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32"/>
  </p:notesMasterIdLst>
  <p:sldIdLst>
    <p:sldId id="257" r:id="rId5"/>
    <p:sldId id="307" r:id="rId6"/>
    <p:sldId id="308" r:id="rId7"/>
    <p:sldId id="310" r:id="rId8"/>
    <p:sldId id="280" r:id="rId9"/>
    <p:sldId id="278" r:id="rId10"/>
    <p:sldId id="312" r:id="rId11"/>
    <p:sldId id="313" r:id="rId12"/>
    <p:sldId id="274" r:id="rId13"/>
    <p:sldId id="294" r:id="rId14"/>
    <p:sldId id="306" r:id="rId15"/>
    <p:sldId id="295" r:id="rId16"/>
    <p:sldId id="305" r:id="rId17"/>
    <p:sldId id="323" r:id="rId18"/>
    <p:sldId id="275" r:id="rId19"/>
    <p:sldId id="315" r:id="rId20"/>
    <p:sldId id="314" r:id="rId21"/>
    <p:sldId id="284" r:id="rId22"/>
    <p:sldId id="288" r:id="rId23"/>
    <p:sldId id="316" r:id="rId24"/>
    <p:sldId id="290" r:id="rId25"/>
    <p:sldId id="289" r:id="rId26"/>
    <p:sldId id="317" r:id="rId27"/>
    <p:sldId id="277" r:id="rId28"/>
    <p:sldId id="324" r:id="rId29"/>
    <p:sldId id="320" r:id="rId30"/>
    <p:sldId id="3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  <a:srgbClr val="1E5DF8"/>
    <a:srgbClr val="BE2BBB"/>
    <a:srgbClr val="7A0000"/>
    <a:srgbClr val="C13D33"/>
    <a:srgbClr val="000000"/>
    <a:srgbClr val="FF6900"/>
    <a:srgbClr val="003088"/>
    <a:srgbClr val="00BED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6"/>
    <p:restoredTop sz="88979" autoAdjust="0"/>
  </p:normalViewPr>
  <p:slideViewPr>
    <p:cSldViewPr snapToGrid="0" snapToObjects="1">
      <p:cViewPr varScale="1">
        <p:scale>
          <a:sx n="61" d="100"/>
          <a:sy n="61" d="100"/>
        </p:scale>
        <p:origin x="1164" y="80"/>
      </p:cViewPr>
      <p:guideLst>
        <p:guide orient="horz" pos="323"/>
        <p:guide pos="347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A9EAEE-E444-4272-BF30-D6DF50B0311C}" type="doc">
      <dgm:prSet loTypeId="urn:microsoft.com/office/officeart/2005/8/layout/StepDown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AEF6D2-9FA8-4DD0-B765-BAD883306843}">
      <dgm:prSet phldrT="[Text]" custT="1"/>
      <dgm:spPr/>
      <dgm:t>
        <a:bodyPr/>
        <a:lstStyle/>
        <a:p>
          <a:r>
            <a:rPr lang="en-GB" sz="2000" dirty="0" smtClean="0"/>
            <a:t>Thin film deposition</a:t>
          </a:r>
          <a:endParaRPr lang="en-GB" sz="2000" dirty="0"/>
        </a:p>
      </dgm:t>
    </dgm:pt>
    <dgm:pt modelId="{878E38E9-897E-42CE-BC7E-2DC4D649C9BB}" type="parTrans" cxnId="{3AA6F2DA-A280-4D72-AFFA-52AC57E7DB14}">
      <dgm:prSet/>
      <dgm:spPr/>
      <dgm:t>
        <a:bodyPr/>
        <a:lstStyle/>
        <a:p>
          <a:endParaRPr lang="en-GB"/>
        </a:p>
      </dgm:t>
    </dgm:pt>
    <dgm:pt modelId="{FF623345-46B6-454A-ACA9-33F21F938AB7}" type="sibTrans" cxnId="{3AA6F2DA-A280-4D72-AFFA-52AC57E7DB14}">
      <dgm:prSet/>
      <dgm:spPr/>
      <dgm:t>
        <a:bodyPr/>
        <a:lstStyle/>
        <a:p>
          <a:endParaRPr lang="en-GB"/>
        </a:p>
      </dgm:t>
    </dgm:pt>
    <dgm:pt modelId="{6FAB1782-B1D1-41E5-A347-C19809AE877D}">
      <dgm:prSet phldrT="[Text]" custT="1"/>
      <dgm:spPr/>
      <dgm:t>
        <a:bodyPr/>
        <a:lstStyle/>
        <a:p>
          <a:r>
            <a:rPr lang="en-GB" sz="1600" b="1" dirty="0" smtClean="0"/>
            <a:t>PVD</a:t>
          </a:r>
          <a:r>
            <a:rPr lang="en-GB" sz="1600" dirty="0" smtClean="0"/>
            <a:t>: DC, pulsed, HIPIMS… </a:t>
          </a:r>
          <a:endParaRPr lang="en-GB" sz="1600" dirty="0"/>
        </a:p>
      </dgm:t>
    </dgm:pt>
    <dgm:pt modelId="{013C4B52-1199-4BA8-813D-715A1D50AA82}" type="parTrans" cxnId="{89651536-326B-4EF1-B027-492D666F7AB0}">
      <dgm:prSet/>
      <dgm:spPr/>
      <dgm:t>
        <a:bodyPr/>
        <a:lstStyle/>
        <a:p>
          <a:endParaRPr lang="en-GB"/>
        </a:p>
      </dgm:t>
    </dgm:pt>
    <dgm:pt modelId="{FF7793CA-D8EF-4983-BF2A-C5E7A61BC3DD}" type="sibTrans" cxnId="{89651536-326B-4EF1-B027-492D666F7AB0}">
      <dgm:prSet/>
      <dgm:spPr/>
      <dgm:t>
        <a:bodyPr/>
        <a:lstStyle/>
        <a:p>
          <a:endParaRPr lang="en-GB"/>
        </a:p>
      </dgm:t>
    </dgm:pt>
    <dgm:pt modelId="{7B57427B-09B9-476F-A872-EF9FA1BBC188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000" dirty="0" smtClean="0"/>
            <a:t>Film characterisation</a:t>
          </a:r>
          <a:endParaRPr lang="en-GB" sz="2000" dirty="0"/>
        </a:p>
      </dgm:t>
    </dgm:pt>
    <dgm:pt modelId="{B532E245-767B-4301-8900-D420BBA5B1DB}" type="parTrans" cxnId="{85E31EEF-9B9A-437A-8F56-990A801C12AC}">
      <dgm:prSet/>
      <dgm:spPr/>
      <dgm:t>
        <a:bodyPr/>
        <a:lstStyle/>
        <a:p>
          <a:endParaRPr lang="en-GB"/>
        </a:p>
      </dgm:t>
    </dgm:pt>
    <dgm:pt modelId="{2AAACF4B-040E-46E1-8A07-A6464193126F}" type="sibTrans" cxnId="{85E31EEF-9B9A-437A-8F56-990A801C12AC}">
      <dgm:prSet/>
      <dgm:spPr/>
      <dgm:t>
        <a:bodyPr/>
        <a:lstStyle/>
        <a:p>
          <a:endParaRPr lang="en-GB"/>
        </a:p>
      </dgm:t>
    </dgm:pt>
    <dgm:pt modelId="{B809833C-1183-4634-B01D-F284819B3735}">
      <dgm:prSet phldrT="[Text]" custT="1"/>
      <dgm:spPr/>
      <dgm:t>
        <a:bodyPr/>
        <a:lstStyle/>
        <a:p>
          <a:r>
            <a:rPr lang="en-GB" sz="1600" dirty="0" smtClean="0"/>
            <a:t>SEM, FIB, AFM,</a:t>
          </a:r>
          <a:endParaRPr lang="en-GB" sz="1600" dirty="0"/>
        </a:p>
      </dgm:t>
    </dgm:pt>
    <dgm:pt modelId="{A78BD900-0B86-49FA-A9E8-454B4E2998DB}" type="parTrans" cxnId="{3676700A-9EBA-469F-8CB4-B7C4D990F419}">
      <dgm:prSet/>
      <dgm:spPr/>
      <dgm:t>
        <a:bodyPr/>
        <a:lstStyle/>
        <a:p>
          <a:endParaRPr lang="en-GB"/>
        </a:p>
      </dgm:t>
    </dgm:pt>
    <dgm:pt modelId="{C89D33AD-25C8-4DBB-B7C2-14811FB8FC98}" type="sibTrans" cxnId="{3676700A-9EBA-469F-8CB4-B7C4D990F419}">
      <dgm:prSet/>
      <dgm:spPr/>
      <dgm:t>
        <a:bodyPr/>
        <a:lstStyle/>
        <a:p>
          <a:endParaRPr lang="en-GB"/>
        </a:p>
      </dgm:t>
    </dgm:pt>
    <dgm:pt modelId="{B6F1BCBA-865B-4A40-AD86-EA8C004C98C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000" dirty="0" smtClean="0"/>
            <a:t>Real cavity  measurement</a:t>
          </a:r>
          <a:endParaRPr lang="en-GB" sz="2000" dirty="0"/>
        </a:p>
      </dgm:t>
    </dgm:pt>
    <dgm:pt modelId="{CA1E7587-F2D0-4BBD-A42F-C42D8B8F90B7}" type="parTrans" cxnId="{8B133460-2E68-4052-8116-93E920F57FF1}">
      <dgm:prSet/>
      <dgm:spPr/>
      <dgm:t>
        <a:bodyPr/>
        <a:lstStyle/>
        <a:p>
          <a:endParaRPr lang="en-GB"/>
        </a:p>
      </dgm:t>
    </dgm:pt>
    <dgm:pt modelId="{26B83EA0-C209-4595-ABED-2597ACF39A7C}" type="sibTrans" cxnId="{8B133460-2E68-4052-8116-93E920F57FF1}">
      <dgm:prSet/>
      <dgm:spPr/>
      <dgm:t>
        <a:bodyPr/>
        <a:lstStyle/>
        <a:p>
          <a:endParaRPr lang="en-GB"/>
        </a:p>
      </dgm:t>
    </dgm:pt>
    <dgm:pt modelId="{C39E2F5C-1A6A-4FAA-A6C1-B38E360602DF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bg1"/>
              </a:solidFill>
            </a:rPr>
            <a:t>Cavity deposition</a:t>
          </a:r>
          <a:endParaRPr lang="en-GB" sz="1600" dirty="0">
            <a:solidFill>
              <a:schemeClr val="bg1"/>
            </a:solidFill>
          </a:endParaRPr>
        </a:p>
      </dgm:t>
    </dgm:pt>
    <dgm:pt modelId="{F7070A1B-01C8-4F04-8EB4-9E7EA8E451B0}" type="parTrans" cxnId="{BF2B6D9C-7DC9-4FB4-A503-0C006E21E098}">
      <dgm:prSet/>
      <dgm:spPr/>
      <dgm:t>
        <a:bodyPr/>
        <a:lstStyle/>
        <a:p>
          <a:endParaRPr lang="en-GB"/>
        </a:p>
      </dgm:t>
    </dgm:pt>
    <dgm:pt modelId="{16750E3E-A31B-4B8B-A1FF-3BDC042D81D9}" type="sibTrans" cxnId="{BF2B6D9C-7DC9-4FB4-A503-0C006E21E098}">
      <dgm:prSet/>
      <dgm:spPr/>
      <dgm:t>
        <a:bodyPr/>
        <a:lstStyle/>
        <a:p>
          <a:endParaRPr lang="en-GB"/>
        </a:p>
      </dgm:t>
    </dgm:pt>
    <dgm:pt modelId="{BDC5FE40-44EC-4840-AD9B-14EE64DCBDB8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accent6">
                  <a:lumMod val="50000"/>
                </a:schemeClr>
              </a:solidFill>
            </a:rPr>
            <a:t>(PE)CVD, (PE)ALD</a:t>
          </a:r>
          <a:endParaRPr lang="en-GB" sz="1600" dirty="0">
            <a:solidFill>
              <a:schemeClr val="accent6">
                <a:lumMod val="50000"/>
              </a:schemeClr>
            </a:solidFill>
          </a:endParaRPr>
        </a:p>
      </dgm:t>
    </dgm:pt>
    <dgm:pt modelId="{98713331-6877-426A-956D-568122DB8A47}" type="parTrans" cxnId="{062CA7E8-844E-49B0-99FD-1A3067F21CF0}">
      <dgm:prSet/>
      <dgm:spPr/>
      <dgm:t>
        <a:bodyPr/>
        <a:lstStyle/>
        <a:p>
          <a:endParaRPr lang="en-GB"/>
        </a:p>
      </dgm:t>
    </dgm:pt>
    <dgm:pt modelId="{1F9D4510-C7C5-40B6-98DE-FE5C19D21740}" type="sibTrans" cxnId="{062CA7E8-844E-49B0-99FD-1A3067F21CF0}">
      <dgm:prSet/>
      <dgm:spPr/>
      <dgm:t>
        <a:bodyPr/>
        <a:lstStyle/>
        <a:p>
          <a:endParaRPr lang="en-GB"/>
        </a:p>
      </dgm:t>
    </dgm:pt>
    <dgm:pt modelId="{569A1FE1-93AA-4F34-BF57-AF885A3686D1}">
      <dgm:prSet phldrT="[Text]" custT="1"/>
      <dgm:spPr/>
      <dgm:t>
        <a:bodyPr/>
        <a:lstStyle/>
        <a:p>
          <a:r>
            <a:rPr lang="en-GB" sz="1600" dirty="0" smtClean="0"/>
            <a:t>XPS, XRD, RBS, TEM… </a:t>
          </a:r>
          <a:endParaRPr lang="en-GB" sz="1600" dirty="0"/>
        </a:p>
      </dgm:t>
    </dgm:pt>
    <dgm:pt modelId="{813A2FC3-7D5C-47C6-989A-3AB8DA3ECF46}" type="parTrans" cxnId="{0E01A329-F70E-4CC1-8967-A55BEFABB914}">
      <dgm:prSet/>
      <dgm:spPr/>
      <dgm:t>
        <a:bodyPr/>
        <a:lstStyle/>
        <a:p>
          <a:endParaRPr lang="en-GB"/>
        </a:p>
      </dgm:t>
    </dgm:pt>
    <dgm:pt modelId="{3248FAE7-70D2-41BA-82B9-E14A3DE56AB4}" type="sibTrans" cxnId="{0E01A329-F70E-4CC1-8967-A55BEFABB914}">
      <dgm:prSet/>
      <dgm:spPr/>
      <dgm:t>
        <a:bodyPr/>
        <a:lstStyle/>
        <a:p>
          <a:endParaRPr lang="en-GB"/>
        </a:p>
      </dgm:t>
    </dgm:pt>
    <dgm:pt modelId="{F8B87128-E586-4145-809B-DB088059FF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800" dirty="0" smtClean="0"/>
            <a:t> </a:t>
          </a:r>
          <a:r>
            <a:rPr lang="en-GB" sz="2000" dirty="0" smtClean="0"/>
            <a:t>Superconducting RF properties evaluation</a:t>
          </a:r>
          <a:endParaRPr lang="en-GB" sz="1800" dirty="0"/>
        </a:p>
      </dgm:t>
    </dgm:pt>
    <dgm:pt modelId="{67FC6E27-C489-48AB-8DE5-C2586C36AD0A}" type="parTrans" cxnId="{812DF239-1ADB-47D7-9CA6-9569CD9C8A4C}">
      <dgm:prSet/>
      <dgm:spPr/>
      <dgm:t>
        <a:bodyPr/>
        <a:lstStyle/>
        <a:p>
          <a:endParaRPr lang="en-GB"/>
        </a:p>
      </dgm:t>
    </dgm:pt>
    <dgm:pt modelId="{AD9FE069-6F72-4624-B87A-737405AFB0B9}" type="sibTrans" cxnId="{812DF239-1ADB-47D7-9CA6-9569CD9C8A4C}">
      <dgm:prSet/>
      <dgm:spPr/>
      <dgm:t>
        <a:bodyPr/>
        <a:lstStyle/>
        <a:p>
          <a:endParaRPr lang="en-GB"/>
        </a:p>
      </dgm:t>
    </dgm:pt>
    <dgm:pt modelId="{C4C62C85-F761-4735-B10B-D96293CD9F2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000" dirty="0" smtClean="0"/>
            <a:t>Superconducting properties measurement</a:t>
          </a:r>
          <a:endParaRPr lang="en-GB" sz="2000" dirty="0"/>
        </a:p>
      </dgm:t>
    </dgm:pt>
    <dgm:pt modelId="{C68FF7B0-B44D-4BF6-B9A1-EBCA504C6F0F}" type="parTrans" cxnId="{AB8F9A6F-DC8C-42A2-B3C4-A3B7F6B51644}">
      <dgm:prSet/>
      <dgm:spPr/>
      <dgm:t>
        <a:bodyPr/>
        <a:lstStyle/>
        <a:p>
          <a:endParaRPr lang="en-GB"/>
        </a:p>
      </dgm:t>
    </dgm:pt>
    <dgm:pt modelId="{87AAD171-E6F7-4E88-833D-7DD6E7DE8D93}" type="sibTrans" cxnId="{AB8F9A6F-DC8C-42A2-B3C4-A3B7F6B51644}">
      <dgm:prSet/>
      <dgm:spPr/>
      <dgm:t>
        <a:bodyPr/>
        <a:lstStyle/>
        <a:p>
          <a:endParaRPr lang="en-GB"/>
        </a:p>
      </dgm:t>
    </dgm:pt>
    <dgm:pt modelId="{4D304B9F-FDCA-4761-81E5-0F07730DAE05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</a:t>
          </a:r>
          <a:r>
            <a:rPr lang="en-GB" sz="1600" i="1" dirty="0" smtClean="0"/>
            <a:t>RRR,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c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fp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sh</a:t>
          </a:r>
          <a:r>
            <a:rPr lang="en-GB" sz="1600" dirty="0" smtClean="0"/>
            <a:t>,  …</a:t>
          </a:r>
          <a:endParaRPr lang="en-GB" sz="1600" dirty="0"/>
        </a:p>
      </dgm:t>
    </dgm:pt>
    <dgm:pt modelId="{2887F4BA-F02B-449D-A23F-D0F0D047F4DD}" type="parTrans" cxnId="{F4549C28-4218-47BE-A5CD-38D2D92C8352}">
      <dgm:prSet/>
      <dgm:spPr/>
      <dgm:t>
        <a:bodyPr/>
        <a:lstStyle/>
        <a:p>
          <a:endParaRPr lang="en-GB"/>
        </a:p>
      </dgm:t>
    </dgm:pt>
    <dgm:pt modelId="{78EAC478-7EDC-47C4-86B5-02E5757F5151}" type="sibTrans" cxnId="{F4549C28-4218-47BE-A5CD-38D2D92C8352}">
      <dgm:prSet/>
      <dgm:spPr/>
      <dgm:t>
        <a:bodyPr/>
        <a:lstStyle/>
        <a:p>
          <a:endParaRPr lang="en-GB"/>
        </a:p>
      </dgm:t>
    </dgm:pt>
    <dgm:pt modelId="{5B6C2779-70B5-40CA-95F2-19F5A0A687B2}">
      <dgm:prSet phldrT="[Text]" custT="1"/>
      <dgm:spPr/>
      <dgm:t>
        <a:bodyPr/>
        <a:lstStyle/>
        <a:p>
          <a:r>
            <a:rPr lang="en-GB" sz="1600" dirty="0" smtClean="0"/>
            <a:t>QPR at CERN</a:t>
          </a:r>
          <a:endParaRPr lang="en-GB" sz="1600" dirty="0"/>
        </a:p>
      </dgm:t>
    </dgm:pt>
    <dgm:pt modelId="{0C03977E-8ECF-49C8-B147-515324EF3833}" type="parTrans" cxnId="{213032EC-38C3-4DAD-AC40-5942C9BE007E}">
      <dgm:prSet/>
      <dgm:spPr/>
      <dgm:t>
        <a:bodyPr/>
        <a:lstStyle/>
        <a:p>
          <a:endParaRPr lang="en-GB"/>
        </a:p>
      </dgm:t>
    </dgm:pt>
    <dgm:pt modelId="{C3ED9B91-C993-427D-B4F5-E6507017C271}" type="sibTrans" cxnId="{213032EC-38C3-4DAD-AC40-5942C9BE007E}">
      <dgm:prSet/>
      <dgm:spPr/>
      <dgm:t>
        <a:bodyPr/>
        <a:lstStyle/>
        <a:p>
          <a:endParaRPr lang="en-GB"/>
        </a:p>
      </dgm:t>
    </dgm:pt>
    <dgm:pt modelId="{14CFDF1E-5058-43BE-9B77-AC4753C41013}">
      <dgm:prSet phldrT="[Text]" custT="1"/>
      <dgm:spPr/>
      <dgm:t>
        <a:bodyPr/>
        <a:lstStyle/>
        <a:p>
          <a:r>
            <a:rPr lang="en-GB" sz="1600" dirty="0" smtClean="0"/>
            <a:t>QPR at HZF</a:t>
          </a:r>
          <a:endParaRPr lang="en-GB" sz="1600" dirty="0"/>
        </a:p>
      </dgm:t>
    </dgm:pt>
    <dgm:pt modelId="{2455C267-9BC4-4232-BBFE-F80EC0FAFA57}" type="parTrans" cxnId="{7B043B52-B802-4674-BBAF-56260BF73C08}">
      <dgm:prSet/>
      <dgm:spPr/>
      <dgm:t>
        <a:bodyPr/>
        <a:lstStyle/>
        <a:p>
          <a:endParaRPr lang="en-GB"/>
        </a:p>
      </dgm:t>
    </dgm:pt>
    <dgm:pt modelId="{C2E0F83A-52A2-4B24-8C82-87DED41AB7C3}" type="sibTrans" cxnId="{7B043B52-B802-4674-BBAF-56260BF73C08}">
      <dgm:prSet/>
      <dgm:spPr/>
      <dgm:t>
        <a:bodyPr/>
        <a:lstStyle/>
        <a:p>
          <a:endParaRPr lang="en-GB"/>
        </a:p>
      </dgm:t>
    </dgm:pt>
    <dgm:pt modelId="{9790E33C-AB67-4E48-B145-001FAA3F90D6}">
      <dgm:prSet phldrT="[Text]" custT="1"/>
      <dgm:spPr/>
      <dgm:t>
        <a:bodyPr/>
        <a:lstStyle/>
        <a:p>
          <a:r>
            <a:rPr lang="en-GB" sz="1600" dirty="0" smtClean="0"/>
            <a:t>HW choked cavity at ASTeC</a:t>
          </a:r>
          <a:endParaRPr lang="en-GB" sz="1600" dirty="0"/>
        </a:p>
      </dgm:t>
    </dgm:pt>
    <dgm:pt modelId="{6FFAB58E-9669-4534-BDCE-3CE2471B082D}" type="parTrans" cxnId="{D863A1B8-571E-49C0-89EB-2329776892C5}">
      <dgm:prSet/>
      <dgm:spPr/>
      <dgm:t>
        <a:bodyPr/>
        <a:lstStyle/>
        <a:p>
          <a:endParaRPr lang="en-GB"/>
        </a:p>
      </dgm:t>
    </dgm:pt>
    <dgm:pt modelId="{98A4562C-37A2-41CA-8D48-E369A29F4839}" type="sibTrans" cxnId="{D863A1B8-571E-49C0-89EB-2329776892C5}">
      <dgm:prSet/>
      <dgm:spPr/>
      <dgm:t>
        <a:bodyPr/>
        <a:lstStyle/>
        <a:p>
          <a:endParaRPr lang="en-GB"/>
        </a:p>
      </dgm:t>
    </dgm:pt>
    <dgm:pt modelId="{6E500A07-9B99-4E57-966F-B54B9F7446C8}">
      <dgm:prSet phldrT="[Text]" custT="1"/>
      <dgm:spPr/>
      <dgm:t>
        <a:bodyPr/>
        <a:lstStyle/>
        <a:p>
          <a:r>
            <a:rPr lang="en-GB" sz="1600" b="1" dirty="0" err="1" smtClean="0"/>
            <a:t>Nb</a:t>
          </a:r>
          <a:r>
            <a:rPr lang="en-GB" sz="1600" b="1" dirty="0" smtClean="0"/>
            <a:t>, </a:t>
          </a:r>
          <a:r>
            <a:rPr lang="en-GB" sz="1600" b="1" dirty="0" err="1" smtClean="0"/>
            <a:t>NbN</a:t>
          </a:r>
          <a:r>
            <a:rPr lang="en-GB" sz="1600" b="1" dirty="0" smtClean="0"/>
            <a:t>, Nb</a:t>
          </a:r>
          <a:r>
            <a:rPr lang="en-GB" sz="1600" b="1" baseline="-25000" dirty="0" smtClean="0"/>
            <a:t>3</a:t>
          </a:r>
          <a:r>
            <a:rPr lang="en-GB" sz="1600" b="1" dirty="0" smtClean="0"/>
            <a:t>Sn</a:t>
          </a:r>
          <a:r>
            <a:rPr lang="en-GB" sz="1600" dirty="0" smtClean="0"/>
            <a:t>, MgB</a:t>
          </a:r>
          <a:r>
            <a:rPr lang="en-GB" sz="1600" baseline="-25000" dirty="0" smtClean="0"/>
            <a:t>2</a:t>
          </a:r>
          <a:r>
            <a:rPr lang="en-GB" sz="1600" dirty="0" smtClean="0"/>
            <a:t>, SIS, etc.</a:t>
          </a:r>
          <a:endParaRPr lang="en-GB" sz="1600" dirty="0"/>
        </a:p>
      </dgm:t>
    </dgm:pt>
    <dgm:pt modelId="{578B198A-B97A-471C-85A4-948B571EBDBB}" type="parTrans" cxnId="{9C694CBB-38C2-4B1D-B9C8-46C83235751C}">
      <dgm:prSet/>
      <dgm:spPr/>
      <dgm:t>
        <a:bodyPr/>
        <a:lstStyle/>
        <a:p>
          <a:endParaRPr lang="en-GB"/>
        </a:p>
      </dgm:t>
    </dgm:pt>
    <dgm:pt modelId="{8FB783F9-A48F-4302-9049-33722CEB49B0}" type="sibTrans" cxnId="{9C694CBB-38C2-4B1D-B9C8-46C83235751C}">
      <dgm:prSet/>
      <dgm:spPr/>
      <dgm:t>
        <a:bodyPr/>
        <a:lstStyle/>
        <a:p>
          <a:endParaRPr lang="en-GB"/>
        </a:p>
      </dgm:t>
    </dgm:pt>
    <dgm:pt modelId="{DBC831C9-3B30-4B86-B08A-E4A4ACD26395}">
      <dgm:prSet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GB" sz="2000" dirty="0" smtClean="0"/>
            <a:t>Surface preparation</a:t>
          </a:r>
          <a:endParaRPr lang="en-GB" sz="2000" dirty="0"/>
        </a:p>
      </dgm:t>
    </dgm:pt>
    <dgm:pt modelId="{225F85D4-C16D-49E9-B5BD-968ABDA555FB}" type="parTrans" cxnId="{E36B3276-B0F6-438F-840E-47BFEB27727A}">
      <dgm:prSet/>
      <dgm:spPr/>
      <dgm:t>
        <a:bodyPr/>
        <a:lstStyle/>
        <a:p>
          <a:endParaRPr lang="en-GB"/>
        </a:p>
      </dgm:t>
    </dgm:pt>
    <dgm:pt modelId="{85995E96-8A94-4FB2-A26E-CA3BFF72F816}" type="sibTrans" cxnId="{E36B3276-B0F6-438F-840E-47BFEB27727A}">
      <dgm:prSet/>
      <dgm:spPr/>
      <dgm:t>
        <a:bodyPr/>
        <a:lstStyle/>
        <a:p>
          <a:endParaRPr lang="en-GB"/>
        </a:p>
      </dgm:t>
    </dgm:pt>
    <dgm:pt modelId="{E6893EED-36DE-470C-964B-CBAC7424AB1A}">
      <dgm:prSet custT="1"/>
      <dgm:spPr/>
      <dgm:t>
        <a:bodyPr/>
        <a:lstStyle/>
        <a:p>
          <a:r>
            <a:rPr lang="en-GB" sz="1600" dirty="0" smtClean="0"/>
            <a:t>Cleaning, etching,</a:t>
          </a:r>
          <a:endParaRPr lang="en-GB" sz="1600" dirty="0"/>
        </a:p>
      </dgm:t>
    </dgm:pt>
    <dgm:pt modelId="{F5BAA086-E217-4036-B63C-ADE9E34A162C}" type="parTrans" cxnId="{07AD1287-7038-48E2-9748-B1125F77C9C8}">
      <dgm:prSet/>
      <dgm:spPr/>
      <dgm:t>
        <a:bodyPr/>
        <a:lstStyle/>
        <a:p>
          <a:endParaRPr lang="en-GB"/>
        </a:p>
      </dgm:t>
    </dgm:pt>
    <dgm:pt modelId="{D302CE2F-240C-4698-802E-F5F79AD3292D}" type="sibTrans" cxnId="{07AD1287-7038-48E2-9748-B1125F77C9C8}">
      <dgm:prSet/>
      <dgm:spPr/>
      <dgm:t>
        <a:bodyPr/>
        <a:lstStyle/>
        <a:p>
          <a:endParaRPr lang="en-GB"/>
        </a:p>
      </dgm:t>
    </dgm:pt>
    <dgm:pt modelId="{5018DAC9-803B-4BA4-890C-EA92F1BCAC15}">
      <dgm:prSet custT="1"/>
      <dgm:spPr/>
      <dgm:t>
        <a:bodyPr/>
        <a:lstStyle/>
        <a:p>
          <a:r>
            <a:rPr lang="en-GB" sz="1600" dirty="0" smtClean="0"/>
            <a:t>Polishing, passivating</a:t>
          </a:r>
          <a:endParaRPr lang="en-GB" sz="1600" dirty="0"/>
        </a:p>
      </dgm:t>
    </dgm:pt>
    <dgm:pt modelId="{E7D31BEC-A1D5-4EF1-91B5-1D4EE7EA52BA}" type="parTrans" cxnId="{32119CFF-C432-4582-ACB4-C7FCC86F6224}">
      <dgm:prSet/>
      <dgm:spPr/>
      <dgm:t>
        <a:bodyPr/>
        <a:lstStyle/>
        <a:p>
          <a:endParaRPr lang="en-GB"/>
        </a:p>
      </dgm:t>
    </dgm:pt>
    <dgm:pt modelId="{189C2BC7-601D-4175-B64D-5D3480932EBE}" type="sibTrans" cxnId="{32119CFF-C432-4582-ACB4-C7FCC86F6224}">
      <dgm:prSet/>
      <dgm:spPr/>
      <dgm:t>
        <a:bodyPr/>
        <a:lstStyle/>
        <a:p>
          <a:endParaRPr lang="en-GB"/>
        </a:p>
      </dgm:t>
    </dgm:pt>
    <dgm:pt modelId="{830EBFD2-AE1C-4DC6-AD22-002C9585C554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DC magnetic susceptibility, </a:t>
          </a:r>
          <a:endParaRPr lang="en-GB" sz="1600" dirty="0"/>
        </a:p>
      </dgm:t>
    </dgm:pt>
    <dgm:pt modelId="{E2ABDF19-A55F-4CA6-B61F-6671F544D5CA}" type="parTrans" cxnId="{48514E5C-2755-46EE-853D-7F61002A4A31}">
      <dgm:prSet/>
      <dgm:spPr/>
      <dgm:t>
        <a:bodyPr/>
        <a:lstStyle/>
        <a:p>
          <a:endParaRPr lang="en-GB"/>
        </a:p>
      </dgm:t>
    </dgm:pt>
    <dgm:pt modelId="{73CB50DB-0C8B-44EC-9376-CB30AE8D196A}" type="sibTrans" cxnId="{48514E5C-2755-46EE-853D-7F61002A4A31}">
      <dgm:prSet/>
      <dgm:spPr/>
      <dgm:t>
        <a:bodyPr/>
        <a:lstStyle/>
        <a:p>
          <a:endParaRPr lang="en-GB"/>
        </a:p>
      </dgm:t>
    </dgm:pt>
    <dgm:pt modelId="{374465DD-5701-402E-9B80-E1E80300216F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Field penetration</a:t>
          </a:r>
          <a:endParaRPr lang="en-GB" sz="1600" dirty="0"/>
        </a:p>
      </dgm:t>
    </dgm:pt>
    <dgm:pt modelId="{9AFA2704-E288-462A-AEE4-5FAEA2F37F75}" type="parTrans" cxnId="{A4E03F41-1C33-4467-8B66-65C24DEE1583}">
      <dgm:prSet/>
      <dgm:spPr/>
      <dgm:t>
        <a:bodyPr/>
        <a:lstStyle/>
        <a:p>
          <a:endParaRPr lang="en-GB"/>
        </a:p>
      </dgm:t>
    </dgm:pt>
    <dgm:pt modelId="{17BCA8E0-02AD-42CB-A0A5-7010D699060B}" type="sibTrans" cxnId="{A4E03F41-1C33-4467-8B66-65C24DEE1583}">
      <dgm:prSet/>
      <dgm:spPr/>
      <dgm:t>
        <a:bodyPr/>
        <a:lstStyle/>
        <a:p>
          <a:endParaRPr lang="en-GB"/>
        </a:p>
      </dgm:t>
    </dgm:pt>
    <dgm:pt modelId="{BD334C79-3DC8-4CBC-B7D0-E683618D5DBC}">
      <dgm:prSet phldrT="[Text]" custT="1"/>
      <dgm:spPr/>
      <dgm:t>
        <a:bodyPr/>
        <a:lstStyle/>
        <a:p>
          <a:r>
            <a:rPr lang="en-GB" sz="1600" dirty="0" err="1" smtClean="0">
              <a:solidFill>
                <a:srgbClr val="00B0F0"/>
              </a:solidFill>
            </a:rPr>
            <a:t>Nb</a:t>
          </a:r>
          <a:r>
            <a:rPr lang="en-GB" sz="1600" dirty="0" smtClean="0">
              <a:solidFill>
                <a:srgbClr val="00B0F0"/>
              </a:solidFill>
            </a:rPr>
            <a:t> film laser treatment</a:t>
          </a:r>
          <a:endParaRPr lang="en-GB" sz="1600" dirty="0">
            <a:solidFill>
              <a:srgbClr val="00B0F0"/>
            </a:solidFill>
          </a:endParaRPr>
        </a:p>
      </dgm:t>
    </dgm:pt>
    <dgm:pt modelId="{B02E4BEC-C350-46D4-95D2-2E70E8ABB35A}" type="parTrans" cxnId="{8F5D78C9-4E90-4893-AA1B-5AF3308ABEBE}">
      <dgm:prSet/>
      <dgm:spPr/>
      <dgm:t>
        <a:bodyPr/>
        <a:lstStyle/>
        <a:p>
          <a:endParaRPr lang="en-US"/>
        </a:p>
      </dgm:t>
    </dgm:pt>
    <dgm:pt modelId="{CE17AF8A-E5FC-4F28-A2AB-A3379385E209}" type="sibTrans" cxnId="{8F5D78C9-4E90-4893-AA1B-5AF3308ABEBE}">
      <dgm:prSet/>
      <dgm:spPr/>
      <dgm:t>
        <a:bodyPr/>
        <a:lstStyle/>
        <a:p>
          <a:endParaRPr lang="en-US"/>
        </a:p>
      </dgm:t>
    </dgm:pt>
    <dgm:pt modelId="{11D7BBFF-01A2-4126-ABC4-3D0D0068E019}" type="pres">
      <dgm:prSet presAssocID="{0EA9EAEE-E444-4272-BF30-D6DF50B0311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EE6683F-95B1-47BE-BD94-B0DFB86DDE72}" type="pres">
      <dgm:prSet presAssocID="{DBC831C9-3B30-4B86-B08A-E4A4ACD26395}" presName="composite" presStyleCnt="0"/>
      <dgm:spPr/>
    </dgm:pt>
    <dgm:pt modelId="{42DBB386-C1B8-4B18-9B1F-90591C86D5E1}" type="pres">
      <dgm:prSet presAssocID="{DBC831C9-3B30-4B86-B08A-E4A4ACD26395}" presName="bentUpArrow1" presStyleLbl="alignImgPlace1" presStyleIdx="0" presStyleCnt="5" custScaleX="77428" custLinFactNeighborX="-45082" custLinFactNeighborY="-28835"/>
      <dgm:spPr/>
    </dgm:pt>
    <dgm:pt modelId="{E6DE9C64-22B1-47DD-B637-5BC76A7614FB}" type="pres">
      <dgm:prSet presAssocID="{DBC831C9-3B30-4B86-B08A-E4A4ACD26395}" presName="ParentText" presStyleLbl="node1" presStyleIdx="0" presStyleCnt="6" custScaleX="152671" custLinFactNeighborX="-1334" custLinFactNeighborY="-453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6D264-6EAA-4775-8CAB-7C9F4D2795FA}" type="pres">
      <dgm:prSet presAssocID="{DBC831C9-3B30-4B86-B08A-E4A4ACD26395}" presName="ChildText" presStyleLbl="revTx" presStyleIdx="0" presStyleCnt="6" custScaleX="307990" custScaleY="138620" custLinFactX="39962" custLinFactNeighborX="100000" custLinFactNeighborY="-544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406C5A-D565-4727-88F5-1ECB8964A2DB}" type="pres">
      <dgm:prSet presAssocID="{85995E96-8A94-4FB2-A26E-CA3BFF72F816}" presName="sibTrans" presStyleCnt="0"/>
      <dgm:spPr/>
    </dgm:pt>
    <dgm:pt modelId="{1FB1F902-B800-4129-9070-0AE3CD68C5FD}" type="pres">
      <dgm:prSet presAssocID="{0CAEF6D2-9FA8-4DD0-B765-BAD883306843}" presName="composite" presStyleCnt="0"/>
      <dgm:spPr/>
    </dgm:pt>
    <dgm:pt modelId="{83CF12EF-F632-41C3-8E93-D41EC76A463F}" type="pres">
      <dgm:prSet presAssocID="{0CAEF6D2-9FA8-4DD0-B765-BAD883306843}" presName="bentUpArrow1" presStyleLbl="alignImgPlace1" presStyleIdx="1" presStyleCnt="5" custScaleX="90871" custLinFactX="-240" custLinFactNeighborX="-100000" custLinFactNeighborY="-32370"/>
      <dgm:spPr/>
    </dgm:pt>
    <dgm:pt modelId="{8B264F77-EDBD-4CD5-9725-C42F15B3CB86}" type="pres">
      <dgm:prSet presAssocID="{0CAEF6D2-9FA8-4DD0-B765-BAD883306843}" presName="ParentText" presStyleLbl="node1" presStyleIdx="1" presStyleCnt="6" custScaleX="185583" custLinFactNeighborX="-59814" custLinFactNeighborY="-256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A027EC-6474-4A24-90F1-927C79242976}" type="pres">
      <dgm:prSet presAssocID="{0CAEF6D2-9FA8-4DD0-B765-BAD883306843}" presName="ChildText" presStyleLbl="revTx" presStyleIdx="1" presStyleCnt="6" custScaleX="415289" custScaleY="180391" custLinFactX="31104" custLinFactNeighborX="100000" custLinFactNeighborY="-43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A4FD04-0D18-4576-BAC0-C60A4453E46C}" type="pres">
      <dgm:prSet presAssocID="{FF623345-46B6-454A-ACA9-33F21F938AB7}" presName="sibTrans" presStyleCnt="0"/>
      <dgm:spPr/>
    </dgm:pt>
    <dgm:pt modelId="{90F770B9-6FE1-4494-8C07-40ADAB119F02}" type="pres">
      <dgm:prSet presAssocID="{7B57427B-09B9-476F-A872-EF9FA1BBC188}" presName="composite" presStyleCnt="0"/>
      <dgm:spPr/>
    </dgm:pt>
    <dgm:pt modelId="{7A19C41A-0DD8-444C-9B84-BD0AADA80B63}" type="pres">
      <dgm:prSet presAssocID="{7B57427B-09B9-476F-A872-EF9FA1BBC188}" presName="bentUpArrow1" presStyleLbl="alignImgPlace1" presStyleIdx="2" presStyleCnt="5" custScaleX="119234" custLinFactNeighborX="-99561" custLinFactNeighborY="-33141"/>
      <dgm:spPr/>
    </dgm:pt>
    <dgm:pt modelId="{A2F44327-0DEC-4301-9A6C-97C7907B7356}" type="pres">
      <dgm:prSet presAssocID="{7B57427B-09B9-476F-A872-EF9FA1BBC188}" presName="ParentText" presStyleLbl="node1" presStyleIdx="2" presStyleCnt="6" custScaleX="216311" custLinFactNeighborX="-73056" custLinFactNeighborY="-322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B9D224-59E7-421E-961A-120ED8C6A700}" type="pres">
      <dgm:prSet presAssocID="{7B57427B-09B9-476F-A872-EF9FA1BBC188}" presName="ChildText" presStyleLbl="revTx" presStyleIdx="2" presStyleCnt="6" custScaleX="312234" custScaleY="142845" custLinFactNeighborX="79144" custLinFactNeighborY="-39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FFE616-80CE-4B63-867C-C781BCD0A121}" type="pres">
      <dgm:prSet presAssocID="{2AAACF4B-040E-46E1-8A07-A6464193126F}" presName="sibTrans" presStyleCnt="0"/>
      <dgm:spPr/>
    </dgm:pt>
    <dgm:pt modelId="{2BDA771C-6BF8-441F-8DD0-5E6EC52E94DC}" type="pres">
      <dgm:prSet presAssocID="{C4C62C85-F761-4735-B10B-D96293CD9F23}" presName="composite" presStyleCnt="0"/>
      <dgm:spPr/>
    </dgm:pt>
    <dgm:pt modelId="{6D8799F0-E236-4BDD-BF99-9A833F28AF73}" type="pres">
      <dgm:prSet presAssocID="{C4C62C85-F761-4735-B10B-D96293CD9F23}" presName="bentUpArrow1" presStyleLbl="alignImgPlace1" presStyleIdx="3" presStyleCnt="5" custScaleX="94555" custLinFactX="-5425" custLinFactNeighborX="-100000" custLinFactNeighborY="-14356"/>
      <dgm:spPr/>
    </dgm:pt>
    <dgm:pt modelId="{8479A71D-D8EC-4F5C-A1D9-1EB5347B7180}" type="pres">
      <dgm:prSet presAssocID="{C4C62C85-F761-4735-B10B-D96293CD9F23}" presName="ParentText" presStyleLbl="node1" presStyleIdx="3" presStyleCnt="6" custScaleX="218000" custScaleY="121097" custLinFactNeighborX="-52259" custLinFactNeighborY="-308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5CB47C-D328-4E8E-B979-6924867B2B56}" type="pres">
      <dgm:prSet presAssocID="{C4C62C85-F761-4735-B10B-D96293CD9F23}" presName="ChildText" presStyleLbl="revTx" presStyleIdx="3" presStyleCnt="6" custScaleX="446710" custScaleY="209497" custLinFactX="100000" custLinFactNeighborX="109188" custLinFactNeighborY="-483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0F49DD-85CC-4053-AEB9-6A528BD00E1D}" type="pres">
      <dgm:prSet presAssocID="{87AAD171-E6F7-4E88-833D-7DD6E7DE8D93}" presName="sibTrans" presStyleCnt="0"/>
      <dgm:spPr/>
    </dgm:pt>
    <dgm:pt modelId="{1F21799A-B6FD-4A87-898C-CEF43949468D}" type="pres">
      <dgm:prSet presAssocID="{F8B87128-E586-4145-809B-DB088059FF9A}" presName="composite" presStyleCnt="0"/>
      <dgm:spPr/>
    </dgm:pt>
    <dgm:pt modelId="{1A7E66CB-A5D3-43AA-B3DB-533FD079490A}" type="pres">
      <dgm:prSet presAssocID="{F8B87128-E586-4145-809B-DB088059FF9A}" presName="bentUpArrow1" presStyleLbl="alignImgPlace1" presStyleIdx="4" presStyleCnt="5" custScaleX="78925" custLinFactNeighborX="-75414" custLinFactNeighborY="14527"/>
      <dgm:spPr/>
    </dgm:pt>
    <dgm:pt modelId="{034C68A1-51C0-4950-B919-108ED3586A46}" type="pres">
      <dgm:prSet presAssocID="{F8B87128-E586-4145-809B-DB088059FF9A}" presName="ParentText" presStyleLbl="node1" presStyleIdx="4" presStyleCnt="6" custScaleX="206538" custScaleY="141645" custLinFactNeighborX="-61993" custLinFactNeighborY="-124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93D8DD-1D97-4797-9BDE-4C3C90F88B86}" type="pres">
      <dgm:prSet presAssocID="{F8B87128-E586-4145-809B-DB088059FF9A}" presName="ChildText" presStyleLbl="revTx" presStyleIdx="4" presStyleCnt="6" custScaleX="244115" custScaleY="181280" custLinFactNeighborX="63973" custLinFactNeighborY="-217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1FC4B8-77BC-4FF6-9593-BC707C510953}" type="pres">
      <dgm:prSet presAssocID="{AD9FE069-6F72-4624-B87A-737405AFB0B9}" presName="sibTrans" presStyleCnt="0"/>
      <dgm:spPr/>
    </dgm:pt>
    <dgm:pt modelId="{91854944-EC30-475A-A091-BE9DC3B92CEB}" type="pres">
      <dgm:prSet presAssocID="{B6F1BCBA-865B-4A40-AD86-EA8C004C98C2}" presName="composite" presStyleCnt="0"/>
      <dgm:spPr/>
    </dgm:pt>
    <dgm:pt modelId="{69D64B38-CF56-4713-9F89-B991CC438D56}" type="pres">
      <dgm:prSet presAssocID="{B6F1BCBA-865B-4A40-AD86-EA8C004C98C2}" presName="ParentText" presStyleLbl="node1" presStyleIdx="5" presStyleCnt="6" custScaleX="180967" custLinFactNeighborX="-56461" custLinFactNeighborY="147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CCABB3-2536-47EB-AE6B-21B265793710}" type="pres">
      <dgm:prSet presAssocID="{B6F1BCBA-865B-4A40-AD86-EA8C004C98C2}" presName="FinalChildText" presStyleLbl="revTx" presStyleIdx="5" presStyleCnt="6" custScaleX="164313" custLinFactNeighborX="2388" custLinFactNeighborY="280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58473C7-ED93-4B3E-80DF-F2257A1B73E2}" type="presOf" srcId="{14CFDF1E-5058-43BE-9B77-AC4753C41013}" destId="{4993D8DD-1D97-4797-9BDE-4C3C90F88B86}" srcOrd="0" destOrd="1" presId="urn:microsoft.com/office/officeart/2005/8/layout/StepDownProcess"/>
    <dgm:cxn modelId="{85E31EEF-9B9A-437A-8F56-990A801C12AC}" srcId="{0EA9EAEE-E444-4272-BF30-D6DF50B0311C}" destId="{7B57427B-09B9-476F-A872-EF9FA1BBC188}" srcOrd="2" destOrd="0" parTransId="{B532E245-767B-4301-8900-D420BBA5B1DB}" sibTransId="{2AAACF4B-040E-46E1-8A07-A6464193126F}"/>
    <dgm:cxn modelId="{2D748BAA-DA46-4ECB-9CCD-02B150BD5A29}" type="presOf" srcId="{9790E33C-AB67-4E48-B145-001FAA3F90D6}" destId="{4993D8DD-1D97-4797-9BDE-4C3C90F88B86}" srcOrd="0" destOrd="2" presId="urn:microsoft.com/office/officeart/2005/8/layout/StepDownProcess"/>
    <dgm:cxn modelId="{E36B3276-B0F6-438F-840E-47BFEB27727A}" srcId="{0EA9EAEE-E444-4272-BF30-D6DF50B0311C}" destId="{DBC831C9-3B30-4B86-B08A-E4A4ACD26395}" srcOrd="0" destOrd="0" parTransId="{225F85D4-C16D-49E9-B5BD-968ABDA555FB}" sibTransId="{85995E96-8A94-4FB2-A26E-CA3BFF72F816}"/>
    <dgm:cxn modelId="{9BBD7613-CC0D-4261-ABB5-A86E2A85E663}" type="presOf" srcId="{6E500A07-9B99-4E57-966F-B54B9F7446C8}" destId="{E6A027EC-6474-4A24-90F1-927C79242976}" srcOrd="0" destOrd="2" presId="urn:microsoft.com/office/officeart/2005/8/layout/StepDownProcess"/>
    <dgm:cxn modelId="{3C8C52EF-2763-4D2E-899C-F30A1A9CE6AF}" type="presOf" srcId="{F8B87128-E586-4145-809B-DB088059FF9A}" destId="{034C68A1-51C0-4950-B919-108ED3586A46}" srcOrd="0" destOrd="0" presId="urn:microsoft.com/office/officeart/2005/8/layout/StepDownProcess"/>
    <dgm:cxn modelId="{89651536-326B-4EF1-B027-492D666F7AB0}" srcId="{0CAEF6D2-9FA8-4DD0-B765-BAD883306843}" destId="{6FAB1782-B1D1-41E5-A347-C19809AE877D}" srcOrd="0" destOrd="0" parTransId="{013C4B52-1199-4BA8-813D-715A1D50AA82}" sibTransId="{FF7793CA-D8EF-4983-BF2A-C5E7A61BC3DD}"/>
    <dgm:cxn modelId="{019F9141-5AA8-4429-8BC4-1FFC19A37D35}" type="presOf" srcId="{5B6C2779-70B5-40CA-95F2-19F5A0A687B2}" destId="{4993D8DD-1D97-4797-9BDE-4C3C90F88B86}" srcOrd="0" destOrd="0" presId="urn:microsoft.com/office/officeart/2005/8/layout/StepDownProcess"/>
    <dgm:cxn modelId="{E6D1A521-DEEE-498A-B0B1-A89C01D1DAE6}" type="presOf" srcId="{DBC831C9-3B30-4B86-B08A-E4A4ACD26395}" destId="{E6DE9C64-22B1-47DD-B637-5BC76A7614FB}" srcOrd="0" destOrd="0" presId="urn:microsoft.com/office/officeart/2005/8/layout/StepDownProcess"/>
    <dgm:cxn modelId="{E8AC64D4-8F54-4A2C-B868-334D77BA8BA0}" type="presOf" srcId="{B6F1BCBA-865B-4A40-AD86-EA8C004C98C2}" destId="{69D64B38-CF56-4713-9F89-B991CC438D56}" srcOrd="0" destOrd="0" presId="urn:microsoft.com/office/officeart/2005/8/layout/StepDownProcess"/>
    <dgm:cxn modelId="{B2AA25CD-A16E-4648-ABCD-F36806AF6D63}" type="presOf" srcId="{6FAB1782-B1D1-41E5-A347-C19809AE877D}" destId="{E6A027EC-6474-4A24-90F1-927C79242976}" srcOrd="0" destOrd="0" presId="urn:microsoft.com/office/officeart/2005/8/layout/StepDownProcess"/>
    <dgm:cxn modelId="{67552DD0-B8EC-4954-A333-AD88434CDE83}" type="presOf" srcId="{E6893EED-36DE-470C-964B-CBAC7424AB1A}" destId="{23C6D264-6EAA-4775-8CAB-7C9F4D2795FA}" srcOrd="0" destOrd="0" presId="urn:microsoft.com/office/officeart/2005/8/layout/StepDownProcess"/>
    <dgm:cxn modelId="{07AD1287-7038-48E2-9748-B1125F77C9C8}" srcId="{DBC831C9-3B30-4B86-B08A-E4A4ACD26395}" destId="{E6893EED-36DE-470C-964B-CBAC7424AB1A}" srcOrd="0" destOrd="0" parTransId="{F5BAA086-E217-4036-B63C-ADE9E34A162C}" sibTransId="{D302CE2F-240C-4698-802E-F5F79AD3292D}"/>
    <dgm:cxn modelId="{AB8F9A6F-DC8C-42A2-B3C4-A3B7F6B51644}" srcId="{0EA9EAEE-E444-4272-BF30-D6DF50B0311C}" destId="{C4C62C85-F761-4735-B10B-D96293CD9F23}" srcOrd="3" destOrd="0" parTransId="{C68FF7B0-B44D-4BF6-B9A1-EBCA504C6F0F}" sibTransId="{87AAD171-E6F7-4E88-833D-7DD6E7DE8D93}"/>
    <dgm:cxn modelId="{286567FA-D179-4198-967C-13832E0848A1}" type="presOf" srcId="{830EBFD2-AE1C-4DC6-AD22-002C9585C554}" destId="{325CB47C-D328-4E8E-B979-6924867B2B56}" srcOrd="0" destOrd="1" presId="urn:microsoft.com/office/officeart/2005/8/layout/StepDownProcess"/>
    <dgm:cxn modelId="{EF4BD8C8-BFE4-47CC-B0FC-85198D06665E}" type="presOf" srcId="{569A1FE1-93AA-4F34-BF57-AF885A3686D1}" destId="{1AB9D224-59E7-421E-961A-120ED8C6A700}" srcOrd="0" destOrd="1" presId="urn:microsoft.com/office/officeart/2005/8/layout/StepDownProcess"/>
    <dgm:cxn modelId="{CC93EDD9-3CEB-4651-84BF-17E6B8799E4B}" type="presOf" srcId="{BDC5FE40-44EC-4840-AD9B-14EE64DCBDB8}" destId="{E6A027EC-6474-4A24-90F1-927C79242976}" srcOrd="0" destOrd="1" presId="urn:microsoft.com/office/officeart/2005/8/layout/StepDownProcess"/>
    <dgm:cxn modelId="{32119CFF-C432-4582-ACB4-C7FCC86F6224}" srcId="{DBC831C9-3B30-4B86-B08A-E4A4ACD26395}" destId="{5018DAC9-803B-4BA4-890C-EA92F1BCAC15}" srcOrd="1" destOrd="0" parTransId="{E7D31BEC-A1D5-4EF1-91B5-1D4EE7EA52BA}" sibTransId="{189C2BC7-601D-4175-B64D-5D3480932EBE}"/>
    <dgm:cxn modelId="{812DF239-1ADB-47D7-9CA6-9569CD9C8A4C}" srcId="{0EA9EAEE-E444-4272-BF30-D6DF50B0311C}" destId="{F8B87128-E586-4145-809B-DB088059FF9A}" srcOrd="4" destOrd="0" parTransId="{67FC6E27-C489-48AB-8DE5-C2586C36AD0A}" sibTransId="{AD9FE069-6F72-4624-B87A-737405AFB0B9}"/>
    <dgm:cxn modelId="{7B043B52-B802-4674-BBAF-56260BF73C08}" srcId="{F8B87128-E586-4145-809B-DB088059FF9A}" destId="{14CFDF1E-5058-43BE-9B77-AC4753C41013}" srcOrd="1" destOrd="0" parTransId="{2455C267-9BC4-4232-BBFE-F80EC0FAFA57}" sibTransId="{C2E0F83A-52A2-4B24-8C82-87DED41AB7C3}"/>
    <dgm:cxn modelId="{48514E5C-2755-46EE-853D-7F61002A4A31}" srcId="{C4C62C85-F761-4735-B10B-D96293CD9F23}" destId="{830EBFD2-AE1C-4DC6-AD22-002C9585C554}" srcOrd="1" destOrd="0" parTransId="{E2ABDF19-A55F-4CA6-B61F-6671F544D5CA}" sibTransId="{73CB50DB-0C8B-44EC-9376-CB30AE8D196A}"/>
    <dgm:cxn modelId="{F49B47D0-ECB3-425E-BFBF-02E18591EF43}" type="presOf" srcId="{0EA9EAEE-E444-4272-BF30-D6DF50B0311C}" destId="{11D7BBFF-01A2-4126-ABC4-3D0D0068E019}" srcOrd="0" destOrd="0" presId="urn:microsoft.com/office/officeart/2005/8/layout/StepDownProcess"/>
    <dgm:cxn modelId="{3AA6F2DA-A280-4D72-AFFA-52AC57E7DB14}" srcId="{0EA9EAEE-E444-4272-BF30-D6DF50B0311C}" destId="{0CAEF6D2-9FA8-4DD0-B765-BAD883306843}" srcOrd="1" destOrd="0" parTransId="{878E38E9-897E-42CE-BC7E-2DC4D649C9BB}" sibTransId="{FF623345-46B6-454A-ACA9-33F21F938AB7}"/>
    <dgm:cxn modelId="{062CA7E8-844E-49B0-99FD-1A3067F21CF0}" srcId="{0CAEF6D2-9FA8-4DD0-B765-BAD883306843}" destId="{BDC5FE40-44EC-4840-AD9B-14EE64DCBDB8}" srcOrd="1" destOrd="0" parTransId="{98713331-6877-426A-956D-568122DB8A47}" sibTransId="{1F9D4510-C7C5-40B6-98DE-FE5C19D21740}"/>
    <dgm:cxn modelId="{3676700A-9EBA-469F-8CB4-B7C4D990F419}" srcId="{7B57427B-09B9-476F-A872-EF9FA1BBC188}" destId="{B809833C-1183-4634-B01D-F284819B3735}" srcOrd="0" destOrd="0" parTransId="{A78BD900-0B86-49FA-A9E8-454B4E2998DB}" sibTransId="{C89D33AD-25C8-4DBB-B7C2-14811FB8FC98}"/>
    <dgm:cxn modelId="{0E01A329-F70E-4CC1-8967-A55BEFABB914}" srcId="{7B57427B-09B9-476F-A872-EF9FA1BBC188}" destId="{569A1FE1-93AA-4F34-BF57-AF885A3686D1}" srcOrd="1" destOrd="0" parTransId="{813A2FC3-7D5C-47C6-989A-3AB8DA3ECF46}" sibTransId="{3248FAE7-70D2-41BA-82B9-E14A3DE56AB4}"/>
    <dgm:cxn modelId="{E73D47E2-1CEE-4573-AFF1-FD8CD5B68CE6}" type="presOf" srcId="{374465DD-5701-402E-9B80-E1E80300216F}" destId="{325CB47C-D328-4E8E-B979-6924867B2B56}" srcOrd="0" destOrd="2" presId="urn:microsoft.com/office/officeart/2005/8/layout/StepDownProcess"/>
    <dgm:cxn modelId="{AB9D960D-22D2-4ADE-8F16-382BD0C63B54}" type="presOf" srcId="{C39E2F5C-1A6A-4FAA-A6C1-B38E360602DF}" destId="{1ECCABB3-2536-47EB-AE6B-21B265793710}" srcOrd="0" destOrd="0" presId="urn:microsoft.com/office/officeart/2005/8/layout/StepDownProcess"/>
    <dgm:cxn modelId="{80C1414A-8A21-4BCB-8C64-97DF55257A10}" type="presOf" srcId="{B809833C-1183-4634-B01D-F284819B3735}" destId="{1AB9D224-59E7-421E-961A-120ED8C6A700}" srcOrd="0" destOrd="0" presId="urn:microsoft.com/office/officeart/2005/8/layout/StepDownProcess"/>
    <dgm:cxn modelId="{A4E03F41-1C33-4467-8B66-65C24DEE1583}" srcId="{C4C62C85-F761-4735-B10B-D96293CD9F23}" destId="{374465DD-5701-402E-9B80-E1E80300216F}" srcOrd="2" destOrd="0" parTransId="{9AFA2704-E288-462A-AEE4-5FAEA2F37F75}" sibTransId="{17BCA8E0-02AD-42CB-A0A5-7010D699060B}"/>
    <dgm:cxn modelId="{BF2B6D9C-7DC9-4FB4-A503-0C006E21E098}" srcId="{B6F1BCBA-865B-4A40-AD86-EA8C004C98C2}" destId="{C39E2F5C-1A6A-4FAA-A6C1-B38E360602DF}" srcOrd="0" destOrd="0" parTransId="{F7070A1B-01C8-4F04-8EB4-9E7EA8E451B0}" sibTransId="{16750E3E-A31B-4B8B-A1FF-3BDC042D81D9}"/>
    <dgm:cxn modelId="{17BC447D-540A-4BFD-ADC2-93E61AAD3B67}" type="presOf" srcId="{BD334C79-3DC8-4CBC-B7D0-E683618D5DBC}" destId="{E6A027EC-6474-4A24-90F1-927C79242976}" srcOrd="0" destOrd="3" presId="urn:microsoft.com/office/officeart/2005/8/layout/StepDownProcess"/>
    <dgm:cxn modelId="{8B133460-2E68-4052-8116-93E920F57FF1}" srcId="{0EA9EAEE-E444-4272-BF30-D6DF50B0311C}" destId="{B6F1BCBA-865B-4A40-AD86-EA8C004C98C2}" srcOrd="5" destOrd="0" parTransId="{CA1E7587-F2D0-4BBD-A42F-C42D8B8F90B7}" sibTransId="{26B83EA0-C209-4595-ABED-2597ACF39A7C}"/>
    <dgm:cxn modelId="{30CFDCD8-2927-4795-8ADE-FF76EC32A208}" type="presOf" srcId="{C4C62C85-F761-4735-B10B-D96293CD9F23}" destId="{8479A71D-D8EC-4F5C-A1D9-1EB5347B7180}" srcOrd="0" destOrd="0" presId="urn:microsoft.com/office/officeart/2005/8/layout/StepDownProcess"/>
    <dgm:cxn modelId="{213032EC-38C3-4DAD-AC40-5942C9BE007E}" srcId="{F8B87128-E586-4145-809B-DB088059FF9A}" destId="{5B6C2779-70B5-40CA-95F2-19F5A0A687B2}" srcOrd="0" destOrd="0" parTransId="{0C03977E-8ECF-49C8-B147-515324EF3833}" sibTransId="{C3ED9B91-C993-427D-B4F5-E6507017C271}"/>
    <dgm:cxn modelId="{9F24AC90-AD6A-4EE3-AAED-309B68F02EC7}" type="presOf" srcId="{7B57427B-09B9-476F-A872-EF9FA1BBC188}" destId="{A2F44327-0DEC-4301-9A6C-97C7907B7356}" srcOrd="0" destOrd="0" presId="urn:microsoft.com/office/officeart/2005/8/layout/StepDownProcess"/>
    <dgm:cxn modelId="{9C694CBB-38C2-4B1D-B9C8-46C83235751C}" srcId="{0CAEF6D2-9FA8-4DD0-B765-BAD883306843}" destId="{6E500A07-9B99-4E57-966F-B54B9F7446C8}" srcOrd="2" destOrd="0" parTransId="{578B198A-B97A-471C-85A4-948B571EBDBB}" sibTransId="{8FB783F9-A48F-4302-9049-33722CEB49B0}"/>
    <dgm:cxn modelId="{F4549C28-4218-47BE-A5CD-38D2D92C8352}" srcId="{C4C62C85-F761-4735-B10B-D96293CD9F23}" destId="{4D304B9F-FDCA-4761-81E5-0F07730DAE05}" srcOrd="0" destOrd="0" parTransId="{2887F4BA-F02B-449D-A23F-D0F0D047F4DD}" sibTransId="{78EAC478-7EDC-47C4-86B5-02E5757F5151}"/>
    <dgm:cxn modelId="{EBA85727-EA05-4E73-AD6E-12FBC6BED2C4}" type="presOf" srcId="{0CAEF6D2-9FA8-4DD0-B765-BAD883306843}" destId="{8B264F77-EDBD-4CD5-9725-C42F15B3CB86}" srcOrd="0" destOrd="0" presId="urn:microsoft.com/office/officeart/2005/8/layout/StepDownProcess"/>
    <dgm:cxn modelId="{50512B47-454C-412D-ABA0-86DA6F404B8E}" type="presOf" srcId="{4D304B9F-FDCA-4761-81E5-0F07730DAE05}" destId="{325CB47C-D328-4E8E-B979-6924867B2B56}" srcOrd="0" destOrd="0" presId="urn:microsoft.com/office/officeart/2005/8/layout/StepDownProcess"/>
    <dgm:cxn modelId="{D863A1B8-571E-49C0-89EB-2329776892C5}" srcId="{F8B87128-E586-4145-809B-DB088059FF9A}" destId="{9790E33C-AB67-4E48-B145-001FAA3F90D6}" srcOrd="2" destOrd="0" parTransId="{6FFAB58E-9669-4534-BDCE-3CE2471B082D}" sibTransId="{98A4562C-37A2-41CA-8D48-E369A29F4839}"/>
    <dgm:cxn modelId="{7C7022DF-1E6E-4C18-BE72-E9D5C7CEBC03}" type="presOf" srcId="{5018DAC9-803B-4BA4-890C-EA92F1BCAC15}" destId="{23C6D264-6EAA-4775-8CAB-7C9F4D2795FA}" srcOrd="0" destOrd="1" presId="urn:microsoft.com/office/officeart/2005/8/layout/StepDownProcess"/>
    <dgm:cxn modelId="{8F5D78C9-4E90-4893-AA1B-5AF3308ABEBE}" srcId="{6E500A07-9B99-4E57-966F-B54B9F7446C8}" destId="{BD334C79-3DC8-4CBC-B7D0-E683618D5DBC}" srcOrd="0" destOrd="0" parTransId="{B02E4BEC-C350-46D4-95D2-2E70E8ABB35A}" sibTransId="{CE17AF8A-E5FC-4F28-A2AB-A3379385E209}"/>
    <dgm:cxn modelId="{92692922-84D0-4152-B0FA-8C9DC777A324}" type="presParOf" srcId="{11D7BBFF-01A2-4126-ABC4-3D0D0068E019}" destId="{5EE6683F-95B1-47BE-BD94-B0DFB86DDE72}" srcOrd="0" destOrd="0" presId="urn:microsoft.com/office/officeart/2005/8/layout/StepDownProcess"/>
    <dgm:cxn modelId="{6FDA2923-6674-495C-A0C1-87EC49BED07A}" type="presParOf" srcId="{5EE6683F-95B1-47BE-BD94-B0DFB86DDE72}" destId="{42DBB386-C1B8-4B18-9B1F-90591C86D5E1}" srcOrd="0" destOrd="0" presId="urn:microsoft.com/office/officeart/2005/8/layout/StepDownProcess"/>
    <dgm:cxn modelId="{6A0F240D-36B0-49FB-BA4F-1BBD22F910C2}" type="presParOf" srcId="{5EE6683F-95B1-47BE-BD94-B0DFB86DDE72}" destId="{E6DE9C64-22B1-47DD-B637-5BC76A7614FB}" srcOrd="1" destOrd="0" presId="urn:microsoft.com/office/officeart/2005/8/layout/StepDownProcess"/>
    <dgm:cxn modelId="{912351EA-DABF-425A-BA1D-63F5C5AFD87D}" type="presParOf" srcId="{5EE6683F-95B1-47BE-BD94-B0DFB86DDE72}" destId="{23C6D264-6EAA-4775-8CAB-7C9F4D2795FA}" srcOrd="2" destOrd="0" presId="urn:microsoft.com/office/officeart/2005/8/layout/StepDownProcess"/>
    <dgm:cxn modelId="{748A8E28-A3A1-49C5-9CB3-E06FE67EF473}" type="presParOf" srcId="{11D7BBFF-01A2-4126-ABC4-3D0D0068E019}" destId="{EF406C5A-D565-4727-88F5-1ECB8964A2DB}" srcOrd="1" destOrd="0" presId="urn:microsoft.com/office/officeart/2005/8/layout/StepDownProcess"/>
    <dgm:cxn modelId="{41FB42F4-25D1-4C83-9362-017E019B99C1}" type="presParOf" srcId="{11D7BBFF-01A2-4126-ABC4-3D0D0068E019}" destId="{1FB1F902-B800-4129-9070-0AE3CD68C5FD}" srcOrd="2" destOrd="0" presId="urn:microsoft.com/office/officeart/2005/8/layout/StepDownProcess"/>
    <dgm:cxn modelId="{0FE37E90-DB75-4606-BA85-CF1A60125EFE}" type="presParOf" srcId="{1FB1F902-B800-4129-9070-0AE3CD68C5FD}" destId="{83CF12EF-F632-41C3-8E93-D41EC76A463F}" srcOrd="0" destOrd="0" presId="urn:microsoft.com/office/officeart/2005/8/layout/StepDownProcess"/>
    <dgm:cxn modelId="{69B5FB60-C86A-475E-AC35-FCA7DAE2561C}" type="presParOf" srcId="{1FB1F902-B800-4129-9070-0AE3CD68C5FD}" destId="{8B264F77-EDBD-4CD5-9725-C42F15B3CB86}" srcOrd="1" destOrd="0" presId="urn:microsoft.com/office/officeart/2005/8/layout/StepDownProcess"/>
    <dgm:cxn modelId="{D087BC63-9021-489E-9353-9D77DFB8194E}" type="presParOf" srcId="{1FB1F902-B800-4129-9070-0AE3CD68C5FD}" destId="{E6A027EC-6474-4A24-90F1-927C79242976}" srcOrd="2" destOrd="0" presId="urn:microsoft.com/office/officeart/2005/8/layout/StepDownProcess"/>
    <dgm:cxn modelId="{FD32C66E-8FEF-48B9-B145-BB8BA2D0BC25}" type="presParOf" srcId="{11D7BBFF-01A2-4126-ABC4-3D0D0068E019}" destId="{8AA4FD04-0D18-4576-BAC0-C60A4453E46C}" srcOrd="3" destOrd="0" presId="urn:microsoft.com/office/officeart/2005/8/layout/StepDownProcess"/>
    <dgm:cxn modelId="{EB5B5C00-0CEA-4737-8338-5FF372455AAF}" type="presParOf" srcId="{11D7BBFF-01A2-4126-ABC4-3D0D0068E019}" destId="{90F770B9-6FE1-4494-8C07-40ADAB119F02}" srcOrd="4" destOrd="0" presId="urn:microsoft.com/office/officeart/2005/8/layout/StepDownProcess"/>
    <dgm:cxn modelId="{4DFE3A48-D96E-48A0-86B8-91BA3223AF15}" type="presParOf" srcId="{90F770B9-6FE1-4494-8C07-40ADAB119F02}" destId="{7A19C41A-0DD8-444C-9B84-BD0AADA80B63}" srcOrd="0" destOrd="0" presId="urn:microsoft.com/office/officeart/2005/8/layout/StepDownProcess"/>
    <dgm:cxn modelId="{4C7372A0-BCD7-45B2-A740-14D06035C670}" type="presParOf" srcId="{90F770B9-6FE1-4494-8C07-40ADAB119F02}" destId="{A2F44327-0DEC-4301-9A6C-97C7907B7356}" srcOrd="1" destOrd="0" presId="urn:microsoft.com/office/officeart/2005/8/layout/StepDownProcess"/>
    <dgm:cxn modelId="{D9720EE0-0C43-4D21-95D8-E93DA79E982F}" type="presParOf" srcId="{90F770B9-6FE1-4494-8C07-40ADAB119F02}" destId="{1AB9D224-59E7-421E-961A-120ED8C6A700}" srcOrd="2" destOrd="0" presId="urn:microsoft.com/office/officeart/2005/8/layout/StepDownProcess"/>
    <dgm:cxn modelId="{20ABCA9B-818E-41CB-B2AF-DA4AB98E1F32}" type="presParOf" srcId="{11D7BBFF-01A2-4126-ABC4-3D0D0068E019}" destId="{B3FFE616-80CE-4B63-867C-C781BCD0A121}" srcOrd="5" destOrd="0" presId="urn:microsoft.com/office/officeart/2005/8/layout/StepDownProcess"/>
    <dgm:cxn modelId="{DC72C1F6-6399-463C-ADD9-EA6CA489D66D}" type="presParOf" srcId="{11D7BBFF-01A2-4126-ABC4-3D0D0068E019}" destId="{2BDA771C-6BF8-441F-8DD0-5E6EC52E94DC}" srcOrd="6" destOrd="0" presId="urn:microsoft.com/office/officeart/2005/8/layout/StepDownProcess"/>
    <dgm:cxn modelId="{14494B3E-AFC9-45CF-9E25-51B09CA6D16A}" type="presParOf" srcId="{2BDA771C-6BF8-441F-8DD0-5E6EC52E94DC}" destId="{6D8799F0-E236-4BDD-BF99-9A833F28AF73}" srcOrd="0" destOrd="0" presId="urn:microsoft.com/office/officeart/2005/8/layout/StepDownProcess"/>
    <dgm:cxn modelId="{4054467F-3912-4AF9-A15C-B72A41FFF672}" type="presParOf" srcId="{2BDA771C-6BF8-441F-8DD0-5E6EC52E94DC}" destId="{8479A71D-D8EC-4F5C-A1D9-1EB5347B7180}" srcOrd="1" destOrd="0" presId="urn:microsoft.com/office/officeart/2005/8/layout/StepDownProcess"/>
    <dgm:cxn modelId="{12B64C86-D796-4CB7-957E-A1FFE1D4E506}" type="presParOf" srcId="{2BDA771C-6BF8-441F-8DD0-5E6EC52E94DC}" destId="{325CB47C-D328-4E8E-B979-6924867B2B56}" srcOrd="2" destOrd="0" presId="urn:microsoft.com/office/officeart/2005/8/layout/StepDownProcess"/>
    <dgm:cxn modelId="{27792628-5B97-4E15-BBAB-B54E57E30A1A}" type="presParOf" srcId="{11D7BBFF-01A2-4126-ABC4-3D0D0068E019}" destId="{660F49DD-85CC-4053-AEB9-6A528BD00E1D}" srcOrd="7" destOrd="0" presId="urn:microsoft.com/office/officeart/2005/8/layout/StepDownProcess"/>
    <dgm:cxn modelId="{3BF24977-11E1-4523-91D6-3F6857EB4D1E}" type="presParOf" srcId="{11D7BBFF-01A2-4126-ABC4-3D0D0068E019}" destId="{1F21799A-B6FD-4A87-898C-CEF43949468D}" srcOrd="8" destOrd="0" presId="urn:microsoft.com/office/officeart/2005/8/layout/StepDownProcess"/>
    <dgm:cxn modelId="{5072250D-4A83-4593-9A9E-1DCABE6052D1}" type="presParOf" srcId="{1F21799A-B6FD-4A87-898C-CEF43949468D}" destId="{1A7E66CB-A5D3-43AA-B3DB-533FD079490A}" srcOrd="0" destOrd="0" presId="urn:microsoft.com/office/officeart/2005/8/layout/StepDownProcess"/>
    <dgm:cxn modelId="{C18F827E-B9B1-40BD-A327-9F90DD67879B}" type="presParOf" srcId="{1F21799A-B6FD-4A87-898C-CEF43949468D}" destId="{034C68A1-51C0-4950-B919-108ED3586A46}" srcOrd="1" destOrd="0" presId="urn:microsoft.com/office/officeart/2005/8/layout/StepDownProcess"/>
    <dgm:cxn modelId="{0BC5AD02-700A-4159-B740-82EA0D20A832}" type="presParOf" srcId="{1F21799A-B6FD-4A87-898C-CEF43949468D}" destId="{4993D8DD-1D97-4797-9BDE-4C3C90F88B86}" srcOrd="2" destOrd="0" presId="urn:microsoft.com/office/officeart/2005/8/layout/StepDownProcess"/>
    <dgm:cxn modelId="{7FFAF616-7AC2-428F-AC74-2B41059C6DDD}" type="presParOf" srcId="{11D7BBFF-01A2-4126-ABC4-3D0D0068E019}" destId="{1A1FC4B8-77BC-4FF6-9593-BC707C510953}" srcOrd="9" destOrd="0" presId="urn:microsoft.com/office/officeart/2005/8/layout/StepDownProcess"/>
    <dgm:cxn modelId="{688D6CAB-B93D-489A-8282-148993F208A2}" type="presParOf" srcId="{11D7BBFF-01A2-4126-ABC4-3D0D0068E019}" destId="{91854944-EC30-475A-A091-BE9DC3B92CEB}" srcOrd="10" destOrd="0" presId="urn:microsoft.com/office/officeart/2005/8/layout/StepDownProcess"/>
    <dgm:cxn modelId="{D3B6AF8E-3D34-4F17-A5F0-F162FE6D198E}" type="presParOf" srcId="{91854944-EC30-475A-A091-BE9DC3B92CEB}" destId="{69D64B38-CF56-4713-9F89-B991CC438D56}" srcOrd="0" destOrd="0" presId="urn:microsoft.com/office/officeart/2005/8/layout/StepDownProcess"/>
    <dgm:cxn modelId="{6802F3C3-D8ED-4699-9D18-F8E4EB624A7B}" type="presParOf" srcId="{91854944-EC30-475A-A091-BE9DC3B92CEB}" destId="{1ECCABB3-2536-47EB-AE6B-21B26579371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BB386-C1B8-4B18-9B1F-90591C86D5E1}">
      <dsp:nvSpPr>
        <dsp:cNvPr id="0" name=""/>
        <dsp:cNvSpPr/>
      </dsp:nvSpPr>
      <dsp:spPr>
        <a:xfrm rot="5400000">
          <a:off x="117507" y="700960"/>
          <a:ext cx="593619" cy="5232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DE9C64-22B1-47DD-B637-5BC76A7614FB}">
      <dsp:nvSpPr>
        <dsp:cNvPr id="0" name=""/>
        <dsp:cNvSpPr/>
      </dsp:nvSpPr>
      <dsp:spPr>
        <a:xfrm>
          <a:off x="0" y="0"/>
          <a:ext cx="1525648" cy="699481"/>
        </a:xfrm>
        <a:prstGeom prst="roundRect">
          <a:avLst>
            <a:gd name="adj" fmla="val 16670"/>
          </a:avLst>
        </a:prstGeom>
        <a:solidFill>
          <a:schemeClr val="tx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Surface preparation</a:t>
          </a:r>
          <a:endParaRPr lang="en-GB" sz="2000" kern="1200" dirty="0"/>
        </a:p>
      </dsp:txBody>
      <dsp:txXfrm>
        <a:off x="34152" y="34152"/>
        <a:ext cx="1457344" cy="631177"/>
      </dsp:txXfrm>
    </dsp:sp>
    <dsp:sp modelId="{23C6D264-6EAA-4775-8CAB-7C9F4D2795FA}">
      <dsp:nvSpPr>
        <dsp:cNvPr id="0" name=""/>
        <dsp:cNvSpPr/>
      </dsp:nvSpPr>
      <dsp:spPr>
        <a:xfrm>
          <a:off x="1525617" y="0"/>
          <a:ext cx="2238469" cy="78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Cleaning, etching,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Polishing, passivating</a:t>
          </a:r>
          <a:endParaRPr lang="en-GB" sz="1600" kern="1200" dirty="0"/>
        </a:p>
      </dsp:txBody>
      <dsp:txXfrm>
        <a:off x="1525617" y="0"/>
        <a:ext cx="2238469" cy="783690"/>
      </dsp:txXfrm>
    </dsp:sp>
    <dsp:sp modelId="{83CF12EF-F632-41C3-8E93-D41EC76A463F}">
      <dsp:nvSpPr>
        <dsp:cNvPr id="0" name=""/>
        <dsp:cNvSpPr/>
      </dsp:nvSpPr>
      <dsp:spPr>
        <a:xfrm rot="5400000">
          <a:off x="1226840" y="1580833"/>
          <a:ext cx="593619" cy="6141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264F77-EDBD-4CD5-9725-C42F15B3CB86}">
      <dsp:nvSpPr>
        <dsp:cNvPr id="0" name=""/>
        <dsp:cNvSpPr/>
      </dsp:nvSpPr>
      <dsp:spPr>
        <a:xfrm>
          <a:off x="721662" y="904615"/>
          <a:ext cx="1854540" cy="69948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Thin film deposition</a:t>
          </a:r>
          <a:endParaRPr lang="en-GB" sz="2000" kern="1200" dirty="0"/>
        </a:p>
      </dsp:txBody>
      <dsp:txXfrm>
        <a:off x="755814" y="938767"/>
        <a:ext cx="1786236" cy="631177"/>
      </dsp:txXfrm>
    </dsp:sp>
    <dsp:sp modelId="{E6A027EC-6474-4A24-90F1-927C79242976}">
      <dsp:nvSpPr>
        <dsp:cNvPr id="0" name=""/>
        <dsp:cNvSpPr/>
      </dsp:nvSpPr>
      <dsp:spPr>
        <a:xfrm>
          <a:off x="2553412" y="676407"/>
          <a:ext cx="3018317" cy="101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/>
            <a:t>PVD</a:t>
          </a:r>
          <a:r>
            <a:rPr lang="en-GB" sz="1600" kern="1200" dirty="0" smtClean="0"/>
            <a:t>: DC, pulsed, HIPIMS…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accent6">
                  <a:lumMod val="50000"/>
                </a:schemeClr>
              </a:solidFill>
            </a:rPr>
            <a:t>(PE)CVD, (PE)ALD</a:t>
          </a:r>
          <a:endParaRPr lang="en-GB" sz="1600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err="1" smtClean="0"/>
            <a:t>Nb</a:t>
          </a:r>
          <a:r>
            <a:rPr lang="en-GB" sz="1600" b="1" kern="1200" dirty="0" smtClean="0"/>
            <a:t>, </a:t>
          </a:r>
          <a:r>
            <a:rPr lang="en-GB" sz="1600" b="1" kern="1200" dirty="0" err="1" smtClean="0"/>
            <a:t>NbN</a:t>
          </a:r>
          <a:r>
            <a:rPr lang="en-GB" sz="1600" b="1" kern="1200" dirty="0" smtClean="0"/>
            <a:t>, Nb</a:t>
          </a:r>
          <a:r>
            <a:rPr lang="en-GB" sz="1600" b="1" kern="1200" baseline="-25000" dirty="0" smtClean="0"/>
            <a:t>3</a:t>
          </a:r>
          <a:r>
            <a:rPr lang="en-GB" sz="1600" b="1" kern="1200" dirty="0" smtClean="0"/>
            <a:t>Sn</a:t>
          </a:r>
          <a:r>
            <a:rPr lang="en-GB" sz="1600" kern="1200" dirty="0" smtClean="0"/>
            <a:t>, MgB</a:t>
          </a:r>
          <a:r>
            <a:rPr lang="en-GB" sz="1600" kern="1200" baseline="-25000" dirty="0" smtClean="0"/>
            <a:t>2</a:t>
          </a:r>
          <a:r>
            <a:rPr lang="en-GB" sz="1600" kern="1200" dirty="0" smtClean="0"/>
            <a:t>, SIS, etc.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err="1" smtClean="0">
              <a:solidFill>
                <a:srgbClr val="00B0F0"/>
              </a:solidFill>
            </a:rPr>
            <a:t>Nb</a:t>
          </a:r>
          <a:r>
            <a:rPr lang="en-GB" sz="1600" kern="1200" dirty="0" smtClean="0">
              <a:solidFill>
                <a:srgbClr val="00B0F0"/>
              </a:solidFill>
            </a:rPr>
            <a:t> film laser treatment</a:t>
          </a:r>
          <a:endParaRPr lang="en-GB" sz="1600" kern="1200" dirty="0">
            <a:solidFill>
              <a:srgbClr val="00B0F0"/>
            </a:solidFill>
          </a:endParaRPr>
        </a:p>
      </dsp:txBody>
      <dsp:txXfrm>
        <a:off x="2553412" y="676407"/>
        <a:ext cx="3018317" cy="1019843"/>
      </dsp:txXfrm>
    </dsp:sp>
    <dsp:sp modelId="{7A19C41A-0DD8-444C-9B84-BD0AADA80B63}">
      <dsp:nvSpPr>
        <dsp:cNvPr id="0" name=""/>
        <dsp:cNvSpPr/>
      </dsp:nvSpPr>
      <dsp:spPr>
        <a:xfrm rot="5400000">
          <a:off x="2702616" y="2320565"/>
          <a:ext cx="593619" cy="8058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F44327-0DEC-4301-9A6C-97C7907B7356}">
      <dsp:nvSpPr>
        <dsp:cNvPr id="0" name=""/>
        <dsp:cNvSpPr/>
      </dsp:nvSpPr>
      <dsp:spPr>
        <a:xfrm>
          <a:off x="1906987" y="1698983"/>
          <a:ext cx="2161606" cy="699481"/>
        </a:xfrm>
        <a:prstGeom prst="roundRect">
          <a:avLst>
            <a:gd name="adj" fmla="val 166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Film characterisation</a:t>
          </a:r>
          <a:endParaRPr lang="en-GB" sz="2000" kern="1200" dirty="0"/>
        </a:p>
      </dsp:txBody>
      <dsp:txXfrm>
        <a:off x="1941139" y="1733135"/>
        <a:ext cx="2093302" cy="631177"/>
      </dsp:txXfrm>
    </dsp:sp>
    <dsp:sp modelId="{1AB9D224-59E7-421E-961A-120ED8C6A700}">
      <dsp:nvSpPr>
        <dsp:cNvPr id="0" name=""/>
        <dsp:cNvSpPr/>
      </dsp:nvSpPr>
      <dsp:spPr>
        <a:xfrm>
          <a:off x="4021456" y="1644936"/>
          <a:ext cx="2269314" cy="807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SEM, FIB, AFM,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XPS, XRD, RBS, TEM… </a:t>
          </a:r>
          <a:endParaRPr lang="en-GB" sz="1600" kern="1200" dirty="0"/>
        </a:p>
      </dsp:txBody>
      <dsp:txXfrm>
        <a:off x="4021456" y="1644936"/>
        <a:ext cx="2269314" cy="807576"/>
      </dsp:txXfrm>
    </dsp:sp>
    <dsp:sp modelId="{6D8799F0-E236-4BDD-BF99-9A833F28AF73}">
      <dsp:nvSpPr>
        <dsp:cNvPr id="0" name=""/>
        <dsp:cNvSpPr/>
      </dsp:nvSpPr>
      <dsp:spPr>
        <a:xfrm rot="5400000">
          <a:off x="3989078" y="3544027"/>
          <a:ext cx="593619" cy="6390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79A71D-D8EC-4F5C-A1D9-1EB5347B7180}">
      <dsp:nvSpPr>
        <dsp:cNvPr id="0" name=""/>
        <dsp:cNvSpPr/>
      </dsp:nvSpPr>
      <dsp:spPr>
        <a:xfrm>
          <a:off x="3432466" y="2663339"/>
          <a:ext cx="2178484" cy="847050"/>
        </a:xfrm>
        <a:prstGeom prst="roundRect">
          <a:avLst>
            <a:gd name="adj" fmla="val 16670"/>
          </a:avLst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Superconducting properties measurement</a:t>
          </a:r>
          <a:endParaRPr lang="en-GB" sz="2000" kern="1200" dirty="0"/>
        </a:p>
      </dsp:txBody>
      <dsp:txXfrm>
        <a:off x="3473823" y="2704696"/>
        <a:ext cx="2095770" cy="764336"/>
      </dsp:txXfrm>
    </dsp:sp>
    <dsp:sp modelId="{325CB47C-D328-4E8E-B979-6924867B2B56}">
      <dsp:nvSpPr>
        <dsp:cNvPr id="0" name=""/>
        <dsp:cNvSpPr/>
      </dsp:nvSpPr>
      <dsp:spPr>
        <a:xfrm>
          <a:off x="5709419" y="2436640"/>
          <a:ext cx="3246684" cy="1184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</a:t>
          </a:r>
          <a:r>
            <a:rPr lang="en-GB" sz="1600" i="1" kern="1200" dirty="0" smtClean="0"/>
            <a:t>RRR,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c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fp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sh</a:t>
          </a:r>
          <a:r>
            <a:rPr lang="en-GB" sz="1600" kern="1200" dirty="0" smtClean="0"/>
            <a:t>,  …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DC magnetic susceptibility, 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Field penetration</a:t>
          </a:r>
          <a:endParaRPr lang="en-GB" sz="1600" kern="1200" dirty="0"/>
        </a:p>
      </dsp:txBody>
      <dsp:txXfrm>
        <a:off x="5709419" y="2436640"/>
        <a:ext cx="3246684" cy="1184394"/>
      </dsp:txXfrm>
    </dsp:sp>
    <dsp:sp modelId="{1A7E66CB-A5D3-43AA-B3DB-533FD079490A}">
      <dsp:nvSpPr>
        <dsp:cNvPr id="0" name=""/>
        <dsp:cNvSpPr/>
      </dsp:nvSpPr>
      <dsp:spPr>
        <a:xfrm rot="5400000">
          <a:off x="5452280" y="4717092"/>
          <a:ext cx="593619" cy="53338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4C68A1-51C0-4950-B919-108ED3586A46}">
      <dsp:nvSpPr>
        <dsp:cNvPr id="0" name=""/>
        <dsp:cNvSpPr/>
      </dsp:nvSpPr>
      <dsp:spPr>
        <a:xfrm>
          <a:off x="4652847" y="3669086"/>
          <a:ext cx="2063944" cy="990779"/>
        </a:xfrm>
        <a:prstGeom prst="roundRect">
          <a:avLst>
            <a:gd name="adj" fmla="val 1667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 </a:t>
          </a:r>
          <a:r>
            <a:rPr lang="en-GB" sz="2000" kern="1200" dirty="0" smtClean="0"/>
            <a:t>Superconducting RF properties evaluation</a:t>
          </a:r>
          <a:endParaRPr lang="en-GB" sz="1800" kern="1200" dirty="0"/>
        </a:p>
      </dsp:txBody>
      <dsp:txXfrm>
        <a:off x="4701222" y="3717461"/>
        <a:ext cx="1967194" cy="894029"/>
      </dsp:txXfrm>
    </dsp:sp>
    <dsp:sp modelId="{4993D8DD-1D97-4797-9BDE-4C3C90F88B86}">
      <dsp:nvSpPr>
        <dsp:cNvPr id="0" name=""/>
        <dsp:cNvSpPr/>
      </dsp:nvSpPr>
      <dsp:spPr>
        <a:xfrm>
          <a:off x="6745213" y="3615808"/>
          <a:ext cx="1774225" cy="1024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CERN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HZF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HW choked cavity at ASTeC</a:t>
          </a:r>
          <a:endParaRPr lang="en-GB" sz="1600" kern="1200" dirty="0"/>
        </a:p>
      </dsp:txBody>
      <dsp:txXfrm>
        <a:off x="6745213" y="3615808"/>
        <a:ext cx="1774225" cy="1024869"/>
      </dsp:txXfrm>
    </dsp:sp>
    <dsp:sp modelId="{69D64B38-CF56-4713-9F89-B991CC438D56}">
      <dsp:nvSpPr>
        <dsp:cNvPr id="0" name=""/>
        <dsp:cNvSpPr/>
      </dsp:nvSpPr>
      <dsp:spPr>
        <a:xfrm>
          <a:off x="6025782" y="4782714"/>
          <a:ext cx="1808412" cy="699481"/>
        </a:xfrm>
        <a:prstGeom prst="roundRect">
          <a:avLst>
            <a:gd name="adj" fmla="val 1667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Real cavity  measurement</a:t>
          </a:r>
          <a:endParaRPr lang="en-GB" sz="2000" kern="1200" dirty="0"/>
        </a:p>
      </dsp:txBody>
      <dsp:txXfrm>
        <a:off x="6059934" y="4816866"/>
        <a:ext cx="1740108" cy="631177"/>
      </dsp:txXfrm>
    </dsp:sp>
    <dsp:sp modelId="{1ECCABB3-2536-47EB-AE6B-21B265793710}">
      <dsp:nvSpPr>
        <dsp:cNvPr id="0" name=""/>
        <dsp:cNvSpPr/>
      </dsp:nvSpPr>
      <dsp:spPr>
        <a:xfrm>
          <a:off x="7761878" y="4912730"/>
          <a:ext cx="1194225" cy="56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bg1"/>
              </a:solidFill>
            </a:rPr>
            <a:t>Cavity deposition</a:t>
          </a:r>
          <a:endParaRPr lang="en-GB" sz="1600" kern="1200" dirty="0">
            <a:solidFill>
              <a:schemeClr val="bg1"/>
            </a:solidFill>
          </a:endParaRPr>
        </a:p>
      </dsp:txBody>
      <dsp:txXfrm>
        <a:off x="7761878" y="4912730"/>
        <a:ext cx="1194225" cy="565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2/8/2024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significant progress with thin film development:</a:t>
            </a:r>
          </a:p>
          <a:p>
            <a:r>
              <a:rPr lang="en-GB" dirty="0" smtClean="0"/>
              <a:t>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49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Various Thin Film Characterisation facilities for</a:t>
            </a:r>
            <a:r>
              <a:rPr lang="en-GB" baseline="0" dirty="0" smtClean="0"/>
              <a:t> analysing TF composition, structure, morphology, etc. available in VISTA and in other labs through collaboration within UK and internationally.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07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Various TF characterisation</a:t>
            </a:r>
            <a:r>
              <a:rPr lang="en-GB" baseline="0" dirty="0" smtClean="0"/>
              <a:t> techniques are employed for this.</a:t>
            </a:r>
          </a:p>
          <a:p>
            <a:r>
              <a:rPr lang="en-GB" baseline="0" dirty="0" smtClean="0"/>
              <a:t>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30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98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Superconducting Properties Evaluation are performed on</a:t>
            </a:r>
            <a:r>
              <a:rPr lang="en-GB" baseline="0" dirty="0" smtClean="0"/>
              <a:t> 3 in-house designed and built facilities in Cryolab and </a:t>
            </a:r>
            <a:r>
              <a:rPr lang="en-GB" baseline="0" dirty="0" err="1" smtClean="0"/>
              <a:t>Crablab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27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First Superconducting property is whether the film is superconducting is performed by measuring</a:t>
            </a:r>
            <a:r>
              <a:rPr lang="en-GB" baseline="0" dirty="0" smtClean="0"/>
              <a:t> RRR and Tc as shown in this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66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1E5DF8"/>
                </a:solidFill>
              </a:rPr>
              <a:t>Physical Property Measurement Systems allow to study </a:t>
            </a:r>
            <a:r>
              <a:rPr lang="en-GB" sz="12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characteristic field H</a:t>
            </a:r>
            <a:r>
              <a:rPr lang="en-GB" sz="1200" i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2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from the virgin magnetization curves</a:t>
            </a:r>
            <a:endParaRPr lang="en-GB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28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 smtClean="0">
                <a:solidFill>
                  <a:srgbClr val="1E5DF8"/>
                </a:solidFill>
              </a:rPr>
              <a:t>A unique Magnetic field penetration facility deigned and built at DL allows to </a:t>
            </a:r>
            <a:r>
              <a:rPr lang="en-GB" dirty="0" smtClean="0"/>
              <a:t>TF samples be compared in conditions similar to ones in the cavity. Read green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97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Another unique facility allows to test planar samples at</a:t>
            </a:r>
            <a:r>
              <a:rPr lang="en-GB" baseline="0" dirty="0" smtClean="0"/>
              <a:t> the</a:t>
            </a:r>
            <a:r>
              <a:rPr lang="en-GB" dirty="0" smtClean="0"/>
              <a:t> RF conditions at 7.8 GHz.</a:t>
            </a:r>
          </a:p>
          <a:p>
            <a:r>
              <a:rPr lang="en-GB" dirty="0" smtClean="0"/>
              <a:t>The</a:t>
            </a:r>
            <a:r>
              <a:rPr lang="en-GB" baseline="0" dirty="0" smtClean="0"/>
              <a:t> advantage of this system: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A simple sample – a disk of 100-mm </a:t>
            </a:r>
            <a:r>
              <a:rPr lang="en-GB" baseline="0" dirty="0" err="1" smtClean="0"/>
              <a:t>diam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sz="1200" dirty="0" smtClean="0">
                <a:solidFill>
                  <a:srgbClr val="00B0F0"/>
                </a:solidFill>
              </a:rPr>
              <a:t>on fast turn-around time (~2 days for each sample).</a:t>
            </a:r>
            <a:r>
              <a:rPr lang="en-GB" baseline="0" dirty="0" smtClean="0"/>
              <a:t> 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An example of </a:t>
            </a:r>
            <a:r>
              <a:rPr lang="en-GB" baseline="0" dirty="0" err="1" smtClean="0"/>
              <a:t>Rs</a:t>
            </a:r>
            <a:r>
              <a:rPr lang="en-GB" baseline="0" dirty="0" smtClean="0"/>
              <a:t>(</a:t>
            </a:r>
            <a:r>
              <a:rPr lang="en-GB" baseline="0" dirty="0" err="1" smtClean="0"/>
              <a:t>Ts</a:t>
            </a:r>
            <a:r>
              <a:rPr lang="en-GB" baseline="0" dirty="0" smtClean="0"/>
              <a:t>) for Nb and Nb3Sn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05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our finding must be finally lead to RF cavity deposition and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9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64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Another</a:t>
            </a:r>
            <a:r>
              <a:rPr lang="en-GB" baseline="0" dirty="0" smtClean="0"/>
              <a:t> unique project is exploring a longitudinally split cavity.</a:t>
            </a:r>
          </a:p>
          <a:p>
            <a:r>
              <a:rPr lang="en-GB" baseline="0" dirty="0" smtClean="0"/>
              <a:t>Read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09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Finally, the deposited cavity must be tested</a:t>
            </a:r>
          </a:p>
          <a:p>
            <a:r>
              <a:rPr lang="en-GB" dirty="0" smtClean="0"/>
              <a:t>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8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Large infrastructure already exist in STFC/DL for Superconducting Cavity Evaluation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Read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4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future development will be following these</a:t>
            </a:r>
            <a:r>
              <a:rPr lang="en-GB" baseline="0" dirty="0" smtClean="0"/>
              <a:t> stages: read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Ultimately, the RF civilities should be used for future machined : 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7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conclusion you cab see that UK team is progressing well in TF development with a number of ongoing activities.</a:t>
            </a:r>
          </a:p>
          <a:p>
            <a:endParaRPr lang="en-GB" dirty="0" smtClean="0"/>
          </a:p>
          <a:p>
            <a:r>
              <a:rPr lang="en-GB" dirty="0" smtClean="0"/>
              <a:t>We are in a progress towards a single cavity coating and testing</a:t>
            </a:r>
          </a:p>
          <a:p>
            <a:endParaRPr lang="en-GB" dirty="0" smtClean="0"/>
          </a:p>
          <a:p>
            <a:r>
              <a:rPr lang="en-GB" dirty="0" smtClean="0"/>
              <a:t>And we have a vision</a:t>
            </a:r>
            <a:r>
              <a:rPr lang="en-GB" baseline="0" dirty="0" smtClean="0"/>
              <a:t> to the future development </a:t>
            </a:r>
            <a:r>
              <a:rPr lang="en-GB" baseline="0" smtClean="0"/>
              <a:t>and applications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5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 cavity are intensively</a:t>
            </a:r>
            <a:r>
              <a:rPr lang="en-GB" baseline="0" dirty="0" smtClean="0"/>
              <a:t> used for accelerating charged particles, but bulk Nb cavities are ay their performance limit </a:t>
            </a:r>
            <a:r>
              <a:rPr lang="en-US" sz="1200" i="1" dirty="0" err="1" smtClean="0">
                <a:solidFill>
                  <a:srgbClr val="FF0000"/>
                </a:solidFill>
              </a:rPr>
              <a:t>E</a:t>
            </a:r>
            <a:r>
              <a:rPr lang="en-US" sz="1200" i="1" baseline="-25000" dirty="0" err="1" smtClean="0">
                <a:solidFill>
                  <a:srgbClr val="FF0000"/>
                </a:solidFill>
              </a:rPr>
              <a:t>acc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  <a:sym typeface="Symbol" panose="05050102010706020507" pitchFamily="18" charset="2"/>
              </a:rPr>
              <a:t></a:t>
            </a:r>
            <a:r>
              <a:rPr lang="en-US" sz="1200" i="1" dirty="0" smtClean="0">
                <a:solidFill>
                  <a:srgbClr val="FF0000"/>
                </a:solidFill>
              </a:rPr>
              <a:t> B</a:t>
            </a:r>
            <a:r>
              <a:rPr lang="en-US" sz="1200" baseline="-25000" dirty="0" smtClean="0">
                <a:solidFill>
                  <a:srgbClr val="FF0000"/>
                </a:solidFill>
              </a:rPr>
              <a:t>RF</a:t>
            </a:r>
            <a:r>
              <a:rPr lang="en-US" sz="1200" i="1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sym typeface="Symbol" panose="05050102010706020507" pitchFamily="18" charset="2"/>
              </a:rPr>
              <a:t>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</a:rPr>
              <a:t>B</a:t>
            </a:r>
            <a:r>
              <a:rPr lang="en-US" sz="1200" baseline="-25000" dirty="0" smtClean="0">
                <a:solidFill>
                  <a:srgbClr val="FF0000"/>
                </a:solidFill>
              </a:rPr>
              <a:t>SH</a:t>
            </a:r>
            <a:r>
              <a:rPr lang="en-US" sz="1200" i="1" dirty="0" smtClean="0">
                <a:solidFill>
                  <a:srgbClr val="FF0000"/>
                </a:solidFill>
              </a:rPr>
              <a:t>  and Q</a:t>
            </a:r>
            <a:r>
              <a:rPr lang="en-US" sz="1200" baseline="-25000" dirty="0" smtClean="0">
                <a:solidFill>
                  <a:srgbClr val="FF0000"/>
                </a:solidFill>
              </a:rPr>
              <a:t>0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  <a:sym typeface="Symbol" panose="05050102010706020507" pitchFamily="18" charset="2"/>
              </a:rPr>
              <a:t>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</a:rPr>
              <a:t>1/R</a:t>
            </a:r>
            <a:r>
              <a:rPr lang="en-US" sz="1200" i="1" baseline="-25000" dirty="0" smtClean="0">
                <a:solidFill>
                  <a:srgbClr val="FF0000"/>
                </a:solidFill>
              </a:rPr>
              <a:t>S </a:t>
            </a:r>
            <a:r>
              <a:rPr lang="en-US" sz="1200" i="1" baseline="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200" i="0" baseline="0" dirty="0" smtClean="0">
                <a:solidFill>
                  <a:srgbClr val="FF0000"/>
                </a:solidFill>
              </a:rPr>
              <a:t>We aim to increase both </a:t>
            </a:r>
            <a:r>
              <a:rPr lang="en-US" sz="1200" i="1" dirty="0" err="1" smtClean="0">
                <a:solidFill>
                  <a:srgbClr val="FF0000"/>
                </a:solidFill>
              </a:rPr>
              <a:t>E</a:t>
            </a:r>
            <a:r>
              <a:rPr lang="en-US" sz="1200" i="1" baseline="-25000" dirty="0" err="1" smtClean="0">
                <a:solidFill>
                  <a:srgbClr val="FF0000"/>
                </a:solidFill>
              </a:rPr>
              <a:t>acc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</a:rPr>
              <a:t>and Q</a:t>
            </a:r>
            <a:r>
              <a:rPr lang="en-US" sz="1200" baseline="-25000" dirty="0" smtClean="0">
                <a:solidFill>
                  <a:srgbClr val="FF0000"/>
                </a:solidFill>
              </a:rPr>
              <a:t>0</a:t>
            </a:r>
            <a:r>
              <a:rPr lang="en-US" sz="1200" dirty="0" smtClean="0">
                <a:solidFill>
                  <a:srgbClr val="FF0000"/>
                </a:solidFill>
              </a:rPr>
              <a:t>. for this we have to look for new solutions.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looking for non-Nb SC</a:t>
            </a:r>
            <a:r>
              <a:rPr lang="en-US" baseline="0" dirty="0" smtClean="0"/>
              <a:t> materials with higher Tc to increase Q0 and higher B</a:t>
            </a:r>
            <a:r>
              <a:rPr lang="en-US" baseline="-25000" dirty="0" smtClean="0"/>
              <a:t>SH</a:t>
            </a:r>
            <a:r>
              <a:rPr lang="en-US" baseline="0" dirty="0" smtClean="0"/>
              <a:t> to increase </a:t>
            </a:r>
            <a:r>
              <a:rPr lang="en-US" baseline="0" dirty="0" err="1" smtClean="0"/>
              <a:t>Eacc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These materials are under considerations in present</a:t>
            </a:r>
            <a:endParaRPr lang="en-US" baseline="-25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31F5C-C424-440E-96FD-C35D2494AD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Internationally the  TF SRF community</a:t>
            </a:r>
            <a:r>
              <a:rPr lang="en-GB" baseline="0" dirty="0" smtClean="0"/>
              <a:t> is quite small, organised with good working relations and collaborations, </a:t>
            </a:r>
          </a:p>
          <a:p>
            <a:r>
              <a:rPr lang="en-GB" baseline="0" dirty="0" smtClean="0"/>
              <a:t>For example, UK team was involved in ARIES… read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When the collaboration has expanded within IFAST project ….</a:t>
            </a:r>
            <a:r>
              <a:rPr lang="en-GB" dirty="0" smtClean="0"/>
              <a:t>  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9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UK team has the mail goal: read</a:t>
            </a:r>
            <a:r>
              <a:rPr lang="en-GB" baseline="0" dirty="0" smtClean="0"/>
              <a:t> the slide</a:t>
            </a:r>
          </a:p>
          <a:p>
            <a:endParaRPr lang="en-GB" baseline="0" dirty="0" smtClean="0"/>
          </a:p>
          <a:p>
            <a:r>
              <a:rPr lang="en-GB" baseline="0" dirty="0" smtClean="0"/>
              <a:t>For this there 3 main objective: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68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37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present, only small planar samples can be polished in-house, we have to rely on our collaborations.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5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facilitate our aims we have VISTA laboratory where we built various deposition facilities based on a few types PVD, CVD and HPCVD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0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635635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1031" y="6356350"/>
            <a:ext cx="4560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" y="6269036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9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6" y="2160730"/>
            <a:ext cx="549307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film SRF perspectives in UK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00696" y="4381113"/>
            <a:ext cx="69804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Oleg B. Malyshev</a:t>
            </a:r>
          </a:p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ASTeC/CI</a:t>
            </a:r>
          </a:p>
          <a:p>
            <a:r>
              <a:rPr lang="en-GB" sz="2000" i="1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a TF SRF team at STFC Daresbury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1" y="18312"/>
            <a:ext cx="6546102" cy="896605"/>
          </a:xfrm>
        </p:spPr>
        <p:txBody>
          <a:bodyPr/>
          <a:lstStyle/>
          <a:p>
            <a:r>
              <a:rPr lang="en-GB" dirty="0" smtClean="0"/>
              <a:t>Thin film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29" y="1027814"/>
            <a:ext cx="6815203" cy="5080256"/>
          </a:xfrm>
        </p:spPr>
        <p:txBody>
          <a:bodyPr>
            <a:normAutofit/>
          </a:bodyPr>
          <a:lstStyle/>
          <a:p>
            <a:pPr lvl="0"/>
            <a:r>
              <a:rPr lang="en-GB" b="1" dirty="0" smtClean="0">
                <a:solidFill>
                  <a:srgbClr val="1E5DF8"/>
                </a:solidFill>
              </a:rPr>
              <a:t>Techniques:</a:t>
            </a:r>
          </a:p>
          <a:p>
            <a:pPr lvl="1"/>
            <a:r>
              <a:rPr lang="en-GB" b="1" dirty="0" smtClean="0"/>
              <a:t>PVD</a:t>
            </a:r>
            <a:r>
              <a:rPr lang="en-GB" dirty="0"/>
              <a:t>: DC, pulsed, HIPIMS… </a:t>
            </a:r>
          </a:p>
          <a:p>
            <a:pPr lvl="1"/>
            <a:r>
              <a:rPr lang="en-GB" dirty="0"/>
              <a:t>(PE)CVD, (</a:t>
            </a:r>
            <a:r>
              <a:rPr lang="en-GB" dirty="0" smtClean="0"/>
              <a:t>PE)ALD – under development</a:t>
            </a:r>
          </a:p>
          <a:p>
            <a:pPr lvl="1"/>
            <a:r>
              <a:rPr lang="en-GB" dirty="0" smtClean="0"/>
              <a:t>Combined: </a:t>
            </a:r>
            <a:r>
              <a:rPr lang="en-GB" dirty="0"/>
              <a:t>PCVD – under development</a:t>
            </a:r>
          </a:p>
          <a:p>
            <a:pPr lvl="0"/>
            <a:r>
              <a:rPr lang="en-GB" b="1" dirty="0" smtClean="0">
                <a:solidFill>
                  <a:srgbClr val="1E5DF8"/>
                </a:solidFill>
              </a:rPr>
              <a:t>Materials:</a:t>
            </a:r>
          </a:p>
          <a:p>
            <a:pPr lvl="1"/>
            <a:r>
              <a:rPr lang="en-GB" b="1" dirty="0" smtClean="0"/>
              <a:t>Nb </a:t>
            </a:r>
          </a:p>
          <a:p>
            <a:pPr lvl="1"/>
            <a:r>
              <a:rPr lang="en-GB" b="1" dirty="0" smtClean="0"/>
              <a:t>Nb</a:t>
            </a:r>
            <a:r>
              <a:rPr lang="en-GB" b="1" baseline="-25000" dirty="0" smtClean="0"/>
              <a:t>3</a:t>
            </a:r>
            <a:r>
              <a:rPr lang="en-GB" b="1" dirty="0" smtClean="0"/>
              <a:t>Sn</a:t>
            </a:r>
            <a:r>
              <a:rPr lang="en-GB" dirty="0" smtClean="0"/>
              <a:t>, </a:t>
            </a:r>
            <a:r>
              <a:rPr lang="en-GB" b="1" dirty="0" err="1" smtClean="0"/>
              <a:t>NbTiN</a:t>
            </a:r>
            <a:r>
              <a:rPr lang="en-GB" b="1" dirty="0" smtClean="0"/>
              <a:t>, V</a:t>
            </a:r>
            <a:r>
              <a:rPr lang="en-GB" b="1" baseline="-25000" dirty="0" smtClean="0"/>
              <a:t>3</a:t>
            </a:r>
            <a:r>
              <a:rPr lang="en-GB" b="1" dirty="0" smtClean="0"/>
              <a:t>Si</a:t>
            </a:r>
            <a:r>
              <a:rPr lang="en-GB" dirty="0" smtClean="0"/>
              <a:t>, </a:t>
            </a:r>
            <a:r>
              <a:rPr lang="en-GB" dirty="0"/>
              <a:t>NbN, </a:t>
            </a:r>
            <a:r>
              <a:rPr lang="en-GB" dirty="0" smtClean="0"/>
              <a:t>MgB</a:t>
            </a:r>
            <a:r>
              <a:rPr lang="en-GB" baseline="-25000" dirty="0" smtClean="0"/>
              <a:t>2</a:t>
            </a:r>
            <a:r>
              <a:rPr lang="en-GB" dirty="0"/>
              <a:t>, etc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SIS structures</a:t>
            </a:r>
          </a:p>
          <a:p>
            <a:r>
              <a:rPr lang="en-GB" b="1" dirty="0" smtClean="0">
                <a:solidFill>
                  <a:srgbClr val="1E5DF8"/>
                </a:solidFill>
              </a:rPr>
              <a:t>Deposition facilities</a:t>
            </a:r>
          </a:p>
          <a:p>
            <a:pPr lvl="1"/>
            <a:r>
              <a:rPr lang="en-GB" dirty="0" smtClean="0"/>
              <a:t>For planar samples</a:t>
            </a:r>
          </a:p>
          <a:p>
            <a:pPr lvl="1"/>
            <a:r>
              <a:rPr lang="en-GB" dirty="0" smtClean="0"/>
              <a:t>For QPR samples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5" descr="D:\ASTeC\Annual Reports\2017-2018\20180426_121415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972" y="345776"/>
            <a:ext cx="2440937" cy="22835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63894" y="2699806"/>
            <a:ext cx="275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 sample during the Nb deposition </a:t>
            </a:r>
            <a:endParaRPr lang="en-GB" sz="1400" dirty="0"/>
          </a:p>
          <a:p>
            <a:r>
              <a:rPr lang="en-GB" sz="1400" i="1" dirty="0" smtClean="0"/>
              <a:t>Courtesy of R. Valizadeh (STFC)</a:t>
            </a:r>
            <a:endParaRPr lang="en-GB" sz="1400" dirty="0"/>
          </a:p>
        </p:txBody>
      </p:sp>
      <p:pic>
        <p:nvPicPr>
          <p:cNvPr id="9" name="Picture 8" descr="Image 3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8" r="-1"/>
          <a:stretch/>
        </p:blipFill>
        <p:spPr>
          <a:xfrm rot="16200000">
            <a:off x="7149786" y="3533098"/>
            <a:ext cx="1842228" cy="2396144"/>
          </a:xfrm>
          <a:prstGeom prst="rect">
            <a:avLst/>
          </a:prstGeom>
        </p:spPr>
      </p:pic>
      <p:pic>
        <p:nvPicPr>
          <p:cNvPr id="10" name="Picture 9" descr="Image 2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14206" r="3712"/>
          <a:stretch/>
        </p:blipFill>
        <p:spPr>
          <a:xfrm>
            <a:off x="9319676" y="3564722"/>
            <a:ext cx="2748321" cy="2105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49077" y="5670394"/>
            <a:ext cx="420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 QPR sample during and after the Nb TF deposition </a:t>
            </a:r>
            <a:endParaRPr lang="en-GB" sz="1400" dirty="0"/>
          </a:p>
          <a:p>
            <a:pPr algn="r"/>
            <a:r>
              <a:rPr lang="en-GB" sz="1400" i="1" dirty="0" smtClean="0"/>
              <a:t>Courtesy of R. Valizadeh (STFC)</a:t>
            </a:r>
            <a:endParaRPr lang="en-GB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4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69fdf3bf-91f4-4263-9f62-59a85842949a@GBRP2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6" y="1910452"/>
            <a:ext cx="2797375" cy="215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111" y="-19776"/>
            <a:ext cx="9406258" cy="689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 Film Characterisation in VISTA  </a:t>
            </a:r>
            <a:endParaRPr lang="en-GB" sz="3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24766" b="9983"/>
          <a:stretch/>
        </p:blipFill>
        <p:spPr>
          <a:xfrm>
            <a:off x="3024960" y="1897200"/>
            <a:ext cx="2772866" cy="21904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52" y="1878904"/>
            <a:ext cx="6030707" cy="33922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5397" y="702267"/>
            <a:ext cx="6682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Stablished and </a:t>
            </a:r>
            <a:r>
              <a:rPr lang="en-GB" dirty="0" smtClean="0"/>
              <a:t>coordinated </a:t>
            </a:r>
            <a:r>
              <a:rPr lang="en-GB" dirty="0"/>
              <a:t>by R. Valizadeh (ASTeC) </a:t>
            </a:r>
            <a:r>
              <a:rPr lang="en-GB" dirty="0" smtClean="0"/>
              <a:t> </a:t>
            </a:r>
          </a:p>
          <a:p>
            <a:r>
              <a:rPr lang="en-GB" dirty="0" smtClean="0"/>
              <a:t>CI collaborators: Prof J. Bradley and Dr V. </a:t>
            </a:r>
            <a:r>
              <a:rPr lang="en-GB" dirty="0" err="1" smtClean="0"/>
              <a:t>Danak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smtClean="0"/>
              <a:t>Liverpool University)</a:t>
            </a:r>
          </a:p>
          <a:p>
            <a:r>
              <a:rPr lang="en-GB" dirty="0" smtClean="0"/>
              <a:t>Participants: J. Conlon, </a:t>
            </a:r>
            <a:r>
              <a:rPr lang="en-GB" dirty="0"/>
              <a:t>C. </a:t>
            </a:r>
            <a:r>
              <a:rPr lang="en-GB" dirty="0" smtClean="0"/>
              <a:t>Benjamin, </a:t>
            </a:r>
            <a:r>
              <a:rPr lang="en-GB" dirty="0"/>
              <a:t>S. </a:t>
            </a:r>
            <a:r>
              <a:rPr lang="en-GB" dirty="0" smtClean="0"/>
              <a:t>Simon, </a:t>
            </a:r>
            <a:r>
              <a:rPr lang="en-GB" dirty="0"/>
              <a:t>A. Hannah</a:t>
            </a:r>
            <a:r>
              <a:rPr lang="en-GB" dirty="0" smtClean="0"/>
              <a:t>, G. </a:t>
            </a:r>
            <a:r>
              <a:rPr lang="en-GB" dirty="0" err="1" smtClean="0"/>
              <a:t>Stenning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81087" y="4000973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Auger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05397" y="3995519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FEI inspect S50 SEM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33045" y="2352225"/>
            <a:ext cx="1321314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Auger, XPS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313865" y="5559832"/>
            <a:ext cx="2177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R. </a:t>
            </a:r>
            <a:r>
              <a:rPr lang="en-GB" sz="1600" i="1" dirty="0" smtClean="0"/>
              <a:t>Valizadeh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425" y="4507587"/>
            <a:ext cx="5978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More characterisation facilities are available through collaborations with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Materials Characterisation Laboratory at ISIS (RAL)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CI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Other UK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International collaborations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91"/>
            <a:ext cx="10515600" cy="52373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Thin film characterisation - 1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" y="637466"/>
            <a:ext cx="3303144" cy="270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30" y="3507596"/>
            <a:ext cx="3333245" cy="28011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449919" y="709767"/>
            <a:ext cx="1526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X-section </a:t>
            </a:r>
            <a:r>
              <a:rPr lang="en-GB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 of Nb</a:t>
            </a:r>
            <a:r>
              <a:rPr lang="en-GB" sz="1600" i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GB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 deposited </a:t>
            </a:r>
            <a:r>
              <a:rPr lang="en-GB" sz="16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 Cu</a:t>
            </a:r>
            <a:endParaRPr lang="en-GB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554975"/>
            <a:ext cx="19303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X-section </a:t>
            </a:r>
            <a:r>
              <a:rPr lang="en-GB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 of Nb</a:t>
            </a:r>
            <a:r>
              <a:rPr lang="en-GB" sz="1600" i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GB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 with a Nb </a:t>
            </a:r>
            <a:r>
              <a:rPr lang="en-GB" sz="1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underlayer</a:t>
            </a:r>
            <a:r>
              <a:rPr lang="en-GB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double structure on </a:t>
            </a:r>
            <a:r>
              <a:rPr lang="en-GB" sz="16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 </a:t>
            </a:r>
            <a:endParaRPr lang="en-GB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064859" y="6073811"/>
            <a:ext cx="224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smtClean="0"/>
              <a:t>Courtesy </a:t>
            </a:r>
            <a:r>
              <a:rPr lang="en-GB" sz="1200" i="1" dirty="0"/>
              <a:t>of R. Valizadeh (STFC) </a:t>
            </a:r>
          </a:p>
          <a:p>
            <a:r>
              <a:rPr lang="en-GB" sz="1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480" y="512763"/>
            <a:ext cx="5679173" cy="33128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53542" y="2738820"/>
            <a:ext cx="203845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/>
              <a:t>Film crystal </a:t>
            </a:r>
            <a:r>
              <a:rPr lang="en-GB" sz="1600" i="1" dirty="0" smtClean="0"/>
              <a:t>structure with EBSD analysis of planar Nb on copper</a:t>
            </a:r>
            <a:endParaRPr lang="en-GB" sz="16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799" y="3936389"/>
            <a:ext cx="3899122" cy="29216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52968" y="4785223"/>
            <a:ext cx="202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XRD analysis of </a:t>
            </a:r>
            <a:r>
              <a:rPr lang="en-GB" sz="1600" i="1" dirty="0" err="1" smtClean="0"/>
              <a:t>NbTiN</a:t>
            </a:r>
            <a:r>
              <a:rPr lang="en-GB" sz="1600" i="1" dirty="0" smtClean="0"/>
              <a:t>  deposited on copper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9846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4262"/>
            <a:ext cx="10515600" cy="896605"/>
          </a:xfrm>
        </p:spPr>
        <p:txBody>
          <a:bodyPr/>
          <a:lstStyle/>
          <a:p>
            <a:pPr algn="ctr"/>
            <a:r>
              <a:rPr lang="en-GB" dirty="0" smtClean="0"/>
              <a:t>Thin film characterisation - 2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3730" y="5792875"/>
            <a:ext cx="996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LcParenBoth"/>
            </a:pPr>
            <a:r>
              <a:rPr lang="en-GB" sz="1600" i="1" dirty="0" smtClean="0"/>
              <a:t>High </a:t>
            </a:r>
            <a:r>
              <a:rPr lang="en-GB" sz="1600" i="1" dirty="0"/>
              <a:t>resolution SEM of ion milled X-section of SIS multilayer structure (Nb/AlN/Nb</a:t>
            </a:r>
            <a:r>
              <a:rPr lang="en-GB" sz="1600" i="1" baseline="-25000" dirty="0"/>
              <a:t>3</a:t>
            </a:r>
            <a:r>
              <a:rPr lang="en-GB" sz="1600" i="1" dirty="0"/>
              <a:t>Sn) deposited on Ta. </a:t>
            </a:r>
            <a:r>
              <a:rPr lang="en-GB" sz="1600" i="1" dirty="0" smtClean="0"/>
              <a:t>  </a:t>
            </a:r>
          </a:p>
          <a:p>
            <a:r>
              <a:rPr lang="en-GB" sz="1600" i="1" dirty="0" smtClean="0"/>
              <a:t>(</a:t>
            </a:r>
            <a:r>
              <a:rPr lang="en-GB" sz="1600" i="1" dirty="0"/>
              <a:t>b) EDX chemical mapping of the X-section. </a:t>
            </a:r>
            <a:r>
              <a:rPr lang="en-GB" sz="1200" i="1" dirty="0"/>
              <a:t>					</a:t>
            </a:r>
            <a:r>
              <a:rPr lang="en-GB" sz="1200" i="1" dirty="0" smtClean="0"/>
              <a:t>              Courtesy </a:t>
            </a:r>
            <a:r>
              <a:rPr lang="en-GB" sz="1200" i="1" dirty="0"/>
              <a:t>of R. Valizadeh (STFC)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55" y="740400"/>
            <a:ext cx="3527368" cy="26455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561" y="735098"/>
            <a:ext cx="3515831" cy="2636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37" y="3452981"/>
            <a:ext cx="2924867" cy="2283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460" y="3452981"/>
            <a:ext cx="2686317" cy="22833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633" y="3473780"/>
            <a:ext cx="2661849" cy="2262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222" y="3452981"/>
            <a:ext cx="2686317" cy="22833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8494" y="740401"/>
            <a:ext cx="3297603" cy="261123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088"/>
            <a:ext cx="10515600" cy="74681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Thin film characterisation </a:t>
            </a:r>
            <a:r>
              <a:rPr lang="en-GB" dirty="0"/>
              <a:t>– </a:t>
            </a:r>
            <a:r>
              <a:rPr lang="en-GB" dirty="0" smtClean="0"/>
              <a:t>3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0863" y="5350312"/>
            <a:ext cx="4744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XPS analysis of </a:t>
            </a:r>
            <a:r>
              <a:rPr lang="en-GB" sz="1600" i="1" dirty="0" err="1"/>
              <a:t>NbTiN</a:t>
            </a:r>
            <a:r>
              <a:rPr lang="en-GB" sz="1600" i="1" dirty="0"/>
              <a:t> representing Nb and </a:t>
            </a:r>
            <a:r>
              <a:rPr lang="en-GB" sz="1600" i="1" dirty="0" err="1"/>
              <a:t>Ti</a:t>
            </a:r>
            <a:r>
              <a:rPr lang="en-GB" sz="1600" i="1" dirty="0"/>
              <a:t> chemical </a:t>
            </a:r>
            <a:r>
              <a:rPr lang="en-GB" sz="1600" i="1" dirty="0" smtClean="0"/>
              <a:t>state) </a:t>
            </a:r>
            <a:endParaRPr lang="en-GB" sz="16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75"/>
            <a:ext cx="6060056" cy="3341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592" y="941241"/>
            <a:ext cx="39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E5DF8"/>
                </a:solidFill>
              </a:rPr>
              <a:t>XPS: Composition and chemical analysis</a:t>
            </a:r>
          </a:p>
        </p:txBody>
      </p:sp>
      <p:pic>
        <p:nvPicPr>
          <p:cNvPr id="23" name="Imagem 295"/>
          <p:cNvPicPr/>
          <p:nvPr/>
        </p:nvPicPr>
        <p:blipFill>
          <a:blip r:embed="rId3"/>
          <a:stretch>
            <a:fillRect/>
          </a:stretch>
        </p:blipFill>
        <p:spPr>
          <a:xfrm>
            <a:off x="6131169" y="648924"/>
            <a:ext cx="4178482" cy="27149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841677" y="2330259"/>
            <a:ext cx="333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/>
              <a:t>Layer  t (1e15at/cm2) t (nm) r(1e22at/cm3)     Nb        Sn          O           Al        </a:t>
            </a:r>
          </a:p>
          <a:p>
            <a:r>
              <a:rPr lang="da-DK" sz="800" dirty="0"/>
              <a:t>   1     7644.333     1497.201  5.106     </a:t>
            </a:r>
            <a:r>
              <a:rPr lang="da-DK" sz="800" dirty="0" smtClean="0"/>
              <a:t>    </a:t>
            </a:r>
            <a:r>
              <a:rPr lang="da-DK" sz="800" dirty="0"/>
              <a:t>75.0000   25.0000   0.0000    0.0000 </a:t>
            </a:r>
          </a:p>
          <a:p>
            <a:r>
              <a:rPr lang="da-DK" sz="800" dirty="0"/>
              <a:t>   2    15920.986     2855.270  5.576    </a:t>
            </a:r>
            <a:r>
              <a:rPr lang="da-DK" sz="800" dirty="0" smtClean="0"/>
              <a:t>    </a:t>
            </a:r>
            <a:r>
              <a:rPr lang="da-DK" sz="800" dirty="0"/>
              <a:t>100.0000    0.0000    0.0000    0.0000</a:t>
            </a:r>
          </a:p>
          <a:p>
            <a:r>
              <a:rPr lang="da-DK" sz="800" dirty="0"/>
              <a:t>   3   898207.563    76119.281 11.800  </a:t>
            </a:r>
            <a:r>
              <a:rPr lang="da-DK" sz="800" dirty="0" smtClean="0"/>
              <a:t>      </a:t>
            </a:r>
            <a:r>
              <a:rPr lang="da-DK" sz="800" dirty="0"/>
              <a:t>0.0000    0.0000   60.0000  </a:t>
            </a:r>
            <a:r>
              <a:rPr lang="da-DK" sz="800" dirty="0" smtClean="0"/>
              <a:t>40.0000</a:t>
            </a:r>
            <a:endParaRPr lang="da-DK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10233300" y="1378077"/>
            <a:ext cx="184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RBS analysis of Nb</a:t>
            </a:r>
            <a:r>
              <a:rPr lang="en-GB" sz="1600" i="1" baseline="-25000" dirty="0" smtClean="0"/>
              <a:t>3</a:t>
            </a:r>
            <a:r>
              <a:rPr lang="en-GB" sz="1600" i="1" dirty="0" smtClean="0"/>
              <a:t>Sn on sapphire</a:t>
            </a:r>
            <a:endParaRPr lang="en-GB" sz="1600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056" y="3393238"/>
            <a:ext cx="4901673" cy="339759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943226" y="4892309"/>
            <a:ext cx="17835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SIMS depth profile of </a:t>
            </a:r>
            <a:r>
              <a:rPr lang="en-GB" sz="1600" i="1" dirty="0" err="1" smtClean="0"/>
              <a:t>Nb</a:t>
            </a:r>
            <a:r>
              <a:rPr lang="en-GB" sz="1600" i="1" dirty="0" smtClean="0"/>
              <a:t> on copper</a:t>
            </a:r>
            <a:endParaRPr lang="en-GB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7587011" y="716043"/>
            <a:ext cx="355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E5DF8"/>
                </a:solidFill>
              </a:rPr>
              <a:t>Film composition and Depth profile </a:t>
            </a:r>
          </a:p>
        </p:txBody>
      </p:sp>
    </p:spTree>
    <p:extLst>
      <p:ext uri="{BB962C8B-B14F-4D97-AF65-F5344CB8AC3E}">
        <p14:creationId xmlns:p14="http://schemas.microsoft.com/office/powerpoint/2010/main" val="5752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9" y="2425019"/>
            <a:ext cx="3830668" cy="3175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084" y="47044"/>
            <a:ext cx="10515600" cy="64869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Superconducting Properties Evaluation</a:t>
            </a:r>
            <a:endParaRPr lang="en-GB" sz="3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79538" y="1910703"/>
            <a:ext cx="5255178" cy="425430"/>
          </a:xfrm>
          <a:prstGeom prst="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CryoLab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0534" y="621488"/>
            <a:ext cx="8060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Coordinated </a:t>
            </a:r>
            <a:r>
              <a:rPr lang="en-GB" dirty="0"/>
              <a:t>by </a:t>
            </a:r>
            <a:r>
              <a:rPr lang="en-GB" dirty="0" smtClean="0"/>
              <a:t>O.B. Malyshev </a:t>
            </a:r>
            <a:r>
              <a:rPr lang="en-GB" dirty="0"/>
              <a:t>(ASTeC) </a:t>
            </a:r>
            <a:endParaRPr lang="en-GB" dirty="0" smtClean="0"/>
          </a:p>
          <a:p>
            <a:r>
              <a:rPr lang="en-GB" dirty="0" smtClean="0"/>
              <a:t>CI collaborators: Prof G. Burt (Liverpool University)</a:t>
            </a:r>
          </a:p>
          <a:p>
            <a:r>
              <a:rPr lang="en-GB" dirty="0" smtClean="0"/>
              <a:t>Participants: D</a:t>
            </a:r>
            <a:r>
              <a:rPr lang="en-GB" dirty="0"/>
              <a:t>. Seal, </a:t>
            </a:r>
            <a:r>
              <a:rPr lang="en-GB" dirty="0" smtClean="0"/>
              <a:t>L. Smith, </a:t>
            </a:r>
            <a:r>
              <a:rPr lang="en-GB" dirty="0"/>
              <a:t>T. Sian, D. Turner, N. </a:t>
            </a:r>
            <a:r>
              <a:rPr lang="en-GB" dirty="0" smtClean="0"/>
              <a:t>Leicester, K. Marks, J. Conlon, </a:t>
            </a:r>
          </a:p>
          <a:p>
            <a:r>
              <a:rPr lang="en-GB" dirty="0" smtClean="0"/>
              <a:t>                       S. Pattalwar, A. May, K. </a:t>
            </a:r>
            <a:r>
              <a:rPr lang="en-GB" dirty="0" err="1" smtClean="0"/>
              <a:t>Dumbel</a:t>
            </a:r>
            <a:r>
              <a:rPr lang="en-GB" dirty="0" smtClean="0"/>
              <a:t>, J. Wilson, G</a:t>
            </a:r>
            <a:r>
              <a:rPr lang="en-GB" dirty="0"/>
              <a:t>. </a:t>
            </a:r>
            <a:r>
              <a:rPr lang="en-GB" dirty="0" err="1"/>
              <a:t>Stenning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270460" y="5680547"/>
            <a:ext cx="2108847" cy="584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Magnetic field penetration facility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695576" y="5583290"/>
            <a:ext cx="2311551" cy="75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RRR/T</a:t>
            </a:r>
            <a:r>
              <a:rPr lang="en-GB" baseline="-25000" dirty="0" smtClean="0"/>
              <a:t>c</a:t>
            </a:r>
            <a:r>
              <a:rPr lang="en-GB" dirty="0" smtClean="0"/>
              <a:t> </a:t>
            </a:r>
          </a:p>
          <a:p>
            <a:pPr algn="ctr"/>
            <a:r>
              <a:rPr lang="en-GB" dirty="0" smtClean="0"/>
              <a:t>+ 3 other experiments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2"/>
          <a:stretch/>
        </p:blipFill>
        <p:spPr>
          <a:xfrm>
            <a:off x="4168213" y="2583926"/>
            <a:ext cx="4426160" cy="3016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34" y="1148571"/>
            <a:ext cx="3105231" cy="46807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55459" y="5583290"/>
            <a:ext cx="3083807" cy="81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</a:t>
            </a:r>
            <a:r>
              <a:rPr lang="en-GB" baseline="-25000" dirty="0" smtClean="0"/>
              <a:t>S</a:t>
            </a:r>
            <a:r>
              <a:rPr lang="en-GB" dirty="0" smtClean="0"/>
              <a:t> measurements with </a:t>
            </a:r>
          </a:p>
          <a:p>
            <a:pPr algn="ctr"/>
            <a:r>
              <a:rPr lang="en-GB" dirty="0"/>
              <a:t>a</a:t>
            </a:r>
            <a:r>
              <a:rPr lang="en-GB" dirty="0" smtClean="0"/>
              <a:t> 7.8 GHz </a:t>
            </a:r>
            <a:r>
              <a:rPr lang="en-GB" dirty="0"/>
              <a:t>c</a:t>
            </a:r>
            <a:r>
              <a:rPr lang="en-GB" dirty="0" smtClean="0"/>
              <a:t>hoked cavity and </a:t>
            </a:r>
          </a:p>
          <a:p>
            <a:pPr algn="ctr"/>
            <a:r>
              <a:rPr lang="en-GB" dirty="0"/>
              <a:t>a</a:t>
            </a:r>
            <a:r>
              <a:rPr lang="en-GB" dirty="0" smtClean="0"/>
              <a:t> 6 GHz split cavity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9143758" y="736962"/>
            <a:ext cx="2218661" cy="425430"/>
          </a:xfrm>
          <a:prstGeom prst="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CrabLab</a:t>
            </a:r>
            <a:endParaRPr lang="en-GB" b="1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40" y="64460"/>
            <a:ext cx="11674548" cy="89660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Thin film DC superconducting properties - 1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46" y="1023400"/>
            <a:ext cx="5735084" cy="3840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i="1" dirty="0" smtClean="0">
                <a:solidFill>
                  <a:srgbClr val="000000"/>
                </a:solidFill>
              </a:rPr>
              <a:t>RRR and T</a:t>
            </a:r>
            <a:r>
              <a:rPr lang="en-GB" sz="1400" i="1" baseline="-25000" dirty="0" smtClean="0">
                <a:solidFill>
                  <a:srgbClr val="000000"/>
                </a:solidFill>
              </a:rPr>
              <a:t>c</a:t>
            </a:r>
            <a:r>
              <a:rPr lang="en-GB" sz="1400" i="1" dirty="0" smtClean="0">
                <a:solidFill>
                  <a:srgbClr val="000000"/>
                </a:solidFill>
              </a:rPr>
              <a:t> measurements: (a) Cryostat, (b) insert, (c) sample holder</a:t>
            </a:r>
            <a:endParaRPr lang="en-GB" sz="1400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54479" y="976559"/>
            <a:ext cx="3898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Resistance measurements for a V</a:t>
            </a:r>
            <a:r>
              <a:rPr lang="en-GB" sz="1200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on sapphire</a:t>
            </a:r>
          </a:p>
          <a:p>
            <a:r>
              <a:rPr lang="en-GB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sample indicating the 10, 50 and 90 % transition points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" y="1571710"/>
            <a:ext cx="5899086" cy="4137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1545220"/>
            <a:ext cx="5883377" cy="42449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38904" y="5919381"/>
            <a:ext cx="270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L. Smith (STFC)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3378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s://lh4.googleusercontent.com/i8pgHM4P_7aSnGgj4UGugdcM4qJ7BAsaLZzilOrw55qJNDgI5ydXcZDWb_B9kxWlARj86Lg2QxvwFLG6Po23F5mzv6TnogDZqQV4I4RXnUxeaG8ckW2VascSO5195R3-lKLXFnHV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5" y="2925009"/>
            <a:ext cx="6258342" cy="333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4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901011" y="3292850"/>
            <a:ext cx="4290989" cy="2879661"/>
          </a:xfrm>
          <a:prstGeom prst="rect">
            <a:avLst/>
          </a:prstGeom>
          <a:ln/>
        </p:spPr>
      </p:pic>
      <p:sp>
        <p:nvSpPr>
          <p:cNvPr id="11" name="TextBox 10"/>
          <p:cNvSpPr txBox="1"/>
          <p:nvPr/>
        </p:nvSpPr>
        <p:spPr>
          <a:xfrm>
            <a:off x="5519771" y="5969587"/>
            <a:ext cx="270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E. Seiler (IEE, Slovakia)</a:t>
            </a:r>
            <a:endParaRPr lang="en-GB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40" y="64460"/>
            <a:ext cx="11674548" cy="69799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Thin film DC superconducting properties - 2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34" y="737468"/>
            <a:ext cx="5683539" cy="211914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1E5DF8"/>
                </a:solidFill>
              </a:rPr>
              <a:t>PPMS (Physical Property Measurement System)</a:t>
            </a:r>
          </a:p>
          <a:p>
            <a:pPr lvl="1"/>
            <a:r>
              <a:rPr lang="en-GB" sz="1400" dirty="0" smtClean="0"/>
              <a:t>Virgin DC magnetisation curve: B</a:t>
            </a:r>
            <a:r>
              <a:rPr lang="en-GB" sz="1400" baseline="-25000" dirty="0" smtClean="0"/>
              <a:t>en</a:t>
            </a:r>
            <a:r>
              <a:rPr lang="en-GB" sz="1400" dirty="0" smtClean="0"/>
              <a:t>(~B</a:t>
            </a:r>
            <a:r>
              <a:rPr lang="en-GB" sz="1400" baseline="-25000" dirty="0" smtClean="0"/>
              <a:t>c1 perp</a:t>
            </a:r>
            <a:r>
              <a:rPr lang="en-GB" sz="1400" dirty="0" smtClean="0"/>
              <a:t>), [</a:t>
            </a:r>
            <a:r>
              <a:rPr lang="en-GB" sz="1400" dirty="0" err="1" smtClean="0"/>
              <a:t>B</a:t>
            </a:r>
            <a:r>
              <a:rPr lang="en-GB" sz="1400" baseline="-25000" dirty="0" err="1" smtClean="0"/>
              <a:t>p</a:t>
            </a:r>
            <a:r>
              <a:rPr lang="en-GB" sz="1400" dirty="0" smtClean="0"/>
              <a:t>, B</a:t>
            </a:r>
            <a:r>
              <a:rPr lang="en-GB" sz="1400" baseline="-25000" dirty="0" smtClean="0"/>
              <a:t>c2</a:t>
            </a:r>
            <a:r>
              <a:rPr lang="en-GB" sz="1400" dirty="0" smtClean="0"/>
              <a:t>]</a:t>
            </a:r>
          </a:p>
          <a:p>
            <a:r>
              <a:rPr lang="en-GB" sz="2000" dirty="0" smtClean="0"/>
              <a:t>The Materials Characterisation Laboratory at ISIS (RAL)</a:t>
            </a:r>
          </a:p>
          <a:p>
            <a:r>
              <a:rPr lang="en-GB" sz="2000" dirty="0" smtClean="0"/>
              <a:t> </a:t>
            </a:r>
            <a:r>
              <a:rPr lang="en-GB" sz="2000" dirty="0"/>
              <a:t>IEE-SAS (Bratislava, Slovakia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5677" r="7174" b="3396"/>
          <a:stretch/>
        </p:blipFill>
        <p:spPr>
          <a:xfrm>
            <a:off x="6476232" y="830848"/>
            <a:ext cx="3976737" cy="23936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8017" y="1039616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Nb/Cu</a:t>
            </a:r>
            <a:endParaRPr lang="en-US" sz="1400" i="1" dirty="0"/>
          </a:p>
        </p:txBody>
      </p:sp>
      <p:sp>
        <p:nvSpPr>
          <p:cNvPr id="8" name="Rectangle 7"/>
          <p:cNvSpPr/>
          <p:nvPr/>
        </p:nvSpPr>
        <p:spPr>
          <a:xfrm>
            <a:off x="8517698" y="6072925"/>
            <a:ext cx="36099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Determination </a:t>
            </a:r>
            <a:r>
              <a:rPr lang="en-GB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the characteristic field H</a:t>
            </a:r>
            <a:r>
              <a:rPr lang="en-GB" sz="1100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from the virgin magnetization curves</a:t>
            </a:r>
            <a:endParaRPr lang="en-GB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9168" y="3077406"/>
            <a:ext cx="22383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GB" sz="1100" i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11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non-Nb STF produced within ARIES WP15</a:t>
            </a:r>
            <a:endParaRPr lang="en-GB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4460"/>
            <a:ext cx="10837863" cy="68200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Thin film DC superconducting properties - 3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8099" y="1164055"/>
                <a:ext cx="5929363" cy="4728072"/>
              </a:xfrm>
            </p:spPr>
            <p:txBody>
              <a:bodyPr>
                <a:normAutofit/>
              </a:bodyPr>
              <a:lstStyle/>
              <a:p>
                <a:r>
                  <a:rPr lang="en-GB" dirty="0" smtClean="0">
                    <a:solidFill>
                      <a:srgbClr val="1E5DF8"/>
                    </a:solidFill>
                  </a:rPr>
                  <a:t>Magnetic field penetration facility for the planar samples  </a:t>
                </a:r>
              </a:p>
              <a:p>
                <a:pPr lvl="1"/>
                <a:r>
                  <a:rPr lang="en-GB" dirty="0"/>
                  <a:t>TF samples can be compared in conditions similar to ones in the cavity</a:t>
                </a:r>
              </a:p>
              <a:p>
                <a:pPr lvl="2"/>
                <a:r>
                  <a:rPr lang="en-GB" dirty="0" smtClean="0">
                    <a:solidFill>
                      <a:srgbClr val="00B050"/>
                    </a:solidFill>
                  </a:rPr>
                  <a:t>DC </a:t>
                </a:r>
                <a:r>
                  <a:rPr lang="en-GB" dirty="0">
                    <a:solidFill>
                      <a:srgbClr val="00B050"/>
                    </a:solidFill>
                  </a:rPr>
                  <a:t>magnetic field parallel to the surface</a:t>
                </a:r>
              </a:p>
              <a:p>
                <a:pPr lvl="2"/>
                <a:r>
                  <a:rPr lang="en-GB" dirty="0">
                    <a:solidFill>
                      <a:srgbClr val="00B050"/>
                    </a:solidFill>
                  </a:rPr>
                  <a:t>Magnetic field applied from one side of the sample (similar to an SRF cavity)</a:t>
                </a:r>
              </a:p>
              <a:p>
                <a:pPr lvl="1"/>
                <a:r>
                  <a:rPr lang="en-GB" dirty="0" smtClean="0"/>
                  <a:t>Applied </a:t>
                </a:r>
                <a:r>
                  <a:rPr lang="en-GB" dirty="0"/>
                  <a:t>and penetrated field measured by Hall probe </a:t>
                </a:r>
                <a:r>
                  <a:rPr lang="en-GB" dirty="0" smtClean="0"/>
                  <a:t>sensors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B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solidFill>
                          <a:srgbClr val="B00000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B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B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B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B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rgbClr val="B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B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B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 smtClean="0"/>
                  <a:t>, </a:t>
                </a:r>
              </a:p>
              <a:p>
                <a:pPr lvl="2"/>
                <a:r>
                  <a:rPr lang="en-GB" dirty="0" smtClean="0"/>
                  <a:t>i.e. SC is in Meissen state when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099" y="1164055"/>
                <a:ext cx="5929363" cy="4728072"/>
              </a:xfrm>
              <a:blipFill>
                <a:blip r:embed="rId3"/>
                <a:stretch>
                  <a:fillRect l="-1852" t="-23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19159-F4F3-4511-8BE7-3FC99D01E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75786"/>
            <a:ext cx="2402948" cy="2102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8264" y="6073270"/>
            <a:ext cx="270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L. Smith (STFC)</a:t>
            </a:r>
            <a:endParaRPr lang="en-GB" sz="1400" i="1" dirty="0"/>
          </a:p>
        </p:txBody>
      </p:sp>
      <p:pic>
        <p:nvPicPr>
          <p:cNvPr id="9" name="Picture 8" descr="A picture containing indoor, dining table&#10;&#10;Description automatically generated">
            <a:extLst>
              <a:ext uri="{FF2B5EF4-FFF2-40B4-BE49-F238E27FC236}">
                <a16:creationId xmlns:a16="http://schemas.microsoft.com/office/drawing/2014/main" id="{CAE3E51E-FED0-4CC3-86EC-04B661053E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21080" b="25333"/>
          <a:stretch/>
        </p:blipFill>
        <p:spPr>
          <a:xfrm>
            <a:off x="8748056" y="746463"/>
            <a:ext cx="3106915" cy="2145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861" y="3001927"/>
            <a:ext cx="4808201" cy="345033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942674" cy="77743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Thin film </a:t>
            </a:r>
            <a:r>
              <a:rPr lang="en-GB" dirty="0" smtClean="0">
                <a:solidFill>
                  <a:srgbClr val="0070C0"/>
                </a:solidFill>
              </a:rPr>
              <a:t>RF </a:t>
            </a:r>
            <a:r>
              <a:rPr lang="en-GB" dirty="0">
                <a:solidFill>
                  <a:srgbClr val="0070C0"/>
                </a:solidFill>
              </a:rPr>
              <a:t>superconducting </a:t>
            </a:r>
            <a:r>
              <a:rPr lang="en-GB" dirty="0" smtClean="0">
                <a:solidFill>
                  <a:srgbClr val="0070C0"/>
                </a:solidFill>
              </a:rPr>
              <a:t>properties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3513" y="722147"/>
            <a:ext cx="6269851" cy="23591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A radiofrequency (RF) cavity and cryostat dedicated to the measurement of superconducting coatings at 7.8 GHz (</a:t>
            </a:r>
            <a:r>
              <a:rPr lang="en-GB" sz="1800" dirty="0" err="1" smtClean="0"/>
              <a:t>CrabLab</a:t>
            </a:r>
            <a:r>
              <a:rPr lang="en-GB" sz="1800" dirty="0" smtClean="0"/>
              <a:t>/DL/STFC)</a:t>
            </a:r>
          </a:p>
          <a:p>
            <a:pPr lvl="1"/>
            <a:r>
              <a:rPr lang="en-GB" sz="1600" dirty="0" smtClean="0"/>
              <a:t>Operation with a closed-cycle refrigerator</a:t>
            </a:r>
            <a:r>
              <a:rPr lang="en-GB" sz="1600" dirty="0"/>
              <a:t>:</a:t>
            </a:r>
          </a:p>
          <a:p>
            <a:pPr lvl="2"/>
            <a:r>
              <a:rPr lang="en-GB" sz="1600" i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sz="1600" i="1" baseline="-25000" dirty="0" err="1">
                <a:solidFill>
                  <a:schemeClr val="accent1">
                    <a:lumMod val="75000"/>
                  </a:schemeClr>
                </a:solidFill>
              </a:rPr>
              <a:t>cavity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= 4.0 K and  </a:t>
            </a:r>
            <a:r>
              <a:rPr lang="en-GB" sz="1600" i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sz="1600" i="1" baseline="-25000" dirty="0" err="1">
                <a:solidFill>
                  <a:schemeClr val="accent1">
                    <a:lumMod val="75000"/>
                  </a:schemeClr>
                </a:solidFill>
              </a:rPr>
              <a:t>sample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= 4.0 K</a:t>
            </a:r>
            <a:endParaRPr lang="en-GB" sz="1600" dirty="0" smtClean="0"/>
          </a:p>
          <a:p>
            <a:pPr lvl="1"/>
            <a:r>
              <a:rPr lang="en-GB" sz="1600" dirty="0" smtClean="0">
                <a:solidFill>
                  <a:srgbClr val="7030A0"/>
                </a:solidFill>
              </a:rPr>
              <a:t>Low power (</a:t>
            </a:r>
            <a:r>
              <a:rPr lang="en-GB" sz="1600" dirty="0" smtClean="0">
                <a:solidFill>
                  <a:srgbClr val="7030A0"/>
                </a:solidFill>
                <a:sym typeface="Symbol" panose="05050102010706020507" pitchFamily="18" charset="2"/>
              </a:rPr>
              <a:t></a:t>
            </a:r>
            <a:r>
              <a:rPr lang="en-GB" sz="1600" dirty="0" smtClean="0">
                <a:solidFill>
                  <a:srgbClr val="7030A0"/>
                </a:solidFill>
              </a:rPr>
              <a:t>1.0 W) measurements </a:t>
            </a:r>
            <a:r>
              <a:rPr lang="en-GB" sz="1600" dirty="0" smtClean="0"/>
              <a:t>with an emphasis </a:t>
            </a:r>
          </a:p>
          <a:p>
            <a:pPr marL="457200" lvl="1" indent="0">
              <a:buNone/>
            </a:pPr>
            <a:r>
              <a:rPr lang="en-GB" sz="1600" dirty="0">
                <a:solidFill>
                  <a:srgbClr val="00B0F0"/>
                </a:solidFill>
              </a:rPr>
              <a:t>	</a:t>
            </a:r>
            <a:r>
              <a:rPr lang="en-GB" sz="1600" dirty="0" smtClean="0">
                <a:solidFill>
                  <a:srgbClr val="00B0F0"/>
                </a:solidFill>
              </a:rPr>
              <a:t>on fast turn-around time (~2 days for each sample).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sz="1600" b="1" dirty="0" smtClean="0"/>
              <a:t>Flat Sample </a:t>
            </a:r>
            <a:r>
              <a:rPr lang="en-GB" sz="1600" dirty="0" smtClean="0"/>
              <a:t>– a disk diam. 90 - 130 mm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42702" y="1112363"/>
            <a:ext cx="4238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An example of </a:t>
            </a:r>
            <a:r>
              <a:rPr lang="en-GB" sz="1600" dirty="0"/>
              <a:t>𝑅</a:t>
            </a:r>
            <a:r>
              <a:rPr lang="en-GB" sz="1600" baseline="-25000" dirty="0"/>
              <a:t>s</a:t>
            </a:r>
            <a:r>
              <a:rPr lang="en-GB" sz="1600" dirty="0"/>
              <a:t>(𝑇</a:t>
            </a:r>
            <a:r>
              <a:rPr lang="en-GB" sz="1600" baseline="-25000" dirty="0"/>
              <a:t>s</a:t>
            </a:r>
            <a:r>
              <a:rPr lang="en-GB" sz="1600" dirty="0"/>
              <a:t>)</a:t>
            </a:r>
            <a:r>
              <a:rPr lang="en-GB" sz="1600" i="1" dirty="0"/>
              <a:t> measurements for Nb </a:t>
            </a:r>
            <a:r>
              <a:rPr lang="en-GB" sz="1600" i="1" dirty="0" smtClean="0"/>
              <a:t>and Nb</a:t>
            </a:r>
            <a:r>
              <a:rPr lang="en-GB" sz="1600" i="1" baseline="-25000" dirty="0" smtClean="0"/>
              <a:t>3</a:t>
            </a:r>
            <a:r>
              <a:rPr lang="en-GB" sz="1600" i="1" dirty="0" smtClean="0"/>
              <a:t>Sn </a:t>
            </a:r>
            <a:r>
              <a:rPr lang="en-GB" sz="1600" i="1" dirty="0"/>
              <a:t>TF planar samples with the </a:t>
            </a:r>
            <a:r>
              <a:rPr lang="en-GB" sz="1600" i="1" dirty="0" smtClean="0"/>
              <a:t>choked </a:t>
            </a:r>
            <a:r>
              <a:rPr lang="en-GB" sz="1600" i="1" dirty="0"/>
              <a:t>cavity.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FDDB8B-6421-45AD-903E-8126316A4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4703" b="15997"/>
          <a:stretch/>
        </p:blipFill>
        <p:spPr>
          <a:xfrm>
            <a:off x="1039358" y="3238692"/>
            <a:ext cx="4680630" cy="2999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0780EB-549E-4163-BB93-D392B76B23EF}"/>
              </a:ext>
            </a:extLst>
          </p:cNvPr>
          <p:cNvSpPr txBox="1"/>
          <p:nvPr/>
        </p:nvSpPr>
        <p:spPr>
          <a:xfrm>
            <a:off x="260193" y="4787349"/>
            <a:ext cx="11707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Sample</a:t>
            </a:r>
          </a:p>
          <a:p>
            <a:r>
              <a:rPr lang="en-GB" sz="1400" dirty="0"/>
              <a:t>Sample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6F8DE-8F9E-4D38-8997-62FC0152F90F}"/>
              </a:ext>
            </a:extLst>
          </p:cNvPr>
          <p:cNvSpPr txBox="1"/>
          <p:nvPr/>
        </p:nvSpPr>
        <p:spPr>
          <a:xfrm>
            <a:off x="203514" y="4430581"/>
            <a:ext cx="10998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Cavity Plate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FFD411-2322-40A3-BD66-D579BA7F08C5}"/>
              </a:ext>
            </a:extLst>
          </p:cNvPr>
          <p:cNvCxnSpPr/>
          <p:nvPr/>
        </p:nvCxnSpPr>
        <p:spPr>
          <a:xfrm flipV="1">
            <a:off x="974762" y="4724921"/>
            <a:ext cx="1709788" cy="2316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479FA5-CE32-408E-B241-9B4341652BC1}"/>
              </a:ext>
            </a:extLst>
          </p:cNvPr>
          <p:cNvCxnSpPr/>
          <p:nvPr/>
        </p:nvCxnSpPr>
        <p:spPr>
          <a:xfrm flipV="1">
            <a:off x="1303396" y="4956550"/>
            <a:ext cx="886522" cy="19663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FFD411-2322-40A3-BD66-D579BA7F08C5}"/>
              </a:ext>
            </a:extLst>
          </p:cNvPr>
          <p:cNvCxnSpPr/>
          <p:nvPr/>
        </p:nvCxnSpPr>
        <p:spPr>
          <a:xfrm flipV="1">
            <a:off x="1207408" y="4562858"/>
            <a:ext cx="829070" cy="5106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60" y="1815146"/>
            <a:ext cx="5541204" cy="42062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10553" y="6084452"/>
            <a:ext cx="270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D. Seal (STFC/</a:t>
            </a:r>
            <a:r>
              <a:rPr lang="en-GB" sz="1400" i="1" dirty="0" err="1" smtClean="0"/>
              <a:t>LancU</a:t>
            </a:r>
            <a:r>
              <a:rPr lang="en-GB" sz="1400" i="1" dirty="0" smtClean="0"/>
              <a:t>)</a:t>
            </a:r>
            <a:endParaRPr lang="en-GB" sz="1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state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path towards the goal  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6510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Superconducting thin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</a:t>
            </a: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 RF cavity 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5" y="9841"/>
            <a:ext cx="11213644" cy="81172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Development of 6 and 1.3 </a:t>
            </a:r>
            <a:r>
              <a:rPr lang="en-GB" dirty="0">
                <a:solidFill>
                  <a:srgbClr val="0070C0"/>
                </a:solidFill>
              </a:rPr>
              <a:t>GHz </a:t>
            </a:r>
            <a:r>
              <a:rPr lang="en-GB" dirty="0" smtClean="0">
                <a:solidFill>
                  <a:srgbClr val="0070C0"/>
                </a:solidFill>
              </a:rPr>
              <a:t>cavity coating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9537" y="773449"/>
            <a:ext cx="11105367" cy="1050342"/>
          </a:xfrm>
        </p:spPr>
        <p:txBody>
          <a:bodyPr>
            <a:normAutofit/>
          </a:bodyPr>
          <a:lstStyle/>
          <a:p>
            <a:r>
              <a:rPr lang="en-GB" sz="2400" dirty="0"/>
              <a:t>Cylindrical </a:t>
            </a:r>
            <a:r>
              <a:rPr lang="en-GB" sz="2400" dirty="0" smtClean="0"/>
              <a:t>Magnetron has been built</a:t>
            </a:r>
          </a:p>
          <a:p>
            <a:r>
              <a:rPr lang="en-GB" sz="2400" dirty="0" smtClean="0"/>
              <a:t>Nb thin film depositions on cylindrical and cavity shaped surfaces are ongoing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6F9D3F79-5760-4D0C-833D-5D7821706A59" descr="6F9D3F79-5760-4D0C-833D-5D7821706A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3" y="14863157"/>
            <a:ext cx="1898942" cy="253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6F9D3F79-5760-4D0C-833D-5D7821706A59" descr="6F9D3F79-5760-4D0C-833D-5D7821706A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0" y="1961059"/>
            <a:ext cx="3040210" cy="40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82" y="1961060"/>
            <a:ext cx="2576945" cy="1934716"/>
          </a:xfrm>
          <a:prstGeom prst="rect">
            <a:avLst/>
          </a:prstGeom>
        </p:spPr>
      </p:pic>
      <p:pic>
        <p:nvPicPr>
          <p:cNvPr id="11" name="69546594-9D1C-4293-B14C-CFEF9AAF95F5" descr="69546594-9D1C-4293-B14C-CFEF9AAF95F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07" y="1961059"/>
            <a:ext cx="3091760" cy="412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7701B6A-EB1B-43E5-A04C-CFA9B4547E17" descr="B7701B6A-EB1B-43E5-A04C-CFA9B4547E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73" y="1961060"/>
            <a:ext cx="2704871" cy="202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88970" y="4257114"/>
            <a:ext cx="2835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Cylindrical magnetron in low power (</a:t>
            </a:r>
            <a:r>
              <a:rPr lang="en-GB" b="1" dirty="0" smtClean="0">
                <a:solidFill>
                  <a:srgbClr val="FF0000"/>
                </a:solidFill>
              </a:rPr>
              <a:t>DC</a:t>
            </a:r>
            <a:r>
              <a:rPr lang="en-GB" dirty="0" smtClean="0"/>
              <a:t>) sputtering mode </a:t>
            </a:r>
          </a:p>
          <a:p>
            <a:r>
              <a:rPr lang="en-GB" dirty="0" smtClean="0"/>
              <a:t>Plasma dominated by </a:t>
            </a:r>
            <a:r>
              <a:rPr lang="en-GB" i="1" dirty="0" smtClean="0"/>
              <a:t>argon</a:t>
            </a:r>
            <a:r>
              <a:rPr lang="en-GB" dirty="0" smtClean="0"/>
              <a:t> emission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9281413" y="4257114"/>
            <a:ext cx="25585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Cylindrical magnetron in high power (</a:t>
            </a:r>
            <a:r>
              <a:rPr lang="en-GB" b="1" dirty="0" smtClean="0">
                <a:solidFill>
                  <a:srgbClr val="FF0000"/>
                </a:solidFill>
              </a:rPr>
              <a:t>HIPIMS</a:t>
            </a:r>
            <a:r>
              <a:rPr lang="en-GB" dirty="0" smtClean="0"/>
              <a:t>) sputtering mode </a:t>
            </a:r>
          </a:p>
          <a:p>
            <a:r>
              <a:rPr lang="en-GB" dirty="0" smtClean="0"/>
              <a:t>Plasma dominated by </a:t>
            </a:r>
            <a:r>
              <a:rPr lang="en-GB" i="1" dirty="0" smtClean="0"/>
              <a:t>niobium </a:t>
            </a:r>
            <a:r>
              <a:rPr lang="en-GB" dirty="0" smtClean="0"/>
              <a:t>emission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36" y="1547009"/>
            <a:ext cx="5473142" cy="4621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8484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6 GHz </a:t>
            </a:r>
            <a:r>
              <a:rPr lang="en-GB" dirty="0" smtClean="0">
                <a:solidFill>
                  <a:srgbClr val="0070C0"/>
                </a:solidFill>
              </a:rPr>
              <a:t>split cavity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7658" y="715616"/>
            <a:ext cx="10221638" cy="16025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An idea suggested by G. Burt (CI)</a:t>
            </a:r>
          </a:p>
          <a:p>
            <a:r>
              <a:rPr lang="en-GB" sz="1600" dirty="0" smtClean="0"/>
              <a:t>The cavity cut is along the electric field lines, i.e. electric current is not crossing the cut </a:t>
            </a:r>
          </a:p>
          <a:p>
            <a:r>
              <a:rPr lang="en-GB" sz="1600" dirty="0" smtClean="0"/>
              <a:t>Easy to coat with either conventional planar magnetron or in tubular geometry used for RF cavities</a:t>
            </a:r>
          </a:p>
          <a:p>
            <a:r>
              <a:rPr lang="en-GB" sz="1600" dirty="0" smtClean="0"/>
              <a:t>Easy to inspect </a:t>
            </a:r>
          </a:p>
          <a:p>
            <a:r>
              <a:rPr lang="en-GB" sz="1600" dirty="0" smtClean="0"/>
              <a:t>Two 6 </a:t>
            </a:r>
            <a:r>
              <a:rPr lang="en-GB" sz="1600" dirty="0"/>
              <a:t>GHz cavities </a:t>
            </a:r>
            <a:r>
              <a:rPr lang="en-GB" sz="1600" dirty="0" smtClean="0"/>
              <a:t>were Nb coated and tested at 4.2 K </a:t>
            </a:r>
            <a:r>
              <a:rPr lang="en-GB" sz="1600" dirty="0" smtClean="0">
                <a:sym typeface="Symbol" panose="05050102010706020507" pitchFamily="18" charset="2"/>
              </a:rPr>
              <a:t> T  11 K</a:t>
            </a:r>
            <a:endParaRPr lang="en-GB" sz="1800" dirty="0" smtClean="0"/>
          </a:p>
          <a:p>
            <a:pPr lvl="1"/>
            <a:endParaRPr lang="en-GB" dirty="0"/>
          </a:p>
        </p:txBody>
      </p:sp>
      <p:pic>
        <p:nvPicPr>
          <p:cNvPr id="11" name="Picture 10" descr="A picture containing bathroom&#10;&#10;Description automatically generated">
            <a:extLst>
              <a:ext uri="{FF2B5EF4-FFF2-40B4-BE49-F238E27FC236}">
                <a16:creationId xmlns:a16="http://schemas.microsoft.com/office/drawing/2014/main" id="{C6CA56CA-4696-411F-ACD0-C3573C867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93" b="15659"/>
          <a:stretch/>
        </p:blipFill>
        <p:spPr>
          <a:xfrm>
            <a:off x="4586262" y="2821013"/>
            <a:ext cx="2028831" cy="28913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79006" y="2227386"/>
            <a:ext cx="2790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i="1" dirty="0" smtClean="0"/>
              <a:t>Split cavity </a:t>
            </a:r>
            <a:r>
              <a:rPr lang="en-GB" sz="1400" i="1" dirty="0"/>
              <a:t>mounted on the cold </a:t>
            </a:r>
            <a:r>
              <a:rPr lang="en-GB" sz="1400" i="1" dirty="0" smtClean="0"/>
              <a:t>head  </a:t>
            </a:r>
            <a:r>
              <a:rPr lang="en-GB" sz="1400" i="1" dirty="0"/>
              <a:t>for cryogenic </a:t>
            </a:r>
            <a:r>
              <a:rPr lang="en-GB" sz="1400" i="1" dirty="0" smtClean="0"/>
              <a:t>measurements</a:t>
            </a:r>
            <a:endParaRPr lang="en-GB" sz="1400" i="1" dirty="0"/>
          </a:p>
        </p:txBody>
      </p:sp>
      <p:sp>
        <p:nvSpPr>
          <p:cNvPr id="14" name="Rectangle 13"/>
          <p:cNvSpPr/>
          <p:nvPr/>
        </p:nvSpPr>
        <p:spPr>
          <a:xfrm>
            <a:off x="7836408" y="1864681"/>
            <a:ext cx="391730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Surface resistance </a:t>
            </a:r>
            <a:r>
              <a:rPr lang="en-GB" sz="1400" i="1" dirty="0" err="1" smtClean="0"/>
              <a:t>R</a:t>
            </a:r>
            <a:r>
              <a:rPr lang="en-GB" sz="1400" i="1" baseline="-25000" dirty="0" err="1" smtClean="0"/>
              <a:t>s</a:t>
            </a:r>
            <a:r>
              <a:rPr lang="en-GB" sz="1400" i="1" dirty="0" smtClean="0"/>
              <a:t> as a function of temperature </a:t>
            </a:r>
          </a:p>
          <a:p>
            <a:pPr algn="ctr"/>
            <a:r>
              <a:rPr lang="en-GB" sz="1400" i="1" dirty="0" smtClean="0"/>
              <a:t>for Nb thin films coated split cavity</a:t>
            </a:r>
          </a:p>
        </p:txBody>
      </p:sp>
      <p:pic>
        <p:nvPicPr>
          <p:cNvPr id="9" name="Picture 8" descr="A picture containing indoor, music, pipe, oven&#10;&#10;Description automatically generated">
            <a:extLst>
              <a:ext uri="{FF2B5EF4-FFF2-40B4-BE49-F238E27FC236}">
                <a16:creationId xmlns:a16="http://schemas.microsoft.com/office/drawing/2014/main" id="{716C3836-B29D-4915-B108-D0D74CBB3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448" y="3659960"/>
            <a:ext cx="3528779" cy="2646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20703" y="3136740"/>
            <a:ext cx="1562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Nb </a:t>
            </a:r>
            <a:r>
              <a:rPr lang="en-GB" sz="1400" i="1" dirty="0" smtClean="0"/>
              <a:t>thin films coated split cavity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8477" y="6168046"/>
            <a:ext cx="4882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Courtesy of </a:t>
            </a:r>
            <a:r>
              <a:rPr lang="en-GB" sz="1200" i="1" dirty="0"/>
              <a:t>N. </a:t>
            </a:r>
            <a:r>
              <a:rPr lang="en-GB" sz="1200" i="1" dirty="0" smtClean="0"/>
              <a:t>Leicester (STFC/</a:t>
            </a:r>
            <a:r>
              <a:rPr lang="en-GB" sz="1200" i="1" dirty="0" err="1" smtClean="0"/>
              <a:t>LancU</a:t>
            </a:r>
            <a:r>
              <a:rPr lang="en-GB" sz="1200" i="1" dirty="0" smtClean="0"/>
              <a:t>),  </a:t>
            </a:r>
            <a:r>
              <a:rPr lang="en-GB" sz="1200" i="1" dirty="0"/>
              <a:t>T</a:t>
            </a:r>
            <a:r>
              <a:rPr lang="en-GB" sz="1200" i="1" dirty="0" smtClean="0"/>
              <a:t>. Sian, and J. Conlon (STFC/</a:t>
            </a:r>
            <a:r>
              <a:rPr lang="en-GB" sz="1200" i="1" dirty="0" err="1" smtClean="0"/>
              <a:t>LancU</a:t>
            </a:r>
            <a:r>
              <a:rPr lang="en-GB" sz="1200" i="1" dirty="0" smtClean="0"/>
              <a:t>)</a:t>
            </a:r>
            <a:endParaRPr lang="en-GB" sz="1200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O.B. Malyshev | FCC week 2023 | 5-9 June 2023 | London, UK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8" y="2318127"/>
            <a:ext cx="2283755" cy="22938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62" y="4611987"/>
            <a:ext cx="1761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/>
              <a:t>A split cavity during thin film deposition </a:t>
            </a:r>
          </a:p>
        </p:txBody>
      </p:sp>
    </p:spTree>
    <p:extLst>
      <p:ext uri="{BB962C8B-B14F-4D97-AF65-F5344CB8AC3E}">
        <p14:creationId xmlns:p14="http://schemas.microsoft.com/office/powerpoint/2010/main" val="39690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419"/>
            <a:ext cx="10515600" cy="7287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1.3 GHz </a:t>
            </a:r>
            <a:r>
              <a:rPr lang="en-GB" dirty="0" smtClean="0">
                <a:solidFill>
                  <a:srgbClr val="0070C0"/>
                </a:solidFill>
              </a:rPr>
              <a:t>cavity testing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0112" y="877567"/>
            <a:ext cx="6836589" cy="526256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Aiming a high </a:t>
            </a:r>
            <a:r>
              <a:rPr lang="en-GB" b="1" dirty="0"/>
              <a:t>power test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Required fully operational </a:t>
            </a:r>
            <a:r>
              <a:rPr lang="en-GB" b="1" dirty="0" smtClean="0">
                <a:solidFill>
                  <a:srgbClr val="FF0000"/>
                </a:solidFill>
              </a:rPr>
              <a:t>by end of 2023</a:t>
            </a:r>
            <a:endParaRPr lang="en-GB" b="1" dirty="0">
              <a:solidFill>
                <a:srgbClr val="FF0000"/>
              </a:solidFill>
            </a:endParaRPr>
          </a:p>
          <a:p>
            <a:pPr lvl="2"/>
            <a:r>
              <a:rPr lang="en-GB" dirty="0">
                <a:solidFill>
                  <a:srgbClr val="7030A0"/>
                </a:solidFill>
              </a:rPr>
              <a:t>Main Delivery </a:t>
            </a:r>
            <a:r>
              <a:rPr lang="en-GB" dirty="0" smtClean="0">
                <a:solidFill>
                  <a:srgbClr val="7030A0"/>
                </a:solidFill>
              </a:rPr>
              <a:t>for IFAST WP9: </a:t>
            </a:r>
            <a:r>
              <a:rPr lang="en-GB" dirty="0">
                <a:solidFill>
                  <a:srgbClr val="7030A0"/>
                </a:solidFill>
              </a:rPr>
              <a:t>a </a:t>
            </a:r>
            <a:r>
              <a:rPr lang="en-GB" dirty="0" smtClean="0">
                <a:solidFill>
                  <a:srgbClr val="7030A0"/>
                </a:solidFill>
              </a:rPr>
              <a:t>non-Nb SC coated prototype </a:t>
            </a:r>
            <a:r>
              <a:rPr lang="en-GB" dirty="0">
                <a:solidFill>
                  <a:srgbClr val="7030A0"/>
                </a:solidFill>
              </a:rPr>
              <a:t>testing </a:t>
            </a:r>
            <a:r>
              <a:rPr lang="en-GB" dirty="0" smtClean="0">
                <a:solidFill>
                  <a:srgbClr val="7030A0"/>
                </a:solidFill>
              </a:rPr>
              <a:t>(by March 2025)</a:t>
            </a:r>
            <a:endParaRPr lang="en-GB" dirty="0">
              <a:solidFill>
                <a:srgbClr val="7030A0"/>
              </a:solidFill>
            </a:endParaRPr>
          </a:p>
          <a:p>
            <a:pPr lvl="1"/>
            <a:r>
              <a:rPr lang="en-GB" dirty="0" smtClean="0"/>
              <a:t>Cryostat </a:t>
            </a:r>
            <a:r>
              <a:rPr lang="en-GB" dirty="0"/>
              <a:t>and insert: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Cryostat is available</a:t>
            </a:r>
            <a:endParaRPr lang="en-GB" dirty="0">
              <a:solidFill>
                <a:srgbClr val="FFC000"/>
              </a:solidFill>
            </a:endParaRPr>
          </a:p>
          <a:p>
            <a:pPr lvl="2"/>
            <a:r>
              <a:rPr lang="en-GB" dirty="0" smtClean="0">
                <a:solidFill>
                  <a:srgbClr val="003088"/>
                </a:solidFill>
              </a:rPr>
              <a:t>New insert is designed, parts manufactured, assembling in process</a:t>
            </a:r>
          </a:p>
          <a:p>
            <a:pPr lvl="1"/>
            <a:r>
              <a:rPr lang="en-GB" dirty="0" smtClean="0">
                <a:solidFill>
                  <a:srgbClr val="C13D33"/>
                </a:solidFill>
              </a:rPr>
              <a:t>Copper cavity: </a:t>
            </a:r>
          </a:p>
          <a:p>
            <a:pPr lvl="2"/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will be provided by I.FAST partners: </a:t>
            </a:r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</a:rPr>
              <a:t>Piccoli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and  LNL/INFN</a:t>
            </a:r>
          </a:p>
          <a:p>
            <a:pPr lvl="2"/>
            <a:r>
              <a:rPr lang="en-GB" dirty="0" smtClean="0">
                <a:solidFill>
                  <a:srgbClr val="FFC000"/>
                </a:solidFill>
              </a:rPr>
              <a:t>looking </a:t>
            </a:r>
            <a:r>
              <a:rPr lang="en-GB" dirty="0">
                <a:solidFill>
                  <a:srgbClr val="FFC000"/>
                </a:solidFill>
              </a:rPr>
              <a:t>for UK industry </a:t>
            </a:r>
            <a:r>
              <a:rPr lang="en-GB" dirty="0" smtClean="0">
                <a:solidFill>
                  <a:srgbClr val="FFC000"/>
                </a:solidFill>
              </a:rPr>
              <a:t>as well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Coating with STF at STFC/DL</a:t>
            </a:r>
            <a:endParaRPr lang="en-GB" dirty="0">
              <a:solidFill>
                <a:srgbClr val="00B050"/>
              </a:solidFill>
            </a:endParaRP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Clean room for assembling the cavity – TBD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 smtClean="0">
                <a:solidFill>
                  <a:srgbClr val="1E5DF8"/>
                </a:solidFill>
              </a:rPr>
              <a:t>RF amplifier – under development</a:t>
            </a:r>
          </a:p>
          <a:p>
            <a:pPr lvl="1"/>
            <a:r>
              <a:rPr lang="en-GB" dirty="0" smtClean="0">
                <a:solidFill>
                  <a:srgbClr val="1E5DF8"/>
                </a:solidFill>
              </a:rPr>
              <a:t>Bunker and cryogenics: </a:t>
            </a:r>
          </a:p>
          <a:p>
            <a:pPr lvl="2"/>
            <a:r>
              <a:rPr lang="en-GB" dirty="0" err="1" smtClean="0">
                <a:solidFill>
                  <a:srgbClr val="00B050"/>
                </a:solidFill>
              </a:rPr>
              <a:t>SuRF</a:t>
            </a:r>
            <a:r>
              <a:rPr lang="en-GB" dirty="0" smtClean="0">
                <a:solidFill>
                  <a:srgbClr val="00B050"/>
                </a:solidFill>
              </a:rPr>
              <a:t> lab infrastructure is available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2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46" y="113551"/>
            <a:ext cx="1655707" cy="615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5375" y="4295855"/>
            <a:ext cx="2448271" cy="122413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330995" y="2530549"/>
            <a:ext cx="6329917" cy="70884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45619" y="3941135"/>
            <a:ext cx="2831824" cy="66779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27628" y="3104707"/>
            <a:ext cx="4642884" cy="297712"/>
          </a:xfrm>
          <a:prstGeom prst="straightConnector1">
            <a:avLst/>
          </a:prstGeom>
          <a:ln w="19050">
            <a:solidFill>
              <a:srgbClr val="1E5DF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42" y="0"/>
            <a:ext cx="11803653" cy="689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Superconducting Cavity Evaluation in </a:t>
            </a:r>
            <a:r>
              <a:rPr lang="en-GB" dirty="0" err="1" smtClean="0"/>
              <a:t>SuRF</a:t>
            </a:r>
            <a:r>
              <a:rPr lang="en-GB" dirty="0" smtClean="0"/>
              <a:t> lab</a:t>
            </a:r>
            <a:endParaRPr lang="en-GB" sz="3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58" y="670142"/>
            <a:ext cx="2849526" cy="4224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9" y="3124113"/>
            <a:ext cx="4447080" cy="30568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32" y="3513891"/>
            <a:ext cx="4910182" cy="27606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172240" y="2823709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SRF bunker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894087" y="670142"/>
            <a:ext cx="2293522" cy="619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He liquefier </a:t>
            </a:r>
            <a:r>
              <a:rPr lang="en-GB" dirty="0"/>
              <a:t>and </a:t>
            </a:r>
            <a:endParaRPr lang="en-GB" dirty="0" smtClean="0"/>
          </a:p>
          <a:p>
            <a:pPr algn="ctr"/>
            <a:r>
              <a:rPr lang="en-GB" dirty="0" err="1" smtClean="0"/>
              <a:t>LHe</a:t>
            </a:r>
            <a:r>
              <a:rPr lang="en-GB" dirty="0" smtClean="0"/>
              <a:t> storage Dewar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8552990" y="3219351"/>
            <a:ext cx="3575214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Clean room and assembly area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981233" y="5888412"/>
            <a:ext cx="16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</a:t>
            </a:r>
            <a:r>
              <a:rPr lang="en-GB" sz="1600" i="1" dirty="0" smtClean="0"/>
              <a:t>T. Sian</a:t>
            </a: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0482" y="799526"/>
            <a:ext cx="4007601" cy="175432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This STFC/DL infrastructure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is being used for the full power SRF testing of &gt;160 cavity modules for ESS and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 will be used for SRF testing of PEP-II cavities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647283" y="1435462"/>
            <a:ext cx="4299531" cy="9233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This infrastructure can be used in future for the full power SRF testing of superconducting thin film coated RF cavities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0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1210"/>
            <a:ext cx="10515600" cy="882428"/>
          </a:xfrm>
        </p:spPr>
        <p:txBody>
          <a:bodyPr/>
          <a:lstStyle/>
          <a:p>
            <a:pPr algn="ctr"/>
            <a:r>
              <a:rPr lang="en-GB" dirty="0" smtClean="0"/>
              <a:t>Future for TF-SRF cavities in UK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50863" y="972631"/>
            <a:ext cx="5157787" cy="6792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accent1"/>
                </a:solidFill>
              </a:rPr>
              <a:t>Development 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74922" y="1774975"/>
            <a:ext cx="5522654" cy="4200523"/>
          </a:xfrm>
        </p:spPr>
        <p:txBody>
          <a:bodyPr/>
          <a:lstStyle/>
          <a:p>
            <a:r>
              <a:rPr lang="en-GB" dirty="0" smtClean="0"/>
              <a:t>Single layer coating:</a:t>
            </a:r>
          </a:p>
          <a:p>
            <a:pPr lvl="1"/>
            <a:r>
              <a:rPr lang="en-GB" dirty="0" smtClean="0"/>
              <a:t>Nb </a:t>
            </a:r>
          </a:p>
          <a:p>
            <a:pPr lvl="1"/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Nb</a:t>
            </a:r>
            <a:r>
              <a:rPr lang="en-GB" baseline="-250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Sn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NbTiN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V</a:t>
            </a:r>
            <a:r>
              <a:rPr lang="en-GB" baseline="-25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Si, Mg</a:t>
            </a:r>
            <a:r>
              <a:rPr lang="en-GB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B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/>
              <a:t>Multilayer coatings</a:t>
            </a:r>
          </a:p>
          <a:p>
            <a:pPr lvl="1"/>
            <a:r>
              <a:rPr lang="en-GB" dirty="0" smtClean="0"/>
              <a:t>SS, SIS, SISIS…</a:t>
            </a:r>
          </a:p>
          <a:p>
            <a:r>
              <a:rPr lang="en-GB" dirty="0" err="1" smtClean="0"/>
              <a:t>Multicell</a:t>
            </a:r>
            <a:r>
              <a:rPr lang="en-GB" dirty="0" smtClean="0"/>
              <a:t> cavity coating</a:t>
            </a:r>
          </a:p>
          <a:p>
            <a:r>
              <a:rPr lang="en-GB" dirty="0" smtClean="0"/>
              <a:t>Split cavity development </a:t>
            </a:r>
          </a:p>
          <a:p>
            <a:r>
              <a:rPr lang="en-GB" dirty="0" smtClean="0"/>
              <a:t>Low and high power RF testing at STFC/DL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72200" y="951063"/>
            <a:ext cx="5183188" cy="6792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accent1"/>
                </a:solidFill>
              </a:rPr>
              <a:t>Possible applications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172199" y="1774974"/>
            <a:ext cx="5615763" cy="405166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RF loaded test in CLARA</a:t>
            </a:r>
          </a:p>
          <a:p>
            <a:pPr lvl="1"/>
            <a:r>
              <a:rPr lang="en-GB" dirty="0" err="1" smtClean="0"/>
              <a:t>Multicell</a:t>
            </a:r>
            <a:r>
              <a:rPr lang="en-GB" dirty="0" smtClean="0"/>
              <a:t> cavities</a:t>
            </a:r>
          </a:p>
          <a:p>
            <a:pPr lvl="1"/>
            <a:r>
              <a:rPr lang="en-GB" dirty="0" smtClean="0"/>
              <a:t>Split cavity</a:t>
            </a:r>
          </a:p>
          <a:p>
            <a:pPr lvl="1"/>
            <a:r>
              <a:rPr lang="en-GB" dirty="0" err="1" smtClean="0"/>
              <a:t>LHe</a:t>
            </a:r>
            <a:r>
              <a:rPr lang="en-GB" dirty="0" smtClean="0"/>
              <a:t>-free </a:t>
            </a:r>
            <a:r>
              <a:rPr lang="en-GB" dirty="0" err="1" smtClean="0"/>
              <a:t>cryo</a:t>
            </a:r>
            <a:r>
              <a:rPr lang="en-GB" dirty="0" smtClean="0"/>
              <a:t>-cooling</a:t>
            </a:r>
          </a:p>
          <a:p>
            <a:r>
              <a:rPr lang="en-GB" dirty="0" smtClean="0"/>
              <a:t>UK-XFEL</a:t>
            </a:r>
          </a:p>
          <a:p>
            <a:r>
              <a:rPr lang="en-GB" dirty="0" smtClean="0"/>
              <a:t>ISIS-II </a:t>
            </a:r>
          </a:p>
          <a:p>
            <a:r>
              <a:rPr lang="en-GB" dirty="0" smtClean="0"/>
              <a:t>…</a:t>
            </a:r>
          </a:p>
          <a:p>
            <a:r>
              <a:rPr lang="en-GB" dirty="0" smtClean="0"/>
              <a:t>Possible involvement in international projects (e.g. ILC, FCC…)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-1740"/>
            <a:ext cx="10515600" cy="60124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Conclusions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25896" y="599508"/>
            <a:ext cx="5893904" cy="592846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4000" dirty="0" smtClean="0">
                <a:solidFill>
                  <a:srgbClr val="1E5DF8"/>
                </a:solidFill>
              </a:rPr>
              <a:t>A significant progress since the programme started in 2014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GB" sz="3400" dirty="0" smtClean="0">
                <a:solidFill>
                  <a:srgbClr val="BE2BBB"/>
                </a:solidFill>
              </a:rPr>
              <a:t>Developing coating technology for </a:t>
            </a:r>
            <a:r>
              <a:rPr lang="en-GB" sz="3400" b="1" dirty="0" smtClean="0">
                <a:solidFill>
                  <a:srgbClr val="BE2BBB"/>
                </a:solidFill>
              </a:rPr>
              <a:t>superconducting thin films</a:t>
            </a:r>
            <a:r>
              <a:rPr lang="en-GB" sz="3400" dirty="0" smtClean="0">
                <a:solidFill>
                  <a:srgbClr val="BE2BBB"/>
                </a:solidFill>
              </a:rPr>
              <a:t>: an </a:t>
            </a:r>
            <a:r>
              <a:rPr lang="en-GB" sz="3400" i="1" dirty="0" smtClean="0">
                <a:solidFill>
                  <a:srgbClr val="BE2BBB"/>
                </a:solidFill>
              </a:rPr>
              <a:t>ongoing systematic study</a:t>
            </a:r>
            <a:r>
              <a:rPr lang="en-GB" sz="3400" dirty="0" smtClean="0">
                <a:solidFill>
                  <a:srgbClr val="BE2BBB"/>
                </a:solidFill>
              </a:rPr>
              <a:t> of correlation between deposition parameters and superconducting properties:</a:t>
            </a:r>
            <a:endParaRPr lang="en-GB" sz="2900" dirty="0" smtClean="0">
              <a:solidFill>
                <a:srgbClr val="BE2BBB"/>
              </a:solidFill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Mastering Nb deposition </a:t>
            </a:r>
            <a:r>
              <a:rPr lang="en-GB" sz="2900" dirty="0" smtClean="0">
                <a:solidFill>
                  <a:srgbClr val="00B050"/>
                </a:solidFill>
              </a:rPr>
              <a:t>	</a:t>
            </a: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Ongoing</a:t>
            </a:r>
            <a:endParaRPr lang="en-GB" sz="2900" dirty="0" smtClean="0">
              <a:solidFill>
                <a:srgbClr val="00B050"/>
              </a:solidFill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Development </a:t>
            </a:r>
            <a:r>
              <a:rPr lang="en-GB" sz="2900" dirty="0">
                <a:solidFill>
                  <a:srgbClr val="000000"/>
                </a:solidFill>
              </a:rPr>
              <a:t>in non-Nb films: </a:t>
            </a:r>
            <a:r>
              <a:rPr lang="en-GB" sz="2900" dirty="0" smtClean="0">
                <a:solidFill>
                  <a:srgbClr val="000000"/>
                </a:solidFill>
              </a:rPr>
              <a:t>Nb</a:t>
            </a:r>
            <a:r>
              <a:rPr lang="en-GB" sz="2900" baseline="-25000" dirty="0" smtClean="0">
                <a:solidFill>
                  <a:srgbClr val="000000"/>
                </a:solidFill>
              </a:rPr>
              <a:t>3</a:t>
            </a:r>
            <a:r>
              <a:rPr lang="en-GB" sz="2900" dirty="0" smtClean="0">
                <a:solidFill>
                  <a:srgbClr val="000000"/>
                </a:solidFill>
              </a:rPr>
              <a:t>Sn</a:t>
            </a:r>
            <a:r>
              <a:rPr lang="en-GB" sz="2900" dirty="0">
                <a:solidFill>
                  <a:srgbClr val="000000"/>
                </a:solidFill>
              </a:rPr>
              <a:t>, </a:t>
            </a:r>
            <a:r>
              <a:rPr lang="en-GB" sz="2900" dirty="0" err="1">
                <a:solidFill>
                  <a:srgbClr val="000000"/>
                </a:solidFill>
              </a:rPr>
              <a:t>NbTiN</a:t>
            </a:r>
            <a:r>
              <a:rPr lang="en-GB" sz="2900" dirty="0">
                <a:solidFill>
                  <a:srgbClr val="000000"/>
                </a:solidFill>
              </a:rPr>
              <a:t>, V</a:t>
            </a:r>
            <a:r>
              <a:rPr lang="en-GB" sz="2900" baseline="-25000" dirty="0">
                <a:solidFill>
                  <a:srgbClr val="000000"/>
                </a:solidFill>
              </a:rPr>
              <a:t>3</a:t>
            </a:r>
            <a:r>
              <a:rPr lang="en-GB" sz="2900" dirty="0">
                <a:solidFill>
                  <a:srgbClr val="000000"/>
                </a:solidFill>
              </a:rPr>
              <a:t>Si, </a:t>
            </a:r>
            <a:r>
              <a:rPr lang="en-GB" sz="2900" dirty="0" smtClean="0">
                <a:solidFill>
                  <a:srgbClr val="000000"/>
                </a:solidFill>
              </a:rPr>
              <a:t>Mg</a:t>
            </a:r>
            <a:r>
              <a:rPr lang="en-GB" sz="2900" baseline="-25000" dirty="0" smtClean="0">
                <a:solidFill>
                  <a:srgbClr val="000000"/>
                </a:solidFill>
              </a:rPr>
              <a:t>2</a:t>
            </a:r>
            <a:r>
              <a:rPr lang="en-GB" sz="2900" dirty="0" smtClean="0">
                <a:solidFill>
                  <a:srgbClr val="000000"/>
                </a:solidFill>
              </a:rPr>
              <a:t>B… 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Ongoing</a:t>
            </a:r>
            <a:endParaRPr lang="en-GB" sz="2900" dirty="0" smtClean="0">
              <a:solidFill>
                <a:srgbClr val="00B050"/>
              </a:solidFill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Developing deposition targets for </a:t>
            </a:r>
            <a:r>
              <a:rPr lang="en-GB" sz="2900" dirty="0">
                <a:solidFill>
                  <a:srgbClr val="000000"/>
                </a:solidFill>
              </a:rPr>
              <a:t>non-Nb films</a:t>
            </a:r>
            <a:r>
              <a:rPr lang="en-GB" sz="2900" dirty="0" smtClean="0">
                <a:solidFill>
                  <a:srgbClr val="000000"/>
                </a:solidFill>
              </a:rPr>
              <a:t> 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Ongoing</a:t>
            </a:r>
            <a:endParaRPr lang="en-GB" sz="2900" dirty="0" smtClean="0">
              <a:solidFill>
                <a:srgbClr val="00B050"/>
              </a:solidFill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Deposition </a:t>
            </a:r>
            <a:r>
              <a:rPr lang="en-GB" sz="2900" dirty="0">
                <a:solidFill>
                  <a:srgbClr val="000000"/>
                </a:solidFill>
              </a:rPr>
              <a:t>of </a:t>
            </a:r>
            <a:r>
              <a:rPr lang="en-GB" sz="2900" dirty="0" smtClean="0">
                <a:solidFill>
                  <a:srgbClr val="000000"/>
                </a:solidFill>
              </a:rPr>
              <a:t>SIS structures (e.g. Nb</a:t>
            </a:r>
            <a:r>
              <a:rPr lang="en-GB" sz="2900" baseline="-25000" dirty="0" smtClean="0">
                <a:solidFill>
                  <a:srgbClr val="000000"/>
                </a:solidFill>
              </a:rPr>
              <a:t>3</a:t>
            </a:r>
            <a:r>
              <a:rPr lang="en-GB" sz="2900" dirty="0" smtClean="0">
                <a:solidFill>
                  <a:srgbClr val="000000"/>
                </a:solidFill>
              </a:rPr>
              <a:t>Sn/AlN/Nb/Cu) 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Ongoing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Thin </a:t>
            </a:r>
            <a:r>
              <a:rPr lang="en-GB" sz="2900" dirty="0">
                <a:solidFill>
                  <a:srgbClr val="000000"/>
                </a:solidFill>
              </a:rPr>
              <a:t>film </a:t>
            </a:r>
            <a:r>
              <a:rPr lang="en-GB" sz="2900" dirty="0" smtClean="0">
                <a:solidFill>
                  <a:srgbClr val="000000"/>
                </a:solidFill>
              </a:rPr>
              <a:t>characterisation: </a:t>
            </a:r>
            <a:r>
              <a:rPr lang="pt-BR" sz="2900" dirty="0" smtClean="0">
                <a:solidFill>
                  <a:srgbClr val="000000"/>
                </a:solidFill>
              </a:rPr>
              <a:t>SEM</a:t>
            </a:r>
            <a:r>
              <a:rPr lang="pt-BR" sz="2900" dirty="0">
                <a:solidFill>
                  <a:srgbClr val="000000"/>
                </a:solidFill>
              </a:rPr>
              <a:t>, FIB, </a:t>
            </a:r>
            <a:r>
              <a:rPr lang="pt-BR" sz="2900" dirty="0" smtClean="0">
                <a:solidFill>
                  <a:srgbClr val="000000"/>
                </a:solidFill>
              </a:rPr>
              <a:t>XPS</a:t>
            </a:r>
            <a:r>
              <a:rPr lang="pt-BR" sz="2900" dirty="0">
                <a:solidFill>
                  <a:srgbClr val="000000"/>
                </a:solidFill>
              </a:rPr>
              <a:t>, XRD, AFM, </a:t>
            </a:r>
            <a:r>
              <a:rPr lang="pt-BR" sz="2900" dirty="0" smtClean="0">
                <a:solidFill>
                  <a:srgbClr val="000000"/>
                </a:solidFill>
              </a:rPr>
              <a:t>RBS</a:t>
            </a:r>
            <a:r>
              <a:rPr lang="en-GB" sz="2900" dirty="0" smtClean="0">
                <a:solidFill>
                  <a:srgbClr val="000000"/>
                </a:solidFill>
              </a:rPr>
              <a:t>…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Ongoing</a:t>
            </a:r>
            <a:endParaRPr lang="en-GB" sz="2900" i="1" dirty="0">
              <a:solidFill>
                <a:srgbClr val="00B050"/>
              </a:solidFill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DC/AC </a:t>
            </a:r>
            <a:r>
              <a:rPr lang="en-GB" sz="2900" dirty="0">
                <a:solidFill>
                  <a:srgbClr val="000000"/>
                </a:solidFill>
              </a:rPr>
              <a:t>superconductivity evaluation </a:t>
            </a:r>
            <a:r>
              <a:rPr lang="en-GB" sz="2900" dirty="0" smtClean="0">
                <a:solidFill>
                  <a:srgbClr val="000000"/>
                </a:solidFill>
              </a:rPr>
              <a:t>with </a:t>
            </a:r>
            <a:r>
              <a:rPr lang="en-GB" sz="2900" i="1" dirty="0" smtClean="0">
                <a:solidFill>
                  <a:srgbClr val="000000"/>
                </a:solidFill>
              </a:rPr>
              <a:t>in-house</a:t>
            </a:r>
            <a:r>
              <a:rPr lang="en-GB" sz="2900" dirty="0" smtClean="0">
                <a:solidFill>
                  <a:srgbClr val="000000"/>
                </a:solidFill>
              </a:rPr>
              <a:t> built and commercially available facilities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	Ongoing</a:t>
            </a:r>
            <a:endParaRPr lang="en-GB" sz="2900" dirty="0" smtClean="0">
              <a:solidFill>
                <a:srgbClr val="00B050"/>
              </a:solidFill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RF </a:t>
            </a:r>
            <a:r>
              <a:rPr lang="en-GB" sz="2900" dirty="0">
                <a:solidFill>
                  <a:srgbClr val="000000"/>
                </a:solidFill>
              </a:rPr>
              <a:t>superconductivity evaluation with 7.8 GHz choked cavity test for planar </a:t>
            </a:r>
            <a:r>
              <a:rPr lang="en-GB" sz="2900" dirty="0" smtClean="0">
                <a:solidFill>
                  <a:srgbClr val="000000"/>
                </a:solidFill>
              </a:rPr>
              <a:t>samples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Ongoing </a:t>
            </a:r>
            <a:endParaRPr lang="en-GB" sz="2900" dirty="0" smtClean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722900"/>
            <a:ext cx="5790156" cy="5805068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GB" sz="3400" dirty="0" smtClean="0">
                <a:solidFill>
                  <a:srgbClr val="BE2BBB"/>
                </a:solidFill>
              </a:rPr>
              <a:t>Developing </a:t>
            </a:r>
            <a:r>
              <a:rPr lang="en-GB" sz="3400" b="1" dirty="0">
                <a:solidFill>
                  <a:srgbClr val="BE2BBB"/>
                </a:solidFill>
              </a:rPr>
              <a:t>cavity deposition </a:t>
            </a:r>
            <a:r>
              <a:rPr lang="en-GB" sz="3400" dirty="0">
                <a:solidFill>
                  <a:srgbClr val="BE2BBB"/>
                </a:solidFill>
              </a:rPr>
              <a:t>expertise</a:t>
            </a:r>
            <a:endParaRPr lang="en-GB" sz="3400" b="1" dirty="0">
              <a:solidFill>
                <a:srgbClr val="BE2BBB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>
                <a:solidFill>
                  <a:srgbClr val="000000"/>
                </a:solidFill>
              </a:rPr>
              <a:t>Copper cavity production (incl. EB welding) </a:t>
            </a:r>
            <a:r>
              <a:rPr lang="en-GB" sz="2900" dirty="0" smtClean="0">
                <a:solidFill>
                  <a:srgbClr val="000000"/>
                </a:solidFill>
              </a:rPr>
              <a:t> 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i="1" dirty="0">
                <a:solidFill>
                  <a:srgbClr val="00B050"/>
                </a:solidFill>
              </a:rPr>
              <a:t>	</a:t>
            </a:r>
            <a:r>
              <a:rPr lang="en-GB" sz="2900" i="1" dirty="0" smtClean="0">
                <a:solidFill>
                  <a:srgbClr val="00B050"/>
                </a:solidFill>
              </a:rPr>
              <a:t>		</a:t>
            </a:r>
            <a:r>
              <a:rPr lang="en-GB" sz="2900" i="1" dirty="0" smtClean="0">
                <a:solidFill>
                  <a:srgbClr val="FF6900"/>
                </a:solidFill>
              </a:rPr>
              <a:t>Looking </a:t>
            </a:r>
            <a:r>
              <a:rPr lang="en-GB" sz="2900" i="1" dirty="0">
                <a:solidFill>
                  <a:srgbClr val="FF6900"/>
                </a:solidFill>
              </a:rPr>
              <a:t>for industry partners</a:t>
            </a:r>
            <a:endParaRPr lang="en-GB" sz="2900" dirty="0">
              <a:solidFill>
                <a:srgbClr val="FF69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>
                <a:solidFill>
                  <a:srgbClr val="000000"/>
                </a:solidFill>
              </a:rPr>
              <a:t>Polishing and cleaning of copper </a:t>
            </a:r>
            <a:r>
              <a:rPr lang="en-GB" sz="2900" dirty="0" smtClean="0">
                <a:solidFill>
                  <a:srgbClr val="000000"/>
                </a:solidFill>
              </a:rPr>
              <a:t>cavities</a:t>
            </a:r>
            <a:r>
              <a:rPr lang="en-GB" sz="2900" dirty="0" smtClean="0">
                <a:solidFill>
                  <a:srgbClr val="00B050"/>
                </a:solidFill>
              </a:rPr>
              <a:t>	</a:t>
            </a: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FF6900"/>
                </a:solidFill>
              </a:rPr>
              <a:t>In </a:t>
            </a:r>
            <a:r>
              <a:rPr lang="en-GB" sz="2900" i="1" dirty="0">
                <a:solidFill>
                  <a:srgbClr val="FF6900"/>
                </a:solidFill>
              </a:rPr>
              <a:t>plans (industry or in-house)</a:t>
            </a:r>
            <a:endParaRPr lang="en-GB" sz="2900" dirty="0">
              <a:solidFill>
                <a:srgbClr val="FF69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>
                <a:solidFill>
                  <a:srgbClr val="000000"/>
                </a:solidFill>
              </a:rPr>
              <a:t>Building and commissioning deposition facilities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  <a:r>
              <a:rPr lang="en-GB" sz="2900" dirty="0" smtClean="0">
                <a:solidFill>
                  <a:srgbClr val="00B050"/>
                </a:solidFill>
              </a:rPr>
              <a:t> 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00B050"/>
                </a:solidFill>
              </a:rPr>
              <a:t>Ongoing</a:t>
            </a:r>
            <a:endParaRPr lang="en-GB" sz="2900" dirty="0">
              <a:solidFill>
                <a:srgbClr val="00B05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>
                <a:solidFill>
                  <a:srgbClr val="000000"/>
                </a:solidFill>
              </a:rPr>
              <a:t>Optimising deposition </a:t>
            </a:r>
            <a:r>
              <a:rPr lang="en-GB" sz="2900" dirty="0" smtClean="0">
                <a:solidFill>
                  <a:srgbClr val="000000"/>
                </a:solidFill>
              </a:rPr>
              <a:t>parameters for 1.3 and 6 GHz cavities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</a:p>
          <a:p>
            <a:pPr marL="457200" lvl="1" indent="0" algn="r">
              <a:lnSpc>
                <a:spcPct val="120000"/>
              </a:lnSpc>
              <a:spcBef>
                <a:spcPts val="300"/>
              </a:spcBef>
              <a:buNone/>
            </a:pPr>
            <a:r>
              <a:rPr lang="en-GB" sz="2900" i="1" dirty="0">
                <a:solidFill>
                  <a:srgbClr val="00B050"/>
                </a:solidFill>
              </a:rPr>
              <a:t>Ongoing</a:t>
            </a:r>
            <a:endParaRPr lang="en-GB" sz="2900" dirty="0">
              <a:solidFill>
                <a:srgbClr val="00B05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Plasma characterisation</a:t>
            </a:r>
            <a:r>
              <a:rPr lang="en-GB" sz="2900" dirty="0">
                <a:solidFill>
                  <a:srgbClr val="000000"/>
                </a:solidFill>
              </a:rPr>
              <a:t>	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1E5DF8"/>
                </a:solidFill>
              </a:rPr>
              <a:t>In progress</a:t>
            </a:r>
            <a:endParaRPr lang="en-GB" sz="2900" dirty="0" smtClean="0">
              <a:solidFill>
                <a:srgbClr val="1E5DF8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Developing </a:t>
            </a:r>
            <a:r>
              <a:rPr lang="en-GB" sz="2900" dirty="0">
                <a:solidFill>
                  <a:srgbClr val="000000"/>
                </a:solidFill>
              </a:rPr>
              <a:t>deposition targets	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1E5DF8"/>
                </a:solidFill>
              </a:rPr>
              <a:t>In </a:t>
            </a:r>
            <a:r>
              <a:rPr lang="en-GB" sz="2900" i="1" dirty="0">
                <a:solidFill>
                  <a:srgbClr val="1E5DF8"/>
                </a:solidFill>
              </a:rPr>
              <a:t>progress</a:t>
            </a:r>
            <a:endParaRPr lang="en-GB" sz="2900" dirty="0">
              <a:solidFill>
                <a:srgbClr val="1E5DF8"/>
              </a:solidFill>
            </a:endParaRPr>
          </a:p>
          <a:p>
            <a:pPr marL="514350" indent="-514350">
              <a:buFont typeface="+mj-lt"/>
              <a:buAutoNum type="arabicParenR" startAt="3"/>
            </a:pPr>
            <a:r>
              <a:rPr lang="en-GB" sz="3400" b="1" dirty="0" smtClean="0">
                <a:solidFill>
                  <a:srgbClr val="BE2BBB"/>
                </a:solidFill>
              </a:rPr>
              <a:t>SRF </a:t>
            </a:r>
            <a:r>
              <a:rPr lang="en-GB" sz="3400" b="1" dirty="0">
                <a:solidFill>
                  <a:srgbClr val="BE2BBB"/>
                </a:solidFill>
              </a:rPr>
              <a:t>testing </a:t>
            </a:r>
            <a:r>
              <a:rPr lang="en-GB" sz="3400" dirty="0">
                <a:solidFill>
                  <a:srgbClr val="BE2BBB"/>
                </a:solidFill>
              </a:rPr>
              <a:t>at DL  </a:t>
            </a:r>
          </a:p>
          <a:p>
            <a:pPr lvl="1">
              <a:spcBef>
                <a:spcPts val="300"/>
              </a:spcBef>
            </a:pPr>
            <a:r>
              <a:rPr lang="en-GB" sz="2900" dirty="0">
                <a:solidFill>
                  <a:srgbClr val="000000"/>
                </a:solidFill>
              </a:rPr>
              <a:t>6 GHz split cavity low power testing 	</a:t>
            </a:r>
            <a:endParaRPr lang="en-GB" sz="2900" dirty="0" smtClean="0">
              <a:solidFill>
                <a:srgbClr val="000000"/>
              </a:solidFill>
            </a:endParaRP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dirty="0">
                <a:solidFill>
                  <a:srgbClr val="00B050"/>
                </a:solidFill>
              </a:rPr>
              <a:t>	</a:t>
            </a:r>
            <a:r>
              <a:rPr lang="en-GB" sz="2900" i="1" dirty="0">
                <a:solidFill>
                  <a:srgbClr val="00B050"/>
                </a:solidFill>
              </a:rPr>
              <a:t>Ongoing</a:t>
            </a:r>
            <a:endParaRPr lang="en-GB" sz="2900" dirty="0">
              <a:solidFill>
                <a:srgbClr val="00B05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 smtClean="0">
                <a:solidFill>
                  <a:srgbClr val="000000"/>
                </a:solidFill>
              </a:rPr>
              <a:t>Full </a:t>
            </a:r>
            <a:r>
              <a:rPr lang="en-GB" sz="2900" dirty="0">
                <a:solidFill>
                  <a:srgbClr val="000000"/>
                </a:solidFill>
              </a:rPr>
              <a:t>power testing facility for 1.3 GHz cavity 	</a:t>
            </a:r>
            <a:endParaRPr lang="en-GB" sz="2900" dirty="0" smtClean="0">
              <a:solidFill>
                <a:srgbClr val="000000"/>
              </a:solidFill>
            </a:endParaRP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7A0000"/>
                </a:solidFill>
              </a:rPr>
              <a:t>Nov. 2023</a:t>
            </a:r>
            <a:endParaRPr lang="en-GB" sz="2900" dirty="0">
              <a:solidFill>
                <a:srgbClr val="00B05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>
                <a:solidFill>
                  <a:srgbClr val="000000"/>
                </a:solidFill>
              </a:rPr>
              <a:t>Scaling up to a routine cavity coating and testing		</a:t>
            </a:r>
            <a:endParaRPr lang="en-GB" sz="2900" dirty="0" smtClean="0">
              <a:solidFill>
                <a:srgbClr val="000000"/>
              </a:solidFill>
            </a:endParaRP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FF6900"/>
                </a:solidFill>
              </a:rPr>
              <a:t>In </a:t>
            </a:r>
            <a:r>
              <a:rPr lang="en-GB" sz="2900" i="1" dirty="0">
                <a:solidFill>
                  <a:srgbClr val="FF6900"/>
                </a:solidFill>
              </a:rPr>
              <a:t>plans - 2025</a:t>
            </a:r>
            <a:endParaRPr lang="en-GB" sz="2900" dirty="0">
              <a:solidFill>
                <a:srgbClr val="FF69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GB" sz="2900" dirty="0" err="1">
                <a:solidFill>
                  <a:srgbClr val="000000"/>
                </a:solidFill>
              </a:rPr>
              <a:t>Multicell</a:t>
            </a:r>
            <a:r>
              <a:rPr lang="en-GB" sz="2900" dirty="0">
                <a:solidFill>
                  <a:srgbClr val="000000"/>
                </a:solidFill>
              </a:rPr>
              <a:t> cavities </a:t>
            </a:r>
            <a:r>
              <a:rPr lang="en-GB" sz="2900" dirty="0">
                <a:solidFill>
                  <a:srgbClr val="00B050"/>
                </a:solidFill>
              </a:rPr>
              <a:t>	</a:t>
            </a:r>
            <a:endParaRPr lang="en-GB" sz="2900" dirty="0" smtClean="0">
              <a:solidFill>
                <a:srgbClr val="00B050"/>
              </a:solidFill>
            </a:endParaRPr>
          </a:p>
          <a:p>
            <a:pPr marL="457200" lvl="1" indent="0" algn="r">
              <a:spcBef>
                <a:spcPts val="300"/>
              </a:spcBef>
              <a:buNone/>
            </a:pPr>
            <a:r>
              <a:rPr lang="en-GB" sz="2900" i="1" dirty="0" smtClean="0">
                <a:solidFill>
                  <a:srgbClr val="FF6900"/>
                </a:solidFill>
              </a:rPr>
              <a:t>In </a:t>
            </a:r>
            <a:r>
              <a:rPr lang="en-GB" sz="2900" i="1" dirty="0">
                <a:solidFill>
                  <a:srgbClr val="FF6900"/>
                </a:solidFill>
              </a:rPr>
              <a:t>plans - 2028</a:t>
            </a:r>
            <a:endParaRPr lang="en-GB" sz="2900" dirty="0">
              <a:solidFill>
                <a:srgbClr val="FF6900"/>
              </a:solidFill>
            </a:endParaRPr>
          </a:p>
          <a:p>
            <a:pPr marL="514350" indent="-514350">
              <a:buFont typeface="+mj-lt"/>
              <a:buAutoNum type="arabicParenR" startAt="4"/>
            </a:pPr>
            <a:r>
              <a:rPr lang="en-GB" sz="3400" b="1" dirty="0">
                <a:solidFill>
                  <a:srgbClr val="BE2BBB"/>
                </a:solidFill>
              </a:rPr>
              <a:t>Applying TF-SRF cavities</a:t>
            </a:r>
          </a:p>
          <a:p>
            <a:pPr lvl="1"/>
            <a:r>
              <a:rPr lang="en-GB" sz="2900" dirty="0">
                <a:solidFill>
                  <a:srgbClr val="000000"/>
                </a:solidFill>
              </a:rPr>
              <a:t>UK projects: UK-XFEL and </a:t>
            </a:r>
            <a:r>
              <a:rPr lang="en-GB" sz="2900" dirty="0" smtClean="0">
                <a:solidFill>
                  <a:srgbClr val="000000"/>
                </a:solidFill>
              </a:rPr>
              <a:t>ISIS-II      </a:t>
            </a:r>
            <a:r>
              <a:rPr lang="en-GB" sz="2900" dirty="0" smtClean="0">
                <a:solidFill>
                  <a:srgbClr val="00B050"/>
                </a:solidFill>
              </a:rPr>
              <a:t>             </a:t>
            </a:r>
          </a:p>
          <a:p>
            <a:pPr marL="457200" lvl="1" indent="0" algn="r">
              <a:buNone/>
            </a:pPr>
            <a:r>
              <a:rPr lang="en-GB" sz="2900" i="1" dirty="0" smtClean="0">
                <a:solidFill>
                  <a:srgbClr val="FF6900"/>
                </a:solidFill>
              </a:rPr>
              <a:t>In </a:t>
            </a:r>
            <a:r>
              <a:rPr lang="en-GB" sz="2900" i="1" dirty="0">
                <a:solidFill>
                  <a:srgbClr val="FF6900"/>
                </a:solidFill>
              </a:rPr>
              <a:t>plans - 2025</a:t>
            </a:r>
            <a:endParaRPr lang="en-GB" sz="2900" dirty="0">
              <a:solidFill>
                <a:srgbClr val="00B050"/>
              </a:solidFill>
            </a:endParaRPr>
          </a:p>
          <a:p>
            <a:pPr lvl="1"/>
            <a:r>
              <a:rPr lang="en-GB" sz="2900" dirty="0">
                <a:solidFill>
                  <a:srgbClr val="000000"/>
                </a:solidFill>
              </a:rPr>
              <a:t>International projects, for example: FCC  </a:t>
            </a:r>
            <a:r>
              <a:rPr lang="en-GB" sz="2900" dirty="0" smtClean="0">
                <a:solidFill>
                  <a:srgbClr val="000000"/>
                </a:solidFill>
              </a:rPr>
              <a:t>       </a:t>
            </a:r>
          </a:p>
          <a:p>
            <a:pPr marL="457200" lvl="1" indent="0" algn="r">
              <a:buNone/>
            </a:pPr>
            <a:r>
              <a:rPr lang="en-GB" sz="2900" i="1" dirty="0" smtClean="0">
                <a:solidFill>
                  <a:srgbClr val="FF6900"/>
                </a:solidFill>
              </a:rPr>
              <a:t>In </a:t>
            </a:r>
            <a:r>
              <a:rPr lang="en-GB" sz="2900" i="1" dirty="0">
                <a:solidFill>
                  <a:srgbClr val="FF6900"/>
                </a:solidFill>
              </a:rPr>
              <a:t>plans – 20</a:t>
            </a:r>
            <a:r>
              <a:rPr lang="en-GB" sz="2900" i="1" dirty="0" smtClean="0">
                <a:solidFill>
                  <a:srgbClr val="FF6900"/>
                </a:solidFill>
              </a:rPr>
              <a:t>??</a:t>
            </a:r>
            <a:endParaRPr lang="en-GB" sz="2900" dirty="0">
              <a:solidFill>
                <a:srgbClr val="00B05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45"/>
            <a:ext cx="10515600" cy="874068"/>
          </a:xfrm>
        </p:spPr>
        <p:txBody>
          <a:bodyPr/>
          <a:lstStyle/>
          <a:p>
            <a:pPr algn="ctr"/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" y="1014984"/>
            <a:ext cx="5635752" cy="51663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1E5DF8"/>
                </a:solidFill>
              </a:rPr>
              <a:t>STFC/ASTeC:</a:t>
            </a:r>
            <a:endParaRPr lang="en-GB" dirty="0">
              <a:solidFill>
                <a:srgbClr val="1E5DF8"/>
              </a:solidFill>
            </a:endParaRPr>
          </a:p>
          <a:p>
            <a:pPr lvl="1"/>
            <a:r>
              <a:rPr lang="en-GB" dirty="0" smtClean="0"/>
              <a:t>R</a:t>
            </a:r>
            <a:r>
              <a:rPr lang="en-GB" dirty="0"/>
              <a:t>. Valizadeh, C. </a:t>
            </a:r>
            <a:r>
              <a:rPr lang="en-GB" dirty="0" smtClean="0"/>
              <a:t>Benjamin, </a:t>
            </a:r>
            <a:r>
              <a:rPr lang="en-GB" dirty="0"/>
              <a:t>L. Smith, </a:t>
            </a:r>
            <a:r>
              <a:rPr lang="en-GB" dirty="0" smtClean="0"/>
              <a:t>A</a:t>
            </a:r>
            <a:r>
              <a:rPr lang="en-GB" dirty="0"/>
              <a:t>. Hannah, </a:t>
            </a:r>
            <a:r>
              <a:rPr lang="en-GB" dirty="0" smtClean="0"/>
              <a:t>T</a:t>
            </a:r>
            <a:r>
              <a:rPr lang="en-GB" dirty="0"/>
              <a:t>. Sean, J. Conlon, </a:t>
            </a:r>
            <a:r>
              <a:rPr lang="en-GB" dirty="0" smtClean="0"/>
              <a:t>F</a:t>
            </a:r>
            <a:r>
              <a:rPr lang="en-GB" dirty="0"/>
              <a:t>. </a:t>
            </a:r>
            <a:r>
              <a:rPr lang="en-GB" dirty="0" smtClean="0"/>
              <a:t>Goudket, S. Wilde, S</a:t>
            </a:r>
            <a:r>
              <a:rPr lang="en-GB" dirty="0"/>
              <a:t>. Pattalwar, N. Pattalwar, A. May, </a:t>
            </a:r>
            <a:r>
              <a:rPr lang="en-GB" dirty="0" smtClean="0"/>
              <a:t>P. Smith, J</a:t>
            </a:r>
            <a:r>
              <a:rPr lang="en-GB" dirty="0"/>
              <a:t>. Wilson, </a:t>
            </a:r>
            <a:r>
              <a:rPr lang="en-GB" dirty="0" smtClean="0"/>
              <a:t>K</a:t>
            </a:r>
            <a:r>
              <a:rPr lang="en-GB" dirty="0"/>
              <a:t>. </a:t>
            </a:r>
            <a:r>
              <a:rPr lang="en-GB" dirty="0" err="1"/>
              <a:t>Dumbel</a:t>
            </a:r>
            <a:r>
              <a:rPr lang="en-GB" dirty="0"/>
              <a:t>, </a:t>
            </a:r>
            <a:r>
              <a:rPr lang="en-GB" dirty="0" smtClean="0"/>
              <a:t>…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STFC/ISIS:</a:t>
            </a:r>
            <a:endParaRPr lang="en-GB" dirty="0">
              <a:solidFill>
                <a:srgbClr val="1E5DF8"/>
              </a:solidFill>
            </a:endParaRPr>
          </a:p>
          <a:p>
            <a:pPr lvl="1"/>
            <a:r>
              <a:rPr lang="en-GB" dirty="0" smtClean="0"/>
              <a:t>G</a:t>
            </a:r>
            <a:r>
              <a:rPr lang="en-GB" dirty="0"/>
              <a:t>. </a:t>
            </a:r>
            <a:r>
              <a:rPr lang="en-GB" dirty="0" err="1"/>
              <a:t>Stenning</a:t>
            </a:r>
            <a:endParaRPr lang="en-GB" dirty="0" smtClean="0"/>
          </a:p>
          <a:p>
            <a:r>
              <a:rPr lang="en-GB" dirty="0" smtClean="0">
                <a:solidFill>
                  <a:srgbClr val="1E5DF8"/>
                </a:solidFill>
              </a:rPr>
              <a:t>Liverpool University:</a:t>
            </a:r>
          </a:p>
          <a:p>
            <a:pPr lvl="1"/>
            <a:r>
              <a:rPr lang="en-GB" dirty="0" smtClean="0"/>
              <a:t>J</a:t>
            </a:r>
            <a:r>
              <a:rPr lang="en-GB" dirty="0"/>
              <a:t>. </a:t>
            </a:r>
            <a:r>
              <a:rPr lang="en-GB" dirty="0" smtClean="0"/>
              <a:t>Bradley, V</a:t>
            </a:r>
            <a:r>
              <a:rPr lang="en-GB" dirty="0"/>
              <a:t>. </a:t>
            </a:r>
            <a:r>
              <a:rPr lang="en-GB" dirty="0" err="1" smtClean="0"/>
              <a:t>Danak</a:t>
            </a:r>
            <a:r>
              <a:rPr lang="en-GB" dirty="0" smtClean="0"/>
              <a:t>, </a:t>
            </a:r>
            <a:r>
              <a:rPr lang="en-GB" dirty="0"/>
              <a:t>S. </a:t>
            </a:r>
            <a:r>
              <a:rPr lang="en-GB" dirty="0" smtClean="0"/>
              <a:t>Simon, </a:t>
            </a:r>
            <a:r>
              <a:rPr lang="en-GB" dirty="0"/>
              <a:t>F. Lockwood </a:t>
            </a:r>
            <a:r>
              <a:rPr lang="en-GB" dirty="0" err="1"/>
              <a:t>Estrin</a:t>
            </a:r>
            <a:r>
              <a:rPr lang="en-GB" dirty="0"/>
              <a:t>, F. </a:t>
            </a:r>
            <a:r>
              <a:rPr lang="en-GB" dirty="0" smtClean="0"/>
              <a:t>Walk 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Lancaster University: </a:t>
            </a:r>
          </a:p>
          <a:p>
            <a:pPr lvl="1"/>
            <a:r>
              <a:rPr lang="en-GB" dirty="0" smtClean="0"/>
              <a:t>G</a:t>
            </a:r>
            <a:r>
              <a:rPr lang="en-GB" dirty="0"/>
              <a:t>. </a:t>
            </a:r>
            <a:r>
              <a:rPr lang="en-GB" dirty="0" smtClean="0"/>
              <a:t>Burt, H. Marks, D</a:t>
            </a:r>
            <a:r>
              <a:rPr lang="en-GB" dirty="0"/>
              <a:t>. Turner, D. Seal, N. Leicester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99632" y="896112"/>
            <a:ext cx="5992368" cy="5751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B050"/>
                </a:solidFill>
              </a:rPr>
              <a:t>CEA: </a:t>
            </a:r>
          </a:p>
          <a:p>
            <a:pPr lvl="1"/>
            <a:r>
              <a:rPr lang="en-GB" dirty="0"/>
              <a:t>C. </a:t>
            </a:r>
            <a:r>
              <a:rPr lang="en-GB" dirty="0" smtClean="0"/>
              <a:t>Antoine, …</a:t>
            </a:r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CERN:</a:t>
            </a:r>
          </a:p>
          <a:p>
            <a:pPr lvl="1"/>
            <a:r>
              <a:rPr lang="en-GB" dirty="0"/>
              <a:t>A. Sublet</a:t>
            </a:r>
            <a:r>
              <a:rPr lang="en-GB" dirty="0" smtClean="0"/>
              <a:t>, </a:t>
            </a:r>
            <a:r>
              <a:rPr lang="en-GB" dirty="0"/>
              <a:t>W. Venturini, G. </a:t>
            </a:r>
            <a:r>
              <a:rPr lang="en-GB" dirty="0" smtClean="0"/>
              <a:t>Vandoni, </a:t>
            </a:r>
            <a:r>
              <a:rPr lang="en-GB" dirty="0"/>
              <a:t>M. </a:t>
            </a:r>
            <a:r>
              <a:rPr lang="en-GB" dirty="0" err="1" smtClean="0"/>
              <a:t>Taborelli</a:t>
            </a:r>
            <a:r>
              <a:rPr lang="en-GB" dirty="0" smtClean="0"/>
              <a:t>, …</a:t>
            </a:r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IEE: </a:t>
            </a:r>
          </a:p>
          <a:p>
            <a:pPr lvl="1"/>
            <a:r>
              <a:rPr lang="en-GB" dirty="0"/>
              <a:t>E. Seiler, R. Ries and F. Gömöry</a:t>
            </a:r>
          </a:p>
          <a:p>
            <a:r>
              <a:rPr lang="en-GB" dirty="0" err="1">
                <a:solidFill>
                  <a:srgbClr val="00B050"/>
                </a:solidFill>
              </a:rPr>
              <a:t>IJClab</a:t>
            </a:r>
            <a:r>
              <a:rPr lang="en-GB" dirty="0">
                <a:solidFill>
                  <a:srgbClr val="00B050"/>
                </a:solidFill>
              </a:rPr>
              <a:t>: </a:t>
            </a:r>
          </a:p>
          <a:p>
            <a:pPr lvl="1"/>
            <a:r>
              <a:rPr lang="en-GB" dirty="0"/>
              <a:t>D. Longuevergne and O. Hryhorenko</a:t>
            </a:r>
          </a:p>
          <a:p>
            <a:r>
              <a:rPr lang="en-GB" dirty="0">
                <a:solidFill>
                  <a:srgbClr val="00B050"/>
                </a:solidFill>
              </a:rPr>
              <a:t>INFN</a:t>
            </a:r>
          </a:p>
          <a:p>
            <a:pPr lvl="1"/>
            <a:r>
              <a:rPr lang="en-GB" dirty="0"/>
              <a:t>C. Pira, E. Chyhyrynets, …</a:t>
            </a:r>
          </a:p>
          <a:p>
            <a:r>
              <a:rPr lang="en-GB" dirty="0">
                <a:solidFill>
                  <a:srgbClr val="00B050"/>
                </a:solidFill>
              </a:rPr>
              <a:t>HZB: </a:t>
            </a:r>
          </a:p>
          <a:p>
            <a:pPr lvl="1"/>
            <a:r>
              <a:rPr lang="en-GB" dirty="0"/>
              <a:t>O. Kugeler, S. </a:t>
            </a:r>
            <a:r>
              <a:rPr lang="en-GB" dirty="0" err="1"/>
              <a:t>Keckert</a:t>
            </a:r>
            <a:r>
              <a:rPr lang="en-GB" dirty="0"/>
              <a:t>, D. Tikhonov, …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RTU</a:t>
            </a:r>
            <a:endParaRPr lang="en-GB" dirty="0">
              <a:solidFill>
                <a:srgbClr val="00B050"/>
              </a:solidFill>
            </a:endParaRPr>
          </a:p>
          <a:p>
            <a:pPr lvl="1"/>
            <a:r>
              <a:rPr lang="en-GB" dirty="0"/>
              <a:t>A. </a:t>
            </a:r>
            <a:r>
              <a:rPr lang="en-GB" dirty="0" smtClean="0"/>
              <a:t>Medvids, </a:t>
            </a:r>
            <a:r>
              <a:rPr lang="en-GB" dirty="0"/>
              <a:t>P. </a:t>
            </a:r>
            <a:r>
              <a:rPr lang="en-GB" dirty="0" err="1" smtClean="0"/>
              <a:t>Onufriev</a:t>
            </a:r>
            <a:r>
              <a:rPr lang="en-GB" dirty="0" smtClean="0"/>
              <a:t> …</a:t>
            </a:r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Siegen University</a:t>
            </a:r>
          </a:p>
          <a:p>
            <a:pPr lvl="1"/>
            <a:r>
              <a:rPr lang="en-GB" dirty="0"/>
              <a:t>M. Vogel, </a:t>
            </a:r>
            <a:r>
              <a:rPr lang="en-GB" dirty="0" smtClean="0"/>
              <a:t>A. Zubtsovskii …</a:t>
            </a:r>
          </a:p>
          <a:p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3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2898" y="17853"/>
            <a:ext cx="10801200" cy="99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70C0"/>
                </a:solidFill>
              </a:rPr>
              <a:t>Bulk Nb: monopoly since &gt; 50 years</a:t>
            </a:r>
            <a:endParaRPr lang="en-GB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47" y="818605"/>
                <a:ext cx="6487596" cy="5472608"/>
              </a:xfrm>
            </p:spPr>
            <p:txBody>
              <a:bodyPr>
                <a:noAutofit/>
              </a:bodyPr>
              <a:lstStyle/>
              <a:p>
                <a:pPr marL="539750"/>
                <a:r>
                  <a:rPr lang="en-US" sz="2000" dirty="0" smtClean="0"/>
                  <a:t>Nb/Cu </a:t>
                </a:r>
                <a:r>
                  <a:rPr lang="en-US" sz="2000" dirty="0"/>
                  <a:t>applications at low accelerating field </a:t>
                </a:r>
                <a:r>
                  <a:rPr lang="en-US" sz="2000" dirty="0" smtClean="0"/>
                  <a:t>only </a:t>
                </a:r>
                <a:r>
                  <a:rPr lang="en-US" sz="2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until recently</a:t>
                </a:r>
                <a:endParaRPr lang="en-US" sz="2000" dirty="0"/>
              </a:p>
              <a:p>
                <a:pPr marL="539750"/>
                <a:endParaRPr lang="en-US" sz="700" dirty="0"/>
              </a:p>
              <a:p>
                <a:pPr marL="539750"/>
                <a:endParaRPr lang="en-US" sz="700" dirty="0"/>
              </a:p>
              <a:p>
                <a:pPr marL="539750"/>
                <a:endParaRPr lang="en-US" sz="700" dirty="0"/>
              </a:p>
              <a:p>
                <a:pPr marL="539750">
                  <a:lnSpc>
                    <a:spcPct val="320000"/>
                  </a:lnSpc>
                </a:pPr>
                <a:endParaRPr lang="en-US" sz="800" dirty="0"/>
              </a:p>
              <a:p>
                <a:pPr marL="539750"/>
                <a:endParaRPr lang="en-US" sz="800" dirty="0"/>
              </a:p>
              <a:p>
                <a:pPr marL="539750"/>
                <a:endParaRPr lang="en-US" sz="800" dirty="0"/>
              </a:p>
              <a:p>
                <a:pPr marL="539750"/>
                <a:endParaRPr lang="en-US" sz="800" dirty="0"/>
              </a:p>
              <a:p>
                <a:pPr marL="539750"/>
                <a:endParaRPr lang="en-US" sz="4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2000" dirty="0"/>
                  <a:t>Figures of merit: 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sz="1600" i="1" dirty="0" err="1">
                    <a:solidFill>
                      <a:srgbClr val="FF0000"/>
                    </a:solidFill>
                  </a:rPr>
                  <a:t>E</a:t>
                </a:r>
                <a:r>
                  <a:rPr lang="en-US" sz="1600" i="1" baseline="-25000" dirty="0" err="1">
                    <a:solidFill>
                      <a:srgbClr val="FF0000"/>
                    </a:solidFill>
                  </a:rPr>
                  <a:t>acc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l-GR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</a:t>
                </a:r>
                <a:r>
                  <a:rPr lang="en-US" sz="1600" i="1" dirty="0" smtClean="0">
                    <a:solidFill>
                      <a:srgbClr val="FF0000"/>
                    </a:solidFill>
                  </a:rPr>
                  <a:t> B</a:t>
                </a:r>
                <a:r>
                  <a:rPr lang="en-US" sz="1600" baseline="-25000" dirty="0" smtClean="0">
                    <a:solidFill>
                      <a:srgbClr val="FF0000"/>
                    </a:solidFill>
                  </a:rPr>
                  <a:t>RF</a:t>
                </a:r>
                <a:r>
                  <a:rPr lang="en-US" sz="1600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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i="1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sz="1600" baseline="-25000" dirty="0" smtClean="0">
                    <a:solidFill>
                      <a:srgbClr val="FF0000"/>
                    </a:solidFill>
                  </a:rPr>
                  <a:t>SH</a:t>
                </a:r>
                <a:r>
                  <a:rPr lang="en-US" sz="1600" i="1" dirty="0" smtClean="0">
                    <a:solidFill>
                      <a:srgbClr val="FF0000"/>
                    </a:solidFill>
                  </a:rPr>
                  <a:t>         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limitation =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magnetic transition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sz="1600" i="1" dirty="0" smtClean="0">
                    <a:solidFill>
                      <a:srgbClr val="FF0000"/>
                    </a:solidFill>
                  </a:rPr>
                  <a:t>Q</a:t>
                </a:r>
                <a:r>
                  <a:rPr lang="en-US" sz="1600" baseline="-25000" dirty="0" smtClean="0">
                    <a:solidFill>
                      <a:srgbClr val="FF0000"/>
                    </a:solidFill>
                  </a:rPr>
                  <a:t>0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l-GR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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i="1" dirty="0" smtClean="0">
                    <a:solidFill>
                      <a:srgbClr val="FF0000"/>
                    </a:solidFill>
                  </a:rPr>
                  <a:t>1/R</a:t>
                </a:r>
                <a:r>
                  <a:rPr lang="en-US" sz="1600" i="1" baseline="-25000" dirty="0" smtClean="0">
                    <a:solidFill>
                      <a:srgbClr val="FF0000"/>
                    </a:solidFill>
                  </a:rPr>
                  <a:t>S                            </a:t>
                </a:r>
                <a:r>
                  <a:rPr lang="en-US" sz="1600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limitation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=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thermal transition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sz="1600" dirty="0"/>
                  <a:t>Duty cycle (=&gt; 100</a:t>
                </a:r>
                <a:r>
                  <a:rPr lang="en-US" sz="1600" dirty="0" smtClean="0"/>
                  <a:t>%):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limitation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= </a:t>
                </a:r>
                <a:r>
                  <a:rPr lang="en-US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cryogenic power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1800"/>
                      <m:t> 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1600" dirty="0"/>
                  <a:t>   </a:t>
                </a:r>
                <a:r>
                  <a:rPr lang="en-US" sz="1600" dirty="0" smtClean="0"/>
                  <a:t>(particle </a:t>
                </a:r>
                <a:r>
                  <a:rPr lang="en-US" sz="1600" dirty="0"/>
                  <a:t>speed /light </a:t>
                </a:r>
                <a:r>
                  <a:rPr lang="en-US" sz="1600" dirty="0" smtClean="0"/>
                  <a:t>speed): </a:t>
                </a:r>
                <a:r>
                  <a:rPr lang="en-US" sz="1600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influences design</a:t>
                </a:r>
                <a:endParaRPr lang="en-US" sz="1600" i="1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000" dirty="0"/>
                  <a:t>At  </a:t>
                </a:r>
                <a:r>
                  <a:rPr lang="en-US" sz="2000" i="1" dirty="0" smtClean="0"/>
                  <a:t>f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&lt; 3 GHz: cavities are mainly limited by 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RF</a:t>
                </a:r>
                <a:r>
                  <a:rPr lang="en-US" sz="2000" dirty="0"/>
                  <a:t>!!!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7" y="818605"/>
                <a:ext cx="6487596" cy="5472608"/>
              </a:xfrm>
              <a:blipFill>
                <a:blip r:embed="rId3"/>
                <a:stretch>
                  <a:fillRect t="-10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21"/>
          <p:cNvGrpSpPr/>
          <p:nvPr/>
        </p:nvGrpSpPr>
        <p:grpSpPr>
          <a:xfrm>
            <a:off x="6489154" y="983503"/>
            <a:ext cx="5547896" cy="4042871"/>
            <a:chOff x="6600055" y="1962161"/>
            <a:chExt cx="4545812" cy="2822008"/>
          </a:xfrm>
        </p:grpSpPr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6600055" y="1962161"/>
              <a:ext cx="4545812" cy="2822008"/>
              <a:chOff x="1227" y="2516"/>
              <a:chExt cx="2443" cy="1519"/>
            </a:xfrm>
          </p:grpSpPr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1227" y="2516"/>
                <a:ext cx="2443" cy="1519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accent5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6" name="Rectangle 24"/>
              <p:cNvSpPr>
                <a:spLocks noChangeArrowheads="1"/>
              </p:cNvSpPr>
              <p:nvPr/>
            </p:nvSpPr>
            <p:spPr bwMode="auto">
              <a:xfrm>
                <a:off x="1282" y="2752"/>
                <a:ext cx="410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Q</a:t>
                </a:r>
                <a:r>
                  <a:rPr kumimoji="0" lang="en-US" altLang="fr-FR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7" name="Rectangle 25"/>
              <p:cNvSpPr>
                <a:spLocks noChangeArrowheads="1"/>
              </p:cNvSpPr>
              <p:nvPr/>
            </p:nvSpPr>
            <p:spPr bwMode="auto">
              <a:xfrm>
                <a:off x="3329" y="3641"/>
                <a:ext cx="256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E</a:t>
                </a:r>
                <a:r>
                  <a:rPr kumimoji="0" lang="en-US" altLang="fr-FR" sz="18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acc</a:t>
                </a:r>
                <a:endParaRPr kumimoji="0" lang="en-US" altLang="fr-FR" sz="1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8" name="Line 26"/>
              <p:cNvSpPr>
                <a:spLocks noChangeShapeType="1"/>
              </p:cNvSpPr>
              <p:nvPr/>
            </p:nvSpPr>
            <p:spPr bwMode="auto">
              <a:xfrm>
                <a:off x="1409" y="2916"/>
                <a:ext cx="0" cy="876"/>
              </a:xfrm>
              <a:prstGeom prst="line">
                <a:avLst/>
              </a:prstGeom>
              <a:noFill/>
              <a:ln w="28575">
                <a:solidFill>
                  <a:schemeClr val="accent5"/>
                </a:solidFill>
                <a:round/>
                <a:headEnd type="stealth" w="med" len="med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9" name="Line 27"/>
              <p:cNvSpPr>
                <a:spLocks noChangeShapeType="1"/>
              </p:cNvSpPr>
              <p:nvPr/>
            </p:nvSpPr>
            <p:spPr bwMode="auto">
              <a:xfrm>
                <a:off x="1397" y="3792"/>
                <a:ext cx="1871" cy="0"/>
              </a:xfrm>
              <a:prstGeom prst="line">
                <a:avLst/>
              </a:prstGeom>
              <a:noFill/>
              <a:ln w="28575">
                <a:solidFill>
                  <a:schemeClr val="accent5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0" name="Line 28"/>
              <p:cNvSpPr>
                <a:spLocks noChangeShapeType="1"/>
              </p:cNvSpPr>
              <p:nvPr/>
            </p:nvSpPr>
            <p:spPr bwMode="auto">
              <a:xfrm flipV="1">
                <a:off x="1409" y="3207"/>
                <a:ext cx="82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1" name="Arc 29"/>
              <p:cNvSpPr>
                <a:spLocks/>
              </p:cNvSpPr>
              <p:nvPr/>
            </p:nvSpPr>
            <p:spPr bwMode="auto">
              <a:xfrm>
                <a:off x="2232" y="3208"/>
                <a:ext cx="461" cy="267"/>
              </a:xfrm>
              <a:custGeom>
                <a:avLst/>
                <a:gdLst>
                  <a:gd name="G0" fmla="+- 41 0 0"/>
                  <a:gd name="G1" fmla="+- 21600 0 0"/>
                  <a:gd name="G2" fmla="+- 21600 0 0"/>
                  <a:gd name="T0" fmla="*/ 0 w 21616"/>
                  <a:gd name="T1" fmla="*/ 0 h 21600"/>
                  <a:gd name="T2" fmla="*/ 21616 w 21616"/>
                  <a:gd name="T3" fmla="*/ 20571 h 21600"/>
                  <a:gd name="T4" fmla="*/ 41 w 2161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16" h="21600" fill="none" extrusionOk="0">
                    <a:moveTo>
                      <a:pt x="0" y="0"/>
                    </a:moveTo>
                    <a:cubicBezTo>
                      <a:pt x="13" y="0"/>
                      <a:pt x="27" y="0"/>
                      <a:pt x="41" y="0"/>
                    </a:cubicBezTo>
                    <a:cubicBezTo>
                      <a:pt x="11570" y="0"/>
                      <a:pt x="21067" y="9054"/>
                      <a:pt x="21616" y="20570"/>
                    </a:cubicBezTo>
                  </a:path>
                  <a:path w="21616" h="21600" stroke="0" extrusionOk="0">
                    <a:moveTo>
                      <a:pt x="0" y="0"/>
                    </a:moveTo>
                    <a:cubicBezTo>
                      <a:pt x="13" y="0"/>
                      <a:pt x="27" y="0"/>
                      <a:pt x="41" y="0"/>
                    </a:cubicBezTo>
                    <a:cubicBezTo>
                      <a:pt x="11570" y="0"/>
                      <a:pt x="21067" y="9054"/>
                      <a:pt x="21616" y="20570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2" name="Rectangle 30"/>
              <p:cNvSpPr>
                <a:spLocks noChangeArrowheads="1"/>
              </p:cNvSpPr>
              <p:nvPr/>
            </p:nvSpPr>
            <p:spPr bwMode="auto">
              <a:xfrm>
                <a:off x="1414" y="3008"/>
                <a:ext cx="1700" cy="779"/>
              </a:xfrm>
              <a:prstGeom prst="rect">
                <a:avLst/>
              </a:prstGeom>
              <a:noFill/>
              <a:ln w="19050">
                <a:solidFill>
                  <a:schemeClr val="accent5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3" name="Rectangle 31"/>
              <p:cNvSpPr>
                <a:spLocks noChangeArrowheads="1"/>
              </p:cNvSpPr>
              <p:nvPr/>
            </p:nvSpPr>
            <p:spPr bwMode="auto">
              <a:xfrm>
                <a:off x="1685" y="2601"/>
                <a:ext cx="1863" cy="305"/>
              </a:xfrm>
              <a:prstGeom prst="rect">
                <a:avLst/>
              </a:prstGeom>
              <a:noFill/>
              <a:ln w="9525">
                <a:solidFill>
                  <a:schemeClr val="accent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Nb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: Limits @ 2 K, 1.3 GHz : </a:t>
                </a:r>
              </a:p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	</a:t>
                </a:r>
                <a:r>
                  <a:rPr kumimoji="0" lang="en-US" altLang="fr-FR" sz="12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E</a:t>
                </a:r>
                <a:r>
                  <a:rPr kumimoji="0" lang="en-US" altLang="fr-FR" sz="12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acc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~ 55 MV/m 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(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  <a:sym typeface="Mathematica1" pitchFamily="2" charset="2"/>
                  </a:rPr>
                  <a:t>±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5 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MV/m)</a:t>
                </a:r>
                <a:endParaRPr kumimoji="0" lang="en-US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		(Geometry 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: </a:t>
                </a:r>
                <a:r>
                  <a:rPr kumimoji="0" lang="en-US" altLang="fr-FR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B/</a:t>
                </a:r>
                <a:r>
                  <a:rPr kumimoji="0" lang="en-US" altLang="fr-FR" sz="12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E</a:t>
                </a:r>
                <a:r>
                  <a:rPr kumimoji="0" lang="en-US" altLang="fr-FR" sz="1200" b="0" i="1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acc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~ 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4.2 </a:t>
                </a:r>
                <a:r>
                  <a:rPr kumimoji="0" lang="en-US" alt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mT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/(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MV/m))</a:t>
                </a:r>
              </a:p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	</a:t>
                </a:r>
                <a:r>
                  <a:rPr kumimoji="0" lang="en-US" altLang="fr-FR" sz="12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</a:t>
                </a:r>
                <a:r>
                  <a:rPr kumimoji="0" lang="en-US" altLang="fr-FR" sz="1200" b="0" i="1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s</a:t>
                </a:r>
                <a:r>
                  <a:rPr kumimoji="0" lang="en-US" alt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= </a:t>
                </a:r>
                <a:r>
                  <a:rPr kumimoji="0" lang="en-US" alt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</a:t>
                </a:r>
                <a:r>
                  <a:rPr kumimoji="0" lang="en-US" altLang="fr-FR" sz="12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BCS</a:t>
                </a:r>
                <a:r>
                  <a:rPr kumimoji="0" lang="en-US" alt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 + </a:t>
                </a:r>
                <a:r>
                  <a:rPr kumimoji="0" lang="en-US" altLang="fr-FR" sz="1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</a:t>
                </a:r>
                <a:r>
                  <a:rPr kumimoji="0" lang="en-US" altLang="fr-FR" sz="12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rés</a:t>
                </a:r>
                <a:r>
                  <a:rPr kumimoji="0" lang="en-US" alt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. </a:t>
                </a:r>
              </a:p>
            </p:txBody>
          </p:sp>
          <p:sp>
            <p:nvSpPr>
              <p:cNvPr id="24" name="Line 32"/>
              <p:cNvSpPr>
                <a:spLocks noChangeShapeType="1"/>
              </p:cNvSpPr>
              <p:nvPr/>
            </p:nvSpPr>
            <p:spPr bwMode="auto">
              <a:xfrm flipH="1">
                <a:off x="2684" y="3276"/>
                <a:ext cx="184" cy="94"/>
              </a:xfrm>
              <a:prstGeom prst="line">
                <a:avLst/>
              </a:prstGeom>
              <a:noFill/>
              <a:ln w="9525">
                <a:solidFill>
                  <a:schemeClr val="accent5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2882" y="3127"/>
                <a:ext cx="639" cy="2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High field dissipations</a:t>
                </a:r>
              </a:p>
            </p:txBody>
          </p:sp>
          <p:sp>
            <p:nvSpPr>
              <p:cNvPr id="26" name="Line 34"/>
              <p:cNvSpPr>
                <a:spLocks noChangeShapeType="1"/>
              </p:cNvSpPr>
              <p:nvPr/>
            </p:nvSpPr>
            <p:spPr bwMode="auto">
              <a:xfrm>
                <a:off x="2693" y="3475"/>
                <a:ext cx="0" cy="14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7" name="Text Box 35"/>
              <p:cNvSpPr txBox="1">
                <a:spLocks noChangeArrowheads="1"/>
              </p:cNvSpPr>
              <p:nvPr/>
            </p:nvSpPr>
            <p:spPr bwMode="auto">
              <a:xfrm>
                <a:off x="2722" y="3607"/>
                <a:ext cx="363" cy="13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quench</a:t>
                </a:r>
              </a:p>
            </p:txBody>
          </p:sp>
        </p:grpSp>
        <p:sp>
          <p:nvSpPr>
            <p:cNvPr id="11" name="ZoneTexte 23"/>
            <p:cNvSpPr txBox="1"/>
            <p:nvPr/>
          </p:nvSpPr>
          <p:spPr>
            <a:xfrm>
              <a:off x="7345452" y="4052039"/>
              <a:ext cx="1368658" cy="214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 =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const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,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↑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2" name="Forme libre 24"/>
            <p:cNvSpPr/>
            <p:nvPr/>
          </p:nvSpPr>
          <p:spPr>
            <a:xfrm>
              <a:off x="7717837" y="3097282"/>
              <a:ext cx="1405606" cy="966880"/>
            </a:xfrm>
            <a:custGeom>
              <a:avLst/>
              <a:gdLst>
                <a:gd name="connsiteX0" fmla="*/ 0 w 1257300"/>
                <a:gd name="connsiteY0" fmla="*/ 923193 h 923193"/>
                <a:gd name="connsiteX1" fmla="*/ 545123 w 1257300"/>
                <a:gd name="connsiteY1" fmla="*/ 228600 h 923193"/>
                <a:gd name="connsiteX2" fmla="*/ 1257300 w 1257300"/>
                <a:gd name="connsiteY2" fmla="*/ 0 h 923193"/>
                <a:gd name="connsiteX3" fmla="*/ 1257300 w 1257300"/>
                <a:gd name="connsiteY3" fmla="*/ 0 h 9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00" h="923193">
                  <a:moveTo>
                    <a:pt x="0" y="923193"/>
                  </a:moveTo>
                  <a:cubicBezTo>
                    <a:pt x="167786" y="652829"/>
                    <a:pt x="335573" y="382465"/>
                    <a:pt x="545123" y="228600"/>
                  </a:cubicBezTo>
                  <a:cubicBezTo>
                    <a:pt x="754673" y="74735"/>
                    <a:pt x="1257300" y="0"/>
                    <a:pt x="1257300" y="0"/>
                  </a:cubicBezTo>
                  <a:lnTo>
                    <a:pt x="1257300" y="0"/>
                  </a:lnTo>
                </a:path>
              </a:pathLst>
            </a:custGeom>
            <a:noFill/>
            <a:ln w="19050">
              <a:solidFill>
                <a:srgbClr val="F207C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3" name="Forme libre 25"/>
            <p:cNvSpPr/>
            <p:nvPr/>
          </p:nvSpPr>
          <p:spPr>
            <a:xfrm>
              <a:off x="7832355" y="3169155"/>
              <a:ext cx="1504004" cy="882885"/>
            </a:xfrm>
            <a:custGeom>
              <a:avLst/>
              <a:gdLst>
                <a:gd name="connsiteX0" fmla="*/ 0 w 1257300"/>
                <a:gd name="connsiteY0" fmla="*/ 923193 h 923193"/>
                <a:gd name="connsiteX1" fmla="*/ 545123 w 1257300"/>
                <a:gd name="connsiteY1" fmla="*/ 228600 h 923193"/>
                <a:gd name="connsiteX2" fmla="*/ 1257300 w 1257300"/>
                <a:gd name="connsiteY2" fmla="*/ 0 h 923193"/>
                <a:gd name="connsiteX3" fmla="*/ 1257300 w 1257300"/>
                <a:gd name="connsiteY3" fmla="*/ 0 h 9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00" h="923193">
                  <a:moveTo>
                    <a:pt x="0" y="923193"/>
                  </a:moveTo>
                  <a:cubicBezTo>
                    <a:pt x="167786" y="652829"/>
                    <a:pt x="335573" y="382465"/>
                    <a:pt x="545123" y="228600"/>
                  </a:cubicBezTo>
                  <a:cubicBezTo>
                    <a:pt x="754673" y="74735"/>
                    <a:pt x="1257300" y="0"/>
                    <a:pt x="1257300" y="0"/>
                  </a:cubicBezTo>
                  <a:lnTo>
                    <a:pt x="1257300" y="0"/>
                  </a:lnTo>
                </a:path>
              </a:pathLst>
            </a:custGeom>
            <a:noFill/>
            <a:ln w="19050">
              <a:solidFill>
                <a:srgbClr val="F207C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4" name="Forme libre 26"/>
            <p:cNvSpPr/>
            <p:nvPr/>
          </p:nvSpPr>
          <p:spPr>
            <a:xfrm>
              <a:off x="7960154" y="3296559"/>
              <a:ext cx="1490723" cy="755480"/>
            </a:xfrm>
            <a:custGeom>
              <a:avLst/>
              <a:gdLst>
                <a:gd name="connsiteX0" fmla="*/ 0 w 1257300"/>
                <a:gd name="connsiteY0" fmla="*/ 923193 h 923193"/>
                <a:gd name="connsiteX1" fmla="*/ 545123 w 1257300"/>
                <a:gd name="connsiteY1" fmla="*/ 228600 h 923193"/>
                <a:gd name="connsiteX2" fmla="*/ 1257300 w 1257300"/>
                <a:gd name="connsiteY2" fmla="*/ 0 h 923193"/>
                <a:gd name="connsiteX3" fmla="*/ 1257300 w 1257300"/>
                <a:gd name="connsiteY3" fmla="*/ 0 h 9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00" h="923193">
                  <a:moveTo>
                    <a:pt x="0" y="923193"/>
                  </a:moveTo>
                  <a:cubicBezTo>
                    <a:pt x="167786" y="652829"/>
                    <a:pt x="335573" y="382465"/>
                    <a:pt x="545123" y="228600"/>
                  </a:cubicBezTo>
                  <a:cubicBezTo>
                    <a:pt x="754673" y="74735"/>
                    <a:pt x="1257300" y="0"/>
                    <a:pt x="1257300" y="0"/>
                  </a:cubicBezTo>
                  <a:lnTo>
                    <a:pt x="1257300" y="0"/>
                  </a:lnTo>
                </a:path>
              </a:pathLst>
            </a:custGeom>
            <a:noFill/>
            <a:ln w="19050">
              <a:solidFill>
                <a:srgbClr val="F207C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28" name="Ellipse 3"/>
          <p:cNvSpPr/>
          <p:nvPr/>
        </p:nvSpPr>
        <p:spPr>
          <a:xfrm>
            <a:off x="6551440" y="1472532"/>
            <a:ext cx="526312" cy="57627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9" name="Connecteur droit avec flèche 40"/>
          <p:cNvCxnSpPr/>
          <p:nvPr/>
        </p:nvCxnSpPr>
        <p:spPr>
          <a:xfrm flipH="1">
            <a:off x="6077686" y="1928782"/>
            <a:ext cx="506516" cy="3978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41"/>
          <p:cNvSpPr/>
          <p:nvPr/>
        </p:nvSpPr>
        <p:spPr>
          <a:xfrm>
            <a:off x="11194928" y="3937509"/>
            <a:ext cx="564441" cy="57627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1" name="Connecteur droit avec flèche 42"/>
          <p:cNvCxnSpPr>
            <a:endCxn id="33" idx="0"/>
          </p:cNvCxnSpPr>
          <p:nvPr/>
        </p:nvCxnSpPr>
        <p:spPr>
          <a:xfrm flipH="1">
            <a:off x="10819302" y="4507870"/>
            <a:ext cx="527527" cy="741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44"/>
          <p:cNvSpPr txBox="1"/>
          <p:nvPr/>
        </p:nvSpPr>
        <p:spPr>
          <a:xfrm rot="1854145">
            <a:off x="4762859" y="2148951"/>
            <a:ext cx="189507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Investment 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Power consumption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Q</a:t>
            </a:r>
            <a:r>
              <a:rPr kumimoji="0" lang="en-US" sz="1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↑ Costs ↓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A00C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3" name="ZoneTexte 45"/>
          <p:cNvSpPr txBox="1"/>
          <p:nvPr/>
        </p:nvSpPr>
        <p:spPr>
          <a:xfrm rot="1854145">
            <a:off x="10062018" y="5212417"/>
            <a:ext cx="124585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</a:t>
            </a:r>
            <a:r>
              <a:rPr kumimoji="0" lang="en-US" sz="14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acc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↑ Costs ↓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A00C8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34" name="Groupe 5"/>
          <p:cNvGrpSpPr/>
          <p:nvPr/>
        </p:nvGrpSpPr>
        <p:grpSpPr>
          <a:xfrm>
            <a:off x="947059" y="1472533"/>
            <a:ext cx="3791991" cy="2143536"/>
            <a:chOff x="109828" y="1599428"/>
            <a:chExt cx="3988729" cy="2259972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82" y="1901381"/>
              <a:ext cx="1021195" cy="165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812" y="1910886"/>
              <a:ext cx="1021195" cy="165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ZoneTexte 10"/>
            <p:cNvSpPr txBox="1"/>
            <p:nvPr/>
          </p:nvSpPr>
          <p:spPr>
            <a:xfrm>
              <a:off x="692801" y="3549208"/>
              <a:ext cx="1164155" cy="310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Field</a:t>
              </a:r>
            </a:p>
          </p:txBody>
        </p:sp>
        <p:cxnSp>
          <p:nvCxnSpPr>
            <p:cNvPr id="38" name="Connecteur droit avec flèche 11"/>
            <p:cNvCxnSpPr/>
            <p:nvPr/>
          </p:nvCxnSpPr>
          <p:spPr>
            <a:xfrm flipV="1">
              <a:off x="537880" y="3043346"/>
              <a:ext cx="287790" cy="337866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12"/>
            <p:cNvSpPr txBox="1"/>
            <p:nvPr/>
          </p:nvSpPr>
          <p:spPr>
            <a:xfrm>
              <a:off x="1847320" y="3549209"/>
              <a:ext cx="1158178" cy="31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B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Field</a:t>
              </a:r>
            </a:p>
          </p:txBody>
        </p:sp>
        <p:cxnSp>
          <p:nvCxnSpPr>
            <p:cNvPr id="40" name="Connecteur droit avec flèche 13"/>
            <p:cNvCxnSpPr/>
            <p:nvPr/>
          </p:nvCxnSpPr>
          <p:spPr>
            <a:xfrm flipV="1">
              <a:off x="530176" y="3029256"/>
              <a:ext cx="287790" cy="337866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14"/>
            <p:cNvCxnSpPr>
              <a:endCxn id="36" idx="0"/>
            </p:cNvCxnSpPr>
            <p:nvPr/>
          </p:nvCxnSpPr>
          <p:spPr>
            <a:xfrm flipH="1" flipV="1">
              <a:off x="2426410" y="1910885"/>
              <a:ext cx="668117" cy="576765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109828" y="3218982"/>
              <a:ext cx="637402" cy="310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</a:t>
              </a:r>
              <a:r>
                <a:rPr kumimoji="0" lang="en-US" sz="1200" b="0" i="1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peak</a:t>
              </a:r>
              <a:endParaRPr kumimoji="0" lang="en-US" sz="12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84739" y="2499832"/>
              <a:ext cx="671893" cy="310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B</a:t>
              </a:r>
              <a:r>
                <a:rPr kumimoji="0" lang="en-US" sz="1200" b="0" i="1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peak</a:t>
              </a:r>
              <a:endParaRPr kumimoji="0" lang="en-US" sz="12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04893" y="1996613"/>
              <a:ext cx="329609" cy="1552596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0B050"/>
                </a:gs>
                <a:gs pos="100000">
                  <a:srgbClr val="0F248D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5" name="ZoneTexte 18"/>
            <p:cNvSpPr txBox="1"/>
            <p:nvPr/>
          </p:nvSpPr>
          <p:spPr>
            <a:xfrm>
              <a:off x="3526594" y="3517362"/>
              <a:ext cx="552959" cy="27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6" name="ZoneTexte 19"/>
            <p:cNvSpPr txBox="1"/>
            <p:nvPr/>
          </p:nvSpPr>
          <p:spPr>
            <a:xfrm>
              <a:off x="2760467" y="1599428"/>
              <a:ext cx="1338090" cy="29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max.field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cxnSp>
          <p:nvCxnSpPr>
            <p:cNvPr id="47" name="Connecteur droit avec flèche 20"/>
            <p:cNvCxnSpPr/>
            <p:nvPr/>
          </p:nvCxnSpPr>
          <p:spPr>
            <a:xfrm flipH="1" flipV="1">
              <a:off x="2432036" y="1896607"/>
              <a:ext cx="668118" cy="576765"/>
            </a:xfrm>
            <a:prstGeom prst="straightConnector1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7274223" y="5946999"/>
            <a:ext cx="3215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Courtesy of C. Antoine </a:t>
            </a:r>
            <a:r>
              <a:rPr lang="en-GB" sz="1600" i="1" dirty="0" smtClean="0"/>
              <a:t>(CEA, France) 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48" name="Line 28"/>
          <p:cNvSpPr>
            <a:spLocks noChangeShapeType="1"/>
          </p:cNvSpPr>
          <p:nvPr/>
        </p:nvSpPr>
        <p:spPr bwMode="auto">
          <a:xfrm>
            <a:off x="6929716" y="2584421"/>
            <a:ext cx="2143400" cy="6577"/>
          </a:xfrm>
          <a:prstGeom prst="line">
            <a:avLst/>
          </a:prstGeom>
          <a:noFill/>
          <a:ln w="28575">
            <a:solidFill>
              <a:srgbClr val="1E5DF8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0" name="Arc 29"/>
          <p:cNvSpPr>
            <a:spLocks/>
          </p:cNvSpPr>
          <p:nvPr/>
        </p:nvSpPr>
        <p:spPr bwMode="auto">
          <a:xfrm>
            <a:off x="9073116" y="2594345"/>
            <a:ext cx="1091378" cy="883127"/>
          </a:xfrm>
          <a:custGeom>
            <a:avLst/>
            <a:gdLst>
              <a:gd name="G0" fmla="+- 41 0 0"/>
              <a:gd name="G1" fmla="+- 21600 0 0"/>
              <a:gd name="G2" fmla="+- 21600 0 0"/>
              <a:gd name="T0" fmla="*/ 0 w 21616"/>
              <a:gd name="T1" fmla="*/ 0 h 21600"/>
              <a:gd name="T2" fmla="*/ 21616 w 21616"/>
              <a:gd name="T3" fmla="*/ 20571 h 21600"/>
              <a:gd name="T4" fmla="*/ 41 w 2161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16" h="21600" fill="none" extrusionOk="0">
                <a:moveTo>
                  <a:pt x="0" y="0"/>
                </a:moveTo>
                <a:cubicBezTo>
                  <a:pt x="13" y="0"/>
                  <a:pt x="27" y="0"/>
                  <a:pt x="41" y="0"/>
                </a:cubicBezTo>
                <a:cubicBezTo>
                  <a:pt x="11570" y="0"/>
                  <a:pt x="21067" y="9054"/>
                  <a:pt x="21616" y="20570"/>
                </a:cubicBezTo>
              </a:path>
              <a:path w="21616" h="21600" stroke="0" extrusionOk="0">
                <a:moveTo>
                  <a:pt x="0" y="0"/>
                </a:moveTo>
                <a:cubicBezTo>
                  <a:pt x="13" y="0"/>
                  <a:pt x="27" y="0"/>
                  <a:pt x="41" y="0"/>
                </a:cubicBezTo>
                <a:cubicBezTo>
                  <a:pt x="11570" y="0"/>
                  <a:pt x="21067" y="9054"/>
                  <a:pt x="21616" y="20570"/>
                </a:cubicBezTo>
                <a:lnTo>
                  <a:pt x="41" y="21600"/>
                </a:lnTo>
                <a:close/>
              </a:path>
            </a:pathLst>
          </a:custGeom>
          <a:noFill/>
          <a:ln w="28575" cap="rnd">
            <a:solidFill>
              <a:srgbClr val="1E5DF8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7062854" y="2259993"/>
            <a:ext cx="231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1E5DF8"/>
                </a:solidFill>
              </a:rPr>
              <a:t>    Aimed performance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Present state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47052" cy="873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Superconductors considered for SRF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599118"/>
              </p:ext>
            </p:extLst>
          </p:nvPr>
        </p:nvGraphicFramePr>
        <p:xfrm>
          <a:off x="469054" y="881788"/>
          <a:ext cx="8734470" cy="5184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83132">
                  <a:extLst>
                    <a:ext uri="{9D8B030D-6E8A-4147-A177-3AD203B41FA5}">
                      <a16:colId xmlns:a16="http://schemas.microsoft.com/office/drawing/2014/main" val="3170276396"/>
                    </a:ext>
                  </a:extLst>
                </a:gridCol>
                <a:gridCol w="2302992">
                  <a:extLst>
                    <a:ext uri="{9D8B030D-6E8A-4147-A177-3AD203B41FA5}">
                      <a16:colId xmlns:a16="http://schemas.microsoft.com/office/drawing/2014/main" val="682957130"/>
                    </a:ext>
                  </a:extLst>
                </a:gridCol>
                <a:gridCol w="2748346">
                  <a:extLst>
                    <a:ext uri="{9D8B030D-6E8A-4147-A177-3AD203B41FA5}">
                      <a16:colId xmlns:a16="http://schemas.microsoft.com/office/drawing/2014/main" val="246096828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Material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fr-FR" sz="16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(K)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r>
                        <a:rPr lang="fr-FR" sz="1600" b="0" i="1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</a:t>
                      </a:r>
                      <a:r>
                        <a:rPr lang="fr-FR" sz="16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mT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)@ 0 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4437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3927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Nb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  <a:endParaRPr lang="fr-FR" sz="16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219,0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2498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NbTi</a:t>
                      </a:r>
                      <a:endParaRPr lang="fr-FR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9.2-10</a:t>
                      </a:r>
                      <a:endParaRPr lang="fr-FR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48414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NbTiN</a:t>
                      </a:r>
                      <a:endParaRPr lang="fr-FR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10.6-11.8</a:t>
                      </a:r>
                      <a:endParaRPr lang="fr-FR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47791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fr-FR" sz="16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Si</a:t>
                      </a:r>
                      <a:endParaRPr lang="fr-FR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17.0</a:t>
                      </a:r>
                      <a:endParaRPr lang="fr-FR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37588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NbN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17.3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53815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Nb</a:t>
                      </a:r>
                      <a:r>
                        <a:rPr lang="fr-FR" sz="1600" b="1" i="0" u="none" strike="noStrike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fr-FR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18.3</a:t>
                      </a:r>
                      <a:endParaRPr lang="fr-FR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425,0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22634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Nb</a:t>
                      </a:r>
                      <a:r>
                        <a:rPr lang="fr-FR" sz="1600" b="0" i="0" u="none" strike="noStrike" baseline="-25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fr-FR" sz="16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Al</a:t>
                      </a:r>
                      <a:endParaRPr lang="fr-FR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18.5-19.1</a:t>
                      </a:r>
                      <a:endParaRPr lang="fr-FR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1589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MgB</a:t>
                      </a:r>
                      <a:r>
                        <a:rPr lang="fr-FR" sz="1600" b="1" i="0" u="none" strike="noStrike" baseline="-250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fr-FR" sz="16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39.0</a:t>
                      </a:r>
                      <a:endParaRPr lang="fr-FR" sz="16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1662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50000"/>
                        </a:lnSpc>
                      </a:pPr>
                      <a:r>
                        <a:rPr lang="fr-FR" sz="1600" b="1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Pnictides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: Ba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Fe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As</a:t>
                      </a:r>
                      <a:r>
                        <a:rPr lang="fr-FR" sz="1600" b="1" i="0" u="none" strike="noStrike" baseline="-25000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fr-FR" sz="1600" b="1" i="0" u="sng" strike="noStrike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38.0</a:t>
                      </a:r>
                      <a:endParaRPr lang="fr-FR" sz="1600" b="1" i="0" u="none" strike="noStrike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756,0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61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Cuprates</a:t>
                      </a:r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fr-F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YBaCuO</a:t>
                      </a:r>
                      <a:endParaRPr lang="fr-F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93.0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7023"/>
                  </a:ext>
                </a:extLst>
              </a:tr>
            </a:tbl>
          </a:graphicData>
        </a:graphic>
      </p:graphicFrame>
      <p:sp>
        <p:nvSpPr>
          <p:cNvPr id="5" name="Forme libre 4"/>
          <p:cNvSpPr/>
          <p:nvPr/>
        </p:nvSpPr>
        <p:spPr>
          <a:xfrm rot="20933976">
            <a:off x="5460936" y="5373206"/>
            <a:ext cx="4878367" cy="1139618"/>
          </a:xfrm>
          <a:custGeom>
            <a:avLst/>
            <a:gdLst>
              <a:gd name="connsiteX0" fmla="*/ 0 w 4320153"/>
              <a:gd name="connsiteY0" fmla="*/ 178130 h 499364"/>
              <a:gd name="connsiteX1" fmla="*/ 3170711 w 4320153"/>
              <a:gd name="connsiteY1" fmla="*/ 498764 h 499364"/>
              <a:gd name="connsiteX2" fmla="*/ 4203865 w 4320153"/>
              <a:gd name="connsiteY2" fmla="*/ 106878 h 499364"/>
              <a:gd name="connsiteX3" fmla="*/ 4251366 w 4320153"/>
              <a:gd name="connsiteY3" fmla="*/ 0 h 499364"/>
              <a:gd name="connsiteX0" fmla="*/ 0 w 4203865"/>
              <a:gd name="connsiteY0" fmla="*/ 71252 h 392486"/>
              <a:gd name="connsiteX1" fmla="*/ 3170711 w 4203865"/>
              <a:gd name="connsiteY1" fmla="*/ 391886 h 392486"/>
              <a:gd name="connsiteX2" fmla="*/ 4203865 w 4203865"/>
              <a:gd name="connsiteY2" fmla="*/ 0 h 39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865" h="392486">
                <a:moveTo>
                  <a:pt x="0" y="71252"/>
                </a:moveTo>
                <a:cubicBezTo>
                  <a:pt x="1235033" y="237506"/>
                  <a:pt x="2470067" y="403761"/>
                  <a:pt x="3170711" y="391886"/>
                </a:cubicBezTo>
                <a:cubicBezTo>
                  <a:pt x="3871355" y="380011"/>
                  <a:pt x="4023756" y="83127"/>
                  <a:pt x="4203865" y="0"/>
                </a:cubicBezTo>
              </a:path>
            </a:pathLst>
          </a:cu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2" name="Forme libre 11"/>
          <p:cNvSpPr/>
          <p:nvPr/>
        </p:nvSpPr>
        <p:spPr>
          <a:xfrm flipV="1">
            <a:off x="8389339" y="432297"/>
            <a:ext cx="2370810" cy="723213"/>
          </a:xfrm>
          <a:custGeom>
            <a:avLst/>
            <a:gdLst>
              <a:gd name="connsiteX0" fmla="*/ 0 w 4320153"/>
              <a:gd name="connsiteY0" fmla="*/ 178130 h 499364"/>
              <a:gd name="connsiteX1" fmla="*/ 3170711 w 4320153"/>
              <a:gd name="connsiteY1" fmla="*/ 498764 h 499364"/>
              <a:gd name="connsiteX2" fmla="*/ 4203865 w 4320153"/>
              <a:gd name="connsiteY2" fmla="*/ 106878 h 499364"/>
              <a:gd name="connsiteX3" fmla="*/ 4251366 w 4320153"/>
              <a:gd name="connsiteY3" fmla="*/ 0 h 49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153" h="499364">
                <a:moveTo>
                  <a:pt x="0" y="178130"/>
                </a:moveTo>
                <a:cubicBezTo>
                  <a:pt x="1235033" y="344384"/>
                  <a:pt x="2470067" y="510639"/>
                  <a:pt x="3170711" y="498764"/>
                </a:cubicBezTo>
                <a:cubicBezTo>
                  <a:pt x="3871355" y="486889"/>
                  <a:pt x="4023756" y="190005"/>
                  <a:pt x="4203865" y="106878"/>
                </a:cubicBezTo>
                <a:cubicBezTo>
                  <a:pt x="4383974" y="23751"/>
                  <a:pt x="4317670" y="11875"/>
                  <a:pt x="4251366" y="0"/>
                </a:cubicBezTo>
              </a:path>
            </a:pathLst>
          </a:cu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 rot="694858">
            <a:off x="9644457" y="4539335"/>
            <a:ext cx="1970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High T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=&gt; High Q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0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 rot="20442913">
            <a:off x="9839403" y="1289873"/>
            <a:ext cx="23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High H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SH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=&gt; High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acc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… in theory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403824" y="5217042"/>
            <a:ext cx="1830615" cy="8236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403824" y="5217043"/>
            <a:ext cx="1855565" cy="8236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138294" y="5723950"/>
            <a:ext cx="2214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Courtesy of C. Antoine </a:t>
            </a:r>
            <a:r>
              <a:rPr lang="en-GB" sz="1600" i="1" dirty="0" smtClean="0"/>
              <a:t>(CEA, France) 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74035" y="2623930"/>
            <a:ext cx="2782956" cy="2509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1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0"/>
    </mc:Choice>
    <mc:Fallback xmlns="">
      <p:transition spd="slow" advTm="6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 flipV="1">
            <a:off x="1455304" y="1604892"/>
            <a:ext cx="887577" cy="2697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417299" y="2570951"/>
            <a:ext cx="1608015" cy="31217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08672" y="2504817"/>
            <a:ext cx="1249879" cy="19314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727662" y="3277839"/>
            <a:ext cx="1903171" cy="13814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698170" y="4136375"/>
            <a:ext cx="3431770" cy="9223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98170" y="5222766"/>
            <a:ext cx="4596304" cy="1499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004" y="7385"/>
            <a:ext cx="7647141" cy="762687"/>
          </a:xfrm>
        </p:spPr>
        <p:txBody>
          <a:bodyPr/>
          <a:lstStyle/>
          <a:p>
            <a:r>
              <a:rPr lang="en-GB" dirty="0" smtClean="0"/>
              <a:t>International collaborations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727875"/>
              </p:ext>
            </p:extLst>
          </p:nvPr>
        </p:nvGraphicFramePr>
        <p:xfrm>
          <a:off x="1727662" y="904055"/>
          <a:ext cx="8956104" cy="5482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42203" y="679716"/>
            <a:ext cx="457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0070C0"/>
                </a:solidFill>
              </a:rPr>
              <a:t>I.FAST WP9: Innovative superconducting cavities (01/05/2021-30/04/2025</a:t>
            </a:r>
            <a:r>
              <a:rPr lang="en-GB" sz="2000" b="1" dirty="0" smtClean="0">
                <a:solidFill>
                  <a:srgbClr val="0070C0"/>
                </a:solidFill>
              </a:rPr>
              <a:t>)</a:t>
            </a:r>
          </a:p>
          <a:p>
            <a:pPr algn="r"/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15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partners from </a:t>
            </a:r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9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countries</a:t>
            </a:r>
          </a:p>
          <a:p>
            <a:pPr algn="r"/>
            <a:r>
              <a:rPr lang="en-GB" sz="2000" dirty="0" smtClean="0">
                <a:solidFill>
                  <a:srgbClr val="00B050"/>
                </a:solidFill>
              </a:rPr>
              <a:t>The </a:t>
            </a:r>
            <a:r>
              <a:rPr lang="en-GB" sz="2000" dirty="0">
                <a:solidFill>
                  <a:srgbClr val="00B050"/>
                </a:solidFill>
              </a:rPr>
              <a:t>main emphasis is on applying the result of ARIES to RF cavity deposition </a:t>
            </a:r>
            <a:r>
              <a:rPr lang="en-GB" sz="2000" dirty="0" smtClean="0">
                <a:solidFill>
                  <a:srgbClr val="00B050"/>
                </a:solidFill>
              </a:rPr>
              <a:t>with non-Nb STF and SRF testing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39" y="2570951"/>
            <a:ext cx="1213785" cy="11895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339" y="2320239"/>
            <a:ext cx="99990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Film deposition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b="32975"/>
          <a:stretch/>
        </p:blipFill>
        <p:spPr bwMode="auto">
          <a:xfrm>
            <a:off x="1907721" y="3815069"/>
            <a:ext cx="2270102" cy="1217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16625" y="3879853"/>
            <a:ext cx="193445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SEM image of a </a:t>
            </a:r>
            <a:r>
              <a:rPr lang="en-GB" sz="900" dirty="0" err="1"/>
              <a:t>NbN</a:t>
            </a:r>
            <a:r>
              <a:rPr lang="en-GB" sz="900" dirty="0"/>
              <a:t> thin film</a:t>
            </a:r>
          </a:p>
        </p:txBody>
      </p:sp>
      <p:pic>
        <p:nvPicPr>
          <p:cNvPr id="13" name="Grafik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2" y="4759377"/>
            <a:ext cx="1350967" cy="14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4382" y="5067595"/>
            <a:ext cx="11792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DC magnetisation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7533" y="4513156"/>
            <a:ext cx="4549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QPR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412" y="3497278"/>
            <a:ext cx="2137203" cy="106860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6083" r="7228" b="20913"/>
          <a:stretch/>
        </p:blipFill>
        <p:spPr bwMode="auto">
          <a:xfrm>
            <a:off x="5604906" y="5757737"/>
            <a:ext cx="1454517" cy="66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64459" y="5527920"/>
            <a:ext cx="9838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Choked cavity</a:t>
            </a:r>
            <a:endParaRPr lang="en-GB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1855" y="5280815"/>
            <a:ext cx="1529320" cy="11899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89581" y="3266446"/>
            <a:ext cx="194238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1.3 GHz cavity for STF deposition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22566" y="2830426"/>
            <a:ext cx="17647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ARIES WP15: (01/05/2017-30/04/2021)</a:t>
            </a:r>
            <a:endParaRPr lang="en-GB" b="1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9 partners from 6 countries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The </a:t>
            </a:r>
            <a:r>
              <a:rPr lang="en-GB" dirty="0">
                <a:solidFill>
                  <a:srgbClr val="C00000"/>
                </a:solidFill>
              </a:rPr>
              <a:t>main emphasis is on a systematic study of correlation between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0"/>
            <a:ext cx="114490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Superconducting Thin Film Coating for Radio Frequency Cavities (TF-SRF</a:t>
            </a:r>
            <a:r>
              <a:rPr lang="en-GB" dirty="0" smtClean="0">
                <a:solidFill>
                  <a:srgbClr val="0070C0"/>
                </a:solidFill>
              </a:rPr>
              <a:t>) at STFC/DL/CI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047" y="1325563"/>
            <a:ext cx="11701975" cy="5030787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Main </a:t>
            </a:r>
            <a:r>
              <a:rPr lang="en-GB" b="1" dirty="0">
                <a:solidFill>
                  <a:srgbClr val="FF0000"/>
                </a:solidFill>
              </a:rPr>
              <a:t>goal</a:t>
            </a:r>
            <a:r>
              <a:rPr lang="en-GB" dirty="0"/>
              <a:t>: </a:t>
            </a:r>
            <a:endParaRPr lang="en-GB" dirty="0" smtClean="0"/>
          </a:p>
          <a:p>
            <a:pPr lvl="1"/>
            <a:r>
              <a:rPr lang="en-GB" dirty="0" smtClean="0"/>
              <a:t>To </a:t>
            </a:r>
            <a:r>
              <a:rPr lang="en-GB" dirty="0"/>
              <a:t>enable STFC for the superconducting thin film coated cavity production and </a:t>
            </a:r>
            <a:r>
              <a:rPr lang="en-GB" dirty="0" smtClean="0"/>
              <a:t>testing</a:t>
            </a:r>
          </a:p>
          <a:p>
            <a:r>
              <a:rPr lang="en-GB" b="1" dirty="0" smtClean="0">
                <a:solidFill>
                  <a:srgbClr val="1E5DF8"/>
                </a:solidFill>
              </a:rPr>
              <a:t>Main objectives</a:t>
            </a:r>
            <a:r>
              <a:rPr lang="en-GB" dirty="0" smtClean="0">
                <a:solidFill>
                  <a:srgbClr val="1E5DF8"/>
                </a:solidFill>
              </a:rPr>
              <a:t>: </a:t>
            </a:r>
            <a:endParaRPr lang="en-GB" dirty="0">
              <a:solidFill>
                <a:srgbClr val="1E5DF8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GB" dirty="0" smtClean="0">
                <a:solidFill>
                  <a:srgbClr val="BE2BBB"/>
                </a:solidFill>
              </a:rPr>
              <a:t>Developing coating </a:t>
            </a:r>
            <a:r>
              <a:rPr lang="en-GB" dirty="0">
                <a:solidFill>
                  <a:srgbClr val="BE2BBB"/>
                </a:solidFill>
              </a:rPr>
              <a:t>technology for </a:t>
            </a:r>
            <a:r>
              <a:rPr lang="en-GB" b="1" dirty="0" smtClean="0">
                <a:solidFill>
                  <a:srgbClr val="BE2BBB"/>
                </a:solidFill>
              </a:rPr>
              <a:t>superconducting thin films </a:t>
            </a:r>
            <a:r>
              <a:rPr lang="en-GB" dirty="0" smtClean="0">
                <a:solidFill>
                  <a:srgbClr val="BE2BBB"/>
                </a:solidFill>
              </a:rPr>
              <a:t>(STF) 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Deposition of Nb, Nb</a:t>
            </a:r>
            <a:r>
              <a:rPr lang="en-GB" baseline="-25000" dirty="0" smtClean="0">
                <a:solidFill>
                  <a:srgbClr val="00B050"/>
                </a:solidFill>
              </a:rPr>
              <a:t>3</a:t>
            </a:r>
            <a:r>
              <a:rPr lang="en-GB" dirty="0" smtClean="0">
                <a:solidFill>
                  <a:srgbClr val="00B050"/>
                </a:solidFill>
              </a:rPr>
              <a:t>Sn, </a:t>
            </a:r>
            <a:r>
              <a:rPr lang="en-GB" dirty="0" err="1" smtClean="0">
                <a:solidFill>
                  <a:srgbClr val="00B050"/>
                </a:solidFill>
              </a:rPr>
              <a:t>NbTiN</a:t>
            </a:r>
            <a:r>
              <a:rPr lang="en-GB" dirty="0" smtClean="0">
                <a:solidFill>
                  <a:srgbClr val="00B050"/>
                </a:solidFill>
              </a:rPr>
              <a:t>, V</a:t>
            </a:r>
            <a:r>
              <a:rPr lang="en-GB" baseline="-25000" dirty="0" smtClean="0">
                <a:solidFill>
                  <a:srgbClr val="00B050"/>
                </a:solidFill>
              </a:rPr>
              <a:t>3</a:t>
            </a:r>
            <a:r>
              <a:rPr lang="en-GB" dirty="0" smtClean="0">
                <a:solidFill>
                  <a:srgbClr val="00B050"/>
                </a:solidFill>
              </a:rPr>
              <a:t>Si, Mg</a:t>
            </a:r>
            <a:r>
              <a:rPr lang="en-GB" baseline="-25000" dirty="0" smtClean="0">
                <a:solidFill>
                  <a:srgbClr val="00B050"/>
                </a:solidFill>
              </a:rPr>
              <a:t>2</a:t>
            </a:r>
            <a:r>
              <a:rPr lang="en-GB" dirty="0" smtClean="0">
                <a:solidFill>
                  <a:srgbClr val="00B050"/>
                </a:solidFill>
              </a:rPr>
              <a:t>B, … and SIS structures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Thin </a:t>
            </a:r>
            <a:r>
              <a:rPr lang="en-GB" dirty="0">
                <a:solidFill>
                  <a:srgbClr val="00B050"/>
                </a:solidFill>
              </a:rPr>
              <a:t>film characterisation </a:t>
            </a:r>
            <a:endParaRPr lang="en-GB" dirty="0" smtClean="0">
              <a:solidFill>
                <a:srgbClr val="00B050"/>
              </a:solidFill>
            </a:endParaRP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AC/DC </a:t>
            </a:r>
            <a:r>
              <a:rPr lang="en-GB" dirty="0">
                <a:solidFill>
                  <a:srgbClr val="00B050"/>
                </a:solidFill>
              </a:rPr>
              <a:t>superconductivity evaluation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>
                <a:solidFill>
                  <a:srgbClr val="BE2BBB"/>
                </a:solidFill>
              </a:rPr>
              <a:t>Developing </a:t>
            </a:r>
            <a:r>
              <a:rPr lang="en-GB" b="1" dirty="0" smtClean="0">
                <a:solidFill>
                  <a:srgbClr val="BE2BBB"/>
                </a:solidFill>
              </a:rPr>
              <a:t>cavity deposition </a:t>
            </a:r>
            <a:r>
              <a:rPr lang="en-GB" dirty="0" smtClean="0">
                <a:solidFill>
                  <a:srgbClr val="BE2BBB"/>
                </a:solidFill>
              </a:rPr>
              <a:t>expertise</a:t>
            </a:r>
            <a:endParaRPr lang="en-GB" dirty="0">
              <a:solidFill>
                <a:srgbClr val="BE2BBB"/>
              </a:solidFill>
            </a:endParaRP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Copper cavity production (incl. EB welding)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Polishing and cleaning of copper cavities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Building deposition facilities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Developing deposition targets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Optimising deposition parameters</a:t>
            </a:r>
            <a:endParaRPr lang="en-GB" dirty="0">
              <a:solidFill>
                <a:srgbClr val="00B05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GB" b="1" dirty="0" smtClean="0">
                <a:solidFill>
                  <a:srgbClr val="BE2BBB"/>
                </a:solidFill>
              </a:rPr>
              <a:t>SRF </a:t>
            </a:r>
            <a:r>
              <a:rPr lang="en-GB" b="1" dirty="0">
                <a:solidFill>
                  <a:srgbClr val="BE2BBB"/>
                </a:solidFill>
              </a:rPr>
              <a:t>testing </a:t>
            </a:r>
            <a:r>
              <a:rPr lang="en-GB" dirty="0">
                <a:solidFill>
                  <a:srgbClr val="BE2BBB"/>
                </a:solidFill>
              </a:rPr>
              <a:t>at DL </a:t>
            </a:r>
            <a:r>
              <a:rPr lang="en-GB" dirty="0" smtClean="0">
                <a:solidFill>
                  <a:srgbClr val="BE2BBB"/>
                </a:solidFill>
              </a:rPr>
              <a:t> </a:t>
            </a: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1.3 GHz (and 6 GHz) single cell cavity testing as a 1</a:t>
            </a:r>
            <a:r>
              <a:rPr lang="en-GB" baseline="30000" dirty="0" smtClean="0">
                <a:solidFill>
                  <a:srgbClr val="00B050"/>
                </a:solidFill>
              </a:rPr>
              <a:t>st</a:t>
            </a:r>
            <a:r>
              <a:rPr lang="en-GB" dirty="0" smtClean="0">
                <a:solidFill>
                  <a:srgbClr val="00B050"/>
                </a:solidFill>
              </a:rPr>
              <a:t> step</a:t>
            </a:r>
            <a:endParaRPr lang="en-GB" dirty="0">
              <a:solidFill>
                <a:srgbClr val="00B050"/>
              </a:solidFill>
            </a:endParaRPr>
          </a:p>
          <a:p>
            <a:pPr lvl="2"/>
            <a:r>
              <a:rPr lang="en-GB" dirty="0" smtClean="0">
                <a:solidFill>
                  <a:srgbClr val="00B050"/>
                </a:solidFill>
              </a:rPr>
              <a:t>Scaling </a:t>
            </a:r>
            <a:r>
              <a:rPr lang="en-GB" dirty="0">
                <a:solidFill>
                  <a:srgbClr val="00B050"/>
                </a:solidFill>
              </a:rPr>
              <a:t>up to a routine cavity coating and </a:t>
            </a:r>
            <a:r>
              <a:rPr lang="en-GB" dirty="0" smtClean="0">
                <a:solidFill>
                  <a:srgbClr val="00B050"/>
                </a:solidFill>
              </a:rPr>
              <a:t>testing</a:t>
            </a:r>
          </a:p>
          <a:p>
            <a:pPr lvl="2"/>
            <a:r>
              <a:rPr lang="en-GB" dirty="0" err="1" smtClean="0">
                <a:solidFill>
                  <a:srgbClr val="00B050"/>
                </a:solidFill>
              </a:rPr>
              <a:t>Multicell</a:t>
            </a:r>
            <a:r>
              <a:rPr lang="en-GB" dirty="0" smtClean="0">
                <a:solidFill>
                  <a:srgbClr val="00B050"/>
                </a:solidFill>
              </a:rPr>
              <a:t> cavities </a:t>
            </a:r>
            <a:endParaRPr lang="en-GB" dirty="0">
              <a:solidFill>
                <a:srgbClr val="00B050"/>
              </a:solidFill>
            </a:endParaRPr>
          </a:p>
          <a:p>
            <a:pPr lvl="1"/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path towards the goal  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6522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Superconducting thin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development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460"/>
            <a:ext cx="10515600" cy="896605"/>
          </a:xfrm>
        </p:spPr>
        <p:txBody>
          <a:bodyPr/>
          <a:lstStyle/>
          <a:p>
            <a:pPr algn="ctr"/>
            <a:r>
              <a:rPr lang="en-GB" dirty="0" smtClean="0"/>
              <a:t>Copper surface preparation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961065"/>
            <a:ext cx="6735417" cy="5215898"/>
          </a:xfrm>
        </p:spPr>
        <p:txBody>
          <a:bodyPr/>
          <a:lstStyle/>
          <a:p>
            <a:r>
              <a:rPr lang="en-GB" dirty="0" smtClean="0"/>
              <a:t>Mechanical polishing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Fine mechanical polishing </a:t>
            </a:r>
          </a:p>
          <a:p>
            <a:pPr lvl="1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diamond turning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(for flat samples) at STFC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 smtClean="0"/>
              <a:t>tumbling 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Chemical polishing:</a:t>
            </a:r>
          </a:p>
          <a:p>
            <a:pPr lvl="1"/>
            <a:r>
              <a:rPr lang="en-GB" dirty="0" smtClean="0"/>
              <a:t>SUBU5 solution </a:t>
            </a:r>
            <a:endParaRPr lang="en-GB" dirty="0"/>
          </a:p>
          <a:p>
            <a:pPr lvl="1"/>
            <a:r>
              <a:rPr lang="en-GB" dirty="0" err="1"/>
              <a:t>Electropolishing</a:t>
            </a:r>
            <a:r>
              <a:rPr lang="en-GB" dirty="0"/>
              <a:t> (EP</a:t>
            </a:r>
            <a:r>
              <a:rPr lang="en-GB" dirty="0" smtClean="0"/>
              <a:t>)</a:t>
            </a:r>
          </a:p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Laser polishing</a:t>
            </a:r>
          </a:p>
          <a:p>
            <a:pPr lvl="1"/>
            <a:r>
              <a:rPr lang="en-GB" dirty="0" smtClean="0"/>
              <a:t>not proved yet</a:t>
            </a:r>
          </a:p>
          <a:p>
            <a:r>
              <a:rPr lang="en-GB" dirty="0" smtClean="0">
                <a:solidFill>
                  <a:srgbClr val="1E5DF8"/>
                </a:solidFill>
              </a:rPr>
              <a:t>Combination of different techniques</a:t>
            </a:r>
            <a:endParaRPr lang="en-GB" dirty="0">
              <a:solidFill>
                <a:srgbClr val="1E5DF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07195" y="2109573"/>
            <a:ext cx="42717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</a:rPr>
              <a:t>In present, relying on IFAST partners: INFN/LNL and </a:t>
            </a:r>
            <a:r>
              <a:rPr lang="en-GB" sz="3600" dirty="0" err="1" smtClean="0">
                <a:solidFill>
                  <a:srgbClr val="00B050"/>
                </a:solidFill>
              </a:rPr>
              <a:t>IJCLab</a:t>
            </a:r>
            <a:r>
              <a:rPr lang="en-GB" sz="3600" dirty="0" smtClean="0">
                <a:solidFill>
                  <a:srgbClr val="00B050"/>
                </a:solidFill>
              </a:rPr>
              <a:t> </a:t>
            </a:r>
          </a:p>
          <a:p>
            <a:endParaRPr lang="en-GB" sz="3600" b="1" dirty="0" smtClean="0">
              <a:solidFill>
                <a:srgbClr val="FF0000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</a:rPr>
              <a:t>Needs to be developed at STFC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797918" y="2458278"/>
            <a:ext cx="663880" cy="294582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12" y="1310540"/>
            <a:ext cx="3261292" cy="21287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0"/>
          <a:stretch/>
        </p:blipFill>
        <p:spPr>
          <a:xfrm>
            <a:off x="135774" y="1427724"/>
            <a:ext cx="4617853" cy="2845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630" y="-19776"/>
            <a:ext cx="8682908" cy="689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 Film Deposition in VISTA</a:t>
            </a:r>
            <a:endParaRPr lang="en-GB" sz="3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r="16897"/>
          <a:stretch/>
        </p:blipFill>
        <p:spPr>
          <a:xfrm>
            <a:off x="8976789" y="3697671"/>
            <a:ext cx="2862197" cy="2724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60" y="1711260"/>
            <a:ext cx="3538106" cy="19901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94349" y="1359005"/>
            <a:ext cx="2803708" cy="425430"/>
          </a:xfrm>
          <a:prstGeom prst="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VISTA laboratory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196" y="504394"/>
            <a:ext cx="6682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Stablished and </a:t>
            </a:r>
            <a:r>
              <a:rPr lang="en-GB" dirty="0" smtClean="0"/>
              <a:t>coordinated </a:t>
            </a:r>
            <a:r>
              <a:rPr lang="en-GB" dirty="0"/>
              <a:t>by R. Valizadeh (ASTeC) </a:t>
            </a:r>
            <a:r>
              <a:rPr lang="en-GB" dirty="0" smtClean="0"/>
              <a:t> </a:t>
            </a:r>
          </a:p>
          <a:p>
            <a:r>
              <a:rPr lang="en-GB" dirty="0" smtClean="0"/>
              <a:t>CI collaborators: Prof J. Bradley and Dr V. </a:t>
            </a:r>
            <a:r>
              <a:rPr lang="en-GB" dirty="0" err="1" smtClean="0"/>
              <a:t>Danak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smtClean="0"/>
              <a:t>Liverpool University)</a:t>
            </a:r>
          </a:p>
          <a:p>
            <a:r>
              <a:rPr lang="en-GB" dirty="0" smtClean="0"/>
              <a:t>Participants: </a:t>
            </a:r>
            <a:r>
              <a:rPr lang="en-GB" dirty="0"/>
              <a:t>: J. Conlon, C. Benjamin, S. Simon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40605" y="768017"/>
            <a:ext cx="3507106" cy="512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Chemical Vapour Deposition (CVD)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353824" y="1282668"/>
            <a:ext cx="2251060" cy="683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Physical Vapour Deposition (PVD)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8818199" y="3643989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PVD deposition</a:t>
            </a:r>
            <a:endParaRPr lang="en-GB" dirty="0"/>
          </a:p>
        </p:txBody>
      </p:sp>
      <p:pic>
        <p:nvPicPr>
          <p:cNvPr id="26" name="Picture 2" descr="C:\Users\dmi75744\Downloads\IMG_20190327_1546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01" y="4603370"/>
            <a:ext cx="3557051" cy="199541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981139" y="4125624"/>
            <a:ext cx="3623745" cy="524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Hybrid </a:t>
            </a:r>
            <a:r>
              <a:rPr lang="en-GB" dirty="0"/>
              <a:t>Physical Chemical </a:t>
            </a:r>
            <a:r>
              <a:rPr lang="en-GB" dirty="0" smtClean="0"/>
              <a:t>Vapour </a:t>
            </a:r>
            <a:r>
              <a:rPr lang="en-GB" dirty="0"/>
              <a:t>Deposition </a:t>
            </a:r>
            <a:r>
              <a:rPr lang="en-GB" dirty="0" smtClean="0"/>
              <a:t>(HPCVD) Facility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0"/>
          <a:stretch/>
        </p:blipFill>
        <p:spPr>
          <a:xfrm>
            <a:off x="2041033" y="4376679"/>
            <a:ext cx="2568201" cy="23436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0711" y="4583946"/>
            <a:ext cx="2108847" cy="4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PVD deposition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FCC week 2023 | 5-9 June 2023 | 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6D3F8C-4209-47FF-A37A-E21247ADC2DB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7D469DB-056B-4F91-8B3C-1199F36CC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9698</TotalTime>
  <Words>3233</Words>
  <Application>Microsoft Office PowerPoint</Application>
  <PresentationFormat>Widescreen</PresentationFormat>
  <Paragraphs>503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Regular</vt:lpstr>
      <vt:lpstr>Calibri</vt:lpstr>
      <vt:lpstr>Cambria Math</vt:lpstr>
      <vt:lpstr>Mathematica1</vt:lpstr>
      <vt:lpstr>Montserrat</vt:lpstr>
      <vt:lpstr>Open Sans</vt:lpstr>
      <vt:lpstr>Symbol</vt:lpstr>
      <vt:lpstr>Times New Roman</vt:lpstr>
      <vt:lpstr>Wingdings</vt:lpstr>
      <vt:lpstr>Font and logo master</vt:lpstr>
      <vt:lpstr>PowerPoint Presentation</vt:lpstr>
      <vt:lpstr>PowerPoint Presentation</vt:lpstr>
      <vt:lpstr>PowerPoint Presentation</vt:lpstr>
      <vt:lpstr>Superconductors considered for SRF</vt:lpstr>
      <vt:lpstr>International collaborations</vt:lpstr>
      <vt:lpstr>Superconducting Thin Film Coating for Radio Frequency Cavities (TF-SRF) at STFC/DL/CI </vt:lpstr>
      <vt:lpstr>PowerPoint Presentation</vt:lpstr>
      <vt:lpstr>Copper surface preparation</vt:lpstr>
      <vt:lpstr>Thin Film Deposition in VISTA</vt:lpstr>
      <vt:lpstr>Thin film development</vt:lpstr>
      <vt:lpstr>Thin Film Characterisation in VISTA  </vt:lpstr>
      <vt:lpstr>Thin film characterisation - 1  </vt:lpstr>
      <vt:lpstr>Thin film characterisation - 2</vt:lpstr>
      <vt:lpstr>Thin film characterisation – 3 </vt:lpstr>
      <vt:lpstr>Superconducting Properties Evaluation</vt:lpstr>
      <vt:lpstr>Thin film DC superconducting properties - 1</vt:lpstr>
      <vt:lpstr>Thin film DC superconducting properties - 2</vt:lpstr>
      <vt:lpstr>Thin film DC superconducting properties - 3</vt:lpstr>
      <vt:lpstr>Thin film RF superconducting properties</vt:lpstr>
      <vt:lpstr>PowerPoint Presentation</vt:lpstr>
      <vt:lpstr>Development of 6 and 1.3 GHz cavity coating</vt:lpstr>
      <vt:lpstr>6 GHz split cavity</vt:lpstr>
      <vt:lpstr>1.3 GHz cavity testing</vt:lpstr>
      <vt:lpstr>Superconducting Cavity Evaluation in SuRF lab</vt:lpstr>
      <vt:lpstr>Future for TF-SRF cavities in UK</vt:lpstr>
      <vt:lpstr>Conclusions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detailed</dc:title>
  <dc:creator>Philip Millard</dc:creator>
  <cp:lastModifiedBy>Valizadeh, Reza (STFC,DL,AST)</cp:lastModifiedBy>
  <cp:revision>311</cp:revision>
  <cp:lastPrinted>2019-10-02T08:27:37Z</cp:lastPrinted>
  <dcterms:created xsi:type="dcterms:W3CDTF">2019-09-17T08:04:08Z</dcterms:created>
  <dcterms:modified xsi:type="dcterms:W3CDTF">2024-02-08T12:00:43Z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