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01" r:id="rId5"/>
  </p:sldMasterIdLst>
  <p:notesMasterIdLst>
    <p:notesMasterId r:id="rId18"/>
  </p:notesMasterIdLst>
  <p:handoutMasterIdLst>
    <p:handoutMasterId r:id="rId19"/>
  </p:handoutMasterIdLst>
  <p:sldIdLst>
    <p:sldId id="358" r:id="rId6"/>
    <p:sldId id="455" r:id="rId7"/>
    <p:sldId id="454" r:id="rId8"/>
    <p:sldId id="467" r:id="rId9"/>
    <p:sldId id="468" r:id="rId10"/>
    <p:sldId id="469" r:id="rId11"/>
    <p:sldId id="470" r:id="rId12"/>
    <p:sldId id="471" r:id="rId13"/>
    <p:sldId id="472" r:id="rId14"/>
    <p:sldId id="473" r:id="rId15"/>
    <p:sldId id="441" r:id="rId16"/>
    <p:sldId id="464" r:id="rId17"/>
  </p:sldIdLst>
  <p:sldSz cx="12192000" cy="6858000"/>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userDrawn="1">
          <p15:clr>
            <a:srgbClr val="A4A3A4"/>
          </p15:clr>
        </p15:guide>
        <p15:guide id="2" orient="horz" pos="4186" userDrawn="1">
          <p15:clr>
            <a:srgbClr val="A4A3A4"/>
          </p15:clr>
        </p15:guide>
        <p15:guide id="3" orient="horz" pos="3394" userDrawn="1">
          <p15:clr>
            <a:srgbClr val="A4A3A4"/>
          </p15:clr>
        </p15:guide>
        <p15:guide id="4" orient="horz" pos="777" userDrawn="1">
          <p15:clr>
            <a:srgbClr val="A4A3A4"/>
          </p15:clr>
        </p15:guide>
        <p15:guide id="5" orient="horz" pos="1749" userDrawn="1">
          <p15:clr>
            <a:srgbClr val="A4A3A4"/>
          </p15:clr>
        </p15:guide>
        <p15:guide id="6" orient="horz" pos="457" userDrawn="1">
          <p15:clr>
            <a:srgbClr val="A4A3A4"/>
          </p15:clr>
        </p15:guide>
        <p15:guide id="7" pos="380" userDrawn="1">
          <p15:clr>
            <a:srgbClr val="A4A3A4"/>
          </p15:clr>
        </p15:guide>
        <p15:guide id="8" pos="73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G Mccluskey" initials="EGM" lastIdx="1" clrIdx="0">
    <p:extLst>
      <p:ext uri="{19B8F6BF-5375-455C-9EA6-DF929625EA0E}">
        <p15:presenceInfo xmlns:p15="http://schemas.microsoft.com/office/powerpoint/2012/main" userId="S::mccluskey@services.fnal.gov::df1c1e58-44d7-473b-87b2-c09fd2ed5497" providerId="AD"/>
      </p:ext>
    </p:extLst>
  </p:cmAuthor>
  <p:cmAuthor id="2" name="Jolie" initials="J" lastIdx="9" clrIdx="1">
    <p:extLst>
      <p:ext uri="{19B8F6BF-5375-455C-9EA6-DF929625EA0E}">
        <p15:presenceInfo xmlns:p15="http://schemas.microsoft.com/office/powerpoint/2012/main" userId="S::jrmacier@services.fnal.gov::092693b1-a69a-4339-83de-6650eb6d6f2f" providerId="AD"/>
      </p:ext>
    </p:extLst>
  </p:cmAuthor>
  <p:cmAuthor id="3" name="Robert J. O'Sullivan" initials="RO" lastIdx="16" clrIdx="2">
    <p:extLst>
      <p:ext uri="{19B8F6BF-5375-455C-9EA6-DF929625EA0E}">
        <p15:presenceInfo xmlns:p15="http://schemas.microsoft.com/office/powerpoint/2012/main" userId="S::bobo@services.fnal.gov::8ce1a7f3-f269-4c60-9a24-0f7b697dbf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21C0"/>
    <a:srgbClr val="004C97"/>
    <a:srgbClr val="007A37"/>
    <a:srgbClr val="002060"/>
    <a:srgbClr val="1F1AF2"/>
    <a:srgbClr val="FFFF99"/>
    <a:srgbClr val="F79646"/>
    <a:srgbClr val="4F81B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7" autoAdjust="0"/>
    <p:restoredTop sz="92221" autoAdjust="0"/>
  </p:normalViewPr>
  <p:slideViewPr>
    <p:cSldViewPr snapToGrid="0">
      <p:cViewPr>
        <p:scale>
          <a:sx n="75" d="100"/>
          <a:sy n="75" d="100"/>
        </p:scale>
        <p:origin x="1764" y="36"/>
      </p:cViewPr>
      <p:guideLst>
        <p:guide orient="horz" pos="988"/>
        <p:guide orient="horz" pos="4186"/>
        <p:guide orient="horz" pos="3394"/>
        <p:guide orient="horz" pos="777"/>
        <p:guide orient="horz" pos="1749"/>
        <p:guide orient="horz" pos="457"/>
        <p:guide pos="380"/>
        <p:guide pos="7349"/>
      </p:guideLst>
    </p:cSldViewPr>
  </p:slideViewPr>
  <p:outlineViewPr>
    <p:cViewPr>
      <p:scale>
        <a:sx n="33" d="100"/>
        <a:sy n="33" d="100"/>
      </p:scale>
      <p:origin x="0" y="0"/>
    </p:cViewPr>
  </p:outlineViewPr>
  <p:notesTextViewPr>
    <p:cViewPr>
      <p:scale>
        <a:sx n="3" d="2"/>
        <a:sy n="3" d="2"/>
      </p:scale>
      <p:origin x="0" y="0"/>
    </p:cViewPr>
  </p:notesTextViewPr>
  <p:sorterViewPr>
    <p:cViewPr>
      <p:scale>
        <a:sx n="181" d="100"/>
        <a:sy n="181" d="100"/>
      </p:scale>
      <p:origin x="0" y="-1112"/>
    </p:cViewPr>
  </p:sorterViewPr>
  <p:notesViewPr>
    <p:cSldViewPr snapToGrid="0">
      <p:cViewPr varScale="1">
        <p:scale>
          <a:sx n="51" d="100"/>
          <a:sy n="51" d="100"/>
        </p:scale>
        <p:origin x="267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3/7/2024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3/7/2024</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613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a:ln>
                  <a:noFill/>
                </a:ln>
                <a:solidFill>
                  <a:prstClr val="black"/>
                </a:solidFill>
                <a:effectLst/>
                <a:uLnTx/>
                <a:uFillTx/>
                <a:latin typeface="Arial Regular"/>
                <a:ea typeface="+mn-ea"/>
                <a:cs typeface="+mn-cs"/>
              </a:rPr>
              <a:pPr marL="0" marR="0" lvl="0" indent="0" algn="r" defTabSz="94613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39720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67777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a:xfrm>
            <a:off x="0" y="207470"/>
            <a:ext cx="12192000" cy="548280"/>
          </a:xfrm>
        </p:spPr>
        <p:txBody>
          <a:bodyPr>
            <a:normAutofit/>
          </a:bodyPr>
          <a:lstStyle>
            <a:lvl1pPr>
              <a:defRPr sz="24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a:t>
            </a:fld>
            <a:r>
              <a:rPr dirty="0" smtClean="0"/>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3662081" y="6437745"/>
            <a:ext cx="4429205" cy="283730"/>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2075" lvl="2" indent="0" algn="ctr">
              <a:lnSpc>
                <a:spcPct val="90000"/>
              </a:lnSpc>
              <a:spcBef>
                <a:spcPts val="500"/>
              </a:spcBef>
              <a:buClr>
                <a:schemeClr val="tx1"/>
              </a:buClr>
            </a:pPr>
            <a:r>
              <a:rPr lang="en-US" sz="1400" dirty="0" smtClean="0"/>
              <a:t>LBNF-UK Beam and Target System</a:t>
            </a:r>
            <a:endParaRPr sz="1400" dirty="0"/>
          </a:p>
        </p:txBody>
      </p:sp>
    </p:spTree>
    <p:extLst>
      <p:ext uri="{BB962C8B-B14F-4D97-AF65-F5344CB8AC3E}">
        <p14:creationId xmlns:p14="http://schemas.microsoft.com/office/powerpoint/2010/main" val="35254317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04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01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a:t>
            </a:fld>
            <a:r>
              <a:rPr dirty="0" smtClean="0"/>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pic>
        <p:nvPicPr>
          <p:cNvPr id="9" name="Picture 2" descr="Institution of Mechanical Engineers - IMechE"/>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7188" b="27372"/>
          <a:stretch/>
        </p:blipFill>
        <p:spPr bwMode="auto">
          <a:xfrm>
            <a:off x="3242761" y="6142592"/>
            <a:ext cx="1914933" cy="65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3753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70"/>
            <a:ext cx="12192000" cy="56838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201A9D8-A541-934F-8FC4-9439FCBF676D}"/>
              </a:ext>
            </a:extLst>
          </p:cNvPr>
          <p:cNvPicPr>
            <a:picLocks noChangeAspect="1"/>
          </p:cNvPicPr>
          <p:nvPr userDrawn="1"/>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Tree>
    <p:extLst>
      <p:ext uri="{BB962C8B-B14F-4D97-AF65-F5344CB8AC3E}">
        <p14:creationId xmlns:p14="http://schemas.microsoft.com/office/powerpoint/2010/main" val="4284557042"/>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69"/>
            <a:ext cx="12192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01026469"/>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9" name="TextBox 8">
            <a:extLst>
              <a:ext uri="{FF2B5EF4-FFF2-40B4-BE49-F238E27FC236}">
                <a16:creationId xmlns:a16="http://schemas.microsoft.com/office/drawing/2014/main" id="{78DB0FE0-A4AF-D848-8925-91A37993D74D}"/>
              </a:ext>
            </a:extLst>
          </p:cNvPr>
          <p:cNvSpPr txBox="1"/>
          <p:nvPr/>
        </p:nvSpPr>
        <p:spPr>
          <a:xfrm>
            <a:off x="76143" y="478946"/>
            <a:ext cx="5606643" cy="213904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LBNF </a:t>
            </a:r>
            <a:r>
              <a:rPr kumimoji="0" lang="en-US" sz="36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Target and Associated Equipment</a:t>
            </a:r>
            <a:r>
              <a:rPr kumimoji="0" lang="en-US" sz="40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r>
            <a:br>
              <a:rPr kumimoji="0" lang="en-US" sz="40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PI &amp; PM</a:t>
            </a:r>
            <a:r>
              <a:rPr kumimoji="0" lang="en-US" sz="2800" b="1" i="0" u="none" strike="noStrike" kern="1200" cap="none" spc="-15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Report</a:t>
            </a:r>
            <a:endParaRPr kumimoji="0" lang="en-US" sz="28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b="1" spc="-150" dirty="0">
                <a:solidFill>
                  <a:srgbClr val="002060"/>
                </a:solidFill>
                <a:latin typeface="Arial" panose="020B0604020202020204" pitchFamily="34" charset="0"/>
                <a:ea typeface="+mn-ea"/>
                <a:cs typeface="Arial" panose="020B0604020202020204" pitchFamily="34" charset="0"/>
              </a:rPr>
              <a:t>6</a:t>
            </a:r>
            <a:r>
              <a:rPr lang="en-US" sz="2800" b="1" spc="-150" baseline="30000" dirty="0" smtClean="0">
                <a:solidFill>
                  <a:srgbClr val="002060"/>
                </a:solidFill>
                <a:latin typeface="Arial" panose="020B0604020202020204" pitchFamily="34" charset="0"/>
                <a:ea typeface="+mn-ea"/>
                <a:cs typeface="Arial" panose="020B0604020202020204" pitchFamily="34" charset="0"/>
              </a:rPr>
              <a:t>th</a:t>
            </a:r>
            <a:r>
              <a:rPr lang="en-US" sz="2800" b="1" spc="-150" dirty="0" smtClean="0">
                <a:solidFill>
                  <a:srgbClr val="002060"/>
                </a:solidFill>
                <a:latin typeface="Arial" panose="020B0604020202020204" pitchFamily="34" charset="0"/>
                <a:ea typeface="+mn-ea"/>
                <a:cs typeface="Arial" panose="020B0604020202020204" pitchFamily="34" charset="0"/>
              </a:rPr>
              <a:t> February 2024</a:t>
            </a:r>
            <a:endParaRPr kumimoji="0" lang="en-US" sz="2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0BEB0AE4-391E-6F41-84C6-D4EEDF519A31}"/>
              </a:ext>
            </a:extLst>
          </p:cNvPr>
          <p:cNvSpPr/>
          <p:nvPr/>
        </p:nvSpPr>
        <p:spPr>
          <a:xfrm>
            <a:off x="160915" y="2808671"/>
            <a:ext cx="6223618" cy="3954929"/>
          </a:xfrm>
          <a:prstGeom prst="rect">
            <a:avLst/>
          </a:prstGeom>
        </p:spPr>
        <p:txBody>
          <a:bodyPr wrap="square" anchor="t">
            <a:spAutoFit/>
          </a:bodyPr>
          <a:lstStyle/>
          <a:p>
            <a:pPr lvl="0" defTabSz="914400" fontAlgn="auto">
              <a:spcBef>
                <a:spcPts val="0"/>
              </a:spcBef>
              <a:spcAft>
                <a:spcPts val="600"/>
              </a:spcAft>
              <a:defRPr/>
            </a:pPr>
            <a:r>
              <a:rPr kumimoji="0" lang="en-GB" sz="2000" b="1"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Chris </a:t>
            </a:r>
            <a:r>
              <a:rPr kumimoji="0" lang="en-GB" sz="2000" b="1"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Densham (PI)</a:t>
            </a:r>
            <a:r>
              <a:rPr kumimoji="0" lang="en-GB"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 </a:t>
            </a:r>
            <a:r>
              <a:rPr kumimoji="0" lang="en-GB" sz="200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Peter </a:t>
            </a:r>
            <a:r>
              <a:rPr kumimoji="0" lang="en-GB" sz="200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Loveridge (PM), </a:t>
            </a:r>
            <a:r>
              <a:rPr kumimoji="0" lang="en-GB"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Joe </a:t>
            </a:r>
            <a:r>
              <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O’Dell, </a:t>
            </a:r>
            <a:r>
              <a:rPr kumimoji="0" lang="en-GB"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Eric Harvey-Fishenden, Dan Wilcox,</a:t>
            </a:r>
            <a:r>
              <a:rPr lang="en-GB" sz="2000" dirty="0" smtClean="0">
                <a:solidFill>
                  <a:srgbClr val="626262"/>
                </a:solidFill>
                <a:latin typeface="Arial" panose="020B0604020202020204" pitchFamily="34" charset="0"/>
                <a:cs typeface="Arial" panose="020B0604020202020204" pitchFamily="34" charset="0"/>
              </a:rPr>
              <a:t> </a:t>
            </a:r>
            <a:r>
              <a:rPr lang="en-GB" sz="2000" dirty="0">
                <a:solidFill>
                  <a:srgbClr val="626262"/>
                </a:solidFill>
                <a:latin typeface="Arial" panose="020B0604020202020204" pitchFamily="34" charset="0"/>
                <a:cs typeface="Arial" panose="020B0604020202020204" pitchFamily="34" charset="0"/>
              </a:rPr>
              <a:t>Mike Fitton, </a:t>
            </a:r>
            <a:r>
              <a:rPr lang="en-GB" sz="2000" dirty="0" smtClean="0">
                <a:solidFill>
                  <a:srgbClr val="626262"/>
                </a:solidFill>
                <a:latin typeface="Arial" panose="020B0604020202020204" pitchFamily="34" charset="0"/>
                <a:cs typeface="Arial" panose="020B0604020202020204" pitchFamily="34" charset="0"/>
              </a:rPr>
              <a:t>Mike </a:t>
            </a:r>
            <a:r>
              <a:rPr lang="en-GB" sz="2000" dirty="0">
                <a:solidFill>
                  <a:srgbClr val="626262"/>
                </a:solidFill>
                <a:latin typeface="Arial" panose="020B0604020202020204" pitchFamily="34" charset="0"/>
                <a:cs typeface="Arial" panose="020B0604020202020204" pitchFamily="34" charset="0"/>
              </a:rPr>
              <a:t>Parkin, </a:t>
            </a:r>
            <a:r>
              <a:rPr lang="en-GB" sz="2000" dirty="0" smtClean="0">
                <a:solidFill>
                  <a:srgbClr val="626262"/>
                </a:solidFill>
                <a:latin typeface="Arial" panose="020B0604020202020204" pitchFamily="34" charset="0"/>
                <a:ea typeface="+mn-ea"/>
                <a:cs typeface="Arial" panose="020B0604020202020204" pitchFamily="34" charset="0"/>
              </a:rPr>
              <a:t>Richard Cowan</a:t>
            </a:r>
            <a:r>
              <a:rPr kumimoji="0" lang="en-GB"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 Andrew Lintern, Angus Mackley, Joe Bennett </a:t>
            </a:r>
            <a:br>
              <a:rPr kumimoji="0" lang="en-GB"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br>
            <a:r>
              <a:rPr kumimoji="0" lang="en-GB"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(STFC </a:t>
            </a:r>
            <a:r>
              <a:rPr kumimoji="0" lang="en-GB"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Rutherford Appleton Laboratory)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John </a:t>
            </a:r>
            <a:r>
              <a:rPr kumimoji="0" lang="en-GB"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Back </a:t>
            </a:r>
            <a:r>
              <a:rPr kumimoji="0" lang="en-GB"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(University </a:t>
            </a:r>
            <a:r>
              <a:rPr kumimoji="0" lang="en-GB"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of Warwick</a:t>
            </a:r>
            <a:r>
              <a:rPr kumimoji="0" lang="en-GB"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Biao </a:t>
            </a:r>
            <a:r>
              <a:rPr kumimoji="0" lang="en-US"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Cai </a:t>
            </a:r>
            <a:r>
              <a:rPr kumimoji="0" lang="en-US"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(University of Birmingham)</a:t>
            </a:r>
            <a:endParaRPr kumimoji="0" lang="en-GB"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Dong </a:t>
            </a:r>
            <a:r>
              <a:rPr kumimoji="0" lang="en-US" sz="20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Liu </a:t>
            </a:r>
            <a:r>
              <a:rPr kumimoji="0" lang="en-US"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(University of Bristol</a:t>
            </a:r>
            <a:r>
              <a:rPr kumimoji="0" lang="en-US"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t>
            </a:r>
          </a:p>
          <a:p>
            <a:pPr defTabSz="914400" fontAlgn="auto">
              <a:spcBef>
                <a:spcPts val="0"/>
              </a:spcBef>
              <a:spcAft>
                <a:spcPts val="600"/>
              </a:spcAft>
            </a:pPr>
            <a:r>
              <a:rPr lang="en-US" sz="2000" dirty="0" err="1" smtClean="0">
                <a:solidFill>
                  <a:srgbClr val="626262"/>
                </a:solidFill>
                <a:latin typeface="Arial" panose="020B0604020202020204" pitchFamily="34" charset="0"/>
                <a:cs typeface="Arial" panose="020B0604020202020204" pitchFamily="34" charset="0"/>
              </a:rPr>
              <a:t>Jicheng</a:t>
            </a:r>
            <a:r>
              <a:rPr lang="en-US" sz="2000" dirty="0" smtClean="0">
                <a:solidFill>
                  <a:srgbClr val="626262"/>
                </a:solidFill>
                <a:latin typeface="Arial" panose="020B0604020202020204" pitchFamily="34" charset="0"/>
                <a:cs typeface="Arial" panose="020B0604020202020204" pitchFamily="34" charset="0"/>
              </a:rPr>
              <a:t> Gong </a:t>
            </a:r>
            <a:r>
              <a:rPr lang="en-US" sz="1400" i="1" spc="150" dirty="0" smtClean="0">
                <a:solidFill>
                  <a:srgbClr val="626262"/>
                </a:solidFill>
                <a:latin typeface="Arial" panose="020B0604020202020204" pitchFamily="34" charset="0"/>
                <a:cs typeface="Arial" panose="020B0604020202020204" pitchFamily="34" charset="0"/>
              </a:rPr>
              <a:t>(University </a:t>
            </a:r>
            <a:r>
              <a:rPr lang="en-US" sz="1400" i="1" spc="150" dirty="0">
                <a:solidFill>
                  <a:srgbClr val="626262"/>
                </a:solidFill>
                <a:latin typeface="Arial" panose="020B0604020202020204" pitchFamily="34" charset="0"/>
                <a:cs typeface="Arial" panose="020B0604020202020204" pitchFamily="34" charset="0"/>
              </a:rPr>
              <a:t>of </a:t>
            </a:r>
            <a:r>
              <a:rPr lang="en-US" sz="1400" i="1" spc="150" dirty="0" smtClean="0">
                <a:solidFill>
                  <a:srgbClr val="626262"/>
                </a:solidFill>
                <a:latin typeface="Arial" panose="020B0604020202020204" pitchFamily="34" charset="0"/>
                <a:cs typeface="Arial" panose="020B0604020202020204" pitchFamily="34" charset="0"/>
              </a:rPr>
              <a:t>Oxford)</a:t>
            </a:r>
            <a:endParaRPr lang="en-US" sz="1400" i="1" spc="150" dirty="0">
              <a:solidFill>
                <a:srgbClr val="62626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E201A9D8-A541-934F-8FC4-9439FCBF676D}"/>
              </a:ext>
            </a:extLst>
          </p:cNvPr>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09344" y="5942095"/>
            <a:ext cx="3046380" cy="778773"/>
          </a:xfrm>
          <a:prstGeom prst="rect">
            <a:avLst/>
          </a:prstGeom>
        </p:spPr>
      </p:pic>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205668" y="5832592"/>
            <a:ext cx="2699792" cy="1012422"/>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4850319" y="5891909"/>
            <a:ext cx="1240015" cy="826676"/>
          </a:xfrm>
          <a:prstGeom prst="rect">
            <a:avLst/>
          </a:prstGeom>
        </p:spPr>
      </p:pic>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8274" y="5984782"/>
            <a:ext cx="1063296" cy="705320"/>
          </a:xfrm>
          <a:prstGeom prst="rect">
            <a:avLst/>
          </a:prstGeom>
        </p:spPr>
      </p:pic>
      <p:pic>
        <p:nvPicPr>
          <p:cNvPr id="1026" name="Picture 2" descr="Offre d&amp;#39;emploi – Teaching Fellow in Medieval History | RMBLF.b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638" y="4992539"/>
            <a:ext cx="1938813" cy="9694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4533" y="5168070"/>
            <a:ext cx="1682222" cy="508135"/>
          </a:xfrm>
          <a:prstGeom prst="rect">
            <a:avLst/>
          </a:prstGeom>
        </p:spPr>
      </p:pic>
      <p:pic>
        <p:nvPicPr>
          <p:cNvPr id="2" name="Picture 1"/>
          <p:cNvPicPr>
            <a:picLocks noChangeAspect="1"/>
          </p:cNvPicPr>
          <p:nvPr/>
        </p:nvPicPr>
        <p:blipFill>
          <a:blip r:embed="rId11"/>
          <a:stretch>
            <a:fillRect/>
          </a:stretch>
        </p:blipFill>
        <p:spPr>
          <a:xfrm>
            <a:off x="5300668" y="4155649"/>
            <a:ext cx="2010056" cy="828791"/>
          </a:xfrm>
          <a:prstGeom prst="rect">
            <a:avLst/>
          </a:prstGeom>
        </p:spPr>
      </p:pic>
    </p:spTree>
    <p:extLst>
      <p:ext uri="{BB962C8B-B14F-4D97-AF65-F5344CB8AC3E}">
        <p14:creationId xmlns:p14="http://schemas.microsoft.com/office/powerpoint/2010/main" val="27687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7470"/>
            <a:ext cx="12192000" cy="54828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Next steps</a:t>
            </a:r>
            <a:endParaRPr lang="en-GB" sz="3600" dirty="0"/>
          </a:p>
        </p:txBody>
      </p:sp>
      <p:sp>
        <p:nvSpPr>
          <p:cNvPr id="3" name="TextBox 2"/>
          <p:cNvSpPr txBox="1"/>
          <p:nvPr/>
        </p:nvSpPr>
        <p:spPr>
          <a:xfrm>
            <a:off x="939801" y="1507066"/>
            <a:ext cx="9829800" cy="4327338"/>
          </a:xfrm>
          <a:prstGeom prst="rect">
            <a:avLst/>
          </a:prstGeom>
          <a:noFill/>
        </p:spPr>
        <p:txBody>
          <a:bodyPr wrap="square" rtlCol="0">
            <a:spAutoFit/>
          </a:bodyPr>
          <a:lstStyle/>
          <a:p>
            <a:pPr marL="446088" indent="-446088" defTabSz="914400">
              <a:lnSpc>
                <a:spcPct val="80000"/>
              </a:lnSpc>
              <a:spcBef>
                <a:spcPts val="1200"/>
              </a:spcBef>
              <a:spcAft>
                <a:spcPts val="1200"/>
              </a:spcAft>
              <a:buClr>
                <a:schemeClr val="tx1"/>
              </a:buClr>
              <a:buFont typeface="Wingdings" panose="05000000000000000000" pitchFamily="2" charset="2"/>
              <a:buChar char="q"/>
            </a:pPr>
            <a:r>
              <a:rPr lang="en-GB" sz="2400" dirty="0">
                <a:solidFill>
                  <a:schemeClr val="accent4"/>
                </a:solidFill>
                <a:latin typeface="Arial" panose="020B0604020202020204" pitchFamily="34" charset="0"/>
                <a:ea typeface="+mn-ea"/>
                <a:cs typeface="Arial" panose="020B0604020202020204" pitchFamily="34" charset="0"/>
              </a:rPr>
              <a:t>Generate cost estimates suitable for budget request for </a:t>
            </a:r>
            <a:r>
              <a:rPr lang="en-GB" sz="2400" dirty="0" smtClean="0">
                <a:solidFill>
                  <a:schemeClr val="accent4"/>
                </a:solidFill>
                <a:latin typeface="Arial" panose="020B0604020202020204" pitchFamily="34" charset="0"/>
                <a:ea typeface="+mn-ea"/>
                <a:cs typeface="Arial" panose="020B0604020202020204" pitchFamily="34" charset="0"/>
              </a:rPr>
              <a:t>2028-2031:</a:t>
            </a:r>
            <a:endParaRPr lang="en-GB" sz="2400" dirty="0">
              <a:solidFill>
                <a:schemeClr val="accent4"/>
              </a:solidFill>
              <a:latin typeface="Arial" panose="020B0604020202020204" pitchFamily="34" charset="0"/>
              <a:ea typeface="+mn-ea"/>
              <a:cs typeface="Arial" panose="020B0604020202020204" pitchFamily="34" charset="0"/>
            </a:endParaRPr>
          </a:p>
          <a:p>
            <a:pPr marL="806450" lvl="1" indent="-349250" defTabSz="914400">
              <a:lnSpc>
                <a:spcPct val="80000"/>
              </a:lnSpc>
              <a:spcBef>
                <a:spcPts val="1200"/>
              </a:spcBef>
              <a:spcAft>
                <a:spcPts val="1200"/>
              </a:spcAft>
              <a:buClr>
                <a:schemeClr val="tx1"/>
              </a:buClr>
              <a:buFont typeface="Wingdings" panose="05000000000000000000" pitchFamily="2" charset="2"/>
              <a:buChar char="Ø"/>
            </a:pPr>
            <a:r>
              <a:rPr lang="en-GB" sz="2000" dirty="0" smtClean="0">
                <a:latin typeface="Arial" panose="020B0604020202020204" pitchFamily="34" charset="0"/>
                <a:ea typeface="+mn-ea"/>
                <a:cs typeface="Arial" panose="020B0604020202020204" pitchFamily="34" charset="0"/>
              </a:rPr>
              <a:t>3 year PDRA </a:t>
            </a:r>
            <a:r>
              <a:rPr lang="en-GB" sz="2000" dirty="0">
                <a:latin typeface="Arial" panose="020B0604020202020204" pitchFamily="34" charset="0"/>
                <a:ea typeface="+mn-ea"/>
                <a:cs typeface="Arial" panose="020B0604020202020204" pitchFamily="34" charset="0"/>
              </a:rPr>
              <a:t>for </a:t>
            </a:r>
            <a:r>
              <a:rPr lang="en-US" sz="2000" dirty="0">
                <a:latin typeface="Arial" panose="020B0604020202020204" pitchFamily="34" charset="0"/>
                <a:ea typeface="+mn-ea"/>
                <a:cs typeface="Arial" panose="020B0604020202020204" pitchFamily="34" charset="0"/>
              </a:rPr>
              <a:t>Assessment of MC40 irradiated materials </a:t>
            </a:r>
            <a:r>
              <a:rPr lang="en-US" sz="2000" b="1" dirty="0">
                <a:latin typeface="Arial" panose="020B0604020202020204" pitchFamily="34" charset="0"/>
                <a:ea typeface="+mn-ea"/>
                <a:cs typeface="Arial" panose="020B0604020202020204" pitchFamily="34" charset="0"/>
              </a:rPr>
              <a:t>(Action KCL/</a:t>
            </a:r>
            <a:r>
              <a:rPr lang="en-US" sz="2000" b="1" dirty="0" err="1">
                <a:latin typeface="Arial" panose="020B0604020202020204" pitchFamily="34" charset="0"/>
                <a:ea typeface="+mn-ea"/>
                <a:cs typeface="Arial" panose="020B0604020202020204" pitchFamily="34" charset="0"/>
              </a:rPr>
              <a:t>Culham</a:t>
            </a:r>
            <a:r>
              <a:rPr lang="en-US" sz="2000" b="1" dirty="0">
                <a:latin typeface="Arial" panose="020B0604020202020204" pitchFamily="34" charset="0"/>
                <a:ea typeface="+mn-ea"/>
                <a:cs typeface="Arial" panose="020B0604020202020204" pitchFamily="34" charset="0"/>
              </a:rPr>
              <a:t>) </a:t>
            </a:r>
          </a:p>
          <a:p>
            <a:pPr marL="806450" lvl="1" indent="-349250" defTabSz="914400">
              <a:lnSpc>
                <a:spcPct val="80000"/>
              </a:lnSpc>
              <a:spcBef>
                <a:spcPts val="1200"/>
              </a:spcBef>
              <a:spcAft>
                <a:spcPts val="1200"/>
              </a:spcAft>
              <a:buClr>
                <a:schemeClr val="tx1"/>
              </a:buClr>
              <a:buFont typeface="Wingdings" panose="05000000000000000000" pitchFamily="2" charset="2"/>
              <a:buChar char="Ø"/>
            </a:pPr>
            <a:r>
              <a:rPr lang="en-GB" sz="2000" dirty="0">
                <a:latin typeface="Arial" panose="020B0604020202020204" pitchFamily="34" charset="0"/>
                <a:ea typeface="+mn-ea"/>
                <a:cs typeface="Arial" panose="020B0604020202020204" pitchFamily="34" charset="0"/>
              </a:rPr>
              <a:t>Generate budget request for radiation damage simulations, further irradiations and post-irradiation studies </a:t>
            </a:r>
            <a:r>
              <a:rPr lang="en-GB" sz="2000" b="1" dirty="0" smtClean="0">
                <a:latin typeface="Arial" panose="020B0604020202020204" pitchFamily="34" charset="0"/>
                <a:ea typeface="+mn-ea"/>
                <a:cs typeface="Arial" panose="020B0604020202020204" pitchFamily="34" charset="0"/>
              </a:rPr>
              <a:t>(Action Birmingham/</a:t>
            </a:r>
            <a:r>
              <a:rPr lang="en-GB" sz="2000" b="1" dirty="0" err="1" smtClean="0">
                <a:latin typeface="Arial" panose="020B0604020202020204" pitchFamily="34" charset="0"/>
                <a:ea typeface="+mn-ea"/>
                <a:cs typeface="Arial" panose="020B0604020202020204" pitchFamily="34" charset="0"/>
              </a:rPr>
              <a:t>Culham</a:t>
            </a:r>
            <a:r>
              <a:rPr lang="en-GB" sz="2000" b="1" dirty="0">
                <a:latin typeface="Arial" panose="020B0604020202020204" pitchFamily="34" charset="0"/>
                <a:ea typeface="+mn-ea"/>
                <a:cs typeface="Arial" panose="020B0604020202020204" pitchFamily="34" charset="0"/>
              </a:rPr>
              <a:t>)</a:t>
            </a:r>
          </a:p>
          <a:p>
            <a:pPr marL="806450" lvl="1" indent="-349250" defTabSz="914400">
              <a:lnSpc>
                <a:spcPct val="80000"/>
              </a:lnSpc>
              <a:spcBef>
                <a:spcPts val="1200"/>
              </a:spcBef>
              <a:spcAft>
                <a:spcPts val="1200"/>
              </a:spcAft>
              <a:buClr>
                <a:schemeClr val="tx1"/>
              </a:buClr>
              <a:buFont typeface="Wingdings" panose="05000000000000000000" pitchFamily="2" charset="2"/>
              <a:buChar char="Ø"/>
            </a:pPr>
            <a:r>
              <a:rPr lang="en-GB" sz="2000" dirty="0">
                <a:latin typeface="Arial" panose="020B0604020202020204" pitchFamily="34" charset="0"/>
                <a:ea typeface="+mn-ea"/>
                <a:cs typeface="Arial" panose="020B0604020202020204" pitchFamily="34" charset="0"/>
              </a:rPr>
              <a:t> </a:t>
            </a:r>
            <a:r>
              <a:rPr lang="en-GB" sz="2000" dirty="0" smtClean="0">
                <a:latin typeface="Arial" panose="020B0604020202020204" pitchFamily="34" charset="0"/>
                <a:ea typeface="+mn-ea"/>
                <a:cs typeface="Arial" panose="020B0604020202020204" pitchFamily="34" charset="0"/>
              </a:rPr>
              <a:t>2 year PDRA for </a:t>
            </a:r>
            <a:r>
              <a:rPr lang="en-US" sz="2000" dirty="0" smtClean="0">
                <a:latin typeface="Arial" panose="020B0604020202020204" pitchFamily="34" charset="0"/>
                <a:ea typeface="+mn-ea"/>
                <a:cs typeface="Arial" panose="020B0604020202020204" pitchFamily="34" charset="0"/>
              </a:rPr>
              <a:t>irradiation </a:t>
            </a:r>
            <a:r>
              <a:rPr lang="en-US" sz="2000" dirty="0">
                <a:latin typeface="Arial" panose="020B0604020202020204" pitchFamily="34" charset="0"/>
                <a:ea typeface="+mn-ea"/>
                <a:cs typeface="Arial" panose="020B0604020202020204" pitchFamily="34" charset="0"/>
              </a:rPr>
              <a:t>and assessment of graphite target materials </a:t>
            </a:r>
            <a:r>
              <a:rPr lang="en-US" sz="2000" b="1" dirty="0" smtClean="0">
                <a:latin typeface="Arial" panose="020B0604020202020204" pitchFamily="34" charset="0"/>
                <a:ea typeface="+mn-ea"/>
                <a:cs typeface="Arial" panose="020B0604020202020204" pitchFamily="34" charset="0"/>
              </a:rPr>
              <a:t>(Action Oxford/</a:t>
            </a:r>
            <a:r>
              <a:rPr lang="en-US" sz="2000" b="1" dirty="0" err="1" smtClean="0">
                <a:latin typeface="Arial" panose="020B0604020202020204" pitchFamily="34" charset="0"/>
                <a:ea typeface="+mn-ea"/>
                <a:cs typeface="Arial" panose="020B0604020202020204" pitchFamily="34" charset="0"/>
              </a:rPr>
              <a:t>Culham</a:t>
            </a:r>
            <a:r>
              <a:rPr lang="en-US" sz="2000" b="1" dirty="0" smtClean="0">
                <a:latin typeface="Arial" panose="020B0604020202020204" pitchFamily="34" charset="0"/>
                <a:ea typeface="+mn-ea"/>
                <a:cs typeface="Arial" panose="020B0604020202020204" pitchFamily="34" charset="0"/>
              </a:rPr>
              <a:t>)</a:t>
            </a:r>
          </a:p>
          <a:p>
            <a:pPr marL="806450" lvl="1" indent="-349250" defTabSz="914400">
              <a:lnSpc>
                <a:spcPct val="80000"/>
              </a:lnSpc>
              <a:spcBef>
                <a:spcPts val="1200"/>
              </a:spcBef>
              <a:spcAft>
                <a:spcPts val="1200"/>
              </a:spcAft>
              <a:buClr>
                <a:schemeClr val="tx1"/>
              </a:buClr>
              <a:buFont typeface="Wingdings" panose="05000000000000000000" pitchFamily="2" charset="2"/>
              <a:buChar char="Ø"/>
            </a:pPr>
            <a:r>
              <a:rPr lang="en-US" sz="2000" b="1" dirty="0" err="1" smtClean="0">
                <a:latin typeface="Arial" panose="020B0604020202020204" pitchFamily="34" charset="0"/>
                <a:ea typeface="+mn-ea"/>
                <a:cs typeface="Arial" panose="020B0604020202020204" pitchFamily="34" charset="0"/>
              </a:rPr>
              <a:t>SoI</a:t>
            </a:r>
            <a:r>
              <a:rPr lang="en-US" sz="2000" b="1" dirty="0" smtClean="0">
                <a:latin typeface="Arial" panose="020B0604020202020204" pitchFamily="34" charset="0"/>
                <a:ea typeface="+mn-ea"/>
                <a:cs typeface="Arial" panose="020B0604020202020204" pitchFamily="34" charset="0"/>
              </a:rPr>
              <a:t> in form of Change Request required by </a:t>
            </a:r>
            <a:r>
              <a:rPr lang="en-US" sz="2000" b="1" smtClean="0">
                <a:latin typeface="Arial" panose="020B0604020202020204" pitchFamily="34" charset="0"/>
                <a:ea typeface="+mn-ea"/>
                <a:cs typeface="Arial" panose="020B0604020202020204" pitchFamily="34" charset="0"/>
              </a:rPr>
              <a:t>‘June 2024’</a:t>
            </a:r>
            <a:endParaRPr lang="en-US" sz="2000" b="1" dirty="0" smtClean="0">
              <a:latin typeface="Arial" panose="020B0604020202020204" pitchFamily="34" charset="0"/>
              <a:ea typeface="+mn-ea"/>
              <a:cs typeface="Arial" panose="020B0604020202020204" pitchFamily="34" charset="0"/>
            </a:endParaRPr>
          </a:p>
          <a:p>
            <a:pPr marL="806450" lvl="1" indent="-349250" defTabSz="914400">
              <a:lnSpc>
                <a:spcPct val="80000"/>
              </a:lnSpc>
              <a:spcBef>
                <a:spcPts val="1200"/>
              </a:spcBef>
              <a:spcAft>
                <a:spcPts val="1200"/>
              </a:spcAft>
              <a:buClr>
                <a:schemeClr val="tx1"/>
              </a:buClr>
              <a:buFont typeface="Wingdings" panose="05000000000000000000" pitchFamily="2" charset="2"/>
              <a:buChar char="Ø"/>
            </a:pPr>
            <a:endParaRPr lang="en-GB" sz="2000" b="1" dirty="0">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51096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11</a:t>
            </a:fld>
            <a:r>
              <a:rPr smtClean="0"/>
              <a:t> </a:t>
            </a:r>
            <a:endParaRPr dirty="0"/>
          </a:p>
        </p:txBody>
      </p:sp>
      <p:sp>
        <p:nvSpPr>
          <p:cNvPr id="6" name="TextBox 5">
            <a:extLst>
              <a:ext uri="{FF2B5EF4-FFF2-40B4-BE49-F238E27FC236}">
                <a16:creationId xmlns:a16="http://schemas.microsoft.com/office/drawing/2014/main" id="{78DB0FE0-A4AF-D848-8925-91A37993D74D}"/>
              </a:ext>
            </a:extLst>
          </p:cNvPr>
          <p:cNvSpPr txBox="1"/>
          <p:nvPr/>
        </p:nvSpPr>
        <p:spPr>
          <a:xfrm>
            <a:off x="560879" y="100672"/>
            <a:ext cx="6296569" cy="954107"/>
          </a:xfrm>
          <a:prstGeom prst="rect">
            <a:avLst/>
          </a:prstGeom>
          <a:noFill/>
        </p:spPr>
        <p:txBody>
          <a:bodyPr wrap="square" rtlCol="0" anchor="t">
            <a:spAutoFit/>
          </a:bodyPr>
          <a:lstStyle/>
          <a:p>
            <a:r>
              <a:rPr lang="en-US" sz="2800" b="1" spc="-150" dirty="0" smtClean="0">
                <a:solidFill>
                  <a:srgbClr val="002060"/>
                </a:solidFill>
                <a:latin typeface="Arial" panose="020B0604020202020204" pitchFamily="34" charset="0"/>
                <a:cs typeface="Arial" panose="020B0604020202020204" pitchFamily="34" charset="0"/>
              </a:rPr>
              <a:t>Birmingham </a:t>
            </a:r>
            <a:r>
              <a:rPr lang="en-US" sz="2800" b="1" spc="-150" dirty="0">
                <a:solidFill>
                  <a:srgbClr val="002060"/>
                </a:solidFill>
                <a:latin typeface="Arial" panose="020B0604020202020204" pitchFamily="34" charset="0"/>
                <a:cs typeface="Arial" panose="020B0604020202020204" pitchFamily="34" charset="0"/>
              </a:rPr>
              <a:t>MC40 Cyclotron for </a:t>
            </a:r>
            <a:r>
              <a:rPr lang="en-US" sz="2800" b="1" spc="-150" dirty="0" smtClean="0">
                <a:solidFill>
                  <a:srgbClr val="002060"/>
                </a:solidFill>
                <a:latin typeface="Arial" panose="020B0604020202020204" pitchFamily="34" charset="0"/>
                <a:cs typeface="Arial" panose="020B0604020202020204" pitchFamily="34" charset="0"/>
              </a:rPr>
              <a:t>new materials </a:t>
            </a:r>
            <a:r>
              <a:rPr lang="en-US" sz="2800" b="1" spc="-150" dirty="0">
                <a:solidFill>
                  <a:srgbClr val="002060"/>
                </a:solidFill>
                <a:latin typeface="Arial" panose="020B0604020202020204" pitchFamily="34" charset="0"/>
                <a:cs typeface="Arial" panose="020B0604020202020204" pitchFamily="34" charset="0"/>
              </a:rPr>
              <a:t>irradiation studies:</a:t>
            </a:r>
          </a:p>
        </p:txBody>
      </p:sp>
      <p:sp>
        <p:nvSpPr>
          <p:cNvPr id="7" name="TextBox 6"/>
          <p:cNvSpPr txBox="1"/>
          <p:nvPr/>
        </p:nvSpPr>
        <p:spPr>
          <a:xfrm>
            <a:off x="485410" y="1115886"/>
            <a:ext cx="6395159" cy="861774"/>
          </a:xfrm>
          <a:prstGeom prst="rect">
            <a:avLst/>
          </a:prstGeom>
          <a:noFill/>
        </p:spPr>
        <p:txBody>
          <a:bodyPr wrap="square" rtlCol="0">
            <a:spAutoFit/>
          </a:bodyPr>
          <a:lstStyle/>
          <a:p>
            <a:pPr marL="285750" indent="-285750">
              <a:buFont typeface="Wingdings" panose="05000000000000000000" pitchFamily="2" charset="2"/>
              <a:buChar char="q"/>
            </a:pPr>
            <a:r>
              <a:rPr lang="en-GB" sz="1600" dirty="0"/>
              <a:t>Gas cooled </a:t>
            </a:r>
            <a:r>
              <a:rPr lang="en-GB" sz="1600" dirty="0" err="1"/>
              <a:t>meso</a:t>
            </a:r>
            <a:r>
              <a:rPr lang="en-GB" sz="1600" dirty="0"/>
              <a:t>-scale </a:t>
            </a:r>
            <a:r>
              <a:rPr lang="en-GB" sz="1600" dirty="0" smtClean="0"/>
              <a:t>samples </a:t>
            </a:r>
            <a:r>
              <a:rPr lang="en-GB" sz="1600" dirty="0"/>
              <a:t>of candidate </a:t>
            </a:r>
            <a:r>
              <a:rPr lang="en-GB" sz="1600" dirty="0" smtClean="0"/>
              <a:t>titanium alloy foils for future ultrasonic fatigue </a:t>
            </a:r>
            <a:r>
              <a:rPr lang="en-GB" sz="1600" dirty="0"/>
              <a:t>testing </a:t>
            </a:r>
          </a:p>
          <a:p>
            <a:pPr marL="285750" indent="-285750">
              <a:buFont typeface="Arial" panose="020B0604020202020204" pitchFamily="34" charset="0"/>
              <a:buChar char="•"/>
            </a:pPr>
            <a:endParaRPr lang="en-GB" dirty="0"/>
          </a:p>
        </p:txBody>
      </p:sp>
      <p:sp>
        <p:nvSpPr>
          <p:cNvPr id="9" name="Rounded Rectangle 8">
            <a:extLst>
              <a:ext uri="{FF2B5EF4-FFF2-40B4-BE49-F238E27FC236}">
                <a16:creationId xmlns:a16="http://schemas.microsoft.com/office/drawing/2014/main" id="{D3C59807-0735-44F8-895E-7D590D00160E}"/>
              </a:ext>
            </a:extLst>
          </p:cNvPr>
          <p:cNvSpPr/>
          <p:nvPr/>
        </p:nvSpPr>
        <p:spPr>
          <a:xfrm>
            <a:off x="344397" y="1754325"/>
            <a:ext cx="2129948" cy="1980726"/>
          </a:xfrm>
          <a:prstGeom prst="roundRect">
            <a:avLst/>
          </a:prstGeom>
          <a:solidFill>
            <a:srgbClr val="00308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descr="A close up of a machine&#10;&#10;Description automatically generated">
            <a:extLst>
              <a:ext uri="{FF2B5EF4-FFF2-40B4-BE49-F238E27FC236}">
                <a16:creationId xmlns:a16="http://schemas.microsoft.com/office/drawing/2014/main" id="{EE67DE18-F4FA-4B8B-9857-D2C5C3AC46A4}"/>
              </a:ext>
            </a:extLst>
          </p:cNvPr>
          <p:cNvPicPr>
            <a:picLocks noChangeAspect="1"/>
          </p:cNvPicPr>
          <p:nvPr/>
        </p:nvPicPr>
        <p:blipFill>
          <a:blip r:embed="rId2"/>
          <a:stretch>
            <a:fillRect/>
          </a:stretch>
        </p:blipFill>
        <p:spPr>
          <a:xfrm>
            <a:off x="446523" y="2094695"/>
            <a:ext cx="1076653" cy="1435538"/>
          </a:xfrm>
          <a:prstGeom prst="rect">
            <a:avLst/>
          </a:prstGeom>
        </p:spPr>
      </p:pic>
      <p:sp>
        <p:nvSpPr>
          <p:cNvPr id="11" name="TextBox 10">
            <a:extLst>
              <a:ext uri="{FF2B5EF4-FFF2-40B4-BE49-F238E27FC236}">
                <a16:creationId xmlns:a16="http://schemas.microsoft.com/office/drawing/2014/main" id="{9BB8947B-318B-470E-B521-6A9F15A55A10}"/>
              </a:ext>
            </a:extLst>
          </p:cNvPr>
          <p:cNvSpPr txBox="1"/>
          <p:nvPr/>
        </p:nvSpPr>
        <p:spPr>
          <a:xfrm>
            <a:off x="435255" y="1789883"/>
            <a:ext cx="193777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a:ea typeface="+mn-ea"/>
                <a:cs typeface="+mn-cs"/>
              </a:rPr>
              <a:t>Sample &amp; environment</a:t>
            </a:r>
          </a:p>
        </p:txBody>
      </p:sp>
      <p:grpSp>
        <p:nvGrpSpPr>
          <p:cNvPr id="12" name="Group 11">
            <a:extLst>
              <a:ext uri="{FF2B5EF4-FFF2-40B4-BE49-F238E27FC236}">
                <a16:creationId xmlns:a16="http://schemas.microsoft.com/office/drawing/2014/main" id="{28AC918F-187D-415A-8A74-E7BFBD01B78B}"/>
              </a:ext>
            </a:extLst>
          </p:cNvPr>
          <p:cNvGrpSpPr/>
          <p:nvPr/>
        </p:nvGrpSpPr>
        <p:grpSpPr>
          <a:xfrm>
            <a:off x="2971419" y="1761546"/>
            <a:ext cx="2059879" cy="1980726"/>
            <a:chOff x="6561911" y="1077968"/>
            <a:chExt cx="2615478" cy="2905628"/>
          </a:xfrm>
          <a:solidFill>
            <a:srgbClr val="003088"/>
          </a:solidFill>
        </p:grpSpPr>
        <p:sp>
          <p:nvSpPr>
            <p:cNvPr id="13" name="Rounded Rectangle 10">
              <a:extLst>
                <a:ext uri="{FF2B5EF4-FFF2-40B4-BE49-F238E27FC236}">
                  <a16:creationId xmlns:a16="http://schemas.microsoft.com/office/drawing/2014/main" id="{9B6092F2-A741-4583-A3FE-2EDB3B5108B6}"/>
                </a:ext>
              </a:extLst>
            </p:cNvPr>
            <p:cNvSpPr/>
            <p:nvPr/>
          </p:nvSpPr>
          <p:spPr>
            <a:xfrm>
              <a:off x="6561911" y="1077968"/>
              <a:ext cx="2607733" cy="2905628"/>
            </a:xfrm>
            <a:prstGeom prst="round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alibri" panose="020F0502020204030204"/>
                  <a:ea typeface="+mn-ea"/>
                  <a:cs typeface="+mn-cs"/>
                </a:rPr>
                <a:t>(Birmingham)</a:t>
              </a: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ACFB0DE-E796-451A-8B7D-5B82FEEE1900}"/>
                </a:ext>
              </a:extLst>
            </p:cNvPr>
            <p:cNvSpPr txBox="1"/>
            <p:nvPr/>
          </p:nvSpPr>
          <p:spPr>
            <a:xfrm>
              <a:off x="6569656" y="1134060"/>
              <a:ext cx="2607733" cy="38376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a:ea typeface="+mn-ea"/>
                  <a:cs typeface="+mn-cs"/>
                </a:rPr>
                <a:t>MC40 irradiation </a:t>
              </a:r>
            </a:p>
          </p:txBody>
        </p:sp>
      </p:grpSp>
      <p:grpSp>
        <p:nvGrpSpPr>
          <p:cNvPr id="15" name="Group 14">
            <a:extLst>
              <a:ext uri="{FF2B5EF4-FFF2-40B4-BE49-F238E27FC236}">
                <a16:creationId xmlns:a16="http://schemas.microsoft.com/office/drawing/2014/main" id="{7803542B-F4EC-483F-BC65-A61B5890B1D5}"/>
              </a:ext>
            </a:extLst>
          </p:cNvPr>
          <p:cNvGrpSpPr/>
          <p:nvPr/>
        </p:nvGrpSpPr>
        <p:grpSpPr>
          <a:xfrm>
            <a:off x="5528372" y="1730149"/>
            <a:ext cx="1996976" cy="1995860"/>
            <a:chOff x="6324905" y="1055767"/>
            <a:chExt cx="2654667" cy="2927829"/>
          </a:xfrm>
          <a:solidFill>
            <a:srgbClr val="003088"/>
          </a:solidFill>
        </p:grpSpPr>
        <p:sp>
          <p:nvSpPr>
            <p:cNvPr id="16" name="Rounded Rectangle 10">
              <a:extLst>
                <a:ext uri="{FF2B5EF4-FFF2-40B4-BE49-F238E27FC236}">
                  <a16:creationId xmlns:a16="http://schemas.microsoft.com/office/drawing/2014/main" id="{6F56613D-6B68-4BCB-BA20-F16B76F33286}"/>
                </a:ext>
              </a:extLst>
            </p:cNvPr>
            <p:cNvSpPr/>
            <p:nvPr/>
          </p:nvSpPr>
          <p:spPr>
            <a:xfrm>
              <a:off x="6324905" y="1077968"/>
              <a:ext cx="2607733" cy="2905628"/>
            </a:xfrm>
            <a:prstGeom prst="round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A6D52-8345-498D-ADFA-663AE376375F}"/>
                </a:ext>
              </a:extLst>
            </p:cNvPr>
            <p:cNvSpPr txBox="1"/>
            <p:nvPr/>
          </p:nvSpPr>
          <p:spPr>
            <a:xfrm>
              <a:off x="6371839" y="1055767"/>
              <a:ext cx="2607733" cy="109487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anose="020F0502020204030204"/>
                  <a:ea typeface="+mn-ea"/>
                  <a:cs typeface="+mn-cs"/>
                </a:rPr>
                <a:t>PIE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Micro/nano indentation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High cycle fatigue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TEM/XRD</a:t>
              </a:r>
            </a:p>
          </p:txBody>
        </p:sp>
        <p:pic>
          <p:nvPicPr>
            <p:cNvPr id="18" name="Picture 2" descr="Advanced Materials Spotlight - Culham Science Centre - Culham Science  Centre combines world-class publicly funded research">
              <a:extLst>
                <a:ext uri="{FF2B5EF4-FFF2-40B4-BE49-F238E27FC236}">
                  <a16:creationId xmlns:a16="http://schemas.microsoft.com/office/drawing/2014/main" id="{AEB5F8FE-B819-4CAD-BD40-6A43828C1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994" y="2109469"/>
              <a:ext cx="2013424" cy="1315447"/>
            </a:xfrm>
            <a:prstGeom prst="rect">
              <a:avLst/>
            </a:prstGeom>
            <a:grpFill/>
            <a:ln>
              <a:noFill/>
            </a:ln>
          </p:spPr>
        </p:pic>
      </p:grpSp>
      <p:pic>
        <p:nvPicPr>
          <p:cNvPr id="19" name="Picture 18">
            <a:extLst>
              <a:ext uri="{FF2B5EF4-FFF2-40B4-BE49-F238E27FC236}">
                <a16:creationId xmlns:a16="http://schemas.microsoft.com/office/drawing/2014/main" id="{6A57042E-16F8-4E11-B2CF-B1F172749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994" y="2438615"/>
            <a:ext cx="1576628" cy="1049175"/>
          </a:xfrm>
          <a:prstGeom prst="rect">
            <a:avLst/>
          </a:prstGeom>
        </p:spPr>
      </p:pic>
      <p:sp>
        <p:nvSpPr>
          <p:cNvPr id="20" name="TextBox 19">
            <a:extLst>
              <a:ext uri="{FF2B5EF4-FFF2-40B4-BE49-F238E27FC236}">
                <a16:creationId xmlns:a16="http://schemas.microsoft.com/office/drawing/2014/main" id="{A1EA978E-D820-4E9F-A619-42BEC42CAB8E}"/>
              </a:ext>
            </a:extLst>
          </p:cNvPr>
          <p:cNvSpPr txBox="1"/>
          <p:nvPr/>
        </p:nvSpPr>
        <p:spPr>
          <a:xfrm>
            <a:off x="2745356" y="2000507"/>
            <a:ext cx="2083348" cy="4308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Proton and He irradiation at high energy</a:t>
            </a:r>
          </a:p>
        </p:txBody>
      </p:sp>
      <p:sp>
        <p:nvSpPr>
          <p:cNvPr id="21" name="Arrow: Right 59">
            <a:extLst>
              <a:ext uri="{FF2B5EF4-FFF2-40B4-BE49-F238E27FC236}">
                <a16:creationId xmlns:a16="http://schemas.microsoft.com/office/drawing/2014/main" id="{06392AF3-69A4-46F3-B375-2FA3373F7A27}"/>
              </a:ext>
            </a:extLst>
          </p:cNvPr>
          <p:cNvSpPr/>
          <p:nvPr/>
        </p:nvSpPr>
        <p:spPr>
          <a:xfrm>
            <a:off x="2474345" y="2586891"/>
            <a:ext cx="490974" cy="348013"/>
          </a:xfrm>
          <a:prstGeom prst="rightArrow">
            <a:avLst/>
          </a:prstGeom>
          <a:solidFill>
            <a:srgbClr val="0030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TextBox 21"/>
          <p:cNvSpPr txBox="1"/>
          <p:nvPr/>
        </p:nvSpPr>
        <p:spPr>
          <a:xfrm>
            <a:off x="1523176" y="2106051"/>
            <a:ext cx="951169" cy="122341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rPr>
              <a:t>Sample design (</a:t>
            </a:r>
            <a:r>
              <a:rPr kumimoji="0" lang="en-GB" sz="1050" b="1" i="0" u="none" strike="noStrike" kern="1200" cap="none" spc="0" normalizeH="0" baseline="0" noProof="0" dirty="0">
                <a:ln>
                  <a:noFill/>
                </a:ln>
                <a:solidFill>
                  <a:srgbClr val="FFFFFF"/>
                </a:solidFill>
                <a:effectLst/>
                <a:uLnTx/>
                <a:uFillTx/>
                <a:latin typeface="Calibri" panose="020F0502020204030204"/>
                <a:ea typeface="+mn-ea"/>
                <a:cs typeface="+mn-cs"/>
              </a:rPr>
              <a:t>Oxford)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rPr>
              <a:t>Sample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panose="020F0502020204030204"/>
                <a:ea typeface="+mn-ea"/>
                <a:cs typeface="+mn-cs"/>
              </a:rPr>
              <a:t>(RAL)</a:t>
            </a:r>
          </a:p>
        </p:txBody>
      </p:sp>
      <p:sp>
        <p:nvSpPr>
          <p:cNvPr id="23" name="TextBox 22"/>
          <p:cNvSpPr txBox="1"/>
          <p:nvPr/>
        </p:nvSpPr>
        <p:spPr>
          <a:xfrm>
            <a:off x="2842189" y="3480569"/>
            <a:ext cx="196936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alibri" panose="020F0502020204030204"/>
                <a:ea typeface="+mn-ea"/>
                <a:cs typeface="+mn-cs"/>
              </a:rPr>
              <a:t>(Birmingham)</a:t>
            </a:r>
          </a:p>
        </p:txBody>
      </p:sp>
      <p:sp>
        <p:nvSpPr>
          <p:cNvPr id="24" name="TextBox 23"/>
          <p:cNvSpPr txBox="1"/>
          <p:nvPr/>
        </p:nvSpPr>
        <p:spPr>
          <a:xfrm>
            <a:off x="5494540" y="3346770"/>
            <a:ext cx="188252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alibri" panose="020F0502020204030204"/>
                <a:ea typeface="+mn-ea"/>
                <a:cs typeface="+mn-cs"/>
              </a:rPr>
              <a:t>(Oxford, Birmingham @</a:t>
            </a:r>
            <a:r>
              <a:rPr kumimoji="0" lang="en-GB" sz="1100" b="1" i="0" u="none" strike="noStrike" kern="1200" cap="none" spc="0" normalizeH="0" baseline="0" noProof="0" dirty="0" err="1">
                <a:ln>
                  <a:noFill/>
                </a:ln>
                <a:solidFill>
                  <a:srgbClr val="FFFFFF"/>
                </a:solidFill>
                <a:effectLst/>
                <a:uLnTx/>
                <a:uFillTx/>
                <a:latin typeface="Calibri" panose="020F0502020204030204"/>
                <a:ea typeface="+mn-ea"/>
                <a:cs typeface="+mn-cs"/>
              </a:rPr>
              <a:t>Culham</a:t>
            </a:r>
            <a:r>
              <a:rPr kumimoji="0" lang="en-GB" sz="1100" b="1"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sp>
        <p:nvSpPr>
          <p:cNvPr id="25" name="Arrow: Right 59">
            <a:extLst>
              <a:ext uri="{FF2B5EF4-FFF2-40B4-BE49-F238E27FC236}">
                <a16:creationId xmlns:a16="http://schemas.microsoft.com/office/drawing/2014/main" id="{06392AF3-69A4-46F3-B375-2FA3373F7A27}"/>
              </a:ext>
            </a:extLst>
          </p:cNvPr>
          <p:cNvSpPr/>
          <p:nvPr/>
        </p:nvSpPr>
        <p:spPr>
          <a:xfrm>
            <a:off x="5025197" y="2635629"/>
            <a:ext cx="497075" cy="315904"/>
          </a:xfrm>
          <a:prstGeom prst="rightArrow">
            <a:avLst/>
          </a:prstGeom>
          <a:solidFill>
            <a:srgbClr val="0030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p:cNvSpPr txBox="1"/>
          <p:nvPr/>
        </p:nvSpPr>
        <p:spPr>
          <a:xfrm>
            <a:off x="977131" y="4367494"/>
            <a:ext cx="1416325" cy="1569660"/>
          </a:xfrm>
          <a:prstGeom prst="rect">
            <a:avLst/>
          </a:prstGeom>
          <a:noFill/>
        </p:spPr>
        <p:txBody>
          <a:bodyPr wrap="square" rtlCol="0">
            <a:spAutoFit/>
          </a:bodyPr>
          <a:lstStyle/>
          <a:p>
            <a:pPr algn="r"/>
            <a:r>
              <a:rPr lang="en-GB" sz="1600" dirty="0" smtClean="0"/>
              <a:t>Remotely </a:t>
            </a:r>
            <a:r>
              <a:rPr lang="en-GB" sz="1600" dirty="0" err="1" smtClean="0"/>
              <a:t>handleable</a:t>
            </a:r>
            <a:r>
              <a:rPr lang="en-GB" sz="1600" dirty="0" smtClean="0"/>
              <a:t> sample environment ready for manufacture</a:t>
            </a:r>
            <a:endParaRPr lang="en-GB" sz="1600" dirty="0"/>
          </a:p>
        </p:txBody>
      </p:sp>
      <p:sp>
        <p:nvSpPr>
          <p:cNvPr id="29" name="Arrow: Right 59">
            <a:extLst>
              <a:ext uri="{FF2B5EF4-FFF2-40B4-BE49-F238E27FC236}">
                <a16:creationId xmlns:a16="http://schemas.microsoft.com/office/drawing/2014/main" id="{06392AF3-69A4-46F3-B375-2FA3373F7A27}"/>
              </a:ext>
            </a:extLst>
          </p:cNvPr>
          <p:cNvSpPr/>
          <p:nvPr/>
        </p:nvSpPr>
        <p:spPr>
          <a:xfrm rot="2837028">
            <a:off x="1840677" y="3774264"/>
            <a:ext cx="663923" cy="312866"/>
          </a:xfrm>
          <a:prstGeom prst="rightArrow">
            <a:avLst/>
          </a:prstGeom>
          <a:solidFill>
            <a:srgbClr val="0030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2CB3FAA8-B6BD-EF67-8C6B-643C0560A4F4}"/>
              </a:ext>
            </a:extLst>
          </p:cNvPr>
          <p:cNvPicPr>
            <a:picLocks noChangeAspect="1"/>
          </p:cNvPicPr>
          <p:nvPr/>
        </p:nvPicPr>
        <p:blipFill>
          <a:blip r:embed="rId5"/>
          <a:stretch>
            <a:fillRect/>
          </a:stretch>
        </p:blipFill>
        <p:spPr>
          <a:xfrm>
            <a:off x="2512766" y="4112273"/>
            <a:ext cx="2205370" cy="2332445"/>
          </a:xfrm>
          <a:prstGeom prst="rect">
            <a:avLst/>
          </a:prstGeom>
        </p:spPr>
      </p:pic>
      <p:pic>
        <p:nvPicPr>
          <p:cNvPr id="31" name="Picture 30">
            <a:extLst>
              <a:ext uri="{FF2B5EF4-FFF2-40B4-BE49-F238E27FC236}">
                <a16:creationId xmlns:a16="http://schemas.microsoft.com/office/drawing/2014/main" id="{24519748-D4F6-0220-68FF-0113012C73CF}"/>
              </a:ext>
            </a:extLst>
          </p:cNvPr>
          <p:cNvPicPr>
            <a:picLocks noChangeAspect="1"/>
          </p:cNvPicPr>
          <p:nvPr/>
        </p:nvPicPr>
        <p:blipFill>
          <a:blip r:embed="rId6"/>
          <a:stretch>
            <a:fillRect/>
          </a:stretch>
        </p:blipFill>
        <p:spPr>
          <a:xfrm>
            <a:off x="5175886" y="3966778"/>
            <a:ext cx="2615882" cy="2317871"/>
          </a:xfrm>
          <a:prstGeom prst="rect">
            <a:avLst/>
          </a:prstGeom>
        </p:spPr>
      </p:pic>
      <p:pic>
        <p:nvPicPr>
          <p:cNvPr id="32" name="Picture 31" descr="A machine in a room&#10;&#10;Description automatically generated">
            <a:extLst>
              <a:ext uri="{FF2B5EF4-FFF2-40B4-BE49-F238E27FC236}">
                <a16:creationId xmlns:a16="http://schemas.microsoft.com/office/drawing/2014/main" id="{C416636E-0B2C-6570-D47A-09B1FEBDC9BC}"/>
              </a:ext>
            </a:extLst>
          </p:cNvPr>
          <p:cNvPicPr>
            <a:picLocks noChangeAspect="1"/>
          </p:cNvPicPr>
          <p:nvPr/>
        </p:nvPicPr>
        <p:blipFill>
          <a:blip r:embed="rId7"/>
          <a:stretch>
            <a:fillRect/>
          </a:stretch>
        </p:blipFill>
        <p:spPr>
          <a:xfrm>
            <a:off x="8098091" y="1378096"/>
            <a:ext cx="3678597" cy="4906553"/>
          </a:xfrm>
          <a:prstGeom prst="rect">
            <a:avLst/>
          </a:prstGeom>
        </p:spPr>
      </p:pic>
      <p:cxnSp>
        <p:nvCxnSpPr>
          <p:cNvPr id="3" name="Straight Connector 2"/>
          <p:cNvCxnSpPr/>
          <p:nvPr/>
        </p:nvCxnSpPr>
        <p:spPr>
          <a:xfrm flipH="1">
            <a:off x="3376422" y="4280716"/>
            <a:ext cx="2550245" cy="871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390008" y="5522418"/>
            <a:ext cx="2536659" cy="41473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46827" y="1546772"/>
            <a:ext cx="1756640" cy="369332"/>
          </a:xfrm>
          <a:prstGeom prst="rect">
            <a:avLst/>
          </a:prstGeom>
          <a:solidFill>
            <a:schemeClr val="accent2">
              <a:lumMod val="20000"/>
              <a:lumOff val="80000"/>
            </a:schemeClr>
          </a:solidFill>
        </p:spPr>
        <p:txBody>
          <a:bodyPr wrap="square" rtlCol="0">
            <a:spAutoFit/>
          </a:bodyPr>
          <a:lstStyle/>
          <a:p>
            <a:r>
              <a:rPr lang="en-GB" dirty="0" smtClean="0"/>
              <a:t>MC40 Beamline </a:t>
            </a:r>
            <a:r>
              <a:rPr lang="en-GB" dirty="0" smtClean="0"/>
              <a:t> </a:t>
            </a:r>
            <a:endParaRPr lang="en-GB" dirty="0"/>
          </a:p>
        </p:txBody>
      </p:sp>
    </p:spTree>
    <p:extLst>
      <p:ext uri="{BB962C8B-B14F-4D97-AF65-F5344CB8AC3E}">
        <p14:creationId xmlns:p14="http://schemas.microsoft.com/office/powerpoint/2010/main" val="1115151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6"/>
          <a:stretch>
            <a:fillRect/>
          </a:stretch>
        </p:blipFill>
        <p:spPr>
          <a:xfrm>
            <a:off x="1379538" y="2851150"/>
            <a:ext cx="6934200" cy="1155700"/>
          </a:xfrm>
          <a:prstGeom prst="rect">
            <a:avLst/>
          </a:prstGeom>
        </p:spPr>
      </p:pic>
    </p:spTree>
    <p:extLst>
      <p:ext uri="{BB962C8B-B14F-4D97-AF65-F5344CB8AC3E}">
        <p14:creationId xmlns:p14="http://schemas.microsoft.com/office/powerpoint/2010/main" val="3922359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2</a:t>
            </a:fld>
            <a:r>
              <a:rPr smtClean="0"/>
              <a:t> </a:t>
            </a:r>
            <a:endParaRPr dirty="0"/>
          </a:p>
        </p:txBody>
      </p:sp>
      <p:sp>
        <p:nvSpPr>
          <p:cNvPr id="7" name="Title 1"/>
          <p:cNvSpPr txBox="1">
            <a:spLocks/>
          </p:cNvSpPr>
          <p:nvPr/>
        </p:nvSpPr>
        <p:spPr>
          <a:xfrm>
            <a:off x="775251" y="1809"/>
            <a:ext cx="10555358" cy="1026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2E2C61"/>
                </a:solidFill>
                <a:effectLst/>
                <a:uLnTx/>
                <a:uFillTx/>
                <a:latin typeface="Arial" panose="020B0604020202020204" pitchFamily="34" charset="0"/>
                <a:ea typeface="+mj-ea"/>
                <a:cs typeface="Arial" panose="020B0604020202020204" pitchFamily="34" charset="0"/>
              </a:rPr>
              <a:t>UK Project Timeline</a:t>
            </a:r>
            <a:r>
              <a:rPr kumimoji="0" lang="en-GB" sz="3600" b="1" i="0" u="none" strike="noStrike" kern="1200" cap="none" spc="0" normalizeH="0" noProof="0" dirty="0" smtClean="0">
                <a:ln>
                  <a:noFill/>
                </a:ln>
                <a:solidFill>
                  <a:srgbClr val="2E2C61"/>
                </a:solidFill>
                <a:effectLst/>
                <a:uLnTx/>
                <a:uFillTx/>
                <a:latin typeface="Arial" panose="020B0604020202020204" pitchFamily="34" charset="0"/>
                <a:ea typeface="+mj-ea"/>
                <a:cs typeface="Arial" panose="020B0604020202020204" pitchFamily="34" charset="0"/>
              </a:rPr>
              <a:t> and </a:t>
            </a:r>
            <a:r>
              <a:rPr kumimoji="0" lang="en-GB" sz="3600" b="1" i="0" u="none" strike="noStrike" kern="1200" cap="none" spc="0" normalizeH="0" baseline="0" noProof="0" dirty="0" smtClean="0">
                <a:ln>
                  <a:noFill/>
                </a:ln>
                <a:solidFill>
                  <a:srgbClr val="2E2C61"/>
                </a:solidFill>
                <a:effectLst/>
                <a:uLnTx/>
                <a:uFillTx/>
                <a:latin typeface="Arial" panose="020B0604020202020204" pitchFamily="34" charset="0"/>
                <a:ea typeface="+mj-ea"/>
                <a:cs typeface="Arial" panose="020B0604020202020204" pitchFamily="34" charset="0"/>
              </a:rPr>
              <a:t>Phases</a:t>
            </a:r>
            <a:endParaRPr kumimoji="0" lang="en-GB" sz="3600" b="0" i="1" u="none" strike="noStrike" kern="1200" cap="none" spc="0" normalizeH="0" baseline="0" noProof="0" dirty="0">
              <a:ln>
                <a:noFill/>
              </a:ln>
              <a:solidFill>
                <a:srgbClr val="2E2C61"/>
              </a:solidFill>
              <a:effectLst/>
              <a:uLnTx/>
              <a:uFillTx/>
              <a:latin typeface="Arial" panose="020B0604020202020204" pitchFamily="34" charset="0"/>
              <a:ea typeface="+mj-ea"/>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585859" y="1028780"/>
            <a:ext cx="11760203" cy="5145470"/>
          </a:xfrm>
          <a:prstGeom prst="rect">
            <a:avLst/>
          </a:prstGeom>
          <a:solidFill>
            <a:srgbClr val="FFFFFF">
              <a:shade val="85000"/>
            </a:srgbClr>
          </a:solidFill>
          <a:ln w="190500" cap="rnd">
            <a:solidFill>
              <a:srgbClr val="FFFFFF"/>
            </a:solidFill>
          </a:ln>
          <a:effectLst/>
          <a:scene3d>
            <a:camera prst="perspectiveContrastingLeftFacing" fov="2400000">
              <a:rot lat="600000" lon="1200000" rev="0"/>
            </a:camera>
            <a:lightRig rig="soft" dir="t"/>
          </a:scene3d>
          <a:sp3d prstMaterial="matte">
            <a:bevelT w="0" h="0"/>
            <a:contourClr>
              <a:srgbClr val="C0C0C0"/>
            </a:contourClr>
          </a:sp3d>
        </p:spPr>
      </p:pic>
      <p:sp>
        <p:nvSpPr>
          <p:cNvPr id="11" name="Rounded Rectangular Callout 10"/>
          <p:cNvSpPr/>
          <p:nvPr/>
        </p:nvSpPr>
        <p:spPr>
          <a:xfrm>
            <a:off x="5877339" y="5637537"/>
            <a:ext cx="1000540" cy="536713"/>
          </a:xfrm>
          <a:prstGeom prst="wedgeRoundRectCallout">
            <a:avLst>
              <a:gd name="adj1" fmla="val 42081"/>
              <a:gd name="adj2" fmla="val -11404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CR004</a:t>
            </a:r>
            <a:endParaRPr lang="en-GB" dirty="0">
              <a:solidFill>
                <a:schemeClr val="tx1"/>
              </a:solidFill>
            </a:endParaRPr>
          </a:p>
        </p:txBody>
      </p:sp>
      <p:sp>
        <p:nvSpPr>
          <p:cNvPr id="12" name="Rounded Rectangular Callout 11"/>
          <p:cNvSpPr/>
          <p:nvPr/>
        </p:nvSpPr>
        <p:spPr>
          <a:xfrm>
            <a:off x="4929809" y="4955050"/>
            <a:ext cx="1000540" cy="536713"/>
          </a:xfrm>
          <a:prstGeom prst="wedgeRoundRectCallout">
            <a:avLst>
              <a:gd name="adj1" fmla="val 42081"/>
              <a:gd name="adj2" fmla="val -11404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CR005</a:t>
            </a:r>
            <a:endParaRPr lang="en-GB" dirty="0">
              <a:solidFill>
                <a:schemeClr val="tx1"/>
              </a:solidFill>
            </a:endParaRPr>
          </a:p>
        </p:txBody>
      </p:sp>
      <p:sp>
        <p:nvSpPr>
          <p:cNvPr id="13" name="Rounded Rectangular Callout 12"/>
          <p:cNvSpPr/>
          <p:nvPr/>
        </p:nvSpPr>
        <p:spPr>
          <a:xfrm>
            <a:off x="7268817" y="5802743"/>
            <a:ext cx="1000540" cy="536713"/>
          </a:xfrm>
          <a:prstGeom prst="wedgeRoundRectCallout">
            <a:avLst>
              <a:gd name="adj1" fmla="val 72545"/>
              <a:gd name="adj2" fmla="val -3996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CR006</a:t>
            </a:r>
            <a:endParaRPr lang="en-GB" dirty="0">
              <a:solidFill>
                <a:schemeClr val="tx1"/>
              </a:solidFill>
            </a:endParaRPr>
          </a:p>
        </p:txBody>
      </p:sp>
    </p:spTree>
    <p:extLst>
      <p:ext uri="{BB962C8B-B14F-4D97-AF65-F5344CB8AC3E}">
        <p14:creationId xmlns:p14="http://schemas.microsoft.com/office/powerpoint/2010/main" val="1169431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Change Requests submitted to </a:t>
            </a:r>
            <a:r>
              <a:rPr lang="en-GB" sz="3600" dirty="0" err="1" smtClean="0"/>
              <a:t>OsC</a:t>
            </a:r>
            <a:endParaRPr lang="en-GB" sz="3600" dirty="0"/>
          </a:p>
        </p:txBody>
      </p:sp>
      <p:sp>
        <p:nvSpPr>
          <p:cNvPr id="3" name="Content Placeholder 2"/>
          <p:cNvSpPr>
            <a:spLocks noGrp="1"/>
          </p:cNvSpPr>
          <p:nvPr>
            <p:ph idx="1"/>
          </p:nvPr>
        </p:nvSpPr>
        <p:spPr/>
        <p:txBody>
          <a:bodyPr>
            <a:normAutofit fontScale="92500" lnSpcReduction="10000"/>
          </a:bodyPr>
          <a:lstStyle/>
          <a:p>
            <a:pPr lvl="0">
              <a:spcBef>
                <a:spcPts val="1200"/>
              </a:spcBef>
              <a:spcAft>
                <a:spcPts val="1200"/>
              </a:spcAft>
            </a:pPr>
            <a:r>
              <a:rPr lang="en-GB" dirty="0"/>
              <a:t>A technical change to the design of the helium flex-lines and a requested transfer of scope to Fermilab for manufacture </a:t>
            </a:r>
            <a:r>
              <a:rPr lang="en-GB" b="1" dirty="0"/>
              <a:t>(CR003 version 2)</a:t>
            </a:r>
            <a:r>
              <a:rPr lang="en-GB" dirty="0"/>
              <a:t> </a:t>
            </a:r>
          </a:p>
          <a:p>
            <a:pPr lvl="0">
              <a:spcBef>
                <a:spcPts val="1200"/>
              </a:spcBef>
              <a:spcAft>
                <a:spcPts val="1200"/>
              </a:spcAft>
            </a:pPr>
            <a:r>
              <a:rPr lang="en-GB" dirty="0"/>
              <a:t>A 1-year Phase-2 project extension to March 2028 needed to complete the present scope </a:t>
            </a:r>
            <a:r>
              <a:rPr lang="en-GB" b="1" dirty="0"/>
              <a:t>(CR005</a:t>
            </a:r>
            <a:r>
              <a:rPr lang="en-GB" b="1" dirty="0" smtClean="0"/>
              <a:t>)</a:t>
            </a:r>
          </a:p>
          <a:p>
            <a:pPr lvl="1">
              <a:spcBef>
                <a:spcPts val="1200"/>
              </a:spcBef>
              <a:spcAft>
                <a:spcPts val="1200"/>
              </a:spcAft>
            </a:pPr>
            <a:r>
              <a:rPr lang="en-GB" dirty="0" smtClean="0">
                <a:solidFill>
                  <a:srgbClr val="FF0000"/>
                </a:solidFill>
              </a:rPr>
              <a:t>Includes deferring Birmingham University PDRA to 2027-2028</a:t>
            </a:r>
          </a:p>
          <a:p>
            <a:pPr lvl="1">
              <a:spcBef>
                <a:spcPts val="1200"/>
              </a:spcBef>
              <a:spcAft>
                <a:spcPts val="1200"/>
              </a:spcAft>
            </a:pPr>
            <a:r>
              <a:rPr lang="en-GB" dirty="0" smtClean="0">
                <a:solidFill>
                  <a:srgbClr val="FF0000"/>
                </a:solidFill>
              </a:rPr>
              <a:t>Presented to STFC Oversight Committee 6</a:t>
            </a:r>
            <a:r>
              <a:rPr lang="en-GB" baseline="30000" dirty="0" smtClean="0">
                <a:solidFill>
                  <a:srgbClr val="FF0000"/>
                </a:solidFill>
              </a:rPr>
              <a:t>th</a:t>
            </a:r>
            <a:r>
              <a:rPr lang="en-GB" dirty="0" smtClean="0">
                <a:solidFill>
                  <a:srgbClr val="FF0000"/>
                </a:solidFill>
              </a:rPr>
              <a:t> Feb</a:t>
            </a:r>
          </a:p>
          <a:p>
            <a:pPr lvl="1">
              <a:spcBef>
                <a:spcPts val="1200"/>
              </a:spcBef>
              <a:spcAft>
                <a:spcPts val="1200"/>
              </a:spcAft>
            </a:pPr>
            <a:r>
              <a:rPr lang="en-GB" dirty="0" smtClean="0">
                <a:solidFill>
                  <a:srgbClr val="FF0000"/>
                </a:solidFill>
              </a:rPr>
              <a:t>Being considered for approval by LBNF/DUNE Project Board </a:t>
            </a:r>
            <a:r>
              <a:rPr lang="en-GB" b="1" i="1" dirty="0" smtClean="0">
                <a:solidFill>
                  <a:srgbClr val="FF0000"/>
                </a:solidFill>
              </a:rPr>
              <a:t>today</a:t>
            </a:r>
            <a:endParaRPr lang="en-GB" b="1" i="1" dirty="0">
              <a:solidFill>
                <a:srgbClr val="FF0000"/>
              </a:solidFill>
            </a:endParaRPr>
          </a:p>
          <a:p>
            <a:pPr lvl="0">
              <a:spcBef>
                <a:spcPts val="1200"/>
              </a:spcBef>
              <a:spcAft>
                <a:spcPts val="1200"/>
              </a:spcAft>
            </a:pPr>
            <a:r>
              <a:rPr lang="en-GB" dirty="0"/>
              <a:t>A 3-year Phase-3 commissioning and upgrade project, bridging from the end of the phase-2 project to beam start-up anticipated 2031 </a:t>
            </a:r>
            <a:r>
              <a:rPr lang="en-GB" b="1" dirty="0"/>
              <a:t>(CR004 version 2)</a:t>
            </a:r>
            <a:endParaRPr lang="en-GB" dirty="0"/>
          </a:p>
          <a:p>
            <a:pPr lvl="0">
              <a:spcBef>
                <a:spcPts val="1200"/>
              </a:spcBef>
              <a:spcAft>
                <a:spcPts val="1200"/>
              </a:spcAft>
            </a:pPr>
            <a:r>
              <a:rPr lang="en-GB" dirty="0"/>
              <a:t>An Ongoing Maintenance &amp; Operations phase to support LBNF beam operations </a:t>
            </a:r>
            <a:r>
              <a:rPr lang="en-GB" b="1" dirty="0"/>
              <a:t>(CR006)</a:t>
            </a:r>
            <a:endParaRPr lang="en-GB" dirty="0"/>
          </a:p>
          <a:p>
            <a:pPr marL="0" indent="0">
              <a:buNone/>
            </a:pPr>
            <a:endParaRPr lang="en-GB" dirty="0"/>
          </a:p>
        </p:txBody>
      </p:sp>
      <p:sp>
        <p:nvSpPr>
          <p:cNvPr id="4" name="Oval 3"/>
          <p:cNvSpPr/>
          <p:nvPr/>
        </p:nvSpPr>
        <p:spPr>
          <a:xfrm>
            <a:off x="0" y="4218317"/>
            <a:ext cx="11938958" cy="897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79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979443">
            <a:off x="749876" y="95407"/>
            <a:ext cx="4354148" cy="5988075"/>
          </a:xfrm>
          <a:prstGeom prst="rect">
            <a:avLst/>
          </a:prstGeom>
        </p:spPr>
      </p:pic>
      <p:sp>
        <p:nvSpPr>
          <p:cNvPr id="3" name="Oval 2"/>
          <p:cNvSpPr/>
          <p:nvPr/>
        </p:nvSpPr>
        <p:spPr>
          <a:xfrm rot="20899658">
            <a:off x="1052068" y="4462375"/>
            <a:ext cx="4396792" cy="1161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3721100" y="207470"/>
            <a:ext cx="8470900" cy="59263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Feedback from </a:t>
            </a:r>
            <a:r>
              <a:rPr lang="en-GB" sz="3600" dirty="0" err="1" smtClean="0"/>
              <a:t>OsC</a:t>
            </a:r>
            <a:endParaRPr lang="en-GB" sz="3600" dirty="0"/>
          </a:p>
        </p:txBody>
      </p:sp>
      <p:pic>
        <p:nvPicPr>
          <p:cNvPr id="5" name="Picture 4"/>
          <p:cNvPicPr>
            <a:picLocks noChangeAspect="1"/>
          </p:cNvPicPr>
          <p:nvPr/>
        </p:nvPicPr>
        <p:blipFill>
          <a:blip r:embed="rId3"/>
          <a:stretch>
            <a:fillRect/>
          </a:stretch>
        </p:blipFill>
        <p:spPr>
          <a:xfrm>
            <a:off x="2462991" y="2042936"/>
            <a:ext cx="9551209" cy="2109949"/>
          </a:xfrm>
          <a:prstGeom prst="rect">
            <a:avLst/>
          </a:prstGeom>
          <a:ln w="12700">
            <a:solidFill>
              <a:schemeClr val="accent1"/>
            </a:solidFill>
          </a:ln>
        </p:spPr>
      </p:pic>
    </p:spTree>
    <p:extLst>
      <p:ext uri="{BB962C8B-B14F-4D97-AF65-F5344CB8AC3E}">
        <p14:creationId xmlns:p14="http://schemas.microsoft.com/office/powerpoint/2010/main" val="422353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618" y="13848"/>
            <a:ext cx="4234654" cy="5828152"/>
          </a:xfrm>
          <a:prstGeom prst="rect">
            <a:avLst/>
          </a:prstGeom>
        </p:spPr>
      </p:pic>
      <p:pic>
        <p:nvPicPr>
          <p:cNvPr id="3" name="Picture 2"/>
          <p:cNvPicPr>
            <a:picLocks noChangeAspect="1"/>
          </p:cNvPicPr>
          <p:nvPr/>
        </p:nvPicPr>
        <p:blipFill>
          <a:blip r:embed="rId3"/>
          <a:stretch>
            <a:fillRect/>
          </a:stretch>
        </p:blipFill>
        <p:spPr>
          <a:xfrm>
            <a:off x="4109889" y="571500"/>
            <a:ext cx="4178090" cy="5795133"/>
          </a:xfrm>
          <a:prstGeom prst="rect">
            <a:avLst/>
          </a:prstGeom>
        </p:spPr>
      </p:pic>
      <p:pic>
        <p:nvPicPr>
          <p:cNvPr id="4" name="Picture 3"/>
          <p:cNvPicPr>
            <a:picLocks noChangeAspect="1"/>
          </p:cNvPicPr>
          <p:nvPr/>
        </p:nvPicPr>
        <p:blipFill>
          <a:blip r:embed="rId4"/>
          <a:stretch>
            <a:fillRect/>
          </a:stretch>
        </p:blipFill>
        <p:spPr>
          <a:xfrm>
            <a:off x="8287979" y="1282700"/>
            <a:ext cx="3993234" cy="5575300"/>
          </a:xfrm>
          <a:prstGeom prst="rect">
            <a:avLst/>
          </a:prstGeom>
        </p:spPr>
      </p:pic>
      <p:sp>
        <p:nvSpPr>
          <p:cNvPr id="5" name="Oval 4"/>
          <p:cNvSpPr/>
          <p:nvPr/>
        </p:nvSpPr>
        <p:spPr>
          <a:xfrm>
            <a:off x="3809999" y="2463800"/>
            <a:ext cx="4656667" cy="35136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44653" y="1282700"/>
            <a:ext cx="4333613" cy="2222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34617" y="2048933"/>
            <a:ext cx="2278383" cy="9736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3979333" y="124883"/>
            <a:ext cx="8212667" cy="40640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Change Request for Phase 3 Commissioning &amp; Upgrade 2028-31</a:t>
            </a:r>
            <a:endParaRPr lang="en-GB" sz="3600" dirty="0"/>
          </a:p>
        </p:txBody>
      </p:sp>
    </p:spTree>
    <p:extLst>
      <p:ext uri="{BB962C8B-B14F-4D97-AF65-F5344CB8AC3E}">
        <p14:creationId xmlns:p14="http://schemas.microsoft.com/office/powerpoint/2010/main" val="215418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7470"/>
            <a:ext cx="12192000" cy="54828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Change Request relating to Materials Science project </a:t>
            </a:r>
            <a:endParaRPr lang="en-GB" sz="3600" dirty="0"/>
          </a:p>
        </p:txBody>
      </p:sp>
      <p:pic>
        <p:nvPicPr>
          <p:cNvPr id="3" name="Picture 2"/>
          <p:cNvPicPr>
            <a:picLocks noChangeAspect="1"/>
          </p:cNvPicPr>
          <p:nvPr/>
        </p:nvPicPr>
        <p:blipFill>
          <a:blip r:embed="rId2"/>
          <a:stretch>
            <a:fillRect/>
          </a:stretch>
        </p:blipFill>
        <p:spPr>
          <a:xfrm>
            <a:off x="1182704" y="906985"/>
            <a:ext cx="5963163" cy="3197057"/>
          </a:xfrm>
          <a:prstGeom prst="rect">
            <a:avLst/>
          </a:prstGeom>
        </p:spPr>
      </p:pic>
      <p:sp>
        <p:nvSpPr>
          <p:cNvPr id="4" name="TextBox 3"/>
          <p:cNvSpPr txBox="1"/>
          <p:nvPr/>
        </p:nvSpPr>
        <p:spPr>
          <a:xfrm>
            <a:off x="567267" y="4326466"/>
            <a:ext cx="10439399" cy="1754326"/>
          </a:xfrm>
          <a:prstGeom prst="rect">
            <a:avLst/>
          </a:prstGeom>
          <a:noFill/>
        </p:spPr>
        <p:txBody>
          <a:bodyPr wrap="square" rtlCol="0">
            <a:spAutoFit/>
          </a:bodyPr>
          <a:lstStyle/>
          <a:p>
            <a:pPr lvl="0"/>
            <a:r>
              <a:rPr lang="en-GB" b="1" dirty="0" smtClean="0"/>
              <a:t>3. Materials </a:t>
            </a:r>
            <a:r>
              <a:rPr lang="en-GB" b="1" dirty="0"/>
              <a:t>Science – selection of optimum materials resistant to radiation damage </a:t>
            </a:r>
          </a:p>
          <a:p>
            <a:r>
              <a:rPr lang="en-GB" dirty="0"/>
              <a:t>We anticipate that the current Phase 2 project activity will study the titanium alloy samples irradiated at BLIP and identify preferred alloys and grades for further study. We also intend to manufacture new samples and irradiate them at Birmingham University’s MC40 cyclotron. However, there will likely not be sufficient time or resources to study these samples in the Phase 2 project. This work will need to be carried out in this future upgrade R&amp;D phase. We anticipate this could include: </a:t>
            </a:r>
          </a:p>
        </p:txBody>
      </p:sp>
    </p:spTree>
    <p:extLst>
      <p:ext uri="{BB962C8B-B14F-4D97-AF65-F5344CB8AC3E}">
        <p14:creationId xmlns:p14="http://schemas.microsoft.com/office/powerpoint/2010/main" val="81941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7470"/>
            <a:ext cx="12192000" cy="54828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Change Request relating to Materials project (</a:t>
            </a:r>
            <a:r>
              <a:rPr lang="en-GB" sz="3600" dirty="0" err="1" smtClean="0"/>
              <a:t>i</a:t>
            </a:r>
            <a:r>
              <a:rPr lang="en-GB" sz="3600" dirty="0" smtClean="0"/>
              <a:t>)</a:t>
            </a:r>
            <a:endParaRPr lang="en-GB" sz="3600" dirty="0"/>
          </a:p>
        </p:txBody>
      </p:sp>
      <p:sp>
        <p:nvSpPr>
          <p:cNvPr id="3" name="TextBox 2"/>
          <p:cNvSpPr txBox="1"/>
          <p:nvPr/>
        </p:nvSpPr>
        <p:spPr>
          <a:xfrm>
            <a:off x="1168398" y="872068"/>
            <a:ext cx="10329335" cy="5632311"/>
          </a:xfrm>
          <a:prstGeom prst="rect">
            <a:avLst/>
          </a:prstGeom>
          <a:noFill/>
        </p:spPr>
        <p:txBody>
          <a:bodyPr wrap="square" rtlCol="0">
            <a:spAutoFit/>
          </a:bodyPr>
          <a:lstStyle/>
          <a:p>
            <a:r>
              <a:rPr lang="en-GB" sz="1900" b="1" i="1" dirty="0" smtClean="0"/>
              <a:t>3.1 </a:t>
            </a:r>
            <a:r>
              <a:rPr lang="en-GB" sz="1900" b="1" i="1" dirty="0"/>
              <a:t>Assessment of MC40 irradiated materials (KCL/</a:t>
            </a:r>
            <a:r>
              <a:rPr lang="en-GB" sz="1900" b="1" i="1" dirty="0" err="1"/>
              <a:t>Culham</a:t>
            </a:r>
            <a:r>
              <a:rPr lang="en-GB" sz="1900" b="1" i="1" dirty="0"/>
              <a:t>) </a:t>
            </a:r>
          </a:p>
          <a:p>
            <a:r>
              <a:rPr lang="en-GB" sz="1900" dirty="0"/>
              <a:t>A 3-year PDRA at King’s is requested to implement the unique small–scale mechanical testing techniques and carry out PIE as outlined below:  </a:t>
            </a:r>
          </a:p>
          <a:p>
            <a:pPr marL="285750" lvl="0" indent="-285750">
              <a:buFont typeface="Arial" panose="020B0604020202020204" pitchFamily="34" charset="0"/>
              <a:buChar char="•"/>
            </a:pPr>
            <a:r>
              <a:rPr lang="en-GB" sz="1900" dirty="0"/>
              <a:t>Carry out high cycle and very–high cycle fatigue testing of 96 proton irradiated specimens out of six titanium materials at MRF. The same amount of ultrasonic fatigue testing will be conducted in 96 non-irradiated control specimens for comparison at King’s College London. Each specimen will take one day with respect to a step increment fatigue test to 108 cycles. The total experimental time will be 192 days in which 50% will be in MRF (active) and 50% at King’s (Non–active) for cost effective consideration.  </a:t>
            </a:r>
          </a:p>
          <a:p>
            <a:pPr marL="285750" lvl="0" indent="-285750">
              <a:buFont typeface="Arial" panose="020B0604020202020204" pitchFamily="34" charset="0"/>
              <a:buChar char="•"/>
            </a:pPr>
            <a:r>
              <a:rPr lang="en-GB" sz="1900" dirty="0"/>
              <a:t>Conduct indentation tests in six types of titanium candidate materials and make comparisons between those with and without the proton irradiation. We request for 6 days indentation time at MRF.   </a:t>
            </a:r>
          </a:p>
          <a:p>
            <a:pPr marL="285750" lvl="0" indent="-285750">
              <a:buFont typeface="Arial" panose="020B0604020202020204" pitchFamily="34" charset="0"/>
              <a:buChar char="•"/>
            </a:pPr>
            <a:r>
              <a:rPr lang="en-GB" sz="1900" dirty="0"/>
              <a:t>Static mechanical testing of </a:t>
            </a:r>
            <a:r>
              <a:rPr lang="en-GB" sz="1900" dirty="0" err="1"/>
              <a:t>meso</a:t>
            </a:r>
            <a:r>
              <a:rPr lang="en-GB" sz="1900" dirty="0"/>
              <a:t>-scale specimens in the form of either bending or more advanced tensile tests. The static tests will be carried out using in-situ mechanical testing rig at MRF. Such tests will reduce the number of ultrasonic fatigue tests and such we don’t request for the extra resources.  </a:t>
            </a:r>
          </a:p>
          <a:p>
            <a:pPr marL="285750" lvl="0" indent="-285750">
              <a:buFont typeface="Arial" panose="020B0604020202020204" pitchFamily="34" charset="0"/>
              <a:buChar char="•"/>
            </a:pPr>
            <a:r>
              <a:rPr lang="en-GB" sz="1900" dirty="0"/>
              <a:t>Fracture surface of irradiated and non–irradiated specimens will be characterised using SEM at MRF (active) and King’s (non-active), respectively. </a:t>
            </a:r>
          </a:p>
          <a:p>
            <a:endParaRPr lang="en-GB" dirty="0"/>
          </a:p>
        </p:txBody>
      </p:sp>
    </p:spTree>
    <p:extLst>
      <p:ext uri="{BB962C8B-B14F-4D97-AF65-F5344CB8AC3E}">
        <p14:creationId xmlns:p14="http://schemas.microsoft.com/office/powerpoint/2010/main" val="125925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7470"/>
            <a:ext cx="12192000" cy="54828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Change Request relating to Materials project (ii)</a:t>
            </a:r>
            <a:endParaRPr lang="en-GB" sz="3600" dirty="0"/>
          </a:p>
        </p:txBody>
      </p:sp>
      <p:sp>
        <p:nvSpPr>
          <p:cNvPr id="3" name="TextBox 2"/>
          <p:cNvSpPr txBox="1"/>
          <p:nvPr/>
        </p:nvSpPr>
        <p:spPr>
          <a:xfrm>
            <a:off x="1168401" y="1744134"/>
            <a:ext cx="9279466" cy="3477875"/>
          </a:xfrm>
          <a:prstGeom prst="rect">
            <a:avLst/>
          </a:prstGeom>
          <a:noFill/>
        </p:spPr>
        <p:txBody>
          <a:bodyPr wrap="square" rtlCol="0">
            <a:spAutoFit/>
          </a:bodyPr>
          <a:lstStyle/>
          <a:p>
            <a:r>
              <a:rPr lang="en-GB" sz="2000" b="1" i="1" dirty="0"/>
              <a:t>3.2 Radiation damage simulations, further irradiations and post-irradiation studies (Birmingham/</a:t>
            </a:r>
            <a:r>
              <a:rPr lang="en-GB" sz="2000" b="1" i="1" dirty="0" err="1"/>
              <a:t>Culham</a:t>
            </a:r>
            <a:r>
              <a:rPr lang="en-GB" sz="2000" b="1" i="1" dirty="0" smtClean="0"/>
              <a:t>)</a:t>
            </a:r>
          </a:p>
          <a:p>
            <a:endParaRPr lang="en-GB" sz="2000" b="1" i="1" dirty="0"/>
          </a:p>
          <a:p>
            <a:r>
              <a:rPr lang="en-GB" sz="2000" dirty="0"/>
              <a:t>The current Phase-2 project only funds a 1-year PDRA at Birmingham University and assumes that irradiation time will be provided free of charge. In fact the running costs of MC40 are around £1k per day and c.30 days running time is required for c.2 DPA radiation damage, equivalent to a year of running at LBNF. Depending on results from the current Phase-2 project, it is likely that further support may be required to carry out additional irradiation campaigns, carry out Post-irradiation examinations at </a:t>
            </a:r>
            <a:r>
              <a:rPr lang="en-GB" sz="2000" dirty="0" err="1"/>
              <a:t>Culham</a:t>
            </a:r>
            <a:r>
              <a:rPr lang="en-GB" sz="2000" dirty="0"/>
              <a:t> in collaboration with KCL and to carry out radiation damage simulations at the atomic scale. </a:t>
            </a:r>
          </a:p>
        </p:txBody>
      </p:sp>
    </p:spTree>
    <p:extLst>
      <p:ext uri="{BB962C8B-B14F-4D97-AF65-F5344CB8AC3E}">
        <p14:creationId xmlns:p14="http://schemas.microsoft.com/office/powerpoint/2010/main" val="8985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4633" y="838200"/>
            <a:ext cx="10862733" cy="5909310"/>
          </a:xfrm>
          <a:prstGeom prst="rect">
            <a:avLst/>
          </a:prstGeom>
          <a:noFill/>
        </p:spPr>
        <p:txBody>
          <a:bodyPr wrap="square" rtlCol="0">
            <a:spAutoFit/>
          </a:bodyPr>
          <a:lstStyle/>
          <a:p>
            <a:r>
              <a:rPr lang="en-GB" i="1" dirty="0" smtClean="0"/>
              <a:t>3.3 Irradiation </a:t>
            </a:r>
            <a:r>
              <a:rPr lang="en-GB" i="1" dirty="0"/>
              <a:t>and assessment of graphite target materials (Oxford) </a:t>
            </a:r>
            <a:endParaRPr lang="en-GB" dirty="0"/>
          </a:p>
          <a:p>
            <a:r>
              <a:rPr lang="en-GB" dirty="0"/>
              <a:t>The current phase of the project funded a 1-year PDRA to primarily study the comparison between IG430 graphite (used in T2K) and POCO graphite (used in </a:t>
            </a:r>
            <a:r>
              <a:rPr lang="en-GB" dirty="0" err="1"/>
              <a:t>FermiLab</a:t>
            </a:r>
            <a:r>
              <a:rPr lang="en-GB" dirty="0"/>
              <a:t> NT02 target), and focussed on the non-irradiated mechanical/thermal properties of a few other grades (detailed in the Work Package Summaries section). However, as the beam power increases, it would be productive to widen the pool of graphite materials candidates, including higher density, and to study the degradation of mechanical/thermal properties with irradiation damage to identify the most damage tolerant graphite grade to improve particle yield as well as service life. An optimum program would see materials irradiated at MC40 (noting this may require a redesign of the sample environment which is currently configured for titanium alloy foil sample irradiation) and the UK ion beam centre (IBC) to produce side by side comparison of new grades of graphite with existing IG430 and POCO graphite, in particular under helium ion implantation. Note that </a:t>
            </a:r>
            <a:r>
              <a:rPr lang="en-GB" dirty="0" err="1"/>
              <a:t>FermiLab</a:t>
            </a:r>
            <a:r>
              <a:rPr lang="en-GB" dirty="0"/>
              <a:t> funded a PhD student with half EPSRC funding as support to current project which will have free access to EPSRC ion beam centre and which could be used to design and irradiate graphite materials in this Phase 2 project. A 2-yr PDRA would be needed in Phase 3 of the project to study these irradiated materials. The methodologies and advanced characterisation techniques have already been established in the current phase of the project. Briefly, the established techniques to be adopted in Phase 3 include a novel method using non-destructive spectroscopy to assess the total irradiation damage in graphite, a machine learning-based image segmentation method for density, dimensional change and porosity analysis, as well as </a:t>
            </a:r>
            <a:r>
              <a:rPr lang="en-GB" dirty="0" err="1"/>
              <a:t>nano</a:t>
            </a:r>
            <a:r>
              <a:rPr lang="en-GB" dirty="0"/>
              <a:t>-indentation and a unique </a:t>
            </a:r>
            <a:r>
              <a:rPr lang="en-GB" dirty="0" err="1"/>
              <a:t>thermoreflectance</a:t>
            </a:r>
            <a:r>
              <a:rPr lang="en-GB" dirty="0"/>
              <a:t>-based high resolution thermal conductivity technique. These methods will be translated in Phase 3 to select the optimum graphite for future targets. These experimental characterisations will provide first hand input results to underpin the modelling of target temperature distribution, irradiation induced dimensional and property changes in service.</a:t>
            </a:r>
            <a:endParaRPr lang="en-GB" dirty="0"/>
          </a:p>
        </p:txBody>
      </p:sp>
      <p:sp>
        <p:nvSpPr>
          <p:cNvPr id="7" name="Title 1"/>
          <p:cNvSpPr txBox="1">
            <a:spLocks/>
          </p:cNvSpPr>
          <p:nvPr/>
        </p:nvSpPr>
        <p:spPr>
          <a:xfrm>
            <a:off x="0" y="207470"/>
            <a:ext cx="12192000" cy="548280"/>
          </a:xfrm>
          <a:prstGeom prst="rect">
            <a:avLst/>
          </a:prstGeom>
        </p:spPr>
        <p:txBody>
          <a:bodyPr>
            <a:noAutofit/>
          </a:bodyPr>
          <a:lst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sz="3600" dirty="0" smtClean="0"/>
              <a:t>Change Request relating to Materials project (iii)</a:t>
            </a:r>
            <a:endParaRPr lang="en-GB" sz="3600" dirty="0"/>
          </a:p>
        </p:txBody>
      </p:sp>
    </p:spTree>
    <p:extLst>
      <p:ext uri="{BB962C8B-B14F-4D97-AF65-F5344CB8AC3E}">
        <p14:creationId xmlns:p14="http://schemas.microsoft.com/office/powerpoint/2010/main" val="1768615509"/>
      </p:ext>
    </p:extLst>
  </p:cSld>
  <p:clrMapOvr>
    <a:masterClrMapping/>
  </p:clrMapOvr>
</p:sld>
</file>

<file path=ppt/theme/theme1.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E136C6823184499040EF32FECB2863" ma:contentTypeVersion="14" ma:contentTypeDescription="Create a new document." ma:contentTypeScope="" ma:versionID="45e09b5f4f65b0de7870b91664cffb53">
  <xsd:schema xmlns:xsd="http://www.w3.org/2001/XMLSchema" xmlns:xs="http://www.w3.org/2001/XMLSchema" xmlns:p="http://schemas.microsoft.com/office/2006/metadata/properties" xmlns:ns1="http://schemas.microsoft.com/sharepoint/v3" xmlns:ns3="217384e2-1cc7-462a-88d5-a9f0c79de128" xmlns:ns4="47630a84-84bd-4c0e-8a4d-0e925dfde686" targetNamespace="http://schemas.microsoft.com/office/2006/metadata/properties" ma:root="true" ma:fieldsID="63698318d5d16a60d43227dcd190ee97" ns1:_="" ns3:_="" ns4:_="">
    <xsd:import namespace="http://schemas.microsoft.com/sharepoint/v3"/>
    <xsd:import namespace="217384e2-1cc7-462a-88d5-a9f0c79de128"/>
    <xsd:import namespace="47630a84-84bd-4c0e-8a4d-0e925dfde68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384e2-1cc7-462a-88d5-a9f0c79de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630a84-84bd-4c0e-8a4d-0e925dfde6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AB8FB-521F-436B-8DB8-AF19661E6E7B}">
  <ds:schemaRefs>
    <ds:schemaRef ds:uri="http://schemas.microsoft.com/sharepoint/v3"/>
    <ds:schemaRef ds:uri="http://purl.org/dc/elements/1.1/"/>
    <ds:schemaRef ds:uri="47630a84-84bd-4c0e-8a4d-0e925dfde686"/>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17384e2-1cc7-462a-88d5-a9f0c79de128"/>
    <ds:schemaRef ds:uri="http://purl.org/dc/dcmitype/"/>
  </ds:schemaRefs>
</ds:datastoreItem>
</file>

<file path=customXml/itemProps2.xml><?xml version="1.0" encoding="utf-8"?>
<ds:datastoreItem xmlns:ds="http://schemas.openxmlformats.org/officeDocument/2006/customXml" ds:itemID="{60DF910D-0AE3-4CFE-AB1B-63FDC695CED4}">
  <ds:schemaRefs>
    <ds:schemaRef ds:uri="217384e2-1cc7-462a-88d5-a9f0c79de128"/>
    <ds:schemaRef ds:uri="47630a84-84bd-4c0e-8a4d-0e925dfde6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5A8348-B893-480E-B73E-F68EF0724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41122</TotalTime>
  <Words>1231</Words>
  <Application>Microsoft Office PowerPoint</Application>
  <PresentationFormat>Widescreen</PresentationFormat>
  <Paragraphs>67</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Regular</vt:lpstr>
      <vt:lpstr>Calibri</vt:lpstr>
      <vt:lpstr>Geneva</vt:lpstr>
      <vt:lpstr>Wingdings</vt:lpstr>
      <vt:lpstr>2_Font and logo master</vt:lpstr>
      <vt:lpstr>Font and logo master</vt:lpstr>
      <vt:lpstr>PowerPoint Presentation</vt:lpstr>
      <vt:lpstr>PowerPoint Presentation</vt:lpstr>
      <vt:lpstr>Change Requests submitted to OsC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Densham, Chris (STFC,RAL,TECH)</cp:lastModifiedBy>
  <cp:revision>377</cp:revision>
  <cp:lastPrinted>2015-05-22T11:54:13Z</cp:lastPrinted>
  <dcterms:created xsi:type="dcterms:W3CDTF">2015-04-30T14:29:22Z</dcterms:created>
  <dcterms:modified xsi:type="dcterms:W3CDTF">2024-03-07T18:47:38Z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0x010100FDE136C6823184499040EF32FECB2863</vt:lpwstr>
  </property>
</Properties>
</file>