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94" r:id="rId5"/>
    <p:sldId id="29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F000AB-1E7C-42A8-BC53-D27989269DEC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68C55-A04D-4552-AE89-97334E53E3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154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25968-9F5A-4D7B-A5EC-5BB6D2D8601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318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25968-9F5A-4D7B-A5EC-5BB6D2D8601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192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C66B9-DABA-DC25-9662-579C780B3C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071AC8-EA49-AA12-BBA3-E6E1646BEF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CC5CA-CF6F-CA3D-C96A-AE5C1562E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47B5-1836-41F6-824C-427F17C0AD3E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51B462-50E9-D823-015D-C1435E548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E0F1-BBEB-958B-3D3E-44AE8FF47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177B-0D07-437A-8C95-D09EA600A1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216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8198E-F007-7533-96D8-DCF3358F4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91C519-DB9E-BF37-5F7E-B1739F2448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38E307-8F3C-255B-E05D-E65DB0A7F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47B5-1836-41F6-824C-427F17C0AD3E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0916B-110E-E70D-CC15-56C92EBE6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CD4DD4-050E-ACC7-A5D9-A81B32E06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177B-0D07-437A-8C95-D09EA600A1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837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48A802-B843-C1BA-9C49-9F87892CD0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A1FF72-35F9-441B-E47C-C7CE745A06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1FB688-EFF5-958A-ECBE-AD4F8C07E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47B5-1836-41F6-824C-427F17C0AD3E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74DD2-AAC0-1EC8-EB4D-52C249FDA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49399B-030D-EF6C-8AA9-8EF9A8E75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177B-0D07-437A-8C95-D09EA600A1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053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079A5-3297-B3F0-4096-68B46D7D9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EE6F3-DB0B-EE18-B568-D09F5E6E3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DCEEE-3EF3-01E6-1857-3AB740207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47B5-1836-41F6-824C-427F17C0AD3E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F97F36-990E-2DF2-F667-B0EEC0678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661D7-7B5B-9B28-4C75-8B2E06B17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177B-0D07-437A-8C95-D09EA600A1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29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BC76A-3034-05A0-186B-9DA1B285D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08981F-AA02-382B-849B-568693B92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09AB84-59D3-1E40-2CD2-BF90D0C39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47B5-1836-41F6-824C-427F17C0AD3E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DFFE2E-D975-5D44-B212-A9DC2DD75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B44A8-91E1-FF6C-88D9-83993DE78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177B-0D07-437A-8C95-D09EA600A1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175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E5164-C078-6687-9B36-18952862D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FF8F0-8703-0A30-1C68-7D73B8AD8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4A84CE-DFE9-C5E5-6166-E2C03616A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3236E2-5217-385A-8B2E-DE62B00A7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47B5-1836-41F6-824C-427F17C0AD3E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12B41D-15E1-4077-D3A6-8A3AAF7BF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D813CB-8BC4-01C1-497B-8C37783E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177B-0D07-437A-8C95-D09EA600A1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522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DF405-768B-2AB5-B83D-068E60ACC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634294-5DB2-7D96-360A-73C2280B57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317913-4E4F-D2C3-B315-912E4B7152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A593F2-CFE3-6FD6-7F52-8CD0DD6D60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AF0534-A5E8-71EC-95D9-AE9152079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551AA1-ACEA-5C06-D2D0-AE01647E8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47B5-1836-41F6-824C-427F17C0AD3E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3826DE-4ED7-12C5-ECDD-E70E6DB67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4560D0-ABEC-4C1F-6CC5-E3487DF6D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177B-0D07-437A-8C95-D09EA600A1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104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EFD97-ADF1-E5AA-C24E-40D6FB73D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80DDF3-F542-0ADA-024E-1DACAC1F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47B5-1836-41F6-824C-427F17C0AD3E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2FEE40-4F96-6AE1-1517-91F30B075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7AC1F3-D91F-9E1F-CD38-F74A264E6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177B-0D07-437A-8C95-D09EA600A1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461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35CA7B-3AAB-C375-DC77-9A2DF1A94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47B5-1836-41F6-824C-427F17C0AD3E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11AD30-5513-6A7D-9525-342719B58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3A2538-864C-3229-8CC9-69A9AD19A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177B-0D07-437A-8C95-D09EA600A1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406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49C0E-003E-1CA8-4C49-8BBC5BBD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41A96-6B1D-BD85-F187-A4232D7B8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473FC2-87E3-77D4-624A-CF3F6C65AE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F6A09-7178-DF98-3C03-70C95BE46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47B5-1836-41F6-824C-427F17C0AD3E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DE66DE-760A-B504-7854-D761AA5B9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1A37B1-F328-1EAC-D017-E230B23EB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177B-0D07-437A-8C95-D09EA600A1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650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3B9C7-D83E-52EC-7A22-EF2CD68C8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B82944-9C80-4C2E-E45A-B47D7454F4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DA4737-A3AB-570D-4C5A-BF670C9A0A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B42EFB-1AE4-16FB-4C80-465D30D6E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47B5-1836-41F6-824C-427F17C0AD3E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D46FA5-9482-892A-F33E-1B08D66FC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7765D5-B21E-1AED-BC81-89F312FC9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177B-0D07-437A-8C95-D09EA600A1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532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5B7E0-05E9-1830-895B-0CEC28A16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606547-C858-A135-6FA0-98609B5115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37D48-6EDF-2DE6-5C18-B1EB396DF5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647B5-1836-41F6-824C-427F17C0AD3E}" type="datetimeFigureOut">
              <a:rPr lang="en-GB" smtClean="0"/>
              <a:t>13/12/2023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4F4E2-0DBF-734C-1017-D61D39708F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EFB451-A609-1FD8-D360-8361D36A44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6177B-0D07-437A-8C95-D09EA600A1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180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09A1F00-0A2F-79F7-1A50-ED1A5E3271E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645236" y="6092036"/>
            <a:ext cx="3544886" cy="765964"/>
          </a:xfrm>
          <a:prstGeom prst="rect">
            <a:avLst/>
          </a:prstGeom>
          <a:solidFill>
            <a:srgbClr val="6376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r"/>
            <a:endParaRPr lang="en-US" sz="1200">
              <a:solidFill>
                <a:schemeClr val="bg1"/>
              </a:solidFill>
              <a:latin typeface="Segoe UI" panose="020B0502040204020203" pitchFamily="34" charset="0"/>
              <a:ea typeface="+mn-lt"/>
              <a:cs typeface="Segoe UI" panose="020B0502040204020203" pitchFamily="34" charset="0"/>
            </a:endParaRPr>
          </a:p>
          <a:p>
            <a:pPr algn="r"/>
            <a:r>
              <a:rPr lang="en-GB" sz="1200">
                <a:solidFill>
                  <a:schemeClr val="bg1"/>
                </a:solidFill>
                <a:latin typeface="Segoe UI"/>
                <a:ea typeface="+mn-lt"/>
                <a:cs typeface="Segoe UI"/>
              </a:rPr>
              <a:t>@bristol.ac.uk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669C07E-24C5-109A-7517-B02FA49C097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" y="6092261"/>
            <a:ext cx="8461556" cy="765739"/>
          </a:xfrm>
          <a:prstGeom prst="rect">
            <a:avLst/>
          </a:prstGeom>
          <a:solidFill>
            <a:srgbClr val="B2B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>
              <a:solidFill>
                <a:srgbClr val="FFFFFF"/>
              </a:solidFill>
              <a:ea typeface="+mn-lt"/>
              <a:cs typeface="+mn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26167BA-4462-FE39-D8E2-05E7134B8F9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6474" cy="765437"/>
          </a:xfrm>
          <a:prstGeom prst="rect">
            <a:avLst/>
          </a:prstGeom>
          <a:solidFill>
            <a:srgbClr val="6376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r"/>
            <a:endParaRPr lang="en-GB" sz="1400">
              <a:solidFill>
                <a:schemeClr val="bg1"/>
              </a:solidFill>
              <a:ea typeface="+mn-lt"/>
              <a:cs typeface="+mn-lt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D10517B-8BB7-F485-C632-8416ACCD2E8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3864" y="105719"/>
            <a:ext cx="32448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Alex samples</a:t>
            </a:r>
            <a:endParaRPr lang="en-GB" sz="3000" b="1" dirty="0">
              <a:solidFill>
                <a:schemeClr val="bg1"/>
              </a:solidFill>
              <a:latin typeface="Segoe UI" panose="020B05020402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5D2F79-3310-F454-680D-E2E65CF3B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934555" y="200156"/>
            <a:ext cx="230172" cy="365125"/>
          </a:xfrm>
        </p:spPr>
        <p:txBody>
          <a:bodyPr/>
          <a:lstStyle/>
          <a:p>
            <a:pPr algn="ctr"/>
            <a:fld id="{04C78E53-B693-4E16-8741-98C0974E0151}" type="slidenum">
              <a:rPr lang="en-GB" sz="180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 algn="ctr"/>
              <a:t>1</a:t>
            </a:fld>
            <a:endParaRPr lang="en-GB" sz="18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591A73-1E82-C769-00C5-59ECA62A4E4B}"/>
              </a:ext>
            </a:extLst>
          </p:cNvPr>
          <p:cNvSpPr txBox="1">
            <a:spLocks/>
          </p:cNvSpPr>
          <p:nvPr/>
        </p:nvSpPr>
        <p:spPr>
          <a:xfrm>
            <a:off x="348825" y="916388"/>
            <a:ext cx="11510666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75895"/>
            <a:endParaRPr lang="en-GB" sz="2000" dirty="0">
              <a:latin typeface="Segoe UI" panose="020B05020402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  <a:p>
            <a:pPr marL="175895"/>
            <a:endParaRPr lang="en-GB" sz="2000" dirty="0">
              <a:latin typeface="Segoe UI" panose="020B05020402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  <a:p>
            <a:pPr marL="175895"/>
            <a:endParaRPr lang="en-GB" sz="2000" dirty="0">
              <a:latin typeface="Segoe UI" panose="020B05020402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B0E8D249-D72D-E5FE-DBC8-52ACF36230E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>
            <a:off x="8174996" y="6378822"/>
            <a:ext cx="766800" cy="193677"/>
          </a:xfrm>
          <a:prstGeom prst="rtTriangle">
            <a:avLst/>
          </a:prstGeom>
          <a:solidFill>
            <a:srgbClr val="B2B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7C590365-9251-E1AB-533E-340AB548091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 flipH="1" flipV="1">
            <a:off x="8174735" y="6377498"/>
            <a:ext cx="767327" cy="193676"/>
          </a:xfrm>
          <a:prstGeom prst="rtTriangle">
            <a:avLst/>
          </a:prstGeom>
          <a:solidFill>
            <a:srgbClr val="6376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ECF223DF-E061-1CFF-57E4-E3EEFF522F7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77" y="6206433"/>
            <a:ext cx="1959444" cy="591873"/>
          </a:xfrm>
          <a:prstGeom prst="rect">
            <a:avLst/>
          </a:prstGeom>
        </p:spPr>
      </p:pic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2D116F85-3A67-17FE-CA3E-DC0C7CD39EB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173" y="6189677"/>
            <a:ext cx="1322652" cy="654809"/>
          </a:xfrm>
          <a:prstGeom prst="rect">
            <a:avLst/>
          </a:prstGeom>
        </p:spPr>
      </p:pic>
      <p:pic>
        <p:nvPicPr>
          <p:cNvPr id="13" name="Picture 4">
            <a:extLst>
              <a:ext uri="{FF2B5EF4-FFF2-40B4-BE49-F238E27FC236}">
                <a16:creationId xmlns:a16="http://schemas.microsoft.com/office/drawing/2014/main" id="{68C7B1A6-1772-7AFB-E98A-68900FB3B4B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613" y="6127616"/>
            <a:ext cx="2688654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A picture containing icon&#10;&#10;Description automatically generated">
            <a:extLst>
              <a:ext uri="{FF2B5EF4-FFF2-40B4-BE49-F238E27FC236}">
                <a16:creationId xmlns:a16="http://schemas.microsoft.com/office/drawing/2014/main" id="{4A55E4B4-645E-543F-82C7-FBD2E2DC554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650" y="6265556"/>
            <a:ext cx="2194647" cy="414812"/>
          </a:xfrm>
          <a:prstGeom prst="rect">
            <a:avLst/>
          </a:prstGeom>
          <a:effectLst/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8BCA2B2-3257-F810-D6EF-73513A24CE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22406"/>
              </p:ext>
            </p:extLst>
          </p:nvPr>
        </p:nvGraphicFramePr>
        <p:xfrm>
          <a:off x="196787" y="1679855"/>
          <a:ext cx="11798425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9685">
                  <a:extLst>
                    <a:ext uri="{9D8B030D-6E8A-4147-A177-3AD203B41FA5}">
                      <a16:colId xmlns:a16="http://schemas.microsoft.com/office/drawing/2014/main" val="4191419557"/>
                    </a:ext>
                  </a:extLst>
                </a:gridCol>
                <a:gridCol w="2359685">
                  <a:extLst>
                    <a:ext uri="{9D8B030D-6E8A-4147-A177-3AD203B41FA5}">
                      <a16:colId xmlns:a16="http://schemas.microsoft.com/office/drawing/2014/main" val="3210672393"/>
                    </a:ext>
                  </a:extLst>
                </a:gridCol>
                <a:gridCol w="2359685">
                  <a:extLst>
                    <a:ext uri="{9D8B030D-6E8A-4147-A177-3AD203B41FA5}">
                      <a16:colId xmlns:a16="http://schemas.microsoft.com/office/drawing/2014/main" val="1116858204"/>
                    </a:ext>
                  </a:extLst>
                </a:gridCol>
                <a:gridCol w="2359685">
                  <a:extLst>
                    <a:ext uri="{9D8B030D-6E8A-4147-A177-3AD203B41FA5}">
                      <a16:colId xmlns:a16="http://schemas.microsoft.com/office/drawing/2014/main" val="3443189462"/>
                    </a:ext>
                  </a:extLst>
                </a:gridCol>
                <a:gridCol w="2359685">
                  <a:extLst>
                    <a:ext uri="{9D8B030D-6E8A-4147-A177-3AD203B41FA5}">
                      <a16:colId xmlns:a16="http://schemas.microsoft.com/office/drawing/2014/main" val="3230524610"/>
                    </a:ext>
                  </a:extLst>
                </a:gridCol>
              </a:tblGrid>
              <a:tr h="609659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600" dirty="0"/>
                        <a:t>Experimental/Technique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600" dirty="0"/>
                        <a:t>Approx. specimen dimensions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Approx. material size needed</a:t>
                      </a:r>
                      <a:endParaRPr lang="en-US" sz="1600" dirty="0"/>
                    </a:p>
                    <a:p>
                      <a:pPr lvl="0" algn="ctr">
                        <a:buNone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600" dirty="0"/>
                        <a:t>Approx. quantity could be machined out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6490361"/>
                  </a:ext>
                </a:extLst>
              </a:tr>
              <a:tr h="580628"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IG-430U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IG-150(U) if available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600" dirty="0"/>
                        <a:t>Fatigue tests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50 mm x 50 mm x 6 mm 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110 X 110 X 51 mm</a:t>
                      </a:r>
                    </a:p>
                    <a:p>
                      <a:pPr algn="ctr"/>
                      <a:r>
                        <a:rPr lang="en-GB" sz="1600" dirty="0"/>
                        <a:t>(4’’ X 4’’ X 2’’)</a:t>
                      </a:r>
                    </a:p>
                    <a:p>
                      <a:pPr algn="ctr"/>
                      <a:r>
                        <a:rPr lang="en-GB" sz="1600" dirty="0"/>
                        <a:t>or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204 X 51 X 51 mm</a:t>
                      </a:r>
                    </a:p>
                    <a:p>
                      <a:pPr algn="ctr"/>
                      <a:r>
                        <a:rPr lang="en-GB" sz="1600" dirty="0"/>
                        <a:t>(8” X 2” X 2”)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16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3375271"/>
                  </a:ext>
                </a:extLst>
              </a:tr>
              <a:tr h="580628">
                <a:tc vMerge="1"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IG-430, IG-150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600" dirty="0"/>
                        <a:t>Double notched 4-point bend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40 mm x 4 mm x 4 mm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9535166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79B60591-1B5B-1C9B-6B00-1190C93112F1}"/>
              </a:ext>
            </a:extLst>
          </p:cNvPr>
          <p:cNvSpPr txBox="1"/>
          <p:nvPr/>
        </p:nvSpPr>
        <p:spPr>
          <a:xfrm>
            <a:off x="196786" y="1109158"/>
            <a:ext cx="712729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 dirty="0">
                <a:latin typeface="Arial"/>
                <a:cs typeface="Arial"/>
              </a:rPr>
              <a:t>Materials needed for fatigue testing and 4-point bend beams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66B4AF-EB66-8EFF-FCBA-FB0574455C2F}"/>
              </a:ext>
            </a:extLst>
          </p:cNvPr>
          <p:cNvSpPr txBox="1"/>
          <p:nvPr/>
        </p:nvSpPr>
        <p:spPr>
          <a:xfrm>
            <a:off x="4774707" y="4071071"/>
            <a:ext cx="2354062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i="1" dirty="0"/>
              <a:t>Difficult for us to purchase large blocks of fine grain graphite for post-purchase processing (dual-use)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B117A5-78E1-949B-24A6-492EE237A1F4}"/>
              </a:ext>
            </a:extLst>
          </p:cNvPr>
          <p:cNvSpPr txBox="1"/>
          <p:nvPr/>
        </p:nvSpPr>
        <p:spPr>
          <a:xfrm>
            <a:off x="7324077" y="4202737"/>
            <a:ext cx="235406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i="1" dirty="0"/>
              <a:t>Does Bristol have graphite machining capabilities?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B924C59-4D6B-18AD-A155-38935038A56C}"/>
              </a:ext>
            </a:extLst>
          </p:cNvPr>
          <p:cNvSpPr txBox="1"/>
          <p:nvPr/>
        </p:nvSpPr>
        <p:spPr>
          <a:xfrm>
            <a:off x="9836060" y="4203921"/>
            <a:ext cx="215915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i="1" dirty="0"/>
              <a:t>Would be better to order exact quantity of  specimens to a drawing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CCF498A-5E3E-A329-1880-1EB13BE8D465}"/>
              </a:ext>
            </a:extLst>
          </p:cNvPr>
          <p:cNvCxnSpPr>
            <a:cxnSpLocks/>
            <a:stCxn id="4" idx="0"/>
          </p:cNvCxnSpPr>
          <p:nvPr/>
        </p:nvCxnSpPr>
        <p:spPr>
          <a:xfrm flipV="1">
            <a:off x="5951738" y="3044243"/>
            <a:ext cx="1820491" cy="102682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012C499-9432-BAD0-7736-8D8B4704F480}"/>
              </a:ext>
            </a:extLst>
          </p:cNvPr>
          <p:cNvCxnSpPr>
            <a:cxnSpLocks/>
            <a:stCxn id="5" idx="0"/>
          </p:cNvCxnSpPr>
          <p:nvPr/>
        </p:nvCxnSpPr>
        <p:spPr>
          <a:xfrm flipV="1">
            <a:off x="8501108" y="2846469"/>
            <a:ext cx="1716692" cy="135626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2A4DCE9-0281-A59C-F15D-9B3BE087D131}"/>
              </a:ext>
            </a:extLst>
          </p:cNvPr>
          <p:cNvCxnSpPr>
            <a:cxnSpLocks/>
            <a:stCxn id="5" idx="0"/>
          </p:cNvCxnSpPr>
          <p:nvPr/>
        </p:nvCxnSpPr>
        <p:spPr>
          <a:xfrm flipV="1">
            <a:off x="8501108" y="3429000"/>
            <a:ext cx="1916571" cy="77373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9D1D852-9423-45B7-6BAE-6163E22CBFD4}"/>
              </a:ext>
            </a:extLst>
          </p:cNvPr>
          <p:cNvCxnSpPr>
            <a:cxnSpLocks/>
            <a:stCxn id="4" idx="0"/>
          </p:cNvCxnSpPr>
          <p:nvPr/>
        </p:nvCxnSpPr>
        <p:spPr>
          <a:xfrm flipV="1">
            <a:off x="5951738" y="3774489"/>
            <a:ext cx="1711171" cy="29658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8760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09A1F00-0A2F-79F7-1A50-ED1A5E3271E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645236" y="6092036"/>
            <a:ext cx="3544886" cy="765964"/>
          </a:xfrm>
          <a:prstGeom prst="rect">
            <a:avLst/>
          </a:prstGeom>
          <a:solidFill>
            <a:srgbClr val="6376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r"/>
            <a:endParaRPr lang="en-US" sz="1200">
              <a:solidFill>
                <a:schemeClr val="bg1"/>
              </a:solidFill>
              <a:latin typeface="Segoe UI" panose="020B0502040204020203" pitchFamily="34" charset="0"/>
              <a:ea typeface="+mn-lt"/>
              <a:cs typeface="Segoe UI" panose="020B0502040204020203" pitchFamily="34" charset="0"/>
            </a:endParaRPr>
          </a:p>
          <a:p>
            <a:pPr algn="r"/>
            <a:r>
              <a:rPr lang="en-GB" sz="1200">
                <a:solidFill>
                  <a:schemeClr val="bg1"/>
                </a:solidFill>
                <a:latin typeface="Segoe UI"/>
                <a:ea typeface="+mn-lt"/>
                <a:cs typeface="Segoe UI"/>
              </a:rPr>
              <a:t>@bristol.ac.uk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669C07E-24C5-109A-7517-B02FA49C097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" y="6092261"/>
            <a:ext cx="8461556" cy="765739"/>
          </a:xfrm>
          <a:prstGeom prst="rect">
            <a:avLst/>
          </a:prstGeom>
          <a:solidFill>
            <a:srgbClr val="B2B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>
              <a:solidFill>
                <a:srgbClr val="FFFFFF"/>
              </a:solidFill>
              <a:ea typeface="+mn-lt"/>
              <a:cs typeface="+mn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26167BA-4462-FE39-D8E2-05E7134B8F9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6474" cy="765437"/>
          </a:xfrm>
          <a:prstGeom prst="rect">
            <a:avLst/>
          </a:prstGeom>
          <a:solidFill>
            <a:srgbClr val="6376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r"/>
            <a:endParaRPr lang="en-GB" sz="1400">
              <a:solidFill>
                <a:schemeClr val="bg1"/>
              </a:solidFill>
              <a:ea typeface="+mn-lt"/>
              <a:cs typeface="+mn-lt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D10517B-8BB7-F485-C632-8416ACCD2E8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3864" y="105719"/>
            <a:ext cx="32448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Eric samples</a:t>
            </a:r>
            <a:endParaRPr lang="en-GB" sz="3000" b="1" dirty="0">
              <a:solidFill>
                <a:schemeClr val="bg1"/>
              </a:solidFill>
              <a:latin typeface="Segoe UI" panose="020B05020402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5D2F79-3310-F454-680D-E2E65CF3B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934555" y="200156"/>
            <a:ext cx="230172" cy="365125"/>
          </a:xfrm>
        </p:spPr>
        <p:txBody>
          <a:bodyPr/>
          <a:lstStyle/>
          <a:p>
            <a:pPr algn="ctr"/>
            <a:fld id="{04C78E53-B693-4E16-8741-98C0974E0151}" type="slidenum">
              <a:rPr lang="en-GB" sz="180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 algn="ctr"/>
              <a:t>2</a:t>
            </a:fld>
            <a:endParaRPr lang="en-GB" sz="180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591A73-1E82-C769-00C5-59ECA62A4E4B}"/>
              </a:ext>
            </a:extLst>
          </p:cNvPr>
          <p:cNvSpPr txBox="1">
            <a:spLocks/>
          </p:cNvSpPr>
          <p:nvPr/>
        </p:nvSpPr>
        <p:spPr>
          <a:xfrm>
            <a:off x="348825" y="916388"/>
            <a:ext cx="11510666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75895"/>
            <a:endParaRPr lang="en-GB" sz="2000" dirty="0">
              <a:latin typeface="Segoe UI" panose="020B05020402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  <a:p>
            <a:pPr marL="175895"/>
            <a:endParaRPr lang="en-GB" sz="2000" dirty="0">
              <a:latin typeface="Segoe UI" panose="020B05020402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  <a:p>
            <a:pPr marL="175895"/>
            <a:endParaRPr lang="en-GB" sz="2000" dirty="0">
              <a:latin typeface="Segoe UI" panose="020B05020402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B0E8D249-D72D-E5FE-DBC8-52ACF36230E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>
            <a:off x="8174996" y="6378822"/>
            <a:ext cx="766800" cy="193677"/>
          </a:xfrm>
          <a:prstGeom prst="rtTriangle">
            <a:avLst/>
          </a:prstGeom>
          <a:solidFill>
            <a:srgbClr val="B2B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7C590365-9251-E1AB-533E-340AB548091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 flipH="1" flipV="1">
            <a:off x="8174735" y="6377498"/>
            <a:ext cx="767327" cy="193676"/>
          </a:xfrm>
          <a:prstGeom prst="rtTriangle">
            <a:avLst/>
          </a:prstGeom>
          <a:solidFill>
            <a:srgbClr val="6376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ECF223DF-E061-1CFF-57E4-E3EEFF522F7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77" y="6206433"/>
            <a:ext cx="1959444" cy="591873"/>
          </a:xfrm>
          <a:prstGeom prst="rect">
            <a:avLst/>
          </a:prstGeom>
        </p:spPr>
      </p:pic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2D116F85-3A67-17FE-CA3E-DC0C7CD39EB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173" y="6189677"/>
            <a:ext cx="1322652" cy="654809"/>
          </a:xfrm>
          <a:prstGeom prst="rect">
            <a:avLst/>
          </a:prstGeom>
        </p:spPr>
      </p:pic>
      <p:pic>
        <p:nvPicPr>
          <p:cNvPr id="13" name="Picture 4">
            <a:extLst>
              <a:ext uri="{FF2B5EF4-FFF2-40B4-BE49-F238E27FC236}">
                <a16:creationId xmlns:a16="http://schemas.microsoft.com/office/drawing/2014/main" id="{68C7B1A6-1772-7AFB-E98A-68900FB3B4B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613" y="6127616"/>
            <a:ext cx="2688654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A picture containing icon&#10;&#10;Description automatically generated">
            <a:extLst>
              <a:ext uri="{FF2B5EF4-FFF2-40B4-BE49-F238E27FC236}">
                <a16:creationId xmlns:a16="http://schemas.microsoft.com/office/drawing/2014/main" id="{4A55E4B4-645E-543F-82C7-FBD2E2DC554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650" y="6265556"/>
            <a:ext cx="2194647" cy="414812"/>
          </a:xfrm>
          <a:prstGeom prst="rect">
            <a:avLst/>
          </a:prstGeom>
          <a:effectLst/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6DAB3B7-A568-9685-5D2F-B8FF705491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003998"/>
              </p:ext>
            </p:extLst>
          </p:nvPr>
        </p:nvGraphicFramePr>
        <p:xfrm>
          <a:off x="53646" y="1185574"/>
          <a:ext cx="11805845" cy="4724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7522">
                  <a:extLst>
                    <a:ext uri="{9D8B030D-6E8A-4147-A177-3AD203B41FA5}">
                      <a16:colId xmlns:a16="http://schemas.microsoft.com/office/drawing/2014/main" val="4147448721"/>
                    </a:ext>
                  </a:extLst>
                </a:gridCol>
                <a:gridCol w="3374491">
                  <a:extLst>
                    <a:ext uri="{9D8B030D-6E8A-4147-A177-3AD203B41FA5}">
                      <a16:colId xmlns:a16="http://schemas.microsoft.com/office/drawing/2014/main" val="672363238"/>
                    </a:ext>
                  </a:extLst>
                </a:gridCol>
                <a:gridCol w="2761924">
                  <a:extLst>
                    <a:ext uri="{9D8B030D-6E8A-4147-A177-3AD203B41FA5}">
                      <a16:colId xmlns:a16="http://schemas.microsoft.com/office/drawing/2014/main" val="1665613237"/>
                    </a:ext>
                  </a:extLst>
                </a:gridCol>
                <a:gridCol w="3441908">
                  <a:extLst>
                    <a:ext uri="{9D8B030D-6E8A-4147-A177-3AD203B41FA5}">
                      <a16:colId xmlns:a16="http://schemas.microsoft.com/office/drawing/2014/main" val="3705631754"/>
                    </a:ext>
                  </a:extLst>
                </a:gridCol>
              </a:tblGrid>
              <a:tr h="507457"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Possible experimental techniques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Approx. size needed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Approx. quantity needed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3523905"/>
                  </a:ext>
                </a:extLst>
              </a:tr>
              <a:tr h="507457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IG-110(U)</a:t>
                      </a:r>
                    </a:p>
                  </a:txBody>
                  <a:tcPr anchor="ctr"/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GB" dirty="0"/>
                        <a:t>Benchtop X-ray diffraction,</a:t>
                      </a:r>
                    </a:p>
                    <a:p>
                      <a:pPr algn="ctr"/>
                      <a:r>
                        <a:rPr lang="en-GB" dirty="0"/>
                        <a:t>Micro-Raman spectroscopy (could also try high temperature Raman mapping),</a:t>
                      </a:r>
                    </a:p>
                    <a:p>
                      <a:pPr algn="ctr"/>
                      <a:r>
                        <a:rPr lang="en-GB" dirty="0"/>
                        <a:t>FIB-SEM tomography,</a:t>
                      </a:r>
                    </a:p>
                    <a:p>
                      <a:pPr algn="ctr"/>
                      <a:r>
                        <a:rPr lang="en-GB" dirty="0"/>
                        <a:t>X-ray tomography,</a:t>
                      </a:r>
                    </a:p>
                    <a:p>
                      <a:pPr algn="ctr"/>
                      <a:r>
                        <a:rPr lang="en-GB" dirty="0"/>
                        <a:t>FDTR and/or TDTR,</a:t>
                      </a:r>
                    </a:p>
                    <a:p>
                      <a:pPr algn="ctr"/>
                      <a:r>
                        <a:rPr lang="en-GB" dirty="0"/>
                        <a:t>could also try nano-indentation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dirty="0"/>
                        <a:t>1 cm </a:t>
                      </a:r>
                      <a:r>
                        <a:rPr lang="en-GB" dirty="0"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en-GB" dirty="0"/>
                        <a:t> 1 cm </a:t>
                      </a:r>
                      <a:r>
                        <a:rPr lang="en-GB" dirty="0"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en-GB" dirty="0"/>
                        <a:t> 1 cm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 pieces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9679304"/>
                  </a:ext>
                </a:extLst>
              </a:tr>
              <a:tr h="507457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IG-150(U)</a:t>
                      </a:r>
                    </a:p>
                    <a:p>
                      <a:pPr algn="ctr"/>
                      <a:r>
                        <a:rPr lang="en-GB" dirty="0"/>
                        <a:t>(highest density)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dirty="0"/>
                        <a:t>1 cm </a:t>
                      </a:r>
                      <a:r>
                        <a:rPr lang="en-GB" dirty="0"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en-GB" dirty="0"/>
                        <a:t> 1 cm </a:t>
                      </a:r>
                      <a:r>
                        <a:rPr lang="en-GB" dirty="0"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en-GB" dirty="0"/>
                        <a:t> 1 cm </a:t>
                      </a:r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7 pieces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6093366"/>
                  </a:ext>
                </a:extLst>
              </a:tr>
              <a:tr h="507457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8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IG-510(U)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en-GB" sz="18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(highest density)</a:t>
                      </a:r>
                      <a:endParaRPr lang="en-GB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1 cm </a:t>
                      </a:r>
                      <a:r>
                        <a:rPr lang="en-GB" sz="1800" b="0" i="0" u="none" strike="noStrike" noProof="0" dirty="0">
                          <a:solidFill>
                            <a:srgbClr val="000000"/>
                          </a:solidFill>
                          <a:latin typeface="Symbol"/>
                          <a:sym typeface="Symbol"/>
                        </a:rPr>
                        <a:t></a:t>
                      </a:r>
                      <a:r>
                        <a:rPr lang="en-GB" sz="18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 1 cm </a:t>
                      </a:r>
                      <a:r>
                        <a:rPr lang="en-GB" sz="1800" b="0" i="0" u="none" strike="noStrike" noProof="0" dirty="0">
                          <a:solidFill>
                            <a:srgbClr val="000000"/>
                          </a:solidFill>
                          <a:latin typeface="Symbol"/>
                          <a:sym typeface="Symbol"/>
                        </a:rPr>
                        <a:t></a:t>
                      </a:r>
                      <a:r>
                        <a:rPr lang="en-GB" sz="18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 1 cm 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/>
                        <a:t>7 pieces (1 </a:t>
                      </a:r>
                      <a:r>
                        <a:rPr lang="en-GB" i="1" dirty="0"/>
                        <a:t>received</a:t>
                      </a:r>
                      <a:r>
                        <a:rPr lang="en-GB" dirty="0"/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7009061"/>
                  </a:ext>
                </a:extLst>
              </a:tr>
              <a:tr h="507457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IG-430(U)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dirty="0"/>
                        <a:t>1 cm </a:t>
                      </a:r>
                      <a:r>
                        <a:rPr lang="en-GB" dirty="0"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en-GB" dirty="0"/>
                        <a:t> 1 cm </a:t>
                      </a:r>
                      <a:r>
                        <a:rPr lang="en-GB" dirty="0"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en-GB" dirty="0"/>
                        <a:t> 1 cm </a:t>
                      </a:r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dirty="0"/>
                        <a:t>7 pieces (</a:t>
                      </a:r>
                      <a:r>
                        <a:rPr lang="en-GB" sz="18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r>
                        <a:rPr lang="en-GB" sz="1800" b="0" i="1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received</a:t>
                      </a:r>
                      <a:r>
                        <a:rPr lang="en-GB" sz="18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1359200"/>
                  </a:ext>
                </a:extLst>
              </a:tr>
              <a:tr h="507457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IG-450(U)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dirty="0"/>
                        <a:t>1 cm </a:t>
                      </a:r>
                      <a:r>
                        <a:rPr lang="en-GB" dirty="0"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en-GB" dirty="0"/>
                        <a:t> 1 cm </a:t>
                      </a:r>
                      <a:r>
                        <a:rPr lang="en-GB" dirty="0"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en-GB" dirty="0"/>
                        <a:t> 1 cm </a:t>
                      </a:r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dirty="0"/>
                        <a:t>7 pieces </a:t>
                      </a:r>
                      <a:r>
                        <a:rPr lang="en-GB" sz="18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(1 </a:t>
                      </a:r>
                      <a:r>
                        <a:rPr lang="en-GB" sz="1800" b="0" i="1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received</a:t>
                      </a:r>
                      <a:r>
                        <a:rPr lang="en-GB" sz="1800" b="0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1208920"/>
                  </a:ext>
                </a:extLst>
              </a:tr>
              <a:tr h="500506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G347A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dirty="0"/>
                        <a:t>1 cm </a:t>
                      </a:r>
                      <a:r>
                        <a:rPr lang="en-GB" dirty="0"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en-GB" dirty="0"/>
                        <a:t> 1 cm </a:t>
                      </a:r>
                      <a:r>
                        <a:rPr lang="en-GB" dirty="0"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en-GB" dirty="0"/>
                        <a:t> 1 cm </a:t>
                      </a:r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7 pieces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6671692"/>
                  </a:ext>
                </a:extLst>
              </a:tr>
              <a:tr h="500506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Olmec 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Y459/Y542</a:t>
                      </a:r>
                      <a:endParaRPr lang="en-GB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dirty="0"/>
                        <a:t>1 cm </a:t>
                      </a:r>
                      <a:r>
                        <a:rPr lang="en-GB" dirty="0"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en-GB" dirty="0"/>
                        <a:t> 1 cm </a:t>
                      </a:r>
                      <a:r>
                        <a:rPr lang="en-GB" dirty="0"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en-GB" dirty="0"/>
                        <a:t> 1 cm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dirty="0"/>
                        <a:t>1 piece has been received at Bristol (email from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 Wilcox</a:t>
                      </a:r>
                      <a:r>
                        <a:rPr lang="en-GB" dirty="0"/>
                        <a:t>), maybe another 1?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193215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7E31E89-9CB9-2790-F1C9-7CA23188CCE5}"/>
              </a:ext>
            </a:extLst>
          </p:cNvPr>
          <p:cNvSpPr txBox="1"/>
          <p:nvPr/>
        </p:nvSpPr>
        <p:spPr>
          <a:xfrm>
            <a:off x="57649" y="816242"/>
            <a:ext cx="614561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 dirty="0">
                <a:latin typeface="Arial"/>
                <a:cs typeface="Arial"/>
              </a:rPr>
              <a:t>Materials needed for microstructural characterisation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94DB29F-5C44-144F-E3CF-48D53CCD70B4}"/>
              </a:ext>
            </a:extLst>
          </p:cNvPr>
          <p:cNvSpPr/>
          <p:nvPr/>
        </p:nvSpPr>
        <p:spPr>
          <a:xfrm>
            <a:off x="257453" y="2083002"/>
            <a:ext cx="1753968" cy="153583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Speech Bubble: Oval 14">
            <a:extLst>
              <a:ext uri="{FF2B5EF4-FFF2-40B4-BE49-F238E27FC236}">
                <a16:creationId xmlns:a16="http://schemas.microsoft.com/office/drawing/2014/main" id="{3B6BFCAC-2FD2-2967-77BF-4843133F80DB}"/>
              </a:ext>
            </a:extLst>
          </p:cNvPr>
          <p:cNvSpPr/>
          <p:nvPr/>
        </p:nvSpPr>
        <p:spPr>
          <a:xfrm>
            <a:off x="2011420" y="1727914"/>
            <a:ext cx="3057729" cy="908753"/>
          </a:xfrm>
          <a:prstGeom prst="wedgeEllipseCallout">
            <a:avLst>
              <a:gd name="adj1" fmla="val -50851"/>
              <a:gd name="adj2" fmla="val 40702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i="1" dirty="0">
                <a:solidFill>
                  <a:schemeClr val="tx1"/>
                </a:solidFill>
              </a:rPr>
              <a:t>Toyo Tanso has confirmed these are the same grade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E16C29A-B606-19FF-B719-BBF5A60543FA}"/>
              </a:ext>
            </a:extLst>
          </p:cNvPr>
          <p:cNvCxnSpPr/>
          <p:nvPr/>
        </p:nvCxnSpPr>
        <p:spPr>
          <a:xfrm>
            <a:off x="5832629" y="2512381"/>
            <a:ext cx="567283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7723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1F879F3A3FC1418F94A6202BFA0496" ma:contentTypeVersion="16" ma:contentTypeDescription="Create a new document." ma:contentTypeScope="" ma:versionID="bd7f559cbc24983a56592c2ce75ac187">
  <xsd:schema xmlns:xsd="http://www.w3.org/2001/XMLSchema" xmlns:xs="http://www.w3.org/2001/XMLSchema" xmlns:p="http://schemas.microsoft.com/office/2006/metadata/properties" xmlns:ns2="9c907f39-1dbf-4657-ac13-ffe8b19c7798" xmlns:ns3="96764873-66fb-4255-958d-3e8ed5d3d932" xmlns:ns4="edb9d0e4-5370-4cfb-9e4e-bdf6de379f60" targetNamespace="http://schemas.microsoft.com/office/2006/metadata/properties" ma:root="true" ma:fieldsID="4b6b953601ad1eb0291e5afc7c2191d0" ns2:_="" ns3:_="" ns4:_="">
    <xsd:import namespace="9c907f39-1dbf-4657-ac13-ffe8b19c7798"/>
    <xsd:import namespace="96764873-66fb-4255-958d-3e8ed5d3d932"/>
    <xsd:import namespace="edb9d0e4-5370-4cfb-9e4e-bdf6de379f6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907f39-1dbf-4657-ac13-ffe8b19c779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764873-66fb-4255-958d-3e8ed5d3d9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dd084387-097e-4aef-8f33-0dee7b0eb5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b9d0e4-5370-4cfb-9e4e-bdf6de379f60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db32e4f4-aa1e-46ae-96cf-54e4a05454d9}" ma:internalName="TaxCatchAll" ma:showField="CatchAllData" ma:web="9c907f39-1dbf-4657-ac13-ffe8b19c779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6764873-66fb-4255-958d-3e8ed5d3d932">
      <Terms xmlns="http://schemas.microsoft.com/office/infopath/2007/PartnerControls"/>
    </lcf76f155ced4ddcb4097134ff3c332f>
    <TaxCatchAll xmlns="edb9d0e4-5370-4cfb-9e4e-bdf6de379f60" xsi:nil="true"/>
  </documentManagement>
</p:properties>
</file>

<file path=customXml/itemProps1.xml><?xml version="1.0" encoding="utf-8"?>
<ds:datastoreItem xmlns:ds="http://schemas.openxmlformats.org/officeDocument/2006/customXml" ds:itemID="{1FACEA74-ECF3-4691-B629-852241E0666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725683C-1A74-44E2-9988-A4D61BF8C0F4}">
  <ds:schemaRefs>
    <ds:schemaRef ds:uri="96764873-66fb-4255-958d-3e8ed5d3d932"/>
    <ds:schemaRef ds:uri="9c907f39-1dbf-4657-ac13-ffe8b19c7798"/>
    <ds:schemaRef ds:uri="edb9d0e4-5370-4cfb-9e4e-bdf6de379f6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8C70D76-88CC-49C9-B685-A8A9B84F6348}">
  <ds:schemaRefs>
    <ds:schemaRef ds:uri="96764873-66fb-4255-958d-3e8ed5d3d932"/>
    <ds:schemaRef ds:uri="9c907f39-1dbf-4657-ac13-ffe8b19c7798"/>
    <ds:schemaRef ds:uri="edb9d0e4-5370-4cfb-9e4e-bdf6de379f6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332</Words>
  <Application>Microsoft Office PowerPoint</Application>
  <PresentationFormat>Widescreen</PresentationFormat>
  <Paragraphs>67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UI</vt:lpstr>
      <vt:lpstr>Symbol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Jiang</dc:creator>
  <cp:lastModifiedBy>Harvey-Fishenden, Eric (STFC,RAL,TECH)</cp:lastModifiedBy>
  <cp:revision>170</cp:revision>
  <dcterms:created xsi:type="dcterms:W3CDTF">2023-11-22T11:19:37Z</dcterms:created>
  <dcterms:modified xsi:type="dcterms:W3CDTF">2023-12-13T09:17:47Z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0x010100D21F879F3A3FC1418F94A6202BFA0496</vt:lpwstr>
  </property>
  <property fmtid="{D5CDD505-2E9C-101B-9397-08002B2CF9AE}" pid="3" name="MediaServiceImageTags">
    <vt:lpwstr/>
  </property>
</Properties>
</file>