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6" r:id="rId2"/>
    <p:sldId id="336" r:id="rId3"/>
    <p:sldId id="341" r:id="rId4"/>
    <p:sldId id="342" r:id="rId5"/>
    <p:sldId id="343" r:id="rId6"/>
    <p:sldId id="338" r:id="rId7"/>
    <p:sldId id="332" r:id="rId8"/>
    <p:sldId id="334" r:id="rId9"/>
    <p:sldId id="335" r:id="rId10"/>
    <p:sldId id="3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479"/>
    <a:srgbClr val="E6E6E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84" autoAdjust="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B2F7F9-3D56-8C1D-BB86-CAF0B52863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36A18-E26D-19E6-7B89-3922CA651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E8885-92AF-44EC-9027-EF789FFB0D88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46044-41FA-DA7B-475B-02A668E938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098A6-DF6B-5851-D390-4A2F265ED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0CBF7-4F9B-4F22-BB77-D3038AA46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534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0D5DB-5F2F-48AD-BBCC-CD6BC0E671EB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9FE55-368D-413F-82E4-CA4273834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75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maximum XS of ~20 mb at ~200 MeV, extending the machine's energy up to 200 MeV would accommodate the production of 225Ac</a:t>
            </a:r>
            <a:r>
              <a:rPr lang="en-GB" sz="1200" dirty="0"/>
              <a:t>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Radionnuclide production in the Uk, 18 Oct 2023, St Thomas' Hospital, London</a:t>
            </a:r>
          </a:p>
        </p:txBody>
      </p:sp>
    </p:spTree>
    <p:extLst>
      <p:ext uri="{BB962C8B-B14F-4D97-AF65-F5344CB8AC3E}">
        <p14:creationId xmlns:p14="http://schemas.microsoft.com/office/powerpoint/2010/main" val="106930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A1E6-9500-C2E5-F99E-EBCD5846F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ADF67-FB6F-4532-BF8E-8C157DE58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F0F26-30F3-7E7A-F42C-5C75C2AF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3020-CB6B-4D78-A7D9-2949472C3BF4}" type="datetime1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1D339-1117-8F80-B4CF-2C5B6FB9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8BA5A-7187-92CD-85D8-5514F717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6245-841D-4E3F-8205-2A12F022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85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CC4F-DF65-CC3D-79E9-FB424EE4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96E2-63C4-4800-D5BB-68CB6BCC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3253F-CBA7-5C90-1326-87896BBE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F1C6-F35B-4D7B-9BE7-51BF4CE8A180}" type="datetime1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E77EA-B254-AB7C-C150-8F45360A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9E57-8A41-232A-788B-823D615B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6245-841D-4E3F-8205-2A12F022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E7E6E-DC63-D034-B33A-A45126CCA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F7AD4-D079-AC95-2FD4-748D11C6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7DDD-090C-11D3-A21D-8B41AD49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7E29-6A9E-468A-A45A-4B548079B42D}" type="datetime1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6DAD5-6EB1-0C74-95F7-8F075CE0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2CB2D-0BD2-4FEB-7461-1AB75FAE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6245-841D-4E3F-8205-2A12F022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67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mark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0769" y="790901"/>
            <a:ext cx="6516347" cy="770913"/>
          </a:xfrm>
        </p:spPr>
        <p:txBody>
          <a:bodyPr>
            <a:normAutofit/>
          </a:bodyPr>
          <a:lstStyle>
            <a:lvl1pPr>
              <a:defRPr sz="5062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69" y="1561815"/>
            <a:ext cx="6516347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25303B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956" y="2120081"/>
            <a:ext cx="6516160" cy="484975"/>
          </a:xfrm>
        </p:spPr>
        <p:txBody>
          <a:bodyPr>
            <a:noAutofit/>
          </a:bodyPr>
          <a:lstStyle>
            <a:lvl1pPr>
              <a:defRPr sz="2664" cap="none" baseline="0"/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0956" y="2605057"/>
            <a:ext cx="10964797" cy="3462043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E190-68D6-437E-BDB6-928695B47E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3B8A62-1FE3-4D15-8F38-3F59DFEDA92C}" type="datetime1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54FDD-7302-460C-8BA1-7C5671187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47CDA-4DA8-4BFB-82AA-57BB03F58D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C5ADE-2A00-4DF4-ACD2-BAB2EB769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03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atermark_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71714"/>
            <a:ext cx="10972800" cy="1143000"/>
          </a:xfrm>
        </p:spPr>
        <p:txBody>
          <a:bodyPr>
            <a:normAutofit/>
          </a:bodyPr>
          <a:lstStyle>
            <a:lvl1pPr>
              <a:defRPr sz="7327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6C2B2-D2A9-4BA8-AE9F-8AEDFF7D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6D18-D553-46F3-BD9A-37923DB21949}" type="datetime1">
              <a:rPr lang="en-GB" smtClean="0"/>
              <a:t>08/05/2024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BA6C4-5695-4C18-BA12-DC4A56A6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2AD36-8034-4ECF-AFAC-7E6DC2EC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5ADE-2A00-4DF4-ACD2-BAB2EB769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85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62AE-402C-73C9-4E4B-CBA447EF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EBE06-95AE-1B28-93CC-57E0E9B0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D6D7A-5288-DF34-C0E0-044424E6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4F05-D1CC-4D93-83B1-E7FBE00759C0}" type="datetime1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69BB9-5471-F6A8-6019-F2CAD8F4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B71A4-83FD-3397-2A37-4EFA4CDA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6245-841D-4E3F-8205-2A12F022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9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2BE7-E8FE-B6C7-4F1A-C54DB50B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82941-7DE5-41B5-AF6C-25B9BD1CF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773D2-4915-B8D8-47E6-71C07883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95D2-71CB-445F-B429-01A661F8DB7E}" type="datetime1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43DBB-F265-E75D-364E-853BD6CE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9B381-05AA-4F67-E1D7-46F7C367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6245-841D-4E3F-8205-2A12F022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4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2B52-7083-D83F-80A6-901832F3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5081-BFF3-F98F-83B8-8EAF16D6E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B9E7D-0B89-7048-8B21-0E34CA71D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17A27-BA2C-9586-78D1-0298864A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B8DB-5509-4947-917D-A3450DBDE8E0}" type="datetime1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BD6EA-20F3-7522-A899-76F6531A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B14DA-A3F1-E5F9-B479-668371C5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6245-841D-4E3F-8205-2A12F022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3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D218-7517-63CE-A0E5-3CF4D1DA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558C3-13D2-8945-B632-77B715E7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1A4A7-D469-045C-9826-9593CDAC3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AE2E5-E3A0-A406-F18A-4F4B02272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2BB47-AD91-395B-941C-C7F24E61C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03A9A-0A7E-6437-8C82-413B005E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6512-26E2-4ADD-839B-05FDA77E37D8}" type="datetime1">
              <a:rPr lang="en-GB" smtClean="0"/>
              <a:t>08/05/2024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6515A-1BC1-E744-FE51-9D05D085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E8AC2-C0E5-FA35-99AD-347F9BF9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6245-841D-4E3F-8205-2A12F022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1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1E41-7F4E-F498-3D71-64F50FEA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32448-B084-2CC4-31FB-FB548C66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993-7443-4D03-8147-66570765E7D1}" type="datetime1">
              <a:rPr lang="en-GB" smtClean="0"/>
              <a:t>08/05/2024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27F45-B7D7-204F-5B1A-4DA50BF6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FBE8E-D114-4850-297D-B0B0CC2E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6245-841D-4E3F-8205-2A12F022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4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32874-E5E8-93D6-9CE5-9BBFDFCC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B04C-FE9B-4CD6-8406-5893E3082A53}" type="datetime1">
              <a:rPr lang="en-GB" smtClean="0"/>
              <a:t>08/05/2024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4721B-D863-0B31-F56B-6C1684CF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2D97E-42C8-65E1-78E2-501F2E4E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6245-841D-4E3F-8205-2A12F022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0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53B3-86ED-CB87-02D1-105872546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0AC8-ECC5-AB79-80A5-42753E05E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1BBF1-D7C4-A575-FF49-0E30C3DC5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9523D-85AD-91B2-1EF0-A0FC2681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898D-92C3-4C26-AFDF-B4066F9E969C}" type="datetime1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A2ADD-D987-3716-7A8D-102AF7FA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109DE-DB72-C10C-551F-FEC9FB4E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6245-841D-4E3F-8205-2A12F022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3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8CDE-1538-7632-464C-4E5D494A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A80D0-7D28-2C53-4F6D-B65D24F2F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63A48-A9E2-14BB-9727-9857439FD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A25CD-BE6A-1599-413A-768F3069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FA6D-A627-434F-8A8F-6CCDF545AFE5}" type="datetime1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16361-27CD-7709-EBE7-5B67828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7D4FE-09B8-4186-774C-313C8653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6245-841D-4E3F-8205-2A12F022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9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473125-15E6-2A4B-2EE9-4222146C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25209-95B6-75BA-3038-C26D1E72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BEDD4-ACFF-0BBF-2E87-EFF77E257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15D38B-C8B9-4FB0-8176-FEBFF62491D7}" type="datetime1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2736E-12E1-FC57-C9F3-C028FA441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A0CF-76E7-0C1F-C9D2-B8E33C343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46245-841D-4E3F-8205-2A12F022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ucleus.iaea.org/sites/accelerators/Pages/Cyclotron.aspx#InplviewHashd5afe566-18ad-4ac0-8aeb-ccf833dbc282=Paged%3DTRUE-p_ID%3D32-PageFirstRow%3D31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s://www.iba-radiopharmasolutions.com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8" y="2387205"/>
            <a:ext cx="11904942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Proposed Establishment of a Comprehensive Radionuclide Manufacturing Facility:</a:t>
            </a:r>
            <a:br>
              <a:rPr lang="en-US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Addressing the UK's Radionuclide Shortage and Advancing Applied Nuclear 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9BD5B-B28B-4C87-B13B-82EB667C885E}"/>
              </a:ext>
            </a:extLst>
          </p:cNvPr>
          <p:cNvSpPr/>
          <p:nvPr/>
        </p:nvSpPr>
        <p:spPr>
          <a:xfrm>
            <a:off x="287058" y="4635050"/>
            <a:ext cx="9941033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99"/>
              </a:spcBef>
              <a:spcAft>
                <a:spcPts val="799"/>
              </a:spcAft>
            </a:pPr>
            <a:r>
              <a:rPr lang="en-GB" sz="2398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Mamad Eslami</a:t>
            </a:r>
            <a:endParaRPr lang="en-GB" sz="2398" baseline="30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CBFEA-E9A3-4863-BEAE-8519A1FD21A9}"/>
              </a:ext>
            </a:extLst>
          </p:cNvPr>
          <p:cNvSpPr txBox="1"/>
          <p:nvPr/>
        </p:nvSpPr>
        <p:spPr>
          <a:xfrm>
            <a:off x="287060" y="6124333"/>
            <a:ext cx="4214872" cy="953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99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Nuclear Physics Forum Meeting (Spring 2024)</a:t>
            </a:r>
          </a:p>
          <a:p>
            <a:r>
              <a:rPr lang="en-GB" sz="1599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 8, 2024, Liverpool, UK</a:t>
            </a:r>
          </a:p>
          <a:p>
            <a:endParaRPr lang="en-GB" sz="2398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F1262-D577-43FD-92B0-62635AD254CA}"/>
              </a:ext>
            </a:extLst>
          </p:cNvPr>
          <p:cNvSpPr txBox="1"/>
          <p:nvPr/>
        </p:nvSpPr>
        <p:spPr>
          <a:xfrm>
            <a:off x="287058" y="5111104"/>
            <a:ext cx="3086944" cy="37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University of York, York, UK</a:t>
            </a:r>
            <a:endParaRPr lang="en-GB" sz="1865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C412A9-2279-D4F5-96FE-4B9826098355}"/>
              </a:ext>
            </a:extLst>
          </p:cNvPr>
          <p:cNvSpPr txBox="1">
            <a:spLocks/>
          </p:cNvSpPr>
          <p:nvPr/>
        </p:nvSpPr>
        <p:spPr>
          <a:xfrm>
            <a:off x="70608" y="2397276"/>
            <a:ext cx="91763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32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UK Radionuclide Manufacturing Facility</a:t>
            </a:r>
            <a:br>
              <a:rPr lang="en-US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000" dirty="0">
              <a:solidFill>
                <a:srgbClr val="A2347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6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972D-85D1-8B60-F2D1-863F766F0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448" y="449454"/>
            <a:ext cx="6516347" cy="7709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 Stakeholders</a:t>
            </a:r>
            <a:endParaRPr lang="en-GB" sz="4000" dirty="0">
              <a:solidFill>
                <a:srgbClr val="A2347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F868BF90-28A3-B195-D842-CB013CA6C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5" y="3115688"/>
            <a:ext cx="2343630" cy="585908"/>
          </a:xfrm>
          <a:prstGeom prst="rect">
            <a:avLst/>
          </a:prstGeom>
        </p:spPr>
      </p:pic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A682F9D5-2F42-6222-3D57-391B1DDFD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75" y="5562387"/>
            <a:ext cx="1978467" cy="6430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FCD58B1-7351-52E1-DE86-4295FD7CE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5976" y="4248775"/>
            <a:ext cx="1978467" cy="766433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081BC405-2E3B-49A7-3917-BDB17415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76" y="1798443"/>
            <a:ext cx="2375735" cy="770066"/>
          </a:xfrm>
          <a:prstGeom prst="rect">
            <a:avLst/>
          </a:prstGeom>
        </p:spPr>
      </p:pic>
      <p:pic>
        <p:nvPicPr>
          <p:cNvPr id="15" name="Picture 14" descr="A logo with purple squares and white text&#10;&#10;Description automatically generated">
            <a:extLst>
              <a:ext uri="{FF2B5EF4-FFF2-40B4-BE49-F238E27FC236}">
                <a16:creationId xmlns:a16="http://schemas.microsoft.com/office/drawing/2014/main" id="{E1F2EC8D-D0A1-D2C8-473C-98FF226F4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8" y="4895170"/>
            <a:ext cx="1817535" cy="1513376"/>
          </a:xfrm>
          <a:prstGeom prst="rect">
            <a:avLst/>
          </a:prstGeom>
        </p:spPr>
      </p:pic>
      <p:pic>
        <p:nvPicPr>
          <p:cNvPr id="17" name="Picture 16" descr="A logo with blue and white letters&#10;&#10;Description automatically generated">
            <a:extLst>
              <a:ext uri="{FF2B5EF4-FFF2-40B4-BE49-F238E27FC236}">
                <a16:creationId xmlns:a16="http://schemas.microsoft.com/office/drawing/2014/main" id="{5F036A4B-F0E1-6ECD-7539-83BA5A181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8" y="2875285"/>
            <a:ext cx="1817535" cy="1513376"/>
          </a:xfrm>
          <a:prstGeom prst="rect">
            <a:avLst/>
          </a:prstGeom>
        </p:spPr>
      </p:pic>
      <p:pic>
        <p:nvPicPr>
          <p:cNvPr id="19" name="Picture 18" descr="A logo with blue squares and white text&#10;&#10;Description automatically generated">
            <a:extLst>
              <a:ext uri="{FF2B5EF4-FFF2-40B4-BE49-F238E27FC236}">
                <a16:creationId xmlns:a16="http://schemas.microsoft.com/office/drawing/2014/main" id="{A79B22F8-FD4B-C4E6-0509-ADB8ADF27A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57" y="4889007"/>
            <a:ext cx="1824936" cy="1519539"/>
          </a:xfrm>
          <a:prstGeom prst="rect">
            <a:avLst/>
          </a:prstGeom>
        </p:spPr>
      </p:pic>
      <p:pic>
        <p:nvPicPr>
          <p:cNvPr id="21" name="Picture 20" descr="A logo with white text and blue squares&#10;&#10;Description automatically generated">
            <a:extLst>
              <a:ext uri="{FF2B5EF4-FFF2-40B4-BE49-F238E27FC236}">
                <a16:creationId xmlns:a16="http://schemas.microsoft.com/office/drawing/2014/main" id="{4D36F20F-EA54-FBD5-92B8-B6BA83C7BC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99" y="2875285"/>
            <a:ext cx="1817535" cy="1513376"/>
          </a:xfrm>
          <a:prstGeom prst="rect">
            <a:avLst/>
          </a:prstGeom>
        </p:spPr>
      </p:pic>
      <p:pic>
        <p:nvPicPr>
          <p:cNvPr id="23" name="Picture 22" descr="A blue and white logo&#10;&#10;Description automatically generated">
            <a:extLst>
              <a:ext uri="{FF2B5EF4-FFF2-40B4-BE49-F238E27FC236}">
                <a16:creationId xmlns:a16="http://schemas.microsoft.com/office/drawing/2014/main" id="{A8C51E86-8849-6230-CD4A-89035E76C0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26" y="1622560"/>
            <a:ext cx="2162176" cy="117509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6F49966-C051-1C93-1A37-80FE2DA57F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90526" y="3143250"/>
            <a:ext cx="2162175" cy="5715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44FCBA2-623A-D47F-07A7-8B408420E02C}"/>
              </a:ext>
            </a:extLst>
          </p:cNvPr>
          <p:cNvSpPr txBox="1"/>
          <p:nvPr/>
        </p:nvSpPr>
        <p:spPr>
          <a:xfrm>
            <a:off x="561448" y="4388661"/>
            <a:ext cx="85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ASTeC</a:t>
            </a:r>
            <a:endParaRPr lang="en-GB" b="1" i="1" dirty="0"/>
          </a:p>
        </p:txBody>
      </p:sp>
      <p:pic>
        <p:nvPicPr>
          <p:cNvPr id="30" name="Picture 2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F8C967E-A20A-53E8-4F34-06EF32287F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8" y="1727004"/>
            <a:ext cx="2919689" cy="8610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323DCFB-55C0-4B0E-903E-57EDE099C584}"/>
              </a:ext>
            </a:extLst>
          </p:cNvPr>
          <p:cNvSpPr txBox="1"/>
          <p:nvPr/>
        </p:nvSpPr>
        <p:spPr>
          <a:xfrm>
            <a:off x="3481137" y="1794610"/>
            <a:ext cx="69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66"/>
                </a:solidFill>
              </a:rPr>
              <a:t>IF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DFE25DC6-87AA-ABA0-01EC-92699965B6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C5ADE-2A00-4DF4-ACD2-BAB2EB769C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3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BD99-AA2B-692F-E70B-6F07CDB99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56" y="533726"/>
            <a:ext cx="6516347" cy="77091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Physics and Societal Drivers</a:t>
            </a:r>
            <a:endParaRPr lang="en-GB" sz="4000" dirty="0">
              <a:solidFill>
                <a:srgbClr val="A2347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428D2-A314-2912-615F-D3F7E112B4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635" y="2093112"/>
            <a:ext cx="6158174" cy="3462043"/>
          </a:xfrm>
        </p:spPr>
        <p:txBody>
          <a:bodyPr/>
          <a:lstStyle/>
          <a:p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Critical shortage of radionuclide supply due to lack of local production facilities</a:t>
            </a:r>
          </a:p>
          <a:p>
            <a:pPr indent="0">
              <a:buNone/>
            </a:pPr>
            <a:endParaRPr lang="en-US" sz="2800" dirty="0">
              <a:solidFill>
                <a:srgbClr val="2121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 of radionuclides in advancing research, particularly in theranostic and targeted alpha therapy (TAT)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for cancer diagnosis and treatment</a:t>
            </a:r>
            <a:endParaRPr lang="en-US" sz="2800" dirty="0">
              <a:solidFill>
                <a:srgbClr val="2121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>
              <a:buNone/>
            </a:pPr>
            <a:endParaRPr lang="en-US" sz="2800" dirty="0">
              <a:solidFill>
                <a:srgbClr val="2121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8705F-EF65-BF9F-8D1F-D64C917B30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C5ADE-2A00-4DF4-ACD2-BAB2EB769C09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 descr="A diagram of a scale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3150B4B8-D840-5F79-9144-3890E3803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688"/>
          <a:stretch/>
        </p:blipFill>
        <p:spPr>
          <a:xfrm>
            <a:off x="6775739" y="2180129"/>
            <a:ext cx="4959626" cy="26687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32CBA6-8C49-EFFC-04C9-B7348BB8612C}"/>
              </a:ext>
            </a:extLst>
          </p:cNvPr>
          <p:cNvSpPr txBox="1"/>
          <p:nvPr/>
        </p:nvSpPr>
        <p:spPr>
          <a:xfrm>
            <a:off x="7996137" y="4936433"/>
            <a:ext cx="419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2E2B2B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Taken from: J. </a:t>
            </a:r>
            <a:r>
              <a:rPr lang="en-US" sz="1600" b="0" i="0" dirty="0" err="1">
                <a:solidFill>
                  <a:srgbClr val="2E2B2B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Nucl</a:t>
            </a:r>
            <a:r>
              <a:rPr lang="en-US" sz="1600" b="0" i="0" dirty="0">
                <a:solidFill>
                  <a:srgbClr val="2E2B2B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 Med. 62 (2021) 1495</a:t>
            </a: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3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A212-94B1-BD7F-1651-C127175DA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Emerging Opportunities</a:t>
            </a:r>
            <a:endParaRPr lang="en-GB" sz="4000" dirty="0">
              <a:solidFill>
                <a:srgbClr val="A2347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39748-CE06-A798-82AF-CCFEADEF7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005" y="2517507"/>
            <a:ext cx="11955990" cy="3462043"/>
          </a:xfrm>
        </p:spPr>
        <p:txBody>
          <a:bodyPr/>
          <a:lstStyle/>
          <a:p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Urgent need to enhance UK's production capacity for medical radioisotopes</a:t>
            </a:r>
          </a:p>
          <a:p>
            <a:endParaRPr lang="en-US" sz="2800" dirty="0">
              <a:solidFill>
                <a:srgbClr val="2121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Establishment of comprehensive radionuclide manufacturing facility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requiring interdisciplinary collaboration from various fields </a:t>
            </a:r>
            <a:endParaRPr lang="en-US" sz="2800" dirty="0">
              <a:solidFill>
                <a:srgbClr val="2121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solidFill>
                <a:srgbClr val="2121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Incorporation of high-energy cyclotron and linear accelerator (LINAC)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dedicated to the research and development of radioisotopes.</a:t>
            </a:r>
            <a:endParaRPr lang="en-US" sz="2800" dirty="0">
              <a:solidFill>
                <a:srgbClr val="2121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F3FE-35C7-FF27-1B17-ACDDD324B3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C5ADE-2A00-4DF4-ACD2-BAB2EB769C0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EFD1-86E6-05DE-0B36-46B1E4FB4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69" y="501649"/>
            <a:ext cx="6516347" cy="7709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 Scope</a:t>
            </a:r>
            <a:endParaRPr lang="en-GB" sz="4000" dirty="0">
              <a:solidFill>
                <a:srgbClr val="A2347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A3DB5-E157-95B6-02A6-951A0386F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769" y="1697978"/>
            <a:ext cx="11342554" cy="3462043"/>
          </a:xfrm>
        </p:spPr>
        <p:txBody>
          <a:bodyPr/>
          <a:lstStyle/>
          <a:p>
            <a:r>
              <a:rPr lang="en-US" sz="2800" b="1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Features of the facility:</a:t>
            </a:r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</a:t>
            </a:r>
            <a:r>
              <a:rPr lang="en-US" sz="2800" dirty="0">
                <a:solidFill>
                  <a:srgbClr val="21212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MeV cyclotron, 40 MeV LINAC, HPGe detectors, hot cells</a:t>
            </a:r>
          </a:p>
          <a:p>
            <a:r>
              <a:rPr lang="en-US" sz="2800" b="1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Production capabilities: </a:t>
            </a:r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charged-particle-induced and photonuclear reactions</a:t>
            </a:r>
          </a:p>
          <a:p>
            <a:r>
              <a:rPr lang="en-US" sz="2800" b="1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Advantages: </a:t>
            </a:r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filling knowledge gaps, encouraging collaboration, driving innovation</a:t>
            </a:r>
          </a:p>
          <a:p>
            <a:r>
              <a:rPr lang="en-US" sz="2800" b="1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Encouraging interdisciplinary research: </a:t>
            </a:r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such as stable isotope targetry and radiochemistry</a:t>
            </a:r>
          </a:p>
          <a:p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CB49E-DA8B-1270-395F-DDE620E902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C5ADE-2A00-4DF4-ACD2-BAB2EB769C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0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7A24-EFD9-3F4F-DA2D-8E6E5C901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46" y="430978"/>
            <a:ext cx="6516347" cy="77091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Benefits to UK Community</a:t>
            </a:r>
            <a:endParaRPr lang="en-GB" sz="4000" dirty="0">
              <a:solidFill>
                <a:srgbClr val="A2347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27802-1AB6-4E4A-4364-2A32472EE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127" y="2300662"/>
            <a:ext cx="11585746" cy="3462043"/>
          </a:xfrm>
        </p:spPr>
        <p:txBody>
          <a:bodyPr/>
          <a:lstStyle/>
          <a:p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Advancement in nuclear applications</a:t>
            </a:r>
          </a:p>
          <a:p>
            <a:endParaRPr lang="en-US" sz="2800" dirty="0">
              <a:solidFill>
                <a:srgbClr val="2121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Investing in world-class science</a:t>
            </a:r>
          </a:p>
          <a:p>
            <a:endParaRPr lang="en-US" sz="2800" dirty="0">
              <a:solidFill>
                <a:srgbClr val="2121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solidFill>
                  <a:srgbClr val="2121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Economic growth through enhanced healthcare outcomes, scientific expertise, and technological competence by </a:t>
            </a:r>
            <a:r>
              <a:rPr lang="en-US" sz="28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enabling the large-scale production of emerging PET, SPECT and TAT isotopes.</a:t>
            </a:r>
            <a:endParaRPr lang="en-US" sz="2800" dirty="0">
              <a:solidFill>
                <a:srgbClr val="2121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solidFill>
                <a:srgbClr val="2121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1243F-01C8-659F-6192-CCB44D0261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C5ADE-2A00-4DF4-ACD2-BAB2EB769C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8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8B10-C331-ACD3-7563-040786E43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631" y="140676"/>
            <a:ext cx="9185031" cy="77091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Distribution of Cyclotrons in the UK</a:t>
            </a:r>
            <a:endParaRPr lang="en-GB" sz="4000" dirty="0">
              <a:solidFill>
                <a:srgbClr val="A2347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ED8BBD-6C0E-C6EB-CB9A-3612A6BF6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79681"/>
              </p:ext>
            </p:extLst>
          </p:nvPr>
        </p:nvGraphicFramePr>
        <p:xfrm>
          <a:off x="345831" y="911589"/>
          <a:ext cx="9032630" cy="56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6292">
                  <a:extLst>
                    <a:ext uri="{9D8B030D-6E8A-4147-A177-3AD203B41FA5}">
                      <a16:colId xmlns:a16="http://schemas.microsoft.com/office/drawing/2014/main" val="1341918551"/>
                    </a:ext>
                  </a:extLst>
                </a:gridCol>
                <a:gridCol w="3638062">
                  <a:extLst>
                    <a:ext uri="{9D8B030D-6E8A-4147-A177-3AD203B41FA5}">
                      <a16:colId xmlns:a16="http://schemas.microsoft.com/office/drawing/2014/main" val="3366430892"/>
                    </a:ext>
                  </a:extLst>
                </a:gridCol>
                <a:gridCol w="1169377">
                  <a:extLst>
                    <a:ext uri="{9D8B030D-6E8A-4147-A177-3AD203B41FA5}">
                      <a16:colId xmlns:a16="http://schemas.microsoft.com/office/drawing/2014/main" val="215638858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601319125"/>
                    </a:ext>
                  </a:extLst>
                </a:gridCol>
                <a:gridCol w="1485899">
                  <a:extLst>
                    <a:ext uri="{9D8B030D-6E8A-4147-A177-3AD203B41FA5}">
                      <a16:colId xmlns:a16="http://schemas.microsoft.com/office/drawing/2014/main" val="3857955170"/>
                    </a:ext>
                  </a:extLst>
                </a:gridCol>
              </a:tblGrid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City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Facility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Manufacturer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Model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Proton energy (MeV)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21677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Bebington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Douglas Cyclotron Centre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Scanditronix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MC-62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816296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Birmingham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unspecified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Scanditronix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MC-40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728334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Sheffield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Alliance Medical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ACSI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TR-24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25711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Cardiff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Wales Research and Diagnostic PET Imaging Centre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IBA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CYCLONE 18/9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69998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Sheffield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unspecified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IBA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CYCLONE 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501936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Guilford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unspecified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IBA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CYCLONE 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39193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London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King's College London-1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PETtrace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16.5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019997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Edinburgh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Edinburgh Imaging / University of Edinburgh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PETtrace8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16.5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476032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London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St. Thomas Hospital, Pet Centre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PETtrace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2056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Sutton Surrey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Royal Marsden NHS Foundation Trust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PETtrace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24982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Amersham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AMERSHAM INTERNATIONAL PLC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PETtrace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95370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Manchester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WOLFSON MOLECULAR IMAGING CENTRE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PETtrace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7107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Preston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Royal Preston Hospital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PETtrace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33161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Keele Staffordshire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Keele University Science Park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PETtrace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53556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Glasgow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Gartnaval Hospital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PETtrace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8451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Cambridge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WOLFSON BRAIN IMAGING CENTRE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PETtrace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47179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Hammersmith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unspecified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Siemens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ECLIPSE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28517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Middlesex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unspecified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Siemens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ECLIPSE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1643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Aberdeen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John Mallard Scottish PET Centre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Siemens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RDS 111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349862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London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King's College London-2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Siemens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RDS 112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574203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Nottingham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unspecified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Siemens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ECLIPSE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80852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Hammersmith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unspecified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Siemens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ECLIPSE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627380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Yorkshire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Castle Hill Hospital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GENtrace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7.8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272150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Newcastle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unspecified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ABT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BG-75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7.5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0942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Hull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University of Hull PET Research Centre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ABT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BG-75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7.5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40779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London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unspecified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IBA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CYCLONE 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320971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London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unspecified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IBA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CYCLONE 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36651"/>
                  </a:ext>
                </a:extLst>
              </a:tr>
            </a:tbl>
          </a:graphicData>
        </a:graphic>
      </p:graphicFrame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9785EB29-7DB3-8ACC-A6B5-FF49340DB0FA}"/>
              </a:ext>
            </a:extLst>
          </p:cNvPr>
          <p:cNvSpPr txBox="1"/>
          <p:nvPr/>
        </p:nvSpPr>
        <p:spPr>
          <a:xfrm>
            <a:off x="9378461" y="5951646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0B0F0"/>
                </a:solidFill>
              </a:rPr>
              <a:t>IAEA Database of Cyclotrons for Radionuclide Production</a:t>
            </a:r>
            <a:endParaRPr lang="en-GB" sz="1400" u="sng" dirty="0">
              <a:solidFill>
                <a:srgbClr val="00B0F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6CF968-56D2-1BA5-57A1-5373C1E7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31" y="1428645"/>
            <a:ext cx="11329437" cy="4657727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3FCD8A-1C88-0EB5-4609-E327677471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C5ADE-2A00-4DF4-ACD2-BAB2EB769C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662F-42ED-426D-8048-E4F525D41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21" y="232371"/>
            <a:ext cx="6510319" cy="77091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Proposed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3E8A0-B3FA-484E-890B-527218D398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1331643"/>
            <a:ext cx="5200434" cy="1134475"/>
          </a:xfrm>
        </p:spPr>
        <p:txBody>
          <a:bodyPr/>
          <a:lstStyle/>
          <a:p>
            <a:r>
              <a:rPr lang="en-GB" baseline="30000" dirty="0"/>
              <a:t>226</a:t>
            </a:r>
            <a:r>
              <a:rPr lang="en-GB" dirty="0"/>
              <a:t>Ra(</a:t>
            </a:r>
            <a:r>
              <a:rPr lang="el-GR" dirty="0"/>
              <a:t>γ,</a:t>
            </a:r>
            <a:r>
              <a:rPr lang="en-GB" dirty="0"/>
              <a:t>n)</a:t>
            </a:r>
            <a:r>
              <a:rPr lang="en-GB" baseline="30000" dirty="0"/>
              <a:t>225</a:t>
            </a:r>
            <a:r>
              <a:rPr lang="en-GB" dirty="0"/>
              <a:t>Ra       </a:t>
            </a:r>
            <a:r>
              <a:rPr lang="en-GB" baseline="30000" dirty="0"/>
              <a:t>225</a:t>
            </a:r>
            <a:r>
              <a:rPr lang="en-GB" dirty="0"/>
              <a:t>Ac  </a:t>
            </a:r>
            <a:r>
              <a:rPr lang="en-GB" dirty="0">
                <a:solidFill>
                  <a:srgbClr val="C00000"/>
                </a:solidFill>
              </a:rPr>
              <a:t>20 MeV</a:t>
            </a:r>
          </a:p>
          <a:p>
            <a:r>
              <a:rPr lang="en-GB" baseline="30000" dirty="0"/>
              <a:t>232</a:t>
            </a:r>
            <a:r>
              <a:rPr lang="en-GB" dirty="0"/>
              <a:t>Th(</a:t>
            </a:r>
            <a:r>
              <a:rPr lang="en-GB" dirty="0" err="1"/>
              <a:t>p,x</a:t>
            </a:r>
            <a:r>
              <a:rPr lang="en-GB" dirty="0"/>
              <a:t>)</a:t>
            </a:r>
            <a:r>
              <a:rPr lang="en-GB" baseline="30000" dirty="0"/>
              <a:t>225</a:t>
            </a:r>
            <a:r>
              <a:rPr lang="en-GB" dirty="0"/>
              <a:t>Ac                </a:t>
            </a:r>
            <a:r>
              <a:rPr lang="en-GB" dirty="0">
                <a:solidFill>
                  <a:srgbClr val="C00000"/>
                </a:solidFill>
              </a:rPr>
              <a:t>200 MeV</a:t>
            </a:r>
          </a:p>
        </p:txBody>
      </p:sp>
      <p:pic>
        <p:nvPicPr>
          <p:cNvPr id="5122" name="Picture 2" descr="https://www.iba-industrial.com/wp-content/uploads/2022/10/rhodotron-768x191.jpg">
            <a:extLst>
              <a:ext uri="{FF2B5EF4-FFF2-40B4-BE49-F238E27FC236}">
                <a16:creationId xmlns:a16="http://schemas.microsoft.com/office/drawing/2014/main" id="{F109006D-254B-4EDE-9756-06669F084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/>
          <a:stretch/>
        </p:blipFill>
        <p:spPr bwMode="auto">
          <a:xfrm>
            <a:off x="85946" y="1096694"/>
            <a:ext cx="5731922" cy="182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hm-offload.s3.eu-west-3.amazonaws.com/iba/2023/04/rigging20Korea-1024x477.png">
            <a:extLst>
              <a:ext uri="{FF2B5EF4-FFF2-40B4-BE49-F238E27FC236}">
                <a16:creationId xmlns:a16="http://schemas.microsoft.com/office/drawing/2014/main" id="{BEA980A2-D09C-4CE8-B583-3AF88A44B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2" r="67040" b="8933"/>
          <a:stretch/>
        </p:blipFill>
        <p:spPr bwMode="auto">
          <a:xfrm>
            <a:off x="85947" y="3000914"/>
            <a:ext cx="3721617" cy="338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16BE9-F504-4979-9F35-CD557A29CF9A}"/>
              </a:ext>
            </a:extLst>
          </p:cNvPr>
          <p:cNvSpPr txBox="1"/>
          <p:nvPr/>
        </p:nvSpPr>
        <p:spPr>
          <a:xfrm>
            <a:off x="31943" y="6314774"/>
            <a:ext cx="3872096" cy="31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5" dirty="0"/>
              <a:t>Image from IBA </a:t>
            </a:r>
            <a:r>
              <a:rPr lang="en-GB" sz="1465" cap="al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RADIOPHARMA SOLUTIONS</a:t>
            </a:r>
            <a:r>
              <a:rPr lang="en-GB" sz="1465" cap="all" dirty="0"/>
              <a:t>,</a:t>
            </a:r>
            <a:endParaRPr lang="en-GB" sz="146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3AE2B-9A3D-40B9-8914-9DEEDFE86895}"/>
              </a:ext>
            </a:extLst>
          </p:cNvPr>
          <p:cNvSpPr txBox="1"/>
          <p:nvPr/>
        </p:nvSpPr>
        <p:spPr>
          <a:xfrm>
            <a:off x="31943" y="6531708"/>
            <a:ext cx="3721617" cy="31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5" dirty="0"/>
              <a:t>and IBA </a:t>
            </a:r>
            <a:r>
              <a:rPr lang="en-GB" sz="1465" cap="all" dirty="0"/>
              <a:t>Industrial solutions</a:t>
            </a:r>
            <a:endParaRPr lang="en-GB" sz="1465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B4433E-4B74-4CBF-9228-79C5F96C3442}"/>
              </a:ext>
            </a:extLst>
          </p:cNvPr>
          <p:cNvCxnSpPr/>
          <p:nvPr/>
        </p:nvCxnSpPr>
        <p:spPr>
          <a:xfrm>
            <a:off x="8696217" y="1609771"/>
            <a:ext cx="33947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F4A0838-1935-F983-37D5-946A07200E16}"/>
              </a:ext>
            </a:extLst>
          </p:cNvPr>
          <p:cNvSpPr txBox="1"/>
          <p:nvPr/>
        </p:nvSpPr>
        <p:spPr>
          <a:xfrm>
            <a:off x="4165621" y="1085092"/>
            <a:ext cx="165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Cyclone® 70 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1EBD04-D660-A73F-293C-7BD048A70C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C5ADE-2A00-4DF4-ACD2-BAB2EB769C09}" type="slidenum">
              <a:rPr lang="en-GB" smtClean="0"/>
              <a:t>7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6B195C-58B9-7F1E-4B8C-DA6D936AE7CA}"/>
              </a:ext>
            </a:extLst>
          </p:cNvPr>
          <p:cNvSpPr txBox="1"/>
          <p:nvPr/>
        </p:nvSpPr>
        <p:spPr>
          <a:xfrm>
            <a:off x="2297690" y="2920182"/>
            <a:ext cx="1585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Rhodotron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®</a:t>
            </a:r>
          </a:p>
        </p:txBody>
      </p:sp>
      <p:pic>
        <p:nvPicPr>
          <p:cNvPr id="20" name="Picture 19" descr="A graph of a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24F73008-8B25-54FE-EEF9-A1757B409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19" y="2530779"/>
            <a:ext cx="5023348" cy="405781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B2F9E9D-7ED5-57E3-7EDF-ADBEE4846FCC}"/>
              </a:ext>
            </a:extLst>
          </p:cNvPr>
          <p:cNvSpPr/>
          <p:nvPr/>
        </p:nvSpPr>
        <p:spPr>
          <a:xfrm>
            <a:off x="3958043" y="3687669"/>
            <a:ext cx="1984230" cy="121807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8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DDEED5-B452-424C-8EAB-C541F6D45050}"/>
              </a:ext>
            </a:extLst>
          </p:cNvPr>
          <p:cNvGrpSpPr/>
          <p:nvPr/>
        </p:nvGrpSpPr>
        <p:grpSpPr>
          <a:xfrm>
            <a:off x="3958043" y="3682362"/>
            <a:ext cx="7968433" cy="2680967"/>
            <a:chOff x="2967047" y="2764328"/>
            <a:chExt cx="5981858" cy="201258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66E44F-BFD0-4DBB-9EEC-94A5270D6603}"/>
                </a:ext>
              </a:extLst>
            </p:cNvPr>
            <p:cNvSpPr/>
            <p:nvPr/>
          </p:nvSpPr>
          <p:spPr>
            <a:xfrm>
              <a:off x="2967047" y="2764328"/>
              <a:ext cx="148955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8" dirty="0">
                  <a:solidFill>
                    <a:schemeClr val="tx1"/>
                  </a:solidFill>
                </a:rPr>
                <a:t>Radionuclide production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0C7F0F-7629-4045-8852-68D7B8595492}"/>
                </a:ext>
              </a:extLst>
            </p:cNvPr>
            <p:cNvSpPr/>
            <p:nvPr/>
          </p:nvSpPr>
          <p:spPr>
            <a:xfrm>
              <a:off x="2967047" y="3862515"/>
              <a:ext cx="148955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8" dirty="0">
                  <a:solidFill>
                    <a:schemeClr val="tx1"/>
                  </a:solidFill>
                </a:rPr>
                <a:t>Chelator production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E5220B-2817-4772-A794-94F769AD767C}"/>
                </a:ext>
              </a:extLst>
            </p:cNvPr>
            <p:cNvSpPr/>
            <p:nvPr/>
          </p:nvSpPr>
          <p:spPr>
            <a:xfrm>
              <a:off x="4880656" y="3296961"/>
              <a:ext cx="1345997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8" dirty="0">
                  <a:solidFill>
                    <a:schemeClr val="tx1"/>
                  </a:solidFill>
                </a:rPr>
                <a:t>Final product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D0026E-F364-496B-BC7A-4F2649754367}"/>
                </a:ext>
              </a:extLst>
            </p:cNvPr>
            <p:cNvSpPr/>
            <p:nvPr/>
          </p:nvSpPr>
          <p:spPr>
            <a:xfrm>
              <a:off x="7602908" y="3296961"/>
              <a:ext cx="1345997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8" dirty="0">
                  <a:solidFill>
                    <a:schemeClr val="tx1"/>
                  </a:solidFill>
                </a:rPr>
                <a:t>Hospitals, clinics, etc.</a:t>
              </a:r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6CA96826-EC01-416D-863F-3B778220FA34}"/>
                </a:ext>
              </a:extLst>
            </p:cNvPr>
            <p:cNvSpPr/>
            <p:nvPr/>
          </p:nvSpPr>
          <p:spPr>
            <a:xfrm>
              <a:off x="6326568" y="3404403"/>
              <a:ext cx="1213585" cy="6995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99" dirty="0">
                  <a:solidFill>
                    <a:schemeClr val="tx1"/>
                  </a:solidFill>
                </a:rPr>
                <a:t>Overnight shipment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66E1724-26A1-44A0-AD7F-3B8EECFFDE00}"/>
                </a:ext>
              </a:extLst>
            </p:cNvPr>
            <p:cNvCxnSpPr>
              <a:cxnSpLocks/>
            </p:cNvCxnSpPr>
            <p:nvPr/>
          </p:nvCxnSpPr>
          <p:spPr>
            <a:xfrm>
              <a:off x="4519352" y="3404403"/>
              <a:ext cx="248340" cy="184716"/>
            </a:xfrm>
            <a:prstGeom prst="straightConnector1">
              <a:avLst/>
            </a:prstGeom>
            <a:ln w="476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D7D605D-8D84-4C7B-8E5B-72B0F3EBFB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7138" y="3920691"/>
              <a:ext cx="292768" cy="244416"/>
            </a:xfrm>
            <a:prstGeom prst="straightConnector1">
              <a:avLst/>
            </a:prstGeom>
            <a:ln w="476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61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F84B-AC76-AD7B-C728-20742636C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53" y="377534"/>
            <a:ext cx="7998737" cy="77091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Radioisotopes Accessible with 70 MeV Proton and 40 MeV Bremsstrahlung Combo</a:t>
            </a:r>
            <a:endParaRPr lang="en-GB" sz="3600" dirty="0">
              <a:solidFill>
                <a:srgbClr val="A2347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98342-E386-D6CD-EF63-1B53D086B6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32047" y="6467267"/>
            <a:ext cx="2743200" cy="365125"/>
          </a:xfrm>
        </p:spPr>
        <p:txBody>
          <a:bodyPr/>
          <a:lstStyle/>
          <a:p>
            <a:fld id="{11CC5ADE-2A00-4DF4-ACD2-BAB2EB769C09}" type="slidenum">
              <a:rPr lang="en-GB" smtClean="0"/>
              <a:t>8</a:t>
            </a:fld>
            <a:endParaRPr lang="en-GB" dirty="0"/>
          </a:p>
        </p:txBody>
      </p:sp>
      <p:pic>
        <p:nvPicPr>
          <p:cNvPr id="7" name="Picture 6" descr="A diagram of a blood vessel&#10;&#10;Description automatically generated">
            <a:extLst>
              <a:ext uri="{FF2B5EF4-FFF2-40B4-BE49-F238E27FC236}">
                <a16:creationId xmlns:a16="http://schemas.microsoft.com/office/drawing/2014/main" id="{68B6AA0E-E67C-BD0D-74BA-8F6A7C35FA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8534107" y="2139670"/>
            <a:ext cx="2711692" cy="2601831"/>
          </a:xfrm>
          <a:prstGeom prst="rect">
            <a:avLst/>
          </a:prstGeom>
        </p:spPr>
      </p:pic>
      <p:pic>
        <p:nvPicPr>
          <p:cNvPr id="8" name="Picture 7" descr="A green and blue dotted line&#10;&#10;Description automatically generated">
            <a:extLst>
              <a:ext uri="{FF2B5EF4-FFF2-40B4-BE49-F238E27FC236}">
                <a16:creationId xmlns:a16="http://schemas.microsoft.com/office/drawing/2014/main" id="{602AE3B4-0880-921F-4971-C804D7F53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" b="94820" l="625" r="62344">
                        <a14:foregroundMark x1="61823" y1="3171" x2="53281" y2="5603"/>
                        <a14:foregroundMark x1="53281" y1="5603" x2="45677" y2="14376"/>
                        <a14:foregroundMark x1="45677" y1="14376" x2="39844" y2="28541"/>
                        <a14:foregroundMark x1="39844" y1="28541" x2="36458" y2="52537"/>
                        <a14:foregroundMark x1="36458" y1="52537" x2="40938" y2="75264"/>
                        <a14:foregroundMark x1="40938" y1="75264" x2="53021" y2="82875"/>
                        <a14:foregroundMark x1="53021" y1="82875" x2="60990" y2="68710"/>
                        <a14:foregroundMark x1="60990" y1="68710" x2="61354" y2="3277"/>
                        <a14:foregroundMark x1="60573" y1="4334" x2="49531" y2="52008"/>
                        <a14:foregroundMark x1="49531" y1="52008" x2="40417" y2="43023"/>
                        <a14:foregroundMark x1="40417" y1="43023" x2="53646" y2="46300"/>
                        <a14:foregroundMark x1="53646" y1="46300" x2="60052" y2="70719"/>
                        <a14:foregroundMark x1="60052" y1="70719" x2="44115" y2="57188"/>
                        <a14:foregroundMark x1="44115" y1="57188" x2="39740" y2="47674"/>
                        <a14:foregroundMark x1="60938" y1="41543" x2="60729" y2="32452"/>
                        <a14:foregroundMark x1="61094" y1="40275" x2="61719" y2="32664"/>
                        <a14:foregroundMark x1="61979" y1="33192" x2="61979" y2="33192"/>
                        <a14:foregroundMark x1="61875" y1="34567" x2="61875" y2="34567"/>
                        <a14:foregroundMark x1="62135" y1="33192" x2="62240" y2="34567"/>
                        <a14:foregroundMark x1="61979" y1="36892" x2="61979" y2="36892"/>
                        <a14:foregroundMark x1="61979" y1="37421" x2="61979" y2="37421"/>
                        <a14:foregroundMark x1="61458" y1="39535" x2="61458" y2="39535"/>
                        <a14:foregroundMark x1="47292" y1="78436" x2="52969" y2="81290"/>
                        <a14:foregroundMark x1="52448" y1="83404" x2="52240" y2="82558"/>
                        <a14:foregroundMark x1="51823" y1="85729" x2="51823" y2="85729"/>
                        <a14:foregroundMark x1="51302" y1="86575" x2="51302" y2="86575"/>
                        <a14:foregroundMark x1="50781" y1="88055" x2="50260" y2="88266"/>
                        <a14:foregroundMark x1="50052" y1="88266" x2="49792" y2="88266"/>
                        <a14:foregroundMark x1="49115" y1="87844" x2="49115" y2="87844"/>
                        <a14:foregroundMark x1="48646" y1="86786" x2="48646" y2="86258"/>
                        <a14:foregroundMark x1="48385" y1="84989" x2="48385" y2="84461"/>
                        <a14:foregroundMark x1="48125" y1="83827" x2="48125" y2="83827"/>
                        <a14:foregroundMark x1="47865" y1="82664" x2="48646" y2="82347"/>
                        <a14:foregroundMark x1="57865" y1="77590" x2="58646" y2="77590"/>
                        <a14:foregroundMark x1="58906" y1="77590" x2="59792" y2="78118"/>
                        <a14:foregroundMark x1="59948" y1="78118" x2="59948" y2="78118"/>
                        <a14:foregroundMark x1="60313" y1="78753" x2="59792" y2="78964"/>
                        <a14:foregroundMark x1="59271" y1="79175" x2="59271" y2="79175"/>
                        <a14:foregroundMark x1="59010" y1="78647" x2="59792" y2="78647"/>
                        <a14:foregroundMark x1="60677" y1="79915" x2="60677" y2="79915"/>
                        <a14:foregroundMark x1="61354" y1="79175" x2="60833" y2="69556"/>
                        <a14:foregroundMark x1="61979" y1="77167" x2="61979" y2="76004"/>
                        <a14:foregroundMark x1="61875" y1="75793" x2="61875" y2="74947"/>
                        <a14:foregroundMark x1="61875" y1="74736" x2="61875" y2="74736"/>
                        <a14:foregroundMark x1="61354" y1="72939" x2="61354" y2="72410"/>
                        <a14:foregroundMark x1="61354" y1="72199" x2="61354" y2="72199"/>
                        <a14:foregroundMark x1="61250" y1="71670" x2="61458" y2="72727"/>
                        <a14:foregroundMark x1="61458" y1="72939" x2="61458" y2="72939"/>
                        <a14:foregroundMark x1="61719" y1="73467" x2="62083" y2="73996"/>
                        <a14:foregroundMark x1="62344" y1="76533" x2="62344" y2="76533"/>
                        <a14:foregroundMark x1="61823" y1="77907" x2="61823" y2="77907"/>
                        <a14:foregroundMark x1="61875" y1="77907" x2="61875" y2="77907"/>
                        <a14:foregroundMark x1="61979" y1="78436" x2="61875" y2="78964"/>
                        <a14:foregroundMark x1="61875" y1="78964" x2="61615" y2="78753"/>
                        <a14:foregroundMark x1="43229" y1="77907" x2="42344" y2="78964"/>
                        <a14:foregroundMark x1="42083" y1="79175" x2="42083" y2="79175"/>
                        <a14:foregroundMark x1="41823" y1="79175" x2="41510" y2="79175"/>
                        <a14:foregroundMark x1="40885" y1="79387" x2="40885" y2="79387"/>
                        <a14:foregroundMark x1="40365" y1="79387" x2="40365" y2="79387"/>
                        <a14:foregroundMark x1="39635" y1="79387" x2="39375" y2="79387"/>
                        <a14:foregroundMark x1="39115" y1="79387" x2="39115" y2="79387"/>
                        <a14:foregroundMark x1="38594" y1="76850" x2="38594" y2="76850"/>
                        <a14:foregroundMark x1="38594" y1="76533" x2="38594" y2="76533"/>
                        <a14:foregroundMark x1="38802" y1="74736" x2="38958" y2="73784"/>
                        <a14:foregroundMark x1="38958" y1="73256" x2="38958" y2="73256"/>
                        <a14:foregroundMark x1="39115" y1="72622" x2="39115" y2="72622"/>
                        <a14:foregroundMark x1="39323" y1="78964" x2="40000" y2="78964"/>
                        <a14:foregroundMark x1="40885" y1="79387" x2="40885" y2="79387"/>
                        <a14:foregroundMark x1="37031" y1="65433" x2="29010" y2="55285"/>
                        <a14:foregroundMark x1="29010" y1="55285" x2="24010" y2="54651"/>
                        <a14:foregroundMark x1="35885" y1="62474" x2="37188" y2="62474"/>
                        <a14:foregroundMark x1="18906" y1="49894" x2="24010" y2="53911"/>
                        <a14:foregroundMark x1="16615" y1="54863" x2="16458" y2="56025"/>
                        <a14:foregroundMark x1="18750" y1="59408" x2="17969" y2="57822"/>
                        <a14:foregroundMark x1="16354" y1="61416" x2="15937" y2="61945"/>
                        <a14:foregroundMark x1="16823" y1="60677" x2="16823" y2="60677"/>
                        <a14:foregroundMark x1="23542" y1="93763" x2="17448" y2="73679"/>
                        <a14:foregroundMark x1="17448" y1="73467" x2="2969" y2="27801"/>
                        <a14:foregroundMark x1="4896" y1="30127" x2="9531" y2="46406"/>
                        <a14:foregroundMark x1="9531" y1="46406" x2="9740" y2="46617"/>
                        <a14:foregroundMark x1="625" y1="28858" x2="1042" y2="29598"/>
                        <a14:foregroundMark x1="20677" y1="94820" x2="20990" y2="94397"/>
                        <a14:foregroundMark x1="38802" y1="34884" x2="39375" y2="32241"/>
                        <a14:foregroundMark x1="38594" y1="33827" x2="38594" y2="33827"/>
                        <a14:foregroundMark x1="38542" y1="34884" x2="38542" y2="34884"/>
                        <a14:foregroundMark x1="38542" y1="34884" x2="38542" y2="34884"/>
                        <a14:foregroundMark x1="48594" y1="41543" x2="41667" y2="32770"/>
                        <a14:foregroundMark x1="38854" y1="32664" x2="39583" y2="32135"/>
                        <a14:foregroundMark x1="39896" y1="31712" x2="39896" y2="31712"/>
                        <a14:foregroundMark x1="27552" y1="47357" x2="27552" y2="47357"/>
                        <a14:foregroundMark x1="29427" y1="59937" x2="29427" y2="59937"/>
                        <a14:foregroundMark x1="29427" y1="60677" x2="29740" y2="59831"/>
                        <a14:foregroundMark x1="27240" y1="48414" x2="28646" y2="47674"/>
                        <a14:foregroundMark x1="28646" y1="47674" x2="19792" y2="50740"/>
                        <a14:foregroundMark x1="19792" y1="50740" x2="18542" y2="49366"/>
                        <a14:foregroundMark x1="18542" y1="50211" x2="19010" y2="50211"/>
                        <a14:foregroundMark x1="46719" y1="37738" x2="53594" y2="33721"/>
                        <a14:foregroundMark x1="53854" y1="31924" x2="57969" y2="5074"/>
                        <a14:foregroundMark x1="29063" y1="60359" x2="29688" y2="59408"/>
                        <a14:foregroundMark x1="9792" y1="60994" x2="9792" y2="63319"/>
                        <a14:foregroundMark x1="8854" y1="62156" x2="8854" y2="63214"/>
                        <a14:foregroundMark x1="8646" y1="61945" x2="9635" y2="60359"/>
                        <a14:foregroundMark x1="8594" y1="62156" x2="10156" y2="63848"/>
                        <a14:foregroundMark x1="9479" y1="63742" x2="9479" y2="63742"/>
                        <a14:foregroundMark x1="8958" y1="63531" x2="8958" y2="63531"/>
                        <a14:foregroundMark x1="8646" y1="63214" x2="8646" y2="63214"/>
                        <a14:foregroundMark x1="9635" y1="61205" x2="9635" y2="61205"/>
                        <a14:foregroundMark x1="8646" y1="62156" x2="8646" y2="62156"/>
                        <a14:foregroundMark x1="10521" y1="59937" x2="11823" y2="59619"/>
                        <a14:foregroundMark x1="8438" y1="62156" x2="8906" y2="62685"/>
                        <a14:foregroundMark x1="8438" y1="62262" x2="8438" y2="62262"/>
                        <a14:foregroundMark x1="8438" y1="61945" x2="8438" y2="61945"/>
                        <a14:foregroundMark x1="8542" y1="61734" x2="8542" y2="61734"/>
                        <a14:foregroundMark x1="8542" y1="62474" x2="8542" y2="62474"/>
                        <a14:foregroundMark x1="8438" y1="62156" x2="8438" y2="62156"/>
                        <a14:foregroundMark x1="9688" y1="61205" x2="9688" y2="61205"/>
                        <a14:foregroundMark x1="8438" y1="62262" x2="8438" y2="62262"/>
                        <a14:foregroundMark x1="8594" y1="61839" x2="8594" y2="61839"/>
                        <a14:foregroundMark x1="8438" y1="61839" x2="8438" y2="61839"/>
                        <a14:foregroundMark x1="8438" y1="61945" x2="8438" y2="61945"/>
                        <a14:foregroundMark x1="8542" y1="61945" x2="8698" y2="62156"/>
                        <a14:foregroundMark x1="12760" y1="60571" x2="12760" y2="60571"/>
                        <a14:backgroundMark x1="8637" y1="64174" x2="9115" y2="70930"/>
                        <a14:backgroundMark x1="7813" y1="52537" x2="8494" y2="62156"/>
                        <a14:backgroundMark x1="9115" y1="70930" x2="9479" y2="71670"/>
                      </a14:backgroundRemoval>
                    </a14:imgEffect>
                  </a14:imgLayer>
                </a14:imgProps>
              </a:ext>
            </a:extLst>
          </a:blip>
          <a:srcRect r="36013"/>
          <a:stretch/>
        </p:blipFill>
        <p:spPr>
          <a:xfrm>
            <a:off x="8694471" y="1954669"/>
            <a:ext cx="2181602" cy="1679860"/>
          </a:xfrm>
          <a:prstGeom prst="rect">
            <a:avLst/>
          </a:prstGeom>
        </p:spPr>
      </p:pic>
      <p:pic>
        <p:nvPicPr>
          <p:cNvPr id="9" name="Picture 8" descr="A group of spheres in a circle">
            <a:extLst>
              <a:ext uri="{FF2B5EF4-FFF2-40B4-BE49-F238E27FC236}">
                <a16:creationId xmlns:a16="http://schemas.microsoft.com/office/drawing/2014/main" id="{20E78CE9-6FE3-4C7A-E27A-5D72446F98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95" b="94943" l="0" r="99453">
                        <a14:foregroundMark x1="7734" y1="47356" x2="5313" y2="85402"/>
                        <a14:foregroundMark x1="5313" y1="85402" x2="5313" y2="85402"/>
                        <a14:foregroundMark x1="1563" y1="57931" x2="3203" y2="77586"/>
                        <a14:foregroundMark x1="781" y1="69310" x2="234" y2="64598"/>
                        <a14:foregroundMark x1="13047" y1="91264" x2="36719" y2="92759"/>
                        <a14:foregroundMark x1="36719" y1="92759" x2="37266" y2="92414"/>
                        <a14:foregroundMark x1="73359" y1="94368" x2="73359" y2="94368"/>
                        <a14:foregroundMark x1="30312" y1="95172" x2="15703" y2="95172"/>
                        <a14:foregroundMark x1="92578" y1="11839" x2="91484" y2="17701"/>
                        <a14:foregroundMark x1="86719" y1="18391" x2="86406" y2="19655"/>
                        <a14:foregroundMark x1="85078" y1="16897" x2="70703" y2="25517"/>
                        <a14:foregroundMark x1="85859" y1="16897" x2="46328" y2="39310"/>
                        <a14:foregroundMark x1="46328" y1="39310" x2="72031" y2="33563"/>
                        <a14:foregroundMark x1="72031" y1="33563" x2="87500" y2="21954"/>
                        <a14:foregroundMark x1="59844" y1="37586" x2="63047" y2="35632"/>
                        <a14:foregroundMark x1="57422" y1="38046" x2="62266" y2="35632"/>
                        <a14:foregroundMark x1="42813" y1="45862" x2="55859" y2="40000"/>
                        <a14:foregroundMark x1="42266" y1="42759" x2="49453" y2="39195"/>
                        <a14:foregroundMark x1="82422" y1="18391" x2="85859" y2="17241"/>
                        <a14:foregroundMark x1="87500" y1="20345" x2="87500" y2="20345"/>
                        <a14:foregroundMark x1="86953" y1="19655" x2="85859" y2="16437"/>
                        <a14:foregroundMark x1="86719" y1="18391" x2="87266" y2="18046"/>
                        <a14:foregroundMark x1="87734" y1="19195" x2="87734" y2="19195"/>
                        <a14:foregroundMark x1="87734" y1="20805" x2="87734" y2="20805"/>
                        <a14:foregroundMark x1="87266" y1="17701" x2="86406" y2="17701"/>
                        <a14:foregroundMark x1="85625" y1="17241" x2="85625" y2="17241"/>
                        <a14:foregroundMark x1="85625" y1="16437" x2="88281" y2="20000"/>
                        <a14:foregroundMark x1="87734" y1="18046" x2="88047" y2="19655"/>
                        <a14:foregroundMark x1="87500" y1="16897" x2="85859" y2="16092"/>
                        <a14:foregroundMark x1="87734" y1="21954" x2="84531" y2="23908"/>
                        <a14:foregroundMark x1="86719" y1="23103" x2="85078" y2="24368"/>
                        <a14:foregroundMark x1="87500" y1="22759" x2="87500" y2="22759"/>
                        <a14:foregroundMark x1="86719" y1="20805" x2="86719" y2="20805"/>
                        <a14:foregroundMark x1="85469" y1="16667" x2="83672" y2="17126"/>
                        <a14:foregroundMark x1="85781" y1="15862" x2="82344" y2="18276"/>
                        <a14:foregroundMark x1="82422" y1="18046" x2="78906" y2="20230"/>
                        <a14:foregroundMark x1="86250" y1="16552" x2="87891" y2="20000"/>
                        <a14:foregroundMark x1="88047" y1="19195" x2="87656" y2="21379"/>
                        <a14:foregroundMark x1="90078" y1="13218" x2="90156" y2="17586"/>
                        <a14:foregroundMark x1="89922" y1="14138" x2="89375" y2="15862"/>
                        <a14:foregroundMark x1="89688" y1="14253" x2="91484" y2="11609"/>
                        <a14:foregroundMark x1="90781" y1="12069" x2="89922" y2="13333"/>
                        <a14:foregroundMark x1="90859" y1="11609" x2="89297" y2="15747"/>
                        <a14:foregroundMark x1="89297" y1="16552" x2="92422" y2="16897"/>
                        <a14:foregroundMark x1="92656" y1="16437" x2="92813" y2="15517"/>
                        <a14:foregroundMark x1="92344" y1="13563" x2="92188" y2="11034"/>
                        <a14:foregroundMark x1="93203" y1="12414" x2="92578" y2="13563"/>
                        <a14:foregroundMark x1="93047" y1="12069" x2="93125" y2="12529"/>
                        <a14:foregroundMark x1="92813" y1="11494" x2="93125" y2="12069"/>
                        <a14:foregroundMark x1="92813" y1="11494" x2="91484" y2="11149"/>
                        <a14:foregroundMark x1="91484" y1="11149" x2="91797" y2="11149"/>
                        <a14:foregroundMark x1="91797" y1="11034" x2="91797" y2="11034"/>
                        <a14:foregroundMark x1="92266" y1="11034" x2="92266" y2="11034"/>
                        <a14:foregroundMark x1="92813" y1="11149" x2="92813" y2="11149"/>
                        <a14:foregroundMark x1="93125" y1="11609" x2="93125" y2="11609"/>
                        <a14:foregroundMark x1="93516" y1="11954" x2="93516" y2="11954"/>
                        <a14:foregroundMark x1="93516" y1="12644" x2="93516" y2="12644"/>
                        <a14:foregroundMark x1="93516" y1="12989" x2="93516" y2="12989"/>
                        <a14:foregroundMark x1="93359" y1="13218" x2="93359" y2="13218"/>
                        <a14:foregroundMark x1="93125" y1="13793" x2="93047" y2="14253"/>
                        <a14:foregroundMark x1="92813" y1="14483" x2="92813" y2="14483"/>
                        <a14:foregroundMark x1="92188" y1="14713" x2="92188" y2="14713"/>
                        <a14:foregroundMark x1="91797" y1="14828" x2="91797" y2="14828"/>
                        <a14:foregroundMark x1="91563" y1="14828" x2="91563" y2="14828"/>
                        <a14:foregroundMark x1="90859" y1="14943" x2="91406" y2="15057"/>
                        <a14:foregroundMark x1="91797" y1="15057" x2="91797" y2="15057"/>
                        <a14:foregroundMark x1="91797" y1="14483" x2="91797" y2="14483"/>
                        <a14:foregroundMark x1="91797" y1="14483" x2="91797" y2="14483"/>
                        <a14:foregroundMark x1="91875" y1="14828" x2="91875" y2="14828"/>
                        <a14:foregroundMark x1="92344" y1="16092" x2="92344" y2="16092"/>
                        <a14:foregroundMark x1="92422" y1="16667" x2="92422" y2="16667"/>
                        <a14:foregroundMark x1="92266" y1="17701" x2="92266" y2="17701"/>
                        <a14:foregroundMark x1="92031" y1="17471" x2="92656" y2="16897"/>
                        <a14:foregroundMark x1="92734" y1="16437" x2="92734" y2="16437"/>
                        <a14:foregroundMark x1="92813" y1="15862" x2="92422" y2="15287"/>
                        <a14:foregroundMark x1="91484" y1="11149" x2="91484" y2="11149"/>
                        <a14:foregroundMark x1="91094" y1="11379" x2="91094" y2="11379"/>
                        <a14:foregroundMark x1="90781" y1="11494" x2="91172" y2="11379"/>
                        <a14:foregroundMark x1="95469" y1="9770" x2="96875" y2="10230"/>
                        <a14:foregroundMark x1="98438" y1="10230" x2="94844" y2="10000"/>
                        <a14:foregroundMark x1="98125" y1="9770" x2="98125" y2="9770"/>
                        <a14:foregroundMark x1="98906" y1="10230" x2="98906" y2="10230"/>
                        <a14:foregroundMark x1="99141" y1="10460" x2="99141" y2="10460"/>
                        <a14:foregroundMark x1="99297" y1="10000" x2="99297" y2="10000"/>
                        <a14:foregroundMark x1="99297" y1="10000" x2="99297" y2="10000"/>
                        <a14:foregroundMark x1="99297" y1="9885" x2="99297" y2="9885"/>
                        <a14:foregroundMark x1="98906" y1="9655" x2="96406" y2="9655"/>
                        <a14:foregroundMark x1="97891" y1="9655" x2="97578" y2="9655"/>
                        <a14:foregroundMark x1="96406" y1="9655" x2="96094" y2="9655"/>
                        <a14:foregroundMark x1="94609" y1="9770" x2="94609" y2="9770"/>
                        <a14:foregroundMark x1="95234" y1="10230" x2="95234" y2="10230"/>
                        <a14:foregroundMark x1="95234" y1="10230" x2="95234" y2="10230"/>
                        <a14:foregroundMark x1="95078" y1="10460" x2="95781" y2="10575"/>
                        <a14:foregroundMark x1="95781" y1="10575" x2="95781" y2="10575"/>
                        <a14:foregroundMark x1="96250" y1="10575" x2="96250" y2="10575"/>
                        <a14:foregroundMark x1="96719" y1="10575" x2="96953" y2="10575"/>
                        <a14:foregroundMark x1="97344" y1="10575" x2="98047" y2="10575"/>
                        <a14:foregroundMark x1="98359" y1="10575" x2="99063" y2="10575"/>
                        <a14:foregroundMark x1="99453" y1="10460" x2="99453" y2="10460"/>
                        <a14:foregroundMark x1="90078" y1="12529" x2="90078" y2="12069"/>
                        <a14:foregroundMark x1="89922" y1="12529" x2="89922" y2="12529"/>
                        <a14:foregroundMark x1="90156" y1="12069" x2="90156" y2="12069"/>
                        <a14:foregroundMark x1="90078" y1="11954" x2="90547" y2="11609"/>
                        <a14:foregroundMark x1="90859" y1="11149" x2="90938" y2="10575"/>
                        <a14:foregroundMark x1="91094" y1="10460" x2="91094" y2="10460"/>
                        <a14:foregroundMark x1="91094" y1="10460" x2="91094" y2="104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6923" y="3153212"/>
            <a:ext cx="2244477" cy="152554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21CF2B-3383-BBFF-196A-A9D831B99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951" y="1472459"/>
            <a:ext cx="4653980" cy="3462043"/>
          </a:xfrm>
        </p:spPr>
        <p:txBody>
          <a:bodyPr/>
          <a:lstStyle/>
          <a:p>
            <a:pPr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PET</a:t>
            </a:r>
          </a:p>
          <a:p>
            <a:pPr marL="457200" indent="-457200"/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128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Ba/</a:t>
            </a:r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128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Cs</a:t>
            </a:r>
          </a:p>
          <a:p>
            <a:pPr marL="457200" indent="-457200"/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Zn/</a:t>
            </a:r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</a:t>
            </a:r>
          </a:p>
          <a:p>
            <a:pPr marL="457200" indent="-457200"/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Fe/</a:t>
            </a:r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Mn</a:t>
            </a:r>
          </a:p>
          <a:p>
            <a:pPr marL="457200" indent="-457200"/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122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Xe/</a:t>
            </a:r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122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  <a:p>
            <a:pPr marL="457200" indent="-457200"/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Sr/</a:t>
            </a:r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Rb</a:t>
            </a:r>
          </a:p>
          <a:p>
            <a:pPr marL="457200" indent="-457200"/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D6213F-FF99-7B6E-C7B3-399A2FF5769B}"/>
              </a:ext>
            </a:extLst>
          </p:cNvPr>
          <p:cNvSpPr txBox="1"/>
          <p:nvPr/>
        </p:nvSpPr>
        <p:spPr>
          <a:xfrm>
            <a:off x="7591978" y="6484105"/>
            <a:ext cx="3653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GB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Taken from: Front. Oncol. </a:t>
            </a:r>
            <a:r>
              <a:rPr lang="en-GB" sz="1600" dirty="0">
                <a:solidFill>
                  <a:srgbClr val="222222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3 (</a:t>
            </a:r>
            <a:r>
              <a:rPr lang="en-GB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2014) 324</a:t>
            </a: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D6339FE-CEB9-2175-A7B5-314B84AE52CF}"/>
              </a:ext>
            </a:extLst>
          </p:cNvPr>
          <p:cNvSpPr txBox="1">
            <a:spLocks/>
          </p:cNvSpPr>
          <p:nvPr/>
        </p:nvSpPr>
        <p:spPr>
          <a:xfrm>
            <a:off x="4744097" y="1452657"/>
            <a:ext cx="2193416" cy="3462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5548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charset="2"/>
              <a:buChar char="§"/>
              <a:defRPr sz="2664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Therapy</a:t>
            </a:r>
          </a:p>
          <a:p>
            <a:pPr marL="457200" indent="-457200"/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</a:t>
            </a:r>
          </a:p>
          <a:p>
            <a:pPr marL="457200" indent="-457200"/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Mg</a:t>
            </a:r>
          </a:p>
          <a:p>
            <a:pPr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198C700-FACE-99BE-5EDA-96D8AEE72C03}"/>
              </a:ext>
            </a:extLst>
          </p:cNvPr>
          <p:cNvSpPr txBox="1">
            <a:spLocks/>
          </p:cNvSpPr>
          <p:nvPr/>
        </p:nvSpPr>
        <p:spPr>
          <a:xfrm>
            <a:off x="2675141" y="1492261"/>
            <a:ext cx="4653980" cy="3462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5548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charset="2"/>
              <a:buChar char="§"/>
              <a:defRPr sz="2664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SPECT</a:t>
            </a:r>
          </a:p>
          <a:p>
            <a:pPr marL="457200" indent="-457200"/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Sn</a:t>
            </a:r>
          </a:p>
          <a:p>
            <a:pPr marL="457200" indent="-457200"/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</a:p>
          <a:p>
            <a:pPr marL="457200" indent="-457200"/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391036B-7E1B-8788-8B0B-067019A8EB6F}"/>
              </a:ext>
            </a:extLst>
          </p:cNvPr>
          <p:cNvSpPr txBox="1">
            <a:spLocks/>
          </p:cNvSpPr>
          <p:nvPr/>
        </p:nvSpPr>
        <p:spPr>
          <a:xfrm>
            <a:off x="106863" y="5509017"/>
            <a:ext cx="10855998" cy="3517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5548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charset="2"/>
              <a:buChar char="§"/>
              <a:defRPr sz="2664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Bremsstrahlung route significantly reduces the production costs</a:t>
            </a:r>
          </a:p>
          <a:p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 production yields are achievable</a:t>
            </a:r>
          </a:p>
          <a:p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/>
          </a:p>
        </p:txBody>
      </p:sp>
      <p:pic>
        <p:nvPicPr>
          <p:cNvPr id="17" name="Picture 16" descr="A diagram of a flowchart&#10;&#10;Description automatically generated">
            <a:extLst>
              <a:ext uri="{FF2B5EF4-FFF2-40B4-BE49-F238E27FC236}">
                <a16:creationId xmlns:a16="http://schemas.microsoft.com/office/drawing/2014/main" id="{96AAA412-9425-F148-53CA-FC226D926E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3" y="1291261"/>
            <a:ext cx="11476185" cy="52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FDE1-BEE7-2376-EC3D-A76634C05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494" y="390851"/>
            <a:ext cx="6516347" cy="77091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A2347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 and Cost estimation</a:t>
            </a:r>
            <a:endParaRPr lang="en-GB" sz="4000" dirty="0">
              <a:solidFill>
                <a:srgbClr val="A2347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E9381-37A0-1807-531C-065ACB36B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939" y="1444664"/>
            <a:ext cx="11660122" cy="5137111"/>
          </a:xfrm>
        </p:spPr>
        <p:txBody>
          <a:bodyPr/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Beam energy: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Proton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  <a:r>
              <a:rPr lang="en-US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200 MeV; electron 40 MeV</a:t>
            </a:r>
          </a:p>
          <a:p>
            <a:pPr indent="0">
              <a:buNone/>
            </a:pP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Beam current: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Proton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~2 mA; electron ~100 mA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Establishment costs: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~ £100M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Annual operating cost: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~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£3M</a:t>
            </a:r>
          </a:p>
          <a:p>
            <a:pPr indent="0">
              <a:buNone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Expected Returns: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Enhanced healthcare outcomes, scientific expertise, technological competence, ...</a:t>
            </a:r>
          </a:p>
          <a:p>
            <a:endParaRPr lang="en-GB" sz="2800" dirty="0">
              <a:solidFill>
                <a:srgbClr val="333333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4D0AB-FFFD-E29C-FEBE-7926D59E93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C5ADE-2A00-4DF4-ACD2-BAB2EB769C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670</Words>
  <Application>Microsoft Office PowerPoint</Application>
  <PresentationFormat>Widescreen</PresentationFormat>
  <Paragraphs>224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</vt:lpstr>
      <vt:lpstr>Wingdings</vt:lpstr>
      <vt:lpstr>Office Theme</vt:lpstr>
      <vt:lpstr>Proposed Establishment of a Comprehensive Radionuclide Manufacturing Facility: Addressing the UK's Radionuclide Shortage and Advancing Applied Nuclear Physics</vt:lpstr>
      <vt:lpstr>Physics and Societal Drivers</vt:lpstr>
      <vt:lpstr>Emerging Opportunities</vt:lpstr>
      <vt:lpstr>Project Scope</vt:lpstr>
      <vt:lpstr>Benefits to UK Community</vt:lpstr>
      <vt:lpstr>Distribution of Cyclotrons in the UK</vt:lpstr>
      <vt:lpstr>Proposed machines</vt:lpstr>
      <vt:lpstr>Radioisotopes Accessible with 70 MeV Proton and 40 MeV Bremsstrahlung Combo</vt:lpstr>
      <vt:lpstr>Summary and Cost estimation</vt:lpstr>
      <vt:lpstr>Key Stakeholders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Establishment of a Comprehensive Radionuclide Manufacturing Facility: Addressing the UK's Radionuclide Shortage and Advancing Applied Nuclear Physics</dc:title>
  <dc:creator>Mamad Eslami</dc:creator>
  <cp:lastModifiedBy>Mamad Eslami</cp:lastModifiedBy>
  <cp:revision>8</cp:revision>
  <dcterms:created xsi:type="dcterms:W3CDTF">2024-05-07T12:01:56Z</dcterms:created>
  <dcterms:modified xsi:type="dcterms:W3CDTF">2024-05-08T11:19:15Z</dcterms:modified>
</cp:coreProperties>
</file>