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3" r:id="rId4"/>
    <p:sldId id="262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4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clock&#10;&#10;Description automatically generated">
            <a:extLst>
              <a:ext uri="{FF2B5EF4-FFF2-40B4-BE49-F238E27FC236}">
                <a16:creationId xmlns:a16="http://schemas.microsoft.com/office/drawing/2014/main" id="{4FE9E55F-BD76-564D-AD65-4CE516491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424" y="682513"/>
            <a:ext cx="2905748" cy="2753731"/>
          </a:xfrm>
          <a:prstGeom prst="rect">
            <a:avLst/>
          </a:prstGeom>
        </p:spPr>
      </p:pic>
      <p:pic>
        <p:nvPicPr>
          <p:cNvPr id="5" name="Picture 4" descr="A diagram of a machine&#10;&#10;Description automatically generated">
            <a:extLst>
              <a:ext uri="{FF2B5EF4-FFF2-40B4-BE49-F238E27FC236}">
                <a16:creationId xmlns:a16="http://schemas.microsoft.com/office/drawing/2014/main" id="{F4096DA0-FE1B-725C-82DE-92CA73436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9" b="-846"/>
          <a:stretch/>
        </p:blipFill>
        <p:spPr>
          <a:xfrm>
            <a:off x="135519" y="658603"/>
            <a:ext cx="3972650" cy="2745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51F616-6422-0486-2A4D-B9D6B8F24326}"/>
              </a:ext>
            </a:extLst>
          </p:cNvPr>
          <p:cNvSpPr txBox="1"/>
          <p:nvPr/>
        </p:nvSpPr>
        <p:spPr>
          <a:xfrm>
            <a:off x="1748589" y="144378"/>
            <a:ext cx="89113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/>
              <a:t>Next Frontier of High Luminosity Experiments in all Four Halls at </a:t>
            </a:r>
            <a:r>
              <a:rPr lang="en-US" b="1" u="sng" err="1"/>
              <a:t>JLab</a:t>
            </a:r>
            <a:endParaRPr lang="en-US" b="1" u="sn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845E0-520B-8175-5319-539E6A788975}"/>
              </a:ext>
            </a:extLst>
          </p:cNvPr>
          <p:cNvSpPr txBox="1"/>
          <p:nvPr/>
        </p:nvSpPr>
        <p:spPr>
          <a:xfrm>
            <a:off x="9368590" y="673767"/>
            <a:ext cx="243839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Hall C</a:t>
            </a:r>
          </a:p>
          <a:p>
            <a:endParaRPr lang="en-US" sz="1400"/>
          </a:p>
          <a:p>
            <a:r>
              <a:rPr lang="en-US" sz="1400"/>
              <a:t>Future SBS and BB experiments in Hall C</a:t>
            </a:r>
            <a:endParaRPr lang="en-US"/>
          </a:p>
          <a:p>
            <a:endParaRPr lang="en-US" sz="1400"/>
          </a:p>
          <a:p>
            <a:r>
              <a:rPr lang="en-US" sz="1400"/>
              <a:t>TDIS, SIDIS, DVCS, Pion Photoproduction</a:t>
            </a:r>
          </a:p>
          <a:p>
            <a:endParaRPr lang="en-US" sz="1400"/>
          </a:p>
          <a:p>
            <a:r>
              <a:rPr lang="en-US" sz="1400"/>
              <a:t>Mass enigma via meson structure</a:t>
            </a:r>
          </a:p>
          <a:p>
            <a:r>
              <a:rPr lang="en-US" sz="1400"/>
              <a:t>High precision hadron structure (GPDs, TMDs)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F288C-5CF7-4DC5-64D6-73E00A458F77}"/>
              </a:ext>
            </a:extLst>
          </p:cNvPr>
          <p:cNvSpPr txBox="1"/>
          <p:nvPr/>
        </p:nvSpPr>
        <p:spPr>
          <a:xfrm>
            <a:off x="4130842" y="681787"/>
            <a:ext cx="1868905" cy="22621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Hall A</a:t>
            </a:r>
          </a:p>
          <a:p>
            <a:endParaRPr lang="en-US" sz="1400"/>
          </a:p>
          <a:p>
            <a:r>
              <a:rPr lang="en-US" sz="1400"/>
              <a:t>Proposed new DOE </a:t>
            </a:r>
            <a:r>
              <a:rPr lang="en-US" sz="1400" err="1"/>
              <a:t>SoLID</a:t>
            </a:r>
            <a:r>
              <a:rPr lang="en-US" sz="1400"/>
              <a:t> project</a:t>
            </a:r>
          </a:p>
          <a:p>
            <a:endParaRPr lang="en-US" sz="1400"/>
          </a:p>
          <a:p>
            <a:r>
              <a:rPr lang="en-US" sz="1400"/>
              <a:t>SIDIS, J/</a:t>
            </a:r>
            <a:r>
              <a:rPr lang="en-US" sz="1400">
                <a:latin typeface="Symbol"/>
                <a:sym typeface="Symbol"/>
              </a:rPr>
              <a:t>y</a:t>
            </a:r>
          </a:p>
          <a:p>
            <a:endParaRPr lang="en-US" sz="1400"/>
          </a:p>
          <a:p>
            <a:r>
              <a:rPr lang="en-US" sz="1400"/>
              <a:t>Mass enigma via </a:t>
            </a:r>
            <a:r>
              <a:rPr lang="en-US" sz="1400">
                <a:ea typeface="+mn-lt"/>
                <a:cs typeface="+mn-lt"/>
              </a:rPr>
              <a:t>J/</a:t>
            </a:r>
            <a:r>
              <a:rPr lang="en-US" sz="1400">
                <a:latin typeface="Symbol"/>
                <a:sym typeface="Symbol"/>
              </a:rPr>
              <a:t>y</a:t>
            </a:r>
          </a:p>
          <a:p>
            <a:r>
              <a:rPr lang="en-US" sz="1400"/>
              <a:t>Spin puzzle (TMDs)</a:t>
            </a:r>
          </a:p>
          <a:p>
            <a:endParaRPr lang="en-US" sz="15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2ACD3-9DAA-26CA-6062-FEB637EB6675}"/>
              </a:ext>
            </a:extLst>
          </p:cNvPr>
          <p:cNvSpPr txBox="1"/>
          <p:nvPr/>
        </p:nvSpPr>
        <p:spPr>
          <a:xfrm>
            <a:off x="4103339" y="3666763"/>
            <a:ext cx="1896407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Hall B</a:t>
            </a:r>
          </a:p>
          <a:p>
            <a:endParaRPr lang="en-US" sz="1400" dirty="0"/>
          </a:p>
          <a:p>
            <a:r>
              <a:rPr lang="en-US" sz="1400" dirty="0"/>
              <a:t>CLAS12 high luminosity upgrade (plus muon ID)</a:t>
            </a:r>
          </a:p>
          <a:p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J/</a:t>
            </a:r>
            <a:r>
              <a:rPr lang="en-US" sz="1400" dirty="0">
                <a:latin typeface="Symbol"/>
                <a:ea typeface="+mn-lt"/>
                <a:cs typeface="+mn-lt"/>
                <a:sym typeface="Symbol"/>
              </a:rPr>
              <a:t>y,</a:t>
            </a:r>
            <a:r>
              <a:rPr lang="en-US" sz="1400" dirty="0">
                <a:ea typeface="+mn-lt"/>
                <a:cs typeface="+mn-lt"/>
              </a:rPr>
              <a:t> DDVCS, TCS</a:t>
            </a:r>
          </a:p>
          <a:p>
            <a:endParaRPr lang="en-US" sz="1400" dirty="0">
              <a:ea typeface="+mn-lt"/>
              <a:cs typeface="+mn-lt"/>
            </a:endParaRPr>
          </a:p>
          <a:p>
            <a:r>
              <a:rPr lang="en-US" sz="1400" dirty="0">
                <a:ea typeface="+mn-lt"/>
                <a:cs typeface="+mn-lt"/>
              </a:rPr>
              <a:t>Mass enigma via J/</a:t>
            </a:r>
            <a:r>
              <a:rPr lang="en-US" sz="1400" dirty="0">
                <a:latin typeface="Symbol"/>
                <a:ea typeface="+mn-lt"/>
                <a:cs typeface="+mn-lt"/>
                <a:sym typeface="Symbol"/>
              </a:rPr>
              <a:t>y</a:t>
            </a:r>
          </a:p>
          <a:p>
            <a:r>
              <a:rPr lang="en-US" sz="1400" dirty="0">
                <a:ea typeface="+mn-lt"/>
                <a:cs typeface="+mn-lt"/>
              </a:rPr>
              <a:t>High precision hadron</a:t>
            </a:r>
            <a:endParaRPr lang="en-US" dirty="0">
              <a:ea typeface="+mn-lt"/>
              <a:cs typeface="+mn-lt"/>
            </a:endParaRPr>
          </a:p>
          <a:p>
            <a:r>
              <a:rPr lang="en-US" sz="1400" dirty="0">
                <a:ea typeface="+mn-lt"/>
                <a:cs typeface="+mn-lt"/>
              </a:rPr>
              <a:t>structure (</a:t>
            </a:r>
            <a:r>
              <a:rPr lang="en-US" sz="1400" dirty="0" err="1">
                <a:ea typeface="+mn-lt"/>
                <a:cs typeface="+mn-lt"/>
              </a:rPr>
              <a:t>eg</a:t>
            </a:r>
            <a:r>
              <a:rPr lang="en-US" sz="1400" dirty="0">
                <a:ea typeface="+mn-lt"/>
                <a:cs typeface="+mn-lt"/>
              </a:rPr>
              <a:t> GPDs,)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22B800-1AA2-76BD-9758-76D2C558BDF4}"/>
              </a:ext>
            </a:extLst>
          </p:cNvPr>
          <p:cNvSpPr txBox="1"/>
          <p:nvPr/>
        </p:nvSpPr>
        <p:spPr>
          <a:xfrm>
            <a:off x="7427492" y="4620122"/>
            <a:ext cx="141170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Does someone have a </a:t>
            </a:r>
            <a:r>
              <a:rPr lang="en-US" sz="1400" b="1" err="1"/>
              <a:t>gluex</a:t>
            </a:r>
            <a:r>
              <a:rPr lang="en-US" sz="1400" b="1"/>
              <a:t> 3 image</a:t>
            </a:r>
            <a:endParaRPr lang="en-US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4AE096-F3D8-F62E-9519-C53FCC1B0C98}"/>
              </a:ext>
            </a:extLst>
          </p:cNvPr>
          <p:cNvSpPr txBox="1"/>
          <p:nvPr/>
        </p:nvSpPr>
        <p:spPr>
          <a:xfrm>
            <a:off x="9389214" y="3664473"/>
            <a:ext cx="2582778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Hall D</a:t>
            </a:r>
          </a:p>
          <a:p>
            <a:endParaRPr lang="en-US" sz="1400"/>
          </a:p>
          <a:p>
            <a:r>
              <a:rPr lang="en-US" sz="1400"/>
              <a:t>Future </a:t>
            </a:r>
            <a:r>
              <a:rPr lang="en-US" sz="1400" err="1"/>
              <a:t>GlueX</a:t>
            </a:r>
            <a:r>
              <a:rPr lang="en-US" sz="1400"/>
              <a:t>-III proposal</a:t>
            </a:r>
          </a:p>
          <a:p>
            <a:endParaRPr lang="en-US" sz="1400">
              <a:ea typeface="+mn-lt"/>
              <a:cs typeface="+mn-lt"/>
            </a:endParaRPr>
          </a:p>
          <a:p>
            <a:r>
              <a:rPr lang="en-US" sz="1400">
                <a:ea typeface="+mn-lt"/>
                <a:cs typeface="+mn-lt"/>
              </a:rPr>
              <a:t>Circularly </a:t>
            </a:r>
            <a:r>
              <a:rPr lang="en-US" sz="1400" err="1">
                <a:ea typeface="+mn-lt"/>
                <a:cs typeface="+mn-lt"/>
              </a:rPr>
              <a:t>polarised</a:t>
            </a:r>
            <a:r>
              <a:rPr lang="en-US" sz="1400">
                <a:ea typeface="+mn-lt"/>
                <a:cs typeface="+mn-lt"/>
              </a:rPr>
              <a:t> physics</a:t>
            </a:r>
          </a:p>
          <a:p>
            <a:endParaRPr lang="en-US" sz="1400">
              <a:ea typeface="+mn-lt"/>
              <a:cs typeface="+mn-lt"/>
            </a:endParaRPr>
          </a:p>
          <a:p>
            <a:r>
              <a:rPr lang="en-US" sz="1400">
                <a:ea typeface="+mn-lt"/>
                <a:cs typeface="+mn-lt"/>
              </a:rPr>
              <a:t>Exotic hybrid mesons, while pushing into the charmonium mass regions</a:t>
            </a:r>
          </a:p>
          <a:p>
            <a:endParaRPr lang="en-US" sz="1400">
              <a:ea typeface="+mn-lt"/>
              <a:cs typeface="+mn-lt"/>
            </a:endParaRPr>
          </a:p>
          <a:p>
            <a:r>
              <a:rPr lang="en-US" sz="1400">
                <a:ea typeface="+mn-lt"/>
                <a:cs typeface="+mn-lt"/>
              </a:rPr>
              <a:t>Gluonic and gravitational  structure of proton (J/</a:t>
            </a:r>
            <a:r>
              <a:rPr lang="en-US" sz="1400">
                <a:latin typeface="Symbol"/>
                <a:ea typeface="+mn-lt"/>
                <a:cs typeface="+mn-lt"/>
                <a:sym typeface="Symbol"/>
              </a:rPr>
              <a:t>y </a:t>
            </a:r>
            <a:r>
              <a:rPr lang="en-US" sz="1400">
                <a:ea typeface="+mn-lt"/>
                <a:cs typeface="+mn-lt"/>
              </a:rPr>
              <a:t>photoproduction)</a:t>
            </a:r>
            <a:endParaRPr lang="en-US" sz="1400"/>
          </a:p>
        </p:txBody>
      </p:sp>
      <p:pic>
        <p:nvPicPr>
          <p:cNvPr id="14" name="Picture 13" descr="A diagram of a machine&#10;&#10;Description automatically generated">
            <a:extLst>
              <a:ext uri="{FF2B5EF4-FFF2-40B4-BE49-F238E27FC236}">
                <a16:creationId xmlns:a16="http://schemas.microsoft.com/office/drawing/2014/main" id="{36712E39-6256-2326-52DF-F25EA597D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535" y="3664342"/>
            <a:ext cx="3493741" cy="2227826"/>
          </a:xfrm>
          <a:prstGeom prst="rect">
            <a:avLst/>
          </a:prstGeom>
        </p:spPr>
      </p:pic>
      <p:pic>
        <p:nvPicPr>
          <p:cNvPr id="16" name="Picture 15" descr="A diagram of a machine&#10;&#10;Description automatically generated">
            <a:extLst>
              <a:ext uri="{FF2B5EF4-FFF2-40B4-BE49-F238E27FC236}">
                <a16:creationId xmlns:a16="http://schemas.microsoft.com/office/drawing/2014/main" id="{1ADEC529-3B07-0D8D-4A2F-F984DC076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03" y="3841475"/>
            <a:ext cx="3735591" cy="25496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875BD3-E328-CADD-AAB2-2E8509C25A10}"/>
              </a:ext>
            </a:extLst>
          </p:cNvPr>
          <p:cNvSpPr txBox="1"/>
          <p:nvPr/>
        </p:nvSpPr>
        <p:spPr>
          <a:xfrm>
            <a:off x="6898104" y="1034715"/>
            <a:ext cx="19410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 SBS/BB in Hall C</a:t>
            </a:r>
          </a:p>
        </p:txBody>
      </p:sp>
    </p:spTree>
    <p:extLst>
      <p:ext uri="{BB962C8B-B14F-4D97-AF65-F5344CB8AC3E}">
        <p14:creationId xmlns:p14="http://schemas.microsoft.com/office/powerpoint/2010/main" val="60477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E53E42-728C-396F-645A-10A95BE5A24E}"/>
              </a:ext>
            </a:extLst>
          </p:cNvPr>
          <p:cNvSpPr txBox="1"/>
          <p:nvPr/>
        </p:nvSpPr>
        <p:spPr>
          <a:xfrm>
            <a:off x="1114926" y="144378"/>
            <a:ext cx="99701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/>
              <a:t>Triggerless Electronics Are Needed to Push  High Luminosity Frontier</a:t>
            </a:r>
            <a:endParaRPr lang="en-US"/>
          </a:p>
        </p:txBody>
      </p:sp>
      <p:pic>
        <p:nvPicPr>
          <p:cNvPr id="6" name="Picture 5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45212E2F-B984-C1DA-022D-DA9A3D71A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63" y="3214437"/>
            <a:ext cx="3801979" cy="2410327"/>
          </a:xfrm>
          <a:prstGeom prst="rect">
            <a:avLst/>
          </a:prstGeom>
        </p:spPr>
      </p:pic>
      <p:pic>
        <p:nvPicPr>
          <p:cNvPr id="7" name="Picture 6" descr="A close-up of a circuit board&#10;&#10;Description automatically generated">
            <a:extLst>
              <a:ext uri="{FF2B5EF4-FFF2-40B4-BE49-F238E27FC236}">
                <a16:creationId xmlns:a16="http://schemas.microsoft.com/office/drawing/2014/main" id="{2C53FA19-514D-6FE7-38D7-811BB0972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58" y="661738"/>
            <a:ext cx="3573379" cy="2556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B3799F-031D-6844-708F-8F21A217F82C}"/>
              </a:ext>
            </a:extLst>
          </p:cNvPr>
          <p:cNvSpPr txBox="1"/>
          <p:nvPr/>
        </p:nvSpPr>
        <p:spPr>
          <a:xfrm>
            <a:off x="5414213" y="914399"/>
            <a:ext cx="6184229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cs typeface="Segoe UI"/>
              </a:rPr>
              <a:t>Unique science opportunities at </a:t>
            </a:r>
            <a:r>
              <a:rPr lang="en-US" sz="2000" err="1">
                <a:cs typeface="Segoe UI"/>
              </a:rPr>
              <a:t>JLab</a:t>
            </a:r>
            <a:r>
              <a:rPr lang="en-US" sz="2000">
                <a:cs typeface="Segoe UI"/>
              </a:rPr>
              <a:t> 12GeV due to new high luminosity frontier experiments</a:t>
            </a:r>
          </a:p>
          <a:p>
            <a:endParaRPr lang="en-US" sz="2000">
              <a:cs typeface="Segoe UI"/>
            </a:endParaRPr>
          </a:p>
          <a:p>
            <a:r>
              <a:rPr lang="en-US" sz="2000" b="1">
                <a:cs typeface="Segoe UI"/>
              </a:rPr>
              <a:t>Proposed project:</a:t>
            </a:r>
            <a:r>
              <a:rPr lang="en-US" sz="2000">
                <a:cs typeface="Segoe UI"/>
              </a:rPr>
              <a:t> development of high-rate </a:t>
            </a:r>
            <a:r>
              <a:rPr lang="en-US" sz="2000">
                <a:latin typeface="Arial"/>
                <a:cs typeface="Arial"/>
              </a:rPr>
              <a:t>readout electronics, including streaming readout electronics</a:t>
            </a:r>
          </a:p>
          <a:p>
            <a:endParaRPr lang="en-US" sz="2000">
              <a:cs typeface="Segoe UI"/>
            </a:endParaRPr>
          </a:p>
          <a:p>
            <a:r>
              <a:rPr lang="en-US" sz="2000" b="1">
                <a:cs typeface="Segoe UI"/>
              </a:rPr>
              <a:t>New opportunity for UK investment and leadership in new large-scale projects at </a:t>
            </a:r>
            <a:r>
              <a:rPr lang="en-US" sz="2000" b="1" err="1">
                <a:cs typeface="Segoe UI"/>
              </a:rPr>
              <a:t>JLab</a:t>
            </a:r>
            <a:endParaRPr lang="en-US" sz="2000" b="1">
              <a:cs typeface="Segoe UI"/>
            </a:endParaRPr>
          </a:p>
          <a:p>
            <a:endParaRPr lang="en-US" sz="2000">
              <a:cs typeface="Segoe UI"/>
            </a:endParaRPr>
          </a:p>
          <a:p>
            <a:r>
              <a:rPr lang="en-US" sz="2000">
                <a:cs typeface="Segoe UI"/>
              </a:rPr>
              <a:t>12GeV developments  could then be exploited to establish leadership for future </a:t>
            </a:r>
            <a:r>
              <a:rPr lang="en-US" sz="2000" err="1">
                <a:cs typeface="Segoe UI"/>
              </a:rPr>
              <a:t>JLab</a:t>
            </a:r>
            <a:r>
              <a:rPr lang="en-US" sz="2000">
                <a:cs typeface="Segoe UI"/>
              </a:rPr>
              <a:t> upgrades (22GeV, positron)</a:t>
            </a:r>
          </a:p>
          <a:p>
            <a:endParaRPr lang="en-US" sz="2000">
              <a:cs typeface="Segoe UI"/>
            </a:endParaRPr>
          </a:p>
          <a:p>
            <a:r>
              <a:rPr lang="en-US" sz="2000">
                <a:cs typeface="Segoe UI"/>
              </a:rPr>
              <a:t>Timeline: </a:t>
            </a:r>
            <a:r>
              <a:rPr lang="en-US" sz="2000">
                <a:ea typeface="+mn-lt"/>
                <a:cs typeface="+mn-lt"/>
              </a:rPr>
              <a:t>present – 2031 (could start asap)</a:t>
            </a:r>
          </a:p>
          <a:p>
            <a:endParaRPr lang="en-US" sz="2000">
              <a:cs typeface="Segoe UI"/>
            </a:endParaRPr>
          </a:p>
          <a:p>
            <a:r>
              <a:rPr lang="en-US" sz="2000">
                <a:cs typeface="Segoe UI"/>
              </a:rPr>
              <a:t>Critical Decision points: </a:t>
            </a:r>
            <a:r>
              <a:rPr lang="en-US" sz="2000" err="1">
                <a:ea typeface="+mn-lt"/>
                <a:cs typeface="+mn-lt"/>
              </a:rPr>
              <a:t>SoLID</a:t>
            </a:r>
            <a:r>
              <a:rPr lang="en-US" sz="2000">
                <a:ea typeface="+mn-lt"/>
                <a:cs typeface="+mn-lt"/>
              </a:rPr>
              <a:t> are awaiting DOE project approval; </a:t>
            </a:r>
            <a:r>
              <a:rPr lang="en-US" sz="2000" err="1">
                <a:ea typeface="+mn-lt"/>
                <a:cs typeface="+mn-lt"/>
              </a:rPr>
              <a:t>GlueX</a:t>
            </a:r>
            <a:r>
              <a:rPr lang="en-US" sz="2000">
                <a:ea typeface="+mn-lt"/>
                <a:cs typeface="+mn-lt"/>
              </a:rPr>
              <a:t>-III proposal at PAC July 2024</a:t>
            </a:r>
            <a:endParaRPr lang="en-US" sz="2000">
              <a:cs typeface="Segoe 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423F5-71F8-64FC-B95C-A4FAA20AA9C0}"/>
              </a:ext>
            </a:extLst>
          </p:cNvPr>
          <p:cNvSpPr txBox="1"/>
          <p:nvPr/>
        </p:nvSpPr>
        <p:spPr>
          <a:xfrm>
            <a:off x="537410" y="5831304"/>
            <a:ext cx="43714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Shown – example prototype TDIS streaming readout electronics at </a:t>
            </a:r>
            <a:r>
              <a:rPr lang="en-US" sz="1400" err="1"/>
              <a:t>JLab</a:t>
            </a:r>
            <a:r>
              <a:rPr lang="en-US" sz="1400"/>
              <a:t> for high rate TPC </a:t>
            </a:r>
          </a:p>
        </p:txBody>
      </p:sp>
    </p:spTree>
    <p:extLst>
      <p:ext uri="{BB962C8B-B14F-4D97-AF65-F5344CB8AC3E}">
        <p14:creationId xmlns:p14="http://schemas.microsoft.com/office/powerpoint/2010/main" val="146566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51F616-6422-0486-2A4D-B9D6B8F24326}"/>
              </a:ext>
            </a:extLst>
          </p:cNvPr>
          <p:cNvSpPr txBox="1"/>
          <p:nvPr/>
        </p:nvSpPr>
        <p:spPr>
          <a:xfrm>
            <a:off x="220008" y="82694"/>
            <a:ext cx="89113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/>
              <a:t>KLF2 - Strangeness facility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A23A1A3-3AEA-DED2-75CF-127C2D5B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45" y="300427"/>
            <a:ext cx="6775347" cy="214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BD6F9F-3382-683D-DDB6-30A791C06857}"/>
              </a:ext>
            </a:extLst>
          </p:cNvPr>
          <p:cNvSpPr txBox="1"/>
          <p:nvPr/>
        </p:nvSpPr>
        <p:spPr>
          <a:xfrm>
            <a:off x="124791" y="452026"/>
            <a:ext cx="5071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Lattice QCD predictions are more accurate for “strange” sector compare to “light”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Production rates are higher than charm/bottom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early Universe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Level splitting is optimal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911BB4-B8A8-CB88-BA46-6FD741E9A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77" r="17452"/>
          <a:stretch/>
        </p:blipFill>
        <p:spPr>
          <a:xfrm>
            <a:off x="10295592" y="2504909"/>
            <a:ext cx="1676400" cy="18481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3BA5FC-E53E-4506-68F1-9CA529006E9F}"/>
                  </a:ext>
                </a:extLst>
              </p:cNvPr>
              <p:cNvSpPr txBox="1"/>
              <p:nvPr/>
            </p:nvSpPr>
            <p:spPr>
              <a:xfrm>
                <a:off x="6489582" y="2585447"/>
                <a:ext cx="382744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Probing hyperon puzzle in the lab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scattering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&gt;3 OOM improvement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From ~0.7 GeV to 3 GeV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3BA5FC-E53E-4506-68F1-9CA529006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582" y="2585447"/>
                <a:ext cx="3827449" cy="1200329"/>
              </a:xfrm>
              <a:prstGeom prst="rect">
                <a:avLst/>
              </a:prstGeom>
              <a:blipFill>
                <a:blip r:embed="rId4"/>
                <a:stretch>
                  <a:fillRect l="-1116" t="-2030" b="-7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91644ECF-E576-463C-D290-9842162993D5}"/>
              </a:ext>
            </a:extLst>
          </p:cNvPr>
          <p:cNvGrpSpPr/>
          <p:nvPr/>
        </p:nvGrpSpPr>
        <p:grpSpPr>
          <a:xfrm>
            <a:off x="9643955" y="4602758"/>
            <a:ext cx="2076970" cy="1812671"/>
            <a:chOff x="6900755" y="3544520"/>
            <a:chExt cx="2076970" cy="181267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4DEF04B-89C3-F6BB-C58B-0F5BAD3B83D1}"/>
                </a:ext>
              </a:extLst>
            </p:cNvPr>
            <p:cNvSpPr/>
            <p:nvPr/>
          </p:nvSpPr>
          <p:spPr>
            <a:xfrm>
              <a:off x="7331875" y="3977170"/>
              <a:ext cx="1452880" cy="81278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66DA00F-F67D-BBF4-D045-4D020864A403}"/>
                </a:ext>
              </a:extLst>
            </p:cNvPr>
            <p:cNvSpPr/>
            <p:nvPr/>
          </p:nvSpPr>
          <p:spPr>
            <a:xfrm>
              <a:off x="7711440" y="4185920"/>
              <a:ext cx="142240" cy="1671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600B428-7065-FDB6-E54A-F7FF01AB81E7}"/>
                </a:ext>
              </a:extLst>
            </p:cNvPr>
            <p:cNvCxnSpPr/>
            <p:nvPr/>
          </p:nvCxnSpPr>
          <p:spPr>
            <a:xfrm>
              <a:off x="6907696" y="4257261"/>
              <a:ext cx="8037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1CCC608-4955-3957-E763-1F7E42BEC5CB}"/>
                </a:ext>
              </a:extLst>
            </p:cNvPr>
            <p:cNvCxnSpPr>
              <a:cxnSpLocks/>
              <a:stCxn id="20" idx="7"/>
            </p:cNvCxnSpPr>
            <p:nvPr/>
          </p:nvCxnSpPr>
          <p:spPr>
            <a:xfrm flipV="1">
              <a:off x="7832849" y="3677478"/>
              <a:ext cx="681673" cy="5329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CB18858-9C89-070D-0B09-DC2DCC7A83FA}"/>
                </a:ext>
              </a:extLst>
            </p:cNvPr>
            <p:cNvCxnSpPr>
              <a:cxnSpLocks/>
            </p:cNvCxnSpPr>
            <p:nvPr/>
          </p:nvCxnSpPr>
          <p:spPr>
            <a:xfrm>
              <a:off x="7832849" y="4316895"/>
              <a:ext cx="244351" cy="1623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E0620CF-3568-6AF1-827A-1BFAA46DEB17}"/>
                </a:ext>
              </a:extLst>
            </p:cNvPr>
            <p:cNvSpPr/>
            <p:nvPr/>
          </p:nvSpPr>
          <p:spPr>
            <a:xfrm>
              <a:off x="8056369" y="4426509"/>
              <a:ext cx="142240" cy="1671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28B04B4-C87F-2783-890F-558E881F8F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6626" y="4479235"/>
              <a:ext cx="791099" cy="308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3C2FFBD-2869-66E9-018D-C895D136D74B}"/>
                </a:ext>
              </a:extLst>
            </p:cNvPr>
            <p:cNvCxnSpPr>
              <a:cxnSpLocks/>
            </p:cNvCxnSpPr>
            <p:nvPr/>
          </p:nvCxnSpPr>
          <p:spPr>
            <a:xfrm>
              <a:off x="8127489" y="4593680"/>
              <a:ext cx="0" cy="3360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F91B73E-121D-7D18-8D71-06CC541DE1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1609" y="4929689"/>
              <a:ext cx="225880" cy="427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7734654-981D-C540-A347-3EA56B153D69}"/>
                </a:ext>
              </a:extLst>
            </p:cNvPr>
            <p:cNvCxnSpPr>
              <a:cxnSpLocks/>
            </p:cNvCxnSpPr>
            <p:nvPr/>
          </p:nvCxnSpPr>
          <p:spPr>
            <a:xfrm>
              <a:off x="8127489" y="4929689"/>
              <a:ext cx="287641" cy="42750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0983D96-25BD-0D8E-59E3-0DA3C2BA1C4E}"/>
                </a:ext>
              </a:extLst>
            </p:cNvPr>
            <p:cNvSpPr/>
            <p:nvPr/>
          </p:nvSpPr>
          <p:spPr>
            <a:xfrm>
              <a:off x="8068171" y="4855649"/>
              <a:ext cx="142240" cy="1671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E23F751-6191-824A-E202-8036AA972762}"/>
                    </a:ext>
                  </a:extLst>
                </p:cNvPr>
                <p:cNvSpPr txBox="1"/>
                <p:nvPr/>
              </p:nvSpPr>
              <p:spPr>
                <a:xfrm>
                  <a:off x="6900755" y="3887929"/>
                  <a:ext cx="4800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E23F751-6191-824A-E202-8036AA972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755" y="3887929"/>
                  <a:ext cx="48000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9C64D0A-F4B1-FD45-F439-130675580B12}"/>
                    </a:ext>
                  </a:extLst>
                </p:cNvPr>
                <p:cNvSpPr txBox="1"/>
                <p:nvPr/>
              </p:nvSpPr>
              <p:spPr>
                <a:xfrm>
                  <a:off x="7867374" y="3544520"/>
                  <a:ext cx="53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9C64D0A-F4B1-FD45-F439-130675580B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7374" y="3544520"/>
                  <a:ext cx="53649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49382B9-3846-EE58-D344-D3A3E356EC29}"/>
                    </a:ext>
                  </a:extLst>
                </p:cNvPr>
                <p:cNvSpPr txBox="1"/>
                <p:nvPr/>
              </p:nvSpPr>
              <p:spPr>
                <a:xfrm>
                  <a:off x="7930362" y="4090456"/>
                  <a:ext cx="3625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49382B9-3846-EE58-D344-D3A3E356EC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0362" y="4090456"/>
                  <a:ext cx="36259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B064F1D-228C-BA95-6F23-8CE10890B0FA}"/>
                    </a:ext>
                  </a:extLst>
                </p:cNvPr>
                <p:cNvSpPr txBox="1"/>
                <p:nvPr/>
              </p:nvSpPr>
              <p:spPr>
                <a:xfrm>
                  <a:off x="7851096" y="4494664"/>
                  <a:ext cx="3625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Ξ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B064F1D-228C-BA95-6F23-8CE10890B0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1096" y="4494664"/>
                  <a:ext cx="36259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120C78D-F137-5497-B208-FA8425E4A2FE}"/>
                    </a:ext>
                  </a:extLst>
                </p:cNvPr>
                <p:cNvSpPr txBox="1"/>
                <p:nvPr/>
              </p:nvSpPr>
              <p:spPr>
                <a:xfrm>
                  <a:off x="8401329" y="4198894"/>
                  <a:ext cx="3882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120C78D-F137-5497-B208-FA8425E4A2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329" y="4198894"/>
                  <a:ext cx="38824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D31A088-1471-6F0E-C299-8C6DEA61C6A6}"/>
                    </a:ext>
                  </a:extLst>
                </p:cNvPr>
                <p:cNvSpPr txBox="1"/>
                <p:nvPr/>
              </p:nvSpPr>
              <p:spPr>
                <a:xfrm>
                  <a:off x="7553900" y="3861170"/>
                  <a:ext cx="3882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D31A088-1471-6F0E-C299-8C6DEA61C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3900" y="3861170"/>
                  <a:ext cx="38824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6A0C9A9-643C-1DAE-E355-E00A0A27A418}"/>
                    </a:ext>
                  </a:extLst>
                </p:cNvPr>
                <p:cNvSpPr txBox="1"/>
                <p:nvPr/>
              </p:nvSpPr>
              <p:spPr>
                <a:xfrm>
                  <a:off x="7703682" y="4875694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6A0C9A9-643C-1DAE-E355-E00A0A27A4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3682" y="4875694"/>
                  <a:ext cx="37061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50DCD09-E807-36E2-ADB0-772388F2B775}"/>
                    </a:ext>
                  </a:extLst>
                </p:cNvPr>
                <p:cNvSpPr txBox="1"/>
                <p:nvPr/>
              </p:nvSpPr>
              <p:spPr>
                <a:xfrm>
                  <a:off x="8229824" y="4875693"/>
                  <a:ext cx="372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50DCD09-E807-36E2-ADB0-772388F2B7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824" y="4875693"/>
                  <a:ext cx="372346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6114CEA-7030-72DD-CE0E-3C1F3BEDD22A}"/>
                  </a:ext>
                </a:extLst>
              </p:cNvPr>
              <p:cNvSpPr txBox="1"/>
              <p:nvPr/>
            </p:nvSpPr>
            <p:spPr>
              <a:xfrm>
                <a:off x="25731" y="2512811"/>
                <a:ext cx="4056791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Emulsions + HPG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No beam burning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Huge target/detector volume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err="1"/>
                  <a:t>Hypernuclei</a:t>
                </a:r>
                <a:r>
                  <a:rPr lang="en-GB" dirty="0"/>
                  <a:t> inside HPG detector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Hyperon-N interactions at threshold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err="1"/>
                  <a:t>ChPT</a:t>
                </a: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err="1"/>
                  <a:t>Hypernuclei</a:t>
                </a: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Charge symmetry restoration in excited </a:t>
                </a:r>
                <a:r>
                  <a:rPr lang="en-GB" dirty="0" err="1"/>
                  <a:t>hypernuclei</a:t>
                </a: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Complimentary nuclei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dirty="0"/>
                  <a:t> beams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Timescale ‘25/26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Cost: £2M</a:t>
                </a: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6114CEA-7030-72DD-CE0E-3C1F3BEDD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1" y="2512811"/>
                <a:ext cx="4056791" cy="3970318"/>
              </a:xfrm>
              <a:prstGeom prst="rect">
                <a:avLst/>
              </a:prstGeom>
              <a:blipFill>
                <a:blip r:embed="rId13"/>
                <a:stretch>
                  <a:fillRect l="-901" t="-613" b="-15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E2041EAA-5D89-41C0-FAF3-519D3400BA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14" y="2662086"/>
            <a:ext cx="2190750" cy="20859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914E4A7-4540-B54D-C30F-C00C56F64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35"/>
          <a:stretch/>
        </p:blipFill>
        <p:spPr bwMode="auto">
          <a:xfrm>
            <a:off x="4386746" y="4931853"/>
            <a:ext cx="1133475" cy="7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E7D7717-CB70-143B-CE7F-8D9D0B879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6" r="34686" b="62273"/>
          <a:stretch/>
        </p:blipFill>
        <p:spPr bwMode="auto">
          <a:xfrm rot="5400000">
            <a:off x="4796381" y="5369530"/>
            <a:ext cx="338667" cy="5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F023EF0-3012-7B66-8199-F7A11B825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0"/>
          <a:stretch/>
        </p:blipFill>
        <p:spPr bwMode="auto">
          <a:xfrm>
            <a:off x="4386745" y="5737568"/>
            <a:ext cx="1133475" cy="65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517DC7-89F9-A640-4E49-5BB67152430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86478" y="4402625"/>
            <a:ext cx="2417567" cy="184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7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51F616-6422-0486-2A4D-B9D6B8F24326}"/>
              </a:ext>
            </a:extLst>
          </p:cNvPr>
          <p:cNvSpPr txBox="1"/>
          <p:nvPr/>
        </p:nvSpPr>
        <p:spPr>
          <a:xfrm>
            <a:off x="220009" y="82694"/>
            <a:ext cx="40307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u="sng" dirty="0"/>
              <a:t>CLAS22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BD6F9F-3382-683D-DDB6-30A791C06857}"/>
              </a:ext>
            </a:extLst>
          </p:cNvPr>
          <p:cNvSpPr txBox="1"/>
          <p:nvPr/>
        </p:nvSpPr>
        <p:spPr>
          <a:xfrm>
            <a:off x="220009" y="912646"/>
            <a:ext cx="5071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be decided in next 2-3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Bridging JLab12 and EIC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Upgrade of existing equipment to operate at high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Charm exotics – tetraquarks/pentaquarks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Internals structure of exotic particles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3BA5FC-E53E-4506-68F1-9CA529006E9F}"/>
              </a:ext>
            </a:extLst>
          </p:cNvPr>
          <p:cNvSpPr txBox="1"/>
          <p:nvPr/>
        </p:nvSpPr>
        <p:spPr>
          <a:xfrm>
            <a:off x="224352" y="3754311"/>
            <a:ext cx="382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UK build existing Forward tagger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9F2B12-BC8A-D460-E0C1-7C4F01B1343B}"/>
              </a:ext>
            </a:extLst>
          </p:cNvPr>
          <p:cNvSpPr txBox="1"/>
          <p:nvPr/>
        </p:nvSpPr>
        <p:spPr>
          <a:xfrm>
            <a:off x="7941277" y="93071"/>
            <a:ext cx="40307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u="sng" dirty="0"/>
              <a:t>Polarization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7ABB763E-4640-4863-C9F4-038880560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37" y="4123643"/>
            <a:ext cx="2838481" cy="182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4CF7CB95-76B0-4800-90F3-B9C955D7A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4" t="19968" r="36666" b="11212"/>
          <a:stretch/>
        </p:blipFill>
        <p:spPr bwMode="auto">
          <a:xfrm>
            <a:off x="8577898" y="4073465"/>
            <a:ext cx="1304953" cy="197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C0B08A9-BFAB-544E-84BF-A19B28BAF809}"/>
              </a:ext>
            </a:extLst>
          </p:cNvPr>
          <p:cNvSpPr txBox="1"/>
          <p:nvPr/>
        </p:nvSpPr>
        <p:spPr>
          <a:xfrm>
            <a:off x="4265861" y="4021822"/>
            <a:ext cx="3318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EIC based spaghetti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Same technology, reduced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Better performance at high-E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Better at high intensities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Timescale ‘25/26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Cost £0.8M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3178888-3769-F5E7-F835-68F4CD7B7408}"/>
              </a:ext>
            </a:extLst>
          </p:cNvPr>
          <p:cNvSpPr txBox="1"/>
          <p:nvPr/>
        </p:nvSpPr>
        <p:spPr>
          <a:xfrm>
            <a:off x="7120148" y="843677"/>
            <a:ext cx="5071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GlueX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KLF2 – complete experiment (only 2 single polarisation observables and 1 double polarisation)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Possible UK contribution – see D. Watts talk, chemical hyperpolarisation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CLAS12/22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Nucleon polarimeter (</a:t>
            </a:r>
            <a:r>
              <a:rPr lang="en-GB" dirty="0" err="1"/>
              <a:t>beam+target+recoil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3EBF1A-E7D1-E0BA-ED71-49C006F42E0C}"/>
              </a:ext>
            </a:extLst>
          </p:cNvPr>
          <p:cNvSpPr txBox="1"/>
          <p:nvPr/>
        </p:nvSpPr>
        <p:spPr>
          <a:xfrm>
            <a:off x="7798531" y="3717941"/>
            <a:ext cx="382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EIC pair spectrometer calorimeter</a:t>
            </a:r>
          </a:p>
        </p:txBody>
      </p:sp>
    </p:spTree>
    <p:extLst>
      <p:ext uri="{BB962C8B-B14F-4D97-AF65-F5344CB8AC3E}">
        <p14:creationId xmlns:p14="http://schemas.microsoft.com/office/powerpoint/2010/main" val="321181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4826-E661-064C-DD20-4E1C14A8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452"/>
            <a:ext cx="10515600" cy="385527"/>
          </a:xfrm>
        </p:spPr>
        <p:txBody>
          <a:bodyPr>
            <a:normAutofit/>
          </a:bodyPr>
          <a:lstStyle/>
          <a:p>
            <a:r>
              <a:rPr lang="en-US" sz="2000" b="1" u="sng"/>
              <a:t>JLab2 – High luminosity Frontier Experiments at Glasgow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D4CA2-7CAF-7E50-C9BA-8F380ACEE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5" y="761606"/>
            <a:ext cx="11712009" cy="53412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>
                <a:ea typeface="+mn-lt"/>
                <a:cs typeface="+mn-lt"/>
              </a:rPr>
              <a:t>Unique science opportunities will be provided at </a:t>
            </a:r>
            <a:r>
              <a:rPr lang="en-US" sz="1600" err="1">
                <a:ea typeface="+mn-lt"/>
                <a:cs typeface="+mn-lt"/>
              </a:rPr>
              <a:t>JLab</a:t>
            </a:r>
            <a:r>
              <a:rPr lang="en-US" sz="1600">
                <a:ea typeface="+mn-lt"/>
                <a:cs typeface="+mn-lt"/>
              </a:rPr>
              <a:t> by pushing the frontier of high luminosity experiments. 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>
                <a:ea typeface="+mn-lt"/>
                <a:cs typeface="+mn-lt"/>
              </a:rPr>
              <a:t>This demands electronics and data-</a:t>
            </a:r>
            <a:r>
              <a:rPr lang="en-US" sz="1600" err="1">
                <a:ea typeface="+mn-lt"/>
                <a:cs typeface="+mn-lt"/>
              </a:rPr>
              <a:t>aquisition</a:t>
            </a:r>
            <a:r>
              <a:rPr lang="en-US" sz="1600">
                <a:ea typeface="+mn-lt"/>
                <a:cs typeface="+mn-lt"/>
              </a:rPr>
              <a:t> that can operate in these challenging environments.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>
                <a:ea typeface="+mn-lt"/>
                <a:cs typeface="+mn-lt"/>
              </a:rPr>
              <a:t>Crucial to invest in these experiments to expand existing hadron structure and spectroscopy programs in UK and avoid a gap in UK hadron physics until some years after EIC is running</a:t>
            </a:r>
          </a:p>
          <a:p>
            <a:pPr marL="0" indent="0">
              <a:buNone/>
            </a:pPr>
            <a:r>
              <a:rPr lang="en-US" sz="1600">
                <a:ea typeface="+mn-lt"/>
                <a:cs typeface="+mn-lt"/>
              </a:rPr>
              <a:t>JLab2 aligns with NSAC Long Range Plan for Nuclear Science and </a:t>
            </a:r>
            <a:r>
              <a:rPr lang="en-US" sz="1600" err="1">
                <a:ea typeface="+mn-lt"/>
                <a:cs typeface="+mn-lt"/>
              </a:rPr>
              <a:t>capitalises</a:t>
            </a:r>
            <a:r>
              <a:rPr lang="en-US" sz="1600">
                <a:ea typeface="+mn-lt"/>
                <a:cs typeface="+mn-lt"/>
              </a:rPr>
              <a:t> on investment made in consolidated grants and JLab1 project grant</a:t>
            </a:r>
          </a:p>
          <a:p>
            <a:pPr marL="0" indent="0">
              <a:buNone/>
            </a:pPr>
            <a:endParaRPr lang="en-US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b="1" u="sng">
                <a:ea typeface="+mn-lt"/>
                <a:cs typeface="+mn-lt"/>
              </a:rPr>
              <a:t>Science Goal:</a:t>
            </a:r>
          </a:p>
          <a:p>
            <a:r>
              <a:rPr lang="en-US" sz="1600">
                <a:latin typeface="Aptos"/>
                <a:ea typeface="+mn-lt"/>
                <a:cs typeface="+mn-lt"/>
              </a:rPr>
              <a:t>Hadron structure in valence regime with high precision and </a:t>
            </a:r>
            <a:r>
              <a:rPr lang="en-US" sz="1600">
                <a:latin typeface="Aptos"/>
                <a:ea typeface="+mn-lt"/>
                <a:cs typeface="Arial"/>
              </a:rPr>
              <a:t>determining the role of gluons in the dynamic generation of the mass (&gt;99%) of the visible Universe</a:t>
            </a:r>
            <a:endParaRPr lang="en-US" sz="1600">
              <a:latin typeface="Aptos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>
                <a:ea typeface="+mn-lt"/>
                <a:cs typeface="+mn-lt"/>
              </a:rPr>
              <a:t>Detailed structural imaging of protons, neutrons through Form Factors and Compton Scattering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>
                <a:ea typeface="+mn-lt"/>
                <a:cs typeface="+mn-lt"/>
              </a:rPr>
              <a:t>J/</a:t>
            </a:r>
            <a:r>
              <a:rPr lang="en-US" sz="1600">
                <a:latin typeface="Symbol"/>
                <a:ea typeface="+mn-lt"/>
                <a:cs typeface="+mn-lt"/>
                <a:sym typeface="Symbol"/>
              </a:rPr>
              <a:t>y </a:t>
            </a:r>
            <a:r>
              <a:rPr lang="en-US" sz="1600">
                <a:ea typeface="+mn-lt"/>
                <a:cs typeface="+mn-lt"/>
              </a:rPr>
              <a:t>photoproduction and gluonic and gravitational structure of proton to shed more light in structure topics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>
                <a:ea typeface="+mn-lt"/>
                <a:cs typeface="+mn-lt"/>
              </a:rPr>
              <a:t>Spectroscopy experiments to identify a nonet of exotic hybrid mesons, while pushing into the charmonium mass regions</a:t>
            </a:r>
            <a:endParaRPr lang="en-US" sz="1600">
              <a:latin typeface="Aptos"/>
              <a:ea typeface="+mn-lt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>
                <a:latin typeface="Aptos"/>
                <a:ea typeface="+mn-lt"/>
                <a:cs typeface="Arial"/>
              </a:rPr>
              <a:t>Pion and kaon structure through Tagged Deep Inelastic and Semi-Inclusive Scattering which </a:t>
            </a:r>
            <a:r>
              <a:rPr lang="en-US" sz="1600">
                <a:ea typeface="+mn-lt"/>
                <a:cs typeface="Arial"/>
              </a:rPr>
              <a:t>are </a:t>
            </a:r>
            <a:r>
              <a:rPr lang="en-US" sz="1600">
                <a:ea typeface="+mn-lt"/>
                <a:cs typeface="+mn-lt"/>
              </a:rPr>
              <a:t>practically unknown</a:t>
            </a:r>
            <a:endParaRPr lang="en-US" sz="1600">
              <a:ea typeface="+mn-lt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>
                <a:latin typeface="Aptos"/>
                <a:ea typeface="+mn-lt"/>
                <a:cs typeface="Arial"/>
              </a:rPr>
              <a:t>Experiments: </a:t>
            </a:r>
            <a:r>
              <a:rPr lang="en-US" sz="1600" err="1">
                <a:latin typeface="Aptos"/>
                <a:ea typeface="+mn-lt"/>
                <a:cs typeface="Arial"/>
              </a:rPr>
              <a:t>SoLID</a:t>
            </a:r>
            <a:r>
              <a:rPr lang="en-US" sz="1600">
                <a:latin typeface="Aptos"/>
                <a:ea typeface="+mn-lt"/>
                <a:cs typeface="Arial"/>
              </a:rPr>
              <a:t> experiment; High-luminosity upgrade of CLAS12; Future Super </a:t>
            </a:r>
            <a:r>
              <a:rPr lang="en-US" sz="1600" err="1">
                <a:latin typeface="Aptos"/>
                <a:ea typeface="+mn-lt"/>
                <a:cs typeface="Arial"/>
              </a:rPr>
              <a:t>Bigbite</a:t>
            </a:r>
            <a:r>
              <a:rPr lang="en-US" sz="1600">
                <a:latin typeface="Aptos"/>
                <a:ea typeface="+mn-lt"/>
                <a:cs typeface="Arial"/>
              </a:rPr>
              <a:t> Spectrometer experiments ;  </a:t>
            </a:r>
            <a:r>
              <a:rPr lang="en-US" sz="1600" err="1">
                <a:latin typeface="Aptos"/>
                <a:ea typeface="+mn-lt"/>
                <a:cs typeface="+mn-lt"/>
              </a:rPr>
              <a:t>GlueX</a:t>
            </a:r>
            <a:r>
              <a:rPr lang="en-US" sz="1600">
                <a:latin typeface="Aptos"/>
                <a:ea typeface="+mn-lt"/>
                <a:cs typeface="+mn-lt"/>
              </a:rPr>
              <a:t>-III </a:t>
            </a:r>
            <a:endParaRPr lang="en-US" sz="1600">
              <a:latin typeface="Aptos"/>
              <a:ea typeface="+mn-lt"/>
              <a:cs typeface="Arial"/>
            </a:endParaRPr>
          </a:p>
          <a:p>
            <a:pPr marL="0" indent="0">
              <a:buNone/>
            </a:pPr>
            <a:endParaRPr lang="en-US" sz="1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b="1">
                <a:ea typeface="+mn-lt"/>
                <a:cs typeface="+mn-lt"/>
              </a:rPr>
              <a:t>Activities:</a:t>
            </a:r>
            <a:endParaRPr lang="en-US" sz="1600">
              <a:ea typeface="+mn-lt"/>
              <a:cs typeface="+mn-lt"/>
            </a:endParaRPr>
          </a:p>
          <a:p>
            <a:r>
              <a:rPr lang="en-US" sz="1600">
                <a:latin typeface="Arial"/>
                <a:cs typeface="Arial"/>
              </a:rPr>
              <a:t>Development of, and investment in, readout electronics for high-rate instrumentation, including developments of streaming readout/triggerless electronics</a:t>
            </a:r>
          </a:p>
          <a:p>
            <a:r>
              <a:rPr lang="en-US" sz="1600">
                <a:latin typeface="Arial"/>
                <a:cs typeface="Arial"/>
              </a:rPr>
              <a:t>Development of new physics proposals for </a:t>
            </a:r>
            <a:r>
              <a:rPr lang="en-US" sz="1600" err="1">
                <a:latin typeface="Arial"/>
                <a:cs typeface="Arial"/>
              </a:rPr>
              <a:t>SoLID</a:t>
            </a:r>
            <a:r>
              <a:rPr lang="en-US" sz="1600">
                <a:latin typeface="Arial"/>
                <a:cs typeface="Arial"/>
              </a:rPr>
              <a:t>, CLAS12 and </a:t>
            </a:r>
            <a:r>
              <a:rPr lang="en-US" sz="1600" err="1">
                <a:latin typeface="Arial"/>
                <a:cs typeface="Arial"/>
              </a:rPr>
              <a:t>GlueX</a:t>
            </a:r>
            <a:r>
              <a:rPr lang="en-US" sz="1600">
                <a:latin typeface="Arial"/>
                <a:cs typeface="Arial"/>
              </a:rPr>
              <a:t>, </a:t>
            </a:r>
            <a:r>
              <a:rPr lang="en-US" sz="1600" err="1">
                <a:latin typeface="Arial"/>
                <a:cs typeface="Arial"/>
              </a:rPr>
              <a:t>realisation</a:t>
            </a:r>
            <a:r>
              <a:rPr lang="en-US" sz="1600">
                <a:latin typeface="Arial"/>
                <a:cs typeface="Arial"/>
              </a:rPr>
              <a:t> of experiments with existing leadership in Halls A/C</a:t>
            </a:r>
          </a:p>
        </p:txBody>
      </p:sp>
    </p:spTree>
    <p:extLst>
      <p:ext uri="{BB962C8B-B14F-4D97-AF65-F5344CB8AC3E}">
        <p14:creationId xmlns:p14="http://schemas.microsoft.com/office/powerpoint/2010/main" val="398024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F43799-8596-91E0-0968-A7AE41F6D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5" y="1049606"/>
            <a:ext cx="11712009" cy="53412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600" b="1">
                <a:ea typeface="+mn-lt"/>
                <a:cs typeface="+mn-lt"/>
              </a:rPr>
              <a:t>Size of project:</a:t>
            </a:r>
            <a:endParaRPr lang="en-US" sz="1600">
              <a:ea typeface="+mn-lt"/>
              <a:cs typeface="+mn-lt"/>
            </a:endParaRPr>
          </a:p>
          <a:p>
            <a:pPr marL="285750" indent="-285750"/>
            <a:r>
              <a:rPr lang="en-US" sz="1600">
                <a:ea typeface="+mn-lt"/>
                <a:cs typeface="+mn-lt"/>
              </a:rPr>
              <a:t>We expect the scale to be £1-2M</a:t>
            </a:r>
          </a:p>
          <a:p>
            <a:pPr marL="285750" indent="-285750"/>
            <a:endParaRPr lang="en-US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b="1">
                <a:ea typeface="+mn-lt"/>
                <a:cs typeface="+mn-lt"/>
              </a:rPr>
              <a:t>Timing of project:</a:t>
            </a:r>
            <a:endParaRPr lang="en-US" sz="1600">
              <a:ea typeface="+mn-lt"/>
              <a:cs typeface="+mn-lt"/>
            </a:endParaRPr>
          </a:p>
          <a:p>
            <a:pPr marL="285750" indent="-285750"/>
            <a:r>
              <a:rPr lang="en-US" sz="1600">
                <a:ea typeface="+mn-lt"/>
                <a:cs typeface="+mn-lt"/>
              </a:rPr>
              <a:t>The future running of the Jefferson Lab 12 GeV </a:t>
            </a:r>
            <a:r>
              <a:rPr lang="en-US" sz="1600" err="1">
                <a:ea typeface="+mn-lt"/>
                <a:cs typeface="+mn-lt"/>
              </a:rPr>
              <a:t>programme</a:t>
            </a:r>
            <a:r>
              <a:rPr lang="en-US" sz="1600">
                <a:ea typeface="+mn-lt"/>
                <a:cs typeface="+mn-lt"/>
              </a:rPr>
              <a:t> is expected to be: present - 2031. The high luminosity upgrades are planned to happen within the next decade. </a:t>
            </a:r>
            <a:r>
              <a:rPr lang="en-US" sz="1600" err="1">
                <a:ea typeface="+mn-lt"/>
                <a:cs typeface="+mn-lt"/>
              </a:rPr>
              <a:t>SoLID</a:t>
            </a:r>
            <a:r>
              <a:rPr lang="en-US" sz="1600">
                <a:ea typeface="+mn-lt"/>
                <a:cs typeface="+mn-lt"/>
              </a:rPr>
              <a:t> is expected to become operational in the 2020’s.</a:t>
            </a:r>
          </a:p>
          <a:p>
            <a:pPr marL="0" indent="0">
              <a:buNone/>
            </a:pPr>
            <a:endParaRPr lang="en-US" sz="1600">
              <a:latin typeface="Aptos"/>
              <a:ea typeface="+mn-lt"/>
              <a:cs typeface="Arial"/>
            </a:endParaRPr>
          </a:p>
          <a:p>
            <a:r>
              <a:rPr lang="en-US" sz="1600" b="1">
                <a:latin typeface="Arial"/>
                <a:ea typeface="+mn-lt"/>
                <a:cs typeface="Arial"/>
              </a:rPr>
              <a:t>Critical decision points:</a:t>
            </a:r>
            <a:endParaRPr lang="en-US" sz="1600">
              <a:latin typeface="Arial"/>
              <a:ea typeface="+mn-lt"/>
              <a:cs typeface="Arial"/>
            </a:endParaRPr>
          </a:p>
          <a:p>
            <a:r>
              <a:rPr lang="en-US" sz="1600">
                <a:ea typeface="+mn-lt"/>
                <a:cs typeface="+mn-lt"/>
              </a:rPr>
              <a:t>Currently </a:t>
            </a:r>
            <a:r>
              <a:rPr lang="en-US" sz="1600" err="1">
                <a:ea typeface="+mn-lt"/>
                <a:cs typeface="+mn-lt"/>
              </a:rPr>
              <a:t>SoLID</a:t>
            </a:r>
            <a:r>
              <a:rPr lang="en-US" sz="1600">
                <a:ea typeface="+mn-lt"/>
                <a:cs typeface="+mn-lt"/>
              </a:rPr>
              <a:t> are awaiting DOE project approval, although it is expected to receive it, especially given that the recent NSAC Long Range Plan recommends investing in </a:t>
            </a:r>
            <a:r>
              <a:rPr lang="en-US" sz="1600" err="1">
                <a:ea typeface="+mn-lt"/>
                <a:cs typeface="+mn-lt"/>
              </a:rPr>
              <a:t>SoLID</a:t>
            </a:r>
            <a:r>
              <a:rPr lang="en-US" sz="1600">
                <a:ea typeface="+mn-lt"/>
                <a:cs typeface="+mn-lt"/>
              </a:rPr>
              <a:t> as an additional project and a new strategic opportunity at </a:t>
            </a:r>
            <a:r>
              <a:rPr lang="en-US" sz="1600" err="1">
                <a:ea typeface="+mn-lt"/>
                <a:cs typeface="+mn-lt"/>
              </a:rPr>
              <a:t>JLab</a:t>
            </a:r>
            <a:r>
              <a:rPr lang="en-US" sz="1600">
                <a:ea typeface="+mn-lt"/>
                <a:cs typeface="+mn-lt"/>
              </a:rPr>
              <a:t>.</a:t>
            </a:r>
            <a:endParaRPr lang="en-US" sz="1600">
              <a:ea typeface="+mn-lt"/>
              <a:cs typeface="Arial"/>
            </a:endParaRPr>
          </a:p>
          <a:p>
            <a:r>
              <a:rPr lang="en-US" sz="1600">
                <a:ea typeface="+mn-lt"/>
                <a:cs typeface="+mn-lt"/>
              </a:rPr>
              <a:t>The Jefferson Lab </a:t>
            </a:r>
            <a:r>
              <a:rPr lang="en-US" sz="1600" err="1">
                <a:ea typeface="+mn-lt"/>
                <a:cs typeface="+mn-lt"/>
              </a:rPr>
              <a:t>Programme</a:t>
            </a:r>
            <a:r>
              <a:rPr lang="en-US" sz="1600">
                <a:ea typeface="+mn-lt"/>
                <a:cs typeface="+mn-lt"/>
              </a:rPr>
              <a:t> Advisory Committee will meet July 2024 to consider the </a:t>
            </a:r>
            <a:r>
              <a:rPr lang="en-US" sz="1600" err="1">
                <a:ea typeface="+mn-lt"/>
                <a:cs typeface="+mn-lt"/>
              </a:rPr>
              <a:t>GlueX</a:t>
            </a:r>
            <a:r>
              <a:rPr lang="en-US" sz="1600">
                <a:ea typeface="+mn-lt"/>
                <a:cs typeface="+mn-lt"/>
              </a:rPr>
              <a:t>-III proposal.</a:t>
            </a:r>
            <a:endParaRPr lang="en-US" sz="1600">
              <a:latin typeface="Aptos" panose="020B0004020202020204"/>
              <a:ea typeface="+mn-lt"/>
              <a:cs typeface="Arial"/>
            </a:endParaRPr>
          </a:p>
          <a:p>
            <a:endParaRPr lang="en-US" sz="1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b="1" u="sng">
                <a:ea typeface="+mn-lt"/>
                <a:cs typeface="+mn-lt"/>
              </a:rPr>
              <a:t>Scope for leadership:</a:t>
            </a:r>
            <a:endParaRPr lang="en-US">
              <a:ea typeface="+mn-lt"/>
              <a:cs typeface="+mn-lt"/>
            </a:endParaRPr>
          </a:p>
          <a:p>
            <a:pPr marL="285750" indent="-285750"/>
            <a:r>
              <a:rPr lang="en-US" sz="1600"/>
              <a:t>Readout electronics will be a key part of the instrumentation for future high luminosity experiments at </a:t>
            </a:r>
            <a:r>
              <a:rPr lang="en-US" sz="1600" err="1"/>
              <a:t>JLab</a:t>
            </a:r>
            <a:r>
              <a:rPr lang="en-US" sz="1600"/>
              <a:t>, this would allow UK to take a leading role across several Halls at </a:t>
            </a:r>
            <a:r>
              <a:rPr lang="en-US" sz="1600" err="1"/>
              <a:t>JLab</a:t>
            </a:r>
            <a:r>
              <a:rPr lang="en-US" sz="1600"/>
              <a:t> to maintain an essential presence at </a:t>
            </a:r>
            <a:r>
              <a:rPr lang="en-US" sz="1600" err="1"/>
              <a:t>JLab</a:t>
            </a:r>
            <a:endParaRPr lang="en-US" sz="1600"/>
          </a:p>
          <a:p>
            <a:pPr marL="285750" indent="-285750"/>
            <a:r>
              <a:rPr lang="en-US" sz="1600">
                <a:ea typeface="+mn-lt"/>
                <a:cs typeface="+mn-lt"/>
              </a:rPr>
              <a:t>The positron and energy upgrades at </a:t>
            </a:r>
            <a:r>
              <a:rPr lang="en-US" sz="1600" err="1">
                <a:ea typeface="+mn-lt"/>
                <a:cs typeface="+mn-lt"/>
              </a:rPr>
              <a:t>JLab</a:t>
            </a:r>
            <a:r>
              <a:rPr lang="en-US" sz="1600">
                <a:ea typeface="+mn-lt"/>
                <a:cs typeface="+mn-lt"/>
              </a:rPr>
              <a:t> will continue the </a:t>
            </a:r>
            <a:r>
              <a:rPr lang="en-US" sz="1600" err="1">
                <a:ea typeface="+mn-lt"/>
                <a:cs typeface="+mn-lt"/>
              </a:rPr>
              <a:t>programmme</a:t>
            </a:r>
            <a:r>
              <a:rPr lang="en-US" sz="1600">
                <a:ea typeface="+mn-lt"/>
                <a:cs typeface="+mn-lt"/>
              </a:rPr>
              <a:t> and run side-by-side with EIC operations. The experiments in this project will be expanded and complemented by new measurements at 22GeV and with positrons</a:t>
            </a:r>
          </a:p>
          <a:p>
            <a:pPr marL="0" indent="0">
              <a:buNone/>
            </a:pPr>
            <a:r>
              <a:rPr lang="en-US" sz="1600">
                <a:ea typeface="+mn-lt"/>
                <a:cs typeface="+mn-lt"/>
              </a:rPr>
              <a:t>         - Funding of these activities would ensure UK leadership in the future </a:t>
            </a:r>
            <a:r>
              <a:rPr lang="en-US" sz="1600" err="1">
                <a:ea typeface="+mn-lt"/>
                <a:cs typeface="+mn-lt"/>
              </a:rPr>
              <a:t>JLab</a:t>
            </a:r>
            <a:r>
              <a:rPr lang="en-US" sz="1600">
                <a:ea typeface="+mn-lt"/>
                <a:cs typeface="+mn-lt"/>
              </a:rPr>
              <a:t> program beyond 10 years</a:t>
            </a:r>
            <a:endParaRPr lang="en-US" sz="1600"/>
          </a:p>
          <a:p>
            <a:endParaRPr lang="en-US" sz="12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961F7C-700C-8368-3B25-610011DA4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452"/>
            <a:ext cx="10515600" cy="385527"/>
          </a:xfrm>
        </p:spPr>
        <p:txBody>
          <a:bodyPr>
            <a:normAutofit/>
          </a:bodyPr>
          <a:lstStyle/>
          <a:p>
            <a:r>
              <a:rPr lang="en-US" sz="2000" b="1" u="sng"/>
              <a:t>JLab2 – High luminosity Frontier Experiments at Glasgow</a:t>
            </a:r>
          </a:p>
        </p:txBody>
      </p:sp>
    </p:spTree>
    <p:extLst>
      <p:ext uri="{BB962C8B-B14F-4D97-AF65-F5344CB8AC3E}">
        <p14:creationId xmlns:p14="http://schemas.microsoft.com/office/powerpoint/2010/main" val="39554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932</Words>
  <Application>Microsoft Office PowerPoint</Application>
  <PresentationFormat>Widescreen</PresentationFormat>
  <Paragraphs>132</Paragraphs>
  <Slides>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Cambria Math</vt:lpstr>
      <vt:lpstr>Courier New</vt:lpstr>
      <vt:lpstr>Segoe UI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JLab2 – High luminosity Frontier Experiments at Glasgow</vt:lpstr>
      <vt:lpstr>JLab2 – High luminosity Frontier Experiments at Glasgow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mabash</dc:creator>
  <cp:lastModifiedBy>Mikhail Bashkanov</cp:lastModifiedBy>
  <cp:revision>4</cp:revision>
  <dcterms:created xsi:type="dcterms:W3CDTF">2024-05-06T08:47:39Z</dcterms:created>
  <dcterms:modified xsi:type="dcterms:W3CDTF">2024-05-07T21:40:31Z</dcterms:modified>
</cp:coreProperties>
</file>