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13"/>
    <p:restoredTop sz="96405"/>
  </p:normalViewPr>
  <p:slideViewPr>
    <p:cSldViewPr snapToGrid="0">
      <p:cViewPr>
        <p:scale>
          <a:sx n="86" d="100"/>
          <a:sy n="86" d="100"/>
        </p:scale>
        <p:origin x="1368" y="1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444D-1E12-D419-93EB-10349DE0E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5C7D7-69D5-4FB8-B422-236E7C847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077B-C201-BAC8-9DEC-6DA08AE7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8B9C-806F-A2D8-EAF0-A6C250CF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A0A07-DD31-9543-F3A3-395324B3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6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5C94-74CA-C832-15F1-FF9F4EA2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7A6EE-A3C2-1155-3DB6-DA2B95853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CE00-BFCD-344B-7C9C-10AD53DB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8CD6-8F18-E075-F870-9CFA041C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12914-E775-6995-28DA-ABB3E541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2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F2C22-273A-DB77-33A2-47704EE7F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433AB-99CB-DDC3-7864-94FF4986A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C1302-2900-CCF2-47AD-C43E4E30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74F2-FC4D-FC30-C847-3AED67F7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ED48B-C92B-0986-4C55-F5DA8075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A977-D379-5E8C-BF99-790EA189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9101F-C73C-D2A2-6B28-42C85D5C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F9682-90B4-173F-B3AC-200A2C78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D728F-630B-E254-D55C-AF429984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5D0A8-EC86-DDC5-61D6-DCB674C3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3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949C-8FD7-2C9E-A245-20A79886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9A02D-CE5B-5B36-8EB8-1A795C4CF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C4731-D56F-AE0A-D7EA-AB3B2783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CF8E3-A641-406C-3982-456D6F3F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13B59-5345-5E31-ED8B-79432F0C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CBD5-2685-6CFF-9B5A-00868CC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FCFEF-0B07-CF52-816E-85ED9CAD6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8A64C-F1E6-5A71-5088-04627257E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B9DDE-597E-C0D3-8B7B-636DCDCD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F9C03-D5EB-D64E-A4E4-24CCD576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C1A24-0E76-B4D2-573F-D5283032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DBAA-8AEE-3777-0F5B-C22C20E9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C866-B7A9-B660-AA25-42BAB2103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9148F-5306-3372-365C-87B679075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51F69-B471-B78A-7259-E6CE0E46C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34B8D-D2FB-C2FA-2CAB-CB5AECB10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AD72F-CD53-0DBA-F940-F5E5A12C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CCAB4-1DD5-8A17-0541-4E4D3F71D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39A989-4FD4-4AD0-CA4A-EE5A6E81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0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7AA7-2D62-D4B7-EC8F-B712332D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1FBAF-B0FF-734A-9087-B399B1F9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42F2C-33E0-ADEF-A1FF-CC572C86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8AFA-6609-9E20-4B39-ED5A18B5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0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52740-1332-7BC3-F426-159CB6B5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D3A068-CFD5-A244-80A1-ADC28019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9FD3F-4C6C-3C0E-6516-1D90D4AB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1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F3A7-D808-FE71-EA6F-D4D0DEBF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1D65-A648-162B-1168-3D831AA17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AD61A-45CF-1C5F-BC76-8C7844995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67127-18CE-A803-DD45-39015440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F2C4B-F067-9EEA-08D1-B11EB1E6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84E98-D2C3-C451-8AD1-709EC334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4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1047-86F4-5999-8550-2D3C994E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1ABA1-DA86-BB79-0902-3D7FC4156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7062C-1847-4FA4-6C49-77B7B7EB9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29820-0AC6-AF44-C9E9-5207C445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405F3-046B-9508-242D-06C2BC24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929AA-48D4-AAF7-146B-A21CDFA0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B5220-F20F-42FF-3180-87D1162A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1E556-313E-1344-3F18-3DD4E36E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7F7F6-EF0D-7A05-13A2-85591070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4D41D-256E-0046-9E92-B1DBA86879B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D1743-87B6-6C5D-8E51-EA0F4A818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2B1D2-90D1-3CE4-A6ED-4F3858ED4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2C4C2-8FB1-7C49-8033-89D93BE1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5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1238-49A7-6E07-8C18-387911E6A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062" y="1053169"/>
            <a:ext cx="10541875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Studying nuclei at the extremes with FRIB</a:t>
            </a:r>
            <a:br>
              <a:rPr lang="en-US" sz="4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</a:b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Physics in the transactinide and lead region;</a:t>
            </a:r>
            <a:b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GasDDSAM</a:t>
            </a:r>
            <a: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: a TPC for lifetimes in octupole deformed actinides;</a:t>
            </a:r>
            <a:b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28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A Target Recoil Tracking device for FRIB400</a:t>
            </a:r>
            <a:endParaRPr lang="en-US" sz="4000" i="1" u="sng" dirty="0">
              <a:solidFill>
                <a:schemeClr val="tx1">
                  <a:lumMod val="75000"/>
                  <a:lumOff val="25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BC4-2C87-ECA0-B37F-DA0343FE0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1031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Jack Henderson – University of Surrey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David O’Donnell – University of the West of Scotland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Stefanos Paschalis – University of York</a:t>
            </a:r>
          </a:p>
        </p:txBody>
      </p:sp>
    </p:spTree>
    <p:extLst>
      <p:ext uri="{BB962C8B-B14F-4D97-AF65-F5344CB8AC3E}">
        <p14:creationId xmlns:p14="http://schemas.microsoft.com/office/powerpoint/2010/main" val="428794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9024E0A7-E311-321C-A06A-3AC2A0FF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05" y="2086681"/>
            <a:ext cx="2858087" cy="26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29B6C-5AB0-D92C-7094-C01291D495EC}"/>
              </a:ext>
            </a:extLst>
          </p:cNvPr>
          <p:cNvSpPr txBox="1"/>
          <p:nvPr/>
        </p:nvSpPr>
        <p:spPr>
          <a:xfrm>
            <a:off x="456700" y="1222270"/>
            <a:ext cx="100878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alatino" pitchFamily="2" charset="77"/>
                <a:ea typeface="Palatino" pitchFamily="2" charset="77"/>
              </a:rPr>
              <a:t>High-precision Target Recoil Tracker is an essential instrument for reaction vertex reconstruction and missing-mass measurements with high energy beams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00D86-A618-204B-2E7E-3783B2AA9DC6}"/>
              </a:ext>
            </a:extLst>
          </p:cNvPr>
          <p:cNvSpPr txBox="1"/>
          <p:nvPr/>
        </p:nvSpPr>
        <p:spPr>
          <a:xfrm>
            <a:off x="4166884" y="2444345"/>
            <a:ext cx="7850985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Palatino" pitchFamily="2" charset="77"/>
                <a:ea typeface="Palatino" pitchFamily="2" charset="77"/>
              </a:rPr>
              <a:t>Capitalising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on existing UK expertise </a:t>
            </a:r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 excellent value for money and low risk: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  <a:sym typeface="Wingdings" pitchFamily="2" charset="2"/>
              </a:rPr>
              <a:t>C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urrently leading the construction of the R3B TRT device at Daresbury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Leading relevant physics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programmes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at R3B (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p,pd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M. Petri ) and SAMURAI (ONOKRO)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78EC47F-EDC2-B348-2A73-DF3253F5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41" y="4234724"/>
            <a:ext cx="2528052" cy="181716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C048E-DEEF-B54E-2B78-3550C8D8252D}"/>
              </a:ext>
            </a:extLst>
          </p:cNvPr>
          <p:cNvSpPr txBox="1"/>
          <p:nvPr/>
        </p:nvSpPr>
        <p:spPr>
          <a:xfrm>
            <a:off x="3082709" y="5480117"/>
            <a:ext cx="2168351" cy="7848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Palatino" pitchFamily="2" charset="77"/>
                <a:ea typeface="Palatino" pitchFamily="2" charset="77"/>
              </a:rPr>
              <a:t>ALICIA machine</a:t>
            </a:r>
          </a:p>
          <a:p>
            <a:r>
              <a:rPr lang="en-US" sz="1500" dirty="0">
                <a:latin typeface="Palatino" pitchFamily="2" charset="77"/>
                <a:ea typeface="Palatino" pitchFamily="2" charset="77"/>
              </a:rPr>
              <a:t>installed at </a:t>
            </a:r>
          </a:p>
          <a:p>
            <a:r>
              <a:rPr lang="en-US" sz="1500" dirty="0">
                <a:latin typeface="Palatino" pitchFamily="2" charset="77"/>
                <a:ea typeface="Palatino" pitchFamily="2" charset="77"/>
              </a:rPr>
              <a:t>Daresbury for R3B TRT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EFDECDC-BBC6-585C-86E9-4A042690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00" y="178837"/>
            <a:ext cx="10782318" cy="105591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Palatino" pitchFamily="2" charset="77"/>
                <a:ea typeface="Palatino" pitchFamily="2" charset="77"/>
              </a:rPr>
              <a:t>Target Recoil Tracker for FRIB400 (MeV/A) at HRS </a:t>
            </a:r>
            <a:r>
              <a:rPr lang="en-US" sz="2400" b="1" dirty="0">
                <a:latin typeface="Palatino" pitchFamily="2" charset="77"/>
                <a:ea typeface="Palatino" pitchFamily="2" charset="77"/>
              </a:rPr>
              <a:t>– Stefanos Paschalis (University of York)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23AF43C-1AAA-E6D2-0F86-61687D20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86" y="3731536"/>
            <a:ext cx="3864077" cy="28235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2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2CB4FE-259B-C4A3-5D66-F21C298D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98" y="16757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SECAR: Separator for Capture Reactions</a:t>
            </a:r>
            <a:b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</a:b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– Matthew Williams (University of Surrey)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BA423-06C2-12C9-BB6A-6961523F7BB6}"/>
              </a:ext>
            </a:extLst>
          </p:cNvPr>
          <p:cNvSpPr txBox="1"/>
          <p:nvPr/>
        </p:nvSpPr>
        <p:spPr>
          <a:xfrm>
            <a:off x="367542" y="1413640"/>
            <a:ext cx="11392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Palatino" pitchFamily="2" charset="77"/>
                <a:ea typeface="Palatino" pitchFamily="2" charset="77"/>
                <a:cs typeface="Georgia"/>
              </a:rPr>
              <a:t>New recoil separator in ReA3 Hall, optimised to measure (p,</a:t>
            </a:r>
            <a:r>
              <a:rPr lang="el-GR" sz="2000" dirty="0">
                <a:latin typeface="Palatino" pitchFamily="2" charset="77"/>
                <a:ea typeface="Palatino" pitchFamily="2" charset="77"/>
                <a:cs typeface="Georgia"/>
              </a:rPr>
              <a:t>γ</a:t>
            </a:r>
            <a:r>
              <a:rPr lang="en-GB" sz="2000" dirty="0">
                <a:latin typeface="Palatino" pitchFamily="2" charset="77"/>
                <a:ea typeface="Palatino" pitchFamily="2" charset="77"/>
                <a:cs typeface="Georgia"/>
              </a:rPr>
              <a:t>) and (</a:t>
            </a:r>
            <a:r>
              <a:rPr lang="el-GR" sz="2000" dirty="0">
                <a:latin typeface="Palatino" pitchFamily="2" charset="77"/>
                <a:ea typeface="Palatino" pitchFamily="2" charset="77"/>
                <a:cs typeface="Georgia"/>
              </a:rPr>
              <a:t>α</a:t>
            </a:r>
            <a:r>
              <a:rPr lang="en-GB" sz="2000" dirty="0">
                <a:latin typeface="Palatino" pitchFamily="2" charset="77"/>
                <a:ea typeface="Palatino" pitchFamily="2" charset="77"/>
                <a:cs typeface="Georgia"/>
              </a:rPr>
              <a:t>,</a:t>
            </a:r>
            <a:r>
              <a:rPr lang="el-GR" sz="2000" dirty="0">
                <a:latin typeface="Palatino" pitchFamily="2" charset="77"/>
                <a:ea typeface="Palatino" pitchFamily="2" charset="77"/>
                <a:cs typeface="Georgia"/>
              </a:rPr>
              <a:t>γ</a:t>
            </a:r>
            <a:r>
              <a:rPr lang="en-GB" sz="2000" dirty="0">
                <a:latin typeface="Palatino" pitchFamily="2" charset="77"/>
                <a:ea typeface="Palatino" pitchFamily="2" charset="77"/>
                <a:cs typeface="Georgia"/>
              </a:rPr>
              <a:t>) reactions for astrophysics.</a:t>
            </a:r>
          </a:p>
          <a:p>
            <a:endParaRPr lang="en-GB" sz="2000" dirty="0">
              <a:latin typeface="Palatino" pitchFamily="2" charset="77"/>
              <a:ea typeface="Palatino" pitchFamily="2" charset="77"/>
              <a:cs typeface="Georgia"/>
            </a:endParaRPr>
          </a:p>
          <a:p>
            <a:r>
              <a:rPr lang="en-GB" sz="2000" dirty="0">
                <a:latin typeface="Palatino" pitchFamily="2" charset="77"/>
                <a:ea typeface="Palatino" pitchFamily="2" charset="77"/>
                <a:cs typeface="Georgia"/>
              </a:rPr>
              <a:t>Presently undergoing in-beam commissioning, expected to carry out first experiments by end of 2024/early 2025.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6877C6D-63C3-D1D0-6D37-8F1797E41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"/>
          <a:stretch/>
        </p:blipFill>
        <p:spPr bwMode="auto">
          <a:xfrm>
            <a:off x="444228" y="2775161"/>
            <a:ext cx="3492722" cy="36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Art of Science: 2018 finalists | &amp;quot;JENSA&amp;quot; Steven Pain, re… | Flickr">
            <a:extLst>
              <a:ext uri="{FF2B5EF4-FFF2-40B4-BE49-F238E27FC236}">
                <a16:creationId xmlns:a16="http://schemas.microsoft.com/office/drawing/2014/main" id="{88FFD10B-33A6-9CF6-07B8-4C97EDD1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58" y="4130893"/>
            <a:ext cx="1591510" cy="221999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xperimental Astrophysics | ORNL">
            <a:extLst>
              <a:ext uri="{FF2B5EF4-FFF2-40B4-BE49-F238E27FC236}">
                <a16:creationId xmlns:a16="http://schemas.microsoft.com/office/drawing/2014/main" id="{268DF3E9-6B63-D99C-5643-825D9D1AC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r="3638" b="10199"/>
          <a:stretch/>
        </p:blipFill>
        <p:spPr bwMode="auto">
          <a:xfrm>
            <a:off x="6661394" y="3798790"/>
            <a:ext cx="5344206" cy="267626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F48AC5-479E-EC24-FE4C-CB334F12A3E7}"/>
              </a:ext>
            </a:extLst>
          </p:cNvPr>
          <p:cNvSpPr txBox="1"/>
          <p:nvPr/>
        </p:nvSpPr>
        <p:spPr>
          <a:xfrm>
            <a:off x="6096000" y="2597545"/>
            <a:ext cx="46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Palatino" pitchFamily="2" charset="77"/>
                <a:ea typeface="Palatino" pitchFamily="2" charset="77"/>
              </a:rPr>
              <a:t>First approved radiative capture reaction to measure </a:t>
            </a:r>
            <a:r>
              <a:rPr lang="en-GB" baseline="30000" dirty="0">
                <a:latin typeface="Palatino" pitchFamily="2" charset="77"/>
                <a:ea typeface="Palatino" pitchFamily="2" charset="77"/>
              </a:rPr>
              <a:t>77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Br(p,</a:t>
            </a:r>
            <a:r>
              <a:rPr lang="el-GR" dirty="0">
                <a:latin typeface="Palatino" pitchFamily="2" charset="77"/>
                <a:ea typeface="Palatino" pitchFamily="2" charset="77"/>
              </a:rPr>
              <a:t>γ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)</a:t>
            </a:r>
            <a:r>
              <a:rPr lang="en-GB" baseline="30000" dirty="0">
                <a:latin typeface="Palatino" pitchFamily="2" charset="77"/>
                <a:ea typeface="Palatino" pitchFamily="2" charset="77"/>
              </a:rPr>
              <a:t>78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Kr for p-process </a:t>
            </a:r>
          </a:p>
          <a:p>
            <a:r>
              <a:rPr lang="en-GB" dirty="0">
                <a:latin typeface="Palatino" pitchFamily="2" charset="77"/>
                <a:ea typeface="Palatino" pitchFamily="2" charset="77"/>
              </a:rPr>
              <a:t>	</a:t>
            </a:r>
            <a:r>
              <a:rPr lang="en-GB" i="1" dirty="0">
                <a:latin typeface="Palatino" pitchFamily="2" charset="77"/>
                <a:ea typeface="Palatino" pitchFamily="2" charset="77"/>
              </a:rPr>
              <a:t>- PI: Matt Williams (Surrey)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F8A198-A80F-3934-ED8A-14BBE9C2A318}"/>
              </a:ext>
            </a:extLst>
          </p:cNvPr>
          <p:cNvSpPr/>
          <p:nvPr/>
        </p:nvSpPr>
        <p:spPr>
          <a:xfrm>
            <a:off x="1976018" y="5897890"/>
            <a:ext cx="601770" cy="70133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alatino" pitchFamily="2" charset="77"/>
              <a:ea typeface="Palatino" pitchFamily="2" charset="77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302C77-145A-B6CC-758B-3E60FC8C715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276903" y="4130893"/>
            <a:ext cx="1509605" cy="17669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BB085B-A0AE-C859-0F76-FD3ACEF4F469}"/>
              </a:ext>
            </a:extLst>
          </p:cNvPr>
          <p:cNvCxnSpPr>
            <a:cxnSpLocks/>
            <a:stCxn id="13" idx="4"/>
          </p:cNvCxnSpPr>
          <p:nvPr/>
        </p:nvCxnSpPr>
        <p:spPr>
          <a:xfrm flipV="1">
            <a:off x="2276903" y="6350887"/>
            <a:ext cx="3112465" cy="248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JENSA – ORNL">
            <a:extLst>
              <a:ext uri="{FF2B5EF4-FFF2-40B4-BE49-F238E27FC236}">
                <a16:creationId xmlns:a16="http://schemas.microsoft.com/office/drawing/2014/main" id="{EE2DB911-B261-456F-9575-430045B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69" y="6046219"/>
            <a:ext cx="1067612" cy="60933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2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A94D1-B094-61C5-CB5C-0657F353EE00}"/>
              </a:ext>
            </a:extLst>
          </p:cNvPr>
          <p:cNvSpPr txBox="1"/>
          <p:nvPr/>
        </p:nvSpPr>
        <p:spPr>
          <a:xfrm>
            <a:off x="704193" y="377636"/>
            <a:ext cx="77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acility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for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are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sotope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B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eams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822483-8E95-4D13-7FEB-681D8BF1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90" y="249622"/>
            <a:ext cx="4769067" cy="3179378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6738DC-1EC3-158A-8A6A-46F623CC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90" y="3678622"/>
            <a:ext cx="4423162" cy="317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DEF59-E25B-0B14-53E5-086B0C2E57BD}"/>
              </a:ext>
            </a:extLst>
          </p:cNvPr>
          <p:cNvSpPr txBox="1"/>
          <p:nvPr/>
        </p:nvSpPr>
        <p:spPr>
          <a:xfrm>
            <a:off x="704193" y="1217385"/>
            <a:ext cx="59972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LINAC driven rare-isotope beam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Beams produced by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fragmentation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Palatino" pitchFamily="2" charset="77"/>
                <a:ea typeface="Palatino" pitchFamily="2" charset="77"/>
              </a:rPr>
              <a:t>Fast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slow/stopped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 and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reaccelerated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 experimental areas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Fast beams: “traditional” NSCL physics, i.e. GRETINA + S800, decay spec.,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Slow beams: mass, laser and decay spec.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Reaccelerated beams: transfer, Coulomb excitation, SECAR…</a:t>
            </a:r>
          </a:p>
        </p:txBody>
      </p:sp>
    </p:spTree>
    <p:extLst>
      <p:ext uri="{BB962C8B-B14F-4D97-AF65-F5344CB8AC3E}">
        <p14:creationId xmlns:p14="http://schemas.microsoft.com/office/powerpoint/2010/main" val="396661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A94D1-B094-61C5-CB5C-0657F353EE00}"/>
              </a:ext>
            </a:extLst>
          </p:cNvPr>
          <p:cNvSpPr txBox="1"/>
          <p:nvPr/>
        </p:nvSpPr>
        <p:spPr>
          <a:xfrm>
            <a:off x="704193" y="377636"/>
            <a:ext cx="77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acility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for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are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sotope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B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eams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822483-8E95-4D13-7FEB-681D8BF1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90" y="249622"/>
            <a:ext cx="4769067" cy="3179378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6738DC-1EC3-158A-8A6A-46F623CC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90" y="3678622"/>
            <a:ext cx="4423162" cy="317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DEF59-E25B-0B14-53E5-086B0C2E57BD}"/>
              </a:ext>
            </a:extLst>
          </p:cNvPr>
          <p:cNvSpPr txBox="1"/>
          <p:nvPr/>
        </p:nvSpPr>
        <p:spPr>
          <a:xfrm>
            <a:off x="704193" y="1217385"/>
            <a:ext cx="59972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LINAC driven rare-isotope beam facility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Beams produced by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fragmentation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Palatino" pitchFamily="2" charset="77"/>
                <a:ea typeface="Palatino" pitchFamily="2" charset="77"/>
              </a:rPr>
              <a:t>Fast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slow/stopped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 and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reaccelerated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 experimental areas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Fast beams: “traditional” NSCL physics, i.e. GRETINA + S800, decay spec.,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Slow beams: mass, laser and decay spec.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alatino" pitchFamily="2" charset="77"/>
                <a:ea typeface="Palatino" pitchFamily="2" charset="77"/>
              </a:rPr>
              <a:t>Reaccelerated beams: transfer, Coulomb excitation, SECAR…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473AF-C275-D8E6-5C24-511CDDCB54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2D52D-30B5-6F44-086A-2D56C7E70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94" y="797510"/>
            <a:ext cx="10525958" cy="52629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661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A94D1-B094-61C5-CB5C-0657F353EE00}"/>
              </a:ext>
            </a:extLst>
          </p:cNvPr>
          <p:cNvSpPr txBox="1"/>
          <p:nvPr/>
        </p:nvSpPr>
        <p:spPr>
          <a:xfrm>
            <a:off x="704193" y="377636"/>
            <a:ext cx="77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acility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for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are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sotope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B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eams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7FC10-4A22-3ED6-A6C6-86C34EA49998}"/>
              </a:ext>
            </a:extLst>
          </p:cNvPr>
          <p:cNvSpPr txBox="1"/>
          <p:nvPr/>
        </p:nvSpPr>
        <p:spPr>
          <a:xfrm>
            <a:off x="5405629" y="439191"/>
            <a:ext cx="5997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 pitchFamily="2" charset="77"/>
                <a:ea typeface="Palatino" pitchFamily="2" charset="77"/>
              </a:rPr>
              <a:t>Current UK involvement:</a:t>
            </a:r>
          </a:p>
        </p:txBody>
      </p:sp>
      <p:pic>
        <p:nvPicPr>
          <p:cNvPr id="2050" name="Picture 2" descr="Diagram showing how the Surrey sensors will detect particles at GRETINA">
            <a:extLst>
              <a:ext uri="{FF2B5EF4-FFF2-40B4-BE49-F238E27FC236}">
                <a16:creationId xmlns:a16="http://schemas.microsoft.com/office/drawing/2014/main" id="{06725795-F4B6-23D8-A68A-FEE72C61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35" y="995774"/>
            <a:ext cx="3771726" cy="212159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1A385-CCC5-CA79-DD2A-BFD7DFBCA760}"/>
              </a:ext>
            </a:extLst>
          </p:cNvPr>
          <p:cNvSpPr txBox="1"/>
          <p:nvPr/>
        </p:nvSpPr>
        <p:spPr>
          <a:xfrm>
            <a:off x="6891048" y="3198167"/>
            <a:ext cx="451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" pitchFamily="2" charset="77"/>
                <a:ea typeface="Palatino" pitchFamily="2" charset="77"/>
              </a:rPr>
              <a:t>FAUST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 (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Surrey, Daresbury, York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0CDC3-D04F-4022-8E6D-A4D8C7DEE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241" y="3740629"/>
            <a:ext cx="3169620" cy="225255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1099C-61A6-BDA9-0F14-F9DCEAA30867}"/>
              </a:ext>
            </a:extLst>
          </p:cNvPr>
          <p:cNvSpPr txBox="1"/>
          <p:nvPr/>
        </p:nvSpPr>
        <p:spPr>
          <a:xfrm>
            <a:off x="7169586" y="6073983"/>
            <a:ext cx="423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" pitchFamily="2" charset="77"/>
                <a:ea typeface="Palatino" pitchFamily="2" charset="77"/>
              </a:rPr>
              <a:t>JANUS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 (MSU, LLNL, </a:t>
            </a:r>
            <a:r>
              <a:rPr lang="en-US" sz="2400" i="1" dirty="0">
                <a:latin typeface="Palatino" pitchFamily="2" charset="77"/>
                <a:ea typeface="Palatino" pitchFamily="2" charset="77"/>
              </a:rPr>
              <a:t>Surrey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17F23-4472-21E1-634F-E96BB790A871}"/>
              </a:ext>
            </a:extLst>
          </p:cNvPr>
          <p:cNvSpPr txBox="1"/>
          <p:nvPr/>
        </p:nvSpPr>
        <p:spPr>
          <a:xfrm>
            <a:off x="268431" y="1155829"/>
            <a:ext cx="7102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Exploring the p-process with SECAR (M. Williams, Surrey)</a:t>
            </a:r>
          </a:p>
          <a:p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Shape coexistence in N=Z </a:t>
            </a:r>
            <a:r>
              <a:rPr lang="en-US" sz="2000" baseline="30000" dirty="0">
                <a:latin typeface="Palatino" pitchFamily="2" charset="77"/>
                <a:ea typeface="Palatino" pitchFamily="2" charset="77"/>
              </a:rPr>
              <a:t>44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Ti (LLNL, MSU, Surrey)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Collectivity and Shape North of Sn (MSU, LLNL, Surrey)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Shell evolution at N=28 studied through sub-barrier Coulomb excitation (MSU, LLNL, Surrey)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Palatino" pitchFamily="2" charset="77"/>
                <a:ea typeface="Palatino" pitchFamily="2" charset="77"/>
              </a:rPr>
              <a:t>Evolution and isospin-dependence of quadrupole collectivity in the heaviest N=Z systems (M. Bentley, R. Wadsworth, York)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Palatino" pitchFamily="2" charset="77"/>
                <a:ea typeface="Palatino" pitchFamily="2" charset="77"/>
              </a:rPr>
              <a:t>Constraining the Ni-Cu cycle in X-ray bursts and Core Collapse Supernovae: Spectroscopy of </a:t>
            </a:r>
            <a:r>
              <a:rPr lang="en-US" sz="2000" i="1" baseline="30000" dirty="0">
                <a:latin typeface="Palatino" pitchFamily="2" charset="77"/>
                <a:ea typeface="Palatino" pitchFamily="2" charset="77"/>
              </a:rPr>
              <a:t>60</a:t>
            </a:r>
            <a:r>
              <a:rPr lang="en-US" sz="2000" i="1" dirty="0">
                <a:latin typeface="Palatino" pitchFamily="2" charset="77"/>
                <a:ea typeface="Palatino" pitchFamily="2" charset="77"/>
              </a:rPr>
              <a:t>Zn (G. </a:t>
            </a:r>
            <a:r>
              <a:rPr lang="en-US" sz="2000" i="1" dirty="0" err="1">
                <a:latin typeface="Palatino" pitchFamily="2" charset="77"/>
                <a:ea typeface="Palatino" pitchFamily="2" charset="77"/>
              </a:rPr>
              <a:t>Lotay</a:t>
            </a:r>
            <a:r>
              <a:rPr lang="en-US" sz="2000" i="1" dirty="0">
                <a:latin typeface="Palatino" pitchFamily="2" charset="77"/>
                <a:ea typeface="Palatino" pitchFamily="2" charset="77"/>
              </a:rPr>
              <a:t>, Surrey)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Palatino" pitchFamily="2" charset="77"/>
                <a:ea typeface="Palatino" pitchFamily="2" charset="77"/>
              </a:rPr>
              <a:t>LoI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for development of actinide beams (UWS, Liverpool)</a:t>
            </a:r>
          </a:p>
        </p:txBody>
      </p:sp>
    </p:spTree>
    <p:extLst>
      <p:ext uri="{BB962C8B-B14F-4D97-AF65-F5344CB8AC3E}">
        <p14:creationId xmlns:p14="http://schemas.microsoft.com/office/powerpoint/2010/main" val="209529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A94D1-B094-61C5-CB5C-0657F353EE00}"/>
              </a:ext>
            </a:extLst>
          </p:cNvPr>
          <p:cNvSpPr txBox="1"/>
          <p:nvPr/>
        </p:nvSpPr>
        <p:spPr>
          <a:xfrm>
            <a:off x="704193" y="377636"/>
            <a:ext cx="77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acility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for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are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sotope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B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eams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7FC10-4A22-3ED6-A6C6-86C34EA49998}"/>
              </a:ext>
            </a:extLst>
          </p:cNvPr>
          <p:cNvSpPr txBox="1"/>
          <p:nvPr/>
        </p:nvSpPr>
        <p:spPr>
          <a:xfrm>
            <a:off x="5405629" y="439191"/>
            <a:ext cx="5997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 pitchFamily="2" charset="77"/>
                <a:ea typeface="Palatino" pitchFamily="2" charset="77"/>
              </a:rPr>
              <a:t>Future developments: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0FF3D-D43B-EAC1-0FED-739D8E044806}"/>
              </a:ext>
            </a:extLst>
          </p:cNvPr>
          <p:cNvSpPr txBox="1"/>
          <p:nvPr/>
        </p:nvSpPr>
        <p:spPr>
          <a:xfrm>
            <a:off x="704193" y="1478071"/>
            <a:ext cx="10606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" pitchFamily="2" charset="77"/>
                <a:ea typeface="Palatino" pitchFamily="2" charset="77"/>
              </a:rPr>
              <a:t>High-Resolution Spectrometer (HRS): 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A replacement for the existing S800 spectrograph, optimized for high-rates and efficiencies up to the FRIB400 energies</a:t>
            </a:r>
          </a:p>
          <a:p>
            <a:endParaRPr lang="en-US" sz="2000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2000" b="1" dirty="0">
                <a:latin typeface="Palatino" pitchFamily="2" charset="77"/>
                <a:ea typeface="Palatino" pitchFamily="2" charset="77"/>
              </a:rPr>
              <a:t>Status: 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Funded ($115 million)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21ED40-ECA3-80CF-B72C-1FE96D04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45" y="2216524"/>
            <a:ext cx="7414801" cy="223602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E3B55-624B-E698-697D-EF6D3CD189E3}"/>
              </a:ext>
            </a:extLst>
          </p:cNvPr>
          <p:cNvSpPr txBox="1"/>
          <p:nvPr/>
        </p:nvSpPr>
        <p:spPr>
          <a:xfrm>
            <a:off x="704193" y="3121515"/>
            <a:ext cx="3720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" pitchFamily="2" charset="77"/>
                <a:ea typeface="Palatino" pitchFamily="2" charset="77"/>
              </a:rPr>
              <a:t>FRIB400: 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Upgrade of the FRIB LINAC to 400 MeV/u to increase production of exotic nuclei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730EA-E9D4-31B7-A2E4-D5912BF3736A}"/>
              </a:ext>
            </a:extLst>
          </p:cNvPr>
          <p:cNvSpPr txBox="1"/>
          <p:nvPr/>
        </p:nvSpPr>
        <p:spPr>
          <a:xfrm>
            <a:off x="704193" y="4547013"/>
            <a:ext cx="879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" pitchFamily="2" charset="77"/>
                <a:ea typeface="Palatino" pitchFamily="2" charset="77"/>
              </a:rPr>
              <a:t>Status: 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Whitepaper(s) submitted and endorsed in the 2023 Long Range Plan</a:t>
            </a:r>
            <a:endParaRPr lang="en-US" sz="2000" b="1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8ACBAD-BAAC-4A44-A943-BB081EA02530}"/>
                  </a:ext>
                </a:extLst>
              </p:cNvPr>
              <p:cNvSpPr txBox="1"/>
              <p:nvPr/>
            </p:nvSpPr>
            <p:spPr>
              <a:xfrm>
                <a:off x="704193" y="5379929"/>
                <a:ext cx="1060681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Palatino" pitchFamily="2" charset="77"/>
                    <a:ea typeface="Palatino" pitchFamily="2" charset="77"/>
                  </a:rPr>
                  <a:t>Gamma-Ray Tracking Array (GRETA):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Complete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4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𝜋</m:t>
                    </m:r>
                  </m:oMath>
                </a14:m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 tracking array with upgraded electronics </a:t>
                </a:r>
              </a:p>
              <a:p>
                <a:endParaRPr lang="en-US" sz="2000" b="1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000" b="1" dirty="0">
                    <a:latin typeface="Palatino" pitchFamily="2" charset="77"/>
                    <a:ea typeface="Palatino" pitchFamily="2" charset="77"/>
                  </a:rPr>
                  <a:t>Status: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Fully funded and nearing completion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8ACBAD-BAAC-4A44-A943-BB081EA02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3" y="5379929"/>
                <a:ext cx="10606810" cy="1323439"/>
              </a:xfrm>
              <a:prstGeom prst="rect">
                <a:avLst/>
              </a:prstGeom>
              <a:blipFill>
                <a:blip r:embed="rId3"/>
                <a:stretch>
                  <a:fillRect l="-598"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068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A94D1-B094-61C5-CB5C-0657F353EE00}"/>
              </a:ext>
            </a:extLst>
          </p:cNvPr>
          <p:cNvSpPr txBox="1"/>
          <p:nvPr/>
        </p:nvSpPr>
        <p:spPr>
          <a:xfrm>
            <a:off x="704193" y="377636"/>
            <a:ext cx="77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acility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for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are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sotope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 B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eams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7FC10-4A22-3ED6-A6C6-86C34EA49998}"/>
              </a:ext>
            </a:extLst>
          </p:cNvPr>
          <p:cNvSpPr txBox="1"/>
          <p:nvPr/>
        </p:nvSpPr>
        <p:spPr>
          <a:xfrm>
            <a:off x="5405629" y="439191"/>
            <a:ext cx="5997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 pitchFamily="2" charset="77"/>
                <a:ea typeface="Palatino" pitchFamily="2" charset="77"/>
              </a:rPr>
              <a:t>Intersections with UK interests: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46A0B8-65FB-700B-7CFE-A680D8F9AE35}"/>
                  </a:ext>
                </a:extLst>
              </p:cNvPr>
              <p:cNvSpPr txBox="1"/>
              <p:nvPr/>
            </p:nvSpPr>
            <p:spPr>
              <a:xfrm>
                <a:off x="704193" y="1578279"/>
                <a:ext cx="10698668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Fast beams delivered to GRETA + S800/HRS for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knockout followed by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-ray spectroscopy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 (York) and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transfer reactions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(Surrey, York)</a:t>
                </a:r>
              </a:p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Reaccelerated beam (</a:t>
                </a:r>
                <a:r>
                  <a:rPr lang="en-US" sz="2000" dirty="0" err="1">
                    <a:latin typeface="Palatino" pitchFamily="2" charset="77"/>
                    <a:ea typeface="Palatino" pitchFamily="2" charset="77"/>
                  </a:rPr>
                  <a:t>ReA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) area can provide high-quality beams for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Coulomb excitation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(Liverpool, Surrey, UWS), direct measurements for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nuclear astrophysics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(Surrey, York) and transfer reactions with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solenoidal spectrometers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(Liverpool, Manchester)</a:t>
                </a:r>
              </a:p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Both fast and stopped beam areas allow for decay spectroscopy (silicon deposition or tape station) for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isomeric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-decay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studies (Brighton, Surrey, York)</a:t>
                </a:r>
              </a:p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Stopped beam area for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laser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 (Liverpool, Manchester) and 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mass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spectroscopy</a:t>
                </a:r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(Edinburgh)</a:t>
                </a:r>
              </a:p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Active-target TPCs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in use for low- and mid-mass beams (Birmingham, Sheffield Hallam)</a:t>
                </a:r>
              </a:p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000" i="1" dirty="0">
                    <a:latin typeface="Palatino" pitchFamily="2" charset="77"/>
                    <a:ea typeface="Palatino" pitchFamily="2" charset="77"/>
                  </a:rPr>
                  <a:t>FRIB Theory Alliance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, bringing together nuclear theorists across the USA (Surrey, York)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46A0B8-65FB-700B-7CFE-A680D8F9A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3" y="1578279"/>
                <a:ext cx="10698668" cy="4708981"/>
              </a:xfrm>
              <a:prstGeom prst="rect">
                <a:avLst/>
              </a:prstGeom>
              <a:blipFill>
                <a:blip r:embed="rId2"/>
                <a:stretch>
                  <a:fillRect l="-592" t="-809" b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22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BA94D1-B094-61C5-CB5C-0657F353EE00}"/>
              </a:ext>
            </a:extLst>
          </p:cNvPr>
          <p:cNvSpPr txBox="1"/>
          <p:nvPr/>
        </p:nvSpPr>
        <p:spPr>
          <a:xfrm>
            <a:off x="234714" y="255892"/>
            <a:ext cx="9817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kern="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Physics in the trans-lead and actinide regions </a:t>
            </a:r>
          </a:p>
          <a:p>
            <a:r>
              <a:rPr lang="en-GB" sz="2000" i="1" kern="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(Liverpool, Manchester, Surrey, UWS, York)</a:t>
            </a:r>
            <a:r>
              <a:rPr lang="en-GB" sz="2000" dirty="0">
                <a:effectLst/>
                <a:latin typeface="Palatino" pitchFamily="2" charset="77"/>
                <a:ea typeface="Palatino" pitchFamily="2" charset="77"/>
              </a:rPr>
              <a:t>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31FE9-ECE9-1B5B-765B-7F24298E7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079" y="3265023"/>
            <a:ext cx="2352254" cy="1303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80FF1-641A-CCA7-2987-ABA3EBF4E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991" y="2496602"/>
            <a:ext cx="2592342" cy="739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6BF1A-8A9A-0A82-82AF-DFCDA65AA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78" y="1782213"/>
            <a:ext cx="2802456" cy="2065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9AD77C-D2B8-190D-788B-5661E33B6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726" y="1220795"/>
            <a:ext cx="2802456" cy="537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01DAC-4C4B-51D6-A116-40BBE455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388" y="5058779"/>
            <a:ext cx="3362117" cy="1799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A5375B-51F6-572E-0657-63EF56205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261" y="4592728"/>
            <a:ext cx="3170245" cy="44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37C045-DE55-F343-8185-F90AE8AFB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227" y="4649174"/>
            <a:ext cx="2703398" cy="1799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D14AC3-4479-8DE5-241D-4346B4DA2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7386" y="4037824"/>
            <a:ext cx="2288893" cy="611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9445F-5C8B-E460-0B4D-89512D841B00}"/>
                  </a:ext>
                </a:extLst>
              </p:cNvPr>
              <p:cNvSpPr txBox="1"/>
              <p:nvPr/>
            </p:nvSpPr>
            <p:spPr>
              <a:xfrm>
                <a:off x="112471" y="1385471"/>
                <a:ext cx="5101775" cy="506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UK has a wealth of experience and interest in the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900" dirty="0"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Challenges: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Low-energy </a:t>
                </a:r>
                <a14:m>
                  <m:oMath xmlns:m="http://schemas.openxmlformats.org/officeDocument/2006/math">
                    <m:r>
                      <a:rPr lang="en-GB" sz="1900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𝛾</m:t>
                    </m:r>
                  </m:oMath>
                </a14:m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-ray spectroscopy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Neutron detection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Charged-particle detection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Nuclear theory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900" dirty="0"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Project: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dirty="0" err="1">
                    <a:latin typeface="Palatino" pitchFamily="2" charset="77"/>
                    <a:ea typeface="Palatino" pitchFamily="2" charset="77"/>
                  </a:rPr>
                  <a:t>BEGe</a:t>
                </a: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 detectors, neutron detectors, charged-particle R&amp;D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Subdivisible and portable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900" i="1" dirty="0">
                    <a:latin typeface="Palatino" pitchFamily="2" charset="77"/>
                    <a:ea typeface="Palatino" pitchFamily="2" charset="77"/>
                  </a:rPr>
                  <a:t>Robust theoretical work-package </a:t>
                </a: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to support and direct experimental work</a:t>
                </a:r>
              </a:p>
              <a:p>
                <a:pPr lvl="1"/>
                <a:endParaRPr lang="en-US" sz="1900" dirty="0"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Palatino" pitchFamily="2" charset="77"/>
                    <a:ea typeface="Palatino" pitchFamily="2" charset="77"/>
                  </a:rPr>
                  <a:t>ECR-led project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9445F-5C8B-E460-0B4D-89512D841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71" y="1385471"/>
                <a:ext cx="5101775" cy="5062924"/>
              </a:xfrm>
              <a:prstGeom prst="rect">
                <a:avLst/>
              </a:prstGeom>
              <a:blipFill>
                <a:blip r:embed="rId10"/>
                <a:stretch>
                  <a:fillRect l="-744" t="-500" r="-744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DD0CD421-A28E-740A-5A10-94EBCC700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805" y="954778"/>
            <a:ext cx="2185282" cy="1541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308C22-2703-5D58-B117-6F835A01BF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8687" y="264618"/>
            <a:ext cx="2655518" cy="5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4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F8B52-FEBF-81F0-552C-7DCE3921149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942204" y="3981454"/>
            <a:ext cx="2875406" cy="2397956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>
            <a:extLst>
              <a:ext uri="{FF2B5EF4-FFF2-40B4-BE49-F238E27FC236}">
                <a16:creationId xmlns:a16="http://schemas.microsoft.com/office/drawing/2014/main" id="{C426B3F9-E607-743C-209F-C4032268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226080"/>
            <a:ext cx="10876411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buNone/>
            </a:pPr>
            <a:r>
              <a:rPr lang="en-GB" sz="2800" b="1" strike="noStrike" spc="-1" dirty="0" err="1">
                <a:latin typeface="Palatino" pitchFamily="2" charset="77"/>
                <a:ea typeface="Palatino" pitchFamily="2" charset="77"/>
              </a:rPr>
              <a:t>GasDDSAM</a:t>
            </a:r>
            <a:r>
              <a:rPr lang="en-GB" sz="2800" b="1" strike="noStrike" spc="-1" dirty="0">
                <a:latin typeface="Palatino" pitchFamily="2" charset="77"/>
                <a:ea typeface="Palatino" pitchFamily="2" charset="77"/>
              </a:rPr>
              <a:t>: a TPC for the measurement of lifetimes in octupole-deformed actinide nuclei – David O’Donnell (UWS)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5A495-E5D4-B395-38DE-845F79E29B4A}"/>
              </a:ext>
            </a:extLst>
          </p:cNvPr>
          <p:cNvSpPr txBox="1"/>
          <p:nvPr/>
        </p:nvSpPr>
        <p:spPr>
          <a:xfrm>
            <a:off x="204007" y="1294200"/>
            <a:ext cx="2261805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0" u="sng" strike="noStrike" spc="-1" dirty="0">
                <a:latin typeface="Palatino" pitchFamily="2" charset="77"/>
                <a:ea typeface="Palatino" pitchFamily="2" charset="77"/>
              </a:rPr>
              <a:t>Motivation: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D5DA5-9C9F-C376-4FBF-222184BBDD08}"/>
              </a:ext>
            </a:extLst>
          </p:cNvPr>
          <p:cNvSpPr txBox="1"/>
          <p:nvPr/>
        </p:nvSpPr>
        <p:spPr>
          <a:xfrm>
            <a:off x="193177" y="1761480"/>
            <a:ext cx="5690235" cy="2296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Level lifetimes essential for quadrupole and octupole deformation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i="1" strike="noStrike" spc="-1" dirty="0">
                <a:latin typeface="Palatino" pitchFamily="2" charset="77"/>
                <a:ea typeface="Palatino" pitchFamily="2" charset="77"/>
              </a:rPr>
              <a:t>B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(</a:t>
            </a:r>
            <a:r>
              <a:rPr lang="en-GB" sz="1600" b="0" i="1" strike="noStrike" spc="-1" dirty="0">
                <a:latin typeface="Palatino" pitchFamily="2" charset="77"/>
                <a:ea typeface="Palatino" pitchFamily="2" charset="77"/>
              </a:rPr>
              <a:t>E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1), </a:t>
            </a:r>
            <a:r>
              <a:rPr lang="en-GB" sz="1600" b="0" i="1" strike="noStrike" spc="-1" dirty="0">
                <a:latin typeface="Palatino" pitchFamily="2" charset="77"/>
                <a:ea typeface="Palatino" pitchFamily="2" charset="77"/>
              </a:rPr>
              <a:t>B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(</a:t>
            </a:r>
            <a:r>
              <a:rPr lang="en-GB" sz="1600" b="0" i="1" strike="noStrike" spc="-1" dirty="0">
                <a:latin typeface="Palatino" pitchFamily="2" charset="77"/>
                <a:ea typeface="Palatino" pitchFamily="2" charset="77"/>
              </a:rPr>
              <a:t>E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2) and </a:t>
            </a:r>
            <a:r>
              <a:rPr lang="en-GB" sz="1600" b="0" i="1" strike="noStrike" spc="-1" dirty="0">
                <a:latin typeface="Palatino" pitchFamily="2" charset="77"/>
                <a:ea typeface="Palatino" pitchFamily="2" charset="77"/>
              </a:rPr>
              <a:t>B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(</a:t>
            </a:r>
            <a:r>
              <a:rPr lang="en-GB" sz="1600" b="0" i="1" strike="noStrike" spc="-1" dirty="0">
                <a:latin typeface="Palatino" pitchFamily="2" charset="77"/>
                <a:ea typeface="Palatino" pitchFamily="2" charset="77"/>
              </a:rPr>
              <a:t>E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3)...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Identify candidate nuclei for future EDM searches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Test and refine theoretical models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High yields of actinide nuclei to be available at FRIB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Levels of interest are expected to be too short for fast-timing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Levels not populated as a result of fusion-evaporation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Levels are populated following alpha decay: use α-</a:t>
            </a:r>
            <a:r>
              <a:rPr lang="en-GB" sz="1600" b="0" strike="noStrike" spc="-1" dirty="0" err="1">
                <a:latin typeface="Palatino" pitchFamily="2" charset="77"/>
                <a:ea typeface="Palatino" pitchFamily="2" charset="77"/>
              </a:rPr>
              <a:t>ɣ</a:t>
            </a:r>
            <a:r>
              <a:rPr lang="en-GB" sz="1600" b="0" strike="noStrike" spc="-1" dirty="0">
                <a:latin typeface="Palatino" pitchFamily="2" charset="77"/>
                <a:ea typeface="Palatino" pitchFamily="2" charset="77"/>
              </a:rPr>
              <a:t> correlations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8C7D9-2DE7-18DA-D305-BCDF4ADD956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72401" y="2304000"/>
            <a:ext cx="1908000" cy="135000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FE67B-CE46-6C2D-FAFF-65B90354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256495" y="4563167"/>
            <a:ext cx="3562252" cy="1980000"/>
          </a:xfrm>
          <a:prstGeom prst="rect">
            <a:avLst/>
          </a:prstGeom>
          <a:ln w="0"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3A7A1F-D9C8-1167-0EF5-E29CB2F29ACD}"/>
              </a:ext>
            </a:extLst>
          </p:cNvPr>
          <p:cNvGrpSpPr/>
          <p:nvPr/>
        </p:nvGrpSpPr>
        <p:grpSpPr>
          <a:xfrm>
            <a:off x="171307" y="4525560"/>
            <a:ext cx="1972800" cy="2856960"/>
            <a:chOff x="79200" y="3276000"/>
            <a:chExt cx="1972800" cy="2856960"/>
          </a:xfrm>
        </p:grpSpPr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0929A2F7-FF34-4D9A-0DA5-3D878748A56F}"/>
                </a:ext>
              </a:extLst>
            </p:cNvPr>
            <p:cNvSpPr/>
            <p:nvPr/>
          </p:nvSpPr>
          <p:spPr>
            <a:xfrm>
              <a:off x="1258920" y="372060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8C76DA38-A88B-C950-3A0F-6F0D0605005C}"/>
                </a:ext>
              </a:extLst>
            </p:cNvPr>
            <p:cNvSpPr/>
            <p:nvPr/>
          </p:nvSpPr>
          <p:spPr>
            <a:xfrm>
              <a:off x="1258920" y="385596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E19C0D85-265E-D86D-3311-5E417DA794E7}"/>
                </a:ext>
              </a:extLst>
            </p:cNvPr>
            <p:cNvSpPr/>
            <p:nvPr/>
          </p:nvSpPr>
          <p:spPr>
            <a:xfrm>
              <a:off x="1258920" y="393336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512EB1F2-4C54-82E9-4E8F-C468811AD4E4}"/>
                </a:ext>
              </a:extLst>
            </p:cNvPr>
            <p:cNvSpPr/>
            <p:nvPr/>
          </p:nvSpPr>
          <p:spPr>
            <a:xfrm>
              <a:off x="1258920" y="354672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A487FE98-0F17-DBCA-017F-1CA9F24C19E4}"/>
                </a:ext>
              </a:extLst>
            </p:cNvPr>
            <p:cNvSpPr/>
            <p:nvPr/>
          </p:nvSpPr>
          <p:spPr>
            <a:xfrm>
              <a:off x="330480" y="370116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Straight Connector 15">
              <a:extLst>
                <a:ext uri="{FF2B5EF4-FFF2-40B4-BE49-F238E27FC236}">
                  <a16:creationId xmlns:a16="http://schemas.microsoft.com/office/drawing/2014/main" id="{FAF4D0C5-CC4B-F73E-58FE-28B60BC528FD}"/>
                </a:ext>
              </a:extLst>
            </p:cNvPr>
            <p:cNvSpPr/>
            <p:nvPr/>
          </p:nvSpPr>
          <p:spPr>
            <a:xfrm>
              <a:off x="330480" y="387540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Straight Connector 16">
              <a:extLst>
                <a:ext uri="{FF2B5EF4-FFF2-40B4-BE49-F238E27FC236}">
                  <a16:creationId xmlns:a16="http://schemas.microsoft.com/office/drawing/2014/main" id="{D9466800-4480-5B47-311A-843326FAC1B1}"/>
                </a:ext>
              </a:extLst>
            </p:cNvPr>
            <p:cNvSpPr/>
            <p:nvPr/>
          </p:nvSpPr>
          <p:spPr>
            <a:xfrm>
              <a:off x="330480" y="404928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Straight Connector 17">
              <a:extLst>
                <a:ext uri="{FF2B5EF4-FFF2-40B4-BE49-F238E27FC236}">
                  <a16:creationId xmlns:a16="http://schemas.microsoft.com/office/drawing/2014/main" id="{CB9C0E77-77B2-A0E7-DE9D-E61E422C255E}"/>
                </a:ext>
              </a:extLst>
            </p:cNvPr>
            <p:cNvSpPr/>
            <p:nvPr/>
          </p:nvSpPr>
          <p:spPr>
            <a:xfrm>
              <a:off x="330480" y="412668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4AC9AFAE-4984-7975-5B38-0FD3DDD113A5}"/>
                </a:ext>
              </a:extLst>
            </p:cNvPr>
            <p:cNvSpPr/>
            <p:nvPr/>
          </p:nvSpPr>
          <p:spPr>
            <a:xfrm flipH="1">
              <a:off x="911160" y="3546720"/>
              <a:ext cx="348120" cy="154440"/>
            </a:xfrm>
            <a:prstGeom prst="line">
              <a:avLst/>
            </a:prstGeom>
            <a:ln w="0">
              <a:solidFill>
                <a:srgbClr val="0066B3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51D33648-5D81-F683-FE87-9932B6B896C4}"/>
                </a:ext>
              </a:extLst>
            </p:cNvPr>
            <p:cNvSpPr/>
            <p:nvPr/>
          </p:nvSpPr>
          <p:spPr>
            <a:xfrm>
              <a:off x="1253880" y="445536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1B9A9B6E-D444-5CC4-FCA1-C053C4EBA8A8}"/>
                </a:ext>
              </a:extLst>
            </p:cNvPr>
            <p:cNvSpPr/>
            <p:nvPr/>
          </p:nvSpPr>
          <p:spPr>
            <a:xfrm>
              <a:off x="349920" y="460872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62B865DC-583E-4B4E-3004-6EC333B72EBB}"/>
                </a:ext>
              </a:extLst>
            </p:cNvPr>
            <p:cNvSpPr/>
            <p:nvPr/>
          </p:nvSpPr>
          <p:spPr>
            <a:xfrm>
              <a:off x="349920" y="468612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Straight Connector 22">
              <a:extLst>
                <a:ext uri="{FF2B5EF4-FFF2-40B4-BE49-F238E27FC236}">
                  <a16:creationId xmlns:a16="http://schemas.microsoft.com/office/drawing/2014/main" id="{79B3405B-B783-267A-D62C-D1D8B5B91D77}"/>
                </a:ext>
              </a:extLst>
            </p:cNvPr>
            <p:cNvSpPr/>
            <p:nvPr/>
          </p:nvSpPr>
          <p:spPr>
            <a:xfrm flipH="1">
              <a:off x="925200" y="3720600"/>
              <a:ext cx="348480" cy="154800"/>
            </a:xfrm>
            <a:prstGeom prst="line">
              <a:avLst/>
            </a:prstGeom>
            <a:ln w="0">
              <a:solidFill>
                <a:srgbClr val="0066B3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Straight Connector 23">
              <a:extLst>
                <a:ext uri="{FF2B5EF4-FFF2-40B4-BE49-F238E27FC236}">
                  <a16:creationId xmlns:a16="http://schemas.microsoft.com/office/drawing/2014/main" id="{47D67560-8A52-5456-2CB8-AFD3A66C9712}"/>
                </a:ext>
              </a:extLst>
            </p:cNvPr>
            <p:cNvSpPr/>
            <p:nvPr/>
          </p:nvSpPr>
          <p:spPr>
            <a:xfrm>
              <a:off x="351720" y="488052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Straight Connector 24">
              <a:extLst>
                <a:ext uri="{FF2B5EF4-FFF2-40B4-BE49-F238E27FC236}">
                  <a16:creationId xmlns:a16="http://schemas.microsoft.com/office/drawing/2014/main" id="{BF696F97-E27E-531D-B869-6C91EC6371BB}"/>
                </a:ext>
              </a:extLst>
            </p:cNvPr>
            <p:cNvSpPr/>
            <p:nvPr/>
          </p:nvSpPr>
          <p:spPr>
            <a:xfrm>
              <a:off x="351720" y="4957920"/>
              <a:ext cx="580320" cy="0"/>
            </a:xfrm>
            <a:prstGeom prst="line">
              <a:avLst/>
            </a:prstGeom>
            <a:ln w="126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2B4EBC-2359-41EB-FB16-8B81AB687F18}"/>
                </a:ext>
              </a:extLst>
            </p:cNvPr>
            <p:cNvSpPr txBox="1"/>
            <p:nvPr/>
          </p:nvSpPr>
          <p:spPr>
            <a:xfrm>
              <a:off x="154800" y="4902840"/>
              <a:ext cx="31264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0</a:t>
              </a:r>
              <a:r>
                <a:rPr lang="en-GB" sz="1050" b="0" strike="noStrike" spc="-1" baseline="33000" dirty="0">
                  <a:latin typeface="Arial"/>
                </a:rPr>
                <a:t>+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D2EA83-A08D-DEC1-FA77-5F8C82358D7A}"/>
                </a:ext>
              </a:extLst>
            </p:cNvPr>
            <p:cNvSpPr txBox="1"/>
            <p:nvPr/>
          </p:nvSpPr>
          <p:spPr>
            <a:xfrm>
              <a:off x="1330560" y="4520520"/>
              <a:ext cx="42156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800" b="0" strike="noStrike" spc="-1" baseline="33000">
                  <a:latin typeface="Arial"/>
                </a:rPr>
                <a:t>A</a:t>
              </a:r>
              <a:r>
                <a:rPr lang="en-GB" sz="1800" b="0" strike="noStrike" spc="-1">
                  <a:latin typeface="Arial"/>
                </a:rPr>
                <a:t>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4C9A61-37E9-2F90-0C8E-447EE849DFAC}"/>
                </a:ext>
              </a:extLst>
            </p:cNvPr>
            <p:cNvSpPr txBox="1"/>
            <p:nvPr/>
          </p:nvSpPr>
          <p:spPr>
            <a:xfrm>
              <a:off x="327600" y="5018760"/>
              <a:ext cx="680400" cy="1114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800" b="0" strike="noStrike" spc="-1" baseline="33000">
                  <a:latin typeface="Arial"/>
                </a:rPr>
                <a:t>A-4</a:t>
              </a:r>
              <a:r>
                <a:rPr lang="en-GB" sz="1800" b="0" strike="noStrike" spc="-1">
                  <a:latin typeface="Arial"/>
                </a:rPr>
                <a:t>X’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ADF966-7772-AC2A-207C-02DE7329AC5B}"/>
                </a:ext>
              </a:extLst>
            </p:cNvPr>
            <p:cNvSpPr/>
            <p:nvPr/>
          </p:nvSpPr>
          <p:spPr>
            <a:xfrm>
              <a:off x="79200" y="3276000"/>
              <a:ext cx="1972800" cy="10440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A8EC1C-20C2-E91D-997E-173F6C7A4107}"/>
                </a:ext>
              </a:extLst>
            </p:cNvPr>
            <p:cNvSpPr/>
            <p:nvPr/>
          </p:nvSpPr>
          <p:spPr>
            <a:xfrm>
              <a:off x="79200" y="4320000"/>
              <a:ext cx="1972800" cy="1044000"/>
            </a:xfrm>
            <a:prstGeom prst="rect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503BCB-E028-B515-5264-4A9F3450AA9A}"/>
                </a:ext>
              </a:extLst>
            </p:cNvPr>
            <p:cNvSpPr txBox="1"/>
            <p:nvPr/>
          </p:nvSpPr>
          <p:spPr>
            <a:xfrm>
              <a:off x="154800" y="4758840"/>
              <a:ext cx="37512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>
                  <a:latin typeface="Arial"/>
                </a:rPr>
                <a:t>2</a:t>
              </a:r>
              <a:r>
                <a:rPr lang="en-GB" sz="1050" b="0" strike="noStrike" spc="-1" baseline="33000">
                  <a:latin typeface="Arial"/>
                </a:rPr>
                <a:t>+</a:t>
              </a:r>
              <a:endParaRPr lang="en-GB" sz="1050" b="0" strike="noStrike" spc="-1">
                <a:latin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D9F497-9063-7927-1EBB-B25ACEFC94CC}"/>
                </a:ext>
              </a:extLst>
            </p:cNvPr>
            <p:cNvSpPr txBox="1"/>
            <p:nvPr/>
          </p:nvSpPr>
          <p:spPr>
            <a:xfrm>
              <a:off x="154800" y="4614840"/>
              <a:ext cx="335318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1</a:t>
              </a:r>
              <a:r>
                <a:rPr lang="en-GB" sz="1050" b="0" strike="noStrike" spc="-1" baseline="33000" dirty="0">
                  <a:latin typeface="Arial"/>
                </a:rPr>
                <a:t>-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E8FE05-53EF-FD7A-C243-8AF553D4317F}"/>
                </a:ext>
              </a:extLst>
            </p:cNvPr>
            <p:cNvSpPr txBox="1"/>
            <p:nvPr/>
          </p:nvSpPr>
          <p:spPr>
            <a:xfrm>
              <a:off x="155159" y="4470840"/>
              <a:ext cx="321839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3</a:t>
              </a:r>
              <a:r>
                <a:rPr lang="en-GB" sz="1050" b="0" strike="noStrike" spc="-1" baseline="33000" dirty="0">
                  <a:latin typeface="Arial"/>
                </a:rPr>
                <a:t>-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BBC5D7-4A40-EE11-2B30-20A53A329B04}"/>
                </a:ext>
              </a:extLst>
            </p:cNvPr>
            <p:cNvSpPr txBox="1"/>
            <p:nvPr/>
          </p:nvSpPr>
          <p:spPr>
            <a:xfrm>
              <a:off x="1162800" y="4398840"/>
              <a:ext cx="34920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0</a:t>
              </a:r>
              <a:r>
                <a:rPr lang="en-GB" sz="1050" b="0" strike="noStrike" spc="-1" baseline="33000" dirty="0">
                  <a:latin typeface="Arial"/>
                </a:rPr>
                <a:t>+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23E74FE0-EB23-4C98-AC5B-2FB36D3B6B49}"/>
                </a:ext>
              </a:extLst>
            </p:cNvPr>
            <p:cNvSpPr/>
            <p:nvPr/>
          </p:nvSpPr>
          <p:spPr>
            <a:xfrm>
              <a:off x="432000" y="4608000"/>
              <a:ext cx="0" cy="27252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EB958ED9-2377-E886-3189-707284BB7B73}"/>
                </a:ext>
              </a:extLst>
            </p:cNvPr>
            <p:cNvSpPr/>
            <p:nvPr/>
          </p:nvSpPr>
          <p:spPr>
            <a:xfrm>
              <a:off x="576000" y="4680000"/>
              <a:ext cx="0" cy="27252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881D43C5-0219-6518-1A1D-C52AE327D042}"/>
                </a:ext>
              </a:extLst>
            </p:cNvPr>
            <p:cNvSpPr/>
            <p:nvPr/>
          </p:nvSpPr>
          <p:spPr>
            <a:xfrm>
              <a:off x="756000" y="4686120"/>
              <a:ext cx="0" cy="19440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Straight Connector 37">
              <a:extLst>
                <a:ext uri="{FF2B5EF4-FFF2-40B4-BE49-F238E27FC236}">
                  <a16:creationId xmlns:a16="http://schemas.microsoft.com/office/drawing/2014/main" id="{4107A580-1D42-7BDE-15C6-DA01F8E2FF27}"/>
                </a:ext>
              </a:extLst>
            </p:cNvPr>
            <p:cNvSpPr/>
            <p:nvPr/>
          </p:nvSpPr>
          <p:spPr>
            <a:xfrm flipH="1">
              <a:off x="930240" y="4455360"/>
              <a:ext cx="323640" cy="1533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E4442BE4-B754-946C-B5B9-7A7F7F2D4229}"/>
                </a:ext>
              </a:extLst>
            </p:cNvPr>
            <p:cNvSpPr/>
            <p:nvPr/>
          </p:nvSpPr>
          <p:spPr>
            <a:xfrm flipH="1">
              <a:off x="930600" y="4455360"/>
              <a:ext cx="323280" cy="22680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Straight Connector 39">
              <a:extLst>
                <a:ext uri="{FF2B5EF4-FFF2-40B4-BE49-F238E27FC236}">
                  <a16:creationId xmlns:a16="http://schemas.microsoft.com/office/drawing/2014/main" id="{B8252843-4D6D-B5E5-4B48-FD96360CA5A7}"/>
                </a:ext>
              </a:extLst>
            </p:cNvPr>
            <p:cNvSpPr/>
            <p:nvPr/>
          </p:nvSpPr>
          <p:spPr>
            <a:xfrm flipH="1">
              <a:off x="932040" y="4455360"/>
              <a:ext cx="321840" cy="4251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Straight Connector 40">
              <a:extLst>
                <a:ext uri="{FF2B5EF4-FFF2-40B4-BE49-F238E27FC236}">
                  <a16:creationId xmlns:a16="http://schemas.microsoft.com/office/drawing/2014/main" id="{0156D078-EA90-274E-DD2A-B43B6832E5D9}"/>
                </a:ext>
              </a:extLst>
            </p:cNvPr>
            <p:cNvSpPr/>
            <p:nvPr/>
          </p:nvSpPr>
          <p:spPr>
            <a:xfrm flipH="1">
              <a:off x="932400" y="4455360"/>
              <a:ext cx="321480" cy="4971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Straight Connector 41">
              <a:extLst>
                <a:ext uri="{FF2B5EF4-FFF2-40B4-BE49-F238E27FC236}">
                  <a16:creationId xmlns:a16="http://schemas.microsoft.com/office/drawing/2014/main" id="{8ECF24B7-778F-2795-5D69-6E9161786053}"/>
                </a:ext>
              </a:extLst>
            </p:cNvPr>
            <p:cNvSpPr/>
            <p:nvPr/>
          </p:nvSpPr>
          <p:spPr>
            <a:xfrm flipH="1">
              <a:off x="932400" y="4455360"/>
              <a:ext cx="321840" cy="4251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6FC0D1-0E4C-4BB2-CAA3-936216DA9EB8}"/>
                </a:ext>
              </a:extLst>
            </p:cNvPr>
            <p:cNvSpPr txBox="1"/>
            <p:nvPr/>
          </p:nvSpPr>
          <p:spPr>
            <a:xfrm>
              <a:off x="154799" y="4074840"/>
              <a:ext cx="338875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>
                  <a:latin typeface="Arial"/>
                </a:rPr>
                <a:t>0</a:t>
              </a:r>
              <a:r>
                <a:rPr lang="en-GB" sz="1050" b="0" strike="noStrike" spc="-1" baseline="33000">
                  <a:latin typeface="Arial"/>
                </a:rPr>
                <a:t>+</a:t>
              </a:r>
              <a:endParaRPr lang="en-GB" sz="1050" b="0" strike="noStrike" spc="-1">
                <a:latin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867A46-E8E6-23BD-1FA6-2DE56AEF8580}"/>
                </a:ext>
              </a:extLst>
            </p:cNvPr>
            <p:cNvSpPr txBox="1"/>
            <p:nvPr/>
          </p:nvSpPr>
          <p:spPr>
            <a:xfrm>
              <a:off x="154800" y="3894840"/>
              <a:ext cx="325757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2</a:t>
              </a:r>
              <a:r>
                <a:rPr lang="en-GB" sz="1050" b="0" strike="noStrike" spc="-1" baseline="33000" dirty="0">
                  <a:latin typeface="Arial"/>
                </a:rPr>
                <a:t>+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BB8487-2E1C-D2D6-8AB6-95574C41631F}"/>
                </a:ext>
              </a:extLst>
            </p:cNvPr>
            <p:cNvSpPr txBox="1"/>
            <p:nvPr/>
          </p:nvSpPr>
          <p:spPr>
            <a:xfrm>
              <a:off x="154800" y="3714840"/>
              <a:ext cx="31264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4</a:t>
              </a:r>
              <a:r>
                <a:rPr lang="en-GB" sz="1050" b="0" strike="noStrike" spc="-1" baseline="33000" dirty="0">
                  <a:latin typeface="Arial"/>
                </a:rPr>
                <a:t>+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EEB8C5-C95C-4F05-D1C4-7AC7CDC8FB7D}"/>
                </a:ext>
              </a:extLst>
            </p:cNvPr>
            <p:cNvSpPr txBox="1"/>
            <p:nvPr/>
          </p:nvSpPr>
          <p:spPr>
            <a:xfrm>
              <a:off x="154799" y="3534840"/>
              <a:ext cx="316799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6</a:t>
              </a:r>
              <a:r>
                <a:rPr lang="en-GB" sz="1050" b="0" strike="noStrike" spc="-1" baseline="33000" dirty="0">
                  <a:latin typeface="Arial"/>
                </a:rPr>
                <a:t>+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28C163-134F-793E-593D-0A2380DA051D}"/>
                </a:ext>
              </a:extLst>
            </p:cNvPr>
            <p:cNvSpPr txBox="1"/>
            <p:nvPr/>
          </p:nvSpPr>
          <p:spPr>
            <a:xfrm>
              <a:off x="1091520" y="3714840"/>
              <a:ext cx="318124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3</a:t>
              </a:r>
              <a:r>
                <a:rPr lang="en-GB" sz="1050" b="0" strike="noStrike" spc="-1" baseline="33000" dirty="0">
                  <a:latin typeface="Arial"/>
                </a:rPr>
                <a:t>-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D8138-BCFC-E9F1-E833-9EF612A845F1}"/>
                </a:ext>
              </a:extLst>
            </p:cNvPr>
            <p:cNvSpPr txBox="1"/>
            <p:nvPr/>
          </p:nvSpPr>
          <p:spPr>
            <a:xfrm>
              <a:off x="1091879" y="3858840"/>
              <a:ext cx="292479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>
                  <a:latin typeface="Arial"/>
                </a:rPr>
                <a:t>1</a:t>
              </a:r>
              <a:r>
                <a:rPr lang="en-GB" sz="1050" b="0" strike="noStrike" spc="-1" baseline="33000">
                  <a:latin typeface="Arial"/>
                </a:rPr>
                <a:t>-</a:t>
              </a:r>
              <a:endParaRPr lang="en-GB" sz="1050" b="0" strike="noStrike" spc="-1">
                <a:latin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6C9E8E-E1EB-75A3-5F3F-32CE112E13D9}"/>
                </a:ext>
              </a:extLst>
            </p:cNvPr>
            <p:cNvSpPr txBox="1"/>
            <p:nvPr/>
          </p:nvSpPr>
          <p:spPr>
            <a:xfrm>
              <a:off x="1091880" y="3570840"/>
              <a:ext cx="29248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 dirty="0">
                  <a:latin typeface="Arial"/>
                </a:rPr>
                <a:t>5</a:t>
              </a:r>
              <a:r>
                <a:rPr lang="en-GB" sz="1050" b="0" strike="noStrike" spc="-1" baseline="33000" dirty="0">
                  <a:latin typeface="Arial"/>
                </a:rPr>
                <a:t>-</a:t>
              </a:r>
              <a:endParaRPr lang="en-GB" sz="1050" b="0" strike="noStrike" spc="-1" dirty="0">
                <a:latin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B46A51-0F86-CF19-A2FE-73E53747BD88}"/>
                </a:ext>
              </a:extLst>
            </p:cNvPr>
            <p:cNvSpPr txBox="1"/>
            <p:nvPr/>
          </p:nvSpPr>
          <p:spPr>
            <a:xfrm>
              <a:off x="1092240" y="3390840"/>
              <a:ext cx="40664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050" b="0" strike="noStrike" spc="-1">
                  <a:latin typeface="Arial"/>
                </a:rPr>
                <a:t>7</a:t>
              </a:r>
              <a:r>
                <a:rPr lang="en-GB" sz="1050" b="0" strike="noStrike" spc="-1" baseline="33000">
                  <a:latin typeface="Arial"/>
                </a:rPr>
                <a:t>-</a:t>
              </a:r>
              <a:endParaRPr lang="en-GB" sz="1050" b="0" strike="noStrike" spc="-1">
                <a:latin typeface="Arial"/>
              </a:endParaRPr>
            </a:p>
          </p:txBody>
        </p:sp>
        <p:sp>
          <p:nvSpPr>
            <p:cNvPr id="51" name="Straight Connector 50">
              <a:extLst>
                <a:ext uri="{FF2B5EF4-FFF2-40B4-BE49-F238E27FC236}">
                  <a16:creationId xmlns:a16="http://schemas.microsoft.com/office/drawing/2014/main" id="{E7A84FA0-6DBB-2488-5EB2-7FFEF3F52A0A}"/>
                </a:ext>
              </a:extLst>
            </p:cNvPr>
            <p:cNvSpPr/>
            <p:nvPr/>
          </p:nvSpPr>
          <p:spPr>
            <a:xfrm>
              <a:off x="612000" y="3456000"/>
              <a:ext cx="0" cy="24516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Straight Connector 51">
              <a:extLst>
                <a:ext uri="{FF2B5EF4-FFF2-40B4-BE49-F238E27FC236}">
                  <a16:creationId xmlns:a16="http://schemas.microsoft.com/office/drawing/2014/main" id="{DB2230D3-0C2D-ED03-850C-FD7B65980336}"/>
                </a:ext>
              </a:extLst>
            </p:cNvPr>
            <p:cNvSpPr/>
            <p:nvPr/>
          </p:nvSpPr>
          <p:spPr>
            <a:xfrm>
              <a:off x="612000" y="3708000"/>
              <a:ext cx="0" cy="16740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Straight Connector 52">
              <a:extLst>
                <a:ext uri="{FF2B5EF4-FFF2-40B4-BE49-F238E27FC236}">
                  <a16:creationId xmlns:a16="http://schemas.microsoft.com/office/drawing/2014/main" id="{D0E039A6-9607-69C1-BBE0-B30F9B2F005D}"/>
                </a:ext>
              </a:extLst>
            </p:cNvPr>
            <p:cNvSpPr/>
            <p:nvPr/>
          </p:nvSpPr>
          <p:spPr>
            <a:xfrm>
              <a:off x="612000" y="3875400"/>
              <a:ext cx="0" cy="18000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Straight Connector 53">
              <a:extLst>
                <a:ext uri="{FF2B5EF4-FFF2-40B4-BE49-F238E27FC236}">
                  <a16:creationId xmlns:a16="http://schemas.microsoft.com/office/drawing/2014/main" id="{77F1379E-3A4A-B091-C61C-072FC78A88CB}"/>
                </a:ext>
              </a:extLst>
            </p:cNvPr>
            <p:cNvSpPr/>
            <p:nvPr/>
          </p:nvSpPr>
          <p:spPr>
            <a:xfrm>
              <a:off x="612000" y="4055400"/>
              <a:ext cx="0" cy="7128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Straight Connector 54">
              <a:extLst>
                <a:ext uri="{FF2B5EF4-FFF2-40B4-BE49-F238E27FC236}">
                  <a16:creationId xmlns:a16="http://schemas.microsoft.com/office/drawing/2014/main" id="{EBE12A5F-7B50-9A9E-9E39-260D3C56DB91}"/>
                </a:ext>
              </a:extLst>
            </p:cNvPr>
            <p:cNvSpPr/>
            <p:nvPr/>
          </p:nvSpPr>
          <p:spPr>
            <a:xfrm>
              <a:off x="1512000" y="3312000"/>
              <a:ext cx="0" cy="24516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Straight Connector 55">
              <a:extLst>
                <a:ext uri="{FF2B5EF4-FFF2-40B4-BE49-F238E27FC236}">
                  <a16:creationId xmlns:a16="http://schemas.microsoft.com/office/drawing/2014/main" id="{D1488B82-2FFF-0373-7E02-2D1E38E12B18}"/>
                </a:ext>
              </a:extLst>
            </p:cNvPr>
            <p:cNvSpPr/>
            <p:nvPr/>
          </p:nvSpPr>
          <p:spPr>
            <a:xfrm>
              <a:off x="1512000" y="3551400"/>
              <a:ext cx="0" cy="18000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D32D54C-C29F-796F-B55D-9726B94D5DA9}"/>
              </a:ext>
            </a:extLst>
          </p:cNvPr>
          <p:cNvSpPr txBox="1"/>
          <p:nvPr/>
        </p:nvSpPr>
        <p:spPr>
          <a:xfrm>
            <a:off x="8323719" y="1711080"/>
            <a:ext cx="3359379" cy="156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TPC with Xe gas held at high, variable pressure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Surround TPC with </a:t>
            </a:r>
            <a:r>
              <a:rPr lang="en-GB" b="0" strike="noStrike" spc="-1" dirty="0" err="1">
                <a:latin typeface="Palatino" pitchFamily="2" charset="77"/>
                <a:ea typeface="Palatino" pitchFamily="2" charset="77"/>
              </a:rPr>
              <a:t>HPGe</a:t>
            </a: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 tracking detectors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Fast ions implanted into gas volume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Detect α particle in TPC volume and </a:t>
            </a:r>
            <a:r>
              <a:rPr lang="en-GB" b="0" strike="noStrike" spc="-1" dirty="0" err="1">
                <a:latin typeface="Palatino" pitchFamily="2" charset="77"/>
                <a:ea typeface="Palatino" pitchFamily="2" charset="77"/>
              </a:rPr>
              <a:t>ɣ</a:t>
            </a: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-ray in </a:t>
            </a:r>
            <a:r>
              <a:rPr lang="en-GB" b="0" strike="noStrike" spc="-1" dirty="0" err="1">
                <a:latin typeface="Palatino" pitchFamily="2" charset="77"/>
                <a:ea typeface="Palatino" pitchFamily="2" charset="77"/>
              </a:rPr>
              <a:t>HPGe</a:t>
            </a:r>
            <a:r>
              <a:rPr lang="en-GB" b="0" strike="noStrike" spc="-1" dirty="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04FF82E-302C-CED5-5A43-60B9AA9CF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76402" y="4217773"/>
            <a:ext cx="3144291" cy="2232000"/>
          </a:xfrm>
          <a:prstGeom prst="rect">
            <a:avLst/>
          </a:prstGeom>
          <a:ln w="0">
            <a:noFill/>
          </a:ln>
        </p:spPr>
      </p:pic>
      <p:sp>
        <p:nvSpPr>
          <p:cNvPr id="59" name="Straight Connector 58">
            <a:extLst>
              <a:ext uri="{FF2B5EF4-FFF2-40B4-BE49-F238E27FC236}">
                <a16:creationId xmlns:a16="http://schemas.microsoft.com/office/drawing/2014/main" id="{E5F0047B-9DD9-413A-68EC-08FAF499E3D9}"/>
              </a:ext>
            </a:extLst>
          </p:cNvPr>
          <p:cNvSpPr/>
          <p:nvPr/>
        </p:nvSpPr>
        <p:spPr>
          <a:xfrm flipH="1">
            <a:off x="7318800" y="4107600"/>
            <a:ext cx="11806" cy="21960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Straight Connector 59">
            <a:extLst>
              <a:ext uri="{FF2B5EF4-FFF2-40B4-BE49-F238E27FC236}">
                <a16:creationId xmlns:a16="http://schemas.microsoft.com/office/drawing/2014/main" id="{01BE796A-419F-FA64-E5D4-79F6DCBD0950}"/>
              </a:ext>
            </a:extLst>
          </p:cNvPr>
          <p:cNvSpPr/>
          <p:nvPr/>
        </p:nvSpPr>
        <p:spPr>
          <a:xfrm>
            <a:off x="7375862" y="4107600"/>
            <a:ext cx="2" cy="22320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0D03E4-1111-8E3B-3DF1-BEF2C6F30288}"/>
              </a:ext>
            </a:extLst>
          </p:cNvPr>
          <p:cNvSpPr txBox="1"/>
          <p:nvPr/>
        </p:nvSpPr>
        <p:spPr>
          <a:xfrm>
            <a:off x="6830086" y="6355093"/>
            <a:ext cx="1152926" cy="18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en-GB" sz="700" b="0" strike="noStrike" spc="-1" dirty="0">
                <a:latin typeface="Arial"/>
              </a:rPr>
              <a:t>Energy (MeV)</a:t>
            </a:r>
          </a:p>
        </p:txBody>
      </p:sp>
      <p:sp>
        <p:nvSpPr>
          <p:cNvPr id="62" name="Straight Connector 61">
            <a:extLst>
              <a:ext uri="{FF2B5EF4-FFF2-40B4-BE49-F238E27FC236}">
                <a16:creationId xmlns:a16="http://schemas.microsoft.com/office/drawing/2014/main" id="{FBD0B83D-E545-C60E-4F5B-F4360318E48A}"/>
              </a:ext>
            </a:extLst>
          </p:cNvPr>
          <p:cNvSpPr/>
          <p:nvPr/>
        </p:nvSpPr>
        <p:spPr>
          <a:xfrm>
            <a:off x="5929083" y="1469160"/>
            <a:ext cx="0" cy="516276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C27988-842E-15CC-66F3-AC83246205DF}"/>
              </a:ext>
            </a:extLst>
          </p:cNvPr>
          <p:cNvSpPr txBox="1"/>
          <p:nvPr/>
        </p:nvSpPr>
        <p:spPr>
          <a:xfrm>
            <a:off x="6172401" y="1294200"/>
            <a:ext cx="3359383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800" b="0" u="sng" strike="noStrike" spc="-1" dirty="0">
                <a:latin typeface="Palatino" pitchFamily="2" charset="77"/>
                <a:ea typeface="Palatino" pitchFamily="2" charset="77"/>
              </a:rPr>
              <a:t>Solution:</a:t>
            </a:r>
          </a:p>
        </p:txBody>
      </p:sp>
    </p:spTree>
    <p:extLst>
      <p:ext uri="{BB962C8B-B14F-4D97-AF65-F5344CB8AC3E}">
        <p14:creationId xmlns:p14="http://schemas.microsoft.com/office/powerpoint/2010/main" val="393331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93466-831A-E17C-8D39-B853FA290B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195" y="1748155"/>
            <a:ext cx="11629610" cy="33616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S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tructure of the most exotic systems such as multi-neutron systems  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  <a:sym typeface="Wingdings" pitchFamily="2" charset="2"/>
              </a:rPr>
              <a:t> see SAMURAI tetraneutron result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Structure 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studies through gamma-ray spectroscopy with thick LH2 target 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  <a:sym typeface="Wingdings" pitchFamily="2" charset="2"/>
              </a:rPr>
              <a:t> See MINOS/SEASTAR campaign at RIKEN</a:t>
            </a:r>
            <a:endParaRPr lang="en-GB" sz="1800" kern="100" dirty="0">
              <a:effectLst/>
              <a:latin typeface="Palatino" pitchFamily="2" charset="77"/>
              <a:ea typeface="Palatino" pitchFamily="2" charset="77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S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tudies of clustering (through, e.g., (</a:t>
            </a:r>
            <a:r>
              <a:rPr lang="en-GB" sz="1800" kern="100" dirty="0" err="1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p,p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α), (</a:t>
            </a:r>
            <a:r>
              <a:rPr lang="en-GB" sz="1800" kern="100" dirty="0" err="1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p,pd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) QFS reactions) 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  <a:sym typeface="Wingdings" pitchFamily="2" charset="2"/>
              </a:rPr>
              <a:t> New physics programme at R3B and at SAMURAI (ONOKORO/TOGAXSI)</a:t>
            </a:r>
            <a:endParaRPr lang="en-GB" sz="1800" kern="100" dirty="0">
              <a:effectLst/>
              <a:latin typeface="Palatino" pitchFamily="2" charset="77"/>
              <a:ea typeface="Palatino" pitchFamily="2" charset="77"/>
              <a:cs typeface="Times New Roman" panose="02020603050405020304" pitchFamily="18" charset="0"/>
            </a:endParaRPr>
          </a:p>
          <a:p>
            <a:pPr marL="342900" indent="-342900">
              <a:buFont typeface="Symbol" pitchFamily="2" charset="2"/>
              <a:buChar char=""/>
            </a:pPr>
            <a:r>
              <a:rPr lang="en-GB" sz="1800" kern="100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F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ission barrier heights determined through (p,2p) reactions 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  <a:sym typeface="Wingdings" pitchFamily="2" charset="2"/>
              </a:rPr>
              <a:t> New physics programme at R3B and at SAMURAI </a:t>
            </a:r>
            <a:endParaRPr lang="en-GB" sz="1800" kern="100" dirty="0">
              <a:effectLst/>
              <a:latin typeface="Palatino" pitchFamily="2" charset="77"/>
              <a:ea typeface="Palatino" pitchFamily="2" charset="77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kern="100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S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hort-range correlation (SRC) studies with exotic beams and hadronic probes </a:t>
            </a:r>
            <a:r>
              <a:rPr lang="en-GB" sz="1800" kern="100" dirty="0">
                <a:effectLst/>
                <a:latin typeface="Palatino" pitchFamily="2" charset="77"/>
                <a:ea typeface="Palatino" pitchFamily="2" charset="77"/>
                <a:cs typeface="Times New Roman" panose="02020603050405020304" pitchFamily="18" charset="0"/>
                <a:sym typeface="Wingdings" pitchFamily="2" charset="2"/>
              </a:rPr>
              <a:t> New programme at R3B </a:t>
            </a:r>
            <a:endParaRPr lang="en-US" sz="1800" dirty="0">
              <a:latin typeface="Palatino" pitchFamily="2" charset="77"/>
              <a:ea typeface="Palatino" pitchFamily="2" charset="77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Palatino" pitchFamily="2" charset="77"/>
                <a:ea typeface="Palatino" pitchFamily="2" charset="77"/>
              </a:rPr>
              <a:t>Apparatuses in fragmentation facilities share complementary physics goals and similar technological challenges:</a:t>
            </a:r>
            <a:r>
              <a:rPr lang="en-GB" sz="1800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  <a:effectLst/>
                <a:latin typeface="Palatino" pitchFamily="2" charset="77"/>
                <a:ea typeface="Palatino" pitchFamily="2" charset="77"/>
              </a:rPr>
              <a:t>HRS at FRIB400</a:t>
            </a:r>
            <a:r>
              <a:rPr lang="en-GB" sz="1800" dirty="0">
                <a:effectLst/>
                <a:latin typeface="Palatino" pitchFamily="2" charset="77"/>
                <a:ea typeface="Palatino" pitchFamily="2" charset="77"/>
              </a:rPr>
              <a:t>, R3B at FAIR, SAMURAI at RIBF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7FEE8-944F-0D4B-E248-D7126E52247F}"/>
              </a:ext>
            </a:extLst>
          </p:cNvPr>
          <p:cNvSpPr txBox="1"/>
          <p:nvPr/>
        </p:nvSpPr>
        <p:spPr>
          <a:xfrm>
            <a:off x="281195" y="1149231"/>
            <a:ext cx="9329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Palatino" pitchFamily="2" charset="77"/>
                <a:ea typeface="Palatino" pitchFamily="2" charset="77"/>
              </a:rPr>
              <a:t>Physics cases and the international landscape for FRIB400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75428-EE80-505F-D719-98D7F689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00" y="178837"/>
            <a:ext cx="10782318" cy="105591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Palatino" pitchFamily="2" charset="77"/>
                <a:ea typeface="Palatino" pitchFamily="2" charset="77"/>
              </a:rPr>
              <a:t>Target Recoil Tracker for FRIB400 (MeV/A) at HRS </a:t>
            </a:r>
            <a:r>
              <a:rPr lang="en-US" sz="2400" b="1" dirty="0">
                <a:latin typeface="Palatino" pitchFamily="2" charset="77"/>
                <a:ea typeface="Palatino" pitchFamily="2" charset="77"/>
              </a:rPr>
              <a:t>– Stefanos Paschalis (University of York)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72CD35-05DE-1D9A-21E1-902BC5E7AB90}"/>
              </a:ext>
            </a:extLst>
          </p:cNvPr>
          <p:cNvSpPr txBox="1">
            <a:spLocks/>
          </p:cNvSpPr>
          <p:nvPr/>
        </p:nvSpPr>
        <p:spPr>
          <a:xfrm>
            <a:off x="456700" y="5322344"/>
            <a:ext cx="11280598" cy="14446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latin typeface="Palatino" pitchFamily="2" charset="77"/>
                <a:ea typeface="Palatino" pitchFamily="2" charset="77"/>
              </a:rPr>
              <a:t>The regime of beam energies with a few hundred MeV/A: </a:t>
            </a:r>
          </a:p>
          <a:p>
            <a:r>
              <a:rPr lang="en-GB" sz="1800" dirty="0">
                <a:latin typeface="Palatino" pitchFamily="2" charset="77"/>
                <a:ea typeface="Palatino" pitchFamily="2" charset="77"/>
              </a:rPr>
              <a:t>Enables studies of dense asymmetric nuclear matter</a:t>
            </a:r>
          </a:p>
          <a:p>
            <a:r>
              <a:rPr lang="en-GB" sz="1800" dirty="0">
                <a:latin typeface="Palatino" pitchFamily="2" charset="77"/>
                <a:ea typeface="Palatino" pitchFamily="2" charset="77"/>
              </a:rPr>
              <a:t>Ideal for certain types of nuclear reactions (quasi-free scattering: p,2p  </a:t>
            </a:r>
            <a:r>
              <a:rPr lang="en-GB" sz="1800" dirty="0" err="1">
                <a:latin typeface="Palatino" pitchFamily="2" charset="77"/>
                <a:ea typeface="Palatino" pitchFamily="2" charset="77"/>
              </a:rPr>
              <a:t>p,pd</a:t>
            </a:r>
            <a:r>
              <a:rPr lang="en-GB" sz="1800" dirty="0">
                <a:latin typeface="Palatino" pitchFamily="2" charset="77"/>
                <a:ea typeface="Palatino" pitchFamily="2" charset="77"/>
              </a:rPr>
              <a:t>  </a:t>
            </a:r>
            <a:r>
              <a:rPr lang="en-GB" sz="1800" dirty="0" err="1">
                <a:latin typeface="Palatino" pitchFamily="2" charset="77"/>
                <a:ea typeface="Palatino" pitchFamily="2" charset="77"/>
              </a:rPr>
              <a:t>ppa</a:t>
            </a:r>
            <a:r>
              <a:rPr lang="en-GB" sz="1800" dirty="0">
                <a:latin typeface="Palatino" pitchFamily="2" charset="77"/>
                <a:ea typeface="Palatino" pitchFamily="2" charset="77"/>
              </a:rPr>
              <a:t>)</a:t>
            </a:r>
          </a:p>
          <a:p>
            <a:r>
              <a:rPr lang="en-GB" sz="1800" dirty="0">
                <a:latin typeface="Palatino" pitchFamily="2" charset="77"/>
                <a:ea typeface="Palatino" pitchFamily="2" charset="77"/>
              </a:rPr>
              <a:t>Optimal for increasing luminosity and the yield of exotic isotope production and in particular heavy ions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7565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1186</Words>
  <Application>Microsoft Macintosh PowerPoint</Application>
  <PresentationFormat>Widescreen</PresentationFormat>
  <Paragraphs>142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Palatino</vt:lpstr>
      <vt:lpstr>Symbol</vt:lpstr>
      <vt:lpstr>Wingdings</vt:lpstr>
      <vt:lpstr>Office Theme</vt:lpstr>
      <vt:lpstr>Studying nuclei at the extremes with FRIB  Physics in the transactinide and lead region; GasDDSAM: a TPC for lifetimes in octupole deformed actinides; A Target Recoil Tracking device for FRIB400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GasDDSAM: a TPC for the measurement of lifetimes in octupole-deformed actinide nuclei – David O’Donnell (UWS)</vt:lpstr>
      <vt:lpstr>Target Recoil Tracker for FRIB400 (MeV/A) at HRS – Stefanos Paschalis (University of York)</vt:lpstr>
      <vt:lpstr>Target Recoil Tracker for FRIB400 (MeV/A) at HRS – Stefanos Paschalis (University of York)</vt:lpstr>
      <vt:lpstr>SECAR: Separator for Capture Reactions – Matthew Williams (University of Surrey)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nuclei at the extremes with FRIB  Physics in the transactinide and lead region GasDDSAM: a TPC for lifetimes in octupole deformed actinides A Target Recoil Tracking device for FRIB400</dc:title>
  <dc:creator>Henderson, Jack Dr (Maths &amp; Physics)</dc:creator>
  <cp:lastModifiedBy>Henderson, Jack Dr (Maths &amp; Physics)</cp:lastModifiedBy>
  <cp:revision>29</cp:revision>
  <dcterms:created xsi:type="dcterms:W3CDTF">2024-05-07T08:10:52Z</dcterms:created>
  <dcterms:modified xsi:type="dcterms:W3CDTF">2024-05-07T15:22:51Z</dcterms:modified>
</cp:coreProperties>
</file>