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728" r:id="rId3"/>
  </p:sldMasterIdLst>
  <p:notesMasterIdLst>
    <p:notesMasterId r:id="rId21"/>
  </p:notesMasterIdLst>
  <p:handoutMasterIdLst>
    <p:handoutMasterId r:id="rId22"/>
  </p:handoutMasterIdLst>
  <p:sldIdLst>
    <p:sldId id="1690" r:id="rId4"/>
    <p:sldId id="2394" r:id="rId5"/>
    <p:sldId id="2395" r:id="rId6"/>
    <p:sldId id="1692" r:id="rId7"/>
    <p:sldId id="436" r:id="rId8"/>
    <p:sldId id="1327" r:id="rId9"/>
    <p:sldId id="2397" r:id="rId10"/>
    <p:sldId id="2398" r:id="rId11"/>
    <p:sldId id="1328" r:id="rId12"/>
    <p:sldId id="2399" r:id="rId13"/>
    <p:sldId id="2400" r:id="rId14"/>
    <p:sldId id="288" r:id="rId15"/>
    <p:sldId id="2390" r:id="rId16"/>
    <p:sldId id="2393" r:id="rId17"/>
    <p:sldId id="1691" r:id="rId18"/>
    <p:sldId id="502" r:id="rId19"/>
    <p:sldId id="16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AA0043"/>
    <a:srgbClr val="EFF7FF"/>
    <a:srgbClr val="E2F0FF"/>
    <a:srgbClr val="B77E7F"/>
    <a:srgbClr val="E29C9F"/>
    <a:srgbClr val="55A29C"/>
    <a:srgbClr val="ED7D31"/>
    <a:srgbClr val="6D299D"/>
    <a:srgbClr val="5C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0"/>
    <p:restoredTop sz="96327"/>
  </p:normalViewPr>
  <p:slideViewPr>
    <p:cSldViewPr snapToObjects="1">
      <p:cViewPr varScale="1">
        <p:scale>
          <a:sx n="128" d="100"/>
          <a:sy n="128" d="100"/>
        </p:scale>
        <p:origin x="70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1718-5652-6746-87EA-2129C5FBB0DE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Sean J Freeman | Transfer Reactions with Solenoidal Spectrometers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4D9939-E67D-404A-BFAF-D6865F994267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22FD57-7E01-2947-A36A-572802D78600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0ADF95-1D50-A346-9F36-9D11B5959A20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0B6D7F9-B89E-4E44-88DB-D2B03C1575BD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2CA310A-8036-D740-9C67-C96559B7989C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F864767-D034-6F4D-A79A-403E389348E4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5B03441-D3E1-7842-803A-ECC2015F2216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FAC2-1082-0349-931A-E17E3D1FD5EA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E494-8AEE-344E-B8BB-A4B2E261658F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Sean J Freeman | Transfer reactions with Solenoidal Spectrometers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B66-51EA-4569-98B0-F60178DD1726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008-A10D-4258-94DE-0C9B8ACFF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503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DAC2-93C4-A62C-F5E7-3FF5C6861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C1F83-4105-9909-152A-514EBE3F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5F6A-AEC8-D14C-6C0A-E6CA78EE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2954-2A61-2AA5-F85F-5175BC04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22F47-6A9A-DC21-14AE-E9D1DE5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28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72F4-A0A0-C104-F3C2-48147620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5635D-5935-7A1F-5005-FCF05D09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BA22B-2717-F957-1DE9-F10A602C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AE3-5755-AC9A-83D2-C0052F0A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650F-529A-D190-3483-CD408897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83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2C3FF-BE37-BDE2-FB3A-56AE23F1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C73F7-2756-7E27-E569-F74835DE6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D572D-E68C-FEE6-E6FE-1108AEC9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18D2B-3167-58CC-7D5A-D7DE2132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6403-9507-4D6A-5508-90BA04EE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649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DDFD-E33F-755C-E78A-01551A10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6D3FC-F3A9-D846-D6E8-EAE9CD025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95568-3322-DF1C-1AE6-56D153B6B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60B59-27B4-C43F-E25B-358A2550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6B9DE-B7DF-9CD4-D154-B360447C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1EE12-E6E7-21F7-2063-9FB45DE0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39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C80C-C4D6-55E0-48F4-0E1F48E1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F431A-853D-C0F7-B1DC-3A85FEFB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82507-0AE9-A972-F1E3-540863375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6DC24-2C9A-A9E5-AF08-046AE3A40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9C59-DF1C-AEC0-1167-5B02E451F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3D7C8-5AE7-5583-6742-392F800A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2DCB9-D4A2-8BE5-A3DE-89E037DC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28FF4-63B7-47CF-E57F-D0122706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109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C894-B07D-2168-9510-64DE6CD2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9C053-7AFC-0190-2972-6A9EC1113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071DC-810A-9A7B-DBA1-2BDF6B62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51C34-2472-7D31-746C-D175EE9E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2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1F29C-8A36-928C-FED2-543819B7A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59596-8390-A489-1117-2110D3D5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E515F-109F-18D2-2227-CC5EF17B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688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44DC-F375-8D2E-5B59-4CFD7F08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5869-2E67-C290-8288-BD66D69C0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891C4-C806-A829-1588-9E0592C17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66DB2-46ED-F8CC-6127-FCF902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39B72-847D-1BAC-06EE-680F5AD5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A6B70-DA91-5D4F-1B93-D2C02659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625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E0C1-E972-3C5D-3750-3D1235D1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921FF-FDC3-3EA9-F0E1-E2220A8CD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063CF-3172-96CA-FB79-0C81C1633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4EDE-646B-D5B8-025A-B6961B0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3808-3170-36AF-A356-32E367B9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FC351-1170-0290-6CB7-47A9ECCE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3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0BE7-0D13-16D3-01CA-AD642477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D0A56-CAA3-30EF-A5E6-C81D42E8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BB6FA-4E54-89EF-8903-AE6FB834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5B0CA-8EE6-6766-B0BB-DE8AFAE6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4430-46C2-B1DB-2686-6A922AA7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07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1EECA-2387-8570-B9FE-A0CA782313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8E165-4ED5-B197-3C7E-0BB339938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E62D8-1843-55D2-EDC9-F17A978B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ADFEC-4B19-6B57-8A1E-646341A2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661D-F5BD-F233-9BA8-22ED1E47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168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452D-98C7-EA9F-A6D6-92160914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B842D-F4B1-BB2F-18EA-8EB722A86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70DA6-B0E8-1852-C0BB-4BD7F0055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B6B-5B6F-EA51-C5FC-F30A8887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4431-7F08-14FF-628F-F26725EA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3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C90B-BFA1-A55B-9759-FB204FA7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2C37-FC6F-5B4B-698B-259D73118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A8289-6C08-3E48-AB99-3A311FC5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EE378-3C1D-C6D7-F7C4-C945F61D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39E4A-3FE7-9C83-E448-2DA98F00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06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1F6C-9E55-9ACC-D956-F4EB1A24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4748-0E01-696A-97FD-EDD2CDCCE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8DF0-66D2-5376-4D10-90A8ACD3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00D86-ED61-EF26-E021-7B31DD1B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EDDF1-62DA-17DE-4C78-70C2913D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7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D197-1CC5-5ACB-AA08-418F3365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3F14A-C317-0573-A59A-FDA746F0F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2C378-33EA-147B-94EC-CD0643EF9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C47A4-6D34-1CF2-02F0-0474131F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571A6-901B-85B1-09F1-372C639C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4FB3B-EC43-0D0D-77DE-688514B5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38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D0CA-5120-3D03-472A-0E8AC69ED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57880-A2E0-B213-1820-4E6332357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47E0-4CBB-9190-483A-799CD6B1B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A35C7-6A72-38A0-C285-58C1A369D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28FA7-D2FF-7FCB-609E-2C5724FB8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3A0F4-703A-2652-7C33-0183DDA9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CFCAC3-60C5-962F-8047-D6C73657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E32FB-6FD5-A345-4B2D-956E52B8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2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A73F-48C3-93A6-6F9D-8520A7C8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8285F-613A-0B4F-BCA8-48F33BED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7D132-EF82-1EE5-C04C-A6F30EA8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7F9E4-6321-932F-2872-4C7E2F92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8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1F0D7-CC71-900D-5419-08FFB2FD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B0A2E-F71B-9F4E-430C-B60A25C5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A91EB-9F74-B063-9504-9796A5F6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2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73DC-279F-E5B4-0D90-BAAE835F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D2669-221E-E012-9F79-C789A4419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BE35C-ACA8-6C90-3243-76061E8B5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DD529-5956-F334-D64D-9FC1351C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D9011-E506-3108-6478-81DDBB15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983D9-0E32-B265-846D-CB024E9B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0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01B0-A511-820C-D57C-00474D4B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04457-6D57-3B14-4463-3A16345C6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B340-DA1D-A348-3C04-BA2888474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C2AE4-32DC-E245-F8E8-761BEA8A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ECC57-98D3-26D2-CC80-80CECE45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4047A-137A-DBF3-B52A-90CF78EF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47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D21A-9B1B-ADA9-DCC6-3F410F41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8861B-66AC-A09C-C248-29DC27A15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34CA9-D336-7B33-F7EE-5626BB41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249BF-7612-F6C2-8329-10FFCF68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D0D3D-5BF8-A2BC-7DD8-38A8402D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97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799D3-6587-6661-12E5-6EF3A36B9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3CD95-06B8-DBCA-0F1E-9038FECA6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7D5A-6C64-84A9-9DDC-B279963F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CDC8C-955C-8856-993D-4F2ECEB3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AAB7C-D28F-7939-C2B1-A8BB8CDC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8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Sean J Freeman | Transfer Reactions with Solenoidal Spectrometers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3C51-3C01-364C-8C1F-513415625717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5D28C-D9FB-D84E-8771-15AE52B73C25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3244-45B8-6B4F-9B08-B3ECCA62DD59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9319-06AA-7F42-ADF7-19DBBD11312C}" type="datetime1">
              <a:rPr lang="de-CH" smtClean="0"/>
              <a:t>06.05.24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FCF37F-0624-3A4F-A6BC-24980A3E6108}" type="datetime1">
              <a:rPr lang="en-GB" noProof="0" smtClean="0"/>
              <a:t>06/05/2024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ECAD2-93BC-CFCB-F449-60B89870DDA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46161" y="6369466"/>
            <a:ext cx="909521" cy="3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78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02F32-B4FB-20F1-FA85-DB93D475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E2EBC-7AF6-E858-4E8C-21AF9A3F0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0EA5F-CEE7-5D7A-9AF8-C8B88FD9D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CF8A3-B867-9147-85F8-B2F1A1F4D103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1539E-3941-E138-08F1-E0EA0DDD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88DEA-1ED1-006D-FADD-E4BC5969E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89E4-EFA0-7E46-95EE-91EAECED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E235D-ECA7-AC2E-DE99-0D1BBD3E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40D-B77B-40D3-91C4-6521AC630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B93DE-3C5D-A1E2-0F6B-E6FCA3D69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7D0D5-2C2C-B04A-BF24-F206B6FEA9FA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89F2-1D9A-20DA-46E0-D294D4CC4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486C7-DDB7-E73A-575B-6BEA10C61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9E660-6F33-3C40-8726-A863CD284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jp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401F-0683-041F-1993-3B4E57B7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97ADE-CD11-059E-71B1-7D60AD9D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Sean J Freeman | Nuclear Physics Programmes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776CF-EF65-74A7-025D-81248C95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3" name="Picture 2" descr="A building with a lot of windows&#10;&#10;Description automatically generated with medium confidence">
            <a:extLst>
              <a:ext uri="{FF2B5EF4-FFF2-40B4-BE49-F238E27FC236}">
                <a16:creationId xmlns:a16="http://schemas.microsoft.com/office/drawing/2014/main" id="{38391F35-2560-927A-6F5A-2225EE5C4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19ECAF-F827-F4EA-CF0D-37B2C0F26CCD}"/>
              </a:ext>
            </a:extLst>
          </p:cNvPr>
          <p:cNvSpPr txBox="1">
            <a:spLocks/>
          </p:cNvSpPr>
          <p:nvPr/>
        </p:nvSpPr>
        <p:spPr>
          <a:xfrm>
            <a:off x="191344" y="5301208"/>
            <a:ext cx="11439456" cy="871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Unique GeV-Driven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ISOL Radioactive Ion Beam Facility</a:t>
            </a:r>
          </a:p>
        </p:txBody>
      </p:sp>
    </p:spTree>
    <p:extLst>
      <p:ext uri="{BB962C8B-B14F-4D97-AF65-F5344CB8AC3E}">
        <p14:creationId xmlns:p14="http://schemas.microsoft.com/office/powerpoint/2010/main" val="131863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620688"/>
            <a:ext cx="11880700" cy="1065742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Summary Opportunity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CCA1-B418-5F7F-C32D-42F348F5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038" y="1771584"/>
            <a:ext cx="9821482" cy="1722733"/>
          </a:xfrm>
        </p:spPr>
        <p:txBody>
          <a:bodyPr/>
          <a:lstStyle/>
          <a:p>
            <a:pPr algn="ctr"/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Good overlap of opportunity with UK skills and interests to warrant developing a longer-term project for ISOLDE in terms of facility or new instruments – pencil in for later in decade, but with detail to be worked out. Larger projects clearly need a longer run up – but time to so it.</a:t>
            </a:r>
          </a:p>
          <a:p>
            <a:pPr algn="ctr"/>
            <a:endParaRPr lang="en-GB" sz="2800" b="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algn="ctr"/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Could reach out to accelerator communities for separator and/or ring.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B0C6-AA35-76BC-641C-3DE3F3C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E008-A10D-4258-94DE-0C9B8ACFF7E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1BD99-D8B9-4B96-7987-439FEE52D7FF}"/>
              </a:ext>
            </a:extLst>
          </p:cNvPr>
          <p:cNvSpPr txBox="1"/>
          <p:nvPr/>
        </p:nvSpPr>
        <p:spPr>
          <a:xfrm>
            <a:off x="7032104" y="3896639"/>
            <a:ext cx="42960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i="1" dirty="0">
                <a:solidFill>
                  <a:schemeClr val="accent3"/>
                </a:solidFill>
              </a:rPr>
              <a:t>Common practice in previous Road Maps.</a:t>
            </a:r>
          </a:p>
        </p:txBody>
      </p:sp>
    </p:spTree>
    <p:extLst>
      <p:ext uri="{BB962C8B-B14F-4D97-AF65-F5344CB8AC3E}">
        <p14:creationId xmlns:p14="http://schemas.microsoft.com/office/powerpoint/2010/main" val="133598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45" y="183291"/>
            <a:ext cx="11376025" cy="1065742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Opportunity 3: </a:t>
            </a:r>
            <a:r>
              <a:rPr lang="en-GB" dirty="0">
                <a:solidFill>
                  <a:schemeClr val="accent3"/>
                </a:solidFill>
                <a:latin typeface="Arial"/>
              </a:rPr>
              <a:t>Longer term future 2040+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CCA1-B418-5F7F-C32D-42F348F5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08" y="908720"/>
            <a:ext cx="11533562" cy="1722733"/>
          </a:xfrm>
        </p:spPr>
        <p:txBody>
          <a:bodyPr/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The non-LHC “NP” programmes (ISOLDE, AD,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n_TOF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)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Interesting, world-leading science in a diversity of fields harnessing the unique capabilities available from protons at a few to tens of GeV.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Unique opportunities for 10+ years, with potential for much longer science programmes.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CERN organisational priorities are currently realisation of HI-LUMI-LHC and addressing whether FCC is feasible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800" b="0" dirty="0">
                <a:solidFill>
                  <a:srgbClr val="0033A0"/>
                </a:solidFill>
                <a:cs typeface="Calibri" panose="020F0502020204030204" pitchFamily="34" charset="0"/>
              </a:rPr>
              <a:t>As that planning solidifies over the next five years, opportunities likely to arise for the proton injectors – e.g. enhanced performance, new injectors, higher power, higher energy, who knows?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800" b="0" dirty="0">
                <a:solidFill>
                  <a:srgbClr val="0033A0"/>
                </a:solidFill>
                <a:cs typeface="Calibri" panose="020F0502020204030204" pitchFamily="34" charset="0"/>
              </a:rPr>
              <a:t>In 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NuPECC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LRP </a:t>
            </a:r>
            <a:r>
              <a:rPr kumimoji="0" lang="en-GB" sz="1800" b="0" i="1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headline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recommendations: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endParaRPr lang="en-GB" sz="1800" b="0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B0C6-AA35-76BC-641C-3DE3F3C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E008-A10D-4258-94DE-0C9B8ACFF7E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3B53D-226E-3FE4-07E1-6EC6855057AE}"/>
              </a:ext>
            </a:extLst>
          </p:cNvPr>
          <p:cNvSpPr txBox="1"/>
          <p:nvPr/>
        </p:nvSpPr>
        <p:spPr>
          <a:xfrm>
            <a:off x="262608" y="3979510"/>
            <a:ext cx="691276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opportunities at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CERN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constitute a world-leading research programme that has successfully diversified CERN’s scientific reach. Construction of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ALICE 3</a:t>
            </a:r>
            <a:r>
              <a:rPr lang="en-GB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part of the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HL-LHC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plans is strongly supported. New initiatives should be sought to maximise the scientific exploitation of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ISOLDE, </a:t>
            </a:r>
            <a:r>
              <a:rPr lang="en-GB" sz="1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n_TOF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AD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As the roadmap for the post-LHC future of CERN</a:t>
            </a:r>
            <a:r>
              <a:rPr lang="en-GB" sz="16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is developed,</a:t>
            </a:r>
            <a:r>
              <a:rPr lang="en-GB" sz="16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 strategy should be prepared to secure future opportunities for continuing world-leading nuclear-physics programmes that are unique to CERN.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81FB97-3426-1BD3-7EE8-52A2C63C7FF8}"/>
              </a:ext>
            </a:extLst>
          </p:cNvPr>
          <p:cNvSpPr txBox="1">
            <a:spLocks/>
          </p:cNvSpPr>
          <p:nvPr/>
        </p:nvSpPr>
        <p:spPr>
          <a:xfrm>
            <a:off x="7824192" y="3573016"/>
            <a:ext cx="3971978" cy="17227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solidFill>
                  <a:schemeClr val="accent3"/>
                </a:solidFill>
                <a:cs typeface="Calibri" panose="020F0502020204030204" pitchFamily="34" charset="0"/>
              </a:rPr>
              <a:t>Important that NPAP should articulate the UK’s ambition to be part of this strategy development. Despite the long-time scales, activity will begin soon.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0B864-BF3D-4B57-2373-2EC6E9EA2543}"/>
              </a:ext>
            </a:extLst>
          </p:cNvPr>
          <p:cNvSpPr txBox="1"/>
          <p:nvPr/>
        </p:nvSpPr>
        <p:spPr>
          <a:xfrm>
            <a:off x="2423592" y="6397710"/>
            <a:ext cx="912012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0" i="1" dirty="0">
                <a:solidFill>
                  <a:schemeClr val="tx1"/>
                </a:solidFill>
                <a:cs typeface="Calibri Light" panose="020F0302020204030204" pitchFamily="34" charset="0"/>
              </a:rPr>
              <a:t>P.S. Everything in this talk is consistent with </a:t>
            </a:r>
            <a:r>
              <a:rPr lang="en-GB" sz="1400" b="0" i="1" dirty="0" err="1">
                <a:solidFill>
                  <a:schemeClr val="tx1"/>
                </a:solidFill>
                <a:cs typeface="Calibri Light" panose="020F0302020204030204" pitchFamily="34" charset="0"/>
              </a:rPr>
              <a:t>NuPECC</a:t>
            </a:r>
            <a:r>
              <a:rPr lang="en-GB" sz="1400" b="0" i="1" dirty="0">
                <a:solidFill>
                  <a:schemeClr val="tx1"/>
                </a:solidFill>
                <a:cs typeface="Calibri Light" panose="020F0302020204030204" pitchFamily="34" charset="0"/>
              </a:rPr>
              <a:t> LRP – headline, infrastructure and physics recommendations</a:t>
            </a:r>
          </a:p>
          <a:p>
            <a:pPr algn="l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824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4DFA7-0576-7689-026D-EFC92BC7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D3AFADF-89A1-6C79-2E77-5B7334345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205819"/>
              </p:ext>
            </p:extLst>
          </p:nvPr>
        </p:nvGraphicFramePr>
        <p:xfrm>
          <a:off x="263352" y="839137"/>
          <a:ext cx="8497824" cy="3822700"/>
        </p:xfrm>
        <a:graphic>
          <a:graphicData uri="http://schemas.openxmlformats.org/drawingml/2006/table">
            <a:tbl>
              <a:tblPr/>
              <a:tblGrid>
                <a:gridCol w="950976">
                  <a:extLst>
                    <a:ext uri="{9D8B030D-6E8A-4147-A177-3AD203B41FA5}">
                      <a16:colId xmlns:a16="http://schemas.microsoft.com/office/drawing/2014/main" val="2232201406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2482422211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val="2802896430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val="275516704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511541237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4210443265"/>
                    </a:ext>
                  </a:extLst>
                </a:gridCol>
                <a:gridCol w="1011936">
                  <a:extLst>
                    <a:ext uri="{9D8B030D-6E8A-4147-A177-3AD203B41FA5}">
                      <a16:colId xmlns:a16="http://schemas.microsoft.com/office/drawing/2014/main" val="786541874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1291292437"/>
                    </a:ext>
                  </a:extLst>
                </a:gridCol>
                <a:gridCol w="941832">
                  <a:extLst>
                    <a:ext uri="{9D8B030D-6E8A-4147-A177-3AD203B41FA5}">
                      <a16:colId xmlns:a16="http://schemas.microsoft.com/office/drawing/2014/main" val="785150860"/>
                    </a:ext>
                  </a:extLst>
                </a:gridCol>
              </a:tblGrid>
              <a:tr h="444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RADIOACTIVE BEAM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LATER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193337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ENERGY MEV/A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ENERGY 10s KEV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ENERGY MEV/A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ENERGY 10s KEV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13031"/>
                  </a:ext>
                </a:extLst>
              </a:tr>
              <a:tr h="711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HIE- ISOLDE RUN3 </a:t>
                      </a:r>
                      <a:r>
                        <a:rPr lang="en-GB" sz="12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(pps)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PAC2 (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pps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ISOLDE low energy  (pps)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PAC2 (pps)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HIE-ISOLDE RUN4 (pps)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Ultimate (pps)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ISOLDE low energy RUN4 (pps)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 Ultimate 2033? (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pps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925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7Be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6.78E+06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1.36E+08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254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11Be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2.88E+06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336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27Na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2.88E+06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4057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30Mg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1.70E+06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6610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49Ca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8.10E+05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5334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50Ca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6.00E+03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1.36E+04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4.00E+05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1561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61Zn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8.00E+05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571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68Ni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3.00E+04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6.00E+04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9.00E+07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9.00E+07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610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94Kr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5.90E+02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5.90E+02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2.40E+05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009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110Sn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3.40E+07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2.60E+08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6.80E+08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2.60E+08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4626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206Hg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8.00E+05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1.60E+06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3.60E+02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3.20E+07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3.60E+02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8433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212Rn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5.00E+06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9.70E+04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1.00E+07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2.00E+08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3.90E+06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22060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649D648-591F-F1BC-A78E-1D080FCA7084}"/>
              </a:ext>
            </a:extLst>
          </p:cNvPr>
          <p:cNvSpPr txBox="1"/>
          <p:nvPr/>
        </p:nvSpPr>
        <p:spPr>
          <a:xfrm>
            <a:off x="131676" y="4869160"/>
            <a:ext cx="11928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Notes:	</a:t>
            </a:r>
          </a:p>
          <a:p>
            <a:r>
              <a:rPr lang="en-GB" sz="1400" i="1" dirty="0"/>
              <a:t>(</a:t>
            </a:r>
            <a:r>
              <a:rPr lang="en-GB" sz="1400" i="1" dirty="0" err="1"/>
              <a:t>i</a:t>
            </a:r>
            <a:r>
              <a:rPr lang="en-GB" sz="1400" i="1" dirty="0"/>
              <a:t>) 	ISOLDE </a:t>
            </a:r>
            <a:r>
              <a:rPr lang="en-GB" sz="1400" i="1" dirty="0">
                <a:solidFill>
                  <a:srgbClr val="FF0000"/>
                </a:solidFill>
              </a:rPr>
              <a:t>Actual</a:t>
            </a:r>
            <a:r>
              <a:rPr lang="en-GB" sz="1400" i="1" dirty="0"/>
              <a:t> = </a:t>
            </a:r>
            <a:r>
              <a:rPr lang="en-GB" sz="1400" i="1" dirty="0">
                <a:solidFill>
                  <a:srgbClr val="FF0000"/>
                </a:solidFill>
              </a:rPr>
              <a:t>measured</a:t>
            </a:r>
            <a:r>
              <a:rPr lang="en-GB" sz="1400" i="1" dirty="0"/>
              <a:t> rates at ISS during experiments 2021-23</a:t>
            </a:r>
          </a:p>
          <a:p>
            <a:r>
              <a:rPr lang="en-GB" sz="1400" i="1" dirty="0"/>
              <a:t>(ii) 	FRIB PAC 2 = predicted FRIB rates with 5-10kW on target (FRIB Website 2023) </a:t>
            </a:r>
          </a:p>
          <a:p>
            <a:r>
              <a:rPr lang="en-GB" sz="1400" i="1" dirty="0"/>
              <a:t>(iii)	ISOLDE RUN 4 = predicted gain from 1.4 to 2 GeV with x2 proton intensity (N.B. Isotopes farthest from stability benefit most - not these ones!)</a:t>
            </a:r>
          </a:p>
          <a:p>
            <a:r>
              <a:rPr lang="en-GB" sz="1400" i="1" dirty="0"/>
              <a:t>(iv)	FRIB Ultimate = predicted rates with 400 kW on target in next decade? (FRIB Website 2023) </a:t>
            </a:r>
          </a:p>
          <a:p>
            <a:r>
              <a:rPr lang="en-GB" sz="1400" i="1" dirty="0"/>
              <a:t>(v) 	assumed EBIS+LINAC efficiency is 5%</a:t>
            </a:r>
          </a:p>
          <a:p>
            <a:r>
              <a:rPr lang="en-GB" sz="1400" i="1" dirty="0"/>
              <a:t>(vi)	assumed same efficiency for FRIB stopping fragments and re-acceleration to tens keV and several MeV/A</a:t>
            </a:r>
          </a:p>
          <a:p>
            <a:r>
              <a:rPr lang="en-GB" sz="1400" i="1" dirty="0"/>
              <a:t>(vii)	if within a factor of two call it a draw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3084AD-DE70-9481-7C8A-B937E9278B48}"/>
              </a:ext>
            </a:extLst>
          </p:cNvPr>
          <p:cNvSpPr txBox="1"/>
          <p:nvPr/>
        </p:nvSpPr>
        <p:spPr>
          <a:xfrm>
            <a:off x="479376" y="172958"/>
            <a:ext cx="46844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ISOLDE – FRIB/REA Comparison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449A91-E3BA-0B6E-02AA-3BCBDC09B886}"/>
              </a:ext>
            </a:extLst>
          </p:cNvPr>
          <p:cNvSpPr txBox="1"/>
          <p:nvPr/>
        </p:nvSpPr>
        <p:spPr>
          <a:xfrm>
            <a:off x="9120336" y="2767082"/>
            <a:ext cx="24876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/>
              <a:t>Conclusion:</a:t>
            </a:r>
          </a:p>
          <a:p>
            <a:r>
              <a:rPr lang="en-GB" dirty="0"/>
              <a:t>complementary facilities</a:t>
            </a:r>
          </a:p>
        </p:txBody>
      </p:sp>
    </p:spTree>
    <p:extLst>
      <p:ext uri="{BB962C8B-B14F-4D97-AF65-F5344CB8AC3E}">
        <p14:creationId xmlns:p14="http://schemas.microsoft.com/office/powerpoint/2010/main" val="76755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AB8CF-1186-0FB1-62AC-8A994881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3678427-9A39-F206-8506-D26DF9B3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4" y="89593"/>
            <a:ext cx="11376025" cy="477155"/>
          </a:xfrm>
        </p:spPr>
        <p:txBody>
          <a:bodyPr/>
          <a:lstStyle/>
          <a:p>
            <a:r>
              <a:rPr lang="en-GB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of emerging science opportunities (10+ years):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E4BAD-902E-912A-F911-D30993526D63}"/>
              </a:ext>
            </a:extLst>
          </p:cNvPr>
          <p:cNvSpPr txBox="1"/>
          <p:nvPr/>
        </p:nvSpPr>
        <p:spPr>
          <a:xfrm>
            <a:off x="1127448" y="682689"/>
            <a:ext cx="9463520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i="1" dirty="0">
                <a:solidFill>
                  <a:schemeClr val="tx2"/>
                </a:solidFill>
              </a:rPr>
              <a:t>Some examples of </a:t>
            </a:r>
            <a:r>
              <a:rPr lang="en-GB" i="1" u="sng" dirty="0">
                <a:solidFill>
                  <a:srgbClr val="00B050"/>
                </a:solidFill>
              </a:rPr>
              <a:t>continuing and emerging themes</a:t>
            </a:r>
            <a:r>
              <a:rPr lang="en-GB" i="1" dirty="0">
                <a:solidFill>
                  <a:srgbClr val="00B050"/>
                </a:solidFill>
              </a:rPr>
              <a:t> </a:t>
            </a:r>
            <a:r>
              <a:rPr lang="en-GB" i="1" dirty="0">
                <a:solidFill>
                  <a:schemeClr val="tx2"/>
                </a:solidFill>
              </a:rPr>
              <a:t>for </a:t>
            </a:r>
            <a:r>
              <a:rPr lang="en-GB" i="1" dirty="0" err="1">
                <a:solidFill>
                  <a:schemeClr val="tx2"/>
                </a:solidFill>
              </a:rPr>
              <a:t>NuPECC</a:t>
            </a:r>
            <a:r>
              <a:rPr lang="en-GB" i="1" dirty="0">
                <a:solidFill>
                  <a:schemeClr val="tx2"/>
                </a:solidFill>
              </a:rPr>
              <a:t> Long Range Plan 2024 </a:t>
            </a:r>
          </a:p>
          <a:p>
            <a:pPr algn="ctr"/>
            <a:r>
              <a:rPr lang="en-GB" sz="1200" i="1" dirty="0">
                <a:solidFill>
                  <a:schemeClr val="tx2"/>
                </a:solidFill>
              </a:rPr>
              <a:t>https://</a:t>
            </a:r>
            <a:r>
              <a:rPr lang="en-GB" sz="1200" i="1" dirty="0" err="1">
                <a:solidFill>
                  <a:schemeClr val="tx2"/>
                </a:solidFill>
              </a:rPr>
              <a:t>indico.ph.tum.de</a:t>
            </a:r>
            <a:r>
              <a:rPr lang="en-GB" sz="1200" i="1" dirty="0">
                <a:solidFill>
                  <a:schemeClr val="tx2"/>
                </a:solidFill>
              </a:rPr>
              <a:t>/event/7050/contributions/6297/attachments/4399/5621/NuPECC-LRP-Input-ISCC-v3.pdf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936DAD-AE63-B43F-EE14-20DA863DB74A}"/>
              </a:ext>
            </a:extLst>
          </p:cNvPr>
          <p:cNvSpPr txBox="1"/>
          <p:nvPr/>
        </p:nvSpPr>
        <p:spPr>
          <a:xfrm rot="16200000">
            <a:off x="-356800" y="2067636"/>
            <a:ext cx="15965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EXAMPLES FROM </a:t>
            </a:r>
          </a:p>
          <a:p>
            <a:pPr algn="ctr"/>
            <a:r>
              <a:rPr lang="en-GB" sz="1400" dirty="0">
                <a:solidFill>
                  <a:srgbClr val="00B050"/>
                </a:solidFill>
              </a:rPr>
              <a:t>CORE NP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637CC-4314-2052-88E2-5103BA033CCC}"/>
              </a:ext>
            </a:extLst>
          </p:cNvPr>
          <p:cNvSpPr txBox="1"/>
          <p:nvPr/>
        </p:nvSpPr>
        <p:spPr>
          <a:xfrm>
            <a:off x="901451" y="1312245"/>
            <a:ext cx="11089232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Radioisotopes with </a:t>
            </a:r>
            <a:r>
              <a:rPr lang="en-GB" dirty="0" err="1"/>
              <a:t>n_TOF</a:t>
            </a:r>
            <a:r>
              <a:rPr lang="en-GB" dirty="0"/>
              <a:t> (astrophysics/technology) and with AD (nucleon distributions etc).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Precision ground-state and decay properties of progressively exotic nuclei needed to test new theoretical approaches to nuclear structure through to probing </a:t>
            </a:r>
            <a:r>
              <a:rPr lang="en-GB" dirty="0" err="1"/>
              <a:t>astrophysically</a:t>
            </a:r>
            <a:r>
              <a:rPr lang="en-GB" dirty="0"/>
              <a:t>-important isotopes.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Radioactive molecules for fundamental physics searches, e.g. octupoles/EDM.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Programme of reaction studies at HIE-ISOLDE started in RUN 3: evolution of neutron shell structure, astrophysical reactions, fission process, …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Later, opportunities lie in new reactions at &gt;10 MeV/u: proton shell structure, n-p pairing, clustering…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User-built superconducting recoil-separator for reaction studies at HIE-ISOLDE.       </a:t>
            </a:r>
            <a:endParaRPr lang="en-GB" dirty="0"/>
          </a:p>
          <a:p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3C0AE-A68A-29E8-5A95-5873D285B301}"/>
              </a:ext>
            </a:extLst>
          </p:cNvPr>
          <p:cNvSpPr txBox="1"/>
          <p:nvPr/>
        </p:nvSpPr>
        <p:spPr>
          <a:xfrm>
            <a:off x="951652" y="4454435"/>
            <a:ext cx="1108923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GB" dirty="0"/>
              <a:t>-NMR with polarised r/a ions is x10</a:t>
            </a:r>
            <a:r>
              <a:rPr lang="en-GB" baseline="30000" dirty="0"/>
              <a:t>10 </a:t>
            </a:r>
            <a:r>
              <a:rPr lang="en-GB" dirty="0"/>
              <a:t>more sensitive than conventional NMR have huge potential e.g. nuclear magnetisation distributions, protein folding in biological fluids, diffusion in solid-state batteries… Offline polarisation of long-lived isotopes made at ISOLDE for novel medical imagining modalities.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Next generation instruments for in-situ probes of materials are becoming available – novel magnetic materials, multiferroics, quantum optical materials, topological insulators, low dimensional solids...</a:t>
            </a:r>
            <a:endParaRPr lang="en-GB" i="1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4BAD2A-5D10-9208-0094-91F80FBF87E2}"/>
              </a:ext>
            </a:extLst>
          </p:cNvPr>
          <p:cNvSpPr txBox="1"/>
          <p:nvPr/>
        </p:nvSpPr>
        <p:spPr>
          <a:xfrm rot="16200000">
            <a:off x="-319500" y="4825691"/>
            <a:ext cx="15965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EXAMPLES FROM </a:t>
            </a:r>
          </a:p>
          <a:p>
            <a:pPr algn="ctr"/>
            <a:r>
              <a:rPr lang="en-GB" sz="1400" dirty="0">
                <a:solidFill>
                  <a:srgbClr val="00B050"/>
                </a:solidFill>
              </a:rPr>
              <a:t>OTHER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DCFF73-AF2D-4163-51F7-87296D3AC4E7}"/>
              </a:ext>
            </a:extLst>
          </p:cNvPr>
          <p:cNvSpPr txBox="1"/>
          <p:nvPr/>
        </p:nvSpPr>
        <p:spPr>
          <a:xfrm>
            <a:off x="4573458" y="3581540"/>
            <a:ext cx="66668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i="1" dirty="0">
                <a:solidFill>
                  <a:schemeClr val="accent5"/>
                </a:solidFill>
              </a:rPr>
              <a:t>Increase yields of most exotic species; isotope purity and yields; consistent running 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56162-74E8-3412-296C-0517899FE4B7}"/>
              </a:ext>
            </a:extLst>
          </p:cNvPr>
          <p:cNvSpPr txBox="1"/>
          <p:nvPr/>
        </p:nvSpPr>
        <p:spPr>
          <a:xfrm>
            <a:off x="2428136" y="3840248"/>
            <a:ext cx="898643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1" dirty="0">
                <a:solidFill>
                  <a:schemeClr val="accent5"/>
                </a:solidFill>
              </a:rPr>
              <a:t>Underperformance of </a:t>
            </a:r>
            <a:r>
              <a:rPr lang="en-GB" sz="1400" i="1" dirty="0" err="1">
                <a:solidFill>
                  <a:schemeClr val="accent5"/>
                </a:solidFill>
              </a:rPr>
              <a:t>linac</a:t>
            </a:r>
            <a:r>
              <a:rPr lang="en-GB" sz="1400" i="1" dirty="0">
                <a:solidFill>
                  <a:schemeClr val="accent5"/>
                </a:solidFill>
              </a:rPr>
              <a:t> (7.5 MeV/u </a:t>
            </a:r>
            <a:r>
              <a:rPr lang="en-GB" sz="1400" i="1" dirty="0" err="1">
                <a:solidFill>
                  <a:schemeClr val="accent5"/>
                </a:solidFill>
              </a:rPr>
              <a:t>cf</a:t>
            </a:r>
            <a:r>
              <a:rPr lang="en-GB" sz="1400" i="1" dirty="0">
                <a:solidFill>
                  <a:schemeClr val="accent5"/>
                </a:solidFill>
              </a:rPr>
              <a:t> 10 MeV/u) is currently limiting physics / energy upgrade for &gt;10 MeV/u.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FF5466-EFD6-D9BC-EF40-67368D00561C}"/>
              </a:ext>
            </a:extLst>
          </p:cNvPr>
          <p:cNvSpPr txBox="1"/>
          <p:nvPr/>
        </p:nvSpPr>
        <p:spPr>
          <a:xfrm>
            <a:off x="6037000" y="5942818"/>
            <a:ext cx="520334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i="1" dirty="0">
                <a:solidFill>
                  <a:schemeClr val="accent5"/>
                </a:solidFill>
              </a:rPr>
              <a:t>isotope purity / isotopes near stability / space in experimental hall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20369-FB48-B3F7-9717-4B900258C9A7}"/>
              </a:ext>
            </a:extLst>
          </p:cNvPr>
          <p:cNvSpPr txBox="1"/>
          <p:nvPr/>
        </p:nvSpPr>
        <p:spPr>
          <a:xfrm>
            <a:off x="6692409" y="4107386"/>
            <a:ext cx="44755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1" dirty="0">
                <a:solidFill>
                  <a:schemeClr val="accent5"/>
                </a:solidFill>
              </a:rPr>
              <a:t>Beam buncher and chopper / space in experimental hall.</a:t>
            </a:r>
          </a:p>
        </p:txBody>
      </p:sp>
    </p:spTree>
    <p:extLst>
      <p:ext uri="{BB962C8B-B14F-4D97-AF65-F5344CB8AC3E}">
        <p14:creationId xmlns:p14="http://schemas.microsoft.com/office/powerpoint/2010/main" val="3222276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005EA-FEE5-3EF0-2B04-4877BAE2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9B679-CC2E-F139-E35C-B11EF3F14CDA}"/>
              </a:ext>
            </a:extLst>
          </p:cNvPr>
          <p:cNvSpPr txBox="1"/>
          <p:nvPr/>
        </p:nvSpPr>
        <p:spPr>
          <a:xfrm>
            <a:off x="234369" y="709003"/>
            <a:ext cx="4584020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/>
                </a:solidFill>
              </a:rPr>
              <a:t>The </a:t>
            </a:r>
            <a:r>
              <a:rPr lang="en-GB" sz="1600" i="1" u="sng" dirty="0">
                <a:solidFill>
                  <a:schemeClr val="accent5"/>
                </a:solidFill>
              </a:rPr>
              <a:t>only</a:t>
            </a:r>
            <a:r>
              <a:rPr lang="en-GB" sz="1600" dirty="0">
                <a:solidFill>
                  <a:schemeClr val="accent5"/>
                </a:solidFill>
              </a:rPr>
              <a:t> radioactive ion beam facility using GeV protons - several processes (fission, spallation, fragmentation) all contribute to radioisotope production on a particular target gives wide range of isotopes with excellent yields.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Easy and quick delivery of different isotopes for </a:t>
            </a:r>
            <a:r>
              <a:rPr lang="en-GB" sz="1600" i="1" u="sng" dirty="0"/>
              <a:t>precision studies across many isotopes</a:t>
            </a:r>
            <a:r>
              <a:rPr lang="en-GB" sz="1600" i="1" dirty="0"/>
              <a:t> </a:t>
            </a:r>
            <a:r>
              <a:rPr lang="en-GB" sz="1600" dirty="0"/>
              <a:t>with systematics under control.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&gt;15 </a:t>
            </a:r>
            <a:r>
              <a:rPr lang="en-GB" sz="1600" i="1" u="sng" dirty="0"/>
              <a:t>state-of-art instruments</a:t>
            </a:r>
            <a:r>
              <a:rPr lang="en-GB" sz="1600" dirty="0"/>
              <a:t>, cutting-edge in laser spectroscopy, mass traps, detector arrays, particle spectrometers…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1D87FF-75E2-EC60-9097-44C65C057E3F}"/>
              </a:ext>
            </a:extLst>
          </p:cNvPr>
          <p:cNvGrpSpPr/>
          <p:nvPr/>
        </p:nvGrpSpPr>
        <p:grpSpPr>
          <a:xfrm>
            <a:off x="9736332" y="1038824"/>
            <a:ext cx="2452471" cy="4907158"/>
            <a:chOff x="9336361" y="0"/>
            <a:chExt cx="2855640" cy="62008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304633-6A59-CB8B-F69D-C738E9711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40" t="10101" r="23254" b="10101"/>
            <a:stretch/>
          </p:blipFill>
          <p:spPr>
            <a:xfrm>
              <a:off x="9336361" y="0"/>
              <a:ext cx="2855640" cy="62008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9452EC-F4D2-2414-5AF6-38DA0B94A526}"/>
                </a:ext>
              </a:extLst>
            </p:cNvPr>
            <p:cNvSpPr/>
            <p:nvPr/>
          </p:nvSpPr>
          <p:spPr>
            <a:xfrm>
              <a:off x="9660464" y="188640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2D522B-0906-4DCD-6EB2-33D550A57A29}"/>
                </a:ext>
              </a:extLst>
            </p:cNvPr>
            <p:cNvSpPr/>
            <p:nvPr/>
          </p:nvSpPr>
          <p:spPr>
            <a:xfrm>
              <a:off x="9648386" y="764704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F3D1DC-6DF7-51F7-620D-3A020B904475}"/>
                </a:ext>
              </a:extLst>
            </p:cNvPr>
            <p:cNvSpPr/>
            <p:nvPr/>
          </p:nvSpPr>
          <p:spPr>
            <a:xfrm>
              <a:off x="9660464" y="1340768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2D82AE-2764-9E3E-3522-100B4B76EB75}"/>
                </a:ext>
              </a:extLst>
            </p:cNvPr>
            <p:cNvSpPr/>
            <p:nvPr/>
          </p:nvSpPr>
          <p:spPr>
            <a:xfrm>
              <a:off x="9660464" y="1926777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9DFB7A-3278-F2A1-A3F1-AF4D7457C0C8}"/>
                </a:ext>
              </a:extLst>
            </p:cNvPr>
            <p:cNvSpPr/>
            <p:nvPr/>
          </p:nvSpPr>
          <p:spPr>
            <a:xfrm>
              <a:off x="9660464" y="2492896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1A6B59-96F6-FF0B-9752-E56C53E035EF}"/>
                </a:ext>
              </a:extLst>
            </p:cNvPr>
            <p:cNvSpPr/>
            <p:nvPr/>
          </p:nvSpPr>
          <p:spPr>
            <a:xfrm>
              <a:off x="9660464" y="3100408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9291DE-93D6-BF98-24D1-41B86A61D9D5}"/>
                </a:ext>
              </a:extLst>
            </p:cNvPr>
            <p:cNvSpPr/>
            <p:nvPr/>
          </p:nvSpPr>
          <p:spPr>
            <a:xfrm>
              <a:off x="9648386" y="3666801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7DC324-D405-920D-52D2-9A8CB82325AA}"/>
                </a:ext>
              </a:extLst>
            </p:cNvPr>
            <p:cNvSpPr/>
            <p:nvPr/>
          </p:nvSpPr>
          <p:spPr>
            <a:xfrm>
              <a:off x="9648386" y="4840432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FECBBD-4FB8-0836-B530-0F439C143305}"/>
                </a:ext>
              </a:extLst>
            </p:cNvPr>
            <p:cNvSpPr/>
            <p:nvPr/>
          </p:nvSpPr>
          <p:spPr>
            <a:xfrm>
              <a:off x="9648386" y="4259415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45692A-E926-28CB-AF77-6B681CF73EF1}"/>
                </a:ext>
              </a:extLst>
            </p:cNvPr>
            <p:cNvSpPr/>
            <p:nvPr/>
          </p:nvSpPr>
          <p:spPr>
            <a:xfrm>
              <a:off x="9660464" y="5421449"/>
              <a:ext cx="612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1670D5-889D-98D7-69F0-F7D9816E21CF}"/>
              </a:ext>
            </a:extLst>
          </p:cNvPr>
          <p:cNvGrpSpPr/>
          <p:nvPr/>
        </p:nvGrpSpPr>
        <p:grpSpPr>
          <a:xfrm>
            <a:off x="5015880" y="81391"/>
            <a:ext cx="4571349" cy="3208410"/>
            <a:chOff x="4909027" y="0"/>
            <a:chExt cx="4571349" cy="32084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8DE553-F6B8-D162-7A59-FAF5C14EA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r="3683" b="1665"/>
            <a:stretch/>
          </p:blipFill>
          <p:spPr>
            <a:xfrm rot="5400000">
              <a:off x="5792320" y="-479645"/>
              <a:ext cx="2905437" cy="44706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648720-5EC5-9E3D-25BC-44AED79AD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40687" r="41299" b="40756"/>
            <a:stretch/>
          </p:blipFill>
          <p:spPr>
            <a:xfrm>
              <a:off x="4909027" y="0"/>
              <a:ext cx="1135537" cy="190668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27434F-E5D5-E754-6461-6B1A0977330C}"/>
                </a:ext>
              </a:extLst>
            </p:cNvPr>
            <p:cNvSpPr/>
            <p:nvPr/>
          </p:nvSpPr>
          <p:spPr>
            <a:xfrm>
              <a:off x="6029296" y="2924944"/>
              <a:ext cx="612000" cy="283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0012FE-7CC2-F665-466D-8394D884350E}"/>
                </a:ext>
              </a:extLst>
            </p:cNvPr>
            <p:cNvSpPr txBox="1"/>
            <p:nvPr/>
          </p:nvSpPr>
          <p:spPr>
            <a:xfrm>
              <a:off x="6060859" y="147345"/>
              <a:ext cx="305836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&gt;1300 isotopes of &gt;75 elements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54321E-EB46-F537-238B-235C70826E15}"/>
                </a:ext>
              </a:extLst>
            </p:cNvPr>
            <p:cNvSpPr/>
            <p:nvPr/>
          </p:nvSpPr>
          <p:spPr>
            <a:xfrm>
              <a:off x="7840868" y="478465"/>
              <a:ext cx="1499191" cy="1392865"/>
            </a:xfrm>
            <a:custGeom>
              <a:avLst/>
              <a:gdLst>
                <a:gd name="connsiteX0" fmla="*/ 1499191 w 1499191"/>
                <a:gd name="connsiteY0" fmla="*/ 0 h 1392865"/>
                <a:gd name="connsiteX1" fmla="*/ 1041991 w 1499191"/>
                <a:gd name="connsiteY1" fmla="*/ 1116419 h 1392865"/>
                <a:gd name="connsiteX2" fmla="*/ 0 w 1499191"/>
                <a:gd name="connsiteY2" fmla="*/ 1392865 h 139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191" h="1392865">
                  <a:moveTo>
                    <a:pt x="1499191" y="0"/>
                  </a:moveTo>
                  <a:cubicBezTo>
                    <a:pt x="1395523" y="442137"/>
                    <a:pt x="1291856" y="884275"/>
                    <a:pt x="1041991" y="1116419"/>
                  </a:cubicBezTo>
                  <a:cubicBezTo>
                    <a:pt x="792126" y="1348563"/>
                    <a:pt x="396063" y="1370714"/>
                    <a:pt x="0" y="1392865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E697E7-0778-79BE-9F89-C295B3E0C3C3}"/>
                </a:ext>
              </a:extLst>
            </p:cNvPr>
            <p:cNvSpPr/>
            <p:nvPr/>
          </p:nvSpPr>
          <p:spPr>
            <a:xfrm>
              <a:off x="6257029" y="478465"/>
              <a:ext cx="3079332" cy="2308281"/>
            </a:xfrm>
            <a:custGeom>
              <a:avLst/>
              <a:gdLst>
                <a:gd name="connsiteX0" fmla="*/ 1499191 w 1499191"/>
                <a:gd name="connsiteY0" fmla="*/ 0 h 1392865"/>
                <a:gd name="connsiteX1" fmla="*/ 1041991 w 1499191"/>
                <a:gd name="connsiteY1" fmla="*/ 1116419 h 1392865"/>
                <a:gd name="connsiteX2" fmla="*/ 0 w 1499191"/>
                <a:gd name="connsiteY2" fmla="*/ 1392865 h 139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191" h="1392865">
                  <a:moveTo>
                    <a:pt x="1499191" y="0"/>
                  </a:moveTo>
                  <a:cubicBezTo>
                    <a:pt x="1395523" y="442137"/>
                    <a:pt x="1291856" y="884275"/>
                    <a:pt x="1041991" y="1116419"/>
                  </a:cubicBezTo>
                  <a:cubicBezTo>
                    <a:pt x="792126" y="1348563"/>
                    <a:pt x="396063" y="1370714"/>
                    <a:pt x="0" y="1392865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FFA0929-37A7-0446-E233-14B16E9F8C1F}"/>
                </a:ext>
              </a:extLst>
            </p:cNvPr>
            <p:cNvSpPr/>
            <p:nvPr/>
          </p:nvSpPr>
          <p:spPr>
            <a:xfrm rot="5400000" flipH="1">
              <a:off x="7897096" y="-314519"/>
              <a:ext cx="646279" cy="2232248"/>
            </a:xfrm>
            <a:custGeom>
              <a:avLst/>
              <a:gdLst>
                <a:gd name="connsiteX0" fmla="*/ 1499191 w 1499191"/>
                <a:gd name="connsiteY0" fmla="*/ 0 h 1392865"/>
                <a:gd name="connsiteX1" fmla="*/ 1041991 w 1499191"/>
                <a:gd name="connsiteY1" fmla="*/ 1116419 h 1392865"/>
                <a:gd name="connsiteX2" fmla="*/ 0 w 1499191"/>
                <a:gd name="connsiteY2" fmla="*/ 1392865 h 139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191" h="1392865">
                  <a:moveTo>
                    <a:pt x="1499191" y="0"/>
                  </a:moveTo>
                  <a:cubicBezTo>
                    <a:pt x="1395523" y="442137"/>
                    <a:pt x="1291856" y="884275"/>
                    <a:pt x="1041991" y="1116419"/>
                  </a:cubicBezTo>
                  <a:cubicBezTo>
                    <a:pt x="792126" y="1348563"/>
                    <a:pt x="396063" y="1370714"/>
                    <a:pt x="0" y="1392865"/>
                  </a:cubicBezTo>
                </a:path>
              </a:pathLst>
            </a:custGeom>
            <a:noFill/>
            <a:ln w="28575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7D10AD-888D-FA28-24EB-A198CDD77E2F}"/>
                </a:ext>
              </a:extLst>
            </p:cNvPr>
            <p:cNvSpPr txBox="1"/>
            <p:nvPr/>
          </p:nvSpPr>
          <p:spPr>
            <a:xfrm>
              <a:off x="6303087" y="687232"/>
              <a:ext cx="71167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spallation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41EF1F-0EAD-514E-94ED-C6D7373334F0}"/>
                </a:ext>
              </a:extLst>
            </p:cNvPr>
            <p:cNvSpPr txBox="1"/>
            <p:nvPr/>
          </p:nvSpPr>
          <p:spPr>
            <a:xfrm>
              <a:off x="8058354" y="1475574"/>
              <a:ext cx="46807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fission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6D7A9E-1B36-E000-027F-FD52DEA68EAD}"/>
                </a:ext>
              </a:extLst>
            </p:cNvPr>
            <p:cNvSpPr txBox="1"/>
            <p:nvPr/>
          </p:nvSpPr>
          <p:spPr>
            <a:xfrm>
              <a:off x="6618341" y="2375751"/>
              <a:ext cx="104560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fragmentation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A842F9-89B5-4388-F4E3-E6CBC987AF3D}"/>
              </a:ext>
            </a:extLst>
          </p:cNvPr>
          <p:cNvGrpSpPr/>
          <p:nvPr/>
        </p:nvGrpSpPr>
        <p:grpSpPr>
          <a:xfrm>
            <a:off x="628340" y="4212478"/>
            <a:ext cx="8926867" cy="624310"/>
            <a:chOff x="151573" y="2883249"/>
            <a:chExt cx="12015364" cy="82751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9C582A2-C262-AF10-7DFD-137E4DFB8AFB}"/>
                </a:ext>
              </a:extLst>
            </p:cNvPr>
            <p:cNvGrpSpPr/>
            <p:nvPr/>
          </p:nvGrpSpPr>
          <p:grpSpPr>
            <a:xfrm>
              <a:off x="151573" y="2887344"/>
              <a:ext cx="5727115" cy="823421"/>
              <a:chOff x="164318" y="2768427"/>
              <a:chExt cx="5727115" cy="823421"/>
            </a:xfrm>
          </p:grpSpPr>
          <p:pic>
            <p:nvPicPr>
              <p:cNvPr id="40" name="Picture 39" descr="A close up of a text&#10;&#10;Description automatically generated">
                <a:extLst>
                  <a:ext uri="{FF2B5EF4-FFF2-40B4-BE49-F238E27FC236}">
                    <a16:creationId xmlns:a16="http://schemas.microsoft.com/office/drawing/2014/main" id="{837EDA49-CE39-12BD-3993-E8B5D53C0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5450" y="3022031"/>
                <a:ext cx="4558536" cy="569817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0AEDD52-4A20-83B8-9C33-983836872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318" y="2768427"/>
                <a:ext cx="5727115" cy="282278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AA696DA-7FC9-7BFD-DD6A-BFDC3A69A40A}"/>
                </a:ext>
              </a:extLst>
            </p:cNvPr>
            <p:cNvGrpSpPr/>
            <p:nvPr/>
          </p:nvGrpSpPr>
          <p:grpSpPr>
            <a:xfrm>
              <a:off x="6035078" y="2883249"/>
              <a:ext cx="6131859" cy="637049"/>
              <a:chOff x="8162049" y="2766133"/>
              <a:chExt cx="6131859" cy="63704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2B4F69B-4746-48DC-4D2D-AB6099CA70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7010" r="18280" b="6540"/>
              <a:stretch/>
            </p:blipFill>
            <p:spPr>
              <a:xfrm>
                <a:off x="9090995" y="3097262"/>
                <a:ext cx="4339081" cy="30592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E3EB368-8FF2-3834-A4B3-8D5EE26FF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62049" y="2766133"/>
                <a:ext cx="6131859" cy="300909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66325B-772A-6F77-AA8F-304FDAE4FCA1}"/>
              </a:ext>
            </a:extLst>
          </p:cNvPr>
          <p:cNvGrpSpPr/>
          <p:nvPr/>
        </p:nvGrpSpPr>
        <p:grpSpPr>
          <a:xfrm>
            <a:off x="1631504" y="4859587"/>
            <a:ext cx="7955725" cy="1522166"/>
            <a:chOff x="1107209" y="1131090"/>
            <a:chExt cx="10708228" cy="201761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D51000-032D-6668-6F68-8E399B6E22AE}"/>
                </a:ext>
              </a:extLst>
            </p:cNvPr>
            <p:cNvGrpSpPr/>
            <p:nvPr/>
          </p:nvGrpSpPr>
          <p:grpSpPr>
            <a:xfrm>
              <a:off x="1107209" y="1131090"/>
              <a:ext cx="10708228" cy="1584762"/>
              <a:chOff x="392075" y="1371601"/>
              <a:chExt cx="10708227" cy="1584762"/>
            </a:xfrm>
          </p:grpSpPr>
          <p:pic>
            <p:nvPicPr>
              <p:cNvPr id="50" name="Picture 49" descr="A colorful rectangular object with black and green squares&#10;&#10;Description automatically generated">
                <a:extLst>
                  <a:ext uri="{FF2B5EF4-FFF2-40B4-BE49-F238E27FC236}">
                    <a16:creationId xmlns:a16="http://schemas.microsoft.com/office/drawing/2014/main" id="{D0A1457F-5C05-A95F-E644-0E3912195E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35746" b="38488"/>
              <a:stretch/>
            </p:blipFill>
            <p:spPr>
              <a:xfrm>
                <a:off x="1181730" y="1371601"/>
                <a:ext cx="9825489" cy="1331845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256F007-A308-7C08-4BC4-EA2EEF347A02}"/>
                  </a:ext>
                </a:extLst>
              </p:cNvPr>
              <p:cNvSpPr txBox="1"/>
              <p:nvPr/>
            </p:nvSpPr>
            <p:spPr>
              <a:xfrm>
                <a:off x="10297241" y="1874242"/>
                <a:ext cx="803061" cy="407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Z=50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96C7F5F-68FB-B3B7-2D3D-1BA9B5F23749}"/>
                  </a:ext>
                </a:extLst>
              </p:cNvPr>
              <p:cNvSpPr txBox="1"/>
              <p:nvPr/>
            </p:nvSpPr>
            <p:spPr>
              <a:xfrm>
                <a:off x="8384438" y="2541930"/>
                <a:ext cx="831110" cy="407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N=82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310C41-DCA9-F5AE-C690-F343D45BB6F5}"/>
                  </a:ext>
                </a:extLst>
              </p:cNvPr>
              <p:cNvSpPr txBox="1"/>
              <p:nvPr/>
            </p:nvSpPr>
            <p:spPr>
              <a:xfrm>
                <a:off x="1886022" y="2548408"/>
                <a:ext cx="831110" cy="407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N=50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A179659-7EF0-A68B-35D4-84F6E9AEC215}"/>
                  </a:ext>
                </a:extLst>
              </p:cNvPr>
              <p:cNvSpPr txBox="1"/>
              <p:nvPr/>
            </p:nvSpPr>
            <p:spPr>
              <a:xfrm>
                <a:off x="392075" y="1795434"/>
                <a:ext cx="965832" cy="367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2"/>
                    </a:solidFill>
                  </a:rPr>
                  <a:t>Tin - Sn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0EF85BF-0D32-4414-82B9-3D0B9282ABBA}"/>
                  </a:ext>
                </a:extLst>
              </p:cNvPr>
              <p:cNvSpPr txBox="1"/>
              <p:nvPr/>
            </p:nvSpPr>
            <p:spPr>
              <a:xfrm>
                <a:off x="392075" y="2044024"/>
                <a:ext cx="1225953" cy="367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2"/>
                    </a:solidFill>
                  </a:rPr>
                  <a:t>Indium - In</a:t>
                </a:r>
              </a:p>
            </p:txBody>
          </p:sp>
        </p:grp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F265B15-0B15-ABA8-1118-46283B915FA9}"/>
                </a:ext>
              </a:extLst>
            </p:cNvPr>
            <p:cNvSpPr/>
            <p:nvPr/>
          </p:nvSpPr>
          <p:spPr>
            <a:xfrm flipH="1">
              <a:off x="2562508" y="1993485"/>
              <a:ext cx="1382764" cy="1155218"/>
            </a:xfrm>
            <a:prstGeom prst="arc">
              <a:avLst/>
            </a:prstGeom>
            <a:ln w="19050">
              <a:solidFill>
                <a:schemeClr val="bg2">
                  <a:lumMod val="1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672D757B-4293-BBE2-0318-126377D24061}"/>
                </a:ext>
              </a:extLst>
            </p:cNvPr>
            <p:cNvSpPr/>
            <p:nvPr/>
          </p:nvSpPr>
          <p:spPr>
            <a:xfrm>
              <a:off x="9210046" y="2008189"/>
              <a:ext cx="1382764" cy="1140514"/>
            </a:xfrm>
            <a:prstGeom prst="arc">
              <a:avLst/>
            </a:prstGeom>
            <a:ln w="19050">
              <a:solidFill>
                <a:schemeClr val="bg2">
                  <a:lumMod val="1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EFF0A9-E6B7-B55D-AE5F-7E505E6CE181}"/>
                </a:ext>
              </a:extLst>
            </p:cNvPr>
            <p:cNvSpPr txBox="1"/>
            <p:nvPr/>
          </p:nvSpPr>
          <p:spPr>
            <a:xfrm>
              <a:off x="1648084" y="2337995"/>
              <a:ext cx="921729" cy="611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b="1" baseline="30000" dirty="0">
                  <a:solidFill>
                    <a:srgbClr val="D05AE7"/>
                  </a:solidFill>
                </a:rPr>
                <a:t>99</a:t>
              </a:r>
              <a:r>
                <a:rPr lang="en-GB" sz="2400" b="1" dirty="0">
                  <a:solidFill>
                    <a:srgbClr val="D05AE7"/>
                  </a:solidFill>
                </a:rPr>
                <a:t>In</a:t>
              </a:r>
              <a:endParaRPr lang="en-GB" sz="2400" b="1" baseline="30000" dirty="0">
                <a:solidFill>
                  <a:srgbClr val="D05AE7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55251B-F030-4AFD-63DB-85A506F4B5B6}"/>
                </a:ext>
              </a:extLst>
            </p:cNvPr>
            <p:cNvSpPr txBox="1"/>
            <p:nvPr/>
          </p:nvSpPr>
          <p:spPr>
            <a:xfrm>
              <a:off x="10620022" y="2326287"/>
              <a:ext cx="1074921" cy="611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b="1" baseline="30000" dirty="0">
                  <a:solidFill>
                    <a:srgbClr val="6FD867"/>
                  </a:solidFill>
                </a:rPr>
                <a:t>133</a:t>
              </a:r>
              <a:r>
                <a:rPr lang="en-GB" sz="2400" b="1" dirty="0">
                  <a:solidFill>
                    <a:srgbClr val="6FD867"/>
                  </a:solidFill>
                </a:rPr>
                <a:t>In</a:t>
              </a:r>
              <a:endParaRPr lang="en-GB" sz="2400" b="1" baseline="30000" dirty="0">
                <a:solidFill>
                  <a:srgbClr val="6FD867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220652-4ACB-40A7-8970-C6E56A93E92D}"/>
              </a:ext>
            </a:extLst>
          </p:cNvPr>
          <p:cNvSpPr txBox="1"/>
          <p:nvPr/>
        </p:nvSpPr>
        <p:spPr>
          <a:xfrm>
            <a:off x="5014944" y="3333843"/>
            <a:ext cx="45248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Very close collaboration between ATS groups and users is an important </a:t>
            </a:r>
            <a:r>
              <a:rPr lang="en-GB" sz="1600" i="1" u="sng" dirty="0"/>
              <a:t>strength</a:t>
            </a:r>
            <a:r>
              <a:rPr lang="en-GB" sz="1600" dirty="0"/>
              <a:t> at CERN.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1DAEBE-9430-F41A-E71A-D908201A880D}"/>
              </a:ext>
            </a:extLst>
          </p:cNvPr>
          <p:cNvSpPr txBox="1"/>
          <p:nvPr/>
        </p:nvSpPr>
        <p:spPr>
          <a:xfrm>
            <a:off x="4671589" y="585362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2"/>
                </a:solidFill>
              </a:rPr>
              <a:t>stable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D51EC-0DAA-669F-BA49-CEAED917BE6E}"/>
              </a:ext>
            </a:extLst>
          </p:cNvPr>
          <p:cNvSpPr txBox="1"/>
          <p:nvPr/>
        </p:nvSpPr>
        <p:spPr>
          <a:xfrm>
            <a:off x="5287739" y="5876833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6FD966"/>
                </a:solidFill>
              </a:rPr>
              <a:t>neutron rich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D67657-DFA7-C461-0E3C-4BE7180AF56A}"/>
              </a:ext>
            </a:extLst>
          </p:cNvPr>
          <p:cNvSpPr txBox="1"/>
          <p:nvPr/>
        </p:nvSpPr>
        <p:spPr>
          <a:xfrm>
            <a:off x="3264627" y="5868120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D15AE7"/>
                </a:solidFill>
              </a:rPr>
              <a:t>neutron deficient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8C265E4-6422-CE60-85BF-638677024CF3}"/>
              </a:ext>
            </a:extLst>
          </p:cNvPr>
          <p:cNvGrpSpPr/>
          <p:nvPr/>
        </p:nvGrpSpPr>
        <p:grpSpPr>
          <a:xfrm>
            <a:off x="168335" y="5016184"/>
            <a:ext cx="1266919" cy="1220711"/>
            <a:chOff x="168892" y="4917732"/>
            <a:chExt cx="1266919" cy="122071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2471C74-43B6-BFB7-F090-1BB17156CAAF}"/>
                </a:ext>
              </a:extLst>
            </p:cNvPr>
            <p:cNvCxnSpPr/>
            <p:nvPr/>
          </p:nvCxnSpPr>
          <p:spPr>
            <a:xfrm flipV="1">
              <a:off x="335360" y="5179343"/>
              <a:ext cx="0" cy="674279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51F063-29C4-9DAD-7CB6-BB35DE87868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65635" y="5516483"/>
              <a:ext cx="0" cy="674279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330685-DB2D-9B3B-905D-0806AB933703}"/>
                </a:ext>
              </a:extLst>
            </p:cNvPr>
            <p:cNvSpPr txBox="1"/>
            <p:nvPr/>
          </p:nvSpPr>
          <p:spPr>
            <a:xfrm>
              <a:off x="168892" y="4917732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tx2"/>
                  </a:solidFill>
                </a:rPr>
                <a:t>＃ protons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D5CBC89-24B5-1D9F-0201-F648710C1527}"/>
                </a:ext>
              </a:extLst>
            </p:cNvPr>
            <p:cNvSpPr txBox="1"/>
            <p:nvPr/>
          </p:nvSpPr>
          <p:spPr>
            <a:xfrm>
              <a:off x="523382" y="5876833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tx2"/>
                  </a:solidFill>
                </a:rPr>
                <a:t>＃ neutrons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149C71E-DB8E-3F36-CA8B-6BBE1406F177}"/>
              </a:ext>
            </a:extLst>
          </p:cNvPr>
          <p:cNvSpPr txBox="1"/>
          <p:nvPr/>
        </p:nvSpPr>
        <p:spPr>
          <a:xfrm>
            <a:off x="9779981" y="303446"/>
            <a:ext cx="22384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i="1" dirty="0">
                <a:solidFill>
                  <a:schemeClr val="accent5"/>
                </a:solidFill>
              </a:rPr>
              <a:t>Example – hyperfine structure of ten tin isotopes taken over days by the same instrument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A47AFD-16EB-5F29-DA2D-214705EE934D}"/>
              </a:ext>
            </a:extLst>
          </p:cNvPr>
          <p:cNvSpPr txBox="1"/>
          <p:nvPr/>
        </p:nvSpPr>
        <p:spPr>
          <a:xfrm>
            <a:off x="2984297" y="3995523"/>
            <a:ext cx="46439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i="1" dirty="0">
                <a:solidFill>
                  <a:schemeClr val="accent5"/>
                </a:solidFill>
              </a:rPr>
              <a:t>Example – back-to-back PRL’s on two extreme indium isotopes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7647E21-564E-2521-0DC3-DB8747D5E357}"/>
              </a:ext>
            </a:extLst>
          </p:cNvPr>
          <p:cNvSpPr/>
          <p:nvPr/>
        </p:nvSpPr>
        <p:spPr>
          <a:xfrm>
            <a:off x="9040491" y="576734"/>
            <a:ext cx="402721" cy="295008"/>
          </a:xfrm>
          <a:custGeom>
            <a:avLst/>
            <a:gdLst>
              <a:gd name="connsiteX0" fmla="*/ 1499191 w 1499191"/>
              <a:gd name="connsiteY0" fmla="*/ 0 h 1392865"/>
              <a:gd name="connsiteX1" fmla="*/ 1041991 w 1499191"/>
              <a:gd name="connsiteY1" fmla="*/ 1116419 h 1392865"/>
              <a:gd name="connsiteX2" fmla="*/ 0 w 1499191"/>
              <a:gd name="connsiteY2" fmla="*/ 1392865 h 139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9191" h="1392865">
                <a:moveTo>
                  <a:pt x="1499191" y="0"/>
                </a:moveTo>
                <a:cubicBezTo>
                  <a:pt x="1395523" y="442137"/>
                  <a:pt x="1291856" y="884275"/>
                  <a:pt x="1041991" y="1116419"/>
                </a:cubicBezTo>
                <a:cubicBezTo>
                  <a:pt x="792126" y="1348563"/>
                  <a:pt x="396063" y="1370714"/>
                  <a:pt x="0" y="1392865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blue circle and green line&#10;&#10;Description automatically generated">
            <a:extLst>
              <a:ext uri="{FF2B5EF4-FFF2-40B4-BE49-F238E27FC236}">
                <a16:creationId xmlns:a16="http://schemas.microsoft.com/office/drawing/2014/main" id="{9AD6BDB3-5C96-C013-0D0C-490797374C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35" y="137329"/>
            <a:ext cx="2276370" cy="5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1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uclear_chart.png">
            <a:extLst>
              <a:ext uri="{FF2B5EF4-FFF2-40B4-BE49-F238E27FC236}">
                <a16:creationId xmlns:a16="http://schemas.microsoft.com/office/drawing/2014/main" id="{ECD1E6B5-E7CD-47C5-8243-26925951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65" y="914400"/>
            <a:ext cx="676091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92D467CC-4F27-4ABC-9A0C-82F1C227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84" y="76200"/>
            <a:ext cx="10153072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Research with radioactive beams at ISOLDE </a:t>
            </a:r>
          </a:p>
        </p:txBody>
      </p:sp>
      <p:sp>
        <p:nvSpPr>
          <p:cNvPr id="6" name="Rounded Rectangle 47">
            <a:extLst>
              <a:ext uri="{FF2B5EF4-FFF2-40B4-BE49-F238E27FC236}">
                <a16:creationId xmlns:a16="http://schemas.microsoft.com/office/drawing/2014/main" id="{5427811E-13CC-4571-AC2E-1E82CD2398AD}"/>
              </a:ext>
            </a:extLst>
          </p:cNvPr>
          <p:cNvSpPr/>
          <p:nvPr/>
        </p:nvSpPr>
        <p:spPr bwMode="auto">
          <a:xfrm>
            <a:off x="229084" y="2669170"/>
            <a:ext cx="2691596" cy="122396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Nuclear physics: reactions and structure</a:t>
            </a:r>
          </a:p>
        </p:txBody>
      </p:sp>
      <p:sp>
        <p:nvSpPr>
          <p:cNvPr id="7" name="Rounded Rectangle 49">
            <a:extLst>
              <a:ext uri="{FF2B5EF4-FFF2-40B4-BE49-F238E27FC236}">
                <a16:creationId xmlns:a16="http://schemas.microsoft.com/office/drawing/2014/main" id="{D79CC855-4655-488F-AD9A-822442651C64}"/>
              </a:ext>
            </a:extLst>
          </p:cNvPr>
          <p:cNvSpPr/>
          <p:nvPr/>
        </p:nvSpPr>
        <p:spPr bwMode="auto">
          <a:xfrm>
            <a:off x="4853781" y="685800"/>
            <a:ext cx="2484437" cy="1219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Physics beyond the Standard model</a:t>
            </a:r>
          </a:p>
        </p:txBody>
      </p:sp>
      <p:sp>
        <p:nvSpPr>
          <p:cNvPr id="8" name="Rounded Rectangle 48">
            <a:extLst>
              <a:ext uri="{FF2B5EF4-FFF2-40B4-BE49-F238E27FC236}">
                <a16:creationId xmlns:a16="http://schemas.microsoft.com/office/drawing/2014/main" id="{B4FF1F58-B34D-4B20-8CB6-F460AA68C6D1}"/>
              </a:ext>
            </a:extLst>
          </p:cNvPr>
          <p:cNvSpPr/>
          <p:nvPr/>
        </p:nvSpPr>
        <p:spPr bwMode="auto">
          <a:xfrm>
            <a:off x="7880453" y="675616"/>
            <a:ext cx="3057099" cy="122938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Condensed-matter physics and material science</a:t>
            </a:r>
          </a:p>
        </p:txBody>
      </p:sp>
      <p:sp>
        <p:nvSpPr>
          <p:cNvPr id="9" name="Rounded Rectangle 48">
            <a:extLst>
              <a:ext uri="{FF2B5EF4-FFF2-40B4-BE49-F238E27FC236}">
                <a16:creationId xmlns:a16="http://schemas.microsoft.com/office/drawing/2014/main" id="{39E8FC31-876E-4D66-B21C-C4F5239B35AC}"/>
              </a:ext>
            </a:extLst>
          </p:cNvPr>
          <p:cNvSpPr/>
          <p:nvPr/>
        </p:nvSpPr>
        <p:spPr bwMode="auto">
          <a:xfrm>
            <a:off x="3074623" y="4962484"/>
            <a:ext cx="2484437" cy="118903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Life sciences and biophysics</a:t>
            </a:r>
          </a:p>
        </p:txBody>
      </p:sp>
      <p:sp>
        <p:nvSpPr>
          <p:cNvPr id="10" name="Rounded Rectangle 48">
            <a:extLst>
              <a:ext uri="{FF2B5EF4-FFF2-40B4-BE49-F238E27FC236}">
                <a16:creationId xmlns:a16="http://schemas.microsoft.com/office/drawing/2014/main" id="{20783B2E-02FF-4BEE-BF79-9FF5CE8E6245}"/>
              </a:ext>
            </a:extLst>
          </p:cNvPr>
          <p:cNvSpPr/>
          <p:nvPr/>
        </p:nvSpPr>
        <p:spPr bwMode="auto">
          <a:xfrm>
            <a:off x="7913783" y="2340618"/>
            <a:ext cx="3072041" cy="118903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Radioisotopes for medical applications</a:t>
            </a:r>
          </a:p>
        </p:txBody>
      </p:sp>
      <p:sp>
        <p:nvSpPr>
          <p:cNvPr id="11" name="Rounded Rectangle 49">
            <a:extLst>
              <a:ext uri="{FF2B5EF4-FFF2-40B4-BE49-F238E27FC236}">
                <a16:creationId xmlns:a16="http://schemas.microsoft.com/office/drawing/2014/main" id="{189C51ED-9B2F-4497-A211-4351D088C901}"/>
              </a:ext>
            </a:extLst>
          </p:cNvPr>
          <p:cNvSpPr/>
          <p:nvPr/>
        </p:nvSpPr>
        <p:spPr bwMode="auto">
          <a:xfrm>
            <a:off x="2072617" y="1143000"/>
            <a:ext cx="2484437" cy="1219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Nuclear astrophysics</a:t>
            </a: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29E4FA09-F4B2-926F-961C-C2580C5EFDE9}"/>
              </a:ext>
            </a:extLst>
          </p:cNvPr>
          <p:cNvSpPr/>
          <p:nvPr/>
        </p:nvSpPr>
        <p:spPr bwMode="auto">
          <a:xfrm>
            <a:off x="307613" y="4363698"/>
            <a:ext cx="2484438" cy="122396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200" b="1" dirty="0"/>
              <a:t>Atomic and molecular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303CE-F6F9-8A8E-59BA-078FA3F166C3}"/>
              </a:ext>
            </a:extLst>
          </p:cNvPr>
          <p:cNvSpPr txBox="1"/>
          <p:nvPr/>
        </p:nvSpPr>
        <p:spPr>
          <a:xfrm>
            <a:off x="6085402" y="5085454"/>
            <a:ext cx="579898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CAPABILITY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= what science the facility can do (isotope yields, beam and properties, and instrumentation).</a:t>
            </a:r>
          </a:p>
          <a:p>
            <a:pPr algn="l"/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= how much science the facility can do (operational efficiency, user demand, style of operation).</a:t>
            </a:r>
          </a:p>
          <a:p>
            <a:pPr algn="l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F6DC2-C38F-1289-06B9-A52E91705F9A}"/>
              </a:ext>
            </a:extLst>
          </p:cNvPr>
          <p:cNvSpPr txBox="1"/>
          <p:nvPr/>
        </p:nvSpPr>
        <p:spPr>
          <a:xfrm>
            <a:off x="5626212" y="3768440"/>
            <a:ext cx="63367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Radioactive ion beams at &lt; 60 keV or post-accelerated (HIE-ISOLDE).</a:t>
            </a:r>
          </a:p>
          <a:p>
            <a:pPr algn="l"/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user demand (around 400 days approved by INTC c.f. 225 days running per year) especially for HIE-ISOLDE.</a:t>
            </a:r>
          </a:p>
          <a:p>
            <a:pPr algn="l"/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40-50 experiments/</a:t>
            </a:r>
            <a:r>
              <a:rPr lang="en-GB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500-600 researcher-visits/yr.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FAC96-DCC4-61B6-2E97-1E37B4EBB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1991537" y="604729"/>
            <a:ext cx="586208" cy="462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CA4571-14E0-2700-A362-1C2F25472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307613" y="2109317"/>
            <a:ext cx="586208" cy="462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003A9B-77C9-BAD8-1722-8E2011022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407368" y="5707184"/>
            <a:ext cx="586208" cy="46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B4C9FF-A1F0-3F0D-E328-F068205CF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11153523" y="1059007"/>
            <a:ext cx="586208" cy="462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6A7DC7-9155-79A6-73BE-5D6745C0C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11153523" y="2654873"/>
            <a:ext cx="586208" cy="462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B16A23-35F4-A6F7-1D7E-2A62952D5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18" b="20981"/>
          <a:stretch/>
        </p:blipFill>
        <p:spPr>
          <a:xfrm>
            <a:off x="5530629" y="1993342"/>
            <a:ext cx="586208" cy="4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3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E316-B55F-ED2E-5077-38A3A19F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D4CC9-C4D5-F777-D92A-E1C5698A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Sean J Freeman | Nuclear Physics Programmes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F932A-1B6C-9CB8-2E59-122DF39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3DEF3-7D5D-91B9-03C8-2E621668F8A5}"/>
              </a:ext>
            </a:extLst>
          </p:cNvPr>
          <p:cNvSpPr txBox="1"/>
          <p:nvPr/>
        </p:nvSpPr>
        <p:spPr>
          <a:xfrm>
            <a:off x="301478" y="1272701"/>
            <a:ext cx="6085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ISOLDE Collaboration did some “unfettered dreaming”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83B22-5729-061F-4C18-2D2A53DFFD9E}"/>
              </a:ext>
            </a:extLst>
          </p:cNvPr>
          <p:cNvSpPr txBox="1"/>
          <p:nvPr/>
        </p:nvSpPr>
        <p:spPr>
          <a:xfrm>
            <a:off x="299193" y="224522"/>
            <a:ext cx="1156143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CONCLUSIONS/CODA: </a:t>
            </a:r>
          </a:p>
          <a:p>
            <a:pPr algn="l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Long-term future for “ISOLDE,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n_TOF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AD and HI-fixed target” Science at CERN</a:t>
            </a:r>
          </a:p>
        </p:txBody>
      </p:sp>
      <p:grpSp>
        <p:nvGrpSpPr>
          <p:cNvPr id="7" name="Gruppieren 16">
            <a:extLst>
              <a:ext uri="{FF2B5EF4-FFF2-40B4-BE49-F238E27FC236}">
                <a16:creationId xmlns:a16="http://schemas.microsoft.com/office/drawing/2014/main" id="{31B6B4F1-D7AB-C57A-8075-53859746F9C6}"/>
              </a:ext>
            </a:extLst>
          </p:cNvPr>
          <p:cNvGrpSpPr/>
          <p:nvPr/>
        </p:nvGrpSpPr>
        <p:grpSpPr>
          <a:xfrm>
            <a:off x="1836366" y="1686006"/>
            <a:ext cx="2969178" cy="1742994"/>
            <a:chOff x="5446802" y="4083332"/>
            <a:chExt cx="3536508" cy="2252195"/>
          </a:xfrm>
        </p:grpSpPr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id="{BC380129-18E7-E1BE-14F4-00600085B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57"/>
            <a:stretch/>
          </p:blipFill>
          <p:spPr>
            <a:xfrm>
              <a:off x="5446802" y="4083332"/>
              <a:ext cx="3536508" cy="2252195"/>
            </a:xfrm>
            <a:prstGeom prst="rect">
              <a:avLst/>
            </a:prstGeom>
          </p:spPr>
        </p:pic>
        <p:sp>
          <p:nvSpPr>
            <p:cNvPr id="9" name="Freeform: Shape 19">
              <a:extLst>
                <a:ext uri="{FF2B5EF4-FFF2-40B4-BE49-F238E27FC236}">
                  <a16:creationId xmlns:a16="http://schemas.microsoft.com/office/drawing/2014/main" id="{AB2F01A2-0001-D590-8694-8B6A6362D355}"/>
                </a:ext>
              </a:extLst>
            </p:cNvPr>
            <p:cNvSpPr/>
            <p:nvPr/>
          </p:nvSpPr>
          <p:spPr>
            <a:xfrm>
              <a:off x="6630557" y="4852773"/>
              <a:ext cx="1106093" cy="1258546"/>
            </a:xfrm>
            <a:custGeom>
              <a:avLst/>
              <a:gdLst>
                <a:gd name="connsiteX0" fmla="*/ 747423 w 2711395"/>
                <a:gd name="connsiteY0" fmla="*/ 357809 h 3085107"/>
                <a:gd name="connsiteX1" fmla="*/ 111319 w 2711395"/>
                <a:gd name="connsiteY1" fmla="*/ 882595 h 3085107"/>
                <a:gd name="connsiteX2" fmla="*/ 103367 w 2711395"/>
                <a:gd name="connsiteY2" fmla="*/ 970060 h 3085107"/>
                <a:gd name="connsiteX3" fmla="*/ 95416 w 2711395"/>
                <a:gd name="connsiteY3" fmla="*/ 1001865 h 3085107"/>
                <a:gd name="connsiteX4" fmla="*/ 95416 w 2711395"/>
                <a:gd name="connsiteY4" fmla="*/ 1089329 h 3085107"/>
                <a:gd name="connsiteX5" fmla="*/ 103367 w 2711395"/>
                <a:gd name="connsiteY5" fmla="*/ 1089329 h 3085107"/>
                <a:gd name="connsiteX6" fmla="*/ 302150 w 2711395"/>
                <a:gd name="connsiteY6" fmla="*/ 1240404 h 3085107"/>
                <a:gd name="connsiteX7" fmla="*/ 333955 w 2711395"/>
                <a:gd name="connsiteY7" fmla="*/ 1351722 h 3085107"/>
                <a:gd name="connsiteX8" fmla="*/ 0 w 2711395"/>
                <a:gd name="connsiteY8" fmla="*/ 1614115 h 3085107"/>
                <a:gd name="connsiteX9" fmla="*/ 39757 w 2711395"/>
                <a:gd name="connsiteY9" fmla="*/ 1773141 h 3085107"/>
                <a:gd name="connsiteX10" fmla="*/ 2122999 w 2711395"/>
                <a:gd name="connsiteY10" fmla="*/ 3085107 h 3085107"/>
                <a:gd name="connsiteX11" fmla="*/ 2711395 w 2711395"/>
                <a:gd name="connsiteY11" fmla="*/ 2456953 h 3085107"/>
                <a:gd name="connsiteX12" fmla="*/ 2631882 w 2711395"/>
                <a:gd name="connsiteY12" fmla="*/ 2154804 h 3085107"/>
                <a:gd name="connsiteX13" fmla="*/ 2162755 w 2711395"/>
                <a:gd name="connsiteY13" fmla="*/ 1645920 h 3085107"/>
                <a:gd name="connsiteX14" fmla="*/ 2393343 w 2711395"/>
                <a:gd name="connsiteY14" fmla="*/ 1343771 h 3085107"/>
                <a:gd name="connsiteX15" fmla="*/ 2377440 w 2711395"/>
                <a:gd name="connsiteY15" fmla="*/ 985962 h 3085107"/>
                <a:gd name="connsiteX16" fmla="*/ 2560320 w 2711395"/>
                <a:gd name="connsiteY16" fmla="*/ 803082 h 3085107"/>
                <a:gd name="connsiteX17" fmla="*/ 2496710 w 2711395"/>
                <a:gd name="connsiteY17" fmla="*/ 540689 h 3085107"/>
                <a:gd name="connsiteX18" fmla="*/ 2329732 w 2711395"/>
                <a:gd name="connsiteY18" fmla="*/ 445273 h 3085107"/>
                <a:gd name="connsiteX19" fmla="*/ 2337684 w 2711395"/>
                <a:gd name="connsiteY19" fmla="*/ 214686 h 3085107"/>
                <a:gd name="connsiteX20" fmla="*/ 1757239 w 2711395"/>
                <a:gd name="connsiteY20" fmla="*/ 0 h 3085107"/>
                <a:gd name="connsiteX21" fmla="*/ 1152939 w 2711395"/>
                <a:gd name="connsiteY21" fmla="*/ 508884 h 3085107"/>
                <a:gd name="connsiteX22" fmla="*/ 747423 w 2711395"/>
                <a:gd name="connsiteY22" fmla="*/ 357809 h 308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11395" h="3085107">
                  <a:moveTo>
                    <a:pt x="747423" y="357809"/>
                  </a:moveTo>
                  <a:lnTo>
                    <a:pt x="111319" y="882595"/>
                  </a:lnTo>
                  <a:cubicBezTo>
                    <a:pt x="108668" y="911750"/>
                    <a:pt x="107236" y="941042"/>
                    <a:pt x="103367" y="970060"/>
                  </a:cubicBezTo>
                  <a:cubicBezTo>
                    <a:pt x="101923" y="980892"/>
                    <a:pt x="96143" y="990961"/>
                    <a:pt x="95416" y="1001865"/>
                  </a:cubicBezTo>
                  <a:cubicBezTo>
                    <a:pt x="93477" y="1030955"/>
                    <a:pt x="95416" y="1060174"/>
                    <a:pt x="95416" y="1089329"/>
                  </a:cubicBezTo>
                  <a:lnTo>
                    <a:pt x="103367" y="1089329"/>
                  </a:lnTo>
                  <a:lnTo>
                    <a:pt x="302150" y="1240404"/>
                  </a:lnTo>
                  <a:lnTo>
                    <a:pt x="333955" y="1351722"/>
                  </a:lnTo>
                  <a:lnTo>
                    <a:pt x="0" y="1614115"/>
                  </a:lnTo>
                  <a:lnTo>
                    <a:pt x="39757" y="1773141"/>
                  </a:lnTo>
                  <a:lnTo>
                    <a:pt x="2122999" y="3085107"/>
                  </a:lnTo>
                  <a:lnTo>
                    <a:pt x="2711395" y="2456953"/>
                  </a:lnTo>
                  <a:lnTo>
                    <a:pt x="2631882" y="2154804"/>
                  </a:lnTo>
                  <a:lnTo>
                    <a:pt x="2162755" y="1645920"/>
                  </a:lnTo>
                  <a:lnTo>
                    <a:pt x="2393343" y="1343771"/>
                  </a:lnTo>
                  <a:lnTo>
                    <a:pt x="2377440" y="985962"/>
                  </a:lnTo>
                  <a:lnTo>
                    <a:pt x="2560320" y="803082"/>
                  </a:lnTo>
                  <a:lnTo>
                    <a:pt x="2496710" y="540689"/>
                  </a:lnTo>
                  <a:lnTo>
                    <a:pt x="2329732" y="445273"/>
                  </a:lnTo>
                  <a:lnTo>
                    <a:pt x="2337684" y="214686"/>
                  </a:lnTo>
                  <a:lnTo>
                    <a:pt x="1757239" y="0"/>
                  </a:lnTo>
                  <a:lnTo>
                    <a:pt x="1152939" y="508884"/>
                  </a:lnTo>
                  <a:lnTo>
                    <a:pt x="747423" y="357809"/>
                  </a:lnTo>
                  <a:close/>
                </a:path>
              </a:pathLst>
            </a:custGeom>
            <a:solidFill>
              <a:srgbClr val="5B9BD5">
                <a:alpha val="59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GB" sz="2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30">
              <a:extLst>
                <a:ext uri="{FF2B5EF4-FFF2-40B4-BE49-F238E27FC236}">
                  <a16:creationId xmlns:a16="http://schemas.microsoft.com/office/drawing/2014/main" id="{BA807251-8555-CE68-CE74-5A1FAD840C02}"/>
                </a:ext>
              </a:extLst>
            </p:cNvPr>
            <p:cNvSpPr/>
            <p:nvPr/>
          </p:nvSpPr>
          <p:spPr>
            <a:xfrm>
              <a:off x="5846135" y="4455144"/>
              <a:ext cx="1148261" cy="869305"/>
            </a:xfrm>
            <a:custGeom>
              <a:avLst/>
              <a:gdLst>
                <a:gd name="connsiteX0" fmla="*/ 866692 w 2814762"/>
                <a:gd name="connsiteY0" fmla="*/ 2130950 h 2130950"/>
                <a:gd name="connsiteX1" fmla="*/ 119270 w 2814762"/>
                <a:gd name="connsiteY1" fmla="*/ 1693628 h 2130950"/>
                <a:gd name="connsiteX2" fmla="*/ 0 w 2814762"/>
                <a:gd name="connsiteY2" fmla="*/ 1137037 h 2130950"/>
                <a:gd name="connsiteX3" fmla="*/ 1637969 w 2814762"/>
                <a:gd name="connsiteY3" fmla="*/ 0 h 2130950"/>
                <a:gd name="connsiteX4" fmla="*/ 2814762 w 2814762"/>
                <a:gd name="connsiteY4" fmla="*/ 620202 h 2130950"/>
                <a:gd name="connsiteX5" fmla="*/ 866692 w 2814762"/>
                <a:gd name="connsiteY5" fmla="*/ 2130950 h 213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4762" h="2130950">
                  <a:moveTo>
                    <a:pt x="866692" y="2130950"/>
                  </a:moveTo>
                  <a:lnTo>
                    <a:pt x="119270" y="1693628"/>
                  </a:lnTo>
                  <a:lnTo>
                    <a:pt x="0" y="1137037"/>
                  </a:lnTo>
                  <a:lnTo>
                    <a:pt x="1637969" y="0"/>
                  </a:lnTo>
                  <a:lnTo>
                    <a:pt x="2814762" y="620202"/>
                  </a:lnTo>
                  <a:lnTo>
                    <a:pt x="866692" y="2130950"/>
                  </a:lnTo>
                  <a:close/>
                </a:path>
              </a:pathLst>
            </a:custGeom>
            <a:solidFill>
              <a:srgbClr val="5B9BD5">
                <a:alpha val="59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GB" sz="2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feld 13">
              <a:extLst>
                <a:ext uri="{FF2B5EF4-FFF2-40B4-BE49-F238E27FC236}">
                  <a16:creationId xmlns:a16="http://schemas.microsoft.com/office/drawing/2014/main" id="{ED369D58-0DA6-2FFF-DBDF-3767DA8DF036}"/>
                </a:ext>
              </a:extLst>
            </p:cNvPr>
            <p:cNvSpPr txBox="1"/>
            <p:nvPr/>
          </p:nvSpPr>
          <p:spPr>
            <a:xfrm>
              <a:off x="6362464" y="5156356"/>
              <a:ext cx="2170997" cy="51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chemeClr val="bg1"/>
                  </a:solidFill>
                </a:rPr>
                <a:t>Current</a:t>
              </a:r>
              <a:r>
                <a:rPr lang="de-DE" sz="2000" dirty="0">
                  <a:solidFill>
                    <a:schemeClr val="bg1"/>
                  </a:solidFill>
                </a:rPr>
                <a:t> Hall</a:t>
              </a:r>
            </a:p>
          </p:txBody>
        </p:sp>
        <p:sp>
          <p:nvSpPr>
            <p:cNvPr id="12" name="Textfeld 14">
              <a:extLst>
                <a:ext uri="{FF2B5EF4-FFF2-40B4-BE49-F238E27FC236}">
                  <a16:creationId xmlns:a16="http://schemas.microsoft.com/office/drawing/2014/main" id="{4E40EF36-87A8-3FA1-475D-0AC78F219281}"/>
                </a:ext>
              </a:extLst>
            </p:cNvPr>
            <p:cNvSpPr txBox="1"/>
            <p:nvPr/>
          </p:nvSpPr>
          <p:spPr>
            <a:xfrm>
              <a:off x="5768761" y="4596310"/>
              <a:ext cx="2170997" cy="51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New Hall</a:t>
              </a:r>
            </a:p>
          </p:txBody>
        </p:sp>
      </p:grpSp>
      <p:sp>
        <p:nvSpPr>
          <p:cNvPr id="13" name="Textfeld 15">
            <a:extLst>
              <a:ext uri="{FF2B5EF4-FFF2-40B4-BE49-F238E27FC236}">
                <a16:creationId xmlns:a16="http://schemas.microsoft.com/office/drawing/2014/main" id="{1C04DD9E-7827-9047-FD2C-B0FA603AE9C3}"/>
              </a:ext>
            </a:extLst>
          </p:cNvPr>
          <p:cNvSpPr txBox="1"/>
          <p:nvPr/>
        </p:nvSpPr>
        <p:spPr>
          <a:xfrm>
            <a:off x="251812" y="3559583"/>
            <a:ext cx="608547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New hall + target stations.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Dedicated space and facilities for new and current low-energy experiments.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Improved beam purity (mass resolution) and quality (time structure).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Parallel operation of high-energy experiments in current ISOLDE hall.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Liberates space for new large instruments: superconducting recoil separator and a compact storage ring.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6145B-F615-E6C3-3644-63C520D2F68C}"/>
              </a:ext>
            </a:extLst>
          </p:cNvPr>
          <p:cNvSpPr txBox="1"/>
          <p:nvPr/>
        </p:nvSpPr>
        <p:spPr>
          <a:xfrm>
            <a:off x="407368" y="5457039"/>
            <a:ext cx="5471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begs the question of post-LHC future for unique non-LHC facilities at CERN that rely on proton delivery.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A3B92-E21B-DE23-0C27-FB420AC74DAF}"/>
              </a:ext>
            </a:extLst>
          </p:cNvPr>
          <p:cNvSpPr txBox="1"/>
          <p:nvPr/>
        </p:nvSpPr>
        <p:spPr>
          <a:xfrm>
            <a:off x="6337283" y="1311987"/>
            <a:ext cx="545151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non-LHC “NP” programmes show: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Interesting, world-leading science in a diversity of fields harnessing the unique capabilities available from protons at a few to 10s GeV.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Unique opportunities for 10+ years, with potential for much longer science programmes.</a:t>
            </a:r>
          </a:p>
          <a:p>
            <a:pPr algn="l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C81C7-567A-150E-2ACB-65C6C58D7768}"/>
              </a:ext>
            </a:extLst>
          </p:cNvPr>
          <p:cNvSpPr txBox="1"/>
          <p:nvPr/>
        </p:nvSpPr>
        <p:spPr>
          <a:xfrm>
            <a:off x="6742280" y="3559583"/>
            <a:ext cx="4858193" cy="110799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appropriate time, availability of protons and heavy ions in the post-LHC era should be considered carefully.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9AE8E-9205-5174-AA1B-ED888F13E516}"/>
              </a:ext>
            </a:extLst>
          </p:cNvPr>
          <p:cNvSpPr txBox="1"/>
          <p:nvPr/>
        </p:nvSpPr>
        <p:spPr>
          <a:xfrm>
            <a:off x="6283186" y="5253182"/>
            <a:ext cx="57763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(Past facility developments have been opportunistic and benefit to reconsidering some features e.g. proton energies.)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8CED4-6F00-C012-BCCD-FC8E02158C45}"/>
              </a:ext>
            </a:extLst>
          </p:cNvPr>
          <p:cNvSpPr txBox="1"/>
          <p:nvPr/>
        </p:nvSpPr>
        <p:spPr>
          <a:xfrm>
            <a:off x="381472" y="5017444"/>
            <a:ext cx="56198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…other programmes have long-term aspirations.</a:t>
            </a:r>
          </a:p>
        </p:txBody>
      </p:sp>
    </p:spTree>
    <p:extLst>
      <p:ext uri="{BB962C8B-B14F-4D97-AF65-F5344CB8AC3E}">
        <p14:creationId xmlns:p14="http://schemas.microsoft.com/office/powerpoint/2010/main" val="201742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4313"/>
            <a:ext cx="11376025" cy="1065742"/>
          </a:xfrm>
        </p:spPr>
        <p:txBody>
          <a:bodyPr/>
          <a:lstStyle/>
          <a:p>
            <a:r>
              <a:rPr lang="en-GB" u="sng" dirty="0"/>
              <a:t>UK at ISOLDE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CCA1-B418-5F7F-C32D-42F348F5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182" y="1076017"/>
            <a:ext cx="10871073" cy="460851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11% of all registered users (96 individuals out of 873) – very close second to DE – from </a:t>
            </a:r>
            <a:r>
              <a:rPr lang="en-GB" sz="1800" u="sng" dirty="0">
                <a:solidFill>
                  <a:schemeClr val="tx1"/>
                </a:solidFill>
                <a:cs typeface="Calibri Light" panose="020F0302020204030204" pitchFamily="34" charset="0"/>
              </a:rPr>
              <a:t>ten</a:t>
            </a: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 institutions.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In 2022 and 2023, 13% of researcher visits from UK institutions (165/1250).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INTC accepted proposals – 21% of active proposals, 35% of active </a:t>
            </a:r>
            <a:r>
              <a:rPr lang="en-GB" sz="1800" b="0" dirty="0" err="1">
                <a:solidFill>
                  <a:schemeClr val="tx1"/>
                </a:solidFill>
                <a:cs typeface="Calibri Light" panose="020F0302020204030204" pitchFamily="34" charset="0"/>
              </a:rPr>
              <a:t>LoI</a:t>
            </a: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 with UK spokesperson.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Currently 3 UK instrument spokespersons (IDS, CRIS, ISS) and, since 1999, 2 (out of 7) UK ISCC Chairs, 2 (out of 7) UK ISOLDE Spokespersons and 1 (out of 7) INTC Chair (</a:t>
            </a:r>
            <a:r>
              <a:rPr lang="en-GB" sz="1800" b="0" dirty="0" err="1">
                <a:solidFill>
                  <a:schemeClr val="tx1"/>
                </a:solidFill>
                <a:cs typeface="Calibri Light" panose="020F0302020204030204" pitchFamily="34" charset="0"/>
              </a:rPr>
              <a:t>cf</a:t>
            </a: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 11-18 countries).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Past decade: five senior UK fellowships focussed on ISOLDE (AF, ERF, RS).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UK capital investment: cooler-buncher, CRIS, IDS, MINIBALL and ISS.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UK  involvement in 8 instruments (COLLAPS, CRIS, VITO, IDS, TAS, MINIBALL, ISS and SEC) via STFC-CG (c.f. around 15 instruments in total).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UK science interests at ISOLDE: </a:t>
            </a:r>
            <a:b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GB" sz="1800" b="0" dirty="0">
                <a:solidFill>
                  <a:schemeClr val="tx1"/>
                </a:solidFill>
                <a:cs typeface="Calibri Light" panose="020F0302020204030204" pitchFamily="34" charset="0"/>
              </a:rPr>
              <a:t>nuclear physics (shapes, sizes, decay, reactions, structure, astrophysics), beyond the Standard Model (EDMs) and, </a:t>
            </a:r>
            <a:r>
              <a:rPr lang="en-GB" sz="1800" b="0" i="1" dirty="0">
                <a:solidFill>
                  <a:srgbClr val="00B050"/>
                </a:solidFill>
                <a:cs typeface="Calibri Light" panose="020F0302020204030204" pitchFamily="34" charset="0"/>
              </a:rPr>
              <a:t>beyond STFC remits, medical isotopes and condensed matter.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BA852-3377-D784-ECE3-EEB4B830D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</a:blip>
          <a:srcRect r="9518" b="20981"/>
          <a:stretch/>
        </p:blipFill>
        <p:spPr>
          <a:xfrm>
            <a:off x="3751253" y="8951"/>
            <a:ext cx="1393756" cy="1099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7026BC-A488-700F-C6CF-DDEA710557D0}"/>
              </a:ext>
            </a:extLst>
          </p:cNvPr>
          <p:cNvSpPr txBox="1"/>
          <p:nvPr/>
        </p:nvSpPr>
        <p:spPr>
          <a:xfrm>
            <a:off x="263352" y="5825450"/>
            <a:ext cx="71886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 at ISOLDE benefit a wide section of the UK community.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A60B3-156F-87B8-C767-FCE8F2CBD21C}"/>
              </a:ext>
            </a:extLst>
          </p:cNvPr>
          <p:cNvSpPr txBox="1"/>
          <p:nvPr/>
        </p:nvSpPr>
        <p:spPr>
          <a:xfrm rot="16200000">
            <a:off x="241103" y="1477695"/>
            <a:ext cx="133369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PARTICIPATION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763D6-2150-89B0-4F58-E9E359D1FDDB}"/>
              </a:ext>
            </a:extLst>
          </p:cNvPr>
          <p:cNvSpPr txBox="1"/>
          <p:nvPr/>
        </p:nvSpPr>
        <p:spPr>
          <a:xfrm rot="16200000">
            <a:off x="-94606" y="3898098"/>
            <a:ext cx="11573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INVESTMENT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943FD-79AD-D127-68AB-D01E5D2C94DC}"/>
              </a:ext>
            </a:extLst>
          </p:cNvPr>
          <p:cNvSpPr txBox="1"/>
          <p:nvPr/>
        </p:nvSpPr>
        <p:spPr>
          <a:xfrm rot="16200000">
            <a:off x="327184" y="2995313"/>
            <a:ext cx="113973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LEADERSHIP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4EFA0-4DF7-E61C-EBB2-ED9327773531}"/>
              </a:ext>
            </a:extLst>
          </p:cNvPr>
          <p:cNvSpPr txBox="1"/>
          <p:nvPr/>
        </p:nvSpPr>
        <p:spPr>
          <a:xfrm rot="16200000">
            <a:off x="497102" y="4697040"/>
            <a:ext cx="7998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6A449-8A0C-E58D-6B7C-817C9FE8BA36}"/>
              </a:ext>
            </a:extLst>
          </p:cNvPr>
          <p:cNvSpPr txBox="1"/>
          <p:nvPr/>
        </p:nvSpPr>
        <p:spPr>
          <a:xfrm>
            <a:off x="6424016" y="291763"/>
            <a:ext cx="35084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“Punches above its weight”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806C9F-C263-2628-A54B-B0AE2F9841C6}"/>
              </a:ext>
            </a:extLst>
          </p:cNvPr>
          <p:cNvSpPr txBox="1"/>
          <p:nvPr/>
        </p:nvSpPr>
        <p:spPr>
          <a:xfrm>
            <a:off x="4579825" y="6415070"/>
            <a:ext cx="715420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i="1" u="sng" dirty="0">
                <a:solidFill>
                  <a:schemeClr val="accent3"/>
                </a:solidFill>
              </a:rPr>
              <a:t>Political lubrication</a:t>
            </a:r>
            <a:r>
              <a:rPr lang="en-GB" sz="2000" i="1" dirty="0">
                <a:solidFill>
                  <a:schemeClr val="accent3"/>
                </a:solidFill>
              </a:rPr>
              <a:t>: Helps max return from CERN Subscription.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D3BF8-15F6-D3A7-EAE9-93427B0AE69A}"/>
              </a:ext>
            </a:extLst>
          </p:cNvPr>
          <p:cNvSpPr txBox="1"/>
          <p:nvPr/>
        </p:nvSpPr>
        <p:spPr>
          <a:xfrm rot="16200000">
            <a:off x="-375004" y="2270873"/>
            <a:ext cx="171816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00B050"/>
                </a:solidFill>
              </a:rPr>
              <a:t>BEAMTIME ACCESS</a:t>
            </a:r>
          </a:p>
        </p:txBody>
      </p:sp>
    </p:spTree>
    <p:extLst>
      <p:ext uri="{BB962C8B-B14F-4D97-AF65-F5344CB8AC3E}">
        <p14:creationId xmlns:p14="http://schemas.microsoft.com/office/powerpoint/2010/main" val="196526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93" y="270361"/>
            <a:ext cx="11376025" cy="1065742"/>
          </a:xfrm>
        </p:spPr>
        <p:txBody>
          <a:bodyPr/>
          <a:lstStyle/>
          <a:p>
            <a:r>
              <a:rPr lang="en-GB" dirty="0"/>
              <a:t>Context and</a:t>
            </a:r>
            <a:br>
              <a:rPr lang="en-GB" dirty="0"/>
            </a:br>
            <a:r>
              <a:rPr lang="en-GB" dirty="0"/>
              <a:t>Timelines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B0C6-AA35-76BC-641C-3DE3F3C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008-A10D-4258-94DE-0C9B8ACFF7E6}" type="slidenum">
              <a:rPr lang="en-GB" smtClean="0"/>
              <a:t>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BA299-3DE7-F023-F9FF-4E4636625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51" b="10193"/>
          <a:stretch/>
        </p:blipFill>
        <p:spPr>
          <a:xfrm>
            <a:off x="3481226" y="1439334"/>
            <a:ext cx="8716687" cy="4653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DB1D80-18C2-56BA-5E37-8C998F5905FB}"/>
              </a:ext>
            </a:extLst>
          </p:cNvPr>
          <p:cNvSpPr txBox="1"/>
          <p:nvPr/>
        </p:nvSpPr>
        <p:spPr>
          <a:xfrm>
            <a:off x="228993" y="2546321"/>
            <a:ext cx="33843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ISOLDE fed by proton injectors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8906F-E23B-8814-381E-A6E9F6BBA427}"/>
              </a:ext>
            </a:extLst>
          </p:cNvPr>
          <p:cNvSpPr txBox="1"/>
          <p:nvPr/>
        </p:nvSpPr>
        <p:spPr>
          <a:xfrm>
            <a:off x="3850938" y="242065"/>
            <a:ext cx="41436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ISOLDE Improvements LS3</a:t>
            </a:r>
          </a:p>
          <a:p>
            <a:r>
              <a:rPr lang="en-GB" sz="1600" dirty="0"/>
              <a:t>well-developed plan (e.g. higher yields)</a:t>
            </a:r>
          </a:p>
          <a:p>
            <a:r>
              <a:rPr lang="en-GB" sz="1600" dirty="0"/>
              <a:t>~25 MCHF request to CERN budgets</a:t>
            </a:r>
          </a:p>
          <a:p>
            <a:endParaRPr lang="en-GB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2A9D3F-5643-3B02-74A9-C2358B33B39D}"/>
              </a:ext>
            </a:extLst>
          </p:cNvPr>
          <p:cNvCxnSpPr>
            <a:cxnSpLocks/>
          </p:cNvCxnSpPr>
          <p:nvPr/>
        </p:nvCxnSpPr>
        <p:spPr>
          <a:xfrm>
            <a:off x="7392144" y="980728"/>
            <a:ext cx="1728192" cy="169200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CE0-83A6-55AA-A3D8-114D83E239B1}"/>
              </a:ext>
            </a:extLst>
          </p:cNvPr>
          <p:cNvSpPr txBox="1"/>
          <p:nvPr/>
        </p:nvSpPr>
        <p:spPr>
          <a:xfrm>
            <a:off x="8341063" y="208228"/>
            <a:ext cx="3373569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1600" u="sng" dirty="0">
                <a:solidFill>
                  <a:schemeClr val="accent3"/>
                </a:solidFill>
              </a:rPr>
              <a:t>OPPORTUNITY 1</a:t>
            </a:r>
            <a:r>
              <a:rPr lang="en-GB" sz="1600" dirty="0">
                <a:solidFill>
                  <a:schemeClr val="accent3"/>
                </a:solidFill>
              </a:rPr>
              <a:t>:</a:t>
            </a:r>
          </a:p>
          <a:p>
            <a:r>
              <a:rPr lang="en-GB" sz="1600" dirty="0">
                <a:solidFill>
                  <a:schemeClr val="accent3"/>
                </a:solidFill>
              </a:rPr>
              <a:t>Improvements to instrumentation to take advantage of LS3 improvements in RUN 4 and beyond</a:t>
            </a:r>
          </a:p>
          <a:p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D6FA6-DD0D-BC06-379F-C326BB114ECD}"/>
              </a:ext>
            </a:extLst>
          </p:cNvPr>
          <p:cNvSpPr txBox="1"/>
          <p:nvPr/>
        </p:nvSpPr>
        <p:spPr>
          <a:xfrm>
            <a:off x="228993" y="3061991"/>
            <a:ext cx="2567608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1600" u="sng" dirty="0">
                <a:solidFill>
                  <a:schemeClr val="accent3"/>
                </a:solidFill>
              </a:rPr>
              <a:t>OPPORTUNITY 2</a:t>
            </a:r>
            <a:r>
              <a:rPr lang="en-GB" sz="1600" dirty="0">
                <a:solidFill>
                  <a:schemeClr val="accent3"/>
                </a:solidFill>
              </a:rPr>
              <a:t>:</a:t>
            </a:r>
          </a:p>
          <a:p>
            <a:r>
              <a:rPr lang="en-GB" sz="1600" dirty="0">
                <a:solidFill>
                  <a:schemeClr val="accent3"/>
                </a:solidFill>
              </a:rPr>
              <a:t>ISOLDE Improvements LS4</a:t>
            </a:r>
          </a:p>
          <a:p>
            <a:r>
              <a:rPr lang="en-GB" sz="1600" dirty="0">
                <a:solidFill>
                  <a:schemeClr val="accent3"/>
                </a:solidFill>
              </a:rPr>
              <a:t>discussion just starting</a:t>
            </a:r>
          </a:p>
          <a:p>
            <a:endParaRPr lang="en-GB" sz="1600" dirty="0">
              <a:solidFill>
                <a:schemeClr val="accent3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B36395-00BC-76DF-FCAB-BA5EC2AA9C23}"/>
              </a:ext>
            </a:extLst>
          </p:cNvPr>
          <p:cNvCxnSpPr>
            <a:cxnSpLocks/>
          </p:cNvCxnSpPr>
          <p:nvPr/>
        </p:nvCxnSpPr>
        <p:spPr>
          <a:xfrm>
            <a:off x="9624392" y="1268760"/>
            <a:ext cx="792088" cy="1403968"/>
          </a:xfrm>
          <a:prstGeom prst="straightConnector1">
            <a:avLst/>
          </a:prstGeom>
          <a:ln w="666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080DBF-7DA9-70C6-3963-E1A5E0C779CB}"/>
              </a:ext>
            </a:extLst>
          </p:cNvPr>
          <p:cNvCxnSpPr>
            <a:cxnSpLocks/>
          </p:cNvCxnSpPr>
          <p:nvPr/>
        </p:nvCxnSpPr>
        <p:spPr>
          <a:xfrm>
            <a:off x="2894043" y="3284984"/>
            <a:ext cx="4066053" cy="481330"/>
          </a:xfrm>
          <a:prstGeom prst="straightConnector1">
            <a:avLst/>
          </a:prstGeom>
          <a:ln w="666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F87DD35-B292-B93F-7837-446F9D283111}"/>
              </a:ext>
            </a:extLst>
          </p:cNvPr>
          <p:cNvSpPr txBox="1"/>
          <p:nvPr/>
        </p:nvSpPr>
        <p:spPr>
          <a:xfrm>
            <a:off x="326435" y="4875561"/>
            <a:ext cx="2567608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1600" u="sng" dirty="0">
                <a:solidFill>
                  <a:schemeClr val="accent3"/>
                </a:solidFill>
              </a:rPr>
              <a:t>OPPORTUNITY 3</a:t>
            </a:r>
            <a:r>
              <a:rPr lang="en-GB" sz="1600" dirty="0">
                <a:solidFill>
                  <a:schemeClr val="accent3"/>
                </a:solidFill>
              </a:rPr>
              <a:t>:</a:t>
            </a:r>
          </a:p>
          <a:p>
            <a:r>
              <a:rPr lang="en-GB" sz="1600" dirty="0">
                <a:solidFill>
                  <a:schemeClr val="accent3"/>
                </a:solidFill>
              </a:rPr>
              <a:t>Longer term future of the proton complex 2041+</a:t>
            </a:r>
          </a:p>
          <a:p>
            <a:endParaRPr lang="en-GB" sz="1600" dirty="0">
              <a:solidFill>
                <a:schemeClr val="accent3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817C73-6D06-EFF3-388B-C26B09306450}"/>
              </a:ext>
            </a:extLst>
          </p:cNvPr>
          <p:cNvCxnSpPr>
            <a:cxnSpLocks/>
          </p:cNvCxnSpPr>
          <p:nvPr/>
        </p:nvCxnSpPr>
        <p:spPr>
          <a:xfrm>
            <a:off x="2999656" y="5368003"/>
            <a:ext cx="3835479" cy="343758"/>
          </a:xfrm>
          <a:prstGeom prst="straightConnector1">
            <a:avLst/>
          </a:prstGeom>
          <a:ln w="666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2AC46F-256B-5F2E-4B97-F3888C21C0F5}"/>
              </a:ext>
            </a:extLst>
          </p:cNvPr>
          <p:cNvSpPr txBox="1"/>
          <p:nvPr/>
        </p:nvSpPr>
        <p:spPr>
          <a:xfrm>
            <a:off x="251337" y="1908984"/>
            <a:ext cx="33843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CERN cycle of LHC Runs and Long Shutdowns (LS)</a:t>
            </a:r>
          </a:p>
        </p:txBody>
      </p:sp>
    </p:spTree>
    <p:extLst>
      <p:ext uri="{BB962C8B-B14F-4D97-AF65-F5344CB8AC3E}">
        <p14:creationId xmlns:p14="http://schemas.microsoft.com/office/powerpoint/2010/main" val="121922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A87C-C66E-B7AB-5B75-D1CAE8625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69788A-70A5-6C15-F98A-4BF9B2B28140}"/>
              </a:ext>
            </a:extLst>
          </p:cNvPr>
          <p:cNvSpPr txBox="1"/>
          <p:nvPr/>
        </p:nvSpPr>
        <p:spPr>
          <a:xfrm>
            <a:off x="1161373" y="2023304"/>
            <a:ext cx="398605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1.4-GeV to 2-GeV increases yields: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fragmentation products x2 to x5.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exotic spa</a:t>
            </a:r>
            <a:r>
              <a:rPr lang="en-GB" sz="1600" dirty="0" err="1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llation</a:t>
            </a: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products &gt;x6.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heavier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nucle</a:t>
            </a:r>
            <a:r>
              <a:rPr lang="en-GB" sz="1600" dirty="0" err="1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x2 to x5.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minor increase for fission fragments</a:t>
            </a: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823AA-FD02-9458-8993-FF850FE8DC6C}"/>
              </a:ext>
            </a:extLst>
          </p:cNvPr>
          <p:cNvSpPr txBox="1"/>
          <p:nvPr/>
        </p:nvSpPr>
        <p:spPr>
          <a:xfrm>
            <a:off x="354238" y="3438782"/>
            <a:ext cx="55689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literature data, simulations, and recent tests at ISOLDE with “limited” 1.7-GeV delivery.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0BA2BF-C4AC-3EA0-2E23-6B99C65AEEB3}"/>
              </a:ext>
            </a:extLst>
          </p:cNvPr>
          <p:cNvSpPr txBox="1"/>
          <p:nvPr/>
        </p:nvSpPr>
        <p:spPr>
          <a:xfrm>
            <a:off x="305458" y="4571239"/>
            <a:ext cx="60867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6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of 2 or more in yield – capacity &amp; capability for precision/detail.</a:t>
            </a:r>
            <a:br>
              <a:rPr lang="en-GB" sz="16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of 5 or more in yield – capability for new isotopes.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A7B13-7F1F-2879-11B0-3B298E0912B5}"/>
              </a:ext>
            </a:extLst>
          </p:cNvPr>
          <p:cNvSpPr txBox="1"/>
          <p:nvPr/>
        </p:nvSpPr>
        <p:spPr>
          <a:xfrm>
            <a:off x="275693" y="576404"/>
            <a:ext cx="118836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and including LS3: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workshops (2019-2020) followed by ATS, ISCC, INTC/RB for MTP-2024. Several </a:t>
            </a:r>
            <a:r>
              <a:rPr lang="en-GB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onsolidation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plus improvement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items to ISOLDE infrastructure to assist both capacity and capability.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D50FC-C0EB-20BB-1003-0FAA731241D4}"/>
              </a:ext>
            </a:extLst>
          </p:cNvPr>
          <p:cNvSpPr txBox="1"/>
          <p:nvPr/>
        </p:nvSpPr>
        <p:spPr>
          <a:xfrm>
            <a:off x="311070" y="127111"/>
            <a:ext cx="572406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ISOLDE Improvements Programme LS3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EC1382-43D9-B62A-5C03-F26B5014DC38}"/>
              </a:ext>
            </a:extLst>
          </p:cNvPr>
          <p:cNvSpPr txBox="1"/>
          <p:nvPr/>
        </p:nvSpPr>
        <p:spPr>
          <a:xfrm>
            <a:off x="302535" y="5213447"/>
            <a:ext cx="11856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included: </a:t>
            </a:r>
            <a:r>
              <a:rPr lang="en-GB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safety in primary areas, beam instrumentation, beam switching in central line, TRAP solenoid spare, initial phase of EBIS upgrade, REX RF consolidation – mainly building </a:t>
            </a:r>
            <a:r>
              <a:rPr lang="en-GB" sz="18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en-GB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664A4-9D4A-228E-B9E7-F9EA6E0F54FF}"/>
              </a:ext>
            </a:extLst>
          </p:cNvPr>
          <p:cNvSpPr txBox="1"/>
          <p:nvPr/>
        </p:nvSpPr>
        <p:spPr>
          <a:xfrm>
            <a:off x="7123416" y="4424179"/>
            <a:ext cx="50185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 protons energies of 1.4, 1.7 &amp; 2.0 GeV with modest intensity increase (used flexibly) for significant impact on scientific programme LS3+.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F4892512-2612-D14E-CBB5-792C5ACDFF10}"/>
              </a:ext>
            </a:extLst>
          </p:cNvPr>
          <p:cNvSpPr/>
          <p:nvPr/>
        </p:nvSpPr>
        <p:spPr>
          <a:xfrm rot="5400000">
            <a:off x="6413545" y="4560838"/>
            <a:ext cx="288032" cy="48522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338EEF-AF8C-4F08-0EFB-86560EB245D0}"/>
              </a:ext>
            </a:extLst>
          </p:cNvPr>
          <p:cNvGrpSpPr/>
          <p:nvPr/>
        </p:nvGrpSpPr>
        <p:grpSpPr>
          <a:xfrm>
            <a:off x="6312026" y="1124744"/>
            <a:ext cx="5368321" cy="3148666"/>
            <a:chOff x="6197259" y="1352749"/>
            <a:chExt cx="5368321" cy="31486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443EC9-9709-8CD7-4E52-7FD2CD27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97259" y="1352749"/>
              <a:ext cx="5368321" cy="314866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2FBE39-2E50-B228-ED7E-521AD56384E7}"/>
                </a:ext>
              </a:extLst>
            </p:cNvPr>
            <p:cNvSpPr/>
            <p:nvPr/>
          </p:nvSpPr>
          <p:spPr>
            <a:xfrm>
              <a:off x="6397800" y="1412776"/>
              <a:ext cx="242613" cy="290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6A912D-3CE8-C6B5-6DC2-D7B9FED5F6B4}"/>
                </a:ext>
              </a:extLst>
            </p:cNvPr>
            <p:cNvSpPr/>
            <p:nvPr/>
          </p:nvSpPr>
          <p:spPr>
            <a:xfrm>
              <a:off x="9048328" y="1428210"/>
              <a:ext cx="242613" cy="290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AF8039-8197-22A2-818B-17C4DA8BE8B2}"/>
                </a:ext>
              </a:extLst>
            </p:cNvPr>
            <p:cNvSpPr/>
            <p:nvPr/>
          </p:nvSpPr>
          <p:spPr>
            <a:xfrm>
              <a:off x="9093747" y="3095546"/>
              <a:ext cx="242613" cy="290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476BF8-CF0D-A489-3C3E-C32F60797C96}"/>
              </a:ext>
            </a:extLst>
          </p:cNvPr>
          <p:cNvSpPr txBox="1"/>
          <p:nvPr/>
        </p:nvSpPr>
        <p:spPr>
          <a:xfrm>
            <a:off x="285092" y="4132171"/>
            <a:ext cx="77376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PSB could give x2 in intensity now, if beam dumps could take it, across all isotopes.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507987-D46A-F871-4D79-5A63E51DAD40}"/>
              </a:ext>
            </a:extLst>
          </p:cNvPr>
          <p:cNvSpPr txBox="1"/>
          <p:nvPr/>
        </p:nvSpPr>
        <p:spPr>
          <a:xfrm>
            <a:off x="285092" y="5877321"/>
            <a:ext cx="118568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force underway looking at improvements to HIE-ISOLDE cryo-maintenance – may add to LS3 plans next year. </a:t>
            </a:r>
            <a:endParaRPr kumimoji="0" lang="en-GB" sz="180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D227B-357D-BE73-8B96-695042736FD9}"/>
              </a:ext>
            </a:extLst>
          </p:cNvPr>
          <p:cNvSpPr txBox="1"/>
          <p:nvPr/>
        </p:nvSpPr>
        <p:spPr>
          <a:xfrm>
            <a:off x="4655840" y="6424111"/>
            <a:ext cx="66043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i="1" dirty="0">
                <a:solidFill>
                  <a:schemeClr val="accent3"/>
                </a:solidFill>
              </a:rPr>
              <a:t>So far so good - formal approval by CERN Council in June 2024.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1C652-0F14-DF91-1B6F-05FDAAF488C1}"/>
              </a:ext>
            </a:extLst>
          </p:cNvPr>
          <p:cNvSpPr txBox="1"/>
          <p:nvPr/>
        </p:nvSpPr>
        <p:spPr>
          <a:xfrm>
            <a:off x="311069" y="1173105"/>
            <a:ext cx="62014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i="1" dirty="0">
                <a:solidFill>
                  <a:schemeClr val="accent5"/>
                </a:solidFill>
              </a:rPr>
              <a:t>For example, </a:t>
            </a:r>
            <a:r>
              <a:rPr lang="en-GB" sz="1600" dirty="0">
                <a:solidFill>
                  <a:schemeClr val="accent5"/>
                </a:solidFill>
              </a:rPr>
              <a:t>need to improve aging proton beam dumps to modern RP standards gives opportunity to increase isotope yields via proton energy &amp; intensity.</a:t>
            </a:r>
          </a:p>
        </p:txBody>
      </p:sp>
    </p:spTree>
    <p:extLst>
      <p:ext uri="{BB962C8B-B14F-4D97-AF65-F5344CB8AC3E}">
        <p14:creationId xmlns:p14="http://schemas.microsoft.com/office/powerpoint/2010/main" val="241938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282E093-057A-244F-B209-BDE4FA34DDA4}"/>
              </a:ext>
            </a:extLst>
          </p:cNvPr>
          <p:cNvSpPr txBox="1">
            <a:spLocks/>
          </p:cNvSpPr>
          <p:nvPr/>
        </p:nvSpPr>
        <p:spPr>
          <a:xfrm>
            <a:off x="95214" y="2100987"/>
            <a:ext cx="6211695" cy="1081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Breakup and clustering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Breakup following transfer, e.g. 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Be(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Li+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acceptance for 2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fwds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bkwds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EC7577-D5ED-3D4F-93B0-A8AD333C697D}"/>
              </a:ext>
            </a:extLst>
          </p:cNvPr>
          <p:cNvSpPr txBox="1">
            <a:spLocks/>
          </p:cNvSpPr>
          <p:nvPr/>
        </p:nvSpPr>
        <p:spPr>
          <a:xfrm>
            <a:off x="95214" y="3102281"/>
            <a:ext cx="7103400" cy="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Surrogate (</a:t>
            </a: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and (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reactions for astrophysics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Charge exchange with “extra” proton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Correlated protons in forward/backwards directions.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93342D-D84C-4347-ACB4-83B8E176FB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784" y="2127595"/>
            <a:ext cx="1536281" cy="12247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CF388F-0D61-B74D-8A33-A59F1F117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94630" y="2100987"/>
            <a:ext cx="1496537" cy="1196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7A7BB3-CD6F-5F46-92F8-DD5B99092D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780" y="2157629"/>
            <a:ext cx="1178049" cy="9763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0F2726-8239-4AE5-2DF2-7A4D7F5875BC}"/>
              </a:ext>
            </a:extLst>
          </p:cNvPr>
          <p:cNvSpPr txBox="1">
            <a:spLocks/>
          </p:cNvSpPr>
          <p:nvPr/>
        </p:nvSpPr>
        <p:spPr>
          <a:xfrm>
            <a:off x="111102" y="973348"/>
            <a:ext cx="7103400" cy="10811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Forward-going reactions: 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d,d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’), (</a:t>
            </a: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p,d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),(</a:t>
            </a:r>
            <a:r>
              <a:rPr kumimoji="0" lang="en-GB" sz="1600" i="1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d,h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),(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α,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t), (t,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α), (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1600" i="1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el-GR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kumimoji="0" lang="el-GR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Collective properties via inelastic scattering.</a:t>
            </a:r>
          </a:p>
          <a:p>
            <a:pPr lvl="1"/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Single-particle behaviour via transfer.</a:t>
            </a:r>
          </a:p>
          <a:p>
            <a:pPr lvl="1"/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Pairing, astrophysics….etc.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E2EFB-A877-F45A-DF24-298DC3DD961E}"/>
              </a:ext>
            </a:extLst>
          </p:cNvPr>
          <p:cNvSpPr txBox="1"/>
          <p:nvPr/>
        </p:nvSpPr>
        <p:spPr>
          <a:xfrm>
            <a:off x="88649" y="4237200"/>
            <a:ext cx="6806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Hybrid Silicon-TPC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8E43AC-9084-45E7-D9D1-433D1570E3D4}"/>
              </a:ext>
            </a:extLst>
          </p:cNvPr>
          <p:cNvSpPr txBox="1">
            <a:spLocks/>
          </p:cNvSpPr>
          <p:nvPr/>
        </p:nvSpPr>
        <p:spPr>
          <a:xfrm>
            <a:off x="111102" y="4746898"/>
            <a:ext cx="5840882" cy="1906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GB" sz="160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d) reactions as surrogate for astrophysics (p,</a:t>
            </a:r>
            <a:r>
              <a:rPr kumimoji="0" lang="el-GR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proton behaviour via (</a:t>
            </a:r>
            <a:r>
              <a:rPr kumimoji="0" lang="en-GB" sz="160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d) and (</a:t>
            </a:r>
            <a:r>
              <a:rPr kumimoji="0" lang="el-GR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,t)</a:t>
            </a:r>
            <a:br>
              <a:rPr lang="el-GR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(α</a:t>
            </a:r>
            <a:r>
              <a:rPr lang="en-GB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,p) for astrophysics</a:t>
            </a:r>
            <a:r>
              <a:rPr lang="el-GR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Gas target of similar effective thickness as CD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without C and access to other gases – H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GB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TPC determines vertex with solenoid method minimising kinematic effects.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C94C5-ADB3-CF5A-1FDB-F6D6602A4AFD}"/>
              </a:ext>
            </a:extLst>
          </p:cNvPr>
          <p:cNvSpPr txBox="1"/>
          <p:nvPr/>
        </p:nvSpPr>
        <p:spPr>
          <a:xfrm>
            <a:off x="97205" y="604619"/>
            <a:ext cx="6806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Dual-array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A1335-5B17-62DA-1C02-D9DA55CF1C72}"/>
              </a:ext>
            </a:extLst>
          </p:cNvPr>
          <p:cNvSpPr txBox="1"/>
          <p:nvPr/>
        </p:nvSpPr>
        <p:spPr>
          <a:xfrm>
            <a:off x="206031" y="212392"/>
            <a:ext cx="11799203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rgbClr val="E15E32"/>
                </a:solidFill>
                <a:latin typeface="Arial"/>
              </a:rPr>
              <a:t>How to upgrade instruments to take advantage of LS3 improvements?</a:t>
            </a:r>
          </a:p>
          <a:p>
            <a:endParaRPr lang="en-GB" sz="2000" dirty="0">
              <a:solidFill>
                <a:srgbClr val="E15E32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EB1A30-7F27-ED3C-3FDB-19A81C3D5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79" b="60595"/>
          <a:stretch/>
        </p:blipFill>
        <p:spPr>
          <a:xfrm>
            <a:off x="7317079" y="578502"/>
            <a:ext cx="3992445" cy="1328455"/>
          </a:xfrm>
          <a:prstGeom prst="rect">
            <a:avLst/>
          </a:prstGeom>
        </p:spPr>
      </p:pic>
      <p:pic>
        <p:nvPicPr>
          <p:cNvPr id="23" name="Picture 22" descr="A diagram of a graph&#10;&#10;Description automatically generated">
            <a:extLst>
              <a:ext uri="{FF2B5EF4-FFF2-40B4-BE49-F238E27FC236}">
                <a16:creationId xmlns:a16="http://schemas.microsoft.com/office/drawing/2014/main" id="{73593717-822E-3D15-FCA5-57AC8EC937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0" t="6385" b="4707"/>
          <a:stretch/>
        </p:blipFill>
        <p:spPr>
          <a:xfrm>
            <a:off x="6816080" y="3724056"/>
            <a:ext cx="4670803" cy="26417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B8C8DE-9D4C-AABF-C5AC-C68E6BA95E06}"/>
              </a:ext>
            </a:extLst>
          </p:cNvPr>
          <p:cNvSpPr txBox="1"/>
          <p:nvPr/>
        </p:nvSpPr>
        <p:spPr>
          <a:xfrm>
            <a:off x="6205390" y="6446353"/>
            <a:ext cx="3788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P.A. Butler, Proc. R. Soc. A,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479: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20230075 (2023)</a:t>
            </a:r>
          </a:p>
        </p:txBody>
      </p:sp>
    </p:spTree>
    <p:extLst>
      <p:ext uri="{BB962C8B-B14F-4D97-AF65-F5344CB8AC3E}">
        <p14:creationId xmlns:p14="http://schemas.microsoft.com/office/powerpoint/2010/main" val="292921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C922BF-7BD8-F20B-1FB1-0EEED3EE5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38" y="4144449"/>
            <a:ext cx="2952328" cy="2159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95E26-E3D3-D1AA-0CB4-10FF171F9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13" y="872846"/>
            <a:ext cx="4929317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33A0"/>
                </a:solidFill>
              </a:rPr>
              <a:t>Open possibility of </a:t>
            </a:r>
            <a:r>
              <a:rPr lang="el-GR" sz="1800" dirty="0">
                <a:solidFill>
                  <a:srgbClr val="0033A0"/>
                </a:solidFill>
              </a:rPr>
              <a:t>γ</a:t>
            </a:r>
            <a:r>
              <a:rPr lang="en-GB" sz="1800" dirty="0">
                <a:solidFill>
                  <a:srgbClr val="0033A0"/>
                </a:solidFill>
              </a:rPr>
              <a:t>-ray spectroscopy of exotic nuclei with</a:t>
            </a:r>
            <a:r>
              <a:rPr lang="en-US" sz="1800" dirty="0">
                <a:solidFill>
                  <a:srgbClr val="0033A0"/>
                </a:solidFill>
              </a:rPr>
              <a:t> </a:t>
            </a:r>
            <a:r>
              <a:rPr lang="en-US" sz="1800" i="1" dirty="0">
                <a:solidFill>
                  <a:srgbClr val="0033A0"/>
                </a:solidFill>
              </a:rPr>
              <a:t>new reactions </a:t>
            </a:r>
            <a:r>
              <a:rPr lang="en-US" sz="1800" dirty="0">
                <a:solidFill>
                  <a:srgbClr val="0033A0"/>
                </a:solidFill>
              </a:rPr>
              <a:t>using higher intensity beams: multi-nucleon transfer, fusion evaporation, cluster transfer,…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33A0"/>
                </a:solidFill>
              </a:rPr>
              <a:t>Address rate limitations of current silicon particle detectors with novel scintillator array. Example: TRINITY array of </a:t>
            </a:r>
            <a:r>
              <a:rPr lang="en-US" sz="1800" dirty="0" err="1">
                <a:solidFill>
                  <a:srgbClr val="0033A0"/>
                </a:solidFill>
              </a:rPr>
              <a:t>GAGG:Ce</a:t>
            </a:r>
            <a:r>
              <a:rPr lang="en-US" sz="1800" dirty="0">
                <a:solidFill>
                  <a:srgbClr val="0033A0"/>
                </a:solidFill>
              </a:rPr>
              <a:t> (ORNL).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33A0"/>
                </a:solidFill>
              </a:rPr>
              <a:t>Simultaneous upgrade to electron spectroscopy capabilities with SPEDE.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rgbClr val="0033A0"/>
              </a:solidFill>
            </a:endParaRPr>
          </a:p>
        </p:txBody>
      </p:sp>
      <p:pic>
        <p:nvPicPr>
          <p:cNvPr id="6" name="Content Placeholder 4" descr="A chart of a light spectrum&#10;&#10;Description automatically generated with medium confidence">
            <a:extLst>
              <a:ext uri="{FF2B5EF4-FFF2-40B4-BE49-F238E27FC236}">
                <a16:creationId xmlns:a16="http://schemas.microsoft.com/office/drawing/2014/main" id="{1BA4B8E5-4D7B-1034-3481-C8384216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63538"/>
            <a:ext cx="3719000" cy="4351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C53448-8E5F-9307-E959-E2D103EC2E2B}"/>
              </a:ext>
            </a:extLst>
          </p:cNvPr>
          <p:cNvSpPr txBox="1"/>
          <p:nvPr/>
        </p:nvSpPr>
        <p:spPr>
          <a:xfrm>
            <a:off x="8967470" y="205213"/>
            <a:ext cx="2949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T.J. Gray, et al. NIM A,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167392 (2022)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446BD6E3-4895-4049-C604-427F2E13855D}"/>
              </a:ext>
            </a:extLst>
          </p:cNvPr>
          <p:cNvSpPr txBox="1"/>
          <p:nvPr/>
        </p:nvSpPr>
        <p:spPr>
          <a:xfrm>
            <a:off x="102521" y="258441"/>
            <a:ext cx="8971727" cy="39999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MINIBALL</a:t>
            </a:r>
            <a:r>
              <a:rPr kumimoji="0" lang="en-GB" sz="2100" b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charged-particle arrays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6DF16D-150C-09A5-1040-493BB6A4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37" y="4468104"/>
            <a:ext cx="3029835" cy="20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0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78857"/>
            <a:ext cx="11664676" cy="1065742"/>
          </a:xfrm>
        </p:spPr>
        <p:txBody>
          <a:bodyPr/>
          <a:lstStyle/>
          <a:p>
            <a:r>
              <a:rPr lang="en-GB" sz="3200" dirty="0">
                <a:solidFill>
                  <a:schemeClr val="accent3"/>
                </a:solidFill>
              </a:rPr>
              <a:t>Summary Opportunity 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CCA1-B418-5F7F-C32D-42F348F5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22" y="1844824"/>
            <a:ext cx="10873208" cy="17227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u="sng" dirty="0">
                <a:solidFill>
                  <a:schemeClr val="tx1"/>
                </a:solidFill>
                <a:cs typeface="Calibri Light" panose="020F0302020204030204" pitchFamily="34" charset="0"/>
              </a:rPr>
              <a:t>HIE-ISOLDE project</a:t>
            </a:r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 (ISS + MINIBALL instrument upgrades) estimated of order £5-6M with submission within next 1-3 years – at least eight UK institutions involved with these instruments.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For low-energy instruments with UK involvement (CRIS, COLLAPS, IDS) – will benefit from LS3 improvements esp. yields, but evolution of instruments requires on-going support via CG/capital requests.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B0C6-AA35-76BC-641C-3DE3F3C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E008-A10D-4258-94DE-0C9B8ACFF7E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7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452B-DDFF-CF41-3874-36C19E5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78" y="443868"/>
            <a:ext cx="11376025" cy="1065742"/>
          </a:xfrm>
        </p:spPr>
        <p:txBody>
          <a:bodyPr/>
          <a:lstStyle/>
          <a:p>
            <a:r>
              <a:rPr lang="en-GB" sz="3200" dirty="0">
                <a:solidFill>
                  <a:schemeClr val="accent3"/>
                </a:solidFill>
                <a:latin typeface="+mn-lt"/>
              </a:rPr>
              <a:t>Opportunity 2: ISOLDE improvements and new initiatives LS4 (2033-4) and RUN 5 (2034 onwards).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CCA1-B418-5F7F-C32D-42F348F5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83" y="1988840"/>
            <a:ext cx="10469556" cy="17227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Discussion at ISOLDE just beginning and plenty to think about.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Discussion points for facility improvements: beam purification, upgrades to EBIS/Trap system, increases in energy of post accelerated beams, upgrade of REX cavities, HIE-ISOLDE bunching/chopping, hall extension…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tx1"/>
                </a:solidFill>
                <a:cs typeface="Calibri Light" panose="020F0302020204030204" pitchFamily="34" charset="0"/>
              </a:rPr>
              <a:t>Possible point for new large instrument projects – separator, ring and/or others!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7B0C6-AA35-76BC-641C-3DE3F3C2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E008-A10D-4258-94DE-0C9B8ACFF7E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90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etal coil&#10;&#10;Description automatically generated">
            <a:extLst>
              <a:ext uri="{FF2B5EF4-FFF2-40B4-BE49-F238E27FC236}">
                <a16:creationId xmlns:a16="http://schemas.microsoft.com/office/drawing/2014/main" id="{C5B3E047-5763-7243-ED6C-2DADF133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2601142"/>
            <a:ext cx="1987441" cy="1713531"/>
          </a:xfrm>
          <a:prstGeom prst="rect">
            <a:avLst/>
          </a:prstGeom>
        </p:spPr>
      </p:pic>
      <p:pic>
        <p:nvPicPr>
          <p:cNvPr id="8" name="Picture 7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D02332C7-BC53-EB93-A287-024884EA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33" y="225241"/>
            <a:ext cx="2896714" cy="2375901"/>
          </a:xfrm>
          <a:prstGeom prst="rect">
            <a:avLst/>
          </a:prstGeom>
        </p:spPr>
      </p:pic>
      <p:pic>
        <p:nvPicPr>
          <p:cNvPr id="10" name="Picture 9" descr="A graph showing ra and ra&#10;&#10;Description automatically generated">
            <a:extLst>
              <a:ext uri="{FF2B5EF4-FFF2-40B4-BE49-F238E27FC236}">
                <a16:creationId xmlns:a16="http://schemas.microsoft.com/office/drawing/2014/main" id="{1CCD54B4-2E49-2D6A-A960-24383BC76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403" y="2896413"/>
            <a:ext cx="3096344" cy="929848"/>
          </a:xfrm>
          <a:prstGeom prst="rect">
            <a:avLst/>
          </a:prstGeom>
        </p:spPr>
      </p:pic>
      <p:pic>
        <p:nvPicPr>
          <p:cNvPr id="13" name="Picture 12" descr="A diagram of a storage ring&#10;&#10;Description automatically generated">
            <a:extLst>
              <a:ext uri="{FF2B5EF4-FFF2-40B4-BE49-F238E27FC236}">
                <a16:creationId xmlns:a16="http://schemas.microsoft.com/office/drawing/2014/main" id="{0E2B46B1-3F4E-188C-3B87-89BB2FA96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26" y="3066164"/>
            <a:ext cx="3644449" cy="324873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7EF47F-4332-1EB9-7933-03B2EA207A32}"/>
              </a:ext>
            </a:extLst>
          </p:cNvPr>
          <p:cNvSpPr txBox="1">
            <a:spLocks/>
          </p:cNvSpPr>
          <p:nvPr/>
        </p:nvSpPr>
        <p:spPr>
          <a:xfrm>
            <a:off x="335360" y="393417"/>
            <a:ext cx="8644891" cy="21276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Both"/>
              <a:tabLst/>
              <a:defRPr/>
            </a:pP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ISOLDE Superconducting Recoil Separator (ISRS).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Opportunity to enhance provision for the nuclear astrophysics and benefit to nuclear structure experiments.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R&amp;D project underway </a:t>
            </a:r>
            <a:r>
              <a:rPr lang="en-GB" sz="2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(4M€ Spain) to validate designs for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compact superconducting recoil separator- effectively a circular TOF device with new magnet technology </a:t>
            </a:r>
            <a:r>
              <a:rPr lang="en-GB" sz="2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multifunction technology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Existing UK involvement in earlier stages to build on.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BEEA81-EE64-6D49-4956-17E05693C789}"/>
              </a:ext>
            </a:extLst>
          </p:cNvPr>
          <p:cNvSpPr txBox="1">
            <a:spLocks/>
          </p:cNvSpPr>
          <p:nvPr/>
        </p:nvSpPr>
        <p:spPr>
          <a:xfrm>
            <a:off x="4295803" y="4631348"/>
            <a:ext cx="7632848" cy="15855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GB" sz="2000" b="1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Ring.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study for a compact storage ring (2018) - new physics opportunities still emerging for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ISOL+Ring</a:t>
            </a:r>
            <a:r>
              <a:rPr lang="en-GB" sz="2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especially for astrophysics.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new magnet technology</a:t>
            </a:r>
            <a:r>
              <a:rPr lang="en-GB" sz="2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52780</TotalTime>
  <Words>2829</Words>
  <Application>Microsoft Macintosh PowerPoint</Application>
  <PresentationFormat>Widescreen</PresentationFormat>
  <Paragraphs>313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UK at ISOLDE</vt:lpstr>
      <vt:lpstr>Context and Timelines</vt:lpstr>
      <vt:lpstr>PowerPoint Presentation</vt:lpstr>
      <vt:lpstr>PowerPoint Presentation</vt:lpstr>
      <vt:lpstr>PowerPoint Presentation</vt:lpstr>
      <vt:lpstr>Summary Opportunity 1:</vt:lpstr>
      <vt:lpstr>Opportunity 2: ISOLDE improvements and new initiatives LS4 (2033-4) and RUN 5 (2034 onwards).</vt:lpstr>
      <vt:lpstr>PowerPoint Presentation</vt:lpstr>
      <vt:lpstr>Summary Opportunity 2:</vt:lpstr>
      <vt:lpstr>Opportunity 3: Longer term future 2040+</vt:lpstr>
      <vt:lpstr>PowerPoint Presentation</vt:lpstr>
      <vt:lpstr>PowerPoint Presentation</vt:lpstr>
      <vt:lpstr>Examples of emerging science opportunities (10+ years):</vt:lpstr>
      <vt:lpstr>PowerPoint Presentation</vt:lpstr>
      <vt:lpstr>Research with radioactive beams at ISOLDE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Sean J Freeman</dc:creator>
  <cp:lastModifiedBy>Sean J Freeman</cp:lastModifiedBy>
  <cp:revision>845</cp:revision>
  <cp:lastPrinted>2024-01-30T09:25:38Z</cp:lastPrinted>
  <dcterms:created xsi:type="dcterms:W3CDTF">2022-06-22T12:16:23Z</dcterms:created>
  <dcterms:modified xsi:type="dcterms:W3CDTF">2024-05-08T09:09:17Z</dcterms:modified>
</cp:coreProperties>
</file>