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969" r:id="rId3"/>
    <p:sldId id="260" r:id="rId4"/>
    <p:sldId id="268" r:id="rId5"/>
    <p:sldId id="269" r:id="rId6"/>
    <p:sldId id="257" r:id="rId7"/>
    <p:sldId id="267" r:id="rId8"/>
    <p:sldId id="970" r:id="rId9"/>
    <p:sldId id="97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0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05"/>
    <p:restoredTop sz="94737"/>
  </p:normalViewPr>
  <p:slideViewPr>
    <p:cSldViewPr snapToGrid="0">
      <p:cViewPr varScale="1">
        <p:scale>
          <a:sx n="85" d="100"/>
          <a:sy n="85" d="100"/>
        </p:scale>
        <p:origin x="1336" y="18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C6B7B9-89CA-44B5-9F37-7C002D2E76EA}"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E6F536EE-64FC-4419-9A4D-38023B12DE68}">
      <dgm:prSet/>
      <dgm:spPr/>
      <dgm:t>
        <a:bodyPr/>
        <a:lstStyle/>
        <a:p>
          <a:r>
            <a:rPr lang="en-US" dirty="0"/>
            <a:t>sectoral funding mechanisms</a:t>
          </a:r>
        </a:p>
      </dgm:t>
    </dgm:pt>
    <dgm:pt modelId="{A6880817-F1F5-4CC9-A086-4970926C113A}" type="parTrans" cxnId="{79C42307-F0E7-4BC3-9319-4E5810299664}">
      <dgm:prSet/>
      <dgm:spPr/>
      <dgm:t>
        <a:bodyPr/>
        <a:lstStyle/>
        <a:p>
          <a:endParaRPr lang="en-US"/>
        </a:p>
      </dgm:t>
    </dgm:pt>
    <dgm:pt modelId="{98D3515F-6FDB-4365-9674-317224033BFA}" type="sibTrans" cxnId="{79C42307-F0E7-4BC3-9319-4E5810299664}">
      <dgm:prSet/>
      <dgm:spPr/>
      <dgm:t>
        <a:bodyPr/>
        <a:lstStyle/>
        <a:p>
          <a:endParaRPr lang="en-US"/>
        </a:p>
      </dgm:t>
    </dgm:pt>
    <dgm:pt modelId="{98DD79B3-52A3-4999-A483-68F852770D6C}">
      <dgm:prSet/>
      <dgm:spPr/>
      <dgm:t>
        <a:bodyPr/>
        <a:lstStyle/>
        <a:p>
          <a:r>
            <a:rPr lang="en-US"/>
            <a:t>limited cross-community interaction</a:t>
          </a:r>
        </a:p>
      </dgm:t>
    </dgm:pt>
    <dgm:pt modelId="{37AC956B-3FDE-4635-9C91-7757E60FA553}" type="parTrans" cxnId="{13947BFC-3CC6-4009-8403-DD6C6A01C442}">
      <dgm:prSet/>
      <dgm:spPr/>
      <dgm:t>
        <a:bodyPr/>
        <a:lstStyle/>
        <a:p>
          <a:endParaRPr lang="en-US"/>
        </a:p>
      </dgm:t>
    </dgm:pt>
    <dgm:pt modelId="{9139DB11-540F-482B-9FF5-F61DEFCA6B0D}" type="sibTrans" cxnId="{13947BFC-3CC6-4009-8403-DD6C6A01C442}">
      <dgm:prSet/>
      <dgm:spPr/>
      <dgm:t>
        <a:bodyPr/>
        <a:lstStyle/>
        <a:p>
          <a:endParaRPr lang="en-US"/>
        </a:p>
      </dgm:t>
    </dgm:pt>
    <dgm:pt modelId="{2957BCF5-A3D9-4F87-B0F2-BF2213AAB21B}">
      <dgm:prSet/>
      <dgm:spPr/>
      <dgm:t>
        <a:bodyPr/>
        <a:lstStyle/>
        <a:p>
          <a:r>
            <a:rPr lang="en-US"/>
            <a:t>‘language barrier’ across domains</a:t>
          </a:r>
        </a:p>
      </dgm:t>
    </dgm:pt>
    <dgm:pt modelId="{D461BD1E-4F5B-4E04-AC33-52730C85E599}" type="parTrans" cxnId="{14DCCFFB-B9A5-4BC7-AD91-FEF9F4BD8808}">
      <dgm:prSet/>
      <dgm:spPr/>
      <dgm:t>
        <a:bodyPr/>
        <a:lstStyle/>
        <a:p>
          <a:endParaRPr lang="en-US"/>
        </a:p>
      </dgm:t>
    </dgm:pt>
    <dgm:pt modelId="{FE069290-3F62-4529-A233-600C6041AC0B}" type="sibTrans" cxnId="{14DCCFFB-B9A5-4BC7-AD91-FEF9F4BD8808}">
      <dgm:prSet/>
      <dgm:spPr/>
      <dgm:t>
        <a:bodyPr/>
        <a:lstStyle/>
        <a:p>
          <a:endParaRPr lang="en-US"/>
        </a:p>
      </dgm:t>
    </dgm:pt>
    <dgm:pt modelId="{9A114A7A-E920-1348-9049-2605A1E526A9}" type="pres">
      <dgm:prSet presAssocID="{12C6B7B9-89CA-44B5-9F37-7C002D2E76EA}" presName="hierChild1" presStyleCnt="0">
        <dgm:presLayoutVars>
          <dgm:chPref val="1"/>
          <dgm:dir/>
          <dgm:animOne val="branch"/>
          <dgm:animLvl val="lvl"/>
          <dgm:resizeHandles/>
        </dgm:presLayoutVars>
      </dgm:prSet>
      <dgm:spPr/>
    </dgm:pt>
    <dgm:pt modelId="{9ECDDD35-AA88-994E-9020-3BA24688E50C}" type="pres">
      <dgm:prSet presAssocID="{E6F536EE-64FC-4419-9A4D-38023B12DE68}" presName="hierRoot1" presStyleCnt="0"/>
      <dgm:spPr/>
    </dgm:pt>
    <dgm:pt modelId="{04235EEE-87A5-DF4E-AD9A-150A1359D886}" type="pres">
      <dgm:prSet presAssocID="{E6F536EE-64FC-4419-9A4D-38023B12DE68}" presName="composite" presStyleCnt="0"/>
      <dgm:spPr/>
    </dgm:pt>
    <dgm:pt modelId="{E0DD82FC-BC6C-6A47-92D6-B9E479D5F7B5}" type="pres">
      <dgm:prSet presAssocID="{E6F536EE-64FC-4419-9A4D-38023B12DE68}" presName="background" presStyleLbl="node0" presStyleIdx="0" presStyleCnt="3"/>
      <dgm:spPr/>
    </dgm:pt>
    <dgm:pt modelId="{31ED287B-8FD6-8745-8C1B-48A3995E03A8}" type="pres">
      <dgm:prSet presAssocID="{E6F536EE-64FC-4419-9A4D-38023B12DE68}" presName="text" presStyleLbl="fgAcc0" presStyleIdx="0" presStyleCnt="3">
        <dgm:presLayoutVars>
          <dgm:chPref val="3"/>
        </dgm:presLayoutVars>
      </dgm:prSet>
      <dgm:spPr/>
    </dgm:pt>
    <dgm:pt modelId="{3D654C58-973F-C24A-A7E4-FD5AC20C0291}" type="pres">
      <dgm:prSet presAssocID="{E6F536EE-64FC-4419-9A4D-38023B12DE68}" presName="hierChild2" presStyleCnt="0"/>
      <dgm:spPr/>
    </dgm:pt>
    <dgm:pt modelId="{E285890F-E6F3-424C-87B7-89A372970A5F}" type="pres">
      <dgm:prSet presAssocID="{98DD79B3-52A3-4999-A483-68F852770D6C}" presName="hierRoot1" presStyleCnt="0"/>
      <dgm:spPr/>
    </dgm:pt>
    <dgm:pt modelId="{F8F2FF24-EC22-524F-AA64-2593F0779363}" type="pres">
      <dgm:prSet presAssocID="{98DD79B3-52A3-4999-A483-68F852770D6C}" presName="composite" presStyleCnt="0"/>
      <dgm:spPr/>
    </dgm:pt>
    <dgm:pt modelId="{0924F221-2AED-3646-B0BE-B4E9FAD9CE37}" type="pres">
      <dgm:prSet presAssocID="{98DD79B3-52A3-4999-A483-68F852770D6C}" presName="background" presStyleLbl="node0" presStyleIdx="1" presStyleCnt="3"/>
      <dgm:spPr/>
    </dgm:pt>
    <dgm:pt modelId="{B0F123EE-180D-304D-8017-C05CA3F3200C}" type="pres">
      <dgm:prSet presAssocID="{98DD79B3-52A3-4999-A483-68F852770D6C}" presName="text" presStyleLbl="fgAcc0" presStyleIdx="1" presStyleCnt="3">
        <dgm:presLayoutVars>
          <dgm:chPref val="3"/>
        </dgm:presLayoutVars>
      </dgm:prSet>
      <dgm:spPr/>
    </dgm:pt>
    <dgm:pt modelId="{5D8AFEA6-E380-274F-B394-AF752E38C54B}" type="pres">
      <dgm:prSet presAssocID="{98DD79B3-52A3-4999-A483-68F852770D6C}" presName="hierChild2" presStyleCnt="0"/>
      <dgm:spPr/>
    </dgm:pt>
    <dgm:pt modelId="{329B0D85-034D-E141-BE61-8DEFDE9E1289}" type="pres">
      <dgm:prSet presAssocID="{2957BCF5-A3D9-4F87-B0F2-BF2213AAB21B}" presName="hierRoot1" presStyleCnt="0"/>
      <dgm:spPr/>
    </dgm:pt>
    <dgm:pt modelId="{E8848EEE-1ED7-7B41-A257-3CDDAA961DBF}" type="pres">
      <dgm:prSet presAssocID="{2957BCF5-A3D9-4F87-B0F2-BF2213AAB21B}" presName="composite" presStyleCnt="0"/>
      <dgm:spPr/>
    </dgm:pt>
    <dgm:pt modelId="{82E81EBE-5DA5-5C46-B745-FC6B773FC142}" type="pres">
      <dgm:prSet presAssocID="{2957BCF5-A3D9-4F87-B0F2-BF2213AAB21B}" presName="background" presStyleLbl="node0" presStyleIdx="2" presStyleCnt="3"/>
      <dgm:spPr/>
    </dgm:pt>
    <dgm:pt modelId="{3830EAC4-6CDA-E248-96E5-404741BD79FB}" type="pres">
      <dgm:prSet presAssocID="{2957BCF5-A3D9-4F87-B0F2-BF2213AAB21B}" presName="text" presStyleLbl="fgAcc0" presStyleIdx="2" presStyleCnt="3">
        <dgm:presLayoutVars>
          <dgm:chPref val="3"/>
        </dgm:presLayoutVars>
      </dgm:prSet>
      <dgm:spPr/>
    </dgm:pt>
    <dgm:pt modelId="{1A99BED2-92C7-E948-90F4-078AF4776DCC}" type="pres">
      <dgm:prSet presAssocID="{2957BCF5-A3D9-4F87-B0F2-BF2213AAB21B}" presName="hierChild2" presStyleCnt="0"/>
      <dgm:spPr/>
    </dgm:pt>
  </dgm:ptLst>
  <dgm:cxnLst>
    <dgm:cxn modelId="{79C42307-F0E7-4BC3-9319-4E5810299664}" srcId="{12C6B7B9-89CA-44B5-9F37-7C002D2E76EA}" destId="{E6F536EE-64FC-4419-9A4D-38023B12DE68}" srcOrd="0" destOrd="0" parTransId="{A6880817-F1F5-4CC9-A086-4970926C113A}" sibTransId="{98D3515F-6FDB-4365-9674-317224033BFA}"/>
    <dgm:cxn modelId="{4B2DFB11-1A5D-F144-AD90-3EC957FA6258}" type="presOf" srcId="{98DD79B3-52A3-4999-A483-68F852770D6C}" destId="{B0F123EE-180D-304D-8017-C05CA3F3200C}" srcOrd="0" destOrd="0" presId="urn:microsoft.com/office/officeart/2005/8/layout/hierarchy1"/>
    <dgm:cxn modelId="{80627BD8-8F85-4246-9C3C-442303FBF7E9}" type="presOf" srcId="{12C6B7B9-89CA-44B5-9F37-7C002D2E76EA}" destId="{9A114A7A-E920-1348-9049-2605A1E526A9}" srcOrd="0" destOrd="0" presId="urn:microsoft.com/office/officeart/2005/8/layout/hierarchy1"/>
    <dgm:cxn modelId="{5797B6F4-2928-904E-AC62-5E913F05716C}" type="presOf" srcId="{E6F536EE-64FC-4419-9A4D-38023B12DE68}" destId="{31ED287B-8FD6-8745-8C1B-48A3995E03A8}" srcOrd="0" destOrd="0" presId="urn:microsoft.com/office/officeart/2005/8/layout/hierarchy1"/>
    <dgm:cxn modelId="{B2C413FA-784C-DA4C-84F9-2D39818BB0FF}" type="presOf" srcId="{2957BCF5-A3D9-4F87-B0F2-BF2213AAB21B}" destId="{3830EAC4-6CDA-E248-96E5-404741BD79FB}" srcOrd="0" destOrd="0" presId="urn:microsoft.com/office/officeart/2005/8/layout/hierarchy1"/>
    <dgm:cxn modelId="{14DCCFFB-B9A5-4BC7-AD91-FEF9F4BD8808}" srcId="{12C6B7B9-89CA-44B5-9F37-7C002D2E76EA}" destId="{2957BCF5-A3D9-4F87-B0F2-BF2213AAB21B}" srcOrd="2" destOrd="0" parTransId="{D461BD1E-4F5B-4E04-AC33-52730C85E599}" sibTransId="{FE069290-3F62-4529-A233-600C6041AC0B}"/>
    <dgm:cxn modelId="{13947BFC-3CC6-4009-8403-DD6C6A01C442}" srcId="{12C6B7B9-89CA-44B5-9F37-7C002D2E76EA}" destId="{98DD79B3-52A3-4999-A483-68F852770D6C}" srcOrd="1" destOrd="0" parTransId="{37AC956B-3FDE-4635-9C91-7757E60FA553}" sibTransId="{9139DB11-540F-482B-9FF5-F61DEFCA6B0D}"/>
    <dgm:cxn modelId="{A0D65959-FF82-5449-8C4C-F5A4F7FB96EE}" type="presParOf" srcId="{9A114A7A-E920-1348-9049-2605A1E526A9}" destId="{9ECDDD35-AA88-994E-9020-3BA24688E50C}" srcOrd="0" destOrd="0" presId="urn:microsoft.com/office/officeart/2005/8/layout/hierarchy1"/>
    <dgm:cxn modelId="{F5D8CE60-EF52-954F-9860-E79C993B00E7}" type="presParOf" srcId="{9ECDDD35-AA88-994E-9020-3BA24688E50C}" destId="{04235EEE-87A5-DF4E-AD9A-150A1359D886}" srcOrd="0" destOrd="0" presId="urn:microsoft.com/office/officeart/2005/8/layout/hierarchy1"/>
    <dgm:cxn modelId="{17AA913A-A768-244E-B5E0-9020750BFD3F}" type="presParOf" srcId="{04235EEE-87A5-DF4E-AD9A-150A1359D886}" destId="{E0DD82FC-BC6C-6A47-92D6-B9E479D5F7B5}" srcOrd="0" destOrd="0" presId="urn:microsoft.com/office/officeart/2005/8/layout/hierarchy1"/>
    <dgm:cxn modelId="{1A2230B7-04FB-7742-AAA4-5CCEFC7205D4}" type="presParOf" srcId="{04235EEE-87A5-DF4E-AD9A-150A1359D886}" destId="{31ED287B-8FD6-8745-8C1B-48A3995E03A8}" srcOrd="1" destOrd="0" presId="urn:microsoft.com/office/officeart/2005/8/layout/hierarchy1"/>
    <dgm:cxn modelId="{94FEBF90-4517-3744-9CCE-6D3FC6D72E43}" type="presParOf" srcId="{9ECDDD35-AA88-994E-9020-3BA24688E50C}" destId="{3D654C58-973F-C24A-A7E4-FD5AC20C0291}" srcOrd="1" destOrd="0" presId="urn:microsoft.com/office/officeart/2005/8/layout/hierarchy1"/>
    <dgm:cxn modelId="{1A6FCE0D-0EB8-634D-A6C6-A40064D6A95C}" type="presParOf" srcId="{9A114A7A-E920-1348-9049-2605A1E526A9}" destId="{E285890F-E6F3-424C-87B7-89A372970A5F}" srcOrd="1" destOrd="0" presId="urn:microsoft.com/office/officeart/2005/8/layout/hierarchy1"/>
    <dgm:cxn modelId="{D139CF57-5683-1D4A-B8A7-3ABAB43373C0}" type="presParOf" srcId="{E285890F-E6F3-424C-87B7-89A372970A5F}" destId="{F8F2FF24-EC22-524F-AA64-2593F0779363}" srcOrd="0" destOrd="0" presId="urn:microsoft.com/office/officeart/2005/8/layout/hierarchy1"/>
    <dgm:cxn modelId="{043A1BD1-BC18-1442-BECF-CA87C4832A80}" type="presParOf" srcId="{F8F2FF24-EC22-524F-AA64-2593F0779363}" destId="{0924F221-2AED-3646-B0BE-B4E9FAD9CE37}" srcOrd="0" destOrd="0" presId="urn:microsoft.com/office/officeart/2005/8/layout/hierarchy1"/>
    <dgm:cxn modelId="{D498BFDE-B425-594B-983A-5EB1E50D3D6D}" type="presParOf" srcId="{F8F2FF24-EC22-524F-AA64-2593F0779363}" destId="{B0F123EE-180D-304D-8017-C05CA3F3200C}" srcOrd="1" destOrd="0" presId="urn:microsoft.com/office/officeart/2005/8/layout/hierarchy1"/>
    <dgm:cxn modelId="{A570C90A-9D35-9C40-87EE-195C5CB2EC8D}" type="presParOf" srcId="{E285890F-E6F3-424C-87B7-89A372970A5F}" destId="{5D8AFEA6-E380-274F-B394-AF752E38C54B}" srcOrd="1" destOrd="0" presId="urn:microsoft.com/office/officeart/2005/8/layout/hierarchy1"/>
    <dgm:cxn modelId="{9867B698-91C4-E34E-BB5F-9E9E2B6ED149}" type="presParOf" srcId="{9A114A7A-E920-1348-9049-2605A1E526A9}" destId="{329B0D85-034D-E141-BE61-8DEFDE9E1289}" srcOrd="2" destOrd="0" presId="urn:microsoft.com/office/officeart/2005/8/layout/hierarchy1"/>
    <dgm:cxn modelId="{E84CB01F-BD90-D648-82BE-DFC5CF904CA0}" type="presParOf" srcId="{329B0D85-034D-E141-BE61-8DEFDE9E1289}" destId="{E8848EEE-1ED7-7B41-A257-3CDDAA961DBF}" srcOrd="0" destOrd="0" presId="urn:microsoft.com/office/officeart/2005/8/layout/hierarchy1"/>
    <dgm:cxn modelId="{651B3B01-DCF5-F94F-922E-1E79CC7C85ED}" type="presParOf" srcId="{E8848EEE-1ED7-7B41-A257-3CDDAA961DBF}" destId="{82E81EBE-5DA5-5C46-B745-FC6B773FC142}" srcOrd="0" destOrd="0" presId="urn:microsoft.com/office/officeart/2005/8/layout/hierarchy1"/>
    <dgm:cxn modelId="{80B04306-F1A1-934B-8095-C02109E2EA40}" type="presParOf" srcId="{E8848EEE-1ED7-7B41-A257-3CDDAA961DBF}" destId="{3830EAC4-6CDA-E248-96E5-404741BD79FB}" srcOrd="1" destOrd="0" presId="urn:microsoft.com/office/officeart/2005/8/layout/hierarchy1"/>
    <dgm:cxn modelId="{A0C568EF-A7C4-1941-96D6-91095DA9FB17}" type="presParOf" srcId="{329B0D85-034D-E141-BE61-8DEFDE9E1289}" destId="{1A99BED2-92C7-E948-90F4-078AF4776DC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D53ECB-6358-4DFB-A237-45E31CE337CD}"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81189619-97E1-4196-85CB-E84C2852FF5E}">
      <dgm:prSet/>
      <dgm:spPr/>
      <dgm:t>
        <a:bodyPr/>
        <a:lstStyle/>
        <a:p>
          <a:r>
            <a:rPr lang="en-US" b="1" dirty="0"/>
            <a:t>cross-disciplinary research</a:t>
          </a:r>
        </a:p>
      </dgm:t>
    </dgm:pt>
    <dgm:pt modelId="{A446AB53-EE8C-4785-A659-11964950D169}" type="parTrans" cxnId="{00595E99-638A-45E7-A0F6-B11C19CA00FA}">
      <dgm:prSet/>
      <dgm:spPr/>
      <dgm:t>
        <a:bodyPr/>
        <a:lstStyle/>
        <a:p>
          <a:endParaRPr lang="en-US"/>
        </a:p>
      </dgm:t>
    </dgm:pt>
    <dgm:pt modelId="{2018D61A-E8A2-4F66-B20E-7DEFD3D0996D}" type="sibTrans" cxnId="{00595E99-638A-45E7-A0F6-B11C19CA00FA}">
      <dgm:prSet/>
      <dgm:spPr/>
      <dgm:t>
        <a:bodyPr/>
        <a:lstStyle/>
        <a:p>
          <a:endParaRPr lang="en-US"/>
        </a:p>
      </dgm:t>
    </dgm:pt>
    <dgm:pt modelId="{89FE7430-6C5D-466C-9531-DF931150B879}">
      <dgm:prSet/>
      <dgm:spPr/>
      <dgm:t>
        <a:bodyPr/>
        <a:lstStyle/>
        <a:p>
          <a:r>
            <a:rPr lang="en-US" dirty="0"/>
            <a:t>sustained funding for </a:t>
          </a:r>
          <a:r>
            <a:rPr lang="en-US" b="1" dirty="0"/>
            <a:t>PDRAs</a:t>
          </a:r>
          <a:r>
            <a:rPr lang="en-US" dirty="0"/>
            <a:t>, </a:t>
          </a:r>
          <a:r>
            <a:rPr lang="en-US" b="1" dirty="0"/>
            <a:t>PhD students</a:t>
          </a:r>
          <a:r>
            <a:rPr lang="en-US" dirty="0"/>
            <a:t>, </a:t>
          </a:r>
          <a:r>
            <a:rPr lang="en-US" b="1" dirty="0"/>
            <a:t>MSc scholarships</a:t>
          </a:r>
          <a:endParaRPr lang="en-US" dirty="0"/>
        </a:p>
      </dgm:t>
    </dgm:pt>
    <dgm:pt modelId="{CD37E3F2-5EBE-46F3-9FA2-638D7DB35E18}" type="parTrans" cxnId="{8B94A41C-3097-4A11-ADAD-12D448693945}">
      <dgm:prSet/>
      <dgm:spPr/>
      <dgm:t>
        <a:bodyPr/>
        <a:lstStyle/>
        <a:p>
          <a:endParaRPr lang="en-US"/>
        </a:p>
      </dgm:t>
    </dgm:pt>
    <dgm:pt modelId="{60B14B35-819E-4F4B-A8CF-6E228C0D3AEA}" type="sibTrans" cxnId="{8B94A41C-3097-4A11-ADAD-12D448693945}">
      <dgm:prSet/>
      <dgm:spPr/>
      <dgm:t>
        <a:bodyPr/>
        <a:lstStyle/>
        <a:p>
          <a:endParaRPr lang="en-US"/>
        </a:p>
      </dgm:t>
    </dgm:pt>
    <dgm:pt modelId="{C68FBA9C-CA37-4243-8E36-A59A1BE74320}">
      <dgm:prSet/>
      <dgm:spPr/>
      <dgm:t>
        <a:bodyPr/>
        <a:lstStyle/>
        <a:p>
          <a:r>
            <a:rPr lang="en-US" b="1"/>
            <a:t>visiting programs</a:t>
          </a:r>
          <a:endParaRPr lang="en-US"/>
        </a:p>
      </dgm:t>
    </dgm:pt>
    <dgm:pt modelId="{4491EDE1-C167-4367-B63C-A32860702ADF}" type="parTrans" cxnId="{EA8C35DA-E928-447B-A13B-B4363AEB1F3F}">
      <dgm:prSet/>
      <dgm:spPr/>
      <dgm:t>
        <a:bodyPr/>
        <a:lstStyle/>
        <a:p>
          <a:endParaRPr lang="en-US"/>
        </a:p>
      </dgm:t>
    </dgm:pt>
    <dgm:pt modelId="{08F60F78-AC7D-4375-A22C-D90E26A789AE}" type="sibTrans" cxnId="{EA8C35DA-E928-447B-A13B-B4363AEB1F3F}">
      <dgm:prSet/>
      <dgm:spPr/>
      <dgm:t>
        <a:bodyPr/>
        <a:lstStyle/>
        <a:p>
          <a:endParaRPr lang="en-US"/>
        </a:p>
      </dgm:t>
    </dgm:pt>
    <dgm:pt modelId="{84DF265E-7BBA-47EF-8D9D-6B746B747914}">
      <dgm:prSet/>
      <dgm:spPr/>
      <dgm:t>
        <a:bodyPr/>
        <a:lstStyle/>
        <a:p>
          <a:r>
            <a:rPr lang="en-US"/>
            <a:t>students, ECRs, staff, from UK, EU, overseas</a:t>
          </a:r>
        </a:p>
      </dgm:t>
    </dgm:pt>
    <dgm:pt modelId="{45DD858A-AC2D-442E-B09B-5DE22E83FD57}" type="parTrans" cxnId="{F5E0F2DB-AD45-4D73-A36A-67D90BB5B6D1}">
      <dgm:prSet/>
      <dgm:spPr/>
      <dgm:t>
        <a:bodyPr/>
        <a:lstStyle/>
        <a:p>
          <a:endParaRPr lang="en-US"/>
        </a:p>
      </dgm:t>
    </dgm:pt>
    <dgm:pt modelId="{1E6EE7F5-61B4-4CF2-B0FB-BB478218F6C9}" type="sibTrans" cxnId="{F5E0F2DB-AD45-4D73-A36A-67D90BB5B6D1}">
      <dgm:prSet/>
      <dgm:spPr/>
      <dgm:t>
        <a:bodyPr/>
        <a:lstStyle/>
        <a:p>
          <a:endParaRPr lang="en-US"/>
        </a:p>
      </dgm:t>
    </dgm:pt>
    <dgm:pt modelId="{9235ED93-B834-4B46-BB09-E40D19304779}">
      <dgm:prSet/>
      <dgm:spPr/>
      <dgm:t>
        <a:bodyPr/>
        <a:lstStyle/>
        <a:p>
          <a:r>
            <a:rPr lang="en-US" dirty="0"/>
            <a:t>tailored </a:t>
          </a:r>
          <a:r>
            <a:rPr lang="en-US" b="1" dirty="0"/>
            <a:t>training activities </a:t>
          </a:r>
          <a:endParaRPr lang="en-US" dirty="0"/>
        </a:p>
      </dgm:t>
    </dgm:pt>
    <dgm:pt modelId="{52E67EC8-87B3-4D02-AE84-DBCA264E7A33}" type="parTrans" cxnId="{F7E1EA8A-0C11-4560-B93D-349C4B709638}">
      <dgm:prSet/>
      <dgm:spPr/>
      <dgm:t>
        <a:bodyPr/>
        <a:lstStyle/>
        <a:p>
          <a:endParaRPr lang="en-US"/>
        </a:p>
      </dgm:t>
    </dgm:pt>
    <dgm:pt modelId="{C74865DD-16F9-4FE9-B049-07EEBC2D3C27}" type="sibTrans" cxnId="{F7E1EA8A-0C11-4560-B93D-349C4B709638}">
      <dgm:prSet/>
      <dgm:spPr/>
      <dgm:t>
        <a:bodyPr/>
        <a:lstStyle/>
        <a:p>
          <a:endParaRPr lang="en-US"/>
        </a:p>
      </dgm:t>
    </dgm:pt>
    <dgm:pt modelId="{0322F0B8-FD0F-4550-A7E4-52C1819BAFA6}">
      <dgm:prSet/>
      <dgm:spPr/>
      <dgm:t>
        <a:bodyPr/>
        <a:lstStyle/>
        <a:p>
          <a:pPr>
            <a:buFont typeface="Arial" panose="020B0604020202020204" pitchFamily="34" charset="0"/>
            <a:buChar char="•"/>
          </a:pPr>
          <a:r>
            <a:rPr lang="en-US" dirty="0"/>
            <a:t>stellar simulations, reaction networks, nuclear reaction theory, R-matrix, detectors, accelerators, …</a:t>
          </a:r>
        </a:p>
      </dgm:t>
    </dgm:pt>
    <dgm:pt modelId="{6B9B73A1-9047-4F15-B018-6A9C1C505715}" type="parTrans" cxnId="{5711046D-37FF-4BC7-B39D-27B3F8BA860C}">
      <dgm:prSet/>
      <dgm:spPr/>
      <dgm:t>
        <a:bodyPr/>
        <a:lstStyle/>
        <a:p>
          <a:endParaRPr lang="en-US"/>
        </a:p>
      </dgm:t>
    </dgm:pt>
    <dgm:pt modelId="{DCAAEA00-6D1B-4FF0-ADDA-3E11008127E0}" type="sibTrans" cxnId="{5711046D-37FF-4BC7-B39D-27B3F8BA860C}">
      <dgm:prSet/>
      <dgm:spPr/>
      <dgm:t>
        <a:bodyPr/>
        <a:lstStyle/>
        <a:p>
          <a:endParaRPr lang="en-US"/>
        </a:p>
      </dgm:t>
    </dgm:pt>
    <dgm:pt modelId="{B03051A7-0A13-409E-89F5-EB540925557D}">
      <dgm:prSet/>
      <dgm:spPr/>
      <dgm:t>
        <a:bodyPr/>
        <a:lstStyle/>
        <a:p>
          <a:r>
            <a:rPr lang="en-US" b="1"/>
            <a:t>cross-community workshops </a:t>
          </a:r>
          <a:endParaRPr lang="en-US"/>
        </a:p>
      </dgm:t>
    </dgm:pt>
    <dgm:pt modelId="{9581530E-13CC-4177-B440-8B003B5215E9}" type="parTrans" cxnId="{43E01F19-16A8-44BD-8D2E-EBE61B39D0C5}">
      <dgm:prSet/>
      <dgm:spPr/>
      <dgm:t>
        <a:bodyPr/>
        <a:lstStyle/>
        <a:p>
          <a:endParaRPr lang="en-US"/>
        </a:p>
      </dgm:t>
    </dgm:pt>
    <dgm:pt modelId="{AD66EE09-F7FB-483C-BBE1-CB7001A74AC0}" type="sibTrans" cxnId="{43E01F19-16A8-44BD-8D2E-EBE61B39D0C5}">
      <dgm:prSet/>
      <dgm:spPr/>
      <dgm:t>
        <a:bodyPr/>
        <a:lstStyle/>
        <a:p>
          <a:endParaRPr lang="en-US"/>
        </a:p>
      </dgm:t>
    </dgm:pt>
    <dgm:pt modelId="{496D2882-B061-4E43-82B3-1110B2F1610D}">
      <dgm:prSet/>
      <dgm:spPr/>
      <dgm:t>
        <a:bodyPr/>
        <a:lstStyle/>
        <a:p>
          <a:r>
            <a:rPr lang="en-US"/>
            <a:t>seed funds for collaborations</a:t>
          </a:r>
        </a:p>
      </dgm:t>
    </dgm:pt>
    <dgm:pt modelId="{4B6E09F7-E3FB-410B-BE9B-D86958FD732D}" type="parTrans" cxnId="{22BBA42A-2D0F-470F-87A9-E5DD0223B260}">
      <dgm:prSet/>
      <dgm:spPr/>
      <dgm:t>
        <a:bodyPr/>
        <a:lstStyle/>
        <a:p>
          <a:endParaRPr lang="en-US"/>
        </a:p>
      </dgm:t>
    </dgm:pt>
    <dgm:pt modelId="{CB19E0AC-5055-4BB8-B2D4-7F6230343C0F}" type="sibTrans" cxnId="{22BBA42A-2D0F-470F-87A9-E5DD0223B260}">
      <dgm:prSet/>
      <dgm:spPr/>
      <dgm:t>
        <a:bodyPr/>
        <a:lstStyle/>
        <a:p>
          <a:endParaRPr lang="en-US"/>
        </a:p>
      </dgm:t>
    </dgm:pt>
    <dgm:pt modelId="{142FCE0B-FB85-4704-98CF-6614B3EB7894}">
      <dgm:prSet/>
      <dgm:spPr/>
      <dgm:t>
        <a:bodyPr/>
        <a:lstStyle/>
        <a:p>
          <a:r>
            <a:rPr lang="en-US" dirty="0"/>
            <a:t>access to </a:t>
          </a:r>
          <a:r>
            <a:rPr lang="en-US" b="1" dirty="0"/>
            <a:t>experimental facilities</a:t>
          </a:r>
          <a:r>
            <a:rPr lang="en-US" dirty="0"/>
            <a:t> </a:t>
          </a:r>
        </a:p>
      </dgm:t>
    </dgm:pt>
    <dgm:pt modelId="{CFBEE56B-17EA-42D1-A1A7-5BEF30558AD4}" type="parTrans" cxnId="{29748759-BDB0-40B7-A4BC-FCFC9FFC0D9E}">
      <dgm:prSet/>
      <dgm:spPr/>
      <dgm:t>
        <a:bodyPr/>
        <a:lstStyle/>
        <a:p>
          <a:endParaRPr lang="en-US"/>
        </a:p>
      </dgm:t>
    </dgm:pt>
    <dgm:pt modelId="{C46C64CD-079F-49E6-9BA2-7ADB6FD72A47}" type="sibTrans" cxnId="{29748759-BDB0-40B7-A4BC-FCFC9FFC0D9E}">
      <dgm:prSet/>
      <dgm:spPr/>
      <dgm:t>
        <a:bodyPr/>
        <a:lstStyle/>
        <a:p>
          <a:endParaRPr lang="en-US"/>
        </a:p>
      </dgm:t>
    </dgm:pt>
    <dgm:pt modelId="{E87FD26D-549E-41A3-B01D-CD05A6DFD7B1}">
      <dgm:prSet/>
      <dgm:spPr/>
      <dgm:t>
        <a:bodyPr/>
        <a:lstStyle/>
        <a:p>
          <a:r>
            <a:rPr lang="en-US"/>
            <a:t>UK (Birmingham cyclotron, neutron source)</a:t>
          </a:r>
        </a:p>
      </dgm:t>
    </dgm:pt>
    <dgm:pt modelId="{F0CE3CA8-DCF8-4C86-8FF0-87C8E298C300}" type="parTrans" cxnId="{94A72D8B-F02E-471F-9E37-901D4B4C0B85}">
      <dgm:prSet/>
      <dgm:spPr/>
      <dgm:t>
        <a:bodyPr/>
        <a:lstStyle/>
        <a:p>
          <a:endParaRPr lang="en-US"/>
        </a:p>
      </dgm:t>
    </dgm:pt>
    <dgm:pt modelId="{6A362F43-7580-4605-A239-320DA93C96B5}" type="sibTrans" cxnId="{94A72D8B-F02E-471F-9E37-901D4B4C0B85}">
      <dgm:prSet/>
      <dgm:spPr/>
      <dgm:t>
        <a:bodyPr/>
        <a:lstStyle/>
        <a:p>
          <a:endParaRPr lang="en-US"/>
        </a:p>
      </dgm:t>
    </dgm:pt>
    <dgm:pt modelId="{E7A70D10-8E9F-4FC1-BCDF-A4413CBCDB98}">
      <dgm:prSet/>
      <dgm:spPr/>
      <dgm:t>
        <a:bodyPr/>
        <a:lstStyle/>
        <a:p>
          <a:r>
            <a:rPr lang="en-US"/>
            <a:t>overseas</a:t>
          </a:r>
        </a:p>
      </dgm:t>
    </dgm:pt>
    <dgm:pt modelId="{0805361E-84C0-4809-ABBD-893FC897A066}" type="parTrans" cxnId="{B1643CCE-571C-44B6-8662-E9BD5F8FBCA6}">
      <dgm:prSet/>
      <dgm:spPr/>
      <dgm:t>
        <a:bodyPr/>
        <a:lstStyle/>
        <a:p>
          <a:endParaRPr lang="en-US"/>
        </a:p>
      </dgm:t>
    </dgm:pt>
    <dgm:pt modelId="{2220453E-495B-4A7E-89D3-888A81B449D4}" type="sibTrans" cxnId="{B1643CCE-571C-44B6-8662-E9BD5F8FBCA6}">
      <dgm:prSet/>
      <dgm:spPr/>
      <dgm:t>
        <a:bodyPr/>
        <a:lstStyle/>
        <a:p>
          <a:endParaRPr lang="en-US"/>
        </a:p>
      </dgm:t>
    </dgm:pt>
    <dgm:pt modelId="{BCAAFACE-9CEF-154C-BD77-300CBB2D5D68}" type="pres">
      <dgm:prSet presAssocID="{71D53ECB-6358-4DFB-A237-45E31CE337CD}" presName="Name0" presStyleCnt="0">
        <dgm:presLayoutVars>
          <dgm:dir/>
          <dgm:animLvl val="lvl"/>
          <dgm:resizeHandles val="exact"/>
        </dgm:presLayoutVars>
      </dgm:prSet>
      <dgm:spPr/>
    </dgm:pt>
    <dgm:pt modelId="{FC3C2A81-FB98-5A44-A46F-433BCD6CCEE6}" type="pres">
      <dgm:prSet presAssocID="{81189619-97E1-4196-85CB-E84C2852FF5E}" presName="linNode" presStyleCnt="0"/>
      <dgm:spPr/>
    </dgm:pt>
    <dgm:pt modelId="{79AF8922-CC73-0949-A135-4179AFD468C0}" type="pres">
      <dgm:prSet presAssocID="{81189619-97E1-4196-85CB-E84C2852FF5E}" presName="parentText" presStyleLbl="node1" presStyleIdx="0" presStyleCnt="5">
        <dgm:presLayoutVars>
          <dgm:chMax val="1"/>
          <dgm:bulletEnabled val="1"/>
        </dgm:presLayoutVars>
      </dgm:prSet>
      <dgm:spPr/>
    </dgm:pt>
    <dgm:pt modelId="{786BC248-4BCF-8149-BE12-83C2F4D9B04A}" type="pres">
      <dgm:prSet presAssocID="{81189619-97E1-4196-85CB-E84C2852FF5E}" presName="descendantText" presStyleLbl="alignAccFollowNode1" presStyleIdx="0" presStyleCnt="5">
        <dgm:presLayoutVars>
          <dgm:bulletEnabled val="1"/>
        </dgm:presLayoutVars>
      </dgm:prSet>
      <dgm:spPr/>
    </dgm:pt>
    <dgm:pt modelId="{FF32A187-ABC4-EF49-B101-37E54FCE69D3}" type="pres">
      <dgm:prSet presAssocID="{2018D61A-E8A2-4F66-B20E-7DEFD3D0996D}" presName="sp" presStyleCnt="0"/>
      <dgm:spPr/>
    </dgm:pt>
    <dgm:pt modelId="{CF50D5EF-DA5A-E240-8403-869D3C83DF60}" type="pres">
      <dgm:prSet presAssocID="{C68FBA9C-CA37-4243-8E36-A59A1BE74320}" presName="linNode" presStyleCnt="0"/>
      <dgm:spPr/>
    </dgm:pt>
    <dgm:pt modelId="{3AC66808-C6B1-AA47-8A97-F4D1D816E3E4}" type="pres">
      <dgm:prSet presAssocID="{C68FBA9C-CA37-4243-8E36-A59A1BE74320}" presName="parentText" presStyleLbl="node1" presStyleIdx="1" presStyleCnt="5">
        <dgm:presLayoutVars>
          <dgm:chMax val="1"/>
          <dgm:bulletEnabled val="1"/>
        </dgm:presLayoutVars>
      </dgm:prSet>
      <dgm:spPr/>
    </dgm:pt>
    <dgm:pt modelId="{B62EE0FF-87F0-A74B-8112-82EBD7AE75E8}" type="pres">
      <dgm:prSet presAssocID="{C68FBA9C-CA37-4243-8E36-A59A1BE74320}" presName="descendantText" presStyleLbl="alignAccFollowNode1" presStyleIdx="1" presStyleCnt="5">
        <dgm:presLayoutVars>
          <dgm:bulletEnabled val="1"/>
        </dgm:presLayoutVars>
      </dgm:prSet>
      <dgm:spPr/>
    </dgm:pt>
    <dgm:pt modelId="{8A1376DF-3A8A-8D43-A84F-872E194DB82F}" type="pres">
      <dgm:prSet presAssocID="{08F60F78-AC7D-4375-A22C-D90E26A789AE}" presName="sp" presStyleCnt="0"/>
      <dgm:spPr/>
    </dgm:pt>
    <dgm:pt modelId="{109952FF-E5FA-7148-AB34-30AE4AACF364}" type="pres">
      <dgm:prSet presAssocID="{9235ED93-B834-4B46-BB09-E40D19304779}" presName="linNode" presStyleCnt="0"/>
      <dgm:spPr/>
    </dgm:pt>
    <dgm:pt modelId="{16BB693C-6288-854B-889D-322D3F5BFC47}" type="pres">
      <dgm:prSet presAssocID="{9235ED93-B834-4B46-BB09-E40D19304779}" presName="parentText" presStyleLbl="node1" presStyleIdx="2" presStyleCnt="5">
        <dgm:presLayoutVars>
          <dgm:chMax val="1"/>
          <dgm:bulletEnabled val="1"/>
        </dgm:presLayoutVars>
      </dgm:prSet>
      <dgm:spPr/>
    </dgm:pt>
    <dgm:pt modelId="{8B5EFD71-0C78-C24B-9AD6-53F7D89A74A6}" type="pres">
      <dgm:prSet presAssocID="{9235ED93-B834-4B46-BB09-E40D19304779}" presName="descendantText" presStyleLbl="alignAccFollowNode1" presStyleIdx="2" presStyleCnt="5">
        <dgm:presLayoutVars>
          <dgm:bulletEnabled val="1"/>
        </dgm:presLayoutVars>
      </dgm:prSet>
      <dgm:spPr/>
    </dgm:pt>
    <dgm:pt modelId="{34A30BD1-0FC9-BE40-8466-DF8C451BC36F}" type="pres">
      <dgm:prSet presAssocID="{C74865DD-16F9-4FE9-B049-07EEBC2D3C27}" presName="sp" presStyleCnt="0"/>
      <dgm:spPr/>
    </dgm:pt>
    <dgm:pt modelId="{9F4F1D9D-E589-CE4E-9795-067A7F937FAD}" type="pres">
      <dgm:prSet presAssocID="{B03051A7-0A13-409E-89F5-EB540925557D}" presName="linNode" presStyleCnt="0"/>
      <dgm:spPr/>
    </dgm:pt>
    <dgm:pt modelId="{33D742DE-70D7-E64D-9DAB-BA4EF96F6ED9}" type="pres">
      <dgm:prSet presAssocID="{B03051A7-0A13-409E-89F5-EB540925557D}" presName="parentText" presStyleLbl="node1" presStyleIdx="3" presStyleCnt="5">
        <dgm:presLayoutVars>
          <dgm:chMax val="1"/>
          <dgm:bulletEnabled val="1"/>
        </dgm:presLayoutVars>
      </dgm:prSet>
      <dgm:spPr/>
    </dgm:pt>
    <dgm:pt modelId="{A67FE5E9-B2AD-174A-9756-A656183E01ED}" type="pres">
      <dgm:prSet presAssocID="{B03051A7-0A13-409E-89F5-EB540925557D}" presName="descendantText" presStyleLbl="alignAccFollowNode1" presStyleIdx="3" presStyleCnt="5">
        <dgm:presLayoutVars>
          <dgm:bulletEnabled val="1"/>
        </dgm:presLayoutVars>
      </dgm:prSet>
      <dgm:spPr/>
    </dgm:pt>
    <dgm:pt modelId="{382E74C5-E43B-1040-9A0A-5BAEB4DE245B}" type="pres">
      <dgm:prSet presAssocID="{AD66EE09-F7FB-483C-BBE1-CB7001A74AC0}" presName="sp" presStyleCnt="0"/>
      <dgm:spPr/>
    </dgm:pt>
    <dgm:pt modelId="{F943005A-7FD9-DD4C-9D7D-DCF1769D3DCD}" type="pres">
      <dgm:prSet presAssocID="{142FCE0B-FB85-4704-98CF-6614B3EB7894}" presName="linNode" presStyleCnt="0"/>
      <dgm:spPr/>
    </dgm:pt>
    <dgm:pt modelId="{869B8599-7DCD-AF48-A99B-2CBD94B8E0E7}" type="pres">
      <dgm:prSet presAssocID="{142FCE0B-FB85-4704-98CF-6614B3EB7894}" presName="parentText" presStyleLbl="node1" presStyleIdx="4" presStyleCnt="5">
        <dgm:presLayoutVars>
          <dgm:chMax val="1"/>
          <dgm:bulletEnabled val="1"/>
        </dgm:presLayoutVars>
      </dgm:prSet>
      <dgm:spPr/>
    </dgm:pt>
    <dgm:pt modelId="{23D73229-1510-B349-8A82-6A4B814C81F3}" type="pres">
      <dgm:prSet presAssocID="{142FCE0B-FB85-4704-98CF-6614B3EB7894}" presName="descendantText" presStyleLbl="alignAccFollowNode1" presStyleIdx="4" presStyleCnt="5">
        <dgm:presLayoutVars>
          <dgm:bulletEnabled val="1"/>
        </dgm:presLayoutVars>
      </dgm:prSet>
      <dgm:spPr/>
    </dgm:pt>
  </dgm:ptLst>
  <dgm:cxnLst>
    <dgm:cxn modelId="{43E01F19-16A8-44BD-8D2E-EBE61B39D0C5}" srcId="{71D53ECB-6358-4DFB-A237-45E31CE337CD}" destId="{B03051A7-0A13-409E-89F5-EB540925557D}" srcOrd="3" destOrd="0" parTransId="{9581530E-13CC-4177-B440-8B003B5215E9}" sibTransId="{AD66EE09-F7FB-483C-BBE1-CB7001A74AC0}"/>
    <dgm:cxn modelId="{936A5E19-2EE3-4545-8DF4-2D0A30E07DE5}" type="presOf" srcId="{9235ED93-B834-4B46-BB09-E40D19304779}" destId="{16BB693C-6288-854B-889D-322D3F5BFC47}" srcOrd="0" destOrd="0" presId="urn:microsoft.com/office/officeart/2005/8/layout/vList5"/>
    <dgm:cxn modelId="{8B94A41C-3097-4A11-ADAD-12D448693945}" srcId="{81189619-97E1-4196-85CB-E84C2852FF5E}" destId="{89FE7430-6C5D-466C-9531-DF931150B879}" srcOrd="0" destOrd="0" parTransId="{CD37E3F2-5EBE-46F3-9FA2-638D7DB35E18}" sibTransId="{60B14B35-819E-4F4B-A8CF-6E228C0D3AEA}"/>
    <dgm:cxn modelId="{0A9AE81F-40E8-BB4A-8D15-D7F65F601E1A}" type="presOf" srcId="{142FCE0B-FB85-4704-98CF-6614B3EB7894}" destId="{869B8599-7DCD-AF48-A99B-2CBD94B8E0E7}" srcOrd="0" destOrd="0" presId="urn:microsoft.com/office/officeart/2005/8/layout/vList5"/>
    <dgm:cxn modelId="{22BBA42A-2D0F-470F-87A9-E5DD0223B260}" srcId="{B03051A7-0A13-409E-89F5-EB540925557D}" destId="{496D2882-B061-4E43-82B3-1110B2F1610D}" srcOrd="0" destOrd="0" parTransId="{4B6E09F7-E3FB-410B-BE9B-D86958FD732D}" sibTransId="{CB19E0AC-5055-4BB8-B2D4-7F6230343C0F}"/>
    <dgm:cxn modelId="{1BDE9A39-CFF0-7247-B570-BDAE70E20521}" type="presOf" srcId="{E7A70D10-8E9F-4FC1-BCDF-A4413CBCDB98}" destId="{23D73229-1510-B349-8A82-6A4B814C81F3}" srcOrd="0" destOrd="1" presId="urn:microsoft.com/office/officeart/2005/8/layout/vList5"/>
    <dgm:cxn modelId="{09ADF64C-82B2-0C4D-9C8F-0B81AE1F29FC}" type="presOf" srcId="{71D53ECB-6358-4DFB-A237-45E31CE337CD}" destId="{BCAAFACE-9CEF-154C-BD77-300CBB2D5D68}" srcOrd="0" destOrd="0" presId="urn:microsoft.com/office/officeart/2005/8/layout/vList5"/>
    <dgm:cxn modelId="{97676D58-35A3-9343-B1D3-CC52EF259194}" type="presOf" srcId="{0322F0B8-FD0F-4550-A7E4-52C1819BAFA6}" destId="{8B5EFD71-0C78-C24B-9AD6-53F7D89A74A6}" srcOrd="0" destOrd="0" presId="urn:microsoft.com/office/officeart/2005/8/layout/vList5"/>
    <dgm:cxn modelId="{29748759-BDB0-40B7-A4BC-FCFC9FFC0D9E}" srcId="{71D53ECB-6358-4DFB-A237-45E31CE337CD}" destId="{142FCE0B-FB85-4704-98CF-6614B3EB7894}" srcOrd="4" destOrd="0" parTransId="{CFBEE56B-17EA-42D1-A1A7-5BEF30558AD4}" sibTransId="{C46C64CD-079F-49E6-9BA2-7ADB6FD72A47}"/>
    <dgm:cxn modelId="{5711046D-37FF-4BC7-B39D-27B3F8BA860C}" srcId="{9235ED93-B834-4B46-BB09-E40D19304779}" destId="{0322F0B8-FD0F-4550-A7E4-52C1819BAFA6}" srcOrd="0" destOrd="0" parTransId="{6B9B73A1-9047-4F15-B018-6A9C1C505715}" sibTransId="{DCAAEA00-6D1B-4FF0-ADDA-3E11008127E0}"/>
    <dgm:cxn modelId="{F7E1EA8A-0C11-4560-B93D-349C4B709638}" srcId="{71D53ECB-6358-4DFB-A237-45E31CE337CD}" destId="{9235ED93-B834-4B46-BB09-E40D19304779}" srcOrd="2" destOrd="0" parTransId="{52E67EC8-87B3-4D02-AE84-DBCA264E7A33}" sibTransId="{C74865DD-16F9-4FE9-B049-07EEBC2D3C27}"/>
    <dgm:cxn modelId="{94A72D8B-F02E-471F-9E37-901D4B4C0B85}" srcId="{142FCE0B-FB85-4704-98CF-6614B3EB7894}" destId="{E87FD26D-549E-41A3-B01D-CD05A6DFD7B1}" srcOrd="0" destOrd="0" parTransId="{F0CE3CA8-DCF8-4C86-8FF0-87C8E298C300}" sibTransId="{6A362F43-7580-4605-A239-320DA93C96B5}"/>
    <dgm:cxn modelId="{00595E99-638A-45E7-A0F6-B11C19CA00FA}" srcId="{71D53ECB-6358-4DFB-A237-45E31CE337CD}" destId="{81189619-97E1-4196-85CB-E84C2852FF5E}" srcOrd="0" destOrd="0" parTransId="{A446AB53-EE8C-4785-A659-11964950D169}" sibTransId="{2018D61A-E8A2-4F66-B20E-7DEFD3D0996D}"/>
    <dgm:cxn modelId="{208EDCA4-5FF5-6245-A0B5-F3E94CC3E1DD}" type="presOf" srcId="{84DF265E-7BBA-47EF-8D9D-6B746B747914}" destId="{B62EE0FF-87F0-A74B-8112-82EBD7AE75E8}" srcOrd="0" destOrd="0" presId="urn:microsoft.com/office/officeart/2005/8/layout/vList5"/>
    <dgm:cxn modelId="{168C00A7-9B1B-3941-9032-2844F9A3FD89}" type="presOf" srcId="{B03051A7-0A13-409E-89F5-EB540925557D}" destId="{33D742DE-70D7-E64D-9DAB-BA4EF96F6ED9}" srcOrd="0" destOrd="0" presId="urn:microsoft.com/office/officeart/2005/8/layout/vList5"/>
    <dgm:cxn modelId="{4FEF24BE-BC35-D44F-870A-0C93023CA88D}" type="presOf" srcId="{89FE7430-6C5D-466C-9531-DF931150B879}" destId="{786BC248-4BCF-8149-BE12-83C2F4D9B04A}" srcOrd="0" destOrd="0" presId="urn:microsoft.com/office/officeart/2005/8/layout/vList5"/>
    <dgm:cxn modelId="{B1643CCE-571C-44B6-8662-E9BD5F8FBCA6}" srcId="{142FCE0B-FB85-4704-98CF-6614B3EB7894}" destId="{E7A70D10-8E9F-4FC1-BCDF-A4413CBCDB98}" srcOrd="1" destOrd="0" parTransId="{0805361E-84C0-4809-ABBD-893FC897A066}" sibTransId="{2220453E-495B-4A7E-89D3-888A81B449D4}"/>
    <dgm:cxn modelId="{CCE7C6D7-2E92-B940-AE93-436AD259DBD1}" type="presOf" srcId="{81189619-97E1-4196-85CB-E84C2852FF5E}" destId="{79AF8922-CC73-0949-A135-4179AFD468C0}" srcOrd="0" destOrd="0" presId="urn:microsoft.com/office/officeart/2005/8/layout/vList5"/>
    <dgm:cxn modelId="{EA8C35DA-E928-447B-A13B-B4363AEB1F3F}" srcId="{71D53ECB-6358-4DFB-A237-45E31CE337CD}" destId="{C68FBA9C-CA37-4243-8E36-A59A1BE74320}" srcOrd="1" destOrd="0" parTransId="{4491EDE1-C167-4367-B63C-A32860702ADF}" sibTransId="{08F60F78-AC7D-4375-A22C-D90E26A789AE}"/>
    <dgm:cxn modelId="{F5E0F2DB-AD45-4D73-A36A-67D90BB5B6D1}" srcId="{C68FBA9C-CA37-4243-8E36-A59A1BE74320}" destId="{84DF265E-7BBA-47EF-8D9D-6B746B747914}" srcOrd="0" destOrd="0" parTransId="{45DD858A-AC2D-442E-B09B-5DE22E83FD57}" sibTransId="{1E6EE7F5-61B4-4CF2-B0FB-BB478218F6C9}"/>
    <dgm:cxn modelId="{8ED95AED-869E-3947-864A-CBDC8C696A5D}" type="presOf" srcId="{C68FBA9C-CA37-4243-8E36-A59A1BE74320}" destId="{3AC66808-C6B1-AA47-8A97-F4D1D816E3E4}" srcOrd="0" destOrd="0" presId="urn:microsoft.com/office/officeart/2005/8/layout/vList5"/>
    <dgm:cxn modelId="{794FF0EF-7F64-B742-A62C-60E0F26C8D76}" type="presOf" srcId="{496D2882-B061-4E43-82B3-1110B2F1610D}" destId="{A67FE5E9-B2AD-174A-9756-A656183E01ED}" srcOrd="0" destOrd="0" presId="urn:microsoft.com/office/officeart/2005/8/layout/vList5"/>
    <dgm:cxn modelId="{7C40EAFE-0F3A-CE40-85EE-08F520AE4742}" type="presOf" srcId="{E87FD26D-549E-41A3-B01D-CD05A6DFD7B1}" destId="{23D73229-1510-B349-8A82-6A4B814C81F3}" srcOrd="0" destOrd="0" presId="urn:microsoft.com/office/officeart/2005/8/layout/vList5"/>
    <dgm:cxn modelId="{2119296D-170A-E344-8263-1C55EC4F2517}" type="presParOf" srcId="{BCAAFACE-9CEF-154C-BD77-300CBB2D5D68}" destId="{FC3C2A81-FB98-5A44-A46F-433BCD6CCEE6}" srcOrd="0" destOrd="0" presId="urn:microsoft.com/office/officeart/2005/8/layout/vList5"/>
    <dgm:cxn modelId="{795BD3E1-68CD-C447-B585-AE331484E074}" type="presParOf" srcId="{FC3C2A81-FB98-5A44-A46F-433BCD6CCEE6}" destId="{79AF8922-CC73-0949-A135-4179AFD468C0}" srcOrd="0" destOrd="0" presId="urn:microsoft.com/office/officeart/2005/8/layout/vList5"/>
    <dgm:cxn modelId="{B9FA2FF8-A50A-AB47-AA2E-F2642D925234}" type="presParOf" srcId="{FC3C2A81-FB98-5A44-A46F-433BCD6CCEE6}" destId="{786BC248-4BCF-8149-BE12-83C2F4D9B04A}" srcOrd="1" destOrd="0" presId="urn:microsoft.com/office/officeart/2005/8/layout/vList5"/>
    <dgm:cxn modelId="{FA56C496-05C2-FD4A-8793-C657CA8829CE}" type="presParOf" srcId="{BCAAFACE-9CEF-154C-BD77-300CBB2D5D68}" destId="{FF32A187-ABC4-EF49-B101-37E54FCE69D3}" srcOrd="1" destOrd="0" presId="urn:microsoft.com/office/officeart/2005/8/layout/vList5"/>
    <dgm:cxn modelId="{E2712FAB-0869-EE46-B2E7-06FC1201F9CC}" type="presParOf" srcId="{BCAAFACE-9CEF-154C-BD77-300CBB2D5D68}" destId="{CF50D5EF-DA5A-E240-8403-869D3C83DF60}" srcOrd="2" destOrd="0" presId="urn:microsoft.com/office/officeart/2005/8/layout/vList5"/>
    <dgm:cxn modelId="{FE23AC33-9A5D-B144-B387-58A6E02CAA67}" type="presParOf" srcId="{CF50D5EF-DA5A-E240-8403-869D3C83DF60}" destId="{3AC66808-C6B1-AA47-8A97-F4D1D816E3E4}" srcOrd="0" destOrd="0" presId="urn:microsoft.com/office/officeart/2005/8/layout/vList5"/>
    <dgm:cxn modelId="{E1B23107-B04D-1A4E-8127-490EFC80E23A}" type="presParOf" srcId="{CF50D5EF-DA5A-E240-8403-869D3C83DF60}" destId="{B62EE0FF-87F0-A74B-8112-82EBD7AE75E8}" srcOrd="1" destOrd="0" presId="urn:microsoft.com/office/officeart/2005/8/layout/vList5"/>
    <dgm:cxn modelId="{F8D5E190-93DD-4A48-8ABD-812B1682D387}" type="presParOf" srcId="{BCAAFACE-9CEF-154C-BD77-300CBB2D5D68}" destId="{8A1376DF-3A8A-8D43-A84F-872E194DB82F}" srcOrd="3" destOrd="0" presId="urn:microsoft.com/office/officeart/2005/8/layout/vList5"/>
    <dgm:cxn modelId="{A3A175BC-9F62-6C43-9007-7C5336F86AA4}" type="presParOf" srcId="{BCAAFACE-9CEF-154C-BD77-300CBB2D5D68}" destId="{109952FF-E5FA-7148-AB34-30AE4AACF364}" srcOrd="4" destOrd="0" presId="urn:microsoft.com/office/officeart/2005/8/layout/vList5"/>
    <dgm:cxn modelId="{98FC9A9E-34BD-6A4D-9917-ABC6D626D9C5}" type="presParOf" srcId="{109952FF-E5FA-7148-AB34-30AE4AACF364}" destId="{16BB693C-6288-854B-889D-322D3F5BFC47}" srcOrd="0" destOrd="0" presId="urn:microsoft.com/office/officeart/2005/8/layout/vList5"/>
    <dgm:cxn modelId="{BEDD40D8-5590-1644-AC65-3D2062861166}" type="presParOf" srcId="{109952FF-E5FA-7148-AB34-30AE4AACF364}" destId="{8B5EFD71-0C78-C24B-9AD6-53F7D89A74A6}" srcOrd="1" destOrd="0" presId="urn:microsoft.com/office/officeart/2005/8/layout/vList5"/>
    <dgm:cxn modelId="{7F3FD8D8-1272-8243-BEA7-6E67569AD438}" type="presParOf" srcId="{BCAAFACE-9CEF-154C-BD77-300CBB2D5D68}" destId="{34A30BD1-0FC9-BE40-8466-DF8C451BC36F}" srcOrd="5" destOrd="0" presId="urn:microsoft.com/office/officeart/2005/8/layout/vList5"/>
    <dgm:cxn modelId="{C993E071-5D01-3F4E-8942-C459023164AC}" type="presParOf" srcId="{BCAAFACE-9CEF-154C-BD77-300CBB2D5D68}" destId="{9F4F1D9D-E589-CE4E-9795-067A7F937FAD}" srcOrd="6" destOrd="0" presId="urn:microsoft.com/office/officeart/2005/8/layout/vList5"/>
    <dgm:cxn modelId="{260F1EE2-BCD5-CC4C-87BD-8C87E7FE1ECC}" type="presParOf" srcId="{9F4F1D9D-E589-CE4E-9795-067A7F937FAD}" destId="{33D742DE-70D7-E64D-9DAB-BA4EF96F6ED9}" srcOrd="0" destOrd="0" presId="urn:microsoft.com/office/officeart/2005/8/layout/vList5"/>
    <dgm:cxn modelId="{AF1D1382-56B8-5A46-A24F-50CCE7C98898}" type="presParOf" srcId="{9F4F1D9D-E589-CE4E-9795-067A7F937FAD}" destId="{A67FE5E9-B2AD-174A-9756-A656183E01ED}" srcOrd="1" destOrd="0" presId="urn:microsoft.com/office/officeart/2005/8/layout/vList5"/>
    <dgm:cxn modelId="{E20488B3-431B-CF40-ADE7-540086EA230E}" type="presParOf" srcId="{BCAAFACE-9CEF-154C-BD77-300CBB2D5D68}" destId="{382E74C5-E43B-1040-9A0A-5BAEB4DE245B}" srcOrd="7" destOrd="0" presId="urn:microsoft.com/office/officeart/2005/8/layout/vList5"/>
    <dgm:cxn modelId="{6464C74E-E8F5-B444-8813-6FE81F13B45F}" type="presParOf" srcId="{BCAAFACE-9CEF-154C-BD77-300CBB2D5D68}" destId="{F943005A-7FD9-DD4C-9D7D-DCF1769D3DCD}" srcOrd="8" destOrd="0" presId="urn:microsoft.com/office/officeart/2005/8/layout/vList5"/>
    <dgm:cxn modelId="{96E4C420-9730-9548-84EE-03FBD6B1E13A}" type="presParOf" srcId="{F943005A-7FD9-DD4C-9D7D-DCF1769D3DCD}" destId="{869B8599-7DCD-AF48-A99B-2CBD94B8E0E7}" srcOrd="0" destOrd="0" presId="urn:microsoft.com/office/officeart/2005/8/layout/vList5"/>
    <dgm:cxn modelId="{68FC7085-13B3-4447-B6F9-B0D896F244AA}" type="presParOf" srcId="{F943005A-7FD9-DD4C-9D7D-DCF1769D3DCD}" destId="{23D73229-1510-B349-8A82-6A4B814C81F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D82FC-BC6C-6A47-92D6-B9E479D5F7B5}">
      <dsp:nvSpPr>
        <dsp:cNvPr id="0" name=""/>
        <dsp:cNvSpPr/>
      </dsp:nvSpPr>
      <dsp:spPr>
        <a:xfrm>
          <a:off x="0" y="706671"/>
          <a:ext cx="3073451" cy="195164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ED287B-8FD6-8745-8C1B-48A3995E03A8}">
      <dsp:nvSpPr>
        <dsp:cNvPr id="0" name=""/>
        <dsp:cNvSpPr/>
      </dsp:nvSpPr>
      <dsp:spPr>
        <a:xfrm>
          <a:off x="341494" y="1031091"/>
          <a:ext cx="3073451" cy="195164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sectoral funding mechanisms</a:t>
          </a:r>
        </a:p>
      </dsp:txBody>
      <dsp:txXfrm>
        <a:off x="398656" y="1088253"/>
        <a:ext cx="2959127" cy="1837317"/>
      </dsp:txXfrm>
    </dsp:sp>
    <dsp:sp modelId="{0924F221-2AED-3646-B0BE-B4E9FAD9CE37}">
      <dsp:nvSpPr>
        <dsp:cNvPr id="0" name=""/>
        <dsp:cNvSpPr/>
      </dsp:nvSpPr>
      <dsp:spPr>
        <a:xfrm>
          <a:off x="3756441" y="706671"/>
          <a:ext cx="3073451" cy="195164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F123EE-180D-304D-8017-C05CA3F3200C}">
      <dsp:nvSpPr>
        <dsp:cNvPr id="0" name=""/>
        <dsp:cNvSpPr/>
      </dsp:nvSpPr>
      <dsp:spPr>
        <a:xfrm>
          <a:off x="4097935" y="1031091"/>
          <a:ext cx="3073451" cy="195164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limited cross-community interaction</a:t>
          </a:r>
        </a:p>
      </dsp:txBody>
      <dsp:txXfrm>
        <a:off x="4155097" y="1088253"/>
        <a:ext cx="2959127" cy="1837317"/>
      </dsp:txXfrm>
    </dsp:sp>
    <dsp:sp modelId="{82E81EBE-5DA5-5C46-B745-FC6B773FC142}">
      <dsp:nvSpPr>
        <dsp:cNvPr id="0" name=""/>
        <dsp:cNvSpPr/>
      </dsp:nvSpPr>
      <dsp:spPr>
        <a:xfrm>
          <a:off x="7512882" y="706671"/>
          <a:ext cx="3073451" cy="195164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30EAC4-6CDA-E248-96E5-404741BD79FB}">
      <dsp:nvSpPr>
        <dsp:cNvPr id="0" name=""/>
        <dsp:cNvSpPr/>
      </dsp:nvSpPr>
      <dsp:spPr>
        <a:xfrm>
          <a:off x="7854377" y="1031091"/>
          <a:ext cx="3073451" cy="195164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‘language barrier’ across domains</a:t>
          </a:r>
        </a:p>
      </dsp:txBody>
      <dsp:txXfrm>
        <a:off x="7911539" y="1088253"/>
        <a:ext cx="2959127" cy="18373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6BC248-4BCF-8149-BE12-83C2F4D9B04A}">
      <dsp:nvSpPr>
        <dsp:cNvPr id="0" name=""/>
        <dsp:cNvSpPr/>
      </dsp:nvSpPr>
      <dsp:spPr>
        <a:xfrm rot="5400000">
          <a:off x="4657403" y="-1812454"/>
          <a:ext cx="966118" cy="4838082"/>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sustained funding for </a:t>
          </a:r>
          <a:r>
            <a:rPr lang="en-US" sz="1800" b="1" kern="1200" dirty="0"/>
            <a:t>PDRAs</a:t>
          </a:r>
          <a:r>
            <a:rPr lang="en-US" sz="1800" kern="1200" dirty="0"/>
            <a:t>, </a:t>
          </a:r>
          <a:r>
            <a:rPr lang="en-US" sz="1800" b="1" kern="1200" dirty="0"/>
            <a:t>PhD students</a:t>
          </a:r>
          <a:r>
            <a:rPr lang="en-US" sz="1800" kern="1200" dirty="0"/>
            <a:t>, </a:t>
          </a:r>
          <a:r>
            <a:rPr lang="en-US" sz="1800" b="1" kern="1200" dirty="0"/>
            <a:t>MSc scholarships</a:t>
          </a:r>
          <a:endParaRPr lang="en-US" sz="1800" kern="1200" dirty="0"/>
        </a:p>
      </dsp:txBody>
      <dsp:txXfrm rot="-5400000">
        <a:off x="2721421" y="170690"/>
        <a:ext cx="4790920" cy="871794"/>
      </dsp:txXfrm>
    </dsp:sp>
    <dsp:sp modelId="{79AF8922-CC73-0949-A135-4179AFD468C0}">
      <dsp:nvSpPr>
        <dsp:cNvPr id="0" name=""/>
        <dsp:cNvSpPr/>
      </dsp:nvSpPr>
      <dsp:spPr>
        <a:xfrm>
          <a:off x="0" y="2762"/>
          <a:ext cx="2721421" cy="1207648"/>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b="1" kern="1200" dirty="0"/>
            <a:t>cross-disciplinary research</a:t>
          </a:r>
        </a:p>
      </dsp:txBody>
      <dsp:txXfrm>
        <a:off x="58953" y="61715"/>
        <a:ext cx="2603515" cy="1089742"/>
      </dsp:txXfrm>
    </dsp:sp>
    <dsp:sp modelId="{B62EE0FF-87F0-A74B-8112-82EBD7AE75E8}">
      <dsp:nvSpPr>
        <dsp:cNvPr id="0" name=""/>
        <dsp:cNvSpPr/>
      </dsp:nvSpPr>
      <dsp:spPr>
        <a:xfrm rot="5400000">
          <a:off x="4657403" y="-544423"/>
          <a:ext cx="966118" cy="4838082"/>
        </a:xfrm>
        <a:prstGeom prst="round2SameRect">
          <a:avLst/>
        </a:prstGeom>
        <a:solidFill>
          <a:schemeClr val="accent2">
            <a:tint val="40000"/>
            <a:alpha val="90000"/>
            <a:hueOff val="1683680"/>
            <a:satOff val="-15558"/>
            <a:lumOff val="-1754"/>
            <a:alphaOff val="0"/>
          </a:schemeClr>
        </a:solidFill>
        <a:ln w="19050" cap="flat" cmpd="sng" algn="ctr">
          <a:solidFill>
            <a:schemeClr val="accent2">
              <a:tint val="40000"/>
              <a:alpha val="90000"/>
              <a:hueOff val="1683680"/>
              <a:satOff val="-15558"/>
              <a:lumOff val="-175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a:t>students, ECRs, staff, from UK, EU, overseas</a:t>
          </a:r>
        </a:p>
      </dsp:txBody>
      <dsp:txXfrm rot="-5400000">
        <a:off x="2721421" y="1438721"/>
        <a:ext cx="4790920" cy="871794"/>
      </dsp:txXfrm>
    </dsp:sp>
    <dsp:sp modelId="{3AC66808-C6B1-AA47-8A97-F4D1D816E3E4}">
      <dsp:nvSpPr>
        <dsp:cNvPr id="0" name=""/>
        <dsp:cNvSpPr/>
      </dsp:nvSpPr>
      <dsp:spPr>
        <a:xfrm>
          <a:off x="0" y="1270793"/>
          <a:ext cx="2721421" cy="1207648"/>
        </a:xfrm>
        <a:prstGeom prst="roundRect">
          <a:avLst/>
        </a:prstGeom>
        <a:solidFill>
          <a:schemeClr val="accent2">
            <a:hueOff val="1610903"/>
            <a:satOff val="-4623"/>
            <a:lumOff val="-740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b="1" kern="1200"/>
            <a:t>visiting programs</a:t>
          </a:r>
          <a:endParaRPr lang="en-US" sz="2300" kern="1200"/>
        </a:p>
      </dsp:txBody>
      <dsp:txXfrm>
        <a:off x="58953" y="1329746"/>
        <a:ext cx="2603515" cy="1089742"/>
      </dsp:txXfrm>
    </dsp:sp>
    <dsp:sp modelId="{8B5EFD71-0C78-C24B-9AD6-53F7D89A74A6}">
      <dsp:nvSpPr>
        <dsp:cNvPr id="0" name=""/>
        <dsp:cNvSpPr/>
      </dsp:nvSpPr>
      <dsp:spPr>
        <a:xfrm rot="5400000">
          <a:off x="4657403" y="723607"/>
          <a:ext cx="966118" cy="4838082"/>
        </a:xfrm>
        <a:prstGeom prst="round2SameRect">
          <a:avLst/>
        </a:prstGeom>
        <a:solidFill>
          <a:schemeClr val="accent2">
            <a:tint val="40000"/>
            <a:alpha val="90000"/>
            <a:hueOff val="3367359"/>
            <a:satOff val="-31116"/>
            <a:lumOff val="-3508"/>
            <a:alphaOff val="0"/>
          </a:schemeClr>
        </a:solidFill>
        <a:ln w="19050" cap="flat" cmpd="sng" algn="ctr">
          <a:solidFill>
            <a:schemeClr val="accent2">
              <a:tint val="40000"/>
              <a:alpha val="90000"/>
              <a:hueOff val="3367359"/>
              <a:satOff val="-31116"/>
              <a:lumOff val="-35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stellar simulations, reaction networks, nuclear reaction theory, R-matrix, detectors, accelerators, …</a:t>
          </a:r>
        </a:p>
      </dsp:txBody>
      <dsp:txXfrm rot="-5400000">
        <a:off x="2721421" y="2706751"/>
        <a:ext cx="4790920" cy="871794"/>
      </dsp:txXfrm>
    </dsp:sp>
    <dsp:sp modelId="{16BB693C-6288-854B-889D-322D3F5BFC47}">
      <dsp:nvSpPr>
        <dsp:cNvPr id="0" name=""/>
        <dsp:cNvSpPr/>
      </dsp:nvSpPr>
      <dsp:spPr>
        <a:xfrm>
          <a:off x="0" y="2538824"/>
          <a:ext cx="2721421" cy="1207648"/>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tailored </a:t>
          </a:r>
          <a:r>
            <a:rPr lang="en-US" sz="2300" b="1" kern="1200" dirty="0"/>
            <a:t>training activities </a:t>
          </a:r>
          <a:endParaRPr lang="en-US" sz="2300" kern="1200" dirty="0"/>
        </a:p>
      </dsp:txBody>
      <dsp:txXfrm>
        <a:off x="58953" y="2597777"/>
        <a:ext cx="2603515" cy="1089742"/>
      </dsp:txXfrm>
    </dsp:sp>
    <dsp:sp modelId="{A67FE5E9-B2AD-174A-9756-A656183E01ED}">
      <dsp:nvSpPr>
        <dsp:cNvPr id="0" name=""/>
        <dsp:cNvSpPr/>
      </dsp:nvSpPr>
      <dsp:spPr>
        <a:xfrm rot="5400000">
          <a:off x="4657403" y="1991638"/>
          <a:ext cx="966118" cy="4838082"/>
        </a:xfrm>
        <a:prstGeom prst="round2SameRect">
          <a:avLst/>
        </a:prstGeom>
        <a:solidFill>
          <a:schemeClr val="accent2">
            <a:tint val="40000"/>
            <a:alpha val="90000"/>
            <a:hueOff val="5051039"/>
            <a:satOff val="-46674"/>
            <a:lumOff val="-5261"/>
            <a:alphaOff val="0"/>
          </a:schemeClr>
        </a:solidFill>
        <a:ln w="19050" cap="flat" cmpd="sng" algn="ctr">
          <a:solidFill>
            <a:schemeClr val="accent2">
              <a:tint val="40000"/>
              <a:alpha val="90000"/>
              <a:hueOff val="5051039"/>
              <a:satOff val="-46674"/>
              <a:lumOff val="-52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a:t>seed funds for collaborations</a:t>
          </a:r>
        </a:p>
      </dsp:txBody>
      <dsp:txXfrm rot="-5400000">
        <a:off x="2721421" y="3974782"/>
        <a:ext cx="4790920" cy="871794"/>
      </dsp:txXfrm>
    </dsp:sp>
    <dsp:sp modelId="{33D742DE-70D7-E64D-9DAB-BA4EF96F6ED9}">
      <dsp:nvSpPr>
        <dsp:cNvPr id="0" name=""/>
        <dsp:cNvSpPr/>
      </dsp:nvSpPr>
      <dsp:spPr>
        <a:xfrm>
          <a:off x="0" y="3806855"/>
          <a:ext cx="2721421" cy="1207648"/>
        </a:xfrm>
        <a:prstGeom prst="roundRect">
          <a:avLst/>
        </a:prstGeom>
        <a:solidFill>
          <a:schemeClr val="accent2">
            <a:hueOff val="4832710"/>
            <a:satOff val="-13870"/>
            <a:lumOff val="-222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b="1" kern="1200"/>
            <a:t>cross-community workshops </a:t>
          </a:r>
          <a:endParaRPr lang="en-US" sz="2300" kern="1200"/>
        </a:p>
      </dsp:txBody>
      <dsp:txXfrm>
        <a:off x="58953" y="3865808"/>
        <a:ext cx="2603515" cy="1089742"/>
      </dsp:txXfrm>
    </dsp:sp>
    <dsp:sp modelId="{23D73229-1510-B349-8A82-6A4B814C81F3}">
      <dsp:nvSpPr>
        <dsp:cNvPr id="0" name=""/>
        <dsp:cNvSpPr/>
      </dsp:nvSpPr>
      <dsp:spPr>
        <a:xfrm rot="5400000">
          <a:off x="4657403" y="3259669"/>
          <a:ext cx="966118" cy="4838082"/>
        </a:xfrm>
        <a:prstGeom prst="round2SameRect">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a:t>UK (Birmingham cyclotron, neutron source)</a:t>
          </a:r>
        </a:p>
        <a:p>
          <a:pPr marL="171450" lvl="1" indent="-171450" algn="l" defTabSz="800100">
            <a:lnSpc>
              <a:spcPct val="90000"/>
            </a:lnSpc>
            <a:spcBef>
              <a:spcPct val="0"/>
            </a:spcBef>
            <a:spcAft>
              <a:spcPct val="15000"/>
            </a:spcAft>
            <a:buChar char="•"/>
          </a:pPr>
          <a:r>
            <a:rPr lang="en-US" sz="1800" kern="1200"/>
            <a:t>overseas</a:t>
          </a:r>
        </a:p>
      </dsp:txBody>
      <dsp:txXfrm rot="-5400000">
        <a:off x="2721421" y="5242813"/>
        <a:ext cx="4790920" cy="871794"/>
      </dsp:txXfrm>
    </dsp:sp>
    <dsp:sp modelId="{869B8599-7DCD-AF48-A99B-2CBD94B8E0E7}">
      <dsp:nvSpPr>
        <dsp:cNvPr id="0" name=""/>
        <dsp:cNvSpPr/>
      </dsp:nvSpPr>
      <dsp:spPr>
        <a:xfrm>
          <a:off x="0" y="5074886"/>
          <a:ext cx="2721421" cy="1207648"/>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access to </a:t>
          </a:r>
          <a:r>
            <a:rPr lang="en-US" sz="2300" b="1" kern="1200" dirty="0"/>
            <a:t>experimental facilities</a:t>
          </a:r>
          <a:r>
            <a:rPr lang="en-US" sz="2300" kern="1200" dirty="0"/>
            <a:t> </a:t>
          </a:r>
        </a:p>
      </dsp:txBody>
      <dsp:txXfrm>
        <a:off x="58953" y="5133839"/>
        <a:ext cx="2603515" cy="108974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A5AAF-A868-F36B-9681-53CFDC55646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FD26CFA-A5B9-7B9B-F6C8-20D8BB51DD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E55323D-F389-26C8-96E2-E4598B929F08}"/>
              </a:ext>
            </a:extLst>
          </p:cNvPr>
          <p:cNvSpPr>
            <a:spLocks noGrp="1"/>
          </p:cNvSpPr>
          <p:nvPr>
            <p:ph type="dt" sz="half" idx="10"/>
          </p:nvPr>
        </p:nvSpPr>
        <p:spPr/>
        <p:txBody>
          <a:bodyPr/>
          <a:lstStyle/>
          <a:p>
            <a:fld id="{7B4F7E3E-15E0-E248-971E-4BF65AD9CBE9}" type="datetimeFigureOut">
              <a:rPr lang="en-US" smtClean="0"/>
              <a:t>5/8/24</a:t>
            </a:fld>
            <a:endParaRPr lang="en-US"/>
          </a:p>
        </p:txBody>
      </p:sp>
      <p:sp>
        <p:nvSpPr>
          <p:cNvPr id="5" name="Footer Placeholder 4">
            <a:extLst>
              <a:ext uri="{FF2B5EF4-FFF2-40B4-BE49-F238E27FC236}">
                <a16:creationId xmlns:a16="http://schemas.microsoft.com/office/drawing/2014/main" id="{38A2124B-71C8-A1B7-4CDD-44C4154C15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BA622A-F65B-8A3A-67B9-1248E6328F57}"/>
              </a:ext>
            </a:extLst>
          </p:cNvPr>
          <p:cNvSpPr>
            <a:spLocks noGrp="1"/>
          </p:cNvSpPr>
          <p:nvPr>
            <p:ph type="sldNum" sz="quarter" idx="12"/>
          </p:nvPr>
        </p:nvSpPr>
        <p:spPr/>
        <p:txBody>
          <a:bodyPr/>
          <a:lstStyle/>
          <a:p>
            <a:fld id="{50B7DCE8-5BA3-D947-B8E3-E4F857F3561F}" type="slidenum">
              <a:rPr lang="en-US" smtClean="0"/>
              <a:t>‹#›</a:t>
            </a:fld>
            <a:endParaRPr lang="en-US"/>
          </a:p>
        </p:txBody>
      </p:sp>
    </p:spTree>
    <p:extLst>
      <p:ext uri="{BB962C8B-B14F-4D97-AF65-F5344CB8AC3E}">
        <p14:creationId xmlns:p14="http://schemas.microsoft.com/office/powerpoint/2010/main" val="4177209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048A1-8FCA-DD64-5232-8545614AEB3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050F670-C216-4FAC-4C67-CA0184D21F6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E513440-6539-174A-5919-E09631C67B14}"/>
              </a:ext>
            </a:extLst>
          </p:cNvPr>
          <p:cNvSpPr>
            <a:spLocks noGrp="1"/>
          </p:cNvSpPr>
          <p:nvPr>
            <p:ph type="dt" sz="half" idx="10"/>
          </p:nvPr>
        </p:nvSpPr>
        <p:spPr/>
        <p:txBody>
          <a:bodyPr/>
          <a:lstStyle/>
          <a:p>
            <a:fld id="{7B4F7E3E-15E0-E248-971E-4BF65AD9CBE9}" type="datetimeFigureOut">
              <a:rPr lang="en-US" smtClean="0"/>
              <a:t>5/8/24</a:t>
            </a:fld>
            <a:endParaRPr lang="en-US"/>
          </a:p>
        </p:txBody>
      </p:sp>
      <p:sp>
        <p:nvSpPr>
          <p:cNvPr id="5" name="Footer Placeholder 4">
            <a:extLst>
              <a:ext uri="{FF2B5EF4-FFF2-40B4-BE49-F238E27FC236}">
                <a16:creationId xmlns:a16="http://schemas.microsoft.com/office/drawing/2014/main" id="{FD4668ED-6211-0CCC-2282-61104962DA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DAA5CC-8608-5C66-B3F8-B92A33F5DAFB}"/>
              </a:ext>
            </a:extLst>
          </p:cNvPr>
          <p:cNvSpPr>
            <a:spLocks noGrp="1"/>
          </p:cNvSpPr>
          <p:nvPr>
            <p:ph type="sldNum" sz="quarter" idx="12"/>
          </p:nvPr>
        </p:nvSpPr>
        <p:spPr/>
        <p:txBody>
          <a:bodyPr/>
          <a:lstStyle/>
          <a:p>
            <a:fld id="{50B7DCE8-5BA3-D947-B8E3-E4F857F3561F}" type="slidenum">
              <a:rPr lang="en-US" smtClean="0"/>
              <a:t>‹#›</a:t>
            </a:fld>
            <a:endParaRPr lang="en-US"/>
          </a:p>
        </p:txBody>
      </p:sp>
    </p:spTree>
    <p:extLst>
      <p:ext uri="{BB962C8B-B14F-4D97-AF65-F5344CB8AC3E}">
        <p14:creationId xmlns:p14="http://schemas.microsoft.com/office/powerpoint/2010/main" val="2568932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DE4985-C918-F7A7-3F9D-6484725D719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DE44E6C-B7A3-A28C-7E01-FA292F12AF9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AFD5061-A11E-75E2-B69D-3BB3B00A5DA0}"/>
              </a:ext>
            </a:extLst>
          </p:cNvPr>
          <p:cNvSpPr>
            <a:spLocks noGrp="1"/>
          </p:cNvSpPr>
          <p:nvPr>
            <p:ph type="dt" sz="half" idx="10"/>
          </p:nvPr>
        </p:nvSpPr>
        <p:spPr/>
        <p:txBody>
          <a:bodyPr/>
          <a:lstStyle/>
          <a:p>
            <a:fld id="{7B4F7E3E-15E0-E248-971E-4BF65AD9CBE9}" type="datetimeFigureOut">
              <a:rPr lang="en-US" smtClean="0"/>
              <a:t>5/8/24</a:t>
            </a:fld>
            <a:endParaRPr lang="en-US"/>
          </a:p>
        </p:txBody>
      </p:sp>
      <p:sp>
        <p:nvSpPr>
          <p:cNvPr id="5" name="Footer Placeholder 4">
            <a:extLst>
              <a:ext uri="{FF2B5EF4-FFF2-40B4-BE49-F238E27FC236}">
                <a16:creationId xmlns:a16="http://schemas.microsoft.com/office/drawing/2014/main" id="{82E51D84-ADB7-BE8E-1C8B-32E10F379C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BF7C3F-7C5F-918E-581F-CB73E20E558A}"/>
              </a:ext>
            </a:extLst>
          </p:cNvPr>
          <p:cNvSpPr>
            <a:spLocks noGrp="1"/>
          </p:cNvSpPr>
          <p:nvPr>
            <p:ph type="sldNum" sz="quarter" idx="12"/>
          </p:nvPr>
        </p:nvSpPr>
        <p:spPr/>
        <p:txBody>
          <a:bodyPr/>
          <a:lstStyle/>
          <a:p>
            <a:fld id="{50B7DCE8-5BA3-D947-B8E3-E4F857F3561F}" type="slidenum">
              <a:rPr lang="en-US" smtClean="0"/>
              <a:t>‹#›</a:t>
            </a:fld>
            <a:endParaRPr lang="en-US"/>
          </a:p>
        </p:txBody>
      </p:sp>
    </p:spTree>
    <p:extLst>
      <p:ext uri="{BB962C8B-B14F-4D97-AF65-F5344CB8AC3E}">
        <p14:creationId xmlns:p14="http://schemas.microsoft.com/office/powerpoint/2010/main" val="536750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185E8-1CED-9242-93AC-D1A8ECE1E0E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54BCD4C-CF27-574B-6D64-7795D52DFF7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C742756-7D6A-0E57-4462-B126896A103F}"/>
              </a:ext>
            </a:extLst>
          </p:cNvPr>
          <p:cNvSpPr>
            <a:spLocks noGrp="1"/>
          </p:cNvSpPr>
          <p:nvPr>
            <p:ph type="dt" sz="half" idx="10"/>
          </p:nvPr>
        </p:nvSpPr>
        <p:spPr/>
        <p:txBody>
          <a:bodyPr/>
          <a:lstStyle/>
          <a:p>
            <a:fld id="{7B4F7E3E-15E0-E248-971E-4BF65AD9CBE9}" type="datetimeFigureOut">
              <a:rPr lang="en-US" smtClean="0"/>
              <a:t>5/8/24</a:t>
            </a:fld>
            <a:endParaRPr lang="en-US"/>
          </a:p>
        </p:txBody>
      </p:sp>
      <p:sp>
        <p:nvSpPr>
          <p:cNvPr id="5" name="Footer Placeholder 4">
            <a:extLst>
              <a:ext uri="{FF2B5EF4-FFF2-40B4-BE49-F238E27FC236}">
                <a16:creationId xmlns:a16="http://schemas.microsoft.com/office/drawing/2014/main" id="{1CB284CC-33EA-6C32-DA37-1300013201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CAE781-1620-99EA-5F1A-29B6E4EB70EE}"/>
              </a:ext>
            </a:extLst>
          </p:cNvPr>
          <p:cNvSpPr>
            <a:spLocks noGrp="1"/>
          </p:cNvSpPr>
          <p:nvPr>
            <p:ph type="sldNum" sz="quarter" idx="12"/>
          </p:nvPr>
        </p:nvSpPr>
        <p:spPr/>
        <p:txBody>
          <a:bodyPr/>
          <a:lstStyle/>
          <a:p>
            <a:fld id="{50B7DCE8-5BA3-D947-B8E3-E4F857F3561F}" type="slidenum">
              <a:rPr lang="en-US" smtClean="0"/>
              <a:t>‹#›</a:t>
            </a:fld>
            <a:endParaRPr lang="en-US"/>
          </a:p>
        </p:txBody>
      </p:sp>
    </p:spTree>
    <p:extLst>
      <p:ext uri="{BB962C8B-B14F-4D97-AF65-F5344CB8AC3E}">
        <p14:creationId xmlns:p14="http://schemas.microsoft.com/office/powerpoint/2010/main" val="109035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C9DCC-FEB5-7850-38D4-68EC0DC0FF3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E5F0DC1-4DFC-5365-FBAC-A69D638534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05D8AA7-013E-E4C4-6D99-38A012D51222}"/>
              </a:ext>
            </a:extLst>
          </p:cNvPr>
          <p:cNvSpPr>
            <a:spLocks noGrp="1"/>
          </p:cNvSpPr>
          <p:nvPr>
            <p:ph type="dt" sz="half" idx="10"/>
          </p:nvPr>
        </p:nvSpPr>
        <p:spPr/>
        <p:txBody>
          <a:bodyPr/>
          <a:lstStyle/>
          <a:p>
            <a:fld id="{7B4F7E3E-15E0-E248-971E-4BF65AD9CBE9}" type="datetimeFigureOut">
              <a:rPr lang="en-US" smtClean="0"/>
              <a:t>5/8/24</a:t>
            </a:fld>
            <a:endParaRPr lang="en-US"/>
          </a:p>
        </p:txBody>
      </p:sp>
      <p:sp>
        <p:nvSpPr>
          <p:cNvPr id="5" name="Footer Placeholder 4">
            <a:extLst>
              <a:ext uri="{FF2B5EF4-FFF2-40B4-BE49-F238E27FC236}">
                <a16:creationId xmlns:a16="http://schemas.microsoft.com/office/drawing/2014/main" id="{02DD56AB-377D-E736-135F-F78EB8E4E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A0D79A-E2B3-8813-747F-3D6BF7F37D16}"/>
              </a:ext>
            </a:extLst>
          </p:cNvPr>
          <p:cNvSpPr>
            <a:spLocks noGrp="1"/>
          </p:cNvSpPr>
          <p:nvPr>
            <p:ph type="sldNum" sz="quarter" idx="12"/>
          </p:nvPr>
        </p:nvSpPr>
        <p:spPr/>
        <p:txBody>
          <a:bodyPr/>
          <a:lstStyle/>
          <a:p>
            <a:fld id="{50B7DCE8-5BA3-D947-B8E3-E4F857F3561F}" type="slidenum">
              <a:rPr lang="en-US" smtClean="0"/>
              <a:t>‹#›</a:t>
            </a:fld>
            <a:endParaRPr lang="en-US"/>
          </a:p>
        </p:txBody>
      </p:sp>
    </p:spTree>
    <p:extLst>
      <p:ext uri="{BB962C8B-B14F-4D97-AF65-F5344CB8AC3E}">
        <p14:creationId xmlns:p14="http://schemas.microsoft.com/office/powerpoint/2010/main" val="1121012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F3598-ED17-E9FA-F010-C07B7CBA682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D636C6F-A235-E58F-B2E0-7E023DD4B6A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B3080FE-140B-B2A0-14C1-F4B666AE58B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C0642AE-98F9-EC7C-1CFF-AF7F803FD073}"/>
              </a:ext>
            </a:extLst>
          </p:cNvPr>
          <p:cNvSpPr>
            <a:spLocks noGrp="1"/>
          </p:cNvSpPr>
          <p:nvPr>
            <p:ph type="dt" sz="half" idx="10"/>
          </p:nvPr>
        </p:nvSpPr>
        <p:spPr/>
        <p:txBody>
          <a:bodyPr/>
          <a:lstStyle/>
          <a:p>
            <a:fld id="{7B4F7E3E-15E0-E248-971E-4BF65AD9CBE9}" type="datetimeFigureOut">
              <a:rPr lang="en-US" smtClean="0"/>
              <a:t>5/8/24</a:t>
            </a:fld>
            <a:endParaRPr lang="en-US"/>
          </a:p>
        </p:txBody>
      </p:sp>
      <p:sp>
        <p:nvSpPr>
          <p:cNvPr id="6" name="Footer Placeholder 5">
            <a:extLst>
              <a:ext uri="{FF2B5EF4-FFF2-40B4-BE49-F238E27FC236}">
                <a16:creationId xmlns:a16="http://schemas.microsoft.com/office/drawing/2014/main" id="{9490984E-0E5E-82E5-0799-1914E9B068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64CC8A-B10F-E77F-66B7-509720951182}"/>
              </a:ext>
            </a:extLst>
          </p:cNvPr>
          <p:cNvSpPr>
            <a:spLocks noGrp="1"/>
          </p:cNvSpPr>
          <p:nvPr>
            <p:ph type="sldNum" sz="quarter" idx="12"/>
          </p:nvPr>
        </p:nvSpPr>
        <p:spPr/>
        <p:txBody>
          <a:bodyPr/>
          <a:lstStyle/>
          <a:p>
            <a:fld id="{50B7DCE8-5BA3-D947-B8E3-E4F857F3561F}" type="slidenum">
              <a:rPr lang="en-US" smtClean="0"/>
              <a:t>‹#›</a:t>
            </a:fld>
            <a:endParaRPr lang="en-US"/>
          </a:p>
        </p:txBody>
      </p:sp>
    </p:spTree>
    <p:extLst>
      <p:ext uri="{BB962C8B-B14F-4D97-AF65-F5344CB8AC3E}">
        <p14:creationId xmlns:p14="http://schemas.microsoft.com/office/powerpoint/2010/main" val="1929925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C21C-3642-0648-8B32-BD17B6CB6D8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D2B4683-82AD-7080-C700-6735ADDFBF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D78CEBB-7224-B21C-41E1-8F41E80485C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710131C-7AB4-8842-538A-B279E81CD5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916AF6-696A-B699-D8D6-04B680191E8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A99C264-8366-AED2-3727-40753E54DA85}"/>
              </a:ext>
            </a:extLst>
          </p:cNvPr>
          <p:cNvSpPr>
            <a:spLocks noGrp="1"/>
          </p:cNvSpPr>
          <p:nvPr>
            <p:ph type="dt" sz="half" idx="10"/>
          </p:nvPr>
        </p:nvSpPr>
        <p:spPr/>
        <p:txBody>
          <a:bodyPr/>
          <a:lstStyle/>
          <a:p>
            <a:fld id="{7B4F7E3E-15E0-E248-971E-4BF65AD9CBE9}" type="datetimeFigureOut">
              <a:rPr lang="en-US" smtClean="0"/>
              <a:t>5/8/24</a:t>
            </a:fld>
            <a:endParaRPr lang="en-US"/>
          </a:p>
        </p:txBody>
      </p:sp>
      <p:sp>
        <p:nvSpPr>
          <p:cNvPr id="8" name="Footer Placeholder 7">
            <a:extLst>
              <a:ext uri="{FF2B5EF4-FFF2-40B4-BE49-F238E27FC236}">
                <a16:creationId xmlns:a16="http://schemas.microsoft.com/office/drawing/2014/main" id="{5809A3AA-918E-EDF1-E512-1A17C10C0E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1253B9-30CA-0219-EFA1-CF9882E2670B}"/>
              </a:ext>
            </a:extLst>
          </p:cNvPr>
          <p:cNvSpPr>
            <a:spLocks noGrp="1"/>
          </p:cNvSpPr>
          <p:nvPr>
            <p:ph type="sldNum" sz="quarter" idx="12"/>
          </p:nvPr>
        </p:nvSpPr>
        <p:spPr/>
        <p:txBody>
          <a:bodyPr/>
          <a:lstStyle/>
          <a:p>
            <a:fld id="{50B7DCE8-5BA3-D947-B8E3-E4F857F3561F}" type="slidenum">
              <a:rPr lang="en-US" smtClean="0"/>
              <a:t>‹#›</a:t>
            </a:fld>
            <a:endParaRPr lang="en-US"/>
          </a:p>
        </p:txBody>
      </p:sp>
    </p:spTree>
    <p:extLst>
      <p:ext uri="{BB962C8B-B14F-4D97-AF65-F5344CB8AC3E}">
        <p14:creationId xmlns:p14="http://schemas.microsoft.com/office/powerpoint/2010/main" val="3179539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24689-9690-22C4-CE7C-661D6E7D488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FC950E9-8013-DE1F-3689-3685B9A37C66}"/>
              </a:ext>
            </a:extLst>
          </p:cNvPr>
          <p:cNvSpPr>
            <a:spLocks noGrp="1"/>
          </p:cNvSpPr>
          <p:nvPr>
            <p:ph type="dt" sz="half" idx="10"/>
          </p:nvPr>
        </p:nvSpPr>
        <p:spPr/>
        <p:txBody>
          <a:bodyPr/>
          <a:lstStyle/>
          <a:p>
            <a:fld id="{7B4F7E3E-15E0-E248-971E-4BF65AD9CBE9}" type="datetimeFigureOut">
              <a:rPr lang="en-US" smtClean="0"/>
              <a:t>5/8/24</a:t>
            </a:fld>
            <a:endParaRPr lang="en-US"/>
          </a:p>
        </p:txBody>
      </p:sp>
      <p:sp>
        <p:nvSpPr>
          <p:cNvPr id="4" name="Footer Placeholder 3">
            <a:extLst>
              <a:ext uri="{FF2B5EF4-FFF2-40B4-BE49-F238E27FC236}">
                <a16:creationId xmlns:a16="http://schemas.microsoft.com/office/drawing/2014/main" id="{306F7FFC-85DC-540E-B11E-D40EAFDC18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8694E3-56F8-84A9-979D-88F53C84B75D}"/>
              </a:ext>
            </a:extLst>
          </p:cNvPr>
          <p:cNvSpPr>
            <a:spLocks noGrp="1"/>
          </p:cNvSpPr>
          <p:nvPr>
            <p:ph type="sldNum" sz="quarter" idx="12"/>
          </p:nvPr>
        </p:nvSpPr>
        <p:spPr/>
        <p:txBody>
          <a:bodyPr/>
          <a:lstStyle/>
          <a:p>
            <a:fld id="{50B7DCE8-5BA3-D947-B8E3-E4F857F3561F}" type="slidenum">
              <a:rPr lang="en-US" smtClean="0"/>
              <a:t>‹#›</a:t>
            </a:fld>
            <a:endParaRPr lang="en-US"/>
          </a:p>
        </p:txBody>
      </p:sp>
    </p:spTree>
    <p:extLst>
      <p:ext uri="{BB962C8B-B14F-4D97-AF65-F5344CB8AC3E}">
        <p14:creationId xmlns:p14="http://schemas.microsoft.com/office/powerpoint/2010/main" val="4202845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26F274-1D78-2154-6D3C-6CBD57353AA8}"/>
              </a:ext>
            </a:extLst>
          </p:cNvPr>
          <p:cNvSpPr>
            <a:spLocks noGrp="1"/>
          </p:cNvSpPr>
          <p:nvPr>
            <p:ph type="dt" sz="half" idx="10"/>
          </p:nvPr>
        </p:nvSpPr>
        <p:spPr/>
        <p:txBody>
          <a:bodyPr/>
          <a:lstStyle/>
          <a:p>
            <a:fld id="{7B4F7E3E-15E0-E248-971E-4BF65AD9CBE9}" type="datetimeFigureOut">
              <a:rPr lang="en-US" smtClean="0"/>
              <a:t>5/8/24</a:t>
            </a:fld>
            <a:endParaRPr lang="en-US"/>
          </a:p>
        </p:txBody>
      </p:sp>
      <p:sp>
        <p:nvSpPr>
          <p:cNvPr id="3" name="Footer Placeholder 2">
            <a:extLst>
              <a:ext uri="{FF2B5EF4-FFF2-40B4-BE49-F238E27FC236}">
                <a16:creationId xmlns:a16="http://schemas.microsoft.com/office/drawing/2014/main" id="{115B267D-4567-0380-7DC8-DADEC7D184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530A7D-5BEA-A16F-64EA-39F721231195}"/>
              </a:ext>
            </a:extLst>
          </p:cNvPr>
          <p:cNvSpPr>
            <a:spLocks noGrp="1"/>
          </p:cNvSpPr>
          <p:nvPr>
            <p:ph type="sldNum" sz="quarter" idx="12"/>
          </p:nvPr>
        </p:nvSpPr>
        <p:spPr/>
        <p:txBody>
          <a:bodyPr/>
          <a:lstStyle/>
          <a:p>
            <a:fld id="{50B7DCE8-5BA3-D947-B8E3-E4F857F3561F}" type="slidenum">
              <a:rPr lang="en-US" smtClean="0"/>
              <a:t>‹#›</a:t>
            </a:fld>
            <a:endParaRPr lang="en-US"/>
          </a:p>
        </p:txBody>
      </p:sp>
    </p:spTree>
    <p:extLst>
      <p:ext uri="{BB962C8B-B14F-4D97-AF65-F5344CB8AC3E}">
        <p14:creationId xmlns:p14="http://schemas.microsoft.com/office/powerpoint/2010/main" val="221128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98733-34D9-8480-43FA-905279F1CC0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D0D4C33-83DF-D82C-CA2E-9CDAE8A659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BA28090-9801-5B61-F51D-8678744840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B075EF5-5166-AAE9-9109-FAA91209AD56}"/>
              </a:ext>
            </a:extLst>
          </p:cNvPr>
          <p:cNvSpPr>
            <a:spLocks noGrp="1"/>
          </p:cNvSpPr>
          <p:nvPr>
            <p:ph type="dt" sz="half" idx="10"/>
          </p:nvPr>
        </p:nvSpPr>
        <p:spPr/>
        <p:txBody>
          <a:bodyPr/>
          <a:lstStyle/>
          <a:p>
            <a:fld id="{7B4F7E3E-15E0-E248-971E-4BF65AD9CBE9}" type="datetimeFigureOut">
              <a:rPr lang="en-US" smtClean="0"/>
              <a:t>5/8/24</a:t>
            </a:fld>
            <a:endParaRPr lang="en-US"/>
          </a:p>
        </p:txBody>
      </p:sp>
      <p:sp>
        <p:nvSpPr>
          <p:cNvPr id="6" name="Footer Placeholder 5">
            <a:extLst>
              <a:ext uri="{FF2B5EF4-FFF2-40B4-BE49-F238E27FC236}">
                <a16:creationId xmlns:a16="http://schemas.microsoft.com/office/drawing/2014/main" id="{0C4A15D2-C50B-EBC7-7F09-B4A247504F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29D04D-393C-35FD-5A7E-C4ED8A653865}"/>
              </a:ext>
            </a:extLst>
          </p:cNvPr>
          <p:cNvSpPr>
            <a:spLocks noGrp="1"/>
          </p:cNvSpPr>
          <p:nvPr>
            <p:ph type="sldNum" sz="quarter" idx="12"/>
          </p:nvPr>
        </p:nvSpPr>
        <p:spPr/>
        <p:txBody>
          <a:bodyPr/>
          <a:lstStyle/>
          <a:p>
            <a:fld id="{50B7DCE8-5BA3-D947-B8E3-E4F857F3561F}" type="slidenum">
              <a:rPr lang="en-US" smtClean="0"/>
              <a:t>‹#›</a:t>
            </a:fld>
            <a:endParaRPr lang="en-US"/>
          </a:p>
        </p:txBody>
      </p:sp>
    </p:spTree>
    <p:extLst>
      <p:ext uri="{BB962C8B-B14F-4D97-AF65-F5344CB8AC3E}">
        <p14:creationId xmlns:p14="http://schemas.microsoft.com/office/powerpoint/2010/main" val="2173393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017CD-E92D-737F-C952-A2F82CB6F9E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FFE26E0-5647-E0A3-6FBE-B2C3161558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52336C-B75A-BF60-81F3-163FAC3FAE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361339F-94A5-E018-675E-BCDB68C41276}"/>
              </a:ext>
            </a:extLst>
          </p:cNvPr>
          <p:cNvSpPr>
            <a:spLocks noGrp="1"/>
          </p:cNvSpPr>
          <p:nvPr>
            <p:ph type="dt" sz="half" idx="10"/>
          </p:nvPr>
        </p:nvSpPr>
        <p:spPr/>
        <p:txBody>
          <a:bodyPr/>
          <a:lstStyle/>
          <a:p>
            <a:fld id="{7B4F7E3E-15E0-E248-971E-4BF65AD9CBE9}" type="datetimeFigureOut">
              <a:rPr lang="en-US" smtClean="0"/>
              <a:t>5/8/24</a:t>
            </a:fld>
            <a:endParaRPr lang="en-US"/>
          </a:p>
        </p:txBody>
      </p:sp>
      <p:sp>
        <p:nvSpPr>
          <p:cNvPr id="6" name="Footer Placeholder 5">
            <a:extLst>
              <a:ext uri="{FF2B5EF4-FFF2-40B4-BE49-F238E27FC236}">
                <a16:creationId xmlns:a16="http://schemas.microsoft.com/office/drawing/2014/main" id="{6A636DBC-A283-0714-FD7D-A87C831172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AAD699-88CC-BF3E-416B-C79507B408AE}"/>
              </a:ext>
            </a:extLst>
          </p:cNvPr>
          <p:cNvSpPr>
            <a:spLocks noGrp="1"/>
          </p:cNvSpPr>
          <p:nvPr>
            <p:ph type="sldNum" sz="quarter" idx="12"/>
          </p:nvPr>
        </p:nvSpPr>
        <p:spPr/>
        <p:txBody>
          <a:bodyPr/>
          <a:lstStyle/>
          <a:p>
            <a:fld id="{50B7DCE8-5BA3-D947-B8E3-E4F857F3561F}" type="slidenum">
              <a:rPr lang="en-US" smtClean="0"/>
              <a:t>‹#›</a:t>
            </a:fld>
            <a:endParaRPr lang="en-US"/>
          </a:p>
        </p:txBody>
      </p:sp>
    </p:spTree>
    <p:extLst>
      <p:ext uri="{BB962C8B-B14F-4D97-AF65-F5344CB8AC3E}">
        <p14:creationId xmlns:p14="http://schemas.microsoft.com/office/powerpoint/2010/main" val="1154769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FB0D07-8AD6-9540-B637-0F465B4EE8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9D738F8-A4AB-2593-5F78-AD65B5E456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8CF930F-EF06-9A1A-63BA-798610A444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B4F7E3E-15E0-E248-971E-4BF65AD9CBE9}" type="datetimeFigureOut">
              <a:rPr lang="en-US" smtClean="0"/>
              <a:t>5/8/24</a:t>
            </a:fld>
            <a:endParaRPr lang="en-US"/>
          </a:p>
        </p:txBody>
      </p:sp>
      <p:sp>
        <p:nvSpPr>
          <p:cNvPr id="5" name="Footer Placeholder 4">
            <a:extLst>
              <a:ext uri="{FF2B5EF4-FFF2-40B4-BE49-F238E27FC236}">
                <a16:creationId xmlns:a16="http://schemas.microsoft.com/office/drawing/2014/main" id="{06A47218-E18C-FF2E-923D-06807E335C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421B2CC-BFC1-4FAE-8D68-2AF93E7326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0B7DCE8-5BA3-D947-B8E3-E4F857F3561F}" type="slidenum">
              <a:rPr lang="en-US" smtClean="0"/>
              <a:t>‹#›</a:t>
            </a:fld>
            <a:endParaRPr lang="en-US"/>
          </a:p>
        </p:txBody>
      </p:sp>
    </p:spTree>
    <p:extLst>
      <p:ext uri="{BB962C8B-B14F-4D97-AF65-F5344CB8AC3E}">
        <p14:creationId xmlns:p14="http://schemas.microsoft.com/office/powerpoint/2010/main" val="2232468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A logo on a black background&#10;&#10;Description automatically generated">
            <a:extLst>
              <a:ext uri="{FF2B5EF4-FFF2-40B4-BE49-F238E27FC236}">
                <a16:creationId xmlns:a16="http://schemas.microsoft.com/office/drawing/2014/main" id="{5EA2C462-411D-C668-DD04-455BE3399F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390" b="26198"/>
          <a:stretch/>
        </p:blipFill>
        <p:spPr bwMode="auto">
          <a:xfrm>
            <a:off x="4132651" y="432039"/>
            <a:ext cx="3771894" cy="12440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logo for a university&#10;&#10;Description automatically generated">
            <a:extLst>
              <a:ext uri="{FF2B5EF4-FFF2-40B4-BE49-F238E27FC236}">
                <a16:creationId xmlns:a16="http://schemas.microsoft.com/office/drawing/2014/main" id="{D5F63B29-1CAB-D683-7BAA-A0F7EC96D503}"/>
              </a:ext>
            </a:extLst>
          </p:cNvPr>
          <p:cNvPicPr>
            <a:picLocks noChangeAspect="1"/>
          </p:cNvPicPr>
          <p:nvPr/>
        </p:nvPicPr>
        <p:blipFill>
          <a:blip r:embed="rId3"/>
          <a:stretch>
            <a:fillRect/>
          </a:stretch>
        </p:blipFill>
        <p:spPr>
          <a:xfrm>
            <a:off x="657469" y="2987121"/>
            <a:ext cx="2337384" cy="946640"/>
          </a:xfrm>
          <a:prstGeom prst="rect">
            <a:avLst/>
          </a:prstGeom>
        </p:spPr>
      </p:pic>
      <p:pic>
        <p:nvPicPr>
          <p:cNvPr id="5" name="Picture 4" descr="A blue text on a white background&#10;&#10;Description automatically generated">
            <a:extLst>
              <a:ext uri="{FF2B5EF4-FFF2-40B4-BE49-F238E27FC236}">
                <a16:creationId xmlns:a16="http://schemas.microsoft.com/office/drawing/2014/main" id="{6EFD7BD4-5426-81A7-1255-E2974BA44DE7}"/>
              </a:ext>
            </a:extLst>
          </p:cNvPr>
          <p:cNvPicPr>
            <a:picLocks noChangeAspect="1"/>
          </p:cNvPicPr>
          <p:nvPr/>
        </p:nvPicPr>
        <p:blipFill>
          <a:blip r:embed="rId4"/>
          <a:stretch>
            <a:fillRect/>
          </a:stretch>
        </p:blipFill>
        <p:spPr>
          <a:xfrm>
            <a:off x="657469" y="5492729"/>
            <a:ext cx="2278206" cy="711939"/>
          </a:xfrm>
          <a:prstGeom prst="rect">
            <a:avLst/>
          </a:prstGeom>
        </p:spPr>
      </p:pic>
      <p:sp>
        <p:nvSpPr>
          <p:cNvPr id="10254" name="Rectangle 10253">
            <a:extLst>
              <a:ext uri="{FF2B5EF4-FFF2-40B4-BE49-F238E27FC236}">
                <a16:creationId xmlns:a16="http://schemas.microsoft.com/office/drawing/2014/main" id="{A5A17FC0-D416-4C8B-A9E6-5924D352B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495" y="2300641"/>
            <a:ext cx="8124506" cy="455736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58151A-5243-AB20-FA9C-6F9C7F06A4FE}"/>
              </a:ext>
            </a:extLst>
          </p:cNvPr>
          <p:cNvSpPr>
            <a:spLocks noGrp="1"/>
          </p:cNvSpPr>
          <p:nvPr>
            <p:ph type="ctrTitle"/>
          </p:nvPr>
        </p:nvSpPr>
        <p:spPr>
          <a:xfrm>
            <a:off x="4657256" y="2916520"/>
            <a:ext cx="6465287" cy="2309364"/>
          </a:xfrm>
        </p:spPr>
        <p:txBody>
          <a:bodyPr>
            <a:normAutofit/>
          </a:bodyPr>
          <a:lstStyle/>
          <a:p>
            <a:pPr algn="l"/>
            <a:br>
              <a:rPr lang="en-US" sz="4800">
                <a:solidFill>
                  <a:srgbClr val="FFFFFF"/>
                </a:solidFill>
                <a:latin typeface="Calibri" panose="020F0502020204030204" pitchFamily="34" charset="0"/>
                <a:cs typeface="Calibri" panose="020F0502020204030204" pitchFamily="34" charset="0"/>
              </a:rPr>
            </a:br>
            <a:r>
              <a:rPr lang="en-US" sz="4800">
                <a:solidFill>
                  <a:srgbClr val="FFFFFF"/>
                </a:solidFill>
                <a:latin typeface="Calibri" panose="020F0502020204030204" pitchFamily="34" charset="0"/>
                <a:cs typeface="Calibri" panose="020F0502020204030204" pitchFamily="34" charset="0"/>
              </a:rPr>
              <a:t>UK Centre of Excellence for Nuclear Astrophysics</a:t>
            </a:r>
          </a:p>
        </p:txBody>
      </p:sp>
      <p:cxnSp>
        <p:nvCxnSpPr>
          <p:cNvPr id="10256" name="Straight Connector 10255">
            <a:extLst>
              <a:ext uri="{FF2B5EF4-FFF2-40B4-BE49-F238E27FC236}">
                <a16:creationId xmlns:a16="http://schemas.microsoft.com/office/drawing/2014/main" id="{982DC870-E8E5-4050-B10C-CC24FC67E5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285774"/>
            <a:ext cx="12188952"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10258" name="Straight Connector 10257">
            <a:extLst>
              <a:ext uri="{FF2B5EF4-FFF2-40B4-BE49-F238E27FC236}">
                <a16:creationId xmlns:a16="http://schemas.microsoft.com/office/drawing/2014/main" id="{FF76A74F-C283-4DED-BD4D-086753B7CB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571548"/>
            <a:ext cx="4064320"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10260" name="Straight Connector 10259">
            <a:extLst>
              <a:ext uri="{FF2B5EF4-FFF2-40B4-BE49-F238E27FC236}">
                <a16:creationId xmlns:a16="http://schemas.microsoft.com/office/drawing/2014/main" id="{3B2791FB-B2F7-4BBE-B8D8-74C37FF9E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4319" y="-680"/>
            <a:ext cx="0" cy="6858003"/>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10262" name="Straight Connector 10261">
            <a:extLst>
              <a:ext uri="{FF2B5EF4-FFF2-40B4-BE49-F238E27FC236}">
                <a16:creationId xmlns:a16="http://schemas.microsoft.com/office/drawing/2014/main" id="{9891B5DE-6811-4844-BB18-472A3F360E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20742" y="-680"/>
            <a:ext cx="0" cy="224028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10264" name="Straight Connector 10263">
            <a:extLst>
              <a:ext uri="{FF2B5EF4-FFF2-40B4-BE49-F238E27FC236}">
                <a16:creationId xmlns:a16="http://schemas.microsoft.com/office/drawing/2014/main" id="{77A9CA3A-7216-41E0-B3CD-058077FD39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46931" y="5336249"/>
            <a:ext cx="5486400" cy="0"/>
          </a:xfrm>
          <a:prstGeom prst="line">
            <a:avLst/>
          </a:prstGeom>
          <a:ln w="15875">
            <a:solidFill>
              <a:srgbClr val="FFFFFF">
                <a:alpha val="75000"/>
              </a:srgbClr>
            </a:solidFill>
          </a:ln>
        </p:spPr>
        <p:style>
          <a:lnRef idx="1">
            <a:schemeClr val="accent1"/>
          </a:lnRef>
          <a:fillRef idx="0">
            <a:schemeClr val="accent1"/>
          </a:fillRef>
          <a:effectRef idx="0">
            <a:schemeClr val="accent1"/>
          </a:effectRef>
          <a:fontRef idx="minor">
            <a:schemeClr val="tx1"/>
          </a:fontRef>
        </p:style>
      </p:cxnSp>
      <p:pic>
        <p:nvPicPr>
          <p:cNvPr id="2052" name="Picture 4" descr="Flag Digital Art - United Kingdom Map Silhouette and Flag by Bigalbaloo Stock">
            <a:extLst>
              <a:ext uri="{FF2B5EF4-FFF2-40B4-BE49-F238E27FC236}">
                <a16:creationId xmlns:a16="http://schemas.microsoft.com/office/drawing/2014/main" id="{4CF95464-A815-80D8-CDB5-07CAE2305D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011" y="217541"/>
            <a:ext cx="1018552" cy="167305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5716B66-CC05-7C10-1AF7-C210970C2FDA}"/>
              </a:ext>
            </a:extLst>
          </p:cNvPr>
          <p:cNvSpPr txBox="1"/>
          <p:nvPr/>
        </p:nvSpPr>
        <p:spPr>
          <a:xfrm>
            <a:off x="930167" y="772507"/>
            <a:ext cx="886781" cy="830997"/>
          </a:xfrm>
          <a:prstGeom prst="rect">
            <a:avLst/>
          </a:prstGeom>
          <a:noFill/>
        </p:spPr>
        <p:txBody>
          <a:bodyPr wrap="none" rtlCol="0">
            <a:spAutoFit/>
          </a:bodyPr>
          <a:lstStyle/>
          <a:p>
            <a:r>
              <a:rPr lang="en-US" sz="2400" b="1" dirty="0">
                <a:solidFill>
                  <a:schemeClr val="accent1">
                    <a:lumMod val="50000"/>
                  </a:schemeClr>
                </a:solidFill>
                <a:latin typeface="Calibri" panose="020F0502020204030204" pitchFamily="34" charset="0"/>
                <a:cs typeface="Calibri" panose="020F0502020204030204" pitchFamily="34" charset="0"/>
              </a:rPr>
              <a:t>UK</a:t>
            </a:r>
            <a:r>
              <a:rPr lang="en-US" sz="2400" b="1" dirty="0">
                <a:latin typeface="Calibri" panose="020F0502020204030204" pitchFamily="34" charset="0"/>
                <a:cs typeface="Calibri" panose="020F0502020204030204" pitchFamily="34" charset="0"/>
              </a:rPr>
              <a:t> </a:t>
            </a:r>
          </a:p>
          <a:p>
            <a:r>
              <a:rPr lang="en-US" sz="2400" b="1" dirty="0">
                <a:solidFill>
                  <a:srgbClr val="8A0F00"/>
                </a:solidFill>
                <a:latin typeface="Calibri" panose="020F0502020204030204" pitchFamily="34" charset="0"/>
                <a:cs typeface="Calibri" panose="020F0502020204030204" pitchFamily="34" charset="0"/>
              </a:rPr>
              <a:t>CENA</a:t>
            </a:r>
          </a:p>
        </p:txBody>
      </p:sp>
      <p:pic>
        <p:nvPicPr>
          <p:cNvPr id="11" name="Picture 10" descr="Black text on a white background&#10;&#10;Description automatically generated">
            <a:extLst>
              <a:ext uri="{FF2B5EF4-FFF2-40B4-BE49-F238E27FC236}">
                <a16:creationId xmlns:a16="http://schemas.microsoft.com/office/drawing/2014/main" id="{36387B9E-AEBF-3921-8529-26BC0568F991}"/>
              </a:ext>
            </a:extLst>
          </p:cNvPr>
          <p:cNvPicPr>
            <a:picLocks noChangeAspect="1"/>
          </p:cNvPicPr>
          <p:nvPr/>
        </p:nvPicPr>
        <p:blipFill>
          <a:blip r:embed="rId6"/>
          <a:stretch>
            <a:fillRect/>
          </a:stretch>
        </p:blipFill>
        <p:spPr>
          <a:xfrm>
            <a:off x="8730546" y="680158"/>
            <a:ext cx="2709392" cy="807942"/>
          </a:xfrm>
          <a:prstGeom prst="rect">
            <a:avLst/>
          </a:prstGeom>
        </p:spPr>
      </p:pic>
    </p:spTree>
    <p:extLst>
      <p:ext uri="{BB962C8B-B14F-4D97-AF65-F5344CB8AC3E}">
        <p14:creationId xmlns:p14="http://schemas.microsoft.com/office/powerpoint/2010/main" val="3096434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9FD7BACA-4A47-570D-7094-510007C77216}"/>
              </a:ext>
            </a:extLst>
          </p:cNvPr>
          <p:cNvGrpSpPr/>
          <p:nvPr/>
        </p:nvGrpSpPr>
        <p:grpSpPr>
          <a:xfrm rot="16200000">
            <a:off x="10429296" y="-16703"/>
            <a:ext cx="1552530" cy="1783185"/>
            <a:chOff x="3130822" y="3071545"/>
            <a:chExt cx="1925759" cy="1925759"/>
          </a:xfrm>
        </p:grpSpPr>
        <p:sp>
          <p:nvSpPr>
            <p:cNvPr id="34" name="Down Arrow 33">
              <a:extLst>
                <a:ext uri="{FF2B5EF4-FFF2-40B4-BE49-F238E27FC236}">
                  <a16:creationId xmlns:a16="http://schemas.microsoft.com/office/drawing/2014/main" id="{D24645BA-3FD9-A296-6BEA-F3E8C87B0C53}"/>
                </a:ext>
              </a:extLst>
            </p:cNvPr>
            <p:cNvSpPr/>
            <p:nvPr/>
          </p:nvSpPr>
          <p:spPr>
            <a:xfrm rot="8640000">
              <a:off x="3130822" y="3071545"/>
              <a:ext cx="1925759" cy="1925759"/>
            </a:xfrm>
            <a:prstGeom prst="downArrow">
              <a:avLst>
                <a:gd name="adj1" fmla="val 50000"/>
                <a:gd name="adj2" fmla="val 35000"/>
              </a:avLst>
            </a:prstGeom>
            <a:solidFill>
              <a:srgbClr val="FFC000"/>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a:lstStyle/>
            <a:p>
              <a:endParaRPr lang="en-US" sz="2000">
                <a:latin typeface="Calibri" panose="020F0502020204030204" pitchFamily="34" charset="0"/>
                <a:cs typeface="Calibri" panose="020F0502020204030204" pitchFamily="34" charset="0"/>
              </a:endParaRPr>
            </a:p>
          </p:txBody>
        </p:sp>
        <p:sp>
          <p:nvSpPr>
            <p:cNvPr id="35" name="Down Arrow 4">
              <a:extLst>
                <a:ext uri="{FF2B5EF4-FFF2-40B4-BE49-F238E27FC236}">
                  <a16:creationId xmlns:a16="http://schemas.microsoft.com/office/drawing/2014/main" id="{1D7C2F4A-9A15-46B7-35F3-07C4DE99CF3F}"/>
                </a:ext>
              </a:extLst>
            </p:cNvPr>
            <p:cNvSpPr txBox="1"/>
            <p:nvPr/>
          </p:nvSpPr>
          <p:spPr>
            <a:xfrm rot="3177816">
              <a:off x="3321740" y="3336804"/>
              <a:ext cx="1701863" cy="15887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observation</a:t>
              </a:r>
            </a:p>
          </p:txBody>
        </p:sp>
      </p:grpSp>
      <p:grpSp>
        <p:nvGrpSpPr>
          <p:cNvPr id="39" name="Group 38">
            <a:extLst>
              <a:ext uri="{FF2B5EF4-FFF2-40B4-BE49-F238E27FC236}">
                <a16:creationId xmlns:a16="http://schemas.microsoft.com/office/drawing/2014/main" id="{0F37D105-B9DC-F4B0-8B07-FC35148990B0}"/>
              </a:ext>
            </a:extLst>
          </p:cNvPr>
          <p:cNvGrpSpPr/>
          <p:nvPr/>
        </p:nvGrpSpPr>
        <p:grpSpPr>
          <a:xfrm rot="804838">
            <a:off x="162915" y="24027"/>
            <a:ext cx="1618601" cy="1451254"/>
            <a:chOff x="181550" y="1067234"/>
            <a:chExt cx="1781645" cy="1749640"/>
          </a:xfrm>
        </p:grpSpPr>
        <p:sp>
          <p:nvSpPr>
            <p:cNvPr id="40" name="Down Arrow 39">
              <a:extLst>
                <a:ext uri="{FF2B5EF4-FFF2-40B4-BE49-F238E27FC236}">
                  <a16:creationId xmlns:a16="http://schemas.microsoft.com/office/drawing/2014/main" id="{E8A51386-845F-89A8-A0DC-5F7CF7A96BE2}"/>
                </a:ext>
              </a:extLst>
            </p:cNvPr>
            <p:cNvSpPr/>
            <p:nvPr/>
          </p:nvSpPr>
          <p:spPr>
            <a:xfrm rot="17280000">
              <a:off x="213555" y="1067234"/>
              <a:ext cx="1749640" cy="1749640"/>
            </a:xfrm>
            <a:prstGeom prst="downArrow">
              <a:avLst>
                <a:gd name="adj1" fmla="val 50000"/>
                <a:gd name="adj2" fmla="val 35000"/>
              </a:avLst>
            </a:pr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a:lstStyle/>
            <a:p>
              <a:endParaRPr lang="en-US" sz="2000">
                <a:latin typeface="Calibri" panose="020F0502020204030204" pitchFamily="34" charset="0"/>
                <a:cs typeface="Calibri" panose="020F0502020204030204" pitchFamily="34" charset="0"/>
              </a:endParaRPr>
            </a:p>
          </p:txBody>
        </p:sp>
        <p:sp>
          <p:nvSpPr>
            <p:cNvPr id="41" name="Down Arrow 4">
              <a:extLst>
                <a:ext uri="{FF2B5EF4-FFF2-40B4-BE49-F238E27FC236}">
                  <a16:creationId xmlns:a16="http://schemas.microsoft.com/office/drawing/2014/main" id="{8597CD2E-6900-7E6B-6D4F-BDDEA672ADC4}"/>
                </a:ext>
              </a:extLst>
            </p:cNvPr>
            <p:cNvSpPr txBox="1"/>
            <p:nvPr/>
          </p:nvSpPr>
          <p:spPr>
            <a:xfrm rot="1091780">
              <a:off x="181550" y="1441090"/>
              <a:ext cx="1596093" cy="8748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2000" dirty="0">
                  <a:latin typeface="Calibri" panose="020F0502020204030204" pitchFamily="34" charset="0"/>
                  <a:cs typeface="Calibri" panose="020F0502020204030204" pitchFamily="34" charset="0"/>
                </a:rPr>
                <a:t>e</a:t>
              </a:r>
              <a:r>
                <a:rPr lang="en-US" sz="2000" kern="1200" dirty="0">
                  <a:latin typeface="Calibri" panose="020F0502020204030204" pitchFamily="34" charset="0"/>
                  <a:cs typeface="Calibri" panose="020F0502020204030204" pitchFamily="34" charset="0"/>
                </a:rPr>
                <a:t>xperiment</a:t>
              </a:r>
            </a:p>
          </p:txBody>
        </p:sp>
      </p:grpSp>
      <p:grpSp>
        <p:nvGrpSpPr>
          <p:cNvPr id="48" name="Group 47">
            <a:extLst>
              <a:ext uri="{FF2B5EF4-FFF2-40B4-BE49-F238E27FC236}">
                <a16:creationId xmlns:a16="http://schemas.microsoft.com/office/drawing/2014/main" id="{B7427D72-99EE-5E75-D735-38068A7CCB94}"/>
              </a:ext>
            </a:extLst>
          </p:cNvPr>
          <p:cNvGrpSpPr/>
          <p:nvPr/>
        </p:nvGrpSpPr>
        <p:grpSpPr>
          <a:xfrm rot="16200000" flipH="1" flipV="1">
            <a:off x="195243" y="5046868"/>
            <a:ext cx="1552530" cy="1847944"/>
            <a:chOff x="3130822" y="3071545"/>
            <a:chExt cx="1925759" cy="1995698"/>
          </a:xfrm>
        </p:grpSpPr>
        <p:sp>
          <p:nvSpPr>
            <p:cNvPr id="49" name="Down Arrow 48">
              <a:extLst>
                <a:ext uri="{FF2B5EF4-FFF2-40B4-BE49-F238E27FC236}">
                  <a16:creationId xmlns:a16="http://schemas.microsoft.com/office/drawing/2014/main" id="{0A6B4C9B-CE46-973A-5CA6-20BF9D141803}"/>
                </a:ext>
              </a:extLst>
            </p:cNvPr>
            <p:cNvSpPr/>
            <p:nvPr/>
          </p:nvSpPr>
          <p:spPr>
            <a:xfrm rot="8640000">
              <a:off x="3130822" y="3071545"/>
              <a:ext cx="1925759" cy="1925759"/>
            </a:xfrm>
            <a:prstGeom prst="downArrow">
              <a:avLst>
                <a:gd name="adj1" fmla="val 50000"/>
                <a:gd name="adj2" fmla="val 35000"/>
              </a:avLst>
            </a:prstGeom>
            <a:solidFill>
              <a:srgbClr val="C00000"/>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a:lstStyle/>
            <a:p>
              <a:endParaRPr lang="en-US" sz="2000">
                <a:latin typeface="Calibri" panose="020F0502020204030204" pitchFamily="34" charset="0"/>
                <a:cs typeface="Calibri" panose="020F0502020204030204" pitchFamily="34" charset="0"/>
              </a:endParaRPr>
            </a:p>
          </p:txBody>
        </p:sp>
        <p:sp>
          <p:nvSpPr>
            <p:cNvPr id="50" name="Down Arrow 4">
              <a:extLst>
                <a:ext uri="{FF2B5EF4-FFF2-40B4-BE49-F238E27FC236}">
                  <a16:creationId xmlns:a16="http://schemas.microsoft.com/office/drawing/2014/main" id="{E042DE59-8FB4-FBD4-62CC-3A6ACC8F3D90}"/>
                </a:ext>
              </a:extLst>
            </p:cNvPr>
            <p:cNvSpPr txBox="1"/>
            <p:nvPr/>
          </p:nvSpPr>
          <p:spPr>
            <a:xfrm rot="14002837">
              <a:off x="3399965" y="3421936"/>
              <a:ext cx="1701863" cy="15887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theory</a:t>
              </a:r>
            </a:p>
          </p:txBody>
        </p:sp>
      </p:grpSp>
      <p:grpSp>
        <p:nvGrpSpPr>
          <p:cNvPr id="51" name="Group 50">
            <a:extLst>
              <a:ext uri="{FF2B5EF4-FFF2-40B4-BE49-F238E27FC236}">
                <a16:creationId xmlns:a16="http://schemas.microsoft.com/office/drawing/2014/main" id="{7ACE00C6-3C58-3D8D-8818-2CD0206D5F21}"/>
              </a:ext>
            </a:extLst>
          </p:cNvPr>
          <p:cNvGrpSpPr/>
          <p:nvPr/>
        </p:nvGrpSpPr>
        <p:grpSpPr>
          <a:xfrm rot="804838" flipH="1" flipV="1">
            <a:off x="10455804" y="5365088"/>
            <a:ext cx="1665882" cy="1451254"/>
            <a:chOff x="129506" y="1067234"/>
            <a:chExt cx="1833689" cy="1749640"/>
          </a:xfrm>
        </p:grpSpPr>
        <p:sp>
          <p:nvSpPr>
            <p:cNvPr id="52" name="Down Arrow 51">
              <a:extLst>
                <a:ext uri="{FF2B5EF4-FFF2-40B4-BE49-F238E27FC236}">
                  <a16:creationId xmlns:a16="http://schemas.microsoft.com/office/drawing/2014/main" id="{1F79342E-D88E-468C-E7F9-BB9122828675}"/>
                </a:ext>
              </a:extLst>
            </p:cNvPr>
            <p:cNvSpPr/>
            <p:nvPr/>
          </p:nvSpPr>
          <p:spPr>
            <a:xfrm rot="17280000">
              <a:off x="213555" y="1067234"/>
              <a:ext cx="1749640" cy="1749640"/>
            </a:xfrm>
            <a:prstGeom prst="downArrow">
              <a:avLst>
                <a:gd name="adj1" fmla="val 50000"/>
                <a:gd name="adj2" fmla="val 35000"/>
              </a:avLst>
            </a:prstGeom>
            <a:solidFill>
              <a:schemeClr val="accent1"/>
            </a:solidFill>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a:lstStyle/>
            <a:p>
              <a:endParaRPr lang="en-US" sz="2000">
                <a:latin typeface="Calibri" panose="020F0502020204030204" pitchFamily="34" charset="0"/>
                <a:cs typeface="Calibri" panose="020F0502020204030204" pitchFamily="34" charset="0"/>
              </a:endParaRPr>
            </a:p>
          </p:txBody>
        </p:sp>
        <p:sp>
          <p:nvSpPr>
            <p:cNvPr id="53" name="Down Arrow 4">
              <a:extLst>
                <a:ext uri="{FF2B5EF4-FFF2-40B4-BE49-F238E27FC236}">
                  <a16:creationId xmlns:a16="http://schemas.microsoft.com/office/drawing/2014/main" id="{9F1D8379-8221-35D6-3356-27EDF11A675B}"/>
                </a:ext>
              </a:extLst>
            </p:cNvPr>
            <p:cNvSpPr txBox="1"/>
            <p:nvPr/>
          </p:nvSpPr>
          <p:spPr>
            <a:xfrm rot="11893867">
              <a:off x="129506" y="1464916"/>
              <a:ext cx="1792675" cy="8748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2000" dirty="0">
                  <a:latin typeface="Calibri" panose="020F0502020204030204" pitchFamily="34" charset="0"/>
                  <a:cs typeface="Calibri" panose="020F0502020204030204" pitchFamily="34" charset="0"/>
                </a:rPr>
                <a:t>computation</a:t>
              </a:r>
              <a:endParaRPr lang="en-US" sz="2000" kern="1200" dirty="0">
                <a:latin typeface="Calibri" panose="020F0502020204030204" pitchFamily="34" charset="0"/>
                <a:cs typeface="Calibri" panose="020F0502020204030204" pitchFamily="34" charset="0"/>
              </a:endParaRPr>
            </a:p>
          </p:txBody>
        </p:sp>
      </p:grpSp>
      <p:grpSp>
        <p:nvGrpSpPr>
          <p:cNvPr id="4" name="Group 3">
            <a:extLst>
              <a:ext uri="{FF2B5EF4-FFF2-40B4-BE49-F238E27FC236}">
                <a16:creationId xmlns:a16="http://schemas.microsoft.com/office/drawing/2014/main" id="{62B1A7C8-D0E6-1439-562B-3E01BC3B71BF}"/>
              </a:ext>
            </a:extLst>
          </p:cNvPr>
          <p:cNvGrpSpPr/>
          <p:nvPr/>
        </p:nvGrpSpPr>
        <p:grpSpPr>
          <a:xfrm>
            <a:off x="1367552" y="524446"/>
            <a:ext cx="9662439" cy="6038054"/>
            <a:chOff x="1367552" y="524446"/>
            <a:chExt cx="9662439" cy="6038054"/>
          </a:xfrm>
        </p:grpSpPr>
        <p:grpSp>
          <p:nvGrpSpPr>
            <p:cNvPr id="5" name="Group 4">
              <a:extLst>
                <a:ext uri="{FF2B5EF4-FFF2-40B4-BE49-F238E27FC236}">
                  <a16:creationId xmlns:a16="http://schemas.microsoft.com/office/drawing/2014/main" id="{99E2B505-A21E-D5A6-7663-1CAE6358D860}"/>
                </a:ext>
              </a:extLst>
            </p:cNvPr>
            <p:cNvGrpSpPr/>
            <p:nvPr/>
          </p:nvGrpSpPr>
          <p:grpSpPr>
            <a:xfrm>
              <a:off x="1367552" y="524446"/>
              <a:ext cx="8990329" cy="5914457"/>
              <a:chOff x="-450280" y="477750"/>
              <a:chExt cx="8990329" cy="5914457"/>
            </a:xfrm>
          </p:grpSpPr>
          <p:sp>
            <p:nvSpPr>
              <p:cNvPr id="6" name="TextBox 5">
                <a:extLst>
                  <a:ext uri="{FF2B5EF4-FFF2-40B4-BE49-F238E27FC236}">
                    <a16:creationId xmlns:a16="http://schemas.microsoft.com/office/drawing/2014/main" id="{68F31B50-3E76-CCA1-CEBB-E3FD7DB35ADA}"/>
                  </a:ext>
                </a:extLst>
              </p:cNvPr>
              <p:cNvSpPr txBox="1"/>
              <p:nvPr/>
            </p:nvSpPr>
            <p:spPr>
              <a:xfrm>
                <a:off x="3292536" y="477750"/>
                <a:ext cx="2052613" cy="523220"/>
              </a:xfrm>
              <a:prstGeom prst="rect">
                <a:avLst/>
              </a:prstGeom>
              <a:noFill/>
            </p:spPr>
            <p:txBody>
              <a:bodyPr wrap="none" rtlCol="0">
                <a:spAutoFit/>
              </a:bodyPr>
              <a:lstStyle/>
              <a:p>
                <a:r>
                  <a:rPr lang="en-US" sz="2800" b="1" dirty="0">
                    <a:solidFill>
                      <a:srgbClr val="800000"/>
                    </a:solidFill>
                    <a:latin typeface="Calibri" panose="020F0502020204030204" pitchFamily="34" charset="0"/>
                    <a:cs typeface="Calibri" panose="020F0502020204030204" pitchFamily="34" charset="0"/>
                  </a:rPr>
                  <a:t>Astrophysics</a:t>
                </a:r>
              </a:p>
            </p:txBody>
          </p:sp>
          <p:sp>
            <p:nvSpPr>
              <p:cNvPr id="7" name="TextBox 6">
                <a:extLst>
                  <a:ext uri="{FF2B5EF4-FFF2-40B4-BE49-F238E27FC236}">
                    <a16:creationId xmlns:a16="http://schemas.microsoft.com/office/drawing/2014/main" id="{1E542C7D-1FF3-F641-DFDF-EE39988E5994}"/>
                  </a:ext>
                </a:extLst>
              </p:cNvPr>
              <p:cNvSpPr txBox="1"/>
              <p:nvPr/>
            </p:nvSpPr>
            <p:spPr>
              <a:xfrm>
                <a:off x="973135" y="4883347"/>
                <a:ext cx="2386294" cy="523220"/>
              </a:xfrm>
              <a:prstGeom prst="rect">
                <a:avLst/>
              </a:prstGeom>
              <a:noFill/>
            </p:spPr>
            <p:txBody>
              <a:bodyPr wrap="none" rtlCol="0">
                <a:spAutoFit/>
              </a:bodyPr>
              <a:lstStyle/>
              <a:p>
                <a:r>
                  <a:rPr lang="en-US" sz="2800" b="1" dirty="0">
                    <a:solidFill>
                      <a:srgbClr val="800000"/>
                    </a:solidFill>
                    <a:latin typeface="Calibri" panose="020F0502020204030204" pitchFamily="34" charset="0"/>
                    <a:cs typeface="Calibri" panose="020F0502020204030204" pitchFamily="34" charset="0"/>
                  </a:rPr>
                  <a:t>Atomic Physics</a:t>
                </a:r>
              </a:p>
            </p:txBody>
          </p:sp>
          <p:sp>
            <p:nvSpPr>
              <p:cNvPr id="8" name="TextBox 7">
                <a:extLst>
                  <a:ext uri="{FF2B5EF4-FFF2-40B4-BE49-F238E27FC236}">
                    <a16:creationId xmlns:a16="http://schemas.microsoft.com/office/drawing/2014/main" id="{CC4FC717-05DA-A7DF-B330-08D8C4ACEB52}"/>
                  </a:ext>
                </a:extLst>
              </p:cNvPr>
              <p:cNvSpPr txBox="1"/>
              <p:nvPr/>
            </p:nvSpPr>
            <p:spPr>
              <a:xfrm>
                <a:off x="2611421" y="1001620"/>
                <a:ext cx="3185231" cy="1015663"/>
              </a:xfrm>
              <a:prstGeom prst="rect">
                <a:avLst/>
              </a:prstGeom>
              <a:noFill/>
            </p:spPr>
            <p:txBody>
              <a:bodyPr wrap="none" rtlCol="0">
                <a:spAutoFit/>
              </a:bodyPr>
              <a:lstStyle/>
              <a:p>
                <a:pPr algn="ctr"/>
                <a:r>
                  <a:rPr lang="en-US" sz="2000" dirty="0">
                    <a:latin typeface="Calibri" panose="020F0502020204030204" pitchFamily="34" charset="0"/>
                    <a:cs typeface="Calibri" panose="020F0502020204030204" pitchFamily="34" charset="0"/>
                  </a:rPr>
                  <a:t>Stellar evolution</a:t>
                </a:r>
              </a:p>
              <a:p>
                <a:pPr algn="ctr"/>
                <a:r>
                  <a:rPr lang="en-US" sz="2000" dirty="0">
                    <a:latin typeface="Calibri" panose="020F0502020204030204" pitchFamily="34" charset="0"/>
                    <a:cs typeface="Calibri" panose="020F0502020204030204" pitchFamily="34" charset="0"/>
                  </a:rPr>
                  <a:t>nucleosynthesis calculations </a:t>
                </a:r>
              </a:p>
              <a:p>
                <a:pPr algn="ctr"/>
                <a:r>
                  <a:rPr lang="en-US" sz="2000" dirty="0">
                    <a:latin typeface="Calibri" panose="020F0502020204030204" pitchFamily="34" charset="0"/>
                    <a:cs typeface="Calibri" panose="020F0502020204030204" pitchFamily="34" charset="0"/>
                  </a:rPr>
                  <a:t>astronomical observations</a:t>
                </a:r>
              </a:p>
            </p:txBody>
          </p:sp>
          <p:grpSp>
            <p:nvGrpSpPr>
              <p:cNvPr id="9" name="Group 8">
                <a:extLst>
                  <a:ext uri="{FF2B5EF4-FFF2-40B4-BE49-F238E27FC236}">
                    <a16:creationId xmlns:a16="http://schemas.microsoft.com/office/drawing/2014/main" id="{F1374658-763A-7457-6719-FD430B910C73}"/>
                  </a:ext>
                </a:extLst>
              </p:cNvPr>
              <p:cNvGrpSpPr/>
              <p:nvPr/>
            </p:nvGrpSpPr>
            <p:grpSpPr>
              <a:xfrm>
                <a:off x="-450280" y="2223787"/>
                <a:ext cx="3012171" cy="1535670"/>
                <a:chOff x="6185904" y="2311942"/>
                <a:chExt cx="3012171" cy="1535670"/>
              </a:xfrm>
            </p:grpSpPr>
            <p:sp>
              <p:nvSpPr>
                <p:cNvPr id="18" name="TextBox 17">
                  <a:extLst>
                    <a:ext uri="{FF2B5EF4-FFF2-40B4-BE49-F238E27FC236}">
                      <a16:creationId xmlns:a16="http://schemas.microsoft.com/office/drawing/2014/main" id="{F2D2B7BD-814D-8487-2312-F0E4357507BC}"/>
                    </a:ext>
                  </a:extLst>
                </p:cNvPr>
                <p:cNvSpPr txBox="1"/>
                <p:nvPr/>
              </p:nvSpPr>
              <p:spPr>
                <a:xfrm>
                  <a:off x="6509381" y="2311942"/>
                  <a:ext cx="2490618" cy="523220"/>
                </a:xfrm>
                <a:prstGeom prst="rect">
                  <a:avLst/>
                </a:prstGeom>
                <a:noFill/>
              </p:spPr>
              <p:txBody>
                <a:bodyPr wrap="none" rtlCol="0">
                  <a:spAutoFit/>
                </a:bodyPr>
                <a:lstStyle/>
                <a:p>
                  <a:r>
                    <a:rPr lang="en-US" sz="2800" b="1" dirty="0">
                      <a:solidFill>
                        <a:srgbClr val="800000"/>
                      </a:solidFill>
                      <a:latin typeface="Calibri" panose="020F0502020204030204" pitchFamily="34" charset="0"/>
                      <a:cs typeface="Calibri" panose="020F0502020204030204" pitchFamily="34" charset="0"/>
                    </a:rPr>
                    <a:t>Nuclear Physics</a:t>
                  </a:r>
                </a:p>
              </p:txBody>
            </p:sp>
            <p:sp>
              <p:nvSpPr>
                <p:cNvPr id="19" name="TextBox 18">
                  <a:extLst>
                    <a:ext uri="{FF2B5EF4-FFF2-40B4-BE49-F238E27FC236}">
                      <a16:creationId xmlns:a16="http://schemas.microsoft.com/office/drawing/2014/main" id="{9231B267-1FD0-2E2B-5A40-3D3ED9B65CDE}"/>
                    </a:ext>
                  </a:extLst>
                </p:cNvPr>
                <p:cNvSpPr txBox="1"/>
                <p:nvPr/>
              </p:nvSpPr>
              <p:spPr>
                <a:xfrm>
                  <a:off x="6185904" y="2831949"/>
                  <a:ext cx="3012171" cy="1015663"/>
                </a:xfrm>
                <a:prstGeom prst="rect">
                  <a:avLst/>
                </a:prstGeom>
                <a:noFill/>
              </p:spPr>
              <p:txBody>
                <a:bodyPr wrap="none" rtlCol="0">
                  <a:spAutoFit/>
                </a:bodyPr>
                <a:lstStyle/>
                <a:p>
                  <a:pPr algn="ctr"/>
                  <a:r>
                    <a:rPr lang="en-US" sz="2000" dirty="0">
                      <a:latin typeface="Calibri" panose="020F0502020204030204" pitchFamily="34" charset="0"/>
                      <a:cs typeface="Calibri" panose="020F0502020204030204" pitchFamily="34" charset="0"/>
                    </a:rPr>
                    <a:t>nuclear reactions</a:t>
                  </a:r>
                </a:p>
                <a:p>
                  <a:pPr algn="ctr"/>
                  <a:r>
                    <a:rPr lang="en-US" sz="2000" dirty="0">
                      <a:latin typeface="Calibri" panose="020F0502020204030204" pitchFamily="34" charset="0"/>
                      <a:cs typeface="Calibri" panose="020F0502020204030204" pitchFamily="34" charset="0"/>
                    </a:rPr>
                    <a:t>nuclear properties</a:t>
                  </a:r>
                </a:p>
                <a:p>
                  <a:pPr algn="ctr"/>
                  <a:r>
                    <a:rPr lang="en-US" sz="2000" dirty="0">
                      <a:latin typeface="Calibri" panose="020F0502020204030204" pitchFamily="34" charset="0"/>
                      <a:cs typeface="Calibri" panose="020F0502020204030204" pitchFamily="34" charset="0"/>
                    </a:rPr>
                    <a:t>masses and decay lifetimes</a:t>
                  </a:r>
                </a:p>
              </p:txBody>
            </p:sp>
          </p:grpSp>
          <p:grpSp>
            <p:nvGrpSpPr>
              <p:cNvPr id="10" name="Group 9">
                <a:extLst>
                  <a:ext uri="{FF2B5EF4-FFF2-40B4-BE49-F238E27FC236}">
                    <a16:creationId xmlns:a16="http://schemas.microsoft.com/office/drawing/2014/main" id="{89CB9BE5-818B-9611-0E7A-E18E37751BCC}"/>
                  </a:ext>
                </a:extLst>
              </p:cNvPr>
              <p:cNvGrpSpPr/>
              <p:nvPr/>
            </p:nvGrpSpPr>
            <p:grpSpPr>
              <a:xfrm>
                <a:off x="5284339" y="4883347"/>
                <a:ext cx="2404056" cy="1508860"/>
                <a:chOff x="-1354646" y="4883347"/>
                <a:chExt cx="2404056" cy="1508860"/>
              </a:xfrm>
            </p:grpSpPr>
            <p:sp>
              <p:nvSpPr>
                <p:cNvPr id="16" name="TextBox 15">
                  <a:extLst>
                    <a:ext uri="{FF2B5EF4-FFF2-40B4-BE49-F238E27FC236}">
                      <a16:creationId xmlns:a16="http://schemas.microsoft.com/office/drawing/2014/main" id="{55D61721-083A-D027-D3C3-E173308434AE}"/>
                    </a:ext>
                  </a:extLst>
                </p:cNvPr>
                <p:cNvSpPr txBox="1"/>
                <p:nvPr/>
              </p:nvSpPr>
              <p:spPr>
                <a:xfrm>
                  <a:off x="-1354646" y="4883347"/>
                  <a:ext cx="2404056" cy="523220"/>
                </a:xfrm>
                <a:prstGeom prst="rect">
                  <a:avLst/>
                </a:prstGeom>
                <a:noFill/>
              </p:spPr>
              <p:txBody>
                <a:bodyPr wrap="none" rtlCol="0">
                  <a:spAutoFit/>
                </a:bodyPr>
                <a:lstStyle/>
                <a:p>
                  <a:r>
                    <a:rPr lang="en-US" sz="2800" b="1" dirty="0">
                      <a:solidFill>
                        <a:srgbClr val="800000"/>
                      </a:solidFill>
                      <a:latin typeface="Calibri" panose="020F0502020204030204" pitchFamily="34" charset="0"/>
                      <a:cs typeface="Calibri" panose="020F0502020204030204" pitchFamily="34" charset="0"/>
                    </a:rPr>
                    <a:t>Plasma Physics</a:t>
                  </a:r>
                </a:p>
              </p:txBody>
            </p:sp>
            <p:sp>
              <p:nvSpPr>
                <p:cNvPr id="17" name="TextBox 16">
                  <a:extLst>
                    <a:ext uri="{FF2B5EF4-FFF2-40B4-BE49-F238E27FC236}">
                      <a16:creationId xmlns:a16="http://schemas.microsoft.com/office/drawing/2014/main" id="{87AF99FC-9D16-A010-B133-B2B962B8E01B}"/>
                    </a:ext>
                  </a:extLst>
                </p:cNvPr>
                <p:cNvSpPr txBox="1"/>
                <p:nvPr/>
              </p:nvSpPr>
              <p:spPr>
                <a:xfrm>
                  <a:off x="-1159957" y="5376544"/>
                  <a:ext cx="2143087" cy="1015663"/>
                </a:xfrm>
                <a:prstGeom prst="rect">
                  <a:avLst/>
                </a:prstGeom>
                <a:noFill/>
              </p:spPr>
              <p:txBody>
                <a:bodyPr wrap="none" rtlCol="0">
                  <a:spAutoFit/>
                </a:bodyPr>
                <a:lstStyle/>
                <a:p>
                  <a:pPr algn="ctr"/>
                  <a:r>
                    <a:rPr lang="en-US" sz="2000" dirty="0">
                      <a:latin typeface="Calibri" panose="020F0502020204030204" pitchFamily="34" charset="0"/>
                      <a:cs typeface="Calibri" panose="020F0502020204030204" pitchFamily="34" charset="0"/>
                    </a:rPr>
                    <a:t>degenerate matter</a:t>
                  </a:r>
                </a:p>
                <a:p>
                  <a:pPr algn="ctr"/>
                  <a:r>
                    <a:rPr lang="en-US" sz="2000" dirty="0">
                      <a:latin typeface="Calibri" panose="020F0502020204030204" pitchFamily="34" charset="0"/>
                      <a:cs typeface="Calibri" panose="020F0502020204030204" pitchFamily="34" charset="0"/>
                    </a:rPr>
                    <a:t>electron screening</a:t>
                  </a:r>
                </a:p>
                <a:p>
                  <a:pPr algn="ctr"/>
                  <a:r>
                    <a:rPr lang="en-US" sz="2000" dirty="0">
                      <a:latin typeface="Calibri" panose="020F0502020204030204" pitchFamily="34" charset="0"/>
                      <a:cs typeface="Calibri" panose="020F0502020204030204" pitchFamily="34" charset="0"/>
                    </a:rPr>
                    <a:t>equation of state</a:t>
                  </a:r>
                </a:p>
              </p:txBody>
            </p:sp>
          </p:grpSp>
          <p:sp>
            <p:nvSpPr>
              <p:cNvPr id="11" name="TextBox 10">
                <a:extLst>
                  <a:ext uri="{FF2B5EF4-FFF2-40B4-BE49-F238E27FC236}">
                    <a16:creationId xmlns:a16="http://schemas.microsoft.com/office/drawing/2014/main" id="{72CA78A4-59CC-FDDB-BD9D-5E4D7420FF8A}"/>
                  </a:ext>
                </a:extLst>
              </p:cNvPr>
              <p:cNvSpPr txBox="1"/>
              <p:nvPr/>
            </p:nvSpPr>
            <p:spPr>
              <a:xfrm>
                <a:off x="548930" y="5376544"/>
                <a:ext cx="3105787" cy="1015663"/>
              </a:xfrm>
              <a:prstGeom prst="rect">
                <a:avLst/>
              </a:prstGeom>
              <a:noFill/>
            </p:spPr>
            <p:txBody>
              <a:bodyPr wrap="none" rtlCol="0">
                <a:spAutoFit/>
              </a:bodyPr>
              <a:lstStyle/>
              <a:p>
                <a:pPr algn="ctr"/>
                <a:r>
                  <a:rPr lang="en-US" sz="2000" dirty="0">
                    <a:latin typeface="Calibri" panose="020F0502020204030204" pitchFamily="34" charset="0"/>
                    <a:cs typeface="Calibri" panose="020F0502020204030204" pitchFamily="34" charset="0"/>
                  </a:rPr>
                  <a:t>radiation-matter interaction</a:t>
                </a:r>
              </a:p>
              <a:p>
                <a:pPr algn="ctr"/>
                <a:r>
                  <a:rPr lang="en-GB" sz="2000" dirty="0">
                    <a:latin typeface="Calibri" panose="020F0502020204030204" pitchFamily="34" charset="0"/>
                    <a:cs typeface="Calibri" panose="020F0502020204030204" pitchFamily="34" charset="0"/>
                  </a:rPr>
                  <a:t>energy losses, spectral lines</a:t>
                </a:r>
                <a:endParaRPr lang="en-US" sz="2000" dirty="0">
                  <a:latin typeface="Calibri" panose="020F0502020204030204" pitchFamily="34" charset="0"/>
                  <a:cs typeface="Calibri" panose="020F0502020204030204" pitchFamily="34" charset="0"/>
                </a:endParaRPr>
              </a:p>
              <a:p>
                <a:pPr algn="ctr"/>
                <a:r>
                  <a:rPr lang="en-US" sz="2000" dirty="0">
                    <a:latin typeface="Calibri" panose="020F0502020204030204" pitchFamily="34" charset="0"/>
                    <a:cs typeface="Calibri" panose="020F0502020204030204" pitchFamily="34" charset="0"/>
                  </a:rPr>
                  <a:t>materials and detectors</a:t>
                </a:r>
              </a:p>
            </p:txBody>
          </p:sp>
          <p:sp>
            <p:nvSpPr>
              <p:cNvPr id="12" name="AutoShape 18">
                <a:extLst>
                  <a:ext uri="{FF2B5EF4-FFF2-40B4-BE49-F238E27FC236}">
                    <a16:creationId xmlns:a16="http://schemas.microsoft.com/office/drawing/2014/main" id="{DDD8AD9C-EB8A-3475-A963-000FB943B2CD}"/>
                  </a:ext>
                </a:extLst>
              </p:cNvPr>
              <p:cNvSpPr>
                <a:spLocks noChangeArrowheads="1"/>
              </p:cNvSpPr>
              <p:nvPr/>
            </p:nvSpPr>
            <p:spPr bwMode="auto">
              <a:xfrm rot="9028607">
                <a:off x="15133" y="4007559"/>
                <a:ext cx="211137" cy="1214437"/>
              </a:xfrm>
              <a:prstGeom prst="curvedLeftArrow">
                <a:avLst>
                  <a:gd name="adj1" fmla="val 115038"/>
                  <a:gd name="adj2" fmla="val 230076"/>
                  <a:gd name="adj3" fmla="val 33333"/>
                </a:avLst>
              </a:prstGeom>
              <a:solidFill>
                <a:srgbClr val="FFF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000">
                  <a:latin typeface="Calibri" panose="020F0502020204030204" pitchFamily="34" charset="0"/>
                  <a:cs typeface="Calibri" panose="020F0502020204030204" pitchFamily="34" charset="0"/>
                </a:endParaRPr>
              </a:p>
            </p:txBody>
          </p:sp>
          <p:sp>
            <p:nvSpPr>
              <p:cNvPr id="13" name="AutoShape 18">
                <a:extLst>
                  <a:ext uri="{FF2B5EF4-FFF2-40B4-BE49-F238E27FC236}">
                    <a16:creationId xmlns:a16="http://schemas.microsoft.com/office/drawing/2014/main" id="{3D077EFE-7D8C-B7A1-D21C-2DFB7ED3A414}"/>
                  </a:ext>
                </a:extLst>
              </p:cNvPr>
              <p:cNvSpPr>
                <a:spLocks noChangeArrowheads="1"/>
              </p:cNvSpPr>
              <p:nvPr/>
            </p:nvSpPr>
            <p:spPr bwMode="auto">
              <a:xfrm rot="1438419">
                <a:off x="8328912" y="4036984"/>
                <a:ext cx="211137" cy="1214437"/>
              </a:xfrm>
              <a:prstGeom prst="curvedLeftArrow">
                <a:avLst>
                  <a:gd name="adj1" fmla="val 115038"/>
                  <a:gd name="adj2" fmla="val 230076"/>
                  <a:gd name="adj3" fmla="val 33333"/>
                </a:avLst>
              </a:prstGeom>
              <a:solidFill>
                <a:srgbClr val="FFF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000">
                  <a:latin typeface="Calibri" panose="020F0502020204030204" pitchFamily="34" charset="0"/>
                  <a:cs typeface="Calibri" panose="020F0502020204030204" pitchFamily="34" charset="0"/>
                </a:endParaRPr>
              </a:p>
            </p:txBody>
          </p:sp>
          <p:sp>
            <p:nvSpPr>
              <p:cNvPr id="14" name="AutoShape 18">
                <a:extLst>
                  <a:ext uri="{FF2B5EF4-FFF2-40B4-BE49-F238E27FC236}">
                    <a16:creationId xmlns:a16="http://schemas.microsoft.com/office/drawing/2014/main" id="{A3F24390-3CF2-B2CC-4EDD-8014986489EF}"/>
                  </a:ext>
                </a:extLst>
              </p:cNvPr>
              <p:cNvSpPr>
                <a:spLocks noChangeArrowheads="1"/>
              </p:cNvSpPr>
              <p:nvPr/>
            </p:nvSpPr>
            <p:spPr bwMode="auto">
              <a:xfrm rot="18313487">
                <a:off x="6988698" y="447776"/>
                <a:ext cx="211137" cy="1214437"/>
              </a:xfrm>
              <a:prstGeom prst="curvedLeftArrow">
                <a:avLst>
                  <a:gd name="adj1" fmla="val 115038"/>
                  <a:gd name="adj2" fmla="val 230076"/>
                  <a:gd name="adj3" fmla="val 33333"/>
                </a:avLst>
              </a:prstGeom>
              <a:solidFill>
                <a:srgbClr val="FFF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000">
                  <a:latin typeface="Calibri" panose="020F0502020204030204" pitchFamily="34" charset="0"/>
                  <a:cs typeface="Calibri" panose="020F0502020204030204" pitchFamily="34" charset="0"/>
                </a:endParaRPr>
              </a:p>
            </p:txBody>
          </p:sp>
          <p:sp>
            <p:nvSpPr>
              <p:cNvPr id="15" name="AutoShape 18">
                <a:extLst>
                  <a:ext uri="{FF2B5EF4-FFF2-40B4-BE49-F238E27FC236}">
                    <a16:creationId xmlns:a16="http://schemas.microsoft.com/office/drawing/2014/main" id="{526509C0-04C6-AF36-2620-AEBB39DCDA92}"/>
                  </a:ext>
                </a:extLst>
              </p:cNvPr>
              <p:cNvSpPr>
                <a:spLocks noChangeArrowheads="1"/>
              </p:cNvSpPr>
              <p:nvPr/>
            </p:nvSpPr>
            <p:spPr bwMode="auto">
              <a:xfrm rot="13849680">
                <a:off x="857994" y="533599"/>
                <a:ext cx="211137" cy="1214437"/>
              </a:xfrm>
              <a:prstGeom prst="curvedLeftArrow">
                <a:avLst>
                  <a:gd name="adj1" fmla="val 115038"/>
                  <a:gd name="adj2" fmla="val 230076"/>
                  <a:gd name="adj3" fmla="val 33333"/>
                </a:avLst>
              </a:prstGeom>
              <a:solidFill>
                <a:srgbClr val="FFF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000">
                  <a:latin typeface="Calibri" panose="020F0502020204030204" pitchFamily="34" charset="0"/>
                  <a:cs typeface="Calibri" panose="020F0502020204030204" pitchFamily="34" charset="0"/>
                </a:endParaRPr>
              </a:p>
            </p:txBody>
          </p:sp>
        </p:grpSp>
        <p:sp>
          <p:nvSpPr>
            <p:cNvPr id="2" name="Oval 1">
              <a:extLst>
                <a:ext uri="{FF2B5EF4-FFF2-40B4-BE49-F238E27FC236}">
                  <a16:creationId xmlns:a16="http://schemas.microsoft.com/office/drawing/2014/main" id="{ABE8E651-35CC-E209-D089-2D1EA4C6E7E8}"/>
                </a:ext>
              </a:extLst>
            </p:cNvPr>
            <p:cNvSpPr/>
            <p:nvPr/>
          </p:nvSpPr>
          <p:spPr>
            <a:xfrm>
              <a:off x="5342894" y="2205810"/>
              <a:ext cx="1506212" cy="1506212"/>
            </a:xfrm>
            <a:prstGeom prst="ellipse">
              <a:avLst/>
            </a:pr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sz="2000">
                <a:latin typeface="Calibri" panose="020F0502020204030204" pitchFamily="34" charset="0"/>
                <a:cs typeface="Calibri" panose="020F0502020204030204" pitchFamily="34" charset="0"/>
              </a:endParaRPr>
            </a:p>
          </p:txBody>
        </p:sp>
        <p:sp>
          <p:nvSpPr>
            <p:cNvPr id="20" name="Oval 19">
              <a:extLst>
                <a:ext uri="{FF2B5EF4-FFF2-40B4-BE49-F238E27FC236}">
                  <a16:creationId xmlns:a16="http://schemas.microsoft.com/office/drawing/2014/main" id="{749B4750-C0D2-7408-48D3-2424B0903809}"/>
                </a:ext>
              </a:extLst>
            </p:cNvPr>
            <p:cNvSpPr/>
            <p:nvPr/>
          </p:nvSpPr>
          <p:spPr>
            <a:xfrm>
              <a:off x="5915857" y="2621955"/>
              <a:ext cx="1506212" cy="1506212"/>
            </a:xfrm>
            <a:prstGeom prst="ellipse">
              <a:avLst/>
            </a:pr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sz="2000">
                <a:latin typeface="Calibri" panose="020F0502020204030204" pitchFamily="34" charset="0"/>
                <a:cs typeface="Calibri" panose="020F0502020204030204" pitchFamily="34" charset="0"/>
              </a:endParaRPr>
            </a:p>
          </p:txBody>
        </p:sp>
        <p:sp>
          <p:nvSpPr>
            <p:cNvPr id="23" name="Oval 22">
              <a:extLst>
                <a:ext uri="{FF2B5EF4-FFF2-40B4-BE49-F238E27FC236}">
                  <a16:creationId xmlns:a16="http://schemas.microsoft.com/office/drawing/2014/main" id="{055D0841-3F28-54A9-BBB9-0431A6971AD8}"/>
                </a:ext>
              </a:extLst>
            </p:cNvPr>
            <p:cNvSpPr/>
            <p:nvPr/>
          </p:nvSpPr>
          <p:spPr>
            <a:xfrm>
              <a:off x="5697155" y="3295878"/>
              <a:ext cx="1506212" cy="1506212"/>
            </a:xfrm>
            <a:prstGeom prst="ellipse">
              <a:avLst/>
            </a:pr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sz="2000">
                <a:latin typeface="Calibri" panose="020F0502020204030204" pitchFamily="34" charset="0"/>
                <a:cs typeface="Calibri" panose="020F0502020204030204" pitchFamily="34" charset="0"/>
              </a:endParaRPr>
            </a:p>
          </p:txBody>
        </p:sp>
        <p:sp>
          <p:nvSpPr>
            <p:cNvPr id="24" name="Oval 23">
              <a:extLst>
                <a:ext uri="{FF2B5EF4-FFF2-40B4-BE49-F238E27FC236}">
                  <a16:creationId xmlns:a16="http://schemas.microsoft.com/office/drawing/2014/main" id="{040FC1B7-27A9-7175-A4FE-8B9350D0C7ED}"/>
                </a:ext>
              </a:extLst>
            </p:cNvPr>
            <p:cNvSpPr/>
            <p:nvPr/>
          </p:nvSpPr>
          <p:spPr>
            <a:xfrm>
              <a:off x="4988633" y="3295878"/>
              <a:ext cx="1506212" cy="1506212"/>
            </a:xfrm>
            <a:prstGeom prst="ellipse">
              <a:avLst/>
            </a:pr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sz="2000">
                <a:latin typeface="Calibri" panose="020F0502020204030204" pitchFamily="34" charset="0"/>
                <a:cs typeface="Calibri" panose="020F0502020204030204" pitchFamily="34" charset="0"/>
              </a:endParaRPr>
            </a:p>
          </p:txBody>
        </p:sp>
        <p:sp>
          <p:nvSpPr>
            <p:cNvPr id="25" name="Oval 24">
              <a:extLst>
                <a:ext uri="{FF2B5EF4-FFF2-40B4-BE49-F238E27FC236}">
                  <a16:creationId xmlns:a16="http://schemas.microsoft.com/office/drawing/2014/main" id="{3BC6BE25-8A0A-1EF8-623F-6001AAE8A58C}"/>
                </a:ext>
              </a:extLst>
            </p:cNvPr>
            <p:cNvSpPr/>
            <p:nvPr/>
          </p:nvSpPr>
          <p:spPr>
            <a:xfrm>
              <a:off x="4769931" y="2621955"/>
              <a:ext cx="1506212" cy="1506212"/>
            </a:xfrm>
            <a:prstGeom prst="ellipse">
              <a:avLst/>
            </a:pr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sz="2000">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2D4D7C3C-669D-59A4-1248-18ED42A6AB9D}"/>
                </a:ext>
              </a:extLst>
            </p:cNvPr>
            <p:cNvSpPr txBox="1"/>
            <p:nvPr/>
          </p:nvSpPr>
          <p:spPr>
            <a:xfrm>
              <a:off x="8437349" y="2322044"/>
              <a:ext cx="1814920" cy="523220"/>
            </a:xfrm>
            <a:prstGeom prst="rect">
              <a:avLst/>
            </a:prstGeom>
            <a:noFill/>
          </p:spPr>
          <p:txBody>
            <a:bodyPr wrap="none" rtlCol="0">
              <a:spAutoFit/>
            </a:bodyPr>
            <a:lstStyle/>
            <a:p>
              <a:r>
                <a:rPr lang="en-US" sz="2800" b="1" dirty="0">
                  <a:solidFill>
                    <a:srgbClr val="800000"/>
                  </a:solidFill>
                  <a:latin typeface="Calibri" panose="020F0502020204030204" pitchFamily="34" charset="0"/>
                  <a:cs typeface="Calibri" panose="020F0502020204030204" pitchFamily="34" charset="0"/>
                </a:rPr>
                <a:t>Cosmology</a:t>
              </a:r>
            </a:p>
          </p:txBody>
        </p:sp>
        <p:sp>
          <p:nvSpPr>
            <p:cNvPr id="27" name="TextBox 26">
              <a:extLst>
                <a:ext uri="{FF2B5EF4-FFF2-40B4-BE49-F238E27FC236}">
                  <a16:creationId xmlns:a16="http://schemas.microsoft.com/office/drawing/2014/main" id="{3DD21696-6EE8-A7DE-7C2E-58C754F20AEA}"/>
                </a:ext>
              </a:extLst>
            </p:cNvPr>
            <p:cNvSpPr txBox="1"/>
            <p:nvPr/>
          </p:nvSpPr>
          <p:spPr>
            <a:xfrm>
              <a:off x="7652270" y="2793909"/>
              <a:ext cx="3377721" cy="1015663"/>
            </a:xfrm>
            <a:prstGeom prst="rect">
              <a:avLst/>
            </a:prstGeom>
            <a:noFill/>
          </p:spPr>
          <p:txBody>
            <a:bodyPr wrap="none" rtlCol="0">
              <a:spAutoFit/>
            </a:bodyPr>
            <a:lstStyle/>
            <a:p>
              <a:pPr algn="ctr"/>
              <a:r>
                <a:rPr lang="en-US" sz="2000" dirty="0">
                  <a:latin typeface="Calibri" panose="020F0502020204030204" pitchFamily="34" charset="0"/>
                  <a:cs typeface="Calibri" panose="020F0502020204030204" pitchFamily="34" charset="0"/>
                </a:rPr>
                <a:t>standard model</a:t>
              </a:r>
            </a:p>
            <a:p>
              <a:pPr algn="ctr"/>
              <a:r>
                <a:rPr lang="en-US" sz="2000" dirty="0">
                  <a:latin typeface="Calibri" panose="020F0502020204030204" pitchFamily="34" charset="0"/>
                  <a:cs typeface="Calibri" panose="020F0502020204030204" pitchFamily="34" charset="0"/>
                </a:rPr>
                <a:t>cosmic microwave background</a:t>
              </a:r>
            </a:p>
            <a:p>
              <a:pPr algn="ctr"/>
              <a:r>
                <a:rPr lang="en-US" sz="2000" dirty="0">
                  <a:latin typeface="Calibri" panose="020F0502020204030204" pitchFamily="34" charset="0"/>
                  <a:cs typeface="Calibri" panose="020F0502020204030204" pitchFamily="34" charset="0"/>
                </a:rPr>
                <a:t>neutrinos and dark matter</a:t>
              </a:r>
            </a:p>
          </p:txBody>
        </p:sp>
        <p:sp>
          <p:nvSpPr>
            <p:cNvPr id="28" name="AutoShape 18">
              <a:extLst>
                <a:ext uri="{FF2B5EF4-FFF2-40B4-BE49-F238E27FC236}">
                  <a16:creationId xmlns:a16="http://schemas.microsoft.com/office/drawing/2014/main" id="{E2A2DF7E-4380-17FF-7A7E-4EA03625B905}"/>
                </a:ext>
              </a:extLst>
            </p:cNvPr>
            <p:cNvSpPr>
              <a:spLocks noChangeArrowheads="1"/>
            </p:cNvSpPr>
            <p:nvPr/>
          </p:nvSpPr>
          <p:spPr bwMode="auto">
            <a:xfrm rot="5400000">
              <a:off x="5990431" y="5849713"/>
              <a:ext cx="211137" cy="1214437"/>
            </a:xfrm>
            <a:prstGeom prst="curvedLeftArrow">
              <a:avLst>
                <a:gd name="adj1" fmla="val 115038"/>
                <a:gd name="adj2" fmla="val 230076"/>
                <a:gd name="adj3" fmla="val 33333"/>
              </a:avLst>
            </a:prstGeom>
            <a:solidFill>
              <a:srgbClr val="FFF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00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88A430C1-A947-09A4-FC42-6DA37AC9E1A5}"/>
                </a:ext>
              </a:extLst>
            </p:cNvPr>
            <p:cNvSpPr txBox="1"/>
            <p:nvPr/>
          </p:nvSpPr>
          <p:spPr>
            <a:xfrm>
              <a:off x="5215711" y="2966375"/>
              <a:ext cx="1741823" cy="830997"/>
            </a:xfrm>
            <a:prstGeom prst="rect">
              <a:avLst/>
            </a:prstGeom>
            <a:noFill/>
          </p:spPr>
          <p:txBody>
            <a:bodyPr wrap="none" rtlCol="0">
              <a:spAutoFit/>
            </a:bodyPr>
            <a:lstStyle/>
            <a:p>
              <a:pPr algn="ctr"/>
              <a:r>
                <a:rPr lang="en-US" sz="2400" dirty="0">
                  <a:solidFill>
                    <a:schemeClr val="bg1"/>
                  </a:solidFill>
                  <a:latin typeface="Calibri" panose="020F0502020204030204" pitchFamily="34" charset="0"/>
                  <a:cs typeface="Calibri" panose="020F0502020204030204" pitchFamily="34" charset="0"/>
                </a:rPr>
                <a:t>Nuclear</a:t>
              </a:r>
            </a:p>
            <a:p>
              <a:pPr algn="ctr"/>
              <a:r>
                <a:rPr lang="en-US" sz="2400" dirty="0">
                  <a:solidFill>
                    <a:schemeClr val="bg1"/>
                  </a:solidFill>
                  <a:latin typeface="Calibri" panose="020F0502020204030204" pitchFamily="34" charset="0"/>
                  <a:cs typeface="Calibri" panose="020F0502020204030204" pitchFamily="34" charset="0"/>
                </a:rPr>
                <a:t>Astrophysics</a:t>
              </a:r>
            </a:p>
          </p:txBody>
        </p:sp>
      </p:grpSp>
    </p:spTree>
    <p:extLst>
      <p:ext uri="{BB962C8B-B14F-4D97-AF65-F5344CB8AC3E}">
        <p14:creationId xmlns:p14="http://schemas.microsoft.com/office/powerpoint/2010/main" val="3614419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A236A48-F585-A80C-8D32-62A8A3DC122B}"/>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latin typeface="Calibri" panose="020F0502020204030204" pitchFamily="34" charset="0"/>
                <a:cs typeface="Calibri" panose="020F0502020204030204" pitchFamily="34" charset="0"/>
              </a:rPr>
              <a:t>Challenges</a:t>
            </a:r>
          </a:p>
        </p:txBody>
      </p:sp>
      <p:graphicFrame>
        <p:nvGraphicFramePr>
          <p:cNvPr id="5" name="Content Placeholder 2">
            <a:extLst>
              <a:ext uri="{FF2B5EF4-FFF2-40B4-BE49-F238E27FC236}">
                <a16:creationId xmlns:a16="http://schemas.microsoft.com/office/drawing/2014/main" id="{1DBC369A-ECF9-F97C-C64C-1C344D4519F7}"/>
              </a:ext>
            </a:extLst>
          </p:cNvPr>
          <p:cNvGraphicFramePr>
            <a:graphicFrameLocks noGrp="1"/>
          </p:cNvGraphicFramePr>
          <p:nvPr>
            <p:ph idx="1"/>
            <p:extLst>
              <p:ext uri="{D42A27DB-BD31-4B8C-83A1-F6EECF244321}">
                <p14:modId xmlns:p14="http://schemas.microsoft.com/office/powerpoint/2010/main" val="511931239"/>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5380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36A48-F585-A80C-8D32-62A8A3DC122B}"/>
              </a:ext>
            </a:extLst>
          </p:cNvPr>
          <p:cNvSpPr>
            <a:spLocks noGrp="1"/>
          </p:cNvSpPr>
          <p:nvPr>
            <p:ph type="title"/>
          </p:nvPr>
        </p:nvSpPr>
        <p:spPr>
          <a:xfrm>
            <a:off x="586690" y="406174"/>
            <a:ext cx="5500810" cy="1616203"/>
          </a:xfrm>
        </p:spPr>
        <p:txBody>
          <a:bodyPr anchor="b">
            <a:normAutofit/>
          </a:bodyPr>
          <a:lstStyle/>
          <a:p>
            <a:r>
              <a:rPr lang="en-US" b="1" dirty="0">
                <a:solidFill>
                  <a:srgbClr val="8A0F00"/>
                </a:solidFill>
                <a:latin typeface="Calibri" panose="020F0502020204030204" pitchFamily="34" charset="0"/>
                <a:cs typeface="Calibri" panose="020F0502020204030204" pitchFamily="34" charset="0"/>
              </a:rPr>
              <a:t>Our Vision</a:t>
            </a:r>
            <a:br>
              <a:rPr lang="en-US" b="1" dirty="0">
                <a:solidFill>
                  <a:srgbClr val="8A0F00"/>
                </a:solidFill>
                <a:latin typeface="Calibri" panose="020F0502020204030204" pitchFamily="34" charset="0"/>
                <a:cs typeface="Calibri" panose="020F0502020204030204" pitchFamily="34" charset="0"/>
              </a:rPr>
            </a:br>
            <a:endParaRPr lang="en-US" b="1" dirty="0">
              <a:solidFill>
                <a:srgbClr val="8A0F00"/>
              </a:solidFill>
              <a:latin typeface="Calibri" panose="020F0502020204030204" pitchFamily="34" charset="0"/>
              <a:cs typeface="Calibri" panose="020F0502020204030204" pitchFamily="34" charset="0"/>
            </a:endParaRPr>
          </a:p>
        </p:txBody>
      </p:sp>
      <p:sp>
        <p:nvSpPr>
          <p:cNvPr id="89" name="Content Placeholder 2">
            <a:extLst>
              <a:ext uri="{FF2B5EF4-FFF2-40B4-BE49-F238E27FC236}">
                <a16:creationId xmlns:a16="http://schemas.microsoft.com/office/drawing/2014/main" id="{6ECD68E9-E21E-035B-EC66-91F0B53A019A}"/>
              </a:ext>
            </a:extLst>
          </p:cNvPr>
          <p:cNvSpPr>
            <a:spLocks noGrp="1"/>
          </p:cNvSpPr>
          <p:nvPr>
            <p:ph idx="1"/>
          </p:nvPr>
        </p:nvSpPr>
        <p:spPr>
          <a:xfrm>
            <a:off x="510702" y="3069514"/>
            <a:ext cx="7560725" cy="3447832"/>
          </a:xfrm>
        </p:spPr>
        <p:txBody>
          <a:bodyPr anchor="t">
            <a:noAutofit/>
          </a:bodyPr>
          <a:lstStyle/>
          <a:p>
            <a:pPr marL="0" indent="0">
              <a:buNone/>
            </a:pPr>
            <a:r>
              <a:rPr lang="en-US" sz="2400" dirty="0">
                <a:latin typeface="Calibri" panose="020F0502020204030204" pitchFamily="34" charset="0"/>
                <a:cs typeface="Calibri" panose="020F0502020204030204" pitchFamily="34" charset="0"/>
              </a:rPr>
              <a:t>through </a:t>
            </a:r>
            <a:r>
              <a:rPr lang="en-US" sz="2400" b="1" dirty="0">
                <a:latin typeface="Calibri" panose="020F0502020204030204" pitchFamily="34" charset="0"/>
                <a:cs typeface="Calibri" panose="020F0502020204030204" pitchFamily="34" charset="0"/>
              </a:rPr>
              <a:t>sustained funding model </a:t>
            </a:r>
            <a:r>
              <a:rPr lang="en-US" sz="2400" dirty="0">
                <a:latin typeface="Calibri" panose="020F0502020204030204" pitchFamily="34" charset="0"/>
                <a:cs typeface="Calibri" panose="020F0502020204030204" pitchFamily="34" charset="0"/>
              </a:rPr>
              <a:t>to capitalize on:</a:t>
            </a:r>
          </a:p>
          <a:p>
            <a:pPr marL="0" indent="0">
              <a:buNone/>
            </a:pPr>
            <a:endParaRPr lang="en-US" sz="2400"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breath-taking astronomical observations</a:t>
            </a:r>
          </a:p>
          <a:p>
            <a:pPr marL="457200" lvl="1" indent="0">
              <a:buNone/>
            </a:pPr>
            <a:endParaRPr lang="en-US"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ground-breaking advances in accelerator-based experiments</a:t>
            </a:r>
          </a:p>
          <a:p>
            <a:pPr lvl="1"/>
            <a:endParaRPr lang="en-US"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major breakthroughs in stellar modelling</a:t>
            </a:r>
          </a:p>
          <a:p>
            <a:pPr marL="0" indent="0">
              <a:buNone/>
            </a:pPr>
            <a:endParaRPr lang="en-US" sz="2400" dirty="0">
              <a:latin typeface="Calibri" panose="020F0502020204030204" pitchFamily="34" charset="0"/>
              <a:cs typeface="Calibri" panose="020F0502020204030204" pitchFamily="34" charset="0"/>
            </a:endParaRPr>
          </a:p>
        </p:txBody>
      </p:sp>
      <p:grpSp>
        <p:nvGrpSpPr>
          <p:cNvPr id="90" name="Group 89">
            <a:extLst>
              <a:ext uri="{FF2B5EF4-FFF2-40B4-BE49-F238E27FC236}">
                <a16:creationId xmlns:a16="http://schemas.microsoft.com/office/drawing/2014/main" id="{9E2F459E-8EB3-985C-3049-33F6B920DE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91" name="Rectangle 90">
              <a:extLst>
                <a:ext uri="{FF2B5EF4-FFF2-40B4-BE49-F238E27FC236}">
                  <a16:creationId xmlns:a16="http://schemas.microsoft.com/office/drawing/2014/main" id="{A71AB682-1CAC-7672-C637-B014B86EBC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D193956D-B33D-633F-BDBE-3353AA9466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27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A colorful explosion of light&#10;&#10;Description automatically generated with medium confidence">
            <a:extLst>
              <a:ext uri="{FF2B5EF4-FFF2-40B4-BE49-F238E27FC236}">
                <a16:creationId xmlns:a16="http://schemas.microsoft.com/office/drawing/2014/main" id="{842FE43A-5F04-1385-78A2-D6ABF8C84BB1}"/>
              </a:ext>
            </a:extLst>
          </p:cNvPr>
          <p:cNvPicPr>
            <a:picLocks noChangeAspect="1"/>
          </p:cNvPicPr>
          <p:nvPr/>
        </p:nvPicPr>
        <p:blipFill rotWithShape="1">
          <a:blip r:embed="rId2"/>
          <a:srcRect r="4" b="1485"/>
          <a:stretch/>
        </p:blipFill>
        <p:spPr>
          <a:xfrm>
            <a:off x="7812317" y="-16854"/>
            <a:ext cx="4666226" cy="3447832"/>
          </a:xfrm>
          <a:prstGeom prst="rect">
            <a:avLst/>
          </a:prstGeom>
        </p:spPr>
      </p:pic>
      <p:pic>
        <p:nvPicPr>
          <p:cNvPr id="4" name="Picture 3" descr="A crowded field of galaxies is interspersed with bright 8-pointed stars on a dark background. The galaxies and stars come in a variety of sizes and colors, ranging from bluish white to orange. Some galaxies are large enough to make out spiral arms, while others look like faint smudges or pinpricks. The most prominent feature is a large, detailed spiral galaxy called LEDA 2046648, seen at an oblique angle towards the bottom of the frame. A smaller spiral galaxy is just below it. About one-quarter the size of its larger companion, this small galaxy looks like a miniature version of LEDA 2046648. Both of these spiral galaxies have glowing cores and areas of star formation lighting up their pale pink arms.">
            <a:extLst>
              <a:ext uri="{FF2B5EF4-FFF2-40B4-BE49-F238E27FC236}">
                <a16:creationId xmlns:a16="http://schemas.microsoft.com/office/drawing/2014/main" id="{1F579795-84B1-9AE4-D76F-01A4987EA8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784" r="36900" b="1"/>
          <a:stretch/>
        </p:blipFill>
        <p:spPr bwMode="auto">
          <a:xfrm>
            <a:off x="7809697" y="3429894"/>
            <a:ext cx="4668846" cy="3429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B54C202-A3AF-65CE-87F0-313B354973A8}"/>
              </a:ext>
            </a:extLst>
          </p:cNvPr>
          <p:cNvSpPr txBox="1"/>
          <p:nvPr/>
        </p:nvSpPr>
        <p:spPr>
          <a:xfrm>
            <a:off x="586690" y="1853448"/>
            <a:ext cx="6331016" cy="461665"/>
          </a:xfrm>
          <a:prstGeom prst="rect">
            <a:avLst/>
          </a:prstGeom>
          <a:noFill/>
        </p:spPr>
        <p:txBody>
          <a:bodyPr wrap="square">
            <a:spAutoFit/>
          </a:bodyPr>
          <a:lstStyle/>
          <a:p>
            <a:pPr marL="0" indent="0">
              <a:buNone/>
            </a:pPr>
            <a:r>
              <a:rPr lang="en-US" sz="2400" b="1" dirty="0">
                <a:solidFill>
                  <a:srgbClr val="8A0F00"/>
                </a:solidFill>
                <a:latin typeface="Calibri" panose="020F0502020204030204" pitchFamily="34" charset="0"/>
                <a:cs typeface="Calibri" panose="020F0502020204030204" pitchFamily="34" charset="0"/>
              </a:rPr>
              <a:t>shape future of Nuclear Astrophysics worldwide</a:t>
            </a:r>
          </a:p>
        </p:txBody>
      </p:sp>
    </p:spTree>
    <p:extLst>
      <p:ext uri="{BB962C8B-B14F-4D97-AF65-F5344CB8AC3E}">
        <p14:creationId xmlns:p14="http://schemas.microsoft.com/office/powerpoint/2010/main" val="3003735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36A48-F585-A80C-8D32-62A8A3DC122B}"/>
              </a:ext>
            </a:extLst>
          </p:cNvPr>
          <p:cNvSpPr>
            <a:spLocks noGrp="1"/>
          </p:cNvSpPr>
          <p:nvPr>
            <p:ph type="title"/>
          </p:nvPr>
        </p:nvSpPr>
        <p:spPr>
          <a:xfrm>
            <a:off x="838201" y="365125"/>
            <a:ext cx="3816095" cy="1938076"/>
          </a:xfrm>
        </p:spPr>
        <p:txBody>
          <a:bodyPr>
            <a:normAutofit/>
          </a:bodyPr>
          <a:lstStyle/>
          <a:p>
            <a:r>
              <a:rPr lang="en-US" b="1" dirty="0">
                <a:solidFill>
                  <a:schemeClr val="accent6">
                    <a:lumMod val="75000"/>
                  </a:schemeClr>
                </a:solidFill>
                <a:latin typeface="Calibri" panose="020F0502020204030204" pitchFamily="34" charset="0"/>
                <a:cs typeface="Calibri" panose="020F0502020204030204" pitchFamily="34" charset="0"/>
              </a:rPr>
              <a:t>Physics Goals</a:t>
            </a:r>
          </a:p>
        </p:txBody>
      </p:sp>
      <p:sp>
        <p:nvSpPr>
          <p:cNvPr id="3" name="Content Placeholder 2">
            <a:extLst>
              <a:ext uri="{FF2B5EF4-FFF2-40B4-BE49-F238E27FC236}">
                <a16:creationId xmlns:a16="http://schemas.microsoft.com/office/drawing/2014/main" id="{6ECD68E9-E21E-035B-EC66-91F0B53A019A}"/>
              </a:ext>
            </a:extLst>
          </p:cNvPr>
          <p:cNvSpPr>
            <a:spLocks noGrp="1"/>
          </p:cNvSpPr>
          <p:nvPr>
            <p:ph idx="1"/>
          </p:nvPr>
        </p:nvSpPr>
        <p:spPr>
          <a:xfrm>
            <a:off x="141890" y="2351797"/>
            <a:ext cx="5533700" cy="4189673"/>
          </a:xfrm>
        </p:spPr>
        <p:txBody>
          <a:bodyPr>
            <a:noAutofit/>
          </a:bodyPr>
          <a:lstStyle/>
          <a:p>
            <a:r>
              <a:rPr lang="en-US" sz="2400" dirty="0">
                <a:latin typeface="Calibri" panose="020F0502020204030204" pitchFamily="34" charset="0"/>
                <a:cs typeface="Calibri" panose="020F0502020204030204" pitchFamily="34" charset="0"/>
              </a:rPr>
              <a:t>chemical evolution of the universe</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formation and evolution of stars and galaxies</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origin of chemical elements, from Big Bang Nucleosynthesis to r-process</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quiescent and explosive stellar phenomena</a:t>
            </a:r>
          </a:p>
          <a:p>
            <a:endParaRPr lang="en-US" sz="2400" dirty="0">
              <a:latin typeface="Calibri" panose="020F0502020204030204" pitchFamily="34" charset="0"/>
              <a:cs typeface="Calibri" panose="020F0502020204030204" pitchFamily="34" charset="0"/>
            </a:endParaRPr>
          </a:p>
        </p:txBody>
      </p:sp>
      <p:pic>
        <p:nvPicPr>
          <p:cNvPr id="4" name="Picture 3" descr="A crowded field of galaxies is interspersed with bright 8-pointed stars on a dark background. The galaxies and stars come in a variety of sizes and colors, ranging from bluish white to orange. Some galaxies are large enough to make out spiral arms, while others look like faint smudges or pinpricks. The most prominent feature is a large, detailed spiral galaxy called LEDA 2046648, seen at an oblique angle towards the bottom of the frame. A smaller spiral galaxy is just below it. About one-quarter the size of its larger companion, this small galaxy looks like a miniature version of LEDA 2046648. Both of these spiral galaxies have glowing cores and areas of star formation lighting up their pale pink arms.">
            <a:extLst>
              <a:ext uri="{FF2B5EF4-FFF2-40B4-BE49-F238E27FC236}">
                <a16:creationId xmlns:a16="http://schemas.microsoft.com/office/drawing/2014/main" id="{1F579795-84B1-9AE4-D76F-01A4987EA8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56" r="29873" b="-1"/>
          <a:stretch/>
        </p:blipFill>
        <p:spPr bwMode="auto">
          <a:xfrm>
            <a:off x="5427792" y="-4"/>
            <a:ext cx="6764207" cy="3429004"/>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2FF09D3-6A2D-E074-C995-B299A819A7AA}"/>
              </a:ext>
            </a:extLst>
          </p:cNvPr>
          <p:cNvPicPr>
            <a:picLocks noChangeAspect="1"/>
          </p:cNvPicPr>
          <p:nvPr/>
        </p:nvPicPr>
        <p:blipFill rotWithShape="1">
          <a:blip r:embed="rId3"/>
          <a:srcRect t="3405" b="-601"/>
          <a:stretch/>
        </p:blipFill>
        <p:spPr>
          <a:xfrm>
            <a:off x="5675590" y="3421114"/>
            <a:ext cx="6626772" cy="3494186"/>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extLst>
      <p:ext uri="{BB962C8B-B14F-4D97-AF65-F5344CB8AC3E}">
        <p14:creationId xmlns:p14="http://schemas.microsoft.com/office/powerpoint/2010/main" val="2226512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A236A48-F585-A80C-8D32-62A8A3DC122B}"/>
              </a:ext>
            </a:extLst>
          </p:cNvPr>
          <p:cNvSpPr>
            <a:spLocks noGrp="1"/>
          </p:cNvSpPr>
          <p:nvPr>
            <p:ph type="title"/>
          </p:nvPr>
        </p:nvSpPr>
        <p:spPr>
          <a:xfrm>
            <a:off x="0" y="1041521"/>
            <a:ext cx="3616913" cy="2795160"/>
          </a:xfrm>
        </p:spPr>
        <p:txBody>
          <a:bodyPr vert="horz" lIns="91440" tIns="45720" rIns="91440" bIns="45720" rtlCol="0" anchor="b">
            <a:normAutofit/>
          </a:bodyPr>
          <a:lstStyle/>
          <a:p>
            <a:pPr algn="ctr">
              <a:lnSpc>
                <a:spcPct val="150000"/>
              </a:lnSpc>
            </a:pPr>
            <a:r>
              <a:rPr lang="en-US" b="1" kern="1200" dirty="0">
                <a:solidFill>
                  <a:srgbClr val="002060"/>
                </a:solidFill>
                <a:latin typeface="Calibri" panose="020F0502020204030204" pitchFamily="34" charset="0"/>
                <a:cs typeface="Calibri" panose="020F0502020204030204" pitchFamily="34" charset="0"/>
              </a:rPr>
              <a:t>Centre’s Initiatives</a:t>
            </a:r>
          </a:p>
        </p:txBody>
      </p:sp>
      <p:sp>
        <p:nvSpPr>
          <p:cNvPr id="4" name="TextBox 3">
            <a:extLst>
              <a:ext uri="{FF2B5EF4-FFF2-40B4-BE49-F238E27FC236}">
                <a16:creationId xmlns:a16="http://schemas.microsoft.com/office/drawing/2014/main" id="{2C8E8598-D556-322C-087D-450F8DB28C05}"/>
              </a:ext>
            </a:extLst>
          </p:cNvPr>
          <p:cNvSpPr txBox="1"/>
          <p:nvPr/>
        </p:nvSpPr>
        <p:spPr>
          <a:xfrm>
            <a:off x="2891481" y="0"/>
            <a:ext cx="184731" cy="369332"/>
          </a:xfrm>
          <a:prstGeom prst="rect">
            <a:avLst/>
          </a:prstGeom>
          <a:noFill/>
        </p:spPr>
        <p:txBody>
          <a:bodyPr wrap="none" rtlCol="0">
            <a:spAutoFit/>
          </a:bodyPr>
          <a:lstStyle/>
          <a:p>
            <a:endParaRPr lang="en-US" dirty="0"/>
          </a:p>
        </p:txBody>
      </p:sp>
      <p:graphicFrame>
        <p:nvGraphicFramePr>
          <p:cNvPr id="5" name="Content Placeholder 2">
            <a:extLst>
              <a:ext uri="{FF2B5EF4-FFF2-40B4-BE49-F238E27FC236}">
                <a16:creationId xmlns:a16="http://schemas.microsoft.com/office/drawing/2014/main" id="{DCC03B75-8146-E9CD-BCD9-ED3202D571C7}"/>
              </a:ext>
            </a:extLst>
          </p:cNvPr>
          <p:cNvGraphicFramePr>
            <a:graphicFrameLocks noGrp="1"/>
          </p:cNvGraphicFramePr>
          <p:nvPr>
            <p:ph idx="1"/>
            <p:extLst>
              <p:ext uri="{D42A27DB-BD31-4B8C-83A1-F6EECF244321}">
                <p14:modId xmlns:p14="http://schemas.microsoft.com/office/powerpoint/2010/main" val="2950498736"/>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0766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9A320C9-9735-4D13-8279-C1C674841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92544CF4-9B52-4A7B-A4B3-88C72729B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7126"/>
            <a:ext cx="11167447" cy="2018806"/>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Rectangle 14">
            <a:extLst>
              <a:ext uri="{FF2B5EF4-FFF2-40B4-BE49-F238E27FC236}">
                <a16:creationId xmlns:a16="http://schemas.microsoft.com/office/drawing/2014/main" id="{E75862C5-5C00-4421-BC7B-9B7B86DBC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A236A48-F585-A80C-8D32-62A8A3DC122B}"/>
              </a:ext>
            </a:extLst>
          </p:cNvPr>
          <p:cNvSpPr>
            <a:spLocks noGrp="1"/>
          </p:cNvSpPr>
          <p:nvPr>
            <p:ph type="title"/>
          </p:nvPr>
        </p:nvSpPr>
        <p:spPr>
          <a:xfrm>
            <a:off x="1115568" y="548640"/>
            <a:ext cx="10168128" cy="1179576"/>
          </a:xfrm>
        </p:spPr>
        <p:txBody>
          <a:bodyPr>
            <a:normAutofit/>
          </a:bodyPr>
          <a:lstStyle/>
          <a:p>
            <a:r>
              <a:rPr lang="en-US" sz="4000" b="1" dirty="0">
                <a:solidFill>
                  <a:srgbClr val="8A0F00"/>
                </a:solidFill>
                <a:latin typeface="Calibri" panose="020F0502020204030204" pitchFamily="34" charset="0"/>
                <a:cs typeface="Calibri" panose="020F0502020204030204" pitchFamily="34" charset="0"/>
              </a:rPr>
              <a:t>Initial 5-Year Budget</a:t>
            </a:r>
          </a:p>
        </p:txBody>
      </p:sp>
      <p:sp>
        <p:nvSpPr>
          <p:cNvPr id="17" name="Rectangle 16">
            <a:extLst>
              <a:ext uri="{FF2B5EF4-FFF2-40B4-BE49-F238E27FC236}">
                <a16:creationId xmlns:a16="http://schemas.microsoft.com/office/drawing/2014/main" id="{089440EF-9BE9-4AE9-8C28-00B02296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6" name="Content Placeholder 5">
            <a:extLst>
              <a:ext uri="{FF2B5EF4-FFF2-40B4-BE49-F238E27FC236}">
                <a16:creationId xmlns:a16="http://schemas.microsoft.com/office/drawing/2014/main" id="{45F4EE19-6ADE-63E5-BCF3-003D0425747D}"/>
              </a:ext>
            </a:extLst>
          </p:cNvPr>
          <p:cNvGraphicFramePr>
            <a:graphicFrameLocks noGrp="1"/>
          </p:cNvGraphicFramePr>
          <p:nvPr>
            <p:ph idx="1"/>
            <p:extLst>
              <p:ext uri="{D42A27DB-BD31-4B8C-83A1-F6EECF244321}">
                <p14:modId xmlns:p14="http://schemas.microsoft.com/office/powerpoint/2010/main" val="4214410361"/>
              </p:ext>
            </p:extLst>
          </p:nvPr>
        </p:nvGraphicFramePr>
        <p:xfrm>
          <a:off x="626850" y="2285495"/>
          <a:ext cx="4670364" cy="4192778"/>
        </p:xfrm>
        <a:graphic>
          <a:graphicData uri="http://schemas.openxmlformats.org/drawingml/2006/table">
            <a:tbl>
              <a:tblPr/>
              <a:tblGrid>
                <a:gridCol w="3346060">
                  <a:extLst>
                    <a:ext uri="{9D8B030D-6E8A-4147-A177-3AD203B41FA5}">
                      <a16:colId xmlns:a16="http://schemas.microsoft.com/office/drawing/2014/main" val="1174218224"/>
                    </a:ext>
                  </a:extLst>
                </a:gridCol>
                <a:gridCol w="1324304">
                  <a:extLst>
                    <a:ext uri="{9D8B030D-6E8A-4147-A177-3AD203B41FA5}">
                      <a16:colId xmlns:a16="http://schemas.microsoft.com/office/drawing/2014/main" val="3793692672"/>
                    </a:ext>
                  </a:extLst>
                </a:gridCol>
              </a:tblGrid>
              <a:tr h="318390">
                <a:tc>
                  <a:txBody>
                    <a:bodyPr/>
                    <a:lstStyle/>
                    <a:p>
                      <a:pPr algn="l" fontAlgn="b">
                        <a:spcBef>
                          <a:spcPts val="0"/>
                        </a:spcBef>
                        <a:spcAft>
                          <a:spcPts val="0"/>
                        </a:spcAft>
                      </a:pPr>
                      <a:r>
                        <a:rPr lang="en-GB" sz="1800" b="1" i="0" u="none" strike="noStrike" dirty="0">
                          <a:solidFill>
                            <a:srgbClr val="000000"/>
                          </a:solidFill>
                          <a:effectLst/>
                          <a:latin typeface="Calibri" panose="020F0502020204030204" pitchFamily="34" charset="0"/>
                          <a:cs typeface="Calibri" panose="020F0502020204030204" pitchFamily="34" charset="0"/>
                        </a:rPr>
                        <a:t>UK Centre for </a:t>
                      </a:r>
                    </a:p>
                    <a:p>
                      <a:pPr algn="l" fontAlgn="b">
                        <a:spcBef>
                          <a:spcPts val="0"/>
                        </a:spcBef>
                        <a:spcAft>
                          <a:spcPts val="0"/>
                        </a:spcAft>
                      </a:pPr>
                      <a:r>
                        <a:rPr lang="en-GB" sz="1800" b="1" i="0" u="none" strike="noStrike" dirty="0">
                          <a:solidFill>
                            <a:srgbClr val="000000"/>
                          </a:solidFill>
                          <a:effectLst/>
                          <a:latin typeface="Calibri" panose="020F0502020204030204" pitchFamily="34" charset="0"/>
                          <a:cs typeface="Calibri" panose="020F0502020204030204" pitchFamily="34" charset="0"/>
                        </a:rPr>
                        <a:t>Nuclear Astrophysics</a:t>
                      </a:r>
                      <a:endParaRPr lang="en-GB" sz="1800" b="0" i="0" u="none" strike="noStrike" dirty="0">
                        <a:effectLst/>
                        <a:latin typeface="Calibri" panose="020F0502020204030204" pitchFamily="34" charset="0"/>
                        <a:cs typeface="Calibri" panose="020F0502020204030204" pitchFamily="34" charset="0"/>
                      </a:endParaRPr>
                    </a:p>
                  </a:txBody>
                  <a:tcPr marL="93644" marR="93644" marT="46822" marB="46822">
                    <a:lnL>
                      <a:noFill/>
                    </a:lnL>
                    <a:lnR>
                      <a:noFill/>
                    </a:lnR>
                    <a:lnT>
                      <a:noFill/>
                    </a:lnT>
                    <a:lnB>
                      <a:noFill/>
                    </a:lnB>
                    <a:noFill/>
                  </a:tcPr>
                </a:tc>
                <a:tc>
                  <a:txBody>
                    <a:bodyPr/>
                    <a:lstStyle/>
                    <a:p>
                      <a:pPr algn="l" fontAlgn="b">
                        <a:spcBef>
                          <a:spcPts val="0"/>
                        </a:spcBef>
                        <a:spcAft>
                          <a:spcPts val="0"/>
                        </a:spcAft>
                      </a:pPr>
                      <a:endParaRPr lang="en-GB" sz="1800" b="0" i="0" u="none" strike="noStrike">
                        <a:effectLst/>
                        <a:latin typeface="Calibri" panose="020F0502020204030204" pitchFamily="34" charset="0"/>
                        <a:cs typeface="Calibri" panose="020F0502020204030204" pitchFamily="34" charset="0"/>
                      </a:endParaRPr>
                    </a:p>
                  </a:txBody>
                  <a:tcPr marL="9755" marR="9755" marT="9755" marB="0" anchor="b">
                    <a:lnL>
                      <a:noFill/>
                    </a:lnL>
                    <a:lnR>
                      <a:noFill/>
                    </a:lnR>
                    <a:lnT>
                      <a:noFill/>
                    </a:lnT>
                    <a:lnB>
                      <a:noFill/>
                    </a:lnB>
                    <a:noFill/>
                  </a:tcPr>
                </a:tc>
                <a:extLst>
                  <a:ext uri="{0D108BD9-81ED-4DB2-BD59-A6C34878D82A}">
                    <a16:rowId xmlns:a16="http://schemas.microsoft.com/office/drawing/2014/main" val="891258234"/>
                  </a:ext>
                </a:extLst>
              </a:tr>
              <a:tr h="225324">
                <a:tc>
                  <a:txBody>
                    <a:bodyPr/>
                    <a:lstStyle/>
                    <a:p>
                      <a:pPr algn="l" fontAlgn="b">
                        <a:spcBef>
                          <a:spcPts val="0"/>
                        </a:spcBef>
                        <a:spcAft>
                          <a:spcPts val="0"/>
                        </a:spcAft>
                      </a:pPr>
                      <a:endParaRPr lang="en-GB" sz="1800" b="0" i="0" u="none" strike="noStrike" dirty="0">
                        <a:effectLst/>
                        <a:latin typeface="Calibri" panose="020F0502020204030204" pitchFamily="34" charset="0"/>
                        <a:cs typeface="Calibri" panose="020F0502020204030204" pitchFamily="34" charset="0"/>
                      </a:endParaRPr>
                    </a:p>
                  </a:txBody>
                  <a:tcPr marL="9755" marR="9755" marT="975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endParaRPr lang="en-GB" sz="1800" b="0" i="0" u="none" strike="noStrike">
                        <a:effectLst/>
                        <a:latin typeface="Calibri" panose="020F0502020204030204" pitchFamily="34" charset="0"/>
                        <a:cs typeface="Calibri" panose="020F0502020204030204" pitchFamily="34" charset="0"/>
                      </a:endParaRPr>
                    </a:p>
                  </a:txBody>
                  <a:tcPr marL="9755" marR="9755" marT="975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3923040"/>
                  </a:ext>
                </a:extLst>
              </a:tr>
              <a:tr h="425669">
                <a:tc>
                  <a:txBody>
                    <a:bodyPr/>
                    <a:lstStyle/>
                    <a:p>
                      <a:pPr algn="l" fontAlgn="t">
                        <a:spcBef>
                          <a:spcPts val="0"/>
                        </a:spcBef>
                        <a:spcAft>
                          <a:spcPts val="0"/>
                        </a:spcAft>
                      </a:pPr>
                      <a:r>
                        <a:rPr lang="en-GB" sz="1800" b="1" i="0" u="none" strike="noStrike" dirty="0">
                          <a:solidFill>
                            <a:srgbClr val="000000"/>
                          </a:solidFill>
                          <a:effectLst/>
                          <a:latin typeface="Calibri" panose="020F0502020204030204" pitchFamily="34" charset="0"/>
                          <a:cs typeface="Calibri" panose="020F0502020204030204" pitchFamily="34" charset="0"/>
                        </a:rPr>
                        <a:t>item </a:t>
                      </a:r>
                      <a:endParaRPr lang="en-GB" sz="1800" b="0" i="0" u="none" strike="noStrike" dirty="0">
                        <a:effectLst/>
                        <a:latin typeface="Calibri" panose="020F0502020204030204" pitchFamily="34" charset="0"/>
                        <a:cs typeface="Calibri" panose="020F0502020204030204" pitchFamily="34" charset="0"/>
                      </a:endParaRPr>
                    </a:p>
                  </a:txBody>
                  <a:tcPr marL="9755" marR="9755" marT="97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en-GB" sz="1800" b="1" i="0" u="none" strike="noStrike" dirty="0">
                          <a:solidFill>
                            <a:srgbClr val="000000"/>
                          </a:solidFill>
                          <a:effectLst/>
                          <a:latin typeface="Calibri" panose="020F0502020204030204" pitchFamily="34" charset="0"/>
                          <a:cs typeface="Calibri" panose="020F0502020204030204" pitchFamily="34" charset="0"/>
                        </a:rPr>
                        <a:t>subtotal [5y]</a:t>
                      </a:r>
                      <a:endParaRPr lang="en-GB" sz="1800" b="0" i="0" u="none" strike="noStrike" dirty="0">
                        <a:effectLst/>
                        <a:latin typeface="Calibri" panose="020F0502020204030204" pitchFamily="34" charset="0"/>
                        <a:cs typeface="Calibri" panose="020F0502020204030204" pitchFamily="34" charset="0"/>
                      </a:endParaRPr>
                    </a:p>
                  </a:txBody>
                  <a:tcPr marL="9755" marR="9755" marT="97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86987529"/>
                  </a:ext>
                </a:extLst>
              </a:tr>
              <a:tr h="234500">
                <a:tc>
                  <a:txBody>
                    <a:bodyPr/>
                    <a:lstStyle/>
                    <a:p>
                      <a:pPr algn="l" fontAlgn="b">
                        <a:spcBef>
                          <a:spcPts val="0"/>
                        </a:spcBef>
                        <a:spcAft>
                          <a:spcPts val="0"/>
                        </a:spcAft>
                      </a:pPr>
                      <a:r>
                        <a:rPr lang="en-GB" sz="1800" b="0" i="0" u="none" strike="noStrike" dirty="0">
                          <a:solidFill>
                            <a:srgbClr val="000000"/>
                          </a:solidFill>
                          <a:effectLst/>
                          <a:latin typeface="Calibri" panose="020F0502020204030204" pitchFamily="34" charset="0"/>
                          <a:cs typeface="Calibri" panose="020F0502020204030204" pitchFamily="34" charset="0"/>
                        </a:rPr>
                        <a:t>1x 2-year PDRA / year</a:t>
                      </a:r>
                      <a:endParaRPr lang="en-GB" sz="1800" b="0" i="0" u="none" strike="noStrike" dirty="0">
                        <a:effectLst/>
                        <a:latin typeface="Calibri" panose="020F0502020204030204" pitchFamily="34" charset="0"/>
                        <a:cs typeface="Calibri" panose="020F050202020403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GB" sz="1800" b="0" i="0" u="none" strike="noStrike">
                          <a:solidFill>
                            <a:srgbClr val="000000"/>
                          </a:solidFill>
                          <a:effectLst/>
                          <a:latin typeface="Calibri" panose="020F0502020204030204" pitchFamily="34" charset="0"/>
                          <a:cs typeface="Calibri" panose="020F0502020204030204" pitchFamily="34" charset="0"/>
                        </a:rPr>
                        <a:t>£1,200,000 </a:t>
                      </a:r>
                      <a:endParaRPr lang="en-GB" sz="1800" b="0" i="0" u="none" strike="noStrike">
                        <a:effectLst/>
                        <a:latin typeface="Calibri" panose="020F0502020204030204" pitchFamily="34" charset="0"/>
                        <a:cs typeface="Calibri" panose="020F050202020403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4738831"/>
                  </a:ext>
                </a:extLst>
              </a:tr>
              <a:tr h="234500">
                <a:tc>
                  <a:txBody>
                    <a:bodyPr/>
                    <a:lstStyle/>
                    <a:p>
                      <a:pPr algn="l" fontAlgn="b">
                        <a:spcBef>
                          <a:spcPts val="0"/>
                        </a:spcBef>
                        <a:spcAft>
                          <a:spcPts val="0"/>
                        </a:spcAft>
                      </a:pPr>
                      <a:r>
                        <a:rPr lang="en-GB" sz="1800" b="0" i="0" u="none" strike="noStrike" dirty="0">
                          <a:solidFill>
                            <a:srgbClr val="000000"/>
                          </a:solidFill>
                          <a:effectLst/>
                          <a:latin typeface="Calibri" panose="020F0502020204030204" pitchFamily="34" charset="0"/>
                          <a:cs typeface="Calibri" panose="020F0502020204030204" pitchFamily="34" charset="0"/>
                        </a:rPr>
                        <a:t>3x 4-year PhD studentship / year</a:t>
                      </a:r>
                      <a:endParaRPr lang="en-GB" sz="1800" b="0" i="0" u="none" strike="noStrike" dirty="0">
                        <a:effectLst/>
                        <a:latin typeface="Calibri" panose="020F0502020204030204" pitchFamily="34" charset="0"/>
                        <a:cs typeface="Calibri" panose="020F050202020403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GB" sz="1800" b="0" i="0" u="none" strike="noStrike" dirty="0">
                          <a:solidFill>
                            <a:srgbClr val="000000"/>
                          </a:solidFill>
                          <a:effectLst/>
                          <a:latin typeface="Calibri" panose="020F0502020204030204" pitchFamily="34" charset="0"/>
                          <a:cs typeface="Calibri" panose="020F0502020204030204" pitchFamily="34" charset="0"/>
                        </a:rPr>
                        <a:t>£2,640,000 </a:t>
                      </a:r>
                      <a:endParaRPr lang="en-GB" sz="1800" b="0" i="0" u="none" strike="noStrike" dirty="0">
                        <a:effectLst/>
                        <a:latin typeface="Calibri" panose="020F0502020204030204" pitchFamily="34" charset="0"/>
                        <a:cs typeface="Calibri" panose="020F050202020403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5351316"/>
                  </a:ext>
                </a:extLst>
              </a:tr>
              <a:tr h="234500">
                <a:tc>
                  <a:txBody>
                    <a:bodyPr/>
                    <a:lstStyle/>
                    <a:p>
                      <a:pPr algn="l" fontAlgn="b">
                        <a:spcBef>
                          <a:spcPts val="0"/>
                        </a:spcBef>
                        <a:spcAft>
                          <a:spcPts val="0"/>
                        </a:spcAft>
                      </a:pPr>
                      <a:r>
                        <a:rPr lang="en-GB" sz="1800" b="0" i="0" u="none" strike="noStrike" dirty="0">
                          <a:solidFill>
                            <a:srgbClr val="000000"/>
                          </a:solidFill>
                          <a:effectLst/>
                          <a:latin typeface="Calibri" panose="020F0502020204030204" pitchFamily="34" charset="0"/>
                          <a:cs typeface="Calibri" panose="020F0502020204030204" pitchFamily="34" charset="0"/>
                        </a:rPr>
                        <a:t>3x 1-year MSc scholarship / year</a:t>
                      </a:r>
                      <a:endParaRPr lang="en-GB" sz="1800" b="0" i="0" u="none" strike="noStrike" dirty="0">
                        <a:effectLst/>
                        <a:latin typeface="Calibri" panose="020F0502020204030204" pitchFamily="34" charset="0"/>
                        <a:cs typeface="Calibri" panose="020F050202020403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GB" sz="1800" b="0" i="0" u="none" strike="noStrike">
                          <a:solidFill>
                            <a:srgbClr val="000000"/>
                          </a:solidFill>
                          <a:effectLst/>
                          <a:latin typeface="Calibri" panose="020F0502020204030204" pitchFamily="34" charset="0"/>
                          <a:cs typeface="Calibri" panose="020F0502020204030204" pitchFamily="34" charset="0"/>
                        </a:rPr>
                        <a:t>£450,000 </a:t>
                      </a:r>
                      <a:endParaRPr lang="en-GB" sz="1800" b="0" i="0" u="none" strike="noStrike">
                        <a:effectLst/>
                        <a:latin typeface="Calibri" panose="020F0502020204030204" pitchFamily="34" charset="0"/>
                        <a:cs typeface="Calibri" panose="020F050202020403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9015948"/>
                  </a:ext>
                </a:extLst>
              </a:tr>
              <a:tr h="250537">
                <a:tc>
                  <a:txBody>
                    <a:bodyPr/>
                    <a:lstStyle/>
                    <a:p>
                      <a:pPr algn="l" fontAlgn="b">
                        <a:spcBef>
                          <a:spcPts val="0"/>
                        </a:spcBef>
                        <a:spcAft>
                          <a:spcPts val="0"/>
                        </a:spcAft>
                      </a:pPr>
                      <a:r>
                        <a:rPr lang="en-GB" sz="1800" b="0" i="0" u="none" strike="noStrike" dirty="0">
                          <a:solidFill>
                            <a:srgbClr val="000000"/>
                          </a:solidFill>
                          <a:effectLst/>
                          <a:latin typeface="Calibri" panose="020F0502020204030204" pitchFamily="34" charset="0"/>
                          <a:cs typeface="Calibri" panose="020F0502020204030204" pitchFamily="34" charset="0"/>
                        </a:rPr>
                        <a:t>10x Visiting Programme bursaries</a:t>
                      </a:r>
                      <a:endParaRPr lang="en-GB" sz="1800" b="0" i="0" u="none" strike="noStrike" dirty="0">
                        <a:effectLst/>
                        <a:latin typeface="Calibri" panose="020F0502020204030204" pitchFamily="34" charset="0"/>
                        <a:cs typeface="Calibri" panose="020F050202020403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GB" sz="1800" b="0" i="0" u="none" strike="noStrike">
                          <a:solidFill>
                            <a:srgbClr val="000000"/>
                          </a:solidFill>
                          <a:effectLst/>
                          <a:latin typeface="Calibri" panose="020F0502020204030204" pitchFamily="34" charset="0"/>
                          <a:cs typeface="Calibri" panose="020F0502020204030204" pitchFamily="34" charset="0"/>
                        </a:rPr>
                        <a:t>£350,000 </a:t>
                      </a:r>
                      <a:endParaRPr lang="en-GB" sz="1800" b="0" i="0" u="none" strike="noStrike">
                        <a:effectLst/>
                        <a:latin typeface="Calibri" panose="020F0502020204030204" pitchFamily="34" charset="0"/>
                        <a:cs typeface="Calibri" panose="020F050202020403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9903511"/>
                  </a:ext>
                </a:extLst>
              </a:tr>
              <a:tr h="234500">
                <a:tc>
                  <a:txBody>
                    <a:bodyPr/>
                    <a:lstStyle/>
                    <a:p>
                      <a:pPr algn="l" fontAlgn="b">
                        <a:spcBef>
                          <a:spcPts val="0"/>
                        </a:spcBef>
                        <a:spcAft>
                          <a:spcPts val="0"/>
                        </a:spcAft>
                      </a:pPr>
                      <a:r>
                        <a:rPr lang="en-GB" sz="1800" b="0" i="0" u="none" strike="noStrike" dirty="0">
                          <a:solidFill>
                            <a:srgbClr val="000000"/>
                          </a:solidFill>
                          <a:effectLst/>
                          <a:latin typeface="Calibri" panose="020F0502020204030204" pitchFamily="34" charset="0"/>
                          <a:cs typeface="Calibri" panose="020F0502020204030204" pitchFamily="34" charset="0"/>
                        </a:rPr>
                        <a:t>2x Workshops</a:t>
                      </a:r>
                      <a:endParaRPr lang="en-GB" sz="1800" b="0" i="0" u="none" strike="noStrike" dirty="0">
                        <a:effectLst/>
                        <a:latin typeface="Calibri" panose="020F0502020204030204" pitchFamily="34" charset="0"/>
                        <a:cs typeface="Calibri" panose="020F050202020403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GB" sz="1800" b="0" i="0" u="none" strike="noStrike">
                          <a:solidFill>
                            <a:srgbClr val="000000"/>
                          </a:solidFill>
                          <a:effectLst/>
                          <a:latin typeface="Calibri" panose="020F0502020204030204" pitchFamily="34" charset="0"/>
                          <a:cs typeface="Calibri" panose="020F0502020204030204" pitchFamily="34" charset="0"/>
                        </a:rPr>
                        <a:t>£100,000 </a:t>
                      </a:r>
                      <a:endParaRPr lang="en-GB" sz="1800" b="0" i="0" u="none" strike="noStrike">
                        <a:effectLst/>
                        <a:latin typeface="Calibri" panose="020F0502020204030204" pitchFamily="34" charset="0"/>
                        <a:cs typeface="Calibri" panose="020F050202020403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0034735"/>
                  </a:ext>
                </a:extLst>
              </a:tr>
              <a:tr h="234500">
                <a:tc>
                  <a:txBody>
                    <a:bodyPr/>
                    <a:lstStyle/>
                    <a:p>
                      <a:pPr algn="l" fontAlgn="b">
                        <a:spcBef>
                          <a:spcPts val="0"/>
                        </a:spcBef>
                        <a:spcAft>
                          <a:spcPts val="0"/>
                        </a:spcAft>
                      </a:pPr>
                      <a:r>
                        <a:rPr lang="en-GB" sz="1800" b="0" i="0" u="none" strike="noStrike" dirty="0">
                          <a:solidFill>
                            <a:srgbClr val="000000"/>
                          </a:solidFill>
                          <a:effectLst/>
                          <a:latin typeface="Calibri" panose="020F0502020204030204" pitchFamily="34" charset="0"/>
                          <a:cs typeface="Calibri" panose="020F0502020204030204" pitchFamily="34" charset="0"/>
                        </a:rPr>
                        <a:t>1x Summer Schools</a:t>
                      </a:r>
                      <a:endParaRPr lang="en-GB" sz="1800" b="0" i="0" u="none" strike="noStrike" dirty="0">
                        <a:effectLst/>
                        <a:latin typeface="Calibri" panose="020F0502020204030204" pitchFamily="34" charset="0"/>
                        <a:cs typeface="Calibri" panose="020F050202020403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GB" sz="1800" b="0" i="0" u="none" strike="noStrike">
                          <a:solidFill>
                            <a:srgbClr val="000000"/>
                          </a:solidFill>
                          <a:effectLst/>
                          <a:latin typeface="Calibri" panose="020F0502020204030204" pitchFamily="34" charset="0"/>
                          <a:cs typeface="Calibri" panose="020F0502020204030204" pitchFamily="34" charset="0"/>
                        </a:rPr>
                        <a:t>£100,000 </a:t>
                      </a:r>
                      <a:endParaRPr lang="en-GB" sz="1800" b="0" i="0" u="none" strike="noStrike">
                        <a:effectLst/>
                        <a:latin typeface="Calibri" panose="020F0502020204030204" pitchFamily="34" charset="0"/>
                        <a:cs typeface="Calibri" panose="020F050202020403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0950606"/>
                  </a:ext>
                </a:extLst>
              </a:tr>
              <a:tr h="234500">
                <a:tc>
                  <a:txBody>
                    <a:bodyPr/>
                    <a:lstStyle/>
                    <a:p>
                      <a:pPr algn="l" fontAlgn="b">
                        <a:spcBef>
                          <a:spcPts val="0"/>
                        </a:spcBef>
                        <a:spcAft>
                          <a:spcPts val="0"/>
                        </a:spcAft>
                      </a:pPr>
                      <a:r>
                        <a:rPr lang="en-GB" sz="1800" b="0" i="0" u="none" strike="noStrike" dirty="0">
                          <a:solidFill>
                            <a:srgbClr val="000000"/>
                          </a:solidFill>
                          <a:effectLst/>
                          <a:latin typeface="Calibri" panose="020F0502020204030204" pitchFamily="34" charset="0"/>
                          <a:cs typeface="Calibri" panose="020F0502020204030204" pitchFamily="34" charset="0"/>
                        </a:rPr>
                        <a:t>oversight committee costs</a:t>
                      </a:r>
                      <a:endParaRPr lang="en-GB" sz="1800" b="0" i="0" u="none" strike="noStrike" dirty="0">
                        <a:effectLst/>
                        <a:latin typeface="Calibri" panose="020F0502020204030204" pitchFamily="34" charset="0"/>
                        <a:cs typeface="Calibri" panose="020F050202020403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GB" sz="1800" b="0" i="0" u="none" strike="noStrike">
                          <a:solidFill>
                            <a:srgbClr val="000000"/>
                          </a:solidFill>
                          <a:effectLst/>
                          <a:latin typeface="Calibri" panose="020F0502020204030204" pitchFamily="34" charset="0"/>
                          <a:cs typeface="Calibri" panose="020F0502020204030204" pitchFamily="34" charset="0"/>
                        </a:rPr>
                        <a:t>£50,000 </a:t>
                      </a:r>
                      <a:endParaRPr lang="en-GB" sz="1800" b="0" i="0" u="none" strike="noStrike">
                        <a:effectLst/>
                        <a:latin typeface="Calibri" panose="020F0502020204030204" pitchFamily="34" charset="0"/>
                        <a:cs typeface="Calibri" panose="020F050202020403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8137469"/>
                  </a:ext>
                </a:extLst>
              </a:tr>
              <a:tr h="234500">
                <a:tc>
                  <a:txBody>
                    <a:bodyPr/>
                    <a:lstStyle/>
                    <a:p>
                      <a:pPr algn="l" fontAlgn="b">
                        <a:spcBef>
                          <a:spcPts val="0"/>
                        </a:spcBef>
                        <a:spcAft>
                          <a:spcPts val="0"/>
                        </a:spcAft>
                      </a:pPr>
                      <a:r>
                        <a:rPr lang="en-GB" sz="1800" b="0" i="0" u="none" strike="noStrike">
                          <a:solidFill>
                            <a:srgbClr val="000000"/>
                          </a:solidFill>
                          <a:effectLst/>
                          <a:latin typeface="Calibri" panose="020F0502020204030204" pitchFamily="34" charset="0"/>
                          <a:cs typeface="Calibri" panose="020F0502020204030204" pitchFamily="34" charset="0"/>
                        </a:rPr>
                        <a:t>program administrator</a:t>
                      </a:r>
                      <a:endParaRPr lang="en-GB" sz="1800" b="0" i="0" u="none" strike="noStrike">
                        <a:effectLst/>
                        <a:latin typeface="Calibri" panose="020F0502020204030204" pitchFamily="34" charset="0"/>
                        <a:cs typeface="Calibri" panose="020F050202020403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GB" sz="1800" b="0" i="0" u="none" strike="noStrike">
                          <a:solidFill>
                            <a:srgbClr val="000000"/>
                          </a:solidFill>
                          <a:effectLst/>
                          <a:latin typeface="Calibri" panose="020F0502020204030204" pitchFamily="34" charset="0"/>
                          <a:cs typeface="Calibri" panose="020F0502020204030204" pitchFamily="34" charset="0"/>
                        </a:rPr>
                        <a:t>£150,000 </a:t>
                      </a:r>
                      <a:endParaRPr lang="en-GB" sz="1800" b="0" i="0" u="none" strike="noStrike">
                        <a:effectLst/>
                        <a:latin typeface="Calibri" panose="020F0502020204030204" pitchFamily="34" charset="0"/>
                        <a:cs typeface="Calibri" panose="020F050202020403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3764604"/>
                  </a:ext>
                </a:extLst>
              </a:tr>
              <a:tr h="101914">
                <a:tc>
                  <a:txBody>
                    <a:bodyPr/>
                    <a:lstStyle/>
                    <a:p>
                      <a:pPr algn="l" fontAlgn="b">
                        <a:spcBef>
                          <a:spcPts val="0"/>
                        </a:spcBef>
                        <a:spcAft>
                          <a:spcPts val="0"/>
                        </a:spcAft>
                      </a:pPr>
                      <a:endParaRPr lang="en-GB" sz="1800" b="0" i="0" u="none" strike="noStrike" dirty="0">
                        <a:effectLst/>
                        <a:latin typeface="Calibri" panose="020F0502020204030204" pitchFamily="34" charset="0"/>
                        <a:cs typeface="Calibri" panose="020F0502020204030204" pitchFamily="34" charset="0"/>
                      </a:endParaRPr>
                    </a:p>
                  </a:txBody>
                  <a:tcPr marL="9755" marR="9755" marT="975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spcBef>
                          <a:spcPts val="0"/>
                        </a:spcBef>
                        <a:spcAft>
                          <a:spcPts val="0"/>
                        </a:spcAft>
                      </a:pPr>
                      <a:endParaRPr lang="en-GB" sz="1800" b="0" i="0" u="none" strike="noStrike" dirty="0">
                        <a:effectLst/>
                        <a:latin typeface="Calibri" panose="020F0502020204030204" pitchFamily="34" charset="0"/>
                        <a:cs typeface="Calibri" panose="020F0502020204030204" pitchFamily="34" charset="0"/>
                      </a:endParaRPr>
                    </a:p>
                  </a:txBody>
                  <a:tcPr marL="9755" marR="9755" marT="9755"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999728133"/>
                  </a:ext>
                </a:extLst>
              </a:tr>
              <a:tr h="234500">
                <a:tc>
                  <a:txBody>
                    <a:bodyPr/>
                    <a:lstStyle/>
                    <a:p>
                      <a:pPr algn="l" fontAlgn="b">
                        <a:spcBef>
                          <a:spcPts val="0"/>
                        </a:spcBef>
                        <a:spcAft>
                          <a:spcPts val="0"/>
                        </a:spcAft>
                      </a:pPr>
                      <a:endParaRPr lang="en-GB" sz="1800" b="0" i="0" u="none" strike="noStrike">
                        <a:effectLst/>
                        <a:latin typeface="Calibri" panose="020F0502020204030204" pitchFamily="34" charset="0"/>
                        <a:cs typeface="Calibri" panose="020F0502020204030204" pitchFamily="34" charset="0"/>
                      </a:endParaRPr>
                    </a:p>
                  </a:txBody>
                  <a:tcPr marL="9755" marR="9755" marT="9755" marB="0" anchor="b">
                    <a:lnL>
                      <a:noFill/>
                    </a:lnL>
                    <a:lnR>
                      <a:noFill/>
                    </a:lnR>
                    <a:lnT>
                      <a:noFill/>
                    </a:lnT>
                    <a:lnB>
                      <a:noFill/>
                    </a:lnB>
                    <a:noFill/>
                  </a:tcPr>
                </a:tc>
                <a:tc>
                  <a:txBody>
                    <a:bodyPr/>
                    <a:lstStyle/>
                    <a:p>
                      <a:pPr algn="r" fontAlgn="b">
                        <a:spcBef>
                          <a:spcPts val="0"/>
                        </a:spcBef>
                        <a:spcAft>
                          <a:spcPts val="0"/>
                        </a:spcAft>
                      </a:pPr>
                      <a:r>
                        <a:rPr lang="en-GB" sz="1800" b="1" i="0" u="none" strike="noStrike" dirty="0">
                          <a:solidFill>
                            <a:srgbClr val="000000"/>
                          </a:solidFill>
                          <a:effectLst/>
                          <a:latin typeface="Calibri" panose="020F0502020204030204" pitchFamily="34" charset="0"/>
                          <a:cs typeface="Calibri" panose="020F0502020204030204" pitchFamily="34" charset="0"/>
                        </a:rPr>
                        <a:t>£5,040,000 </a:t>
                      </a:r>
                      <a:endParaRPr lang="en-GB" sz="1800" b="0" i="0" u="none" strike="noStrike" dirty="0">
                        <a:effectLst/>
                        <a:latin typeface="Calibri" panose="020F0502020204030204" pitchFamily="34" charset="0"/>
                        <a:cs typeface="Calibri" panose="020F0502020204030204" pitchFamily="34" charset="0"/>
                      </a:endParaRPr>
                    </a:p>
                  </a:txBody>
                  <a:tcPr marL="9755" marR="9755" marT="9755" marB="0" anchor="b">
                    <a:lnL>
                      <a:noFill/>
                    </a:lnL>
                    <a:lnR>
                      <a:noFill/>
                    </a:lnR>
                    <a:lnT>
                      <a:noFill/>
                    </a:lnT>
                    <a:lnB>
                      <a:noFill/>
                    </a:lnB>
                    <a:noFill/>
                  </a:tcPr>
                </a:tc>
                <a:extLst>
                  <a:ext uri="{0D108BD9-81ED-4DB2-BD59-A6C34878D82A}">
                    <a16:rowId xmlns:a16="http://schemas.microsoft.com/office/drawing/2014/main" val="2123062381"/>
                  </a:ext>
                </a:extLst>
              </a:tr>
            </a:tbl>
          </a:graphicData>
        </a:graphic>
      </p:graphicFrame>
      <p:sp>
        <p:nvSpPr>
          <p:cNvPr id="7" name="TextBox 6">
            <a:extLst>
              <a:ext uri="{FF2B5EF4-FFF2-40B4-BE49-F238E27FC236}">
                <a16:creationId xmlns:a16="http://schemas.microsoft.com/office/drawing/2014/main" id="{BFFF6C85-AC96-D85D-962B-F1BD541510DA}"/>
              </a:ext>
            </a:extLst>
          </p:cNvPr>
          <p:cNvSpPr txBox="1"/>
          <p:nvPr/>
        </p:nvSpPr>
        <p:spPr>
          <a:xfrm>
            <a:off x="6096000" y="2287892"/>
            <a:ext cx="6096000" cy="4031873"/>
          </a:xfrm>
          <a:prstGeom prst="rect">
            <a:avLst/>
          </a:prstGeom>
          <a:noFill/>
        </p:spPr>
        <p:txBody>
          <a:bodyPr wrap="square" rtlCol="0">
            <a:spAutoFit/>
          </a:bodyPr>
          <a:lstStyle/>
          <a:p>
            <a:r>
              <a:rPr lang="en-US" sz="2400" b="1" dirty="0">
                <a:solidFill>
                  <a:srgbClr val="8A0F00"/>
                </a:solidFill>
                <a:latin typeface="Calibri" panose="020F0502020204030204" pitchFamily="34" charset="0"/>
                <a:cs typeface="Calibri" panose="020F0502020204030204" pitchFamily="34" charset="0"/>
              </a:rPr>
              <a:t>Mid-term Evaluation </a:t>
            </a:r>
          </a:p>
          <a:p>
            <a:endParaRPr lang="en-US" sz="2400" b="1" dirty="0">
              <a:solidFill>
                <a:srgbClr val="8A0F00"/>
              </a:solidFill>
              <a:latin typeface="Calibri" panose="020F0502020204030204" pitchFamily="34" charset="0"/>
              <a:cs typeface="Calibri" panose="020F0502020204030204" pitchFamily="34" charset="0"/>
              <a:sym typeface="Wingdings" pitchFamily="2" charset="2"/>
            </a:endParaRPr>
          </a:p>
          <a:p>
            <a:endParaRPr lang="en-US" sz="2400" b="1" dirty="0">
              <a:solidFill>
                <a:srgbClr val="8A0F00"/>
              </a:solidFill>
              <a:latin typeface="Calibri" panose="020F0502020204030204" pitchFamily="34" charset="0"/>
              <a:cs typeface="Calibri" panose="020F0502020204030204" pitchFamily="34" charset="0"/>
              <a:sym typeface="Wingdings" pitchFamily="2" charset="2"/>
            </a:endParaRPr>
          </a:p>
          <a:p>
            <a:pPr marL="342900" indent="-342900">
              <a:buFont typeface="Arial" panose="020B0604020202020204" pitchFamily="34" charset="0"/>
              <a:buChar char="•"/>
            </a:pPr>
            <a:r>
              <a:rPr lang="en-US" sz="2400" b="1" dirty="0">
                <a:latin typeface="Calibri" panose="020F0502020204030204" pitchFamily="34" charset="0"/>
                <a:cs typeface="Calibri" panose="020F0502020204030204" pitchFamily="34" charset="0"/>
                <a:sym typeface="Wingdings" pitchFamily="2" charset="2"/>
              </a:rPr>
              <a:t>quantifiable metrics </a:t>
            </a:r>
          </a:p>
          <a:p>
            <a:r>
              <a:rPr lang="en-US" sz="2400" b="1" dirty="0">
                <a:latin typeface="Calibri" panose="020F0502020204030204" pitchFamily="34" charset="0"/>
                <a:cs typeface="Calibri" panose="020F0502020204030204" pitchFamily="34" charset="0"/>
                <a:sym typeface="Wingdings" pitchFamily="2" charset="2"/>
              </a:rPr>
              <a:t>      </a:t>
            </a:r>
            <a:r>
              <a:rPr lang="en-US" sz="2000" dirty="0">
                <a:latin typeface="Calibri" panose="020F0502020204030204" pitchFamily="34" charset="0"/>
                <a:cs typeface="Calibri" panose="020F0502020204030204" pitchFamily="34" charset="0"/>
                <a:sym typeface="Wingdings" pitchFamily="2" charset="2"/>
              </a:rPr>
              <a:t>new collaborations, publications, other funding, …</a:t>
            </a:r>
          </a:p>
          <a:p>
            <a:endParaRPr lang="en-US" sz="2000" dirty="0">
              <a:latin typeface="Calibri" panose="020F0502020204030204" pitchFamily="34" charset="0"/>
              <a:cs typeface="Calibri" panose="020F0502020204030204" pitchFamily="34" charset="0"/>
              <a:sym typeface="Wingdings" pitchFamily="2" charset="2"/>
            </a:endParaRPr>
          </a:p>
          <a:p>
            <a:pPr marL="342900" indent="-342900">
              <a:buFont typeface="Arial" panose="020B0604020202020204" pitchFamily="34" charset="0"/>
              <a:buChar char="•"/>
            </a:pPr>
            <a:r>
              <a:rPr lang="en-US" sz="2400" b="1" dirty="0">
                <a:latin typeface="Calibri" panose="020F0502020204030204" pitchFamily="34" charset="0"/>
                <a:cs typeface="Calibri" panose="020F0502020204030204" pitchFamily="34" charset="0"/>
                <a:sym typeface="Wingdings" pitchFamily="2" charset="2"/>
              </a:rPr>
              <a:t>soft indicators</a:t>
            </a:r>
          </a:p>
          <a:p>
            <a:pPr lvl="1"/>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Wingdings" pitchFamily="2" charset="2"/>
              </a:rPr>
              <a:t>personal impact, benefit, relevance, experience, … </a:t>
            </a:r>
            <a:endParaRPr lang="en-US" sz="2400" b="1" dirty="0">
              <a:solidFill>
                <a:srgbClr val="8A0F00"/>
              </a:solidFill>
              <a:latin typeface="Calibri" panose="020F0502020204030204" pitchFamily="34" charset="0"/>
              <a:cs typeface="Calibri" panose="020F0502020204030204" pitchFamily="34" charset="0"/>
              <a:sym typeface="Wingdings" pitchFamily="2" charset="2"/>
            </a:endParaRPr>
          </a:p>
          <a:p>
            <a:endParaRPr lang="en-US" sz="2400" b="1" dirty="0">
              <a:solidFill>
                <a:srgbClr val="8A0F00"/>
              </a:solidFill>
              <a:latin typeface="Calibri" panose="020F0502020204030204" pitchFamily="34" charset="0"/>
              <a:cs typeface="Calibri" panose="020F0502020204030204" pitchFamily="34" charset="0"/>
              <a:sym typeface="Wingdings" pitchFamily="2" charset="2"/>
            </a:endParaRPr>
          </a:p>
          <a:p>
            <a:endParaRPr lang="en-US" sz="2400" b="1" dirty="0">
              <a:solidFill>
                <a:srgbClr val="8A0F00"/>
              </a:solidFill>
              <a:latin typeface="Calibri" panose="020F0502020204030204" pitchFamily="34" charset="0"/>
              <a:cs typeface="Calibri" panose="020F0502020204030204" pitchFamily="34" charset="0"/>
              <a:sym typeface="Wingdings" pitchFamily="2" charset="2"/>
            </a:endParaRPr>
          </a:p>
          <a:p>
            <a:r>
              <a:rPr lang="en-US" sz="2400" b="1" dirty="0">
                <a:solidFill>
                  <a:srgbClr val="8A0F00"/>
                </a:solidFill>
                <a:latin typeface="Calibri" panose="020F0502020204030204" pitchFamily="34" charset="0"/>
                <a:cs typeface="Calibri" panose="020F0502020204030204" pitchFamily="34" charset="0"/>
                <a:sym typeface="Wingdings" pitchFamily="2" charset="2"/>
              </a:rPr>
              <a:t> Second period of 5-year funding</a:t>
            </a:r>
            <a:endParaRPr lang="en-US" sz="2400" b="1" dirty="0">
              <a:solidFill>
                <a:srgbClr val="8A0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083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7A23A-3D9A-DFC8-6C4C-FD5C89279DAA}"/>
              </a:ext>
            </a:extLst>
          </p:cNvPr>
          <p:cNvSpPr>
            <a:spLocks noGrp="1"/>
          </p:cNvSpPr>
          <p:nvPr>
            <p:ph type="title"/>
          </p:nvPr>
        </p:nvSpPr>
        <p:spPr>
          <a:xfrm>
            <a:off x="165536" y="181958"/>
            <a:ext cx="10515600" cy="1325563"/>
          </a:xfrm>
        </p:spPr>
        <p:txBody>
          <a:bodyPr/>
          <a:lstStyle/>
          <a:p>
            <a:r>
              <a:rPr lang="en-US" b="1" dirty="0">
                <a:solidFill>
                  <a:srgbClr val="8A0F00"/>
                </a:solidFill>
                <a:latin typeface="Calibri" panose="020F0502020204030204" pitchFamily="34" charset="0"/>
                <a:cs typeface="Calibri" panose="020F0502020204030204" pitchFamily="34" charset="0"/>
              </a:rPr>
              <a:t>Statements of Support</a:t>
            </a:r>
          </a:p>
        </p:txBody>
      </p:sp>
      <p:sp>
        <p:nvSpPr>
          <p:cNvPr id="5" name="TextBox 4">
            <a:extLst>
              <a:ext uri="{FF2B5EF4-FFF2-40B4-BE49-F238E27FC236}">
                <a16:creationId xmlns:a16="http://schemas.microsoft.com/office/drawing/2014/main" id="{81CD264F-BA68-4C6F-AF7D-E3B5055949CE}"/>
              </a:ext>
            </a:extLst>
          </p:cNvPr>
          <p:cNvSpPr txBox="1"/>
          <p:nvPr/>
        </p:nvSpPr>
        <p:spPr>
          <a:xfrm>
            <a:off x="165536" y="1843950"/>
            <a:ext cx="3965029" cy="4832092"/>
          </a:xfrm>
          <a:prstGeom prst="rect">
            <a:avLst/>
          </a:prstGeom>
          <a:noFill/>
        </p:spPr>
        <p:txBody>
          <a:bodyPr wrap="square">
            <a:spAutoFit/>
          </a:bodyPr>
          <a:lstStyle/>
          <a:p>
            <a:pPr>
              <a:spcAft>
                <a:spcPts val="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Prof </a:t>
            </a:r>
            <a:r>
              <a:rPr lang="en-GB"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Raphael Hirschi</a:t>
            </a: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p>
          <a:p>
            <a:pPr>
              <a:spcAft>
                <a:spcPts val="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Professor of Stellar Hydrodynamics and Nuclear Astrophysics, </a:t>
            </a:r>
            <a:r>
              <a:rPr lang="en-GB"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Keele</a:t>
            </a: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University</a:t>
            </a:r>
          </a:p>
          <a:p>
            <a:pPr>
              <a:spcAft>
                <a:spcPts val="0"/>
              </a:spcAft>
            </a:pPr>
            <a:endPar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BRIDGCE, </a:t>
            </a:r>
            <a:r>
              <a:rPr lang="en-GB"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ChETEC</a:t>
            </a: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ChETEC</a:t>
            </a: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-INFRA, IReNA</a:t>
            </a:r>
          </a:p>
          <a:p>
            <a:pPr>
              <a:spcAft>
                <a:spcPts val="0"/>
              </a:spcAft>
            </a:pPr>
            <a:endParaRPr lang="en-GB" sz="2000" dirty="0">
              <a:effectLst/>
              <a:latin typeface="Calibri" panose="020F0502020204030204" pitchFamily="34" charset="0"/>
              <a:ea typeface="Aptos" panose="020B0004020202020204" pitchFamily="34" charset="0"/>
              <a:cs typeface="Calibri" panose="020F0502020204030204" pitchFamily="34" charset="0"/>
            </a:endParaRPr>
          </a:p>
          <a:p>
            <a:pPr indent="457200">
              <a:spcAft>
                <a:spcPts val="0"/>
              </a:spcAft>
            </a:pPr>
            <a:r>
              <a:rPr lang="en-GB" sz="1800" i="1" dirty="0">
                <a:solidFill>
                  <a:schemeClr val="bg1">
                    <a:lumMod val="50000"/>
                  </a:schemeClr>
                </a:solidFill>
                <a:effectLst/>
                <a:latin typeface="Calibri" panose="020F0502020204030204" pitchFamily="34" charset="0"/>
                <a:ea typeface="Times New Roman" panose="02020603050405020304" pitchFamily="18" charset="0"/>
                <a:cs typeface="Calibri" panose="020F0502020204030204" pitchFamily="34" charset="0"/>
              </a:rPr>
              <a:t>I fully support the proposed Centre for excellence in Nuclear Astrophysics, which is </a:t>
            </a:r>
            <a:r>
              <a:rPr lang="en-GB" sz="1800" b="1" i="1" dirty="0">
                <a:solidFill>
                  <a:srgbClr val="8A0F00"/>
                </a:solidFill>
                <a:effectLst/>
                <a:latin typeface="Calibri" panose="020F0502020204030204" pitchFamily="34" charset="0"/>
                <a:ea typeface="Times New Roman" panose="02020603050405020304" pitchFamily="18" charset="0"/>
                <a:cs typeface="Calibri" panose="020F0502020204030204" pitchFamily="34" charset="0"/>
              </a:rPr>
              <a:t>key to maximise the return on STFC’s huge investments </a:t>
            </a:r>
            <a:r>
              <a:rPr lang="en-GB" sz="1800" i="1" dirty="0">
                <a:solidFill>
                  <a:schemeClr val="bg1">
                    <a:lumMod val="50000"/>
                  </a:schemeClr>
                </a:solidFill>
                <a:effectLst/>
                <a:latin typeface="Calibri" panose="020F0502020204030204" pitchFamily="34" charset="0"/>
                <a:ea typeface="Times New Roman" panose="02020603050405020304" pitchFamily="18" charset="0"/>
                <a:cs typeface="Calibri" panose="020F0502020204030204" pitchFamily="34" charset="0"/>
              </a:rPr>
              <a:t>in both Astronomical observations and Nuclear experimental facilities. Indeed, chemical elements carry the fingerprints of the key processes taking place in the Universe and only by connecting Nuclear to Astrophysics can we tackle pressing open questions. </a:t>
            </a:r>
            <a:endParaRPr lang="en-GB" sz="2000" dirty="0">
              <a:solidFill>
                <a:schemeClr val="bg1">
                  <a:lumMod val="50000"/>
                </a:schemeClr>
              </a:solidFill>
              <a:effectLst/>
              <a:latin typeface="Calibri" panose="020F0502020204030204" pitchFamily="34" charset="0"/>
              <a:ea typeface="Aptos" panose="020B000402020202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4127EB30-C108-7B2C-7930-B669A8B51CC6}"/>
              </a:ext>
            </a:extLst>
          </p:cNvPr>
          <p:cNvSpPr txBox="1"/>
          <p:nvPr/>
        </p:nvSpPr>
        <p:spPr>
          <a:xfrm>
            <a:off x="4300048" y="1843950"/>
            <a:ext cx="3965028" cy="4832092"/>
          </a:xfrm>
          <a:prstGeom prst="rect">
            <a:avLst/>
          </a:prstGeom>
          <a:noFill/>
        </p:spPr>
        <p:txBody>
          <a:bodyPr wrap="square">
            <a:spAutoFit/>
          </a:bodyPr>
          <a:lstStyle/>
          <a:p>
            <a:pPr>
              <a:spcAft>
                <a:spcPts val="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Prof C</a:t>
            </a:r>
            <a:r>
              <a:rPr lang="en-GB"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hiaki Kobayashi </a:t>
            </a:r>
          </a:p>
          <a:p>
            <a:pPr>
              <a:spcAft>
                <a:spcPts val="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Professor of Astrophysics, University of Hertfordshire</a:t>
            </a:r>
          </a:p>
          <a:p>
            <a:pPr>
              <a:spcAft>
                <a:spcPts val="0"/>
              </a:spcAft>
            </a:pPr>
            <a:endParaRPr lang="en-GB" sz="2000" dirty="0">
              <a:effectLst/>
              <a:latin typeface="Calibri" panose="020F0502020204030204" pitchFamily="34" charset="0"/>
              <a:ea typeface="Aptos" panose="020B0004020202020204" pitchFamily="34" charset="0"/>
              <a:cs typeface="Calibri" panose="020F0502020204030204" pitchFamily="34" charset="0"/>
            </a:endParaRPr>
          </a:p>
          <a:p>
            <a:pPr indent="457200">
              <a:spcAft>
                <a:spcPts val="0"/>
              </a:spcAft>
            </a:pPr>
            <a:r>
              <a:rPr lang="en-GB" sz="1800" i="1" dirty="0">
                <a:solidFill>
                  <a:schemeClr val="bg1">
                    <a:lumMod val="50000"/>
                  </a:schemeClr>
                </a:solidFill>
                <a:effectLst/>
                <a:latin typeface="Calibri" panose="020F0502020204030204" pitchFamily="34" charset="0"/>
                <a:ea typeface="Times New Roman" panose="02020603050405020304" pitchFamily="18" charset="0"/>
                <a:cs typeface="Calibri" panose="020F0502020204030204" pitchFamily="34" charset="0"/>
              </a:rPr>
              <a:t>As the chair of the STFC-funded research network of nuclear astrophysics BRIDGCE, I fully support this proposal. 75 researchers across 20 UK universities are involved in the BRIDGCE network, yet unlike similar networks in other countries, it lacks secure, </a:t>
            </a:r>
            <a:r>
              <a:rPr lang="en-GB" sz="1800" b="1" i="1" dirty="0">
                <a:solidFill>
                  <a:srgbClr val="8A0F00"/>
                </a:solidFill>
                <a:effectLst/>
                <a:latin typeface="Calibri" panose="020F0502020204030204" pitchFamily="34" charset="0"/>
                <a:ea typeface="Times New Roman" panose="02020603050405020304" pitchFamily="18" charset="0"/>
                <a:cs typeface="Calibri" panose="020F0502020204030204" pitchFamily="34" charset="0"/>
              </a:rPr>
              <a:t>long-term funding</a:t>
            </a:r>
            <a:r>
              <a:rPr lang="en-GB"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i="1" dirty="0">
                <a:solidFill>
                  <a:schemeClr val="bg1">
                    <a:lumMod val="50000"/>
                  </a:schemeClr>
                </a:solidFill>
                <a:effectLst/>
                <a:latin typeface="Calibri" panose="020F0502020204030204" pitchFamily="34" charset="0"/>
                <a:ea typeface="Times New Roman" panose="02020603050405020304" pitchFamily="18" charset="0"/>
                <a:cs typeface="Calibri" panose="020F0502020204030204" pitchFamily="34" charset="0"/>
              </a:rPr>
              <a:t>which</a:t>
            </a:r>
            <a:r>
              <a:rPr lang="en-GB"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b="1" i="1" dirty="0">
                <a:solidFill>
                  <a:srgbClr val="8A0F00"/>
                </a:solidFill>
                <a:effectLst/>
                <a:latin typeface="Calibri" panose="020F0502020204030204" pitchFamily="34" charset="0"/>
                <a:ea typeface="Times New Roman" panose="02020603050405020304" pitchFamily="18" charset="0"/>
                <a:cs typeface="Calibri" panose="020F0502020204030204" pitchFamily="34" charset="0"/>
              </a:rPr>
              <a:t>is</a:t>
            </a:r>
            <a:r>
              <a:rPr lang="en-GB" sz="18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b="1" i="1" dirty="0">
                <a:solidFill>
                  <a:srgbClr val="8A0F00"/>
                </a:solidFill>
                <a:effectLst/>
                <a:latin typeface="Calibri" panose="020F0502020204030204" pitchFamily="34" charset="0"/>
                <a:ea typeface="Times New Roman" panose="02020603050405020304" pitchFamily="18" charset="0"/>
                <a:cs typeface="Calibri" panose="020F0502020204030204" pitchFamily="34" charset="0"/>
              </a:rPr>
              <a:t>fundamental to support students/ECRs and conduct breakthrough science</a:t>
            </a:r>
            <a:r>
              <a:rPr lang="en-GB"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i="1" dirty="0">
                <a:solidFill>
                  <a:schemeClr val="bg1">
                    <a:lumMod val="50000"/>
                  </a:schemeClr>
                </a:solidFill>
                <a:effectLst/>
                <a:latin typeface="Calibri" panose="020F0502020204030204" pitchFamily="34" charset="0"/>
                <a:ea typeface="Times New Roman" panose="02020603050405020304" pitchFamily="18" charset="0"/>
                <a:cs typeface="Calibri" panose="020F0502020204030204" pitchFamily="34" charset="0"/>
              </a:rPr>
              <a:t>The Centre for Excellence in Nuclear Astrophysics will be beneficial to many researchers in the UK.</a:t>
            </a:r>
            <a:endParaRPr lang="en-GB" sz="2000" dirty="0">
              <a:solidFill>
                <a:schemeClr val="bg1">
                  <a:lumMod val="50000"/>
                </a:schemeClr>
              </a:solidFill>
              <a:effectLst/>
              <a:latin typeface="Calibri" panose="020F0502020204030204" pitchFamily="34" charset="0"/>
              <a:ea typeface="Aptos" panose="020B000402020202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AB179157-0550-0B20-EB4C-183D633DEE8A}"/>
              </a:ext>
            </a:extLst>
          </p:cNvPr>
          <p:cNvSpPr txBox="1"/>
          <p:nvPr/>
        </p:nvSpPr>
        <p:spPr>
          <a:xfrm>
            <a:off x="8434560" y="438273"/>
            <a:ext cx="3704897" cy="6217087"/>
          </a:xfrm>
          <a:prstGeom prst="rect">
            <a:avLst/>
          </a:prstGeom>
          <a:noFill/>
        </p:spPr>
        <p:txBody>
          <a:bodyPr wrap="square">
            <a:spAutoFit/>
          </a:bodyPr>
          <a:lstStyle/>
          <a:p>
            <a:pPr>
              <a:spcAft>
                <a:spcPts val="0"/>
              </a:spcAft>
            </a:pPr>
            <a:r>
              <a:rPr lang="en-GB" sz="18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Dr </a:t>
            </a:r>
            <a:r>
              <a:rPr lang="en-GB" sz="1800" b="1" dirty="0">
                <a:solidFill>
                  <a:srgbClr val="000000"/>
                </a:solidFill>
                <a:effectLst/>
                <a:latin typeface="Calibri" panose="020F0502020204030204" pitchFamily="34" charset="0"/>
                <a:ea typeface="Aptos" panose="020B0004020202020204" pitchFamily="34" charset="0"/>
                <a:cs typeface="Calibri" panose="020F0502020204030204" pitchFamily="34" charset="0"/>
              </a:rPr>
              <a:t>Umberto </a:t>
            </a:r>
            <a:r>
              <a:rPr lang="en-GB" sz="1800" b="1"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Battino</a:t>
            </a:r>
            <a:r>
              <a:rPr lang="en-GB" sz="1800" b="1"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endParaRPr lang="en-GB" b="1" dirty="0">
              <a:solidFill>
                <a:srgbClr val="000000"/>
              </a:solidFill>
              <a:latin typeface="Calibri" panose="020F0502020204030204" pitchFamily="34" charset="0"/>
              <a:ea typeface="Aptos" panose="020B0004020202020204" pitchFamily="34" charset="0"/>
              <a:cs typeface="Calibri" panose="020F0502020204030204" pitchFamily="34" charset="0"/>
            </a:endParaRPr>
          </a:p>
          <a:p>
            <a:pPr>
              <a:spcAft>
                <a:spcPts val="0"/>
              </a:spcAft>
            </a:pPr>
            <a:r>
              <a:rPr lang="en-GB" sz="18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University of Hull</a:t>
            </a:r>
          </a:p>
          <a:p>
            <a:pPr>
              <a:spcAft>
                <a:spcPts val="0"/>
              </a:spcAft>
            </a:pPr>
            <a:endParaRPr lang="en-GB" sz="2000" dirty="0">
              <a:effectLst/>
              <a:latin typeface="Calibri" panose="020F0502020204030204" pitchFamily="34" charset="0"/>
              <a:ea typeface="Aptos" panose="020B0004020202020204" pitchFamily="34" charset="0"/>
              <a:cs typeface="Calibri" panose="020F0502020204030204" pitchFamily="34" charset="0"/>
            </a:endParaRPr>
          </a:p>
          <a:p>
            <a:pPr indent="457200">
              <a:spcAft>
                <a:spcPts val="0"/>
              </a:spcAft>
            </a:pPr>
            <a:r>
              <a:rPr lang="en-GB" sz="1800" i="1" dirty="0">
                <a:solidFill>
                  <a:schemeClr val="bg1">
                    <a:lumMod val="50000"/>
                  </a:schemeClr>
                </a:solidFill>
                <a:effectLst/>
                <a:latin typeface="Calibri" panose="020F0502020204030204" pitchFamily="34" charset="0"/>
                <a:ea typeface="Aptos" panose="020B0004020202020204" pitchFamily="34" charset="0"/>
                <a:cs typeface="Calibri" panose="020F0502020204030204" pitchFamily="34" charset="0"/>
              </a:rPr>
              <a:t>As one of the PI of the </a:t>
            </a:r>
            <a:r>
              <a:rPr lang="en-GB" sz="1800" i="1" dirty="0" err="1">
                <a:solidFill>
                  <a:schemeClr val="bg1">
                    <a:lumMod val="50000"/>
                  </a:schemeClr>
                </a:solidFill>
                <a:effectLst/>
                <a:latin typeface="Calibri" panose="020F0502020204030204" pitchFamily="34" charset="0"/>
                <a:ea typeface="Aptos" panose="020B0004020202020204" pitchFamily="34" charset="0"/>
                <a:cs typeface="Calibri" panose="020F0502020204030204" pitchFamily="34" charset="0"/>
              </a:rPr>
              <a:t>NuGrid</a:t>
            </a:r>
            <a:r>
              <a:rPr lang="en-GB" sz="1800" i="1" dirty="0">
                <a:solidFill>
                  <a:schemeClr val="bg1">
                    <a:lumMod val="50000"/>
                  </a:schemeClr>
                </a:solidFill>
                <a:effectLst/>
                <a:latin typeface="Calibri" panose="020F0502020204030204" pitchFamily="34" charset="0"/>
                <a:ea typeface="Aptos" panose="020B0004020202020204" pitchFamily="34" charset="0"/>
                <a:cs typeface="Calibri" panose="020F0502020204030204" pitchFamily="34" charset="0"/>
              </a:rPr>
              <a:t> collaboration, I am in full support of this proposal. Since 2007, </a:t>
            </a:r>
            <a:r>
              <a:rPr lang="en-GB" sz="1800" i="1" dirty="0" err="1">
                <a:solidFill>
                  <a:schemeClr val="bg1">
                    <a:lumMod val="50000"/>
                  </a:schemeClr>
                </a:solidFill>
                <a:effectLst/>
                <a:latin typeface="Calibri" panose="020F0502020204030204" pitchFamily="34" charset="0"/>
                <a:ea typeface="Aptos" panose="020B0004020202020204" pitchFamily="34" charset="0"/>
                <a:cs typeface="Calibri" panose="020F0502020204030204" pitchFamily="34" charset="0"/>
              </a:rPr>
              <a:t>NuGrid</a:t>
            </a:r>
            <a:r>
              <a:rPr lang="en-GB" sz="1800" i="1" dirty="0">
                <a:solidFill>
                  <a:schemeClr val="bg1">
                    <a:lumMod val="50000"/>
                  </a:schemeClr>
                </a:solidFill>
                <a:effectLst/>
                <a:latin typeface="Calibri" panose="020F0502020204030204" pitchFamily="34" charset="0"/>
                <a:ea typeface="Aptos" panose="020B0004020202020204" pitchFamily="34" charset="0"/>
                <a:cs typeface="Calibri" panose="020F0502020204030204" pitchFamily="34" charset="0"/>
              </a:rPr>
              <a:t> has developed a comprehensive nuclear astrophysics simulation capability. The two most significant factors contributing to the project's nearly two-decade-long success were the collaboration between nuclear physicists and astrophysicists and the availability of funding through participation in large scientific networks, such as JINA and IReNA. </a:t>
            </a:r>
            <a:r>
              <a:rPr lang="en-GB" sz="1800" b="1" i="1" dirty="0">
                <a:solidFill>
                  <a:srgbClr val="8A0F00"/>
                </a:solidFill>
                <a:effectLst/>
                <a:latin typeface="Calibri" panose="020F0502020204030204" pitchFamily="34" charset="0"/>
                <a:ea typeface="Aptos" panose="020B0004020202020204" pitchFamily="34" charset="0"/>
                <a:cs typeface="Calibri" panose="020F0502020204030204" pitchFamily="34" charset="0"/>
              </a:rPr>
              <a:t>The Centre for Excellence in Nuclear Astrophysics will guarantee </a:t>
            </a:r>
            <a:r>
              <a:rPr lang="en-GB" sz="1800" i="1" dirty="0">
                <a:solidFill>
                  <a:schemeClr val="bg1">
                    <a:lumMod val="50000"/>
                  </a:schemeClr>
                </a:solidFill>
                <a:effectLst/>
                <a:latin typeface="Calibri" panose="020F0502020204030204" pitchFamily="34" charset="0"/>
                <a:ea typeface="Aptos" panose="020B0004020202020204" pitchFamily="34" charset="0"/>
                <a:cs typeface="Calibri" panose="020F0502020204030204" pitchFamily="34" charset="0"/>
              </a:rPr>
              <a:t>both these crucial factors and will hence be of </a:t>
            </a:r>
            <a:r>
              <a:rPr lang="en-GB" sz="1800" b="1" i="1" dirty="0">
                <a:solidFill>
                  <a:srgbClr val="8A0F00"/>
                </a:solidFill>
                <a:effectLst/>
                <a:latin typeface="Calibri" panose="020F0502020204030204" pitchFamily="34" charset="0"/>
                <a:ea typeface="Aptos" panose="020B0004020202020204" pitchFamily="34" charset="0"/>
                <a:cs typeface="Calibri" panose="020F0502020204030204" pitchFamily="34" charset="0"/>
              </a:rPr>
              <a:t>great benefit for many scientists in the UK and attract the best overseas talents</a:t>
            </a:r>
            <a:r>
              <a:rPr lang="en-GB" sz="1800" i="1" dirty="0">
                <a:solidFill>
                  <a:srgbClr val="000000"/>
                </a:solidFill>
                <a:effectLst/>
                <a:latin typeface="Calibri" panose="020F0502020204030204" pitchFamily="34" charset="0"/>
                <a:ea typeface="Aptos" panose="020B0004020202020204" pitchFamily="34" charset="0"/>
                <a:cs typeface="Calibri" panose="020F0502020204030204" pitchFamily="34" charset="0"/>
              </a:rPr>
              <a:t>.</a:t>
            </a:r>
            <a:endParaRPr lang="en-GB" sz="2000" dirty="0">
              <a:effectLst/>
              <a:latin typeface="Calibri" panose="020F0502020204030204" pitchFamily="34" charset="0"/>
              <a:ea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3866916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36A48-F585-A80C-8D32-62A8A3DC122B}"/>
              </a:ext>
            </a:extLst>
          </p:cNvPr>
          <p:cNvSpPr>
            <a:spLocks noGrp="1"/>
          </p:cNvSpPr>
          <p:nvPr>
            <p:ph type="title"/>
          </p:nvPr>
        </p:nvSpPr>
        <p:spPr>
          <a:xfrm>
            <a:off x="1115568" y="548640"/>
            <a:ext cx="10168128" cy="1179576"/>
          </a:xfrm>
        </p:spPr>
        <p:txBody>
          <a:bodyPr>
            <a:normAutofit/>
          </a:bodyPr>
          <a:lstStyle/>
          <a:p>
            <a:r>
              <a:rPr lang="en-US" sz="4000" b="1" dirty="0">
                <a:solidFill>
                  <a:srgbClr val="8A0F00"/>
                </a:solidFill>
                <a:latin typeface="Calibri" panose="020F0502020204030204" pitchFamily="34" charset="0"/>
                <a:cs typeface="Calibri" panose="020F0502020204030204" pitchFamily="34" charset="0"/>
              </a:rPr>
              <a:t>Initial 5-Year Budget</a:t>
            </a:r>
          </a:p>
        </p:txBody>
      </p:sp>
      <p:graphicFrame>
        <p:nvGraphicFramePr>
          <p:cNvPr id="6" name="Content Placeholder 5">
            <a:extLst>
              <a:ext uri="{FF2B5EF4-FFF2-40B4-BE49-F238E27FC236}">
                <a16:creationId xmlns:a16="http://schemas.microsoft.com/office/drawing/2014/main" id="{45F4EE19-6ADE-63E5-BCF3-003D0425747D}"/>
              </a:ext>
            </a:extLst>
          </p:cNvPr>
          <p:cNvGraphicFramePr>
            <a:graphicFrameLocks noGrp="1"/>
          </p:cNvGraphicFramePr>
          <p:nvPr>
            <p:ph idx="1"/>
            <p:extLst>
              <p:ext uri="{D42A27DB-BD31-4B8C-83A1-F6EECF244321}">
                <p14:modId xmlns:p14="http://schemas.microsoft.com/office/powerpoint/2010/main" val="2094854858"/>
              </p:ext>
            </p:extLst>
          </p:nvPr>
        </p:nvGraphicFramePr>
        <p:xfrm>
          <a:off x="626850" y="2080541"/>
          <a:ext cx="11095757" cy="4617454"/>
        </p:xfrm>
        <a:graphic>
          <a:graphicData uri="http://schemas.openxmlformats.org/drawingml/2006/table">
            <a:tbl>
              <a:tblPr/>
              <a:tblGrid>
                <a:gridCol w="2136740">
                  <a:extLst>
                    <a:ext uri="{9D8B030D-6E8A-4147-A177-3AD203B41FA5}">
                      <a16:colId xmlns:a16="http://schemas.microsoft.com/office/drawing/2014/main" val="1174218224"/>
                    </a:ext>
                  </a:extLst>
                </a:gridCol>
                <a:gridCol w="1398448">
                  <a:extLst>
                    <a:ext uri="{9D8B030D-6E8A-4147-A177-3AD203B41FA5}">
                      <a16:colId xmlns:a16="http://schemas.microsoft.com/office/drawing/2014/main" val="2340546078"/>
                    </a:ext>
                  </a:extLst>
                </a:gridCol>
                <a:gridCol w="1269179">
                  <a:extLst>
                    <a:ext uri="{9D8B030D-6E8A-4147-A177-3AD203B41FA5}">
                      <a16:colId xmlns:a16="http://schemas.microsoft.com/office/drawing/2014/main" val="4169408564"/>
                    </a:ext>
                  </a:extLst>
                </a:gridCol>
                <a:gridCol w="975388">
                  <a:extLst>
                    <a:ext uri="{9D8B030D-6E8A-4147-A177-3AD203B41FA5}">
                      <a16:colId xmlns:a16="http://schemas.microsoft.com/office/drawing/2014/main" val="207706170"/>
                    </a:ext>
                  </a:extLst>
                </a:gridCol>
                <a:gridCol w="752107">
                  <a:extLst>
                    <a:ext uri="{9D8B030D-6E8A-4147-A177-3AD203B41FA5}">
                      <a16:colId xmlns:a16="http://schemas.microsoft.com/office/drawing/2014/main" val="1113570806"/>
                    </a:ext>
                  </a:extLst>
                </a:gridCol>
                <a:gridCol w="1143827">
                  <a:extLst>
                    <a:ext uri="{9D8B030D-6E8A-4147-A177-3AD203B41FA5}">
                      <a16:colId xmlns:a16="http://schemas.microsoft.com/office/drawing/2014/main" val="837909319"/>
                    </a:ext>
                  </a:extLst>
                </a:gridCol>
                <a:gridCol w="1398448">
                  <a:extLst>
                    <a:ext uri="{9D8B030D-6E8A-4147-A177-3AD203B41FA5}">
                      <a16:colId xmlns:a16="http://schemas.microsoft.com/office/drawing/2014/main" val="291146508"/>
                    </a:ext>
                  </a:extLst>
                </a:gridCol>
                <a:gridCol w="955801">
                  <a:extLst>
                    <a:ext uri="{9D8B030D-6E8A-4147-A177-3AD203B41FA5}">
                      <a16:colId xmlns:a16="http://schemas.microsoft.com/office/drawing/2014/main" val="2668060387"/>
                    </a:ext>
                  </a:extLst>
                </a:gridCol>
                <a:gridCol w="1065819">
                  <a:extLst>
                    <a:ext uri="{9D8B030D-6E8A-4147-A177-3AD203B41FA5}">
                      <a16:colId xmlns:a16="http://schemas.microsoft.com/office/drawing/2014/main" val="3793692672"/>
                    </a:ext>
                  </a:extLst>
                </a:gridCol>
              </a:tblGrid>
              <a:tr h="318390">
                <a:tc gridSpan="2">
                  <a:txBody>
                    <a:bodyPr/>
                    <a:lstStyle/>
                    <a:p>
                      <a:pPr algn="l" fontAlgn="b">
                        <a:spcBef>
                          <a:spcPts val="0"/>
                        </a:spcBef>
                        <a:spcAft>
                          <a:spcPts val="0"/>
                        </a:spcAft>
                      </a:pPr>
                      <a:r>
                        <a:rPr lang="en-GB" sz="1600" b="1" i="0" u="none" strike="noStrike">
                          <a:solidFill>
                            <a:srgbClr val="000000"/>
                          </a:solidFill>
                          <a:effectLst/>
                          <a:latin typeface="Aptos Narrow" panose="020B0004020202020204" pitchFamily="34" charset="0"/>
                        </a:rPr>
                        <a:t>UK Centre for Nuclear Astrophysics</a:t>
                      </a:r>
                      <a:endParaRPr lang="en-GB" sz="1600" b="0" i="0" u="none" strike="noStrike">
                        <a:effectLst/>
                        <a:latin typeface="Arial" panose="020B0604020202020204" pitchFamily="34" charset="0"/>
                      </a:endParaRPr>
                    </a:p>
                  </a:txBody>
                  <a:tcPr marL="93644" marR="93644" marT="46822" marB="46822">
                    <a:lnL>
                      <a:noFill/>
                    </a:lnL>
                    <a:lnR>
                      <a:noFill/>
                    </a:lnR>
                    <a:lnT>
                      <a:noFill/>
                    </a:lnT>
                    <a:lnB>
                      <a:noFill/>
                    </a:lnB>
                    <a:noFill/>
                  </a:tcPr>
                </a:tc>
                <a:tc hMerge="1">
                  <a:txBody>
                    <a:bodyPr/>
                    <a:lstStyle/>
                    <a:p>
                      <a:endParaRPr lang="en-US"/>
                    </a:p>
                  </a:txBody>
                  <a:tcPr/>
                </a:tc>
                <a:tc>
                  <a:txBody>
                    <a:bodyPr/>
                    <a:lstStyle/>
                    <a:p>
                      <a:pPr algn="l" fontAlgn="b">
                        <a:spcBef>
                          <a:spcPts val="0"/>
                        </a:spcBef>
                        <a:spcAft>
                          <a:spcPts val="0"/>
                        </a:spcAft>
                      </a:pPr>
                      <a:endParaRPr lang="en-GB" sz="1600" b="0" i="0" u="none" strike="noStrike">
                        <a:effectLst/>
                        <a:latin typeface="Arial" panose="020B0604020202020204" pitchFamily="34" charset="0"/>
                      </a:endParaRPr>
                    </a:p>
                  </a:txBody>
                  <a:tcPr marL="9755" marR="9755" marT="9755" marB="0" anchor="b">
                    <a:lnL>
                      <a:noFill/>
                    </a:lnL>
                    <a:lnR>
                      <a:noFill/>
                    </a:lnR>
                    <a:lnT>
                      <a:noFill/>
                    </a:lnT>
                    <a:lnB>
                      <a:noFill/>
                    </a:lnB>
                    <a:noFill/>
                  </a:tcPr>
                </a:tc>
                <a:tc>
                  <a:txBody>
                    <a:bodyPr/>
                    <a:lstStyle/>
                    <a:p>
                      <a:pPr algn="l" fontAlgn="b">
                        <a:spcBef>
                          <a:spcPts val="0"/>
                        </a:spcBef>
                        <a:spcAft>
                          <a:spcPts val="0"/>
                        </a:spcAft>
                      </a:pPr>
                      <a:endParaRPr lang="en-GB" sz="1600" b="0" i="0" u="none" strike="noStrike">
                        <a:effectLst/>
                        <a:latin typeface="Arial" panose="020B0604020202020204" pitchFamily="34" charset="0"/>
                      </a:endParaRPr>
                    </a:p>
                  </a:txBody>
                  <a:tcPr marL="9755" marR="9755" marT="9755" marB="0" anchor="b">
                    <a:lnL>
                      <a:noFill/>
                    </a:lnL>
                    <a:lnR>
                      <a:noFill/>
                    </a:lnR>
                    <a:lnT>
                      <a:noFill/>
                    </a:lnT>
                    <a:lnB>
                      <a:noFill/>
                    </a:lnB>
                    <a:noFill/>
                  </a:tcPr>
                </a:tc>
                <a:tc>
                  <a:txBody>
                    <a:bodyPr/>
                    <a:lstStyle/>
                    <a:p>
                      <a:pPr algn="ctr" fontAlgn="b">
                        <a:spcBef>
                          <a:spcPts val="0"/>
                        </a:spcBef>
                        <a:spcAft>
                          <a:spcPts val="0"/>
                        </a:spcAft>
                      </a:pPr>
                      <a:endParaRPr lang="en-GB" sz="1600" b="0" i="0" u="none" strike="noStrike">
                        <a:effectLst/>
                        <a:latin typeface="Arial" panose="020B0604020202020204" pitchFamily="34" charset="0"/>
                      </a:endParaRPr>
                    </a:p>
                  </a:txBody>
                  <a:tcPr marL="9755" marR="9755" marT="9755" marB="0" anchor="b">
                    <a:lnL>
                      <a:noFill/>
                    </a:lnL>
                    <a:lnR>
                      <a:noFill/>
                    </a:lnR>
                    <a:lnT>
                      <a:noFill/>
                    </a:lnT>
                    <a:lnB>
                      <a:noFill/>
                    </a:lnB>
                    <a:noFill/>
                  </a:tcPr>
                </a:tc>
                <a:tc>
                  <a:txBody>
                    <a:bodyPr/>
                    <a:lstStyle/>
                    <a:p>
                      <a:pPr algn="ctr" fontAlgn="b">
                        <a:spcBef>
                          <a:spcPts val="0"/>
                        </a:spcBef>
                        <a:spcAft>
                          <a:spcPts val="0"/>
                        </a:spcAft>
                      </a:pPr>
                      <a:endParaRPr lang="en-GB" sz="1600" b="0" i="0" u="none" strike="noStrike">
                        <a:effectLst/>
                        <a:latin typeface="Arial" panose="020B0604020202020204" pitchFamily="34" charset="0"/>
                      </a:endParaRPr>
                    </a:p>
                  </a:txBody>
                  <a:tcPr marL="9755" marR="9755" marT="9755" marB="0" anchor="b">
                    <a:lnL>
                      <a:noFill/>
                    </a:lnL>
                    <a:lnR>
                      <a:noFill/>
                    </a:lnR>
                    <a:lnT>
                      <a:noFill/>
                    </a:lnT>
                    <a:lnB>
                      <a:noFill/>
                    </a:lnB>
                    <a:noFill/>
                  </a:tcPr>
                </a:tc>
                <a:tc>
                  <a:txBody>
                    <a:bodyPr/>
                    <a:lstStyle/>
                    <a:p>
                      <a:pPr algn="l" fontAlgn="b">
                        <a:spcBef>
                          <a:spcPts val="0"/>
                        </a:spcBef>
                        <a:spcAft>
                          <a:spcPts val="0"/>
                        </a:spcAft>
                      </a:pPr>
                      <a:endParaRPr lang="en-GB" sz="1600" b="0" i="0" u="none" strike="noStrike">
                        <a:effectLst/>
                        <a:latin typeface="Arial" panose="020B0604020202020204" pitchFamily="34" charset="0"/>
                      </a:endParaRPr>
                    </a:p>
                  </a:txBody>
                  <a:tcPr marL="9755" marR="9755" marT="9755" marB="0" anchor="b">
                    <a:lnL>
                      <a:noFill/>
                    </a:lnL>
                    <a:lnR>
                      <a:noFill/>
                    </a:lnR>
                    <a:lnT>
                      <a:noFill/>
                    </a:lnT>
                    <a:lnB>
                      <a:noFill/>
                    </a:lnB>
                    <a:noFill/>
                  </a:tcPr>
                </a:tc>
                <a:tc>
                  <a:txBody>
                    <a:bodyPr/>
                    <a:lstStyle/>
                    <a:p>
                      <a:pPr algn="ctr" fontAlgn="b">
                        <a:spcBef>
                          <a:spcPts val="0"/>
                        </a:spcBef>
                        <a:spcAft>
                          <a:spcPts val="0"/>
                        </a:spcAft>
                      </a:pPr>
                      <a:endParaRPr lang="en-GB" sz="1600" b="0" i="0" u="none" strike="noStrike">
                        <a:effectLst/>
                        <a:latin typeface="Arial" panose="020B0604020202020204" pitchFamily="34" charset="0"/>
                      </a:endParaRPr>
                    </a:p>
                  </a:txBody>
                  <a:tcPr marL="9755" marR="9755" marT="9755" marB="0" anchor="b">
                    <a:lnL>
                      <a:noFill/>
                    </a:lnL>
                    <a:lnR>
                      <a:noFill/>
                    </a:lnR>
                    <a:lnT>
                      <a:noFill/>
                    </a:lnT>
                    <a:lnB>
                      <a:noFill/>
                    </a:lnB>
                    <a:noFill/>
                  </a:tcPr>
                </a:tc>
                <a:tc>
                  <a:txBody>
                    <a:bodyPr/>
                    <a:lstStyle/>
                    <a:p>
                      <a:pPr algn="l" fontAlgn="b">
                        <a:spcBef>
                          <a:spcPts val="0"/>
                        </a:spcBef>
                        <a:spcAft>
                          <a:spcPts val="0"/>
                        </a:spcAft>
                      </a:pPr>
                      <a:endParaRPr lang="en-GB" sz="1600" b="0" i="0" u="none" strike="noStrike">
                        <a:effectLst/>
                        <a:latin typeface="Arial" panose="020B0604020202020204" pitchFamily="34" charset="0"/>
                      </a:endParaRPr>
                    </a:p>
                  </a:txBody>
                  <a:tcPr marL="9755" marR="9755" marT="9755" marB="0" anchor="b">
                    <a:lnL>
                      <a:noFill/>
                    </a:lnL>
                    <a:lnR>
                      <a:noFill/>
                    </a:lnR>
                    <a:lnT>
                      <a:noFill/>
                    </a:lnT>
                    <a:lnB>
                      <a:noFill/>
                    </a:lnB>
                    <a:noFill/>
                  </a:tcPr>
                </a:tc>
                <a:extLst>
                  <a:ext uri="{0D108BD9-81ED-4DB2-BD59-A6C34878D82A}">
                    <a16:rowId xmlns:a16="http://schemas.microsoft.com/office/drawing/2014/main" val="891258234"/>
                  </a:ext>
                </a:extLst>
              </a:tr>
              <a:tr h="384330">
                <a:tc>
                  <a:txBody>
                    <a:bodyPr/>
                    <a:lstStyle/>
                    <a:p>
                      <a:pPr algn="l" fontAlgn="b">
                        <a:spcBef>
                          <a:spcPts val="0"/>
                        </a:spcBef>
                        <a:spcAft>
                          <a:spcPts val="0"/>
                        </a:spcAft>
                      </a:pPr>
                      <a:endParaRPr lang="en-GB" sz="1600" b="0" i="0" u="none" strike="noStrike">
                        <a:effectLst/>
                        <a:latin typeface="Arial" panose="020B0604020202020204" pitchFamily="34" charset="0"/>
                      </a:endParaRPr>
                    </a:p>
                  </a:txBody>
                  <a:tcPr marL="9755" marR="9755" marT="975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endParaRPr lang="en-GB" sz="1600" b="0" i="0" u="none" strike="noStrike">
                        <a:effectLst/>
                        <a:latin typeface="Arial" panose="020B0604020202020204" pitchFamily="34" charset="0"/>
                      </a:endParaRPr>
                    </a:p>
                  </a:txBody>
                  <a:tcPr marL="9755" marR="9755" marT="975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endParaRPr lang="en-GB" sz="1600" b="0" i="0" u="none" strike="noStrike">
                        <a:effectLst/>
                        <a:latin typeface="Arial" panose="020B0604020202020204" pitchFamily="34" charset="0"/>
                      </a:endParaRPr>
                    </a:p>
                  </a:txBody>
                  <a:tcPr marL="9755" marR="9755" marT="975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endParaRPr lang="en-GB" sz="1600" b="0" i="0" u="none" strike="noStrike">
                        <a:effectLst/>
                        <a:latin typeface="Arial" panose="020B0604020202020204" pitchFamily="34" charset="0"/>
                      </a:endParaRPr>
                    </a:p>
                  </a:txBody>
                  <a:tcPr marL="9755" marR="9755" marT="975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spcBef>
                          <a:spcPts val="0"/>
                        </a:spcBef>
                        <a:spcAft>
                          <a:spcPts val="0"/>
                        </a:spcAft>
                      </a:pPr>
                      <a:endParaRPr lang="en-GB" sz="1600" b="0" i="0" u="none" strike="noStrike">
                        <a:effectLst/>
                        <a:latin typeface="Arial" panose="020B0604020202020204" pitchFamily="34" charset="0"/>
                      </a:endParaRPr>
                    </a:p>
                  </a:txBody>
                  <a:tcPr marL="9755" marR="9755" marT="975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spcBef>
                          <a:spcPts val="0"/>
                        </a:spcBef>
                        <a:spcAft>
                          <a:spcPts val="0"/>
                        </a:spcAft>
                      </a:pPr>
                      <a:endParaRPr lang="en-GB" sz="1600" b="0" i="0" u="none" strike="noStrike">
                        <a:effectLst/>
                        <a:latin typeface="Arial" panose="020B0604020202020204" pitchFamily="34" charset="0"/>
                      </a:endParaRPr>
                    </a:p>
                  </a:txBody>
                  <a:tcPr marL="9755" marR="9755" marT="975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endParaRPr lang="en-GB" sz="1600" b="0" i="0" u="none" strike="noStrike">
                        <a:effectLst/>
                        <a:latin typeface="Arial" panose="020B0604020202020204" pitchFamily="34" charset="0"/>
                      </a:endParaRPr>
                    </a:p>
                  </a:txBody>
                  <a:tcPr marL="9755" marR="9755" marT="975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spcBef>
                          <a:spcPts val="0"/>
                        </a:spcBef>
                        <a:spcAft>
                          <a:spcPts val="0"/>
                        </a:spcAft>
                      </a:pPr>
                      <a:endParaRPr lang="en-GB" sz="1600" b="0" i="0" u="none" strike="noStrike">
                        <a:effectLst/>
                        <a:latin typeface="Arial" panose="020B0604020202020204" pitchFamily="34" charset="0"/>
                      </a:endParaRPr>
                    </a:p>
                  </a:txBody>
                  <a:tcPr marL="9755" marR="9755" marT="975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endParaRPr lang="en-GB" sz="1600" b="0" i="0" u="none" strike="noStrike">
                        <a:effectLst/>
                        <a:latin typeface="Arial" panose="020B0604020202020204" pitchFamily="34" charset="0"/>
                      </a:endParaRPr>
                    </a:p>
                  </a:txBody>
                  <a:tcPr marL="9755" marR="9755" marT="975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3923040"/>
                  </a:ext>
                </a:extLst>
              </a:tr>
              <a:tr h="609076">
                <a:tc>
                  <a:txBody>
                    <a:bodyPr/>
                    <a:lstStyle/>
                    <a:p>
                      <a:pPr algn="ctr" fontAlgn="t">
                        <a:spcBef>
                          <a:spcPts val="0"/>
                        </a:spcBef>
                        <a:spcAft>
                          <a:spcPts val="0"/>
                        </a:spcAft>
                      </a:pPr>
                      <a:r>
                        <a:rPr lang="en-GB" sz="1600" b="1" i="0" u="none" strike="noStrike" dirty="0">
                          <a:solidFill>
                            <a:srgbClr val="000000"/>
                          </a:solidFill>
                          <a:effectLst/>
                          <a:latin typeface="Aptos Narrow" panose="020B0004020202020204" pitchFamily="34" charset="0"/>
                        </a:rPr>
                        <a:t>item / year</a:t>
                      </a:r>
                      <a:endParaRPr lang="en-GB" sz="1600" b="0" i="0" u="none" strike="noStrike" dirty="0">
                        <a:effectLst/>
                        <a:latin typeface="Arial" panose="020B0604020202020204" pitchFamily="34" charset="0"/>
                      </a:endParaRPr>
                    </a:p>
                  </a:txBody>
                  <a:tcPr marL="9755" marR="9755" marT="97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en-GB" sz="1600" b="1" i="0" u="none" strike="noStrike">
                          <a:solidFill>
                            <a:srgbClr val="000000"/>
                          </a:solidFill>
                          <a:effectLst/>
                          <a:latin typeface="Aptos Narrow" panose="020B0004020202020204" pitchFamily="34" charset="0"/>
                        </a:rPr>
                        <a:t>cost per item</a:t>
                      </a:r>
                      <a:endParaRPr lang="en-GB" sz="1600" b="0" i="0" u="none" strike="noStrike">
                        <a:effectLst/>
                        <a:latin typeface="Arial" panose="020B0604020202020204" pitchFamily="34" charset="0"/>
                      </a:endParaRPr>
                    </a:p>
                  </a:txBody>
                  <a:tcPr marL="9755" marR="9755" marT="97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en-GB" sz="1600" b="1" i="0" u="none" strike="noStrike">
                          <a:solidFill>
                            <a:srgbClr val="000000"/>
                          </a:solidFill>
                          <a:effectLst/>
                          <a:latin typeface="Aptos Narrow" panose="020B0004020202020204" pitchFamily="34" charset="0"/>
                        </a:rPr>
                        <a:t>international fees</a:t>
                      </a:r>
                      <a:endParaRPr lang="en-GB" sz="1600" b="0" i="0" u="none" strike="noStrike">
                        <a:effectLst/>
                        <a:latin typeface="Arial" panose="020B0604020202020204" pitchFamily="34" charset="0"/>
                      </a:endParaRPr>
                    </a:p>
                  </a:txBody>
                  <a:tcPr marL="9755" marR="9755" marT="97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en-GB" sz="1600" b="1" i="0" u="none" strike="noStrike">
                          <a:solidFill>
                            <a:srgbClr val="000000"/>
                          </a:solidFill>
                          <a:effectLst/>
                          <a:latin typeface="Aptos Narrow" panose="020B0004020202020204" pitchFamily="34" charset="0"/>
                        </a:rPr>
                        <a:t>travel allowance</a:t>
                      </a:r>
                      <a:endParaRPr lang="en-GB" sz="1600" b="0" i="0" u="none" strike="noStrike">
                        <a:effectLst/>
                        <a:latin typeface="Arial" panose="020B0604020202020204" pitchFamily="34" charset="0"/>
                      </a:endParaRPr>
                    </a:p>
                  </a:txBody>
                  <a:tcPr marL="9755" marR="9755" marT="97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en-GB" sz="1600" b="1" i="0" u="none" strike="noStrike">
                          <a:solidFill>
                            <a:srgbClr val="000000"/>
                          </a:solidFill>
                          <a:effectLst/>
                          <a:latin typeface="Aptos Narrow" panose="020B0004020202020204" pitchFamily="34" charset="0"/>
                        </a:rPr>
                        <a:t>years</a:t>
                      </a:r>
                      <a:endParaRPr lang="en-GB" sz="1600" b="0" i="0" u="none" strike="noStrike">
                        <a:effectLst/>
                        <a:latin typeface="Arial" panose="020B0604020202020204" pitchFamily="34" charset="0"/>
                      </a:endParaRPr>
                    </a:p>
                  </a:txBody>
                  <a:tcPr marL="9755" marR="9755" marT="97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en-GB" sz="1600" b="1" i="0" u="none" strike="noStrike">
                          <a:solidFill>
                            <a:srgbClr val="000000"/>
                          </a:solidFill>
                          <a:effectLst/>
                          <a:latin typeface="Aptos Narrow" panose="020B0004020202020204" pitchFamily="34" charset="0"/>
                        </a:rPr>
                        <a:t>items / year</a:t>
                      </a:r>
                      <a:endParaRPr lang="en-GB" sz="1600" b="0" i="0" u="none" strike="noStrike">
                        <a:effectLst/>
                        <a:latin typeface="Arial" panose="020B0604020202020204" pitchFamily="34" charset="0"/>
                      </a:endParaRPr>
                    </a:p>
                  </a:txBody>
                  <a:tcPr marL="9755" marR="9755" marT="97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en-GB" sz="1600" b="1" i="0" u="none" strike="noStrike">
                          <a:solidFill>
                            <a:srgbClr val="000000"/>
                          </a:solidFill>
                          <a:effectLst/>
                          <a:latin typeface="Aptos Narrow" panose="020B0004020202020204" pitchFamily="34" charset="0"/>
                        </a:rPr>
                        <a:t>subtotal/year</a:t>
                      </a:r>
                      <a:endParaRPr lang="en-GB" sz="1600" b="0" i="0" u="none" strike="noStrike">
                        <a:effectLst/>
                        <a:latin typeface="Arial" panose="020B0604020202020204" pitchFamily="34" charset="0"/>
                      </a:endParaRPr>
                    </a:p>
                  </a:txBody>
                  <a:tcPr marL="9755" marR="9755" marT="97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en-GB" sz="1600" b="1" i="0" u="none" strike="noStrike">
                          <a:solidFill>
                            <a:srgbClr val="000000"/>
                          </a:solidFill>
                          <a:effectLst/>
                          <a:latin typeface="Aptos Narrow" panose="020B0004020202020204" pitchFamily="34" charset="0"/>
                        </a:rPr>
                        <a:t>scheme duration [5y]</a:t>
                      </a:r>
                      <a:endParaRPr lang="en-GB" sz="1600" b="0" i="0" u="none" strike="noStrike">
                        <a:effectLst/>
                        <a:latin typeface="Arial" panose="020B0604020202020204" pitchFamily="34" charset="0"/>
                      </a:endParaRPr>
                    </a:p>
                  </a:txBody>
                  <a:tcPr marL="9755" marR="9755" marT="97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en-GB" sz="1600" b="1" i="0" u="none" strike="noStrike" dirty="0">
                          <a:solidFill>
                            <a:srgbClr val="000000"/>
                          </a:solidFill>
                          <a:effectLst/>
                          <a:latin typeface="Aptos Narrow" panose="020B0004020202020204" pitchFamily="34" charset="0"/>
                        </a:rPr>
                        <a:t>subtotal2</a:t>
                      </a:r>
                      <a:endParaRPr lang="en-GB" sz="1600" b="0" i="0" u="none" strike="noStrike" dirty="0">
                        <a:effectLst/>
                        <a:latin typeface="Arial" panose="020B0604020202020204" pitchFamily="34" charset="0"/>
                      </a:endParaRPr>
                    </a:p>
                  </a:txBody>
                  <a:tcPr marL="9755" marR="9755" marT="97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86987529"/>
                  </a:ext>
                </a:extLst>
              </a:tr>
              <a:tr h="234500">
                <a:tc>
                  <a:txBody>
                    <a:bodyPr/>
                    <a:lstStyle/>
                    <a:p>
                      <a:pPr algn="l" fontAlgn="b">
                        <a:spcBef>
                          <a:spcPts val="0"/>
                        </a:spcBef>
                        <a:spcAft>
                          <a:spcPts val="0"/>
                        </a:spcAft>
                      </a:pPr>
                      <a:r>
                        <a:rPr lang="en-GB" sz="1600" b="0" i="0" u="none" strike="noStrike" dirty="0">
                          <a:solidFill>
                            <a:srgbClr val="000000"/>
                          </a:solidFill>
                          <a:effectLst/>
                          <a:latin typeface="Aptos Narrow" panose="020B0004020202020204" pitchFamily="34" charset="0"/>
                        </a:rPr>
                        <a:t>2-year PDRA</a:t>
                      </a:r>
                      <a:endParaRPr lang="en-GB" sz="1600" b="0" i="0" u="none" strike="noStrike" dirty="0">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GB" sz="1600" b="0" i="0" u="none" strike="noStrike" dirty="0">
                          <a:solidFill>
                            <a:srgbClr val="000000"/>
                          </a:solidFill>
                          <a:effectLst/>
                          <a:latin typeface="Aptos Narrow" panose="020B0004020202020204" pitchFamily="34" charset="0"/>
                        </a:rPr>
                        <a:t>£120,000 </a:t>
                      </a:r>
                      <a:endParaRPr lang="en-GB" sz="1600" b="0" i="0" u="none" strike="noStrike" dirty="0">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600" b="0" i="0" u="none" strike="noStrike">
                          <a:solidFill>
                            <a:srgbClr val="000000"/>
                          </a:solidFill>
                          <a:effectLst/>
                          <a:latin typeface="Aptos Narrow" panose="020B0004020202020204" pitchFamily="34" charset="0"/>
                        </a:rPr>
                        <a:t> </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600" b="0" i="0" u="none" strike="noStrike">
                          <a:solidFill>
                            <a:srgbClr val="000000"/>
                          </a:solidFill>
                          <a:effectLst/>
                          <a:latin typeface="Aptos Narrow" panose="020B0004020202020204" pitchFamily="34" charset="0"/>
                        </a:rPr>
                        <a:t> </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spcBef>
                          <a:spcPts val="0"/>
                        </a:spcBef>
                        <a:spcAft>
                          <a:spcPts val="0"/>
                        </a:spcAft>
                      </a:pPr>
                      <a:r>
                        <a:rPr lang="en-GB" sz="1600" b="0" i="0" u="none" strike="noStrike">
                          <a:solidFill>
                            <a:srgbClr val="000000"/>
                          </a:solidFill>
                          <a:effectLst/>
                          <a:latin typeface="Aptos Narrow" panose="020B0004020202020204" pitchFamily="34" charset="0"/>
                        </a:rPr>
                        <a:t>2</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spcBef>
                          <a:spcPts val="0"/>
                        </a:spcBef>
                        <a:spcAft>
                          <a:spcPts val="0"/>
                        </a:spcAft>
                      </a:pPr>
                      <a:r>
                        <a:rPr lang="en-GB" sz="1600" b="0" i="0" u="none" strike="noStrike" dirty="0">
                          <a:solidFill>
                            <a:srgbClr val="000000"/>
                          </a:solidFill>
                          <a:effectLst/>
                          <a:latin typeface="Aptos Narrow" panose="020B0004020202020204" pitchFamily="34" charset="0"/>
                        </a:rPr>
                        <a:t>1</a:t>
                      </a:r>
                      <a:endParaRPr lang="en-GB" sz="1600" b="0" i="0" u="none" strike="noStrike" dirty="0">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GB" sz="1600" b="0" i="0" u="none" strike="noStrike">
                          <a:solidFill>
                            <a:srgbClr val="000000"/>
                          </a:solidFill>
                          <a:effectLst/>
                          <a:latin typeface="Aptos Narrow" panose="020B0004020202020204" pitchFamily="34" charset="0"/>
                        </a:rPr>
                        <a:t>£240,000 </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spcBef>
                          <a:spcPts val="0"/>
                        </a:spcBef>
                        <a:spcAft>
                          <a:spcPts val="0"/>
                        </a:spcAft>
                      </a:pPr>
                      <a:r>
                        <a:rPr lang="en-GB" sz="1600" b="0" i="0" u="none" strike="noStrike">
                          <a:solidFill>
                            <a:srgbClr val="000000"/>
                          </a:solidFill>
                          <a:effectLst/>
                          <a:latin typeface="Aptos Narrow" panose="020B0004020202020204" pitchFamily="34" charset="0"/>
                        </a:rPr>
                        <a:t>5</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GB" sz="1600" b="0" i="0" u="none" strike="noStrike">
                          <a:solidFill>
                            <a:srgbClr val="000000"/>
                          </a:solidFill>
                          <a:effectLst/>
                          <a:latin typeface="Aptos Narrow" panose="020B0004020202020204" pitchFamily="34" charset="0"/>
                        </a:rPr>
                        <a:t>£1,200,000 </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4738831"/>
                  </a:ext>
                </a:extLst>
              </a:tr>
              <a:tr h="234500">
                <a:tc>
                  <a:txBody>
                    <a:bodyPr/>
                    <a:lstStyle/>
                    <a:p>
                      <a:pPr algn="l" fontAlgn="b">
                        <a:spcBef>
                          <a:spcPts val="0"/>
                        </a:spcBef>
                        <a:spcAft>
                          <a:spcPts val="0"/>
                        </a:spcAft>
                      </a:pPr>
                      <a:r>
                        <a:rPr lang="en-GB" sz="1600" b="0" i="0" u="none" strike="noStrike">
                          <a:solidFill>
                            <a:srgbClr val="000000"/>
                          </a:solidFill>
                          <a:effectLst/>
                          <a:latin typeface="Aptos Narrow" panose="020B0004020202020204" pitchFamily="34" charset="0"/>
                        </a:rPr>
                        <a:t>4-year PhD studentship</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GB" sz="1600" b="0" i="0" u="none" strike="noStrike">
                          <a:solidFill>
                            <a:srgbClr val="000000"/>
                          </a:solidFill>
                          <a:effectLst/>
                          <a:latin typeface="Aptos Narrow" panose="020B0004020202020204" pitchFamily="34" charset="0"/>
                        </a:rPr>
                        <a:t>£20,000 </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GB" sz="1600" b="0" i="0" u="none" strike="noStrike">
                          <a:solidFill>
                            <a:srgbClr val="000000"/>
                          </a:solidFill>
                          <a:effectLst/>
                          <a:latin typeface="Aptos Narrow" panose="020B0004020202020204" pitchFamily="34" charset="0"/>
                        </a:rPr>
                        <a:t>£20,000 </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GB" sz="1600" b="0" i="0" u="none" strike="noStrike">
                          <a:solidFill>
                            <a:srgbClr val="000000"/>
                          </a:solidFill>
                          <a:effectLst/>
                          <a:latin typeface="Aptos Narrow" panose="020B0004020202020204" pitchFamily="34" charset="0"/>
                        </a:rPr>
                        <a:t>£4,000 </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spcBef>
                          <a:spcPts val="0"/>
                        </a:spcBef>
                        <a:spcAft>
                          <a:spcPts val="0"/>
                        </a:spcAft>
                      </a:pPr>
                      <a:r>
                        <a:rPr lang="en-GB" sz="1600" b="0" i="0" u="none" strike="noStrike">
                          <a:solidFill>
                            <a:srgbClr val="000000"/>
                          </a:solidFill>
                          <a:effectLst/>
                          <a:latin typeface="Aptos Narrow" panose="020B0004020202020204" pitchFamily="34" charset="0"/>
                        </a:rPr>
                        <a:t>4</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spcBef>
                          <a:spcPts val="0"/>
                        </a:spcBef>
                        <a:spcAft>
                          <a:spcPts val="0"/>
                        </a:spcAft>
                      </a:pPr>
                      <a:r>
                        <a:rPr lang="en-GB" sz="1600" b="0" i="0" u="none" strike="noStrike">
                          <a:solidFill>
                            <a:srgbClr val="000000"/>
                          </a:solidFill>
                          <a:effectLst/>
                          <a:latin typeface="Aptos Narrow" panose="020B0004020202020204" pitchFamily="34" charset="0"/>
                        </a:rPr>
                        <a:t>3</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GB" sz="1600" b="0" i="0" u="none" strike="noStrike">
                          <a:solidFill>
                            <a:srgbClr val="000000"/>
                          </a:solidFill>
                          <a:effectLst/>
                          <a:latin typeface="Aptos Narrow" panose="020B0004020202020204" pitchFamily="34" charset="0"/>
                        </a:rPr>
                        <a:t>£528,000 </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spcBef>
                          <a:spcPts val="0"/>
                        </a:spcBef>
                        <a:spcAft>
                          <a:spcPts val="0"/>
                        </a:spcAft>
                      </a:pPr>
                      <a:r>
                        <a:rPr lang="en-GB" sz="1600" b="0" i="0" u="none" strike="noStrike">
                          <a:solidFill>
                            <a:srgbClr val="000000"/>
                          </a:solidFill>
                          <a:effectLst/>
                          <a:latin typeface="Aptos Narrow" panose="020B0004020202020204" pitchFamily="34" charset="0"/>
                        </a:rPr>
                        <a:t>5</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GB" sz="1600" b="0" i="0" u="none" strike="noStrike">
                          <a:solidFill>
                            <a:srgbClr val="000000"/>
                          </a:solidFill>
                          <a:effectLst/>
                          <a:latin typeface="Aptos Narrow" panose="020B0004020202020204" pitchFamily="34" charset="0"/>
                        </a:rPr>
                        <a:t>£2,640,000 </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5351316"/>
                  </a:ext>
                </a:extLst>
              </a:tr>
              <a:tr h="234500">
                <a:tc>
                  <a:txBody>
                    <a:bodyPr/>
                    <a:lstStyle/>
                    <a:p>
                      <a:pPr algn="l" fontAlgn="b">
                        <a:spcBef>
                          <a:spcPts val="0"/>
                        </a:spcBef>
                        <a:spcAft>
                          <a:spcPts val="0"/>
                        </a:spcAft>
                      </a:pPr>
                      <a:r>
                        <a:rPr lang="en-GB" sz="1600" b="0" i="0" u="none" strike="noStrike">
                          <a:solidFill>
                            <a:srgbClr val="000000"/>
                          </a:solidFill>
                          <a:effectLst/>
                          <a:latin typeface="Aptos Narrow" panose="020B0004020202020204" pitchFamily="34" charset="0"/>
                        </a:rPr>
                        <a:t>1-year MSc scholarship</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600" b="0" i="0" u="none" strike="noStrike">
                          <a:solidFill>
                            <a:srgbClr val="000000"/>
                          </a:solidFill>
                          <a:effectLst/>
                          <a:latin typeface="Aptos Narrow" panose="020B0004020202020204" pitchFamily="34" charset="0"/>
                        </a:rPr>
                        <a:t> </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GB" sz="1600" b="0" i="0" u="none" strike="noStrike">
                          <a:solidFill>
                            <a:srgbClr val="000000"/>
                          </a:solidFill>
                          <a:effectLst/>
                          <a:latin typeface="Aptos Narrow" panose="020B0004020202020204" pitchFamily="34" charset="0"/>
                        </a:rPr>
                        <a:t>£30,000 </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600" b="0" i="0" u="none" strike="noStrike">
                          <a:solidFill>
                            <a:srgbClr val="000000"/>
                          </a:solidFill>
                          <a:effectLst/>
                          <a:latin typeface="Aptos Narrow" panose="020B0004020202020204" pitchFamily="34" charset="0"/>
                        </a:rPr>
                        <a:t> </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spcBef>
                          <a:spcPts val="0"/>
                        </a:spcBef>
                        <a:spcAft>
                          <a:spcPts val="0"/>
                        </a:spcAft>
                      </a:pPr>
                      <a:r>
                        <a:rPr lang="en-GB" sz="1600" b="0" i="0" u="none" strike="noStrike">
                          <a:solidFill>
                            <a:srgbClr val="000000"/>
                          </a:solidFill>
                          <a:effectLst/>
                          <a:latin typeface="Aptos Narrow" panose="020B0004020202020204" pitchFamily="34" charset="0"/>
                        </a:rPr>
                        <a:t>1</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spcBef>
                          <a:spcPts val="0"/>
                        </a:spcBef>
                        <a:spcAft>
                          <a:spcPts val="0"/>
                        </a:spcAft>
                      </a:pPr>
                      <a:r>
                        <a:rPr lang="en-GB" sz="1600" b="0" i="0" u="none" strike="noStrike">
                          <a:solidFill>
                            <a:srgbClr val="000000"/>
                          </a:solidFill>
                          <a:effectLst/>
                          <a:latin typeface="Aptos Narrow" panose="020B0004020202020204" pitchFamily="34" charset="0"/>
                        </a:rPr>
                        <a:t>3</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GB" sz="1600" b="0" i="0" u="none" strike="noStrike">
                          <a:solidFill>
                            <a:srgbClr val="000000"/>
                          </a:solidFill>
                          <a:effectLst/>
                          <a:latin typeface="Aptos Narrow" panose="020B0004020202020204" pitchFamily="34" charset="0"/>
                        </a:rPr>
                        <a:t>£90,000 </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spcBef>
                          <a:spcPts val="0"/>
                        </a:spcBef>
                        <a:spcAft>
                          <a:spcPts val="0"/>
                        </a:spcAft>
                      </a:pPr>
                      <a:r>
                        <a:rPr lang="en-GB" sz="1600" b="0" i="0" u="none" strike="noStrike">
                          <a:solidFill>
                            <a:srgbClr val="000000"/>
                          </a:solidFill>
                          <a:effectLst/>
                          <a:latin typeface="Aptos Narrow" panose="020B0004020202020204" pitchFamily="34" charset="0"/>
                        </a:rPr>
                        <a:t>5</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GB" sz="1600" b="0" i="0" u="none" strike="noStrike">
                          <a:solidFill>
                            <a:srgbClr val="000000"/>
                          </a:solidFill>
                          <a:effectLst/>
                          <a:latin typeface="Aptos Narrow" panose="020B0004020202020204" pitchFamily="34" charset="0"/>
                        </a:rPr>
                        <a:t>£450,000 </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9015948"/>
                  </a:ext>
                </a:extLst>
              </a:tr>
              <a:tr h="421788">
                <a:tc>
                  <a:txBody>
                    <a:bodyPr/>
                    <a:lstStyle/>
                    <a:p>
                      <a:pPr algn="l" fontAlgn="b">
                        <a:spcBef>
                          <a:spcPts val="0"/>
                        </a:spcBef>
                        <a:spcAft>
                          <a:spcPts val="0"/>
                        </a:spcAft>
                      </a:pPr>
                      <a:r>
                        <a:rPr lang="en-GB" sz="1600" b="0" i="0" u="none" strike="noStrike" dirty="0">
                          <a:solidFill>
                            <a:srgbClr val="000000"/>
                          </a:solidFill>
                          <a:effectLst/>
                          <a:latin typeface="Aptos Narrow" panose="020B0004020202020204" pitchFamily="34" charset="0"/>
                        </a:rPr>
                        <a:t>Visiting Programme bursaries</a:t>
                      </a:r>
                      <a:endParaRPr lang="en-GB" sz="1600" b="0" i="0" u="none" strike="noStrike" dirty="0">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GB" sz="1600" b="0" i="0" u="none" strike="noStrike">
                          <a:solidFill>
                            <a:srgbClr val="000000"/>
                          </a:solidFill>
                          <a:effectLst/>
                          <a:latin typeface="Aptos Narrow" panose="020B0004020202020204" pitchFamily="34" charset="0"/>
                        </a:rPr>
                        <a:t>£7,000 </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600" b="0" i="0" u="none" strike="noStrike">
                          <a:solidFill>
                            <a:srgbClr val="000000"/>
                          </a:solidFill>
                          <a:effectLst/>
                          <a:latin typeface="Aptos Narrow" panose="020B0004020202020204" pitchFamily="34" charset="0"/>
                        </a:rPr>
                        <a:t> </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600" b="0" i="0" u="none" strike="noStrike">
                          <a:solidFill>
                            <a:srgbClr val="000000"/>
                          </a:solidFill>
                          <a:effectLst/>
                          <a:latin typeface="Aptos Narrow" panose="020B0004020202020204" pitchFamily="34" charset="0"/>
                        </a:rPr>
                        <a:t> </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spcBef>
                          <a:spcPts val="0"/>
                        </a:spcBef>
                        <a:spcAft>
                          <a:spcPts val="0"/>
                        </a:spcAft>
                      </a:pPr>
                      <a:r>
                        <a:rPr lang="en-GB" sz="1600" b="0" i="0" u="none" strike="noStrike">
                          <a:solidFill>
                            <a:srgbClr val="000000"/>
                          </a:solidFill>
                          <a:effectLst/>
                          <a:latin typeface="Aptos Narrow" panose="020B0004020202020204" pitchFamily="34" charset="0"/>
                        </a:rPr>
                        <a:t>1</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spcBef>
                          <a:spcPts val="0"/>
                        </a:spcBef>
                        <a:spcAft>
                          <a:spcPts val="0"/>
                        </a:spcAft>
                      </a:pPr>
                      <a:r>
                        <a:rPr lang="en-GB" sz="1600" b="0" i="0" u="none" strike="noStrike">
                          <a:solidFill>
                            <a:srgbClr val="000000"/>
                          </a:solidFill>
                          <a:effectLst/>
                          <a:latin typeface="Aptos Narrow" panose="020B0004020202020204" pitchFamily="34" charset="0"/>
                        </a:rPr>
                        <a:t>10</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GB" sz="1600" b="0" i="0" u="none" strike="noStrike">
                          <a:solidFill>
                            <a:srgbClr val="000000"/>
                          </a:solidFill>
                          <a:effectLst/>
                          <a:latin typeface="Aptos Narrow" panose="020B0004020202020204" pitchFamily="34" charset="0"/>
                        </a:rPr>
                        <a:t>£70,000 </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spcBef>
                          <a:spcPts val="0"/>
                        </a:spcBef>
                        <a:spcAft>
                          <a:spcPts val="0"/>
                        </a:spcAft>
                      </a:pPr>
                      <a:r>
                        <a:rPr lang="en-GB" sz="1600" b="0" i="0" u="none" strike="noStrike">
                          <a:solidFill>
                            <a:srgbClr val="000000"/>
                          </a:solidFill>
                          <a:effectLst/>
                          <a:latin typeface="Aptos Narrow" panose="020B0004020202020204" pitchFamily="34" charset="0"/>
                        </a:rPr>
                        <a:t>5</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GB" sz="1600" b="0" i="0" u="none" strike="noStrike">
                          <a:solidFill>
                            <a:srgbClr val="000000"/>
                          </a:solidFill>
                          <a:effectLst/>
                          <a:latin typeface="Aptos Narrow" panose="020B0004020202020204" pitchFamily="34" charset="0"/>
                        </a:rPr>
                        <a:t>£350,000 </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9903511"/>
                  </a:ext>
                </a:extLst>
              </a:tr>
              <a:tr h="234500">
                <a:tc>
                  <a:txBody>
                    <a:bodyPr/>
                    <a:lstStyle/>
                    <a:p>
                      <a:pPr algn="l" fontAlgn="b">
                        <a:spcBef>
                          <a:spcPts val="0"/>
                        </a:spcBef>
                        <a:spcAft>
                          <a:spcPts val="0"/>
                        </a:spcAft>
                      </a:pPr>
                      <a:r>
                        <a:rPr lang="en-GB" sz="1600" b="0" i="0" u="none" strike="noStrike">
                          <a:solidFill>
                            <a:srgbClr val="000000"/>
                          </a:solidFill>
                          <a:effectLst/>
                          <a:latin typeface="Aptos Narrow" panose="020B0004020202020204" pitchFamily="34" charset="0"/>
                        </a:rPr>
                        <a:t>Workshops</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GB" sz="1600" b="0" i="0" u="none" strike="noStrike">
                          <a:solidFill>
                            <a:srgbClr val="000000"/>
                          </a:solidFill>
                          <a:effectLst/>
                          <a:latin typeface="Aptos Narrow" panose="020B0004020202020204" pitchFamily="34" charset="0"/>
                        </a:rPr>
                        <a:t>£10,000 </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600" b="0" i="0" u="none" strike="noStrike">
                          <a:solidFill>
                            <a:srgbClr val="000000"/>
                          </a:solidFill>
                          <a:effectLst/>
                          <a:latin typeface="Aptos Narrow" panose="020B0004020202020204" pitchFamily="34" charset="0"/>
                        </a:rPr>
                        <a:t> </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600" b="0" i="0" u="none" strike="noStrike">
                          <a:solidFill>
                            <a:srgbClr val="000000"/>
                          </a:solidFill>
                          <a:effectLst/>
                          <a:latin typeface="Aptos Narrow" panose="020B0004020202020204" pitchFamily="34" charset="0"/>
                        </a:rPr>
                        <a:t> </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spcBef>
                          <a:spcPts val="0"/>
                        </a:spcBef>
                        <a:spcAft>
                          <a:spcPts val="0"/>
                        </a:spcAft>
                      </a:pPr>
                      <a:r>
                        <a:rPr lang="en-GB" sz="1600" b="0" i="0" u="none" strike="noStrike">
                          <a:solidFill>
                            <a:srgbClr val="000000"/>
                          </a:solidFill>
                          <a:effectLst/>
                          <a:latin typeface="Aptos Narrow" panose="020B0004020202020204" pitchFamily="34" charset="0"/>
                        </a:rPr>
                        <a:t>1</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spcBef>
                          <a:spcPts val="0"/>
                        </a:spcBef>
                        <a:spcAft>
                          <a:spcPts val="0"/>
                        </a:spcAft>
                      </a:pPr>
                      <a:r>
                        <a:rPr lang="en-GB" sz="1600" b="0" i="0" u="none" strike="noStrike">
                          <a:solidFill>
                            <a:srgbClr val="000000"/>
                          </a:solidFill>
                          <a:effectLst/>
                          <a:latin typeface="Aptos Narrow" panose="020B0004020202020204" pitchFamily="34" charset="0"/>
                        </a:rPr>
                        <a:t>2</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GB" sz="1600" b="0" i="0" u="none" strike="noStrike">
                          <a:solidFill>
                            <a:srgbClr val="000000"/>
                          </a:solidFill>
                          <a:effectLst/>
                          <a:latin typeface="Aptos Narrow" panose="020B0004020202020204" pitchFamily="34" charset="0"/>
                        </a:rPr>
                        <a:t>£20,000 </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spcBef>
                          <a:spcPts val="0"/>
                        </a:spcBef>
                        <a:spcAft>
                          <a:spcPts val="0"/>
                        </a:spcAft>
                      </a:pPr>
                      <a:r>
                        <a:rPr lang="en-GB" sz="1600" b="0" i="0" u="none" strike="noStrike">
                          <a:solidFill>
                            <a:srgbClr val="000000"/>
                          </a:solidFill>
                          <a:effectLst/>
                          <a:latin typeface="Aptos Narrow" panose="020B0004020202020204" pitchFamily="34" charset="0"/>
                        </a:rPr>
                        <a:t>5</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GB" sz="1600" b="0" i="0" u="none" strike="noStrike">
                          <a:solidFill>
                            <a:srgbClr val="000000"/>
                          </a:solidFill>
                          <a:effectLst/>
                          <a:latin typeface="Aptos Narrow" panose="020B0004020202020204" pitchFamily="34" charset="0"/>
                        </a:rPr>
                        <a:t>£100,000 </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0034735"/>
                  </a:ext>
                </a:extLst>
              </a:tr>
              <a:tr h="234500">
                <a:tc>
                  <a:txBody>
                    <a:bodyPr/>
                    <a:lstStyle/>
                    <a:p>
                      <a:pPr algn="l" fontAlgn="b">
                        <a:spcBef>
                          <a:spcPts val="0"/>
                        </a:spcBef>
                        <a:spcAft>
                          <a:spcPts val="0"/>
                        </a:spcAft>
                      </a:pPr>
                      <a:r>
                        <a:rPr lang="en-GB" sz="1600" b="0" i="0" u="none" strike="noStrike">
                          <a:solidFill>
                            <a:srgbClr val="000000"/>
                          </a:solidFill>
                          <a:effectLst/>
                          <a:latin typeface="Aptos Narrow" panose="020B0004020202020204" pitchFamily="34" charset="0"/>
                        </a:rPr>
                        <a:t>Summer Schools</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GB" sz="1600" b="0" i="0" u="none" strike="noStrike">
                          <a:solidFill>
                            <a:srgbClr val="000000"/>
                          </a:solidFill>
                          <a:effectLst/>
                          <a:latin typeface="Aptos Narrow" panose="020B0004020202020204" pitchFamily="34" charset="0"/>
                        </a:rPr>
                        <a:t>£20,000 </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600" b="0" i="0" u="none" strike="noStrike">
                          <a:solidFill>
                            <a:srgbClr val="000000"/>
                          </a:solidFill>
                          <a:effectLst/>
                          <a:latin typeface="Aptos Narrow" panose="020B0004020202020204" pitchFamily="34" charset="0"/>
                        </a:rPr>
                        <a:t> </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600" b="0" i="0" u="none" strike="noStrike">
                          <a:solidFill>
                            <a:srgbClr val="000000"/>
                          </a:solidFill>
                          <a:effectLst/>
                          <a:latin typeface="Aptos Narrow" panose="020B0004020202020204" pitchFamily="34" charset="0"/>
                        </a:rPr>
                        <a:t> </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spcBef>
                          <a:spcPts val="0"/>
                        </a:spcBef>
                        <a:spcAft>
                          <a:spcPts val="0"/>
                        </a:spcAft>
                      </a:pPr>
                      <a:r>
                        <a:rPr lang="en-GB" sz="1600" b="0" i="0" u="none" strike="noStrike">
                          <a:solidFill>
                            <a:srgbClr val="000000"/>
                          </a:solidFill>
                          <a:effectLst/>
                          <a:latin typeface="Aptos Narrow" panose="020B0004020202020204" pitchFamily="34" charset="0"/>
                        </a:rPr>
                        <a:t>1</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spcBef>
                          <a:spcPts val="0"/>
                        </a:spcBef>
                        <a:spcAft>
                          <a:spcPts val="0"/>
                        </a:spcAft>
                      </a:pPr>
                      <a:r>
                        <a:rPr lang="en-GB" sz="1600" b="0" i="0" u="none" strike="noStrike">
                          <a:solidFill>
                            <a:srgbClr val="000000"/>
                          </a:solidFill>
                          <a:effectLst/>
                          <a:latin typeface="Aptos Narrow" panose="020B0004020202020204" pitchFamily="34" charset="0"/>
                        </a:rPr>
                        <a:t>1</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GB" sz="1600" b="0" i="0" u="none" strike="noStrike" dirty="0">
                          <a:solidFill>
                            <a:srgbClr val="000000"/>
                          </a:solidFill>
                          <a:effectLst/>
                          <a:latin typeface="Aptos Narrow" panose="020B0004020202020204" pitchFamily="34" charset="0"/>
                        </a:rPr>
                        <a:t>£20,000 </a:t>
                      </a:r>
                      <a:endParaRPr lang="en-GB" sz="1600" b="0" i="0" u="none" strike="noStrike" dirty="0">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spcBef>
                          <a:spcPts val="0"/>
                        </a:spcBef>
                        <a:spcAft>
                          <a:spcPts val="0"/>
                        </a:spcAft>
                      </a:pPr>
                      <a:r>
                        <a:rPr lang="en-GB" sz="1600" b="0" i="0" u="none" strike="noStrike">
                          <a:solidFill>
                            <a:srgbClr val="000000"/>
                          </a:solidFill>
                          <a:effectLst/>
                          <a:latin typeface="Aptos Narrow" panose="020B0004020202020204" pitchFamily="34" charset="0"/>
                        </a:rPr>
                        <a:t>5</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GB" sz="1600" b="0" i="0" u="none" strike="noStrike">
                          <a:solidFill>
                            <a:srgbClr val="000000"/>
                          </a:solidFill>
                          <a:effectLst/>
                          <a:latin typeface="Aptos Narrow" panose="020B0004020202020204" pitchFamily="34" charset="0"/>
                        </a:rPr>
                        <a:t>£100,000 </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0950606"/>
                  </a:ext>
                </a:extLst>
              </a:tr>
              <a:tr h="234500">
                <a:tc>
                  <a:txBody>
                    <a:bodyPr/>
                    <a:lstStyle/>
                    <a:p>
                      <a:pPr algn="l" fontAlgn="b">
                        <a:spcBef>
                          <a:spcPts val="0"/>
                        </a:spcBef>
                        <a:spcAft>
                          <a:spcPts val="0"/>
                        </a:spcAft>
                      </a:pPr>
                      <a:r>
                        <a:rPr lang="en-GB" sz="1600" b="0" i="0" u="none" strike="noStrike">
                          <a:solidFill>
                            <a:srgbClr val="000000"/>
                          </a:solidFill>
                          <a:effectLst/>
                          <a:latin typeface="Aptos Narrow" panose="020B0004020202020204" pitchFamily="34" charset="0"/>
                        </a:rPr>
                        <a:t>oversight committee costs</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GB" sz="1600" b="0" i="0" u="none" strike="noStrike">
                          <a:solidFill>
                            <a:srgbClr val="000000"/>
                          </a:solidFill>
                          <a:effectLst/>
                          <a:latin typeface="Aptos Narrow" panose="020B0004020202020204" pitchFamily="34" charset="0"/>
                        </a:rPr>
                        <a:t>£10,000 </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600" b="0" i="0" u="none" strike="noStrike">
                          <a:solidFill>
                            <a:srgbClr val="000000"/>
                          </a:solidFill>
                          <a:effectLst/>
                          <a:latin typeface="Aptos Narrow" panose="020B0004020202020204" pitchFamily="34" charset="0"/>
                        </a:rPr>
                        <a:t> </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600" b="0" i="0" u="none" strike="noStrike">
                          <a:solidFill>
                            <a:srgbClr val="000000"/>
                          </a:solidFill>
                          <a:effectLst/>
                          <a:latin typeface="Aptos Narrow" panose="020B0004020202020204" pitchFamily="34" charset="0"/>
                        </a:rPr>
                        <a:t> </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spcBef>
                          <a:spcPts val="0"/>
                        </a:spcBef>
                        <a:spcAft>
                          <a:spcPts val="0"/>
                        </a:spcAft>
                      </a:pPr>
                      <a:r>
                        <a:rPr lang="en-GB" sz="1600" b="0" i="0" u="none" strike="noStrike">
                          <a:solidFill>
                            <a:srgbClr val="000000"/>
                          </a:solidFill>
                          <a:effectLst/>
                          <a:latin typeface="Aptos Narrow" panose="020B0004020202020204" pitchFamily="34" charset="0"/>
                        </a:rPr>
                        <a:t>1</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spcBef>
                          <a:spcPts val="0"/>
                        </a:spcBef>
                        <a:spcAft>
                          <a:spcPts val="0"/>
                        </a:spcAft>
                      </a:pPr>
                      <a:r>
                        <a:rPr lang="en-GB" sz="1600" b="0" i="0" u="none" strike="noStrike">
                          <a:solidFill>
                            <a:srgbClr val="000000"/>
                          </a:solidFill>
                          <a:effectLst/>
                          <a:latin typeface="Aptos Narrow" panose="020B0004020202020204" pitchFamily="34" charset="0"/>
                        </a:rPr>
                        <a:t>1</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GB" sz="1600" b="0" i="0" u="none" strike="noStrike">
                          <a:solidFill>
                            <a:srgbClr val="000000"/>
                          </a:solidFill>
                          <a:effectLst/>
                          <a:latin typeface="Aptos Narrow" panose="020B0004020202020204" pitchFamily="34" charset="0"/>
                        </a:rPr>
                        <a:t>£10,000 </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spcBef>
                          <a:spcPts val="0"/>
                        </a:spcBef>
                        <a:spcAft>
                          <a:spcPts val="0"/>
                        </a:spcAft>
                      </a:pPr>
                      <a:r>
                        <a:rPr lang="en-GB" sz="1600" b="0" i="0" u="none" strike="noStrike">
                          <a:solidFill>
                            <a:srgbClr val="000000"/>
                          </a:solidFill>
                          <a:effectLst/>
                          <a:latin typeface="Aptos Narrow" panose="020B0004020202020204" pitchFamily="34" charset="0"/>
                        </a:rPr>
                        <a:t>5</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GB" sz="1600" b="0" i="0" u="none" strike="noStrike">
                          <a:solidFill>
                            <a:srgbClr val="000000"/>
                          </a:solidFill>
                          <a:effectLst/>
                          <a:latin typeface="Aptos Narrow" panose="020B0004020202020204" pitchFamily="34" charset="0"/>
                        </a:rPr>
                        <a:t>£50,000 </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8137469"/>
                  </a:ext>
                </a:extLst>
              </a:tr>
              <a:tr h="234500">
                <a:tc>
                  <a:txBody>
                    <a:bodyPr/>
                    <a:lstStyle/>
                    <a:p>
                      <a:pPr algn="l" fontAlgn="b">
                        <a:spcBef>
                          <a:spcPts val="0"/>
                        </a:spcBef>
                        <a:spcAft>
                          <a:spcPts val="0"/>
                        </a:spcAft>
                      </a:pPr>
                      <a:r>
                        <a:rPr lang="en-GB" sz="1600" b="0" i="0" u="none" strike="noStrike">
                          <a:solidFill>
                            <a:srgbClr val="000000"/>
                          </a:solidFill>
                          <a:effectLst/>
                          <a:latin typeface="Aptos Narrow" panose="020B0004020202020204" pitchFamily="34" charset="0"/>
                        </a:rPr>
                        <a:t>program administrator</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GB" sz="1600" b="0" i="0" u="none" strike="noStrike">
                          <a:solidFill>
                            <a:srgbClr val="000000"/>
                          </a:solidFill>
                          <a:effectLst/>
                          <a:latin typeface="Aptos Narrow" panose="020B0004020202020204" pitchFamily="34" charset="0"/>
                        </a:rPr>
                        <a:t>£30,000 </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600" b="0" i="0" u="none" strike="noStrike">
                          <a:solidFill>
                            <a:srgbClr val="000000"/>
                          </a:solidFill>
                          <a:effectLst/>
                          <a:latin typeface="Aptos Narrow" panose="020B0004020202020204" pitchFamily="34" charset="0"/>
                        </a:rPr>
                        <a:t> </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600" b="0" i="0" u="none" strike="noStrike">
                          <a:solidFill>
                            <a:srgbClr val="000000"/>
                          </a:solidFill>
                          <a:effectLst/>
                          <a:latin typeface="Aptos Narrow" panose="020B0004020202020204" pitchFamily="34" charset="0"/>
                        </a:rPr>
                        <a:t> </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spcBef>
                          <a:spcPts val="0"/>
                        </a:spcBef>
                        <a:spcAft>
                          <a:spcPts val="0"/>
                        </a:spcAft>
                      </a:pPr>
                      <a:r>
                        <a:rPr lang="en-GB" sz="1600" b="0" i="0" u="none" strike="noStrike">
                          <a:solidFill>
                            <a:srgbClr val="000000"/>
                          </a:solidFill>
                          <a:effectLst/>
                          <a:latin typeface="Aptos Narrow" panose="020B0004020202020204" pitchFamily="34" charset="0"/>
                        </a:rPr>
                        <a:t>1</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spcBef>
                          <a:spcPts val="0"/>
                        </a:spcBef>
                        <a:spcAft>
                          <a:spcPts val="0"/>
                        </a:spcAft>
                      </a:pPr>
                      <a:r>
                        <a:rPr lang="en-GB" sz="1600" b="0" i="0" u="none" strike="noStrike">
                          <a:solidFill>
                            <a:srgbClr val="000000"/>
                          </a:solidFill>
                          <a:effectLst/>
                          <a:latin typeface="Aptos Narrow" panose="020B0004020202020204" pitchFamily="34" charset="0"/>
                        </a:rPr>
                        <a:t>1</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GB" sz="1600" b="0" i="0" u="none" strike="noStrike">
                          <a:solidFill>
                            <a:srgbClr val="000000"/>
                          </a:solidFill>
                          <a:effectLst/>
                          <a:latin typeface="Aptos Narrow" panose="020B0004020202020204" pitchFamily="34" charset="0"/>
                        </a:rPr>
                        <a:t>£30,000 </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spcBef>
                          <a:spcPts val="0"/>
                        </a:spcBef>
                        <a:spcAft>
                          <a:spcPts val="0"/>
                        </a:spcAft>
                      </a:pPr>
                      <a:r>
                        <a:rPr lang="en-GB" sz="1600" b="0" i="0" u="none" strike="noStrike">
                          <a:solidFill>
                            <a:srgbClr val="000000"/>
                          </a:solidFill>
                          <a:effectLst/>
                          <a:latin typeface="Aptos Narrow" panose="020B0004020202020204" pitchFamily="34" charset="0"/>
                        </a:rPr>
                        <a:t>5</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spcBef>
                          <a:spcPts val="0"/>
                        </a:spcBef>
                        <a:spcAft>
                          <a:spcPts val="0"/>
                        </a:spcAft>
                      </a:pPr>
                      <a:r>
                        <a:rPr lang="en-GB" sz="1600" b="0" i="0" u="none" strike="noStrike">
                          <a:solidFill>
                            <a:srgbClr val="000000"/>
                          </a:solidFill>
                          <a:effectLst/>
                          <a:latin typeface="Aptos Narrow" panose="020B0004020202020204" pitchFamily="34" charset="0"/>
                        </a:rPr>
                        <a:t>£150,000 </a:t>
                      </a:r>
                      <a:endParaRPr lang="en-GB" sz="1600" b="0" i="0" u="none" strike="noStrike">
                        <a:effectLst/>
                        <a:latin typeface="Arial" panose="020B0604020202020204" pitchFamily="34" charset="0"/>
                      </a:endParaRPr>
                    </a:p>
                  </a:txBody>
                  <a:tcPr marL="9755" marR="9755" marT="9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3764604"/>
                  </a:ext>
                </a:extLst>
              </a:tr>
              <a:tr h="384330">
                <a:tc>
                  <a:txBody>
                    <a:bodyPr/>
                    <a:lstStyle/>
                    <a:p>
                      <a:pPr algn="l" fontAlgn="b">
                        <a:spcBef>
                          <a:spcPts val="0"/>
                        </a:spcBef>
                        <a:spcAft>
                          <a:spcPts val="0"/>
                        </a:spcAft>
                      </a:pPr>
                      <a:endParaRPr lang="en-GB" sz="1600" b="0" i="0" u="none" strike="noStrike">
                        <a:effectLst/>
                        <a:latin typeface="Arial" panose="020B0604020202020204" pitchFamily="34" charset="0"/>
                      </a:endParaRPr>
                    </a:p>
                  </a:txBody>
                  <a:tcPr marL="9755" marR="9755" marT="975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spcBef>
                          <a:spcPts val="0"/>
                        </a:spcBef>
                        <a:spcAft>
                          <a:spcPts val="0"/>
                        </a:spcAft>
                      </a:pPr>
                      <a:endParaRPr lang="en-GB" sz="1600" b="0" i="0" u="none" strike="noStrike">
                        <a:effectLst/>
                        <a:latin typeface="Arial" panose="020B0604020202020204" pitchFamily="34" charset="0"/>
                      </a:endParaRPr>
                    </a:p>
                  </a:txBody>
                  <a:tcPr marL="9755" marR="9755" marT="975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spcBef>
                          <a:spcPts val="0"/>
                        </a:spcBef>
                        <a:spcAft>
                          <a:spcPts val="0"/>
                        </a:spcAft>
                      </a:pPr>
                      <a:endParaRPr lang="en-GB" sz="1600" b="0" i="0" u="none" strike="noStrike">
                        <a:effectLst/>
                        <a:latin typeface="Arial" panose="020B0604020202020204" pitchFamily="34" charset="0"/>
                      </a:endParaRPr>
                    </a:p>
                  </a:txBody>
                  <a:tcPr marL="9755" marR="9755" marT="975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spcBef>
                          <a:spcPts val="0"/>
                        </a:spcBef>
                        <a:spcAft>
                          <a:spcPts val="0"/>
                        </a:spcAft>
                      </a:pPr>
                      <a:endParaRPr lang="en-GB" sz="1600" b="0" i="0" u="none" strike="noStrike">
                        <a:effectLst/>
                        <a:latin typeface="Arial" panose="020B0604020202020204" pitchFamily="34" charset="0"/>
                      </a:endParaRPr>
                    </a:p>
                  </a:txBody>
                  <a:tcPr marL="9755" marR="9755" marT="975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spcBef>
                          <a:spcPts val="0"/>
                        </a:spcBef>
                        <a:spcAft>
                          <a:spcPts val="0"/>
                        </a:spcAft>
                      </a:pPr>
                      <a:endParaRPr lang="en-GB" sz="1600" b="0" i="0" u="none" strike="noStrike">
                        <a:effectLst/>
                        <a:latin typeface="Arial" panose="020B0604020202020204" pitchFamily="34" charset="0"/>
                      </a:endParaRPr>
                    </a:p>
                  </a:txBody>
                  <a:tcPr marL="9755" marR="9755" marT="975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spcBef>
                          <a:spcPts val="0"/>
                        </a:spcBef>
                        <a:spcAft>
                          <a:spcPts val="0"/>
                        </a:spcAft>
                      </a:pPr>
                      <a:endParaRPr lang="en-GB" sz="1600" b="0" i="0" u="none" strike="noStrike">
                        <a:effectLst/>
                        <a:latin typeface="Arial" panose="020B0604020202020204" pitchFamily="34" charset="0"/>
                      </a:endParaRPr>
                    </a:p>
                  </a:txBody>
                  <a:tcPr marL="9755" marR="9755" marT="975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spcBef>
                          <a:spcPts val="0"/>
                        </a:spcBef>
                        <a:spcAft>
                          <a:spcPts val="0"/>
                        </a:spcAft>
                      </a:pPr>
                      <a:endParaRPr lang="en-GB" sz="1600" b="0" i="0" u="none" strike="noStrike">
                        <a:effectLst/>
                        <a:latin typeface="Arial" panose="020B0604020202020204" pitchFamily="34" charset="0"/>
                      </a:endParaRPr>
                    </a:p>
                  </a:txBody>
                  <a:tcPr marL="9755" marR="9755" marT="975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spcBef>
                          <a:spcPts val="0"/>
                        </a:spcBef>
                        <a:spcAft>
                          <a:spcPts val="0"/>
                        </a:spcAft>
                      </a:pPr>
                      <a:endParaRPr lang="en-GB" sz="1600" b="0" i="0" u="none" strike="noStrike">
                        <a:effectLst/>
                        <a:latin typeface="Arial" panose="020B0604020202020204" pitchFamily="34" charset="0"/>
                      </a:endParaRPr>
                    </a:p>
                  </a:txBody>
                  <a:tcPr marL="9755" marR="9755" marT="975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spcBef>
                          <a:spcPts val="0"/>
                        </a:spcBef>
                        <a:spcAft>
                          <a:spcPts val="0"/>
                        </a:spcAft>
                      </a:pPr>
                      <a:endParaRPr lang="en-GB" sz="1600" b="0" i="0" u="none" strike="noStrike">
                        <a:effectLst/>
                        <a:latin typeface="Arial" panose="020B0604020202020204" pitchFamily="34" charset="0"/>
                      </a:endParaRPr>
                    </a:p>
                  </a:txBody>
                  <a:tcPr marL="9755" marR="9755" marT="9755"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999728133"/>
                  </a:ext>
                </a:extLst>
              </a:tr>
              <a:tr h="234500">
                <a:tc>
                  <a:txBody>
                    <a:bodyPr/>
                    <a:lstStyle/>
                    <a:p>
                      <a:pPr algn="l" fontAlgn="b">
                        <a:spcBef>
                          <a:spcPts val="0"/>
                        </a:spcBef>
                        <a:spcAft>
                          <a:spcPts val="0"/>
                        </a:spcAft>
                      </a:pPr>
                      <a:endParaRPr lang="en-GB" sz="1600" b="0" i="0" u="none" strike="noStrike">
                        <a:effectLst/>
                        <a:latin typeface="Arial" panose="020B0604020202020204" pitchFamily="34" charset="0"/>
                      </a:endParaRPr>
                    </a:p>
                  </a:txBody>
                  <a:tcPr marL="9755" marR="9755" marT="9755" marB="0" anchor="b">
                    <a:lnL>
                      <a:noFill/>
                    </a:lnL>
                    <a:lnR>
                      <a:noFill/>
                    </a:lnR>
                    <a:lnT>
                      <a:noFill/>
                    </a:lnT>
                    <a:lnB>
                      <a:noFill/>
                    </a:lnB>
                    <a:noFill/>
                  </a:tcPr>
                </a:tc>
                <a:tc>
                  <a:txBody>
                    <a:bodyPr/>
                    <a:lstStyle/>
                    <a:p>
                      <a:pPr algn="l" fontAlgn="b">
                        <a:spcBef>
                          <a:spcPts val="0"/>
                        </a:spcBef>
                        <a:spcAft>
                          <a:spcPts val="0"/>
                        </a:spcAft>
                      </a:pPr>
                      <a:endParaRPr lang="en-GB" sz="1600" b="0" i="0" u="none" strike="noStrike">
                        <a:effectLst/>
                        <a:latin typeface="Arial" panose="020B0604020202020204" pitchFamily="34" charset="0"/>
                      </a:endParaRPr>
                    </a:p>
                  </a:txBody>
                  <a:tcPr marL="9755" marR="9755" marT="9755" marB="0" anchor="b">
                    <a:lnL>
                      <a:noFill/>
                    </a:lnL>
                    <a:lnR>
                      <a:noFill/>
                    </a:lnR>
                    <a:lnT>
                      <a:noFill/>
                    </a:lnT>
                    <a:lnB>
                      <a:noFill/>
                    </a:lnB>
                    <a:noFill/>
                  </a:tcPr>
                </a:tc>
                <a:tc>
                  <a:txBody>
                    <a:bodyPr/>
                    <a:lstStyle/>
                    <a:p>
                      <a:pPr algn="l" fontAlgn="b">
                        <a:spcBef>
                          <a:spcPts val="0"/>
                        </a:spcBef>
                        <a:spcAft>
                          <a:spcPts val="0"/>
                        </a:spcAft>
                      </a:pPr>
                      <a:endParaRPr lang="en-GB" sz="1600" b="0" i="0" u="none" strike="noStrike">
                        <a:effectLst/>
                        <a:latin typeface="Arial" panose="020B0604020202020204" pitchFamily="34" charset="0"/>
                      </a:endParaRPr>
                    </a:p>
                  </a:txBody>
                  <a:tcPr marL="9755" marR="9755" marT="9755" marB="0" anchor="b">
                    <a:lnL>
                      <a:noFill/>
                    </a:lnL>
                    <a:lnR>
                      <a:noFill/>
                    </a:lnR>
                    <a:lnT>
                      <a:noFill/>
                    </a:lnT>
                    <a:lnB>
                      <a:noFill/>
                    </a:lnB>
                    <a:noFill/>
                  </a:tcPr>
                </a:tc>
                <a:tc>
                  <a:txBody>
                    <a:bodyPr/>
                    <a:lstStyle/>
                    <a:p>
                      <a:pPr algn="l" fontAlgn="b">
                        <a:spcBef>
                          <a:spcPts val="0"/>
                        </a:spcBef>
                        <a:spcAft>
                          <a:spcPts val="0"/>
                        </a:spcAft>
                      </a:pPr>
                      <a:endParaRPr lang="en-GB" sz="1600" b="0" i="0" u="none" strike="noStrike">
                        <a:effectLst/>
                        <a:latin typeface="Arial" panose="020B0604020202020204" pitchFamily="34" charset="0"/>
                      </a:endParaRPr>
                    </a:p>
                  </a:txBody>
                  <a:tcPr marL="9755" marR="9755" marT="9755" marB="0" anchor="b">
                    <a:lnL>
                      <a:noFill/>
                    </a:lnL>
                    <a:lnR>
                      <a:noFill/>
                    </a:lnR>
                    <a:lnT>
                      <a:noFill/>
                    </a:lnT>
                    <a:lnB>
                      <a:noFill/>
                    </a:lnB>
                    <a:noFill/>
                  </a:tcPr>
                </a:tc>
                <a:tc>
                  <a:txBody>
                    <a:bodyPr/>
                    <a:lstStyle/>
                    <a:p>
                      <a:pPr algn="ctr" fontAlgn="b">
                        <a:spcBef>
                          <a:spcPts val="0"/>
                        </a:spcBef>
                        <a:spcAft>
                          <a:spcPts val="0"/>
                        </a:spcAft>
                      </a:pPr>
                      <a:endParaRPr lang="en-GB" sz="1600" b="0" i="0" u="none" strike="noStrike">
                        <a:effectLst/>
                        <a:latin typeface="Arial" panose="020B0604020202020204" pitchFamily="34" charset="0"/>
                      </a:endParaRPr>
                    </a:p>
                  </a:txBody>
                  <a:tcPr marL="9755" marR="9755" marT="9755" marB="0" anchor="b">
                    <a:lnL>
                      <a:noFill/>
                    </a:lnL>
                    <a:lnR>
                      <a:noFill/>
                    </a:lnR>
                    <a:lnT>
                      <a:noFill/>
                    </a:lnT>
                    <a:lnB>
                      <a:noFill/>
                    </a:lnB>
                    <a:noFill/>
                  </a:tcPr>
                </a:tc>
                <a:tc>
                  <a:txBody>
                    <a:bodyPr/>
                    <a:lstStyle/>
                    <a:p>
                      <a:pPr algn="ctr" fontAlgn="b">
                        <a:spcBef>
                          <a:spcPts val="0"/>
                        </a:spcBef>
                        <a:spcAft>
                          <a:spcPts val="0"/>
                        </a:spcAft>
                      </a:pPr>
                      <a:endParaRPr lang="en-GB" sz="1600" b="0" i="0" u="none" strike="noStrike">
                        <a:effectLst/>
                        <a:latin typeface="Arial" panose="020B0604020202020204" pitchFamily="34" charset="0"/>
                      </a:endParaRPr>
                    </a:p>
                  </a:txBody>
                  <a:tcPr marL="9755" marR="9755" marT="9755" marB="0" anchor="b">
                    <a:lnL>
                      <a:noFill/>
                    </a:lnL>
                    <a:lnR>
                      <a:noFill/>
                    </a:lnR>
                    <a:lnT>
                      <a:noFill/>
                    </a:lnT>
                    <a:lnB>
                      <a:noFill/>
                    </a:lnB>
                    <a:noFill/>
                  </a:tcPr>
                </a:tc>
                <a:tc>
                  <a:txBody>
                    <a:bodyPr/>
                    <a:lstStyle/>
                    <a:p>
                      <a:pPr algn="l" fontAlgn="b">
                        <a:spcBef>
                          <a:spcPts val="0"/>
                        </a:spcBef>
                        <a:spcAft>
                          <a:spcPts val="0"/>
                        </a:spcAft>
                      </a:pPr>
                      <a:endParaRPr lang="en-GB" sz="1600" b="0" i="0" u="none" strike="noStrike">
                        <a:effectLst/>
                        <a:latin typeface="Arial" panose="020B0604020202020204" pitchFamily="34" charset="0"/>
                      </a:endParaRPr>
                    </a:p>
                  </a:txBody>
                  <a:tcPr marL="9755" marR="9755" marT="9755" marB="0" anchor="b">
                    <a:lnL>
                      <a:noFill/>
                    </a:lnL>
                    <a:lnR>
                      <a:noFill/>
                    </a:lnR>
                    <a:lnT>
                      <a:noFill/>
                    </a:lnT>
                    <a:lnB>
                      <a:noFill/>
                    </a:lnB>
                    <a:noFill/>
                  </a:tcPr>
                </a:tc>
                <a:tc>
                  <a:txBody>
                    <a:bodyPr/>
                    <a:lstStyle/>
                    <a:p>
                      <a:pPr algn="ctr" fontAlgn="b">
                        <a:spcBef>
                          <a:spcPts val="0"/>
                        </a:spcBef>
                        <a:spcAft>
                          <a:spcPts val="0"/>
                        </a:spcAft>
                      </a:pPr>
                      <a:endParaRPr lang="en-GB" sz="1600" b="0" i="0" u="none" strike="noStrike">
                        <a:effectLst/>
                        <a:latin typeface="Arial" panose="020B0604020202020204" pitchFamily="34" charset="0"/>
                      </a:endParaRPr>
                    </a:p>
                  </a:txBody>
                  <a:tcPr marL="9755" marR="9755" marT="9755" marB="0" anchor="b">
                    <a:lnL>
                      <a:noFill/>
                    </a:lnL>
                    <a:lnR>
                      <a:noFill/>
                    </a:lnR>
                    <a:lnT>
                      <a:noFill/>
                    </a:lnT>
                    <a:lnB>
                      <a:noFill/>
                    </a:lnB>
                    <a:noFill/>
                  </a:tcPr>
                </a:tc>
                <a:tc>
                  <a:txBody>
                    <a:bodyPr/>
                    <a:lstStyle/>
                    <a:p>
                      <a:pPr algn="r" fontAlgn="b">
                        <a:spcBef>
                          <a:spcPts val="0"/>
                        </a:spcBef>
                        <a:spcAft>
                          <a:spcPts val="0"/>
                        </a:spcAft>
                      </a:pPr>
                      <a:r>
                        <a:rPr lang="en-GB" sz="1600" b="1" i="0" u="none" strike="noStrike" dirty="0">
                          <a:solidFill>
                            <a:srgbClr val="000000"/>
                          </a:solidFill>
                          <a:effectLst/>
                          <a:latin typeface="Aptos Narrow" panose="020B0004020202020204" pitchFamily="34" charset="0"/>
                        </a:rPr>
                        <a:t>£5,040,000 </a:t>
                      </a:r>
                      <a:endParaRPr lang="en-GB" sz="1600" b="0" i="0" u="none" strike="noStrike" dirty="0">
                        <a:effectLst/>
                        <a:latin typeface="Arial" panose="020B0604020202020204" pitchFamily="34" charset="0"/>
                      </a:endParaRPr>
                    </a:p>
                  </a:txBody>
                  <a:tcPr marL="9755" marR="9755" marT="9755" marB="0" anchor="b">
                    <a:lnL>
                      <a:noFill/>
                    </a:lnL>
                    <a:lnR>
                      <a:noFill/>
                    </a:lnR>
                    <a:lnT>
                      <a:noFill/>
                    </a:lnT>
                    <a:lnB>
                      <a:noFill/>
                    </a:lnB>
                    <a:noFill/>
                  </a:tcPr>
                </a:tc>
                <a:extLst>
                  <a:ext uri="{0D108BD9-81ED-4DB2-BD59-A6C34878D82A}">
                    <a16:rowId xmlns:a16="http://schemas.microsoft.com/office/drawing/2014/main" val="2123062381"/>
                  </a:ext>
                </a:extLst>
              </a:tr>
            </a:tbl>
          </a:graphicData>
        </a:graphic>
      </p:graphicFrame>
      <p:sp>
        <p:nvSpPr>
          <p:cNvPr id="7" name="TextBox 6">
            <a:extLst>
              <a:ext uri="{FF2B5EF4-FFF2-40B4-BE49-F238E27FC236}">
                <a16:creationId xmlns:a16="http://schemas.microsoft.com/office/drawing/2014/main" id="{BFFF6C85-AC96-D85D-962B-F1BD541510DA}"/>
              </a:ext>
            </a:extLst>
          </p:cNvPr>
          <p:cNvSpPr txBox="1"/>
          <p:nvPr/>
        </p:nvSpPr>
        <p:spPr>
          <a:xfrm>
            <a:off x="566928" y="6354294"/>
            <a:ext cx="5944897" cy="369332"/>
          </a:xfrm>
          <a:prstGeom prst="rect">
            <a:avLst/>
          </a:prstGeom>
          <a:noFill/>
        </p:spPr>
        <p:txBody>
          <a:bodyPr wrap="none" rtlCol="0">
            <a:spAutoFit/>
          </a:bodyPr>
          <a:lstStyle/>
          <a:p>
            <a:r>
              <a:rPr lang="en-US" b="1" dirty="0">
                <a:solidFill>
                  <a:srgbClr val="8A0F00"/>
                </a:solidFill>
              </a:rPr>
              <a:t>Mid-term Evaluation </a:t>
            </a:r>
            <a:r>
              <a:rPr lang="en-US" b="1" dirty="0">
                <a:solidFill>
                  <a:srgbClr val="8A0F00"/>
                </a:solidFill>
                <a:sym typeface="Wingdings" pitchFamily="2" charset="2"/>
              </a:rPr>
              <a:t> Second period of 5-year funding</a:t>
            </a:r>
            <a:endParaRPr lang="en-US" b="1" dirty="0">
              <a:solidFill>
                <a:srgbClr val="8A0F00"/>
              </a:solidFill>
            </a:endParaRPr>
          </a:p>
        </p:txBody>
      </p:sp>
    </p:spTree>
    <p:extLst>
      <p:ext uri="{BB962C8B-B14F-4D97-AF65-F5344CB8AC3E}">
        <p14:creationId xmlns:p14="http://schemas.microsoft.com/office/powerpoint/2010/main" val="747356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431</TotalTime>
  <Words>728</Words>
  <Application>Microsoft Macintosh PowerPoint</Application>
  <PresentationFormat>Widescreen</PresentationFormat>
  <Paragraphs>195</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Aptos</vt:lpstr>
      <vt:lpstr>Aptos Display</vt:lpstr>
      <vt:lpstr>Aptos Narrow</vt:lpstr>
      <vt:lpstr>Arial</vt:lpstr>
      <vt:lpstr>Calibri</vt:lpstr>
      <vt:lpstr>Wingdings</vt:lpstr>
      <vt:lpstr>Office Theme</vt:lpstr>
      <vt:lpstr> UK Centre of Excellence for Nuclear Astrophysics</vt:lpstr>
      <vt:lpstr>PowerPoint Presentation</vt:lpstr>
      <vt:lpstr>Challenges</vt:lpstr>
      <vt:lpstr>Our Vision </vt:lpstr>
      <vt:lpstr>Physics Goals</vt:lpstr>
      <vt:lpstr>Centre’s Initiatives</vt:lpstr>
      <vt:lpstr>Initial 5-Year Budget</vt:lpstr>
      <vt:lpstr>Statements of Support</vt:lpstr>
      <vt:lpstr>Initial 5-Year Budget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 Centre of Excellence for Nuclear Astrophysics</dc:title>
  <dc:creator>Lorenzo McMahon</dc:creator>
  <cp:lastModifiedBy>Lorenzo McMahon</cp:lastModifiedBy>
  <cp:revision>46</cp:revision>
  <dcterms:created xsi:type="dcterms:W3CDTF">2024-05-04T16:00:22Z</dcterms:created>
  <dcterms:modified xsi:type="dcterms:W3CDTF">2024-05-08T09:10:24Z</dcterms:modified>
</cp:coreProperties>
</file>