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86" r:id="rId3"/>
    <p:sldId id="450" r:id="rId4"/>
    <p:sldId id="437" r:id="rId5"/>
    <p:sldId id="451" r:id="rId6"/>
    <p:sldId id="440" r:id="rId7"/>
    <p:sldId id="441" r:id="rId8"/>
    <p:sldId id="442" r:id="rId9"/>
    <p:sldId id="446" r:id="rId10"/>
    <p:sldId id="443" r:id="rId11"/>
    <p:sldId id="447" r:id="rId12"/>
    <p:sldId id="44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23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Alderton" userId="fd5885f4-faf5-4c8b-90c7-ea354921f500" providerId="ADAL" clId="{615CBEAA-6024-4035-8F23-E07143D658CA}"/>
    <pc:docChg chg="modSld">
      <pc:chgData name="Matthew Alderton" userId="fd5885f4-faf5-4c8b-90c7-ea354921f500" providerId="ADAL" clId="{615CBEAA-6024-4035-8F23-E07143D658CA}" dt="2024-04-25T13:20:47.575" v="9" actId="20577"/>
      <pc:docMkLst>
        <pc:docMk/>
      </pc:docMkLst>
      <pc:sldChg chg="modSp mod">
        <pc:chgData name="Matthew Alderton" userId="fd5885f4-faf5-4c8b-90c7-ea354921f500" providerId="ADAL" clId="{615CBEAA-6024-4035-8F23-E07143D658CA}" dt="2024-04-23T16:51:58.449" v="1" actId="1076"/>
        <pc:sldMkLst>
          <pc:docMk/>
          <pc:sldMk cId="3176738134" sldId="437"/>
        </pc:sldMkLst>
        <pc:picChg chg="mod">
          <ac:chgData name="Matthew Alderton" userId="fd5885f4-faf5-4c8b-90c7-ea354921f500" providerId="ADAL" clId="{615CBEAA-6024-4035-8F23-E07143D658CA}" dt="2024-04-23T16:51:56.216" v="0" actId="1076"/>
          <ac:picMkLst>
            <pc:docMk/>
            <pc:sldMk cId="3176738134" sldId="437"/>
            <ac:picMk id="8" creationId="{3C53E262-EF94-3106-9CB2-52925D427DE5}"/>
          </ac:picMkLst>
        </pc:picChg>
        <pc:picChg chg="mod">
          <ac:chgData name="Matthew Alderton" userId="fd5885f4-faf5-4c8b-90c7-ea354921f500" providerId="ADAL" clId="{615CBEAA-6024-4035-8F23-E07143D658CA}" dt="2024-04-23T16:51:58.449" v="1" actId="1076"/>
          <ac:picMkLst>
            <pc:docMk/>
            <pc:sldMk cId="3176738134" sldId="437"/>
            <ac:picMk id="11" creationId="{0D38265A-1D37-4CD4-75D4-C156EAEA3A1E}"/>
          </ac:picMkLst>
        </pc:picChg>
      </pc:sldChg>
      <pc:sldChg chg="modSp mod">
        <pc:chgData name="Matthew Alderton" userId="fd5885f4-faf5-4c8b-90c7-ea354921f500" providerId="ADAL" clId="{615CBEAA-6024-4035-8F23-E07143D658CA}" dt="2024-04-25T13:20:47.575" v="9" actId="20577"/>
        <pc:sldMkLst>
          <pc:docMk/>
          <pc:sldMk cId="2269573212" sldId="451"/>
        </pc:sldMkLst>
        <pc:spChg chg="mod">
          <ac:chgData name="Matthew Alderton" userId="fd5885f4-faf5-4c8b-90c7-ea354921f500" providerId="ADAL" clId="{615CBEAA-6024-4035-8F23-E07143D658CA}" dt="2024-04-25T13:20:47.575" v="9" actId="20577"/>
          <ac:spMkLst>
            <pc:docMk/>
            <pc:sldMk cId="2269573212" sldId="451"/>
            <ac:spMk id="5" creationId="{834117A7-CBB2-406C-DFA8-AAC6377DB51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6884-7429-7455-9982-D9B97305E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6C9B9-6F11-AF37-DEE6-0E849847E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B6B0-49C2-C374-F1D3-EA645CBB9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0805B-949E-E7D2-3CC7-316EC0F2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479F-C54C-3415-F6C1-D5F4B41D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59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AE0B-D7A0-129F-E093-3D8EB37AB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8B771-2BB8-E145-5B5A-636923B5C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017B3-F309-75D6-F03E-1E86262D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782BD-D173-E2F5-BD3B-D78F96E2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F4629-FA50-078C-C6A4-F20D27AF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339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CC67E9-4579-4287-86E2-88B9427D6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786690-A10B-BCB1-6AF1-95513BB63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1A5BB-992D-7CD0-E1AC-70256E14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EB37-B209-03E4-3BBC-2021EB19C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15D5-67D3-750E-78F2-47582D44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68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51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69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246128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834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744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797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45212"/>
          </a:xfrm>
        </p:spPr>
        <p:txBody>
          <a:bodyPr>
            <a:noAutofit/>
          </a:bodyPr>
          <a:lstStyle>
            <a:lvl1pPr algn="l"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7C995C6-BBB5-3B4F-9763-5F55B3916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9753600" cy="47577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822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953849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4055602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1915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7DE0-7665-562D-A878-87D1D864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DEA68-D76E-D919-8948-2DA0ABAA9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B9608-1BE4-3E0E-D648-D39B03E2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B084E-CC2F-DD43-5BB7-3944F12F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008CC-8E29-6433-5F06-FA0CF8F7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748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1349951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500542"/>
            <a:ext cx="9753600" cy="20504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829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0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219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5082EFB-1114-FE47-B838-2915F2B9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520" y="3444241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53841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593373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5D61D25-2C22-8E45-A9B3-AAB911B76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2658E-CB5A-AF48-A644-353403DB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6129020" cy="426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4133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67AA0B1-6033-2F4D-A765-7D17EAA02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59E27A-E0B3-884A-B625-74AD7AB9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5805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536436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3667761"/>
            <a:ext cx="42291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05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249" y="664745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49" y="2526750"/>
            <a:ext cx="4560751" cy="36708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917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3667761"/>
            <a:ext cx="45085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7224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664745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3C0E3-CA06-FF4E-9268-38C763A2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2526750"/>
            <a:ext cx="5089071" cy="3670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56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4FDD-014B-E931-D4A4-EED6EE14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B6761-2097-BA84-569F-C2FCEAD04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6C57E-9828-1556-9CC5-3ABC994B9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CA212-8E4E-6D3D-199D-02770BE4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23B7A-E67E-6249-1A2E-15221D3D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727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A2D389-5092-B541-B85C-948DD9C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3715470"/>
            <a:ext cx="5240020" cy="29305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5696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913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4CFFCC-3559-F84D-A042-1BAFB259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691325"/>
            <a:ext cx="5240020" cy="2285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2748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10E763-4396-F74C-8903-82D9802B2D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9701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4BA5C2-38F4-E14F-AA9C-C3DFC99975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502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9FCD912-C26A-6644-A093-938CD0712E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B2E5B3A-B4B2-BD4F-AB85-BFF95E3A2A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94898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C35ADD1-35FD-C44E-BAE2-21F1D63D4DE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46096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A064768-5B8B-5740-B764-CCD1215AD7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669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8ACE225-1838-3544-957D-AACCA7BE3A1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9701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D0641E4-640F-8D4E-8C69-BFEE014364E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2502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DBFC0DE-039B-2F4E-BFBC-2E3DA036434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437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5EA1B11-E5B8-9149-BBE6-13ADFB08F8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4898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CDDA7D5-E29D-2F4F-9BBE-E4BC874FC1D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46096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39CEE3D-7E7A-494C-B8D1-6A561A1F8C6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69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D2F2FBF1-42C4-084B-9B8F-8A6BB412FD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79701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99001851-0A29-5945-8461-09C32A1DF5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092502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C1D8B20-1A51-9C4A-ABDD-DD48B5D1C27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437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5AA24CC2-0B66-B34D-A228-6AE40A8DE7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94898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5FA8BDB8-5757-C142-AC90-BC8AD95844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46096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5AA2FDC-1BAC-F24E-85E0-00EBEC7473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669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72982FDD-C863-2C47-A976-BFBF477763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701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1D2AA8B1-2C53-7940-A97F-72E577896EC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092502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695AF4D-D6DC-0944-98EC-F2C964A6D13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437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002E033C-4E61-6B4F-B553-C83E76F94D8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94898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750A9437-CEAD-0741-8012-DFC58613492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46096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8220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B69879B-EE95-2340-855D-A9E3FF45B3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690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81755F83-CEE1-CA4F-9CB2-AD8AF9461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690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4924851-6C37-C84F-A630-EA87C879C7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674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591A003-2C51-8747-8121-A00901B69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2658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5FC3E9F-0D6F-1A4B-9B98-7EEBF5AEAD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5642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EC3CD0E-BFD8-D741-B22E-22F2F41C4F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4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0460D3CE-95FD-684A-91A1-6CCB696855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658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8B8D087-5B4B-8141-8DB9-81770800BD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42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BB5C1B6D-1803-8645-8E13-7DE2A58DE4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674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285C2B50-7632-3747-84F1-900493205C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2658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B105B2B0-0C44-D34D-837F-9F695FD218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5642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697877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0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244737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622575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39EDD-56E0-DB41-A5F7-7124810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22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7891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80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178480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70381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54585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1062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2A834-AA10-759C-06B2-078237A9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A97B8-B491-DBDF-835A-EC987E2EE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F3755-9B1F-DE66-C5AD-396A9AB30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6B452-B590-E510-A133-A001D532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0F0EA-CB81-6A79-3F6A-1925C865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81D80-AF57-01B6-B790-C038800A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20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E0D0-EEA4-ACD0-370F-3673B3A15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C4747-A8C1-0CE1-08E5-989327728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D1512-C661-6D43-8D22-0537D8655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D95DA-B6EA-5E80-E00F-4F18A15A3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5B641-44A8-431D-E94D-39FA985D0E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ACE05-088E-28E1-BC7E-D28A159B0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A1FB-8D96-C88F-2062-52295BB7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4E9C-B726-7D34-A614-A1923629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36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099E-2645-67FE-51C1-83EA82B3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4A4CB-FFAF-76A4-B0E8-B98565BE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5F824-5BE8-051D-C6E9-B08FA76E4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FFB17-EF88-B249-E7DE-CC0A13E3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15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0188F2-C0A7-78FF-4816-ED0CCDA4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26505-946B-F8C8-4422-297C36693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CF3A1-7326-B57E-FEEA-A4D1BC66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25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DE4AC-B079-E80B-AB6D-2B89255B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498E3-87D2-64AD-5284-7A85F98C3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9B3EE-988C-4FD4-DDD5-37C8F0C32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645CE-5D3C-E2B2-8F23-D58BA42A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985C9-0AD7-ED50-1B45-5D704F55E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95A5E-C657-F3E6-A1AA-B96EF7B7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7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0C3E-6F97-8501-849A-02BECCC8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C1F7E-6B04-2B1B-165D-600EC52B8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1A492-DC0A-8BC8-0D5B-979C63A42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16A85-3960-CC64-F373-C6031970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97DDD-AF68-7D83-1751-3D939D6D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47172-1D03-628F-9722-43BD41F5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3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B7BE7F-AEE6-685C-294E-3773EACA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7D852-D32A-16EE-669F-070E221EF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82021-07EC-EB76-B32F-94D9AC72D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BD3FC2-E858-47B4-A1C0-A236DEF92202}" type="datetimeFigureOut">
              <a:rPr lang="en-GB" smtClean="0"/>
              <a:t>25/04/2024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BA9AF-3353-199E-1A83-4134479F5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7D998-A152-CDFC-7536-199CF6F93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18A04-11D0-45F1-B621-5EBFA9511D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1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E9AFA-5FE4-944B-BC1C-BFB852B88888}"/>
              </a:ext>
            </a:extLst>
          </p:cNvPr>
          <p:cNvSpPr txBox="1"/>
          <p:nvPr userDrawn="1"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spc="300" dirty="0">
                <a:latin typeface="Arial" panose="020B0604020202020204" pitchFamily="34" charset="0"/>
                <a:cs typeface="Arial" panose="020B0604020202020204" pitchFamily="34" charset="0"/>
              </a:rPr>
              <a:t>   THE UNIVERSITY OF STRATHCLYDE</a:t>
            </a:r>
          </a:p>
        </p:txBody>
      </p:sp>
    </p:spTree>
    <p:extLst>
      <p:ext uri="{BB962C8B-B14F-4D97-AF65-F5344CB8AC3E}">
        <p14:creationId xmlns:p14="http://schemas.microsoft.com/office/powerpoint/2010/main" val="265191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Clr>
          <a:srgbClr val="002060"/>
        </a:buClr>
        <a:buFont typeface="Wingdings" pitchFamily="2" charset="2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>
          <p15:clr>
            <a:srgbClr val="F26B43"/>
          </p15:clr>
        </p15:guide>
        <p15:guide id="29" pos="7320">
          <p15:clr>
            <a:srgbClr val="F26B43"/>
          </p15:clr>
        </p15:guide>
        <p15:guide id="48" pos="1176">
          <p15:clr>
            <a:srgbClr val="F26B43"/>
          </p15:clr>
        </p15:guide>
        <p15:guide id="51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arrow city street with cars parked on the side of a road&#10;&#10;Description automatically generated">
            <a:extLst>
              <a:ext uri="{FF2B5EF4-FFF2-40B4-BE49-F238E27FC236}">
                <a16:creationId xmlns:a16="http://schemas.microsoft.com/office/drawing/2014/main" id="{619D7341-5CAA-754C-9379-7814F0B5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1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 txBox="1">
            <a:spLocks/>
          </p:cNvSpPr>
          <p:nvPr/>
        </p:nvSpPr>
        <p:spPr>
          <a:xfrm>
            <a:off x="1222627" y="1476534"/>
            <a:ext cx="10897184" cy="3221644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pc="0" dirty="0">
                <a:solidFill>
                  <a:schemeClr val="bg1"/>
                </a:solidFill>
              </a:rPr>
              <a:t>WP 2 Ion Detector Calibrations </a:t>
            </a:r>
          </a:p>
          <a:p>
            <a:endParaRPr lang="en-US" sz="6000" spc="0" dirty="0">
              <a:solidFill>
                <a:schemeClr val="bg1"/>
              </a:solidFill>
            </a:endParaRPr>
          </a:p>
          <a:p>
            <a:r>
              <a:rPr lang="en-US" sz="2800" b="1" u="sng" spc="0" dirty="0">
                <a:solidFill>
                  <a:schemeClr val="bg1"/>
                </a:solidFill>
              </a:rPr>
              <a:t>Matthew Alderton</a:t>
            </a:r>
            <a:endParaRPr lang="en-US" sz="2800" spc="0" dirty="0">
              <a:solidFill>
                <a:schemeClr val="bg1"/>
              </a:solidFill>
            </a:endParaRPr>
          </a:p>
          <a:p>
            <a:r>
              <a:rPr lang="en-US" sz="2000" spc="0" dirty="0">
                <a:solidFill>
                  <a:schemeClr val="bg1"/>
                </a:solidFill>
              </a:rPr>
              <a:t>matthew.alderton@strath.ac.uk</a:t>
            </a:r>
            <a:endParaRPr lang="en-US" sz="1800" spc="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 dirty="0"/>
              <a:t>  </a:t>
            </a:r>
            <a:r>
              <a:rPr lang="en-US" sz="1200" spc="300" dirty="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C782D09-424D-0F50-7C84-3B6DF1AEA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45" y="341274"/>
            <a:ext cx="5188291" cy="793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A45594-EDEA-4E9C-B42A-BC9CB6C59AE2}"/>
              </a:ext>
            </a:extLst>
          </p:cNvPr>
          <p:cNvSpPr txBox="1"/>
          <p:nvPr/>
        </p:nvSpPr>
        <p:spPr>
          <a:xfrm>
            <a:off x="6905139" y="6372265"/>
            <a:ext cx="540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ITRF/</a:t>
            </a:r>
            <a:r>
              <a:rPr lang="en-GB" dirty="0" err="1">
                <a:solidFill>
                  <a:schemeClr val="bg1"/>
                </a:solidFill>
              </a:rPr>
              <a:t>LhARA</a:t>
            </a:r>
            <a:r>
              <a:rPr lang="en-GB" dirty="0">
                <a:solidFill>
                  <a:schemeClr val="bg1"/>
                </a:solidFill>
              </a:rPr>
              <a:t> Collaboration Meeting #5 - 26/04/2024</a:t>
            </a:r>
          </a:p>
        </p:txBody>
      </p:sp>
    </p:spTree>
    <p:extLst>
      <p:ext uri="{BB962C8B-B14F-4D97-AF65-F5344CB8AC3E}">
        <p14:creationId xmlns:p14="http://schemas.microsoft.com/office/powerpoint/2010/main" val="177310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52E2D9-ED1E-FD7B-3385-7C01CB3666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9DC32E-9D26-696D-A367-47B3DF080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25" y="88041"/>
            <a:ext cx="7529348" cy="1621619"/>
          </a:xfrm>
        </p:spPr>
        <p:txBody>
          <a:bodyPr/>
          <a:lstStyle/>
          <a:p>
            <a:r>
              <a:rPr lang="en-GB" dirty="0"/>
              <a:t>Scintillator Afterglow</a:t>
            </a:r>
          </a:p>
        </p:txBody>
      </p:sp>
      <p:pic>
        <p:nvPicPr>
          <p:cNvPr id="7" name="Picture 6" descr="A yellow square with numbers and lines&#10;&#10;Description automatically generated">
            <a:extLst>
              <a:ext uri="{FF2B5EF4-FFF2-40B4-BE49-F238E27FC236}">
                <a16:creationId xmlns:a16="http://schemas.microsoft.com/office/drawing/2014/main" id="{47DF5CFE-E9AF-8792-B27D-CCEC1146E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/>
          <a:stretch/>
        </p:blipFill>
        <p:spPr>
          <a:xfrm>
            <a:off x="1006251" y="2952222"/>
            <a:ext cx="6511636" cy="2967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40C6F4-EB53-26C3-6554-38F0840430F7}"/>
              </a:ext>
            </a:extLst>
          </p:cNvPr>
          <p:cNvSpPr txBox="1"/>
          <p:nvPr/>
        </p:nvSpPr>
        <p:spPr>
          <a:xfrm>
            <a:off x="1065627" y="643898"/>
            <a:ext cx="105675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Experimental work in SCAPA suggested detection of a long timescale phosphorescence present in Lanex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Irradiation at MC40 with 640 </a:t>
            </a:r>
            <a:r>
              <a:rPr lang="en-GB" dirty="0" err="1">
                <a:solidFill>
                  <a:srgbClr val="2B2B2B"/>
                </a:solidFill>
                <a:latin typeface="Calibri" panose="020F0502020204030204" pitchFamily="34" charset="0"/>
              </a:rPr>
              <a:t>Gy</a:t>
            </a: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 of 28 MeV protons reveals a long timescale (tens-of-seconds) emission after irradiation ends when measured with a time-integrated CCD setup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This has clear implications for operation at 10 Hz in </a:t>
            </a:r>
            <a:r>
              <a:rPr lang="en-GB" dirty="0" err="1">
                <a:solidFill>
                  <a:srgbClr val="2B2B2B"/>
                </a:solidFill>
                <a:latin typeface="Calibri" panose="020F0502020204030204" pitchFamily="34" charset="0"/>
              </a:rPr>
              <a:t>LhARA</a:t>
            </a: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 and further investigation is planned for our second visit to MC40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7B698B6-E88E-EDB3-B361-46031BF8E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98" y="2711998"/>
            <a:ext cx="5168335" cy="373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66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52E2D9-ED1E-FD7B-3385-7C01CB3666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9DC32E-9D26-696D-A367-47B3DF080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25" y="88041"/>
            <a:ext cx="7529348" cy="1621619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0C6F4-EB53-26C3-6554-38F0840430F7}"/>
              </a:ext>
            </a:extLst>
          </p:cNvPr>
          <p:cNvSpPr txBox="1"/>
          <p:nvPr/>
        </p:nvSpPr>
        <p:spPr>
          <a:xfrm>
            <a:off x="1078625" y="898850"/>
            <a:ext cx="105675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Fresh proton number calibrations acquired for RCF</a:t>
            </a:r>
          </a:p>
          <a:p>
            <a:pPr marL="742950" lvl="1" indent="-285750" defTabSz="914330" fontAlgn="ctr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Essential for diagnostic cross calibration and useful as a standard diagnostic</a:t>
            </a:r>
          </a:p>
          <a:p>
            <a:pPr marL="742950" lvl="1" indent="-285750" defTabSz="914330" fontAlgn="ctr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indent="-285750" defTabSz="914330" fontAlgn="ctr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Scintillator responses measured for a variety of commonly used scintillators and phosphors, informing choice of detector for the laser-plasma source and allowing proton number measurement at high repetition-rate</a:t>
            </a:r>
          </a:p>
          <a:p>
            <a:pPr marL="285750" indent="-285750" defTabSz="914330" fontAlgn="ctr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indent="-285750" defTabSz="914330" fontAlgn="ctr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Further work planned to improved measurements of the spectral response and afterglow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3D75B-2F6B-08FD-8C36-C09CEBE31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37" t="8920"/>
          <a:stretch/>
        </p:blipFill>
        <p:spPr>
          <a:xfrm>
            <a:off x="6559856" y="4038161"/>
            <a:ext cx="2440899" cy="250849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788DEFE-2AC8-D88D-F170-B3B70FA2BB5F}"/>
              </a:ext>
            </a:extLst>
          </p:cNvPr>
          <p:cNvSpPr txBox="1">
            <a:spLocks/>
          </p:cNvSpPr>
          <p:nvPr/>
        </p:nvSpPr>
        <p:spPr>
          <a:xfrm>
            <a:off x="1556290" y="3665662"/>
            <a:ext cx="2500167" cy="88174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/>
              <a:t>RCF Calibrations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6DDFBEE-8FB4-4297-7B5C-EB32870D4995}"/>
              </a:ext>
            </a:extLst>
          </p:cNvPr>
          <p:cNvSpPr txBox="1">
            <a:spLocks/>
          </p:cNvSpPr>
          <p:nvPr/>
        </p:nvSpPr>
        <p:spPr>
          <a:xfrm>
            <a:off x="4056457" y="3597286"/>
            <a:ext cx="2595981" cy="88174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/>
              <a:t>Scintillator Energy Response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D3004BF-A05B-6E47-4B7B-D82954132292}"/>
              </a:ext>
            </a:extLst>
          </p:cNvPr>
          <p:cNvSpPr txBox="1">
            <a:spLocks/>
          </p:cNvSpPr>
          <p:nvPr/>
        </p:nvSpPr>
        <p:spPr>
          <a:xfrm>
            <a:off x="9607378" y="3611997"/>
            <a:ext cx="2787340" cy="88174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/>
              <a:t>Phosphor Afterglow</a:t>
            </a:r>
          </a:p>
        </p:txBody>
      </p:sp>
      <p:pic>
        <p:nvPicPr>
          <p:cNvPr id="8" name="Picture 7" descr="A group of blue circles&#10;&#10;Description automatically generated">
            <a:extLst>
              <a:ext uri="{FF2B5EF4-FFF2-40B4-BE49-F238E27FC236}">
                <a16:creationId xmlns:a16="http://schemas.microsoft.com/office/drawing/2014/main" id="{68EFCF90-8CA3-B923-40DF-9669CAD8B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9" b="49289"/>
          <a:stretch/>
        </p:blipFill>
        <p:spPr>
          <a:xfrm>
            <a:off x="929193" y="4169592"/>
            <a:ext cx="3023684" cy="1682077"/>
          </a:xfrm>
          <a:prstGeom prst="rect">
            <a:avLst/>
          </a:prstGeom>
        </p:spPr>
      </p:pic>
      <p:pic>
        <p:nvPicPr>
          <p:cNvPr id="10" name="Picture 9" descr="A machine in a room&#10;&#10;Description automatically generated">
            <a:extLst>
              <a:ext uri="{FF2B5EF4-FFF2-40B4-BE49-F238E27FC236}">
                <a16:creationId xmlns:a16="http://schemas.microsoft.com/office/drawing/2014/main" id="{6B3C2EB7-5BE1-AB2A-79E8-0D97A5384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08" y="4237968"/>
            <a:ext cx="2383818" cy="178786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7EC25C7-80EF-DD50-2BC8-5F2C466C1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84" y="4168773"/>
            <a:ext cx="3106728" cy="224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978D0F5D-A3B1-0332-D3F9-7FBF6F853CC3}"/>
              </a:ext>
            </a:extLst>
          </p:cNvPr>
          <p:cNvSpPr txBox="1">
            <a:spLocks/>
          </p:cNvSpPr>
          <p:nvPr/>
        </p:nvSpPr>
        <p:spPr>
          <a:xfrm>
            <a:off x="6390505" y="3613513"/>
            <a:ext cx="3370637" cy="88174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/>
              <a:t>Scintillator Dose Response</a:t>
            </a:r>
          </a:p>
        </p:txBody>
      </p:sp>
    </p:spTree>
    <p:extLst>
      <p:ext uri="{BB962C8B-B14F-4D97-AF65-F5344CB8AC3E}">
        <p14:creationId xmlns:p14="http://schemas.microsoft.com/office/powerpoint/2010/main" val="3112285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F2E7F2-CD08-4CC8-D605-02349DEC1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5CBAD8-6DF5-A3F1-436B-A5678B65FF47}"/>
              </a:ext>
            </a:extLst>
          </p:cNvPr>
          <p:cNvSpPr/>
          <p:nvPr/>
        </p:nvSpPr>
        <p:spPr>
          <a:xfrm>
            <a:off x="1039172" y="63651"/>
            <a:ext cx="11635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latin typeface="+mj-lt"/>
                <a:ea typeface="+mj-ea"/>
                <a:cs typeface="+mj-cs"/>
              </a:rPr>
              <a:t>MC40 Calibration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9F77B-0814-CB40-745D-01E615D465C7}"/>
              </a:ext>
            </a:extLst>
          </p:cNvPr>
          <p:cNvSpPr txBox="1"/>
          <p:nvPr/>
        </p:nvSpPr>
        <p:spPr>
          <a:xfrm>
            <a:off x="1039172" y="571942"/>
            <a:ext cx="60960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spc="0" dirty="0"/>
              <a:t>University of Strathclyde</a:t>
            </a:r>
          </a:p>
          <a:p>
            <a:r>
              <a:rPr lang="en-US" sz="1800" spc="0" dirty="0"/>
              <a:t>M. Alderton, T. P. Frazer and R. J. Gray</a:t>
            </a:r>
          </a:p>
          <a:p>
            <a:endParaRPr lang="en-US" dirty="0"/>
          </a:p>
          <a:p>
            <a:r>
              <a:rPr lang="en-US" sz="1600" u="sng" dirty="0"/>
              <a:t>Imperial College London</a:t>
            </a:r>
          </a:p>
          <a:p>
            <a:r>
              <a:rPr lang="en-US" sz="1800" spc="0" dirty="0"/>
              <a:t>N. P. Dover</a:t>
            </a:r>
          </a:p>
          <a:p>
            <a:endParaRPr lang="en-US" dirty="0"/>
          </a:p>
          <a:p>
            <a:r>
              <a:rPr lang="en-US" sz="1600" u="sng" dirty="0"/>
              <a:t>Queen’s University Belfast</a:t>
            </a:r>
          </a:p>
          <a:p>
            <a:r>
              <a:rPr lang="en-US" sz="1800" spc="0" dirty="0"/>
              <a:t>P. Parsons and C. A. J. Palmer</a:t>
            </a:r>
          </a:p>
          <a:p>
            <a:endParaRPr lang="en-US" dirty="0"/>
          </a:p>
          <a:p>
            <a:r>
              <a:rPr lang="en-US" sz="1600" u="sng" dirty="0"/>
              <a:t>STFC, Central Laser Facility</a:t>
            </a:r>
          </a:p>
          <a:p>
            <a:r>
              <a:rPr lang="en-US" dirty="0"/>
              <a:t>H. Ahmed and J. S. Green</a:t>
            </a:r>
          </a:p>
          <a:p>
            <a:endParaRPr lang="en-US" sz="1800" spc="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BD909-65F3-82E5-C061-5BA1FD586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867" y="70271"/>
            <a:ext cx="1738609" cy="1261239"/>
          </a:xfrm>
          <a:prstGeom prst="rect">
            <a:avLst/>
          </a:prstGeom>
        </p:spPr>
      </p:pic>
      <p:pic>
        <p:nvPicPr>
          <p:cNvPr id="1026" name="Picture 2" descr="File:Imperial College London new logo ...">
            <a:extLst>
              <a:ext uri="{FF2B5EF4-FFF2-40B4-BE49-F238E27FC236}">
                <a16:creationId xmlns:a16="http://schemas.microsoft.com/office/drawing/2014/main" id="{8CC6C410-B9E7-D04D-F966-A808AAA86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576" y="1417856"/>
            <a:ext cx="3824151" cy="41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B Logo Landscape – QUB Blogs">
            <a:extLst>
              <a:ext uri="{FF2B5EF4-FFF2-40B4-BE49-F238E27FC236}">
                <a16:creationId xmlns:a16="http://schemas.microsoft.com/office/drawing/2014/main" id="{AE13BC87-C312-F126-04A1-405B16938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310" y="1951457"/>
            <a:ext cx="3065417" cy="110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E997C8D-3C4B-F27B-4E4C-C2A4DDCB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13" y="3645701"/>
            <a:ext cx="3117668" cy="77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24B1E9-CB6B-10C2-78EB-58BD7694E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912" y="4453851"/>
            <a:ext cx="3117669" cy="2340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56C3AE-5EEF-EA39-5292-C76F75121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55"/>
          <a:stretch/>
        </p:blipFill>
        <p:spPr>
          <a:xfrm>
            <a:off x="4311807" y="3582643"/>
            <a:ext cx="3117669" cy="3211706"/>
          </a:xfrm>
          <a:prstGeom prst="rect">
            <a:avLst/>
          </a:prstGeom>
        </p:spPr>
      </p:pic>
      <p:pic>
        <p:nvPicPr>
          <p:cNvPr id="1044" name="Picture 20" descr="EPSRC logo">
            <a:extLst>
              <a:ext uri="{FF2B5EF4-FFF2-40B4-BE49-F238E27FC236}">
                <a16:creationId xmlns:a16="http://schemas.microsoft.com/office/drawing/2014/main" id="{35A5C508-65F0-43CA-9B42-99FC149F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115" y="3940130"/>
            <a:ext cx="3180240" cy="79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TFC logo">
            <a:extLst>
              <a:ext uri="{FF2B5EF4-FFF2-40B4-BE49-F238E27FC236}">
                <a16:creationId xmlns:a16="http://schemas.microsoft.com/office/drawing/2014/main" id="{547B90F7-4EF6-6E4B-EF53-832034DC4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115" y="3057482"/>
            <a:ext cx="3094939" cy="79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6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D38265A-1D37-4CD4-75D4-C156EAEA3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371" y="122656"/>
            <a:ext cx="4309942" cy="22822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F2E7F2-CD08-4CC8-D605-02349DEC1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5CBAD8-6DF5-A3F1-436B-A5678B65FF47}"/>
              </a:ext>
            </a:extLst>
          </p:cNvPr>
          <p:cNvSpPr/>
          <p:nvPr/>
        </p:nvSpPr>
        <p:spPr>
          <a:xfrm>
            <a:off x="1039172" y="63651"/>
            <a:ext cx="11635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latin typeface="+mj-lt"/>
                <a:ea typeface="+mj-ea"/>
                <a:cs typeface="+mj-cs"/>
              </a:rPr>
              <a:t>Ion Diagnostics at the Source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4117A7-CBB2-406C-DFA8-AAC6377DB51D}"/>
              </a:ext>
            </a:extLst>
          </p:cNvPr>
          <p:cNvSpPr/>
          <p:nvPr/>
        </p:nvSpPr>
        <p:spPr>
          <a:xfrm>
            <a:off x="1158108" y="700452"/>
            <a:ext cx="67033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2B2B2B"/>
                </a:solidFill>
                <a:latin typeface="Calibri" panose="020F0502020204030204" pitchFamily="34" charset="0"/>
              </a:rPr>
              <a:t>Aiming for 10</a:t>
            </a:r>
            <a:r>
              <a:rPr lang="en-GB" sz="2000" baseline="30000" dirty="0">
                <a:solidFill>
                  <a:srgbClr val="2B2B2B"/>
                </a:solidFill>
                <a:latin typeface="Calibri" panose="020F0502020204030204" pitchFamily="34" charset="0"/>
              </a:rPr>
              <a:t>9 </a:t>
            </a:r>
            <a:r>
              <a:rPr lang="en-GB" sz="2000" dirty="0">
                <a:solidFill>
                  <a:srgbClr val="2B2B2B"/>
                </a:solidFill>
                <a:latin typeface="Calibri" panose="020F0502020204030204" pitchFamily="34" charset="0"/>
              </a:rPr>
              <a:t>15 MeV protons generated from a laser-plasma accelerator (LPA) for radiobiological applications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2B2B2B"/>
                </a:solidFill>
                <a:latin typeface="Calibri" panose="020F0502020204030204" pitchFamily="34" charset="0"/>
              </a:rPr>
              <a:t>LPAs have relied on </a:t>
            </a:r>
            <a:r>
              <a:rPr lang="en-GB" sz="2000" dirty="0" err="1">
                <a:solidFill>
                  <a:srgbClr val="2B2B2B"/>
                </a:solidFill>
                <a:latin typeface="Calibri" panose="020F0502020204030204" pitchFamily="34" charset="0"/>
              </a:rPr>
              <a:t>radiochromic</a:t>
            </a:r>
            <a:r>
              <a:rPr lang="en-GB" sz="2000" dirty="0">
                <a:solidFill>
                  <a:srgbClr val="2B2B2B"/>
                </a:solidFill>
                <a:latin typeface="Calibri" panose="020F0502020204030204" pitchFamily="34" charset="0"/>
              </a:rPr>
              <a:t> film-based diagnostics 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2B2B2B"/>
                </a:solidFill>
                <a:latin typeface="Calibri" panose="020F0502020204030204" pitchFamily="34" charset="0"/>
              </a:rPr>
              <a:t>Not compatible with the high repetition-rate operation of </a:t>
            </a:r>
            <a:r>
              <a:rPr lang="en-GB" sz="2000" dirty="0" err="1">
                <a:solidFill>
                  <a:srgbClr val="2B2B2B"/>
                </a:solidFill>
                <a:latin typeface="Calibri" panose="020F0502020204030204" pitchFamily="34" charset="0"/>
              </a:rPr>
              <a:t>LhARA</a:t>
            </a:r>
            <a:r>
              <a:rPr lang="en-GB" sz="2000" dirty="0">
                <a:solidFill>
                  <a:srgbClr val="2B2B2B"/>
                </a:solidFill>
                <a:latin typeface="Calibri" panose="020F0502020204030204" pitchFamily="34" charset="0"/>
              </a:rPr>
              <a:t>.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2B2B2B"/>
                </a:solidFill>
                <a:latin typeface="Calibri" panose="020F0502020204030204" pitchFamily="34" charset="0"/>
              </a:rPr>
              <a:t>We need active </a:t>
            </a:r>
            <a:r>
              <a:rPr lang="en-GB" sz="2000" dirty="0" err="1">
                <a:solidFill>
                  <a:srgbClr val="2B2B2B"/>
                </a:solidFill>
                <a:latin typeface="Calibri" panose="020F0502020204030204" pitchFamily="34" charset="0"/>
              </a:rPr>
              <a:t>spectro</a:t>
            </a:r>
            <a:r>
              <a:rPr lang="en-GB" sz="2000" dirty="0">
                <a:solidFill>
                  <a:srgbClr val="2B2B2B"/>
                </a:solidFill>
                <a:latin typeface="Calibri" panose="020F0502020204030204" pitchFamily="34" charset="0"/>
              </a:rPr>
              <a:t>-spatial detectors</a:t>
            </a:r>
          </a:p>
          <a:p>
            <a:pPr marR="0" lvl="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3E262-EF94-3106-9CB2-52925D427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275" y="2316510"/>
            <a:ext cx="4179526" cy="20369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E3492D-904A-1901-DCED-8C5E8DE48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108" y="4546600"/>
            <a:ext cx="6170497" cy="2212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8824CA-C60E-DA16-F865-3B61BBA23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605" y="4907290"/>
            <a:ext cx="3967408" cy="1802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832675-E68E-6B28-EAA3-C87D217E4B2E}"/>
              </a:ext>
            </a:extLst>
          </p:cNvPr>
          <p:cNvSpPr txBox="1"/>
          <p:nvPr/>
        </p:nvSpPr>
        <p:spPr>
          <a:xfrm>
            <a:off x="1158108" y="447693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Thomson Parabola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1E52C-F38A-8891-C0FE-29E95E25CC29}"/>
              </a:ext>
            </a:extLst>
          </p:cNvPr>
          <p:cNvSpPr txBox="1"/>
          <p:nvPr/>
        </p:nvSpPr>
        <p:spPr>
          <a:xfrm>
            <a:off x="7328605" y="468602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Footprint Detectors</a:t>
            </a:r>
          </a:p>
        </p:txBody>
      </p:sp>
    </p:spTree>
    <p:extLst>
      <p:ext uri="{BB962C8B-B14F-4D97-AF65-F5344CB8AC3E}">
        <p14:creationId xmlns:p14="http://schemas.microsoft.com/office/powerpoint/2010/main" val="3176738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F2E7F2-CD08-4CC8-D605-02349DEC1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5CBAD8-6DF5-A3F1-436B-A5678B65FF47}"/>
              </a:ext>
            </a:extLst>
          </p:cNvPr>
          <p:cNvSpPr/>
          <p:nvPr/>
        </p:nvSpPr>
        <p:spPr>
          <a:xfrm>
            <a:off x="1039172" y="63651"/>
            <a:ext cx="11635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latin typeface="+mj-lt"/>
                <a:ea typeface="+mj-ea"/>
                <a:cs typeface="+mj-cs"/>
              </a:rPr>
              <a:t>Active Ion Detection - PROBIES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4117A7-CBB2-406C-DFA8-AAC6377DB51D}"/>
              </a:ext>
            </a:extLst>
          </p:cNvPr>
          <p:cNvSpPr/>
          <p:nvPr/>
        </p:nvSpPr>
        <p:spPr>
          <a:xfrm>
            <a:off x="1153029" y="625420"/>
            <a:ext cx="62231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Combined </a:t>
            </a:r>
            <a:r>
              <a:rPr lang="en-GB" dirty="0" err="1">
                <a:solidFill>
                  <a:srgbClr val="2B2B2B"/>
                </a:solidFill>
                <a:latin typeface="Calibri" panose="020F0502020204030204" pitchFamily="34" charset="0"/>
              </a:rPr>
              <a:t>spectro</a:t>
            </a: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-spatial proton detector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Attenuating grid used to sample different energy protons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Spatial profile interpolated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One of multiple detector technologies in SCAPA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defTabSz="914330" fontAlgn="ctr"/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46A5FC-B4F1-0F9A-59ED-2051D0AAB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00" y="2925133"/>
            <a:ext cx="2808507" cy="277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67BC1-4787-3174-F2CA-68CEE2F77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53"/>
          <a:stretch/>
        </p:blipFill>
        <p:spPr>
          <a:xfrm>
            <a:off x="3921761" y="2925133"/>
            <a:ext cx="4216932" cy="29084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CA2C8E8-927B-5D2C-064A-04F30B39E8AD}"/>
              </a:ext>
            </a:extLst>
          </p:cNvPr>
          <p:cNvGrpSpPr/>
          <p:nvPr/>
        </p:nvGrpSpPr>
        <p:grpSpPr>
          <a:xfrm>
            <a:off x="8229600" y="1122092"/>
            <a:ext cx="3718963" cy="4902788"/>
            <a:chOff x="1242712" y="2158755"/>
            <a:chExt cx="3375411" cy="448728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43B413-9EA7-7FFD-C5F9-91C76E7A835B}"/>
                </a:ext>
              </a:extLst>
            </p:cNvPr>
            <p:cNvGrpSpPr/>
            <p:nvPr/>
          </p:nvGrpSpPr>
          <p:grpSpPr>
            <a:xfrm>
              <a:off x="1242712" y="2158755"/>
              <a:ext cx="3375411" cy="4487286"/>
              <a:chOff x="1242712" y="2158755"/>
              <a:chExt cx="3375411" cy="448728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C83160-E0A1-1E4C-7A29-DA0957094A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4838" b="25465"/>
              <a:stretch/>
            </p:blipFill>
            <p:spPr>
              <a:xfrm>
                <a:off x="1318208" y="2158755"/>
                <a:ext cx="3200165" cy="950015"/>
              </a:xfrm>
              <a:prstGeom prst="rect">
                <a:avLst/>
              </a:prstGeom>
              <a:ln w="38100">
                <a:solidFill>
                  <a:srgbClr val="002060"/>
                </a:solidFill>
              </a:ln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155BFFA-3F3C-1CD6-1F03-8EF9A7785BB1}"/>
                  </a:ext>
                </a:extLst>
              </p:cNvPr>
              <p:cNvGrpSpPr/>
              <p:nvPr/>
            </p:nvGrpSpPr>
            <p:grpSpPr>
              <a:xfrm>
                <a:off x="1242712" y="3278883"/>
                <a:ext cx="3375411" cy="3367158"/>
                <a:chOff x="1276174" y="1752591"/>
                <a:chExt cx="3375411" cy="3367158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AF15CBA6-229D-A514-46EE-04D0F63F9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00"/>
                <a:stretch/>
              </p:blipFill>
              <p:spPr>
                <a:xfrm>
                  <a:off x="1276174" y="1752591"/>
                  <a:ext cx="3375411" cy="1683579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CEBF58BC-19E1-6E94-8C75-5FFB6CD9A6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7537"/>
                <a:stretch/>
              </p:blipFill>
              <p:spPr>
                <a:xfrm>
                  <a:off x="1276174" y="1752591"/>
                  <a:ext cx="1770851" cy="336715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5" name="Picture 14" descr="A person holding a small piece of electronics&#10;&#10;Description automatically generated">
              <a:extLst>
                <a:ext uri="{FF2B5EF4-FFF2-40B4-BE49-F238E27FC236}">
                  <a16:creationId xmlns:a16="http://schemas.microsoft.com/office/drawing/2014/main" id="{D06516AD-F5CA-D827-7E12-54A84B824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62" t="42251" r="29759" b="31370"/>
            <a:stretch/>
          </p:blipFill>
          <p:spPr>
            <a:xfrm>
              <a:off x="3013562" y="4983553"/>
              <a:ext cx="1504811" cy="1535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9573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BC53DD-4D5E-98D0-2F8C-E8E01765C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37" t="8920"/>
          <a:stretch/>
        </p:blipFill>
        <p:spPr>
          <a:xfrm>
            <a:off x="1027309" y="3772388"/>
            <a:ext cx="3010141" cy="30934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E43650-F29A-C8DB-3CA5-4E7FFDECCE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A0AB25-171B-C5AC-ACDC-448F81E10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844" y="-58405"/>
            <a:ext cx="4598043" cy="1621619"/>
          </a:xfrm>
        </p:spPr>
        <p:txBody>
          <a:bodyPr/>
          <a:lstStyle/>
          <a:p>
            <a:r>
              <a:rPr lang="en-GB" sz="3200" dirty="0"/>
              <a:t>RCF Calibrations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28AA8C4-902B-C623-B56F-FBB3F0FD0F89}"/>
              </a:ext>
            </a:extLst>
          </p:cNvPr>
          <p:cNvSpPr txBox="1">
            <a:spLocks/>
          </p:cNvSpPr>
          <p:nvPr/>
        </p:nvSpPr>
        <p:spPr>
          <a:xfrm>
            <a:off x="1206952" y="2857462"/>
            <a:ext cx="4774254" cy="162161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Scintillator Energy Response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A325DAB-A05B-4E85-2D88-32CFD1274F68}"/>
              </a:ext>
            </a:extLst>
          </p:cNvPr>
          <p:cNvSpPr txBox="1">
            <a:spLocks/>
          </p:cNvSpPr>
          <p:nvPr/>
        </p:nvSpPr>
        <p:spPr>
          <a:xfrm>
            <a:off x="6096000" y="2925207"/>
            <a:ext cx="5126182" cy="162161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Phosphor Afterglow</a:t>
            </a:r>
          </a:p>
        </p:txBody>
      </p:sp>
      <p:pic>
        <p:nvPicPr>
          <p:cNvPr id="7" name="Picture 6" descr="A group of blue circles&#10;&#10;Description automatically generated">
            <a:extLst>
              <a:ext uri="{FF2B5EF4-FFF2-40B4-BE49-F238E27FC236}">
                <a16:creationId xmlns:a16="http://schemas.microsoft.com/office/drawing/2014/main" id="{CDB23A7E-DCAB-5719-6236-FA521F720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9" b="49289"/>
          <a:stretch/>
        </p:blipFill>
        <p:spPr>
          <a:xfrm>
            <a:off x="1027309" y="522814"/>
            <a:ext cx="4041151" cy="2248095"/>
          </a:xfrm>
          <a:prstGeom prst="rect">
            <a:avLst/>
          </a:prstGeom>
        </p:spPr>
      </p:pic>
      <p:pic>
        <p:nvPicPr>
          <p:cNvPr id="11" name="Picture 10" descr="A machine in a room&#10;&#10;Description automatically generated">
            <a:extLst>
              <a:ext uri="{FF2B5EF4-FFF2-40B4-BE49-F238E27FC236}">
                <a16:creationId xmlns:a16="http://schemas.microsoft.com/office/drawing/2014/main" id="{D6723024-EE9D-B290-2522-B271AC65A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65" y="522814"/>
            <a:ext cx="3209578" cy="240718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C4668CC7-4BA2-1F6E-5C6C-4627705A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87" y="3736017"/>
            <a:ext cx="4377153" cy="31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B62B765E-CEC5-F413-B33F-8894A1CB050D}"/>
              </a:ext>
            </a:extLst>
          </p:cNvPr>
          <p:cNvSpPr txBox="1">
            <a:spLocks/>
          </p:cNvSpPr>
          <p:nvPr/>
        </p:nvSpPr>
        <p:spPr>
          <a:xfrm>
            <a:off x="6096000" y="-58405"/>
            <a:ext cx="6198919" cy="1621619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Scintillator Dose Response</a:t>
            </a:r>
          </a:p>
        </p:txBody>
      </p:sp>
    </p:spTree>
    <p:extLst>
      <p:ext uri="{BB962C8B-B14F-4D97-AF65-F5344CB8AC3E}">
        <p14:creationId xmlns:p14="http://schemas.microsoft.com/office/powerpoint/2010/main" val="90163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8A8E3BF-4D2E-7098-C60D-9E67E57DD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2" y="2112812"/>
            <a:ext cx="6778840" cy="4745188"/>
          </a:xfrm>
          <a:prstGeom prst="rect">
            <a:avLst/>
          </a:prstGeom>
        </p:spPr>
      </p:pic>
      <p:pic>
        <p:nvPicPr>
          <p:cNvPr id="15" name="Picture 14" descr="A group of blue circles&#10;&#10;Description automatically generated">
            <a:extLst>
              <a:ext uri="{FF2B5EF4-FFF2-40B4-BE49-F238E27FC236}">
                <a16:creationId xmlns:a16="http://schemas.microsoft.com/office/drawing/2014/main" id="{1980FA76-2621-D2D9-9409-D334264B6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" b="48745"/>
          <a:stretch/>
        </p:blipFill>
        <p:spPr>
          <a:xfrm>
            <a:off x="7228395" y="296882"/>
            <a:ext cx="4963605" cy="61593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93B349-7EC1-0D40-ED72-13C378DE8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E07DC9-DBBE-0860-FF7F-D1BF51B1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39" y="158026"/>
            <a:ext cx="6332220" cy="846370"/>
          </a:xfrm>
        </p:spPr>
        <p:txBody>
          <a:bodyPr/>
          <a:lstStyle/>
          <a:p>
            <a:r>
              <a:rPr lang="en-GB" dirty="0"/>
              <a:t>Updated RCF Calibration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2E588-1168-1A6C-0332-EE7B242FE9D5}"/>
              </a:ext>
            </a:extLst>
          </p:cNvPr>
          <p:cNvSpPr txBox="1"/>
          <p:nvPr/>
        </p:nvSpPr>
        <p:spPr>
          <a:xfrm>
            <a:off x="1065628" y="828655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Required for diagnostic cross-calibration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Well accepted standard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Maximum 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3123150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F8FDA-D6BE-ACC1-D503-BBF4FA5FC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4AA30A-7A74-D25C-9662-547CB34C5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99" y="137160"/>
            <a:ext cx="7307580" cy="810810"/>
          </a:xfrm>
        </p:spPr>
        <p:txBody>
          <a:bodyPr/>
          <a:lstStyle/>
          <a:p>
            <a:r>
              <a:rPr lang="en-GB" dirty="0"/>
              <a:t>Scintillator Calibrations</a:t>
            </a:r>
          </a:p>
        </p:txBody>
      </p:sp>
      <p:pic>
        <p:nvPicPr>
          <p:cNvPr id="11" name="Picture 10" descr="A machine in a room&#10;&#10;Description automatically generated">
            <a:extLst>
              <a:ext uri="{FF2B5EF4-FFF2-40B4-BE49-F238E27FC236}">
                <a16:creationId xmlns:a16="http://schemas.microsoft.com/office/drawing/2014/main" id="{7E8AA87A-C9A3-3D63-620A-DF409320C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29" y="2561112"/>
            <a:ext cx="5143686" cy="3857764"/>
          </a:xfrm>
          <a:prstGeom prst="rect">
            <a:avLst/>
          </a:prstGeom>
        </p:spPr>
      </p:pic>
      <p:pic>
        <p:nvPicPr>
          <p:cNvPr id="13" name="Picture 12" descr="A room with a machine and a camera&#10;&#10;Description automatically generated with medium confidence">
            <a:extLst>
              <a:ext uri="{FF2B5EF4-FFF2-40B4-BE49-F238E27FC236}">
                <a16:creationId xmlns:a16="http://schemas.microsoft.com/office/drawing/2014/main" id="{7FC07BEC-C888-D2FC-FE38-98C449E30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80" y="2561112"/>
            <a:ext cx="5143684" cy="38577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EC1784-29BB-B433-4279-A8CA64238AB5}"/>
              </a:ext>
            </a:extLst>
          </p:cNvPr>
          <p:cNvSpPr txBox="1"/>
          <p:nvPr/>
        </p:nvSpPr>
        <p:spPr>
          <a:xfrm>
            <a:off x="1136699" y="835676"/>
            <a:ext cx="9654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Aimed for dose-light calibration and spectral response of each scintillator using a grid of variable thickness plastic to sample the emission at different </a:t>
            </a:r>
            <a:r>
              <a:rPr lang="en-GB" dirty="0" err="1"/>
              <a:t>dE</a:t>
            </a:r>
            <a:r>
              <a:rPr lang="en-GB" dirty="0"/>
              <a:t>/dx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28 MeV beam for the dose calibrations and a 14 MeV beam for the energy response</a:t>
            </a:r>
          </a:p>
        </p:txBody>
      </p:sp>
    </p:spTree>
    <p:extLst>
      <p:ext uri="{BB962C8B-B14F-4D97-AF65-F5344CB8AC3E}">
        <p14:creationId xmlns:p14="http://schemas.microsoft.com/office/powerpoint/2010/main" val="71207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F8FDA-D6BE-ACC1-D503-BBF4FA5FC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4AA30A-7A74-D25C-9662-547CB34C5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6" y="0"/>
            <a:ext cx="7307580" cy="810810"/>
          </a:xfrm>
        </p:spPr>
        <p:txBody>
          <a:bodyPr/>
          <a:lstStyle/>
          <a:p>
            <a:r>
              <a:rPr lang="en-GB" dirty="0"/>
              <a:t>Scintillator Dose Response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28C207-7D53-463F-AB41-095E659BE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19" y="1889145"/>
            <a:ext cx="8796387" cy="4968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3B6ED1-7034-5E7F-9FC8-5024D8F1A521}"/>
              </a:ext>
            </a:extLst>
          </p:cNvPr>
          <p:cNvSpPr txBox="1"/>
          <p:nvPr/>
        </p:nvSpPr>
        <p:spPr>
          <a:xfrm>
            <a:off x="1065627" y="643898"/>
            <a:ext cx="105675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Calibrations acquired for a range of commonly available plastic scintillators and phosphors over </a:t>
            </a:r>
            <a:r>
              <a:rPr lang="en-GB" dirty="0" err="1">
                <a:solidFill>
                  <a:srgbClr val="2B2B2B"/>
                </a:solidFill>
                <a:latin typeface="Calibri" panose="020F0502020204030204" pitchFamily="34" charset="0"/>
              </a:rPr>
              <a:t>LhARA</a:t>
            </a: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 relevant dose ranges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Detectors chosen with fast response times, high output and minimal phosphorescence</a:t>
            </a:r>
          </a:p>
        </p:txBody>
      </p:sp>
    </p:spTree>
    <p:extLst>
      <p:ext uri="{BB962C8B-B14F-4D97-AF65-F5344CB8AC3E}">
        <p14:creationId xmlns:p14="http://schemas.microsoft.com/office/powerpoint/2010/main" val="294500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E7CFA8-B4C8-0579-707C-AA29A8CB32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84C4C-2A5C-FE60-F212-132E4B641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90" y="86355"/>
            <a:ext cx="7937500" cy="1132846"/>
          </a:xfrm>
        </p:spPr>
        <p:txBody>
          <a:bodyPr/>
          <a:lstStyle/>
          <a:p>
            <a:r>
              <a:rPr lang="en-GB" dirty="0"/>
              <a:t>Scintillator Energy Response</a:t>
            </a:r>
          </a:p>
        </p:txBody>
      </p:sp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054CA55B-54ED-ACC0-DE44-A193E6082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42" y="2469976"/>
            <a:ext cx="5919068" cy="4143348"/>
          </a:xfrm>
          <a:prstGeom prst="rect">
            <a:avLst/>
          </a:prstGeom>
        </p:spPr>
      </p:pic>
      <p:pic>
        <p:nvPicPr>
          <p:cNvPr id="14" name="Picture 13" descr="A green and blue circle with white lines&#10;&#10;Description automatically generated">
            <a:extLst>
              <a:ext uri="{FF2B5EF4-FFF2-40B4-BE49-F238E27FC236}">
                <a16:creationId xmlns:a16="http://schemas.microsoft.com/office/drawing/2014/main" id="{C6FB881A-6E5C-E0BC-AB0F-44B31271F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10099" r="19091" b="4436"/>
          <a:stretch/>
        </p:blipFill>
        <p:spPr>
          <a:xfrm>
            <a:off x="9635455" y="4494789"/>
            <a:ext cx="2556545" cy="2363211"/>
          </a:xfrm>
          <a:prstGeom prst="rect">
            <a:avLst/>
          </a:prstGeom>
        </p:spPr>
      </p:pic>
      <p:pic>
        <p:nvPicPr>
          <p:cNvPr id="10" name="Picture 9" descr="A person holding a small piece of electronics&#10;&#10;Description automatically generated">
            <a:extLst>
              <a:ext uri="{FF2B5EF4-FFF2-40B4-BE49-F238E27FC236}">
                <a16:creationId xmlns:a16="http://schemas.microsoft.com/office/drawing/2014/main" id="{554C054E-E9E1-3508-ADBF-C6D9C4909F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2" t="42251" r="29759" b="31370"/>
          <a:stretch/>
        </p:blipFill>
        <p:spPr>
          <a:xfrm>
            <a:off x="9980877" y="86355"/>
            <a:ext cx="2099319" cy="21414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954A5F-18E3-1559-150F-CAD753B2EBE3}"/>
              </a:ext>
            </a:extLst>
          </p:cNvPr>
          <p:cNvGrpSpPr/>
          <p:nvPr/>
        </p:nvGrpSpPr>
        <p:grpSpPr>
          <a:xfrm>
            <a:off x="9709313" y="2192978"/>
            <a:ext cx="2406537" cy="2317640"/>
            <a:chOff x="8691709" y="3429001"/>
            <a:chExt cx="3403927" cy="327818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A215AD5-798C-B6E0-6FF2-FFEEE0CC70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8"/>
            <a:stretch/>
          </p:blipFill>
          <p:spPr bwMode="auto">
            <a:xfrm>
              <a:off x="8691709" y="3429001"/>
              <a:ext cx="3403927" cy="327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13C580-816F-5553-B9F0-0158395E6374}"/>
                </a:ext>
              </a:extLst>
            </p:cNvPr>
            <p:cNvSpPr txBox="1"/>
            <p:nvPr/>
          </p:nvSpPr>
          <p:spPr>
            <a:xfrm>
              <a:off x="8933877" y="3485121"/>
              <a:ext cx="97975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14 MeV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77244B1-2426-6F79-1976-1276B7D7EC08}"/>
              </a:ext>
            </a:extLst>
          </p:cNvPr>
          <p:cNvSpPr txBox="1"/>
          <p:nvPr/>
        </p:nvSpPr>
        <p:spPr>
          <a:xfrm>
            <a:off x="1071090" y="715650"/>
            <a:ext cx="83554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14 MeV beam used in combination with PROBIES mask to sample the beam at different points of the Bragg peak and measure quenching parameters</a:t>
            </a: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2B2B2B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33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B2B2B"/>
                </a:solidFill>
                <a:latin typeface="Calibri" panose="020F0502020204030204" pitchFamily="34" charset="0"/>
              </a:rPr>
              <a:t>Result was not quite as expected but analysis is ongoing with a second visit planned to improve our dataset</a:t>
            </a:r>
          </a:p>
        </p:txBody>
      </p:sp>
    </p:spTree>
    <p:extLst>
      <p:ext uri="{BB962C8B-B14F-4D97-AF65-F5344CB8AC3E}">
        <p14:creationId xmlns:p14="http://schemas.microsoft.com/office/powerpoint/2010/main" val="4176817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&amp;D-Powerpoint Template_16x9">
  <a:themeElements>
    <a:clrScheme name="Custom 1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092140"/>
      </a:accent1>
      <a:accent2>
        <a:srgbClr val="092140"/>
      </a:accent2>
      <a:accent3>
        <a:srgbClr val="092140"/>
      </a:accent3>
      <a:accent4>
        <a:srgbClr val="092140"/>
      </a:accent4>
      <a:accent5>
        <a:srgbClr val="092140"/>
      </a:accent5>
      <a:accent6>
        <a:srgbClr val="092140"/>
      </a:accent6>
      <a:hlink>
        <a:srgbClr val="092140"/>
      </a:hlink>
      <a:folHlink>
        <a:srgbClr val="09214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2992</TotalTime>
  <Words>458</Words>
  <Application>Microsoft Office PowerPoint</Application>
  <PresentationFormat>Widescreen</PresentationFormat>
  <Paragraphs>87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Aptos Display</vt:lpstr>
      <vt:lpstr>Arial</vt:lpstr>
      <vt:lpstr>Arial Black</vt:lpstr>
      <vt:lpstr>Calibri</vt:lpstr>
      <vt:lpstr>Montserrat</vt:lpstr>
      <vt:lpstr>Wingdings</vt:lpstr>
      <vt:lpstr>Office Theme</vt:lpstr>
      <vt:lpstr>B&amp;D-Powerpoint Template_16x9</vt:lpstr>
      <vt:lpstr>PowerPoint Presentation</vt:lpstr>
      <vt:lpstr>PowerPoint Presentation</vt:lpstr>
      <vt:lpstr>PowerPoint Presentation</vt:lpstr>
      <vt:lpstr>PowerPoint Presentation</vt:lpstr>
      <vt:lpstr>RCF Calibrations</vt:lpstr>
      <vt:lpstr>Updated RCF Calibration</vt:lpstr>
      <vt:lpstr>Scintillator Calibrations</vt:lpstr>
      <vt:lpstr>Scintillator Dose Response</vt:lpstr>
      <vt:lpstr>Scintillator Energy Response</vt:lpstr>
      <vt:lpstr>Scintillator Afterglow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Alderton</dc:creator>
  <cp:lastModifiedBy>Matthew Alderton</cp:lastModifiedBy>
  <cp:revision>4</cp:revision>
  <dcterms:created xsi:type="dcterms:W3CDTF">2024-01-24T10:45:08Z</dcterms:created>
  <dcterms:modified xsi:type="dcterms:W3CDTF">2024-04-25T13:20:55Z</dcterms:modified>
</cp:coreProperties>
</file>