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351" r:id="rId3"/>
    <p:sldId id="356" r:id="rId4"/>
    <p:sldId id="355" r:id="rId5"/>
    <p:sldId id="344" r:id="rId6"/>
    <p:sldId id="353" r:id="rId7"/>
    <p:sldId id="350" r:id="rId8"/>
    <p:sldId id="354" r:id="rId9"/>
    <p:sldId id="352" r:id="rId10"/>
    <p:sldId id="35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DF0"/>
    <a:srgbClr val="EBEEEE"/>
    <a:srgbClr val="002548"/>
    <a:srgbClr val="003E74"/>
    <a:srgbClr val="D4EFFC"/>
    <a:srgbClr val="9D9D9D"/>
    <a:srgbClr val="0085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130"/>
    <p:restoredTop sz="93581"/>
  </p:normalViewPr>
  <p:slideViewPr>
    <p:cSldViewPr snapToGrid="0" snapToObjects="1">
      <p:cViewPr varScale="1">
        <p:scale>
          <a:sx n="114" d="100"/>
          <a:sy n="114" d="100"/>
        </p:scale>
        <p:origin x="576" y="16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93" d="100"/>
          <a:sy n="93" d="100"/>
        </p:scale>
        <p:origin x="3904" y="20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b="1" dirty="0">
                <a:solidFill>
                  <a:srgbClr val="003E74"/>
                </a:solidFill>
              </a:rPr>
              <a:t>Name of presentation</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C9844C-7184-134E-A493-938FBAA8C888}" type="datetime3">
              <a:rPr lang="en-GB" smtClean="0">
                <a:solidFill>
                  <a:srgbClr val="003E74"/>
                </a:solidFill>
              </a:rPr>
              <a:t>25 April, 2024</a:t>
            </a:fld>
            <a:endParaRPr lang="en-US" dirty="0">
              <a:solidFill>
                <a:srgbClr val="003E74"/>
              </a:solidFill>
            </a:endParaRPr>
          </a:p>
        </p:txBody>
      </p:sp>
    </p:spTree>
    <p:extLst>
      <p:ext uri="{BB962C8B-B14F-4D97-AF65-F5344CB8AC3E}">
        <p14:creationId xmlns:p14="http://schemas.microsoft.com/office/powerpoint/2010/main" val="330694903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1">
                <a:solidFill>
                  <a:srgbClr val="003E74"/>
                </a:solidFill>
              </a:defRPr>
            </a:lvl1pPr>
          </a:lstStyle>
          <a:p>
            <a:r>
              <a:rPr lang="en-US" dirty="0"/>
              <a:t>Name of presentation</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rgbClr val="003E74"/>
                </a:solidFill>
              </a:defRPr>
            </a:lvl1pPr>
          </a:lstStyle>
          <a:p>
            <a:fld id="{7081531F-7BE5-A548-B71F-6DE4C5DB5669}" type="datetime3">
              <a:rPr lang="en-GB" smtClean="0"/>
              <a:t>25 April, 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2133265648"/>
      </p:ext>
    </p:extLst>
  </p:cSld>
  <p:clrMap bg1="lt1" tx1="dk1" bg2="lt2" tx2="dk2" accent1="accent1" accent2="accent2" accent3="accent3" accent4="accent4" accent5="accent5" accent6="accent6" hlink="hlink" folHlink="folHlink"/>
  <p:hf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3975993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77642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416771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13164563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1757185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341966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188642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2971410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Header Placeholder 3"/>
          <p:cNvSpPr>
            <a:spLocks noGrp="1"/>
          </p:cNvSpPr>
          <p:nvPr>
            <p:ph type="hdr" sz="quarter"/>
          </p:nvPr>
        </p:nvSpPr>
        <p:spPr/>
        <p:txBody>
          <a:bodyPr/>
          <a:lstStyle/>
          <a:p>
            <a:r>
              <a:rPr lang="en-US"/>
              <a:t>Name of presentation</a:t>
            </a:r>
            <a:endParaRPr lang="en-US" dirty="0"/>
          </a:p>
        </p:txBody>
      </p:sp>
    </p:spTree>
    <p:extLst>
      <p:ext uri="{BB962C8B-B14F-4D97-AF65-F5344CB8AC3E}">
        <p14:creationId xmlns:p14="http://schemas.microsoft.com/office/powerpoint/2010/main" val="997727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wo columns)">
    <p:spTree>
      <p:nvGrpSpPr>
        <p:cNvPr id="1" name=""/>
        <p:cNvGrpSpPr/>
        <p:nvPr/>
      </p:nvGrpSpPr>
      <p:grpSpPr>
        <a:xfrm>
          <a:off x="0" y="0"/>
          <a:ext cx="0" cy="0"/>
          <a:chOff x="0" y="0"/>
          <a:chExt cx="0" cy="0"/>
        </a:xfrm>
      </p:grpSpPr>
      <p:sp>
        <p:nvSpPr>
          <p:cNvPr id="10" name="Content Placeholder 2"/>
          <p:cNvSpPr>
            <a:spLocks noGrp="1"/>
          </p:cNvSpPr>
          <p:nvPr>
            <p:ph idx="11"/>
          </p:nvPr>
        </p:nvSpPr>
        <p:spPr>
          <a:xfrm>
            <a:off x="457199" y="2346581"/>
            <a:ext cx="3950877" cy="3644104"/>
          </a:xfrm>
          <a:prstGeom prst="rect">
            <a:avLst/>
          </a:prstGeo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9" name="Text Placeholder 7"/>
          <p:cNvSpPr>
            <a:spLocks noGrp="1"/>
          </p:cNvSpPr>
          <p:nvPr>
            <p:ph type="body" sz="quarter" idx="10" hasCustomPrompt="1"/>
          </p:nvPr>
        </p:nvSpPr>
        <p:spPr>
          <a:xfrm>
            <a:off x="6340638" y="469900"/>
            <a:ext cx="2346162" cy="312291"/>
          </a:xfrm>
          <a:prstGeom prst="rect">
            <a:avLst/>
          </a:prstGeo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12" name="Content Placeholder 2"/>
          <p:cNvSpPr>
            <a:spLocks noGrp="1"/>
          </p:cNvSpPr>
          <p:nvPr>
            <p:ph idx="12"/>
          </p:nvPr>
        </p:nvSpPr>
        <p:spPr>
          <a:xfrm>
            <a:off x="4735923" y="2346581"/>
            <a:ext cx="3950878" cy="3644104"/>
          </a:xfrm>
          <a:prstGeom prst="rect">
            <a:avLst/>
          </a:prstGeo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ext Placeholder 3"/>
          <p:cNvSpPr>
            <a:spLocks noGrp="1"/>
          </p:cNvSpPr>
          <p:nvPr>
            <p:ph type="body" sz="quarter" idx="13"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3" name="Slide Number Placeholder 2">
            <a:extLst>
              <a:ext uri="{FF2B5EF4-FFF2-40B4-BE49-F238E27FC236}">
                <a16:creationId xmlns:a16="http://schemas.microsoft.com/office/drawing/2014/main" id="{0A343448-F0B7-77DE-88B4-542FF890550A}"/>
              </a:ext>
            </a:extLst>
          </p:cNvPr>
          <p:cNvSpPr>
            <a:spLocks noGrp="1"/>
          </p:cNvSpPr>
          <p:nvPr>
            <p:ph type="sldNum" sz="quarter" idx="14"/>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2622752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E9203-70F7-C461-632A-3F45CB8A64B8}"/>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5CC7D0E0-96AA-C2BE-374F-C989F5396D67}"/>
              </a:ext>
            </a:extLst>
          </p:cNvPr>
          <p:cNvSpPr>
            <a:spLocks noGrp="1"/>
          </p:cNvSpPr>
          <p:nvPr>
            <p:ph type="sldNum" sz="quarter" idx="10"/>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1865886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6792A-ED70-0429-9509-0EBEEB97A460}"/>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C58A2E16-1CBF-7B3E-2840-560AD9318627}"/>
              </a:ext>
            </a:extLst>
          </p:cNvPr>
          <p:cNvSpPr>
            <a:spLocks noGrp="1"/>
          </p:cNvSpPr>
          <p:nvPr>
            <p:ph type="sldNum" sz="quarter" idx="10"/>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401299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4B29A-410E-4FCC-D254-9310CC4861D5}"/>
              </a:ext>
            </a:extLst>
          </p:cNvPr>
          <p:cNvSpPr>
            <a:spLocks noGrp="1"/>
          </p:cNvSpPr>
          <p:nvPr>
            <p:ph type="title"/>
          </p:nvPr>
        </p:nvSpPr>
        <p:spPr/>
        <p:txBody>
          <a:bodyPr/>
          <a:lstStyle/>
          <a:p>
            <a:r>
              <a:rPr lang="en-GB"/>
              <a:t>Click to edit Master title style</a:t>
            </a:r>
            <a:endParaRPr lang="en-US"/>
          </a:p>
        </p:txBody>
      </p:sp>
      <p:sp>
        <p:nvSpPr>
          <p:cNvPr id="3" name="Slide Number Placeholder 2">
            <a:extLst>
              <a:ext uri="{FF2B5EF4-FFF2-40B4-BE49-F238E27FC236}">
                <a16:creationId xmlns:a16="http://schemas.microsoft.com/office/drawing/2014/main" id="{BD49BEED-658C-50D9-9356-C1A64DB4C4AC}"/>
              </a:ext>
            </a:extLst>
          </p:cNvPr>
          <p:cNvSpPr>
            <a:spLocks noGrp="1"/>
          </p:cNvSpPr>
          <p:nvPr>
            <p:ph type="sldNum" sz="quarter" idx="10"/>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3440147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F2307-F60B-319A-6266-8FB476707D56}"/>
              </a:ext>
            </a:extLst>
          </p:cNvPr>
          <p:cNvSpPr>
            <a:spLocks noGrp="1"/>
          </p:cNvSpPr>
          <p:nvPr>
            <p:ph type="title"/>
          </p:nvPr>
        </p:nvSpPr>
        <p:spPr/>
        <p:txBody>
          <a:bodyPr/>
          <a:lstStyle/>
          <a:p>
            <a:r>
              <a:rPr lang="en-GB"/>
              <a:t>Click to edit Master title style</a:t>
            </a:r>
            <a:endParaRPr lang="en-US"/>
          </a:p>
        </p:txBody>
      </p:sp>
      <p:sp>
        <p:nvSpPr>
          <p:cNvPr id="6" name="Date Placeholder 5">
            <a:extLst>
              <a:ext uri="{FF2B5EF4-FFF2-40B4-BE49-F238E27FC236}">
                <a16:creationId xmlns:a16="http://schemas.microsoft.com/office/drawing/2014/main" id="{7807C95A-E26A-23D5-06F1-1B9FB782CE37}"/>
              </a:ext>
            </a:extLst>
          </p:cNvPr>
          <p:cNvSpPr>
            <a:spLocks noGrp="1"/>
          </p:cNvSpPr>
          <p:nvPr>
            <p:ph type="dt" sz="half" idx="10"/>
          </p:nvPr>
        </p:nvSpPr>
        <p:spPr/>
        <p:txBody>
          <a:bodyPr/>
          <a:lstStyle/>
          <a:p>
            <a:fld id="{FA6A9267-3A9E-CC40-9C72-79628C459520}" type="datetimeFigureOut">
              <a:rPr lang="en-US" smtClean="0"/>
              <a:t>4/25/24</a:t>
            </a:fld>
            <a:endParaRPr lang="en-US"/>
          </a:p>
        </p:txBody>
      </p:sp>
      <p:sp>
        <p:nvSpPr>
          <p:cNvPr id="7" name="Footer Placeholder 6">
            <a:extLst>
              <a:ext uri="{FF2B5EF4-FFF2-40B4-BE49-F238E27FC236}">
                <a16:creationId xmlns:a16="http://schemas.microsoft.com/office/drawing/2014/main" id="{86786A20-5017-B366-03CE-DE1169F4D5DF}"/>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id="{BBFB56D8-5F89-C3E3-51EA-4AA2FD34D577}"/>
              </a:ext>
            </a:extLst>
          </p:cNvPr>
          <p:cNvSpPr>
            <a:spLocks noGrp="1"/>
          </p:cNvSpPr>
          <p:nvPr>
            <p:ph type="sldNum" sz="quarter" idx="12"/>
          </p:nvPr>
        </p:nvSpPr>
        <p:spPr/>
        <p:txBody>
          <a:bodyPr/>
          <a:lstStyle/>
          <a:p>
            <a:fld id="{A30A259F-B4AF-2A4C-AFE3-FE985513828C}" type="slidenum">
              <a:rPr lang="en-US" smtClean="0"/>
              <a:t>‹#›</a:t>
            </a:fld>
            <a:endParaRPr lang="en-US"/>
          </a:p>
        </p:txBody>
      </p:sp>
    </p:spTree>
    <p:extLst>
      <p:ext uri="{BB962C8B-B14F-4D97-AF65-F5344CB8AC3E}">
        <p14:creationId xmlns:p14="http://schemas.microsoft.com/office/powerpoint/2010/main" val="25774182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23BB-8E60-B924-F186-3CECA2EEBED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9EBE621-0C23-90B8-852A-417212BA2CCA}"/>
              </a:ext>
            </a:extLst>
          </p:cNvPr>
          <p:cNvSpPr>
            <a:spLocks noGrp="1"/>
          </p:cNvSpPr>
          <p:nvPr>
            <p:ph type="dt" sz="half" idx="10"/>
          </p:nvPr>
        </p:nvSpPr>
        <p:spPr/>
        <p:txBody>
          <a:bodyPr/>
          <a:lstStyle/>
          <a:p>
            <a:fld id="{FA6A9267-3A9E-CC40-9C72-79628C459520}" type="datetimeFigureOut">
              <a:rPr lang="en-US" smtClean="0"/>
              <a:t>4/25/24</a:t>
            </a:fld>
            <a:endParaRPr lang="en-US"/>
          </a:p>
        </p:txBody>
      </p:sp>
      <p:sp>
        <p:nvSpPr>
          <p:cNvPr id="4" name="Footer Placeholder 3">
            <a:extLst>
              <a:ext uri="{FF2B5EF4-FFF2-40B4-BE49-F238E27FC236}">
                <a16:creationId xmlns:a16="http://schemas.microsoft.com/office/drawing/2014/main" id="{BEFA4A69-AE3F-54E3-3005-52F3992E33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6F1F3B-879E-6231-D77F-D4EBEC7420A2}"/>
              </a:ext>
            </a:extLst>
          </p:cNvPr>
          <p:cNvSpPr>
            <a:spLocks noGrp="1"/>
          </p:cNvSpPr>
          <p:nvPr>
            <p:ph type="sldNum" sz="quarter" idx="12"/>
          </p:nvPr>
        </p:nvSpPr>
        <p:spPr/>
        <p:txBody>
          <a:bodyPr/>
          <a:lstStyle/>
          <a:p>
            <a:fld id="{A30A259F-B4AF-2A4C-AFE3-FE985513828C}" type="slidenum">
              <a:rPr lang="en-US" smtClean="0"/>
              <a:t>‹#›</a:t>
            </a:fld>
            <a:endParaRPr lang="en-US"/>
          </a:p>
        </p:txBody>
      </p:sp>
    </p:spTree>
    <p:extLst>
      <p:ext uri="{BB962C8B-B14F-4D97-AF65-F5344CB8AC3E}">
        <p14:creationId xmlns:p14="http://schemas.microsoft.com/office/powerpoint/2010/main" val="2570342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4E784-1D7D-44D0-DEB0-A938D952F90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786AFC6-041B-F9B1-9A26-040BB593812A}"/>
              </a:ext>
            </a:extLst>
          </p:cNvPr>
          <p:cNvSpPr>
            <a:spLocks noGrp="1"/>
          </p:cNvSpPr>
          <p:nvPr>
            <p:ph type="dt" sz="half" idx="10"/>
          </p:nvPr>
        </p:nvSpPr>
        <p:spPr/>
        <p:txBody>
          <a:bodyPr/>
          <a:lstStyle/>
          <a:p>
            <a:fld id="{FA6A9267-3A9E-CC40-9C72-79628C459520}" type="datetimeFigureOut">
              <a:rPr lang="en-US" smtClean="0"/>
              <a:t>4/25/24</a:t>
            </a:fld>
            <a:endParaRPr lang="en-US"/>
          </a:p>
        </p:txBody>
      </p:sp>
      <p:sp>
        <p:nvSpPr>
          <p:cNvPr id="4" name="Footer Placeholder 3">
            <a:extLst>
              <a:ext uri="{FF2B5EF4-FFF2-40B4-BE49-F238E27FC236}">
                <a16:creationId xmlns:a16="http://schemas.microsoft.com/office/drawing/2014/main" id="{E645F77D-1546-7B19-39CC-7E77E857C2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0090C3-FAD9-55AE-0F6A-AE8875C198E6}"/>
              </a:ext>
            </a:extLst>
          </p:cNvPr>
          <p:cNvSpPr>
            <a:spLocks noGrp="1"/>
          </p:cNvSpPr>
          <p:nvPr>
            <p:ph type="sldNum" sz="quarter" idx="12"/>
          </p:nvPr>
        </p:nvSpPr>
        <p:spPr/>
        <p:txBody>
          <a:bodyPr/>
          <a:lstStyle/>
          <a:p>
            <a:fld id="{A30A259F-B4AF-2A4C-AFE3-FE985513828C}" type="slidenum">
              <a:rPr lang="en-US" smtClean="0"/>
              <a:t>‹#›</a:t>
            </a:fld>
            <a:endParaRPr lang="en-US"/>
          </a:p>
        </p:txBody>
      </p:sp>
    </p:spTree>
    <p:extLst>
      <p:ext uri="{BB962C8B-B14F-4D97-AF65-F5344CB8AC3E}">
        <p14:creationId xmlns:p14="http://schemas.microsoft.com/office/powerpoint/2010/main" val="329879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 image)">
    <p:bg>
      <p:bgPr>
        <a:solidFill>
          <a:srgbClr val="FFFDF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3942832"/>
            <a:ext cx="6400800" cy="604513"/>
          </a:xfrm>
          <a:prstGeom prst="rect">
            <a:avLst/>
          </a:prstGeom>
        </p:spPr>
        <p:txBody>
          <a:bodyPr/>
          <a:lstStyle>
            <a:lvl1pPr marL="0" indent="0" algn="l">
              <a:buNone/>
              <a:defRPr sz="2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7" name="Text Placeholder 3"/>
          <p:cNvSpPr txBox="1">
            <a:spLocks/>
          </p:cNvSpPr>
          <p:nvPr userDrawn="1"/>
        </p:nvSpPr>
        <p:spPr>
          <a:xfrm>
            <a:off x="6340639" y="800593"/>
            <a:ext cx="2346162" cy="257244"/>
          </a:xfrm>
          <a:prstGeom prst="rect">
            <a:avLst/>
          </a:prstGeom>
        </p:spPr>
        <p:txBody>
          <a:bodyPr lIns="0" tIns="0" rIns="0" bIns="0"/>
          <a:lstStyle>
            <a:lvl1pPr marL="0" indent="0" algn="r" defTabSz="457200" rtl="0" eaLnBrk="1" latinLnBrk="0" hangingPunct="1">
              <a:spcBef>
                <a:spcPct val="20000"/>
              </a:spcBef>
              <a:buClr>
                <a:srgbClr val="003E74"/>
              </a:buClr>
              <a:buFont typeface="Arial"/>
              <a:buNone/>
              <a:defRPr sz="1200" b="0" kern="1200" baseline="0">
                <a:solidFill>
                  <a:srgbClr val="003E74"/>
                </a:solidFill>
                <a:latin typeface="Arial"/>
                <a:ea typeface="+mn-ea"/>
                <a:cs typeface="Arial"/>
              </a:defRPr>
            </a:lvl1pPr>
            <a:lvl2pPr marL="742950" indent="-285750" algn="l" defTabSz="457200" rtl="0" eaLnBrk="1" latinLnBrk="0" hangingPunct="1">
              <a:spcBef>
                <a:spcPct val="20000"/>
              </a:spcBef>
              <a:buClr>
                <a:srgbClr val="003E74"/>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rgbClr val="003E74"/>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
        <p:nvSpPr>
          <p:cNvPr id="10" name="Text Placeholder 9"/>
          <p:cNvSpPr>
            <a:spLocks noGrp="1"/>
          </p:cNvSpPr>
          <p:nvPr>
            <p:ph type="body" sz="quarter" idx="11" hasCustomPrompt="1"/>
          </p:nvPr>
        </p:nvSpPr>
        <p:spPr>
          <a:xfrm>
            <a:off x="457200" y="5273580"/>
            <a:ext cx="6400800" cy="339811"/>
          </a:xfrm>
          <a:prstGeom prst="rect">
            <a:avLst/>
          </a:prstGeom>
        </p:spPr>
        <p:txBody>
          <a:bodyPr/>
          <a:lstStyle>
            <a:lvl1pPr marL="0" indent="0" algn="l">
              <a:buNone/>
              <a:defRPr sz="1200" baseline="0">
                <a:solidFill>
                  <a:srgbClr val="002548"/>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8" name="Text Placeholder 3"/>
          <p:cNvSpPr>
            <a:spLocks noGrp="1"/>
          </p:cNvSpPr>
          <p:nvPr>
            <p:ph type="body" sz="quarter" idx="13"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5" name="Slide Number Placeholder 4">
            <a:extLst>
              <a:ext uri="{FF2B5EF4-FFF2-40B4-BE49-F238E27FC236}">
                <a16:creationId xmlns:a16="http://schemas.microsoft.com/office/drawing/2014/main" id="{5D757112-07EF-D696-EFC2-A3C5BE14BF5B}"/>
              </a:ext>
            </a:extLst>
          </p:cNvPr>
          <p:cNvSpPr>
            <a:spLocks noGrp="1"/>
          </p:cNvSpPr>
          <p:nvPr>
            <p:ph type="sldNum" sz="quarter" idx="14"/>
          </p:nvPr>
        </p:nvSpPr>
        <p:spPr>
          <a:xfrm>
            <a:off x="6457950" y="6356350"/>
            <a:ext cx="2057400" cy="365125"/>
          </a:xfrm>
          <a:prstGeom prst="rect">
            <a:avLst/>
          </a:prstGeom>
        </p:spPr>
        <p:txBody>
          <a:bodyPr/>
          <a:lstStyle/>
          <a:p>
            <a:fld id="{16411789-765B-9A45-83FF-6F3004B6E24B}" type="slidenum">
              <a:rPr lang="en-US" smtClean="0"/>
              <a:t>‹#›</a:t>
            </a:fld>
            <a:endParaRPr lang="en-US" dirty="0"/>
          </a:p>
        </p:txBody>
      </p:sp>
    </p:spTree>
    <p:extLst>
      <p:ext uri="{BB962C8B-B14F-4D97-AF65-F5344CB8AC3E}">
        <p14:creationId xmlns:p14="http://schemas.microsoft.com/office/powerpoint/2010/main" val="37180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4245089"/>
            <a:ext cx="3601176" cy="797761"/>
          </a:xfrm>
          <a:prstGeom prst="rect">
            <a:avLst/>
          </a:prstGeom>
        </p:spPr>
        <p:txBody>
          <a:bodyPr/>
          <a:lstStyle>
            <a:lvl1pPr marL="0" indent="0" algn="l">
              <a:buNone/>
              <a:defRPr sz="2800">
                <a:solidFill>
                  <a:srgbClr val="00000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Title 12"/>
          <p:cNvSpPr>
            <a:spLocks noGrp="1"/>
          </p:cNvSpPr>
          <p:nvPr>
            <p:ph type="title"/>
          </p:nvPr>
        </p:nvSpPr>
        <p:spPr>
          <a:xfrm>
            <a:off x="457200" y="1545982"/>
            <a:ext cx="3601176" cy="2153335"/>
          </a:xfrm>
        </p:spPr>
        <p:txBody>
          <a:bodyPr/>
          <a:lstStyle>
            <a:lvl1pPr>
              <a:defRPr sz="5000" b="0">
                <a:solidFill>
                  <a:srgbClr val="003E74"/>
                </a:solidFill>
              </a:defRPr>
            </a:lvl1pPr>
          </a:lstStyle>
          <a:p>
            <a:r>
              <a:rPr lang="en-GB" dirty="0"/>
              <a:t>Click to edit Master title style</a:t>
            </a:r>
            <a:endParaRPr lang="en-US" dirty="0"/>
          </a:p>
        </p:txBody>
      </p:sp>
      <p:sp>
        <p:nvSpPr>
          <p:cNvPr id="5" name="Text Placeholder 9"/>
          <p:cNvSpPr>
            <a:spLocks noGrp="1"/>
          </p:cNvSpPr>
          <p:nvPr>
            <p:ph type="body" sz="quarter" idx="11" hasCustomPrompt="1"/>
          </p:nvPr>
        </p:nvSpPr>
        <p:spPr>
          <a:xfrm>
            <a:off x="457200" y="5522041"/>
            <a:ext cx="3601176" cy="339811"/>
          </a:xfrm>
          <a:prstGeom prst="rect">
            <a:avLst/>
          </a:prstGeom>
        </p:spPr>
        <p:txBody>
          <a:bodyPr/>
          <a:lstStyle>
            <a:lvl1pPr marL="0" indent="0" algn="l">
              <a:buNone/>
              <a:defRPr sz="1200" baseline="0">
                <a:solidFill>
                  <a:srgbClr val="002548"/>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GB" dirty="0"/>
              <a:t>Click to edit author name</a:t>
            </a:r>
            <a:endParaRPr lang="en-US" dirty="0"/>
          </a:p>
        </p:txBody>
      </p:sp>
      <p:sp>
        <p:nvSpPr>
          <p:cNvPr id="7" name="Picture Placeholder 6"/>
          <p:cNvSpPr>
            <a:spLocks noGrp="1"/>
          </p:cNvSpPr>
          <p:nvPr>
            <p:ph type="pic" sz="quarter" idx="12"/>
          </p:nvPr>
        </p:nvSpPr>
        <p:spPr>
          <a:xfrm>
            <a:off x="4756151" y="1546225"/>
            <a:ext cx="3930650" cy="4316413"/>
          </a:xfrm>
          <a:prstGeom prst="rect">
            <a:avLst/>
          </a:prstGeom>
        </p:spPr>
        <p:txBody>
          <a:bodyPr/>
          <a:lstStyle>
            <a:lvl1pPr>
              <a:buClr>
                <a:srgbClr val="002548"/>
              </a:buClr>
              <a:defRPr/>
            </a:lvl1pPr>
          </a:lstStyle>
          <a:p>
            <a:endParaRPr lang="en-US" dirty="0"/>
          </a:p>
        </p:txBody>
      </p:sp>
      <p:sp>
        <p:nvSpPr>
          <p:cNvPr id="9" name="Text Placeholder 3"/>
          <p:cNvSpPr>
            <a:spLocks noGrp="1"/>
          </p:cNvSpPr>
          <p:nvPr>
            <p:ph type="body" sz="quarter" idx="13"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2" name="Slide Number Placeholder 1">
            <a:extLst>
              <a:ext uri="{FF2B5EF4-FFF2-40B4-BE49-F238E27FC236}">
                <a16:creationId xmlns:a16="http://schemas.microsoft.com/office/drawing/2014/main" id="{2239A74F-8FD2-F819-11B1-5B4D935D626D}"/>
              </a:ext>
            </a:extLst>
          </p:cNvPr>
          <p:cNvSpPr>
            <a:spLocks noGrp="1"/>
          </p:cNvSpPr>
          <p:nvPr>
            <p:ph type="sldNum" sz="quarter" idx="14"/>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1372030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GB" dirty="0"/>
              <a:t>Click to edit Master title style</a:t>
            </a:r>
            <a:endParaRPr lang="en-US" dirty="0"/>
          </a:p>
        </p:txBody>
      </p:sp>
      <p:sp>
        <p:nvSpPr>
          <p:cNvPr id="3" name="Content Placeholder 2"/>
          <p:cNvSpPr>
            <a:spLocks noGrp="1"/>
          </p:cNvSpPr>
          <p:nvPr>
            <p:ph idx="1"/>
          </p:nvPr>
        </p:nvSpPr>
        <p:spPr>
          <a:xfrm>
            <a:off x="457200" y="2346581"/>
            <a:ext cx="8229600" cy="3644104"/>
          </a:xfrm>
          <a:prstGeom prst="rect">
            <a:avLst/>
          </a:prstGeom>
        </p:spPr>
        <p:txBody>
          <a:bodyPr/>
          <a:lstStyle>
            <a:lvl1pPr>
              <a:buClr>
                <a:srgbClr val="002548"/>
              </a:buClr>
              <a:defRPr/>
            </a:lvl1pPr>
            <a:lvl2pPr>
              <a:buClr>
                <a:srgbClr val="002548"/>
              </a:buClr>
              <a:defRPr/>
            </a:lvl2pPr>
            <a:lvl3pPr>
              <a:buClr>
                <a:srgbClr val="002548"/>
              </a:buClr>
              <a:defRPr sz="1200"/>
            </a:lvl3pPr>
            <a:lvl4pPr>
              <a:buClr>
                <a:srgbClr val="002548"/>
              </a:buClr>
              <a:defRPr sz="1200"/>
            </a:lvl4pPr>
            <a:lvl5pPr>
              <a:buClr>
                <a:srgbClr val="002548"/>
              </a:buClr>
              <a:defRPr sz="1200">
                <a:latin typeface="+mn-lt"/>
              </a:defRPr>
            </a:lvl5pPr>
            <a:lvl6pPr marL="2286000" indent="0">
              <a:buNone/>
              <a:defRPr sz="1400" baseline="0">
                <a:latin typeface="+mn-lt"/>
              </a:defRPr>
            </a:lvl6pPr>
            <a:lvl7pPr>
              <a:defRPr/>
            </a:lvl7pPr>
            <a:lvl8pPr>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laceholder 7"/>
          <p:cNvSpPr>
            <a:spLocks noGrp="1"/>
          </p:cNvSpPr>
          <p:nvPr>
            <p:ph type="body" sz="quarter" idx="10" hasCustomPrompt="1"/>
          </p:nvPr>
        </p:nvSpPr>
        <p:spPr>
          <a:xfrm>
            <a:off x="6340638" y="469900"/>
            <a:ext cx="2346162" cy="312291"/>
          </a:xfrm>
          <a:prstGeom prst="rect">
            <a:avLst/>
          </a:prstGeo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Text Placeholder 3"/>
          <p:cNvSpPr>
            <a:spLocks noGrp="1"/>
          </p:cNvSpPr>
          <p:nvPr>
            <p:ph type="body" sz="quarter" idx="12"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4" name="Slide Number Placeholder 3">
            <a:extLst>
              <a:ext uri="{FF2B5EF4-FFF2-40B4-BE49-F238E27FC236}">
                <a16:creationId xmlns:a16="http://schemas.microsoft.com/office/drawing/2014/main" id="{B0F458D9-4E39-4A8F-EB95-3E12D087D571}"/>
              </a:ext>
            </a:extLst>
          </p:cNvPr>
          <p:cNvSpPr>
            <a:spLocks noGrp="1"/>
          </p:cNvSpPr>
          <p:nvPr>
            <p:ph type="sldNum" sz="quarter" idx="13"/>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1569259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quot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199" y="2346581"/>
            <a:ext cx="3950877" cy="3644104"/>
          </a:xfrm>
          <a:prstGeom prst="rect">
            <a:avLst/>
          </a:prstGeom>
        </p:spPr>
        <p:txBody>
          <a:bodyPr/>
          <a:lstStyle>
            <a:lvl1pPr>
              <a:buClr>
                <a:srgbClr val="002548"/>
              </a:buClr>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487908"/>
            <a:ext cx="8229600" cy="507556"/>
          </a:xfrm>
        </p:spPr>
        <p:txBody>
          <a:bodyPr/>
          <a:lstStyle>
            <a:lvl1pPr>
              <a:defRPr sz="2800"/>
            </a:lvl1pPr>
          </a:lstStyle>
          <a:p>
            <a:r>
              <a:rPr lang="en-GB" dirty="0"/>
              <a:t>Click to edit Master title style</a:t>
            </a:r>
            <a:endParaRPr lang="en-US" dirty="0"/>
          </a:p>
        </p:txBody>
      </p:sp>
      <p:sp>
        <p:nvSpPr>
          <p:cNvPr id="5" name="Text Placeholder 7"/>
          <p:cNvSpPr>
            <a:spLocks noGrp="1"/>
          </p:cNvSpPr>
          <p:nvPr>
            <p:ph type="body" sz="quarter" idx="10" hasCustomPrompt="1"/>
          </p:nvPr>
        </p:nvSpPr>
        <p:spPr>
          <a:xfrm>
            <a:off x="6340638" y="469900"/>
            <a:ext cx="2346162" cy="312291"/>
          </a:xfrm>
          <a:prstGeom prst="rect">
            <a:avLst/>
          </a:prstGeo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6" name="Content Placeholder 2"/>
          <p:cNvSpPr>
            <a:spLocks noGrp="1"/>
          </p:cNvSpPr>
          <p:nvPr>
            <p:ph idx="12" hasCustomPrompt="1"/>
          </p:nvPr>
        </p:nvSpPr>
        <p:spPr>
          <a:xfrm>
            <a:off x="4735923" y="2346581"/>
            <a:ext cx="3950878" cy="2797494"/>
          </a:xfrm>
          <a:prstGeom prst="rect">
            <a:avLst/>
          </a:prstGeom>
        </p:spPr>
        <p:txBody>
          <a:bodyPr/>
          <a:lstStyle>
            <a:lvl1pPr marL="0" indent="0">
              <a:buClr>
                <a:srgbClr val="0085CA"/>
              </a:buClr>
              <a:buNone/>
              <a:defRPr sz="2800" b="0" i="1" baseline="0">
                <a:solidFill>
                  <a:srgbClr val="003E74"/>
                </a:solidFill>
              </a:defRPr>
            </a:lvl1pPr>
            <a:lvl2pPr>
              <a:buClr>
                <a:srgbClr val="0085CA"/>
              </a:buClr>
              <a:defRPr/>
            </a:lvl2pPr>
            <a:lvl3pPr>
              <a:buClr>
                <a:srgbClr val="0085CA"/>
              </a:buClr>
              <a:defRPr/>
            </a:lvl3pPr>
            <a:lvl4pPr>
              <a:buClr>
                <a:srgbClr val="0085CA"/>
              </a:buClr>
              <a:defRPr/>
            </a:lvl4pPr>
            <a:lvl5pPr>
              <a:buClr>
                <a:srgbClr val="0085CA"/>
              </a:buClr>
              <a:defRPr/>
            </a:lvl5pPr>
          </a:lstStyle>
          <a:p>
            <a:pPr lvl="0"/>
            <a:r>
              <a:rPr lang="en-GB" dirty="0"/>
              <a:t>“Click to add a quote”</a:t>
            </a:r>
            <a:endParaRPr lang="en-US" dirty="0"/>
          </a:p>
        </p:txBody>
      </p:sp>
      <p:sp>
        <p:nvSpPr>
          <p:cNvPr id="8" name="Text Placeholder 12"/>
          <p:cNvSpPr>
            <a:spLocks noGrp="1"/>
          </p:cNvSpPr>
          <p:nvPr>
            <p:ph type="body" sz="quarter" idx="14" hasCustomPrompt="1"/>
          </p:nvPr>
        </p:nvSpPr>
        <p:spPr>
          <a:xfrm>
            <a:off x="4735513" y="5346526"/>
            <a:ext cx="3951287" cy="644160"/>
          </a:xfrm>
          <a:prstGeom prst="rect">
            <a:avLst/>
          </a:prstGeom>
        </p:spPr>
        <p:txBody>
          <a:bodyPr/>
          <a:lstStyle>
            <a:lvl1pPr marL="0" marR="0" indent="0" algn="l" defTabSz="457200" rtl="0" eaLnBrk="1" fontAlgn="auto" latinLnBrk="0" hangingPunct="1">
              <a:lnSpc>
                <a:spcPct val="100000"/>
              </a:lnSpc>
              <a:spcBef>
                <a:spcPct val="20000"/>
              </a:spcBef>
              <a:spcAft>
                <a:spcPts val="0"/>
              </a:spcAft>
              <a:buClr>
                <a:srgbClr val="0085CA"/>
              </a:buClr>
              <a:buSzTx/>
              <a:buFont typeface="Arial"/>
              <a:buNone/>
              <a:tabLst/>
              <a:defRPr sz="1200" baseline="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457200" rtl="0" eaLnBrk="1" fontAlgn="auto" latinLnBrk="0" hangingPunct="1">
              <a:lnSpc>
                <a:spcPct val="100000"/>
              </a:lnSpc>
              <a:spcBef>
                <a:spcPct val="20000"/>
              </a:spcBef>
              <a:spcAft>
                <a:spcPts val="0"/>
              </a:spcAft>
              <a:buClr>
                <a:srgbClr val="0085CA"/>
              </a:buClr>
              <a:buSzTx/>
              <a:buFont typeface="Arial"/>
              <a:buNone/>
              <a:tabLst/>
              <a:defRPr/>
            </a:pPr>
            <a:r>
              <a:rPr lang="en-GB" dirty="0"/>
              <a:t>Click to add quote attribution</a:t>
            </a:r>
            <a:endParaRPr lang="en-US" dirty="0"/>
          </a:p>
        </p:txBody>
      </p:sp>
      <p:sp>
        <p:nvSpPr>
          <p:cNvPr id="9" name="Text Placeholder 3"/>
          <p:cNvSpPr>
            <a:spLocks noGrp="1"/>
          </p:cNvSpPr>
          <p:nvPr>
            <p:ph type="body" sz="quarter" idx="15"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2" name="Slide Number Placeholder 1">
            <a:extLst>
              <a:ext uri="{FF2B5EF4-FFF2-40B4-BE49-F238E27FC236}">
                <a16:creationId xmlns:a16="http://schemas.microsoft.com/office/drawing/2014/main" id="{7D00A041-81AC-5F7E-9F3A-D1E65886CFA4}"/>
              </a:ext>
            </a:extLst>
          </p:cNvPr>
          <p:cNvSpPr>
            <a:spLocks noGrp="1"/>
          </p:cNvSpPr>
          <p:nvPr>
            <p:ph type="sldNum" sz="quarter" idx="16"/>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3128024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two columns with image)">
    <p:spTree>
      <p:nvGrpSpPr>
        <p:cNvPr id="1" name=""/>
        <p:cNvGrpSpPr/>
        <p:nvPr/>
      </p:nvGrpSpPr>
      <p:grpSpPr>
        <a:xfrm>
          <a:off x="0" y="0"/>
          <a:ext cx="0" cy="0"/>
          <a:chOff x="0" y="0"/>
          <a:chExt cx="0" cy="0"/>
        </a:xfrm>
      </p:grpSpPr>
      <p:sp>
        <p:nvSpPr>
          <p:cNvPr id="3" name="Content Placeholder 2"/>
          <p:cNvSpPr>
            <a:spLocks noGrp="1"/>
          </p:cNvSpPr>
          <p:nvPr>
            <p:ph idx="11"/>
          </p:nvPr>
        </p:nvSpPr>
        <p:spPr>
          <a:xfrm>
            <a:off x="457199" y="2346581"/>
            <a:ext cx="3950877" cy="3644104"/>
          </a:xfrm>
          <a:prstGeom prst="rect">
            <a:avLst/>
          </a:prstGeom>
        </p:spPr>
        <p:txBody>
          <a:bodyPr/>
          <a:lstStyle>
            <a:lvl1pPr>
              <a:buClr>
                <a:srgbClr val="002548"/>
              </a:buClr>
              <a:defRPr/>
            </a:lvl1pPr>
            <a:lvl2pPr>
              <a:buClr>
                <a:srgbClr val="002548"/>
              </a:buClr>
              <a:defRPr/>
            </a:lvl2pPr>
            <a:lvl3pPr>
              <a:buClr>
                <a:srgbClr val="002548"/>
              </a:buClr>
              <a:defRPr/>
            </a:lvl3pPr>
            <a:lvl4pPr>
              <a:buClr>
                <a:srgbClr val="002548"/>
              </a:buClr>
              <a:defRPr/>
            </a:lvl4pPr>
            <a:lvl5pPr>
              <a:buClr>
                <a:srgbClr val="002548"/>
              </a:buCl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itle 1"/>
          <p:cNvSpPr>
            <a:spLocks noGrp="1"/>
          </p:cNvSpPr>
          <p:nvPr>
            <p:ph type="title"/>
          </p:nvPr>
        </p:nvSpPr>
        <p:spPr>
          <a:xfrm>
            <a:off x="457200" y="1487908"/>
            <a:ext cx="8229600" cy="507556"/>
          </a:xfrm>
        </p:spPr>
        <p:txBody>
          <a:bodyPr/>
          <a:lstStyle>
            <a:lvl1pPr>
              <a:defRPr sz="2800"/>
            </a:lvl1pPr>
          </a:lstStyle>
          <a:p>
            <a:r>
              <a:rPr lang="en-GB" dirty="0"/>
              <a:t>Click to edit Master title style</a:t>
            </a:r>
            <a:endParaRPr lang="en-US" dirty="0"/>
          </a:p>
        </p:txBody>
      </p:sp>
      <p:sp>
        <p:nvSpPr>
          <p:cNvPr id="6" name="Text Placeholder 7"/>
          <p:cNvSpPr>
            <a:spLocks noGrp="1"/>
          </p:cNvSpPr>
          <p:nvPr>
            <p:ph type="body" sz="quarter" idx="10" hasCustomPrompt="1"/>
          </p:nvPr>
        </p:nvSpPr>
        <p:spPr>
          <a:xfrm>
            <a:off x="6340638" y="469900"/>
            <a:ext cx="2346162" cy="312291"/>
          </a:xfrm>
          <a:prstGeom prst="rect">
            <a:avLst/>
          </a:prstGeo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9" name="Picture Placeholder 8"/>
          <p:cNvSpPr>
            <a:spLocks noGrp="1"/>
          </p:cNvSpPr>
          <p:nvPr>
            <p:ph type="pic" sz="quarter" idx="13"/>
          </p:nvPr>
        </p:nvSpPr>
        <p:spPr>
          <a:xfrm>
            <a:off x="4735513" y="2346581"/>
            <a:ext cx="3951287" cy="2788292"/>
          </a:xfrm>
          <a:prstGeom prst="rect">
            <a:avLst/>
          </a:prstGeom>
        </p:spPr>
        <p:txBody>
          <a:bodyPr/>
          <a:lstStyle>
            <a:lvl1pPr>
              <a:buClr>
                <a:srgbClr val="002548"/>
              </a:buClr>
              <a:defRPr/>
            </a:lvl1pPr>
          </a:lstStyle>
          <a:p>
            <a:endParaRPr lang="en-US" dirty="0"/>
          </a:p>
        </p:txBody>
      </p:sp>
      <p:sp>
        <p:nvSpPr>
          <p:cNvPr id="13" name="Text Placeholder 12"/>
          <p:cNvSpPr>
            <a:spLocks noGrp="1"/>
          </p:cNvSpPr>
          <p:nvPr>
            <p:ph type="body" sz="quarter" idx="14" hasCustomPrompt="1"/>
          </p:nvPr>
        </p:nvSpPr>
        <p:spPr>
          <a:xfrm>
            <a:off x="4735513" y="5420143"/>
            <a:ext cx="3951287" cy="570541"/>
          </a:xfrm>
          <a:prstGeom prst="rect">
            <a:avLst/>
          </a:prstGeom>
        </p:spPr>
        <p:txBody>
          <a:bodyPr/>
          <a:lstStyle>
            <a:lvl1pPr marL="0" indent="0">
              <a:buNone/>
              <a:defRPr sz="100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10" name="Text Placeholder 3"/>
          <p:cNvSpPr>
            <a:spLocks noGrp="1"/>
          </p:cNvSpPr>
          <p:nvPr>
            <p:ph type="body" sz="quarter" idx="12"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2" name="Slide Number Placeholder 1">
            <a:extLst>
              <a:ext uri="{FF2B5EF4-FFF2-40B4-BE49-F238E27FC236}">
                <a16:creationId xmlns:a16="http://schemas.microsoft.com/office/drawing/2014/main" id="{29F0E0F1-4346-1B88-A210-8C8C5AC198C6}"/>
              </a:ext>
            </a:extLst>
          </p:cNvPr>
          <p:cNvSpPr>
            <a:spLocks noGrp="1"/>
          </p:cNvSpPr>
          <p:nvPr>
            <p:ph type="sldNum" sz="quarter" idx="15"/>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847259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image/media and caption">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340638" y="469900"/>
            <a:ext cx="2346162" cy="312291"/>
          </a:xfrm>
          <a:prstGeom prst="rect">
            <a:avLst/>
          </a:prstGeo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7" name="Picture Placeholder 8"/>
          <p:cNvSpPr>
            <a:spLocks noGrp="1"/>
          </p:cNvSpPr>
          <p:nvPr>
            <p:ph type="pic" sz="quarter" idx="13"/>
          </p:nvPr>
        </p:nvSpPr>
        <p:spPr>
          <a:xfrm>
            <a:off x="457199" y="1487908"/>
            <a:ext cx="8229601" cy="3646965"/>
          </a:xfrm>
          <a:prstGeom prst="rect">
            <a:avLst/>
          </a:prstGeom>
        </p:spPr>
        <p:txBody>
          <a:bodyPr/>
          <a:lstStyle>
            <a:lvl1pPr>
              <a:buClr>
                <a:srgbClr val="002548"/>
              </a:buClr>
              <a:defRPr/>
            </a:lvl1pPr>
          </a:lstStyle>
          <a:p>
            <a:endParaRPr lang="en-US" dirty="0"/>
          </a:p>
        </p:txBody>
      </p:sp>
      <p:sp>
        <p:nvSpPr>
          <p:cNvPr id="8" name="Text Placeholder 12"/>
          <p:cNvSpPr>
            <a:spLocks noGrp="1"/>
          </p:cNvSpPr>
          <p:nvPr>
            <p:ph type="body" sz="quarter" idx="14" hasCustomPrompt="1"/>
          </p:nvPr>
        </p:nvSpPr>
        <p:spPr>
          <a:xfrm>
            <a:off x="457199" y="5420143"/>
            <a:ext cx="3951287" cy="570541"/>
          </a:xfrm>
          <a:prstGeom prst="rect">
            <a:avLst/>
          </a:prstGeom>
        </p:spPr>
        <p:txBody>
          <a:bodyPr/>
          <a:lstStyle>
            <a:lvl1pPr marL="0" indent="0">
              <a:buNone/>
              <a:defRPr sz="100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10" name="Text Placeholder 3"/>
          <p:cNvSpPr>
            <a:spLocks noGrp="1"/>
          </p:cNvSpPr>
          <p:nvPr>
            <p:ph type="body" sz="quarter" idx="12"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2" name="Slide Number Placeholder 1">
            <a:extLst>
              <a:ext uri="{FF2B5EF4-FFF2-40B4-BE49-F238E27FC236}">
                <a16:creationId xmlns:a16="http://schemas.microsoft.com/office/drawing/2014/main" id="{9FB7088A-31FD-BEB3-ED0C-D2B3F4F0D370}"/>
              </a:ext>
            </a:extLst>
          </p:cNvPr>
          <p:cNvSpPr>
            <a:spLocks noGrp="1"/>
          </p:cNvSpPr>
          <p:nvPr>
            <p:ph type="sldNum" sz="quarter" idx="15"/>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392955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ultiple images/media and caption">
    <p:spTree>
      <p:nvGrpSpPr>
        <p:cNvPr id="1" name=""/>
        <p:cNvGrpSpPr/>
        <p:nvPr/>
      </p:nvGrpSpPr>
      <p:grpSpPr>
        <a:xfrm>
          <a:off x="0" y="0"/>
          <a:ext cx="0" cy="0"/>
          <a:chOff x="0" y="0"/>
          <a:chExt cx="0" cy="0"/>
        </a:xfrm>
      </p:grpSpPr>
      <p:sp>
        <p:nvSpPr>
          <p:cNvPr id="4" name="Text Placeholder 7"/>
          <p:cNvSpPr>
            <a:spLocks noGrp="1"/>
          </p:cNvSpPr>
          <p:nvPr>
            <p:ph type="body" sz="quarter" idx="10" hasCustomPrompt="1"/>
          </p:nvPr>
        </p:nvSpPr>
        <p:spPr>
          <a:xfrm>
            <a:off x="6340638" y="469900"/>
            <a:ext cx="2346162" cy="312291"/>
          </a:xfrm>
          <a:prstGeom prst="rect">
            <a:avLst/>
          </a:prstGeo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5" name="Picture Placeholder 8"/>
          <p:cNvSpPr>
            <a:spLocks noGrp="1"/>
          </p:cNvSpPr>
          <p:nvPr>
            <p:ph type="pic" sz="quarter" idx="13"/>
          </p:nvPr>
        </p:nvSpPr>
        <p:spPr>
          <a:xfrm>
            <a:off x="457199" y="1487908"/>
            <a:ext cx="3951287" cy="3646965"/>
          </a:xfrm>
          <a:prstGeom prst="rect">
            <a:avLst/>
          </a:prstGeom>
        </p:spPr>
        <p:txBody>
          <a:bodyPr/>
          <a:lstStyle>
            <a:lvl1pPr>
              <a:buClr>
                <a:srgbClr val="002548"/>
              </a:buClr>
              <a:defRPr/>
            </a:lvl1pPr>
          </a:lstStyle>
          <a:p>
            <a:endParaRPr lang="en-US" dirty="0"/>
          </a:p>
        </p:txBody>
      </p:sp>
      <p:sp>
        <p:nvSpPr>
          <p:cNvPr id="6" name="Text Placeholder 12"/>
          <p:cNvSpPr>
            <a:spLocks noGrp="1"/>
          </p:cNvSpPr>
          <p:nvPr>
            <p:ph type="body" sz="quarter" idx="14" hasCustomPrompt="1"/>
          </p:nvPr>
        </p:nvSpPr>
        <p:spPr>
          <a:xfrm>
            <a:off x="457199" y="5420143"/>
            <a:ext cx="3951287" cy="570541"/>
          </a:xfrm>
          <a:prstGeom prst="rect">
            <a:avLst/>
          </a:prstGeom>
        </p:spPr>
        <p:txBody>
          <a:bodyPr/>
          <a:lstStyle>
            <a:lvl1pPr marL="0" indent="0">
              <a:buNone/>
              <a:defRPr sz="1000">
                <a:solidFill>
                  <a:srgbClr val="002548"/>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add caption</a:t>
            </a:r>
            <a:endParaRPr lang="en-US" dirty="0"/>
          </a:p>
        </p:txBody>
      </p:sp>
      <p:sp>
        <p:nvSpPr>
          <p:cNvPr id="7" name="Picture Placeholder 8"/>
          <p:cNvSpPr>
            <a:spLocks noGrp="1"/>
          </p:cNvSpPr>
          <p:nvPr>
            <p:ph type="pic" sz="quarter" idx="15"/>
          </p:nvPr>
        </p:nvSpPr>
        <p:spPr>
          <a:xfrm>
            <a:off x="4735513" y="1487908"/>
            <a:ext cx="3951287" cy="2395455"/>
          </a:xfrm>
          <a:prstGeom prst="rect">
            <a:avLst/>
          </a:prstGeom>
        </p:spPr>
        <p:txBody>
          <a:bodyPr/>
          <a:lstStyle>
            <a:lvl1pPr>
              <a:buClr>
                <a:srgbClr val="002548"/>
              </a:buClr>
              <a:defRPr/>
            </a:lvl1pPr>
          </a:lstStyle>
          <a:p>
            <a:endParaRPr lang="en-US" dirty="0"/>
          </a:p>
        </p:txBody>
      </p:sp>
      <p:sp>
        <p:nvSpPr>
          <p:cNvPr id="9" name="Picture Placeholder 8"/>
          <p:cNvSpPr>
            <a:spLocks noGrp="1"/>
          </p:cNvSpPr>
          <p:nvPr>
            <p:ph type="pic" sz="quarter" idx="16"/>
          </p:nvPr>
        </p:nvSpPr>
        <p:spPr>
          <a:xfrm>
            <a:off x="4735513" y="4214645"/>
            <a:ext cx="3951287" cy="1776040"/>
          </a:xfrm>
          <a:prstGeom prst="rect">
            <a:avLst/>
          </a:prstGeom>
        </p:spPr>
        <p:txBody>
          <a:bodyPr/>
          <a:lstStyle>
            <a:lvl1pPr>
              <a:buClr>
                <a:srgbClr val="002548"/>
              </a:buClr>
              <a:defRPr/>
            </a:lvl1pPr>
          </a:lstStyle>
          <a:p>
            <a:endParaRPr lang="en-US" dirty="0"/>
          </a:p>
        </p:txBody>
      </p:sp>
      <p:sp>
        <p:nvSpPr>
          <p:cNvPr id="10" name="Text Placeholder 3"/>
          <p:cNvSpPr>
            <a:spLocks noGrp="1"/>
          </p:cNvSpPr>
          <p:nvPr>
            <p:ph type="body" sz="quarter" idx="12"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2" name="Slide Number Placeholder 1">
            <a:extLst>
              <a:ext uri="{FF2B5EF4-FFF2-40B4-BE49-F238E27FC236}">
                <a16:creationId xmlns:a16="http://schemas.microsoft.com/office/drawing/2014/main" id="{A93AD4DC-2EB3-86D3-D93C-BEF0DB28BE26}"/>
              </a:ext>
            </a:extLst>
          </p:cNvPr>
          <p:cNvSpPr>
            <a:spLocks noGrp="1"/>
          </p:cNvSpPr>
          <p:nvPr>
            <p:ph type="sldNum" sz="quarter" idx="17"/>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1250341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DF0"/>
        </a:solidFill>
        <a:effectLst/>
      </p:bgPr>
    </p:bg>
    <p:spTree>
      <p:nvGrpSpPr>
        <p:cNvPr id="1" name=""/>
        <p:cNvGrpSpPr/>
        <p:nvPr/>
      </p:nvGrpSpPr>
      <p:grpSpPr>
        <a:xfrm>
          <a:off x="0" y="0"/>
          <a:ext cx="0" cy="0"/>
          <a:chOff x="0" y="0"/>
          <a:chExt cx="0" cy="0"/>
        </a:xfrm>
      </p:grpSpPr>
      <p:sp>
        <p:nvSpPr>
          <p:cNvPr id="6" name="Text Placeholder 7"/>
          <p:cNvSpPr>
            <a:spLocks noGrp="1"/>
          </p:cNvSpPr>
          <p:nvPr>
            <p:ph type="body" sz="quarter" idx="10" hasCustomPrompt="1"/>
          </p:nvPr>
        </p:nvSpPr>
        <p:spPr>
          <a:xfrm>
            <a:off x="6340638" y="469900"/>
            <a:ext cx="2346162" cy="312291"/>
          </a:xfrm>
          <a:prstGeom prst="rect">
            <a:avLst/>
          </a:prstGeom>
        </p:spPr>
        <p:txBody>
          <a:bodyPr/>
          <a:lstStyle>
            <a:lvl1pPr marL="0" indent="0" algn="r">
              <a:buNone/>
              <a:defRPr sz="1200" b="1">
                <a:solidFill>
                  <a:srgbClr val="003E74"/>
                </a:solidFill>
              </a:defRPr>
            </a:lvl1pPr>
            <a:lvl2pPr marL="457200" indent="0">
              <a:buNone/>
              <a:defRPr sz="1200">
                <a:solidFill>
                  <a:srgbClr val="003E74"/>
                </a:solidFill>
              </a:defRPr>
            </a:lvl2pPr>
            <a:lvl3pPr marL="914400" indent="0">
              <a:buNone/>
              <a:defRPr sz="1200">
                <a:solidFill>
                  <a:srgbClr val="003E74"/>
                </a:solidFill>
              </a:defRPr>
            </a:lvl3pPr>
            <a:lvl4pPr marL="1371600" indent="0">
              <a:buNone/>
              <a:defRPr sz="1200">
                <a:solidFill>
                  <a:srgbClr val="003E74"/>
                </a:solidFill>
              </a:defRPr>
            </a:lvl4pPr>
            <a:lvl5pPr marL="1828800" indent="0">
              <a:buNone/>
              <a:defRPr sz="1200">
                <a:solidFill>
                  <a:srgbClr val="003E74"/>
                </a:solidFill>
              </a:defRPr>
            </a:lvl5pPr>
          </a:lstStyle>
          <a:p>
            <a:pPr lvl="0"/>
            <a:r>
              <a:rPr lang="en-GB" dirty="0"/>
              <a:t>Click to edit presentation title</a:t>
            </a:r>
            <a:endParaRPr lang="en-US" dirty="0"/>
          </a:p>
        </p:txBody>
      </p:sp>
      <p:sp>
        <p:nvSpPr>
          <p:cNvPr id="5" name="Text Placeholder 3"/>
          <p:cNvSpPr>
            <a:spLocks noGrp="1"/>
          </p:cNvSpPr>
          <p:nvPr>
            <p:ph type="body" sz="quarter" idx="12" hasCustomPrompt="1"/>
          </p:nvPr>
        </p:nvSpPr>
        <p:spPr>
          <a:xfrm>
            <a:off x="7095256" y="791391"/>
            <a:ext cx="1591545" cy="257175"/>
          </a:xfrm>
          <a:prstGeom prst="rect">
            <a:avLst/>
          </a:prstGeom>
        </p:spPr>
        <p:txBody>
          <a:bodyPr/>
          <a:lstStyle>
            <a:lvl1pPr marL="0" indent="0" algn="r">
              <a:buNone/>
              <a:defRPr sz="1200">
                <a:solidFill>
                  <a:srgbClr val="003E74"/>
                </a:solidFill>
              </a:defRPr>
            </a:lvl1pPr>
          </a:lstStyle>
          <a:p>
            <a:pPr lvl="0"/>
            <a:r>
              <a:rPr lang="en-US" dirty="0"/>
              <a:t>Click to add the date</a:t>
            </a:r>
          </a:p>
        </p:txBody>
      </p:sp>
      <p:sp>
        <p:nvSpPr>
          <p:cNvPr id="2" name="Slide Number Placeholder 1">
            <a:extLst>
              <a:ext uri="{FF2B5EF4-FFF2-40B4-BE49-F238E27FC236}">
                <a16:creationId xmlns:a16="http://schemas.microsoft.com/office/drawing/2014/main" id="{D61C6AE2-2605-47ED-87AE-4AE4398D46B5}"/>
              </a:ext>
            </a:extLst>
          </p:cNvPr>
          <p:cNvSpPr>
            <a:spLocks noGrp="1"/>
          </p:cNvSpPr>
          <p:nvPr>
            <p:ph type="sldNum" sz="quarter" idx="13"/>
          </p:nvPr>
        </p:nvSpPr>
        <p:spPr>
          <a:xfrm>
            <a:off x="6457950" y="6356350"/>
            <a:ext cx="2057400" cy="365125"/>
          </a:xfrm>
          <a:prstGeom prst="rect">
            <a:avLst/>
          </a:prstGeom>
        </p:spPr>
        <p:txBody>
          <a:bodyPr/>
          <a:lstStyle/>
          <a:p>
            <a:endParaRPr lang="en-US" dirty="0"/>
          </a:p>
        </p:txBody>
      </p:sp>
    </p:spTree>
    <p:extLst>
      <p:ext uri="{BB962C8B-B14F-4D97-AF65-F5344CB8AC3E}">
        <p14:creationId xmlns:p14="http://schemas.microsoft.com/office/powerpoint/2010/main" val="40672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DF0"/>
        </a:solidFill>
        <a:effectLst/>
      </p:bgPr>
    </p:bg>
    <p:spTree>
      <p:nvGrpSpPr>
        <p:cNvPr id="1" name=""/>
        <p:cNvGrpSpPr/>
        <p:nvPr/>
      </p:nvGrpSpPr>
      <p:grpSpPr>
        <a:xfrm>
          <a:off x="0" y="0"/>
          <a:ext cx="0" cy="0"/>
          <a:chOff x="0" y="0"/>
          <a:chExt cx="0" cy="0"/>
        </a:xfrm>
      </p:grpSpPr>
      <p:pic>
        <p:nvPicPr>
          <p:cNvPr id="7" name="Picture 6" descr="College_Powerpoint_Background.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73117" y="-386890"/>
            <a:ext cx="9517117" cy="7137837"/>
          </a:xfrm>
          <a:prstGeom prst="rect">
            <a:avLst/>
          </a:prstGeom>
        </p:spPr>
      </p:pic>
      <p:sp>
        <p:nvSpPr>
          <p:cNvPr id="2" name="Title Placeholder 1"/>
          <p:cNvSpPr>
            <a:spLocks noGrp="1"/>
          </p:cNvSpPr>
          <p:nvPr>
            <p:ph type="title"/>
          </p:nvPr>
        </p:nvSpPr>
        <p:spPr>
          <a:xfrm>
            <a:off x="457200" y="713451"/>
            <a:ext cx="8229600" cy="507556"/>
          </a:xfrm>
          <a:prstGeom prst="rect">
            <a:avLst/>
          </a:prstGeom>
        </p:spPr>
        <p:txBody>
          <a:bodyPr vert="horz" lIns="0" tIns="45720" rIns="0" bIns="0" rtlCol="0" anchor="ctr">
            <a:noAutofit/>
          </a:bodyPr>
          <a:lstStyle/>
          <a:p>
            <a:r>
              <a:rPr lang="en-GB" dirty="0"/>
              <a:t>Click to edit Master title style</a:t>
            </a:r>
            <a:endParaRPr lang="en-US" dirty="0"/>
          </a:p>
        </p:txBody>
      </p:sp>
      <p:pic>
        <p:nvPicPr>
          <p:cNvPr id="4" name="Picture 3">
            <a:extLst>
              <a:ext uri="{FF2B5EF4-FFF2-40B4-BE49-F238E27FC236}">
                <a16:creationId xmlns:a16="http://schemas.microsoft.com/office/drawing/2014/main" id="{27E6C704-8147-965C-FBAA-617A46D8A024}"/>
              </a:ext>
            </a:extLst>
          </p:cNvPr>
          <p:cNvPicPr>
            <a:picLocks noChangeAspect="1"/>
          </p:cNvPicPr>
          <p:nvPr userDrawn="1"/>
        </p:nvPicPr>
        <p:blipFill>
          <a:blip r:embed="rId18"/>
          <a:stretch>
            <a:fillRect/>
          </a:stretch>
        </p:blipFill>
        <p:spPr>
          <a:xfrm>
            <a:off x="2144298" y="19508"/>
            <a:ext cx="1979510" cy="506088"/>
          </a:xfrm>
          <a:prstGeom prst="rect">
            <a:avLst/>
          </a:prstGeom>
        </p:spPr>
      </p:pic>
      <p:sp>
        <p:nvSpPr>
          <p:cNvPr id="6" name="Footer Placeholder 5">
            <a:extLst>
              <a:ext uri="{FF2B5EF4-FFF2-40B4-BE49-F238E27FC236}">
                <a16:creationId xmlns:a16="http://schemas.microsoft.com/office/drawing/2014/main" id="{65C8E8C7-ED1C-77D2-1CAA-F203CD7BB6BA}"/>
              </a:ext>
            </a:extLst>
          </p:cNvPr>
          <p:cNvSpPr>
            <a:spLocks noGrp="1"/>
          </p:cNvSpPr>
          <p:nvPr>
            <p:ph type="ftr" sz="quarter" idx="3"/>
          </p:nvPr>
        </p:nvSpPr>
        <p:spPr>
          <a:xfrm>
            <a:off x="3028950" y="6473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7">
            <a:extLst>
              <a:ext uri="{FF2B5EF4-FFF2-40B4-BE49-F238E27FC236}">
                <a16:creationId xmlns:a16="http://schemas.microsoft.com/office/drawing/2014/main" id="{589252C1-CD3B-FD91-1485-BD0ADAFCC3E8}"/>
              </a:ext>
            </a:extLst>
          </p:cNvPr>
          <p:cNvSpPr>
            <a:spLocks noGrp="1"/>
          </p:cNvSpPr>
          <p:nvPr>
            <p:ph type="sldNum" sz="quarter" idx="4"/>
          </p:nvPr>
        </p:nvSpPr>
        <p:spPr>
          <a:xfrm>
            <a:off x="6951936" y="647494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A259F-B4AF-2A4C-AFE3-FE985513828C}" type="slidenum">
              <a:rPr lang="en-US" smtClean="0"/>
              <a:t>‹#›</a:t>
            </a:fld>
            <a:endParaRPr lang="en-US" dirty="0"/>
          </a:p>
        </p:txBody>
      </p:sp>
      <p:sp>
        <p:nvSpPr>
          <p:cNvPr id="9" name="Date Placeholder 8">
            <a:extLst>
              <a:ext uri="{FF2B5EF4-FFF2-40B4-BE49-F238E27FC236}">
                <a16:creationId xmlns:a16="http://schemas.microsoft.com/office/drawing/2014/main" id="{F34CB6BD-DFB8-EB79-F373-6419B5DFE46F}"/>
              </a:ext>
            </a:extLst>
          </p:cNvPr>
          <p:cNvSpPr>
            <a:spLocks noGrp="1"/>
          </p:cNvSpPr>
          <p:nvPr>
            <p:ph type="dt" sz="half" idx="2"/>
          </p:nvPr>
        </p:nvSpPr>
        <p:spPr>
          <a:xfrm>
            <a:off x="457200" y="6473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6A9267-3A9E-CC40-9C72-79628C459520}" type="datetimeFigureOut">
              <a:rPr lang="en-US" smtClean="0"/>
              <a:t>4/25/24</a:t>
            </a:fld>
            <a:endParaRPr lang="en-US"/>
          </a:p>
        </p:txBody>
      </p:sp>
      <p:sp>
        <p:nvSpPr>
          <p:cNvPr id="10" name="Text Placeholder 9">
            <a:extLst>
              <a:ext uri="{FF2B5EF4-FFF2-40B4-BE49-F238E27FC236}">
                <a16:creationId xmlns:a16="http://schemas.microsoft.com/office/drawing/2014/main" id="{6D939296-CB0C-963D-F7CB-179C6D1B5C94}"/>
              </a:ext>
            </a:extLst>
          </p:cNvPr>
          <p:cNvSpPr>
            <a:spLocks noGrp="1"/>
          </p:cNvSpPr>
          <p:nvPr>
            <p:ph type="body" idx="1"/>
          </p:nvPr>
        </p:nvSpPr>
        <p:spPr>
          <a:xfrm>
            <a:off x="457200" y="1301609"/>
            <a:ext cx="78867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85372813"/>
      </p:ext>
    </p:extLst>
  </p:cSld>
  <p:clrMap bg1="lt1" tx1="dk1" bg2="lt2" tx2="dk2" accent1="accent1" accent2="accent2" accent3="accent3" accent4="accent4" accent5="accent5" accent6="accent6" hlink="hlink" folHlink="folHlink"/>
  <p:sldLayoutIdLst>
    <p:sldLayoutId id="2147483652" r:id="rId1"/>
    <p:sldLayoutId id="2147483649" r:id="rId2"/>
    <p:sldLayoutId id="2147483656" r:id="rId3"/>
    <p:sldLayoutId id="2147483650" r:id="rId4"/>
    <p:sldLayoutId id="2147483660" r:id="rId5"/>
    <p:sldLayoutId id="2147483657" r:id="rId6"/>
    <p:sldLayoutId id="2147483658" r:id="rId7"/>
    <p:sldLayoutId id="2147483659" r:id="rId8"/>
    <p:sldLayoutId id="2147483655" r:id="rId9"/>
    <p:sldLayoutId id="2147483661" r:id="rId10"/>
    <p:sldLayoutId id="2147483662" r:id="rId11"/>
    <p:sldLayoutId id="2147483663" r:id="rId12"/>
    <p:sldLayoutId id="2147483664" r:id="rId13"/>
    <p:sldLayoutId id="2147483665" r:id="rId14"/>
    <p:sldLayoutId id="2147483666" r:id="rId15"/>
  </p:sldLayoutIdLst>
  <p:hf hdr="0" ftr="0" dt="0"/>
  <p:txStyles>
    <p:titleStyle>
      <a:lvl1pPr algn="l" defTabSz="457200" rtl="0" eaLnBrk="1" latinLnBrk="0" hangingPunct="1">
        <a:spcBef>
          <a:spcPct val="0"/>
        </a:spcBef>
        <a:buNone/>
        <a:defRPr sz="2800" b="1" kern="1200">
          <a:solidFill>
            <a:srgbClr val="003E74"/>
          </a:solidFill>
          <a:latin typeface="Arial"/>
          <a:ea typeface="+mj-ea"/>
          <a:cs typeface="Arial"/>
        </a:defRPr>
      </a:lvl1pPr>
    </p:titleStyle>
    <p:bodyStyle>
      <a:lvl1pPr marL="342900" indent="-34290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1pPr>
      <a:lvl2pPr marL="742950" indent="-285750" algn="l" defTabSz="457200" rtl="0" eaLnBrk="1" latinLnBrk="0" hangingPunct="1">
        <a:spcBef>
          <a:spcPct val="20000"/>
        </a:spcBef>
        <a:buClr>
          <a:srgbClr val="002548"/>
        </a:buClr>
        <a:buFont typeface="Arial"/>
        <a:buChar char="–"/>
        <a:defRPr sz="1800" kern="1200">
          <a:solidFill>
            <a:schemeClr val="tx1"/>
          </a:solidFill>
          <a:latin typeface="Arial"/>
          <a:ea typeface="+mn-ea"/>
          <a:cs typeface="Arial"/>
        </a:defRPr>
      </a:lvl2pPr>
      <a:lvl3pPr marL="11430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3pPr>
      <a:lvl4pPr marL="16002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4pPr>
      <a:lvl5pPr marL="2057400" indent="-228600" algn="l" defTabSz="457200" rtl="0" eaLnBrk="1" latinLnBrk="0" hangingPunct="1">
        <a:spcBef>
          <a:spcPct val="20000"/>
        </a:spcBef>
        <a:buClr>
          <a:srgbClr val="002548"/>
        </a:buClr>
        <a:buFont typeface="Arial"/>
        <a:buChar char="»"/>
        <a:defRPr sz="1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a:t>Ta-Jen </a:t>
            </a:r>
            <a:r>
              <a:rPr lang="en-US" dirty="0" err="1"/>
              <a:t>Kuo</a:t>
            </a:r>
            <a:r>
              <a:rPr lang="en-US" dirty="0"/>
              <a:t> </a:t>
            </a:r>
          </a:p>
          <a:p>
            <a:endParaRPr lang="en-US" dirty="0"/>
          </a:p>
        </p:txBody>
      </p:sp>
      <p:sp>
        <p:nvSpPr>
          <p:cNvPr id="3" name="Title 2"/>
          <p:cNvSpPr>
            <a:spLocks noGrp="1"/>
          </p:cNvSpPr>
          <p:nvPr>
            <p:ph type="title" idx="4294967295"/>
          </p:nvPr>
        </p:nvSpPr>
        <p:spPr>
          <a:xfrm>
            <a:off x="457200" y="2096689"/>
            <a:ext cx="8229600" cy="1143000"/>
          </a:xfrm>
        </p:spPr>
        <p:txBody>
          <a:bodyPr/>
          <a:lstStyle/>
          <a:p>
            <a:pPr algn="ctr"/>
            <a:r>
              <a:rPr lang="en-US" dirty="0" err="1"/>
              <a:t>LhARA</a:t>
            </a:r>
            <a:r>
              <a:rPr lang="en-US" dirty="0"/>
              <a:t> FFA magnet 3D design</a:t>
            </a:r>
          </a:p>
        </p:txBody>
      </p:sp>
      <p:sp>
        <p:nvSpPr>
          <p:cNvPr id="4" name="Text Placeholder 3"/>
          <p:cNvSpPr>
            <a:spLocks noGrp="1"/>
          </p:cNvSpPr>
          <p:nvPr>
            <p:ph type="body" sz="quarter" idx="11"/>
          </p:nvPr>
        </p:nvSpPr>
        <p:spPr>
          <a:xfrm>
            <a:off x="457200" y="5273580"/>
            <a:ext cx="6400800" cy="972984"/>
          </a:xfrm>
        </p:spPr>
        <p:txBody>
          <a:bodyPr>
            <a:normAutofit/>
          </a:bodyPr>
          <a:lstStyle/>
          <a:p>
            <a:r>
              <a:rPr lang="en-US" dirty="0"/>
              <a:t>Supervisor: </a:t>
            </a:r>
            <a:r>
              <a:rPr lang="en-US" dirty="0" err="1"/>
              <a:t>Jaroslaw</a:t>
            </a:r>
            <a:r>
              <a:rPr lang="en-US" dirty="0"/>
              <a:t> Pasternak, Jean-Baptiste Lagrange</a:t>
            </a:r>
          </a:p>
          <a:p>
            <a:endParaRPr lang="en-US" dirty="0"/>
          </a:p>
          <a:p>
            <a:r>
              <a:rPr lang="en-US" dirty="0"/>
              <a:t>Imperial College London, STFC</a:t>
            </a:r>
          </a:p>
          <a:p>
            <a:endParaRPr lang="en-US" dirty="0"/>
          </a:p>
        </p:txBody>
      </p:sp>
      <p:sp>
        <p:nvSpPr>
          <p:cNvPr id="5" name="Text Placeholder 4"/>
          <p:cNvSpPr>
            <a:spLocks noGrp="1"/>
          </p:cNvSpPr>
          <p:nvPr>
            <p:ph type="body" sz="quarter" idx="13"/>
          </p:nvPr>
        </p:nvSpPr>
        <p:spPr/>
        <p:txBody>
          <a:bodyPr>
            <a:normAutofit lnSpcReduction="10000"/>
          </a:bodyPr>
          <a:lstStyle/>
          <a:p>
            <a:r>
              <a:rPr lang="en-US" dirty="0"/>
              <a:t>25/04/24</a:t>
            </a:r>
          </a:p>
          <a:p>
            <a:endParaRPr lang="en-US" dirty="0"/>
          </a:p>
        </p:txBody>
      </p:sp>
    </p:spTree>
    <p:extLst>
      <p:ext uri="{BB962C8B-B14F-4D97-AF65-F5344CB8AC3E}">
        <p14:creationId xmlns:p14="http://schemas.microsoft.com/office/powerpoint/2010/main" val="954329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10</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3433738" y="868666"/>
            <a:ext cx="2276521" cy="523220"/>
          </a:xfrm>
          <a:prstGeom prst="rect">
            <a:avLst/>
          </a:prstGeom>
          <a:noFill/>
        </p:spPr>
        <p:txBody>
          <a:bodyPr wrap="none" rtlCol="0">
            <a:spAutoFit/>
          </a:bodyPr>
          <a:lstStyle/>
          <a:p>
            <a:r>
              <a:rPr lang="en-US" sz="2800" dirty="0"/>
              <a:t>Further Work</a:t>
            </a:r>
          </a:p>
        </p:txBody>
      </p:sp>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184731" cy="646331"/>
          </a:xfrm>
          <a:prstGeom prst="rect">
            <a:avLst/>
          </a:prstGeom>
          <a:noFill/>
        </p:spPr>
        <p:txBody>
          <a:bodyPr wrap="none" rtlCol="0">
            <a:spAutoFit/>
          </a:bodyPr>
          <a:lstStyle/>
          <a:p>
            <a:endParaRPr lang="en-US" dirty="0"/>
          </a:p>
          <a:p>
            <a:endParaRPr lang="en-GB" dirty="0">
              <a:solidFill>
                <a:srgbClr val="242424"/>
              </a:solidFill>
              <a:latin typeface="Segoe UI" panose="020B0502040204020203" pitchFamily="34" charset="0"/>
            </a:endParaRPr>
          </a:p>
        </p:txBody>
      </p:sp>
      <p:sp>
        <p:nvSpPr>
          <p:cNvPr id="11" name="TextBox 10">
            <a:extLst>
              <a:ext uri="{FF2B5EF4-FFF2-40B4-BE49-F238E27FC236}">
                <a16:creationId xmlns:a16="http://schemas.microsoft.com/office/drawing/2014/main" id="{AF22FBFA-3847-31FC-CEA4-944F9E5B9CBA}"/>
              </a:ext>
            </a:extLst>
          </p:cNvPr>
          <p:cNvSpPr txBox="1"/>
          <p:nvPr/>
        </p:nvSpPr>
        <p:spPr>
          <a:xfrm>
            <a:off x="239595" y="5911401"/>
            <a:ext cx="184731" cy="276999"/>
          </a:xfrm>
          <a:prstGeom prst="rect">
            <a:avLst/>
          </a:prstGeom>
          <a:noFill/>
        </p:spPr>
        <p:txBody>
          <a:bodyPr wrap="none" rtlCol="0">
            <a:spAutoFit/>
          </a:bodyPr>
          <a:lstStyle/>
          <a:p>
            <a:endParaRPr lang="en-US" sz="1200" dirty="0"/>
          </a:p>
        </p:txBody>
      </p:sp>
      <p:sp>
        <p:nvSpPr>
          <p:cNvPr id="6" name="TextBox 5">
            <a:extLst>
              <a:ext uri="{FF2B5EF4-FFF2-40B4-BE49-F238E27FC236}">
                <a16:creationId xmlns:a16="http://schemas.microsoft.com/office/drawing/2014/main" id="{7146BDAF-A5C8-22B2-CB3C-C64E8744CAFD}"/>
              </a:ext>
            </a:extLst>
          </p:cNvPr>
          <p:cNvSpPr txBox="1"/>
          <p:nvPr/>
        </p:nvSpPr>
        <p:spPr>
          <a:xfrm>
            <a:off x="424870" y="2437113"/>
            <a:ext cx="8294258" cy="1569660"/>
          </a:xfrm>
          <a:prstGeom prst="rect">
            <a:avLst/>
          </a:prstGeom>
          <a:noFill/>
        </p:spPr>
        <p:txBody>
          <a:bodyPr wrap="none" rtlCol="0">
            <a:spAutoFit/>
          </a:bodyPr>
          <a:lstStyle/>
          <a:p>
            <a:pPr marL="285750" indent="-285750">
              <a:buFont typeface="Arial" panose="020B0604020202020204" pitchFamily="34" charset="0"/>
              <a:buChar char="•"/>
            </a:pPr>
            <a:r>
              <a:rPr lang="en-US" sz="2400" dirty="0"/>
              <a:t>Add in field clamps to control the fringe field extent</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a:t>Produce a field map and track the particles to investigate </a:t>
            </a:r>
          </a:p>
          <a:p>
            <a:r>
              <a:rPr lang="en-US" sz="2400" dirty="0"/>
              <a:t>    the tune variation</a:t>
            </a:r>
          </a:p>
        </p:txBody>
      </p:sp>
    </p:spTree>
    <p:extLst>
      <p:ext uri="{BB962C8B-B14F-4D97-AF65-F5344CB8AC3E}">
        <p14:creationId xmlns:p14="http://schemas.microsoft.com/office/powerpoint/2010/main" val="3821537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green and red graph&#10;&#10;Description automatically generated">
            <a:extLst>
              <a:ext uri="{FF2B5EF4-FFF2-40B4-BE49-F238E27FC236}">
                <a16:creationId xmlns:a16="http://schemas.microsoft.com/office/drawing/2014/main" id="{B7BCD68C-422D-9A84-28B7-1AA6241A3296}"/>
              </a:ext>
            </a:extLst>
          </p:cNvPr>
          <p:cNvPicPr>
            <a:picLocks noChangeAspect="1"/>
          </p:cNvPicPr>
          <p:nvPr/>
        </p:nvPicPr>
        <p:blipFill>
          <a:blip r:embed="rId3"/>
          <a:stretch>
            <a:fillRect/>
          </a:stretch>
        </p:blipFill>
        <p:spPr>
          <a:xfrm>
            <a:off x="216427" y="1310769"/>
            <a:ext cx="5032316" cy="2735186"/>
          </a:xfrm>
          <a:prstGeom prst="rect">
            <a:avLst/>
          </a:prstGeom>
        </p:spPr>
      </p:pic>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2</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3056200" y="869970"/>
            <a:ext cx="3108543" cy="369332"/>
          </a:xfrm>
          <a:prstGeom prst="rect">
            <a:avLst/>
          </a:prstGeom>
          <a:noFill/>
        </p:spPr>
        <p:txBody>
          <a:bodyPr wrap="none" rtlCol="0">
            <a:spAutoFit/>
          </a:bodyPr>
          <a:lstStyle/>
          <a:p>
            <a:r>
              <a:rPr lang="en-US" dirty="0"/>
              <a:t>Pictures of the spiral magnet</a:t>
            </a:r>
          </a:p>
        </p:txBody>
      </p:sp>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184731" cy="646331"/>
          </a:xfrm>
          <a:prstGeom prst="rect">
            <a:avLst/>
          </a:prstGeom>
          <a:noFill/>
        </p:spPr>
        <p:txBody>
          <a:bodyPr wrap="none" rtlCol="0">
            <a:spAutoFit/>
          </a:bodyPr>
          <a:lstStyle/>
          <a:p>
            <a:endParaRPr lang="en-US" dirty="0"/>
          </a:p>
          <a:p>
            <a:endParaRPr lang="en-GB" dirty="0">
              <a:solidFill>
                <a:srgbClr val="242424"/>
              </a:solidFill>
              <a:latin typeface="Segoe UI" panose="020B0502040204020203" pitchFamily="34" charset="0"/>
            </a:endParaRPr>
          </a:p>
        </p:txBody>
      </p:sp>
      <p:pic>
        <p:nvPicPr>
          <p:cNvPr id="13" name="Picture 12" descr="A green and red rectangular object&#10;&#10;Description automatically generated">
            <a:extLst>
              <a:ext uri="{FF2B5EF4-FFF2-40B4-BE49-F238E27FC236}">
                <a16:creationId xmlns:a16="http://schemas.microsoft.com/office/drawing/2014/main" id="{597345DD-25B9-7DAE-E9C6-776A8DCFCBC4}"/>
              </a:ext>
            </a:extLst>
          </p:cNvPr>
          <p:cNvPicPr>
            <a:picLocks noChangeAspect="1"/>
          </p:cNvPicPr>
          <p:nvPr/>
        </p:nvPicPr>
        <p:blipFill>
          <a:blip r:embed="rId4"/>
          <a:stretch>
            <a:fillRect/>
          </a:stretch>
        </p:blipFill>
        <p:spPr>
          <a:xfrm>
            <a:off x="216427" y="3605748"/>
            <a:ext cx="5032316" cy="2583061"/>
          </a:xfrm>
          <a:prstGeom prst="rect">
            <a:avLst/>
          </a:prstGeom>
        </p:spPr>
      </p:pic>
      <p:sp>
        <p:nvSpPr>
          <p:cNvPr id="16" name="TextBox 15">
            <a:extLst>
              <a:ext uri="{FF2B5EF4-FFF2-40B4-BE49-F238E27FC236}">
                <a16:creationId xmlns:a16="http://schemas.microsoft.com/office/drawing/2014/main" id="{3008F480-5224-BF11-7F87-9AD6322C5BA2}"/>
              </a:ext>
            </a:extLst>
          </p:cNvPr>
          <p:cNvSpPr txBox="1"/>
          <p:nvPr/>
        </p:nvSpPr>
        <p:spPr>
          <a:xfrm>
            <a:off x="5441245" y="2493696"/>
            <a:ext cx="1116716" cy="369332"/>
          </a:xfrm>
          <a:prstGeom prst="rect">
            <a:avLst/>
          </a:prstGeom>
          <a:noFill/>
        </p:spPr>
        <p:txBody>
          <a:bodyPr wrap="none" rtlCol="0">
            <a:spAutoFit/>
          </a:bodyPr>
          <a:lstStyle/>
          <a:p>
            <a:r>
              <a:rPr lang="en-US" dirty="0"/>
              <a:t>Top View</a:t>
            </a:r>
          </a:p>
        </p:txBody>
      </p:sp>
      <p:sp>
        <p:nvSpPr>
          <p:cNvPr id="17" name="TextBox 16">
            <a:extLst>
              <a:ext uri="{FF2B5EF4-FFF2-40B4-BE49-F238E27FC236}">
                <a16:creationId xmlns:a16="http://schemas.microsoft.com/office/drawing/2014/main" id="{42859747-FEBA-F050-6BAE-627DC365C310}"/>
              </a:ext>
            </a:extLst>
          </p:cNvPr>
          <p:cNvSpPr txBox="1"/>
          <p:nvPr/>
        </p:nvSpPr>
        <p:spPr>
          <a:xfrm>
            <a:off x="5248743" y="4654018"/>
            <a:ext cx="3903633" cy="646331"/>
          </a:xfrm>
          <a:prstGeom prst="rect">
            <a:avLst/>
          </a:prstGeom>
          <a:noFill/>
        </p:spPr>
        <p:txBody>
          <a:bodyPr wrap="none" rtlCol="0">
            <a:spAutoFit/>
          </a:bodyPr>
          <a:lstStyle/>
          <a:p>
            <a:r>
              <a:rPr lang="en-US" dirty="0"/>
              <a:t>Side View</a:t>
            </a:r>
          </a:p>
          <a:p>
            <a:r>
              <a:rPr lang="en-US" dirty="0"/>
              <a:t>(Only top half of the magnet shown) </a:t>
            </a:r>
          </a:p>
        </p:txBody>
      </p:sp>
      <p:sp>
        <p:nvSpPr>
          <p:cNvPr id="18" name="TextBox 17">
            <a:extLst>
              <a:ext uri="{FF2B5EF4-FFF2-40B4-BE49-F238E27FC236}">
                <a16:creationId xmlns:a16="http://schemas.microsoft.com/office/drawing/2014/main" id="{32E4D31C-404E-85F4-8553-C0AF0A848C6B}"/>
              </a:ext>
            </a:extLst>
          </p:cNvPr>
          <p:cNvSpPr txBox="1"/>
          <p:nvPr/>
        </p:nvSpPr>
        <p:spPr>
          <a:xfrm>
            <a:off x="5565422" y="3759200"/>
            <a:ext cx="2736647" cy="646331"/>
          </a:xfrm>
          <a:prstGeom prst="rect">
            <a:avLst/>
          </a:prstGeom>
          <a:noFill/>
        </p:spPr>
        <p:txBody>
          <a:bodyPr wrap="none" rtlCol="0">
            <a:spAutoFit/>
          </a:bodyPr>
          <a:lstStyle/>
          <a:p>
            <a:r>
              <a:rPr lang="en-US" dirty="0"/>
              <a:t>Conductors shown in red</a:t>
            </a:r>
          </a:p>
          <a:p>
            <a:r>
              <a:rPr lang="en-US" dirty="0"/>
              <a:t>Iron shown in green</a:t>
            </a:r>
          </a:p>
        </p:txBody>
      </p:sp>
    </p:spTree>
    <p:extLst>
      <p:ext uri="{BB962C8B-B14F-4D97-AF65-F5344CB8AC3E}">
        <p14:creationId xmlns:p14="http://schemas.microsoft.com/office/powerpoint/2010/main" val="191231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3</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3056200" y="869970"/>
            <a:ext cx="3108543" cy="369332"/>
          </a:xfrm>
          <a:prstGeom prst="rect">
            <a:avLst/>
          </a:prstGeom>
          <a:noFill/>
        </p:spPr>
        <p:txBody>
          <a:bodyPr wrap="none" rtlCol="0">
            <a:spAutoFit/>
          </a:bodyPr>
          <a:lstStyle/>
          <a:p>
            <a:r>
              <a:rPr lang="en-US" dirty="0"/>
              <a:t>Pictures of the spiral magnet</a:t>
            </a:r>
          </a:p>
        </p:txBody>
      </p:sp>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184731" cy="646331"/>
          </a:xfrm>
          <a:prstGeom prst="rect">
            <a:avLst/>
          </a:prstGeom>
          <a:noFill/>
        </p:spPr>
        <p:txBody>
          <a:bodyPr wrap="none" rtlCol="0">
            <a:spAutoFit/>
          </a:bodyPr>
          <a:lstStyle/>
          <a:p>
            <a:endParaRPr lang="en-US" dirty="0"/>
          </a:p>
          <a:p>
            <a:endParaRPr lang="en-GB" dirty="0">
              <a:solidFill>
                <a:srgbClr val="242424"/>
              </a:solidFill>
              <a:latin typeface="Segoe UI" panose="020B0502040204020203" pitchFamily="34" charset="0"/>
            </a:endParaRPr>
          </a:p>
        </p:txBody>
      </p:sp>
      <p:pic>
        <p:nvPicPr>
          <p:cNvPr id="9" name="Picture 8" descr="A green rectangular object with red stripe&#10;&#10;Description automatically generated">
            <a:extLst>
              <a:ext uri="{FF2B5EF4-FFF2-40B4-BE49-F238E27FC236}">
                <a16:creationId xmlns:a16="http://schemas.microsoft.com/office/drawing/2014/main" id="{D550CAE7-98A0-69EB-98A9-3DC71EAFAEBB}"/>
              </a:ext>
            </a:extLst>
          </p:cNvPr>
          <p:cNvPicPr>
            <a:picLocks noChangeAspect="1"/>
          </p:cNvPicPr>
          <p:nvPr/>
        </p:nvPicPr>
        <p:blipFill>
          <a:blip r:embed="rId3"/>
          <a:stretch>
            <a:fillRect/>
          </a:stretch>
        </p:blipFill>
        <p:spPr>
          <a:xfrm>
            <a:off x="62629" y="2508177"/>
            <a:ext cx="3944021" cy="2100944"/>
          </a:xfrm>
          <a:prstGeom prst="rect">
            <a:avLst/>
          </a:prstGeom>
        </p:spPr>
      </p:pic>
      <p:pic>
        <p:nvPicPr>
          <p:cNvPr id="11" name="Picture 10" descr="A graph of a line&#10;&#10;Description automatically generated">
            <a:extLst>
              <a:ext uri="{FF2B5EF4-FFF2-40B4-BE49-F238E27FC236}">
                <a16:creationId xmlns:a16="http://schemas.microsoft.com/office/drawing/2014/main" id="{AA8763D0-F6AF-0952-1F8E-37C0E6009610}"/>
              </a:ext>
            </a:extLst>
          </p:cNvPr>
          <p:cNvPicPr>
            <a:picLocks noChangeAspect="1"/>
          </p:cNvPicPr>
          <p:nvPr/>
        </p:nvPicPr>
        <p:blipFill>
          <a:blip r:embed="rId4"/>
          <a:stretch>
            <a:fillRect/>
          </a:stretch>
        </p:blipFill>
        <p:spPr>
          <a:xfrm>
            <a:off x="4127682" y="2054916"/>
            <a:ext cx="4977847" cy="3933114"/>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B889D87-02D0-B70C-2212-C059D45E0D90}"/>
                  </a:ext>
                </a:extLst>
              </p:cNvPr>
              <p:cNvSpPr txBox="1"/>
              <p:nvPr/>
            </p:nvSpPr>
            <p:spPr>
              <a:xfrm>
                <a:off x="239595" y="1381438"/>
                <a:ext cx="8502456" cy="452368"/>
              </a:xfrm>
              <a:prstGeom prst="rect">
                <a:avLst/>
              </a:prstGeom>
              <a:noFill/>
            </p:spPr>
            <p:txBody>
              <a:bodyPr wrap="none" rtlCol="0">
                <a:spAutoFit/>
              </a:bodyPr>
              <a:lstStyle/>
              <a:p>
                <a:r>
                  <a:rPr lang="en-US" sz="1600" dirty="0"/>
                  <a:t>The integrated B field should scale as: </a:t>
                </a:r>
                <a14:m>
                  <m:oMath xmlns:m="http://schemas.openxmlformats.org/officeDocument/2006/math">
                    <m:r>
                      <a:rPr lang="en-US" sz="1600" i="1">
                        <a:latin typeface="Cambria Math" panose="02040503050406030204" pitchFamily="18" charset="0"/>
                      </a:rPr>
                      <m:t>𝐵𝐿</m:t>
                    </m:r>
                    <m:r>
                      <a:rPr lang="en-US" sz="1600" i="1">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𝐵𝐿</m:t>
                        </m:r>
                      </m:e>
                      <m:sub>
                        <m:r>
                          <a:rPr lang="en-US" sz="1600" i="1">
                            <a:latin typeface="Cambria Math" panose="02040503050406030204" pitchFamily="18" charset="0"/>
                          </a:rPr>
                          <m:t>0</m:t>
                        </m:r>
                      </m:sub>
                    </m:sSub>
                    <m:r>
                      <a:rPr lang="en-US" sz="1600" i="1">
                        <a:latin typeface="Cambria Math" panose="02040503050406030204" pitchFamily="18" charset="0"/>
                      </a:rPr>
                      <m:t> </m:t>
                    </m:r>
                    <m:sSup>
                      <m:sSupPr>
                        <m:ctrlPr>
                          <a:rPr lang="en-US" sz="1600" i="1">
                            <a:latin typeface="Cambria Math" panose="02040503050406030204" pitchFamily="18" charset="0"/>
                          </a:rPr>
                        </m:ctrlPr>
                      </m:sSupPr>
                      <m:e>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i="1">
                                <a:latin typeface="Cambria Math" panose="02040503050406030204" pitchFamily="18" charset="0"/>
                              </a:rPr>
                              <m:t>𝑟</m:t>
                            </m:r>
                          </m:num>
                          <m:den>
                            <m:sSub>
                              <m:sSubPr>
                                <m:ctrlPr>
                                  <a:rPr lang="en-US" sz="1600" i="1">
                                    <a:latin typeface="Cambria Math" panose="02040503050406030204" pitchFamily="18" charset="0"/>
                                  </a:rPr>
                                </m:ctrlPr>
                              </m:sSubPr>
                              <m:e>
                                <m:r>
                                  <a:rPr lang="en-US" sz="1600" i="1">
                                    <a:latin typeface="Cambria Math" panose="02040503050406030204" pitchFamily="18" charset="0"/>
                                  </a:rPr>
                                  <m:t>𝑟</m:t>
                                </m:r>
                              </m:e>
                              <m:sub>
                                <m:r>
                                  <a:rPr lang="en-US" sz="1600" i="1">
                                    <a:latin typeface="Cambria Math" panose="02040503050406030204" pitchFamily="18" charset="0"/>
                                  </a:rPr>
                                  <m:t>0</m:t>
                                </m:r>
                              </m:sub>
                            </m:sSub>
                          </m:den>
                        </m:f>
                        <m:r>
                          <a:rPr lang="en-US" sz="1600" i="1">
                            <a:latin typeface="Cambria Math" panose="02040503050406030204" pitchFamily="18" charset="0"/>
                          </a:rPr>
                          <m:t>)</m:t>
                        </m:r>
                      </m:e>
                      <m:sup>
                        <m:r>
                          <a:rPr lang="en-US" sz="1600" i="1">
                            <a:latin typeface="Cambria Math" panose="02040503050406030204" pitchFamily="18" charset="0"/>
                          </a:rPr>
                          <m:t>𝑘</m:t>
                        </m:r>
                        <m:r>
                          <a:rPr lang="en-US" sz="1600" i="1">
                            <a:latin typeface="Cambria Math" panose="02040503050406030204" pitchFamily="18" charset="0"/>
                          </a:rPr>
                          <m:t>+1</m:t>
                        </m:r>
                      </m:sup>
                    </m:sSup>
                  </m:oMath>
                </a14:m>
                <a:r>
                  <a:rPr lang="en-US" sz="1600" dirty="0"/>
                  <a:t>, more details in the following slides</a:t>
                </a:r>
              </a:p>
            </p:txBody>
          </p:sp>
        </mc:Choice>
        <mc:Fallback xmlns="">
          <p:sp>
            <p:nvSpPr>
              <p:cNvPr id="12" name="TextBox 11">
                <a:extLst>
                  <a:ext uri="{FF2B5EF4-FFF2-40B4-BE49-F238E27FC236}">
                    <a16:creationId xmlns:a16="http://schemas.microsoft.com/office/drawing/2014/main" id="{8B889D87-02D0-B70C-2212-C059D45E0D90}"/>
                  </a:ext>
                </a:extLst>
              </p:cNvPr>
              <p:cNvSpPr txBox="1">
                <a:spLocks noRot="1" noChangeAspect="1" noMove="1" noResize="1" noEditPoints="1" noAdjustHandles="1" noChangeArrowheads="1" noChangeShapeType="1" noTextEdit="1"/>
              </p:cNvSpPr>
              <p:nvPr/>
            </p:nvSpPr>
            <p:spPr>
              <a:xfrm>
                <a:off x="239595" y="1381438"/>
                <a:ext cx="8502456" cy="452368"/>
              </a:xfrm>
              <a:prstGeom prst="rect">
                <a:avLst/>
              </a:prstGeom>
              <a:blipFill>
                <a:blip r:embed="rId5"/>
                <a:stretch>
                  <a:fillRect l="-298"/>
                </a:stretch>
              </a:blipFill>
            </p:spPr>
            <p:txBody>
              <a:bodyPr/>
              <a:lstStyle/>
              <a:p>
                <a:r>
                  <a:rPr lang="en-US">
                    <a:noFill/>
                  </a:rPr>
                  <a:t> </a:t>
                </a:r>
              </a:p>
            </p:txBody>
          </p:sp>
        </mc:Fallback>
      </mc:AlternateContent>
      <p:sp>
        <p:nvSpPr>
          <p:cNvPr id="19" name="TextBox 18">
            <a:extLst>
              <a:ext uri="{FF2B5EF4-FFF2-40B4-BE49-F238E27FC236}">
                <a16:creationId xmlns:a16="http://schemas.microsoft.com/office/drawing/2014/main" id="{C069AC97-BF34-AE34-E1EF-F45262B75DE2}"/>
              </a:ext>
            </a:extLst>
          </p:cNvPr>
          <p:cNvSpPr txBox="1"/>
          <p:nvPr/>
        </p:nvSpPr>
        <p:spPr>
          <a:xfrm>
            <a:off x="38471" y="4830231"/>
            <a:ext cx="4198585" cy="646331"/>
          </a:xfrm>
          <a:prstGeom prst="rect">
            <a:avLst/>
          </a:prstGeom>
          <a:noFill/>
        </p:spPr>
        <p:txBody>
          <a:bodyPr wrap="none" rtlCol="0">
            <a:spAutoFit/>
          </a:bodyPr>
          <a:lstStyle/>
          <a:p>
            <a:r>
              <a:rPr lang="en-US" dirty="0"/>
              <a:t>The main coil wraps around the side </a:t>
            </a:r>
          </a:p>
          <a:p>
            <a:r>
              <a:rPr lang="en-US" dirty="0"/>
              <a:t>of the pole and provides the dipole field</a:t>
            </a:r>
          </a:p>
        </p:txBody>
      </p:sp>
    </p:spTree>
    <p:extLst>
      <p:ext uri="{BB962C8B-B14F-4D97-AF65-F5344CB8AC3E}">
        <p14:creationId xmlns:p14="http://schemas.microsoft.com/office/powerpoint/2010/main" val="3666465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4</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3056200" y="869970"/>
            <a:ext cx="3108543" cy="369332"/>
          </a:xfrm>
          <a:prstGeom prst="rect">
            <a:avLst/>
          </a:prstGeom>
          <a:noFill/>
        </p:spPr>
        <p:txBody>
          <a:bodyPr wrap="none" rtlCol="0">
            <a:spAutoFit/>
          </a:bodyPr>
          <a:lstStyle/>
          <a:p>
            <a:r>
              <a:rPr lang="en-US" dirty="0"/>
              <a:t>Pictures of the spiral magnet</a:t>
            </a:r>
          </a:p>
        </p:txBody>
      </p:sp>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184731" cy="646331"/>
          </a:xfrm>
          <a:prstGeom prst="rect">
            <a:avLst/>
          </a:prstGeom>
          <a:noFill/>
        </p:spPr>
        <p:txBody>
          <a:bodyPr wrap="none" rtlCol="0">
            <a:spAutoFit/>
          </a:bodyPr>
          <a:lstStyle/>
          <a:p>
            <a:endParaRPr lang="en-US" dirty="0"/>
          </a:p>
          <a:p>
            <a:endParaRPr lang="en-GB" dirty="0">
              <a:solidFill>
                <a:srgbClr val="242424"/>
              </a:solidFill>
              <a:latin typeface="Segoe UI" panose="020B0502040204020203" pitchFamily="34" charset="0"/>
            </a:endParaRPr>
          </a:p>
        </p:txBody>
      </p:sp>
      <p:sp>
        <p:nvSpPr>
          <p:cNvPr id="10" name="TextBox 9">
            <a:extLst>
              <a:ext uri="{FF2B5EF4-FFF2-40B4-BE49-F238E27FC236}">
                <a16:creationId xmlns:a16="http://schemas.microsoft.com/office/drawing/2014/main" id="{144D6B20-DB38-801F-9832-8C7BFEFF5329}"/>
              </a:ext>
            </a:extLst>
          </p:cNvPr>
          <p:cNvSpPr txBox="1"/>
          <p:nvPr/>
        </p:nvSpPr>
        <p:spPr>
          <a:xfrm>
            <a:off x="424326" y="1247722"/>
            <a:ext cx="7435160" cy="923330"/>
          </a:xfrm>
          <a:prstGeom prst="rect">
            <a:avLst/>
          </a:prstGeom>
          <a:noFill/>
        </p:spPr>
        <p:txBody>
          <a:bodyPr wrap="square" rtlCol="0">
            <a:spAutoFit/>
          </a:bodyPr>
          <a:lstStyle/>
          <a:p>
            <a:r>
              <a:rPr lang="en-US" dirty="0"/>
              <a:t>Trim coils cross the pole face at constant radii and return around the side of the pole. Gradient of the magnetic field achieved by adjusting the set of currents through the coils </a:t>
            </a:r>
          </a:p>
        </p:txBody>
      </p:sp>
      <p:pic>
        <p:nvPicPr>
          <p:cNvPr id="11" name="Picture 10" descr="A graph of a line&#10;&#10;Description automatically generated">
            <a:extLst>
              <a:ext uri="{FF2B5EF4-FFF2-40B4-BE49-F238E27FC236}">
                <a16:creationId xmlns:a16="http://schemas.microsoft.com/office/drawing/2014/main" id="{17BD7CAD-D854-1E71-8B90-2F598919FECA}"/>
              </a:ext>
            </a:extLst>
          </p:cNvPr>
          <p:cNvPicPr>
            <a:picLocks noChangeAspect="1"/>
          </p:cNvPicPr>
          <p:nvPr/>
        </p:nvPicPr>
        <p:blipFill>
          <a:blip r:embed="rId3"/>
          <a:stretch>
            <a:fillRect/>
          </a:stretch>
        </p:blipFill>
        <p:spPr>
          <a:xfrm>
            <a:off x="5385470" y="3093289"/>
            <a:ext cx="3767642" cy="297690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1C61950D-3A6F-1A84-C785-ABCF187295B8}"/>
                  </a:ext>
                </a:extLst>
              </p:cNvPr>
              <p:cNvSpPr txBox="1"/>
              <p:nvPr/>
            </p:nvSpPr>
            <p:spPr>
              <a:xfrm>
                <a:off x="6404338" y="5399314"/>
                <a:ext cx="59019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2" name="TextBox 11">
                <a:extLst>
                  <a:ext uri="{FF2B5EF4-FFF2-40B4-BE49-F238E27FC236}">
                    <a16:creationId xmlns:a16="http://schemas.microsoft.com/office/drawing/2014/main" id="{1C61950D-3A6F-1A84-C785-ABCF187295B8}"/>
                  </a:ext>
                </a:extLst>
              </p:cNvPr>
              <p:cNvSpPr txBox="1">
                <a:spLocks noRot="1" noChangeAspect="1" noMove="1" noResize="1" noEditPoints="1" noAdjustHandles="1" noChangeArrowheads="1" noChangeShapeType="1" noTextEdit="1"/>
              </p:cNvSpPr>
              <p:nvPr/>
            </p:nvSpPr>
            <p:spPr>
              <a:xfrm>
                <a:off x="6404338" y="5399314"/>
                <a:ext cx="590195" cy="276999"/>
              </a:xfrm>
              <a:prstGeom prst="rect">
                <a:avLst/>
              </a:prstGeom>
              <a:blipFill>
                <a:blip r:embed="rId4"/>
                <a:stretch>
                  <a:fillRect b="-1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2374512-0803-A88B-CABC-9D9819ADF37C}"/>
                  </a:ext>
                </a:extLst>
              </p:cNvPr>
              <p:cNvSpPr txBox="1"/>
              <p:nvPr/>
            </p:nvSpPr>
            <p:spPr>
              <a:xfrm>
                <a:off x="7269291" y="4768372"/>
                <a:ext cx="590195" cy="1015663"/>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6600" i="1" smtClean="0">
                          <a:latin typeface="Cambria Math" panose="02040503050406030204" pitchFamily="18" charset="0"/>
                          <a:ea typeface="Cambria Math" panose="02040503050406030204" pitchFamily="18" charset="0"/>
                        </a:rPr>
                        <m:t>↑</m:t>
                      </m:r>
                    </m:oMath>
                  </m:oMathPara>
                </a14:m>
                <a:endParaRPr lang="en-US" sz="4000" dirty="0"/>
              </a:p>
            </p:txBody>
          </p:sp>
        </mc:Choice>
        <mc:Fallback xmlns="">
          <p:sp>
            <p:nvSpPr>
              <p:cNvPr id="14" name="TextBox 13">
                <a:extLst>
                  <a:ext uri="{FF2B5EF4-FFF2-40B4-BE49-F238E27FC236}">
                    <a16:creationId xmlns:a16="http://schemas.microsoft.com/office/drawing/2014/main" id="{52374512-0803-A88B-CABC-9D9819ADF37C}"/>
                  </a:ext>
                </a:extLst>
              </p:cNvPr>
              <p:cNvSpPr txBox="1">
                <a:spLocks noRot="1" noChangeAspect="1" noMove="1" noResize="1" noEditPoints="1" noAdjustHandles="1" noChangeArrowheads="1" noChangeShapeType="1" noTextEdit="1"/>
              </p:cNvSpPr>
              <p:nvPr/>
            </p:nvSpPr>
            <p:spPr>
              <a:xfrm>
                <a:off x="7269291" y="4768372"/>
                <a:ext cx="590195" cy="1015663"/>
              </a:xfrm>
              <a:prstGeom prst="rect">
                <a:avLst/>
              </a:prstGeom>
              <a:blipFill>
                <a:blip r:embed="rId5"/>
                <a:stretch>
                  <a:fillRect l="-36170" r="-36170" b="-123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7DDD7EDA-B1A7-0CE3-737F-E43B7877DC96}"/>
                  </a:ext>
                </a:extLst>
              </p:cNvPr>
              <p:cNvSpPr txBox="1"/>
              <p:nvPr/>
            </p:nvSpPr>
            <p:spPr>
              <a:xfrm>
                <a:off x="8164872" y="3512064"/>
                <a:ext cx="590195" cy="255454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600" i="1" smtClean="0">
                          <a:latin typeface="Cambria Math" panose="02040503050406030204" pitchFamily="18" charset="0"/>
                          <a:ea typeface="Cambria Math" panose="02040503050406030204" pitchFamily="18" charset="0"/>
                        </a:rPr>
                        <m:t>↑</m:t>
                      </m:r>
                    </m:oMath>
                  </m:oMathPara>
                </a14:m>
                <a:endParaRPr lang="en-US" dirty="0"/>
              </a:p>
            </p:txBody>
          </p:sp>
        </mc:Choice>
        <mc:Fallback xmlns="">
          <p:sp>
            <p:nvSpPr>
              <p:cNvPr id="19" name="TextBox 18">
                <a:extLst>
                  <a:ext uri="{FF2B5EF4-FFF2-40B4-BE49-F238E27FC236}">
                    <a16:creationId xmlns:a16="http://schemas.microsoft.com/office/drawing/2014/main" id="{7DDD7EDA-B1A7-0CE3-737F-E43B7877DC96}"/>
                  </a:ext>
                </a:extLst>
              </p:cNvPr>
              <p:cNvSpPr txBox="1">
                <a:spLocks noRot="1" noChangeAspect="1" noMove="1" noResize="1" noEditPoints="1" noAdjustHandles="1" noChangeArrowheads="1" noChangeShapeType="1" noTextEdit="1"/>
              </p:cNvSpPr>
              <p:nvPr/>
            </p:nvSpPr>
            <p:spPr>
              <a:xfrm>
                <a:off x="8164872" y="3512064"/>
                <a:ext cx="590195" cy="2554545"/>
              </a:xfrm>
              <a:prstGeom prst="rect">
                <a:avLst/>
              </a:prstGeom>
              <a:blipFill>
                <a:blip r:embed="rId6"/>
                <a:stretch>
                  <a:fillRect l="-125000" r="-191667" b="-10891"/>
                </a:stretch>
              </a:blipFill>
            </p:spPr>
            <p:txBody>
              <a:bodyPr/>
              <a:lstStyle/>
              <a:p>
                <a:r>
                  <a:rPr lang="en-US">
                    <a:noFill/>
                  </a:rPr>
                  <a:t> </a:t>
                </a:r>
              </a:p>
            </p:txBody>
          </p:sp>
        </mc:Fallback>
      </mc:AlternateContent>
      <p:pic>
        <p:nvPicPr>
          <p:cNvPr id="23" name="Picture 22" descr="A green and red graph&#10;&#10;Description automatically generated">
            <a:extLst>
              <a:ext uri="{FF2B5EF4-FFF2-40B4-BE49-F238E27FC236}">
                <a16:creationId xmlns:a16="http://schemas.microsoft.com/office/drawing/2014/main" id="{913864F7-DFAB-4BEC-19DB-EEA394490E21}"/>
              </a:ext>
            </a:extLst>
          </p:cNvPr>
          <p:cNvPicPr>
            <a:picLocks noChangeAspect="1"/>
          </p:cNvPicPr>
          <p:nvPr/>
        </p:nvPicPr>
        <p:blipFill>
          <a:blip r:embed="rId7"/>
          <a:stretch>
            <a:fillRect/>
          </a:stretch>
        </p:blipFill>
        <p:spPr>
          <a:xfrm>
            <a:off x="810722" y="4013009"/>
            <a:ext cx="4103463" cy="2176837"/>
          </a:xfrm>
          <a:prstGeom prst="rect">
            <a:avLst/>
          </a:prstGeom>
        </p:spPr>
      </p:pic>
      <p:pic>
        <p:nvPicPr>
          <p:cNvPr id="21" name="Picture 20" descr="A diagram of a plane&#10;&#10;Description automatically generated">
            <a:extLst>
              <a:ext uri="{FF2B5EF4-FFF2-40B4-BE49-F238E27FC236}">
                <a16:creationId xmlns:a16="http://schemas.microsoft.com/office/drawing/2014/main" id="{DCD94CA9-0563-094C-B0DA-81141A377BE3}"/>
              </a:ext>
            </a:extLst>
          </p:cNvPr>
          <p:cNvPicPr>
            <a:picLocks noChangeAspect="1"/>
          </p:cNvPicPr>
          <p:nvPr/>
        </p:nvPicPr>
        <p:blipFill>
          <a:blip r:embed="rId8"/>
          <a:stretch>
            <a:fillRect/>
          </a:stretch>
        </p:blipFill>
        <p:spPr>
          <a:xfrm>
            <a:off x="797663" y="2209800"/>
            <a:ext cx="4184412" cy="1896816"/>
          </a:xfrm>
          <a:prstGeom prst="rect">
            <a:avLst/>
          </a:prstGeom>
        </p:spPr>
      </p:pic>
    </p:spTree>
    <p:extLst>
      <p:ext uri="{BB962C8B-B14F-4D97-AF65-F5344CB8AC3E}">
        <p14:creationId xmlns:p14="http://schemas.microsoft.com/office/powerpoint/2010/main" val="2310189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5</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3537101" y="735312"/>
            <a:ext cx="2069797" cy="369332"/>
          </a:xfrm>
          <a:prstGeom prst="rect">
            <a:avLst/>
          </a:prstGeom>
          <a:noFill/>
        </p:spPr>
        <p:txBody>
          <a:bodyPr wrap="none" rtlCol="0">
            <a:spAutoFit/>
          </a:bodyPr>
          <a:lstStyle/>
          <a:p>
            <a:r>
              <a:rPr lang="en-US" dirty="0"/>
              <a:t>Integrated B Field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8733738" cy="1051313"/>
              </a:xfrm>
              <a:prstGeom prst="rect">
                <a:avLst/>
              </a:prstGeom>
              <a:noFill/>
            </p:spPr>
            <p:txBody>
              <a:bodyPr wrap="none" rtlCol="0">
                <a:spAutoFit/>
              </a:bodyPr>
              <a:lstStyle/>
              <a:p>
                <a:r>
                  <a:rPr lang="en-GB" b="0" i="0" dirty="0">
                    <a:solidFill>
                      <a:srgbClr val="242424"/>
                    </a:solidFill>
                    <a:effectLst/>
                    <a:latin typeface="Segoe UI" panose="020B0502040204020203" pitchFamily="34" charset="0"/>
                  </a:rPr>
                  <a:t>k-value=</a:t>
                </a:r>
                <a:r>
                  <a:rPr lang="en-GB" b="0" i="0" dirty="0">
                    <a:solidFill>
                      <a:srgbClr val="000000"/>
                    </a:solidFill>
                    <a:effectLst/>
                    <a:latin typeface="Aptos" panose="020B0004020202020204" pitchFamily="34" charset="0"/>
                  </a:rPr>
                  <a:t>5.33</a:t>
                </a:r>
                <a:r>
                  <a:rPr lang="en-US" dirty="0">
                    <a:solidFill>
                      <a:srgbClr val="242424"/>
                    </a:solidFill>
                    <a:latin typeface="Segoe UI" panose="020B0502040204020203" pitchFamily="34" charset="0"/>
                  </a:rPr>
                  <a:t>, r</a:t>
                </a:r>
                <a:r>
                  <a:rPr lang="en-US" baseline="-25000" dirty="0">
                    <a:solidFill>
                      <a:srgbClr val="242424"/>
                    </a:solidFill>
                    <a:latin typeface="Segoe UI" panose="020B0502040204020203" pitchFamily="34" charset="0"/>
                  </a:rPr>
                  <a:t>0 </a:t>
                </a:r>
                <a:r>
                  <a:rPr lang="en-US" dirty="0">
                    <a:solidFill>
                      <a:srgbClr val="242424"/>
                    </a:solidFill>
                    <a:latin typeface="Segoe UI" panose="020B0502040204020203" pitchFamily="34" charset="0"/>
                  </a:rPr>
                  <a:t>= 3.477m , B</a:t>
                </a:r>
                <a:r>
                  <a:rPr lang="en-US" baseline="-25000" dirty="0">
                    <a:solidFill>
                      <a:srgbClr val="242424"/>
                    </a:solidFill>
                    <a:latin typeface="Segoe UI" panose="020B0502040204020203" pitchFamily="34" charset="0"/>
                  </a:rPr>
                  <a:t>0 </a:t>
                </a:r>
                <a:r>
                  <a:rPr lang="en-US" dirty="0">
                    <a:solidFill>
                      <a:srgbClr val="242424"/>
                    </a:solidFill>
                    <a:latin typeface="Segoe UI" panose="020B0502040204020203" pitchFamily="34" charset="0"/>
                  </a:rPr>
                  <a:t>= 1.405T,  BL</a:t>
                </a:r>
                <a:r>
                  <a:rPr lang="en-US" baseline="-25000" dirty="0">
                    <a:solidFill>
                      <a:srgbClr val="242424"/>
                    </a:solidFill>
                    <a:latin typeface="Segoe UI" panose="020B0502040204020203" pitchFamily="34" charset="0"/>
                  </a:rPr>
                  <a:t>0</a:t>
                </a:r>
                <a:r>
                  <a:rPr lang="en-US" dirty="0">
                    <a:solidFill>
                      <a:srgbClr val="242424"/>
                    </a:solidFill>
                    <a:latin typeface="Segoe UI" panose="020B0502040204020203" pitchFamily="34" charset="0"/>
                  </a:rPr>
                  <a:t> = </a:t>
                </a:r>
                <a:r>
                  <a:rPr lang="en-GB" b="0" i="0" dirty="0">
                    <a:solidFill>
                      <a:srgbClr val="242424"/>
                    </a:solidFill>
                    <a:effectLst/>
                    <a:latin typeface="Segoe UI" panose="020B0502040204020203" pitchFamily="34" charset="0"/>
                  </a:rPr>
                  <a:t>1.044 Tm (Assuming hardedge model)</a:t>
                </a:r>
              </a:p>
              <a:p>
                <a:r>
                  <a:rPr lang="en-US" dirty="0"/>
                  <a:t>The integrated B field scales as: </a:t>
                </a:r>
                <a14:m>
                  <m:oMath xmlns:m="http://schemas.openxmlformats.org/officeDocument/2006/math">
                    <m:r>
                      <a:rPr lang="en-US" i="1">
                        <a:latin typeface="Cambria Math" panose="02040503050406030204" pitchFamily="18" charset="0"/>
                      </a:rPr>
                      <m:t>𝐵𝐿</m:t>
                    </m:r>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𝐵𝐿</m:t>
                        </m:r>
                      </m:e>
                      <m:sub>
                        <m:r>
                          <a:rPr lang="en-US" i="1">
                            <a:latin typeface="Cambria Math" panose="02040503050406030204" pitchFamily="18" charset="0"/>
                          </a:rPr>
                          <m:t>0</m:t>
                        </m:r>
                      </m:sub>
                    </m:sSub>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𝑟</m:t>
                            </m:r>
                          </m:num>
                          <m:den>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0</m:t>
                                </m:r>
                              </m:sub>
                            </m:sSub>
                          </m:den>
                        </m:f>
                        <m:r>
                          <a:rPr lang="en-US" i="1">
                            <a:latin typeface="Cambria Math" panose="02040503050406030204" pitchFamily="18" charset="0"/>
                          </a:rPr>
                          <m:t>)</m:t>
                        </m:r>
                      </m:e>
                      <m:sup>
                        <m:r>
                          <a:rPr lang="en-US" i="1">
                            <a:latin typeface="Cambria Math" panose="02040503050406030204" pitchFamily="18" charset="0"/>
                          </a:rPr>
                          <m:t>𝑘</m:t>
                        </m:r>
                        <m:r>
                          <a:rPr lang="en-US" i="1">
                            <a:latin typeface="Cambria Math" panose="02040503050406030204" pitchFamily="18" charset="0"/>
                          </a:rPr>
                          <m:t>+1</m:t>
                        </m:r>
                      </m:sup>
                    </m:sSup>
                  </m:oMath>
                </a14:m>
                <a:r>
                  <a:rPr lang="en-US" dirty="0"/>
                  <a:t> </a:t>
                </a:r>
                <a14:m>
                  <m:oMath xmlns:m="http://schemas.openxmlformats.org/officeDocument/2006/math">
                    <m:r>
                      <a:rPr lang="en-US" b="0" i="0" smtClean="0">
                        <a:latin typeface="Cambria Math" panose="02040503050406030204" pitchFamily="18" charset="0"/>
                      </a:rPr>
                      <m:t>, </m:t>
                    </m:r>
                    <m:r>
                      <m:rPr>
                        <m:sty m:val="p"/>
                      </m:rPr>
                      <a:rPr lang="en-US" b="0" i="0" smtClean="0">
                        <a:latin typeface="Cambria Math" panose="02040503050406030204" pitchFamily="18" charset="0"/>
                      </a:rPr>
                      <m:t>w</m:t>
                    </m:r>
                    <m:r>
                      <a:rPr lang="en-US" b="0" i="1" smtClean="0">
                        <a:latin typeface="Cambria Math" panose="02040503050406030204" pitchFamily="18" charset="0"/>
                      </a:rPr>
                      <m:t>h𝑒𝑟𝑒</m:t>
                    </m:r>
                    <m:r>
                      <a:rPr lang="en-US" b="0" i="1" smtClean="0">
                        <a:latin typeface="Cambria Math" panose="02040503050406030204" pitchFamily="18" charset="0"/>
                      </a:rPr>
                      <m:t> </m:t>
                    </m:r>
                    <m:r>
                      <a:rPr lang="en-US" i="1">
                        <a:latin typeface="Cambria Math" panose="02040503050406030204" pitchFamily="18" charset="0"/>
                      </a:rPr>
                      <m:t>𝐵𝐿</m:t>
                    </m:r>
                    <m:r>
                      <a:rPr lang="en-US" i="1">
                        <a:latin typeface="Cambria Math" panose="02040503050406030204" pitchFamily="18" charset="0"/>
                      </a:rPr>
                      <m:t>=</m:t>
                    </m:r>
                    <m:r>
                      <a:rPr lang="en-US" i="1">
                        <a:latin typeface="Cambria Math" panose="02040503050406030204" pitchFamily="18" charset="0"/>
                      </a:rPr>
                      <m:t>𝑟</m:t>
                    </m:r>
                    <m:r>
                      <a:rPr lang="en-US" i="1">
                        <a:latin typeface="Cambria Math" panose="02040503050406030204" pitchFamily="18" charset="0"/>
                      </a:rPr>
                      <m:t> </m:t>
                    </m:r>
                    <m:nary>
                      <m:naryPr>
                        <m:limLoc m:val="undOvr"/>
                        <m:subHide m:val="on"/>
                        <m:supHide m:val="on"/>
                        <m:ctrlPr>
                          <a:rPr lang="en-US" i="1">
                            <a:latin typeface="Cambria Math" panose="02040503050406030204" pitchFamily="18" charset="0"/>
                          </a:rPr>
                        </m:ctrlPr>
                      </m:naryPr>
                      <m:sub/>
                      <m:sup/>
                      <m:e>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𝐵</m:t>
                            </m:r>
                          </m:e>
                          <m:sub>
                            <m:r>
                              <a:rPr lang="en-US" i="1">
                                <a:latin typeface="Cambria Math" panose="02040503050406030204" pitchFamily="18" charset="0"/>
                              </a:rPr>
                              <m:t>𝑧</m:t>
                            </m:r>
                            <m:r>
                              <a:rPr lang="en-US" i="1">
                                <a:latin typeface="Cambria Math" panose="02040503050406030204" pitchFamily="18" charset="0"/>
                              </a:rPr>
                              <m:t> </m:t>
                            </m:r>
                          </m:sub>
                        </m:sSub>
                        <m:r>
                          <a:rPr lang="en-US" i="1">
                            <a:latin typeface="Cambria Math" panose="02040503050406030204" pitchFamily="18" charset="0"/>
                          </a:rPr>
                          <m:t>𝑑</m:t>
                        </m:r>
                        <m:r>
                          <a:rPr lang="en-US" i="1">
                            <a:latin typeface="Cambria Math" panose="02040503050406030204" pitchFamily="18" charset="0"/>
                            <a:ea typeface="Cambria Math" panose="02040503050406030204" pitchFamily="18" charset="0"/>
                          </a:rPr>
                          <m:t>𝜃</m:t>
                        </m:r>
                      </m:e>
                    </m:nary>
                    <m:r>
                      <a:rPr lang="en-US" i="1">
                        <a:latin typeface="Cambria Math" panose="02040503050406030204" pitchFamily="18" charset="0"/>
                      </a:rPr>
                      <m:t> </m:t>
                    </m:r>
                  </m:oMath>
                </a14:m>
                <a:endParaRPr lang="en-US" dirty="0"/>
              </a:p>
              <a:p>
                <a:endParaRPr lang="en-GB" dirty="0">
                  <a:solidFill>
                    <a:srgbClr val="242424"/>
                  </a:solidFill>
                  <a:latin typeface="Segoe UI" panose="020B0502040204020203" pitchFamily="34" charset="0"/>
                </a:endParaRPr>
              </a:p>
            </p:txBody>
          </p:sp>
        </mc:Choice>
        <mc:Fallback xmlns="">
          <p:sp>
            <p:nvSpPr>
              <p:cNvPr id="3" name="TextBox 2">
                <a:extLst>
                  <a:ext uri="{FF2B5EF4-FFF2-40B4-BE49-F238E27FC236}">
                    <a16:creationId xmlns:a16="http://schemas.microsoft.com/office/drawing/2014/main" id="{5035A51E-6A2A-C322-3DEB-15657F6D6C46}"/>
                  </a:ext>
                </a:extLst>
              </p:cNvPr>
              <p:cNvSpPr txBox="1">
                <a:spLocks noRot="1" noChangeAspect="1" noMove="1" noResize="1" noEditPoints="1" noAdjustHandles="1" noChangeArrowheads="1" noChangeShapeType="1" noTextEdit="1"/>
              </p:cNvSpPr>
              <p:nvPr/>
            </p:nvSpPr>
            <p:spPr>
              <a:xfrm>
                <a:off x="239595" y="1104644"/>
                <a:ext cx="8733738" cy="1051313"/>
              </a:xfrm>
              <a:prstGeom prst="rect">
                <a:avLst/>
              </a:prstGeom>
              <a:blipFill>
                <a:blip r:embed="rId3"/>
                <a:stretch>
                  <a:fillRect l="-581" t="-20238" b="-39286"/>
                </a:stretch>
              </a:blipFill>
            </p:spPr>
            <p:txBody>
              <a:bodyPr/>
              <a:lstStyle/>
              <a:p>
                <a:r>
                  <a:rPr lang="en-US">
                    <a:noFill/>
                  </a:rPr>
                  <a:t> </a:t>
                </a:r>
              </a:p>
            </p:txBody>
          </p:sp>
        </mc:Fallback>
      </mc:AlternateContent>
      <p:graphicFrame>
        <p:nvGraphicFramePr>
          <p:cNvPr id="10" name="Table 9">
            <a:extLst>
              <a:ext uri="{FF2B5EF4-FFF2-40B4-BE49-F238E27FC236}">
                <a16:creationId xmlns:a16="http://schemas.microsoft.com/office/drawing/2014/main" id="{C80F3DEC-1D32-2BBD-7CB5-836E8FA1E211}"/>
              </a:ext>
            </a:extLst>
          </p:cNvPr>
          <p:cNvGraphicFramePr>
            <a:graphicFrameLocks noGrp="1"/>
          </p:cNvGraphicFramePr>
          <p:nvPr>
            <p:extLst>
              <p:ext uri="{D42A27DB-BD31-4B8C-83A1-F6EECF244321}">
                <p14:modId xmlns:p14="http://schemas.microsoft.com/office/powerpoint/2010/main" val="2861413320"/>
              </p:ext>
            </p:extLst>
          </p:nvPr>
        </p:nvGraphicFramePr>
        <p:xfrm>
          <a:off x="5877227" y="1891211"/>
          <a:ext cx="2580506" cy="4297680"/>
        </p:xfrm>
        <a:graphic>
          <a:graphicData uri="http://schemas.openxmlformats.org/drawingml/2006/table">
            <a:tbl>
              <a:tblPr firstRow="1" bandRow="1">
                <a:tableStyleId>{5C22544A-7EE6-4342-B048-85BDC9FD1C3A}</a:tableStyleId>
              </a:tblPr>
              <a:tblGrid>
                <a:gridCol w="1290253">
                  <a:extLst>
                    <a:ext uri="{9D8B030D-6E8A-4147-A177-3AD203B41FA5}">
                      <a16:colId xmlns:a16="http://schemas.microsoft.com/office/drawing/2014/main" val="3309315578"/>
                    </a:ext>
                  </a:extLst>
                </a:gridCol>
                <a:gridCol w="1290253">
                  <a:extLst>
                    <a:ext uri="{9D8B030D-6E8A-4147-A177-3AD203B41FA5}">
                      <a16:colId xmlns:a16="http://schemas.microsoft.com/office/drawing/2014/main" val="1574832255"/>
                    </a:ext>
                  </a:extLst>
                </a:gridCol>
              </a:tblGrid>
              <a:tr h="600289">
                <a:tc>
                  <a:txBody>
                    <a:bodyPr/>
                    <a:lstStyle/>
                    <a:p>
                      <a:r>
                        <a:rPr lang="en-US" dirty="0"/>
                        <a:t>Coil Number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Current </a:t>
                      </a:r>
                    </a:p>
                    <a:p>
                      <a:r>
                        <a:rPr lang="en-US" sz="1200" dirty="0"/>
                        <a:t>Values (Ampere turn)</a:t>
                      </a:r>
                    </a:p>
                  </a:txBody>
                  <a:tcPr/>
                </a:tc>
                <a:extLst>
                  <a:ext uri="{0D108BD9-81ED-4DB2-BD59-A6C34878D82A}">
                    <a16:rowId xmlns:a16="http://schemas.microsoft.com/office/drawing/2014/main" val="3900160422"/>
                  </a:ext>
                </a:extLst>
              </a:tr>
              <a:tr h="343022">
                <a:tc>
                  <a:txBody>
                    <a:bodyPr/>
                    <a:lstStyle/>
                    <a:p>
                      <a:r>
                        <a:rPr lang="en-US" dirty="0"/>
                        <a:t>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14227.21</a:t>
                      </a:r>
                    </a:p>
                  </a:txBody>
                  <a:tcPr/>
                </a:tc>
                <a:extLst>
                  <a:ext uri="{0D108BD9-81ED-4DB2-BD59-A6C34878D82A}">
                    <a16:rowId xmlns:a16="http://schemas.microsoft.com/office/drawing/2014/main" val="2748708652"/>
                  </a:ext>
                </a:extLst>
              </a:tr>
              <a:tr h="343022">
                <a:tc>
                  <a:txBody>
                    <a:bodyPr/>
                    <a:lstStyle/>
                    <a:p>
                      <a:r>
                        <a:rPr lang="en-US" dirty="0"/>
                        <a:t>9</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6220.45</a:t>
                      </a:r>
                    </a:p>
                  </a:txBody>
                  <a:tcPr/>
                </a:tc>
                <a:extLst>
                  <a:ext uri="{0D108BD9-81ED-4DB2-BD59-A6C34878D82A}">
                    <a16:rowId xmlns:a16="http://schemas.microsoft.com/office/drawing/2014/main" val="2703976496"/>
                  </a:ext>
                </a:extLst>
              </a:tr>
              <a:tr h="343022">
                <a:tc>
                  <a:txBody>
                    <a:bodyPr/>
                    <a:lstStyle/>
                    <a:p>
                      <a:r>
                        <a:rPr lang="en-US" dirty="0"/>
                        <a:t>8</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4220.33</a:t>
                      </a:r>
                    </a:p>
                  </a:txBody>
                  <a:tcPr/>
                </a:tc>
                <a:extLst>
                  <a:ext uri="{0D108BD9-81ED-4DB2-BD59-A6C34878D82A}">
                    <a16:rowId xmlns:a16="http://schemas.microsoft.com/office/drawing/2014/main" val="1524733153"/>
                  </a:ext>
                </a:extLst>
              </a:tr>
              <a:tr h="343022">
                <a:tc>
                  <a:txBody>
                    <a:bodyPr/>
                    <a:lstStyle/>
                    <a:p>
                      <a:r>
                        <a:rPr lang="en-US" dirty="0"/>
                        <a:t>7</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3416.29</a:t>
                      </a:r>
                    </a:p>
                  </a:txBody>
                  <a:tcPr/>
                </a:tc>
                <a:extLst>
                  <a:ext uri="{0D108BD9-81ED-4DB2-BD59-A6C34878D82A}">
                    <a16:rowId xmlns:a16="http://schemas.microsoft.com/office/drawing/2014/main" val="780416709"/>
                  </a:ext>
                </a:extLst>
              </a:tr>
              <a:tr h="343022">
                <a:tc>
                  <a:txBody>
                    <a:bodyPr/>
                    <a:lstStyle/>
                    <a:p>
                      <a:r>
                        <a:rPr lang="en-US" dirty="0"/>
                        <a:t>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2834.05</a:t>
                      </a:r>
                    </a:p>
                  </a:txBody>
                  <a:tcPr/>
                </a:tc>
                <a:extLst>
                  <a:ext uri="{0D108BD9-81ED-4DB2-BD59-A6C34878D82A}">
                    <a16:rowId xmlns:a16="http://schemas.microsoft.com/office/drawing/2014/main" val="1194505672"/>
                  </a:ext>
                </a:extLst>
              </a:tr>
              <a:tr h="343022">
                <a:tc>
                  <a:txBody>
                    <a:bodyPr/>
                    <a:lstStyle/>
                    <a:p>
                      <a:r>
                        <a:rPr lang="en-US" dirty="0"/>
                        <a:t>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2411.90</a:t>
                      </a:r>
                    </a:p>
                  </a:txBody>
                  <a:tcPr/>
                </a:tc>
                <a:extLst>
                  <a:ext uri="{0D108BD9-81ED-4DB2-BD59-A6C34878D82A}">
                    <a16:rowId xmlns:a16="http://schemas.microsoft.com/office/drawing/2014/main" val="2789361957"/>
                  </a:ext>
                </a:extLst>
              </a:tr>
              <a:tr h="343022">
                <a:tc>
                  <a:txBody>
                    <a:bodyPr/>
                    <a:lstStyle/>
                    <a:p>
                      <a:r>
                        <a:rPr lang="en-US" dirty="0"/>
                        <a:t>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2065.92</a:t>
                      </a:r>
                    </a:p>
                  </a:txBody>
                  <a:tcPr/>
                </a:tc>
                <a:extLst>
                  <a:ext uri="{0D108BD9-81ED-4DB2-BD59-A6C34878D82A}">
                    <a16:rowId xmlns:a16="http://schemas.microsoft.com/office/drawing/2014/main" val="2471431581"/>
                  </a:ext>
                </a:extLst>
              </a:tr>
              <a:tr h="343022">
                <a:tc>
                  <a:txBody>
                    <a:bodyPr/>
                    <a:lstStyle/>
                    <a:p>
                      <a:r>
                        <a:rPr lang="en-US" dirty="0"/>
                        <a:t>3</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1774.55</a:t>
                      </a:r>
                    </a:p>
                  </a:txBody>
                  <a:tcPr/>
                </a:tc>
                <a:extLst>
                  <a:ext uri="{0D108BD9-81ED-4DB2-BD59-A6C34878D82A}">
                    <a16:rowId xmlns:a16="http://schemas.microsoft.com/office/drawing/2014/main" val="1274633910"/>
                  </a:ext>
                </a:extLst>
              </a:tr>
              <a:tr h="343022">
                <a:tc>
                  <a:txBody>
                    <a:bodyPr/>
                    <a:lstStyle/>
                    <a:p>
                      <a:r>
                        <a:rPr lang="en-US" dirty="0"/>
                        <a:t>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1495.80</a:t>
                      </a:r>
                    </a:p>
                  </a:txBody>
                  <a:tcPr/>
                </a:tc>
                <a:extLst>
                  <a:ext uri="{0D108BD9-81ED-4DB2-BD59-A6C34878D82A}">
                    <a16:rowId xmlns:a16="http://schemas.microsoft.com/office/drawing/2014/main" val="580980220"/>
                  </a:ext>
                </a:extLst>
              </a:tr>
              <a:tr h="343022">
                <a:tc>
                  <a:txBody>
                    <a:bodyPr/>
                    <a:lstStyle/>
                    <a:p>
                      <a:r>
                        <a:rPr lang="en-US" dirty="0"/>
                        <a:t>1</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1183.96</a:t>
                      </a:r>
                    </a:p>
                  </a:txBody>
                  <a:tcPr/>
                </a:tc>
                <a:extLst>
                  <a:ext uri="{0D108BD9-81ED-4DB2-BD59-A6C34878D82A}">
                    <a16:rowId xmlns:a16="http://schemas.microsoft.com/office/drawing/2014/main" val="457994900"/>
                  </a:ext>
                </a:extLst>
              </a:tr>
            </a:tbl>
          </a:graphicData>
        </a:graphic>
      </p:graphicFrame>
      <p:pic>
        <p:nvPicPr>
          <p:cNvPr id="6" name="Picture 5" descr="A graph with blue lines&#10;&#10;Description automatically generated">
            <a:extLst>
              <a:ext uri="{FF2B5EF4-FFF2-40B4-BE49-F238E27FC236}">
                <a16:creationId xmlns:a16="http://schemas.microsoft.com/office/drawing/2014/main" id="{C1FAAD8F-F90A-264D-6EA8-46A8D9C8D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695" y="1891211"/>
            <a:ext cx="5022203" cy="3783538"/>
          </a:xfrm>
          <a:prstGeom prst="rect">
            <a:avLst/>
          </a:prstGeom>
        </p:spPr>
      </p:pic>
    </p:spTree>
    <p:extLst>
      <p:ext uri="{BB962C8B-B14F-4D97-AF65-F5344CB8AC3E}">
        <p14:creationId xmlns:p14="http://schemas.microsoft.com/office/powerpoint/2010/main" val="180603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6</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3537101" y="735312"/>
            <a:ext cx="2069797" cy="369332"/>
          </a:xfrm>
          <a:prstGeom prst="rect">
            <a:avLst/>
          </a:prstGeom>
          <a:noFill/>
        </p:spPr>
        <p:txBody>
          <a:bodyPr wrap="none" rtlCol="0">
            <a:spAutoFit/>
          </a:bodyPr>
          <a:lstStyle/>
          <a:p>
            <a:r>
              <a:rPr lang="en-US" dirty="0"/>
              <a:t>Integrated B Field </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8733738" cy="1053558"/>
              </a:xfrm>
              <a:prstGeom prst="rect">
                <a:avLst/>
              </a:prstGeom>
              <a:noFill/>
            </p:spPr>
            <p:txBody>
              <a:bodyPr wrap="none" rtlCol="0">
                <a:spAutoFit/>
              </a:bodyPr>
              <a:lstStyle/>
              <a:p>
                <a:r>
                  <a:rPr lang="en-GB" b="0" i="0" dirty="0">
                    <a:solidFill>
                      <a:srgbClr val="242424"/>
                    </a:solidFill>
                    <a:effectLst/>
                    <a:latin typeface="Segoe UI" panose="020B0502040204020203" pitchFamily="34" charset="0"/>
                  </a:rPr>
                  <a:t>k-value=</a:t>
                </a:r>
                <a:r>
                  <a:rPr lang="en-GB" b="0" i="0" dirty="0">
                    <a:solidFill>
                      <a:srgbClr val="000000"/>
                    </a:solidFill>
                    <a:effectLst/>
                    <a:latin typeface="Aptos" panose="020B0004020202020204" pitchFamily="34" charset="0"/>
                  </a:rPr>
                  <a:t>5.33</a:t>
                </a:r>
                <a:r>
                  <a:rPr lang="en-US" dirty="0">
                    <a:solidFill>
                      <a:srgbClr val="242424"/>
                    </a:solidFill>
                    <a:latin typeface="Segoe UI" panose="020B0502040204020203" pitchFamily="34" charset="0"/>
                  </a:rPr>
                  <a:t>, r</a:t>
                </a:r>
                <a:r>
                  <a:rPr lang="en-US" baseline="-25000" dirty="0">
                    <a:solidFill>
                      <a:srgbClr val="242424"/>
                    </a:solidFill>
                    <a:latin typeface="Segoe UI" panose="020B0502040204020203" pitchFamily="34" charset="0"/>
                  </a:rPr>
                  <a:t>0 </a:t>
                </a:r>
                <a:r>
                  <a:rPr lang="en-US" dirty="0">
                    <a:solidFill>
                      <a:srgbClr val="242424"/>
                    </a:solidFill>
                    <a:latin typeface="Segoe UI" panose="020B0502040204020203" pitchFamily="34" charset="0"/>
                  </a:rPr>
                  <a:t>= 3.477m , B</a:t>
                </a:r>
                <a:r>
                  <a:rPr lang="en-US" baseline="-25000" dirty="0">
                    <a:solidFill>
                      <a:srgbClr val="242424"/>
                    </a:solidFill>
                    <a:latin typeface="Segoe UI" panose="020B0502040204020203" pitchFamily="34" charset="0"/>
                  </a:rPr>
                  <a:t>0 </a:t>
                </a:r>
                <a:r>
                  <a:rPr lang="en-US" dirty="0">
                    <a:solidFill>
                      <a:srgbClr val="242424"/>
                    </a:solidFill>
                    <a:latin typeface="Segoe UI" panose="020B0502040204020203" pitchFamily="34" charset="0"/>
                  </a:rPr>
                  <a:t>= 1.405T,  BL</a:t>
                </a:r>
                <a:r>
                  <a:rPr lang="en-US" baseline="-25000" dirty="0">
                    <a:solidFill>
                      <a:srgbClr val="242424"/>
                    </a:solidFill>
                    <a:latin typeface="Segoe UI" panose="020B0502040204020203" pitchFamily="34" charset="0"/>
                  </a:rPr>
                  <a:t>0</a:t>
                </a:r>
                <a:r>
                  <a:rPr lang="en-US" dirty="0">
                    <a:solidFill>
                      <a:srgbClr val="242424"/>
                    </a:solidFill>
                    <a:latin typeface="Segoe UI" panose="020B0502040204020203" pitchFamily="34" charset="0"/>
                  </a:rPr>
                  <a:t> = </a:t>
                </a:r>
                <a:r>
                  <a:rPr lang="en-GB" b="0" i="0" dirty="0">
                    <a:solidFill>
                      <a:srgbClr val="242424"/>
                    </a:solidFill>
                    <a:effectLst/>
                    <a:latin typeface="Segoe UI" panose="020B0502040204020203" pitchFamily="34" charset="0"/>
                  </a:rPr>
                  <a:t>1.044 Tm (Assuming hardedge model)</a:t>
                </a:r>
              </a:p>
              <a:p>
                <a:endParaRPr lang="en-US" dirty="0"/>
              </a:p>
              <a:p>
                <a:pPr algn="ct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𝑖𝑛𝑡</m:t>
                        </m:r>
                      </m:sub>
                    </m:sSub>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𝑟</m:t>
                        </m:r>
                      </m:num>
                      <m:den>
                        <m:r>
                          <a:rPr lang="en-US" b="0" i="1" smtClean="0">
                            <a:latin typeface="Cambria Math" panose="02040503050406030204" pitchFamily="18" charset="0"/>
                          </a:rPr>
                          <m:t>𝐵𝐿</m:t>
                        </m:r>
                      </m:den>
                    </m:f>
                    <m:f>
                      <m:fPr>
                        <m:ctrlPr>
                          <a:rPr lang="en-US" i="1">
                            <a:latin typeface="Cambria Math" panose="02040503050406030204" pitchFamily="18" charset="0"/>
                          </a:rPr>
                        </m:ctrlPr>
                      </m:fPr>
                      <m:num>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𝐵𝐿</m:t>
                        </m:r>
                      </m:num>
                      <m:den>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𝑟</m:t>
                        </m:r>
                      </m:den>
                    </m:f>
                    <m:r>
                      <a:rPr lang="en-US" b="0" i="1" smtClean="0">
                        <a:latin typeface="Cambria Math" panose="02040503050406030204" pitchFamily="18" charset="0"/>
                      </a:rPr>
                      <m:t> −1 </m:t>
                    </m:r>
                  </m:oMath>
                </a14:m>
                <a:r>
                  <a:rPr lang="en-GB" dirty="0">
                    <a:solidFill>
                      <a:srgbClr val="242424"/>
                    </a:solidFill>
                    <a:latin typeface="Segoe UI" panose="020B0502040204020203" pitchFamily="34" charset="0"/>
                  </a:rPr>
                  <a:t>, dk/k&lt;1%</a:t>
                </a:r>
              </a:p>
            </p:txBody>
          </p:sp>
        </mc:Choice>
        <mc:Fallback xmlns="">
          <p:sp>
            <p:nvSpPr>
              <p:cNvPr id="3" name="TextBox 2">
                <a:extLst>
                  <a:ext uri="{FF2B5EF4-FFF2-40B4-BE49-F238E27FC236}">
                    <a16:creationId xmlns:a16="http://schemas.microsoft.com/office/drawing/2014/main" id="{5035A51E-6A2A-C322-3DEB-15657F6D6C46}"/>
                  </a:ext>
                </a:extLst>
              </p:cNvPr>
              <p:cNvSpPr txBox="1">
                <a:spLocks noRot="1" noChangeAspect="1" noMove="1" noResize="1" noEditPoints="1" noAdjustHandles="1" noChangeArrowheads="1" noChangeShapeType="1" noTextEdit="1"/>
              </p:cNvSpPr>
              <p:nvPr/>
            </p:nvSpPr>
            <p:spPr>
              <a:xfrm>
                <a:off x="239595" y="1104644"/>
                <a:ext cx="8733738" cy="1053558"/>
              </a:xfrm>
              <a:prstGeom prst="rect">
                <a:avLst/>
              </a:prstGeom>
              <a:blipFill>
                <a:blip r:embed="rId3"/>
                <a:stretch>
                  <a:fillRect l="-581" t="-2381" b="-7143"/>
                </a:stretch>
              </a:blipFill>
            </p:spPr>
            <p:txBody>
              <a:bodyPr/>
              <a:lstStyle/>
              <a:p>
                <a:r>
                  <a:rPr lang="en-US">
                    <a:noFill/>
                  </a:rPr>
                  <a:t> </a:t>
                </a:r>
              </a:p>
            </p:txBody>
          </p:sp>
        </mc:Fallback>
      </mc:AlternateContent>
      <p:pic>
        <p:nvPicPr>
          <p:cNvPr id="6" name="Picture 5" descr="A graph with blue lines&#10;&#10;Description automatically generated">
            <a:extLst>
              <a:ext uri="{FF2B5EF4-FFF2-40B4-BE49-F238E27FC236}">
                <a16:creationId xmlns:a16="http://schemas.microsoft.com/office/drawing/2014/main" id="{B4D760AB-A277-A45D-9AE7-E12083D6B0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93899" y="2365520"/>
            <a:ext cx="4756200" cy="3684380"/>
          </a:xfrm>
          <a:prstGeom prst="rect">
            <a:avLst/>
          </a:prstGeom>
        </p:spPr>
      </p:pic>
    </p:spTree>
    <p:extLst>
      <p:ext uri="{BB962C8B-B14F-4D97-AF65-F5344CB8AC3E}">
        <p14:creationId xmlns:p14="http://schemas.microsoft.com/office/powerpoint/2010/main" val="294430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7</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2683097" y="679234"/>
            <a:ext cx="3134191" cy="369332"/>
          </a:xfrm>
          <a:prstGeom prst="rect">
            <a:avLst/>
          </a:prstGeom>
          <a:noFill/>
        </p:spPr>
        <p:txBody>
          <a:bodyPr wrap="none" rtlCol="0">
            <a:spAutoFit/>
          </a:bodyPr>
          <a:lstStyle/>
          <a:p>
            <a:r>
              <a:rPr lang="en-US" dirty="0"/>
              <a:t>Power estimation for current </a:t>
            </a:r>
          </a:p>
        </p:txBody>
      </p:sp>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184731" cy="646331"/>
          </a:xfrm>
          <a:prstGeom prst="rect">
            <a:avLst/>
          </a:prstGeom>
          <a:noFill/>
        </p:spPr>
        <p:txBody>
          <a:bodyPr wrap="none" rtlCol="0">
            <a:spAutoFit/>
          </a:bodyPr>
          <a:lstStyle/>
          <a:p>
            <a:endParaRPr lang="en-US" dirty="0"/>
          </a:p>
          <a:p>
            <a:endParaRPr lang="en-GB" dirty="0">
              <a:solidFill>
                <a:srgbClr val="242424"/>
              </a:solidFill>
              <a:latin typeface="Segoe UI" panose="020B0502040204020203" pitchFamily="34" charset="0"/>
            </a:endParaRPr>
          </a:p>
        </p:txBody>
      </p:sp>
      <p:sp>
        <p:nvSpPr>
          <p:cNvPr id="12" name="TextBox 11">
            <a:extLst>
              <a:ext uri="{FF2B5EF4-FFF2-40B4-BE49-F238E27FC236}">
                <a16:creationId xmlns:a16="http://schemas.microsoft.com/office/drawing/2014/main" id="{5E31C8AD-B311-3564-D9FE-4F2F1F600931}"/>
              </a:ext>
            </a:extLst>
          </p:cNvPr>
          <p:cNvSpPr txBox="1"/>
          <p:nvPr/>
        </p:nvSpPr>
        <p:spPr>
          <a:xfrm>
            <a:off x="5909653" y="4741199"/>
            <a:ext cx="3415862" cy="1077218"/>
          </a:xfrm>
          <a:prstGeom prst="rect">
            <a:avLst/>
          </a:prstGeom>
          <a:noFill/>
        </p:spPr>
        <p:txBody>
          <a:bodyPr wrap="square" rtlCol="0">
            <a:spAutoFit/>
          </a:bodyPr>
          <a:lstStyle/>
          <a:p>
            <a:r>
              <a:rPr lang="en-US" sz="1600" dirty="0"/>
              <a:t>16.5 kW for a half  of the magnet</a:t>
            </a:r>
          </a:p>
          <a:p>
            <a:endParaRPr lang="en-US" sz="1600" dirty="0"/>
          </a:p>
          <a:p>
            <a:r>
              <a:rPr lang="en-US" sz="1600" dirty="0"/>
              <a:t>16.5 x 2 x 10 magnets = 330 kW</a:t>
            </a:r>
          </a:p>
          <a:p>
            <a:r>
              <a:rPr lang="en-US" sz="1600" dirty="0"/>
              <a:t>Overall power for current </a:t>
            </a:r>
          </a:p>
        </p:txBody>
      </p:sp>
      <p:graphicFrame>
        <p:nvGraphicFramePr>
          <p:cNvPr id="7" name="Table 6">
            <a:extLst>
              <a:ext uri="{FF2B5EF4-FFF2-40B4-BE49-F238E27FC236}">
                <a16:creationId xmlns:a16="http://schemas.microsoft.com/office/drawing/2014/main" id="{6B2A2757-1085-9693-C35C-DE5A8618BAA2}"/>
              </a:ext>
            </a:extLst>
          </p:cNvPr>
          <p:cNvGraphicFramePr>
            <a:graphicFrameLocks noGrp="1"/>
          </p:cNvGraphicFramePr>
          <p:nvPr>
            <p:extLst>
              <p:ext uri="{D42A27DB-BD31-4B8C-83A1-F6EECF244321}">
                <p14:modId xmlns:p14="http://schemas.microsoft.com/office/powerpoint/2010/main" val="1301382117"/>
              </p:ext>
            </p:extLst>
          </p:nvPr>
        </p:nvGraphicFramePr>
        <p:xfrm>
          <a:off x="331960" y="1205454"/>
          <a:ext cx="5485328" cy="4973316"/>
        </p:xfrm>
        <a:graphic>
          <a:graphicData uri="http://schemas.openxmlformats.org/drawingml/2006/table">
            <a:tbl>
              <a:tblPr>
                <a:tableStyleId>{5C22544A-7EE6-4342-B048-85BDC9FD1C3A}</a:tableStyleId>
              </a:tblPr>
              <a:tblGrid>
                <a:gridCol w="685666">
                  <a:extLst>
                    <a:ext uri="{9D8B030D-6E8A-4147-A177-3AD203B41FA5}">
                      <a16:colId xmlns:a16="http://schemas.microsoft.com/office/drawing/2014/main" val="3481786803"/>
                    </a:ext>
                  </a:extLst>
                </a:gridCol>
                <a:gridCol w="685666">
                  <a:extLst>
                    <a:ext uri="{9D8B030D-6E8A-4147-A177-3AD203B41FA5}">
                      <a16:colId xmlns:a16="http://schemas.microsoft.com/office/drawing/2014/main" val="1501943153"/>
                    </a:ext>
                  </a:extLst>
                </a:gridCol>
                <a:gridCol w="685666">
                  <a:extLst>
                    <a:ext uri="{9D8B030D-6E8A-4147-A177-3AD203B41FA5}">
                      <a16:colId xmlns:a16="http://schemas.microsoft.com/office/drawing/2014/main" val="1990068309"/>
                    </a:ext>
                  </a:extLst>
                </a:gridCol>
                <a:gridCol w="685666">
                  <a:extLst>
                    <a:ext uri="{9D8B030D-6E8A-4147-A177-3AD203B41FA5}">
                      <a16:colId xmlns:a16="http://schemas.microsoft.com/office/drawing/2014/main" val="899957606"/>
                    </a:ext>
                  </a:extLst>
                </a:gridCol>
                <a:gridCol w="685666">
                  <a:extLst>
                    <a:ext uri="{9D8B030D-6E8A-4147-A177-3AD203B41FA5}">
                      <a16:colId xmlns:a16="http://schemas.microsoft.com/office/drawing/2014/main" val="979252017"/>
                    </a:ext>
                  </a:extLst>
                </a:gridCol>
                <a:gridCol w="685666">
                  <a:extLst>
                    <a:ext uri="{9D8B030D-6E8A-4147-A177-3AD203B41FA5}">
                      <a16:colId xmlns:a16="http://schemas.microsoft.com/office/drawing/2014/main" val="3595895395"/>
                    </a:ext>
                  </a:extLst>
                </a:gridCol>
                <a:gridCol w="685666">
                  <a:extLst>
                    <a:ext uri="{9D8B030D-6E8A-4147-A177-3AD203B41FA5}">
                      <a16:colId xmlns:a16="http://schemas.microsoft.com/office/drawing/2014/main" val="2111830821"/>
                    </a:ext>
                  </a:extLst>
                </a:gridCol>
                <a:gridCol w="685666">
                  <a:extLst>
                    <a:ext uri="{9D8B030D-6E8A-4147-A177-3AD203B41FA5}">
                      <a16:colId xmlns:a16="http://schemas.microsoft.com/office/drawing/2014/main" val="2023650323"/>
                    </a:ext>
                  </a:extLst>
                </a:gridCol>
              </a:tblGrid>
              <a:tr h="147096">
                <a:tc>
                  <a:txBody>
                    <a:bodyPr/>
                    <a:lstStyle/>
                    <a:p>
                      <a:pPr algn="l" fontAlgn="b"/>
                      <a:r>
                        <a:rPr lang="en-GB" sz="700" u="none" strike="noStrike">
                          <a:effectLst/>
                        </a:rPr>
                        <a:t>Trim</a:t>
                      </a:r>
                      <a:endParaRPr lang="en-GB" sz="700" b="1"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Main</a:t>
                      </a:r>
                      <a:endParaRPr lang="en-GB" sz="700" b="1"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616349711"/>
                  </a:ext>
                </a:extLst>
              </a:tr>
              <a:tr h="147096">
                <a:tc>
                  <a:txBody>
                    <a:bodyPr/>
                    <a:lstStyle/>
                    <a:p>
                      <a:pPr algn="l" fontAlgn="b"/>
                      <a:r>
                        <a:rPr lang="en-GB" sz="700" u="none" strike="noStrike">
                          <a:effectLst/>
                        </a:rPr>
                        <a:t>Coil width</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0.01</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m</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Coil width</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0.075</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m</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4073389617"/>
                  </a:ext>
                </a:extLst>
              </a:tr>
              <a:tr h="147096">
                <a:tc>
                  <a:txBody>
                    <a:bodyPr/>
                    <a:lstStyle/>
                    <a:p>
                      <a:pPr algn="l" fontAlgn="b"/>
                      <a:r>
                        <a:rPr lang="en-GB" sz="700" u="none" strike="noStrike">
                          <a:effectLst/>
                        </a:rPr>
                        <a:t>Coil height</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0.0925</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m</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Coil height</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0.117</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m</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2245826540"/>
                  </a:ext>
                </a:extLst>
              </a:tr>
              <a:tr h="147096">
                <a:tc>
                  <a:txBody>
                    <a:bodyPr/>
                    <a:lstStyle/>
                    <a:p>
                      <a:pPr algn="l" fontAlgn="b"/>
                      <a:r>
                        <a:rPr lang="en-GB" sz="700" u="none" strike="noStrike">
                          <a:effectLst/>
                        </a:rPr>
                        <a:t>Coil area</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0.000648</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m^2</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Coil area</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0.006143</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m^2</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2484792692"/>
                  </a:ext>
                </a:extLst>
              </a:tr>
              <a:tr h="147096">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1463202177"/>
                  </a:ext>
                </a:extLst>
              </a:tr>
              <a:tr h="147096">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3473364798"/>
                  </a:ext>
                </a:extLst>
              </a:tr>
              <a:tr h="147096">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592105339"/>
                  </a:ext>
                </a:extLst>
              </a:tr>
              <a:tr h="266244">
                <a:tc>
                  <a:txBody>
                    <a:bodyPr/>
                    <a:lstStyle/>
                    <a:p>
                      <a:pPr algn="l" fontAlgn="b"/>
                      <a:r>
                        <a:rPr lang="en-GB" sz="700" u="none" strike="noStrike">
                          <a:effectLst/>
                        </a:rPr>
                        <a:t>Cu Resistivity</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1.68E-08</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Ohm.m</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Cu Resistivity</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1.68E-08</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Ohm.m</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1144875601"/>
                  </a:ext>
                </a:extLst>
              </a:tr>
              <a:tr h="147096">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dirty="0">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extLst>
                  <a:ext uri="{0D108BD9-81ED-4DB2-BD59-A6C34878D82A}">
                    <a16:rowId xmlns:a16="http://schemas.microsoft.com/office/drawing/2014/main" val="3343767626"/>
                  </a:ext>
                </a:extLst>
              </a:tr>
              <a:tr h="147096">
                <a:tc>
                  <a:txBody>
                    <a:bodyPr/>
                    <a:lstStyle/>
                    <a:p>
                      <a:pPr algn="l" fontAlgn="b"/>
                      <a:r>
                        <a:rPr lang="en-GB" sz="700" u="none" strike="noStrike">
                          <a:effectLst/>
                        </a:rPr>
                        <a:t>Trimcoil </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r>
                        <a:rPr lang="en-GB" sz="700" u="none" strike="noStrike">
                          <a:effectLst/>
                        </a:rPr>
                        <a:t>Length (m)</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Current (AT)</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Resistance (Ohm)</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l" fontAlgn="b"/>
                      <a:r>
                        <a:rPr lang="en-GB" sz="700" u="none" strike="noStrike">
                          <a:effectLst/>
                        </a:rPr>
                        <a:t>Power (W)</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51587912"/>
                  </a:ext>
                </a:extLst>
              </a:tr>
              <a:tr h="147096">
                <a:tc>
                  <a:txBody>
                    <a:bodyPr/>
                    <a:lstStyle/>
                    <a:p>
                      <a:pPr algn="r" fontAlgn="b"/>
                      <a:r>
                        <a:rPr lang="en-GB" sz="700" u="none" strike="noStrike">
                          <a:effectLst/>
                        </a:rPr>
                        <a:t>0</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4.479109</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b"/>
                      <a:r>
                        <a:rPr lang="en-GB" sz="700" u="none" strike="noStrike">
                          <a:effectLst/>
                        </a:rPr>
                        <a:t>14227.21121</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1.23E-05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2.48E+03</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3777707344"/>
                  </a:ext>
                </a:extLst>
              </a:tr>
              <a:tr h="147096">
                <a:tc>
                  <a:txBody>
                    <a:bodyPr/>
                    <a:lstStyle/>
                    <a:p>
                      <a:pPr algn="r" fontAlgn="b"/>
                      <a:r>
                        <a:rPr lang="en-GB" sz="700" u="none" strike="noStrike">
                          <a:effectLst/>
                        </a:rPr>
                        <a:t>1</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2.36</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6220.449896</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6.12E-05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2.37E+03</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335640568"/>
                  </a:ext>
                </a:extLst>
              </a:tr>
              <a:tr h="147096">
                <a:tc>
                  <a:txBody>
                    <a:bodyPr/>
                    <a:lstStyle/>
                    <a:p>
                      <a:pPr algn="r" fontAlgn="b"/>
                      <a:r>
                        <a:rPr lang="en-GB" sz="700" u="none" strike="noStrike">
                          <a:effectLst/>
                        </a:rPr>
                        <a:t>2</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2.57</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4220.325259</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6.66E-05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1.19E+03</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849833881"/>
                  </a:ext>
                </a:extLst>
              </a:tr>
              <a:tr h="147096">
                <a:tc>
                  <a:txBody>
                    <a:bodyPr/>
                    <a:lstStyle/>
                    <a:p>
                      <a:pPr algn="r" fontAlgn="b"/>
                      <a:r>
                        <a:rPr lang="en-GB" sz="700" u="none" strike="noStrike">
                          <a:effectLst/>
                        </a:rPr>
                        <a:t>3</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2.78</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3416.294266</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7.20E-05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8.41E+02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82311058"/>
                  </a:ext>
                </a:extLst>
              </a:tr>
              <a:tr h="147096">
                <a:tc>
                  <a:txBody>
                    <a:bodyPr/>
                    <a:lstStyle/>
                    <a:p>
                      <a:pPr algn="r" fontAlgn="b"/>
                      <a:r>
                        <a:rPr lang="en-GB" sz="700" u="none" strike="noStrike">
                          <a:effectLst/>
                        </a:rPr>
                        <a:t>4</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2.98</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2834.051508</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7.74E-05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6.22E+02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76146896"/>
                  </a:ext>
                </a:extLst>
              </a:tr>
              <a:tr h="147096">
                <a:tc>
                  <a:txBody>
                    <a:bodyPr/>
                    <a:lstStyle/>
                    <a:p>
                      <a:pPr algn="r" fontAlgn="b"/>
                      <a:r>
                        <a:rPr lang="en-GB" sz="700" u="none" strike="noStrike">
                          <a:effectLst/>
                        </a:rPr>
                        <a:t>5</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3.20</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2411.899386</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8.31E-05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4.83E+02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4200594145"/>
                  </a:ext>
                </a:extLst>
              </a:tr>
              <a:tr h="147096">
                <a:tc>
                  <a:txBody>
                    <a:bodyPr/>
                    <a:lstStyle/>
                    <a:p>
                      <a:pPr algn="r" fontAlgn="b"/>
                      <a:r>
                        <a:rPr lang="en-GB" sz="700" u="none" strike="noStrike">
                          <a:effectLst/>
                        </a:rPr>
                        <a:t>6</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3.41</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2065.924322</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8.84E-05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3.77E+02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889284625"/>
                  </a:ext>
                </a:extLst>
              </a:tr>
              <a:tr h="147096">
                <a:tc>
                  <a:txBody>
                    <a:bodyPr/>
                    <a:lstStyle/>
                    <a:p>
                      <a:pPr algn="r" fontAlgn="b"/>
                      <a:r>
                        <a:rPr lang="en-GB" sz="700" u="none" strike="noStrike">
                          <a:effectLst/>
                        </a:rPr>
                        <a:t>7</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3.61</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1774.553751</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9.36E-05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2.95E+02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073459946"/>
                  </a:ext>
                </a:extLst>
              </a:tr>
              <a:tr h="147096">
                <a:tc>
                  <a:txBody>
                    <a:bodyPr/>
                    <a:lstStyle/>
                    <a:p>
                      <a:pPr algn="r" fontAlgn="b"/>
                      <a:r>
                        <a:rPr lang="en-GB" sz="700" u="none" strike="noStrike">
                          <a:effectLst/>
                        </a:rPr>
                        <a:t>8</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3.82</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1495.803586</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9.90E-05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2.22E+02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3998591609"/>
                  </a:ext>
                </a:extLst>
              </a:tr>
              <a:tr h="147096">
                <a:tc>
                  <a:txBody>
                    <a:bodyPr/>
                    <a:lstStyle/>
                    <a:p>
                      <a:pPr algn="r" fontAlgn="b"/>
                      <a:r>
                        <a:rPr lang="en-GB" sz="700" u="none" strike="noStrike">
                          <a:effectLst/>
                        </a:rPr>
                        <a:t>9</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4.02</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1183.955937</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1.04E-04</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1.46E+02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1829092403"/>
                  </a:ext>
                </a:extLst>
              </a:tr>
              <a:tr h="147096">
                <a:tc>
                  <a:txBody>
                    <a:bodyPr/>
                    <a:lstStyle/>
                    <a:p>
                      <a:pPr algn="r" fontAlgn="b"/>
                      <a:r>
                        <a:rPr lang="en-GB" sz="700" u="none" strike="noStrike">
                          <a:effectLst/>
                        </a:rPr>
                        <a:t>10</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2.75</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6220.449896</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7.13E-05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2.76E+03</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1749420463"/>
                  </a:ext>
                </a:extLst>
              </a:tr>
              <a:tr h="147096">
                <a:tc>
                  <a:txBody>
                    <a:bodyPr/>
                    <a:lstStyle/>
                    <a:p>
                      <a:pPr algn="r" fontAlgn="b"/>
                      <a:r>
                        <a:rPr lang="en-GB" sz="700" u="none" strike="noStrike">
                          <a:effectLst/>
                        </a:rPr>
                        <a:t>11</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2.96</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4220.325259</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7.67E-05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1.37E+03</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122323325"/>
                  </a:ext>
                </a:extLst>
              </a:tr>
              <a:tr h="147096">
                <a:tc>
                  <a:txBody>
                    <a:bodyPr/>
                    <a:lstStyle/>
                    <a:p>
                      <a:pPr algn="r" fontAlgn="b"/>
                      <a:r>
                        <a:rPr lang="en-GB" sz="700" u="none" strike="noStrike">
                          <a:effectLst/>
                        </a:rPr>
                        <a:t>12</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3.16</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3416.294266</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8.21E-05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9.58E+02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577984396"/>
                  </a:ext>
                </a:extLst>
              </a:tr>
              <a:tr h="147096">
                <a:tc>
                  <a:txBody>
                    <a:bodyPr/>
                    <a:lstStyle/>
                    <a:p>
                      <a:pPr algn="r" fontAlgn="b"/>
                      <a:r>
                        <a:rPr lang="en-GB" sz="700" u="none" strike="noStrike">
                          <a:effectLst/>
                        </a:rPr>
                        <a:t>13</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3.37</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2834.051508</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8.75E-05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7.03E+02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1969528981"/>
                  </a:ext>
                </a:extLst>
              </a:tr>
              <a:tr h="147096">
                <a:tc>
                  <a:txBody>
                    <a:bodyPr/>
                    <a:lstStyle/>
                    <a:p>
                      <a:pPr algn="r" fontAlgn="b"/>
                      <a:r>
                        <a:rPr lang="en-GB" sz="700" u="none" strike="noStrike">
                          <a:effectLst/>
                        </a:rPr>
                        <a:t>14</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3.58</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2411.899386</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9.29E-05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5.40E+02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009442867"/>
                  </a:ext>
                </a:extLst>
              </a:tr>
              <a:tr h="147096">
                <a:tc>
                  <a:txBody>
                    <a:bodyPr/>
                    <a:lstStyle/>
                    <a:p>
                      <a:pPr algn="r" fontAlgn="b"/>
                      <a:r>
                        <a:rPr lang="en-GB" sz="700" u="none" strike="noStrike">
                          <a:effectLst/>
                        </a:rPr>
                        <a:t>15</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3.79</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2065.924322</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9.83E-05</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4.20E+02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3255398261"/>
                  </a:ext>
                </a:extLst>
              </a:tr>
              <a:tr h="147096">
                <a:tc>
                  <a:txBody>
                    <a:bodyPr/>
                    <a:lstStyle/>
                    <a:p>
                      <a:pPr algn="r" fontAlgn="b"/>
                      <a:r>
                        <a:rPr lang="en-GB" sz="700" u="none" strike="noStrike">
                          <a:effectLst/>
                        </a:rPr>
                        <a:t>16</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4.00</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1774.553751</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1.04E-04</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3.27E+02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300468223"/>
                  </a:ext>
                </a:extLst>
              </a:tr>
              <a:tr h="147096">
                <a:tc>
                  <a:txBody>
                    <a:bodyPr/>
                    <a:lstStyle/>
                    <a:p>
                      <a:pPr algn="r" fontAlgn="b"/>
                      <a:r>
                        <a:rPr lang="en-GB" sz="700" u="none" strike="noStrike">
                          <a:effectLst/>
                        </a:rPr>
                        <a:t>17</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4.20</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1495.803586</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1.09E-04</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2.44E+02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3868347785"/>
                  </a:ext>
                </a:extLst>
              </a:tr>
              <a:tr h="147096">
                <a:tc>
                  <a:txBody>
                    <a:bodyPr/>
                    <a:lstStyle/>
                    <a:p>
                      <a:pPr algn="r" fontAlgn="b"/>
                      <a:r>
                        <a:rPr lang="en-GB" sz="700" u="none" strike="noStrike">
                          <a:effectLst/>
                        </a:rPr>
                        <a:t>18</a:t>
                      </a:r>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r" fontAlgn="b"/>
                      <a:r>
                        <a:rPr lang="en-GB" sz="700" u="none" strike="noStrike">
                          <a:effectLst/>
                        </a:rPr>
                        <a:t>4.41</a:t>
                      </a:r>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r>
                        <a:rPr lang="en-GB" sz="700" u="none" strike="noStrike">
                          <a:effectLst/>
                        </a:rPr>
                        <a:t>1183.955937</a:t>
                      </a: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r>
                        <a:rPr lang="en-GB" sz="700" u="none" strike="noStrike">
                          <a:effectLst/>
                        </a:rPr>
                        <a:t>1.14E-04</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r" fontAlgn="b"/>
                      <a:r>
                        <a:rPr lang="en-GB" sz="700" u="none" strike="noStrike">
                          <a:effectLst/>
                        </a:rPr>
                        <a:t>1.60E+02</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493452115"/>
                  </a:ext>
                </a:extLst>
              </a:tr>
              <a:tr h="147096">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968118667"/>
                  </a:ext>
                </a:extLst>
              </a:tr>
              <a:tr h="147096">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ctr" fontAlgn="ctr"/>
                      <a:endParaRPr lang="en-GB" sz="700" b="0" i="0" u="none" strike="noStrike">
                        <a:solidFill>
                          <a:srgbClr val="000000"/>
                        </a:solidFill>
                        <a:effectLst/>
                        <a:latin typeface="Calibri" panose="020F0502020204030204" pitchFamily="34" charset="0"/>
                      </a:endParaRPr>
                    </a:p>
                  </a:txBody>
                  <a:tcPr marL="6435" marR="6435" marT="6435" marB="0" anchor="ctr"/>
                </a:tc>
                <a:tc hMerge="1">
                  <a:txBody>
                    <a:bodyPr/>
                    <a:lstStyle/>
                    <a:p>
                      <a:endParaRPr lang="en-US"/>
                    </a:p>
                  </a:txBody>
                  <a:tcPr/>
                </a:tc>
                <a:tc gridSpan="2">
                  <a:txBody>
                    <a:bodyPr/>
                    <a:lstStyle/>
                    <a:p>
                      <a:pPr algn="ctr" fontAlgn="b"/>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tc gridSpan="2">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798575476"/>
                  </a:ext>
                </a:extLst>
              </a:tr>
              <a:tr h="147096">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l" fontAlgn="b"/>
                      <a:r>
                        <a:rPr lang="en-GB" sz="700" u="none" strike="noStrike">
                          <a:effectLst/>
                        </a:rPr>
                        <a:t>Total Power (W)</a:t>
                      </a:r>
                      <a:endParaRPr lang="en-GB" sz="700" b="0" i="0" u="none" strike="noStrike">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2003717566"/>
                  </a:ext>
                </a:extLst>
              </a:tr>
              <a:tr h="147096">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a:txBody>
                    <a:bodyPr/>
                    <a:lstStyle/>
                    <a:p>
                      <a:pPr algn="l" fontAlgn="b"/>
                      <a:endParaRPr lang="en-GB" sz="700" b="0" i="0" u="none" strike="noStrike">
                        <a:solidFill>
                          <a:srgbClr val="000000"/>
                        </a:solidFill>
                        <a:effectLst/>
                        <a:latin typeface="Calibri" panose="020F0502020204030204" pitchFamily="34" charset="0"/>
                      </a:endParaRPr>
                    </a:p>
                  </a:txBody>
                  <a:tcPr marL="6435" marR="6435" marT="6435" marB="0" anchor="b"/>
                </a:tc>
                <a:tc gridSpan="2">
                  <a:txBody>
                    <a:bodyPr/>
                    <a:lstStyle/>
                    <a:p>
                      <a:pPr algn="r" fontAlgn="b"/>
                      <a:r>
                        <a:rPr lang="en-GB" sz="700" u="none" strike="noStrike" dirty="0">
                          <a:effectLst/>
                        </a:rPr>
                        <a:t>1.65E+04</a:t>
                      </a:r>
                      <a:endParaRPr lang="en-GB" sz="700" b="0" i="0" u="none" strike="noStrike" dirty="0">
                        <a:solidFill>
                          <a:srgbClr val="000000"/>
                        </a:solidFill>
                        <a:effectLst/>
                        <a:latin typeface="Calibri" panose="020F0502020204030204" pitchFamily="34" charset="0"/>
                      </a:endParaRPr>
                    </a:p>
                  </a:txBody>
                  <a:tcPr marL="6435" marR="6435" marT="6435" marB="0" anchor="b"/>
                </a:tc>
                <a:tc hMerge="1">
                  <a:txBody>
                    <a:bodyPr/>
                    <a:lstStyle/>
                    <a:p>
                      <a:endParaRPr lang="en-US"/>
                    </a:p>
                  </a:txBody>
                  <a:tcPr/>
                </a:tc>
                <a:extLst>
                  <a:ext uri="{0D108BD9-81ED-4DB2-BD59-A6C34878D82A}">
                    <a16:rowId xmlns:a16="http://schemas.microsoft.com/office/drawing/2014/main" val="579129352"/>
                  </a:ext>
                </a:extLst>
              </a:tr>
            </a:tbl>
          </a:graphicData>
        </a:graphic>
      </p:graphicFrame>
      <p:sp>
        <p:nvSpPr>
          <p:cNvPr id="8" name="Oval 7">
            <a:extLst>
              <a:ext uri="{FF2B5EF4-FFF2-40B4-BE49-F238E27FC236}">
                <a16:creationId xmlns:a16="http://schemas.microsoft.com/office/drawing/2014/main" id="{6DBCCD11-929F-18F9-5ABF-8179B324D54C}"/>
              </a:ext>
            </a:extLst>
          </p:cNvPr>
          <p:cNvSpPr/>
          <p:nvPr/>
        </p:nvSpPr>
        <p:spPr>
          <a:xfrm>
            <a:off x="5326715" y="5910247"/>
            <a:ext cx="542015" cy="369333"/>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23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8</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3056200" y="869970"/>
            <a:ext cx="3031599" cy="369332"/>
          </a:xfrm>
          <a:prstGeom prst="rect">
            <a:avLst/>
          </a:prstGeom>
          <a:noFill/>
        </p:spPr>
        <p:txBody>
          <a:bodyPr wrap="none" rtlCol="0">
            <a:spAutoFit/>
          </a:bodyPr>
          <a:lstStyle/>
          <a:p>
            <a:r>
              <a:rPr lang="en-US" dirty="0"/>
              <a:t>Saturation level of pole face</a:t>
            </a:r>
          </a:p>
        </p:txBody>
      </p:sp>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184731" cy="646331"/>
          </a:xfrm>
          <a:prstGeom prst="rect">
            <a:avLst/>
          </a:prstGeom>
          <a:noFill/>
        </p:spPr>
        <p:txBody>
          <a:bodyPr wrap="none" rtlCol="0">
            <a:spAutoFit/>
          </a:bodyPr>
          <a:lstStyle/>
          <a:p>
            <a:endParaRPr lang="en-US" dirty="0"/>
          </a:p>
          <a:p>
            <a:endParaRPr lang="en-GB" dirty="0">
              <a:solidFill>
                <a:srgbClr val="242424"/>
              </a:solidFill>
              <a:latin typeface="Segoe UI" panose="020B0502040204020203" pitchFamily="34" charset="0"/>
            </a:endParaRPr>
          </a:p>
        </p:txBody>
      </p:sp>
      <p:pic>
        <p:nvPicPr>
          <p:cNvPr id="7" name="Picture 6" descr="A rainbow colored object with numbers&#10;&#10;Description automatically generated with medium confidence">
            <a:extLst>
              <a:ext uri="{FF2B5EF4-FFF2-40B4-BE49-F238E27FC236}">
                <a16:creationId xmlns:a16="http://schemas.microsoft.com/office/drawing/2014/main" id="{C5905C60-750F-3812-12D2-B91574C8D772}"/>
              </a:ext>
            </a:extLst>
          </p:cNvPr>
          <p:cNvPicPr>
            <a:picLocks noChangeAspect="1"/>
          </p:cNvPicPr>
          <p:nvPr/>
        </p:nvPicPr>
        <p:blipFill>
          <a:blip r:embed="rId3"/>
          <a:stretch>
            <a:fillRect/>
          </a:stretch>
        </p:blipFill>
        <p:spPr>
          <a:xfrm>
            <a:off x="149284" y="1481050"/>
            <a:ext cx="6563292" cy="4588259"/>
          </a:xfrm>
          <a:prstGeom prst="rect">
            <a:avLst/>
          </a:prstGeom>
        </p:spPr>
      </p:pic>
      <p:sp>
        <p:nvSpPr>
          <p:cNvPr id="8" name="TextBox 7">
            <a:extLst>
              <a:ext uri="{FF2B5EF4-FFF2-40B4-BE49-F238E27FC236}">
                <a16:creationId xmlns:a16="http://schemas.microsoft.com/office/drawing/2014/main" id="{96DF5BF7-6B40-578F-AD1F-43B528E2D44D}"/>
              </a:ext>
            </a:extLst>
          </p:cNvPr>
          <p:cNvSpPr txBox="1"/>
          <p:nvPr/>
        </p:nvSpPr>
        <p:spPr>
          <a:xfrm>
            <a:off x="6727954" y="3452013"/>
            <a:ext cx="2416046" cy="646331"/>
          </a:xfrm>
          <a:prstGeom prst="rect">
            <a:avLst/>
          </a:prstGeom>
          <a:noFill/>
        </p:spPr>
        <p:txBody>
          <a:bodyPr wrap="none" rtlCol="0">
            <a:spAutoFit/>
          </a:bodyPr>
          <a:lstStyle/>
          <a:p>
            <a:r>
              <a:rPr lang="en-US" dirty="0"/>
              <a:t>Reaches 2.5 T at the </a:t>
            </a:r>
          </a:p>
          <a:p>
            <a:r>
              <a:rPr lang="en-US" dirty="0"/>
              <a:t>outer radii of the pole </a:t>
            </a:r>
          </a:p>
        </p:txBody>
      </p:sp>
    </p:spTree>
    <p:extLst>
      <p:ext uri="{BB962C8B-B14F-4D97-AF65-F5344CB8AC3E}">
        <p14:creationId xmlns:p14="http://schemas.microsoft.com/office/powerpoint/2010/main" val="210041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D91BC0-53D8-5887-A0A0-7E82ADEDEF20}"/>
              </a:ext>
            </a:extLst>
          </p:cNvPr>
          <p:cNvSpPr>
            <a:spLocks noGrp="1"/>
          </p:cNvSpPr>
          <p:nvPr>
            <p:ph type="body" sz="quarter" idx="13"/>
          </p:nvPr>
        </p:nvSpPr>
        <p:spPr/>
        <p:txBody>
          <a:bodyPr>
            <a:normAutofit lnSpcReduction="10000"/>
          </a:bodyPr>
          <a:lstStyle/>
          <a:p>
            <a:endParaRPr lang="en-US"/>
          </a:p>
        </p:txBody>
      </p:sp>
      <p:sp>
        <p:nvSpPr>
          <p:cNvPr id="5" name="Slide Number Placeholder 4">
            <a:extLst>
              <a:ext uri="{FF2B5EF4-FFF2-40B4-BE49-F238E27FC236}">
                <a16:creationId xmlns:a16="http://schemas.microsoft.com/office/drawing/2014/main" id="{8F8D138F-9B16-2E8F-8C7A-E4184F5A4D9F}"/>
              </a:ext>
            </a:extLst>
          </p:cNvPr>
          <p:cNvSpPr>
            <a:spLocks noGrp="1"/>
          </p:cNvSpPr>
          <p:nvPr>
            <p:ph type="sldNum" sz="quarter" idx="14"/>
          </p:nvPr>
        </p:nvSpPr>
        <p:spPr/>
        <p:txBody>
          <a:bodyPr/>
          <a:lstStyle/>
          <a:p>
            <a:fld id="{16411789-765B-9A45-83FF-6F3004B6E24B}" type="slidenum">
              <a:rPr lang="en-US" smtClean="0"/>
              <a:t>9</a:t>
            </a:fld>
            <a:endParaRPr lang="en-US" dirty="0"/>
          </a:p>
        </p:txBody>
      </p:sp>
      <p:sp>
        <p:nvSpPr>
          <p:cNvPr id="2" name="TextBox 1">
            <a:extLst>
              <a:ext uri="{FF2B5EF4-FFF2-40B4-BE49-F238E27FC236}">
                <a16:creationId xmlns:a16="http://schemas.microsoft.com/office/drawing/2014/main" id="{A6406017-4F5D-64EF-39D4-6884A78204C5}"/>
              </a:ext>
            </a:extLst>
          </p:cNvPr>
          <p:cNvSpPr txBox="1"/>
          <p:nvPr/>
        </p:nvSpPr>
        <p:spPr>
          <a:xfrm>
            <a:off x="3056200" y="869970"/>
            <a:ext cx="2976136" cy="369332"/>
          </a:xfrm>
          <a:prstGeom prst="rect">
            <a:avLst/>
          </a:prstGeom>
          <a:noFill/>
        </p:spPr>
        <p:txBody>
          <a:bodyPr wrap="none" rtlCol="0">
            <a:spAutoFit/>
          </a:bodyPr>
          <a:lstStyle/>
          <a:p>
            <a:r>
              <a:rPr lang="en-US" dirty="0" err="1"/>
              <a:t>Bz</a:t>
            </a:r>
            <a:r>
              <a:rPr lang="en-US" dirty="0"/>
              <a:t> vs theta at different radii</a:t>
            </a:r>
          </a:p>
        </p:txBody>
      </p:sp>
      <p:sp>
        <p:nvSpPr>
          <p:cNvPr id="3" name="TextBox 2">
            <a:extLst>
              <a:ext uri="{FF2B5EF4-FFF2-40B4-BE49-F238E27FC236}">
                <a16:creationId xmlns:a16="http://schemas.microsoft.com/office/drawing/2014/main" id="{5035A51E-6A2A-C322-3DEB-15657F6D6C46}"/>
              </a:ext>
            </a:extLst>
          </p:cNvPr>
          <p:cNvSpPr txBox="1"/>
          <p:nvPr/>
        </p:nvSpPr>
        <p:spPr>
          <a:xfrm>
            <a:off x="239595" y="1104644"/>
            <a:ext cx="184731" cy="646331"/>
          </a:xfrm>
          <a:prstGeom prst="rect">
            <a:avLst/>
          </a:prstGeom>
          <a:noFill/>
        </p:spPr>
        <p:txBody>
          <a:bodyPr wrap="none" rtlCol="0">
            <a:spAutoFit/>
          </a:bodyPr>
          <a:lstStyle/>
          <a:p>
            <a:endParaRPr lang="en-US" dirty="0"/>
          </a:p>
          <a:p>
            <a:endParaRPr lang="en-GB" dirty="0">
              <a:solidFill>
                <a:srgbClr val="242424"/>
              </a:solidFill>
              <a:latin typeface="Segoe UI" panose="020B0502040204020203" pitchFamily="34" charset="0"/>
            </a:endParaRPr>
          </a:p>
        </p:txBody>
      </p:sp>
      <p:sp>
        <p:nvSpPr>
          <p:cNvPr id="11" name="TextBox 10">
            <a:extLst>
              <a:ext uri="{FF2B5EF4-FFF2-40B4-BE49-F238E27FC236}">
                <a16:creationId xmlns:a16="http://schemas.microsoft.com/office/drawing/2014/main" id="{AF22FBFA-3847-31FC-CEA4-944F9E5B9CBA}"/>
              </a:ext>
            </a:extLst>
          </p:cNvPr>
          <p:cNvSpPr txBox="1"/>
          <p:nvPr/>
        </p:nvSpPr>
        <p:spPr>
          <a:xfrm>
            <a:off x="239595" y="5911401"/>
            <a:ext cx="184731" cy="276999"/>
          </a:xfrm>
          <a:prstGeom prst="rect">
            <a:avLst/>
          </a:prstGeom>
          <a:noFill/>
        </p:spPr>
        <p:txBody>
          <a:bodyPr wrap="none" rtlCol="0">
            <a:spAutoFit/>
          </a:bodyPr>
          <a:lstStyle/>
          <a:p>
            <a:endParaRPr lang="en-US" sz="1200" dirty="0"/>
          </a:p>
        </p:txBody>
      </p:sp>
      <p:pic>
        <p:nvPicPr>
          <p:cNvPr id="12" name="Picture 11" descr="A graph of a normal distribution&#10;&#10;Description automatically generated">
            <a:extLst>
              <a:ext uri="{FF2B5EF4-FFF2-40B4-BE49-F238E27FC236}">
                <a16:creationId xmlns:a16="http://schemas.microsoft.com/office/drawing/2014/main" id="{56FFB269-2E58-7A14-09E7-70A0519AE0C0}"/>
              </a:ext>
            </a:extLst>
          </p:cNvPr>
          <p:cNvPicPr>
            <a:picLocks noChangeAspect="1"/>
          </p:cNvPicPr>
          <p:nvPr/>
        </p:nvPicPr>
        <p:blipFill>
          <a:blip r:embed="rId3"/>
          <a:stretch>
            <a:fillRect/>
          </a:stretch>
        </p:blipFill>
        <p:spPr>
          <a:xfrm>
            <a:off x="190805" y="1750975"/>
            <a:ext cx="5730789" cy="4298092"/>
          </a:xfrm>
          <a:prstGeom prst="rect">
            <a:avLst/>
          </a:prstGeom>
        </p:spPr>
      </p:pic>
      <p:sp>
        <p:nvSpPr>
          <p:cNvPr id="13" name="TextBox 12">
            <a:extLst>
              <a:ext uri="{FF2B5EF4-FFF2-40B4-BE49-F238E27FC236}">
                <a16:creationId xmlns:a16="http://schemas.microsoft.com/office/drawing/2014/main" id="{C9690E68-B45E-0F35-3659-055886EB3571}"/>
              </a:ext>
            </a:extLst>
          </p:cNvPr>
          <p:cNvSpPr txBox="1"/>
          <p:nvPr/>
        </p:nvSpPr>
        <p:spPr>
          <a:xfrm>
            <a:off x="5921594" y="1896921"/>
            <a:ext cx="3163045" cy="584775"/>
          </a:xfrm>
          <a:prstGeom prst="rect">
            <a:avLst/>
          </a:prstGeom>
          <a:noFill/>
        </p:spPr>
        <p:txBody>
          <a:bodyPr wrap="none" rtlCol="0">
            <a:spAutoFit/>
          </a:bodyPr>
          <a:lstStyle/>
          <a:p>
            <a:r>
              <a:rPr lang="en-US" sz="1600" dirty="0"/>
              <a:t>Flat top of field slanted at higher </a:t>
            </a:r>
          </a:p>
          <a:p>
            <a:r>
              <a:rPr lang="en-US" sz="1600" dirty="0"/>
              <a:t>Radii due to saturation  </a:t>
            </a:r>
          </a:p>
        </p:txBody>
      </p:sp>
      <p:cxnSp>
        <p:nvCxnSpPr>
          <p:cNvPr id="15" name="Straight Arrow Connector 14">
            <a:extLst>
              <a:ext uri="{FF2B5EF4-FFF2-40B4-BE49-F238E27FC236}">
                <a16:creationId xmlns:a16="http://schemas.microsoft.com/office/drawing/2014/main" id="{46C1E16E-E7E3-DB92-AA7F-992E7295F9D3}"/>
              </a:ext>
            </a:extLst>
          </p:cNvPr>
          <p:cNvCxnSpPr>
            <a:cxnSpLocks/>
          </p:cNvCxnSpPr>
          <p:nvPr/>
        </p:nvCxnSpPr>
        <p:spPr>
          <a:xfrm flipH="1">
            <a:off x="3386667" y="2088444"/>
            <a:ext cx="2534927" cy="31608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66333E34-3517-B024-FDF1-D9EBF6255C95}"/>
              </a:ext>
            </a:extLst>
          </p:cNvPr>
          <p:cNvSpPr txBox="1"/>
          <p:nvPr/>
        </p:nvSpPr>
        <p:spPr>
          <a:xfrm>
            <a:off x="5833429" y="4234357"/>
            <a:ext cx="3339376" cy="923330"/>
          </a:xfrm>
          <a:prstGeom prst="rect">
            <a:avLst/>
          </a:prstGeom>
          <a:noFill/>
        </p:spPr>
        <p:txBody>
          <a:bodyPr wrap="none" rtlCol="0">
            <a:spAutoFit/>
          </a:bodyPr>
          <a:lstStyle/>
          <a:p>
            <a:r>
              <a:rPr lang="en-US" dirty="0"/>
              <a:t>Fringe field extent not constant</a:t>
            </a:r>
          </a:p>
          <a:p>
            <a:endParaRPr lang="en-US" dirty="0"/>
          </a:p>
          <a:p>
            <a:r>
              <a:rPr lang="en-US" dirty="0"/>
              <a:t>Clamps yet to be added</a:t>
            </a:r>
          </a:p>
        </p:txBody>
      </p:sp>
      <p:cxnSp>
        <p:nvCxnSpPr>
          <p:cNvPr id="18" name="Straight Arrow Connector 17">
            <a:extLst>
              <a:ext uri="{FF2B5EF4-FFF2-40B4-BE49-F238E27FC236}">
                <a16:creationId xmlns:a16="http://schemas.microsoft.com/office/drawing/2014/main" id="{C6FE2103-2E9C-C02F-2732-F9C69E215923}"/>
              </a:ext>
            </a:extLst>
          </p:cNvPr>
          <p:cNvCxnSpPr>
            <a:cxnSpLocks/>
          </p:cNvCxnSpPr>
          <p:nvPr/>
        </p:nvCxnSpPr>
        <p:spPr>
          <a:xfrm flipH="1">
            <a:off x="3939822" y="4453468"/>
            <a:ext cx="1981771" cy="7042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2910719"/>
      </p:ext>
    </p:extLst>
  </p:cSld>
  <p:clrMapOvr>
    <a:masterClrMapping/>
  </p:clrMapOvr>
</p:sld>
</file>

<file path=ppt/theme/theme1.xml><?xml version="1.0" encoding="utf-8"?>
<a:theme xmlns:a="http://schemas.openxmlformats.org/drawingml/2006/main" name="Imperial College London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Imperial College London Presentation">
      <a:dk1>
        <a:srgbClr val="000000"/>
      </a:dk1>
      <a:lt1>
        <a:sysClr val="window" lastClr="FFFFFF"/>
      </a:lt1>
      <a:dk2>
        <a:srgbClr val="003E74"/>
      </a:dk2>
      <a:lt2>
        <a:srgbClr val="9D9D9D"/>
      </a:lt2>
      <a:accent1>
        <a:srgbClr val="0085CA"/>
      </a:accent1>
      <a:accent2>
        <a:srgbClr val="006EAF"/>
      </a:accent2>
      <a:accent3>
        <a:srgbClr val="0CA1CD"/>
      </a:accent3>
      <a:accent4>
        <a:srgbClr val="008EAA"/>
      </a:accent4>
      <a:accent5>
        <a:srgbClr val="379F9F"/>
      </a:accent5>
      <a:accent6>
        <a:srgbClr val="0085CA"/>
      </a:accent6>
      <a:hlink>
        <a:srgbClr val="0085CA"/>
      </a:hlink>
      <a:folHlink>
        <a:srgbClr val="0085C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26656</TotalTime>
  <Words>562</Words>
  <Application>Microsoft Macintosh PowerPoint</Application>
  <PresentationFormat>On-screen Show (4:3)</PresentationFormat>
  <Paragraphs>216</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Aptos</vt:lpstr>
      <vt:lpstr>Arial</vt:lpstr>
      <vt:lpstr>Calibri</vt:lpstr>
      <vt:lpstr>Cambria Math</vt:lpstr>
      <vt:lpstr>Segoe UI</vt:lpstr>
      <vt:lpstr>Imperial College London Theme</vt:lpstr>
      <vt:lpstr>LhARA FFA magnet 3D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Abby Bolt</dc:creator>
  <cp:lastModifiedBy>Kuo, Ta-Jen</cp:lastModifiedBy>
  <cp:revision>121</cp:revision>
  <dcterms:created xsi:type="dcterms:W3CDTF">2017-02-16T14:49:58Z</dcterms:created>
  <dcterms:modified xsi:type="dcterms:W3CDTF">2024-04-25T10:01:35Z</dcterms:modified>
</cp:coreProperties>
</file>