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</p:sldMasterIdLst>
  <p:notesMasterIdLst>
    <p:notesMasterId r:id="rId11"/>
  </p:notesMasterIdLst>
  <p:handoutMasterIdLst>
    <p:handoutMasterId r:id="rId12"/>
  </p:handoutMasterIdLst>
  <p:sldIdLst>
    <p:sldId id="257" r:id="rId5"/>
    <p:sldId id="720" r:id="rId6"/>
    <p:sldId id="818" r:id="rId7"/>
    <p:sldId id="626" r:id="rId8"/>
    <p:sldId id="819" r:id="rId9"/>
    <p:sldId id="82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 userDrawn="1">
          <p15:clr>
            <a:srgbClr val="A4A3A4"/>
          </p15:clr>
        </p15:guide>
        <p15:guide id="2" pos="257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17" userDrawn="1">
          <p15:clr>
            <a:srgbClr val="A4A3A4"/>
          </p15:clr>
        </p15:guide>
        <p15:guide id="6" orient="horz" pos="709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  <p15:guide id="9" pos="325" userDrawn="1">
          <p15:clr>
            <a:srgbClr val="A4A3A4"/>
          </p15:clr>
        </p15:guide>
        <p15:guide id="10" pos="3545" userDrawn="1">
          <p15:clr>
            <a:srgbClr val="A4A3A4"/>
          </p15:clr>
        </p15:guide>
        <p15:guide id="11" orient="horz" pos="822" userDrawn="1">
          <p15:clr>
            <a:srgbClr val="A4A3A4"/>
          </p15:clr>
        </p15:guide>
        <p15:guide id="12" pos="393" userDrawn="1">
          <p15:clr>
            <a:srgbClr val="A4A3A4"/>
          </p15:clr>
        </p15:guide>
        <p15:guide id="13" pos="937" userDrawn="1">
          <p15:clr>
            <a:srgbClr val="A4A3A4"/>
          </p15:clr>
        </p15:guide>
        <p15:guide id="14" orient="horz" pos="20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is, Mike (STFC,DL,AST)" initials="EM(" lastIdx="39" clrIdx="0">
    <p:extLst>
      <p:ext uri="{19B8F6BF-5375-455C-9EA6-DF929625EA0E}">
        <p15:presenceInfo xmlns:p15="http://schemas.microsoft.com/office/powerpoint/2012/main" userId="S-1-5-21-2030781433-144010450-1310660803-41033" providerId="AD"/>
      </p:ext>
    </p:extLst>
  </p:cmAuthor>
  <p:cmAuthor id="2" name="Wheelhouse, Alan (STFC,DL,AST)" initials="WA(" lastIdx="1" clrIdx="1">
    <p:extLst>
      <p:ext uri="{19B8F6BF-5375-455C-9EA6-DF929625EA0E}">
        <p15:presenceInfo xmlns:p15="http://schemas.microsoft.com/office/powerpoint/2012/main" userId="S-1-5-21-2030781433-144010450-1310660803-171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  <a:srgbClr val="CCD2FC"/>
    <a:srgbClr val="E7EAFE"/>
    <a:srgbClr val="CDCCE8"/>
    <a:srgbClr val="DEC8EE"/>
    <a:srgbClr val="2E2C61"/>
    <a:srgbClr val="000000"/>
    <a:srgbClr val="1A53E1"/>
    <a:srgbClr val="0033CC"/>
    <a:srgbClr val="9C6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F6C240-A646-4272-ADAE-1F8735BE736C}" v="304" dt="2024-04-25T07:13:16.9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0" autoAdjust="0"/>
    <p:restoredTop sz="94422"/>
  </p:normalViewPr>
  <p:slideViewPr>
    <p:cSldViewPr snapToGrid="0" snapToObjects="1">
      <p:cViewPr varScale="1">
        <p:scale>
          <a:sx n="92" d="100"/>
          <a:sy n="92" d="100"/>
        </p:scale>
        <p:origin x="318" y="78"/>
      </p:cViewPr>
      <p:guideLst>
        <p:guide orient="horz" pos="210"/>
        <p:guide pos="257"/>
        <p:guide orient="horz" pos="3974"/>
        <p:guide pos="7355"/>
        <p:guide pos="3817"/>
        <p:guide orient="horz" pos="709"/>
        <p:guide orient="horz" pos="3634"/>
        <p:guide pos="869"/>
        <p:guide pos="325"/>
        <p:guide pos="3545"/>
        <p:guide orient="horz" pos="822"/>
        <p:guide pos="393"/>
        <p:guide pos="937"/>
        <p:guide orient="horz" pos="20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89A54-CB30-4597-9C63-16C9F6DD38F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06E9BDD-FAB2-4F8B-8818-D40B3B14B2EC}">
      <dgm:prSet phldrT="[Text]"/>
      <dgm:spPr/>
      <dgm:t>
        <a:bodyPr/>
        <a:lstStyle/>
        <a:p>
          <a:r>
            <a:rPr lang="en-US" dirty="0"/>
            <a:t>6-month review</a:t>
          </a:r>
          <a:endParaRPr lang="en-GB" dirty="0"/>
        </a:p>
      </dgm:t>
    </dgm:pt>
    <dgm:pt modelId="{D8568A71-65AB-4E67-BB5E-AFA199D1AC31}" type="parTrans" cxnId="{977570B3-E05E-4ADD-AFAE-657AE1DE231D}">
      <dgm:prSet/>
      <dgm:spPr/>
      <dgm:t>
        <a:bodyPr/>
        <a:lstStyle/>
        <a:p>
          <a:endParaRPr lang="en-GB"/>
        </a:p>
      </dgm:t>
    </dgm:pt>
    <dgm:pt modelId="{1726CDE2-9F81-4189-B819-01747E2749E6}" type="sibTrans" cxnId="{977570B3-E05E-4ADD-AFAE-657AE1DE231D}">
      <dgm:prSet/>
      <dgm:spPr/>
      <dgm:t>
        <a:bodyPr/>
        <a:lstStyle/>
        <a:p>
          <a:endParaRPr lang="en-GB"/>
        </a:p>
      </dgm:t>
    </dgm:pt>
    <dgm:pt modelId="{231321CF-A9EB-49D1-87CF-0A4890C53B8B}">
      <dgm:prSet phldrT="[Text]"/>
      <dgm:spPr/>
      <dgm:t>
        <a:bodyPr/>
        <a:lstStyle/>
        <a:p>
          <a:r>
            <a:rPr lang="en-US" dirty="0"/>
            <a:t>Re-examine baseline</a:t>
          </a:r>
          <a:endParaRPr lang="en-GB" dirty="0"/>
        </a:p>
      </dgm:t>
    </dgm:pt>
    <dgm:pt modelId="{EB5DF797-BF49-4FC0-88CB-F81B40380717}" type="parTrans" cxnId="{D41F7976-B321-4A42-8722-6E286EBEC8A9}">
      <dgm:prSet/>
      <dgm:spPr/>
      <dgm:t>
        <a:bodyPr/>
        <a:lstStyle/>
        <a:p>
          <a:endParaRPr lang="en-GB"/>
        </a:p>
      </dgm:t>
    </dgm:pt>
    <dgm:pt modelId="{7DF376DB-6B79-4013-A20F-61BEB625EBF5}" type="sibTrans" cxnId="{D41F7976-B321-4A42-8722-6E286EBEC8A9}">
      <dgm:prSet/>
      <dgm:spPr/>
      <dgm:t>
        <a:bodyPr/>
        <a:lstStyle/>
        <a:p>
          <a:endParaRPr lang="en-GB"/>
        </a:p>
      </dgm:t>
    </dgm:pt>
    <dgm:pt modelId="{6CBCFCA3-4FD9-42E1-9096-AFA2FBB92E49}">
      <dgm:prSet phldrT="[Text]"/>
      <dgm:spPr/>
      <dgm:t>
        <a:bodyPr/>
        <a:lstStyle/>
        <a:p>
          <a:r>
            <a:rPr lang="en-US" dirty="0"/>
            <a:t>12-month review</a:t>
          </a:r>
          <a:endParaRPr lang="en-GB" dirty="0"/>
        </a:p>
      </dgm:t>
    </dgm:pt>
    <dgm:pt modelId="{BE5C290B-B2BC-4B5E-9AB1-CD26B4327064}" type="parTrans" cxnId="{666A042A-24DF-4780-9D2C-C0A4D6E4F1A3}">
      <dgm:prSet/>
      <dgm:spPr/>
      <dgm:t>
        <a:bodyPr/>
        <a:lstStyle/>
        <a:p>
          <a:endParaRPr lang="en-GB"/>
        </a:p>
      </dgm:t>
    </dgm:pt>
    <dgm:pt modelId="{6AE4DE5F-147A-4D6C-9930-2974B2571053}" type="sibTrans" cxnId="{666A042A-24DF-4780-9D2C-C0A4D6E4F1A3}">
      <dgm:prSet/>
      <dgm:spPr/>
      <dgm:t>
        <a:bodyPr/>
        <a:lstStyle/>
        <a:p>
          <a:endParaRPr lang="en-GB"/>
        </a:p>
      </dgm:t>
    </dgm:pt>
    <dgm:pt modelId="{775C5C6A-6ED0-42D3-82C8-543F3F25BAC6}">
      <dgm:prSet phldrT="[Text]"/>
      <dgm:spPr/>
      <dgm:t>
        <a:bodyPr/>
        <a:lstStyle/>
        <a:p>
          <a:r>
            <a:rPr lang="en-US" dirty="0"/>
            <a:t>Progress major work, outline</a:t>
          </a:r>
          <a:br>
            <a:rPr lang="en-US" dirty="0"/>
          </a:br>
          <a:r>
            <a:rPr lang="en-US" dirty="0"/>
            <a:t>engineering assessment</a:t>
          </a:r>
          <a:endParaRPr lang="en-GB" dirty="0"/>
        </a:p>
      </dgm:t>
    </dgm:pt>
    <dgm:pt modelId="{8649F542-FF6F-4A30-B3BD-3DAB4DA967EC}" type="parTrans" cxnId="{2758496A-E067-4176-BCCF-6C808487C845}">
      <dgm:prSet/>
      <dgm:spPr/>
      <dgm:t>
        <a:bodyPr/>
        <a:lstStyle/>
        <a:p>
          <a:endParaRPr lang="en-GB"/>
        </a:p>
      </dgm:t>
    </dgm:pt>
    <dgm:pt modelId="{AD4D5E3F-2635-420C-9A3A-ECF5E3F8B05A}" type="sibTrans" cxnId="{2758496A-E067-4176-BCCF-6C808487C845}">
      <dgm:prSet/>
      <dgm:spPr/>
      <dgm:t>
        <a:bodyPr/>
        <a:lstStyle/>
        <a:p>
          <a:endParaRPr lang="en-GB"/>
        </a:p>
      </dgm:t>
    </dgm:pt>
    <dgm:pt modelId="{0507E607-2AF2-4D7F-8D2E-08DD132A599A}">
      <dgm:prSet phldrT="[Text]"/>
      <dgm:spPr/>
      <dgm:t>
        <a:bodyPr/>
        <a:lstStyle/>
        <a:p>
          <a:r>
            <a:rPr lang="en-US" dirty="0"/>
            <a:t>18-month review</a:t>
          </a:r>
          <a:endParaRPr lang="en-GB" dirty="0"/>
        </a:p>
      </dgm:t>
    </dgm:pt>
    <dgm:pt modelId="{B7E43767-8E9B-45EF-A64A-AB047D6B5AD5}" type="parTrans" cxnId="{282546E7-4122-4E23-9A54-38D4EEFECDC3}">
      <dgm:prSet/>
      <dgm:spPr/>
      <dgm:t>
        <a:bodyPr/>
        <a:lstStyle/>
        <a:p>
          <a:endParaRPr lang="en-GB"/>
        </a:p>
      </dgm:t>
    </dgm:pt>
    <dgm:pt modelId="{B70B8B59-DB7B-4AEB-BB55-D15F39563B06}" type="sibTrans" cxnId="{282546E7-4122-4E23-9A54-38D4EEFECDC3}">
      <dgm:prSet/>
      <dgm:spPr/>
      <dgm:t>
        <a:bodyPr/>
        <a:lstStyle/>
        <a:p>
          <a:endParaRPr lang="en-GB"/>
        </a:p>
      </dgm:t>
    </dgm:pt>
    <dgm:pt modelId="{3EB80FA5-F573-4E0B-BAA9-506272A30A12}">
      <dgm:prSet phldrT="[Text]"/>
      <dgm:spPr/>
      <dgm:t>
        <a:bodyPr/>
        <a:lstStyle/>
        <a:p>
          <a:r>
            <a:rPr lang="en-US" dirty="0"/>
            <a:t>Establish CDR design, engineering integration</a:t>
          </a:r>
          <a:endParaRPr lang="en-GB" dirty="0"/>
        </a:p>
      </dgm:t>
    </dgm:pt>
    <dgm:pt modelId="{3BA8BFBD-EE04-4F87-8757-4ABC37A0FF06}" type="parTrans" cxnId="{6804A7B4-27A3-4272-9490-6926280DC6AC}">
      <dgm:prSet/>
      <dgm:spPr/>
      <dgm:t>
        <a:bodyPr/>
        <a:lstStyle/>
        <a:p>
          <a:endParaRPr lang="en-GB"/>
        </a:p>
      </dgm:t>
    </dgm:pt>
    <dgm:pt modelId="{9CAF613D-6D34-409D-813F-00CD8253D7E3}" type="sibTrans" cxnId="{6804A7B4-27A3-4272-9490-6926280DC6AC}">
      <dgm:prSet/>
      <dgm:spPr/>
      <dgm:t>
        <a:bodyPr/>
        <a:lstStyle/>
        <a:p>
          <a:endParaRPr lang="en-GB"/>
        </a:p>
      </dgm:t>
    </dgm:pt>
    <dgm:pt modelId="{73503004-6EAA-46D9-A82C-A7FCC87A9332}">
      <dgm:prSet phldrT="[Text]"/>
      <dgm:spPr/>
      <dgm:t>
        <a:bodyPr/>
        <a:lstStyle/>
        <a:p>
          <a:r>
            <a:rPr lang="en-US" dirty="0"/>
            <a:t>24 months</a:t>
          </a:r>
        </a:p>
        <a:p>
          <a:r>
            <a:rPr lang="en-US" dirty="0">
              <a:solidFill>
                <a:srgbClr val="FF0000"/>
              </a:solidFill>
            </a:rPr>
            <a:t>CDR</a:t>
          </a:r>
        </a:p>
      </dgm:t>
    </dgm:pt>
    <dgm:pt modelId="{37078E77-B7AA-48D2-865A-5A7FFC557C1C}" type="parTrans" cxnId="{8ED7F1AD-3FA3-4212-A41C-979E76B9314F}">
      <dgm:prSet/>
      <dgm:spPr/>
      <dgm:t>
        <a:bodyPr/>
        <a:lstStyle/>
        <a:p>
          <a:endParaRPr lang="en-GB"/>
        </a:p>
      </dgm:t>
    </dgm:pt>
    <dgm:pt modelId="{AFB76053-012B-493B-8229-D6F1406ED4EA}" type="sibTrans" cxnId="{8ED7F1AD-3FA3-4212-A41C-979E76B9314F}">
      <dgm:prSet/>
      <dgm:spPr/>
      <dgm:t>
        <a:bodyPr/>
        <a:lstStyle/>
        <a:p>
          <a:endParaRPr lang="en-GB"/>
        </a:p>
      </dgm:t>
    </dgm:pt>
    <dgm:pt modelId="{093E840D-342E-4B4F-AFFF-DC2D1DA264AE}" type="pres">
      <dgm:prSet presAssocID="{DA789A54-CB30-4597-9C63-16C9F6DD38FD}" presName="arrowDiagram" presStyleCnt="0">
        <dgm:presLayoutVars>
          <dgm:chMax val="5"/>
          <dgm:dir/>
          <dgm:resizeHandles val="exact"/>
        </dgm:presLayoutVars>
      </dgm:prSet>
      <dgm:spPr/>
    </dgm:pt>
    <dgm:pt modelId="{6F706369-D1BC-4191-8C12-424978E67CC6}" type="pres">
      <dgm:prSet presAssocID="{DA789A54-CB30-4597-9C63-16C9F6DD38FD}" presName="arrow" presStyleLbl="bgShp" presStyleIdx="0" presStyleCnt="1"/>
      <dgm:spPr/>
    </dgm:pt>
    <dgm:pt modelId="{35C4F14D-1566-4B6F-9642-BC408AB82721}" type="pres">
      <dgm:prSet presAssocID="{DA789A54-CB30-4597-9C63-16C9F6DD38FD}" presName="arrowDiagram4" presStyleCnt="0"/>
      <dgm:spPr/>
    </dgm:pt>
    <dgm:pt modelId="{B8DE7D71-57E5-4A47-8482-F9F5557451E4}" type="pres">
      <dgm:prSet presAssocID="{706E9BDD-FAB2-4F8B-8818-D40B3B14B2EC}" presName="bullet4a" presStyleLbl="node1" presStyleIdx="0" presStyleCnt="4"/>
      <dgm:spPr/>
    </dgm:pt>
    <dgm:pt modelId="{0815D06A-12B6-45CC-983F-72C62FCA7D3E}" type="pres">
      <dgm:prSet presAssocID="{706E9BDD-FAB2-4F8B-8818-D40B3B14B2EC}" presName="textBox4a" presStyleLbl="revTx" presStyleIdx="0" presStyleCnt="4">
        <dgm:presLayoutVars>
          <dgm:bulletEnabled val="1"/>
        </dgm:presLayoutVars>
      </dgm:prSet>
      <dgm:spPr/>
    </dgm:pt>
    <dgm:pt modelId="{E6650788-6AC1-409E-A7E9-B23CEA88BA57}" type="pres">
      <dgm:prSet presAssocID="{6CBCFCA3-4FD9-42E1-9096-AFA2FBB92E49}" presName="bullet4b" presStyleLbl="node1" presStyleIdx="1" presStyleCnt="4"/>
      <dgm:spPr/>
    </dgm:pt>
    <dgm:pt modelId="{88309742-594E-43DC-9AA6-DB3261F51526}" type="pres">
      <dgm:prSet presAssocID="{6CBCFCA3-4FD9-42E1-9096-AFA2FBB92E49}" presName="textBox4b" presStyleLbl="revTx" presStyleIdx="1" presStyleCnt="4">
        <dgm:presLayoutVars>
          <dgm:bulletEnabled val="1"/>
        </dgm:presLayoutVars>
      </dgm:prSet>
      <dgm:spPr/>
    </dgm:pt>
    <dgm:pt modelId="{7F81C086-F0B1-4491-B135-A84DD729E22C}" type="pres">
      <dgm:prSet presAssocID="{0507E607-2AF2-4D7F-8D2E-08DD132A599A}" presName="bullet4c" presStyleLbl="node1" presStyleIdx="2" presStyleCnt="4"/>
      <dgm:spPr/>
    </dgm:pt>
    <dgm:pt modelId="{BEBCA428-A1AA-443D-AD3D-A2315AF89A8E}" type="pres">
      <dgm:prSet presAssocID="{0507E607-2AF2-4D7F-8D2E-08DD132A599A}" presName="textBox4c" presStyleLbl="revTx" presStyleIdx="2" presStyleCnt="4">
        <dgm:presLayoutVars>
          <dgm:bulletEnabled val="1"/>
        </dgm:presLayoutVars>
      </dgm:prSet>
      <dgm:spPr/>
    </dgm:pt>
    <dgm:pt modelId="{F5422617-5AD6-47E7-8D6C-1645C0F1784A}" type="pres">
      <dgm:prSet presAssocID="{73503004-6EAA-46D9-A82C-A7FCC87A9332}" presName="bullet4d" presStyleLbl="node1" presStyleIdx="3" presStyleCnt="4"/>
      <dgm:spPr/>
    </dgm:pt>
    <dgm:pt modelId="{84A4FC2C-98C5-4185-BB4B-01AE43153286}" type="pres">
      <dgm:prSet presAssocID="{73503004-6EAA-46D9-A82C-A7FCC87A9332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D5F2851D-7F57-425B-B790-E56FA1BDA936}" type="presOf" srcId="{6CBCFCA3-4FD9-42E1-9096-AFA2FBB92E49}" destId="{88309742-594E-43DC-9AA6-DB3261F51526}" srcOrd="0" destOrd="0" presId="urn:microsoft.com/office/officeart/2005/8/layout/arrow2"/>
    <dgm:cxn modelId="{CF967624-E69F-4C8F-BE98-83644DF22033}" type="presOf" srcId="{DA789A54-CB30-4597-9C63-16C9F6DD38FD}" destId="{093E840D-342E-4B4F-AFFF-DC2D1DA264AE}" srcOrd="0" destOrd="0" presId="urn:microsoft.com/office/officeart/2005/8/layout/arrow2"/>
    <dgm:cxn modelId="{666A042A-24DF-4780-9D2C-C0A4D6E4F1A3}" srcId="{DA789A54-CB30-4597-9C63-16C9F6DD38FD}" destId="{6CBCFCA3-4FD9-42E1-9096-AFA2FBB92E49}" srcOrd="1" destOrd="0" parTransId="{BE5C290B-B2BC-4B5E-9AB1-CD26B4327064}" sibTransId="{6AE4DE5F-147A-4D6C-9930-2974B2571053}"/>
    <dgm:cxn modelId="{28BC683F-0478-44CE-90B9-EFB4B2C75EF4}" type="presOf" srcId="{73503004-6EAA-46D9-A82C-A7FCC87A9332}" destId="{84A4FC2C-98C5-4185-BB4B-01AE43153286}" srcOrd="0" destOrd="0" presId="urn:microsoft.com/office/officeart/2005/8/layout/arrow2"/>
    <dgm:cxn modelId="{24874747-9972-4D58-8E1A-2EA1EFAA7942}" type="presOf" srcId="{706E9BDD-FAB2-4F8B-8818-D40B3B14B2EC}" destId="{0815D06A-12B6-45CC-983F-72C62FCA7D3E}" srcOrd="0" destOrd="0" presId="urn:microsoft.com/office/officeart/2005/8/layout/arrow2"/>
    <dgm:cxn modelId="{2758496A-E067-4176-BCCF-6C808487C845}" srcId="{6CBCFCA3-4FD9-42E1-9096-AFA2FBB92E49}" destId="{775C5C6A-6ED0-42D3-82C8-543F3F25BAC6}" srcOrd="0" destOrd="0" parTransId="{8649F542-FF6F-4A30-B3BD-3DAB4DA967EC}" sibTransId="{AD4D5E3F-2635-420C-9A3A-ECF5E3F8B05A}"/>
    <dgm:cxn modelId="{D41F7976-B321-4A42-8722-6E286EBEC8A9}" srcId="{706E9BDD-FAB2-4F8B-8818-D40B3B14B2EC}" destId="{231321CF-A9EB-49D1-87CF-0A4890C53B8B}" srcOrd="0" destOrd="0" parTransId="{EB5DF797-BF49-4FC0-88CB-F81B40380717}" sibTransId="{7DF376DB-6B79-4013-A20F-61BEB625EBF5}"/>
    <dgm:cxn modelId="{51674984-9ACF-4FE9-BC0C-939BE1FB4A85}" type="presOf" srcId="{775C5C6A-6ED0-42D3-82C8-543F3F25BAC6}" destId="{88309742-594E-43DC-9AA6-DB3261F51526}" srcOrd="0" destOrd="1" presId="urn:microsoft.com/office/officeart/2005/8/layout/arrow2"/>
    <dgm:cxn modelId="{2DEE98A1-4FB6-41D4-A0C5-CACFA8D49F2B}" type="presOf" srcId="{231321CF-A9EB-49D1-87CF-0A4890C53B8B}" destId="{0815D06A-12B6-45CC-983F-72C62FCA7D3E}" srcOrd="0" destOrd="1" presId="urn:microsoft.com/office/officeart/2005/8/layout/arrow2"/>
    <dgm:cxn modelId="{8ED7F1AD-3FA3-4212-A41C-979E76B9314F}" srcId="{DA789A54-CB30-4597-9C63-16C9F6DD38FD}" destId="{73503004-6EAA-46D9-A82C-A7FCC87A9332}" srcOrd="3" destOrd="0" parTransId="{37078E77-B7AA-48D2-865A-5A7FFC557C1C}" sibTransId="{AFB76053-012B-493B-8229-D6F1406ED4EA}"/>
    <dgm:cxn modelId="{977570B3-E05E-4ADD-AFAE-657AE1DE231D}" srcId="{DA789A54-CB30-4597-9C63-16C9F6DD38FD}" destId="{706E9BDD-FAB2-4F8B-8818-D40B3B14B2EC}" srcOrd="0" destOrd="0" parTransId="{D8568A71-65AB-4E67-BB5E-AFA199D1AC31}" sibTransId="{1726CDE2-9F81-4189-B819-01747E2749E6}"/>
    <dgm:cxn modelId="{6804A7B4-27A3-4272-9490-6926280DC6AC}" srcId="{0507E607-2AF2-4D7F-8D2E-08DD132A599A}" destId="{3EB80FA5-F573-4E0B-BAA9-506272A30A12}" srcOrd="0" destOrd="0" parTransId="{3BA8BFBD-EE04-4F87-8757-4ABC37A0FF06}" sibTransId="{9CAF613D-6D34-409D-813F-00CD8253D7E3}"/>
    <dgm:cxn modelId="{88AE44BC-ACF6-4B62-A193-E9E5B0DF00E0}" type="presOf" srcId="{0507E607-2AF2-4D7F-8D2E-08DD132A599A}" destId="{BEBCA428-A1AA-443D-AD3D-A2315AF89A8E}" srcOrd="0" destOrd="0" presId="urn:microsoft.com/office/officeart/2005/8/layout/arrow2"/>
    <dgm:cxn modelId="{282546E7-4122-4E23-9A54-38D4EEFECDC3}" srcId="{DA789A54-CB30-4597-9C63-16C9F6DD38FD}" destId="{0507E607-2AF2-4D7F-8D2E-08DD132A599A}" srcOrd="2" destOrd="0" parTransId="{B7E43767-8E9B-45EF-A64A-AB047D6B5AD5}" sibTransId="{B70B8B59-DB7B-4AEB-BB55-D15F39563B06}"/>
    <dgm:cxn modelId="{3A0B8EF2-6BC1-4EF7-98C8-90AAC4569462}" type="presOf" srcId="{3EB80FA5-F573-4E0B-BAA9-506272A30A12}" destId="{BEBCA428-A1AA-443D-AD3D-A2315AF89A8E}" srcOrd="0" destOrd="1" presId="urn:microsoft.com/office/officeart/2005/8/layout/arrow2"/>
    <dgm:cxn modelId="{FCC7BE04-EF7D-425A-9B17-A1347EFA2ADD}" type="presParOf" srcId="{093E840D-342E-4B4F-AFFF-DC2D1DA264AE}" destId="{6F706369-D1BC-4191-8C12-424978E67CC6}" srcOrd="0" destOrd="0" presId="urn:microsoft.com/office/officeart/2005/8/layout/arrow2"/>
    <dgm:cxn modelId="{17E9F7BC-1FF8-4B35-82D7-1D58351DBF93}" type="presParOf" srcId="{093E840D-342E-4B4F-AFFF-DC2D1DA264AE}" destId="{35C4F14D-1566-4B6F-9642-BC408AB82721}" srcOrd="1" destOrd="0" presId="urn:microsoft.com/office/officeart/2005/8/layout/arrow2"/>
    <dgm:cxn modelId="{5593B798-279E-4323-BD00-E8D9F23190EB}" type="presParOf" srcId="{35C4F14D-1566-4B6F-9642-BC408AB82721}" destId="{B8DE7D71-57E5-4A47-8482-F9F5557451E4}" srcOrd="0" destOrd="0" presId="urn:microsoft.com/office/officeart/2005/8/layout/arrow2"/>
    <dgm:cxn modelId="{0435F6AB-0829-4E07-90AD-22881775BAEA}" type="presParOf" srcId="{35C4F14D-1566-4B6F-9642-BC408AB82721}" destId="{0815D06A-12B6-45CC-983F-72C62FCA7D3E}" srcOrd="1" destOrd="0" presId="urn:microsoft.com/office/officeart/2005/8/layout/arrow2"/>
    <dgm:cxn modelId="{EE23E48B-E267-464A-88A0-C3BBD6272D51}" type="presParOf" srcId="{35C4F14D-1566-4B6F-9642-BC408AB82721}" destId="{E6650788-6AC1-409E-A7E9-B23CEA88BA57}" srcOrd="2" destOrd="0" presId="urn:microsoft.com/office/officeart/2005/8/layout/arrow2"/>
    <dgm:cxn modelId="{2892A290-25C1-4869-BD80-C02352CDE89C}" type="presParOf" srcId="{35C4F14D-1566-4B6F-9642-BC408AB82721}" destId="{88309742-594E-43DC-9AA6-DB3261F51526}" srcOrd="3" destOrd="0" presId="urn:microsoft.com/office/officeart/2005/8/layout/arrow2"/>
    <dgm:cxn modelId="{AD7A75EF-C57B-4405-ADB3-DE5CD510A2D7}" type="presParOf" srcId="{35C4F14D-1566-4B6F-9642-BC408AB82721}" destId="{7F81C086-F0B1-4491-B135-A84DD729E22C}" srcOrd="4" destOrd="0" presId="urn:microsoft.com/office/officeart/2005/8/layout/arrow2"/>
    <dgm:cxn modelId="{FBCA1CFB-E2A2-4277-AC9A-40ED2FE096B9}" type="presParOf" srcId="{35C4F14D-1566-4B6F-9642-BC408AB82721}" destId="{BEBCA428-A1AA-443D-AD3D-A2315AF89A8E}" srcOrd="5" destOrd="0" presId="urn:microsoft.com/office/officeart/2005/8/layout/arrow2"/>
    <dgm:cxn modelId="{56336D9B-278A-4D40-9CB1-CB5E7B916B3F}" type="presParOf" srcId="{35C4F14D-1566-4B6F-9642-BC408AB82721}" destId="{F5422617-5AD6-47E7-8D6C-1645C0F1784A}" srcOrd="6" destOrd="0" presId="urn:microsoft.com/office/officeart/2005/8/layout/arrow2"/>
    <dgm:cxn modelId="{56E8A1EC-FB51-4B77-AFD3-6080A63A5647}" type="presParOf" srcId="{35C4F14D-1566-4B6F-9642-BC408AB82721}" destId="{84A4FC2C-98C5-4185-BB4B-01AE43153286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06369-D1BC-4191-8C12-424978E67CC6}">
      <dsp:nvSpPr>
        <dsp:cNvPr id="0" name=""/>
        <dsp:cNvSpPr/>
      </dsp:nvSpPr>
      <dsp:spPr>
        <a:xfrm>
          <a:off x="640080" y="0"/>
          <a:ext cx="6583680" cy="41148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E7D71-57E5-4A47-8482-F9F5557451E4}">
      <dsp:nvSpPr>
        <dsp:cNvPr id="0" name=""/>
        <dsp:cNvSpPr/>
      </dsp:nvSpPr>
      <dsp:spPr>
        <a:xfrm>
          <a:off x="1288572" y="3059765"/>
          <a:ext cx="151424" cy="151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5D06A-12B6-45CC-983F-72C62FCA7D3E}">
      <dsp:nvSpPr>
        <dsp:cNvPr id="0" name=""/>
        <dsp:cNvSpPr/>
      </dsp:nvSpPr>
      <dsp:spPr>
        <a:xfrm>
          <a:off x="1364284" y="3135477"/>
          <a:ext cx="1125809" cy="979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237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6-month review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Re-examine baseline</a:t>
          </a:r>
          <a:endParaRPr lang="en-GB" sz="1300" kern="1200" dirty="0"/>
        </a:p>
      </dsp:txBody>
      <dsp:txXfrm>
        <a:off x="1364284" y="3135477"/>
        <a:ext cx="1125809" cy="979322"/>
      </dsp:txXfrm>
    </dsp:sp>
    <dsp:sp modelId="{E6650788-6AC1-409E-A7E9-B23CEA88BA57}">
      <dsp:nvSpPr>
        <dsp:cNvPr id="0" name=""/>
        <dsp:cNvSpPr/>
      </dsp:nvSpPr>
      <dsp:spPr>
        <a:xfrm>
          <a:off x="2358420" y="2102662"/>
          <a:ext cx="263347" cy="2633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09742-594E-43DC-9AA6-DB3261F51526}">
      <dsp:nvSpPr>
        <dsp:cNvPr id="0" name=""/>
        <dsp:cNvSpPr/>
      </dsp:nvSpPr>
      <dsp:spPr>
        <a:xfrm>
          <a:off x="2490094" y="2234336"/>
          <a:ext cx="1382572" cy="1880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542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12-month review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Progress major work, outline</a:t>
          </a:r>
          <a:br>
            <a:rPr lang="en-US" sz="1300" kern="1200" dirty="0"/>
          </a:br>
          <a:r>
            <a:rPr lang="en-US" sz="1300" kern="1200" dirty="0"/>
            <a:t>engineering assessment</a:t>
          </a:r>
          <a:endParaRPr lang="en-GB" sz="1300" kern="1200" dirty="0"/>
        </a:p>
      </dsp:txBody>
      <dsp:txXfrm>
        <a:off x="2490094" y="2234336"/>
        <a:ext cx="1382572" cy="1880463"/>
      </dsp:txXfrm>
    </dsp:sp>
    <dsp:sp modelId="{7F81C086-F0B1-4491-B135-A84DD729E22C}">
      <dsp:nvSpPr>
        <dsp:cNvPr id="0" name=""/>
        <dsp:cNvSpPr/>
      </dsp:nvSpPr>
      <dsp:spPr>
        <a:xfrm>
          <a:off x="3724534" y="1397386"/>
          <a:ext cx="348935" cy="3489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CA428-A1AA-443D-AD3D-A2315AF89A8E}">
      <dsp:nvSpPr>
        <dsp:cNvPr id="0" name=""/>
        <dsp:cNvSpPr/>
      </dsp:nvSpPr>
      <dsp:spPr>
        <a:xfrm>
          <a:off x="3899001" y="1571853"/>
          <a:ext cx="1382572" cy="2542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893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18-month review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Establish CDR design, engineering integration</a:t>
          </a:r>
          <a:endParaRPr lang="en-GB" sz="1300" kern="1200" dirty="0"/>
        </a:p>
      </dsp:txBody>
      <dsp:txXfrm>
        <a:off x="3899001" y="1571853"/>
        <a:ext cx="1382572" cy="2542946"/>
      </dsp:txXfrm>
    </dsp:sp>
    <dsp:sp modelId="{F5422617-5AD6-47E7-8D6C-1645C0F1784A}">
      <dsp:nvSpPr>
        <dsp:cNvPr id="0" name=""/>
        <dsp:cNvSpPr/>
      </dsp:nvSpPr>
      <dsp:spPr>
        <a:xfrm>
          <a:off x="5212445" y="930767"/>
          <a:ext cx="467441" cy="467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4FC2C-98C5-4185-BB4B-01AE43153286}">
      <dsp:nvSpPr>
        <dsp:cNvPr id="0" name=""/>
        <dsp:cNvSpPr/>
      </dsp:nvSpPr>
      <dsp:spPr>
        <a:xfrm>
          <a:off x="5446166" y="1164488"/>
          <a:ext cx="1382572" cy="2950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87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24 months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rgbClr val="FF0000"/>
              </a:solidFill>
            </a:rPr>
            <a:t>CDR</a:t>
          </a:r>
        </a:p>
      </dsp:txBody>
      <dsp:txXfrm>
        <a:off x="5446166" y="1164488"/>
        <a:ext cx="1382572" cy="2950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F6B86-59B3-40C4-8193-9E4E3BBC3489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3786-5328-49F7-9C5E-C03B29B96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399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1145" y="6356350"/>
            <a:ext cx="2743200" cy="365125"/>
          </a:xfrm>
        </p:spPr>
        <p:txBody>
          <a:bodyPr/>
          <a:lstStyle/>
          <a:p>
            <a:fld id="{14BD68BC-1AD8-B640-8B1E-602BF3073AF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1544" y="6356350"/>
            <a:ext cx="50524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341" y="345181"/>
            <a:ext cx="11684580" cy="769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341" y="1213503"/>
            <a:ext cx="11466767" cy="4588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69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5" r:id="rId2"/>
    <p:sldLayoutId id="2147483687" r:id="rId3"/>
    <p:sldLayoutId id="2147483688" r:id="rId4"/>
    <p:sldLayoutId id="214748369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fontAlgn="base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tx1"/>
        </a:buClr>
        <a:buFont typeface="Wingdings" pitchFamily="2" charset="2"/>
        <a:buNone/>
        <a:defRPr lang="en-US" sz="3200" b="0" kern="1200" spc="-1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2900" indent="-342900" algn="l" defTabSz="914400" rtl="0" eaLnBrk="1" fontAlgn="base" latinLnBrk="0" hangingPunct="1">
        <a:lnSpc>
          <a:spcPct val="10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lang="en-US" sz="2400" kern="1200" dirty="0" smtClean="0">
          <a:solidFill>
            <a:srgbClr val="6262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327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−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205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tabLst>
          <a:tab pos="1076325" algn="l"/>
        </a:tabLst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2082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460467-1FF7-C745-9E17-03FC0ADFFE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5460" y="0"/>
            <a:ext cx="3286539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515938" y="2819048"/>
            <a:ext cx="5745669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ITRF/</a:t>
            </a:r>
            <a:r>
              <a:rPr lang="en-GB" sz="4800" b="1" spc="-1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LhARA</a:t>
            </a:r>
            <a:r>
              <a:rPr lang="en-GB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Timetable</a:t>
            </a:r>
          </a:p>
          <a:p>
            <a:r>
              <a:rPr lang="en-GB" sz="2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18-month review</a:t>
            </a:r>
          </a:p>
          <a:p>
            <a:endParaRPr lang="en-GB" sz="2400" b="1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Hywel Owen (for collaboration)</a:t>
            </a:r>
          </a:p>
          <a:p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GB" baseline="30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39" y="140749"/>
            <a:ext cx="11684580" cy="522565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 Schedule – over Full Construction Project </a:t>
            </a:r>
            <a:endParaRPr lang="en-GB" sz="2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95251" y="1046486"/>
            <a:ext cx="11927356" cy="4568501"/>
            <a:chOff x="95251" y="1046486"/>
            <a:chExt cx="11927356" cy="456850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51" y="1457324"/>
              <a:ext cx="8324849" cy="415766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5253" y="1046486"/>
              <a:ext cx="8324848" cy="32385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95251" y="1046486"/>
              <a:ext cx="11927356" cy="456850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/>
            <a:srcRect t="6908"/>
            <a:stretch/>
          </p:blipFill>
          <p:spPr>
            <a:xfrm>
              <a:off x="8420101" y="1362075"/>
              <a:ext cx="3602506" cy="417195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5"/>
            <a:srcRect t="-6777" r="1242" b="6777"/>
            <a:stretch/>
          </p:blipFill>
          <p:spPr>
            <a:xfrm>
              <a:off x="8420101" y="1046487"/>
              <a:ext cx="3593341" cy="323850"/>
            </a:xfrm>
            <a:prstGeom prst="rect">
              <a:avLst/>
            </a:prstGeom>
          </p:spPr>
        </p:pic>
        <p:cxnSp>
          <p:nvCxnSpPr>
            <p:cNvPr id="22" name="Straight Connector 21"/>
            <p:cNvCxnSpPr/>
            <p:nvPr/>
          </p:nvCxnSpPr>
          <p:spPr>
            <a:xfrm>
              <a:off x="95251" y="1362075"/>
              <a:ext cx="119273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6704604" y="6073362"/>
            <a:ext cx="5196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Documents: 1272-pa1-pm-ppl-0001-v2.2 - </a:t>
            </a:r>
            <a:r>
              <a:rPr lang="en-GB" sz="1200" dirty="0" err="1"/>
              <a:t>ITRF</a:t>
            </a:r>
            <a:r>
              <a:rPr lang="en-GB" sz="1200" dirty="0"/>
              <a:t> schedule 2023-07-19 – summary</a:t>
            </a:r>
          </a:p>
          <a:p>
            <a:r>
              <a:rPr lang="en-GB" sz="1200" dirty="0"/>
              <a:t>                       1272-pa1-pm-ppl-0001-v2.2 - </a:t>
            </a:r>
            <a:r>
              <a:rPr lang="en-GB" sz="1200" dirty="0" err="1"/>
              <a:t>ITRF</a:t>
            </a:r>
            <a:r>
              <a:rPr lang="en-GB" sz="1200" dirty="0"/>
              <a:t> schedule 2023-07-19 - full detail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4E0241-F709-FAFB-83C2-EE1D4B7819E5}"/>
              </a:ext>
            </a:extLst>
          </p:cNvPr>
          <p:cNvSpPr txBox="1"/>
          <p:nvPr/>
        </p:nvSpPr>
        <p:spPr>
          <a:xfrm>
            <a:off x="2974848" y="5930575"/>
            <a:ext cx="302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PA1 (CDR) &gt; PA2 (TDR) &gt; Build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90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39" y="140749"/>
            <a:ext cx="11684580" cy="522565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TL Schedule – BP1 to Full Construction 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833363" y="5051797"/>
            <a:ext cx="5888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Documents: </a:t>
            </a:r>
            <a:r>
              <a:rPr lang="en-US" sz="1200" dirty="0"/>
              <a:t>1272-bp1-pm-ppl-0001-v1.0 - </a:t>
            </a:r>
            <a:r>
              <a:rPr lang="en-US" sz="1200" dirty="0" err="1"/>
              <a:t>ITRF_LhARA_Top</a:t>
            </a:r>
            <a:r>
              <a:rPr lang="en-US" sz="1200" dirty="0"/>
              <a:t> Level Schedule 2024-02-14.xlsx</a:t>
            </a:r>
            <a:endParaRPr lang="en-GB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22" y="804063"/>
            <a:ext cx="11668125" cy="4124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4F87244-B538-4932-4478-2593E58DFAAF}"/>
              </a:ext>
            </a:extLst>
          </p:cNvPr>
          <p:cNvSpPr txBox="1"/>
          <p:nvPr/>
        </p:nvSpPr>
        <p:spPr>
          <a:xfrm>
            <a:off x="530352" y="4535424"/>
            <a:ext cx="42110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‘rules of the game’ changed at half-time.</a:t>
            </a:r>
          </a:p>
          <a:p>
            <a:r>
              <a:rPr lang="en-US" dirty="0"/>
              <a:t>General funding pressures within UKRI.</a:t>
            </a:r>
          </a:p>
          <a:p>
            <a:r>
              <a:rPr lang="en-US" dirty="0"/>
              <a:t>Need to diversify our plan.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6EEDA1-EA32-D3E7-8507-2B7049AEE873}"/>
              </a:ext>
            </a:extLst>
          </p:cNvPr>
          <p:cNvSpPr txBox="1"/>
          <p:nvPr/>
        </p:nvSpPr>
        <p:spPr>
          <a:xfrm>
            <a:off x="4288536" y="5869271"/>
            <a:ext cx="3869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2+1 BP1 </a:t>
            </a:r>
            <a:r>
              <a:rPr lang="en-US" dirty="0">
                <a:sym typeface="Wingdings" panose="05000000000000000000" pitchFamily="2" charset="2"/>
              </a:rPr>
              <a:t> Bid for staged construction</a:t>
            </a:r>
            <a:endParaRPr lang="en-GB" dirty="0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52AF0D90-BE0E-DF7C-474F-4086AC0B5925}"/>
              </a:ext>
            </a:extLst>
          </p:cNvPr>
          <p:cNvSpPr/>
          <p:nvPr/>
        </p:nvSpPr>
        <p:spPr>
          <a:xfrm rot="16200000">
            <a:off x="7631099" y="-1393708"/>
            <a:ext cx="174667" cy="44056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79D0E0-0D77-6036-2B36-FB00D745548F}"/>
              </a:ext>
            </a:extLst>
          </p:cNvPr>
          <p:cNvSpPr txBox="1"/>
          <p:nvPr/>
        </p:nvSpPr>
        <p:spPr>
          <a:xfrm>
            <a:off x="6993103" y="417391"/>
            <a:ext cx="2170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Under discussion/bid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2A7850-B792-2BF9-24DB-E9812A44EE2B}"/>
              </a:ext>
            </a:extLst>
          </p:cNvPr>
          <p:cNvSpPr txBox="1"/>
          <p:nvPr/>
        </p:nvSpPr>
        <p:spPr>
          <a:xfrm>
            <a:off x="4288536" y="3933010"/>
            <a:ext cx="668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PA1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065144-61D0-6E60-C851-F01CB3294D92}"/>
              </a:ext>
            </a:extLst>
          </p:cNvPr>
          <p:cNvSpPr txBox="1"/>
          <p:nvPr/>
        </p:nvSpPr>
        <p:spPr>
          <a:xfrm>
            <a:off x="6003984" y="3933010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BP1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9282D7-E1FE-0A4A-3F36-2B896D8028A0}"/>
              </a:ext>
            </a:extLst>
          </p:cNvPr>
          <p:cNvSpPr txBox="1"/>
          <p:nvPr/>
        </p:nvSpPr>
        <p:spPr>
          <a:xfrm>
            <a:off x="8825496" y="3933010"/>
            <a:ext cx="1773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Staged Build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9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5B05A-C3B9-4D80-B0E5-B2DC500C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Milestones and Deliverables, </a:t>
            </a:r>
            <a:r>
              <a:rPr lang="en-GB" sz="1600" u="none" strike="noStrike" dirty="0">
                <a:effectLst/>
              </a:rPr>
              <a:t>1272-pa1-pm-ppl-0005-v1.0</a:t>
            </a:r>
            <a:endParaRPr lang="en-GB" sz="16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5F12FDE-E48B-CCB5-B1BE-45B734304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793252"/>
              </p:ext>
            </p:extLst>
          </p:nvPr>
        </p:nvGraphicFramePr>
        <p:xfrm>
          <a:off x="935018" y="1080770"/>
          <a:ext cx="10005508" cy="4804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181">
                  <a:extLst>
                    <a:ext uri="{9D8B030D-6E8A-4147-A177-3AD203B41FA5}">
                      <a16:colId xmlns:a16="http://schemas.microsoft.com/office/drawing/2014/main" val="109429481"/>
                    </a:ext>
                  </a:extLst>
                </a:gridCol>
                <a:gridCol w="583936">
                  <a:extLst>
                    <a:ext uri="{9D8B030D-6E8A-4147-A177-3AD203B41FA5}">
                      <a16:colId xmlns:a16="http://schemas.microsoft.com/office/drawing/2014/main" val="4160540981"/>
                    </a:ext>
                  </a:extLst>
                </a:gridCol>
                <a:gridCol w="8040340">
                  <a:extLst>
                    <a:ext uri="{9D8B030D-6E8A-4147-A177-3AD203B41FA5}">
                      <a16:colId xmlns:a16="http://schemas.microsoft.com/office/drawing/2014/main" val="2115193596"/>
                    </a:ext>
                  </a:extLst>
                </a:gridCol>
                <a:gridCol w="932051">
                  <a:extLst>
                    <a:ext uri="{9D8B030D-6E8A-4147-A177-3AD203B41FA5}">
                      <a16:colId xmlns:a16="http://schemas.microsoft.com/office/drawing/2014/main" val="1901410372"/>
                    </a:ext>
                  </a:extLst>
                </a:gridCol>
              </a:tblGrid>
              <a:tr h="128058"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Document: 1272-pa1-pm-ppl-0005-v1.0 - ITRF milestones and deliverables 2022-10-18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1990625419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WBS</a:t>
                      </a:r>
                      <a:endParaRPr lang="en-GB" sz="900" b="1" i="0" u="none" strike="noStrike">
                        <a:solidFill>
                          <a:srgbClr val="363636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ITRF No.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High Level Milestones</a:t>
                      </a:r>
                      <a:endParaRPr lang="en-GB" sz="900" b="1" i="0" u="none" strike="noStrike">
                        <a:solidFill>
                          <a:srgbClr val="363636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Date</a:t>
                      </a:r>
                      <a:endParaRPr lang="en-GB" sz="900" b="1" i="0" u="none" strike="noStrike">
                        <a:solidFill>
                          <a:srgbClr val="363636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491042250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Project start 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  <a:highlight>
                            <a:srgbClr val="00FF00"/>
                          </a:highlight>
                        </a:rPr>
                        <a:t>Mon 03/10/22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2260237525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2.2.1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ITRF Team Kick-Off meeting at STFC Daresbury Laboratory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  <a:highlight>
                            <a:srgbClr val="00FF00"/>
                          </a:highlight>
                        </a:rPr>
                        <a:t>Tue 20/09/22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4216328583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2.2.2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ITRF IF monitoring kick off meeting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  <a:highlight>
                            <a:srgbClr val="00FF00"/>
                          </a:highlight>
                        </a:rPr>
                        <a:t>Wed 28/09/22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4266052002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3.1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D1: Y1Q1 IF progress report</a:t>
                      </a:r>
                      <a:endParaRPr lang="en-GB" sz="900" b="1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Thu 15/12/22</a:t>
                      </a:r>
                      <a:endParaRPr lang="en-GB" sz="900" b="0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969209976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4.6.2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M1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 err="1">
                          <a:effectLst/>
                          <a:highlight>
                            <a:srgbClr val="FFFF00"/>
                          </a:highlight>
                        </a:rPr>
                        <a:t>LhARA</a:t>
                      </a:r>
                      <a:r>
                        <a:rPr lang="en-GB" sz="9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 lattice optimisation, aperture estimation, parameter list and schematic diagram update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Tue 31/01/23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3748823420"/>
                  </a:ext>
                </a:extLst>
              </a:tr>
              <a:tr h="1319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2.2.5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M2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Refined scope, specifications, defined parameters and schematic diagram of facility equipment complete (6 month design review).</a:t>
                      </a:r>
                      <a:endParaRPr lang="en-GB" sz="900" b="0" i="0" u="none" strike="noStrike" dirty="0">
                        <a:solidFill>
                          <a:srgbClr val="C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  <a:highlight>
                            <a:srgbClr val="00FF00"/>
                          </a:highlight>
                        </a:rPr>
                        <a:t>Thu 23/03/23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956332008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3.2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D2: Y1Q2 IF progress report</a:t>
                      </a:r>
                      <a:endParaRPr lang="en-GB" sz="900" b="1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Fri 31/03/23</a:t>
                      </a:r>
                      <a:endParaRPr lang="en-GB" sz="900" b="0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3413040111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4.3.2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M3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Validate </a:t>
                      </a:r>
                      <a:r>
                        <a:rPr lang="en-GB" sz="900" u="none" strike="noStrike" dirty="0" err="1">
                          <a:effectLst/>
                          <a:highlight>
                            <a:srgbClr val="FFFF00"/>
                          </a:highlight>
                        </a:rPr>
                        <a:t>LhARA</a:t>
                      </a:r>
                      <a:r>
                        <a:rPr lang="en-GB" sz="9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 plasma simulations with existing Swansea experimental set-up (</a:t>
                      </a:r>
                      <a:r>
                        <a:rPr lang="en-GB" sz="900" u="none" strike="noStrike" dirty="0" err="1">
                          <a:effectLst/>
                          <a:highlight>
                            <a:srgbClr val="FFFF00"/>
                          </a:highlight>
                        </a:rPr>
                        <a:t>LhARA</a:t>
                      </a:r>
                      <a:r>
                        <a:rPr lang="en-GB" sz="9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 M3.1)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Mon 03/04/23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1475769412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3.3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D3: Y1Q3 IF progress report</a:t>
                      </a:r>
                      <a:endParaRPr lang="en-GB" sz="900" b="1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Fri 30/06/23</a:t>
                      </a: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623841247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2.2.7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ITRF Baseline designs complete (12 month design review).</a:t>
                      </a:r>
                      <a:endParaRPr lang="en-GB" sz="900" b="1" i="0" u="none" strike="noStrike" dirty="0">
                        <a:solidFill>
                          <a:srgbClr val="C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Thu 21/09/23</a:t>
                      </a: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3455287677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3.4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D4: Y1Q4 IF progress report</a:t>
                      </a:r>
                      <a:endParaRPr lang="en-GB" sz="900" b="1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Fri 29/09/23</a:t>
                      </a: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422250834"/>
                  </a:ext>
                </a:extLst>
              </a:tr>
              <a:tr h="182386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4.2.2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M5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1" u="none" strike="noStrik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Prediction of optimised </a:t>
                      </a:r>
                      <a:r>
                        <a:rPr lang="en-GB" sz="900" b="1" u="none" strike="noStrike" kern="1200" dirty="0" err="1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LhARA</a:t>
                      </a:r>
                      <a:r>
                        <a:rPr lang="en-GB" sz="900" b="1" u="none" strike="noStrik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 proton source parameters for 100+ TW laser systems based on hydrodynamic and kinetic simulations complete (</a:t>
                      </a:r>
                      <a:r>
                        <a:rPr lang="en-GB" sz="900" b="1" u="none" strike="noStrike" kern="1200" dirty="0" err="1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LhARA</a:t>
                      </a:r>
                      <a:r>
                        <a:rPr lang="en-GB" sz="900" b="1" u="none" strike="noStrik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 M2.1)</a:t>
                      </a: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Mon 02/10/23</a:t>
                      </a: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3976773809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3.5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D5: Y2Q1 IF progress report</a:t>
                      </a:r>
                      <a:endParaRPr lang="en-GB" sz="900" b="1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Fri 15/12/23</a:t>
                      </a:r>
                      <a:endParaRPr lang="en-GB" sz="900" b="0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1822845293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4.6.4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M6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Preliminary design of </a:t>
                      </a:r>
                      <a:r>
                        <a:rPr lang="en-GB" sz="900" u="none" strike="noStrike" dirty="0" err="1">
                          <a:effectLst/>
                        </a:rPr>
                        <a:t>LhARA</a:t>
                      </a:r>
                      <a:r>
                        <a:rPr lang="en-GB" sz="900" u="none" strike="noStrike" dirty="0">
                          <a:effectLst/>
                        </a:rPr>
                        <a:t> MA </a:t>
                      </a:r>
                      <a:r>
                        <a:rPr lang="en-GB" sz="900" u="none" strike="noStrike" dirty="0" err="1">
                          <a:effectLst/>
                        </a:rPr>
                        <a:t>RF</a:t>
                      </a:r>
                      <a:r>
                        <a:rPr lang="en-GB" sz="900" u="none" strike="noStrike" dirty="0">
                          <a:effectLst/>
                        </a:rPr>
                        <a:t> cavity, </a:t>
                      </a:r>
                      <a:r>
                        <a:rPr lang="en-GB" sz="900" u="none" strike="noStrike" dirty="0" err="1">
                          <a:effectLst/>
                        </a:rPr>
                        <a:t>FFA</a:t>
                      </a:r>
                      <a:r>
                        <a:rPr lang="en-GB" sz="900" u="none" strike="noStrike" dirty="0">
                          <a:effectLst/>
                        </a:rPr>
                        <a:t> magnet, diagnostic system, control &amp; feedback systems complete.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Thu 28/03/24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1054017378"/>
                  </a:ext>
                </a:extLst>
              </a:tr>
              <a:tr h="1668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5.2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M7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Preliminary design study of </a:t>
                      </a:r>
                      <a:r>
                        <a:rPr lang="en-GB" sz="900" u="none" strike="noStrike" dirty="0" err="1">
                          <a:effectLst/>
                        </a:rPr>
                        <a:t>LhARA</a:t>
                      </a:r>
                      <a:r>
                        <a:rPr lang="en-GB" sz="900" u="none" strike="noStrike" dirty="0">
                          <a:effectLst/>
                        </a:rPr>
                        <a:t> Building concept design, bulk shielding assessment, mechanical systems integration support concepts, vacuum concepts, power consumption &amp; cooling </a:t>
                      </a:r>
                      <a:r>
                        <a:rPr lang="en-GB" sz="900" u="none" strike="noStrike" dirty="0" err="1">
                          <a:effectLst/>
                        </a:rPr>
                        <a:t>rquirements</a:t>
                      </a:r>
                      <a:r>
                        <a:rPr lang="en-GB" sz="900" u="none" strike="noStrike" dirty="0">
                          <a:effectLst/>
                        </a:rPr>
                        <a:t> complete.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Thu 28/03/24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4227010876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4.2.3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M8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First </a:t>
                      </a:r>
                      <a:r>
                        <a:rPr lang="en-GB" sz="900" u="none" strike="noStrike" dirty="0" err="1">
                          <a:effectLst/>
                        </a:rPr>
                        <a:t>LhARA</a:t>
                      </a:r>
                      <a:r>
                        <a:rPr lang="en-GB" sz="900" u="none" strike="noStrike" dirty="0">
                          <a:effectLst/>
                        </a:rPr>
                        <a:t> ion source simulations and experiment on SCAPA completed (</a:t>
                      </a:r>
                      <a:r>
                        <a:rPr lang="en-GB" sz="900" u="none" strike="noStrike" dirty="0" err="1">
                          <a:effectLst/>
                        </a:rPr>
                        <a:t>LhARA</a:t>
                      </a:r>
                      <a:r>
                        <a:rPr lang="en-GB" sz="900" u="none" strike="noStrike" dirty="0">
                          <a:effectLst/>
                        </a:rPr>
                        <a:t> M2.2)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Mon 01/04/24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226586285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4.3.3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M9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Progress report of </a:t>
                      </a:r>
                      <a:r>
                        <a:rPr lang="en-GB" sz="900" u="none" strike="noStrike" dirty="0" err="1">
                          <a:effectLst/>
                        </a:rPr>
                        <a:t>LhARA</a:t>
                      </a:r>
                      <a:r>
                        <a:rPr lang="en-GB" sz="900" u="none" strike="noStrike" dirty="0">
                          <a:effectLst/>
                        </a:rPr>
                        <a:t> large diameter plasma experiments and simulations (</a:t>
                      </a:r>
                      <a:r>
                        <a:rPr lang="en-GB" sz="900" u="none" strike="noStrike" dirty="0" err="1">
                          <a:effectLst/>
                        </a:rPr>
                        <a:t>LhARA</a:t>
                      </a:r>
                      <a:r>
                        <a:rPr lang="en-GB" sz="900" u="none" strike="noStrike" dirty="0">
                          <a:effectLst/>
                        </a:rPr>
                        <a:t> M3.2)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Mon 01/04/24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1690229166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4.3.3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M10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Geant4 simulations of beam energy deposition profile (LhARA M4.1)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Mon 01/04/24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3862127182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2.2.9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M11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Refined ITRF specifications &amp; designs (18 month design review).</a:t>
                      </a:r>
                      <a:endParaRPr lang="en-GB" sz="90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Thu 21/03/24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4117961947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3.6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D6: Y2Q2 IF progress report</a:t>
                      </a:r>
                      <a:endParaRPr lang="en-GB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Fri 29/03/24</a:t>
                      </a:r>
                      <a:endParaRPr lang="en-GB" sz="9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1265164912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2.2.12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M12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Start ITRF CDR write up (21 month design meeting).</a:t>
                      </a:r>
                      <a:endParaRPr lang="en-GB" sz="90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Thu 20/06/24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1909151460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3.7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D7: Y2Q3 IF progress report</a:t>
                      </a:r>
                      <a:endParaRPr lang="en-GB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Fri 28/06/30</a:t>
                      </a:r>
                      <a:endParaRPr lang="en-GB" sz="9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218055551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4.6.14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M13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Finalise Conceptual Design iterations (All LhARA WP6 systems) complete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Wed 24/07/24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3456328705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4.3.4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M14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Next generation plasma lens test bench design (LhARA M3.3)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Fri 30/08/24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2849982417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4.4.3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M15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Acoustic sensor array design complete (LhARA M4.2)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Fri 30/08/24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3632590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4.5.3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M16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Automated cell dish handling and environmental system design complete (LhARA M5.1), End-station user-community consultation complete (LhARA M5.2), End-station component testing at Birmingham complete (LhARA M5.3), kG,y/s tests at Birmingham complete (LhARA M5.7).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Fri 30/08/24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3366005737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4.5.6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M17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Specification of LhARA beam monitoring technology complete (LhARA M5.5)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Fri 30/08/24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3133756392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2.2.16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M18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ITRF CDR Publication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Mon 23/09/24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1854023473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2.2.17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M19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ITRF CDR phase complete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Mon 30/09/24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2889400209"/>
                  </a:ext>
                </a:extLst>
              </a:tr>
              <a:tr h="1280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3.8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D8: Y2Q4 IF progress report</a:t>
                      </a:r>
                      <a:endParaRPr lang="en-GB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Mon 30/09/24</a:t>
                      </a:r>
                      <a:endParaRPr lang="en-GB" sz="9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4" marR="3104" marT="3104" marB="0" anchor="ctr"/>
                </a:tc>
                <a:extLst>
                  <a:ext uri="{0D108BD9-81ED-4DB2-BD59-A6C34878D82A}">
                    <a16:rowId xmlns:a16="http://schemas.microsoft.com/office/drawing/2014/main" val="403987211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E3B23EA-C8F7-F01A-A5C2-EFF766268F2B}"/>
              </a:ext>
            </a:extLst>
          </p:cNvPr>
          <p:cNvSpPr txBox="1"/>
          <p:nvPr/>
        </p:nvSpPr>
        <p:spPr>
          <a:xfrm>
            <a:off x="10890215" y="31581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DF0E8C-D149-7265-932C-6CD1DC39110F}"/>
              </a:ext>
            </a:extLst>
          </p:cNvPr>
          <p:cNvSpPr txBox="1"/>
          <p:nvPr/>
        </p:nvSpPr>
        <p:spPr>
          <a:xfrm>
            <a:off x="5321508" y="6033541"/>
            <a:ext cx="54970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M6/M7 Draft complete: 1272-pa1-pm-rpt-0008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1272-pa1-acc-para-0004-v0.8-ITRFLhARA operation and loss points -&gt; shielding contract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6B3A1E-BAF4-D73E-A2F9-74CE2298A736}"/>
              </a:ext>
            </a:extLst>
          </p:cNvPr>
          <p:cNvSpPr txBox="1"/>
          <p:nvPr/>
        </p:nvSpPr>
        <p:spPr>
          <a:xfrm>
            <a:off x="10890215" y="3356761"/>
            <a:ext cx="5415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*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A32B01-10EA-E45C-884C-D74EF4E4ECC8}"/>
              </a:ext>
            </a:extLst>
          </p:cNvPr>
          <p:cNvSpPr txBox="1"/>
          <p:nvPr/>
        </p:nvSpPr>
        <p:spPr>
          <a:xfrm>
            <a:off x="10891692" y="35768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E57176-DCA2-DA5B-B5E1-BA246270393D}"/>
              </a:ext>
            </a:extLst>
          </p:cNvPr>
          <p:cNvSpPr txBox="1"/>
          <p:nvPr/>
        </p:nvSpPr>
        <p:spPr>
          <a:xfrm>
            <a:off x="10909451" y="37189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C5EF0D-2871-E80C-254F-D56EA0C4EA86}"/>
              </a:ext>
            </a:extLst>
          </p:cNvPr>
          <p:cNvSpPr txBox="1"/>
          <p:nvPr/>
        </p:nvSpPr>
        <p:spPr>
          <a:xfrm>
            <a:off x="10909450" y="38520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17F697-67BD-8039-477B-ACEE6467DFD0}"/>
              </a:ext>
            </a:extLst>
          </p:cNvPr>
          <p:cNvSpPr txBox="1"/>
          <p:nvPr/>
        </p:nvSpPr>
        <p:spPr>
          <a:xfrm>
            <a:off x="10909451" y="39674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CC6ACC-3F4B-FF63-E82C-5329F47837EB}"/>
              </a:ext>
            </a:extLst>
          </p:cNvPr>
          <p:cNvSpPr txBox="1"/>
          <p:nvPr/>
        </p:nvSpPr>
        <p:spPr>
          <a:xfrm>
            <a:off x="10909451" y="410065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6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07F8-7029-127D-3169-EC8BF61C7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did we want to be?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A450FF0-6756-A07B-D5AA-0D8894C02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0924" y="3750263"/>
            <a:ext cx="6129184" cy="276255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Significant assessment of facility now carried 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pass of costing done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Many questions brought to light</a:t>
            </a:r>
            <a:br>
              <a:rPr lang="en-US" sz="2000" dirty="0"/>
            </a:br>
            <a:r>
              <a:rPr lang="en-US" sz="2000" dirty="0"/>
              <a:t>                                  …what we wanted!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Need to balance benefits vs. costs and risks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06286A6-D988-AC0E-1A37-E1C230172E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2824215"/>
              </p:ext>
            </p:extLst>
          </p:nvPr>
        </p:nvGraphicFramePr>
        <p:xfrm>
          <a:off x="403341" y="1234440"/>
          <a:ext cx="786384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156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3EBEC-CFD7-EB30-27BA-E0AD195E7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we want to go?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D6619A-E18E-5EFB-5B91-FDACE1A7D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341" y="1213503"/>
            <a:ext cx="11081523" cy="458880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Have robust answers from our internal and external reviews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Know what we can and can’t offer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Be in a good position for the next stage of the project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Sustainability</a:t>
            </a:r>
            <a:r>
              <a:rPr lang="en-US" sz="2000" dirty="0"/>
              <a:t> will be pivotal for funding;</a:t>
            </a:r>
            <a:br>
              <a:rPr lang="en-US" sz="2000" dirty="0"/>
            </a:br>
            <a:r>
              <a:rPr lang="en-US" sz="2000" dirty="0"/>
              <a:t>recent source, Gabor, FFA, engineering,</a:t>
            </a:r>
            <a:br>
              <a:rPr lang="en-US" sz="2000" dirty="0"/>
            </a:br>
            <a:r>
              <a:rPr lang="en-US" sz="2000" dirty="0"/>
              <a:t>and shielding work allows us to assess</a:t>
            </a:r>
            <a:br>
              <a:rPr lang="en-US" sz="2000" dirty="0"/>
            </a:br>
            <a:r>
              <a:rPr lang="en-US" sz="2000" dirty="0"/>
              <a:t>the energy and emissions footprint over</a:t>
            </a:r>
            <a:br>
              <a:rPr lang="en-US" sz="2000" dirty="0"/>
            </a:br>
            <a:r>
              <a:rPr lang="en-US" sz="2000" dirty="0"/>
              <a:t>its lifetime.  </a:t>
            </a:r>
            <a:endParaRPr lang="en-GB" sz="2000" dirty="0"/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F2D5EB6F-C22F-1512-0050-9EA8F7BF5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808" y="3305026"/>
            <a:ext cx="6632448" cy="33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455067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I_STFC_master_template_Nov19" id="{C9FAEF9E-AD80-4F4A-8096-C34B4118809A}" vid="{524020A1-F3B2-4788-B71D-1AD9467E0C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A9AF3C292ED9409EBA5A9A1749716F" ma:contentTypeVersion="13" ma:contentTypeDescription="Create a new document." ma:contentTypeScope="" ma:versionID="c5aab37deb39e5418f63163a191faf03">
  <xsd:schema xmlns:xsd="http://www.w3.org/2001/XMLSchema" xmlns:xs="http://www.w3.org/2001/XMLSchema" xmlns:p="http://schemas.microsoft.com/office/2006/metadata/properties" xmlns:ns3="98cf0d19-c987-45fa-b713-546034b9e136" xmlns:ns4="173148f2-bbcd-417a-a8f8-41a3152ad619" targetNamespace="http://schemas.microsoft.com/office/2006/metadata/properties" ma:root="true" ma:fieldsID="e39537cb1145d92cff63eb3fa8c8470a" ns3:_="" ns4:_="">
    <xsd:import namespace="98cf0d19-c987-45fa-b713-546034b9e136"/>
    <xsd:import namespace="173148f2-bbcd-417a-a8f8-41a3152ad6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f0d19-c987-45fa-b713-546034b9e1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3148f2-bbcd-417a-a8f8-41a3152ad61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B7957E-9DC4-45AB-B8A4-FFF9320AC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cf0d19-c987-45fa-b713-546034b9e136"/>
    <ds:schemaRef ds:uri="173148f2-bbcd-417a-a8f8-41a3152ad6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6D3F8C-4209-47FF-A37A-E21247ADC2DB}">
  <ds:schemaRefs>
    <ds:schemaRef ds:uri="http://schemas.microsoft.com/office/infopath/2007/PartnerControls"/>
    <ds:schemaRef ds:uri="98cf0d19-c987-45fa-b713-546034b9e136"/>
    <ds:schemaRef ds:uri="173148f2-bbcd-417a-a8f8-41a3152ad619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CE5AA5E-D351-4BE0-99D5-D5BC6D00E9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UKRI_STFC_master_template_Nov19</Template>
  <TotalTime>50149</TotalTime>
  <Words>788</Words>
  <Application>Microsoft Office PowerPoint</Application>
  <PresentationFormat>Widescreen</PresentationFormat>
  <Paragraphs>176</Paragraphs>
  <Slides>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Regular</vt:lpstr>
      <vt:lpstr>Calibri</vt:lpstr>
      <vt:lpstr>Segoe UI</vt:lpstr>
      <vt:lpstr>Wingdings</vt:lpstr>
      <vt:lpstr>Font and logo master</vt:lpstr>
      <vt:lpstr>PowerPoint Presentation</vt:lpstr>
      <vt:lpstr>Original Schedule – over Full Construction Project </vt:lpstr>
      <vt:lpstr>New TL Schedule – BP1 to Full Construction </vt:lpstr>
      <vt:lpstr>Milestones and Deliverables, 1272-pa1-pm-ppl-0005-v1.0</vt:lpstr>
      <vt:lpstr>Where did we want to be?</vt:lpstr>
      <vt:lpstr>Where do we want to go?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Ellis, Mike (STFC,DL,AST)</dc:creator>
  <cp:lastModifiedBy>Owen, Hywel (STFC,DL,AST)</cp:lastModifiedBy>
  <cp:revision>860</cp:revision>
  <cp:lastPrinted>2021-10-09T10:04:54Z</cp:lastPrinted>
  <dcterms:created xsi:type="dcterms:W3CDTF">2020-01-23T15:21:13Z</dcterms:created>
  <dcterms:modified xsi:type="dcterms:W3CDTF">2024-04-25T09:43:32Z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0x010100BAA9AF3C292ED9409EBA5A9A1749716F</vt:lpwstr>
  </property>
</Properties>
</file>