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72" r:id="rId4"/>
    <p:sldId id="259" r:id="rId5"/>
    <p:sldId id="261" r:id="rId6"/>
    <p:sldId id="262" r:id="rId7"/>
    <p:sldId id="280" r:id="rId8"/>
    <p:sldId id="388" r:id="rId9"/>
    <p:sldId id="263" r:id="rId10"/>
    <p:sldId id="266" r:id="rId11"/>
    <p:sldId id="282" r:id="rId12"/>
    <p:sldId id="268" r:id="rId13"/>
    <p:sldId id="258" r:id="rId14"/>
    <p:sldId id="264" r:id="rId15"/>
    <p:sldId id="273" r:id="rId16"/>
    <p:sldId id="269" r:id="rId17"/>
    <p:sldId id="278" r:id="rId18"/>
    <p:sldId id="277" r:id="rId19"/>
    <p:sldId id="274" r:id="rId20"/>
    <p:sldId id="387" r:id="rId21"/>
    <p:sldId id="385" r:id="rId22"/>
    <p:sldId id="271" r:id="rId23"/>
    <p:sldId id="275" r:id="rId24"/>
    <p:sldId id="281" r:id="rId25"/>
    <p:sldId id="389" r:id="rId26"/>
    <p:sldId id="27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8A3AD8-2202-4D00-AA7F-3EEE6533895C}" v="10" dt="2024-07-02T17:19:59.077"/>
    <p1510:client id="{577961FC-CBA7-466B-BB52-37DB00146D98}" v="30" dt="2024-07-02T21:37:58.6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6" autoAdjust="0"/>
    <p:restoredTop sz="80432" autoAdjust="0"/>
  </p:normalViewPr>
  <p:slideViewPr>
    <p:cSldViewPr snapToGrid="0">
      <p:cViewPr varScale="1">
        <p:scale>
          <a:sx n="53" d="100"/>
          <a:sy n="53" d="100"/>
        </p:scale>
        <p:origin x="11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ciardi, Stefania (STFC,RAL,PPD)" userId="895edeea-d811-4044-aaab-783d7d9c8ea2" providerId="ADAL" clId="{577961FC-CBA7-466B-BB52-37DB00146D98}"/>
    <pc:docChg chg="custSel modSld">
      <pc:chgData name="Ricciardi, Stefania (STFC,RAL,PPD)" userId="895edeea-d811-4044-aaab-783d7d9c8ea2" providerId="ADAL" clId="{577961FC-CBA7-466B-BB52-37DB00146D98}" dt="2024-07-02T22:01:54.123" v="227" actId="20577"/>
      <pc:docMkLst>
        <pc:docMk/>
      </pc:docMkLst>
      <pc:sldChg chg="addSp modSp mod">
        <pc:chgData name="Ricciardi, Stefania (STFC,RAL,PPD)" userId="895edeea-d811-4044-aaab-783d7d9c8ea2" providerId="ADAL" clId="{577961FC-CBA7-466B-BB52-37DB00146D98}" dt="2024-07-02T21:56:03.162" v="213" actId="14100"/>
        <pc:sldMkLst>
          <pc:docMk/>
          <pc:sldMk cId="1415082540" sldId="256"/>
        </pc:sldMkLst>
        <pc:spChg chg="mod">
          <ac:chgData name="Ricciardi, Stefania (STFC,RAL,PPD)" userId="895edeea-d811-4044-aaab-783d7d9c8ea2" providerId="ADAL" clId="{577961FC-CBA7-466B-BB52-37DB00146D98}" dt="2024-07-02T21:37:55.657" v="203" actId="1036"/>
          <ac:spMkLst>
            <pc:docMk/>
            <pc:sldMk cId="1415082540" sldId="256"/>
            <ac:spMk id="2" creationId="{E51E8921-6C16-463C-4D07-FCE632AA8310}"/>
          </ac:spMkLst>
        </pc:spChg>
        <pc:spChg chg="mod">
          <ac:chgData name="Ricciardi, Stefania (STFC,RAL,PPD)" userId="895edeea-d811-4044-aaab-783d7d9c8ea2" providerId="ADAL" clId="{577961FC-CBA7-466B-BB52-37DB00146D98}" dt="2024-07-02T21:37:07.580" v="150" actId="1036"/>
          <ac:spMkLst>
            <pc:docMk/>
            <pc:sldMk cId="1415082540" sldId="256"/>
            <ac:spMk id="3" creationId="{2C7AD7AD-155F-915C-25FE-D5AA61FEFFCB}"/>
          </ac:spMkLst>
        </pc:spChg>
        <pc:spChg chg="add mod">
          <ac:chgData name="Ricciardi, Stefania (STFC,RAL,PPD)" userId="895edeea-d811-4044-aaab-783d7d9c8ea2" providerId="ADAL" clId="{577961FC-CBA7-466B-BB52-37DB00146D98}" dt="2024-07-02T21:56:03.162" v="213" actId="14100"/>
          <ac:spMkLst>
            <pc:docMk/>
            <pc:sldMk cId="1415082540" sldId="256"/>
            <ac:spMk id="6" creationId="{0BC13A67-44A0-7BCD-2377-F89C32B772D6}"/>
          </ac:spMkLst>
        </pc:spChg>
        <pc:picChg chg="mod">
          <ac:chgData name="Ricciardi, Stefania (STFC,RAL,PPD)" userId="895edeea-d811-4044-aaab-783d7d9c8ea2" providerId="ADAL" clId="{577961FC-CBA7-466B-BB52-37DB00146D98}" dt="2024-07-02T21:37:58.638" v="211" actId="1036"/>
          <ac:picMkLst>
            <pc:docMk/>
            <pc:sldMk cId="1415082540" sldId="256"/>
            <ac:picMk id="1032" creationId="{0F217432-3554-BC41-FE87-9990EC7BFF46}"/>
          </ac:picMkLst>
        </pc:picChg>
      </pc:sldChg>
      <pc:sldChg chg="modSp mod">
        <pc:chgData name="Ricciardi, Stefania (STFC,RAL,PPD)" userId="895edeea-d811-4044-aaab-783d7d9c8ea2" providerId="ADAL" clId="{577961FC-CBA7-466B-BB52-37DB00146D98}" dt="2024-07-02T21:29:27.644" v="126" actId="20577"/>
        <pc:sldMkLst>
          <pc:docMk/>
          <pc:sldMk cId="1955837448" sldId="257"/>
        </pc:sldMkLst>
        <pc:spChg chg="mod">
          <ac:chgData name="Ricciardi, Stefania (STFC,RAL,PPD)" userId="895edeea-d811-4044-aaab-783d7d9c8ea2" providerId="ADAL" clId="{577961FC-CBA7-466B-BB52-37DB00146D98}" dt="2024-07-02T21:29:27.644" v="126" actId="20577"/>
          <ac:spMkLst>
            <pc:docMk/>
            <pc:sldMk cId="1955837448" sldId="257"/>
            <ac:spMk id="3" creationId="{A624E8AD-336D-29B3-0BD7-2A57BCBBD9E0}"/>
          </ac:spMkLst>
        </pc:spChg>
      </pc:sldChg>
      <pc:sldChg chg="modSp mod">
        <pc:chgData name="Ricciardi, Stefania (STFC,RAL,PPD)" userId="895edeea-d811-4044-aaab-783d7d9c8ea2" providerId="ADAL" clId="{577961FC-CBA7-466B-BB52-37DB00146D98}" dt="2024-07-02T22:01:54.123" v="227" actId="20577"/>
        <pc:sldMkLst>
          <pc:docMk/>
          <pc:sldMk cId="2498265564" sldId="278"/>
        </pc:sldMkLst>
        <pc:spChg chg="mod">
          <ac:chgData name="Ricciardi, Stefania (STFC,RAL,PPD)" userId="895edeea-d811-4044-aaab-783d7d9c8ea2" providerId="ADAL" clId="{577961FC-CBA7-466B-BB52-37DB00146D98}" dt="2024-07-02T22:01:54.123" v="227" actId="20577"/>
          <ac:spMkLst>
            <pc:docMk/>
            <pc:sldMk cId="2498265564" sldId="278"/>
            <ac:spMk id="2" creationId="{C7F0065C-C2F1-B092-6BD3-7F514C81A83F}"/>
          </ac:spMkLst>
        </pc:spChg>
      </pc:sldChg>
      <pc:sldChg chg="modSp mod">
        <pc:chgData name="Ricciardi, Stefania (STFC,RAL,PPD)" userId="895edeea-d811-4044-aaab-783d7d9c8ea2" providerId="ADAL" clId="{577961FC-CBA7-466B-BB52-37DB00146D98}" dt="2024-07-02T21:56:40.836" v="214" actId="12"/>
        <pc:sldMkLst>
          <pc:docMk/>
          <pc:sldMk cId="656531648" sldId="280"/>
        </pc:sldMkLst>
        <pc:spChg chg="mod">
          <ac:chgData name="Ricciardi, Stefania (STFC,RAL,PPD)" userId="895edeea-d811-4044-aaab-783d7d9c8ea2" providerId="ADAL" clId="{577961FC-CBA7-466B-BB52-37DB00146D98}" dt="2024-07-02T21:56:40.836" v="214" actId="12"/>
          <ac:spMkLst>
            <pc:docMk/>
            <pc:sldMk cId="656531648" sldId="280"/>
            <ac:spMk id="3" creationId="{7ED80FC1-E167-995D-26F6-60E51CF0A931}"/>
          </ac:spMkLst>
        </pc:spChg>
      </pc:sldChg>
    </pc:docChg>
  </pc:docChgLst>
  <pc:docChgLst>
    <pc:chgData name="Ricciardi, Stefania (STFC,RAL,PPD)" userId="895edeea-d811-4044-aaab-783d7d9c8ea2" providerId="ADAL" clId="{148A3AD8-2202-4D00-AA7F-3EEE6533895C}"/>
    <pc:docChg chg="undo custSel modSld">
      <pc:chgData name="Ricciardi, Stefania (STFC,RAL,PPD)" userId="895edeea-d811-4044-aaab-783d7d9c8ea2" providerId="ADAL" clId="{148A3AD8-2202-4D00-AA7F-3EEE6533895C}" dt="2024-07-02T17:18:11.933" v="1650" actId="20577"/>
      <pc:docMkLst>
        <pc:docMk/>
      </pc:docMkLst>
      <pc:sldChg chg="modNotesTx">
        <pc:chgData name="Ricciardi, Stefania (STFC,RAL,PPD)" userId="895edeea-d811-4044-aaab-783d7d9c8ea2" providerId="ADAL" clId="{148A3AD8-2202-4D00-AA7F-3EEE6533895C}" dt="2024-07-02T17:07:46.154" v="1612" actId="20577"/>
        <pc:sldMkLst>
          <pc:docMk/>
          <pc:sldMk cId="1415082540" sldId="256"/>
        </pc:sldMkLst>
      </pc:sldChg>
      <pc:sldChg chg="modSp mod modNotesTx">
        <pc:chgData name="Ricciardi, Stefania (STFC,RAL,PPD)" userId="895edeea-d811-4044-aaab-783d7d9c8ea2" providerId="ADAL" clId="{148A3AD8-2202-4D00-AA7F-3EEE6533895C}" dt="2024-07-02T17:07:52.419" v="1613" actId="20577"/>
        <pc:sldMkLst>
          <pc:docMk/>
          <pc:sldMk cId="1955837448" sldId="257"/>
        </pc:sldMkLst>
        <pc:spChg chg="mod">
          <ac:chgData name="Ricciardi, Stefania (STFC,RAL,PPD)" userId="895edeea-d811-4044-aaab-783d7d9c8ea2" providerId="ADAL" clId="{148A3AD8-2202-4D00-AA7F-3EEE6533895C}" dt="2024-07-02T15:26:59.984" v="1611" actId="20577"/>
          <ac:spMkLst>
            <pc:docMk/>
            <pc:sldMk cId="1955837448" sldId="257"/>
            <ac:spMk id="3" creationId="{A624E8AD-336D-29B3-0BD7-2A57BCBBD9E0}"/>
          </ac:spMkLst>
        </pc:spChg>
      </pc:sldChg>
      <pc:sldChg chg="modNotesTx">
        <pc:chgData name="Ricciardi, Stefania (STFC,RAL,PPD)" userId="895edeea-d811-4044-aaab-783d7d9c8ea2" providerId="ADAL" clId="{148A3AD8-2202-4D00-AA7F-3EEE6533895C}" dt="2024-07-02T17:18:11.933" v="1650" actId="20577"/>
        <pc:sldMkLst>
          <pc:docMk/>
          <pc:sldMk cId="589609282" sldId="258"/>
        </pc:sldMkLst>
      </pc:sldChg>
      <pc:sldChg chg="modNotesTx">
        <pc:chgData name="Ricciardi, Stefania (STFC,RAL,PPD)" userId="895edeea-d811-4044-aaab-783d7d9c8ea2" providerId="ADAL" clId="{148A3AD8-2202-4D00-AA7F-3EEE6533895C}" dt="2024-07-02T17:08:40.486" v="1642" actId="20577"/>
        <pc:sldMkLst>
          <pc:docMk/>
          <pc:sldMk cId="290391493" sldId="259"/>
        </pc:sldMkLst>
      </pc:sldChg>
      <pc:sldChg chg="modNotesTx">
        <pc:chgData name="Ricciardi, Stefania (STFC,RAL,PPD)" userId="895edeea-d811-4044-aaab-783d7d9c8ea2" providerId="ADAL" clId="{148A3AD8-2202-4D00-AA7F-3EEE6533895C}" dt="2024-07-02T17:14:24.213" v="1643" actId="20577"/>
        <pc:sldMkLst>
          <pc:docMk/>
          <pc:sldMk cId="1611854441" sldId="261"/>
        </pc:sldMkLst>
      </pc:sldChg>
      <pc:sldChg chg="modNotesTx">
        <pc:chgData name="Ricciardi, Stefania (STFC,RAL,PPD)" userId="895edeea-d811-4044-aaab-783d7d9c8ea2" providerId="ADAL" clId="{148A3AD8-2202-4D00-AA7F-3EEE6533895C}" dt="2024-07-02T17:14:38.383" v="1644" actId="20577"/>
        <pc:sldMkLst>
          <pc:docMk/>
          <pc:sldMk cId="1574473809" sldId="262"/>
        </pc:sldMkLst>
      </pc:sldChg>
      <pc:sldChg chg="addSp delSp modSp mod modNotesTx">
        <pc:chgData name="Ricciardi, Stefania (STFC,RAL,PPD)" userId="895edeea-d811-4044-aaab-783d7d9c8ea2" providerId="ADAL" clId="{148A3AD8-2202-4D00-AA7F-3EEE6533895C}" dt="2024-07-02T17:15:27.668" v="1647" actId="20577"/>
        <pc:sldMkLst>
          <pc:docMk/>
          <pc:sldMk cId="187663872" sldId="263"/>
        </pc:sldMkLst>
        <pc:spChg chg="add del mod">
          <ac:chgData name="Ricciardi, Stefania (STFC,RAL,PPD)" userId="895edeea-d811-4044-aaab-783d7d9c8ea2" providerId="ADAL" clId="{148A3AD8-2202-4D00-AA7F-3EEE6533895C}" dt="2024-07-02T15:05:51.548" v="1495"/>
          <ac:spMkLst>
            <pc:docMk/>
            <pc:sldMk cId="187663872" sldId="263"/>
            <ac:spMk id="3" creationId="{8A04733F-4DF2-456F-DE71-4CFE3017FAFA}"/>
          </ac:spMkLst>
        </pc:spChg>
        <pc:spChg chg="mod">
          <ac:chgData name="Ricciardi, Stefania (STFC,RAL,PPD)" userId="895edeea-d811-4044-aaab-783d7d9c8ea2" providerId="ADAL" clId="{148A3AD8-2202-4D00-AA7F-3EEE6533895C}" dt="2024-07-02T15:05:49.690" v="1493" actId="12"/>
          <ac:spMkLst>
            <pc:docMk/>
            <pc:sldMk cId="187663872" sldId="263"/>
            <ac:spMk id="16" creationId="{CB4FD68A-7E88-0151-A38D-8E62A275A6FD}"/>
          </ac:spMkLst>
        </pc:spChg>
      </pc:sldChg>
      <pc:sldChg chg="modNotesTx">
        <pc:chgData name="Ricciardi, Stefania (STFC,RAL,PPD)" userId="895edeea-d811-4044-aaab-783d7d9c8ea2" providerId="ADAL" clId="{148A3AD8-2202-4D00-AA7F-3EEE6533895C}" dt="2024-07-02T15:11:56.967" v="1552" actId="20577"/>
        <pc:sldMkLst>
          <pc:docMk/>
          <pc:sldMk cId="184709806" sldId="264"/>
        </pc:sldMkLst>
      </pc:sldChg>
      <pc:sldChg chg="modSp mod modNotesTx">
        <pc:chgData name="Ricciardi, Stefania (STFC,RAL,PPD)" userId="895edeea-d811-4044-aaab-783d7d9c8ea2" providerId="ADAL" clId="{148A3AD8-2202-4D00-AA7F-3EEE6533895C}" dt="2024-07-02T15:09:32.184" v="1501" actId="20577"/>
        <pc:sldMkLst>
          <pc:docMk/>
          <pc:sldMk cId="730156098" sldId="266"/>
        </pc:sldMkLst>
        <pc:spChg chg="mod">
          <ac:chgData name="Ricciardi, Stefania (STFC,RAL,PPD)" userId="895edeea-d811-4044-aaab-783d7d9c8ea2" providerId="ADAL" clId="{148A3AD8-2202-4D00-AA7F-3EEE6533895C}" dt="2024-07-02T15:08:58.308" v="1500" actId="20577"/>
          <ac:spMkLst>
            <pc:docMk/>
            <pc:sldMk cId="730156098" sldId="266"/>
            <ac:spMk id="17" creationId="{D4982870-E2E1-312D-92E0-A0A601AE6589}"/>
          </ac:spMkLst>
        </pc:spChg>
      </pc:sldChg>
      <pc:sldChg chg="modNotesTx">
        <pc:chgData name="Ricciardi, Stefania (STFC,RAL,PPD)" userId="895edeea-d811-4044-aaab-783d7d9c8ea2" providerId="ADAL" clId="{148A3AD8-2202-4D00-AA7F-3EEE6533895C}" dt="2024-07-02T17:18:03.497" v="1649" actId="20577"/>
        <pc:sldMkLst>
          <pc:docMk/>
          <pc:sldMk cId="3358935460" sldId="268"/>
        </pc:sldMkLst>
      </pc:sldChg>
      <pc:sldChg chg="modSp mod">
        <pc:chgData name="Ricciardi, Stefania (STFC,RAL,PPD)" userId="895edeea-d811-4044-aaab-783d7d9c8ea2" providerId="ADAL" clId="{148A3AD8-2202-4D00-AA7F-3EEE6533895C}" dt="2024-07-02T15:15:36.146" v="1591" actId="27636"/>
        <pc:sldMkLst>
          <pc:docMk/>
          <pc:sldMk cId="2074471586" sldId="271"/>
        </pc:sldMkLst>
        <pc:spChg chg="mod">
          <ac:chgData name="Ricciardi, Stefania (STFC,RAL,PPD)" userId="895edeea-d811-4044-aaab-783d7d9c8ea2" providerId="ADAL" clId="{148A3AD8-2202-4D00-AA7F-3EEE6533895C}" dt="2024-07-02T15:15:36.146" v="1591" actId="27636"/>
          <ac:spMkLst>
            <pc:docMk/>
            <pc:sldMk cId="2074471586" sldId="271"/>
            <ac:spMk id="3" creationId="{2240E262-D396-FA50-4C92-8849B82DC3F7}"/>
          </ac:spMkLst>
        </pc:spChg>
      </pc:sldChg>
      <pc:sldChg chg="modSp mod modNotesTx">
        <pc:chgData name="Ricciardi, Stefania (STFC,RAL,PPD)" userId="895edeea-d811-4044-aaab-783d7d9c8ea2" providerId="ADAL" clId="{148A3AD8-2202-4D00-AA7F-3EEE6533895C}" dt="2024-07-02T17:08:02.560" v="1641" actId="20577"/>
        <pc:sldMkLst>
          <pc:docMk/>
          <pc:sldMk cId="4062979731" sldId="272"/>
        </pc:sldMkLst>
        <pc:spChg chg="mod">
          <ac:chgData name="Ricciardi, Stefania (STFC,RAL,PPD)" userId="895edeea-d811-4044-aaab-783d7d9c8ea2" providerId="ADAL" clId="{148A3AD8-2202-4D00-AA7F-3EEE6533895C}" dt="2024-07-02T13:22:01.310" v="119" actId="207"/>
          <ac:spMkLst>
            <pc:docMk/>
            <pc:sldMk cId="4062979731" sldId="272"/>
            <ac:spMk id="8" creationId="{E7E14D89-5B39-19C5-7647-2536B97BC974}"/>
          </ac:spMkLst>
        </pc:spChg>
      </pc:sldChg>
      <pc:sldChg chg="modNotesTx">
        <pc:chgData name="Ricciardi, Stefania (STFC,RAL,PPD)" userId="895edeea-d811-4044-aaab-783d7d9c8ea2" providerId="ADAL" clId="{148A3AD8-2202-4D00-AA7F-3EEE6533895C}" dt="2024-07-02T17:14:57.024" v="1645" actId="20577"/>
        <pc:sldMkLst>
          <pc:docMk/>
          <pc:sldMk cId="656531648" sldId="280"/>
        </pc:sldMkLst>
      </pc:sldChg>
      <pc:sldChg chg="modNotesTx">
        <pc:chgData name="Ricciardi, Stefania (STFC,RAL,PPD)" userId="895edeea-d811-4044-aaab-783d7d9c8ea2" providerId="ADAL" clId="{148A3AD8-2202-4D00-AA7F-3EEE6533895C}" dt="2024-07-02T17:17:25.712" v="1648" actId="20577"/>
        <pc:sldMkLst>
          <pc:docMk/>
          <pc:sldMk cId="2202959211" sldId="282"/>
        </pc:sldMkLst>
      </pc:sldChg>
      <pc:sldChg chg="modNotesTx">
        <pc:chgData name="Ricciardi, Stefania (STFC,RAL,PPD)" userId="895edeea-d811-4044-aaab-783d7d9c8ea2" providerId="ADAL" clId="{148A3AD8-2202-4D00-AA7F-3EEE6533895C}" dt="2024-07-02T15:14:33.162" v="1566" actId="20577"/>
        <pc:sldMkLst>
          <pc:docMk/>
          <pc:sldMk cId="0" sldId="385"/>
        </pc:sldMkLst>
      </pc:sldChg>
      <pc:sldChg chg="modNotesTx">
        <pc:chgData name="Ricciardi, Stefania (STFC,RAL,PPD)" userId="895edeea-d811-4044-aaab-783d7d9c8ea2" providerId="ADAL" clId="{148A3AD8-2202-4D00-AA7F-3EEE6533895C}" dt="2024-07-02T17:15:07.455" v="1646" actId="20577"/>
        <pc:sldMkLst>
          <pc:docMk/>
          <pc:sldMk cId="290709303" sldId="38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10D6F-EF7A-4F2F-8224-14F67D9DC19A}" type="datetimeFigureOut">
              <a:rPr lang="en-GB" smtClean="0"/>
              <a:t>02/07/2024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D6C32-3303-436A-98FB-BE111476A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871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D6C32-3303-436A-98FB-BE111476ADB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16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D6C32-3303-436A-98FB-BE111476ADB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260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D6C32-3303-436A-98FB-BE111476ADB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619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D6C32-3303-436A-98FB-BE111476ADB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549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D6C32-3303-436A-98FB-BE111476ADB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046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NimbusRomNo9L-Regu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D6C32-3303-436A-98FB-BE111476ADB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942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D6C32-3303-436A-98FB-BE111476ADB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6358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D6C32-3303-436A-98FB-BE111476ADB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473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D6C32-3303-436A-98FB-BE111476ADB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2360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D6C32-3303-436A-98FB-BE111476ADB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1156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D6C32-3303-436A-98FB-BE111476ADB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861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D6C32-3303-436A-98FB-BE111476ADB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3277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A1EB6-CB1E-4E28-9754-1F07FB3B744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4444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A1EB6-CB1E-4E28-9754-1F07FB3B744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9971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D6C32-3303-436A-98FB-BE111476ADB9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736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D6C32-3303-436A-98FB-BE111476ADB9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0755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Muon spin relaxation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D6C32-3303-436A-98FB-BE111476ADB9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096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D6C32-3303-436A-98FB-BE111476ADB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393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D6C32-3303-436A-98FB-BE111476ADB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223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D6C32-3303-436A-98FB-BE111476ADB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362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D6C32-3303-436A-98FB-BE111476ADB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195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D6C32-3303-436A-98FB-BE111476ADB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17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D6C32-3303-436A-98FB-BE111476ADB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957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D6C32-3303-436A-98FB-BE111476ADB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592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5EEA3-6E1B-7285-806C-AEB104F801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CE525-339E-B4C4-AAF6-B0C7B7714F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58B3A-3633-868D-022B-3DDCECE0A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C40E1-D77A-2230-C359-3CB55FFC9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0AD89-8DA0-D62C-C733-12B17B390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29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C578D-447F-52D6-D769-742041FB3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54A53E-649B-BF82-75C9-79556B38D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458B1-3E51-A197-E678-E641CEEEA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B8949-7E60-7CF4-FB5F-2505993EA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DBAFA-3DCB-9127-4E69-E3809F842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156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8848F5-B4F5-7107-6EC0-412D3C9B75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896A8A-9E1E-2855-FE0E-5913A2881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501B7-6336-7F64-2361-CAD17826C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83D158-A1FA-67F2-D6D9-2BEA788B2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BD787-D4A7-9313-DE29-4932CC268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535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381064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A43C1-A6BF-46C5-3EB7-191C5430C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114B2-8D7D-29AC-0467-BA6CC05D0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EAB42-F6B7-E92A-B126-630BB1B2D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7C8C1-6F50-97D8-B0CD-605A0A009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552DB-7156-6DFD-887C-47C389076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309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EA422-3BA5-E49D-2AF5-0E1869BA5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1B16F5-BF9C-F698-3182-D1D5647FF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80D6C-47C4-87A3-C09D-040AA0FD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FBFF6-A30C-FBEB-351E-52BB514C6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A3DB03-B030-B59A-E33A-A23D4E17E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068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D6EE1-ACE3-342A-D794-4FD063D86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45772-6C86-987E-2861-9F053E6D9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71A002-666C-E81C-9AF5-9FB476FA3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0BBD0-D493-74CB-BA76-008AA119F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F605E-7711-73AF-B845-4AF1D8D95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7F5895-2D37-5AD2-452B-5D2DF9BA5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155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0AEB9-856C-F7D0-32D0-D847B3AD0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4DC155-EF6D-F261-EB6C-19A9F8F7F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38907-1431-85C2-5531-32D1C5A57A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129211-60C8-03B4-8EBB-019139158C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6C3521-3F12-0EBE-0D75-8238A6E176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434A4B-C6B8-D03E-F467-9461A4EF2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04AECE-9391-6B3D-4240-B5710DEB4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E8DDE7-AF04-F809-E4E0-A2A2F6C4B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993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AA43C-51A3-A342-5D7B-0CF856876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D77BCD-6301-D19C-8E6F-733466FCF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0010F-B24D-40E8-6282-BBF82C0F3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4F6223-DA2D-1151-5CA8-0BA0D873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63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525B90-DABC-28B2-51C0-1F1521193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AD2718-0A7F-1F3F-E12E-0FFB960D7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7D820-2C75-EC67-D95F-1A5A4D81A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61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A3770-F899-F126-5575-7A1D46001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6DDCC-F4CC-BFB8-CAE1-0BD2D93E2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66A82-8EF3-82D8-6A46-E85428CB29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E6E9A-953D-507B-95F6-1D2200761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1A787F-C642-9B1C-7054-056BC1937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6FCB70-57B5-ADC2-92BC-5DF5DB83A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89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0F770-F304-E801-2D0A-BC2FC3928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44DA2E-EF93-D2BD-ED91-A887A84D2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456783-B654-AFCC-EEF3-D851D246E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906D9-459C-95BC-91AC-A5D423E88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B5129-6EEC-CB8B-7A80-E8E05E01D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9FBE8F-6CC8-9BFE-8BC8-2296B2617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781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CCC62E-C0E1-0ACB-8B47-B4EEB57C6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67EC9-856D-0A3B-264B-537C5D449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0A636-5581-846E-CD51-9B50A24C4E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03/07/2024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440B5-3014-BD9C-0F80-5B91AFB9AB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Stefania Ricciardi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4B50B-AA3E-89C0-B5C4-F5992AFE1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E7044C-2CE8-43B3-B46D-1BC6E6B3CE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40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indico.cern.ch/event/1260921/overview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hyperlink" Target="https://agenda.infn.it/event/3327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4.pn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E8921-6C16-463C-4D07-FCE632AA8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091604"/>
            <a:ext cx="9144000" cy="2387600"/>
          </a:xfrm>
        </p:spPr>
        <p:txBody>
          <a:bodyPr/>
          <a:lstStyle/>
          <a:p>
            <a:r>
              <a:rPr lang="en-GB" dirty="0"/>
              <a:t>Synergies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7AD7AD-155F-915C-25FE-D5AA61FEFF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1533" y="3544810"/>
            <a:ext cx="9144000" cy="1655762"/>
          </a:xfrm>
        </p:spPr>
        <p:txBody>
          <a:bodyPr>
            <a:normAutofit/>
          </a:bodyPr>
          <a:lstStyle/>
          <a:p>
            <a:r>
              <a:rPr lang="en-GB" i="1" dirty="0">
                <a:solidFill>
                  <a:srgbClr val="0070C0"/>
                </a:solidFill>
              </a:rPr>
              <a:t>Stefania Ricciardi</a:t>
            </a:r>
          </a:p>
          <a:p>
            <a:r>
              <a:rPr lang="en-GB" dirty="0"/>
              <a:t>STFC Rutherford Appleton Laboratory</a:t>
            </a:r>
          </a:p>
        </p:txBody>
      </p:sp>
      <p:pic>
        <p:nvPicPr>
          <p:cNvPr id="1032" name="Picture 8" descr="What Corporate Strategists Need to Know ...">
            <a:extLst>
              <a:ext uri="{FF2B5EF4-FFF2-40B4-BE49-F238E27FC236}">
                <a16:creationId xmlns:a16="http://schemas.microsoft.com/office/drawing/2014/main" id="{0F217432-3554-BC41-FE87-9990EC7BF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575" y="906578"/>
            <a:ext cx="2312849" cy="153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ome · Starter Portal">
            <a:extLst>
              <a:ext uri="{FF2B5EF4-FFF2-40B4-BE49-F238E27FC236}">
                <a16:creationId xmlns:a16="http://schemas.microsoft.com/office/drawing/2014/main" id="{19BDED05-B363-840D-1595-96FBCE381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64" y="5353749"/>
            <a:ext cx="4219575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ew CHART project &quot;Muon Colliders Feasibility Studies ...">
            <a:extLst>
              <a:ext uri="{FF2B5EF4-FFF2-40B4-BE49-F238E27FC236}">
                <a16:creationId xmlns:a16="http://schemas.microsoft.com/office/drawing/2014/main" id="{E5611D11-1BFC-2FC8-9275-3FEDDA516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344" y="4804643"/>
            <a:ext cx="1547604" cy="15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AE535A-3A8A-20FD-0209-14D2A0342E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5616" y="5401305"/>
            <a:ext cx="1838582" cy="9907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C13A67-44A0-7BCD-2377-F89C32B772D6}"/>
              </a:ext>
            </a:extLst>
          </p:cNvPr>
          <p:cNvSpPr txBox="1"/>
          <p:nvPr/>
        </p:nvSpPr>
        <p:spPr>
          <a:xfrm>
            <a:off x="2553251" y="260397"/>
            <a:ext cx="77698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UK Muon Collider Detector R&amp;D workshop, Birmingham, 3 July 2024</a:t>
            </a:r>
          </a:p>
        </p:txBody>
      </p:sp>
    </p:spTree>
    <p:extLst>
      <p:ext uri="{BB962C8B-B14F-4D97-AF65-F5344CB8AC3E}">
        <p14:creationId xmlns:p14="http://schemas.microsoft.com/office/powerpoint/2010/main" val="1415082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9A21A-9F79-0458-3A40-76E31F7BF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 err="1"/>
              <a:t>nuSTORM</a:t>
            </a:r>
            <a:r>
              <a:rPr lang="en-GB" dirty="0"/>
              <a:t> beam simulation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ED089-CDE6-4CB8-0C74-F1DF27409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88320C-7870-60A3-1F41-476A12B3A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9805-60A4-CB7B-810E-F66F9F991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10</a:t>
            </a:fld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80B87E-92ED-B2FE-9B7C-49ED6C326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06" y="823497"/>
            <a:ext cx="10381158" cy="40283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0363FF6-B4D2-54FB-E9C6-7808D168CFB4}"/>
              </a:ext>
            </a:extLst>
          </p:cNvPr>
          <p:cNvSpPr txBox="1"/>
          <p:nvPr/>
        </p:nvSpPr>
        <p:spPr>
          <a:xfrm>
            <a:off x="4387066" y="945224"/>
            <a:ext cx="2989780" cy="307777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T. Alves, M. Pfaff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982870-E2E1-312D-92E0-A0A601AE6589}"/>
              </a:ext>
            </a:extLst>
          </p:cNvPr>
          <p:cNvSpPr txBox="1"/>
          <p:nvPr/>
        </p:nvSpPr>
        <p:spPr>
          <a:xfrm>
            <a:off x="511997" y="5034766"/>
            <a:ext cx="551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b="1" dirty="0">
                <a:solidFill>
                  <a:srgbClr val="0070C0"/>
                </a:solidFill>
              </a:rPr>
              <a:t>Oscillation relevant energy regime:</a:t>
            </a:r>
          </a:p>
          <a:p>
            <a:r>
              <a:rPr lang="en-GB" b="1" dirty="0">
                <a:solidFill>
                  <a:schemeClr val="accent4">
                    <a:lumMod val="75000"/>
                  </a:schemeClr>
                </a:solidFill>
              </a:rPr>
              <a:t>      </a:t>
            </a:r>
            <a:r>
              <a:rPr lang="en-GB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HyperK</a:t>
            </a:r>
            <a:r>
              <a:rPr lang="en-GB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-   0.6 GeV</a:t>
            </a:r>
          </a:p>
          <a:p>
            <a:r>
              <a:rPr lang="en-GB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     DUNE   -    2.4 GeV</a:t>
            </a:r>
            <a:endParaRPr lang="en-GB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GB" dirty="0"/>
              <a:t>      set by stored muon momentum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5D8719-424D-9C9B-8AA3-B1E0DFF9F1E1}"/>
              </a:ext>
            </a:extLst>
          </p:cNvPr>
          <p:cNvSpPr txBox="1"/>
          <p:nvPr/>
        </p:nvSpPr>
        <p:spPr>
          <a:xfrm>
            <a:off x="8358436" y="5049529"/>
            <a:ext cx="3232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b="1" dirty="0">
                <a:solidFill>
                  <a:srgbClr val="0070C0"/>
                </a:solidFill>
              </a:rPr>
              <a:t>F</a:t>
            </a:r>
            <a:r>
              <a:rPr lang="en-GB" sz="1800" b="1" i="0" u="none" strike="noStrike" baseline="0" dirty="0">
                <a:solidFill>
                  <a:srgbClr val="0070C0"/>
                </a:solidFill>
              </a:rPr>
              <a:t>ine control </a:t>
            </a:r>
            <a:r>
              <a:rPr lang="en-GB" b="1" dirty="0">
                <a:solidFill>
                  <a:srgbClr val="0070C0"/>
                </a:solidFill>
              </a:rPr>
              <a:t>on</a:t>
            </a:r>
            <a:r>
              <a:rPr lang="en-GB" sz="1800" b="1" i="0" u="none" strike="noStrike" baseline="0" dirty="0">
                <a:solidFill>
                  <a:srgbClr val="0070C0"/>
                </a:solidFill>
              </a:rPr>
              <a:t> flux shape </a:t>
            </a:r>
            <a:r>
              <a:rPr lang="en-GB" sz="1800" i="0" u="none" strike="noStrike" baseline="0" dirty="0">
                <a:solidFill>
                  <a:srgbClr val="000000"/>
                </a:solidFill>
              </a:rPr>
              <a:t>by adjusting the ring acceptance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CEBB7CB-76E2-958E-C4AC-3015C033C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4870" y="340876"/>
            <a:ext cx="1420357" cy="7653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43E66A-5DC3-BB11-F74E-86DD2CD8CD0D}"/>
              </a:ext>
            </a:extLst>
          </p:cNvPr>
          <p:cNvSpPr txBox="1"/>
          <p:nvPr/>
        </p:nvSpPr>
        <p:spPr>
          <a:xfrm>
            <a:off x="5309292" y="4952249"/>
            <a:ext cx="2280863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b="1" dirty="0"/>
              <a:t>1 ≤ E</a:t>
            </a:r>
            <a:r>
              <a:rPr lang="en-GB" sz="2400" b="1" baseline="-25000" dirty="0">
                <a:latin typeface="Symbol" panose="05050102010706020507" pitchFamily="18" charset="2"/>
              </a:rPr>
              <a:t>m</a:t>
            </a:r>
            <a:r>
              <a:rPr lang="en-GB" sz="2400" b="1" dirty="0"/>
              <a:t> ≤ 6 GeV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FC1F1E-BB0C-13AC-C383-B6A5098A9CEF}"/>
              </a:ext>
            </a:extLst>
          </p:cNvPr>
          <p:cNvSpPr txBox="1"/>
          <p:nvPr/>
        </p:nvSpPr>
        <p:spPr>
          <a:xfrm>
            <a:off x="5231375" y="5511194"/>
            <a:ext cx="2648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b="1" dirty="0">
                <a:solidFill>
                  <a:srgbClr val="0070C0"/>
                </a:solidFill>
              </a:rPr>
              <a:t>E</a:t>
            </a:r>
            <a:r>
              <a:rPr lang="en-GB" b="1" dirty="0">
                <a:solidFill>
                  <a:srgbClr val="0070C0"/>
                </a:solidFill>
                <a:latin typeface="Symbol" panose="05050102010706020507" pitchFamily="18" charset="2"/>
              </a:rPr>
              <a:t>n</a:t>
            </a:r>
            <a:r>
              <a:rPr lang="en-GB" b="1" dirty="0">
                <a:solidFill>
                  <a:srgbClr val="0070C0"/>
                </a:solidFill>
              </a:rPr>
              <a:t> –scan measurements</a:t>
            </a:r>
          </a:p>
        </p:txBody>
      </p:sp>
    </p:spTree>
    <p:extLst>
      <p:ext uri="{BB962C8B-B14F-4D97-AF65-F5344CB8AC3E}">
        <p14:creationId xmlns:p14="http://schemas.microsoft.com/office/powerpoint/2010/main" val="730156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E6510-DC8B-1436-F3FA-3EB9ECF92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Synthetic beam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C4947-331B-8DC0-7977-819625AED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62BF3-8935-8BE0-DAFB-29CABC06F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EA135-6633-00A8-7BC6-78FA0180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11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4C0CDC-4CBA-DEC7-4FB2-86662F99F8D3}"/>
              </a:ext>
            </a:extLst>
          </p:cNvPr>
          <p:cNvSpPr txBox="1"/>
          <p:nvPr/>
        </p:nvSpPr>
        <p:spPr>
          <a:xfrm>
            <a:off x="568170" y="1142185"/>
            <a:ext cx="5904817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endParaRPr lang="en-GB" sz="2000" dirty="0">
              <a:solidFill>
                <a:srgbClr val="00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dirty="0"/>
              <a:t>Concept similar to PRISM technique of DUNE and </a:t>
            </a:r>
            <a:r>
              <a:rPr lang="en-GB" sz="2000" dirty="0" err="1"/>
              <a:t>HyperK</a:t>
            </a:r>
            <a:r>
              <a:rPr lang="en-GB" sz="2000" dirty="0"/>
              <a:t>, exploiting movement of near-detectors off-axis</a:t>
            </a:r>
          </a:p>
          <a:p>
            <a:endParaRPr lang="en-GB" sz="2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dirty="0" err="1"/>
              <a:t>nuSTORM</a:t>
            </a:r>
            <a:r>
              <a:rPr lang="en-GB" sz="2000" dirty="0"/>
              <a:t>: detector always on-axis, but can combine linearly different fluxes from different stored-muon momenta </a:t>
            </a:r>
          </a:p>
          <a:p>
            <a:r>
              <a:rPr lang="en-GB" sz="2000" dirty="0"/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tx2"/>
                </a:solidFill>
              </a:rPr>
              <a:t>Synthetic beam </a:t>
            </a:r>
            <a:r>
              <a:rPr lang="en-GB" sz="2000" dirty="0">
                <a:solidFill>
                  <a:srgbClr val="0070C0"/>
                </a:solidFill>
              </a:rPr>
              <a:t>narrower and more Gaussian.</a:t>
            </a:r>
            <a:r>
              <a:rPr lang="en-GB" sz="2000" dirty="0">
                <a:solidFill>
                  <a:srgbClr val="000000"/>
                </a:solidFill>
              </a:rPr>
              <a:t>  In Fig. neutrino peak energy of 2.5 GeV, with  0.5 GeV  SD is obtained (large reduction in FWHM compared to neutrinos from muons at 7GeV pion setting)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2000" dirty="0">
              <a:solidFill>
                <a:srgbClr val="00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rgbClr val="000000"/>
                </a:solidFill>
              </a:rPr>
              <a:t>Uniquely, “quasi mono-</a:t>
            </a:r>
            <a:r>
              <a:rPr lang="en-GB" sz="2000" dirty="0" err="1">
                <a:solidFill>
                  <a:srgbClr val="000000"/>
                </a:solidFill>
              </a:rPr>
              <a:t>energethic</a:t>
            </a:r>
            <a:r>
              <a:rPr lang="en-GB" sz="2000" dirty="0">
                <a:solidFill>
                  <a:srgbClr val="000000"/>
                </a:solidFill>
              </a:rPr>
              <a:t>” electron-neutrino beams can be synthetised @ </a:t>
            </a:r>
            <a:r>
              <a:rPr lang="en-GB" sz="2000" dirty="0" err="1">
                <a:solidFill>
                  <a:srgbClr val="000000"/>
                </a:solidFill>
              </a:rPr>
              <a:t>nuSTORM</a:t>
            </a:r>
            <a:r>
              <a:rPr lang="en-GB" sz="2000" dirty="0">
                <a:solidFill>
                  <a:srgbClr val="000000"/>
                </a:solidFill>
              </a:rPr>
              <a:t>! </a:t>
            </a:r>
            <a:endParaRPr lang="en-GB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E81B6F-61CD-51BE-D976-B83B43E65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4870" y="340876"/>
            <a:ext cx="1420357" cy="765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6F5169-4073-4FA7-EA32-9ED2BE013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620" y="2003206"/>
            <a:ext cx="5796141" cy="435314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FA6377F-D663-ADAF-F5FB-C15FCA09D5B0}"/>
              </a:ext>
            </a:extLst>
          </p:cNvPr>
          <p:cNvSpPr txBox="1"/>
          <p:nvPr/>
        </p:nvSpPr>
        <p:spPr>
          <a:xfrm>
            <a:off x="7089891" y="1669169"/>
            <a:ext cx="3210831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(PRELIMINARY)</a:t>
            </a:r>
          </a:p>
          <a:p>
            <a:r>
              <a:rPr lang="en-GB" dirty="0">
                <a:solidFill>
                  <a:srgbClr val="000000"/>
                </a:solidFill>
              </a:rPr>
              <a:t>R. Kamath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2959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1966C-8F70-F675-1A39-12D1A47AA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 err="1"/>
              <a:t>nuSTORM</a:t>
            </a:r>
            <a:r>
              <a:rPr lang="en-GB" dirty="0"/>
              <a:t> detector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CA4D4-B27C-6299-7E59-D1B3267B9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18" y="1412647"/>
            <a:ext cx="10515600" cy="4351338"/>
          </a:xfrm>
        </p:spPr>
        <p:txBody>
          <a:bodyPr/>
          <a:lstStyle/>
          <a:p>
            <a:r>
              <a:rPr lang="en-GB" dirty="0"/>
              <a:t>High-specification detector required</a:t>
            </a:r>
          </a:p>
          <a:p>
            <a:pPr lvl="1"/>
            <a:r>
              <a:rPr lang="en-GB" dirty="0"/>
              <a:t>Exclusive final states:</a:t>
            </a:r>
          </a:p>
          <a:p>
            <a:pPr marL="457200" lvl="1" indent="0">
              <a:buNone/>
            </a:pPr>
            <a:r>
              <a:rPr lang="en-GB" dirty="0"/>
              <a:t>    scattered lepton, hadrons</a:t>
            </a:r>
          </a:p>
          <a:p>
            <a:pPr lvl="1"/>
            <a:endParaRPr lang="en-GB" dirty="0"/>
          </a:p>
          <a:p>
            <a:r>
              <a:rPr lang="en-GB" sz="2400" i="0" u="none" strike="noStrike" baseline="0" dirty="0">
                <a:solidFill>
                  <a:srgbClr val="000000"/>
                </a:solidFill>
              </a:rPr>
              <a:t>Initial study use DUNE ND-</a:t>
            </a:r>
            <a:r>
              <a:rPr lang="en-GB" sz="2400" i="0" u="none" strike="noStrike" baseline="0" dirty="0" err="1">
                <a:solidFill>
                  <a:srgbClr val="000000"/>
                </a:solidFill>
              </a:rPr>
              <a:t>GAr</a:t>
            </a:r>
            <a:r>
              <a:rPr lang="en-GB" sz="2400" i="0" u="none" strike="noStrike" baseline="0" dirty="0">
                <a:solidFill>
                  <a:srgbClr val="000000"/>
                </a:solidFill>
              </a:rPr>
              <a:t>:</a:t>
            </a:r>
          </a:p>
          <a:p>
            <a:pPr lvl="1"/>
            <a:r>
              <a:rPr lang="en-GB" sz="2000" i="0" u="none" strike="noStrike" baseline="0" dirty="0">
                <a:solidFill>
                  <a:srgbClr val="000000"/>
                </a:solidFill>
              </a:rPr>
              <a:t> TPC reference design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GB" sz="1600" i="0" u="none" strike="noStrike" baseline="0" dirty="0">
                <a:solidFill>
                  <a:srgbClr val="000000"/>
                </a:solidFill>
              </a:rPr>
              <a:t>10-bar argon-based gas TPC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GB" sz="1600" i="0" u="none" strike="noStrike" baseline="0" dirty="0">
                <a:solidFill>
                  <a:srgbClr val="000000"/>
                </a:solidFill>
              </a:rPr>
              <a:t>Large gas volume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GB" sz="1600" i="0" u="none" strike="noStrike" baseline="0" dirty="0">
                <a:solidFill>
                  <a:srgbClr val="000000"/>
                </a:solidFill>
              </a:rPr>
              <a:t>Surrounded by calorimeter</a:t>
            </a:r>
          </a:p>
          <a:p>
            <a:pPr lvl="1"/>
            <a:r>
              <a:rPr lang="en-GB" sz="1800" i="0" u="none" strike="noStrike" baseline="0" dirty="0">
                <a:solidFill>
                  <a:srgbClr val="000000"/>
                </a:solidFill>
                <a:latin typeface="AAAAAU+Calibri-Bold"/>
              </a:rPr>
              <a:t> </a:t>
            </a:r>
            <a:r>
              <a:rPr lang="en-GB" sz="2000" i="0" u="none" strike="noStrike" baseline="0" dirty="0">
                <a:solidFill>
                  <a:srgbClr val="000000"/>
                </a:solidFill>
              </a:rPr>
              <a:t>4𝝅 acceptance, very low threshold </a:t>
            </a:r>
          </a:p>
          <a:p>
            <a:pPr lvl="1"/>
            <a:r>
              <a:rPr lang="en-GB" sz="2000" i="0" u="none" strike="noStrike" baseline="0" dirty="0">
                <a:solidFill>
                  <a:srgbClr val="000000"/>
                </a:solidFill>
              </a:rPr>
              <a:t>B-field provides sign selection </a:t>
            </a:r>
          </a:p>
          <a:p>
            <a:pPr lvl="1"/>
            <a:r>
              <a:rPr lang="en-GB" sz="2000" i="1" u="none" strike="noStrike" baseline="0" dirty="0">
                <a:solidFill>
                  <a:srgbClr val="000000"/>
                </a:solidFill>
              </a:rPr>
              <a:t>e</a:t>
            </a:r>
            <a:r>
              <a:rPr lang="en-GB" sz="2000" i="0" u="none" strike="noStrike" baseline="0" dirty="0">
                <a:solidFill>
                  <a:srgbClr val="000000"/>
                </a:solidFill>
              </a:rPr>
              <a:t>/</a:t>
            </a:r>
            <a:r>
              <a:rPr lang="el-GR" sz="2000" i="0" u="none" strike="noStrike" baseline="0" dirty="0">
                <a:solidFill>
                  <a:srgbClr val="000000"/>
                </a:solidFill>
              </a:rPr>
              <a:t>μ </a:t>
            </a:r>
            <a:r>
              <a:rPr lang="en-GB" sz="2000" i="0" u="none" strike="noStrike" baseline="0" dirty="0">
                <a:solidFill>
                  <a:srgbClr val="000000"/>
                </a:solidFill>
              </a:rPr>
              <a:t>id; final state reconstruction </a:t>
            </a:r>
            <a:endParaRPr lang="en-GB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353A3-14EA-AF6B-4D1D-8E0A700E0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45D4E-14DE-F237-BE7C-4F4556478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499FC-F6CF-0CE5-D2B7-2D169A879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12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AF2258-746A-8752-FEDF-2D155F69A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192559"/>
            <a:ext cx="5181600" cy="569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35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D2F59-415B-7F79-A8B5-9C330A6AB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835"/>
            <a:ext cx="10515600" cy="1325563"/>
          </a:xfrm>
        </p:spPr>
        <p:txBody>
          <a:bodyPr/>
          <a:lstStyle/>
          <a:p>
            <a:r>
              <a:rPr lang="en-GB" dirty="0"/>
              <a:t>Synergy with 6D cooling demonstrator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8D3C7-A4E5-44CB-4F6E-537352A2B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346" y="1307833"/>
            <a:ext cx="5360505" cy="113042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err="1"/>
              <a:t>nuSTORM</a:t>
            </a:r>
            <a:r>
              <a:rPr lang="en-US" sz="1800" dirty="0"/>
              <a:t> study now taken forward in the context of the demonstrator facility required by the international Muon Collider Collaboration that includes the 6D muon ionization cooling experiment</a:t>
            </a:r>
            <a:endParaRPr lang="en-GB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65991-C283-5E77-574B-D1FEE5F90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5674F-9B2B-3467-6C2A-8073F9131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6330A-7D2E-EE6C-032F-48C8BC90C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13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8AA9E3-15D9-3CE2-5F3D-18A6EBD93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148" y="1496115"/>
            <a:ext cx="4254827" cy="10808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9CD848-16CE-C1AF-EE54-77B21C6D4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224" y="2843320"/>
            <a:ext cx="4510466" cy="33516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E245DB3-9ACA-0D40-C3FB-98AECEEFC7A7}"/>
              </a:ext>
            </a:extLst>
          </p:cNvPr>
          <p:cNvSpPr txBox="1"/>
          <p:nvPr/>
        </p:nvSpPr>
        <p:spPr>
          <a:xfrm>
            <a:off x="5859328" y="2922260"/>
            <a:ext cx="4661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GB" sz="1800" b="0" i="0" u="none" strike="noStrike" baseline="0">
              <a:solidFill>
                <a:srgbClr val="000000"/>
              </a:solidFill>
            </a:endParaRPr>
          </a:p>
          <a:p>
            <a:endParaRPr lang="en-GB" sz="1800" b="0" i="0" u="none" strike="noStrike" baseline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4584FA-ED2B-F75B-30AD-239485ABFE1E}"/>
              </a:ext>
            </a:extLst>
          </p:cNvPr>
          <p:cNvSpPr txBox="1"/>
          <p:nvPr/>
        </p:nvSpPr>
        <p:spPr>
          <a:xfrm>
            <a:off x="5777947" y="2731752"/>
            <a:ext cx="566530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rgbClr val="000000"/>
                </a:solidFill>
              </a:rPr>
              <a:t>Demonstrator facility flexible enough to accommodate other experiments</a:t>
            </a:r>
          </a:p>
          <a:p>
            <a:pPr algn="l"/>
            <a:endParaRPr lang="en-US" sz="1600" b="0" i="0" u="none" strike="noStrike" baseline="0" dirty="0">
              <a:solidFill>
                <a:srgbClr val="00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 err="1">
                <a:solidFill>
                  <a:srgbClr val="000000"/>
                </a:solidFill>
              </a:rPr>
              <a:t>nuSTORM</a:t>
            </a:r>
            <a:r>
              <a:rPr lang="en-US" sz="1600" b="0" i="0" u="none" strike="noStrike" baseline="0" dirty="0">
                <a:solidFill>
                  <a:srgbClr val="000000"/>
                </a:solidFill>
              </a:rPr>
              <a:t>, and potentially ENUBET, could be branched from the 6D cooling demonstrator</a:t>
            </a:r>
          </a:p>
          <a:p>
            <a:pPr algn="l"/>
            <a:endParaRPr lang="en-US" sz="1600" b="0" i="0" u="none" strike="noStrike" baseline="0" dirty="0">
              <a:solidFill>
                <a:srgbClr val="00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S</a:t>
            </a:r>
            <a:r>
              <a:rPr lang="en-US" sz="1600" b="0" i="0" u="none" strike="noStrike" baseline="0" dirty="0">
                <a:solidFill>
                  <a:srgbClr val="000000"/>
                </a:solidFill>
              </a:rPr>
              <a:t>ame target complex, shielding and general target infrastructure </a:t>
            </a:r>
          </a:p>
          <a:p>
            <a:pPr algn="l"/>
            <a:endParaRPr lang="en-US" sz="1600" b="0" i="0" u="none" strike="noStrike" baseline="0" dirty="0">
              <a:solidFill>
                <a:srgbClr val="00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rgbClr val="000000"/>
                </a:solidFill>
              </a:rPr>
              <a:t>Deflection of beamline could reduce radiation streaming towards </a:t>
            </a:r>
            <a:r>
              <a:rPr lang="en-US" sz="1600" b="0" i="0" u="none" strike="noStrike" baseline="0" dirty="0" err="1">
                <a:solidFill>
                  <a:srgbClr val="000000"/>
                </a:solidFill>
              </a:rPr>
              <a:t>nuSTORM</a:t>
            </a:r>
            <a:r>
              <a:rPr lang="en-US" sz="1600" b="0" i="0" u="none" strike="noStrike" baseline="0" dirty="0">
                <a:solidFill>
                  <a:srgbClr val="000000"/>
                </a:solidFill>
              </a:rPr>
              <a:t> ring</a:t>
            </a:r>
          </a:p>
          <a:p>
            <a:pPr algn="l"/>
            <a:endParaRPr lang="en-US" sz="1600" b="0" i="0" u="none" strike="noStrike" baseline="0" dirty="0">
              <a:solidFill>
                <a:srgbClr val="00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rgbClr val="000000"/>
                </a:solidFill>
              </a:rPr>
              <a:t>Synergies between experiments would reduce costs </a:t>
            </a:r>
            <a:endParaRPr lang="en-GB" sz="1600" b="0" i="0" u="none" strike="noStrike" baseline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5CBFDF-97BA-D4DA-C347-00D8E6D95B6C}"/>
              </a:ext>
            </a:extLst>
          </p:cNvPr>
          <p:cNvSpPr txBox="1"/>
          <p:nvPr/>
        </p:nvSpPr>
        <p:spPr>
          <a:xfrm rot="-1740000">
            <a:off x="176454" y="2922260"/>
            <a:ext cx="197702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Under discussion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0CF5C6-3D30-632D-E0C7-3AEA99C5B8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4870" y="340876"/>
            <a:ext cx="1420357" cy="7653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B1A0FA-104D-1B83-C7AA-FDC4B3BE6CC9}"/>
              </a:ext>
            </a:extLst>
          </p:cNvPr>
          <p:cNvSpPr txBox="1"/>
          <p:nvPr/>
        </p:nvSpPr>
        <p:spPr>
          <a:xfrm>
            <a:off x="10741183" y="230989"/>
            <a:ext cx="1099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K. Long</a:t>
            </a:r>
          </a:p>
        </p:txBody>
      </p:sp>
    </p:spTree>
    <p:extLst>
      <p:ext uri="{BB962C8B-B14F-4D97-AF65-F5344CB8AC3E}">
        <p14:creationId xmlns:p14="http://schemas.microsoft.com/office/powerpoint/2010/main" val="589609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CE5D5-BC2F-2141-A7C7-6997D45EF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51" y="18255"/>
            <a:ext cx="10515600" cy="1325563"/>
          </a:xfrm>
        </p:spPr>
        <p:txBody>
          <a:bodyPr/>
          <a:lstStyle/>
          <a:p>
            <a:r>
              <a:rPr lang="en-GB" dirty="0"/>
              <a:t>Landscape and short-term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DFB4D-A40F-A6E0-FF28-B0F297650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749" y="2948644"/>
            <a:ext cx="6053051" cy="1325564"/>
          </a:xfr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/>
              <a:t>Snowmass 2021, arXiv:2203.07545</a:t>
            </a:r>
          </a:p>
          <a:p>
            <a:pPr marL="0" indent="0">
              <a:buNone/>
            </a:pPr>
            <a:r>
              <a:rPr lang="en-US" sz="1600" i="1" dirty="0"/>
              <a:t>With their existing proton-beam infrastructure, </a:t>
            </a:r>
            <a:r>
              <a:rPr lang="en-US" sz="1600" i="1" dirty="0">
                <a:highlight>
                  <a:srgbClr val="FFFF00"/>
                </a:highlight>
              </a:rPr>
              <a:t>CERN and Fermilab are both uniquely well-placed to implement ENUBET, </a:t>
            </a:r>
            <a:r>
              <a:rPr lang="en-US" sz="1600" i="1" dirty="0" err="1">
                <a:highlight>
                  <a:srgbClr val="FFFF00"/>
                </a:highlight>
              </a:rPr>
              <a:t>nuSTORM</a:t>
            </a:r>
            <a:r>
              <a:rPr lang="en-US" sz="1600" i="1" dirty="0">
                <a:highlight>
                  <a:srgbClr val="FFFF00"/>
                </a:highlight>
              </a:rPr>
              <a:t>, and the 6D-cooling experiment </a:t>
            </a:r>
            <a:r>
              <a:rPr lang="en-US" sz="1600" i="1" dirty="0"/>
              <a:t>as part of the required muon collider demonstrator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052BD-B227-32C0-9B59-85737E289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1A9EB-925C-72DD-804B-F949F3245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5F559-E75F-251F-4C19-2E9D30904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14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28F56D-FF74-9CBD-54D1-D790AE8F9D34}"/>
              </a:ext>
            </a:extLst>
          </p:cNvPr>
          <p:cNvSpPr txBox="1"/>
          <p:nvPr/>
        </p:nvSpPr>
        <p:spPr>
          <a:xfrm>
            <a:off x="697395" y="3942761"/>
            <a:ext cx="4497457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b="1" dirty="0"/>
              <a:t>P5 report 2023 </a:t>
            </a:r>
          </a:p>
          <a:p>
            <a:r>
              <a:rPr lang="en-US" b="0" i="1" dirty="0">
                <a:solidFill>
                  <a:srgbClr val="111111"/>
                </a:solidFill>
                <a:effectLst/>
                <a:highlight>
                  <a:srgbClr val="FDFDFD"/>
                </a:highlight>
                <a:latin typeface="arial" panose="020B0604020202020204" pitchFamily="34" charset="0"/>
              </a:rPr>
              <a:t>The US should pursue a leading role in the muon collider design effort, in concert with the International Muon Collider Collaboration (IMCC). The US role should include </a:t>
            </a:r>
            <a:r>
              <a:rPr lang="en-US" b="0" i="1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R&amp;D on relevant technologies and preparations for a demonstrator facility</a:t>
            </a:r>
            <a:endParaRPr lang="en-GB" i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6688CA-9015-A5E1-91D5-B02B2509616A}"/>
              </a:ext>
            </a:extLst>
          </p:cNvPr>
          <p:cNvSpPr txBox="1"/>
          <p:nvPr/>
        </p:nvSpPr>
        <p:spPr>
          <a:xfrm>
            <a:off x="583490" y="1049625"/>
            <a:ext cx="507518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ESPP 2020 </a:t>
            </a:r>
            <a:r>
              <a:rPr lang="en-GB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highlights the need </a:t>
            </a:r>
            <a:r>
              <a:rPr lang="en-GB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of </a:t>
            </a:r>
            <a:r>
              <a:rPr lang="en-GB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R&amp;D </a:t>
            </a:r>
            <a:r>
              <a:rPr lang="en-GB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for </a:t>
            </a:r>
            <a:r>
              <a:rPr lang="en-GB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bright muon beams </a:t>
            </a:r>
            <a:r>
              <a:rPr lang="en-GB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as a “High Priority Initiative”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61C0BA-51CA-937F-8D00-0A95BAB0384B}"/>
              </a:ext>
            </a:extLst>
          </p:cNvPr>
          <p:cNvSpPr txBox="1"/>
          <p:nvPr/>
        </p:nvSpPr>
        <p:spPr>
          <a:xfrm>
            <a:off x="838200" y="1704972"/>
            <a:ext cx="9462052" cy="120032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0" i="1" u="none" strike="noStrike" baseline="0" dirty="0">
                <a:solidFill>
                  <a:srgbClr val="000000"/>
                </a:solidFill>
                <a:latin typeface="AAAALD+Arial-ItalicMT"/>
              </a:rPr>
              <a:t>To extract the most physics from DUNE and Hyper-</a:t>
            </a:r>
            <a:r>
              <a:rPr lang="en-US" sz="1800" b="0" i="1" u="none" strike="noStrike" baseline="0" dirty="0" err="1">
                <a:solidFill>
                  <a:srgbClr val="000000"/>
                </a:solidFill>
                <a:latin typeface="AAAALD+Arial-ItalicMT"/>
              </a:rPr>
              <a:t>Kamiokande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AAAALD+Arial-ItalicMT"/>
              </a:rPr>
              <a:t>, a </a:t>
            </a:r>
            <a:r>
              <a:rPr lang="en-US" sz="1800" b="0" i="1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AAAALD+Arial-ItalicMT"/>
              </a:rPr>
              <a:t>complementary </a:t>
            </a:r>
            <a:r>
              <a:rPr lang="en-US" sz="1800" b="0" i="1" u="none" strike="noStrike" baseline="0" dirty="0" err="1">
                <a:solidFill>
                  <a:srgbClr val="000000"/>
                </a:solidFill>
                <a:highlight>
                  <a:srgbClr val="FFFF00"/>
                </a:highlight>
                <a:latin typeface="AAAALD+Arial-ItalicMT"/>
              </a:rPr>
              <a:t>programme</a:t>
            </a:r>
            <a:r>
              <a:rPr lang="en-US" sz="1800" b="0" i="1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AAAALD+Arial-ItalicMT"/>
              </a:rPr>
              <a:t> of experimentation to determine neutrino cross-sections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AAAALD+Arial-ItalicMT"/>
              </a:rPr>
              <a:t> and fluxes is required. Several experiments aimed at determining neutrino fluxes exist worldwide. The possible implementation and impact of a facility to measure neutrino cross-sections at the percent level should continue to be studied. 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22A44A-3B59-A45C-D2AB-30C8CD93C809}"/>
              </a:ext>
            </a:extLst>
          </p:cNvPr>
          <p:cNvSpPr txBox="1"/>
          <p:nvPr/>
        </p:nvSpPr>
        <p:spPr>
          <a:xfrm>
            <a:off x="5300749" y="4494807"/>
            <a:ext cx="66989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Two IOP workshops in 2023 + regular </a:t>
            </a:r>
            <a:r>
              <a:rPr lang="en-US" sz="1600" dirty="0" err="1"/>
              <a:t>nuSTORM</a:t>
            </a:r>
            <a:r>
              <a:rPr lang="en-US" sz="1600" dirty="0"/>
              <a:t> meetings to prepare for next ESPPU submission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Over next months: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update and document the science case in peer-reviewed publication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submission to next ESPPU (March 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690355-B50A-CB94-D5F0-0D192BD73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974" y="5590977"/>
            <a:ext cx="1420357" cy="76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9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FEE4CA2-88C6-D1F9-6400-8604EF7EF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Non-collider physics at the  muon-collider full facility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835329-B7DE-9E4D-1454-3E99C2E29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8227929" cy="1500187"/>
          </a:xfrm>
        </p:spPr>
        <p:txBody>
          <a:bodyPr/>
          <a:lstStyle/>
          <a:p>
            <a:r>
              <a:rPr lang="en-GB" dirty="0"/>
              <a:t>Further opportunities for neutrino experiments 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13E93-7822-F4EF-B94B-967464278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15298-8F3D-B65A-2244-62DD9D559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98160-B49F-8230-13E8-0AF21B325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15</a:t>
            </a:fld>
            <a:endParaRPr lang="en-GB"/>
          </a:p>
        </p:txBody>
      </p:sp>
      <p:pic>
        <p:nvPicPr>
          <p:cNvPr id="2" name="Picture 12" descr="New CHART project &quot;Muon Colliders Feasibility Studies ...">
            <a:extLst>
              <a:ext uri="{FF2B5EF4-FFF2-40B4-BE49-F238E27FC236}">
                <a16:creationId xmlns:a16="http://schemas.microsoft.com/office/drawing/2014/main" id="{784E8AC0-3495-0666-2339-0B9D8703C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344" y="4804643"/>
            <a:ext cx="1547604" cy="15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40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9385CD2-DD11-F58F-C98A-2864F7AEC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52" y="2282678"/>
            <a:ext cx="7197048" cy="44308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585AAB-DFFC-BA59-47FE-BE0714E70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57"/>
            <a:ext cx="10515600" cy="1325563"/>
          </a:xfrm>
        </p:spPr>
        <p:txBody>
          <a:bodyPr/>
          <a:lstStyle/>
          <a:p>
            <a:r>
              <a:rPr lang="en-GB" dirty="0"/>
              <a:t>Neutrino physics at the Muon Collider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5EC47-59F1-49EA-A190-7C421FC52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420" y="1058779"/>
            <a:ext cx="9288379" cy="2118872"/>
          </a:xfrm>
        </p:spPr>
        <p:txBody>
          <a:bodyPr>
            <a:normAutofit/>
          </a:bodyPr>
          <a:lstStyle/>
          <a:p>
            <a:endParaRPr lang="en-GB" sz="2000" dirty="0"/>
          </a:p>
          <a:p>
            <a:r>
              <a:rPr lang="en-GB" sz="2000" dirty="0"/>
              <a:t>Neutrino radiation disk emanating out from muon collider ring</a:t>
            </a:r>
          </a:p>
          <a:p>
            <a:r>
              <a:rPr lang="en-GB" sz="2000" dirty="0"/>
              <a:t>High-intensity </a:t>
            </a:r>
            <a:r>
              <a:rPr lang="en-GB" sz="2000" dirty="0" err="1"/>
              <a:t>netrino</a:t>
            </a:r>
            <a:r>
              <a:rPr lang="en-GB" sz="2000" dirty="0"/>
              <a:t> beam, radiation hot spot downstream of straight sections </a:t>
            </a:r>
          </a:p>
          <a:p>
            <a:r>
              <a:rPr lang="en-GB" sz="2000" dirty="0"/>
              <a:t>High energy range from GeV To </a:t>
            </a:r>
            <a:r>
              <a:rPr lang="en-GB" sz="2000" dirty="0" err="1"/>
              <a:t>TeV</a:t>
            </a:r>
            <a:endParaRPr lang="en-GB" sz="2000" dirty="0"/>
          </a:p>
          <a:p>
            <a:r>
              <a:rPr lang="en-GB" sz="2000" dirty="0"/>
              <a:t>Precisely known composition </a:t>
            </a:r>
          </a:p>
          <a:p>
            <a:endParaRPr lang="en-GB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17B19-7F23-886B-9394-C09FE5B8A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29F21-E6D2-7D38-4FCA-4496874E5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2C7D9-6E64-CCA8-4248-6A4BCACC7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16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0615D6-CA2E-5D59-E0FD-AFD1B07CC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6536" y="3242594"/>
            <a:ext cx="2559313" cy="211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84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0065C-C2F1-B092-6BD3-7F514C81A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/>
              <a:t>Neutrino spectrum and event rates  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781C11F-8FCB-76D3-55C5-B771DB2AF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80818" y="930863"/>
            <a:ext cx="9230364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ABB78-2B46-00DC-8D03-38C9F0F4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E4A72-F547-FE8F-71D2-281068152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89ADE-78A6-094E-D91A-C7286FE19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17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69F807-54A1-0F03-7782-21EDBADC2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918" y="5271927"/>
            <a:ext cx="9366875" cy="15841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F93229-D8FB-B09F-E573-08E3EA0F5674}"/>
              </a:ext>
            </a:extLst>
          </p:cNvPr>
          <p:cNvSpPr txBox="1"/>
          <p:nvPr/>
        </p:nvSpPr>
        <p:spPr>
          <a:xfrm>
            <a:off x="10635599" y="201116"/>
            <a:ext cx="1213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Rojo, IMCC,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763754-137B-964A-1597-DF5CD57EFACF}"/>
              </a:ext>
            </a:extLst>
          </p:cNvPr>
          <p:cNvSpPr txBox="1"/>
          <p:nvPr/>
        </p:nvSpPr>
        <p:spPr>
          <a:xfrm>
            <a:off x="6770670" y="6007566"/>
            <a:ext cx="5969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Assumed a detector of just 10cm radius and 1m length</a:t>
            </a:r>
          </a:p>
        </p:txBody>
      </p:sp>
    </p:spTree>
    <p:extLst>
      <p:ext uri="{BB962C8B-B14F-4D97-AF65-F5344CB8AC3E}">
        <p14:creationId xmlns:p14="http://schemas.microsoft.com/office/powerpoint/2010/main" val="2498265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809E0E-12F5-9616-571A-F260DC1212CD}"/>
              </a:ext>
            </a:extLst>
          </p:cNvPr>
          <p:cNvSpPr txBox="1"/>
          <p:nvPr/>
        </p:nvSpPr>
        <p:spPr>
          <a:xfrm>
            <a:off x="5158199" y="1082730"/>
            <a:ext cx="638342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/>
              <a:t>In terms of kinematic coverage, similar to the proposed Faser</a:t>
            </a:r>
            <a:r>
              <a:rPr lang="en-GB" sz="1600" dirty="0">
                <a:latin typeface="Symbol" panose="05050102010706020507" pitchFamily="18" charset="2"/>
              </a:rPr>
              <a:t>n</a:t>
            </a:r>
            <a:r>
              <a:rPr lang="en-GB" sz="1600" dirty="0"/>
              <a:t>2 at the HL-LHC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/>
              <a:t>Much higher event rates: multi-differential  neutrino DIS measurements, enabling studies of nucleon 3D structure, transverse structure, cold nuclear matter studies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/>
              <a:t>Rich program of hadronic physics with neutrino beams, complementary to the charged-lepton measurements from EIC</a:t>
            </a:r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/>
              <a:t>Other possible applications of this program include the precise determination of the weak mixing angle, as well as new avenues for BSM searches via rare processes e.g. trident production</a:t>
            </a:r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r>
              <a:rPr lang="en-GB" i="1" dirty="0">
                <a:solidFill>
                  <a:schemeClr val="accent5"/>
                </a:solidFill>
              </a:rPr>
              <a:t>Only now starting to explore the novel physics opportunities offered by the high-intensity, high-energy, collimated neutrino beam at Muon Collider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83C39-505A-9D12-4DA5-09ECF0552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83"/>
            <a:ext cx="10515600" cy="1325563"/>
          </a:xfrm>
        </p:spPr>
        <p:txBody>
          <a:bodyPr/>
          <a:lstStyle/>
          <a:p>
            <a:r>
              <a:rPr lang="en-GB" dirty="0"/>
              <a:t>Physics with high-energy neutrinos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9C96F89-7CF4-4EDF-461D-235BAB6BD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8369" y="1136112"/>
            <a:ext cx="4232954" cy="2395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8C29A-F04D-4F99-9809-47AC9D6F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1A24F-3A31-CB96-A06A-EA3701F11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87EF6-C512-F9B3-237C-DF7F1B127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18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01B9BD-BB29-E61C-8189-5E6759AD9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78" y="3732641"/>
            <a:ext cx="4270944" cy="27607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534FB9-478A-4B8E-434C-4250B8722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468" y="4326089"/>
            <a:ext cx="4182449" cy="11339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3A7ACA-49DA-2350-2767-A99FC9B6845C}"/>
              </a:ext>
            </a:extLst>
          </p:cNvPr>
          <p:cNvSpPr txBox="1"/>
          <p:nvPr/>
        </p:nvSpPr>
        <p:spPr>
          <a:xfrm>
            <a:off x="10140593" y="108368"/>
            <a:ext cx="1213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Rojo, IMCC, 2024</a:t>
            </a:r>
          </a:p>
        </p:txBody>
      </p:sp>
    </p:spTree>
    <p:extLst>
      <p:ext uri="{BB962C8B-B14F-4D97-AF65-F5344CB8AC3E}">
        <p14:creationId xmlns:p14="http://schemas.microsoft.com/office/powerpoint/2010/main" val="780010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CB2EF15-5DD4-2581-2B24-1B251931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Other physics with muons: muon spectroscopy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E81685-FC76-891E-1E6F-B1D26E8112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Technological synergies, the example of ISIS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0C1BD-3A72-37DC-D07F-FAEAD7CA2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5395C-6C08-6928-E158-CF25AF2F2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4D7DE-939D-AD12-49D1-C87BD0C4B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179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0776E-AF0E-D7F2-655C-E5DCC6A80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/>
              <a:t>   </a:t>
            </a:r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Synergies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4E8AD-336D-29B3-0BD7-2A57BCBBD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9640" y="246580"/>
            <a:ext cx="8122314" cy="63828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</a:rPr>
              <a:t>Synergy</a:t>
            </a:r>
            <a:r>
              <a:rPr lang="en-US" sz="1400" dirty="0">
                <a:solidFill>
                  <a:schemeClr val="tx2">
                    <a:lumMod val="50000"/>
                    <a:lumOff val="50000"/>
                  </a:schemeClr>
                </a:solidFill>
                <a:highlight>
                  <a:srgbClr val="FFFFFF"/>
                </a:highlight>
              </a:rPr>
              <a:t> ==</a:t>
            </a:r>
            <a:r>
              <a:rPr lang="en-US" sz="1400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</a:rPr>
              <a:t>  interaction or cooperation giving rise to a whole that is greater than the simple sum of its parts.</a:t>
            </a:r>
            <a:r>
              <a:rPr lang="en-US" sz="1400" dirty="0">
                <a:solidFill>
                  <a:schemeClr val="tx2">
                    <a:lumMod val="50000"/>
                    <a:lumOff val="50000"/>
                  </a:schemeClr>
                </a:solidFill>
                <a:highlight>
                  <a:srgbClr val="FFFFFF"/>
                </a:highlight>
              </a:rPr>
              <a:t> </a:t>
            </a:r>
            <a:r>
              <a:rPr lang="en-US" sz="1400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</a:rPr>
              <a:t>From the Greek word </a:t>
            </a:r>
            <a:r>
              <a:rPr lang="en-US" sz="1400" b="0" i="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</a:rPr>
              <a:t>synergos</a:t>
            </a:r>
            <a:r>
              <a:rPr lang="en-US" sz="1400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</a:rPr>
              <a:t>, </a:t>
            </a:r>
            <a:r>
              <a:rPr lang="en-US" sz="1400" b="0" i="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</a:rPr>
              <a:t>συνεργός</a:t>
            </a:r>
            <a:r>
              <a:rPr lang="en-US" sz="1400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</a:rPr>
              <a:t>, meaning “working together” [Wikipedia]</a:t>
            </a:r>
          </a:p>
          <a:p>
            <a:pPr marL="0" indent="0">
              <a:buNone/>
            </a:pPr>
            <a:endParaRPr lang="en-US" sz="1400" dirty="0">
              <a:solidFill>
                <a:schemeClr val="tx2">
                  <a:lumMod val="50000"/>
                  <a:lumOff val="50000"/>
                </a:schemeClr>
              </a:solidFill>
              <a:highlight>
                <a:srgbClr val="FFFFFF"/>
              </a:highlight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highlight>
                  <a:srgbClr val="FFFFFF"/>
                </a:highlight>
              </a:rPr>
              <a:t>Along the implementation path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effectLst/>
              </a:rPr>
              <a:t>the muon collider demonstrator(s) can enable new experiments: </a:t>
            </a:r>
            <a:r>
              <a:rPr lang="en-US" sz="1600" dirty="0"/>
              <a:t>ENUBET</a:t>
            </a:r>
            <a:r>
              <a:rPr lang="en-US" sz="1600" dirty="0">
                <a:effectLst/>
              </a:rPr>
              <a:t>, </a:t>
            </a:r>
            <a:r>
              <a:rPr lang="en-US" sz="1600" b="1" dirty="0" err="1">
                <a:solidFill>
                  <a:srgbClr val="00B050"/>
                </a:solidFill>
                <a:effectLst/>
              </a:rPr>
              <a:t>nuSTORM</a:t>
            </a:r>
            <a:endParaRPr lang="en-US" sz="1600" b="1" dirty="0">
              <a:solidFill>
                <a:srgbClr val="00B050"/>
              </a:solidFill>
              <a:effectLst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highlight>
                  <a:srgbClr val="FFFFFF"/>
                </a:highlight>
              </a:rPr>
              <a:t>Non-collider physics with the full  facility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highlight>
                  <a:srgbClr val="FFFFFF"/>
                </a:highlight>
              </a:rPr>
              <a:t>beam-dump experiments with accelerated muon-beams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</a:rPr>
              <a:t>[</a:t>
            </a:r>
            <a:r>
              <a:rPr lang="en-GB" sz="1600" b="0" i="0" u="none" strike="noStrike" baseline="0" dirty="0">
                <a:solidFill>
                  <a:srgbClr val="808080"/>
                </a:solidFill>
                <a:latin typeface="Times New Roman" panose="02020603050405020304" pitchFamily="18" charset="0"/>
              </a:rPr>
              <a:t>arXiv:2310.16110]</a:t>
            </a:r>
            <a:endParaRPr lang="en-US" sz="1400" dirty="0">
              <a:highlight>
                <a:srgbClr val="FFFFFF"/>
              </a:highlight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d</a:t>
            </a:r>
            <a:r>
              <a:rPr lang="en-US" sz="1600" dirty="0">
                <a:effectLst/>
              </a:rPr>
              <a:t>ecay products of the muons in the collider ring </a:t>
            </a:r>
            <a:r>
              <a:rPr lang="en-US" sz="1600" dirty="0"/>
              <a:t>form</a:t>
            </a:r>
            <a:r>
              <a:rPr lang="en-US" sz="1600" dirty="0">
                <a:effectLst/>
              </a:rPr>
              <a:t> a</a:t>
            </a:r>
            <a:r>
              <a:rPr lang="en-US" sz="1600" dirty="0"/>
              <a:t>n </a:t>
            </a:r>
            <a:r>
              <a:rPr lang="en-US" sz="1600" b="1" dirty="0">
                <a:solidFill>
                  <a:srgbClr val="00B050"/>
                </a:solidFill>
              </a:rPr>
              <a:t>intense </a:t>
            </a:r>
            <a:r>
              <a:rPr lang="en-US" sz="1600" b="1" dirty="0">
                <a:solidFill>
                  <a:srgbClr val="00B050"/>
                </a:solidFill>
                <a:effectLst/>
              </a:rPr>
              <a:t>high</a:t>
            </a:r>
            <a:r>
              <a:rPr lang="en-US" sz="1600" b="1" dirty="0">
                <a:solidFill>
                  <a:srgbClr val="00B050"/>
                </a:solidFill>
              </a:rPr>
              <a:t>-</a:t>
            </a:r>
            <a:r>
              <a:rPr lang="en-US" sz="1600" b="1" dirty="0">
                <a:solidFill>
                  <a:srgbClr val="00B050"/>
                </a:solidFill>
                <a:effectLst/>
              </a:rPr>
              <a:t>energy beam of electron- and muon-neutrinos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Technological synergies with other facilities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target and muon-capture [LBNF, T2HK, COMET, mu2e,..]</a:t>
            </a:r>
            <a:endParaRPr lang="en-US" sz="1600" dirty="0">
              <a:effectLst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h</a:t>
            </a:r>
            <a:r>
              <a:rPr lang="en-US" sz="1600" dirty="0">
                <a:effectLst/>
              </a:rPr>
              <a:t>igh-quality m</a:t>
            </a:r>
            <a:r>
              <a:rPr lang="en-US" sz="1600" dirty="0"/>
              <a:t>uon beams [PSI, J-PARC, </a:t>
            </a:r>
            <a:r>
              <a:rPr lang="en-US" sz="1600" b="1" dirty="0">
                <a:solidFill>
                  <a:srgbClr val="00B050"/>
                </a:solidFill>
              </a:rPr>
              <a:t>ISIS,..</a:t>
            </a:r>
            <a:r>
              <a:rPr lang="en-US" sz="1600" dirty="0"/>
              <a:t>]</a:t>
            </a:r>
            <a:endParaRPr lang="en-US" sz="1600" dirty="0">
              <a:effectLst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h</a:t>
            </a:r>
            <a:r>
              <a:rPr lang="en-US" sz="1600" dirty="0">
                <a:effectLst/>
              </a:rPr>
              <a:t>igh</a:t>
            </a:r>
            <a:r>
              <a:rPr lang="en-US" sz="1600" dirty="0"/>
              <a:t>-</a:t>
            </a:r>
            <a:r>
              <a:rPr lang="en-US" sz="1600" dirty="0">
                <a:effectLst/>
              </a:rPr>
              <a:t>power proton accelerators [neutron-spallation sources, neutrino facilities,..]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RF cavities with high-gradient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high-field solenoid magnets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…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B050"/>
                </a:solidFill>
              </a:rPr>
              <a:t>Here only some examples, relevant to UK HEP community</a:t>
            </a:r>
            <a:endParaRPr lang="en-US" sz="1800" b="1" dirty="0"/>
          </a:p>
          <a:p>
            <a:pPr marL="0" indent="0">
              <a:buNone/>
            </a:pPr>
            <a:r>
              <a:rPr lang="en-US" sz="1800" dirty="0"/>
              <a:t>More ideas and detailed information at</a:t>
            </a:r>
            <a:r>
              <a:rPr lang="en-US" sz="1800" dirty="0">
                <a:effectLst/>
              </a:rPr>
              <a:t> 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Muon Collider Synergy Workshop</a:t>
            </a:r>
            <a:r>
              <a:rPr lang="en-US" sz="1800" dirty="0">
                <a:effectLst/>
              </a:rPr>
              <a:t>, Orsay, 2023 and 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Muon4Future</a:t>
            </a:r>
            <a:r>
              <a:rPr lang="en-US" sz="1800" dirty="0"/>
              <a:t>, Venice, 2023</a:t>
            </a:r>
            <a:endParaRPr lang="en-GB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811F4-F481-8229-AE71-8BDDF3861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99A36-A876-320F-D9A3-C8113A3BA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8273E-A7B4-59E8-DDD7-11D5CAA84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C9EBDD-D348-9179-F5CD-76DB03ECA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975" y="1340027"/>
            <a:ext cx="1655516" cy="892091"/>
          </a:xfrm>
          <a:prstGeom prst="rect">
            <a:avLst/>
          </a:prstGeom>
        </p:spPr>
      </p:pic>
      <p:pic>
        <p:nvPicPr>
          <p:cNvPr id="8" name="Picture 12" descr="New CHART project &quot;Muon Colliders Feasibility Studies ...">
            <a:extLst>
              <a:ext uri="{FF2B5EF4-FFF2-40B4-BE49-F238E27FC236}">
                <a16:creationId xmlns:a16="http://schemas.microsoft.com/office/drawing/2014/main" id="{7CF8EFB9-D6CC-FC9C-FE28-19BA96CA8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89" y="2404970"/>
            <a:ext cx="1322230" cy="135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3B39B4-C264-8CB7-DE42-0863CE1846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6722" y="5137928"/>
            <a:ext cx="2474697" cy="1203957"/>
          </a:xfrm>
          <a:prstGeom prst="rect">
            <a:avLst/>
          </a:prstGeom>
        </p:spPr>
      </p:pic>
      <p:pic>
        <p:nvPicPr>
          <p:cNvPr id="12" name="Google Shape;248;p1">
            <a:extLst>
              <a:ext uri="{FF2B5EF4-FFF2-40B4-BE49-F238E27FC236}">
                <a16:creationId xmlns:a16="http://schemas.microsoft.com/office/drawing/2014/main" id="{B6C72FCD-2DDA-6DFA-8C46-75B86C94ABD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3315" y="4140484"/>
            <a:ext cx="2031273" cy="81626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5837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3189D1-7BD1-DD27-01DB-8819547007C0}"/>
              </a:ext>
            </a:extLst>
          </p:cNvPr>
          <p:cNvSpPr txBox="1">
            <a:spLocks/>
          </p:cNvSpPr>
          <p:nvPr/>
        </p:nvSpPr>
        <p:spPr>
          <a:xfrm>
            <a:off x="69561" y="1066772"/>
            <a:ext cx="5683539" cy="21240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Muon Targets </a:t>
            </a:r>
          </a:p>
          <a:p>
            <a:pPr lvl="1"/>
            <a:r>
              <a:rPr lang="en-GB" dirty="0"/>
              <a:t>Increasing target thickness and optimising geometry for improved yield. </a:t>
            </a:r>
          </a:p>
          <a:p>
            <a:pPr lvl="1"/>
            <a:r>
              <a:rPr lang="en-GB" dirty="0"/>
              <a:t>High power targets for ISIS-II. </a:t>
            </a:r>
          </a:p>
          <a:p>
            <a:endParaRPr lang="en-GB" dirty="0"/>
          </a:p>
          <a:p>
            <a:r>
              <a:rPr lang="en-GB" dirty="0"/>
              <a:t>Optimisation of the synchrotron</a:t>
            </a:r>
          </a:p>
          <a:p>
            <a:pPr lvl="1"/>
            <a:r>
              <a:rPr lang="en-GB" dirty="0"/>
              <a:t>Pulse Compression</a:t>
            </a:r>
          </a:p>
          <a:p>
            <a:pPr lvl="1"/>
            <a:r>
              <a:rPr lang="en-GB" dirty="0"/>
              <a:t>Other tricks to improve muon spectroscopy?</a:t>
            </a:r>
          </a:p>
          <a:p>
            <a:pPr lvl="1"/>
            <a:endParaRPr lang="en-GB" dirty="0"/>
          </a:p>
          <a:p>
            <a:r>
              <a:rPr lang="en-GB" dirty="0"/>
              <a:t>Muon Beamlines </a:t>
            </a:r>
          </a:p>
          <a:p>
            <a:pPr lvl="1"/>
            <a:r>
              <a:rPr lang="en-GB" dirty="0"/>
              <a:t>Development of beamline diagnostics. </a:t>
            </a:r>
          </a:p>
          <a:p>
            <a:pPr lvl="1"/>
            <a:r>
              <a:rPr lang="en-GB" dirty="0"/>
              <a:t>Development of a muon/pion extraction (southside) for negative muon experiments.</a:t>
            </a:r>
          </a:p>
          <a:p>
            <a:pPr lvl="1"/>
            <a:r>
              <a:rPr lang="en-GB" dirty="0"/>
              <a:t>Beamline components e.g. </a:t>
            </a:r>
            <a:r>
              <a:rPr lang="en-GB" dirty="0" err="1"/>
              <a:t>SuperMuSR</a:t>
            </a:r>
            <a:endParaRPr lang="en-GB" dirty="0"/>
          </a:p>
          <a:p>
            <a:endParaRPr lang="en-GB" dirty="0"/>
          </a:p>
          <a:p>
            <a:pPr marL="914400" lvl="2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F39412-BDE6-E605-F1F3-19B6A0DCA4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906" y="77535"/>
            <a:ext cx="4587856" cy="57330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29DE8BE-09C9-6787-1A3D-FABC3EEC9924}"/>
              </a:ext>
            </a:extLst>
          </p:cNvPr>
          <p:cNvSpPr/>
          <p:nvPr/>
        </p:nvSpPr>
        <p:spPr>
          <a:xfrm>
            <a:off x="7601221" y="1980422"/>
            <a:ext cx="476701" cy="56770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D14A0E-DE94-D8EB-A6D4-F19AAD5882BC}"/>
              </a:ext>
            </a:extLst>
          </p:cNvPr>
          <p:cNvCxnSpPr/>
          <p:nvPr/>
        </p:nvCxnSpPr>
        <p:spPr>
          <a:xfrm flipH="1" flipV="1">
            <a:off x="5604933" y="1756833"/>
            <a:ext cx="1976967" cy="50744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735CF9D-279E-4FE5-9DB3-BF2D0DD73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507" y="357398"/>
            <a:ext cx="4007822" cy="3725154"/>
          </a:xfrm>
          <a:prstGeom prst="rect">
            <a:avLst/>
          </a:prstGeom>
        </p:spPr>
      </p:pic>
      <p:pic>
        <p:nvPicPr>
          <p:cNvPr id="13" name="Picture 12" descr="A large machine with a blue box&#10;&#10;Description automatically generated">
            <a:extLst>
              <a:ext uri="{FF2B5EF4-FFF2-40B4-BE49-F238E27FC236}">
                <a16:creationId xmlns:a16="http://schemas.microsoft.com/office/drawing/2014/main" id="{C81DB65A-7CE3-3F70-EC33-66C72B3570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766" y="3420131"/>
            <a:ext cx="6978881" cy="19396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4F042C-BBCC-B6BC-1A8C-71A47A539949}"/>
              </a:ext>
            </a:extLst>
          </p:cNvPr>
          <p:cNvSpPr txBox="1"/>
          <p:nvPr/>
        </p:nvSpPr>
        <p:spPr>
          <a:xfrm>
            <a:off x="7581900" y="5297299"/>
            <a:ext cx="27815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Super-</a:t>
            </a:r>
            <a:r>
              <a:rPr lang="en-GB" dirty="0" err="1"/>
              <a:t>MuSR</a:t>
            </a:r>
            <a:r>
              <a:rPr lang="en-GB" dirty="0"/>
              <a:t> layout</a:t>
            </a:r>
          </a:p>
          <a:p>
            <a:r>
              <a:rPr lang="en-GB" dirty="0"/>
              <a:t>	Spin rotators</a:t>
            </a:r>
          </a:p>
          <a:p>
            <a:r>
              <a:rPr lang="en-GB" dirty="0"/>
              <a:t>	Pulse slicer</a:t>
            </a:r>
          </a:p>
          <a:p>
            <a:r>
              <a:rPr lang="en-GB" dirty="0"/>
              <a:t>	Quads + dipoles</a:t>
            </a:r>
          </a:p>
          <a:p>
            <a:r>
              <a:rPr lang="en-GB" dirty="0"/>
              <a:t>	Detectors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A84CD-A4D8-47CB-C460-EDA799B80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6808"/>
            <a:ext cx="10515600" cy="1325563"/>
          </a:xfrm>
        </p:spPr>
        <p:txBody>
          <a:bodyPr/>
          <a:lstStyle/>
          <a:p>
            <a:r>
              <a:rPr lang="en-GB" dirty="0"/>
              <a:t>Synergies with muon spectroscopy</a:t>
            </a:r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4BBFA3F1-8D46-5397-A7D7-245E4EBBB3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90" y="5791228"/>
            <a:ext cx="1788096" cy="872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DB0FFD-40C0-B3AE-5A9F-24D19A906EE1}"/>
              </a:ext>
            </a:extLst>
          </p:cNvPr>
          <p:cNvSpPr txBox="1"/>
          <p:nvPr/>
        </p:nvSpPr>
        <p:spPr>
          <a:xfrm>
            <a:off x="4929204" y="6364166"/>
            <a:ext cx="2333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A. Hillier (ISIS, RAL)</a:t>
            </a:r>
          </a:p>
        </p:txBody>
      </p:sp>
    </p:spTree>
    <p:extLst>
      <p:ext uri="{BB962C8B-B14F-4D97-AF65-F5344CB8AC3E}">
        <p14:creationId xmlns:p14="http://schemas.microsoft.com/office/powerpoint/2010/main" val="25580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8" name="Picture 175107" descr="A close-up of a tube&#10;&#10;Description automatically generated">
            <a:extLst>
              <a:ext uri="{FF2B5EF4-FFF2-40B4-BE49-F238E27FC236}">
                <a16:creationId xmlns:a16="http://schemas.microsoft.com/office/drawing/2014/main" id="{9B2ED96C-871D-8292-512B-DA1761129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552" y="417755"/>
            <a:ext cx="3532281" cy="2565109"/>
          </a:xfrm>
          <a:prstGeom prst="rect">
            <a:avLst/>
          </a:prstGeom>
        </p:spPr>
      </p:pic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1855050" y="893411"/>
            <a:ext cx="53752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9D1B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	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1D2E32-04DD-2588-A46A-CAFB4F7BA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17" y="31324"/>
            <a:ext cx="5829300" cy="574675"/>
          </a:xfrm>
        </p:spPr>
        <p:txBody>
          <a:bodyPr>
            <a:normAutofit fontScale="90000"/>
          </a:bodyPr>
          <a:lstStyle/>
          <a:p>
            <a:r>
              <a:rPr lang="en-GB" dirty="0"/>
              <a:t>Synergies with muon spectroscopy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FB71D8-B301-D60D-4447-CD2C3166F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60" y="1202239"/>
            <a:ext cx="5599213" cy="2124075"/>
          </a:xfrm>
        </p:spPr>
        <p:txBody>
          <a:bodyPr>
            <a:noAutofit/>
          </a:bodyPr>
          <a:lstStyle/>
          <a:p>
            <a:r>
              <a:rPr lang="en-GB" dirty="0"/>
              <a:t>Detectors </a:t>
            </a:r>
          </a:p>
          <a:p>
            <a:pPr lvl="1"/>
            <a:r>
              <a:rPr lang="en-GB" dirty="0"/>
              <a:t>Muon Spin spectroscopy</a:t>
            </a:r>
          </a:p>
          <a:p>
            <a:pPr lvl="2"/>
            <a:r>
              <a:rPr lang="en-GB" dirty="0"/>
              <a:t>Tracking detectors</a:t>
            </a:r>
          </a:p>
          <a:p>
            <a:pPr lvl="3"/>
            <a:r>
              <a:rPr lang="en-GB" dirty="0">
                <a:solidFill>
                  <a:srgbClr val="FFC000"/>
                </a:solidFill>
              </a:rPr>
              <a:t>Positrons</a:t>
            </a:r>
          </a:p>
          <a:p>
            <a:pPr lvl="3"/>
            <a:r>
              <a:rPr lang="en-GB" dirty="0">
                <a:solidFill>
                  <a:schemeClr val="accent3"/>
                </a:solidFill>
              </a:rPr>
              <a:t>Muons</a:t>
            </a:r>
          </a:p>
          <a:p>
            <a:pPr lvl="3"/>
            <a:r>
              <a:rPr lang="en-GB" dirty="0"/>
              <a:t>Gains </a:t>
            </a:r>
          </a:p>
          <a:p>
            <a:pPr lvl="4"/>
            <a:r>
              <a:rPr lang="en-GB" dirty="0"/>
              <a:t>background suppression</a:t>
            </a:r>
          </a:p>
          <a:p>
            <a:pPr lvl="4"/>
            <a:r>
              <a:rPr lang="en-GB" dirty="0"/>
              <a:t>Simultaneous samples measured</a:t>
            </a:r>
          </a:p>
          <a:p>
            <a:pPr lvl="4"/>
            <a:r>
              <a:rPr lang="en-GB" dirty="0"/>
              <a:t>Better timing resolution</a:t>
            </a:r>
          </a:p>
          <a:p>
            <a:pPr lvl="1"/>
            <a:r>
              <a:rPr lang="en-GB" dirty="0"/>
              <a:t>Muonic X-rays</a:t>
            </a:r>
          </a:p>
          <a:p>
            <a:pPr lvl="2"/>
            <a:r>
              <a:rPr lang="en-GB" dirty="0" err="1"/>
              <a:t>HPGe</a:t>
            </a:r>
            <a:r>
              <a:rPr lang="en-GB" dirty="0"/>
              <a:t> detectors</a:t>
            </a:r>
          </a:p>
          <a:p>
            <a:pPr lvl="2"/>
            <a:r>
              <a:rPr lang="en-GB" dirty="0"/>
              <a:t>Si(Li) detectors</a:t>
            </a:r>
          </a:p>
          <a:p>
            <a:pPr lvl="2"/>
            <a:r>
              <a:rPr lang="en-GB" dirty="0"/>
              <a:t>Other technologies</a:t>
            </a:r>
          </a:p>
          <a:p>
            <a:pPr marL="914400" lvl="2" indent="0">
              <a:buNone/>
            </a:pP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9B44C3-5048-21E4-D4F9-377E841299E9}"/>
              </a:ext>
            </a:extLst>
          </p:cNvPr>
          <p:cNvSpPr txBox="1"/>
          <p:nvPr/>
        </p:nvSpPr>
        <p:spPr>
          <a:xfrm>
            <a:off x="4965700" y="1293671"/>
            <a:ext cx="3000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Scintillators with </a:t>
            </a:r>
            <a:r>
              <a:rPr lang="en-GB" sz="1400" dirty="0" err="1"/>
              <a:t>SiPMs</a:t>
            </a:r>
            <a:endParaRPr lang="en-GB" sz="1400" dirty="0"/>
          </a:p>
          <a:p>
            <a:r>
              <a:rPr lang="en-GB" sz="1400" dirty="0"/>
              <a:t>~1000 detectors under construction for Super-</a:t>
            </a:r>
            <a:r>
              <a:rPr lang="en-GB" sz="1400" dirty="0" err="1"/>
              <a:t>MuSR</a:t>
            </a:r>
            <a:endParaRPr lang="en-GB" sz="1400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EEDE750-9D21-B675-E138-67DEB666B9E8}"/>
              </a:ext>
            </a:extLst>
          </p:cNvPr>
          <p:cNvGrpSpPr/>
          <p:nvPr/>
        </p:nvGrpSpPr>
        <p:grpSpPr>
          <a:xfrm>
            <a:off x="7047924" y="3791247"/>
            <a:ext cx="3718586" cy="1659281"/>
            <a:chOff x="6221594" y="3388462"/>
            <a:chExt cx="2730029" cy="916940"/>
          </a:xfrm>
        </p:grpSpPr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168E0BA0-EC63-E65D-AE22-F0DF7F24D40C}"/>
                </a:ext>
              </a:extLst>
            </p:cNvPr>
            <p:cNvSpPr/>
            <p:nvPr/>
          </p:nvSpPr>
          <p:spPr>
            <a:xfrm rot="21040825">
              <a:off x="6221594" y="3388462"/>
              <a:ext cx="1390328" cy="726638"/>
            </a:xfrm>
            <a:prstGeom prst="cube">
              <a:avLst>
                <a:gd name="adj" fmla="val 4531"/>
              </a:avLst>
            </a:prstGeom>
            <a:noFill/>
            <a:scene3d>
              <a:camera prst="orthographicFront">
                <a:rot lat="621638" lon="5857359" rev="21112301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5BE0FB44-49B7-0376-0B32-485F5BF66C0A}"/>
                </a:ext>
              </a:extLst>
            </p:cNvPr>
            <p:cNvSpPr/>
            <p:nvPr/>
          </p:nvSpPr>
          <p:spPr>
            <a:xfrm rot="21040825">
              <a:off x="6410013" y="3423573"/>
              <a:ext cx="1390328" cy="726638"/>
            </a:xfrm>
            <a:prstGeom prst="cube">
              <a:avLst>
                <a:gd name="adj" fmla="val 4531"/>
              </a:avLst>
            </a:prstGeom>
            <a:noFill/>
            <a:scene3d>
              <a:camera prst="orthographicFront">
                <a:rot lat="621638" lon="5857359" rev="21112301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040F2479-0F74-D675-322D-CEE267DF4FF5}"/>
                </a:ext>
              </a:extLst>
            </p:cNvPr>
            <p:cNvSpPr/>
            <p:nvPr/>
          </p:nvSpPr>
          <p:spPr>
            <a:xfrm rot="21040825">
              <a:off x="6605125" y="3458685"/>
              <a:ext cx="1390328" cy="726638"/>
            </a:xfrm>
            <a:prstGeom prst="cube">
              <a:avLst>
                <a:gd name="adj" fmla="val 4531"/>
              </a:avLst>
            </a:prstGeom>
            <a:noFill/>
            <a:scene3d>
              <a:camera prst="orthographicFront">
                <a:rot lat="621638" lon="5857359" rev="21112301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B2F0F557-D489-4DB9-8637-B0718870E735}"/>
                </a:ext>
              </a:extLst>
            </p:cNvPr>
            <p:cNvSpPr/>
            <p:nvPr/>
          </p:nvSpPr>
          <p:spPr>
            <a:xfrm rot="21040825">
              <a:off x="7093296" y="3498711"/>
              <a:ext cx="1390328" cy="726638"/>
            </a:xfrm>
            <a:prstGeom prst="cube">
              <a:avLst>
                <a:gd name="adj" fmla="val 4531"/>
              </a:avLst>
            </a:prstGeom>
            <a:noFill/>
            <a:scene3d>
              <a:camera prst="orthographicFront">
                <a:rot lat="621638" lon="5857359" rev="21112301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Cube 35">
              <a:extLst>
                <a:ext uri="{FF2B5EF4-FFF2-40B4-BE49-F238E27FC236}">
                  <a16:creationId xmlns:a16="http://schemas.microsoft.com/office/drawing/2014/main" id="{19903338-F030-9789-C929-AC5BFCC2BE90}"/>
                </a:ext>
              </a:extLst>
            </p:cNvPr>
            <p:cNvSpPr/>
            <p:nvPr/>
          </p:nvSpPr>
          <p:spPr>
            <a:xfrm rot="21040825">
              <a:off x="7359141" y="3538737"/>
              <a:ext cx="1390328" cy="726638"/>
            </a:xfrm>
            <a:prstGeom prst="cube">
              <a:avLst>
                <a:gd name="adj" fmla="val 4531"/>
              </a:avLst>
            </a:prstGeom>
            <a:noFill/>
            <a:scene3d>
              <a:camera prst="orthographicFront">
                <a:rot lat="621638" lon="5857359" rev="21112301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98185253-402A-602D-70E9-E66AB4EF07E7}"/>
                </a:ext>
              </a:extLst>
            </p:cNvPr>
            <p:cNvSpPr/>
            <p:nvPr/>
          </p:nvSpPr>
          <p:spPr>
            <a:xfrm rot="21040825">
              <a:off x="7561295" y="3578764"/>
              <a:ext cx="1390328" cy="726638"/>
            </a:xfrm>
            <a:prstGeom prst="cube">
              <a:avLst>
                <a:gd name="adj" fmla="val 4531"/>
              </a:avLst>
            </a:prstGeom>
            <a:noFill/>
            <a:scene3d>
              <a:camera prst="orthographicFront">
                <a:rot lat="621638" lon="5857359" rev="21112301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9" name="Cube 38">
            <a:extLst>
              <a:ext uri="{FF2B5EF4-FFF2-40B4-BE49-F238E27FC236}">
                <a16:creationId xmlns:a16="http://schemas.microsoft.com/office/drawing/2014/main" id="{5E79ABD1-1D06-BDC8-DE63-F7590DEA058F}"/>
              </a:ext>
            </a:extLst>
          </p:cNvPr>
          <p:cNvSpPr/>
          <p:nvPr/>
        </p:nvSpPr>
        <p:spPr>
          <a:xfrm>
            <a:off x="8763269" y="4530013"/>
            <a:ext cx="170985" cy="133038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B550D25-38C0-5AEB-BED3-9E1C454BF071}"/>
              </a:ext>
            </a:extLst>
          </p:cNvPr>
          <p:cNvCxnSpPr/>
          <p:nvPr/>
        </p:nvCxnSpPr>
        <p:spPr>
          <a:xfrm flipV="1">
            <a:off x="9881768" y="5267490"/>
            <a:ext cx="210660" cy="3208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A706BFC6-DE2E-551D-6AAB-D8E8CD8D7203}"/>
              </a:ext>
            </a:extLst>
          </p:cNvPr>
          <p:cNvSpPr txBox="1"/>
          <p:nvPr/>
        </p:nvSpPr>
        <p:spPr>
          <a:xfrm>
            <a:off x="10013580" y="5424417"/>
            <a:ext cx="5757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40mm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C13F1CC-0F56-E41E-0370-653C86FEF5E1}"/>
              </a:ext>
            </a:extLst>
          </p:cNvPr>
          <p:cNvCxnSpPr/>
          <p:nvPr/>
        </p:nvCxnSpPr>
        <p:spPr>
          <a:xfrm flipV="1">
            <a:off x="8848761" y="4789291"/>
            <a:ext cx="0" cy="5593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D3D6C5F-F346-B71F-6B5F-4AF5F2898319}"/>
              </a:ext>
            </a:extLst>
          </p:cNvPr>
          <p:cNvSpPr txBox="1"/>
          <p:nvPr/>
        </p:nvSpPr>
        <p:spPr>
          <a:xfrm>
            <a:off x="8500111" y="5457513"/>
            <a:ext cx="663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Sample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FF34EB6-3990-D252-E429-CA293E5141DC}"/>
              </a:ext>
            </a:extLst>
          </p:cNvPr>
          <p:cNvCxnSpPr>
            <a:cxnSpLocks/>
          </p:cNvCxnSpPr>
          <p:nvPr/>
        </p:nvCxnSpPr>
        <p:spPr>
          <a:xfrm flipV="1">
            <a:off x="10052393" y="3990953"/>
            <a:ext cx="0" cy="122317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154EE35C-3F8E-8ABA-709C-3AA5F85DFD2D}"/>
              </a:ext>
            </a:extLst>
          </p:cNvPr>
          <p:cNvSpPr txBox="1"/>
          <p:nvPr/>
        </p:nvSpPr>
        <p:spPr>
          <a:xfrm>
            <a:off x="10085754" y="4512239"/>
            <a:ext cx="5757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40mm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DB1B734-756A-8069-FD4A-8A75C814E0D5}"/>
              </a:ext>
            </a:extLst>
          </p:cNvPr>
          <p:cNvCxnSpPr>
            <a:cxnSpLocks/>
          </p:cNvCxnSpPr>
          <p:nvPr/>
        </p:nvCxnSpPr>
        <p:spPr>
          <a:xfrm>
            <a:off x="7114254" y="4330947"/>
            <a:ext cx="1416476" cy="192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F3504B2-BF5C-1B7C-1C11-DC28555DCD78}"/>
              </a:ext>
            </a:extLst>
          </p:cNvPr>
          <p:cNvSpPr txBox="1"/>
          <p:nvPr/>
        </p:nvSpPr>
        <p:spPr>
          <a:xfrm>
            <a:off x="6582519" y="420644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Muons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09316B3-3459-61DF-CE40-75F3D59EEA54}"/>
              </a:ext>
            </a:extLst>
          </p:cNvPr>
          <p:cNvCxnSpPr>
            <a:cxnSpLocks/>
            <a:stCxn id="39" idx="4"/>
          </p:cNvCxnSpPr>
          <p:nvPr/>
        </p:nvCxnSpPr>
        <p:spPr>
          <a:xfrm flipV="1">
            <a:off x="8900995" y="4321836"/>
            <a:ext cx="865394" cy="291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4AD585B-77DF-EBCF-235A-DC86A4F2D3BC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7966391" y="4613162"/>
            <a:ext cx="796878" cy="455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FBECC3C-34F6-C234-0BD7-984050331FF1}"/>
              </a:ext>
            </a:extLst>
          </p:cNvPr>
          <p:cNvCxnSpPr>
            <a:cxnSpLocks/>
            <a:stCxn id="39" idx="3"/>
          </p:cNvCxnSpPr>
          <p:nvPr/>
        </p:nvCxnSpPr>
        <p:spPr>
          <a:xfrm>
            <a:off x="8832132" y="4663051"/>
            <a:ext cx="584113" cy="560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9765564-DF1A-4DEE-B449-9A2591037CD1}"/>
              </a:ext>
            </a:extLst>
          </p:cNvPr>
          <p:cNvGrpSpPr/>
          <p:nvPr/>
        </p:nvGrpSpPr>
        <p:grpSpPr>
          <a:xfrm>
            <a:off x="7021100" y="172192"/>
            <a:ext cx="4727469" cy="3961820"/>
            <a:chOff x="542897" y="593155"/>
            <a:chExt cx="4266016" cy="3878640"/>
          </a:xfrm>
        </p:grpSpPr>
        <p:pic>
          <p:nvPicPr>
            <p:cNvPr id="9" name="Picture 8" descr="A picture containing indoor, dirty, cluttered&#10;&#10;Description automatically generated">
              <a:extLst>
                <a:ext uri="{FF2B5EF4-FFF2-40B4-BE49-F238E27FC236}">
                  <a16:creationId xmlns:a16="http://schemas.microsoft.com/office/drawing/2014/main" id="{D50C9ADF-D75B-160C-B40C-9DA58D76E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41277" y="1112314"/>
              <a:ext cx="3839406" cy="287955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0E7C72E-C28D-53C8-EB46-21C5A2727247}"/>
                </a:ext>
              </a:extLst>
            </p:cNvPr>
            <p:cNvSpPr/>
            <p:nvPr/>
          </p:nvSpPr>
          <p:spPr bwMode="auto">
            <a:xfrm>
              <a:off x="4049115" y="1267361"/>
              <a:ext cx="759798" cy="5618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65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DF21D5D-BFF4-B955-D614-4F75D738B8E9}"/>
                </a:ext>
              </a:extLst>
            </p:cNvPr>
            <p:cNvSpPr txBox="1"/>
            <p:nvPr/>
          </p:nvSpPr>
          <p:spPr>
            <a:xfrm>
              <a:off x="551216" y="3790384"/>
              <a:ext cx="1255524" cy="6001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Ge X-ray detector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0.1-10 MeV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8F352B6-4284-1E21-EA70-C030F67A7E24}"/>
                </a:ext>
              </a:extLst>
            </p:cNvPr>
            <p:cNvSpPr txBox="1"/>
            <p:nvPr/>
          </p:nvSpPr>
          <p:spPr>
            <a:xfrm>
              <a:off x="2861669" y="593155"/>
              <a:ext cx="1063267" cy="6001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Ge X-ray detector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0.1-10 MeV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7B009C-E690-3FE3-276F-D4CC74290E9F}"/>
                </a:ext>
              </a:extLst>
            </p:cNvPr>
            <p:cNvSpPr txBox="1"/>
            <p:nvPr/>
          </p:nvSpPr>
          <p:spPr>
            <a:xfrm>
              <a:off x="3525062" y="3814671"/>
              <a:ext cx="1263843" cy="6001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Low Energy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Ge X-ray detector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F8ED22-2A37-CEA2-AE93-33AB857F0CDA}"/>
                </a:ext>
              </a:extLst>
            </p:cNvPr>
            <p:cNvSpPr txBox="1"/>
            <p:nvPr/>
          </p:nvSpPr>
          <p:spPr>
            <a:xfrm>
              <a:off x="3303386" y="2313301"/>
              <a:ext cx="769703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  <a:sym typeface="Symbol"/>
                </a:rPr>
                <a:t></a:t>
              </a:r>
              <a:r>
                <a:rPr kumimoji="0" lang="en-GB" sz="1100" b="0" i="0" u="none" strike="noStrike" kern="120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  <a:sym typeface="Symbol"/>
                </a:rPr>
                <a:t>-</a:t>
              </a: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  <a:sym typeface="Symbol"/>
                </a:rPr>
                <a:t> beam</a:t>
              </a: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19518A8-9639-C52B-6114-9E2BA71AFD96}"/>
                </a:ext>
              </a:extLst>
            </p:cNvPr>
            <p:cNvSpPr txBox="1"/>
            <p:nvPr/>
          </p:nvSpPr>
          <p:spPr>
            <a:xfrm>
              <a:off x="648871" y="2336648"/>
              <a:ext cx="785553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Sample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position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00A0A6-2806-A3FA-37C7-88043BD1A3F4}"/>
                </a:ext>
              </a:extLst>
            </p:cNvPr>
            <p:cNvSpPr txBox="1"/>
            <p:nvPr/>
          </p:nvSpPr>
          <p:spPr>
            <a:xfrm>
              <a:off x="542897" y="632388"/>
              <a:ext cx="1263843" cy="6001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Low Energy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Ge X-ray detector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E605540-00A0-346A-1466-8758721DCB4D}"/>
                </a:ext>
              </a:extLst>
            </p:cNvPr>
            <p:cNvCxnSpPr>
              <a:stCxn id="15" idx="3"/>
            </p:cNvCxnSpPr>
            <p:nvPr/>
          </p:nvCxnSpPr>
          <p:spPr>
            <a:xfrm flipV="1">
              <a:off x="1434424" y="2552091"/>
              <a:ext cx="889466" cy="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3">
            <a:extLst>
              <a:ext uri="{FF2B5EF4-FFF2-40B4-BE49-F238E27FC236}">
                <a16:creationId xmlns:a16="http://schemas.microsoft.com/office/drawing/2014/main" id="{CE0A137F-D9A3-9C59-DA49-417AA38DA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605" y="3360448"/>
            <a:ext cx="3644821" cy="341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3647D9BD-24BC-9930-500E-E3A53EE9DD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90" y="5791228"/>
            <a:ext cx="1788096" cy="8722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EEE78B-5D7A-E1A6-8DB3-391E11C715A1}"/>
              </a:ext>
            </a:extLst>
          </p:cNvPr>
          <p:cNvSpPr txBox="1"/>
          <p:nvPr/>
        </p:nvSpPr>
        <p:spPr>
          <a:xfrm>
            <a:off x="9819623" y="6417959"/>
            <a:ext cx="2333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A. Hillier (ISIS, RAL)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75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39" grpId="0" animBg="1"/>
      <p:bldP spid="39" grpId="1" animBg="1"/>
      <p:bldP spid="42" grpId="0"/>
      <p:bldP spid="42" grpId="1"/>
      <p:bldP spid="45" grpId="0"/>
      <p:bldP spid="45" grpId="1"/>
      <p:bldP spid="49" grpId="0"/>
      <p:bldP spid="49" grpId="1"/>
      <p:bldP spid="53" grpId="0"/>
      <p:bldP spid="5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662F6-5D0D-8930-F085-27CDDF75E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0E262-D396-FA50-4C92-8849B82DC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665662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chemeClr val="accent1"/>
                </a:solidFill>
              </a:rPr>
              <a:t>On accelerator/detector science, ample opportunities to collaborate between R&amp;D for muon collider and other existing or future muon facilities: e.g. muon beams at ISIS in the UK </a:t>
            </a:r>
          </a:p>
          <a:p>
            <a:r>
              <a:rPr lang="en-GB" sz="2000" dirty="0">
                <a:solidFill>
                  <a:schemeClr val="accent5"/>
                </a:solidFill>
              </a:rPr>
              <a:t>On the physics side there are opportunities for neutrino experiments alongside the muon collider cooling demonstrator</a:t>
            </a:r>
          </a:p>
          <a:p>
            <a:pPr lvl="1"/>
            <a:r>
              <a:rPr lang="en-GB" sz="1600" dirty="0" err="1">
                <a:solidFill>
                  <a:schemeClr val="accent5"/>
                </a:solidFill>
              </a:rPr>
              <a:t>nuSTORM</a:t>
            </a:r>
            <a:r>
              <a:rPr lang="en-GB" sz="1600" dirty="0">
                <a:solidFill>
                  <a:schemeClr val="accent5"/>
                </a:solidFill>
              </a:rPr>
              <a:t>, UK led, feasibility study performed for facility at CERN</a:t>
            </a:r>
          </a:p>
          <a:p>
            <a:r>
              <a:rPr lang="en-GB" sz="2000" dirty="0" err="1"/>
              <a:t>nuSTORM</a:t>
            </a:r>
            <a:r>
              <a:rPr lang="en-GB" sz="2000" dirty="0"/>
              <a:t> will be a unique facility and a step towards muon collider</a:t>
            </a:r>
          </a:p>
          <a:p>
            <a:pPr lvl="1"/>
            <a:r>
              <a:rPr lang="en-GB" sz="1600" dirty="0"/>
              <a:t>%-level electron and muon neutrino cross-sections</a:t>
            </a:r>
          </a:p>
          <a:p>
            <a:pPr lvl="1"/>
            <a:r>
              <a:rPr lang="en-GB" sz="1600" dirty="0"/>
              <a:t>very sensitive BSM searches </a:t>
            </a:r>
          </a:p>
          <a:p>
            <a:pPr lvl="1"/>
            <a:r>
              <a:rPr lang="en-GB" sz="1600" dirty="0"/>
              <a:t>serve as muon accelerator test-bed </a:t>
            </a:r>
          </a:p>
          <a:p>
            <a:pPr lvl="1"/>
            <a:r>
              <a:rPr lang="en-GB" sz="1600" dirty="0"/>
              <a:t>proof of principle of stored high-brightness muon beams</a:t>
            </a:r>
            <a:endParaRPr lang="en-GB" sz="2000" dirty="0"/>
          </a:p>
          <a:p>
            <a:r>
              <a:rPr lang="en-GB" sz="2000" dirty="0">
                <a:solidFill>
                  <a:schemeClr val="accent3"/>
                </a:solidFill>
              </a:rPr>
              <a:t>Longer term, the high-intensity, high-energy, collimated neutrino beam delivered by Muon Collider will offer novel physics opportunities – exploration just started</a:t>
            </a:r>
          </a:p>
          <a:p>
            <a:pPr marL="0" indent="0">
              <a:buNone/>
            </a:pPr>
            <a:r>
              <a:rPr lang="en-GB" sz="2400" i="1" dirty="0">
                <a:solidFill>
                  <a:srgbClr val="FF0000"/>
                </a:solidFill>
              </a:rPr>
              <a:t>Imperative to nurture a strong synergetic programme </a:t>
            </a:r>
            <a:r>
              <a:rPr lang="en-GB" sz="2400" i="1">
                <a:solidFill>
                  <a:srgbClr val="FF0000"/>
                </a:solidFill>
              </a:rPr>
              <a:t>alongside technological R</a:t>
            </a:r>
            <a:r>
              <a:rPr lang="en-GB" sz="2400" i="1" dirty="0">
                <a:solidFill>
                  <a:srgbClr val="FF0000"/>
                </a:solidFill>
              </a:rPr>
              <a:t>&amp;D for muon collider. Critical for scientific, sociological &amp; funding reasons</a:t>
            </a:r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338F8-8ED9-3A82-A9FB-2E33BE15A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85BD8-470A-FFC1-9CEB-528F530F0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FA77F-D055-1F6D-3FE5-2A03084A7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471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9DA7B9-90E4-C56C-CE8A-D4C233ACF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181F79-EE94-446C-4FD9-304C8F2AC2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DE9B0-C2D7-F9F6-7A86-AC0862A7E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4D0F1-55D4-B189-C4DF-CFEFE237F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1C262-48AA-BFB4-EEF9-721E03046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715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6A196-0AB0-95EC-F9AE-474E697A6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arXiv:2303.08533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2D98-8FD2-DDC7-68E3-ED7E7CE35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74CB9-71AE-EEFC-1567-A5CE2536F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4BC26-3AC0-A7E4-4289-62B399830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B8807-38A5-A997-4A8D-DB4EF6ECB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24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D993E5-9177-E655-0283-D99CEA767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920" y="1455038"/>
            <a:ext cx="6430089" cy="48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1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7E4B5-6CB4-07FA-7E22-F0EBD6412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4BE0F-3263-272E-1DFA-B672073C0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DA782-3691-0ACE-7148-C3F290E6E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9AF27-67F8-ACD8-B325-D01A0F99F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BDD3A-EF76-6001-811D-7CF8A230A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25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A9B478-080E-6DB3-FDC6-2419CB3CF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799" y="190048"/>
            <a:ext cx="9059539" cy="647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39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657C2-1E19-907E-5461-3BAB9741C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40" y="-302604"/>
            <a:ext cx="10515600" cy="1325563"/>
          </a:xfrm>
        </p:spPr>
        <p:txBody>
          <a:bodyPr/>
          <a:lstStyle/>
          <a:p>
            <a:r>
              <a:rPr lang="en-GB" dirty="0"/>
              <a:t>The</a:t>
            </a:r>
            <a:r>
              <a:rPr lang="en-GB" dirty="0">
                <a:latin typeface="Symbol" panose="05050102010706020507" pitchFamily="18" charset="2"/>
              </a:rPr>
              <a:t> </a:t>
            </a:r>
            <a:r>
              <a:rPr lang="en-GB" dirty="0" err="1">
                <a:latin typeface="Symbol" panose="05050102010706020507" pitchFamily="18" charset="2"/>
              </a:rPr>
              <a:t>m</a:t>
            </a:r>
            <a:r>
              <a:rPr lang="en-GB" dirty="0" err="1"/>
              <a:t>SR</a:t>
            </a:r>
            <a:r>
              <a:rPr lang="en-GB" dirty="0"/>
              <a:t> technique [A. Hillier]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FECB2-FCA8-1B85-384A-1FE46D8EA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67A27-AFBE-3799-F163-1A165158D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79B1D-668D-7753-D267-8ABCDFFC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26</a:t>
            </a:fld>
            <a:endParaRPr lang="en-GB"/>
          </a:p>
        </p:txBody>
      </p:sp>
      <p:pic>
        <p:nvPicPr>
          <p:cNvPr id="7" name="Picture 4" descr="muon4">
            <a:extLst>
              <a:ext uri="{FF2B5EF4-FFF2-40B4-BE49-F238E27FC236}">
                <a16:creationId xmlns:a16="http://schemas.microsoft.com/office/drawing/2014/main" id="{4E2600D4-0F5A-1721-ECCA-E877F2905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2354" y="1339850"/>
            <a:ext cx="3247292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5DE9FA5B-884A-BA02-E284-3558C769A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5015" y="5316538"/>
            <a:ext cx="856517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  <a:latin typeface="Lucida Sans"/>
              </a:rPr>
              <a:t>Monitor the positron distribution to infer the muons’ polarisation after implantation. Learn about the muons’ local environment or the muon behaviour itself.</a:t>
            </a:r>
            <a:endParaRPr lang="en-GB" b="1" i="1">
              <a:solidFill>
                <a:srgbClr val="000000"/>
              </a:solidFill>
              <a:latin typeface="Lucida Sans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1298A2FC-6792-26F4-8C6D-040139686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5138" y="736601"/>
            <a:ext cx="2438400" cy="1202510"/>
          </a:xfrm>
          <a:prstGeom prst="rect">
            <a:avLst/>
          </a:prstGeom>
          <a:noFill/>
          <a:ln w="12700" algn="ctr">
            <a:noFill/>
            <a:miter lim="800000"/>
            <a:headEnd type="none" w="lg" len="lg"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π</a:t>
            </a:r>
            <a:r>
              <a:rPr kumimoji="0" lang="en-GB" sz="1800" b="0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/>
              </a:rPr>
              <a:t>+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/>
              </a:rPr>
              <a:t> → </a:t>
            </a:r>
            <a:r>
              <a:rPr kumimoji="0" lang="el-G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μ</a:t>
            </a:r>
            <a:r>
              <a:rPr kumimoji="0" lang="en-GB" sz="1800" b="0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/>
              </a:rPr>
              <a:t>+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/>
              </a:rPr>
              <a:t> + </a:t>
            </a:r>
            <a:r>
              <a:rPr kumimoji="0" lang="el-G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ν</a:t>
            </a:r>
            <a:r>
              <a:rPr kumimoji="0" lang="el-GR" sz="18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μ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FD302B"/>
                </a:solidFill>
                <a:effectLst/>
                <a:uLnTx/>
                <a:uFillTx/>
                <a:latin typeface="Lucida Sans"/>
              </a:rPr>
              <a:t>4 MeV muons are 100% spin polarised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52B25A7A-87A2-619D-D388-85496C2EA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9782" y="2670178"/>
            <a:ext cx="2820866" cy="925511"/>
          </a:xfrm>
          <a:prstGeom prst="rect">
            <a:avLst/>
          </a:prstGeom>
          <a:noFill/>
          <a:ln w="12700" algn="ctr">
            <a:noFill/>
            <a:miter lim="800000"/>
            <a:headEnd type="none" w="lg" len="lg"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Lucida Sans"/>
              </a:rPr>
              <a:t>Implantation,</a:t>
            </a:r>
            <a:br>
              <a:rPr lang="en-GB" dirty="0">
                <a:solidFill>
                  <a:srgbClr val="000000"/>
                </a:solidFill>
                <a:latin typeface="Lucida Sans"/>
              </a:rPr>
            </a:br>
            <a:r>
              <a:rPr lang="en-GB" dirty="0">
                <a:solidFill>
                  <a:srgbClr val="000000"/>
                </a:solidFill>
                <a:latin typeface="Lucida Sans"/>
              </a:rPr>
              <a:t>(stopped in </a:t>
            </a:r>
            <a:r>
              <a:rPr lang="en-US" dirty="0">
                <a:solidFill>
                  <a:srgbClr val="000000"/>
                </a:solidFill>
                <a:latin typeface="Lucida Sans"/>
              </a:rPr>
              <a:t>~</a:t>
            </a:r>
            <a:r>
              <a:rPr lang="en-GB" dirty="0">
                <a:solidFill>
                  <a:srgbClr val="000000"/>
                </a:solidFill>
                <a:latin typeface="Lucida Sans"/>
              </a:rPr>
              <a:t>1mm water)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D7143AF0-5619-8C34-771B-9BBAA6331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8154" y="4019099"/>
            <a:ext cx="2848708" cy="925511"/>
          </a:xfrm>
          <a:prstGeom prst="rect">
            <a:avLst/>
          </a:prstGeom>
          <a:noFill/>
          <a:ln w="12700" algn="ctr">
            <a:noFill/>
            <a:miter lim="800000"/>
            <a:headEnd type="none" w="lg" len="lg"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Lucida Sans"/>
              </a:rPr>
              <a:t>Muons interact with local magnetic environment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220522AE-DBEA-231C-AD69-1D042E9C1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6537" y="2259594"/>
            <a:ext cx="3294185" cy="925511"/>
          </a:xfrm>
          <a:prstGeom prst="rect">
            <a:avLst/>
          </a:prstGeom>
          <a:noFill/>
          <a:ln w="12700" algn="ctr">
            <a:noFill/>
            <a:miter lim="800000"/>
            <a:headEnd type="none" w="lg" len="lg"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/>
              </a:rPr>
              <a:t>Decay, lifetime 2.2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μ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/>
              </a:rPr>
              <a:t>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μ</a:t>
            </a:r>
            <a:r>
              <a:rPr kumimoji="0" lang="en-GB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/>
              </a:rPr>
              <a:t>+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/>
              </a:rPr>
              <a:t> → e</a:t>
            </a:r>
            <a:r>
              <a:rPr kumimoji="0" lang="en-GB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/>
              </a:rPr>
              <a:t>+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/>
              </a:rPr>
              <a:t>+ 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ν</a:t>
            </a:r>
            <a:r>
              <a:rPr kumimoji="0" lang="en-GB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/>
              </a:rPr>
              <a:t>e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/>
              </a:rPr>
              <a:t> + 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ν</a:t>
            </a:r>
            <a:r>
              <a:rPr kumimoji="0" lang="el-GR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μ</a:t>
            </a:r>
            <a:endParaRPr kumimoji="0" lang="en-GB" sz="1800" b="0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/>
              </a:rPr>
              <a:t>we detect decay positrons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2E112DB1-62E0-D34F-559A-D710E1DEC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3160" y="783588"/>
            <a:ext cx="3105150" cy="1202510"/>
          </a:xfrm>
          <a:prstGeom prst="rect">
            <a:avLst/>
          </a:prstGeom>
          <a:noFill/>
          <a:ln w="12700" algn="ctr">
            <a:noFill/>
            <a:miter lim="800000"/>
            <a:headEnd type="none" w="lg" len="lg"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Lucida Sans"/>
              </a:rPr>
              <a:t>High energy protons</a:t>
            </a:r>
            <a:br>
              <a:rPr lang="en-GB" dirty="0">
                <a:solidFill>
                  <a:srgbClr val="000000"/>
                </a:solidFill>
                <a:latin typeface="Lucida Sans"/>
              </a:rPr>
            </a:br>
            <a:r>
              <a:rPr lang="en-GB" dirty="0">
                <a:solidFill>
                  <a:srgbClr val="000000"/>
                </a:solidFill>
                <a:latin typeface="Lucida Sans"/>
              </a:rPr>
              <a:t>(800 MeV at ISIS)</a:t>
            </a:r>
            <a:br>
              <a:rPr lang="en-GB" dirty="0">
                <a:solidFill>
                  <a:srgbClr val="000000"/>
                </a:solidFill>
                <a:latin typeface="Lucida Sans"/>
              </a:rPr>
            </a:br>
            <a:r>
              <a:rPr lang="en-GB" dirty="0">
                <a:solidFill>
                  <a:srgbClr val="000000"/>
                </a:solidFill>
                <a:latin typeface="Lucida Sans"/>
              </a:rPr>
              <a:t>collide with carbon nuclei</a:t>
            </a:r>
            <a:br>
              <a:rPr lang="en-GB" dirty="0">
                <a:solidFill>
                  <a:srgbClr val="000000"/>
                </a:solidFill>
                <a:latin typeface="Lucida Sans"/>
              </a:rPr>
            </a:br>
            <a:r>
              <a:rPr lang="en-GB" dirty="0">
                <a:solidFill>
                  <a:srgbClr val="000000"/>
                </a:solidFill>
                <a:latin typeface="Lucida Sans"/>
              </a:rPr>
              <a:t>producing </a:t>
            </a:r>
            <a:r>
              <a:rPr lang="en-GB" dirty="0" err="1">
                <a:solidFill>
                  <a:srgbClr val="000000"/>
                </a:solidFill>
                <a:latin typeface="Lucida Sans"/>
              </a:rPr>
              <a:t>pions</a:t>
            </a:r>
            <a:endParaRPr lang="en-GB" dirty="0">
              <a:solidFill>
                <a:srgbClr val="000000"/>
              </a:solidFill>
              <a:latin typeface="Lucida Sans"/>
            </a:endParaRP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8238ECCB-B490-CFDA-140F-798CBDDCC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3690" y="3771901"/>
            <a:ext cx="2668465" cy="1202510"/>
          </a:xfrm>
          <a:prstGeom prst="rect">
            <a:avLst/>
          </a:prstGeom>
          <a:noFill/>
          <a:ln w="12700" algn="ctr">
            <a:noFill/>
            <a:miter lim="800000"/>
            <a:headEnd type="none" w="lg" len="lg"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b="1">
                <a:solidFill>
                  <a:srgbClr val="FD302B"/>
                </a:solidFill>
                <a:latin typeface="Lucida Sans"/>
              </a:rPr>
              <a:t>The positrons are preferentially emitted in muon spin direction</a:t>
            </a:r>
          </a:p>
        </p:txBody>
      </p:sp>
      <p:sp>
        <p:nvSpPr>
          <p:cNvPr id="15" name="Oval 11">
            <a:extLst>
              <a:ext uri="{FF2B5EF4-FFF2-40B4-BE49-F238E27FC236}">
                <a16:creationId xmlns:a16="http://schemas.microsoft.com/office/drawing/2014/main" id="{A1894ECE-666D-45C1-9AE9-6DD77EE02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3354" y="1244600"/>
            <a:ext cx="2508738" cy="1104900"/>
          </a:xfrm>
          <a:prstGeom prst="ellipse">
            <a:avLst/>
          </a:prstGeom>
          <a:noFill/>
          <a:ln w="25400" algn="ctr">
            <a:solidFill>
              <a:srgbClr val="00CCFF"/>
            </a:solidFill>
            <a:round/>
            <a:headEnd type="none" w="lg" len="lg"/>
            <a:tailEnd/>
          </a:ln>
          <a:effectLst/>
        </p:spPr>
        <p:txBody>
          <a:bodyPr wrap="none"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Lucida Sans"/>
            </a:endParaRPr>
          </a:p>
        </p:txBody>
      </p:sp>
      <p:sp>
        <p:nvSpPr>
          <p:cNvPr id="16" name="Oval 12">
            <a:extLst>
              <a:ext uri="{FF2B5EF4-FFF2-40B4-BE49-F238E27FC236}">
                <a16:creationId xmlns:a16="http://schemas.microsoft.com/office/drawing/2014/main" id="{E342899D-FFF2-EB9C-D8BE-81D3B49B7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9109" y="2108200"/>
            <a:ext cx="1488831" cy="762000"/>
          </a:xfrm>
          <a:prstGeom prst="ellipse">
            <a:avLst/>
          </a:prstGeom>
          <a:noFill/>
          <a:ln w="25400" algn="ctr">
            <a:solidFill>
              <a:srgbClr val="00CCFF"/>
            </a:solidFill>
            <a:round/>
            <a:headEnd type="none" w="lg" len="lg"/>
            <a:tailEnd/>
          </a:ln>
          <a:effectLst/>
        </p:spPr>
        <p:txBody>
          <a:bodyPr wrap="none"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Lucida Sans"/>
            </a:endParaRPr>
          </a:p>
        </p:txBody>
      </p:sp>
      <p:sp>
        <p:nvSpPr>
          <p:cNvPr id="17" name="Oval 13">
            <a:extLst>
              <a:ext uri="{FF2B5EF4-FFF2-40B4-BE49-F238E27FC236}">
                <a16:creationId xmlns:a16="http://schemas.microsoft.com/office/drawing/2014/main" id="{7289CD8B-546F-7D22-18D1-D325549D5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3755" y="2324100"/>
            <a:ext cx="1312985" cy="2197100"/>
          </a:xfrm>
          <a:prstGeom prst="ellipse">
            <a:avLst/>
          </a:prstGeom>
          <a:noFill/>
          <a:ln w="25400" algn="ctr">
            <a:solidFill>
              <a:srgbClr val="00CCFF"/>
            </a:solidFill>
            <a:round/>
            <a:headEnd type="none" w="lg" len="lg"/>
            <a:tailEnd/>
          </a:ln>
          <a:effectLst/>
        </p:spPr>
        <p:txBody>
          <a:bodyPr wrap="none"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Lucida Sans"/>
            </a:endParaRPr>
          </a:p>
        </p:txBody>
      </p:sp>
      <p:sp>
        <p:nvSpPr>
          <p:cNvPr id="18" name="Oval 14">
            <a:extLst>
              <a:ext uri="{FF2B5EF4-FFF2-40B4-BE49-F238E27FC236}">
                <a16:creationId xmlns:a16="http://schemas.microsoft.com/office/drawing/2014/main" id="{D6A2F359-4A41-B80F-3555-EFE239CAA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2217" y="3187700"/>
            <a:ext cx="690197" cy="939800"/>
          </a:xfrm>
          <a:prstGeom prst="ellipse">
            <a:avLst/>
          </a:prstGeom>
          <a:noFill/>
          <a:ln w="25400" algn="ctr">
            <a:solidFill>
              <a:srgbClr val="00CCFF"/>
            </a:solidFill>
            <a:round/>
            <a:headEnd type="none" w="lg" len="lg"/>
            <a:tailEnd/>
          </a:ln>
          <a:effectLst/>
        </p:spPr>
        <p:txBody>
          <a:bodyPr wrap="none"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Lucida Sans"/>
            </a:endParaRPr>
          </a:p>
        </p:txBody>
      </p:sp>
      <p:sp>
        <p:nvSpPr>
          <p:cNvPr id="19" name="Oval 15">
            <a:extLst>
              <a:ext uri="{FF2B5EF4-FFF2-40B4-BE49-F238E27FC236}">
                <a16:creationId xmlns:a16="http://schemas.microsoft.com/office/drawing/2014/main" id="{0586B8EF-24A3-D486-6052-3A9F43436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844800"/>
            <a:ext cx="1418492" cy="1181100"/>
          </a:xfrm>
          <a:prstGeom prst="ellipse">
            <a:avLst/>
          </a:prstGeom>
          <a:noFill/>
          <a:ln w="25400" algn="ctr">
            <a:solidFill>
              <a:srgbClr val="00CCFF"/>
            </a:solidFill>
            <a:round/>
            <a:headEnd type="none" w="lg" len="lg"/>
            <a:tailEnd/>
          </a:ln>
          <a:effectLst/>
        </p:spPr>
        <p:txBody>
          <a:bodyPr wrap="none"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383341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A5CC10F-1D3C-EBD0-FD2C-17201F133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Along the implementation path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E14D89-5B39-19C5-7647-2536B97BC9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GB" sz="2000" b="0" i="0" u="none" strike="noStrike" baseline="0" dirty="0">
                <a:solidFill>
                  <a:srgbClr val="6666FF"/>
                </a:solidFill>
                <a:latin typeface="CMR10"/>
              </a:rPr>
              <a:t>R&amp;D for Muon Collider could begin in the next 5-10 years and could utilize existing infrastructure at laboratories like CERN, Fermilab, or ESS. These </a:t>
            </a:r>
            <a:r>
              <a:rPr lang="en-GB" sz="2000" dirty="0">
                <a:solidFill>
                  <a:srgbClr val="6666FF"/>
                </a:solidFill>
                <a:latin typeface="CMR10"/>
              </a:rPr>
              <a:t>d</a:t>
            </a:r>
            <a:r>
              <a:rPr lang="en-GB" sz="2000" b="0" i="0" u="none" strike="noStrike" baseline="0" dirty="0">
                <a:solidFill>
                  <a:srgbClr val="6666FF"/>
                </a:solidFill>
                <a:latin typeface="CMR10"/>
              </a:rPr>
              <a:t>edicated moderate energy and luminosity facilities provide an excellent opportunity for </a:t>
            </a:r>
            <a:r>
              <a:rPr lang="en-GB" sz="2000" b="0" i="0" u="none" strike="noStrike" baseline="0" dirty="0">
                <a:solidFill>
                  <a:srgbClr val="FF0000"/>
                </a:solidFill>
                <a:latin typeface="CMR10"/>
              </a:rPr>
              <a:t>physics studies along the way </a:t>
            </a:r>
            <a:r>
              <a:rPr lang="en-GB" sz="2000" b="0" i="0" u="none" strike="noStrike" baseline="0" dirty="0">
                <a:solidFill>
                  <a:srgbClr val="6666FF"/>
                </a:solidFill>
                <a:latin typeface="CMR10"/>
              </a:rPr>
              <a:t>[</a:t>
            </a:r>
            <a:r>
              <a:rPr lang="en-GB" sz="2000" dirty="0" err="1">
                <a:solidFill>
                  <a:srgbClr val="6666FF"/>
                </a:solidFill>
                <a:latin typeface="CMR10"/>
              </a:rPr>
              <a:t>arXiv</a:t>
            </a:r>
            <a:r>
              <a:rPr lang="en-GB" sz="2000" dirty="0">
                <a:solidFill>
                  <a:srgbClr val="6666FF"/>
                </a:solidFill>
                <a:latin typeface="CMR10"/>
              </a:rPr>
              <a:t> 2310.16110]</a:t>
            </a:r>
            <a:endParaRPr lang="en-GB" sz="2000" dirty="0">
              <a:solidFill>
                <a:srgbClr val="6666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58F90-4F69-0FCA-195F-45AF1F993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B274A-9090-9FE0-2D12-B3AD1735C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E1826-A6C1-D595-666F-65054A962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3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EDA9BB-B55A-1642-FD55-2280E6626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928" y="318499"/>
            <a:ext cx="3966815" cy="29668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9" name="Picture 12" descr="New CHART project &quot;Muon Colliders Feasibility Studies ...">
            <a:extLst>
              <a:ext uri="{FF2B5EF4-FFF2-40B4-BE49-F238E27FC236}">
                <a16:creationId xmlns:a16="http://schemas.microsoft.com/office/drawing/2014/main" id="{3A384E9D-E486-4E3F-1F1F-ECD535654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742" y="2586094"/>
            <a:ext cx="594302" cy="60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979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F47B8-8F6E-FF8B-0061-839947990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/>
              <a:t>Neutrinos from </a:t>
            </a:r>
            <a:r>
              <a:rPr lang="en-GB" dirty="0" err="1"/>
              <a:t>STORed</a:t>
            </a:r>
            <a:r>
              <a:rPr lang="en-GB" dirty="0"/>
              <a:t> Muons </a:t>
            </a:r>
            <a:br>
              <a:rPr lang="en-GB" dirty="0"/>
            </a:br>
            <a:endParaRPr lang="en-GB" dirty="0"/>
          </a:p>
        </p:txBody>
      </p:sp>
      <p:pic>
        <p:nvPicPr>
          <p:cNvPr id="14" name="Content Placeholder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FD65F44-8FA4-C6CA-121C-732D363C6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5" y="1817069"/>
            <a:ext cx="3143250" cy="19431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C9822-4A1C-76E2-3D89-1CC6CD0D0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A4B4F-C6F1-D0FE-25B9-670A2560B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1EF74-7508-32B1-EF06-11FBC75B1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BFC100-FE52-7A78-897C-65A3197AD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789" y="1435527"/>
            <a:ext cx="8930827" cy="23673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007C09-CF91-5919-266A-56944D2E34EC}"/>
              </a:ext>
            </a:extLst>
          </p:cNvPr>
          <p:cNvSpPr txBox="1"/>
          <p:nvPr/>
        </p:nvSpPr>
        <p:spPr>
          <a:xfrm>
            <a:off x="7749545" y="4549673"/>
            <a:ext cx="4051057" cy="16619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/>
              <a:t>Rich science programme</a:t>
            </a:r>
            <a:r>
              <a:rPr lang="en-GB" dirty="0"/>
              <a:t>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dirty="0"/>
              <a:t>%-level (</a:t>
            </a:r>
            <a:r>
              <a:rPr lang="en-GB" dirty="0" err="1">
                <a:latin typeface="Symbol" panose="05050102010706020507" pitchFamily="18" charset="2"/>
              </a:rPr>
              <a:t>n</a:t>
            </a:r>
            <a:r>
              <a:rPr lang="en-GB" baseline="-25000" dirty="0" err="1"/>
              <a:t>e</a:t>
            </a:r>
            <a:r>
              <a:rPr lang="en-GB" dirty="0" err="1"/>
              <a:t>N</a:t>
            </a:r>
            <a:r>
              <a:rPr lang="en-GB" dirty="0"/>
              <a:t>) cross-sections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1400" dirty="0" err="1"/>
              <a:t>Multidifferential</a:t>
            </a:r>
            <a:r>
              <a:rPr lang="en-GB" sz="1400" dirty="0"/>
              <a:t>/E</a:t>
            </a:r>
            <a:r>
              <a:rPr lang="en-GB" sz="1400" dirty="0">
                <a:latin typeface="Symbol" panose="05050102010706020507" pitchFamily="18" charset="2"/>
              </a:rPr>
              <a:t>n</a:t>
            </a:r>
            <a:r>
              <a:rPr lang="en-GB" sz="1400" dirty="0"/>
              <a:t> scans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dirty="0"/>
              <a:t>BSM searches: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1400" dirty="0"/>
              <a:t>i.e. sterile beyond FNAL SBN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dirty="0"/>
              <a:t>Testbed for muon collider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BBAC55-A5F8-AC9E-9F0D-C7552649068E}"/>
              </a:ext>
            </a:extLst>
          </p:cNvPr>
          <p:cNvSpPr txBox="1"/>
          <p:nvPr/>
        </p:nvSpPr>
        <p:spPr>
          <a:xfrm>
            <a:off x="594120" y="4553720"/>
            <a:ext cx="3444479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/>
              <a:t>Novel neutrino beam</a:t>
            </a:r>
            <a:r>
              <a:rPr lang="en-GB" dirty="0"/>
              <a:t>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274753-B41E-2B6F-6013-D74D7AA84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4870" y="340876"/>
            <a:ext cx="1420357" cy="765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46FA22-A7D7-B6C9-FFAD-9E13D5C036D6}"/>
              </a:ext>
            </a:extLst>
          </p:cNvPr>
          <p:cNvSpPr txBox="1"/>
          <p:nvPr/>
        </p:nvSpPr>
        <p:spPr>
          <a:xfrm>
            <a:off x="236765" y="2757956"/>
            <a:ext cx="1951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/>
              <a:t>O</a:t>
            </a:r>
            <a:r>
              <a:rPr lang="en-GB" sz="1000" dirty="0"/>
              <a:t>rbit </a:t>
            </a:r>
            <a:r>
              <a:rPr lang="en-GB" sz="1000" b="1" dirty="0"/>
              <a:t>C</a:t>
            </a:r>
            <a:r>
              <a:rPr lang="en-GB" sz="1000" dirty="0"/>
              <a:t>ombination </a:t>
            </a:r>
            <a:r>
              <a:rPr lang="en-GB" sz="1000" b="1" dirty="0"/>
              <a:t>S</a:t>
            </a:r>
            <a:r>
              <a:rPr lang="en-GB" sz="1000" dirty="0"/>
              <a:t>ection</a:t>
            </a:r>
          </a:p>
          <a:p>
            <a:r>
              <a:rPr lang="en-GB" sz="1000" dirty="0"/>
              <a:t>allows stochastic injection of</a:t>
            </a:r>
            <a:r>
              <a:rPr lang="en-GB" sz="1000" dirty="0">
                <a:latin typeface="Symbol" panose="05050102010706020507" pitchFamily="18" charset="2"/>
              </a:rPr>
              <a:t> p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B88AFAA-6C18-7355-1609-497D9F91B08D}"/>
              </a:ext>
            </a:extLst>
          </p:cNvPr>
          <p:cNvCxnSpPr/>
          <p:nvPr/>
        </p:nvCxnSpPr>
        <p:spPr>
          <a:xfrm>
            <a:off x="2558264" y="3855592"/>
            <a:ext cx="630833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E00A45F-368F-060E-F866-8DD98D74341A}"/>
              </a:ext>
            </a:extLst>
          </p:cNvPr>
          <p:cNvSpPr txBox="1"/>
          <p:nvPr/>
        </p:nvSpPr>
        <p:spPr>
          <a:xfrm>
            <a:off x="5449973" y="3802678"/>
            <a:ext cx="114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~250 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2DBAA76-AC12-517F-9E3A-BAAE28A19B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953" y="4890957"/>
            <a:ext cx="3195266" cy="11879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38E700-5E3A-BF70-60C6-6402371037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0889" y="6051125"/>
            <a:ext cx="1560747" cy="3706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4D93D5-9C4E-9056-F661-606A663F1D50}"/>
              </a:ext>
            </a:extLst>
          </p:cNvPr>
          <p:cNvSpPr txBox="1"/>
          <p:nvPr/>
        </p:nvSpPr>
        <p:spPr>
          <a:xfrm>
            <a:off x="4121659" y="4549673"/>
            <a:ext cx="3540072" cy="184665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b="1" dirty="0"/>
              <a:t>Precise neutrino flux</a:t>
            </a:r>
            <a:r>
              <a:rPr lang="en-GB" dirty="0"/>
              <a:t>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Intensity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400" dirty="0"/>
              <a:t>%-level from ring-instrumentation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Energy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400" dirty="0"/>
              <a:t>spectrum from accelerator tune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Flavour composition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400" dirty="0"/>
              <a:t>Unique 50% </a:t>
            </a:r>
            <a:r>
              <a:rPr lang="en-GB" sz="1400" dirty="0">
                <a:latin typeface="Symbol" panose="05050102010706020507" pitchFamily="18" charset="2"/>
              </a:rPr>
              <a:t>n</a:t>
            </a:r>
            <a:r>
              <a:rPr lang="en-GB" sz="1400" baseline="-25000" dirty="0"/>
              <a:t>e</a:t>
            </a:r>
            <a:r>
              <a:rPr lang="en-GB" sz="1400" dirty="0"/>
              <a:t>, 50% </a:t>
            </a:r>
            <a:r>
              <a:rPr lang="en-GB" sz="1400" dirty="0">
                <a:latin typeface="Symbol" panose="05050102010706020507" pitchFamily="18" charset="2"/>
              </a:rPr>
              <a:t>n</a:t>
            </a:r>
            <a:r>
              <a:rPr lang="en-GB" sz="1400" baseline="-25000" dirty="0">
                <a:latin typeface="Symbol" panose="05050102010706020507" pitchFamily="18" charset="2"/>
              </a:rPr>
              <a:t>m</a:t>
            </a:r>
            <a:endParaRPr lang="en-GB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50FCFD-D585-9645-FC62-7DA8266708D0}"/>
              </a:ext>
            </a:extLst>
          </p:cNvPr>
          <p:cNvSpPr txBox="1"/>
          <p:nvPr/>
        </p:nvSpPr>
        <p:spPr>
          <a:xfrm>
            <a:off x="1816749" y="6173539"/>
            <a:ext cx="2703561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00" b="1" dirty="0"/>
              <a:t>NO hadronic uncertainties!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BB0260-3BF4-C6BB-7A04-94650A3E94A0}"/>
              </a:ext>
            </a:extLst>
          </p:cNvPr>
          <p:cNvSpPr txBox="1"/>
          <p:nvPr/>
        </p:nvSpPr>
        <p:spPr>
          <a:xfrm>
            <a:off x="909598" y="675112"/>
            <a:ext cx="89938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NimbusRomNo9L-Regu"/>
              </a:rPr>
              <a:t>C. C. </a:t>
            </a:r>
            <a:r>
              <a:rPr lang="en-US" sz="14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NimbusRomNo9L-Regu"/>
              </a:rPr>
              <a:t>Ahdida</a:t>
            </a:r>
            <a:r>
              <a:rPr lang="en-US" sz="14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NimbusRomNo9L-Regu"/>
              </a:rPr>
              <a:t> </a:t>
            </a:r>
            <a:r>
              <a:rPr lang="en-US" sz="14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NimbusRomNo9L-ReguItal"/>
              </a:rPr>
              <a:t>et al.</a:t>
            </a:r>
            <a:r>
              <a:rPr lang="en-US" sz="14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NimbusRomNo9L-Regu"/>
              </a:rPr>
              <a:t>, “</a:t>
            </a:r>
            <a:r>
              <a:rPr lang="en-US" sz="14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NimbusRomNo9L-Regu"/>
              </a:rPr>
              <a:t>nuSTORM</a:t>
            </a:r>
            <a:r>
              <a:rPr lang="en-US" sz="14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NimbusRomNo9L-Regu"/>
              </a:rPr>
              <a:t> at CERN: Feasibility Study,” </a:t>
            </a:r>
            <a:r>
              <a:rPr lang="en-US" sz="14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NimbusRomNo9L-ReguItal"/>
              </a:rPr>
              <a:t>CERN-PBC-REPORT-2019-003</a:t>
            </a:r>
            <a:endParaRPr lang="en-GB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C11F9E-533C-58FC-3FA3-AA590996AACF}"/>
              </a:ext>
            </a:extLst>
          </p:cNvPr>
          <p:cNvCxnSpPr/>
          <p:nvPr/>
        </p:nvCxnSpPr>
        <p:spPr>
          <a:xfrm>
            <a:off x="6590405" y="6173539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CA7DEF4-5802-F970-D655-88EE61F85495}"/>
              </a:ext>
            </a:extLst>
          </p:cNvPr>
          <p:cNvCxnSpPr/>
          <p:nvPr/>
        </p:nvCxnSpPr>
        <p:spPr>
          <a:xfrm>
            <a:off x="6506181" y="6173539"/>
            <a:ext cx="18337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391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E1EB8-83CF-1F29-6FEC-6FEF28BD2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>
                <a:latin typeface="Symbol" panose="05050102010706020507" pitchFamily="18" charset="2"/>
              </a:rPr>
              <a:t>n</a:t>
            </a:r>
            <a:r>
              <a:rPr lang="en-GB" baseline="-25000" dirty="0"/>
              <a:t>e</a:t>
            </a:r>
            <a:r>
              <a:rPr lang="en-GB" dirty="0"/>
              <a:t> and </a:t>
            </a:r>
            <a:r>
              <a:rPr lang="en-GB" dirty="0">
                <a:latin typeface="Symbol" panose="05050102010706020507" pitchFamily="18" charset="2"/>
              </a:rPr>
              <a:t>n</a:t>
            </a:r>
            <a:r>
              <a:rPr lang="en-GB" baseline="-25000" dirty="0"/>
              <a:t>e </a:t>
            </a:r>
            <a:r>
              <a:rPr lang="en-GB" dirty="0"/>
              <a:t>cross-sections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1A4BC-215A-F88F-1A08-6BC2597E6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9178F-7E6D-30C4-15B2-125B5AF0B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00C14-3BDC-9985-A4DA-FAC27ECA7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5</a:t>
            </a:fld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72AE1-FE69-941E-31F0-4F72CDA8C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695" y="1484358"/>
            <a:ext cx="4370098" cy="28330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152C701-DCDD-6663-16ED-F4F0D7544519}"/>
                  </a:ext>
                </a:extLst>
              </p:cNvPr>
              <p:cNvSpPr txBox="1"/>
              <p:nvPr/>
            </p:nvSpPr>
            <p:spPr>
              <a:xfrm>
                <a:off x="1004207" y="1440996"/>
                <a:ext cx="5641523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rgbClr val="0070C0"/>
                    </a:solidFill>
                    <a:latin typeface="UbuntuCondensed-Regular"/>
                  </a:rPr>
                  <a:t>S</a:t>
                </a:r>
                <a:r>
                  <a:rPr lang="en-US" sz="1800" b="0" i="0" u="none" strike="noStrike" baseline="0" dirty="0">
                    <a:solidFill>
                      <a:srgbClr val="0070C0"/>
                    </a:solidFill>
                    <a:latin typeface="UbuntuCondensed-Regular"/>
                  </a:rPr>
                  <a:t>uperior cross-section measurements </a:t>
                </a:r>
                <a:r>
                  <a:rPr lang="en-US" dirty="0">
                    <a:solidFill>
                      <a:srgbClr val="0070C0"/>
                    </a:solidFill>
                    <a:latin typeface="UbuntuCondensed-Regular"/>
                  </a:rPr>
                  <a:t>beneficial for</a:t>
                </a:r>
                <a:r>
                  <a:rPr lang="en-US" sz="1800" b="0" i="0" u="none" strike="noStrike" baseline="0" dirty="0">
                    <a:solidFill>
                      <a:srgbClr val="0070C0"/>
                    </a:solidFill>
                    <a:latin typeface="UbuntuCondensed-Regular"/>
                  </a:rPr>
                  <a:t> the long baseline program</a:t>
                </a:r>
              </a:p>
              <a:p>
                <a:pPr algn="l"/>
                <a:endParaRPr lang="en-US" sz="1800" b="0" i="0" u="none" strike="noStrike" baseline="0" dirty="0">
                  <a:solidFill>
                    <a:srgbClr val="0070C0"/>
                  </a:solidFill>
                  <a:latin typeface="UbuntuCondensed-Regular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rgbClr val="0070C0"/>
                    </a:solidFill>
                    <a:latin typeface="AAAACQ+CambriaMath"/>
                  </a:rPr>
                  <a:t>LBL (Dune/</a:t>
                </a:r>
                <a:r>
                  <a:rPr lang="en-US" dirty="0" err="1">
                    <a:solidFill>
                      <a:srgbClr val="0070C0"/>
                    </a:solidFill>
                    <a:latin typeface="AAAACQ+CambriaMath"/>
                  </a:rPr>
                  <a:t>HyperK</a:t>
                </a:r>
                <a:r>
                  <a:rPr lang="en-US" dirty="0">
                    <a:solidFill>
                      <a:srgbClr val="0070C0"/>
                    </a:solidFill>
                    <a:latin typeface="AAAACQ+CambriaMath"/>
                  </a:rPr>
                  <a:t>) CP-violation search through </a:t>
                </a:r>
                <a:r>
                  <a:rPr lang="en-US" sz="1800" i="0" u="none" strike="noStrike" baseline="0" dirty="0">
                    <a:solidFill>
                      <a:srgbClr val="0070C0"/>
                    </a:solidFill>
                    <a:latin typeface="AAAACQ+CambriaMath"/>
                  </a:rPr>
                  <a:t>𝜈</a:t>
                </a:r>
                <a:r>
                  <a:rPr lang="en-US" sz="1800" i="0" u="none" strike="noStrike" baseline="-25000" dirty="0">
                    <a:solidFill>
                      <a:srgbClr val="0070C0"/>
                    </a:solidFill>
                    <a:latin typeface="AAAACU+CambriaMath"/>
                  </a:rPr>
                  <a:t>𝑒</a:t>
                </a:r>
                <a:r>
                  <a:rPr lang="en-US" sz="1800" i="0" u="none" strike="noStrike" baseline="0" dirty="0">
                    <a:solidFill>
                      <a:srgbClr val="0070C0"/>
                    </a:solidFill>
                    <a:latin typeface="AAAACU+CambriaMath"/>
                  </a:rPr>
                  <a:t> </a:t>
                </a:r>
                <a:r>
                  <a:rPr lang="en-US" dirty="0">
                    <a:solidFill>
                      <a:srgbClr val="0070C0"/>
                    </a:solidFill>
                    <a:latin typeface="AAAACU+CambriaMath"/>
                  </a:rPr>
                  <a:t>    </a:t>
                </a:r>
                <a:r>
                  <a:rPr lang="en-US" sz="1800" i="0" u="none" strike="noStrike" baseline="0" dirty="0">
                    <a:solidFill>
                      <a:srgbClr val="0070C0"/>
                    </a:solidFill>
                    <a:latin typeface="AAAACU+CambriaMath"/>
                  </a:rPr>
                  <a:t>(</a:t>
                </a:r>
                <a:r>
                  <a:rPr lang="en-US" dirty="0">
                    <a:solidFill>
                      <a:srgbClr val="0070C0"/>
                    </a:solidFill>
                    <a:latin typeface="AAAABE+Calibri-Bold"/>
                  </a:rPr>
                  <a:t>or</a:t>
                </a:r>
                <a:r>
                  <a:rPr lang="en-US" sz="1800" i="0" u="none" strike="noStrike" baseline="0" dirty="0">
                    <a:solidFill>
                      <a:srgbClr val="0070C0"/>
                    </a:solidFill>
                    <a:latin typeface="AAAABE+Calibri-Bold"/>
                  </a:rPr>
                  <a:t>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1800" i="1" u="none" strike="noStrike" baseline="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0070C0"/>
                            </a:solidFill>
                            <a:latin typeface="AAAACQ+CambriaMath"/>
                          </a:rPr>
                          <m:t>𝜈</m:t>
                        </m:r>
                      </m:e>
                    </m:bar>
                    <m:r>
                      <a:rPr lang="en-GB" sz="1800" b="0" i="1" u="none" strike="noStrike" baseline="-2500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1800" i="0" u="none" strike="noStrike" baseline="0" dirty="0">
                    <a:solidFill>
                      <a:srgbClr val="0070C0"/>
                    </a:solidFill>
                    <a:latin typeface="AAAACU+CambriaMath"/>
                  </a:rPr>
                  <a:t>) </a:t>
                </a:r>
                <a:r>
                  <a:rPr lang="en-US" sz="1800" i="0" u="none" strike="noStrike" baseline="0" dirty="0">
                    <a:solidFill>
                      <a:srgbClr val="0070C0"/>
                    </a:solidFill>
                    <a:latin typeface="AAAABE+Calibri-Bold"/>
                  </a:rPr>
                  <a:t>appearance in beam</a:t>
                </a:r>
                <a:r>
                  <a:rPr lang="en-US" sz="1800" i="0" u="none" strike="noStrike" dirty="0">
                    <a:solidFill>
                      <a:srgbClr val="0070C0"/>
                    </a:solidFill>
                    <a:latin typeface="AAAABE+Calibri-Bold"/>
                  </a:rPr>
                  <a:t> of mainly </a:t>
                </a:r>
                <a:r>
                  <a:rPr lang="en-US" dirty="0">
                    <a:solidFill>
                      <a:srgbClr val="0070C0"/>
                    </a:solidFill>
                    <a:latin typeface="AAAACQ+CambriaMath"/>
                  </a:rPr>
                  <a:t>𝜈</a:t>
                </a:r>
                <a:r>
                  <a:rPr lang="en-US" baseline="-25000" dirty="0">
                    <a:solidFill>
                      <a:srgbClr val="0070C0"/>
                    </a:solidFill>
                    <a:latin typeface="Symbol" panose="05050102010706020507" pitchFamily="18" charset="2"/>
                  </a:rPr>
                  <a:t>m </a:t>
                </a:r>
                <a:r>
                  <a:rPr lang="en-US" dirty="0">
                    <a:solidFill>
                      <a:srgbClr val="0070C0"/>
                    </a:solidFill>
                  </a:rPr>
                  <a:t>(or</a:t>
                </a:r>
                <a:r>
                  <a:rPr lang="en-US" dirty="0">
                    <a:solidFill>
                      <a:srgbClr val="0070C0"/>
                    </a:solidFill>
                    <a:latin typeface="AAAABE+Calibri-Bold"/>
                  </a:rPr>
                  <a:t>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0070C0"/>
                            </a:solidFill>
                            <a:latin typeface="AAAACQ+CambriaMath"/>
                          </a:rPr>
                          <m:t>𝜈</m:t>
                        </m:r>
                      </m:e>
                    </m:bar>
                    <m:r>
                      <a:rPr lang="en-GB" b="0" i="1" baseline="-2500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µ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  <a:latin typeface="AAAACU+CambriaMath"/>
                  </a:rPr>
                  <a:t>)</a:t>
                </a:r>
                <a:endParaRPr lang="en-US" sz="1800" i="0" u="none" strike="noStrike" dirty="0">
                  <a:solidFill>
                    <a:srgbClr val="0070C0"/>
                  </a:solidFill>
                </a:endParaRP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rgbClr val="000000"/>
                    </a:solidFill>
                    <a:latin typeface="AAAABE+Calibri-Bold"/>
                  </a:rPr>
                  <a:t>suppression of intrinsic </a:t>
                </a:r>
                <a:r>
                  <a:rPr lang="en-US" sz="1800" i="0" u="none" strike="noStrike" baseline="0" dirty="0">
                    <a:solidFill>
                      <a:srgbClr val="000000"/>
                    </a:solidFill>
                    <a:latin typeface="AAAACQ+CambriaMath"/>
                  </a:rPr>
                  <a:t>𝜈</a:t>
                </a:r>
                <a:r>
                  <a:rPr lang="en-US" sz="1800" i="0" u="none" strike="noStrike" baseline="-25000" dirty="0">
                    <a:solidFill>
                      <a:srgbClr val="000000"/>
                    </a:solidFill>
                    <a:latin typeface="AAAACU+CambriaMath"/>
                  </a:rPr>
                  <a:t>𝑒</a:t>
                </a:r>
                <a:r>
                  <a:rPr lang="en-US" sz="1800" i="0" u="none" strike="noStrike" baseline="0" dirty="0">
                    <a:solidFill>
                      <a:srgbClr val="000000"/>
                    </a:solidFill>
                    <a:latin typeface="AAAACU+CambriaMath"/>
                  </a:rPr>
                  <a:t> </a:t>
                </a:r>
                <a:r>
                  <a:rPr lang="en-US" sz="1800" i="0" u="none" strike="noStrike" baseline="0" dirty="0">
                    <a:solidFill>
                      <a:srgbClr val="000000"/>
                    </a:solidFill>
                    <a:latin typeface="AAAABE+Calibri-Bold"/>
                  </a:rPr>
                  <a:t>and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1800" i="1" u="none" strike="noStrike" baseline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000000"/>
                            </a:solidFill>
                            <a:latin typeface="AAAACQ+CambriaMath"/>
                          </a:rPr>
                          <m:t>𝜈</m:t>
                        </m:r>
                      </m:e>
                    </m:bar>
                    <m:r>
                      <a:rPr lang="en-GB" sz="1800" b="0" i="1" u="none" strike="noStrike" baseline="-25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1800" i="0" u="none" strike="noStrike" baseline="0" dirty="0">
                    <a:solidFill>
                      <a:srgbClr val="000000"/>
                    </a:solidFill>
                    <a:latin typeface="AAAACU+CambriaMath"/>
                  </a:rPr>
                  <a:t> in</a:t>
                </a:r>
                <a:r>
                  <a:rPr lang="en-US" dirty="0">
                    <a:solidFill>
                      <a:srgbClr val="000000"/>
                    </a:solidFill>
                    <a:latin typeface="AAAACU+CambriaMath"/>
                  </a:rPr>
                  <a:t> </a:t>
                </a:r>
                <a:r>
                  <a:rPr lang="en-US" sz="1800" i="0" u="none" strike="noStrike" baseline="0" dirty="0">
                    <a:solidFill>
                      <a:srgbClr val="000000"/>
                    </a:solidFill>
                    <a:latin typeface="AAAACU+CambriaMath"/>
                  </a:rPr>
                  <a:t>beam (background to</a:t>
                </a:r>
                <a:r>
                  <a:rPr lang="en-US" sz="1800" i="0" u="none" strike="noStrike" dirty="0">
                    <a:solidFill>
                      <a:srgbClr val="000000"/>
                    </a:solidFill>
                    <a:latin typeface="AAAACU+CambriaMath"/>
                  </a:rPr>
                  <a:t> oscillation signal)</a:t>
                </a:r>
              </a:p>
              <a:p>
                <a:pPr lvl="1"/>
                <a:endParaRPr lang="en-US" sz="1800" i="0" u="none" strike="noStrike" baseline="0" dirty="0">
                  <a:solidFill>
                    <a:srgbClr val="000000"/>
                  </a:solidFill>
                  <a:latin typeface="AAAACU+CambriaMath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rgbClr val="0070C0"/>
                    </a:solidFill>
                    <a:latin typeface="AAAACQ+CambriaMath"/>
                  </a:rPr>
                  <a:t>Measurement of 𝛿</a:t>
                </a:r>
                <a:r>
                  <a:rPr lang="en-US" sz="1800" b="1" i="0" u="none" strike="noStrike" baseline="-25000" dirty="0">
                    <a:solidFill>
                      <a:srgbClr val="0070C0"/>
                    </a:solidFill>
                    <a:latin typeface="AAAACS+Calibri-Bold"/>
                  </a:rPr>
                  <a:t>CP  </a:t>
                </a:r>
                <a:r>
                  <a:rPr lang="en-US" sz="1800" i="0" u="none" strike="noStrike" dirty="0">
                    <a:solidFill>
                      <a:srgbClr val="0070C0"/>
                    </a:solidFill>
                    <a:latin typeface="AAAACS+Calibri-Bold"/>
                  </a:rPr>
                  <a:t>requires precise knowledge of </a:t>
                </a:r>
                <a:r>
                  <a:rPr lang="en-US" sz="1800" i="0" u="none" strike="noStrike" baseline="0" dirty="0">
                    <a:solidFill>
                      <a:srgbClr val="0070C0"/>
                    </a:solidFill>
                    <a:latin typeface="AAAACQ+CambriaMath"/>
                  </a:rPr>
                  <a:t>𝜈</a:t>
                </a:r>
                <a:r>
                  <a:rPr lang="en-US" sz="1800" i="0" u="none" strike="noStrike" baseline="-25000" dirty="0">
                    <a:solidFill>
                      <a:srgbClr val="0070C0"/>
                    </a:solidFill>
                    <a:latin typeface="AAAACU+CambriaMath"/>
                  </a:rPr>
                  <a:t>𝑒</a:t>
                </a:r>
                <a:r>
                  <a:rPr lang="en-US" sz="1800" i="0" u="none" strike="noStrike" baseline="0" dirty="0">
                    <a:solidFill>
                      <a:srgbClr val="0070C0"/>
                    </a:solidFill>
                    <a:latin typeface="AAAACU+CambriaMath"/>
                  </a:rPr>
                  <a:t> </a:t>
                </a:r>
                <a:r>
                  <a:rPr lang="en-US" sz="1800" i="0" u="none" strike="noStrike" baseline="0" dirty="0">
                    <a:solidFill>
                      <a:srgbClr val="0070C0"/>
                    </a:solidFill>
                    <a:latin typeface="AAAABE+Calibri-Bold"/>
                  </a:rPr>
                  <a:t>and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1800" i="1" u="none" strike="noStrike" baseline="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0070C0"/>
                            </a:solidFill>
                            <a:latin typeface="AAAACQ+CambriaMath"/>
                          </a:rPr>
                          <m:t>𝜈</m:t>
                        </m:r>
                      </m:e>
                    </m:bar>
                  </m:oMath>
                </a14:m>
                <a:r>
                  <a:rPr lang="en-US" sz="1800" i="0" u="none" strike="noStrike" baseline="-25000" dirty="0">
                    <a:solidFill>
                      <a:srgbClr val="0070C0"/>
                    </a:solidFill>
                    <a:latin typeface="AAAACS+Calibri-Bold"/>
                  </a:rPr>
                  <a:t>e </a:t>
                </a:r>
                <a:r>
                  <a:rPr lang="en-US" sz="1800" i="0" u="none" strike="noStrike" dirty="0">
                    <a:solidFill>
                      <a:srgbClr val="0070C0"/>
                    </a:solidFill>
                    <a:latin typeface="AAAACS+Calibri-Bold"/>
                  </a:rPr>
                  <a:t>interactions 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rgbClr val="000000"/>
                    </a:solidFill>
                    <a:latin typeface="AAAACS+Calibri-Bold"/>
                  </a:rPr>
                  <a:t>requires </a:t>
                </a:r>
                <a:r>
                  <a:rPr lang="en-US" i="0" u="none" strike="noStrike" baseline="0" dirty="0">
                    <a:solidFill>
                      <a:srgbClr val="000000"/>
                    </a:solidFill>
                    <a:latin typeface="AAAACQ+CambriaMath"/>
                  </a:rPr>
                  <a:t>𝜈</a:t>
                </a:r>
                <a:r>
                  <a:rPr lang="en-US" i="0" u="none" strike="noStrike" baseline="-25000" dirty="0">
                    <a:solidFill>
                      <a:srgbClr val="000000"/>
                    </a:solidFill>
                    <a:latin typeface="AAAACU+CambriaMath"/>
                  </a:rPr>
                  <a:t>𝑒</a:t>
                </a:r>
                <a:r>
                  <a:rPr lang="en-US" i="0" u="none" strike="noStrike" baseline="0" dirty="0">
                    <a:solidFill>
                      <a:srgbClr val="000000"/>
                    </a:solidFill>
                    <a:latin typeface="AAAACU+CambriaMath"/>
                  </a:rPr>
                  <a:t> </a:t>
                </a:r>
                <a:r>
                  <a:rPr lang="en-US" i="0" u="none" strike="noStrike" baseline="0" dirty="0">
                    <a:solidFill>
                      <a:srgbClr val="000000"/>
                    </a:solidFill>
                    <a:latin typeface="AAAABE+Calibri-Bold"/>
                  </a:rPr>
                  <a:t>and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u="none" strike="noStrike" baseline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000000"/>
                            </a:solidFill>
                            <a:latin typeface="AAAACQ+CambriaMath"/>
                          </a:rPr>
                          <m:t>𝜈</m:t>
                        </m:r>
                      </m:e>
                    </m:bar>
                    <m:r>
                      <a:rPr lang="en-GB" b="0" i="1" u="none" strike="noStrike" baseline="-25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i="0" u="none" strike="noStrike" baseline="0" dirty="0">
                    <a:solidFill>
                      <a:srgbClr val="000000"/>
                    </a:solidFill>
                    <a:latin typeface="AAAACU+CambriaMath"/>
                  </a:rPr>
                  <a:t> </a:t>
                </a:r>
                <a:r>
                  <a:rPr lang="en-US" dirty="0">
                    <a:solidFill>
                      <a:srgbClr val="000000"/>
                    </a:solidFill>
                    <a:latin typeface="AAAACU+CambriaMath"/>
                  </a:rPr>
                  <a:t>large data-sets and well-understood fluxes</a:t>
                </a:r>
                <a:endParaRPr lang="en-US" i="0" u="none" strike="noStrike" dirty="0">
                  <a:solidFill>
                    <a:srgbClr val="000000"/>
                  </a:solidFill>
                  <a:latin typeface="AAAACS+Calibri-Bold"/>
                </a:endParaRP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i="0" u="none" strike="noStrike" baseline="0" dirty="0">
                    <a:solidFill>
                      <a:srgbClr val="000000"/>
                    </a:solidFill>
                    <a:latin typeface="AAAABE+Calibri-Bold"/>
                  </a:rPr>
                  <a:t>1</a:t>
                </a:r>
                <a:r>
                  <a:rPr lang="en-US" i="0" u="none" strike="noStrike" baseline="30000" dirty="0">
                    <a:solidFill>
                      <a:srgbClr val="000000"/>
                    </a:solidFill>
                    <a:latin typeface="AAAACS+Calibri-Bold"/>
                  </a:rPr>
                  <a:t>st</a:t>
                </a:r>
                <a:r>
                  <a:rPr lang="en-US" i="0" u="none" strike="noStrike" baseline="0" dirty="0">
                    <a:solidFill>
                      <a:srgbClr val="000000"/>
                    </a:solidFill>
                    <a:latin typeface="AAAACS+Calibri-Bold"/>
                  </a:rPr>
                  <a:t> </a:t>
                </a:r>
                <a:r>
                  <a:rPr lang="en-US" i="0" u="none" strike="noStrike" baseline="0" dirty="0">
                    <a:solidFill>
                      <a:srgbClr val="000000"/>
                    </a:solidFill>
                    <a:latin typeface="AAAABE+Calibri-Bold"/>
                  </a:rPr>
                  <a:t>order precision  [</a:t>
                </a:r>
                <a:r>
                  <a:rPr lang="en-US" i="0" u="none" strike="noStrike" baseline="0" dirty="0">
                    <a:solidFill>
                      <a:srgbClr val="000000"/>
                    </a:solidFill>
                    <a:latin typeface="AAAACY+CambriaMath"/>
                  </a:rPr>
                  <a:t>𝜈</a:t>
                </a:r>
                <a:r>
                  <a:rPr lang="en-US" i="0" u="none" strike="noStrike" baseline="-25000" dirty="0">
                    <a:solidFill>
                      <a:srgbClr val="000000"/>
                    </a:solidFill>
                    <a:latin typeface="AAAADA+CambriaMath"/>
                  </a:rPr>
                  <a:t>𝜇</a:t>
                </a:r>
                <a:r>
                  <a:rPr lang="en-US" i="0" u="none" strike="noStrike" baseline="0" dirty="0">
                    <a:solidFill>
                      <a:srgbClr val="000000"/>
                    </a:solidFill>
                    <a:latin typeface="AAAAAC+Calibri-Bold"/>
                  </a:rPr>
                  <a:t>A + lepton universality constrains </a:t>
                </a:r>
                <a:r>
                  <a:rPr lang="en-US" i="0" u="none" strike="noStrike" baseline="0" dirty="0">
                    <a:solidFill>
                      <a:srgbClr val="000000"/>
                    </a:solidFill>
                    <a:latin typeface="AAAACY+CambriaMath"/>
                  </a:rPr>
                  <a:t>𝜈</a:t>
                </a:r>
                <a:r>
                  <a:rPr lang="en-US" i="0" u="none" strike="noStrike" baseline="-25000" dirty="0">
                    <a:solidFill>
                      <a:srgbClr val="000000"/>
                    </a:solidFill>
                    <a:latin typeface="AAAADA+CambriaMath"/>
                  </a:rPr>
                  <a:t>𝑒</a:t>
                </a:r>
                <a:r>
                  <a:rPr lang="en-US" i="0" u="none" strike="noStrike" baseline="0" dirty="0">
                    <a:solidFill>
                      <a:srgbClr val="000000"/>
                    </a:solidFill>
                    <a:latin typeface="AAAAAC+Calibri-Bold"/>
                  </a:rPr>
                  <a:t>A] not sufficient!</a:t>
                </a:r>
              </a:p>
              <a:p>
                <a:pPr lvl="1"/>
                <a:endParaRPr lang="en-US" i="0" u="none" strike="noStrike" baseline="0" dirty="0">
                  <a:solidFill>
                    <a:srgbClr val="000000"/>
                  </a:solidFill>
                  <a:latin typeface="AAAAAC+Calibri-Bold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rgbClr val="6666FF"/>
                    </a:solidFill>
                    <a:latin typeface="AAAAAC+Calibri-Bold"/>
                  </a:rPr>
                  <a:t>%-level precision achievable @nuSTORM</a:t>
                </a:r>
                <a:endParaRPr lang="en-US" i="0" u="none" strike="noStrike" baseline="0" dirty="0">
                  <a:solidFill>
                    <a:srgbClr val="6666FF"/>
                  </a:solidFill>
                  <a:latin typeface="AAAABE+Calibri-Bold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152C701-DCDD-6663-16ED-F4F0D7544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207" y="1440996"/>
                <a:ext cx="5641523" cy="4524315"/>
              </a:xfrm>
              <a:prstGeom prst="rect">
                <a:avLst/>
              </a:prstGeom>
              <a:blipFill>
                <a:blip r:embed="rId4"/>
                <a:stretch>
                  <a:fillRect l="-757" t="-673" r="-1081" b="-1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48DCF59-B6BE-7C6B-D5C3-B444B78B33B0}"/>
              </a:ext>
            </a:extLst>
          </p:cNvPr>
          <p:cNvSpPr txBox="1"/>
          <p:nvPr/>
        </p:nvSpPr>
        <p:spPr>
          <a:xfrm>
            <a:off x="6645730" y="4644360"/>
            <a:ext cx="5123087" cy="116955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rbel Light" panose="020B0303020204020204" pitchFamily="34" charset="0"/>
              </a:rPr>
              <a:t>A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Corbel Light" panose="020B0303020204020204" pitchFamily="34" charset="0"/>
              </a:rPr>
              <a:t>lterations to the nuclear model and the consideration of radiative corrections to cross section calculations can alter the </a:t>
            </a:r>
            <a:r>
              <a:rPr lang="en-US" sz="1400" dirty="0">
                <a:solidFill>
                  <a:srgbClr val="6666FF"/>
                </a:solidFill>
                <a:latin typeface="AAAACQ+CambriaMath"/>
              </a:rPr>
              <a:t>𝜈</a:t>
            </a:r>
            <a:r>
              <a:rPr lang="en-US" sz="1400" baseline="-25000" dirty="0">
                <a:solidFill>
                  <a:srgbClr val="6666FF"/>
                </a:solidFill>
                <a:latin typeface="AAAACU+CambriaMath"/>
              </a:rPr>
              <a:t>𝑒</a:t>
            </a:r>
            <a:r>
              <a:rPr lang="en-US" sz="1400" dirty="0">
                <a:solidFill>
                  <a:srgbClr val="000000"/>
                </a:solidFill>
                <a:latin typeface="AAAACU+CambriaMath"/>
              </a:rPr>
              <a:t>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Corbel Light" panose="020B0303020204020204" pitchFamily="34" charset="0"/>
              </a:rPr>
              <a:t>to </a:t>
            </a:r>
            <a:r>
              <a:rPr lang="en-GB" sz="1400" dirty="0">
                <a:solidFill>
                  <a:srgbClr val="6666FF"/>
                </a:solidFill>
                <a:latin typeface="Symbol" panose="05050102010706020507" pitchFamily="18" charset="2"/>
              </a:rPr>
              <a:t>n</a:t>
            </a:r>
            <a:r>
              <a:rPr lang="en-GB" sz="1400" baseline="-25000" dirty="0">
                <a:solidFill>
                  <a:srgbClr val="6666FF"/>
                </a:solidFill>
                <a:latin typeface="Symbol" panose="05050102010706020507" pitchFamily="18" charset="2"/>
              </a:rPr>
              <a:t>m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Corbel Light" panose="020B0303020204020204" pitchFamily="34" charset="0"/>
              </a:rPr>
              <a:t>cross section ratio by </a:t>
            </a:r>
            <a:r>
              <a:rPr lang="en-US" sz="1400" b="0" i="0" u="none" strike="noStrike" baseline="0" dirty="0">
                <a:solidFill>
                  <a:srgbClr val="6666FF"/>
                </a:solidFill>
                <a:latin typeface="Corbel Light" panose="020B0303020204020204" pitchFamily="34" charset="0"/>
              </a:rPr>
              <a:t>2-4%</a:t>
            </a:r>
            <a:r>
              <a:rPr lang="en-US" sz="1400" b="0" i="0" u="none" strike="noStrike" baseline="0" dirty="0">
                <a:solidFill>
                  <a:schemeClr val="tx1"/>
                </a:solidFill>
                <a:latin typeface="Corbel Light" panose="020B0303020204020204" pitchFamily="34" charset="0"/>
              </a:rPr>
              <a:t>,</a:t>
            </a:r>
            <a:r>
              <a:rPr lang="en-US" sz="1400" b="0" i="0" u="none" strike="noStrike" baseline="0" dirty="0">
                <a:solidFill>
                  <a:srgbClr val="6666FF"/>
                </a:solidFill>
                <a:latin typeface="Corbel Light" panose="020B0303020204020204" pitchFamily="34" charset="0"/>
              </a:rPr>
              <a:t>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Corbel Light" panose="020B0303020204020204" pitchFamily="34" charset="0"/>
              </a:rPr>
              <a:t>which is not negligible compared to expected statistical uncertainties for Hyper-K and DUNE</a:t>
            </a:r>
          </a:p>
          <a:p>
            <a:r>
              <a:rPr lang="en-US" sz="1400" i="0" u="none" strike="noStrike" dirty="0">
                <a:solidFill>
                  <a:srgbClr val="000000"/>
                </a:solidFill>
                <a:latin typeface="AAAACS+Calibri-Bold"/>
              </a:rPr>
              <a:t>[</a:t>
            </a:r>
            <a:r>
              <a:rPr lang="en-GB" sz="1400" dirty="0"/>
              <a:t>arXiv:2301.09555 and references therein]</a:t>
            </a:r>
            <a:endParaRPr lang="en-US" sz="2000" i="0" u="none" strike="noStrike" dirty="0">
              <a:solidFill>
                <a:srgbClr val="000000"/>
              </a:solidFill>
              <a:latin typeface="AAAACS+Calibri-Bold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4FF08E-2981-70E9-33EC-FC93C4F10DB4}"/>
              </a:ext>
            </a:extLst>
          </p:cNvPr>
          <p:cNvCxnSpPr/>
          <p:nvPr/>
        </p:nvCxnSpPr>
        <p:spPr>
          <a:xfrm>
            <a:off x="2473378" y="449704"/>
            <a:ext cx="23984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854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31E0B-AD76-6B9C-7525-965AA8F4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/>
              <a:t>BSM searches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C007A-C615-15DB-2E84-F25D88838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5739" y="5023520"/>
            <a:ext cx="5269800" cy="1239204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Sensitive also to alternative explanations of SBL anomalies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CAB30-CE4A-E271-B508-A5DB1E41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76D4F-A971-D52C-102B-4CEE97AD8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54BB6-8675-4E9D-1977-598CAD5AB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6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03B501-525D-577C-BB85-225D011EB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747" y="656375"/>
            <a:ext cx="5398907" cy="43705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7F1A9F-E988-E1D9-53CB-A36C5F049265}"/>
              </a:ext>
            </a:extLst>
          </p:cNvPr>
          <p:cNvSpPr txBox="1"/>
          <p:nvPr/>
        </p:nvSpPr>
        <p:spPr>
          <a:xfrm>
            <a:off x="727861" y="949669"/>
            <a:ext cx="50197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Unique sensitivity to </a:t>
            </a:r>
            <a:r>
              <a:rPr lang="en-GB" dirty="0">
                <a:solidFill>
                  <a:srgbClr val="FF0000"/>
                </a:solidFill>
              </a:rPr>
              <a:t>light sterile neutrinos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/>
              <a:t>low-level background ( </a:t>
            </a:r>
            <a:r>
              <a:rPr lang="en-GB" dirty="0">
                <a:latin typeface="Symbol" panose="05050102010706020507" pitchFamily="18" charset="2"/>
              </a:rPr>
              <a:t>n</a:t>
            </a:r>
            <a:r>
              <a:rPr lang="en-GB" baseline="-25000" dirty="0"/>
              <a:t>e</a:t>
            </a:r>
            <a:r>
              <a:rPr lang="en-GB" dirty="0"/>
              <a:t>-&gt;</a:t>
            </a:r>
            <a:r>
              <a:rPr lang="en-GB" dirty="0">
                <a:latin typeface="Symbol" panose="05050102010706020507" pitchFamily="18" charset="2"/>
              </a:rPr>
              <a:t>n</a:t>
            </a:r>
            <a:r>
              <a:rPr lang="en-GB" baseline="-25000" dirty="0">
                <a:latin typeface="Symbol" panose="05050102010706020507" pitchFamily="18" charset="2"/>
              </a:rPr>
              <a:t>m</a:t>
            </a:r>
            <a:r>
              <a:rPr lang="en-GB" dirty="0"/>
              <a:t> oscillations with muon signature)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/>
              <a:t> low-systematic uncertainty on the neutrino flux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1D9E7C-5B7E-AC62-F928-4B413EFF9A19}"/>
              </a:ext>
            </a:extLst>
          </p:cNvPr>
          <p:cNvSpPr txBox="1"/>
          <p:nvPr/>
        </p:nvSpPr>
        <p:spPr>
          <a:xfrm>
            <a:off x="6096000" y="352566"/>
            <a:ext cx="1319592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200" dirty="0" err="1"/>
              <a:t>arXiv</a:t>
            </a:r>
            <a:r>
              <a:rPr lang="en-GB" sz="1200" dirty="0"/>
              <a:t> 2203.07323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27DFAC-93D7-6F21-D99C-D3415FAC1EDD}"/>
              </a:ext>
            </a:extLst>
          </p:cNvPr>
          <p:cNvSpPr/>
          <p:nvPr/>
        </p:nvSpPr>
        <p:spPr>
          <a:xfrm>
            <a:off x="6637107" y="4109660"/>
            <a:ext cx="4387064" cy="214177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05FA412-4ECE-6AB3-1834-68095B62B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" y="2895362"/>
            <a:ext cx="5606226" cy="36840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DE61AE2-FBE7-50A4-3309-EBAB55DA9F5A}"/>
              </a:ext>
            </a:extLst>
          </p:cNvPr>
          <p:cNvSpPr txBox="1"/>
          <p:nvPr/>
        </p:nvSpPr>
        <p:spPr>
          <a:xfrm>
            <a:off x="1061787" y="2599451"/>
            <a:ext cx="1829412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400" dirty="0"/>
              <a:t>PhysRevD.89.071301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5C509F-EBB4-3C0D-41DC-BF1F96932A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370" y="5198724"/>
            <a:ext cx="1257090" cy="67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73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2B0FD-EEFE-6270-254A-131302179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627" y="-14270"/>
            <a:ext cx="10515600" cy="1325563"/>
          </a:xfrm>
        </p:spPr>
        <p:txBody>
          <a:bodyPr/>
          <a:lstStyle/>
          <a:p>
            <a:r>
              <a:rPr lang="en-GB" dirty="0"/>
              <a:t>Large Extra Dimension searches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80FC1-E167-995D-26F6-60E51CF0A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434" y="1451157"/>
            <a:ext cx="5158469" cy="4351338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1800" b="1" i="1" dirty="0"/>
              <a:t>Large Extra dimension </a:t>
            </a:r>
            <a:r>
              <a:rPr lang="en-US" sz="1800" dirty="0"/>
              <a:t>(LED) can explain the lightness of neutrino masses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/>
              <a:t>LED can modify neutrino oscillation probabilities due to the presence of additional sterile states propagating in the bulk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/>
              <a:t>Using </a:t>
            </a:r>
            <a:r>
              <a:rPr lang="en-US" sz="1800" dirty="0" err="1"/>
              <a:t>protoDune</a:t>
            </a:r>
            <a:r>
              <a:rPr lang="en-US" sz="1800" dirty="0"/>
              <a:t> detector @ 50m baseline, </a:t>
            </a:r>
            <a:r>
              <a:rPr lang="en-US" sz="1800" dirty="0" err="1"/>
              <a:t>nuSTORM</a:t>
            </a:r>
            <a:r>
              <a:rPr lang="en-US" sz="1800" dirty="0"/>
              <a:t> has sensitivity to </a:t>
            </a:r>
            <a:r>
              <a:rPr lang="en-US" sz="1800" dirty="0">
                <a:latin typeface="Symbol" panose="05050102010706020507" pitchFamily="18" charset="2"/>
              </a:rPr>
              <a:t>m</a:t>
            </a:r>
            <a:r>
              <a:rPr lang="en-US" sz="1800" dirty="0"/>
              <a:t>m scale for inverted ordering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1800" dirty="0"/>
          </a:p>
          <a:p>
            <a:pPr>
              <a:buFont typeface="Courier New" panose="02070309020205020404" pitchFamily="49" charset="0"/>
              <a:buChar char="o"/>
            </a:pPr>
            <a:endParaRPr lang="en-US" sz="1800" dirty="0"/>
          </a:p>
          <a:p>
            <a:pPr>
              <a:buFont typeface="Courier New" panose="02070309020205020404" pitchFamily="49" charset="0"/>
              <a:buChar char="o"/>
            </a:pPr>
            <a:endParaRPr lang="en-US" sz="1800" dirty="0"/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187C3-3C4B-1C35-F2E9-56E608FAC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1E073-7FB8-74E9-AC54-A45B9430E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3B428-06F9-D69F-9D8E-B879E9C28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7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399B58-5FD4-5913-67D4-723A92818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332" y="816963"/>
            <a:ext cx="4153581" cy="2769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BEF0F1-B243-7244-0BEF-26D7BE368F7C}"/>
              </a:ext>
            </a:extLst>
          </p:cNvPr>
          <p:cNvSpPr txBox="1"/>
          <p:nvPr/>
        </p:nvSpPr>
        <p:spPr>
          <a:xfrm>
            <a:off x="8610600" y="519248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© J. Turner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0435A7-F27C-173E-D85F-C9B609610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0328" y="3650062"/>
            <a:ext cx="3821002" cy="28670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D7939E-DB89-4623-EF81-3D269E6CF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1850" y="358634"/>
            <a:ext cx="1420357" cy="76537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4C53EA4-5F24-3EC5-76B1-75C27D2731EB}"/>
              </a:ext>
            </a:extLst>
          </p:cNvPr>
          <p:cNvGrpSpPr/>
          <p:nvPr/>
        </p:nvGrpSpPr>
        <p:grpSpPr>
          <a:xfrm>
            <a:off x="5197531" y="3699066"/>
            <a:ext cx="6197696" cy="2769054"/>
            <a:chOff x="677636" y="3539218"/>
            <a:chExt cx="6197696" cy="276905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7E3CE61-10A6-02E2-E03B-EF50B19F16D3}"/>
                </a:ext>
              </a:extLst>
            </p:cNvPr>
            <p:cNvSpPr/>
            <p:nvPr/>
          </p:nvSpPr>
          <p:spPr>
            <a:xfrm>
              <a:off x="677636" y="3539218"/>
              <a:ext cx="6197696" cy="27690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306065D-A618-D827-FFAB-7D92855D9004}"/>
                </a:ext>
              </a:extLst>
            </p:cNvPr>
            <p:cNvGrpSpPr/>
            <p:nvPr/>
          </p:nvGrpSpPr>
          <p:grpSpPr>
            <a:xfrm>
              <a:off x="977254" y="4133882"/>
              <a:ext cx="5534767" cy="1542705"/>
              <a:chOff x="1340565" y="4299808"/>
              <a:chExt cx="5534767" cy="1542705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3AD1C3E-B49B-D41E-5B98-9922E7EA21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40565" y="4299808"/>
                <a:ext cx="5534767" cy="1542705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296D038-7D80-E9B9-D5DA-BD764ADB15DB}"/>
                  </a:ext>
                </a:extLst>
              </p:cNvPr>
              <p:cNvSpPr/>
              <p:nvPr/>
            </p:nvSpPr>
            <p:spPr>
              <a:xfrm>
                <a:off x="6245679" y="4310743"/>
                <a:ext cx="629653" cy="3651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B4F5035-32FD-AC28-5772-7F004E58BF1C}"/>
              </a:ext>
            </a:extLst>
          </p:cNvPr>
          <p:cNvSpPr txBox="1"/>
          <p:nvPr/>
        </p:nvSpPr>
        <p:spPr>
          <a:xfrm>
            <a:off x="937395" y="4950935"/>
            <a:ext cx="4196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nuSTORM</a:t>
            </a:r>
            <a:r>
              <a:rPr lang="en-GB" dirty="0"/>
              <a:t> can set very competitive limits on LED length scales</a:t>
            </a:r>
          </a:p>
        </p:txBody>
      </p:sp>
    </p:spTree>
    <p:extLst>
      <p:ext uri="{BB962C8B-B14F-4D97-AF65-F5344CB8AC3E}">
        <p14:creationId xmlns:p14="http://schemas.microsoft.com/office/powerpoint/2010/main" val="65653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F2C04-9443-494C-616E-1BE09A81D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GB" dirty="0"/>
              <a:t>LFV and LNV searches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565F17-E2FF-1228-17EA-EFB3A49924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53331"/>
                <a:ext cx="10515600" cy="4775994"/>
              </a:xfrm>
            </p:spPr>
            <p:txBody>
              <a:bodyPr>
                <a:normAutofit fontScale="92500"/>
              </a:bodyPr>
              <a:lstStyle/>
              <a:p>
                <a:r>
                  <a:rPr lang="en-GB" sz="2200" dirty="0"/>
                  <a:t>Sensitivity to pion LFV and LNV decays, only loose bounds exist from </a:t>
                </a:r>
                <a:r>
                  <a:rPr lang="en-GB" sz="2200" dirty="0">
                    <a:solidFill>
                      <a:schemeClr val="accent6"/>
                    </a:solidFill>
                  </a:rPr>
                  <a:t>BEBC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𝐵𝑟</m:t>
                    </m:r>
                    <m:r>
                      <a:rPr lang="en-GB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</m:t>
                        </m:r>
                      </m:e>
                      <m:sup>
                        <m:r>
                          <a:rPr lang="en-GB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800" dirty="0">
                    <a:solidFill>
                      <a:schemeClr val="accent6"/>
                    </a:solidFill>
                  </a:rPr>
                  <a:t>𝑣</a:t>
                </a:r>
                <a:r>
                  <a:rPr lang="en-GB" sz="2800" baseline="-25000" dirty="0">
                    <a:solidFill>
                      <a:schemeClr val="accent6"/>
                    </a:solidFill>
                  </a:rPr>
                  <a:t>e</a:t>
                </a:r>
                <a:r>
                  <a:rPr lang="en-GB" sz="2800" dirty="0">
                    <a:solidFill>
                      <a:schemeClr val="accent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800" dirty="0">
                    <a:solidFill>
                      <a:schemeClr val="accent6"/>
                    </a:solidFill>
                  </a:rPr>
                  <a:t> &lt; 8 x10</a:t>
                </a:r>
                <a:r>
                  <a:rPr lang="en-GB" sz="2800" baseline="30000" dirty="0">
                    <a:solidFill>
                      <a:schemeClr val="accent6"/>
                    </a:solidFill>
                  </a:rPr>
                  <a:t>-3   </a:t>
                </a:r>
                <a:r>
                  <a:rPr lang="en-GB" sz="2800" dirty="0">
                    <a:solidFill>
                      <a:schemeClr val="accent6"/>
                    </a:solidFill>
                  </a:rPr>
                  <a:t>[LFV]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𝐵𝑟</m:t>
                    </m:r>
                    <m:r>
                      <a:rPr lang="en-GB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</m:t>
                        </m:r>
                      </m:e>
                      <m:sup>
                        <m:r>
                          <a:rPr lang="en-GB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GB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m:rPr>
                            <m:nor/>
                          </m:rPr>
                          <a:rPr lang="en-GB" sz="2800" baseline="-25000" dirty="0">
                            <a:solidFill>
                              <a:schemeClr val="accent6"/>
                            </a:solidFill>
                          </a:rPr>
                          <m:t>e</m:t>
                        </m:r>
                      </m:e>
                    </m:acc>
                    <m:r>
                      <a:rPr lang="en-GB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800" dirty="0">
                    <a:solidFill>
                      <a:schemeClr val="accent6"/>
                    </a:solidFill>
                  </a:rPr>
                  <a:t>  &lt; 1.5 x 10</a:t>
                </a:r>
                <a:r>
                  <a:rPr lang="en-GB" sz="2800" baseline="30000" dirty="0">
                    <a:solidFill>
                      <a:schemeClr val="accent6"/>
                    </a:solidFill>
                  </a:rPr>
                  <a:t>-3</a:t>
                </a:r>
                <a:r>
                  <a:rPr lang="en-GB" sz="2800" dirty="0">
                    <a:solidFill>
                      <a:schemeClr val="accent6"/>
                    </a:solidFill>
                  </a:rPr>
                  <a:t>  [LNV]</a:t>
                </a:r>
                <a:endParaRPr lang="en-GB" sz="2400" dirty="0">
                  <a:solidFill>
                    <a:schemeClr val="accent6"/>
                  </a:solidFill>
                </a:endParaRPr>
              </a:p>
              <a:p>
                <a:r>
                  <a:rPr lang="en-GB" sz="2200" dirty="0">
                    <a:solidFill>
                      <a:schemeClr val="accent1"/>
                    </a:solidFill>
                  </a:rPr>
                  <a:t>At the end of </a:t>
                </a:r>
                <a:r>
                  <a:rPr lang="en-GB" sz="2200" dirty="0" err="1">
                    <a:solidFill>
                      <a:schemeClr val="accent1"/>
                    </a:solidFill>
                  </a:rPr>
                  <a:t>nuSTORM</a:t>
                </a:r>
                <a:r>
                  <a:rPr lang="en-GB" sz="2200" dirty="0">
                    <a:solidFill>
                      <a:schemeClr val="accent1"/>
                    </a:solidFill>
                  </a:rPr>
                  <a:t> production straight, 3 neutrino species from pion and muon decays</a:t>
                </a:r>
              </a:p>
              <a:p>
                <a:pPr marL="914400" lvl="2" indent="0">
                  <a:buNone/>
                </a:pPr>
                <a:r>
                  <a:rPr lang="en-GB" dirty="0">
                    <a:solidFill>
                      <a:srgbClr val="0070C0"/>
                    </a:solidFill>
                  </a:rPr>
                  <a:t>Pion decay [SM]  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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b="1" dirty="0">
                    <a:solidFill>
                      <a:srgbClr val="FF0000"/>
                    </a:solidFill>
                  </a:rPr>
                  <a:t>𝑣</a:t>
                </a:r>
                <a:r>
                  <a:rPr lang="en-GB" b="1" baseline="-25000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</a:t>
                </a:r>
                <a:r>
                  <a:rPr lang="en-GB" b="1" dirty="0">
                    <a:solidFill>
                      <a:srgbClr val="FF0000"/>
                    </a:solidFill>
                  </a:rPr>
                  <a:t>            </a:t>
                </a:r>
              </a:p>
              <a:p>
                <a:pPr marL="914400" lvl="2" indent="0">
                  <a:buNone/>
                </a:pPr>
                <a:r>
                  <a:rPr lang="en-GB" dirty="0">
                    <a:solidFill>
                      <a:srgbClr val="0070C0"/>
                    </a:solidFill>
                  </a:rPr>
                  <a:t>Muon decay [SM]: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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b="1" dirty="0">
                    <a:solidFill>
                      <a:srgbClr val="FF0000"/>
                    </a:solidFill>
                  </a:rPr>
                  <a:t>𝑣</a:t>
                </a:r>
                <a:r>
                  <a:rPr lang="en-GB" b="1" baseline="-25000" dirty="0">
                    <a:solidFill>
                      <a:srgbClr val="FF0000"/>
                    </a:solidFill>
                  </a:rPr>
                  <a:t>e</a:t>
                </a:r>
                <a:r>
                  <a:rPr lang="en-GB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</m:t>
                            </m:r>
                          </m:sub>
                        </m:sSub>
                      </m:e>
                    </m:acc>
                  </m:oMath>
                </a14:m>
                <a:r>
                  <a:rPr lang="en-GB" b="1" dirty="0">
                    <a:solidFill>
                      <a:srgbClr val="FF0000"/>
                    </a:solidFill>
                  </a:rPr>
                  <a:t>    </a:t>
                </a:r>
                <a:endParaRPr lang="en-GB" b="1" dirty="0">
                  <a:solidFill>
                    <a:schemeClr val="accent1"/>
                  </a:solidFill>
                </a:endParaRPr>
              </a:p>
              <a:p>
                <a:r>
                  <a:rPr lang="en-GB" sz="2200" dirty="0" err="1">
                    <a:solidFill>
                      <a:schemeClr val="accent1"/>
                    </a:solidFill>
                  </a:rPr>
                  <a:t>nuSTORM</a:t>
                </a:r>
                <a:r>
                  <a:rPr lang="en-GB" sz="2200" dirty="0">
                    <a:solidFill>
                      <a:schemeClr val="accent1"/>
                    </a:solidFill>
                  </a:rPr>
                  <a:t> can look for: </a:t>
                </a:r>
              </a:p>
              <a:p>
                <a:pPr lvl="1"/>
                <a:r>
                  <a:rPr lang="en-GB" sz="1800" dirty="0">
                    <a:solidFill>
                      <a:schemeClr val="accent1"/>
                    </a:solidFill>
                  </a:rPr>
                  <a:t>Excess of </a:t>
                </a:r>
                <a:r>
                  <a:rPr lang="en-GB" sz="2000" b="1" dirty="0">
                    <a:solidFill>
                      <a:srgbClr val="FF0000"/>
                    </a:solidFill>
                  </a:rPr>
                  <a:t>𝑣</a:t>
                </a:r>
                <a:r>
                  <a:rPr lang="en-GB" sz="2000" b="1" baseline="-25000" dirty="0">
                    <a:solidFill>
                      <a:srgbClr val="FF0000"/>
                    </a:solidFill>
                  </a:rPr>
                  <a:t>e</a:t>
                </a:r>
                <a:r>
                  <a:rPr lang="en-GB" sz="1800" b="1" dirty="0">
                    <a:solidFill>
                      <a:srgbClr val="FF0000"/>
                    </a:solidFill>
                  </a:rPr>
                  <a:t> </a:t>
                </a:r>
                <a:r>
                  <a:rPr lang="en-GB" sz="1800" b="1" dirty="0">
                    <a:solidFill>
                      <a:schemeClr val="accent1"/>
                    </a:solidFill>
                  </a:rPr>
                  <a:t>(</a:t>
                </a:r>
                <a:r>
                  <a:rPr lang="en-GB" sz="1800" dirty="0">
                    <a:solidFill>
                      <a:schemeClr val="accent1"/>
                    </a:solidFill>
                  </a:rPr>
                  <a:t>signal for LFV pion decay)</a:t>
                </a:r>
              </a:p>
              <a:p>
                <a:pPr lvl="1"/>
                <a:r>
                  <a:rPr lang="en-GB" sz="1800" dirty="0">
                    <a:solidFill>
                      <a:schemeClr val="accent1"/>
                    </a:solidFill>
                  </a:rPr>
                  <a:t>Excess of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0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m:rPr>
                            <m:nor/>
                          </m:rPr>
                          <a:rPr lang="en-GB" sz="2000" b="1" baseline="-25000" dirty="0">
                            <a:solidFill>
                              <a:srgbClr val="FF0000"/>
                            </a:solidFill>
                          </a:rPr>
                          <m:t>e</m:t>
                        </m:r>
                      </m:e>
                    </m:acc>
                  </m:oMath>
                </a14:m>
                <a:r>
                  <a:rPr lang="en-GB" sz="1800" dirty="0">
                    <a:solidFill>
                      <a:schemeClr val="accent1"/>
                    </a:solidFill>
                  </a:rPr>
                  <a:t>(signal for LNV pion decay, background free)</a:t>
                </a:r>
                <a:endParaRPr lang="en-GB" sz="1800" dirty="0">
                  <a:solidFill>
                    <a:srgbClr val="0070C0"/>
                  </a:solidFill>
                </a:endParaRPr>
              </a:p>
              <a:p>
                <a:r>
                  <a:rPr lang="en-GB" sz="2200" dirty="0">
                    <a:solidFill>
                      <a:srgbClr val="0070C0"/>
                    </a:solidFill>
                  </a:rPr>
                  <a:t>Thanks to the exquisite precision and high brightness of pion flash, it will be possible to achieve a sensitivity </a:t>
                </a:r>
                <a:r>
                  <a:rPr lang="en-GB" sz="2200" dirty="0">
                    <a:solidFill>
                      <a:srgbClr val="FF0000"/>
                    </a:solidFill>
                  </a:rPr>
                  <a:t>&lt;10</a:t>
                </a:r>
                <a:r>
                  <a:rPr lang="en-GB" sz="2200" baseline="30000" dirty="0">
                    <a:solidFill>
                      <a:srgbClr val="FF0000"/>
                    </a:solidFill>
                  </a:rPr>
                  <a:t>-4</a:t>
                </a:r>
                <a:r>
                  <a:rPr lang="en-GB" sz="2200" dirty="0">
                    <a:solidFill>
                      <a:srgbClr val="0070C0"/>
                    </a:solidFill>
                  </a:rPr>
                  <a:t> in both LFV and LNV channels just by counting information at </a:t>
                </a:r>
                <a:r>
                  <a:rPr lang="en-GB" sz="2200" dirty="0" err="1">
                    <a:solidFill>
                      <a:srgbClr val="0070C0"/>
                    </a:solidFill>
                  </a:rPr>
                  <a:t>nuSTORM</a:t>
                </a:r>
                <a:r>
                  <a:rPr lang="en-GB" sz="2200" dirty="0">
                    <a:solidFill>
                      <a:srgbClr val="0070C0"/>
                    </a:solidFill>
                  </a:rPr>
                  <a:t> [preliminary] </a:t>
                </a:r>
              </a:p>
              <a:p>
                <a:r>
                  <a:rPr lang="en-GB" sz="2200" dirty="0"/>
                  <a:t>Large improvement on BEBC and, also, on SBND-PRISM expectations [</a:t>
                </a:r>
                <a:r>
                  <a:rPr lang="en-GB" sz="2200" b="0" i="0" u="none" strike="noStrike" baseline="0" dirty="0"/>
                  <a:t>arXiV:2405.00777]</a:t>
                </a:r>
              </a:p>
              <a:p>
                <a:endParaRPr lang="en-GB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565F17-E2FF-1228-17EA-EFB3A49924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53331"/>
                <a:ext cx="10515600" cy="4775994"/>
              </a:xfrm>
              <a:blipFill>
                <a:blip r:embed="rId3"/>
                <a:stretch>
                  <a:fillRect l="-522" t="-1277" b="-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3060-D17B-D507-A717-ECE9E648F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8DF50-20F6-DBFE-6016-A526C6DE6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6ECA7-578F-39CE-464F-AE00970E1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7D327E-1811-4189-B3EF-FB60912F3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1850" y="358634"/>
            <a:ext cx="1420357" cy="76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9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87272-4893-8916-4EBD-138475F0C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75" y="2840752"/>
            <a:ext cx="411480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Muon accelerator testbed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0D146-D163-C081-28ED-88875ACC3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C9A04-5D86-B044-16CE-60D6541B9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Stefania Ricciardi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9FDDC-FB64-41FF-675B-5D2E3DB91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044C-2CE8-43B3-B46D-1BC6E6B3CE35}" type="slidenum">
              <a:rPr lang="en-GB" smtClean="0"/>
              <a:t>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7ED59A-314D-EAF6-3FB2-6AB743712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4870" y="340876"/>
            <a:ext cx="1420357" cy="7653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71D77E-88AB-4A22-A074-55F98D28A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760" y="583390"/>
            <a:ext cx="8898110" cy="210923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5C491A-38B9-9795-33AA-68A378342B2B}"/>
              </a:ext>
            </a:extLst>
          </p:cNvPr>
          <p:cNvSpPr txBox="1"/>
          <p:nvPr/>
        </p:nvSpPr>
        <p:spPr>
          <a:xfrm>
            <a:off x="965281" y="256218"/>
            <a:ext cx="89938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NimbusRomNo9L-ReguItal"/>
              </a:rPr>
              <a:t>CERN-PBC-REPORT-2019-003 – Extraction from SPS through existing tunnel</a:t>
            </a:r>
            <a:endParaRPr lang="en-GB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4FD68A-7E88-0151-A38D-8E62A275A6FD}"/>
              </a:ext>
            </a:extLst>
          </p:cNvPr>
          <p:cNvSpPr txBox="1"/>
          <p:nvPr/>
        </p:nvSpPr>
        <p:spPr>
          <a:xfrm>
            <a:off x="-180187" y="3738116"/>
            <a:ext cx="55496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>
              <a:solidFill>
                <a:schemeClr val="accent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S</a:t>
            </a:r>
            <a:r>
              <a:rPr lang="en-GB" sz="1800" dirty="0"/>
              <a:t>torage ring for muons of variable central momentum 1-6 GeV/c </a:t>
            </a:r>
            <a:r>
              <a:rPr lang="en-GB" dirty="0"/>
              <a:t>and</a:t>
            </a:r>
            <a:r>
              <a:rPr lang="en-GB" sz="1800" dirty="0"/>
              <a:t> acceptance ±16%</a:t>
            </a:r>
            <a:endParaRPr lang="en-GB" dirty="0"/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GB" b="1" dirty="0"/>
              <a:t>FFAs cells </a:t>
            </a:r>
            <a:r>
              <a:rPr lang="en-GB" dirty="0"/>
              <a:t>in arcs and return straight allow for a large dynamic aperture 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GB" dirty="0"/>
              <a:t>FFA  technology has applications for muon fast acceleration and is an attractive option for muon collider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b="1" dirty="0"/>
              <a:t>Instrumentation</a:t>
            </a:r>
            <a:r>
              <a:rPr lang="en-GB" dirty="0"/>
              <a:t> for muon-beam monitoring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endParaRPr lang="en-GB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A1230B-7B02-401C-0DF2-C1F542E74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2218" y="3109848"/>
            <a:ext cx="6705600" cy="226110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87663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10166</TotalTime>
  <Words>2050</Words>
  <Application>Microsoft Office PowerPoint</Application>
  <PresentationFormat>Widescreen</PresentationFormat>
  <Paragraphs>350</Paragraphs>
  <Slides>26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53" baseType="lpstr">
      <vt:lpstr>AAAAAC+Calibri-Bold</vt:lpstr>
      <vt:lpstr>AAAAAU+Calibri-Bold</vt:lpstr>
      <vt:lpstr>AAAABE+Calibri-Bold</vt:lpstr>
      <vt:lpstr>AAAACQ+CambriaMath</vt:lpstr>
      <vt:lpstr>AAAACS+Calibri-Bold</vt:lpstr>
      <vt:lpstr>AAAACU+CambriaMath</vt:lpstr>
      <vt:lpstr>AAAACY+CambriaMath</vt:lpstr>
      <vt:lpstr>AAAADA+CambriaMath</vt:lpstr>
      <vt:lpstr>AAAALD+Arial-ItalicMT</vt:lpstr>
      <vt:lpstr>Aptos</vt:lpstr>
      <vt:lpstr>Aptos Display</vt:lpstr>
      <vt:lpstr>arial</vt:lpstr>
      <vt:lpstr>arial</vt:lpstr>
      <vt:lpstr>Cambria Math</vt:lpstr>
      <vt:lpstr>CMR10</vt:lpstr>
      <vt:lpstr>Corbel Light</vt:lpstr>
      <vt:lpstr>Courier New</vt:lpstr>
      <vt:lpstr>Lucida Sans</vt:lpstr>
      <vt:lpstr>NimbusRomNo9L-Regu</vt:lpstr>
      <vt:lpstr>NimbusRomNo9L-ReguItal</vt:lpstr>
      <vt:lpstr>Symbol</vt:lpstr>
      <vt:lpstr>Times</vt:lpstr>
      <vt:lpstr>Times New Roman</vt:lpstr>
      <vt:lpstr>Trebuchet MS</vt:lpstr>
      <vt:lpstr>UbuntuCondensed-Regular</vt:lpstr>
      <vt:lpstr>Wingdings</vt:lpstr>
      <vt:lpstr>Office Theme</vt:lpstr>
      <vt:lpstr>Synergies</vt:lpstr>
      <vt:lpstr>   Synergies</vt:lpstr>
      <vt:lpstr>1. Along the implementation path</vt:lpstr>
      <vt:lpstr>Neutrinos from STORed Muons  </vt:lpstr>
      <vt:lpstr>ne and ne cross-sections</vt:lpstr>
      <vt:lpstr>BSM searches</vt:lpstr>
      <vt:lpstr>Large Extra Dimension searches</vt:lpstr>
      <vt:lpstr>LFV and LNV searches</vt:lpstr>
      <vt:lpstr>Muon accelerator testbed</vt:lpstr>
      <vt:lpstr>nuSTORM beam simulation</vt:lpstr>
      <vt:lpstr>Synthetic beam</vt:lpstr>
      <vt:lpstr>nuSTORM detector</vt:lpstr>
      <vt:lpstr>Synergy with 6D cooling demonstrator</vt:lpstr>
      <vt:lpstr>Landscape and short-term goals</vt:lpstr>
      <vt:lpstr>2. Non-collider physics at the  muon-collider full facility</vt:lpstr>
      <vt:lpstr>Neutrino physics at the Muon Collider</vt:lpstr>
      <vt:lpstr>Neutrino spectrum and event rates   </vt:lpstr>
      <vt:lpstr>Physics with high-energy neutrinos</vt:lpstr>
      <vt:lpstr>3. Other physics with muons: muon spectroscopy</vt:lpstr>
      <vt:lpstr>Synergies with muon spectroscopy</vt:lpstr>
      <vt:lpstr>Synergies with muon spectroscopy </vt:lpstr>
      <vt:lpstr>Conclusions</vt:lpstr>
      <vt:lpstr>Backup</vt:lpstr>
      <vt:lpstr>arXiv:2303.08533</vt:lpstr>
      <vt:lpstr>PowerPoint Presentation</vt:lpstr>
      <vt:lpstr>The mSR technique [A. Hillier]</vt:lpstr>
    </vt:vector>
  </TitlesOfParts>
  <Company>Science and Technology Facilities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Ricciardi, Stefania (STFC,RAL,PPD)</dc:creator>
  <cp:lastModifiedBy>Ricciardi, Stefania (STFC,RAL,PPD)</cp:lastModifiedBy>
  <cp:revision>2</cp:revision>
  <dcterms:created xsi:type="dcterms:W3CDTF">2024-06-04T14:03:53Z</dcterms:created>
  <dcterms:modified xsi:type="dcterms:W3CDTF">2024-07-02T22:02:01Z</dcterms:modified>
</cp:coreProperties>
</file>