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handoutMasterIdLst>
    <p:handoutMasterId r:id="rId61"/>
  </p:handoutMasterIdLst>
  <p:sldIdLst>
    <p:sldId id="256" r:id="rId2"/>
    <p:sldId id="661" r:id="rId3"/>
    <p:sldId id="680" r:id="rId4"/>
    <p:sldId id="677" r:id="rId5"/>
    <p:sldId id="461" r:id="rId6"/>
    <p:sldId id="269" r:id="rId7"/>
    <p:sldId id="660" r:id="rId8"/>
    <p:sldId id="257" r:id="rId9"/>
    <p:sldId id="682" r:id="rId10"/>
    <p:sldId id="608" r:id="rId11"/>
    <p:sldId id="603" r:id="rId12"/>
    <p:sldId id="525" r:id="rId13"/>
    <p:sldId id="528" r:id="rId14"/>
    <p:sldId id="263" r:id="rId15"/>
    <p:sldId id="615" r:id="rId16"/>
    <p:sldId id="650" r:id="rId17"/>
    <p:sldId id="651" r:id="rId18"/>
    <p:sldId id="656" r:id="rId19"/>
    <p:sldId id="671" r:id="rId20"/>
    <p:sldId id="672" r:id="rId21"/>
    <p:sldId id="673" r:id="rId22"/>
    <p:sldId id="674" r:id="rId23"/>
    <p:sldId id="679" r:id="rId24"/>
    <p:sldId id="668" r:id="rId25"/>
    <p:sldId id="670" r:id="rId26"/>
    <p:sldId id="655" r:id="rId27"/>
    <p:sldId id="622" r:id="rId28"/>
    <p:sldId id="623" r:id="rId29"/>
    <p:sldId id="652" r:id="rId30"/>
    <p:sldId id="653" r:id="rId31"/>
    <p:sldId id="654" r:id="rId32"/>
    <p:sldId id="667" r:id="rId33"/>
    <p:sldId id="663" r:id="rId34"/>
    <p:sldId id="665" r:id="rId35"/>
    <p:sldId id="666" r:id="rId36"/>
    <p:sldId id="630" r:id="rId37"/>
    <p:sldId id="271" r:id="rId38"/>
    <p:sldId id="265" r:id="rId39"/>
    <p:sldId id="681" r:id="rId40"/>
    <p:sldId id="590" r:id="rId41"/>
    <p:sldId id="258" r:id="rId42"/>
    <p:sldId id="683" r:id="rId43"/>
    <p:sldId id="684" r:id="rId44"/>
    <p:sldId id="685" r:id="rId45"/>
    <p:sldId id="616" r:id="rId46"/>
    <p:sldId id="530" r:id="rId47"/>
    <p:sldId id="598" r:id="rId48"/>
    <p:sldId id="604" r:id="rId49"/>
    <p:sldId id="539" r:id="rId50"/>
    <p:sldId id="620" r:id="rId51"/>
    <p:sldId id="621" r:id="rId52"/>
    <p:sldId id="646" r:id="rId53"/>
    <p:sldId id="647" r:id="rId54"/>
    <p:sldId id="648" r:id="rId55"/>
    <p:sldId id="649" r:id="rId56"/>
    <p:sldId id="624" r:id="rId57"/>
    <p:sldId id="625" r:id="rId58"/>
    <p:sldId id="270" r:id="rId5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05C"/>
    <a:srgbClr val="003E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7D0E8-743A-954F-B3F2-02938202B077}" v="2" dt="2024-06-05T06:27:33.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4311"/>
  </p:normalViewPr>
  <p:slideViewPr>
    <p:cSldViewPr>
      <p:cViewPr varScale="1">
        <p:scale>
          <a:sx n="92" d="100"/>
          <a:sy n="92" d="100"/>
        </p:scale>
        <p:origin x="184" y="176"/>
      </p:cViewPr>
      <p:guideLst>
        <p:guide orient="horz" pos="2160"/>
        <p:guide pos="2880"/>
      </p:guideLst>
    </p:cSldViewPr>
  </p:slideViewPr>
  <p:outlineViewPr>
    <p:cViewPr>
      <p:scale>
        <a:sx n="33" d="100"/>
        <a:sy n="33" d="100"/>
      </p:scale>
      <p:origin x="0" y="-288"/>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44" d="100"/>
          <a:sy n="144" d="100"/>
        </p:scale>
        <p:origin x="824" y="-2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illiams" userId="d0a3fa52-97c1-4017-a23d-86feb890eaea" providerId="ADAL" clId="{6177D0E8-743A-954F-B3F2-02938202B077}"/>
    <pc:docChg chg="modSld modMainMaster">
      <pc:chgData name="Sarah Williams" userId="d0a3fa52-97c1-4017-a23d-86feb890eaea" providerId="ADAL" clId="{6177D0E8-743A-954F-B3F2-02938202B077}" dt="2024-06-05T06:27:57.718" v="93" actId="14100"/>
      <pc:docMkLst>
        <pc:docMk/>
      </pc:docMkLst>
      <pc:sldChg chg="addSp modSp mod">
        <pc:chgData name="Sarah Williams" userId="d0a3fa52-97c1-4017-a23d-86feb890eaea" providerId="ADAL" clId="{6177D0E8-743A-954F-B3F2-02938202B077}" dt="2024-06-05T06:27:57.718" v="93" actId="14100"/>
        <pc:sldMkLst>
          <pc:docMk/>
          <pc:sldMk cId="3122419132" sldId="661"/>
        </pc:sldMkLst>
        <pc:spChg chg="mod">
          <ac:chgData name="Sarah Williams" userId="d0a3fa52-97c1-4017-a23d-86feb890eaea" providerId="ADAL" clId="{6177D0E8-743A-954F-B3F2-02938202B077}" dt="2024-06-05T06:25:58.831" v="79" actId="20577"/>
          <ac:spMkLst>
            <pc:docMk/>
            <pc:sldMk cId="3122419132" sldId="661"/>
            <ac:spMk id="4" creationId="{1CE1AC1F-859E-0531-1BC3-537EBA59BB76}"/>
          </ac:spMkLst>
        </pc:spChg>
        <pc:picChg chg="add mod">
          <ac:chgData name="Sarah Williams" userId="d0a3fa52-97c1-4017-a23d-86feb890eaea" providerId="ADAL" clId="{6177D0E8-743A-954F-B3F2-02938202B077}" dt="2024-06-05T06:27:57.718" v="93" actId="14100"/>
          <ac:picMkLst>
            <pc:docMk/>
            <pc:sldMk cId="3122419132" sldId="661"/>
            <ac:picMk id="6" creationId="{2C466D1C-B79B-02A0-E814-5F53AA60681B}"/>
          </ac:picMkLst>
        </pc:picChg>
        <pc:picChg chg="add mod">
          <ac:chgData name="Sarah Williams" userId="d0a3fa52-97c1-4017-a23d-86feb890eaea" providerId="ADAL" clId="{6177D0E8-743A-954F-B3F2-02938202B077}" dt="2024-06-05T06:27:46.030" v="89" actId="1076"/>
          <ac:picMkLst>
            <pc:docMk/>
            <pc:sldMk cId="3122419132" sldId="661"/>
            <ac:picMk id="9" creationId="{C52C6231-B85A-0081-BC58-82FE0CA2F21E}"/>
          </ac:picMkLst>
        </pc:picChg>
      </pc:sldChg>
      <pc:sldChg chg="modSp mod">
        <pc:chgData name="Sarah Williams" userId="d0a3fa52-97c1-4017-a23d-86feb890eaea" providerId="ADAL" clId="{6177D0E8-743A-954F-B3F2-02938202B077}" dt="2024-06-05T06:19:36.365" v="29" actId="20577"/>
        <pc:sldMkLst>
          <pc:docMk/>
          <pc:sldMk cId="4141226098" sldId="682"/>
        </pc:sldMkLst>
        <pc:spChg chg="mod">
          <ac:chgData name="Sarah Williams" userId="d0a3fa52-97c1-4017-a23d-86feb890eaea" providerId="ADAL" clId="{6177D0E8-743A-954F-B3F2-02938202B077}" dt="2024-06-05T06:19:36.365" v="29" actId="20577"/>
          <ac:spMkLst>
            <pc:docMk/>
            <pc:sldMk cId="4141226098" sldId="682"/>
            <ac:spMk id="12" creationId="{1D0EB48C-0E47-B6D5-2F26-4F9D032FA6A7}"/>
          </ac:spMkLst>
        </pc:spChg>
      </pc:sldChg>
      <pc:sldMasterChg chg="modSp mod">
        <pc:chgData name="Sarah Williams" userId="d0a3fa52-97c1-4017-a23d-86feb890eaea" providerId="ADAL" clId="{6177D0E8-743A-954F-B3F2-02938202B077}" dt="2024-06-05T06:18:32.838" v="13" actId="20577"/>
        <pc:sldMasterMkLst>
          <pc:docMk/>
          <pc:sldMasterMk cId="0" sldId="2147483648"/>
        </pc:sldMasterMkLst>
        <pc:spChg chg="mod">
          <ac:chgData name="Sarah Williams" userId="d0a3fa52-97c1-4017-a23d-86feb890eaea" providerId="ADAL" clId="{6177D0E8-743A-954F-B3F2-02938202B077}" dt="2024-06-05T06:18:32.838" v="13" actId="20577"/>
          <ac:spMkLst>
            <pc:docMk/>
            <pc:sldMasterMk cId="0" sldId="2147483648"/>
            <ac:spMk id="5"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GB" alt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lt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GB" alt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20B4E0A-BF22-044D-9EFE-22A2FC55BB40}" type="slidenum">
              <a:rPr lang="en-GB" altLang="en-US"/>
              <a:pPr/>
              <a:t>‹#›</a:t>
            </a:fld>
            <a:endParaRPr lang="en-GB" altLang="en-US"/>
          </a:p>
        </p:txBody>
      </p:sp>
    </p:spTree>
    <p:extLst>
      <p:ext uri="{BB962C8B-B14F-4D97-AF65-F5344CB8AC3E}">
        <p14:creationId xmlns:p14="http://schemas.microsoft.com/office/powerpoint/2010/main" val="1608358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GB"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lt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8197" name="Rectangle 5"/>
          <p:cNvSpPr>
            <a:spLocks noGrp="1" noChangeArrowheads="1"/>
          </p:cNvSpPr>
          <p:nvPr>
            <p:ph type="body" sz="quarter" idx="3"/>
          </p:nvPr>
        </p:nvSpPr>
        <p:spPr bwMode="auto">
          <a:xfrm>
            <a:off x="1143000" y="4343400"/>
            <a:ext cx="45561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GB"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C6D3B76-DCFB-C24C-8DA5-24B516914DDF}" type="slidenum">
              <a:rPr lang="en-GB" altLang="en-US"/>
              <a:pPr/>
              <a:t>‹#›</a:t>
            </a:fld>
            <a:endParaRPr lang="en-GB" altLang="en-US"/>
          </a:p>
        </p:txBody>
      </p:sp>
    </p:spTree>
    <p:extLst>
      <p:ext uri="{BB962C8B-B14F-4D97-AF65-F5344CB8AC3E}">
        <p14:creationId xmlns:p14="http://schemas.microsoft.com/office/powerpoint/2010/main" val="930923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Seesaw_mechanism#cite_note-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Seesaw_mechanism#cite_note-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C43D76-B109-C64B-A01F-B9BC05B2C785}" type="slidenum">
              <a:rPr lang="en-GB" altLang="en-US"/>
              <a:pPr eaLnBrk="1" hangingPunct="1"/>
              <a:t>1</a:t>
            </a:fld>
            <a:endParaRPr lang="en-GB"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altLang="en-US" dirty="0"/>
              <a:t>Thank you for the introduction and to the </a:t>
            </a:r>
            <a:r>
              <a:rPr lang="en-US" altLang="en-US" dirty="0" err="1"/>
              <a:t>organisers</a:t>
            </a:r>
            <a:r>
              <a:rPr lang="en-US" altLang="en-US" dirty="0"/>
              <a:t> for inviting me to give this talk. Its great to be here again…</a:t>
            </a:r>
          </a:p>
        </p:txBody>
      </p:sp>
    </p:spTree>
    <p:extLst>
      <p:ext uri="{BB962C8B-B14F-4D97-AF65-F5344CB8AC3E}">
        <p14:creationId xmlns:p14="http://schemas.microsoft.com/office/powerpoint/2010/main" val="129985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13</a:t>
            </a:fld>
            <a:endParaRPr lang="en-GB" altLang="en-US"/>
          </a:p>
        </p:txBody>
      </p:sp>
    </p:spTree>
    <p:extLst>
      <p:ext uri="{BB962C8B-B14F-4D97-AF65-F5344CB8AC3E}">
        <p14:creationId xmlns:p14="http://schemas.microsoft.com/office/powerpoint/2010/main" val="9054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 shows two sets of timelines for the FCC project that were shown by Fabiola </a:t>
            </a:r>
            <a:r>
              <a:rPr lang="en-US" dirty="0" err="1"/>
              <a:t>Gianotti</a:t>
            </a:r>
            <a:r>
              <a:rPr lang="en-US" dirty="0"/>
              <a:t>, current director general of CERN, at the London FCC week. The main take away is that whilst FCC-</a:t>
            </a:r>
            <a:r>
              <a:rPr lang="en-US" dirty="0" err="1"/>
              <a:t>ee</a:t>
            </a:r>
            <a:r>
              <a:rPr lang="en-US" dirty="0"/>
              <a:t> uses mature technologies meaning that it could in principle start operation in 2040, the current baseline schedule, which is shown at the bottom, is realistic in the context of other activities at CERN and the timelines for </a:t>
            </a:r>
            <a:r>
              <a:rPr lang="en-US" dirty="0" err="1"/>
              <a:t>concencus</a:t>
            </a:r>
            <a:r>
              <a:rPr lang="en-US" dirty="0"/>
              <a:t> gathering, project approval and construction. We are currently in the feasibility study phase here, and were the next European Strategy Update to mandate moving forward with FCC, the earliest the project could be approved is the end of this decade. Furthermore, whilst construction could proceed in parallel, CERN cannot operate another collider until the HL-LHC has finished data-taking, which is why the earliest FCC-</a:t>
            </a:r>
            <a:r>
              <a:rPr lang="en-US" dirty="0" err="1"/>
              <a:t>ee</a:t>
            </a:r>
            <a:r>
              <a:rPr lang="en-US" dirty="0"/>
              <a:t> could commence operation is the mid 2040s.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14</a:t>
            </a:fld>
            <a:endParaRPr lang="en-GB" altLang="en-US"/>
          </a:p>
        </p:txBody>
      </p:sp>
    </p:spTree>
    <p:extLst>
      <p:ext uri="{BB962C8B-B14F-4D97-AF65-F5344CB8AC3E}">
        <p14:creationId xmlns:p14="http://schemas.microsoft.com/office/powerpoint/2010/main" val="2349936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next slide you can see a summary of the beam parameters at FCC-</a:t>
            </a:r>
            <a:r>
              <a:rPr lang="en-US" dirty="0" err="1"/>
              <a:t>ee</a:t>
            </a:r>
            <a:r>
              <a:rPr lang="en-US" dirty="0"/>
              <a:t> taken directly again from Fabiola’s slides at FCC week. The nominal operating sequence starts with 4-years at the Z-pole run. This tera-Z running will give the LEP datasets in roughly a few minutes, and the high-statistics also provides unique </a:t>
            </a:r>
            <a:r>
              <a:rPr lang="en-US" dirty="0" err="1"/>
              <a:t>flavour</a:t>
            </a:r>
            <a:r>
              <a:rPr lang="en-US" dirty="0"/>
              <a:t> opportunities. This will be followed by 2 years at the WW threshold, and three years at the </a:t>
            </a:r>
            <a:r>
              <a:rPr lang="en-US" dirty="0" err="1"/>
              <a:t>Zh</a:t>
            </a:r>
            <a:r>
              <a:rPr lang="en-US" dirty="0"/>
              <a:t> pole. This will provide the 2-million </a:t>
            </a:r>
            <a:r>
              <a:rPr lang="en-US" dirty="0" err="1"/>
              <a:t>Higgses</a:t>
            </a:r>
            <a:r>
              <a:rPr lang="en-US" dirty="0"/>
              <a:t> needed to reach ultimate precision on the Higgs </a:t>
            </a:r>
            <a:r>
              <a:rPr lang="en-US" dirty="0" err="1"/>
              <a:t>coulings</a:t>
            </a:r>
            <a:r>
              <a:rPr lang="en-US" dirty="0"/>
              <a:t>. This will be followed by 5 years operating at ttbar energies.</a:t>
            </a:r>
            <a:br>
              <a:rPr lang="en-US" dirty="0"/>
            </a:br>
            <a:r>
              <a:rPr lang="en-US" dirty="0" err="1"/>
              <a:t>Whislt</a:t>
            </a:r>
            <a:r>
              <a:rPr lang="en-US" dirty="0"/>
              <a:t> this is the nominal and most technologically straightforward operating plan, there are studies ongoing to investigate the feasibility of beginning with ZH running.</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16</a:t>
            </a:fld>
            <a:endParaRPr lang="en-GB" altLang="en-US"/>
          </a:p>
        </p:txBody>
      </p:sp>
    </p:spTree>
    <p:extLst>
      <p:ext uri="{BB962C8B-B14F-4D97-AF65-F5344CB8AC3E}">
        <p14:creationId xmlns:p14="http://schemas.microsoft.com/office/powerpoint/2010/main" val="1172210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physics landscape across these 4 energies is summarized very nicely in the schematic on the next slide that I took from Michele </a:t>
            </a:r>
            <a:r>
              <a:rPr lang="en-US" dirty="0" err="1"/>
              <a:t>Selveggi’s</a:t>
            </a:r>
            <a:r>
              <a:rPr lang="en-US" dirty="0"/>
              <a:t> talk at the London FCC week. The precise measurements of SM parameters including </a:t>
            </a:r>
            <a:r>
              <a:rPr lang="en-US" dirty="0" err="1"/>
              <a:t>higgs</a:t>
            </a:r>
            <a:r>
              <a:rPr lang="en-US" dirty="0"/>
              <a:t> couplings will have exciting indirect sensitivity to new physics, but we also have direct sensitivity to BSM. Within the FCC collaboration there’s a huge effort ongoing to understand how these physics goals can be fed into the development of detector concepts, including ensuring that unconventional signatures like LLPs are considered from the beginning. Generally, we require excellent vertexing and tracking, strong PID for the </a:t>
            </a:r>
            <a:r>
              <a:rPr lang="en-US" dirty="0" err="1"/>
              <a:t>flavour</a:t>
            </a:r>
            <a:r>
              <a:rPr lang="en-US" dirty="0"/>
              <a:t> </a:t>
            </a:r>
            <a:r>
              <a:rPr lang="en-US" dirty="0" err="1"/>
              <a:t>programme</a:t>
            </a:r>
            <a:r>
              <a:rPr lang="en-US" dirty="0"/>
              <a:t> and also very accurate luminosity measurements.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17</a:t>
            </a:fld>
            <a:endParaRPr lang="en-GB" altLang="en-US"/>
          </a:p>
        </p:txBody>
      </p:sp>
    </p:spTree>
    <p:extLst>
      <p:ext uri="{BB962C8B-B14F-4D97-AF65-F5344CB8AC3E}">
        <p14:creationId xmlns:p14="http://schemas.microsoft.com/office/powerpoint/2010/main" val="47970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18</a:t>
            </a:fld>
            <a:endParaRPr lang="en-GB" altLang="en-US"/>
          </a:p>
        </p:txBody>
      </p:sp>
    </p:spTree>
    <p:extLst>
      <p:ext uri="{BB962C8B-B14F-4D97-AF65-F5344CB8AC3E}">
        <p14:creationId xmlns:p14="http://schemas.microsoft.com/office/powerpoint/2010/main" val="1077486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360 million.</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4. 18 million.</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19</a:t>
            </a:fld>
            <a:endParaRPr lang="en-GB" altLang="en-US"/>
          </a:p>
        </p:txBody>
      </p:sp>
    </p:spTree>
    <p:extLst>
      <p:ext uri="{BB962C8B-B14F-4D97-AF65-F5344CB8AC3E}">
        <p14:creationId xmlns:p14="http://schemas.microsoft.com/office/powerpoint/2010/main" val="377952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5E0EB-D83C-3A2C-7FEE-038DF15BD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A5BDF-40D5-0458-5DC8-A64744FB6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08A53-F9A2-2C45-BD08-70004ADDF94F}"/>
              </a:ext>
            </a:extLst>
          </p:cNvPr>
          <p:cNvSpPr>
            <a:spLocks noGrp="1"/>
          </p:cNvSpPr>
          <p:nvPr>
            <p:ph type="body" idx="1"/>
          </p:nvPr>
        </p:nvSpPr>
        <p:spPr/>
        <p:txBody>
          <a:bodyPr/>
          <a:lstStyle/>
          <a:p>
            <a:pPr marL="228600" indent="-228600">
              <a:buAutoNum type="arabicPeriod"/>
            </a:pPr>
            <a:r>
              <a:rPr lang="en-US" dirty="0"/>
              <a:t>360 million.</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4. 18 million. (also number of </a:t>
            </a:r>
            <a:r>
              <a:rPr lang="en-US" dirty="0" err="1"/>
              <a:t>Higgses</a:t>
            </a:r>
            <a:r>
              <a:rPr lang="en-US" dirty="0"/>
              <a:t> </a:t>
            </a:r>
            <a:r>
              <a:rPr lang="en-US" dirty="0" err="1"/>
              <a:t>projecged</a:t>
            </a:r>
            <a:r>
              <a:rPr lang="en-US" dirty="0"/>
              <a:t> for run 3)</a:t>
            </a:r>
          </a:p>
        </p:txBody>
      </p:sp>
      <p:sp>
        <p:nvSpPr>
          <p:cNvPr id="4" name="Slide Number Placeholder 3">
            <a:extLst>
              <a:ext uri="{FF2B5EF4-FFF2-40B4-BE49-F238E27FC236}">
                <a16:creationId xmlns:a16="http://schemas.microsoft.com/office/drawing/2014/main" id="{9F7E1E2E-215E-A2EB-0E7A-97DEB63DFC23}"/>
              </a:ext>
            </a:extLst>
          </p:cNvPr>
          <p:cNvSpPr>
            <a:spLocks noGrp="1"/>
          </p:cNvSpPr>
          <p:nvPr>
            <p:ph type="sldNum" sz="quarter" idx="5"/>
          </p:nvPr>
        </p:nvSpPr>
        <p:spPr/>
        <p:txBody>
          <a:bodyPr/>
          <a:lstStyle/>
          <a:p>
            <a:fld id="{1C6D3B76-DCFB-C24C-8DA5-24B516914DDF}" type="slidenum">
              <a:rPr lang="en-GB" altLang="en-US" smtClean="0"/>
              <a:pPr/>
              <a:t>20</a:t>
            </a:fld>
            <a:endParaRPr lang="en-GB" altLang="en-US"/>
          </a:p>
        </p:txBody>
      </p:sp>
    </p:spTree>
    <p:extLst>
      <p:ext uri="{BB962C8B-B14F-4D97-AF65-F5344CB8AC3E}">
        <p14:creationId xmlns:p14="http://schemas.microsoft.com/office/powerpoint/2010/main" val="1074774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21</a:t>
            </a:fld>
            <a:endParaRPr lang="en-GB" altLang="en-US"/>
          </a:p>
        </p:txBody>
      </p:sp>
    </p:spTree>
    <p:extLst>
      <p:ext uri="{BB962C8B-B14F-4D97-AF65-F5344CB8AC3E}">
        <p14:creationId xmlns:p14="http://schemas.microsoft.com/office/powerpoint/2010/main" val="89447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1143000" y="4343400"/>
            <a:ext cx="4556125"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Most generically long-lived particles refer to any particle with a lifetime such that it traverses a significant distance in our subdetectors before decaying, if at all. They occur in a number of well-motivated extensions to the SM as you can see on the right, and common examples include heavy neutral leptons that arise in models trying to explain neutrino masses, r-parity violating </a:t>
            </a:r>
            <a:r>
              <a:rPr lang="en-GB" dirty="0" err="1"/>
              <a:t>susy</a:t>
            </a:r>
            <a:r>
              <a:rPr lang="en-GB" dirty="0"/>
              <a:t>, axion-like particles and dark sector models. .as you can see on the left hand side this can give a variety of unconventional signatures, with a common one being a displaced vertex that can be reconstructed. As mentioned before, these have been traditionally very hard to search for in hadron colliders due to the need to trigger on unusual events, the large backgrounds and challenges in reconstruction. The significantly cleaner environment in </a:t>
            </a:r>
            <a:r>
              <a:rPr lang="en-GB" dirty="0" err="1"/>
              <a:t>e+e</a:t>
            </a:r>
            <a:r>
              <a:rPr lang="en-GB" dirty="0"/>
              <a:t>- collisions mean we have unique opportunities to discovery feebly interacting long-lived particles at FCC-</a:t>
            </a:r>
            <a:r>
              <a:rPr lang="en-GB" dirty="0" err="1"/>
              <a:t>ee</a:t>
            </a:r>
            <a:r>
              <a:rPr lang="en-GB" dirty="0"/>
              <a:t>, and its important we develop benchmarks to ensure these signals are considered in detector design.</a:t>
            </a:r>
            <a:endParaRPr dirty="0"/>
          </a:p>
        </p:txBody>
      </p:sp>
      <p:sp>
        <p:nvSpPr>
          <p:cNvPr id="77" name="Google Shape;7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bd6e0c61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bd6e0c61e_0_0:notes"/>
          <p:cNvSpPr txBox="1">
            <a:spLocks noGrp="1"/>
          </p:cNvSpPr>
          <p:nvPr>
            <p:ph type="body" idx="1"/>
          </p:nvPr>
        </p:nvSpPr>
        <p:spPr>
          <a:xfrm>
            <a:off x="1143000" y="4343400"/>
            <a:ext cx="45561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As we have heard this week FCC-</a:t>
            </a:r>
            <a:r>
              <a:rPr lang="en-GB" dirty="0" err="1"/>
              <a:t>ee</a:t>
            </a:r>
            <a:r>
              <a:rPr lang="en-GB" dirty="0"/>
              <a:t> is designed as an electroweak precision factory so the Z-pole and </a:t>
            </a:r>
            <a:r>
              <a:rPr lang="en-GB" dirty="0" err="1"/>
              <a:t>Zh</a:t>
            </a:r>
            <a:r>
              <a:rPr lang="en-GB" dirty="0"/>
              <a:t> runs provide natural opportunities to target LLPs that couple to the SM through the Z- or Higgs-. In addition to triggerless running, excellent vertex reconstruction and impact parameter resolution can enable low LLP lifetimes to be targeted.</a:t>
            </a:r>
          </a:p>
          <a:p>
            <a:pPr marL="0" lvl="0" indent="0" algn="l" rtl="0">
              <a:spcBef>
                <a:spcPts val="360"/>
              </a:spcBef>
              <a:spcAft>
                <a:spcPts val="0"/>
              </a:spcAft>
              <a:buNone/>
            </a:pPr>
            <a:r>
              <a:rPr lang="en-GB" dirty="0"/>
              <a:t>LHC-style searches where we are typically balancing background rejection vs signal acceptance, for LLP searches at FCC-</a:t>
            </a:r>
            <a:r>
              <a:rPr lang="en-GB" dirty="0" err="1"/>
              <a:t>ee</a:t>
            </a:r>
            <a:r>
              <a:rPr lang="en-GB" dirty="0"/>
              <a:t> we assume background-free searches. On the right hand side you can see two of the plots included in the European Strategy update briefing book, where the top is for HNLs as a function of the HNL mass and the mixing with electron neutrinos, and on the bottom you have ALPs as a function of the ALP mass and alp-photon coupling. Looking towards the feasibility study, its important that we really check these assumptions carefully.</a:t>
            </a:r>
          </a:p>
        </p:txBody>
      </p:sp>
      <p:sp>
        <p:nvSpPr>
          <p:cNvPr id="87" name="Google Shape;87;g24bd6e0c61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2</a:t>
            </a:fld>
            <a:endParaRPr lang="en-GB" altLang="en-US"/>
          </a:p>
        </p:txBody>
      </p:sp>
    </p:spTree>
    <p:extLst>
      <p:ext uri="{BB962C8B-B14F-4D97-AF65-F5344CB8AC3E}">
        <p14:creationId xmlns:p14="http://schemas.microsoft.com/office/powerpoint/2010/main" val="258533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p5:notes"/>
          <p:cNvSpPr txBox="1">
            <a:spLocks noGrp="1"/>
          </p:cNvSpPr>
          <p:nvPr>
            <p:ph type="body" idx="1"/>
          </p:nvPr>
        </p:nvSpPr>
        <p:spPr>
          <a:xfrm>
            <a:off x="1143000" y="4343400"/>
            <a:ext cx="4556125"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next slide shows some of the detector concepts available for study within the FCC software suite….</a:t>
            </a:r>
          </a:p>
        </p:txBody>
      </p:sp>
      <p:sp>
        <p:nvSpPr>
          <p:cNvPr id="97" name="Google Shape;9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just say a little about the FCC software environment which is playing a key role in facilitating efficient and reliable studies being performed in the feasibility study. FCC already uses a sophisticated software ecosystem for simulation, reconstruction and physics analysis studies that make use of existing frameworks developed for future colliders. For those interested to learn more I’d recommend your looking at Francois’ slides from FCC week, but for now I’ll just day that there’s substantial development ongoing on both the </a:t>
            </a:r>
            <a:r>
              <a:rPr lang="en-US" dirty="0" err="1"/>
              <a:t>generstors</a:t>
            </a:r>
            <a:r>
              <a:rPr lang="en-US" dirty="0"/>
              <a:t> side but also to improve the modelling of </a:t>
            </a:r>
            <a:r>
              <a:rPr lang="en-US" dirty="0" err="1"/>
              <a:t>e+e</a:t>
            </a:r>
            <a:r>
              <a:rPr lang="en-US" dirty="0"/>
              <a:t>- collisions.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30</a:t>
            </a:fld>
            <a:endParaRPr lang="en-GB" altLang="en-US"/>
          </a:p>
        </p:txBody>
      </p:sp>
    </p:spTree>
    <p:extLst>
      <p:ext uri="{BB962C8B-B14F-4D97-AF65-F5344CB8AC3E}">
        <p14:creationId xmlns:p14="http://schemas.microsoft.com/office/powerpoint/2010/main" val="2230215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FCC analysis software is </a:t>
            </a:r>
            <a:r>
              <a:rPr lang="en-US" dirty="0" err="1"/>
              <a:t>buold</a:t>
            </a:r>
            <a:r>
              <a:rPr lang="en-US" dirty="0"/>
              <a:t> on the Key4Hep </a:t>
            </a:r>
            <a:r>
              <a:rPr lang="en-US" dirty="0" err="1"/>
              <a:t>ecosustyem</a:t>
            </a:r>
            <a:r>
              <a:rPr lang="en-US" dirty="0"/>
              <a:t> which also provides a common EDM for </a:t>
            </a:r>
            <a:r>
              <a:rPr lang="en-US" dirty="0" err="1"/>
              <a:t>durue</a:t>
            </a:r>
            <a:r>
              <a:rPr lang="en-US" dirty="0"/>
              <a:t> collider studies. Within the FCC study, campaigns of MC samples have been produced centrally to facilitate physics/detector studies being performed in a coherent way, and </a:t>
            </a:r>
            <a:r>
              <a:rPr lang="en-US" dirty="0" err="1"/>
              <a:t>theres</a:t>
            </a:r>
            <a:r>
              <a:rPr lang="en-US" dirty="0"/>
              <a:t> also a set of analysis tools available to process these files using </a:t>
            </a:r>
            <a:r>
              <a:rPr lang="en-US" dirty="0" err="1"/>
              <a:t>Rdata</a:t>
            </a:r>
            <a:r>
              <a:rPr lang="en-US" dirty="0"/>
              <a:t> Frames. The schematic at the bottom shows a typical </a:t>
            </a:r>
            <a:r>
              <a:rPr lang="en-US" dirty="0" err="1"/>
              <a:t>worklflow</a:t>
            </a:r>
            <a:r>
              <a:rPr lang="en-US" dirty="0"/>
              <a:t> for performing physics sensitivity studies within the FCC </a:t>
            </a:r>
            <a:r>
              <a:rPr lang="en-US" dirty="0" err="1"/>
              <a:t>framwroek</a:t>
            </a:r>
            <a:r>
              <a:rPr lang="en-US" dirty="0"/>
              <a:t>. </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31</a:t>
            </a:fld>
            <a:endParaRPr lang="en-GB" altLang="en-US"/>
          </a:p>
        </p:txBody>
      </p:sp>
    </p:spTree>
    <p:extLst>
      <p:ext uri="{BB962C8B-B14F-4D97-AF65-F5344CB8AC3E}">
        <p14:creationId xmlns:p14="http://schemas.microsoft.com/office/powerpoint/2010/main" val="1500393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strengths of the FCC </a:t>
            </a:r>
            <a:r>
              <a:rPr lang="en-US" dirty="0" err="1"/>
              <a:t>programme</a:t>
            </a:r>
            <a:r>
              <a:rPr lang="en-US" dirty="0"/>
              <a:t> are the physics synergies, with FCC-</a:t>
            </a:r>
            <a:r>
              <a:rPr lang="en-US" dirty="0" err="1"/>
              <a:t>ee</a:t>
            </a:r>
            <a:r>
              <a:rPr lang="en-US" dirty="0"/>
              <a:t> providing indirect sensitivity to new physics at mass scales up to 70 </a:t>
            </a:r>
            <a:r>
              <a:rPr lang="en-US" dirty="0" err="1"/>
              <a:t>TeV</a:t>
            </a:r>
            <a:r>
              <a:rPr lang="en-US" dirty="0"/>
              <a:t> through ultra-precise SM measurements, and FCC-</a:t>
            </a:r>
            <a:r>
              <a:rPr lang="en-US" dirty="0" err="1"/>
              <a:t>hh</a:t>
            </a:r>
            <a:r>
              <a:rPr lang="en-US" dirty="0"/>
              <a:t> potentially enabling direct access to new phenomena at mass scales up to around 50 </a:t>
            </a:r>
            <a:r>
              <a:rPr lang="en-US" dirty="0" err="1"/>
              <a:t>TeV</a:t>
            </a:r>
            <a:r>
              <a:rPr lang="en-US" dirty="0"/>
              <a:t>. Furthermore the measurements at FCC-</a:t>
            </a:r>
            <a:r>
              <a:rPr lang="en-US" dirty="0" err="1"/>
              <a:t>hh</a:t>
            </a:r>
            <a:r>
              <a:rPr lang="en-US" dirty="0"/>
              <a:t> can be performed in a model-independent way by using results obtained at FCC-</a:t>
            </a:r>
            <a:r>
              <a:rPr lang="en-US" dirty="0" err="1"/>
              <a:t>ee</a:t>
            </a:r>
            <a:r>
              <a:rPr lang="en-US" dirty="0"/>
              <a:t>, and I’ll now briefly discuss this in more detail using Higgs measurements and BSM measurements as examples.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34</a:t>
            </a:fld>
            <a:endParaRPr lang="en-GB" altLang="en-US"/>
          </a:p>
        </p:txBody>
      </p:sp>
    </p:spTree>
    <p:extLst>
      <p:ext uri="{BB962C8B-B14F-4D97-AF65-F5344CB8AC3E}">
        <p14:creationId xmlns:p14="http://schemas.microsoft.com/office/powerpoint/2010/main" val="2524724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wrap up. I </a:t>
            </a:r>
            <a:r>
              <a:rPr lang="en-US" dirty="0" err="1"/>
              <a:t>apoloigise</a:t>
            </a:r>
            <a:r>
              <a:rPr lang="en-US" dirty="0"/>
              <a:t> that this has really been a </a:t>
            </a:r>
            <a:r>
              <a:rPr lang="en-US" dirty="0" err="1"/>
              <a:t>whilsestop</a:t>
            </a:r>
            <a:r>
              <a:rPr lang="en-US" dirty="0"/>
              <a:t> tour of the FCC project and the status of the feasibility study. there’s been a lot of progress on both the ring placement and adapting the accelerator layout and optics to this choice. There’s also a lot of work ongoing to study detector concepts and their impact on physics sensitivity, and these studies will provide valuable input to the results of the feasibility study. The diagram on the bottom left shows the path towards the first </a:t>
            </a:r>
            <a:r>
              <a:rPr lang="en-US" dirty="0" err="1"/>
              <a:t>phusics</a:t>
            </a:r>
            <a:r>
              <a:rPr lang="en-US" dirty="0"/>
              <a:t> run of FCC-</a:t>
            </a:r>
            <a:r>
              <a:rPr lang="en-US" dirty="0" err="1"/>
              <a:t>ee</a:t>
            </a:r>
            <a:r>
              <a:rPr lang="en-US" dirty="0"/>
              <a:t> in terms of the accelerator and detector technologies, and with key milestones noted, the big upcoming ones of course being the anticipated European strategy update in 2027. For now I’ll just say thank you very much for listening and I am happy to take questions.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37</a:t>
            </a:fld>
            <a:endParaRPr lang="en-GB" altLang="en-US"/>
          </a:p>
        </p:txBody>
      </p:sp>
    </p:spTree>
    <p:extLst>
      <p:ext uri="{BB962C8B-B14F-4D97-AF65-F5344CB8AC3E}">
        <p14:creationId xmlns:p14="http://schemas.microsoft.com/office/powerpoint/2010/main" val="367007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a:t>
            </a:r>
            <a:r>
              <a:rPr lang="en-US" dirty="0" err="1"/>
              <a:t>cerncourier.com</a:t>
            </a:r>
            <a:r>
              <a:rPr lang="en-US" dirty="0"/>
              <a:t>/a/</a:t>
            </a:r>
            <a:r>
              <a:rPr lang="en-US" dirty="0" err="1"/>
              <a:t>chinas</a:t>
            </a:r>
            <a:r>
              <a:rPr lang="en-US" dirty="0"/>
              <a:t>-bid-for-a-circular-electron-positron-collider/</a:t>
            </a:r>
          </a:p>
          <a:p>
            <a:endParaRPr lang="en-US" dirty="0"/>
          </a:p>
          <a:p>
            <a:r>
              <a:rPr lang="en-US" dirty="0"/>
              <a:t>https://</a:t>
            </a:r>
            <a:r>
              <a:rPr lang="en-US" dirty="0" err="1"/>
              <a:t>cerncourier.com</a:t>
            </a:r>
            <a:r>
              <a:rPr lang="en-US" dirty="0"/>
              <a:t>/a/</a:t>
            </a:r>
            <a:r>
              <a:rPr lang="en-US" dirty="0" err="1"/>
              <a:t>fcc</a:t>
            </a:r>
            <a:r>
              <a:rPr lang="en-US" dirty="0"/>
              <a:t>-</a:t>
            </a:r>
            <a:r>
              <a:rPr lang="en-US" dirty="0" err="1"/>
              <a:t>ee</a:t>
            </a:r>
            <a:r>
              <a:rPr lang="en-US" dirty="0"/>
              <a:t>-beyond-a-</a:t>
            </a:r>
            <a:r>
              <a:rPr lang="en-US" dirty="0" err="1"/>
              <a:t>higgs</a:t>
            </a:r>
            <a:r>
              <a:rPr lang="en-US" dirty="0"/>
              <a:t>-factory/</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40</a:t>
            </a:fld>
            <a:endParaRPr lang="en-GB" altLang="en-US"/>
          </a:p>
        </p:txBody>
      </p:sp>
    </p:spTree>
    <p:extLst>
      <p:ext uri="{BB962C8B-B14F-4D97-AF65-F5344CB8AC3E}">
        <p14:creationId xmlns:p14="http://schemas.microsoft.com/office/powerpoint/2010/main" val="2969210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41</a:t>
            </a:fld>
            <a:endParaRPr lang="en-GB" altLang="en-US"/>
          </a:p>
        </p:txBody>
      </p:sp>
    </p:spTree>
    <p:extLst>
      <p:ext uri="{BB962C8B-B14F-4D97-AF65-F5344CB8AC3E}">
        <p14:creationId xmlns:p14="http://schemas.microsoft.com/office/powerpoint/2010/main" val="137089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b="1" dirty="0">
                <a:solidFill>
                  <a:srgbClr val="0F1AF7"/>
                </a:solidFill>
              </a:rPr>
              <a:t>TDR (2023), EDR(2026), start of construction (2027-8)</a:t>
            </a:r>
            <a:endParaRPr lang="zh-CN" altLang="en-US" b="1" dirty="0">
              <a:solidFill>
                <a:srgbClr val="0F1AF7"/>
              </a:solidFill>
            </a:endParaRPr>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42</a:t>
            </a:fld>
            <a:endParaRPr lang="en-GB" altLang="en-US"/>
          </a:p>
        </p:txBody>
      </p:sp>
    </p:spTree>
    <p:extLst>
      <p:ext uri="{BB962C8B-B14F-4D97-AF65-F5344CB8AC3E}">
        <p14:creationId xmlns:p14="http://schemas.microsoft.com/office/powerpoint/2010/main" val="2275140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43</a:t>
            </a:fld>
            <a:endParaRPr lang="en-GB" altLang="en-US"/>
          </a:p>
        </p:txBody>
      </p:sp>
    </p:spTree>
    <p:extLst>
      <p:ext uri="{BB962C8B-B14F-4D97-AF65-F5344CB8AC3E}">
        <p14:creationId xmlns:p14="http://schemas.microsoft.com/office/powerpoint/2010/main" val="2146019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Helvetica" pitchFamily="2" charset="0"/>
              </a:rPr>
              <a:t>- the precision of the dominant Higgs couplings are comparable in eh and </a:t>
            </a:r>
            <a:r>
              <a:rPr lang="en-GB" b="0" i="0" u="none" strike="noStrike" dirty="0" err="1">
                <a:solidFill>
                  <a:srgbClr val="000000"/>
                </a:solidFill>
                <a:effectLst/>
                <a:latin typeface="Helvetica" pitchFamily="2" charset="0"/>
              </a:rPr>
              <a:t>ee</a:t>
            </a:r>
            <a:r>
              <a:rPr lang="en-GB" b="0" i="0" u="none" strike="noStrike" dirty="0">
                <a:solidFill>
                  <a:srgbClr val="000000"/>
                </a:solidFill>
                <a:effectLst/>
                <a:latin typeface="Helvetica" pitchFamily="2" charset="0"/>
              </a:rPr>
              <a:t>, where WH is better constraint in eh, and ZH in </a:t>
            </a:r>
            <a:r>
              <a:rPr lang="en-GB" b="0" i="0" u="none" strike="noStrike" dirty="0" err="1">
                <a:solidFill>
                  <a:srgbClr val="000000"/>
                </a:solidFill>
                <a:effectLst/>
                <a:latin typeface="Helvetica" pitchFamily="2" charset="0"/>
              </a:rPr>
              <a:t>ee</a:t>
            </a:r>
            <a:r>
              <a:rPr lang="en-GB" b="0" i="0" u="none" strike="noStrike" dirty="0">
                <a:solidFill>
                  <a:srgbClr val="000000"/>
                </a:solidFill>
                <a:effectLst/>
                <a:latin typeface="Helvetica" pitchFamily="2" charset="0"/>
              </a:rPr>
              <a:t> —&gt; thus the full combination disentangles WH and ZH clearly, see also FCC CDR table or my talk.</a:t>
            </a:r>
            <a:br>
              <a:rPr lang="en-GB" dirty="0"/>
            </a:br>
            <a:r>
              <a:rPr lang="en-GB" b="0" i="0" u="none" strike="noStrike" dirty="0">
                <a:solidFill>
                  <a:srgbClr val="000000"/>
                </a:solidFill>
                <a:effectLst/>
                <a:latin typeface="Helvetica" pitchFamily="2" charset="0"/>
              </a:rPr>
              <a:t>- If </a:t>
            </a:r>
            <a:r>
              <a:rPr lang="en-GB" b="0" i="0" u="none" strike="noStrike" dirty="0" err="1">
                <a:solidFill>
                  <a:srgbClr val="000000"/>
                </a:solidFill>
                <a:effectLst/>
                <a:latin typeface="Helvetica" pitchFamily="2" charset="0"/>
              </a:rPr>
              <a:t>hh</a:t>
            </a:r>
            <a:r>
              <a:rPr lang="en-GB" b="0" i="0" u="none" strike="noStrike" dirty="0">
                <a:solidFill>
                  <a:srgbClr val="000000"/>
                </a:solidFill>
                <a:effectLst/>
                <a:latin typeface="Helvetica" pitchFamily="2" charset="0"/>
              </a:rPr>
              <a:t> at 100 </a:t>
            </a:r>
            <a:r>
              <a:rPr lang="en-GB" b="0" i="0" u="none" strike="noStrike" dirty="0" err="1">
                <a:solidFill>
                  <a:srgbClr val="000000"/>
                </a:solidFill>
                <a:effectLst/>
                <a:latin typeface="Helvetica" pitchFamily="2" charset="0"/>
              </a:rPr>
              <a:t>TeV</a:t>
            </a:r>
            <a:r>
              <a:rPr lang="en-GB" b="0" i="0" u="none" strike="noStrike" dirty="0">
                <a:solidFill>
                  <a:srgbClr val="000000"/>
                </a:solidFill>
                <a:effectLst/>
                <a:latin typeface="Helvetica" pitchFamily="2" charset="0"/>
              </a:rPr>
              <a:t> should be a success, it needs precision proton structure knowledge over the same kinematic range as </a:t>
            </a:r>
            <a:r>
              <a:rPr lang="en-GB" b="0" i="0" u="none" strike="noStrike" dirty="0" err="1">
                <a:solidFill>
                  <a:srgbClr val="000000"/>
                </a:solidFill>
                <a:effectLst/>
                <a:latin typeface="Helvetica" pitchFamily="2" charset="0"/>
              </a:rPr>
              <a:t>hh</a:t>
            </a:r>
            <a:r>
              <a:rPr lang="en-GB" b="0" i="0" u="none" strike="noStrike" dirty="0">
                <a:solidFill>
                  <a:srgbClr val="000000"/>
                </a:solidFill>
                <a:effectLst/>
                <a:latin typeface="Helvetica" pitchFamily="2" charset="0"/>
              </a:rPr>
              <a:t> (so an EIC cannot solve this, since EIC kinematic coverage is smaller than HERA) and </a:t>
            </a:r>
            <a:r>
              <a:rPr lang="en-GB" b="0" i="0" u="none" strike="noStrike" dirty="0" err="1">
                <a:solidFill>
                  <a:srgbClr val="000000"/>
                </a:solidFill>
                <a:effectLst/>
                <a:latin typeface="Helvetica" pitchFamily="2" charset="0"/>
              </a:rPr>
              <a:t>alpha_s</a:t>
            </a:r>
            <a:r>
              <a:rPr lang="en-GB" b="0" i="0" u="none" strike="noStrike" dirty="0">
                <a:solidFill>
                  <a:srgbClr val="000000"/>
                </a:solidFill>
                <a:effectLst/>
                <a:latin typeface="Helvetica" pitchFamily="2" charset="0"/>
              </a:rPr>
              <a:t>, hence the eh option has to be considered from the start to ensure an interaction region. There are ideas of joint eh and AA detectors.</a:t>
            </a:r>
            <a:br>
              <a:rPr lang="en-GB" dirty="0"/>
            </a:br>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45</a:t>
            </a:fld>
            <a:endParaRPr lang="en-GB" altLang="en-US"/>
          </a:p>
        </p:txBody>
      </p:sp>
    </p:spTree>
    <p:extLst>
      <p:ext uri="{BB962C8B-B14F-4D97-AF65-F5344CB8AC3E}">
        <p14:creationId xmlns:p14="http://schemas.microsoft.com/office/powerpoint/2010/main" val="2318874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3</a:t>
            </a:fld>
            <a:endParaRPr lang="en-GB" altLang="en-US"/>
          </a:p>
        </p:txBody>
      </p:sp>
    </p:spTree>
    <p:extLst>
      <p:ext uri="{BB962C8B-B14F-4D97-AF65-F5344CB8AC3E}">
        <p14:creationId xmlns:p14="http://schemas.microsoft.com/office/powerpoint/2010/main" val="4193874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In terms of BSM, I mentioned earlier that FCC-</a:t>
            </a:r>
            <a:r>
              <a:rPr lang="en-GB" sz="1200" kern="1200" dirty="0" err="1">
                <a:solidFill>
                  <a:schemeClr val="tx1"/>
                </a:solidFill>
                <a:effectLst/>
                <a:latin typeface="Arial" charset="0"/>
                <a:ea typeface="+mn-ea"/>
                <a:cs typeface="+mn-cs"/>
              </a:rPr>
              <a:t>ee</a:t>
            </a:r>
            <a:r>
              <a:rPr lang="en-GB" sz="1200" kern="1200" dirty="0">
                <a:solidFill>
                  <a:schemeClr val="tx1"/>
                </a:solidFill>
                <a:effectLst/>
                <a:latin typeface="Arial" charset="0"/>
                <a:ea typeface="+mn-ea"/>
                <a:cs typeface="+mn-cs"/>
              </a:rPr>
              <a:t> can have unique sensitivity to relatively low mass feebly interacting particles and LLPs, which include Heavy Neutral Leptons, axion-like particles and new exotic particles that couple to the SM through the Higgs. On the bottom left you can see the sensitivity of FCC-</a:t>
            </a:r>
            <a:r>
              <a:rPr lang="en-GB" sz="1200" kern="1200" dirty="0" err="1">
                <a:solidFill>
                  <a:schemeClr val="tx1"/>
                </a:solidFill>
                <a:effectLst/>
                <a:latin typeface="Arial" charset="0"/>
                <a:ea typeface="+mn-ea"/>
                <a:cs typeface="+mn-cs"/>
              </a:rPr>
              <a:t>ee</a:t>
            </a:r>
            <a:r>
              <a:rPr lang="en-GB" sz="1200" kern="1200" dirty="0">
                <a:solidFill>
                  <a:schemeClr val="tx1"/>
                </a:solidFill>
                <a:effectLst/>
                <a:latin typeface="Arial" charset="0"/>
                <a:ea typeface="+mn-ea"/>
                <a:cs typeface="+mn-cs"/>
              </a:rPr>
              <a:t> to ALPs as a function of the pseudoscalar mass a and the axion photon coupling on the y-axis, compared to constraints from astrophysics and cosmology. Heavy neutral leptons refer to sterile RH neutrinos which appear in many BSM models that explain neutrino masses. The high-statistics tera-Z run at FCC-</a:t>
            </a:r>
            <a:r>
              <a:rPr lang="en-GB" sz="1200" kern="1200" dirty="0" err="1">
                <a:solidFill>
                  <a:schemeClr val="tx1"/>
                </a:solidFill>
                <a:effectLst/>
                <a:latin typeface="Arial" charset="0"/>
                <a:ea typeface="+mn-ea"/>
                <a:cs typeface="+mn-cs"/>
              </a:rPr>
              <a:t>ee</a:t>
            </a:r>
            <a:r>
              <a:rPr lang="en-GB" sz="1200" kern="1200" dirty="0">
                <a:solidFill>
                  <a:schemeClr val="tx1"/>
                </a:solidFill>
                <a:effectLst/>
                <a:latin typeface="Arial" charset="0"/>
                <a:ea typeface="+mn-ea"/>
                <a:cs typeface="+mn-cs"/>
              </a:rPr>
              <a:t> would provide an ideal setting to search for HNLs. If the masses and mixing with the LH counterparts are low enough, then the HNL is long-lived and in the middle you can see a schematic showing what a </a:t>
            </a:r>
            <a:r>
              <a:rPr lang="en-GB" sz="1200" kern="1200" dirty="0" err="1">
                <a:solidFill>
                  <a:schemeClr val="tx1"/>
                </a:solidFill>
                <a:effectLst/>
                <a:latin typeface="Arial" charset="0"/>
                <a:ea typeface="+mn-ea"/>
                <a:cs typeface="+mn-cs"/>
              </a:rPr>
              <a:t>Longlived</a:t>
            </a:r>
            <a:r>
              <a:rPr lang="en-GB" sz="1200" kern="1200" dirty="0">
                <a:solidFill>
                  <a:schemeClr val="tx1"/>
                </a:solidFill>
                <a:effectLst/>
                <a:latin typeface="Arial" charset="0"/>
                <a:ea typeface="+mn-ea"/>
                <a:cs typeface="+mn-cs"/>
              </a:rPr>
              <a:t> HNL would look like in an FCC-</a:t>
            </a:r>
            <a:r>
              <a:rPr lang="en-GB" sz="1200" kern="1200" dirty="0" err="1">
                <a:solidFill>
                  <a:schemeClr val="tx1"/>
                </a:solidFill>
                <a:effectLst/>
                <a:latin typeface="Arial" charset="0"/>
                <a:ea typeface="+mn-ea"/>
                <a:cs typeface="+mn-cs"/>
              </a:rPr>
              <a:t>ee</a:t>
            </a:r>
            <a:r>
              <a:rPr lang="en-GB" sz="1200" kern="1200" dirty="0">
                <a:solidFill>
                  <a:schemeClr val="tx1"/>
                </a:solidFill>
                <a:effectLst/>
                <a:latin typeface="Arial" charset="0"/>
                <a:ea typeface="+mn-ea"/>
                <a:cs typeface="+mn-cs"/>
              </a:rPr>
              <a:t> detector, where they could be targeted through searching for displaced vertices. Finally, as I mentioned earlier the significant improvements in precision expected at FCC-</a:t>
            </a:r>
            <a:r>
              <a:rPr lang="en-GB" sz="1200" kern="1200" dirty="0" err="1">
                <a:solidFill>
                  <a:schemeClr val="tx1"/>
                </a:solidFill>
                <a:effectLst/>
                <a:latin typeface="Arial" charset="0"/>
                <a:ea typeface="+mn-ea"/>
                <a:cs typeface="+mn-cs"/>
              </a:rPr>
              <a:t>ee</a:t>
            </a:r>
            <a:r>
              <a:rPr lang="en-GB" sz="1200" kern="1200" dirty="0">
                <a:solidFill>
                  <a:schemeClr val="tx1"/>
                </a:solidFill>
                <a:effectLst/>
                <a:latin typeface="Arial" charset="0"/>
                <a:ea typeface="+mn-ea"/>
                <a:cs typeface="+mn-cs"/>
              </a:rPr>
              <a:t>, where the LEP dataset could be collected in a matter of minutes and we would ultimately improve measurements of EW observables by factors of 10-50, would also translate to huge increases in the sensitivity of indirect searches for BSM, and you can see some of these projected improvement factors on the right.</a:t>
            </a:r>
            <a:br>
              <a:rPr lang="en-GB" sz="1200" kern="1200" dirty="0">
                <a:solidFill>
                  <a:schemeClr val="tx1"/>
                </a:solidFill>
                <a:effectLst/>
                <a:latin typeface="Arial" charset="0"/>
                <a:ea typeface="+mn-ea"/>
                <a:cs typeface="+mn-cs"/>
              </a:rPr>
            </a:br>
            <a:endParaRPr lang="en-GB" sz="1200" kern="1200" dirty="0">
              <a:solidFill>
                <a:schemeClr val="tx1"/>
              </a:solidFill>
              <a:effectLst/>
              <a:latin typeface="Arial" charset="0"/>
              <a:ea typeface="+mn-ea"/>
              <a:cs typeface="+mn-cs"/>
            </a:endParaRP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Heavy Neutral Lepton (HNL)- sterile particles such as those introduced to explain neutrino masses mixing with SM neutrinos would give reactions with EW bosons/charged leptons</a:t>
            </a:r>
          </a:p>
          <a:p>
            <a:endParaRPr lang="en-US" dirty="0"/>
          </a:p>
          <a:p>
            <a:endParaRPr lang="en-US" dirty="0"/>
          </a:p>
          <a:p>
            <a:endParaRPr lang="en-US" dirty="0"/>
          </a:p>
          <a:p>
            <a:r>
              <a:rPr lang="en-GB" sz="1200" b="0" i="0" u="none" strike="noStrike" kern="1200" dirty="0">
                <a:solidFill>
                  <a:schemeClr val="tx1"/>
                </a:solidFill>
                <a:effectLst/>
                <a:latin typeface="Arial" charset="0"/>
                <a:ea typeface="+mn-ea"/>
                <a:cs typeface="+mn-cs"/>
              </a:rPr>
              <a:t>"Type 1 seesaw," extends the Standard Model by assuming two or more additional right-handed neutrino fields inert under the electroweak interaction,</a:t>
            </a:r>
            <a:r>
              <a:rPr lang="en-GB" sz="1200" b="0" i="0" u="none" strike="noStrike" kern="1200" baseline="30000" dirty="0">
                <a:solidFill>
                  <a:schemeClr val="tx1"/>
                </a:solidFill>
                <a:effectLst/>
                <a:latin typeface="Arial" charset="0"/>
                <a:ea typeface="+mn-ea"/>
                <a:cs typeface="+mn-cs"/>
                <a:hlinkClick r:id="rId3"/>
              </a:rPr>
              <a:t>[a]</a:t>
            </a:r>
            <a:r>
              <a:rPr lang="en-GB" sz="1200" b="0" i="0" u="none" strike="noStrike" kern="1200" dirty="0">
                <a:solidFill>
                  <a:schemeClr val="tx1"/>
                </a:solidFill>
                <a:effectLst/>
                <a:latin typeface="Arial" charset="0"/>
                <a:ea typeface="+mn-ea"/>
                <a:cs typeface="+mn-cs"/>
              </a:rPr>
              <a:t> and the existence of a very large mass scale.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Common solutions to the neutrino mass problem involve hypothetical heavy sterile neutrinos, or Heavy Neutral Leptons (HNLs)</a:t>
            </a:r>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46</a:t>
            </a:fld>
            <a:endParaRPr lang="en-GB" altLang="en-US"/>
          </a:p>
        </p:txBody>
      </p:sp>
    </p:spTree>
    <p:extLst>
      <p:ext uri="{BB962C8B-B14F-4D97-AF65-F5344CB8AC3E}">
        <p14:creationId xmlns:p14="http://schemas.microsoft.com/office/powerpoint/2010/main" val="4130255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Provided we could build detectors to operate in the high-pileup conditions of FCC-</a:t>
            </a:r>
            <a:r>
              <a:rPr lang="en-GB" sz="1200" kern="1200" dirty="0" err="1">
                <a:solidFill>
                  <a:schemeClr val="tx1"/>
                </a:solidFill>
                <a:effectLst/>
                <a:latin typeface="Arial" charset="0"/>
                <a:ea typeface="+mn-ea"/>
                <a:cs typeface="+mn-cs"/>
              </a:rPr>
              <a:t>hh</a:t>
            </a:r>
            <a:r>
              <a:rPr lang="en-GB" sz="1200" kern="1200" dirty="0">
                <a:solidFill>
                  <a:schemeClr val="tx1"/>
                </a:solidFill>
                <a:effectLst/>
                <a:latin typeface="Arial" charset="0"/>
                <a:ea typeface="+mn-ea"/>
                <a:cs typeface="+mn-cs"/>
              </a:rPr>
              <a:t>, this would provide unprecedented sensitivity to a wealth of BSM scenarios. Dark matter is one of the biggest outstanding mysteries in our universe, so fully covering the parameter space of possible candidates for weakly interacting massive particles, which are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One of the most popular candidates for dark matter, is a key target. The plots on the left show the projected discovery significance for the </a:t>
            </a:r>
            <a:r>
              <a:rPr lang="en-GB" sz="1200" kern="1200" dirty="0" err="1">
                <a:solidFill>
                  <a:schemeClr val="tx1"/>
                </a:solidFill>
                <a:effectLst/>
                <a:latin typeface="Arial" charset="0"/>
                <a:ea typeface="+mn-ea"/>
                <a:cs typeface="+mn-cs"/>
              </a:rPr>
              <a:t>chargino</a:t>
            </a:r>
            <a:r>
              <a:rPr lang="en-GB" sz="1200" kern="1200" dirty="0">
                <a:solidFill>
                  <a:schemeClr val="tx1"/>
                </a:solidFill>
                <a:effectLst/>
                <a:latin typeface="Arial" charset="0"/>
                <a:ea typeface="+mn-ea"/>
                <a:cs typeface="+mn-cs"/>
              </a:rPr>
              <a:t>, which is the is a charged </a:t>
            </a:r>
            <a:r>
              <a:rPr lang="en-GB" sz="1200" kern="1200" dirty="0" err="1">
                <a:solidFill>
                  <a:schemeClr val="tx1"/>
                </a:solidFill>
                <a:effectLst/>
                <a:latin typeface="Arial" charset="0"/>
                <a:ea typeface="+mn-ea"/>
                <a:cs typeface="+mn-cs"/>
              </a:rPr>
              <a:t>superpartner</a:t>
            </a:r>
            <a:r>
              <a:rPr lang="en-GB" sz="1200" kern="1200" dirty="0">
                <a:solidFill>
                  <a:schemeClr val="tx1"/>
                </a:solidFill>
                <a:effectLst/>
                <a:latin typeface="Arial" charset="0"/>
                <a:ea typeface="+mn-ea"/>
                <a:cs typeface="+mn-cs"/>
              </a:rPr>
              <a:t> of the EW and Higgs particles in supersymmetry, for the scenario that we assume the </a:t>
            </a:r>
            <a:r>
              <a:rPr lang="en-GB" sz="1200" kern="1200" dirty="0" err="1">
                <a:solidFill>
                  <a:schemeClr val="tx1"/>
                </a:solidFill>
                <a:effectLst/>
                <a:latin typeface="Arial" charset="0"/>
                <a:ea typeface="+mn-ea"/>
                <a:cs typeface="+mn-cs"/>
              </a:rPr>
              <a:t>lighest</a:t>
            </a:r>
            <a:r>
              <a:rPr lang="en-GB" sz="1200" kern="1200" dirty="0">
                <a:solidFill>
                  <a:schemeClr val="tx1"/>
                </a:solidFill>
                <a:effectLst/>
                <a:latin typeface="Arial" charset="0"/>
                <a:ea typeface="+mn-ea"/>
                <a:cs typeface="+mn-cs"/>
              </a:rPr>
              <a:t> supersymmetric particle, which is our dark matter candidate, is a wino, which corresponds to the </a:t>
            </a:r>
            <a:r>
              <a:rPr lang="en-GB" sz="1200" kern="1200" dirty="0" err="1">
                <a:solidFill>
                  <a:schemeClr val="tx1"/>
                </a:solidFill>
                <a:effectLst/>
                <a:latin typeface="Arial" charset="0"/>
                <a:ea typeface="+mn-ea"/>
                <a:cs typeface="+mn-cs"/>
              </a:rPr>
              <a:t>superpartners</a:t>
            </a:r>
            <a:r>
              <a:rPr lang="en-GB" sz="1200" kern="1200" dirty="0">
                <a:solidFill>
                  <a:schemeClr val="tx1"/>
                </a:solidFill>
                <a:effectLst/>
                <a:latin typeface="Arial" charset="0"/>
                <a:ea typeface="+mn-ea"/>
                <a:cs typeface="+mn-cs"/>
              </a:rPr>
              <a:t> of the gauge bosons of the unbroken electroweak SU(2) symmetry, or a </a:t>
            </a:r>
            <a:r>
              <a:rPr lang="en-GB" sz="1200" kern="1200" dirty="0" err="1">
                <a:solidFill>
                  <a:schemeClr val="tx1"/>
                </a:solidFill>
                <a:effectLst/>
                <a:latin typeface="Arial" charset="0"/>
                <a:ea typeface="+mn-ea"/>
                <a:cs typeface="+mn-cs"/>
              </a:rPr>
              <a:t>higgsino</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refering</a:t>
            </a:r>
            <a:r>
              <a:rPr lang="en-GB" sz="1200" kern="1200" dirty="0">
                <a:solidFill>
                  <a:schemeClr val="tx1"/>
                </a:solidFill>
                <a:effectLst/>
                <a:latin typeface="Arial" charset="0"/>
                <a:ea typeface="+mn-ea"/>
                <a:cs typeface="+mn-cs"/>
              </a:rPr>
              <a:t> to </a:t>
            </a:r>
            <a:r>
              <a:rPr lang="en-GB" sz="1200" kern="1200" dirty="0" err="1">
                <a:solidFill>
                  <a:schemeClr val="tx1"/>
                </a:solidFill>
                <a:effectLst/>
                <a:latin typeface="Arial" charset="0"/>
                <a:ea typeface="+mn-ea"/>
                <a:cs typeface="+mn-cs"/>
              </a:rPr>
              <a:t>superpartners</a:t>
            </a:r>
            <a:r>
              <a:rPr lang="en-GB" sz="1200" kern="1200" dirty="0">
                <a:solidFill>
                  <a:schemeClr val="tx1"/>
                </a:solidFill>
                <a:effectLst/>
                <a:latin typeface="Arial" charset="0"/>
                <a:ea typeface="+mn-ea"/>
                <a:cs typeface="+mn-cs"/>
              </a:rPr>
              <a:t> of the </a:t>
            </a:r>
            <a:r>
              <a:rPr lang="en-GB" sz="1200" kern="1200" dirty="0" err="1">
                <a:solidFill>
                  <a:schemeClr val="tx1"/>
                </a:solidFill>
                <a:effectLst/>
                <a:latin typeface="Arial" charset="0"/>
                <a:ea typeface="+mn-ea"/>
                <a:cs typeface="+mn-cs"/>
              </a:rPr>
              <a:t>higgs</a:t>
            </a:r>
            <a:r>
              <a:rPr lang="en-GB" sz="1200" kern="1200" dirty="0">
                <a:solidFill>
                  <a:schemeClr val="tx1"/>
                </a:solidFill>
                <a:effectLst/>
                <a:latin typeface="Arial" charset="0"/>
                <a:ea typeface="+mn-ea"/>
                <a:cs typeface="+mn-cs"/>
              </a:rPr>
              <a:t>. I don’t have time to discuss these in more detail but the main message is that FCC-</a:t>
            </a:r>
            <a:r>
              <a:rPr lang="en-GB" sz="1200" kern="1200" dirty="0" err="1">
                <a:solidFill>
                  <a:schemeClr val="tx1"/>
                </a:solidFill>
                <a:effectLst/>
                <a:latin typeface="Arial" charset="0"/>
                <a:ea typeface="+mn-ea"/>
                <a:cs typeface="+mn-cs"/>
              </a:rPr>
              <a:t>hh</a:t>
            </a:r>
            <a:r>
              <a:rPr lang="en-GB" sz="1200" kern="1200" dirty="0">
                <a:solidFill>
                  <a:schemeClr val="tx1"/>
                </a:solidFill>
                <a:effectLst/>
                <a:latin typeface="Arial" charset="0"/>
                <a:ea typeface="+mn-ea"/>
                <a:cs typeface="+mn-cs"/>
              </a:rPr>
              <a:t> would be able to reach 5sigma discovery for all of the mass ranges where these models could satisfy constraints from the relic dark matter density in the universe. As you can see on the right, there’s also substantial discovery reach </a:t>
            </a:r>
            <a:r>
              <a:rPr lang="en-GB" sz="1200" kern="1200" dirty="0" err="1">
                <a:solidFill>
                  <a:schemeClr val="tx1"/>
                </a:solidFill>
                <a:effectLst/>
                <a:latin typeface="Arial" charset="0"/>
                <a:ea typeface="+mn-ea"/>
                <a:cs typeface="+mn-cs"/>
              </a:rPr>
              <a:t>forBSM</a:t>
            </a:r>
            <a:r>
              <a:rPr lang="en-GB" sz="1200" kern="1200" dirty="0">
                <a:solidFill>
                  <a:schemeClr val="tx1"/>
                </a:solidFill>
                <a:effectLst/>
                <a:latin typeface="Arial" charset="0"/>
                <a:ea typeface="+mn-ea"/>
                <a:cs typeface="+mn-cs"/>
              </a:rPr>
              <a:t> heavy resonances.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gives a model-independent measurement of </a:t>
            </a:r>
            <a:r>
              <a:rPr lang="en-GB" sz="1200" kern="1200" dirty="0" err="1">
                <a:solidFill>
                  <a:schemeClr val="tx1"/>
                </a:solidFill>
                <a:effectLst/>
                <a:latin typeface="Arial" charset="0"/>
                <a:ea typeface="+mn-ea"/>
                <a:cs typeface="+mn-cs"/>
              </a:rPr>
              <a:t>gHZZ</a:t>
            </a:r>
            <a:r>
              <a:rPr lang="en-GB" sz="1200" kern="1200" dirty="0">
                <a:solidFill>
                  <a:schemeClr val="tx1"/>
                </a:solidFill>
                <a:effectLst/>
                <a:latin typeface="Arial" charset="0"/>
                <a:ea typeface="+mn-ea"/>
                <a:cs typeface="+mn-cs"/>
              </a:rPr>
              <a:t>, which is used to normalize the measurements of other Higgs boson couplings, including those at current or future hadron colliders. This is a unique feature of low-energy </a:t>
            </a:r>
            <a:r>
              <a:rPr lang="en-GB" sz="1200" kern="1200" dirty="0" err="1">
                <a:solidFill>
                  <a:schemeClr val="tx1"/>
                </a:solidFill>
                <a:effectLst/>
                <a:latin typeface="Arial" charset="0"/>
                <a:ea typeface="+mn-ea"/>
                <a:cs typeface="+mn-cs"/>
              </a:rPr>
              <a:t>e+e</a:t>
            </a:r>
            <a:r>
              <a:rPr lang="en-GB" sz="1200" kern="1200" dirty="0">
                <a:solidFill>
                  <a:schemeClr val="tx1"/>
                </a:solidFill>
                <a:effectLst/>
                <a:latin typeface="Arial" charset="0"/>
                <a:ea typeface="+mn-ea"/>
                <a:cs typeface="+mn-cs"/>
              </a:rPr>
              <a:t>− colliders. </a:t>
            </a:r>
            <a:endParaRPr lang="en-GB" dirty="0"/>
          </a:p>
          <a:p>
            <a:endParaRPr lang="en-US" dirty="0"/>
          </a:p>
          <a:p>
            <a:endParaRPr lang="en-US" dirty="0"/>
          </a:p>
          <a:p>
            <a:r>
              <a:rPr lang="en-GB" sz="1200" b="0" i="0" u="none" strike="noStrike" kern="1200" dirty="0">
                <a:solidFill>
                  <a:schemeClr val="tx1"/>
                </a:solidFill>
                <a:effectLst/>
                <a:latin typeface="Arial" charset="0"/>
                <a:ea typeface="+mn-ea"/>
                <a:cs typeface="+mn-cs"/>
              </a:rPr>
              <a:t>"Type 1 seesaw," extends the Standard Model by assuming two or more additional right-handed neutrino fields inert under the electroweak interaction,</a:t>
            </a:r>
            <a:r>
              <a:rPr lang="en-GB" sz="1200" b="0" i="0" u="none" strike="noStrike" kern="1200" baseline="30000" dirty="0">
                <a:solidFill>
                  <a:schemeClr val="tx1"/>
                </a:solidFill>
                <a:effectLst/>
                <a:latin typeface="Arial" charset="0"/>
                <a:ea typeface="+mn-ea"/>
                <a:cs typeface="+mn-cs"/>
                <a:hlinkClick r:id="rId3"/>
              </a:rPr>
              <a:t>[a]</a:t>
            </a:r>
            <a:r>
              <a:rPr lang="en-GB" sz="1200" b="0" i="0" u="none" strike="noStrike" kern="1200" dirty="0">
                <a:solidFill>
                  <a:schemeClr val="tx1"/>
                </a:solidFill>
                <a:effectLst/>
                <a:latin typeface="Arial" charset="0"/>
                <a:ea typeface="+mn-ea"/>
                <a:cs typeface="+mn-cs"/>
              </a:rPr>
              <a:t> and the existence of a very large mass scale.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Common solutions to the neutrino mass problem involve hypothetical heavy sterile neutrinos, or Heavy Neutral Leptons (HNLs)</a:t>
            </a:r>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47</a:t>
            </a:fld>
            <a:endParaRPr lang="en-GB" altLang="en-US"/>
          </a:p>
        </p:txBody>
      </p:sp>
    </p:spTree>
    <p:extLst>
      <p:ext uri="{BB962C8B-B14F-4D97-AF65-F5344CB8AC3E}">
        <p14:creationId xmlns:p14="http://schemas.microsoft.com/office/powerpoint/2010/main" val="2078556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estimated cost of this would be around 40 billion CHF, around 7 of which are associated with the tunnel. This is a daunting sum when you realise that some of this would need to be found alongside completing the LHC upgrades.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To compare to other projects, the international space station, including development assembly and running over 10 years, came out at around 100 billion euros. I read an article trying to justify the cost of the European contribution, which came out around 8 billion euros, which is similar to the cost of the tunnel here. It was argued it was around a 1 euro coffee per person every year for 30 years. Now, the cost of coffee has certainly gone up, but this illustrates the benefits of spreading the costs over a large number of collaborating parties. There’s also a risk that if we don’t commit to this programme in the coming years, it will happen elsewhere. China is investigating the feasibility of its own version of this programme- 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e+e</a:t>
            </a:r>
            <a:r>
              <a:rPr lang="en-GB" sz="1800" dirty="0">
                <a:effectLst/>
                <a:latin typeface="Calibri" panose="020F0502020204030204" pitchFamily="34" charset="0"/>
                <a:ea typeface="Calibri" panose="020F0502020204030204" pitchFamily="34" charset="0"/>
                <a:cs typeface="Times New Roman" panose="02020603050405020304" pitchFamily="18" charset="0"/>
              </a:rPr>
              <a:t>- circular collider that could later be used to collide protons. There has also been speculation for some time that Japan might commit to building the international linear collider, and were this built the case for building the tunnel for just a 100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TeV</a:t>
            </a:r>
            <a:r>
              <a:rPr lang="en-GB" sz="1800" dirty="0">
                <a:effectLst/>
                <a:latin typeface="Calibri" panose="020F0502020204030204" pitchFamily="34" charset="0"/>
                <a:ea typeface="Calibri" panose="020F0502020204030204" pitchFamily="34" charset="0"/>
                <a:cs typeface="Times New Roman" panose="02020603050405020304" pitchFamily="18" charset="0"/>
              </a:rPr>
              <a:t> hadron collider might become weaker.</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49</a:t>
            </a:fld>
            <a:endParaRPr lang="en-GB" altLang="en-US"/>
          </a:p>
        </p:txBody>
      </p:sp>
    </p:spTree>
    <p:extLst>
      <p:ext uri="{BB962C8B-B14F-4D97-AF65-F5344CB8AC3E}">
        <p14:creationId xmlns:p14="http://schemas.microsoft.com/office/powerpoint/2010/main" val="2914962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51</a:t>
            </a:fld>
            <a:endParaRPr lang="en-GB" altLang="en-US"/>
          </a:p>
        </p:txBody>
      </p:sp>
    </p:spTree>
    <p:extLst>
      <p:ext uri="{BB962C8B-B14F-4D97-AF65-F5344CB8AC3E}">
        <p14:creationId xmlns:p14="http://schemas.microsoft.com/office/powerpoint/2010/main" val="640908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accelerators, FCC-</a:t>
            </a:r>
            <a:r>
              <a:rPr lang="en-US" dirty="0" err="1"/>
              <a:t>ee</a:t>
            </a:r>
            <a:r>
              <a:rPr lang="en-US" dirty="0"/>
              <a:t> has separate rings for electrons and positrons as well as an energy booster ring which has lower RF requirements. The machine will </a:t>
            </a:r>
            <a:r>
              <a:rPr lang="en-US" dirty="0" err="1"/>
              <a:t>operatoe</a:t>
            </a:r>
            <a:r>
              <a:rPr lang="en-US" dirty="0"/>
              <a:t> with 50 MW power per beam across the full operating range of COM energies. On the right you can see the updated ring placement, which has experimental sites at the 0, 90, 180 and 270 degree points, and the straight sections that can be used for RF and beam injection/extraction and collimation. </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52</a:t>
            </a:fld>
            <a:endParaRPr lang="en-GB" altLang="en-US"/>
          </a:p>
        </p:txBody>
      </p:sp>
    </p:spTree>
    <p:extLst>
      <p:ext uri="{BB962C8B-B14F-4D97-AF65-F5344CB8AC3E}">
        <p14:creationId xmlns:p14="http://schemas.microsoft.com/office/powerpoint/2010/main" val="222794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a new RF </a:t>
            </a:r>
            <a:r>
              <a:rPr lang="en-US" dirty="0" err="1"/>
              <a:t>layput</a:t>
            </a:r>
            <a:r>
              <a:rPr lang="en-US" dirty="0"/>
              <a:t> based on the ring placement which is optimized based on the powering options for electricity at the surface sites. Before the RF systems for the collider and booster rings were mixed however based on the updates for the mid-term review all the collider RF is in one place with the booster RF in a different straight section meaning they have fully separated technical infrastructure. On the left you can see RF technologies used for the collider and booster RFs for the different operational runs.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53</a:t>
            </a:fld>
            <a:endParaRPr lang="en-GB" altLang="en-US"/>
          </a:p>
        </p:txBody>
      </p:sp>
    </p:spTree>
    <p:extLst>
      <p:ext uri="{BB962C8B-B14F-4D97-AF65-F5344CB8AC3E}">
        <p14:creationId xmlns:p14="http://schemas.microsoft.com/office/powerpoint/2010/main" val="2831094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beam optics have also been adapted to the 4-fold symmetry of the new layout, and in terms of ongoing studies maximizing energy efficiency is a key factor. On the bottom of the slide you can see the current optics for the arc sections and interaction region for the current baseline being used for the mid-term review. </a:t>
            </a:r>
          </a:p>
          <a:p>
            <a:r>
              <a:rPr lang="en-US" dirty="0"/>
              <a:t>Supercells are formed consisting of FODO cells, which are alternating focusing and defocusing quadrupoles, with non interleaved families of </a:t>
            </a:r>
            <a:r>
              <a:rPr lang="en-US" dirty="0" err="1"/>
              <a:t>sextupole</a:t>
            </a:r>
            <a:r>
              <a:rPr lang="en-US" dirty="0"/>
              <a:t> pairs with a –I transformation between </a:t>
            </a:r>
            <a:r>
              <a:rPr lang="en-US" dirty="0" err="1"/>
              <a:t>sextupoles</a:t>
            </a:r>
            <a:r>
              <a:rPr lang="en-US" dirty="0"/>
              <a:t>. The </a:t>
            </a:r>
            <a:r>
              <a:rPr lang="en-US" dirty="0" err="1"/>
              <a:t>sextupoles</a:t>
            </a:r>
            <a:r>
              <a:rPr lang="en-US" dirty="0"/>
              <a:t> correct for off-energy particles. </a:t>
            </a:r>
          </a:p>
          <a:p>
            <a:r>
              <a:rPr lang="en-US" dirty="0"/>
              <a:t>The y-axis at the top show the square roots of the beta functions in the x- and y- transverse directions which are related to the beam size and the bottom the horizontal and vertical beam dispersions.</a:t>
            </a:r>
          </a:p>
          <a:p>
            <a:r>
              <a:rPr lang="en-US" dirty="0"/>
              <a:t>At the IR you can see the asymmetric optics which suppress the synchrotron radiation towards the IP. </a:t>
            </a:r>
          </a:p>
          <a:p>
            <a:r>
              <a:rPr lang="en-US" dirty="0"/>
              <a:t>Alternative solutions are currently being pursued, aiming to </a:t>
            </a:r>
            <a:r>
              <a:rPr lang="en-US" dirty="0" err="1"/>
              <a:t>maximise</a:t>
            </a:r>
            <a:r>
              <a:rPr lang="en-US" dirty="0"/>
              <a:t> the filling factor to reduce power consumption and improve the momentum acceptance, as well as optimizing the dynamic aperture. There’s also additional R+D ongoing to investigate the use of HTS to improve the energy efficiency.</a:t>
            </a:r>
          </a:p>
          <a:p>
            <a:endParaRPr lang="en-US" dirty="0"/>
          </a:p>
          <a:p>
            <a:endParaRPr lang="en-US" dirty="0"/>
          </a:p>
          <a:p>
            <a:r>
              <a:rPr lang="en-US" dirty="0"/>
              <a:t>FODO cell = alternative focusing and defocusing magnets.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54</a:t>
            </a:fld>
            <a:endParaRPr lang="en-GB" altLang="en-US"/>
          </a:p>
        </p:txBody>
      </p:sp>
    </p:spTree>
    <p:extLst>
      <p:ext uri="{BB962C8B-B14F-4D97-AF65-F5344CB8AC3E}">
        <p14:creationId xmlns:p14="http://schemas.microsoft.com/office/powerpoint/2010/main" val="668474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also been progress on the injector side to adapt to the new layout, and on this slide you can see the solution for implementing the injector on CERN’s </a:t>
            </a:r>
            <a:r>
              <a:rPr lang="en-US" dirty="0" err="1"/>
              <a:t>prevessin</a:t>
            </a:r>
            <a:r>
              <a:rPr lang="en-US" dirty="0"/>
              <a:t> site. The baseline option uses a 6 GeV </a:t>
            </a:r>
            <a:r>
              <a:rPr lang="en-US" dirty="0" err="1"/>
              <a:t>linac</a:t>
            </a:r>
            <a:r>
              <a:rPr lang="en-US" dirty="0"/>
              <a:t> with the SPS as a pre-booster, however there’s a second option involving a 20 GeV </a:t>
            </a:r>
            <a:r>
              <a:rPr lang="en-US" dirty="0" err="1"/>
              <a:t>linac</a:t>
            </a:r>
            <a:r>
              <a:rPr lang="en-US" dirty="0"/>
              <a:t> overall that goes directly into the booster that is being studied. There are also preparations ongoing for the positron production </a:t>
            </a:r>
            <a:r>
              <a:rPr lang="en-US" dirty="0" err="1"/>
              <a:t>experiemtn</a:t>
            </a:r>
            <a:r>
              <a:rPr lang="en-US" dirty="0"/>
              <a:t> as PSI, which is a demonstrator for a novel positron source for FCC-</a:t>
            </a:r>
            <a:r>
              <a:rPr lang="en-US" dirty="0" err="1"/>
              <a:t>ee</a:t>
            </a:r>
            <a:r>
              <a:rPr lang="en-US" dirty="0"/>
              <a:t>, using high temperature superconductors which can match the high emittance of positron sources, with the beam then contained in large RF cavities surrounded by conventional Superconducting solenoids. Simulations indicate an improvement in the yield of an order of magnitude.</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55</a:t>
            </a:fld>
            <a:endParaRPr lang="en-GB" altLang="en-US"/>
          </a:p>
        </p:txBody>
      </p:sp>
    </p:spTree>
    <p:extLst>
      <p:ext uri="{BB962C8B-B14F-4D97-AF65-F5344CB8AC3E}">
        <p14:creationId xmlns:p14="http://schemas.microsoft.com/office/powerpoint/2010/main" val="327690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a:extLst>
            <a:ext uri="{FF2B5EF4-FFF2-40B4-BE49-F238E27FC236}">
              <a16:creationId xmlns:a16="http://schemas.microsoft.com/office/drawing/2014/main" id="{8393BC80-80DC-BE16-CCC7-DCA95B082E48}"/>
            </a:ext>
          </a:extLst>
        </p:cNvPr>
        <p:cNvGrpSpPr/>
        <p:nvPr/>
      </p:nvGrpSpPr>
      <p:grpSpPr>
        <a:xfrm>
          <a:off x="0" y="0"/>
          <a:ext cx="0" cy="0"/>
          <a:chOff x="0" y="0"/>
          <a:chExt cx="0" cy="0"/>
        </a:xfrm>
      </p:grpSpPr>
      <p:sp>
        <p:nvSpPr>
          <p:cNvPr id="110" name="Google Shape;110;p6:notes">
            <a:extLst>
              <a:ext uri="{FF2B5EF4-FFF2-40B4-BE49-F238E27FC236}">
                <a16:creationId xmlns:a16="http://schemas.microsoft.com/office/drawing/2014/main" id="{BE79C59D-15A6-B5B8-E251-AB8FF8F1E884}"/>
              </a:ext>
            </a:extLst>
          </p:cNvPr>
          <p:cNvSpPr txBox="1">
            <a:spLocks noGrp="1"/>
          </p:cNvSpPr>
          <p:nvPr>
            <p:ph type="body" idx="1"/>
          </p:nvPr>
        </p:nvSpPr>
        <p:spPr>
          <a:xfrm>
            <a:off x="1143000" y="4343400"/>
            <a:ext cx="4556125"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Before discussing the latest results I wanted to provide a bit of historical information about the </a:t>
            </a:r>
            <a:r>
              <a:rPr lang="en-GB" dirty="0" err="1"/>
              <a:t>FCCee</a:t>
            </a:r>
            <a:r>
              <a:rPr lang="en-GB" dirty="0"/>
              <a:t> LLP group. A lot of what I’m presenting today was seeded from an initial study performed for </a:t>
            </a:r>
            <a:r>
              <a:rPr lang="en-GB" dirty="0" err="1"/>
              <a:t>snowmass</a:t>
            </a:r>
            <a:r>
              <a:rPr lang="en-GB" dirty="0"/>
              <a:t> which looked at three possible LLP scenarios in the official FCC analysis framework. Of the three scenarios considered: heavy neutral leptons, axion-like particles and exotic </a:t>
            </a:r>
            <a:r>
              <a:rPr lang="en-GB" dirty="0" err="1"/>
              <a:t>higgs</a:t>
            </a:r>
            <a:r>
              <a:rPr lang="en-GB" dirty="0"/>
              <a:t> decays, only HNLs were studied using detector-level reconstructed quantities. For the others the signal samples were validated and the distributions used to motivate further optimisation studies. As you’ll see throughout my talk, since then there’s been a lot of activity in the group extending studies to consider additional decay modes for the HNLs and studying exotics </a:t>
            </a:r>
            <a:r>
              <a:rPr lang="en-GB" dirty="0" err="1"/>
              <a:t>higgs</a:t>
            </a:r>
            <a:r>
              <a:rPr lang="en-GB" dirty="0"/>
              <a:t> decays using reconstructed quantities. </a:t>
            </a:r>
          </a:p>
          <a:p>
            <a:pPr marL="0" lvl="0" indent="0" algn="l" rtl="0">
              <a:spcBef>
                <a:spcPts val="360"/>
              </a:spcBef>
              <a:spcAft>
                <a:spcPts val="0"/>
              </a:spcAft>
              <a:buNone/>
            </a:pPr>
            <a:endParaRPr lang="en-GB" dirty="0"/>
          </a:p>
        </p:txBody>
      </p:sp>
      <p:sp>
        <p:nvSpPr>
          <p:cNvPr id="111" name="Google Shape;111;p6:notes">
            <a:extLst>
              <a:ext uri="{FF2B5EF4-FFF2-40B4-BE49-F238E27FC236}">
                <a16:creationId xmlns:a16="http://schemas.microsoft.com/office/drawing/2014/main" id="{F82063B4-BD41-4F07-C8A5-C72AAF19359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019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9ED36AD6-1D9F-AD9E-5E2C-28318D43B9BF}"/>
            </a:ext>
          </a:extLst>
        </p:cNvPr>
        <p:cNvGrpSpPr/>
        <p:nvPr/>
      </p:nvGrpSpPr>
      <p:grpSpPr>
        <a:xfrm>
          <a:off x="0" y="0"/>
          <a:ext cx="0" cy="0"/>
          <a:chOff x="0" y="0"/>
          <a:chExt cx="0" cy="0"/>
        </a:xfrm>
      </p:grpSpPr>
      <p:sp>
        <p:nvSpPr>
          <p:cNvPr id="223" name="Google Shape;223;g24d0215cc18_1_0:notes">
            <a:extLst>
              <a:ext uri="{FF2B5EF4-FFF2-40B4-BE49-F238E27FC236}">
                <a16:creationId xmlns:a16="http://schemas.microsoft.com/office/drawing/2014/main" id="{6A2C93F9-CDE1-2C78-7DF3-ED4DDDC244F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d0215cc18_1_0:notes">
            <a:extLst>
              <a:ext uri="{FF2B5EF4-FFF2-40B4-BE49-F238E27FC236}">
                <a16:creationId xmlns:a16="http://schemas.microsoft.com/office/drawing/2014/main" id="{4565C087-BA88-0FFC-EBBE-875B7A9FD7A5}"/>
              </a:ext>
            </a:extLst>
          </p:cNvPr>
          <p:cNvSpPr txBox="1">
            <a:spLocks noGrp="1"/>
          </p:cNvSpPr>
          <p:nvPr>
            <p:ph type="body" idx="1"/>
          </p:nvPr>
        </p:nvSpPr>
        <p:spPr>
          <a:xfrm>
            <a:off x="1143000" y="4343400"/>
            <a:ext cx="45561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5" name="Google Shape;225;g24d0215cc18_1_0:notes">
            <a:extLst>
              <a:ext uri="{FF2B5EF4-FFF2-40B4-BE49-F238E27FC236}">
                <a16:creationId xmlns:a16="http://schemas.microsoft.com/office/drawing/2014/main" id="{88E3D381-98B2-480A-FBA2-D486C8D88569}"/>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3249179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4</a:t>
            </a:fld>
            <a:endParaRPr lang="en-GB" altLang="en-US"/>
          </a:p>
        </p:txBody>
      </p:sp>
    </p:spTree>
    <p:extLst>
      <p:ext uri="{BB962C8B-B14F-4D97-AF65-F5344CB8AC3E}">
        <p14:creationId xmlns:p14="http://schemas.microsoft.com/office/powerpoint/2010/main" val="327671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Deciding what to build next is an immensely complex discussion that I apologise I won’t be able to do justice to in a few minutes, but I will try and highlight a few points. In the aftermath of the </a:t>
            </a:r>
            <a:r>
              <a:rPr lang="en-GB" dirty="0" err="1"/>
              <a:t>higgs</a:t>
            </a:r>
            <a:r>
              <a:rPr lang="en-GB" dirty="0"/>
              <a:t> discovery there was a lot of discussion in the field to build a linear electron positron collider. Such experiments would allow Higgs properties, as well as other SM parameters, to be measured to high precision in an incredibly clean collision environment. On the right hand side at the top you can see schematics of two of the current possibilities for future colliders: CLIC which would be based at CERN, and the ILC, which would be based in Japan. A few years ago there was a lot of speculation of whether the Japanese would go ahead and build it, however at the moment it seems there’s no firm commitment without enough international support. Since the beams cannot be recycled there are limits to the collision energies that can be achieved in a linear collider, so other proposals being discussed consider circular machines. On the bottom right you can see a schematic of the future circular collider, or FCC. This is a proposal to build a 100km ring, that could be used to collider either </a:t>
            </a:r>
            <a:r>
              <a:rPr lang="en-GB" dirty="0" err="1"/>
              <a:t>e+e</a:t>
            </a:r>
            <a:r>
              <a:rPr lang="en-GB" dirty="0"/>
              <a:t>-, or hadrons, with the second scenarios enabling collisions up to 100 </a:t>
            </a:r>
            <a:r>
              <a:rPr lang="en-GB" dirty="0" err="1"/>
              <a:t>TeV</a:t>
            </a:r>
            <a:r>
              <a:rPr lang="en-GB" dirty="0"/>
              <a:t>. Such high energy machines would provide sensitivity to a range of BSM scenarios above the mass reach of the LHC, so are of great interest to those doing BSM searches. In china there’s also proposals to </a:t>
            </a:r>
            <a:r>
              <a:rPr lang="en-GB" dirty="0" err="1"/>
              <a:t>buold</a:t>
            </a:r>
            <a:r>
              <a:rPr lang="en-GB" dirty="0"/>
              <a:t> a circular </a:t>
            </a:r>
            <a:r>
              <a:rPr lang="en-GB" dirty="0" err="1"/>
              <a:t>e+e</a:t>
            </a:r>
            <a:r>
              <a:rPr lang="en-GB" dirty="0"/>
              <a:t>- machine of a similar size, which could be later upgraded to collide hadrons.</a:t>
            </a:r>
            <a:br>
              <a:rPr lang="en-GB" dirty="0"/>
            </a:br>
            <a:r>
              <a:rPr lang="en-GB" dirty="0"/>
              <a:t>One of the complexities of these strategy discussions in Europe are unknowns related to what might be built elsewhere, however I know there’s a strong sense in the community that we would like to have a next generation experiment at CERN. It is a particularly exciting and critical time in our field, and of the various types of consultation taking place last November I was part of the organising committee and a participant in an Early Career Scientist debate on the update for the European strategy. This involved 200 scientists from across Europe and in addition to submitting recommendations to the European strategy group we also now have a public document  that is linked from the slides.</a:t>
            </a:r>
          </a:p>
          <a:p>
            <a:endParaRPr lang="en-GB"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5</a:t>
            </a:fld>
            <a:endParaRPr lang="en-GB" altLang="en-US"/>
          </a:p>
        </p:txBody>
      </p:sp>
    </p:spTree>
    <p:extLst>
      <p:ext uri="{BB962C8B-B14F-4D97-AF65-F5344CB8AC3E}">
        <p14:creationId xmlns:p14="http://schemas.microsoft.com/office/powerpoint/2010/main" val="120576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 Hadron Collider at CERN is the best tool available for expanding our knowledge at the energy frontier. Its important to </a:t>
            </a:r>
            <a:r>
              <a:rPr lang="en-US" dirty="0" err="1"/>
              <a:t>realise</a:t>
            </a:r>
            <a:r>
              <a:rPr lang="en-US" dirty="0"/>
              <a:t> that we are currently in the middle of an exciting journey that started a long time ago. The idea of putting a hadron collider in the same tunnel as the Large Electron Positron Collider, or LEP, was first proposed in 1984. It was justified by what is now referred to as the no-lose theorem, that high-energy pp collisions would either enable the Higgs discovery, or would uncover some new physics at the </a:t>
            </a:r>
            <a:r>
              <a:rPr lang="en-US" dirty="0" err="1"/>
              <a:t>TeV</a:t>
            </a:r>
            <a:r>
              <a:rPr lang="en-US" dirty="0"/>
              <a:t>-scale needed to address the known shortcomings of the SM.</a:t>
            </a:r>
            <a:br>
              <a:rPr lang="en-US" dirty="0"/>
            </a:br>
            <a:r>
              <a:rPr lang="en-US" dirty="0" err="1"/>
              <a:t>Fastforward</a:t>
            </a:r>
            <a:r>
              <a:rPr lang="en-US" dirty="0"/>
              <a:t> nearly 20 years to 2006, and the first European Strategy document highlighted the excitement associated with exploring this new frontier, but also mentioned the challenges that would come with the higher energy range. As I’ll be discussing later  both the machine and experiments have far surpassed initial performance projections, and we should be hopeful that this trend will continue. </a:t>
            </a:r>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6</a:t>
            </a:fld>
            <a:endParaRPr lang="en-GB" altLang="en-US"/>
          </a:p>
        </p:txBody>
      </p:sp>
    </p:spTree>
    <p:extLst>
      <p:ext uri="{BB962C8B-B14F-4D97-AF65-F5344CB8AC3E}">
        <p14:creationId xmlns:p14="http://schemas.microsoft.com/office/powerpoint/2010/main" val="204813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In order to avoid a significant gap in data-taking decisions need to be made in the coming years to avoid a gap in data-taking after the High-Luminosity LHC…</a:t>
            </a:r>
          </a:p>
          <a:p>
            <a:endParaRPr lang="en-US" dirty="0"/>
          </a:p>
          <a:p>
            <a:endParaRPr lang="en-US" dirty="0"/>
          </a:p>
          <a:p>
            <a:endParaRPr lang="en-US" dirty="0"/>
          </a:p>
          <a:p>
            <a:r>
              <a:rPr lang="en-US" dirty="0"/>
              <a:t>Strategic priorities for the European High Energy Physics community are defined through updates to the European Strategy for Particle physics which take place roughly every 7 years following extended </a:t>
            </a:r>
            <a:r>
              <a:rPr lang="en-US" dirty="0" err="1"/>
              <a:t>concensus</a:t>
            </a:r>
            <a:r>
              <a:rPr lang="en-US" dirty="0"/>
              <a:t> gathering and discussion within the community. Two key statements from the 2020 update are shown on the slide. The first is that the next high-priority collider is an </a:t>
            </a:r>
            <a:r>
              <a:rPr lang="en-US" dirty="0" err="1"/>
              <a:t>e+e</a:t>
            </a:r>
            <a:r>
              <a:rPr lang="en-US" dirty="0"/>
              <a:t>- </a:t>
            </a:r>
            <a:r>
              <a:rPr lang="en-US" dirty="0" err="1"/>
              <a:t>higgs</a:t>
            </a:r>
            <a:r>
              <a:rPr lang="en-US" dirty="0"/>
              <a:t> factory, and that in the longer term we should be aiming to produce pp collisions at the highest achievable </a:t>
            </a:r>
            <a:r>
              <a:rPr lang="en-US" dirty="0" err="1"/>
              <a:t>centre</a:t>
            </a:r>
            <a:r>
              <a:rPr lang="en-US" dirty="0"/>
              <a:t> of mass energy to push the energy frontier to its limit.</a:t>
            </a:r>
          </a:p>
          <a:p>
            <a:r>
              <a:rPr lang="en-US" dirty="0"/>
              <a:t>The second states that Europe, together with its international partners, should investigate the technical and financial </a:t>
            </a:r>
            <a:r>
              <a:rPr lang="en-US" dirty="0" err="1"/>
              <a:t>feasiiliy</a:t>
            </a:r>
            <a:r>
              <a:rPr lang="en-US" dirty="0"/>
              <a:t> of operating a 100 </a:t>
            </a:r>
            <a:r>
              <a:rPr lang="en-US" dirty="0" err="1"/>
              <a:t>TeV</a:t>
            </a:r>
            <a:r>
              <a:rPr lang="en-US" dirty="0"/>
              <a:t> hadron collider at CERN.</a:t>
            </a:r>
          </a:p>
          <a:p>
            <a:r>
              <a:rPr lang="en-US" dirty="0"/>
              <a:t>As the integrated FCC </a:t>
            </a:r>
            <a:r>
              <a:rPr lang="en-US" dirty="0" err="1"/>
              <a:t>programme</a:t>
            </a:r>
            <a:r>
              <a:rPr lang="en-US" dirty="0"/>
              <a:t> provides an exciting route to achieving these goals, the FCC feasibility study was launched in 2021, aiming to be completed by 2025 in order to provide key input to the next European Strategy Update which is expected to take place around 2026 and 2027. The feasibility study is currently undergoing its mid-term review so this talk is particularly timely in terms of taking stock of where we have got to.</a:t>
            </a:r>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8</a:t>
            </a:fld>
            <a:endParaRPr lang="en-GB" altLang="en-US"/>
          </a:p>
        </p:txBody>
      </p:sp>
    </p:spTree>
    <p:extLst>
      <p:ext uri="{BB962C8B-B14F-4D97-AF65-F5344CB8AC3E}">
        <p14:creationId xmlns:p14="http://schemas.microsoft.com/office/powerpoint/2010/main" val="3002982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FCC-eh (energy frontier)</a:t>
            </a:r>
          </a:p>
          <a:p>
            <a:pPr marL="285750" indent="-285750">
              <a:buFont typeface="Arial" panose="020B0604020202020204" pitchFamily="34" charset="0"/>
              <a:buChar char="•"/>
            </a:pPr>
            <a:r>
              <a:rPr lang="en-US" dirty="0"/>
              <a:t>High-energy DIS- improved knowledge of proton structure.</a:t>
            </a:r>
          </a:p>
          <a:p>
            <a:pPr marL="285750" indent="-285750">
              <a:buFont typeface="Arial" panose="020B0604020202020204" pitchFamily="34" charset="0"/>
              <a:buChar char="•"/>
            </a:pPr>
            <a:r>
              <a:rPr lang="en-US" dirty="0"/>
              <a:t>Complementary measurements of Higgs/top/EW parameters, and improved PDFs.</a:t>
            </a:r>
          </a:p>
          <a:p>
            <a:endParaRPr lang="en-US" b="1"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11</a:t>
            </a:fld>
            <a:endParaRPr lang="en-GB" altLang="en-US"/>
          </a:p>
        </p:txBody>
      </p:sp>
    </p:spTree>
    <p:extLst>
      <p:ext uri="{BB962C8B-B14F-4D97-AF65-F5344CB8AC3E}">
        <p14:creationId xmlns:p14="http://schemas.microsoft.com/office/powerpoint/2010/main" val="171075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strengths of the FCC </a:t>
            </a:r>
            <a:r>
              <a:rPr lang="en-US" dirty="0" err="1"/>
              <a:t>programme</a:t>
            </a:r>
            <a:r>
              <a:rPr lang="en-US" dirty="0"/>
              <a:t> are the physics synergies, with FCC-</a:t>
            </a:r>
            <a:r>
              <a:rPr lang="en-US" dirty="0" err="1"/>
              <a:t>ee</a:t>
            </a:r>
            <a:r>
              <a:rPr lang="en-US" dirty="0"/>
              <a:t> providing indirect sensitivity to new physics at mass scales up to 70 </a:t>
            </a:r>
            <a:r>
              <a:rPr lang="en-US" dirty="0" err="1"/>
              <a:t>TeV</a:t>
            </a:r>
            <a:r>
              <a:rPr lang="en-US" dirty="0"/>
              <a:t> through ultra-precise SM measurements, and FCC-</a:t>
            </a:r>
            <a:r>
              <a:rPr lang="en-US" dirty="0" err="1"/>
              <a:t>hh</a:t>
            </a:r>
            <a:r>
              <a:rPr lang="en-US" dirty="0"/>
              <a:t> potentially enabling direct access to new phenomena at mass scales up to around 50 </a:t>
            </a:r>
            <a:r>
              <a:rPr lang="en-US" dirty="0" err="1"/>
              <a:t>TeV</a:t>
            </a:r>
            <a:r>
              <a:rPr lang="en-US" dirty="0"/>
              <a:t>. Furthermore the measurements at FCC-</a:t>
            </a:r>
            <a:r>
              <a:rPr lang="en-US" dirty="0" err="1"/>
              <a:t>hh</a:t>
            </a:r>
            <a:r>
              <a:rPr lang="en-US" dirty="0"/>
              <a:t> can be performed in a model-independent way by using results obtained at FCC-</a:t>
            </a:r>
            <a:r>
              <a:rPr lang="en-US" dirty="0" err="1"/>
              <a:t>ee</a:t>
            </a:r>
            <a:r>
              <a:rPr lang="en-US" dirty="0"/>
              <a:t>, and I’ll now briefly discuss this in more detail using Higgs measurements and BSM measurements as examples.</a:t>
            </a:r>
          </a:p>
        </p:txBody>
      </p:sp>
      <p:sp>
        <p:nvSpPr>
          <p:cNvPr id="4" name="Slide Number Placeholder 3"/>
          <p:cNvSpPr>
            <a:spLocks noGrp="1"/>
          </p:cNvSpPr>
          <p:nvPr>
            <p:ph type="sldNum" sz="quarter" idx="5"/>
          </p:nvPr>
        </p:nvSpPr>
        <p:spPr/>
        <p:txBody>
          <a:bodyPr/>
          <a:lstStyle/>
          <a:p>
            <a:fld id="{1C6D3B76-DCFB-C24C-8DA5-24B516914DDF}" type="slidenum">
              <a:rPr lang="en-GB" altLang="en-US" smtClean="0"/>
              <a:pPr/>
              <a:t>12</a:t>
            </a:fld>
            <a:endParaRPr lang="en-GB" altLang="en-US"/>
          </a:p>
        </p:txBody>
      </p:sp>
    </p:spTree>
    <p:extLst>
      <p:ext uri="{BB962C8B-B14F-4D97-AF65-F5344CB8AC3E}">
        <p14:creationId xmlns:p14="http://schemas.microsoft.com/office/powerpoint/2010/main" val="4092253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3"/>
          <p:cNvSpPr>
            <a:spLocks noChangeArrowheads="1"/>
          </p:cNvSpPr>
          <p:nvPr/>
        </p:nvSpPr>
        <p:spPr bwMode="auto">
          <a:xfrm>
            <a:off x="0" y="5365750"/>
            <a:ext cx="9140825" cy="665163"/>
          </a:xfrm>
          <a:prstGeom prst="rect">
            <a:avLst/>
          </a:prstGeom>
          <a:solidFill>
            <a:srgbClr val="003E72"/>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 name="Rectangle 14"/>
          <p:cNvSpPr>
            <a:spLocks noChangeArrowheads="1"/>
          </p:cNvSpPr>
          <p:nvPr/>
        </p:nvSpPr>
        <p:spPr bwMode="auto">
          <a:xfrm>
            <a:off x="0" y="6030913"/>
            <a:ext cx="9140825" cy="173037"/>
          </a:xfrm>
          <a:prstGeom prst="rect">
            <a:avLst/>
          </a:prstGeom>
          <a:solidFill>
            <a:srgbClr val="6AADE4"/>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122" name="Rectangle 2"/>
          <p:cNvSpPr>
            <a:spLocks noGrp="1" noChangeArrowheads="1"/>
          </p:cNvSpPr>
          <p:nvPr>
            <p:ph type="ctrTitle"/>
          </p:nvPr>
        </p:nvSpPr>
        <p:spPr>
          <a:xfrm>
            <a:off x="384175" y="2016125"/>
            <a:ext cx="8374063" cy="576263"/>
          </a:xfrm>
        </p:spPr>
        <p:txBody>
          <a:bodyPr/>
          <a:lstStyle>
            <a:lvl1pPr>
              <a:defRPr sz="3600"/>
            </a:lvl1pPr>
          </a:lstStyle>
          <a:p>
            <a:pPr lvl="0"/>
            <a:r>
              <a:rPr lang="en-GB" altLang="en-US" noProof="0"/>
              <a:t>Click to edit Master title style</a:t>
            </a:r>
          </a:p>
        </p:txBody>
      </p:sp>
      <p:sp>
        <p:nvSpPr>
          <p:cNvPr id="5123" name="Rectangle 3"/>
          <p:cNvSpPr>
            <a:spLocks noGrp="1" noChangeArrowheads="1"/>
          </p:cNvSpPr>
          <p:nvPr>
            <p:ph type="subTitle" idx="1"/>
          </p:nvPr>
        </p:nvSpPr>
        <p:spPr>
          <a:xfrm>
            <a:off x="384175" y="2774950"/>
            <a:ext cx="8374063" cy="539750"/>
          </a:xfrm>
        </p:spPr>
        <p:txBody>
          <a:bodyPr/>
          <a:lstStyle>
            <a:lvl1pPr marL="0" indent="0">
              <a:buFontTx/>
              <a:buNone/>
              <a:defRPr sz="1800" b="1">
                <a:solidFill>
                  <a:schemeClr val="tx2"/>
                </a:solidFill>
              </a:defRPr>
            </a:lvl1pPr>
          </a:lstStyle>
          <a:p>
            <a:pPr lvl="0"/>
            <a:r>
              <a:rPr lang="en-GB" altLang="en-US" noProof="0"/>
              <a:t>Click to edit Master subtitle style</a:t>
            </a:r>
          </a:p>
        </p:txBody>
      </p:sp>
      <p:sp>
        <p:nvSpPr>
          <p:cNvPr id="6" name="Rectangle 10"/>
          <p:cNvSpPr>
            <a:spLocks noGrp="1" noChangeArrowheads="1"/>
          </p:cNvSpPr>
          <p:nvPr>
            <p:ph type="sldNum" sz="quarter" idx="10"/>
          </p:nvPr>
        </p:nvSpPr>
        <p:spPr>
          <a:xfrm>
            <a:off x="7862888" y="6448425"/>
            <a:ext cx="900112" cy="179388"/>
          </a:xfrm>
        </p:spPr>
        <p:txBody>
          <a:bodyPr/>
          <a:lstStyle>
            <a:lvl1pPr>
              <a:defRPr>
                <a:solidFill>
                  <a:schemeClr val="tx1"/>
                </a:solidFill>
              </a:defRPr>
            </a:lvl1pPr>
          </a:lstStyle>
          <a:p>
            <a:fld id="{1B1ED615-EDE1-E947-89BC-02A22D6951C7}" type="slidenum">
              <a:rPr lang="en-GB" altLang="en-US"/>
              <a:pPr/>
              <a:t>‹#›</a:t>
            </a:fld>
            <a:endParaRPr lang="en-GB" altLang="en-US"/>
          </a:p>
        </p:txBody>
      </p:sp>
    </p:spTree>
    <p:extLst>
      <p:ext uri="{BB962C8B-B14F-4D97-AF65-F5344CB8AC3E}">
        <p14:creationId xmlns:p14="http://schemas.microsoft.com/office/powerpoint/2010/main" val="4507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fld id="{9B30EF50-4229-A843-92B1-453FFE807C02}" type="slidenum">
              <a:rPr lang="en-GB" altLang="en-US"/>
              <a:pPr/>
              <a:t>‹#›</a:t>
            </a:fld>
            <a:endParaRPr lang="en-GB" altLang="en-US"/>
          </a:p>
        </p:txBody>
      </p:sp>
      <p:sp>
        <p:nvSpPr>
          <p:cNvPr id="5" name="TextBox 4"/>
          <p:cNvSpPr txBox="1"/>
          <p:nvPr userDrawn="1"/>
        </p:nvSpPr>
        <p:spPr>
          <a:xfrm>
            <a:off x="2123728" y="6384151"/>
            <a:ext cx="5112568" cy="261610"/>
          </a:xfrm>
          <a:prstGeom prst="rect">
            <a:avLst/>
          </a:prstGeom>
          <a:noFill/>
        </p:spPr>
        <p:txBody>
          <a:bodyPr wrap="square" rtlCol="0">
            <a:spAutoFit/>
          </a:bodyPr>
          <a:lstStyle/>
          <a:p>
            <a:r>
              <a:rPr lang="en-US" sz="1100" dirty="0" err="1">
                <a:solidFill>
                  <a:schemeClr val="bg1"/>
                </a:solidFill>
              </a:rPr>
              <a:t>Dr</a:t>
            </a:r>
            <a:r>
              <a:rPr lang="en-US" sz="1100" dirty="0">
                <a:solidFill>
                  <a:schemeClr val="bg1"/>
                </a:solidFill>
              </a:rPr>
              <a:t> Sarah</a:t>
            </a:r>
            <a:r>
              <a:rPr lang="en-US" sz="1100" baseline="0" dirty="0">
                <a:solidFill>
                  <a:schemeClr val="bg1"/>
                </a:solidFill>
              </a:rPr>
              <a:t> Williams- BSM searches and detector development- </a:t>
            </a:r>
            <a:r>
              <a:rPr lang="en-US" sz="1100" baseline="0" dirty="0" err="1">
                <a:solidFill>
                  <a:schemeClr val="bg1"/>
                </a:solidFill>
              </a:rPr>
              <a:t>CoePP</a:t>
            </a:r>
            <a:r>
              <a:rPr lang="en-US" sz="1100" baseline="0" dirty="0">
                <a:solidFill>
                  <a:schemeClr val="bg1"/>
                </a:solidFill>
              </a:rPr>
              <a:t> 2017</a:t>
            </a:r>
            <a:endParaRPr lang="en-US" sz="1100" dirty="0">
              <a:solidFill>
                <a:schemeClr val="bg1"/>
              </a:solidFill>
            </a:endParaRPr>
          </a:p>
        </p:txBody>
      </p:sp>
    </p:spTree>
    <p:extLst>
      <p:ext uri="{BB962C8B-B14F-4D97-AF65-F5344CB8AC3E}">
        <p14:creationId xmlns:p14="http://schemas.microsoft.com/office/powerpoint/2010/main" val="147869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5913" y="398463"/>
            <a:ext cx="2093912" cy="53768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84175" y="398463"/>
            <a:ext cx="6129338" cy="5376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xfrm>
            <a:off x="2051720" y="6381328"/>
            <a:ext cx="6711280" cy="249659"/>
          </a:xfrm>
          <a:ln/>
        </p:spPr>
        <p:txBody>
          <a:bodyPr/>
          <a:lstStyle>
            <a:lvl1pPr>
              <a:defRPr/>
            </a:lvl1pPr>
          </a:lstStyle>
          <a:p>
            <a:r>
              <a:rPr lang="en-GB" altLang="en-US" dirty="0"/>
              <a:t>                        </a:t>
            </a:r>
            <a:fld id="{D1A5A8E9-7831-0543-B868-79AEAE8690FC}" type="slidenum">
              <a:rPr lang="en-GB" altLang="en-US" smtClean="0"/>
              <a:pPr/>
              <a:t>‹#›</a:t>
            </a:fld>
            <a:endParaRPr lang="en-GB" altLang="en-US" dirty="0"/>
          </a:p>
        </p:txBody>
      </p:sp>
    </p:spTree>
    <p:extLst>
      <p:ext uri="{BB962C8B-B14F-4D97-AF65-F5344CB8AC3E}">
        <p14:creationId xmlns:p14="http://schemas.microsoft.com/office/powerpoint/2010/main" val="171880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xfrm>
            <a:off x="7858126" y="6479540"/>
            <a:ext cx="900112" cy="179388"/>
          </a:xfrm>
          <a:ln/>
        </p:spPr>
        <p:txBody>
          <a:bodyPr/>
          <a:lstStyle>
            <a:lvl1pPr>
              <a:defRPr/>
            </a:lvl1pPr>
          </a:lstStyle>
          <a:p>
            <a:fld id="{6626A503-4F86-2C4D-8D1F-0229D2C7DD88}" type="slidenum">
              <a:rPr lang="en-GB" altLang="en-US"/>
              <a:pPr/>
              <a:t>‹#›</a:t>
            </a:fld>
            <a:endParaRPr lang="en-GB" altLang="en-US"/>
          </a:p>
        </p:txBody>
      </p:sp>
    </p:spTree>
    <p:extLst>
      <p:ext uri="{BB962C8B-B14F-4D97-AF65-F5344CB8AC3E}">
        <p14:creationId xmlns:p14="http://schemas.microsoft.com/office/powerpoint/2010/main" val="30707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B58CA72E-E508-CA46-B04B-7134E19F6544}" type="slidenum">
              <a:rPr lang="en-GB" altLang="en-US"/>
              <a:pPr/>
              <a:t>‹#›</a:t>
            </a:fld>
            <a:endParaRPr lang="en-GB" altLang="en-US"/>
          </a:p>
        </p:txBody>
      </p:sp>
    </p:spTree>
    <p:extLst>
      <p:ext uri="{BB962C8B-B14F-4D97-AF65-F5344CB8AC3E}">
        <p14:creationId xmlns:p14="http://schemas.microsoft.com/office/powerpoint/2010/main" val="53709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84175" y="1708150"/>
            <a:ext cx="4110038"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708150"/>
            <a:ext cx="4111625"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fld id="{3F719B99-B09A-A64C-B92D-26AF96B6531F}" type="slidenum">
              <a:rPr lang="en-GB" altLang="en-US"/>
              <a:pPr/>
              <a:t>‹#›</a:t>
            </a:fld>
            <a:endParaRPr lang="en-GB" altLang="en-US"/>
          </a:p>
        </p:txBody>
      </p:sp>
    </p:spTree>
    <p:extLst>
      <p:ext uri="{BB962C8B-B14F-4D97-AF65-F5344CB8AC3E}">
        <p14:creationId xmlns:p14="http://schemas.microsoft.com/office/powerpoint/2010/main" val="105208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fld id="{ED36A601-8830-9645-83AE-97D1415F6877}" type="slidenum">
              <a:rPr lang="en-GB" altLang="en-US"/>
              <a:pPr/>
              <a:t>‹#›</a:t>
            </a:fld>
            <a:endParaRPr lang="en-GB" altLang="en-US"/>
          </a:p>
        </p:txBody>
      </p:sp>
    </p:spTree>
    <p:extLst>
      <p:ext uri="{BB962C8B-B14F-4D97-AF65-F5344CB8AC3E}">
        <p14:creationId xmlns:p14="http://schemas.microsoft.com/office/powerpoint/2010/main" val="20931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fld id="{AE7792FC-DA11-4845-AF78-2C14EC41BBBC}" type="slidenum">
              <a:rPr lang="en-GB" altLang="en-US"/>
              <a:pPr/>
              <a:t>‹#›</a:t>
            </a:fld>
            <a:endParaRPr lang="en-GB" altLang="en-US"/>
          </a:p>
        </p:txBody>
      </p:sp>
    </p:spTree>
    <p:extLst>
      <p:ext uri="{BB962C8B-B14F-4D97-AF65-F5344CB8AC3E}">
        <p14:creationId xmlns:p14="http://schemas.microsoft.com/office/powerpoint/2010/main" val="17287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E857CCA6-CB95-0141-83D6-4AE0F426C467}" type="slidenum">
              <a:rPr lang="en-GB" altLang="en-US"/>
              <a:pPr/>
              <a:t>‹#›</a:t>
            </a:fld>
            <a:endParaRPr lang="en-GB" altLang="en-US"/>
          </a:p>
        </p:txBody>
      </p:sp>
    </p:spTree>
    <p:extLst>
      <p:ext uri="{BB962C8B-B14F-4D97-AF65-F5344CB8AC3E}">
        <p14:creationId xmlns:p14="http://schemas.microsoft.com/office/powerpoint/2010/main" val="2061779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43C9050-833F-524A-AE2D-3BE6F4AE2EE6}" type="slidenum">
              <a:rPr lang="en-GB" altLang="en-US"/>
              <a:pPr/>
              <a:t>‹#›</a:t>
            </a:fld>
            <a:endParaRPr lang="en-GB" altLang="en-US"/>
          </a:p>
        </p:txBody>
      </p:sp>
    </p:spTree>
    <p:extLst>
      <p:ext uri="{BB962C8B-B14F-4D97-AF65-F5344CB8AC3E}">
        <p14:creationId xmlns:p14="http://schemas.microsoft.com/office/powerpoint/2010/main" val="53431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A70CE484-FEFB-094F-99DE-E7AC617D4AD0}" type="slidenum">
              <a:rPr lang="en-GB" altLang="en-US"/>
              <a:pPr/>
              <a:t>‹#›</a:t>
            </a:fld>
            <a:endParaRPr lang="en-GB" altLang="en-US"/>
          </a:p>
        </p:txBody>
      </p:sp>
    </p:spTree>
    <p:extLst>
      <p:ext uri="{BB962C8B-B14F-4D97-AF65-F5344CB8AC3E}">
        <p14:creationId xmlns:p14="http://schemas.microsoft.com/office/powerpoint/2010/main" val="1604791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175" y="398463"/>
            <a:ext cx="83756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384175" y="1708150"/>
            <a:ext cx="8374063"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30" name="Rectangle 6"/>
          <p:cNvSpPr>
            <a:spLocks noGrp="1" noChangeArrowheads="1"/>
          </p:cNvSpPr>
          <p:nvPr>
            <p:ph type="sldNum" sz="quarter" idx="4"/>
          </p:nvPr>
        </p:nvSpPr>
        <p:spPr bwMode="auto">
          <a:xfrm>
            <a:off x="7862888" y="6451600"/>
            <a:ext cx="90011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000">
                <a:solidFill>
                  <a:schemeClr val="tx2"/>
                </a:solidFill>
              </a:defRPr>
            </a:lvl1pPr>
          </a:lstStyle>
          <a:p>
            <a:fld id="{1373E495-9683-E648-9E60-9A9066692AD1}" type="slidenum">
              <a:rPr lang="en-GB" altLang="en-US" smtClean="0"/>
              <a:pPr/>
              <a:t>‹#›</a:t>
            </a:fld>
            <a:endParaRPr lang="en-GB" altLang="en-US" dirty="0"/>
          </a:p>
        </p:txBody>
      </p:sp>
      <p:sp>
        <p:nvSpPr>
          <p:cNvPr id="5" name="TextBox 4"/>
          <p:cNvSpPr txBox="1"/>
          <p:nvPr userDrawn="1"/>
        </p:nvSpPr>
        <p:spPr>
          <a:xfrm>
            <a:off x="2051720" y="6387405"/>
            <a:ext cx="5616624" cy="307777"/>
          </a:xfrm>
          <a:prstGeom prst="rect">
            <a:avLst/>
          </a:prstGeom>
          <a:noFill/>
        </p:spPr>
        <p:txBody>
          <a:bodyPr wrap="square" rtlCol="0">
            <a:spAutoFit/>
          </a:bodyPr>
          <a:lstStyle/>
          <a:p>
            <a:r>
              <a:rPr lang="en-US" sz="1400" dirty="0">
                <a:solidFill>
                  <a:schemeClr val="bg1"/>
                </a:solidFill>
              </a:rPr>
              <a:t>Dr Sarah Williams: Seminar @ RAL PPD 05/06/2024</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269875" indent="-269875" algn="l" rtl="0" eaLnBrk="0" fontAlgn="base" hangingPunct="0">
        <a:spcBef>
          <a:spcPct val="0"/>
        </a:spcBef>
        <a:spcAft>
          <a:spcPct val="75000"/>
        </a:spcAft>
        <a:buChar char="•"/>
        <a:defRPr sz="2000">
          <a:solidFill>
            <a:schemeClr val="tx1"/>
          </a:solidFill>
          <a:latin typeface="+mn-lt"/>
          <a:ea typeface="+mn-ea"/>
          <a:cs typeface="+mn-cs"/>
        </a:defRPr>
      </a:lvl1pPr>
      <a:lvl2pPr marL="538163" indent="-266700" algn="l" rtl="0" eaLnBrk="0" fontAlgn="base" hangingPunct="0">
        <a:spcBef>
          <a:spcPct val="0"/>
        </a:spcBef>
        <a:spcAft>
          <a:spcPct val="75000"/>
        </a:spcAft>
        <a:buChar char="•"/>
        <a:defRPr sz="2000">
          <a:solidFill>
            <a:schemeClr val="tx1"/>
          </a:solidFill>
          <a:latin typeface="+mn-lt"/>
        </a:defRPr>
      </a:lvl2pPr>
      <a:lvl3pPr marL="809625" indent="-269875" algn="l" rtl="0" eaLnBrk="0" fontAlgn="base" hangingPunct="0">
        <a:spcBef>
          <a:spcPct val="0"/>
        </a:spcBef>
        <a:spcAft>
          <a:spcPct val="75000"/>
        </a:spcAft>
        <a:buChar char="•"/>
        <a:defRPr sz="2000">
          <a:solidFill>
            <a:schemeClr val="tx1"/>
          </a:solidFill>
          <a:latin typeface="+mn-lt"/>
        </a:defRPr>
      </a:lvl3pPr>
      <a:lvl4pPr marL="1079500" indent="-268288" algn="l" rtl="0" eaLnBrk="0" fontAlgn="base" hangingPunct="0">
        <a:spcBef>
          <a:spcPct val="0"/>
        </a:spcBef>
        <a:spcAft>
          <a:spcPct val="75000"/>
        </a:spcAft>
        <a:buChar char="•"/>
        <a:defRPr sz="2000">
          <a:solidFill>
            <a:schemeClr val="tx1"/>
          </a:solidFill>
          <a:latin typeface="+mn-lt"/>
        </a:defRPr>
      </a:lvl4pPr>
      <a:lvl5pPr marL="1350963" indent="-269875" algn="l" rtl="0" eaLnBrk="0" fontAlgn="base" hangingPunct="0">
        <a:spcBef>
          <a:spcPct val="0"/>
        </a:spcBef>
        <a:spcAft>
          <a:spcPct val="75000"/>
        </a:spcAft>
        <a:buChar char="•"/>
        <a:defRPr sz="2000">
          <a:solidFill>
            <a:schemeClr val="tx1"/>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1202105/contributions/5423451/attachments/2659293/4606138/FCCweek-2023-London.pptx"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fcc-cdr.web.cern.ch/" TargetMode="External"/><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fcc-cdr.web.cern.ch/" TargetMode="External"/><Relationship Id="rId5" Type="http://schemas.openxmlformats.org/officeDocument/2006/relationships/image" Target="../media/image33.pn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hyperlink" Target="https://indico.cern.ch/event/1202105/contributions/5423451/attachments/2659293/4606138/FCCweek-2023-London.pptx"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indico.cern.ch/event/1202105/contributions/5423451/attachments/2659293/4606138/FCCweek-2023-London.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indico.cern.ch/event/1202105/contributions/5396850/attachments/2659433/4606491/Detector%20Requirements%20from%20Physics.pdf" TargetMode="External"/><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indico.cern.ch/event/1341618/contributions/5702317/attachments/2777241/4840466/higgs_hllhc_fcc_zpw.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fcc-cdr.web.cern.c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indico.cern.ch/event/1202105/contributions/5402639/attachments/2660472/4608865/Kamenik_FCC-Week_Flavours_2023.pdf"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hyperlink" Target="https://indico.cern.ch/event/1341618/contributions/5702307/attachments/2777205/4840392/fccee-ew-precision.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indico.cern.ch/event/1202105/contributions/5402639/attachments/2660472/4608865/Kamenik_FCC-Week_Flavours_2023.pdf" TargetMode="External"/><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2203.06520.pdf" TargetMode="External"/><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5.emf"/><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rxiv.org/pdf/1903.05062" TargetMode="External"/><Relationship Id="rId5" Type="http://schemas.openxmlformats.org/officeDocument/2006/relationships/hyperlink" Target="https://arxiv.org/pdf/2211.11084"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indico.cern.ch/event/1202105/contributions/5396827/attachments/2662524/4612966/20230608_software_for_detector_studies_status_BrieucFrancois.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key4hep.github.io/key4hep-do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hyperlink" Target="https://gencraft.com/generate" TargetMode="External"/><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5" Type="http://schemas.openxmlformats.org/officeDocument/2006/relationships/image" Target="../media/image72.jp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531.png"/><Relationship Id="rId7"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home.cern/science/accelerators/future-circular-collider" TargetMode="Externa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indico.ihep.ac.cn/event/19316/timetable/?view=standard" TargetMode="External"/><Relationship Id="rId5" Type="http://schemas.openxmlformats.org/officeDocument/2006/relationships/image" Target="../media/image35.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hyperlink" Target="https://indico.ijclab.in2p3.fr/event/8623/contributions/27079/subcontributions/1943/attachments/19802/27128/Orsay_UKlein_26.10.2022.pdf"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hyperlink" Target="https://cds.cern.ch/record/2706220/files/Agostini_2021_J._Phys._G__Nucl._Part._Phys._48_110501.pdf" TargetMode="External"/><Relationship Id="rId4" Type="http://schemas.openxmlformats.org/officeDocument/2006/relationships/hyperlink" Target="https://indico.cern.ch/event/1202105/contributions/5435643/attachments/2662467/4612844/FCC-JDH-8June2023.pdf"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86.emf"/><Relationship Id="rId7" Type="http://schemas.openxmlformats.org/officeDocument/2006/relationships/hyperlink" Target="https://indico.cern.ch/event/1202105/contributions/5423455/attachments/2659121/4607170/fcc-london.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20.png"/><Relationship Id="rId5" Type="http://schemas.openxmlformats.org/officeDocument/2006/relationships/image" Target="../media/image88.jpeg"/><Relationship Id="rId4" Type="http://schemas.openxmlformats.org/officeDocument/2006/relationships/image" Target="../media/image87.emf"/></Relationships>
</file>

<file path=ppt/slides/_rels/slide4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hyperlink" Target="https://fcc-cdr.web.cern.ch/"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indico.cern.ch/event/577856/contributions/346762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3" Type="http://schemas.openxmlformats.org/officeDocument/2006/relationships/hyperlink" Target="https://indico.cern.ch/event/1202105/contributions/5423504/attachments/2659109/4606291/230605_FCC-FS-Status_ap.pdf" TargetMode="External"/><Relationship Id="rId2" Type="http://schemas.openxmlformats.org/officeDocument/2006/relationships/image" Target="../media/image94.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hyperlink" Target="https://cds.cern.ch/record/2827204/files/2208.10466.pdf" TargetMode="External"/><Relationship Id="rId3" Type="http://schemas.openxmlformats.org/officeDocument/2006/relationships/hyperlink" Target="https://arxiv.org/pdf/2208.06030.pdf" TargetMode="External"/><Relationship Id="rId7" Type="http://schemas.openxmlformats.org/officeDocument/2006/relationships/hyperlink" Target="https://indico.cern.ch/event/1261135/contributions/5299407/attachments/2625454/4540240/2023-04-05-nevay-future-colliders.pdf"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hyperlink" Target="https://indico.cern.ch/event/1202105/contributions/5385376/attachments/2661124/4610047/HTS4_London_final.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em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indico.slac.stanford.edu/event/7992/timetable/?view=standard"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hyperlink" Target="https://journals.aps.org/prab/abstract/10.1103/PhysRevAccelBeams.19.111005" TargetMode="External"/><Relationship Id="rId3" Type="http://schemas.openxmlformats.org/officeDocument/2006/relationships/hyperlink" Target="https://cerncourier.com/a/fcc-ee-designers-turn-up-the-heat/" TargetMode="External"/><Relationship Id="rId7" Type="http://schemas.openxmlformats.org/officeDocument/2006/relationships/image" Target="../media/image310.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indico.cern.ch/event/1202105/contributions/5423504/attachments/2659109/4606291/230605_FCC-FS-Status_ap.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snowmass21.org/energy/bsm_genera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hyperlink" Target="https://www.frontiersin.org/articles/10.3389/fphy.2022.967881/full"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indico.desy.de/event/34916/contributions/147665/attachments/84286/111633/FCCLLP_EPSHEP_23Aug2023.pdf" TargetMode="External"/><Relationship Id="rId5" Type="http://schemas.openxmlformats.org/officeDocument/2006/relationships/hyperlink" Target="https://indico.cern.ch/event/1253605/contributions/5349533/attachments/2628864/4546553/LLPsExoticHiggs_ECFAWG1SCHRMeeting.pdf" TargetMode="Externa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council-strategygroup.web.cern.ch/council-strategygroup/" TargetMode="External"/><Relationship Id="rId5" Type="http://schemas.openxmlformats.org/officeDocument/2006/relationships/hyperlink" Target="http://cdsweb.cern.ch/record/154938/files/CERN-84-10-V-1.pdf" TargetMode="Externa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ndico.stfc.ac.uk/event/1012/"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9512" y="1968595"/>
            <a:ext cx="8784975" cy="576263"/>
          </a:xfrm>
        </p:spPr>
        <p:txBody>
          <a:bodyPr/>
          <a:lstStyle/>
          <a:p>
            <a:pPr algn="ctr"/>
            <a:r>
              <a:rPr lang="en-GB" sz="2400" i="0" u="none" strike="noStrike" dirty="0">
                <a:solidFill>
                  <a:schemeClr val="bg1"/>
                </a:solidFill>
                <a:effectLst/>
                <a:latin typeface="Arial" panose="020B0604020202020204" pitchFamily="34" charset="0"/>
                <a:cs typeface="Arial" panose="020B0604020202020204" pitchFamily="34" charset="0"/>
              </a:rPr>
              <a:t>The Future Circular Collider as a Higgs/top/EW Factory: Status and plans for FCC-</a:t>
            </a:r>
            <a:r>
              <a:rPr lang="en-GB" sz="2400" i="0" u="none" strike="noStrike" dirty="0" err="1">
                <a:solidFill>
                  <a:schemeClr val="bg1"/>
                </a:solidFill>
                <a:effectLst/>
                <a:latin typeface="Arial" panose="020B0604020202020204" pitchFamily="34" charset="0"/>
                <a:cs typeface="Arial" panose="020B0604020202020204" pitchFamily="34" charset="0"/>
              </a:rPr>
              <a:t>ee</a:t>
            </a:r>
            <a:endParaRPr lang="en-US" altLang="en-US" sz="2400"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fld id="{1B1ED615-EDE1-E947-89BC-02A22D6951C7}" type="slidenum">
              <a:rPr lang="en-GB" altLang="en-US" smtClean="0"/>
              <a:pPr/>
              <a:t>1</a:t>
            </a:fld>
            <a:endParaRPr lang="en-GB" altLang="en-US"/>
          </a:p>
        </p:txBody>
      </p:sp>
      <p:sp>
        <p:nvSpPr>
          <p:cNvPr id="11" name="Rectangle 4"/>
          <p:cNvSpPr>
            <a:spLocks noChangeArrowheads="1"/>
          </p:cNvSpPr>
          <p:nvPr/>
        </p:nvSpPr>
        <p:spPr bwMode="auto">
          <a:xfrm>
            <a:off x="403255" y="5445224"/>
            <a:ext cx="8374063"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1600" b="1" dirty="0">
                <a:solidFill>
                  <a:schemeClr val="tx2"/>
                </a:solidFill>
              </a:rPr>
              <a:t>Dr Sarah Williams, University of Cambridge</a:t>
            </a:r>
          </a:p>
        </p:txBody>
      </p:sp>
      <p:pic>
        <p:nvPicPr>
          <p:cNvPr id="8" name="Picture 7">
            <a:extLst>
              <a:ext uri="{FF2B5EF4-FFF2-40B4-BE49-F238E27FC236}">
                <a16:creationId xmlns:a16="http://schemas.microsoft.com/office/drawing/2014/main" id="{F362723A-7BBA-BC4E-B170-F0E2D1819DFF}"/>
              </a:ext>
            </a:extLst>
          </p:cNvPr>
          <p:cNvPicPr>
            <a:picLocks noChangeAspect="1"/>
          </p:cNvPicPr>
          <p:nvPr/>
        </p:nvPicPr>
        <p:blipFill>
          <a:blip r:embed="rId3"/>
          <a:stretch>
            <a:fillRect/>
          </a:stretch>
        </p:blipFill>
        <p:spPr>
          <a:xfrm>
            <a:off x="3506665" y="143711"/>
            <a:ext cx="2167240" cy="1083620"/>
          </a:xfrm>
          <a:prstGeom prst="rect">
            <a:avLst/>
          </a:prstGeom>
        </p:spPr>
      </p:pic>
      <p:pic>
        <p:nvPicPr>
          <p:cNvPr id="4" name="Google Shape;73;p1" descr="LogoDesign &lt; FCC &lt; TWiki">
            <a:extLst>
              <a:ext uri="{FF2B5EF4-FFF2-40B4-BE49-F238E27FC236}">
                <a16:creationId xmlns:a16="http://schemas.microsoft.com/office/drawing/2014/main" id="{8CB2D5E0-4136-CDA9-C7E2-B71588F40199}"/>
              </a:ext>
            </a:extLst>
          </p:cNvPr>
          <p:cNvPicPr preferRelativeResize="0"/>
          <p:nvPr/>
        </p:nvPicPr>
        <p:blipFill rotWithShape="1">
          <a:blip r:embed="rId4">
            <a:alphaModFix/>
          </a:blip>
          <a:srcRect/>
          <a:stretch/>
        </p:blipFill>
        <p:spPr>
          <a:xfrm>
            <a:off x="6957402" y="247425"/>
            <a:ext cx="2033333" cy="684801"/>
          </a:xfrm>
          <a:prstGeom prst="rect">
            <a:avLst/>
          </a:prstGeom>
          <a:noFill/>
          <a:ln>
            <a:noFill/>
          </a:ln>
        </p:spPr>
      </p:pic>
      <p:pic>
        <p:nvPicPr>
          <p:cNvPr id="3" name="Picture 4" descr="Graphic of FCC">
            <a:extLst>
              <a:ext uri="{FF2B5EF4-FFF2-40B4-BE49-F238E27FC236}">
                <a16:creationId xmlns:a16="http://schemas.microsoft.com/office/drawing/2014/main" id="{8F0BD62A-DCC9-61ED-5A25-E724F096B8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137"/>
          <a:stretch/>
        </p:blipFill>
        <p:spPr bwMode="auto">
          <a:xfrm>
            <a:off x="2276882" y="2830976"/>
            <a:ext cx="4680520" cy="2420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7562-AE2F-636B-1A59-0B698E84EBE4}"/>
              </a:ext>
            </a:extLst>
          </p:cNvPr>
          <p:cNvSpPr>
            <a:spLocks noGrp="1"/>
          </p:cNvSpPr>
          <p:nvPr>
            <p:ph type="title"/>
          </p:nvPr>
        </p:nvSpPr>
        <p:spPr/>
        <p:txBody>
          <a:bodyPr/>
          <a:lstStyle/>
          <a:p>
            <a:r>
              <a:rPr lang="en-US" dirty="0"/>
              <a:t>Integrated FCC </a:t>
            </a:r>
            <a:r>
              <a:rPr lang="en-US" dirty="0" err="1"/>
              <a:t>programme</a:t>
            </a:r>
            <a:endParaRPr lang="en-US" dirty="0"/>
          </a:p>
        </p:txBody>
      </p:sp>
      <p:sp>
        <p:nvSpPr>
          <p:cNvPr id="3" name="Slide Number Placeholder 2">
            <a:extLst>
              <a:ext uri="{FF2B5EF4-FFF2-40B4-BE49-F238E27FC236}">
                <a16:creationId xmlns:a16="http://schemas.microsoft.com/office/drawing/2014/main" id="{C8E4C130-F28E-47D9-43B6-43DE50135383}"/>
              </a:ext>
            </a:extLst>
          </p:cNvPr>
          <p:cNvSpPr>
            <a:spLocks noGrp="1"/>
          </p:cNvSpPr>
          <p:nvPr>
            <p:ph type="sldNum" sz="quarter" idx="10"/>
          </p:nvPr>
        </p:nvSpPr>
        <p:spPr/>
        <p:txBody>
          <a:bodyPr/>
          <a:lstStyle/>
          <a:p>
            <a:fld id="{AE7792FC-DA11-4845-AF78-2C14EC41BBBC}" type="slidenum">
              <a:rPr lang="en-GB" altLang="en-US" smtClean="0"/>
              <a:pPr/>
              <a:t>10</a:t>
            </a:fld>
            <a:endParaRPr lang="en-GB" altLang="en-US"/>
          </a:p>
        </p:txBody>
      </p:sp>
      <mc:AlternateContent xmlns:mc="http://schemas.openxmlformats.org/markup-compatibility/2006" xmlns:a14="http://schemas.microsoft.com/office/drawing/2010/main">
        <mc:Choice Requires="a14">
          <p:sp>
            <p:nvSpPr>
              <p:cNvPr id="4" name="Content Placeholder 22">
                <a:extLst>
                  <a:ext uri="{FF2B5EF4-FFF2-40B4-BE49-F238E27FC236}">
                    <a16:creationId xmlns:a16="http://schemas.microsoft.com/office/drawing/2014/main" id="{AAB279DF-449E-0C29-4280-3746262E39B0}"/>
                  </a:ext>
                </a:extLst>
              </p:cNvPr>
              <p:cNvSpPr txBox="1">
                <a:spLocks/>
              </p:cNvSpPr>
              <p:nvPr/>
            </p:nvSpPr>
            <p:spPr>
              <a:xfrm>
                <a:off x="179512" y="1368679"/>
                <a:ext cx="8784976" cy="4067175"/>
              </a:xfrm>
              <a:prstGeom prst="rect">
                <a:avLst/>
              </a:prstGeom>
            </p:spPr>
            <p:txBody>
              <a:bodyPr/>
              <a:lstStyle>
                <a:lvl1pPr marL="269875" indent="-269875" algn="l" rtl="0" eaLnBrk="0" fontAlgn="base" hangingPunct="0">
                  <a:spcBef>
                    <a:spcPct val="0"/>
                  </a:spcBef>
                  <a:spcAft>
                    <a:spcPct val="75000"/>
                  </a:spcAft>
                  <a:buChar char="•"/>
                  <a:defRPr sz="2000">
                    <a:solidFill>
                      <a:schemeClr val="tx1"/>
                    </a:solidFill>
                    <a:latin typeface="+mn-lt"/>
                    <a:ea typeface="+mn-ea"/>
                    <a:cs typeface="+mn-cs"/>
                  </a:defRPr>
                </a:lvl1pPr>
                <a:lvl2pPr marL="538163" indent="-266700" algn="l" rtl="0" eaLnBrk="0" fontAlgn="base" hangingPunct="0">
                  <a:spcBef>
                    <a:spcPct val="0"/>
                  </a:spcBef>
                  <a:spcAft>
                    <a:spcPct val="75000"/>
                  </a:spcAft>
                  <a:buChar char="•"/>
                  <a:defRPr sz="2000">
                    <a:solidFill>
                      <a:schemeClr val="tx1"/>
                    </a:solidFill>
                    <a:latin typeface="+mn-lt"/>
                  </a:defRPr>
                </a:lvl2pPr>
                <a:lvl3pPr marL="809625" indent="-269875" algn="l" rtl="0" eaLnBrk="0" fontAlgn="base" hangingPunct="0">
                  <a:spcBef>
                    <a:spcPct val="0"/>
                  </a:spcBef>
                  <a:spcAft>
                    <a:spcPct val="75000"/>
                  </a:spcAft>
                  <a:buChar char="•"/>
                  <a:defRPr sz="2000">
                    <a:solidFill>
                      <a:schemeClr val="tx1"/>
                    </a:solidFill>
                    <a:latin typeface="+mn-lt"/>
                  </a:defRPr>
                </a:lvl3pPr>
                <a:lvl4pPr marL="1079500" indent="-268288" algn="l" rtl="0" eaLnBrk="0" fontAlgn="base" hangingPunct="0">
                  <a:spcBef>
                    <a:spcPct val="0"/>
                  </a:spcBef>
                  <a:spcAft>
                    <a:spcPct val="75000"/>
                  </a:spcAft>
                  <a:buChar char="•"/>
                  <a:defRPr sz="2000">
                    <a:solidFill>
                      <a:schemeClr val="tx1"/>
                    </a:solidFill>
                    <a:latin typeface="+mn-lt"/>
                  </a:defRPr>
                </a:lvl4pPr>
                <a:lvl5pPr marL="1350963" indent="-269875" algn="l" rtl="0" eaLnBrk="0" fontAlgn="base" hangingPunct="0">
                  <a:spcBef>
                    <a:spcPct val="0"/>
                  </a:spcBef>
                  <a:spcAft>
                    <a:spcPct val="75000"/>
                  </a:spcAft>
                  <a:buChar char="•"/>
                  <a:defRPr sz="2000">
                    <a:solidFill>
                      <a:schemeClr val="tx1"/>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a:lstStyle>
              <a:p>
                <a:pPr marL="0" indent="0">
                  <a:buFontTx/>
                  <a:buNone/>
                </a:pPr>
                <a:r>
                  <a:rPr lang="en-US" b="1" kern="0" dirty="0"/>
                  <a:t>Comprehensive long-term </a:t>
                </a:r>
                <a:r>
                  <a:rPr lang="en-US" b="1" kern="0" dirty="0" err="1"/>
                  <a:t>programme</a:t>
                </a:r>
                <a:r>
                  <a:rPr lang="en-US" b="1" kern="0" dirty="0"/>
                  <a:t> </a:t>
                </a:r>
                <a:r>
                  <a:rPr lang="en-US" b="1" kern="0" dirty="0" err="1"/>
                  <a:t>maximises</a:t>
                </a:r>
                <a:r>
                  <a:rPr lang="en-US" b="1" kern="0" dirty="0"/>
                  <a:t> physics opportunities at the intensity and energy frontier:</a:t>
                </a:r>
              </a:p>
              <a:p>
                <a:pPr marL="342900" indent="-342900">
                  <a:buFont typeface="+mj-lt"/>
                  <a:buAutoNum type="arabicPeriod"/>
                </a:pPr>
                <a:r>
                  <a:rPr lang="en-US" kern="0" dirty="0"/>
                  <a:t>FCC-</a:t>
                </a:r>
                <a:r>
                  <a:rPr lang="en-US" kern="0" dirty="0" err="1"/>
                  <a:t>ee</a:t>
                </a:r>
                <a:r>
                  <a:rPr lang="en-US" kern="0" dirty="0"/>
                  <a:t> (Z, W, H, </a:t>
                </a:r>
                <a14:m>
                  <m:oMath xmlns:m="http://schemas.openxmlformats.org/officeDocument/2006/math">
                    <m:r>
                      <a:rPr lang="en-GB" i="1" kern="0" smtClean="0">
                        <a:latin typeface="Cambria Math" panose="02040503050406030204" pitchFamily="18" charset="0"/>
                      </a:rPr>
                      <m:t>𝑡</m:t>
                    </m:r>
                    <m:acc>
                      <m:accPr>
                        <m:chr m:val="̅"/>
                        <m:ctrlPr>
                          <a:rPr lang="en-GB" i="1" kern="0" smtClean="0">
                            <a:latin typeface="Cambria Math" panose="02040503050406030204" pitchFamily="18" charset="0"/>
                          </a:rPr>
                        </m:ctrlPr>
                      </m:accPr>
                      <m:e>
                        <m:r>
                          <a:rPr lang="en-GB" i="1" kern="0" smtClean="0">
                            <a:latin typeface="Cambria Math" panose="02040503050406030204" pitchFamily="18" charset="0"/>
                          </a:rPr>
                          <m:t>𝑡</m:t>
                        </m:r>
                      </m:e>
                    </m:acc>
                  </m:oMath>
                </a14:m>
                <a:r>
                  <a:rPr lang="en-US" kern="0" dirty="0"/>
                  <a:t>) as high-luminosity Higgs, EW + top factory.</a:t>
                </a:r>
              </a:p>
              <a:p>
                <a:pPr marL="342900" indent="-342900">
                  <a:buFont typeface="+mj-lt"/>
                  <a:buAutoNum type="arabicPeriod"/>
                </a:pPr>
                <a:r>
                  <a:rPr lang="en-US" kern="0" dirty="0"/>
                  <a:t>FCC-</a:t>
                </a:r>
                <a:r>
                  <a:rPr lang="en-US" kern="0" dirty="0" err="1"/>
                  <a:t>hh</a:t>
                </a:r>
                <a:r>
                  <a:rPr lang="en-US" kern="0" dirty="0"/>
                  <a:t> (~ 100 </a:t>
                </a:r>
                <a:r>
                  <a:rPr lang="en-US" kern="0" dirty="0" err="1"/>
                  <a:t>TeV</a:t>
                </a:r>
                <a:r>
                  <a:rPr lang="en-US" kern="0" dirty="0"/>
                  <a:t>) to </a:t>
                </a:r>
                <a:r>
                  <a:rPr lang="en-US" kern="0" dirty="0" err="1"/>
                  <a:t>maximise</a:t>
                </a:r>
                <a:r>
                  <a:rPr lang="en-US" kern="0" dirty="0"/>
                  <a:t> reach at the energy frontier, with pp, AA and e-h options (FCC-eh).</a:t>
                </a:r>
              </a:p>
              <a:p>
                <a:pPr marL="342900" indent="-342900">
                  <a:buFont typeface="+mj-lt"/>
                  <a:buAutoNum type="arabicPeriod"/>
                </a:pPr>
                <a:endParaRPr lang="en-US" kern="0" dirty="0"/>
              </a:p>
              <a:p>
                <a:endParaRPr lang="en-US" kern="0" dirty="0"/>
              </a:p>
            </p:txBody>
          </p:sp>
        </mc:Choice>
        <mc:Fallback xmlns="">
          <p:sp>
            <p:nvSpPr>
              <p:cNvPr id="4" name="Content Placeholder 22">
                <a:extLst>
                  <a:ext uri="{FF2B5EF4-FFF2-40B4-BE49-F238E27FC236}">
                    <a16:creationId xmlns:a16="http://schemas.microsoft.com/office/drawing/2014/main" id="{AAB279DF-449E-0C29-4280-3746262E39B0}"/>
                  </a:ext>
                </a:extLst>
              </p:cNvPr>
              <p:cNvSpPr txBox="1">
                <a:spLocks noRot="1" noChangeAspect="1" noMove="1" noResize="1" noEditPoints="1" noAdjustHandles="1" noChangeArrowheads="1" noChangeShapeType="1" noTextEdit="1"/>
              </p:cNvSpPr>
              <p:nvPr/>
            </p:nvSpPr>
            <p:spPr>
              <a:xfrm>
                <a:off x="179512" y="1368679"/>
                <a:ext cx="8784976" cy="4067175"/>
              </a:xfrm>
              <a:prstGeom prst="rect">
                <a:avLst/>
              </a:prstGeom>
              <a:blipFill>
                <a:blip r:embed="rId2"/>
                <a:stretch>
                  <a:fillRect l="-576" t="-93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67C3296-67C2-899F-6E82-203B14059217}"/>
              </a:ext>
            </a:extLst>
          </p:cNvPr>
          <p:cNvPicPr>
            <a:picLocks noChangeAspect="1"/>
          </p:cNvPicPr>
          <p:nvPr/>
        </p:nvPicPr>
        <p:blipFill rotWithShape="1">
          <a:blip r:embed="rId3"/>
          <a:srcRect l="2598" r="2280"/>
          <a:stretch/>
        </p:blipFill>
        <p:spPr>
          <a:xfrm>
            <a:off x="0" y="3429000"/>
            <a:ext cx="9083352" cy="2772668"/>
          </a:xfrm>
          <a:prstGeom prst="rect">
            <a:avLst/>
          </a:prstGeom>
        </p:spPr>
      </p:pic>
      <p:sp>
        <p:nvSpPr>
          <p:cNvPr id="6" name="TextBox 5">
            <a:extLst>
              <a:ext uri="{FF2B5EF4-FFF2-40B4-BE49-F238E27FC236}">
                <a16:creationId xmlns:a16="http://schemas.microsoft.com/office/drawing/2014/main" id="{54A9075E-555A-CE7E-0C58-4499065672B9}"/>
              </a:ext>
            </a:extLst>
          </p:cNvPr>
          <p:cNvSpPr txBox="1"/>
          <p:nvPr/>
        </p:nvSpPr>
        <p:spPr>
          <a:xfrm>
            <a:off x="7376840" y="4437112"/>
            <a:ext cx="936104" cy="584775"/>
          </a:xfrm>
          <a:prstGeom prst="rect">
            <a:avLst/>
          </a:prstGeom>
          <a:noFill/>
        </p:spPr>
        <p:txBody>
          <a:bodyPr wrap="square" rtlCol="0">
            <a:spAutoFit/>
          </a:bodyPr>
          <a:lstStyle/>
          <a:p>
            <a:r>
              <a:rPr lang="en-US" sz="1600" b="1" dirty="0">
                <a:solidFill>
                  <a:srgbClr val="FF0000"/>
                </a:solidFill>
              </a:rPr>
              <a:t>+ AA, </a:t>
            </a:r>
            <a:r>
              <a:rPr lang="en-US" sz="1600" b="1" dirty="0" err="1">
                <a:solidFill>
                  <a:srgbClr val="FF0000"/>
                </a:solidFill>
              </a:rPr>
              <a:t>eA</a:t>
            </a:r>
            <a:r>
              <a:rPr lang="en-US" sz="1600" b="1" dirty="0">
                <a:solidFill>
                  <a:srgbClr val="FF0000"/>
                </a:solidFill>
              </a:rPr>
              <a:t>, ep</a:t>
            </a:r>
          </a:p>
        </p:txBody>
      </p:sp>
    </p:spTree>
    <p:extLst>
      <p:ext uri="{BB962C8B-B14F-4D97-AF65-F5344CB8AC3E}">
        <p14:creationId xmlns:p14="http://schemas.microsoft.com/office/powerpoint/2010/main" val="84824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ECC8-2F19-28B9-97DE-4EAD07B73963}"/>
              </a:ext>
            </a:extLst>
          </p:cNvPr>
          <p:cNvSpPr>
            <a:spLocks noGrp="1"/>
          </p:cNvSpPr>
          <p:nvPr>
            <p:ph type="title"/>
          </p:nvPr>
        </p:nvSpPr>
        <p:spPr/>
        <p:txBody>
          <a:bodyPr/>
          <a:lstStyle/>
          <a:p>
            <a:r>
              <a:rPr lang="en-US" dirty="0"/>
              <a:t>Integrated FCC </a:t>
            </a:r>
            <a:r>
              <a:rPr lang="en-US" dirty="0" err="1"/>
              <a:t>programme</a:t>
            </a:r>
            <a:endParaRPr lang="en-US" dirty="0"/>
          </a:p>
        </p:txBody>
      </p:sp>
      <p:sp>
        <p:nvSpPr>
          <p:cNvPr id="3" name="Slide Number Placeholder 2">
            <a:extLst>
              <a:ext uri="{FF2B5EF4-FFF2-40B4-BE49-F238E27FC236}">
                <a16:creationId xmlns:a16="http://schemas.microsoft.com/office/drawing/2014/main" id="{DEB3B3C0-A422-C23E-EF44-C59E3F2484B0}"/>
              </a:ext>
            </a:extLst>
          </p:cNvPr>
          <p:cNvSpPr>
            <a:spLocks noGrp="1"/>
          </p:cNvSpPr>
          <p:nvPr>
            <p:ph type="sldNum" sz="quarter" idx="10"/>
          </p:nvPr>
        </p:nvSpPr>
        <p:spPr/>
        <p:txBody>
          <a:bodyPr/>
          <a:lstStyle/>
          <a:p>
            <a:fld id="{AE7792FC-DA11-4845-AF78-2C14EC41BBBC}" type="slidenum">
              <a:rPr lang="en-GB" altLang="en-US" smtClean="0"/>
              <a:pPr/>
              <a:t>11</a:t>
            </a:fld>
            <a:endParaRPr lang="en-GB" altLang="en-US"/>
          </a:p>
        </p:txBody>
      </p:sp>
      <p:sp>
        <p:nvSpPr>
          <p:cNvPr id="14" name="TextBox 13">
            <a:extLst>
              <a:ext uri="{FF2B5EF4-FFF2-40B4-BE49-F238E27FC236}">
                <a16:creationId xmlns:a16="http://schemas.microsoft.com/office/drawing/2014/main" id="{5DA98095-97ED-DF48-99C3-CAF8B881B452}"/>
              </a:ext>
            </a:extLst>
          </p:cNvPr>
          <p:cNvSpPr txBox="1"/>
          <p:nvPr/>
        </p:nvSpPr>
        <p:spPr>
          <a:xfrm>
            <a:off x="3635896" y="822325"/>
            <a:ext cx="5529808" cy="369332"/>
          </a:xfrm>
          <a:prstGeom prst="rect">
            <a:avLst/>
          </a:prstGeom>
          <a:noFill/>
        </p:spPr>
        <p:txBody>
          <a:bodyPr wrap="square" rtlCol="0">
            <a:spAutoFit/>
          </a:bodyPr>
          <a:lstStyle/>
          <a:p>
            <a:r>
              <a:rPr lang="en-US" dirty="0">
                <a:solidFill>
                  <a:schemeClr val="bg1"/>
                </a:solidFill>
              </a:rPr>
              <a:t>Taken from </a:t>
            </a:r>
            <a:r>
              <a:rPr lang="en-US" dirty="0">
                <a:solidFill>
                  <a:schemeClr val="bg1"/>
                </a:solidFill>
                <a:hlinkClick r:id="rId3"/>
              </a:rPr>
              <a:t>slides</a:t>
            </a:r>
            <a:r>
              <a:rPr lang="en-US" dirty="0">
                <a:solidFill>
                  <a:schemeClr val="bg1"/>
                </a:solidFill>
              </a:rPr>
              <a:t> by F. </a:t>
            </a:r>
            <a:r>
              <a:rPr lang="en-US" dirty="0" err="1">
                <a:solidFill>
                  <a:schemeClr val="bg1"/>
                </a:solidFill>
              </a:rPr>
              <a:t>Gianotti</a:t>
            </a:r>
            <a:r>
              <a:rPr lang="en-US" dirty="0">
                <a:solidFill>
                  <a:schemeClr val="bg1"/>
                </a:solidFill>
              </a:rPr>
              <a:t> at FCC week.</a:t>
            </a:r>
          </a:p>
        </p:txBody>
      </p:sp>
      <p:pic>
        <p:nvPicPr>
          <p:cNvPr id="17" name="Picture 16">
            <a:extLst>
              <a:ext uri="{FF2B5EF4-FFF2-40B4-BE49-F238E27FC236}">
                <a16:creationId xmlns:a16="http://schemas.microsoft.com/office/drawing/2014/main" id="{0F09CACD-289B-D4AC-1DBB-B1CA8783AEB4}"/>
              </a:ext>
            </a:extLst>
          </p:cNvPr>
          <p:cNvPicPr>
            <a:picLocks noChangeAspect="1"/>
          </p:cNvPicPr>
          <p:nvPr/>
        </p:nvPicPr>
        <p:blipFill>
          <a:blip r:embed="rId4"/>
          <a:stretch>
            <a:fillRect/>
          </a:stretch>
        </p:blipFill>
        <p:spPr>
          <a:xfrm>
            <a:off x="0" y="1302217"/>
            <a:ext cx="5529808" cy="3213448"/>
          </a:xfrm>
          <a:prstGeom prst="rect">
            <a:avLst/>
          </a:prstGeom>
        </p:spPr>
      </p:pic>
      <p:sp>
        <p:nvSpPr>
          <p:cNvPr id="18" name="TextBox 17">
            <a:extLst>
              <a:ext uri="{FF2B5EF4-FFF2-40B4-BE49-F238E27FC236}">
                <a16:creationId xmlns:a16="http://schemas.microsoft.com/office/drawing/2014/main" id="{F8A2B516-0D03-C716-3B1B-D445CEEDB440}"/>
              </a:ext>
            </a:extLst>
          </p:cNvPr>
          <p:cNvSpPr txBox="1"/>
          <p:nvPr/>
        </p:nvSpPr>
        <p:spPr>
          <a:xfrm>
            <a:off x="5652120" y="1400314"/>
            <a:ext cx="3384376" cy="4801314"/>
          </a:xfrm>
          <a:prstGeom prst="rect">
            <a:avLst/>
          </a:prstGeom>
          <a:noFill/>
        </p:spPr>
        <p:txBody>
          <a:bodyPr wrap="square" rtlCol="0">
            <a:spAutoFit/>
          </a:bodyPr>
          <a:lstStyle/>
          <a:p>
            <a:r>
              <a:rPr lang="en-US" b="1" dirty="0"/>
              <a:t>FCC-</a:t>
            </a:r>
            <a:r>
              <a:rPr lang="en-US" b="1" dirty="0" err="1"/>
              <a:t>ee</a:t>
            </a:r>
            <a:r>
              <a:rPr lang="en-US" b="1" dirty="0"/>
              <a:t>:</a:t>
            </a:r>
          </a:p>
          <a:p>
            <a:pPr marL="285750" indent="-285750">
              <a:buFont typeface="Arial" panose="020B0604020202020204" pitchFamily="34" charset="0"/>
              <a:buChar char="•"/>
            </a:pPr>
            <a:r>
              <a:rPr lang="en-US" dirty="0"/>
              <a:t>Ultra-precise measurements of EW/ Higgs + top sectors of SM -&gt; indirect sensitivity to BSM.</a:t>
            </a:r>
          </a:p>
          <a:p>
            <a:pPr marL="285750" indent="-285750">
              <a:buFont typeface="Arial" panose="020B0604020202020204" pitchFamily="34" charset="0"/>
              <a:buChar char="•"/>
            </a:pPr>
            <a:r>
              <a:rPr lang="en-US" dirty="0"/>
              <a:t>Unique </a:t>
            </a:r>
            <a:r>
              <a:rPr lang="en-US" dirty="0" err="1"/>
              <a:t>flavour</a:t>
            </a:r>
            <a:r>
              <a:rPr lang="en-US" dirty="0"/>
              <a:t> opportunities</a:t>
            </a:r>
          </a:p>
          <a:p>
            <a:pPr marL="285750" indent="-285750">
              <a:buFont typeface="Arial" panose="020B0604020202020204" pitchFamily="34" charset="0"/>
              <a:buChar char="•"/>
            </a:pPr>
            <a:r>
              <a:rPr lang="en-US" dirty="0"/>
              <a:t>Direct sensitivity to feebly interacting particles (LLPs)</a:t>
            </a:r>
          </a:p>
          <a:p>
            <a:endParaRPr lang="en-US" dirty="0"/>
          </a:p>
          <a:p>
            <a:r>
              <a:rPr lang="en-US" b="1" dirty="0"/>
              <a:t>FCC-</a:t>
            </a:r>
            <a:r>
              <a:rPr lang="en-US" b="1" dirty="0" err="1"/>
              <a:t>hh</a:t>
            </a:r>
            <a:r>
              <a:rPr lang="en-US" b="1" dirty="0"/>
              <a:t>:</a:t>
            </a:r>
          </a:p>
          <a:p>
            <a:pPr marL="285750" indent="-285750">
              <a:buFont typeface="Arial" panose="020B0604020202020204" pitchFamily="34" charset="0"/>
              <a:buChar char="•"/>
            </a:pPr>
            <a:r>
              <a:rPr lang="en-US" dirty="0"/>
              <a:t>High-statistics for rare Higgs decays and 5% measurement of Higgs self interaction.</a:t>
            </a:r>
          </a:p>
          <a:p>
            <a:pPr marL="285750" indent="-285750">
              <a:buFont typeface="Arial" panose="020B0604020202020204" pitchFamily="34" charset="0"/>
              <a:buChar char="•"/>
            </a:pPr>
            <a:r>
              <a:rPr lang="en-US" dirty="0"/>
              <a:t>Unprecedented direct sensitivity to BSM.</a:t>
            </a:r>
          </a:p>
          <a:p>
            <a:endParaRPr lang="en-US" dirty="0"/>
          </a:p>
        </p:txBody>
      </p:sp>
      <p:sp>
        <p:nvSpPr>
          <p:cNvPr id="19" name="TextBox 18">
            <a:extLst>
              <a:ext uri="{FF2B5EF4-FFF2-40B4-BE49-F238E27FC236}">
                <a16:creationId xmlns:a16="http://schemas.microsoft.com/office/drawing/2014/main" id="{8CAA4385-D18E-E8DB-5558-5CFD77A9659A}"/>
              </a:ext>
            </a:extLst>
          </p:cNvPr>
          <p:cNvSpPr txBox="1"/>
          <p:nvPr/>
        </p:nvSpPr>
        <p:spPr>
          <a:xfrm>
            <a:off x="0" y="4419363"/>
            <a:ext cx="6186602" cy="2585323"/>
          </a:xfrm>
          <a:prstGeom prst="rect">
            <a:avLst/>
          </a:prstGeom>
          <a:noFill/>
        </p:spPr>
        <p:txBody>
          <a:bodyPr wrap="square" rtlCol="0">
            <a:spAutoFit/>
          </a:bodyPr>
          <a:lstStyle/>
          <a:p>
            <a:r>
              <a:rPr lang="en-US" b="1" dirty="0"/>
              <a:t>FCC-eh: </a:t>
            </a:r>
          </a:p>
          <a:p>
            <a:pPr marL="285750" indent="-285750">
              <a:buFont typeface="Arial" panose="020B0604020202020204" pitchFamily="34" charset="0"/>
              <a:buChar char="•"/>
            </a:pPr>
            <a:r>
              <a:rPr lang="en-US" dirty="0"/>
              <a:t>Energy-frontier ep collisions provide ultimate super-microscope to </a:t>
            </a:r>
            <a:r>
              <a:rPr lang="en-GB" b="0" i="0" u="none" strike="noStrike" dirty="0">
                <a:effectLst/>
                <a:latin typeface="Helvetica" pitchFamily="2" charset="0"/>
              </a:rPr>
              <a:t>fully resolve hadron structure</a:t>
            </a:r>
            <a:br>
              <a:rPr lang="en-GB" dirty="0"/>
            </a:br>
            <a:r>
              <a:rPr lang="en-GB" b="0" i="0" u="none" strike="noStrike" dirty="0">
                <a:effectLst/>
                <a:latin typeface="Helvetica" pitchFamily="2" charset="0"/>
              </a:rPr>
              <a:t>and empower physics potential of hadron colliders.</a:t>
            </a:r>
            <a:r>
              <a:rPr lang="en-US" dirty="0"/>
              <a:t> </a:t>
            </a:r>
          </a:p>
          <a:p>
            <a:pPr marL="285750" indent="-285750">
              <a:buFont typeface="Arial" panose="020B0604020202020204" pitchFamily="34" charset="0"/>
              <a:buChar char="•"/>
            </a:pPr>
            <a:r>
              <a:rPr lang="en-GB" dirty="0">
                <a:latin typeface="Helvetica" pitchFamily="2" charset="0"/>
              </a:rPr>
              <a:t>V</a:t>
            </a:r>
            <a:r>
              <a:rPr lang="en-GB" b="0" i="0" u="none" strike="noStrike" dirty="0">
                <a:effectLst/>
                <a:latin typeface="Helvetica" pitchFamily="2" charset="0"/>
              </a:rPr>
              <a:t>ery precise measurements of Higgs/top and EW parameters in synergy with </a:t>
            </a:r>
            <a:r>
              <a:rPr lang="en-GB" b="0" i="0" u="none" strike="noStrike" dirty="0" err="1">
                <a:effectLst/>
                <a:latin typeface="Helvetica" pitchFamily="2" charset="0"/>
              </a:rPr>
              <a:t>ee</a:t>
            </a:r>
            <a:r>
              <a:rPr lang="en-GB" b="0" i="0" u="none" strike="noStrike" dirty="0">
                <a:effectLst/>
                <a:latin typeface="Helvetica" pitchFamily="2" charset="0"/>
              </a:rPr>
              <a:t> and </a:t>
            </a:r>
            <a:r>
              <a:rPr lang="en-GB" b="0" i="0" u="none" strike="noStrike" dirty="0" err="1">
                <a:effectLst/>
                <a:latin typeface="Helvetica" pitchFamily="2" charset="0"/>
              </a:rPr>
              <a:t>hh</a:t>
            </a:r>
            <a:br>
              <a:rPr lang="en-GB" dirty="0"/>
            </a:br>
            <a:endParaRPr lang="en-US" b="1"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482517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BF81-2345-87FD-AA8D-43EB1EBC0970}"/>
              </a:ext>
            </a:extLst>
          </p:cNvPr>
          <p:cNvSpPr>
            <a:spLocks noGrp="1"/>
          </p:cNvSpPr>
          <p:nvPr>
            <p:ph type="title"/>
          </p:nvPr>
        </p:nvSpPr>
        <p:spPr/>
        <p:txBody>
          <a:bodyPr/>
          <a:lstStyle/>
          <a:p>
            <a:r>
              <a:rPr lang="en-US" dirty="0"/>
              <a:t>Synergies in FCC </a:t>
            </a:r>
            <a:r>
              <a:rPr lang="en-US" dirty="0" err="1"/>
              <a:t>programme</a:t>
            </a:r>
            <a:r>
              <a:rPr lang="en-US" dirty="0"/>
              <a:t> –BSM </a:t>
            </a:r>
          </a:p>
        </p:txBody>
      </p:sp>
      <p:sp>
        <p:nvSpPr>
          <p:cNvPr id="3" name="Slide Number Placeholder 2">
            <a:extLst>
              <a:ext uri="{FF2B5EF4-FFF2-40B4-BE49-F238E27FC236}">
                <a16:creationId xmlns:a16="http://schemas.microsoft.com/office/drawing/2014/main" id="{D5E3EF36-7012-63CC-2B19-CAB7B9FC140B}"/>
              </a:ext>
            </a:extLst>
          </p:cNvPr>
          <p:cNvSpPr>
            <a:spLocks noGrp="1"/>
          </p:cNvSpPr>
          <p:nvPr>
            <p:ph type="sldNum" sz="quarter" idx="10"/>
          </p:nvPr>
        </p:nvSpPr>
        <p:spPr/>
        <p:txBody>
          <a:bodyPr/>
          <a:lstStyle/>
          <a:p>
            <a:fld id="{AE7792FC-DA11-4845-AF78-2C14EC41BBBC}" type="slidenum">
              <a:rPr lang="en-GB" altLang="en-US" smtClean="0"/>
              <a:pPr/>
              <a:t>12</a:t>
            </a:fld>
            <a:endParaRPr lang="en-GB" altLang="en-US"/>
          </a:p>
        </p:txBody>
      </p:sp>
      <p:sp>
        <p:nvSpPr>
          <p:cNvPr id="7" name="TextBox 6">
            <a:extLst>
              <a:ext uri="{FF2B5EF4-FFF2-40B4-BE49-F238E27FC236}">
                <a16:creationId xmlns:a16="http://schemas.microsoft.com/office/drawing/2014/main" id="{6FEEAF7C-C893-8425-A98B-043264E4ADB0}"/>
              </a:ext>
            </a:extLst>
          </p:cNvPr>
          <p:cNvSpPr txBox="1"/>
          <p:nvPr/>
        </p:nvSpPr>
        <p:spPr>
          <a:xfrm>
            <a:off x="0" y="4069995"/>
            <a:ext cx="460851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Order of magnitude improvement in Higgs couplings.</a:t>
            </a:r>
          </a:p>
          <a:p>
            <a:endParaRPr lang="en-US" sz="2000" dirty="0"/>
          </a:p>
          <a:p>
            <a:pPr marL="285750" indent="-285750">
              <a:buFont typeface="Arial" panose="020B0604020202020204" pitchFamily="34" charset="0"/>
              <a:buChar char="•"/>
            </a:pPr>
            <a:r>
              <a:rPr lang="en-US" sz="2000" dirty="0"/>
              <a:t>Factor of 10-50 improvement in EW precision observables at FCC-</a:t>
            </a:r>
            <a:r>
              <a:rPr lang="en-US" sz="2000" dirty="0" err="1"/>
              <a:t>ee</a:t>
            </a:r>
            <a:r>
              <a:rPr lang="en-US" sz="2000" dirty="0"/>
              <a:t> (indirect sensitivity up to ~ 70 </a:t>
            </a:r>
            <a:r>
              <a:rPr lang="en-US" sz="2000" dirty="0" err="1"/>
              <a:t>TeV</a:t>
            </a:r>
            <a:r>
              <a:rPr lang="en-US" sz="2000" dirty="0"/>
              <a:t>)</a:t>
            </a:r>
          </a:p>
        </p:txBody>
      </p:sp>
      <p:pic>
        <p:nvPicPr>
          <p:cNvPr id="17" name="Picture 16">
            <a:extLst>
              <a:ext uri="{FF2B5EF4-FFF2-40B4-BE49-F238E27FC236}">
                <a16:creationId xmlns:a16="http://schemas.microsoft.com/office/drawing/2014/main" id="{F6203280-5BCF-5559-23AC-6F1A6D88EE34}"/>
              </a:ext>
            </a:extLst>
          </p:cNvPr>
          <p:cNvPicPr>
            <a:picLocks noChangeAspect="1"/>
          </p:cNvPicPr>
          <p:nvPr/>
        </p:nvPicPr>
        <p:blipFill>
          <a:blip r:embed="rId3"/>
          <a:stretch>
            <a:fillRect/>
          </a:stretch>
        </p:blipFill>
        <p:spPr>
          <a:xfrm>
            <a:off x="196121" y="1683356"/>
            <a:ext cx="4216270" cy="2004997"/>
          </a:xfrm>
          <a:prstGeom prst="rect">
            <a:avLst/>
          </a:prstGeom>
        </p:spPr>
      </p:pic>
      <p:pic>
        <p:nvPicPr>
          <p:cNvPr id="18" name="Picture 17">
            <a:extLst>
              <a:ext uri="{FF2B5EF4-FFF2-40B4-BE49-F238E27FC236}">
                <a16:creationId xmlns:a16="http://schemas.microsoft.com/office/drawing/2014/main" id="{640F74BA-AE80-4AAD-EE37-680C78AB4FD9}"/>
              </a:ext>
            </a:extLst>
          </p:cNvPr>
          <p:cNvPicPr>
            <a:picLocks noChangeAspect="1"/>
          </p:cNvPicPr>
          <p:nvPr/>
        </p:nvPicPr>
        <p:blipFill rotWithShape="1">
          <a:blip r:embed="rId4"/>
          <a:srcRect t="2838"/>
          <a:stretch/>
        </p:blipFill>
        <p:spPr>
          <a:xfrm>
            <a:off x="4349888" y="1414405"/>
            <a:ext cx="2181140" cy="2543094"/>
          </a:xfrm>
          <a:prstGeom prst="rect">
            <a:avLst/>
          </a:prstGeom>
        </p:spPr>
      </p:pic>
      <p:pic>
        <p:nvPicPr>
          <p:cNvPr id="19" name="Picture 18">
            <a:extLst>
              <a:ext uri="{FF2B5EF4-FFF2-40B4-BE49-F238E27FC236}">
                <a16:creationId xmlns:a16="http://schemas.microsoft.com/office/drawing/2014/main" id="{8B675331-6FC6-0BE0-B764-4C74B8F037A3}"/>
              </a:ext>
            </a:extLst>
          </p:cNvPr>
          <p:cNvPicPr>
            <a:picLocks noChangeAspect="1"/>
          </p:cNvPicPr>
          <p:nvPr/>
        </p:nvPicPr>
        <p:blipFill rotWithShape="1">
          <a:blip r:embed="rId5"/>
          <a:srcRect l="3085"/>
          <a:stretch/>
        </p:blipFill>
        <p:spPr>
          <a:xfrm>
            <a:off x="6653617" y="1683356"/>
            <a:ext cx="2418542" cy="2135882"/>
          </a:xfrm>
          <a:prstGeom prst="rect">
            <a:avLst/>
          </a:prstGeom>
        </p:spPr>
      </p:pic>
      <p:sp>
        <p:nvSpPr>
          <p:cNvPr id="20" name="TextBox 19">
            <a:extLst>
              <a:ext uri="{FF2B5EF4-FFF2-40B4-BE49-F238E27FC236}">
                <a16:creationId xmlns:a16="http://schemas.microsoft.com/office/drawing/2014/main" id="{8FDE6C66-9D83-8C4D-2839-055E79EA28B5}"/>
              </a:ext>
            </a:extLst>
          </p:cNvPr>
          <p:cNvSpPr txBox="1"/>
          <p:nvPr/>
        </p:nvSpPr>
        <p:spPr>
          <a:xfrm>
            <a:off x="4535488" y="4069995"/>
            <a:ext cx="460851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Direct sensitivity up to ~ 50 </a:t>
            </a:r>
            <a:r>
              <a:rPr lang="en-US" sz="2000" dirty="0" err="1"/>
              <a:t>TeV</a:t>
            </a:r>
            <a:r>
              <a:rPr lang="en-US" sz="2000" dirty="0"/>
              <a:t> at FCC-</a:t>
            </a:r>
            <a:r>
              <a:rPr lang="en-US" sz="2000" dirty="0" err="1"/>
              <a:t>hh</a:t>
            </a:r>
            <a:r>
              <a:rPr lang="en-US" sz="2000" dirty="0"/>
              <a:t> (and access to Higgs self coupling).</a:t>
            </a:r>
          </a:p>
        </p:txBody>
      </p:sp>
      <p:sp>
        <p:nvSpPr>
          <p:cNvPr id="5" name="TextBox 4">
            <a:extLst>
              <a:ext uri="{FF2B5EF4-FFF2-40B4-BE49-F238E27FC236}">
                <a16:creationId xmlns:a16="http://schemas.microsoft.com/office/drawing/2014/main" id="{46DD7329-ECE0-4353-9C94-5109F1C89072}"/>
              </a:ext>
            </a:extLst>
          </p:cNvPr>
          <p:cNvSpPr txBox="1"/>
          <p:nvPr/>
        </p:nvSpPr>
        <p:spPr>
          <a:xfrm>
            <a:off x="5868144" y="696719"/>
            <a:ext cx="3657600" cy="707886"/>
          </a:xfrm>
          <a:prstGeom prst="rect">
            <a:avLst/>
          </a:prstGeom>
          <a:noFill/>
        </p:spPr>
        <p:txBody>
          <a:bodyPr wrap="square" rtlCol="0">
            <a:spAutoFit/>
          </a:bodyPr>
          <a:lstStyle/>
          <a:p>
            <a:r>
              <a:rPr lang="en-GB" sz="2000" dirty="0">
                <a:hlinkClick r:id="rId6"/>
              </a:rPr>
              <a:t>https://fcc-cdr.web.cern.ch/</a:t>
            </a:r>
            <a:endParaRPr lang="en-GB" sz="2000" dirty="0"/>
          </a:p>
          <a:p>
            <a:r>
              <a:rPr lang="en-US" sz="2000" dirty="0"/>
              <a:t> </a:t>
            </a:r>
          </a:p>
        </p:txBody>
      </p:sp>
      <p:sp>
        <p:nvSpPr>
          <p:cNvPr id="4" name="TextBox 3">
            <a:extLst>
              <a:ext uri="{FF2B5EF4-FFF2-40B4-BE49-F238E27FC236}">
                <a16:creationId xmlns:a16="http://schemas.microsoft.com/office/drawing/2014/main" id="{1DD61B88-3D1E-9D71-83C7-9101CD039A8A}"/>
              </a:ext>
            </a:extLst>
          </p:cNvPr>
          <p:cNvSpPr txBox="1"/>
          <p:nvPr/>
        </p:nvSpPr>
        <p:spPr>
          <a:xfrm>
            <a:off x="4716016" y="5231056"/>
            <a:ext cx="4348712" cy="707886"/>
          </a:xfrm>
          <a:prstGeom prst="rect">
            <a:avLst/>
          </a:prstGeom>
          <a:noFill/>
        </p:spPr>
        <p:txBody>
          <a:bodyPr wrap="square" rtlCol="0">
            <a:spAutoFit/>
          </a:bodyPr>
          <a:lstStyle/>
          <a:p>
            <a:r>
              <a:rPr lang="en-US" sz="2000" b="1" dirty="0"/>
              <a:t>=&gt; FCC-</a:t>
            </a:r>
            <a:r>
              <a:rPr lang="en-US" sz="2000" b="1" dirty="0" err="1"/>
              <a:t>hh</a:t>
            </a:r>
            <a:r>
              <a:rPr lang="en-US" sz="2000" b="1" dirty="0"/>
              <a:t> could directly discover NP indirectly accessed at FCC-</a:t>
            </a:r>
            <a:r>
              <a:rPr lang="en-US" sz="2000" b="1" dirty="0" err="1"/>
              <a:t>ee</a:t>
            </a:r>
            <a:r>
              <a:rPr lang="en-US" sz="2000" b="1" dirty="0"/>
              <a:t>! </a:t>
            </a:r>
          </a:p>
        </p:txBody>
      </p:sp>
    </p:spTree>
    <p:extLst>
      <p:ext uri="{BB962C8B-B14F-4D97-AF65-F5344CB8AC3E}">
        <p14:creationId xmlns:p14="http://schemas.microsoft.com/office/powerpoint/2010/main" val="4259268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58B6-DC5F-E765-56A5-BE010F90672C}"/>
              </a:ext>
            </a:extLst>
          </p:cNvPr>
          <p:cNvSpPr>
            <a:spLocks noGrp="1"/>
          </p:cNvSpPr>
          <p:nvPr>
            <p:ph type="title"/>
          </p:nvPr>
        </p:nvSpPr>
        <p:spPr/>
        <p:txBody>
          <a:bodyPr/>
          <a:lstStyle/>
          <a:p>
            <a:r>
              <a:rPr lang="en-US" dirty="0"/>
              <a:t>FCC-</a:t>
            </a:r>
            <a:r>
              <a:rPr lang="en-US" dirty="0" err="1"/>
              <a:t>ee</a:t>
            </a:r>
            <a:r>
              <a:rPr lang="en-US" dirty="0"/>
              <a:t> and -</a:t>
            </a:r>
            <a:r>
              <a:rPr lang="en-US" dirty="0" err="1"/>
              <a:t>hh</a:t>
            </a:r>
            <a:r>
              <a:rPr lang="en-US" dirty="0"/>
              <a:t> synergies - Higgs measurements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862DC4B-7F9D-9F86-DF56-A3C9BC271E35}"/>
                  </a:ext>
                </a:extLst>
              </p:cNvPr>
              <p:cNvSpPr>
                <a:spLocks noGrp="1"/>
              </p:cNvSpPr>
              <p:nvPr>
                <p:ph idx="1"/>
              </p:nvPr>
            </p:nvSpPr>
            <p:spPr>
              <a:xfrm>
                <a:off x="378883" y="1700808"/>
                <a:ext cx="5483969" cy="4067175"/>
              </a:xfrm>
            </p:spPr>
            <p:txBody>
              <a:bodyPr/>
              <a:lstStyle/>
              <a:p>
                <a:r>
                  <a:rPr lang="en-US" dirty="0"/>
                  <a:t>FCC-</a:t>
                </a:r>
                <a:r>
                  <a:rPr lang="en-US" dirty="0" err="1"/>
                  <a:t>ee</a:t>
                </a:r>
                <a:r>
                  <a:rPr lang="en-US" dirty="0"/>
                  <a:t> can provide a model independent measurement of </a:t>
                </a:r>
                <a:r>
                  <a:rPr lang="en-US" dirty="0" err="1"/>
                  <a:t>g</a:t>
                </a:r>
                <a:r>
                  <a:rPr lang="en-US" baseline="-25000" dirty="0" err="1"/>
                  <a:t>HZZ</a:t>
                </a:r>
                <a:r>
                  <a:rPr lang="en-US" dirty="0"/>
                  <a:t> through measuring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ea typeface="Cambria Math" panose="02040503050406030204" pitchFamily="18" charset="0"/>
                          </a:rPr>
                          <m:t>𝑍𝐻</m:t>
                        </m:r>
                      </m:sub>
                    </m:sSub>
                  </m:oMath>
                </a14:m>
                <a:r>
                  <a:rPr lang="en-US" dirty="0"/>
                  <a:t>. This provide standard candle to normalize the measurement of other Higgs couplings.</a:t>
                </a:r>
              </a:p>
              <a:p>
                <a:r>
                  <a:rPr lang="en-US" dirty="0"/>
                  <a:t>FCC-</a:t>
                </a:r>
                <a:r>
                  <a:rPr lang="en-US" dirty="0" err="1"/>
                  <a:t>ee</a:t>
                </a:r>
                <a:r>
                  <a:rPr lang="en-US" dirty="0"/>
                  <a:t> will measure </a:t>
                </a:r>
                <a:r>
                  <a:rPr lang="en-US" dirty="0" err="1"/>
                  <a:t>ttZ</a:t>
                </a:r>
                <a:r>
                  <a:rPr lang="en-US" dirty="0"/>
                  <a:t> couplings through </a:t>
                </a:r>
                <a14:m>
                  <m:oMath xmlns:m="http://schemas.openxmlformats.org/officeDocument/2006/math">
                    <m:r>
                      <a:rPr lang="en-GB" i="1">
                        <a:latin typeface="Cambria Math" panose="02040503050406030204" pitchFamily="18" charset="0"/>
                      </a:rPr>
                      <m:t>𝑒𝑒</m:t>
                    </m:r>
                    <m:r>
                      <a:rPr lang="en-GB" i="1">
                        <a:latin typeface="Cambria Math" panose="02040503050406030204" pitchFamily="18" charset="0"/>
                      </a:rPr>
                      <m:t>→</m:t>
                    </m:r>
                    <m:r>
                      <a:rPr lang="en-GB" i="1">
                        <a:latin typeface="Cambria Math" panose="02040503050406030204" pitchFamily="18" charset="0"/>
                      </a:rPr>
                      <m:t>𝑡</m:t>
                    </m:r>
                    <m:acc>
                      <m:accPr>
                        <m:chr m:val="̅"/>
                        <m:ctrlPr>
                          <a:rPr lang="en-GB" i="1">
                            <a:latin typeface="Cambria Math" panose="02040503050406030204" pitchFamily="18" charset="0"/>
                          </a:rPr>
                        </m:ctrlPr>
                      </m:accPr>
                      <m:e>
                        <m:r>
                          <a:rPr lang="en-GB" i="1">
                            <a:latin typeface="Cambria Math" panose="02040503050406030204" pitchFamily="18" charset="0"/>
                          </a:rPr>
                          <m:t>𝑡</m:t>
                        </m:r>
                      </m:e>
                    </m:acc>
                  </m:oMath>
                </a14:m>
                <a:r>
                  <a:rPr lang="en-US" dirty="0"/>
                  <a:t>. This gives a second standard candle used to extract </a:t>
                </a:r>
                <a:r>
                  <a:rPr lang="en-US" dirty="0" err="1"/>
                  <a:t>g</a:t>
                </a:r>
                <a:r>
                  <a:rPr lang="en-US" baseline="-25000" dirty="0" err="1"/>
                  <a:t>ttH</a:t>
                </a:r>
                <a:r>
                  <a:rPr lang="en-US" baseline="-25000" dirty="0"/>
                  <a:t> </a:t>
                </a:r>
                <a:r>
                  <a:rPr lang="en-US" dirty="0"/>
                  <a:t>and </a:t>
                </a:r>
                <a:r>
                  <a:rPr lang="en-US" dirty="0" err="1"/>
                  <a:t>g</a:t>
                </a:r>
                <a:r>
                  <a:rPr lang="en-US" baseline="-25000" dirty="0" err="1"/>
                  <a:t>HHH</a:t>
                </a:r>
                <a:r>
                  <a:rPr lang="en-US" dirty="0"/>
                  <a:t> at FCC-</a:t>
                </a:r>
                <a:r>
                  <a:rPr lang="en-US" dirty="0" err="1"/>
                  <a:t>hh</a:t>
                </a:r>
                <a:r>
                  <a:rPr lang="en-US" dirty="0"/>
                  <a:t>.</a:t>
                </a:r>
              </a:p>
              <a:p>
                <a:r>
                  <a:rPr lang="en-US" dirty="0"/>
                  <a:t>FCC-</a:t>
                </a:r>
                <a:r>
                  <a:rPr lang="en-US" dirty="0" err="1"/>
                  <a:t>hh</a:t>
                </a:r>
                <a:r>
                  <a:rPr lang="en-US" dirty="0"/>
                  <a:t> will provide the statistics to access rarer Higgs decays (</a:t>
                </a:r>
                <a14:m>
                  <m:oMath xmlns:m="http://schemas.openxmlformats.org/officeDocument/2006/math">
                    <m:r>
                      <a:rPr lang="en-GB" b="0" i="1" smtClean="0">
                        <a:latin typeface="Cambria Math" panose="02040503050406030204" pitchFamily="18" charset="0"/>
                      </a:rPr>
                      <m:t>𝐻</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𝜇𝜇</m:t>
                    </m:r>
                  </m:oMath>
                </a14:m>
                <a:r>
                  <a:rPr lang="en-US" dirty="0"/>
                  <a:t>, </a:t>
                </a:r>
                <a14:m>
                  <m:oMath xmlns:m="http://schemas.openxmlformats.org/officeDocument/2006/math">
                    <m:r>
                      <a:rPr lang="en-GB" b="0" i="1" smtClean="0">
                        <a:latin typeface="Cambria Math" panose="02040503050406030204" pitchFamily="18" charset="0"/>
                      </a:rPr>
                      <m:t>𝐻</m:t>
                    </m:r>
                    <m:r>
                      <a:rPr lang="en-GB" b="0" i="1" smtClean="0">
                        <a:latin typeface="Cambria Math" panose="02040503050406030204" pitchFamily="18" charset="0"/>
                      </a:rPr>
                      <m:t>→</m:t>
                    </m:r>
                    <m:r>
                      <a:rPr lang="en-GB" b="0" i="1" smtClean="0">
                        <a:latin typeface="Cambria Math" panose="02040503050406030204" pitchFamily="18" charset="0"/>
                      </a:rPr>
                      <m:t>𝑍</m:t>
                    </m:r>
                    <m:r>
                      <a:rPr lang="en-GB" b="0" i="1" smtClean="0">
                        <a:latin typeface="Cambria Math" panose="02040503050406030204" pitchFamily="18" charset="0"/>
                        <a:ea typeface="Cambria Math" panose="02040503050406030204" pitchFamily="18" charset="0"/>
                      </a:rPr>
                      <m:t>𝛾</m:t>
                    </m:r>
                  </m:oMath>
                </a14:m>
                <a:r>
                  <a:rPr lang="en-US" dirty="0"/>
                  <a:t>) and ~ 20 million HH events to give precise ultimate tests of the EWPT.</a:t>
                </a:r>
              </a:p>
            </p:txBody>
          </p:sp>
        </mc:Choice>
        <mc:Fallback xmlns="">
          <p:sp>
            <p:nvSpPr>
              <p:cNvPr id="4" name="Content Placeholder 3">
                <a:extLst>
                  <a:ext uri="{FF2B5EF4-FFF2-40B4-BE49-F238E27FC236}">
                    <a16:creationId xmlns:a16="http://schemas.microsoft.com/office/drawing/2014/main" id="{7862DC4B-7F9D-9F86-DF56-A3C9BC271E35}"/>
                  </a:ext>
                </a:extLst>
              </p:cNvPr>
              <p:cNvSpPr>
                <a:spLocks noGrp="1" noRot="1" noChangeAspect="1" noMove="1" noResize="1" noEditPoints="1" noAdjustHandles="1" noChangeArrowheads="1" noChangeShapeType="1" noTextEdit="1"/>
              </p:cNvSpPr>
              <p:nvPr>
                <p:ph idx="1"/>
              </p:nvPr>
            </p:nvSpPr>
            <p:spPr>
              <a:xfrm>
                <a:off x="378883" y="1700808"/>
                <a:ext cx="5483969" cy="4067175"/>
              </a:xfrm>
              <a:blipFill>
                <a:blip r:embed="rId3"/>
                <a:stretch>
                  <a:fillRect l="-2540" t="-1863" r="-277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208860D-EFC9-0659-AACB-118A70E4719D}"/>
              </a:ext>
            </a:extLst>
          </p:cNvPr>
          <p:cNvSpPr>
            <a:spLocks noGrp="1"/>
          </p:cNvSpPr>
          <p:nvPr>
            <p:ph type="sldNum" sz="quarter" idx="10"/>
          </p:nvPr>
        </p:nvSpPr>
        <p:spPr/>
        <p:txBody>
          <a:bodyPr/>
          <a:lstStyle/>
          <a:p>
            <a:fld id="{AE7792FC-DA11-4845-AF78-2C14EC41BBBC}" type="slidenum">
              <a:rPr lang="en-GB" altLang="en-US" smtClean="0"/>
              <a:pPr/>
              <a:t>13</a:t>
            </a:fld>
            <a:endParaRPr lang="en-GB" altLang="en-US"/>
          </a:p>
        </p:txBody>
      </p:sp>
      <p:pic>
        <p:nvPicPr>
          <p:cNvPr id="5" name="Picture 4">
            <a:extLst>
              <a:ext uri="{FF2B5EF4-FFF2-40B4-BE49-F238E27FC236}">
                <a16:creationId xmlns:a16="http://schemas.microsoft.com/office/drawing/2014/main" id="{64FE25E1-6DED-1259-CCF7-402FE8C8C098}"/>
              </a:ext>
            </a:extLst>
          </p:cNvPr>
          <p:cNvPicPr>
            <a:picLocks noChangeAspect="1"/>
          </p:cNvPicPr>
          <p:nvPr/>
        </p:nvPicPr>
        <p:blipFill>
          <a:blip r:embed="rId4"/>
          <a:stretch>
            <a:fillRect/>
          </a:stretch>
        </p:blipFill>
        <p:spPr>
          <a:xfrm>
            <a:off x="6588224" y="1536622"/>
            <a:ext cx="2322512" cy="1866304"/>
          </a:xfrm>
          <a:prstGeom prst="rect">
            <a:avLst/>
          </a:prstGeom>
        </p:spPr>
      </p:pic>
      <p:pic>
        <p:nvPicPr>
          <p:cNvPr id="4098" name="Picture 2" descr="Higgs boson | The Particle Zoo">
            <a:extLst>
              <a:ext uri="{FF2B5EF4-FFF2-40B4-BE49-F238E27FC236}">
                <a16:creationId xmlns:a16="http://schemas.microsoft.com/office/drawing/2014/main" id="{AAD3FD4E-8D4D-F394-0181-4BE82513F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488" y="3789727"/>
            <a:ext cx="2322512" cy="2322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0FAEAF-9C8F-9BBB-9B71-581DD49B7D7E}"/>
              </a:ext>
            </a:extLst>
          </p:cNvPr>
          <p:cNvSpPr txBox="1"/>
          <p:nvPr/>
        </p:nvSpPr>
        <p:spPr>
          <a:xfrm>
            <a:off x="5868144" y="696719"/>
            <a:ext cx="3657600" cy="707886"/>
          </a:xfrm>
          <a:prstGeom prst="rect">
            <a:avLst/>
          </a:prstGeom>
          <a:noFill/>
        </p:spPr>
        <p:txBody>
          <a:bodyPr wrap="square" rtlCol="0">
            <a:spAutoFit/>
          </a:bodyPr>
          <a:lstStyle/>
          <a:p>
            <a:r>
              <a:rPr lang="en-GB" sz="2000" dirty="0">
                <a:hlinkClick r:id="rId6"/>
              </a:rPr>
              <a:t>https://fcc-cdr.web.cern.ch/</a:t>
            </a:r>
            <a:endParaRPr lang="en-GB" sz="2000" dirty="0"/>
          </a:p>
          <a:p>
            <a:r>
              <a:rPr lang="en-US" sz="2000" dirty="0"/>
              <a:t> </a:t>
            </a:r>
          </a:p>
        </p:txBody>
      </p:sp>
    </p:spTree>
    <p:extLst>
      <p:ext uri="{BB962C8B-B14F-4D97-AF65-F5344CB8AC3E}">
        <p14:creationId xmlns:p14="http://schemas.microsoft.com/office/powerpoint/2010/main" val="21147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3144-6ED9-5EB5-1B48-E7F6C501784E}"/>
              </a:ext>
            </a:extLst>
          </p:cNvPr>
          <p:cNvSpPr>
            <a:spLocks noGrp="1"/>
          </p:cNvSpPr>
          <p:nvPr>
            <p:ph type="title"/>
          </p:nvPr>
        </p:nvSpPr>
        <p:spPr/>
        <p:txBody>
          <a:bodyPr/>
          <a:lstStyle/>
          <a:p>
            <a:r>
              <a:rPr lang="en-US" dirty="0"/>
              <a:t>FCC timelines</a:t>
            </a:r>
          </a:p>
        </p:txBody>
      </p:sp>
      <p:sp>
        <p:nvSpPr>
          <p:cNvPr id="3" name="Slide Number Placeholder 2">
            <a:extLst>
              <a:ext uri="{FF2B5EF4-FFF2-40B4-BE49-F238E27FC236}">
                <a16:creationId xmlns:a16="http://schemas.microsoft.com/office/drawing/2014/main" id="{20AADCBD-9F38-F73C-2BA2-73BBE16E3C61}"/>
              </a:ext>
            </a:extLst>
          </p:cNvPr>
          <p:cNvSpPr>
            <a:spLocks noGrp="1"/>
          </p:cNvSpPr>
          <p:nvPr>
            <p:ph type="sldNum" sz="quarter" idx="10"/>
          </p:nvPr>
        </p:nvSpPr>
        <p:spPr/>
        <p:txBody>
          <a:bodyPr/>
          <a:lstStyle/>
          <a:p>
            <a:fld id="{AE7792FC-DA11-4845-AF78-2C14EC41BBBC}" type="slidenum">
              <a:rPr lang="en-GB" altLang="en-US" smtClean="0"/>
              <a:pPr/>
              <a:t>14</a:t>
            </a:fld>
            <a:endParaRPr lang="en-GB" altLang="en-US"/>
          </a:p>
        </p:txBody>
      </p:sp>
      <p:pic>
        <p:nvPicPr>
          <p:cNvPr id="4" name="Picture 5" descr="Diagram, timeline&#10;&#10;Description automatically generated">
            <a:extLst>
              <a:ext uri="{FF2B5EF4-FFF2-40B4-BE49-F238E27FC236}">
                <a16:creationId xmlns:a16="http://schemas.microsoft.com/office/drawing/2014/main" id="{F826DE23-717F-6CD3-E111-45550AC8E8D5}"/>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04" y="1340768"/>
            <a:ext cx="6134472" cy="227527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8A4B8D-C535-B25B-1E6B-5D4372D9AF71}"/>
              </a:ext>
            </a:extLst>
          </p:cNvPr>
          <p:cNvSpPr txBox="1"/>
          <p:nvPr/>
        </p:nvSpPr>
        <p:spPr>
          <a:xfrm>
            <a:off x="4305672" y="822325"/>
            <a:ext cx="4860032" cy="369332"/>
          </a:xfrm>
          <a:prstGeom prst="rect">
            <a:avLst/>
          </a:prstGeom>
          <a:noFill/>
        </p:spPr>
        <p:txBody>
          <a:bodyPr wrap="square" rtlCol="0">
            <a:spAutoFit/>
          </a:bodyPr>
          <a:lstStyle/>
          <a:p>
            <a:r>
              <a:rPr lang="en-US" dirty="0">
                <a:solidFill>
                  <a:schemeClr val="bg1"/>
                </a:solidFill>
              </a:rPr>
              <a:t>Taken from </a:t>
            </a:r>
            <a:r>
              <a:rPr lang="en-US" dirty="0">
                <a:solidFill>
                  <a:schemeClr val="bg1"/>
                </a:solidFill>
                <a:hlinkClick r:id="rId4"/>
              </a:rPr>
              <a:t>slides</a:t>
            </a:r>
            <a:r>
              <a:rPr lang="en-US" dirty="0">
                <a:solidFill>
                  <a:schemeClr val="bg1"/>
                </a:solidFill>
              </a:rPr>
              <a:t> by F. </a:t>
            </a:r>
            <a:r>
              <a:rPr lang="en-US" dirty="0" err="1">
                <a:solidFill>
                  <a:schemeClr val="bg1"/>
                </a:solidFill>
              </a:rPr>
              <a:t>Gianotti</a:t>
            </a:r>
            <a:r>
              <a:rPr lang="en-US" dirty="0">
                <a:solidFill>
                  <a:schemeClr val="bg1"/>
                </a:solidFill>
              </a:rPr>
              <a:t> at FCC week.</a:t>
            </a:r>
          </a:p>
        </p:txBody>
      </p:sp>
      <p:pic>
        <p:nvPicPr>
          <p:cNvPr id="6" name="Picture 5">
            <a:extLst>
              <a:ext uri="{FF2B5EF4-FFF2-40B4-BE49-F238E27FC236}">
                <a16:creationId xmlns:a16="http://schemas.microsoft.com/office/drawing/2014/main" id="{C0D983A8-0AA4-EE3C-1D6D-307A635A80A1}"/>
              </a:ext>
            </a:extLst>
          </p:cNvPr>
          <p:cNvPicPr preferRelativeResize="0">
            <a:picLocks noChangeAspect="1"/>
          </p:cNvPicPr>
          <p:nvPr/>
        </p:nvPicPr>
        <p:blipFill>
          <a:blip r:embed="rId5"/>
          <a:stretch>
            <a:fillRect/>
          </a:stretch>
        </p:blipFill>
        <p:spPr>
          <a:xfrm>
            <a:off x="78283" y="3326962"/>
            <a:ext cx="5918448" cy="2183506"/>
          </a:xfrm>
          <a:prstGeom prst="rect">
            <a:avLst/>
          </a:prstGeom>
          <a:ln>
            <a:solidFill>
              <a:schemeClr val="tx2"/>
            </a:solidFill>
          </a:ln>
        </p:spPr>
      </p:pic>
      <p:sp>
        <p:nvSpPr>
          <p:cNvPr id="7" name="TextBox 6">
            <a:extLst>
              <a:ext uri="{FF2B5EF4-FFF2-40B4-BE49-F238E27FC236}">
                <a16:creationId xmlns:a16="http://schemas.microsoft.com/office/drawing/2014/main" id="{BE49CFF0-CEBC-E259-A1A1-DBED8B24F284}"/>
              </a:ext>
            </a:extLst>
          </p:cNvPr>
          <p:cNvSpPr txBox="1"/>
          <p:nvPr/>
        </p:nvSpPr>
        <p:spPr>
          <a:xfrm>
            <a:off x="6156176" y="1894133"/>
            <a:ext cx="2797415" cy="1200329"/>
          </a:xfrm>
          <a:prstGeom prst="rect">
            <a:avLst/>
          </a:prstGeom>
          <a:noFill/>
        </p:spPr>
        <p:txBody>
          <a:bodyPr wrap="square" rtlCol="0">
            <a:spAutoFit/>
          </a:bodyPr>
          <a:lstStyle/>
          <a:p>
            <a:r>
              <a:rPr lang="en-US" dirty="0"/>
              <a:t>Based on </a:t>
            </a:r>
            <a:r>
              <a:rPr lang="en-US" b="1" dirty="0"/>
              <a:t>technical schedule</a:t>
            </a:r>
            <a:r>
              <a:rPr lang="en-US" dirty="0"/>
              <a:t>, FCC-</a:t>
            </a:r>
            <a:r>
              <a:rPr lang="en-US" dirty="0" err="1"/>
              <a:t>ee</a:t>
            </a:r>
            <a:r>
              <a:rPr lang="en-US" dirty="0"/>
              <a:t> operation could start in 2040 or earlier.</a:t>
            </a:r>
          </a:p>
        </p:txBody>
      </p:sp>
      <p:sp>
        <p:nvSpPr>
          <p:cNvPr id="8" name="TextBox 7">
            <a:extLst>
              <a:ext uri="{FF2B5EF4-FFF2-40B4-BE49-F238E27FC236}">
                <a16:creationId xmlns:a16="http://schemas.microsoft.com/office/drawing/2014/main" id="{85F3FEDB-0DDB-A37C-C79F-180FF48A6D12}"/>
              </a:ext>
            </a:extLst>
          </p:cNvPr>
          <p:cNvSpPr txBox="1"/>
          <p:nvPr/>
        </p:nvSpPr>
        <p:spPr>
          <a:xfrm>
            <a:off x="6156176" y="3458876"/>
            <a:ext cx="2430016" cy="1754326"/>
          </a:xfrm>
          <a:prstGeom prst="rect">
            <a:avLst/>
          </a:prstGeom>
          <a:noFill/>
        </p:spPr>
        <p:txBody>
          <a:bodyPr wrap="square" rtlCol="0">
            <a:spAutoFit/>
          </a:bodyPr>
          <a:lstStyle/>
          <a:p>
            <a:r>
              <a:rPr lang="en-US" dirty="0"/>
              <a:t>More </a:t>
            </a:r>
            <a:r>
              <a:rPr lang="en-US" b="1" dirty="0"/>
              <a:t>realistic schedule</a:t>
            </a:r>
            <a:r>
              <a:rPr lang="en-US" dirty="0"/>
              <a:t>, accounting for past experience of building colliders, approval timelines, HL-LHC operation…</a:t>
            </a:r>
          </a:p>
        </p:txBody>
      </p:sp>
      <p:sp>
        <p:nvSpPr>
          <p:cNvPr id="9" name="TextBox 8">
            <a:extLst>
              <a:ext uri="{FF2B5EF4-FFF2-40B4-BE49-F238E27FC236}">
                <a16:creationId xmlns:a16="http://schemas.microsoft.com/office/drawing/2014/main" id="{3CCF940C-96B3-EC34-7574-0A7C62B0118A}"/>
              </a:ext>
            </a:extLst>
          </p:cNvPr>
          <p:cNvSpPr txBox="1"/>
          <p:nvPr/>
        </p:nvSpPr>
        <p:spPr>
          <a:xfrm>
            <a:off x="322263" y="5575669"/>
            <a:ext cx="9165704" cy="369332"/>
          </a:xfrm>
          <a:prstGeom prst="rect">
            <a:avLst/>
          </a:prstGeom>
          <a:noFill/>
        </p:spPr>
        <p:txBody>
          <a:bodyPr wrap="square" rtlCol="0">
            <a:spAutoFit/>
          </a:bodyPr>
          <a:lstStyle/>
          <a:p>
            <a:r>
              <a:rPr lang="en-US" b="1" dirty="0"/>
              <a:t>Obvious comment: long timescales mean that ECR engagement is key!</a:t>
            </a:r>
          </a:p>
        </p:txBody>
      </p:sp>
    </p:spTree>
    <p:extLst>
      <p:ext uri="{BB962C8B-B14F-4D97-AF65-F5344CB8AC3E}">
        <p14:creationId xmlns:p14="http://schemas.microsoft.com/office/powerpoint/2010/main" val="384967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3478-8A50-C793-E85E-EC406174124B}"/>
              </a:ext>
            </a:extLst>
          </p:cNvPr>
          <p:cNvSpPr>
            <a:spLocks noGrp="1"/>
          </p:cNvSpPr>
          <p:nvPr>
            <p:ph type="title"/>
          </p:nvPr>
        </p:nvSpPr>
        <p:spPr/>
        <p:txBody>
          <a:bodyPr/>
          <a:lstStyle/>
          <a:p>
            <a:r>
              <a:rPr lang="en-US" dirty="0"/>
              <a:t>Status of FCC feasibility study: mid-term review</a:t>
            </a:r>
          </a:p>
        </p:txBody>
      </p:sp>
      <p:sp>
        <p:nvSpPr>
          <p:cNvPr id="5" name="Content Placeholder 4">
            <a:extLst>
              <a:ext uri="{FF2B5EF4-FFF2-40B4-BE49-F238E27FC236}">
                <a16:creationId xmlns:a16="http://schemas.microsoft.com/office/drawing/2014/main" id="{0217E39C-08A8-7DAF-C36F-4481F41E0023}"/>
              </a:ext>
            </a:extLst>
          </p:cNvPr>
          <p:cNvSpPr>
            <a:spLocks noGrp="1"/>
          </p:cNvSpPr>
          <p:nvPr>
            <p:ph idx="1"/>
          </p:nvPr>
        </p:nvSpPr>
        <p:spPr>
          <a:xfrm>
            <a:off x="251520" y="1599615"/>
            <a:ext cx="4187825" cy="4067175"/>
          </a:xfrm>
        </p:spPr>
        <p:txBody>
          <a:bodyPr/>
          <a:lstStyle/>
          <a:p>
            <a:r>
              <a:rPr lang="en-US" dirty="0"/>
              <a:t>Mid-term review completed earlier this year =&gt; no showstoppers!</a:t>
            </a:r>
          </a:p>
          <a:p>
            <a:r>
              <a:rPr lang="en-US" dirty="0"/>
              <a:t>Key updates:</a:t>
            </a:r>
          </a:p>
          <a:p>
            <a:pPr lvl="1"/>
            <a:r>
              <a:rPr lang="en-US" dirty="0"/>
              <a:t>Choice of ring placement and 4 IPs (higher statistics).</a:t>
            </a:r>
          </a:p>
          <a:p>
            <a:pPr lvl="1"/>
            <a:r>
              <a:rPr lang="en-US" dirty="0"/>
              <a:t>Adaptation of accelerator RF/ optics for new placement (details in backup).</a:t>
            </a:r>
          </a:p>
          <a:p>
            <a:r>
              <a:rPr lang="en-US" dirty="0"/>
              <a:t>Significant R+D ongoing to improve energy efficiency (including HTS).</a:t>
            </a:r>
          </a:p>
        </p:txBody>
      </p:sp>
      <p:sp>
        <p:nvSpPr>
          <p:cNvPr id="3" name="Slide Number Placeholder 2">
            <a:extLst>
              <a:ext uri="{FF2B5EF4-FFF2-40B4-BE49-F238E27FC236}">
                <a16:creationId xmlns:a16="http://schemas.microsoft.com/office/drawing/2014/main" id="{E38798EE-3535-5F79-1490-901EB4C4B6AB}"/>
              </a:ext>
            </a:extLst>
          </p:cNvPr>
          <p:cNvSpPr>
            <a:spLocks noGrp="1"/>
          </p:cNvSpPr>
          <p:nvPr>
            <p:ph type="sldNum" sz="quarter" idx="10"/>
          </p:nvPr>
        </p:nvSpPr>
        <p:spPr/>
        <p:txBody>
          <a:bodyPr/>
          <a:lstStyle/>
          <a:p>
            <a:fld id="{AE7792FC-DA11-4845-AF78-2C14EC41BBBC}" type="slidenum">
              <a:rPr lang="en-GB" altLang="en-US" smtClean="0"/>
              <a:pPr/>
              <a:t>15</a:t>
            </a:fld>
            <a:endParaRPr lang="en-GB" altLang="en-US"/>
          </a:p>
        </p:txBody>
      </p:sp>
      <p:pic>
        <p:nvPicPr>
          <p:cNvPr id="6" name="Picture 5">
            <a:extLst>
              <a:ext uri="{FF2B5EF4-FFF2-40B4-BE49-F238E27FC236}">
                <a16:creationId xmlns:a16="http://schemas.microsoft.com/office/drawing/2014/main" id="{1BDDD54E-7094-0085-8E62-7F34EA5525C9}"/>
              </a:ext>
            </a:extLst>
          </p:cNvPr>
          <p:cNvPicPr>
            <a:picLocks noChangeAspect="1"/>
          </p:cNvPicPr>
          <p:nvPr/>
        </p:nvPicPr>
        <p:blipFill rotWithShape="1">
          <a:blip r:embed="rId2"/>
          <a:srcRect l="51479"/>
          <a:stretch/>
        </p:blipFill>
        <p:spPr>
          <a:xfrm>
            <a:off x="4704656" y="1538413"/>
            <a:ext cx="4350559" cy="4464496"/>
          </a:xfrm>
          <a:prstGeom prst="rect">
            <a:avLst/>
          </a:prstGeom>
        </p:spPr>
      </p:pic>
    </p:spTree>
    <p:extLst>
      <p:ext uri="{BB962C8B-B14F-4D97-AF65-F5344CB8AC3E}">
        <p14:creationId xmlns:p14="http://schemas.microsoft.com/office/powerpoint/2010/main" val="2499297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32F4-5769-6032-1AB1-9F8433FA5CBA}"/>
              </a:ext>
            </a:extLst>
          </p:cNvPr>
          <p:cNvSpPr>
            <a:spLocks noGrp="1"/>
          </p:cNvSpPr>
          <p:nvPr>
            <p:ph type="title"/>
          </p:nvPr>
        </p:nvSpPr>
        <p:spPr/>
        <p:txBody>
          <a:bodyPr/>
          <a:lstStyle/>
          <a:p>
            <a:r>
              <a:rPr lang="en-US" dirty="0"/>
              <a:t>Summary of FCC-</a:t>
            </a:r>
            <a:r>
              <a:rPr lang="en-US" dirty="0" err="1"/>
              <a:t>ee</a:t>
            </a:r>
            <a:r>
              <a:rPr lang="en-US" dirty="0"/>
              <a:t> beam parameters</a:t>
            </a:r>
          </a:p>
        </p:txBody>
      </p:sp>
      <p:sp>
        <p:nvSpPr>
          <p:cNvPr id="3" name="Slide Number Placeholder 2">
            <a:extLst>
              <a:ext uri="{FF2B5EF4-FFF2-40B4-BE49-F238E27FC236}">
                <a16:creationId xmlns:a16="http://schemas.microsoft.com/office/drawing/2014/main" id="{E31295E5-17D5-EE1F-268A-472DFDF7606B}"/>
              </a:ext>
            </a:extLst>
          </p:cNvPr>
          <p:cNvSpPr>
            <a:spLocks noGrp="1"/>
          </p:cNvSpPr>
          <p:nvPr>
            <p:ph type="sldNum" sz="quarter" idx="10"/>
          </p:nvPr>
        </p:nvSpPr>
        <p:spPr/>
        <p:txBody>
          <a:bodyPr/>
          <a:lstStyle/>
          <a:p>
            <a:fld id="{AE7792FC-DA11-4845-AF78-2C14EC41BBBC}" type="slidenum">
              <a:rPr lang="en-GB" altLang="en-US" smtClean="0"/>
              <a:pPr/>
              <a:t>16</a:t>
            </a:fld>
            <a:endParaRPr lang="en-GB" altLang="en-US"/>
          </a:p>
        </p:txBody>
      </p:sp>
      <p:pic>
        <p:nvPicPr>
          <p:cNvPr id="5" name="Picture 4">
            <a:extLst>
              <a:ext uri="{FF2B5EF4-FFF2-40B4-BE49-F238E27FC236}">
                <a16:creationId xmlns:a16="http://schemas.microsoft.com/office/drawing/2014/main" id="{242EA0C2-2CE1-A54F-68A8-9673C61DCE58}"/>
              </a:ext>
            </a:extLst>
          </p:cNvPr>
          <p:cNvPicPr>
            <a:picLocks noChangeAspect="1"/>
          </p:cNvPicPr>
          <p:nvPr/>
        </p:nvPicPr>
        <p:blipFill rotWithShape="1">
          <a:blip r:embed="rId3"/>
          <a:srcRect t="1587" r="1581"/>
          <a:stretch/>
        </p:blipFill>
        <p:spPr>
          <a:xfrm>
            <a:off x="0" y="1556792"/>
            <a:ext cx="9106362" cy="4571876"/>
          </a:xfrm>
          <a:prstGeom prst="rect">
            <a:avLst/>
          </a:prstGeom>
        </p:spPr>
      </p:pic>
      <p:sp>
        <p:nvSpPr>
          <p:cNvPr id="4" name="TextBox 3">
            <a:extLst>
              <a:ext uri="{FF2B5EF4-FFF2-40B4-BE49-F238E27FC236}">
                <a16:creationId xmlns:a16="http://schemas.microsoft.com/office/drawing/2014/main" id="{2C4ACD06-1EB4-EB54-DE6D-DE6CCA1785C2}"/>
              </a:ext>
            </a:extLst>
          </p:cNvPr>
          <p:cNvSpPr txBox="1"/>
          <p:nvPr/>
        </p:nvSpPr>
        <p:spPr>
          <a:xfrm>
            <a:off x="4305672" y="822325"/>
            <a:ext cx="4860032" cy="369332"/>
          </a:xfrm>
          <a:prstGeom prst="rect">
            <a:avLst/>
          </a:prstGeom>
          <a:noFill/>
        </p:spPr>
        <p:txBody>
          <a:bodyPr wrap="square" rtlCol="0">
            <a:spAutoFit/>
          </a:bodyPr>
          <a:lstStyle/>
          <a:p>
            <a:r>
              <a:rPr lang="en-US" dirty="0">
                <a:solidFill>
                  <a:schemeClr val="bg1"/>
                </a:solidFill>
              </a:rPr>
              <a:t>Taken from </a:t>
            </a:r>
            <a:r>
              <a:rPr lang="en-US" dirty="0">
                <a:solidFill>
                  <a:schemeClr val="bg1"/>
                </a:solidFill>
                <a:hlinkClick r:id="rId4"/>
              </a:rPr>
              <a:t>slides</a:t>
            </a:r>
            <a:r>
              <a:rPr lang="en-US" dirty="0">
                <a:solidFill>
                  <a:schemeClr val="bg1"/>
                </a:solidFill>
              </a:rPr>
              <a:t> by F. </a:t>
            </a:r>
            <a:r>
              <a:rPr lang="en-US" dirty="0" err="1">
                <a:solidFill>
                  <a:schemeClr val="bg1"/>
                </a:solidFill>
              </a:rPr>
              <a:t>Gianotti</a:t>
            </a:r>
            <a:r>
              <a:rPr lang="en-US" dirty="0">
                <a:solidFill>
                  <a:schemeClr val="bg1"/>
                </a:solidFill>
              </a:rPr>
              <a:t> at FCC week.</a:t>
            </a:r>
          </a:p>
        </p:txBody>
      </p:sp>
    </p:spTree>
    <p:extLst>
      <p:ext uri="{BB962C8B-B14F-4D97-AF65-F5344CB8AC3E}">
        <p14:creationId xmlns:p14="http://schemas.microsoft.com/office/powerpoint/2010/main" val="2717840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95B2D-384B-E661-A135-F140BFF69318}"/>
              </a:ext>
            </a:extLst>
          </p:cNvPr>
          <p:cNvSpPr>
            <a:spLocks noGrp="1"/>
          </p:cNvSpPr>
          <p:nvPr>
            <p:ph type="title"/>
          </p:nvPr>
        </p:nvSpPr>
        <p:spPr/>
        <p:txBody>
          <a:bodyPr/>
          <a:lstStyle/>
          <a:p>
            <a:r>
              <a:rPr lang="en-US" dirty="0"/>
              <a:t>FCC-</a:t>
            </a:r>
            <a:r>
              <a:rPr lang="en-US" dirty="0" err="1"/>
              <a:t>ee</a:t>
            </a:r>
            <a:r>
              <a:rPr lang="en-US" dirty="0"/>
              <a:t> physics landscape</a:t>
            </a:r>
          </a:p>
        </p:txBody>
      </p:sp>
      <p:sp>
        <p:nvSpPr>
          <p:cNvPr id="8" name="Content Placeholder 7">
            <a:extLst>
              <a:ext uri="{FF2B5EF4-FFF2-40B4-BE49-F238E27FC236}">
                <a16:creationId xmlns:a16="http://schemas.microsoft.com/office/drawing/2014/main" id="{2C8F0546-1740-8A28-8D4E-5DFE087B2182}"/>
              </a:ext>
            </a:extLst>
          </p:cNvPr>
          <p:cNvSpPr>
            <a:spLocks noGrp="1"/>
          </p:cNvSpPr>
          <p:nvPr>
            <p:ph idx="1"/>
          </p:nvPr>
        </p:nvSpPr>
        <p:spPr>
          <a:xfrm>
            <a:off x="5729013" y="2136223"/>
            <a:ext cx="3362634" cy="4465803"/>
          </a:xfrm>
        </p:spPr>
        <p:txBody>
          <a:bodyPr/>
          <a:lstStyle/>
          <a:p>
            <a:pPr marL="0" indent="0">
              <a:buNone/>
            </a:pPr>
            <a:r>
              <a:rPr lang="en-US" dirty="0"/>
              <a:t>=&gt; Broad landscape of physics opportunities!</a:t>
            </a:r>
          </a:p>
          <a:p>
            <a:endParaRPr lang="en-US" dirty="0"/>
          </a:p>
          <a:p>
            <a:endParaRPr lang="en-US" dirty="0"/>
          </a:p>
          <a:p>
            <a:endParaRPr lang="en-US" dirty="0"/>
          </a:p>
          <a:p>
            <a:pPr marL="0" indent="0">
              <a:buNone/>
            </a:pPr>
            <a:r>
              <a:rPr lang="en-US" dirty="0"/>
              <a:t>=&gt; Significant effort ongoing to study impact of detector concepts across range of physics areas!</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9DCA3666-9487-5829-618D-5A8592EC0979}"/>
              </a:ext>
            </a:extLst>
          </p:cNvPr>
          <p:cNvSpPr>
            <a:spLocks noGrp="1"/>
          </p:cNvSpPr>
          <p:nvPr>
            <p:ph type="sldNum" sz="quarter" idx="10"/>
          </p:nvPr>
        </p:nvSpPr>
        <p:spPr/>
        <p:txBody>
          <a:bodyPr/>
          <a:lstStyle/>
          <a:p>
            <a:fld id="{AE7792FC-DA11-4845-AF78-2C14EC41BBBC}" type="slidenum">
              <a:rPr lang="en-GB" altLang="en-US" smtClean="0"/>
              <a:pPr/>
              <a:t>17</a:t>
            </a:fld>
            <a:endParaRPr lang="en-GB" altLang="en-US"/>
          </a:p>
        </p:txBody>
      </p:sp>
      <p:pic>
        <p:nvPicPr>
          <p:cNvPr id="4" name="Picture 3">
            <a:extLst>
              <a:ext uri="{FF2B5EF4-FFF2-40B4-BE49-F238E27FC236}">
                <a16:creationId xmlns:a16="http://schemas.microsoft.com/office/drawing/2014/main" id="{546AE269-1122-EF41-AC3D-8DE75C96B605}"/>
              </a:ext>
            </a:extLst>
          </p:cNvPr>
          <p:cNvPicPr>
            <a:picLocks noChangeAspect="1"/>
          </p:cNvPicPr>
          <p:nvPr/>
        </p:nvPicPr>
        <p:blipFill>
          <a:blip r:embed="rId3"/>
          <a:stretch>
            <a:fillRect/>
          </a:stretch>
        </p:blipFill>
        <p:spPr>
          <a:xfrm>
            <a:off x="83573" y="1644871"/>
            <a:ext cx="5348748" cy="2117057"/>
          </a:xfrm>
          <a:prstGeom prst="rect">
            <a:avLst/>
          </a:prstGeom>
        </p:spPr>
      </p:pic>
      <p:pic>
        <p:nvPicPr>
          <p:cNvPr id="5" name="Picture 4">
            <a:extLst>
              <a:ext uri="{FF2B5EF4-FFF2-40B4-BE49-F238E27FC236}">
                <a16:creationId xmlns:a16="http://schemas.microsoft.com/office/drawing/2014/main" id="{70414CAB-77D7-84D7-C0CF-6C63E06CBD2C}"/>
              </a:ext>
            </a:extLst>
          </p:cNvPr>
          <p:cNvPicPr>
            <a:picLocks noChangeAspect="1"/>
          </p:cNvPicPr>
          <p:nvPr/>
        </p:nvPicPr>
        <p:blipFill>
          <a:blip r:embed="rId4"/>
          <a:stretch>
            <a:fillRect/>
          </a:stretch>
        </p:blipFill>
        <p:spPr>
          <a:xfrm>
            <a:off x="83573" y="4029562"/>
            <a:ext cx="5348748" cy="2137998"/>
          </a:xfrm>
          <a:prstGeom prst="rect">
            <a:avLst/>
          </a:prstGeom>
        </p:spPr>
      </p:pic>
      <p:sp>
        <p:nvSpPr>
          <p:cNvPr id="6" name="TextBox 5">
            <a:extLst>
              <a:ext uri="{FF2B5EF4-FFF2-40B4-BE49-F238E27FC236}">
                <a16:creationId xmlns:a16="http://schemas.microsoft.com/office/drawing/2014/main" id="{AE9D7DA3-18AF-B962-F10D-CD71A2310208}"/>
              </a:ext>
            </a:extLst>
          </p:cNvPr>
          <p:cNvSpPr txBox="1"/>
          <p:nvPr/>
        </p:nvSpPr>
        <p:spPr>
          <a:xfrm>
            <a:off x="216309" y="1310999"/>
            <a:ext cx="3549445" cy="400110"/>
          </a:xfrm>
          <a:prstGeom prst="rect">
            <a:avLst/>
          </a:prstGeom>
          <a:noFill/>
        </p:spPr>
        <p:txBody>
          <a:bodyPr wrap="square" rtlCol="0">
            <a:spAutoFit/>
          </a:bodyPr>
          <a:lstStyle/>
          <a:p>
            <a:r>
              <a:rPr lang="en-US" sz="2000" dirty="0">
                <a:solidFill>
                  <a:schemeClr val="tx1"/>
                </a:solidFill>
              </a:rPr>
              <a:t>FCC-</a:t>
            </a:r>
            <a:r>
              <a:rPr lang="en-US" sz="2000" dirty="0" err="1">
                <a:solidFill>
                  <a:schemeClr val="tx1"/>
                </a:solidFill>
              </a:rPr>
              <a:t>ee</a:t>
            </a:r>
            <a:r>
              <a:rPr lang="en-US" sz="2000" dirty="0">
                <a:solidFill>
                  <a:schemeClr val="tx1"/>
                </a:solidFill>
              </a:rPr>
              <a:t> Physics landscape</a:t>
            </a:r>
          </a:p>
        </p:txBody>
      </p:sp>
      <p:sp>
        <p:nvSpPr>
          <p:cNvPr id="7" name="TextBox 6">
            <a:extLst>
              <a:ext uri="{FF2B5EF4-FFF2-40B4-BE49-F238E27FC236}">
                <a16:creationId xmlns:a16="http://schemas.microsoft.com/office/drawing/2014/main" id="{1E8AB3B1-E13E-BAEF-0CFD-9A44E4236276}"/>
              </a:ext>
            </a:extLst>
          </p:cNvPr>
          <p:cNvSpPr txBox="1"/>
          <p:nvPr/>
        </p:nvSpPr>
        <p:spPr>
          <a:xfrm>
            <a:off x="216309" y="3695690"/>
            <a:ext cx="3775587" cy="400110"/>
          </a:xfrm>
          <a:prstGeom prst="rect">
            <a:avLst/>
          </a:prstGeom>
          <a:noFill/>
        </p:spPr>
        <p:txBody>
          <a:bodyPr wrap="square" rtlCol="0">
            <a:spAutoFit/>
          </a:bodyPr>
          <a:lstStyle/>
          <a:p>
            <a:r>
              <a:rPr lang="en-US" sz="2000" dirty="0">
                <a:solidFill>
                  <a:schemeClr val="tx1"/>
                </a:solidFill>
              </a:rPr>
              <a:t>FCC-</a:t>
            </a:r>
            <a:r>
              <a:rPr lang="en-US" sz="2000" dirty="0" err="1">
                <a:solidFill>
                  <a:schemeClr val="tx1"/>
                </a:solidFill>
              </a:rPr>
              <a:t>ee</a:t>
            </a:r>
            <a:r>
              <a:rPr lang="en-US" sz="2000" dirty="0">
                <a:solidFill>
                  <a:schemeClr val="tx1"/>
                </a:solidFill>
              </a:rPr>
              <a:t> Detector requirements</a:t>
            </a:r>
          </a:p>
        </p:txBody>
      </p:sp>
      <p:sp>
        <p:nvSpPr>
          <p:cNvPr id="10" name="TextBox 9">
            <a:extLst>
              <a:ext uri="{FF2B5EF4-FFF2-40B4-BE49-F238E27FC236}">
                <a16:creationId xmlns:a16="http://schemas.microsoft.com/office/drawing/2014/main" id="{5FDBC62C-666D-2B2B-239A-891839E3C97E}"/>
              </a:ext>
            </a:extLst>
          </p:cNvPr>
          <p:cNvSpPr txBox="1"/>
          <p:nvPr/>
        </p:nvSpPr>
        <p:spPr>
          <a:xfrm>
            <a:off x="3131840" y="797357"/>
            <a:ext cx="6548630" cy="369332"/>
          </a:xfrm>
          <a:prstGeom prst="rect">
            <a:avLst/>
          </a:prstGeom>
          <a:noFill/>
        </p:spPr>
        <p:txBody>
          <a:bodyPr wrap="square">
            <a:spAutoFit/>
          </a:bodyPr>
          <a:lstStyle/>
          <a:p>
            <a:r>
              <a:rPr lang="en-US" sz="1800" dirty="0">
                <a:solidFill>
                  <a:schemeClr val="bg1"/>
                </a:solidFill>
              </a:rPr>
              <a:t>Schematics from </a:t>
            </a:r>
            <a:r>
              <a:rPr lang="en-US" sz="1800" dirty="0">
                <a:solidFill>
                  <a:schemeClr val="bg1"/>
                </a:solidFill>
                <a:hlinkClick r:id="rId5"/>
              </a:rPr>
              <a:t>slides</a:t>
            </a:r>
            <a:r>
              <a:rPr lang="en-US" sz="1800" dirty="0">
                <a:solidFill>
                  <a:schemeClr val="bg1"/>
                </a:solidFill>
              </a:rPr>
              <a:t> by</a:t>
            </a:r>
            <a:r>
              <a:rPr lang="en-US" dirty="0">
                <a:solidFill>
                  <a:schemeClr val="bg1"/>
                </a:solidFill>
              </a:rPr>
              <a:t> </a:t>
            </a:r>
            <a:r>
              <a:rPr lang="en-US" sz="1800" dirty="0">
                <a:solidFill>
                  <a:schemeClr val="bg1"/>
                </a:solidFill>
              </a:rPr>
              <a:t>M. </a:t>
            </a:r>
            <a:r>
              <a:rPr lang="en-US" sz="1800" dirty="0" err="1">
                <a:solidFill>
                  <a:schemeClr val="bg1"/>
                </a:solidFill>
              </a:rPr>
              <a:t>Selvaggi</a:t>
            </a:r>
            <a:r>
              <a:rPr lang="en-US" sz="1800" dirty="0">
                <a:solidFill>
                  <a:schemeClr val="bg1"/>
                </a:solidFill>
              </a:rPr>
              <a:t> at FCC week</a:t>
            </a:r>
            <a:endParaRPr lang="en-US" dirty="0"/>
          </a:p>
        </p:txBody>
      </p:sp>
    </p:spTree>
    <p:extLst>
      <p:ext uri="{BB962C8B-B14F-4D97-AF65-F5344CB8AC3E}">
        <p14:creationId xmlns:p14="http://schemas.microsoft.com/office/powerpoint/2010/main" val="3105178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7FAD-8CE2-1DC2-C849-73D78A82C668}"/>
              </a:ext>
            </a:extLst>
          </p:cNvPr>
          <p:cNvSpPr>
            <a:spLocks noGrp="1"/>
          </p:cNvSpPr>
          <p:nvPr>
            <p:ph type="title"/>
          </p:nvPr>
        </p:nvSpPr>
        <p:spPr/>
        <p:txBody>
          <a:bodyPr/>
          <a:lstStyle/>
          <a:p>
            <a:r>
              <a:rPr lang="en-US" dirty="0"/>
              <a:t>Ultimate precision @ FCC-</a:t>
            </a:r>
            <a:r>
              <a:rPr lang="en-US" dirty="0" err="1"/>
              <a:t>ee</a:t>
            </a:r>
            <a:endParaRPr lang="en-US" dirty="0"/>
          </a:p>
        </p:txBody>
      </p:sp>
      <p:sp>
        <p:nvSpPr>
          <p:cNvPr id="3" name="Content Placeholder 2">
            <a:extLst>
              <a:ext uri="{FF2B5EF4-FFF2-40B4-BE49-F238E27FC236}">
                <a16:creationId xmlns:a16="http://schemas.microsoft.com/office/drawing/2014/main" id="{587E651A-94EB-A6B8-7A2D-55ECA3768A0B}"/>
              </a:ext>
            </a:extLst>
          </p:cNvPr>
          <p:cNvSpPr>
            <a:spLocks noGrp="1"/>
          </p:cNvSpPr>
          <p:nvPr>
            <p:ph idx="1"/>
          </p:nvPr>
        </p:nvSpPr>
        <p:spPr>
          <a:xfrm>
            <a:off x="384175" y="3933056"/>
            <a:ext cx="8374063" cy="1842269"/>
          </a:xfrm>
        </p:spPr>
        <p:txBody>
          <a:bodyPr/>
          <a:lstStyle/>
          <a:p>
            <a:r>
              <a:rPr lang="en-US" dirty="0"/>
              <a:t>Unprecedented luminosity at multiple </a:t>
            </a:r>
            <a:r>
              <a:rPr lang="en-US" dirty="0" err="1"/>
              <a:t>centre</a:t>
            </a:r>
            <a:r>
              <a:rPr lang="en-US" dirty="0"/>
              <a:t> of mass energies will enable ultra-precise measurements of Higgs (and EW and top) sectors of the SM…</a:t>
            </a:r>
          </a:p>
          <a:p>
            <a:r>
              <a:rPr lang="en-US" dirty="0"/>
              <a:t>Rather than listing them… I thought we would play a game…</a:t>
            </a:r>
          </a:p>
        </p:txBody>
      </p:sp>
      <p:sp>
        <p:nvSpPr>
          <p:cNvPr id="4" name="Slide Number Placeholder 3">
            <a:extLst>
              <a:ext uri="{FF2B5EF4-FFF2-40B4-BE49-F238E27FC236}">
                <a16:creationId xmlns:a16="http://schemas.microsoft.com/office/drawing/2014/main" id="{AAA7CFA4-17BC-8654-6099-B0E5DDEAE1F0}"/>
              </a:ext>
            </a:extLst>
          </p:cNvPr>
          <p:cNvSpPr>
            <a:spLocks noGrp="1"/>
          </p:cNvSpPr>
          <p:nvPr>
            <p:ph type="sldNum" sz="quarter" idx="10"/>
          </p:nvPr>
        </p:nvSpPr>
        <p:spPr/>
        <p:txBody>
          <a:bodyPr/>
          <a:lstStyle/>
          <a:p>
            <a:fld id="{6626A503-4F86-2C4D-8D1F-0229D2C7DD88}" type="slidenum">
              <a:rPr lang="en-GB" altLang="en-US" smtClean="0"/>
              <a:pPr/>
              <a:t>18</a:t>
            </a:fld>
            <a:endParaRPr lang="en-GB" altLang="en-US"/>
          </a:p>
        </p:txBody>
      </p:sp>
      <p:pic>
        <p:nvPicPr>
          <p:cNvPr id="6" name="Picture 5">
            <a:extLst>
              <a:ext uri="{FF2B5EF4-FFF2-40B4-BE49-F238E27FC236}">
                <a16:creationId xmlns:a16="http://schemas.microsoft.com/office/drawing/2014/main" id="{37D2D8F6-7024-EE76-A4DD-53E089F07B3B}"/>
              </a:ext>
            </a:extLst>
          </p:cNvPr>
          <p:cNvPicPr>
            <a:picLocks noChangeAspect="1"/>
          </p:cNvPicPr>
          <p:nvPr/>
        </p:nvPicPr>
        <p:blipFill>
          <a:blip r:embed="rId3"/>
          <a:stretch>
            <a:fillRect/>
          </a:stretch>
        </p:blipFill>
        <p:spPr>
          <a:xfrm>
            <a:off x="0" y="1404290"/>
            <a:ext cx="8602169" cy="2477990"/>
          </a:xfrm>
          <a:prstGeom prst="rect">
            <a:avLst/>
          </a:prstGeom>
        </p:spPr>
      </p:pic>
      <p:sp>
        <p:nvSpPr>
          <p:cNvPr id="7" name="TextBox 6">
            <a:extLst>
              <a:ext uri="{FF2B5EF4-FFF2-40B4-BE49-F238E27FC236}">
                <a16:creationId xmlns:a16="http://schemas.microsoft.com/office/drawing/2014/main" id="{3244FB95-9D6E-B93E-226F-AC268ECFE2B7}"/>
              </a:ext>
            </a:extLst>
          </p:cNvPr>
          <p:cNvSpPr txBox="1"/>
          <p:nvPr/>
        </p:nvSpPr>
        <p:spPr>
          <a:xfrm>
            <a:off x="5370043" y="201196"/>
            <a:ext cx="3232126" cy="646331"/>
          </a:xfrm>
          <a:prstGeom prst="rect">
            <a:avLst/>
          </a:prstGeom>
          <a:noFill/>
        </p:spPr>
        <p:txBody>
          <a:bodyPr wrap="square" rtlCol="0">
            <a:spAutoFit/>
          </a:bodyPr>
          <a:lstStyle/>
          <a:p>
            <a:r>
              <a:rPr lang="en-US" dirty="0">
                <a:solidFill>
                  <a:schemeClr val="bg1"/>
                </a:solidFill>
              </a:rPr>
              <a:t>Plot + table taken from </a:t>
            </a:r>
            <a:r>
              <a:rPr lang="en-US" dirty="0">
                <a:solidFill>
                  <a:schemeClr val="bg1"/>
                </a:solidFill>
                <a:hlinkClick r:id="rId4"/>
              </a:rPr>
              <a:t>slides</a:t>
            </a:r>
            <a:r>
              <a:rPr lang="en-US" dirty="0">
                <a:solidFill>
                  <a:schemeClr val="bg1"/>
                </a:solidFill>
              </a:rPr>
              <a:t> by M. </a:t>
            </a:r>
            <a:r>
              <a:rPr lang="en-US" dirty="0" err="1">
                <a:solidFill>
                  <a:schemeClr val="bg1"/>
                </a:solidFill>
              </a:rPr>
              <a:t>Selvaggi</a:t>
            </a:r>
            <a:r>
              <a:rPr lang="en-US" dirty="0">
                <a:solidFill>
                  <a:schemeClr val="bg1"/>
                </a:solidFill>
              </a:rPr>
              <a:t> at ZPW2024</a:t>
            </a:r>
          </a:p>
        </p:txBody>
      </p:sp>
    </p:spTree>
    <p:extLst>
      <p:ext uri="{BB962C8B-B14F-4D97-AF65-F5344CB8AC3E}">
        <p14:creationId xmlns:p14="http://schemas.microsoft.com/office/powerpoint/2010/main" val="51745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C488-F500-9995-AE60-5E887D8AFD41}"/>
              </a:ext>
            </a:extLst>
          </p:cNvPr>
          <p:cNvSpPr>
            <a:spLocks noGrp="1"/>
          </p:cNvSpPr>
          <p:nvPr>
            <p:ph type="title"/>
          </p:nvPr>
        </p:nvSpPr>
        <p:spPr/>
        <p:txBody>
          <a:bodyPr/>
          <a:lstStyle/>
          <a:p>
            <a:r>
              <a:rPr lang="en-US" dirty="0" err="1"/>
              <a:t>e</a:t>
            </a:r>
            <a:r>
              <a:rPr lang="en-US" baseline="30000" dirty="0" err="1"/>
              <a:t>+</a:t>
            </a:r>
            <a:r>
              <a:rPr lang="en-US" dirty="0" err="1"/>
              <a:t>e</a:t>
            </a:r>
            <a:r>
              <a:rPr lang="en-US" baseline="30000" dirty="0"/>
              <a:t>-</a:t>
            </a:r>
            <a:r>
              <a:rPr lang="en-US" dirty="0"/>
              <a:t> numbers game</a:t>
            </a:r>
          </a:p>
        </p:txBody>
      </p:sp>
      <p:sp>
        <p:nvSpPr>
          <p:cNvPr id="4" name="Content Placeholder 3">
            <a:extLst>
              <a:ext uri="{FF2B5EF4-FFF2-40B4-BE49-F238E27FC236}">
                <a16:creationId xmlns:a16="http://schemas.microsoft.com/office/drawing/2014/main" id="{1B369338-4B2A-21B1-2D1A-33073DC9F603}"/>
              </a:ext>
            </a:extLst>
          </p:cNvPr>
          <p:cNvSpPr>
            <a:spLocks noGrp="1"/>
          </p:cNvSpPr>
          <p:nvPr>
            <p:ph idx="1"/>
          </p:nvPr>
        </p:nvSpPr>
        <p:spPr>
          <a:xfrm>
            <a:off x="377471" y="1745656"/>
            <a:ext cx="7335905" cy="4067175"/>
          </a:xfrm>
        </p:spPr>
        <p:txBody>
          <a:bodyPr/>
          <a:lstStyle/>
          <a:p>
            <a:pPr marL="0" indent="0">
              <a:buNone/>
            </a:pPr>
            <a:r>
              <a:rPr lang="en-US" sz="1900" dirty="0"/>
              <a:t>Put these numbers in ascending order (and guess if you can?) </a:t>
            </a:r>
          </a:p>
          <a:p>
            <a:pPr marL="457200" indent="-457200">
              <a:buFont typeface="+mj-lt"/>
              <a:buAutoNum type="arabicPeriod"/>
            </a:pPr>
            <a:r>
              <a:rPr lang="en-US" sz="1900" dirty="0"/>
              <a:t># Z bosons/hour at FCC-</a:t>
            </a:r>
            <a:r>
              <a:rPr lang="en-US" sz="1900" dirty="0" err="1"/>
              <a:t>ee</a:t>
            </a:r>
            <a:r>
              <a:rPr lang="en-US" sz="1900" dirty="0"/>
              <a:t> (Z-pole)</a:t>
            </a:r>
          </a:p>
          <a:p>
            <a:pPr marL="457200" indent="-457200">
              <a:buFont typeface="+mj-lt"/>
              <a:buAutoNum type="arabicPeriod"/>
            </a:pPr>
            <a:r>
              <a:rPr lang="en-US" sz="1900" dirty="0"/>
              <a:t># Higgs bosons/day at FCC-</a:t>
            </a:r>
            <a:r>
              <a:rPr lang="en-US" sz="1900" dirty="0" err="1"/>
              <a:t>ee</a:t>
            </a:r>
            <a:r>
              <a:rPr lang="en-US" sz="1900" dirty="0"/>
              <a:t> (</a:t>
            </a:r>
            <a:r>
              <a:rPr lang="en-US" sz="1900" dirty="0" err="1"/>
              <a:t>Zh</a:t>
            </a:r>
            <a:r>
              <a:rPr lang="en-US" sz="1900" dirty="0"/>
              <a:t> pole)</a:t>
            </a:r>
          </a:p>
          <a:p>
            <a:pPr marL="457200" indent="-457200">
              <a:buFont typeface="+mj-lt"/>
              <a:buAutoNum type="arabicPeriod"/>
            </a:pPr>
            <a:r>
              <a:rPr lang="en-US" sz="1900" dirty="0"/>
              <a:t># Z bosons produced at LEP</a:t>
            </a:r>
          </a:p>
          <a:p>
            <a:pPr marL="457200" indent="-457200">
              <a:buFont typeface="+mj-lt"/>
              <a:buAutoNum type="arabicPeriod"/>
            </a:pPr>
            <a:r>
              <a:rPr lang="en-US" sz="1900" dirty="0"/>
              <a:t># Crème eggs produced by Birmingham Cadbury's factory per day </a:t>
            </a:r>
          </a:p>
          <a:p>
            <a:pPr marL="457200" indent="-457200">
              <a:buFont typeface="+mj-lt"/>
              <a:buAutoNum type="arabicPeriod"/>
            </a:pPr>
            <a:r>
              <a:rPr lang="en-US" sz="1900" dirty="0"/>
              <a:t># Higgs bosons produced by the LHC in 2017.</a:t>
            </a:r>
          </a:p>
        </p:txBody>
      </p:sp>
      <p:sp>
        <p:nvSpPr>
          <p:cNvPr id="3" name="Slide Number Placeholder 2">
            <a:extLst>
              <a:ext uri="{FF2B5EF4-FFF2-40B4-BE49-F238E27FC236}">
                <a16:creationId xmlns:a16="http://schemas.microsoft.com/office/drawing/2014/main" id="{11C2E567-C794-6635-9D02-75BDF3E6810E}"/>
              </a:ext>
            </a:extLst>
          </p:cNvPr>
          <p:cNvSpPr>
            <a:spLocks noGrp="1"/>
          </p:cNvSpPr>
          <p:nvPr>
            <p:ph type="sldNum" sz="quarter" idx="10"/>
          </p:nvPr>
        </p:nvSpPr>
        <p:spPr/>
        <p:txBody>
          <a:bodyPr/>
          <a:lstStyle/>
          <a:p>
            <a:fld id="{AE7792FC-DA11-4845-AF78-2C14EC41BBBC}" type="slidenum">
              <a:rPr lang="en-GB" altLang="en-US" smtClean="0"/>
              <a:pPr/>
              <a:t>19</a:t>
            </a:fld>
            <a:endParaRPr lang="en-GB" altLang="en-US"/>
          </a:p>
        </p:txBody>
      </p:sp>
      <p:pic>
        <p:nvPicPr>
          <p:cNvPr id="1026" name="Picture 2" descr="Cadbury Creme Egg 40g">
            <a:extLst>
              <a:ext uri="{FF2B5EF4-FFF2-40B4-BE49-F238E27FC236}">
                <a16:creationId xmlns:a16="http://schemas.microsoft.com/office/drawing/2014/main" id="{BAEDC1EF-7F28-34E2-DCED-DEF65D71A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883" y="1917925"/>
            <a:ext cx="1944216" cy="19442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3E8144-E5AF-C582-311D-483C313A381A}"/>
              </a:ext>
            </a:extLst>
          </p:cNvPr>
          <p:cNvSpPr txBox="1"/>
          <p:nvPr/>
        </p:nvSpPr>
        <p:spPr>
          <a:xfrm>
            <a:off x="183967" y="5301208"/>
            <a:ext cx="8776065" cy="400110"/>
          </a:xfrm>
          <a:prstGeom prst="rect">
            <a:avLst/>
          </a:prstGeom>
          <a:noFill/>
        </p:spPr>
        <p:txBody>
          <a:bodyPr wrap="square" rtlCol="0">
            <a:spAutoFit/>
          </a:bodyPr>
          <a:lstStyle/>
          <a:p>
            <a:r>
              <a:rPr lang="en-US" sz="2000" b="1" dirty="0"/>
              <a:t>In the interest of time- try guessing the highest and lowest…</a:t>
            </a:r>
          </a:p>
        </p:txBody>
      </p:sp>
    </p:spTree>
    <p:extLst>
      <p:ext uri="{BB962C8B-B14F-4D97-AF65-F5344CB8AC3E}">
        <p14:creationId xmlns:p14="http://schemas.microsoft.com/office/powerpoint/2010/main" val="382771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3CAF3-EC6E-9493-833A-2CF15AB3CCE6}"/>
              </a:ext>
            </a:extLst>
          </p:cNvPr>
          <p:cNvSpPr>
            <a:spLocks noGrp="1"/>
          </p:cNvSpPr>
          <p:nvPr>
            <p:ph type="title"/>
          </p:nvPr>
        </p:nvSpPr>
        <p:spPr/>
        <p:txBody>
          <a:bodyPr/>
          <a:lstStyle/>
          <a:p>
            <a:r>
              <a:rPr lang="en-US" dirty="0"/>
              <a:t>Introduction</a:t>
            </a:r>
          </a:p>
        </p:txBody>
      </p:sp>
      <p:sp>
        <p:nvSpPr>
          <p:cNvPr id="4" name="Content Placeholder 3">
            <a:extLst>
              <a:ext uri="{FF2B5EF4-FFF2-40B4-BE49-F238E27FC236}">
                <a16:creationId xmlns:a16="http://schemas.microsoft.com/office/drawing/2014/main" id="{1CE1AC1F-859E-0531-1BC3-537EBA59BB76}"/>
              </a:ext>
            </a:extLst>
          </p:cNvPr>
          <p:cNvSpPr>
            <a:spLocks noGrp="1"/>
          </p:cNvSpPr>
          <p:nvPr>
            <p:ph idx="1"/>
          </p:nvPr>
        </p:nvSpPr>
        <p:spPr>
          <a:xfrm>
            <a:off x="179512" y="1484784"/>
            <a:ext cx="5256583" cy="4067175"/>
          </a:xfrm>
        </p:spPr>
        <p:txBody>
          <a:bodyPr/>
          <a:lstStyle/>
          <a:p>
            <a:r>
              <a:rPr lang="en-US" dirty="0"/>
              <a:t>Thank you for inviting me to RAL - its great to be here (for the first time since IOP-2022)</a:t>
            </a:r>
          </a:p>
          <a:p>
            <a:r>
              <a:rPr lang="en-US" dirty="0"/>
              <a:t>In the next ~ 45 minutes I’ll aim to:</a:t>
            </a:r>
          </a:p>
          <a:p>
            <a:pPr marL="728663" lvl="1" indent="-457200">
              <a:buFont typeface="+mj-lt"/>
              <a:buAutoNum type="arabicPeriod"/>
            </a:pPr>
            <a:r>
              <a:rPr lang="en-US" dirty="0"/>
              <a:t>Convince you of the </a:t>
            </a:r>
            <a:r>
              <a:rPr lang="en-US" b="1" dirty="0"/>
              <a:t>importance</a:t>
            </a:r>
            <a:r>
              <a:rPr lang="en-US" dirty="0"/>
              <a:t> of thinking about future colliders now.</a:t>
            </a:r>
          </a:p>
          <a:p>
            <a:pPr marL="728663" lvl="1" indent="-457200">
              <a:buFont typeface="+mj-lt"/>
              <a:buAutoNum type="arabicPeriod"/>
            </a:pPr>
            <a:r>
              <a:rPr lang="en-US" dirty="0"/>
              <a:t>Provide an overview of </a:t>
            </a:r>
            <a:r>
              <a:rPr lang="en-US" b="1" dirty="0"/>
              <a:t>the Future Circular Collider</a:t>
            </a:r>
            <a:r>
              <a:rPr lang="en-US" dirty="0"/>
              <a:t> (FCC) integrated project.</a:t>
            </a:r>
          </a:p>
          <a:p>
            <a:pPr marL="728663" lvl="1" indent="-457200">
              <a:buFont typeface="+mj-lt"/>
              <a:buAutoNum type="arabicPeriod"/>
            </a:pPr>
            <a:r>
              <a:rPr lang="en-US" dirty="0"/>
              <a:t>Discuss the </a:t>
            </a:r>
            <a:r>
              <a:rPr lang="en-US" b="1" dirty="0"/>
              <a:t>opportunities</a:t>
            </a:r>
            <a:r>
              <a:rPr lang="en-US" dirty="0"/>
              <a:t> and </a:t>
            </a:r>
            <a:r>
              <a:rPr lang="en-US" b="1" dirty="0"/>
              <a:t>challenges</a:t>
            </a:r>
            <a:r>
              <a:rPr lang="en-US" dirty="0"/>
              <a:t> associated with the first stage of this project- the lepton collider.</a:t>
            </a:r>
          </a:p>
        </p:txBody>
      </p:sp>
      <p:sp>
        <p:nvSpPr>
          <p:cNvPr id="3" name="Slide Number Placeholder 2">
            <a:extLst>
              <a:ext uri="{FF2B5EF4-FFF2-40B4-BE49-F238E27FC236}">
                <a16:creationId xmlns:a16="http://schemas.microsoft.com/office/drawing/2014/main" id="{263085B3-9B72-435C-47D5-A63236F1B5C2}"/>
              </a:ext>
            </a:extLst>
          </p:cNvPr>
          <p:cNvSpPr>
            <a:spLocks noGrp="1"/>
          </p:cNvSpPr>
          <p:nvPr>
            <p:ph type="sldNum" sz="quarter" idx="10"/>
          </p:nvPr>
        </p:nvSpPr>
        <p:spPr/>
        <p:txBody>
          <a:bodyPr/>
          <a:lstStyle/>
          <a:p>
            <a:fld id="{AE7792FC-DA11-4845-AF78-2C14EC41BBBC}" type="slidenum">
              <a:rPr lang="en-GB" altLang="en-US" smtClean="0"/>
              <a:pPr/>
              <a:t>2</a:t>
            </a:fld>
            <a:endParaRPr lang="en-GB" altLang="en-US"/>
          </a:p>
        </p:txBody>
      </p:sp>
      <p:pic>
        <p:nvPicPr>
          <p:cNvPr id="6" name="Picture 5" descr="A grass field with buildings and trees in the background&#10;&#10;Description automatically generated">
            <a:extLst>
              <a:ext uri="{FF2B5EF4-FFF2-40B4-BE49-F238E27FC236}">
                <a16:creationId xmlns:a16="http://schemas.microsoft.com/office/drawing/2014/main" id="{2C466D1C-B79B-02A0-E814-5F53AA606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271" y="3760933"/>
            <a:ext cx="3034110" cy="2275583"/>
          </a:xfrm>
          <a:prstGeom prst="rect">
            <a:avLst/>
          </a:prstGeom>
        </p:spPr>
      </p:pic>
      <p:pic>
        <p:nvPicPr>
          <p:cNvPr id="9" name="Picture 8" descr="A race car on display&#10;&#10;Description automatically generated">
            <a:extLst>
              <a:ext uri="{FF2B5EF4-FFF2-40B4-BE49-F238E27FC236}">
                <a16:creationId xmlns:a16="http://schemas.microsoft.com/office/drawing/2014/main" id="{C52C6231-B85A-0081-BC58-82FE0CA2F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271" y="1484784"/>
            <a:ext cx="3034110" cy="2275583"/>
          </a:xfrm>
          <a:prstGeom prst="rect">
            <a:avLst/>
          </a:prstGeom>
        </p:spPr>
      </p:pic>
    </p:spTree>
    <p:extLst>
      <p:ext uri="{BB962C8B-B14F-4D97-AF65-F5344CB8AC3E}">
        <p14:creationId xmlns:p14="http://schemas.microsoft.com/office/powerpoint/2010/main" val="3122419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AF590-42E4-E11F-0DE1-5A1280D57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38424-7249-B7D3-D8A6-F958F9BF151C}"/>
              </a:ext>
            </a:extLst>
          </p:cNvPr>
          <p:cNvSpPr>
            <a:spLocks noGrp="1"/>
          </p:cNvSpPr>
          <p:nvPr>
            <p:ph type="title"/>
          </p:nvPr>
        </p:nvSpPr>
        <p:spPr/>
        <p:txBody>
          <a:bodyPr/>
          <a:lstStyle/>
          <a:p>
            <a:r>
              <a:rPr lang="en-US" dirty="0" err="1"/>
              <a:t>e</a:t>
            </a:r>
            <a:r>
              <a:rPr lang="en-US" baseline="30000" dirty="0" err="1"/>
              <a:t>+</a:t>
            </a:r>
            <a:r>
              <a:rPr lang="en-US" dirty="0" err="1"/>
              <a:t>e</a:t>
            </a:r>
            <a:r>
              <a:rPr lang="en-US" baseline="30000" dirty="0"/>
              <a:t>-</a:t>
            </a:r>
            <a:r>
              <a:rPr lang="en-US" dirty="0"/>
              <a:t> numbers game</a:t>
            </a:r>
          </a:p>
        </p:txBody>
      </p:sp>
      <p:sp>
        <p:nvSpPr>
          <p:cNvPr id="4" name="Content Placeholder 3">
            <a:extLst>
              <a:ext uri="{FF2B5EF4-FFF2-40B4-BE49-F238E27FC236}">
                <a16:creationId xmlns:a16="http://schemas.microsoft.com/office/drawing/2014/main" id="{4D85918B-0D73-333C-8D34-54939C8D2751}"/>
              </a:ext>
            </a:extLst>
          </p:cNvPr>
          <p:cNvSpPr>
            <a:spLocks noGrp="1"/>
          </p:cNvSpPr>
          <p:nvPr>
            <p:ph idx="1"/>
          </p:nvPr>
        </p:nvSpPr>
        <p:spPr>
          <a:xfrm>
            <a:off x="384175" y="1772816"/>
            <a:ext cx="8064896" cy="4067175"/>
          </a:xfrm>
        </p:spPr>
        <p:txBody>
          <a:bodyPr/>
          <a:lstStyle/>
          <a:p>
            <a:pPr marL="0" indent="0">
              <a:buNone/>
            </a:pPr>
            <a:r>
              <a:rPr lang="en-US" dirty="0"/>
              <a:t>Put these numbers in ascending order (and guess if you can/ want to…?)</a:t>
            </a:r>
          </a:p>
          <a:p>
            <a:pPr marL="457200" indent="-457200">
              <a:buFont typeface="+mj-lt"/>
              <a:buAutoNum type="arabicPeriod"/>
            </a:pPr>
            <a:r>
              <a:rPr lang="en-US" dirty="0"/>
              <a:t># Z bosons/hour at FCC-</a:t>
            </a:r>
            <a:r>
              <a:rPr lang="en-US" dirty="0" err="1"/>
              <a:t>ee</a:t>
            </a:r>
            <a:r>
              <a:rPr lang="en-US" dirty="0"/>
              <a:t> (Z-pole) </a:t>
            </a:r>
            <a:r>
              <a:rPr lang="en-US" dirty="0">
                <a:solidFill>
                  <a:srgbClr val="FF0000"/>
                </a:solidFill>
              </a:rPr>
              <a:t>=&gt; 360 million (5)</a:t>
            </a:r>
          </a:p>
          <a:p>
            <a:pPr marL="457200" indent="-457200">
              <a:buFont typeface="+mj-lt"/>
              <a:buAutoNum type="arabicPeriod"/>
            </a:pPr>
            <a:r>
              <a:rPr lang="en-US" dirty="0"/>
              <a:t># Higgs bosons/day at FCC-</a:t>
            </a:r>
            <a:r>
              <a:rPr lang="en-US" dirty="0" err="1"/>
              <a:t>ee</a:t>
            </a:r>
            <a:r>
              <a:rPr lang="en-US" dirty="0"/>
              <a:t> (</a:t>
            </a:r>
            <a:r>
              <a:rPr lang="en-US" dirty="0" err="1"/>
              <a:t>Zh</a:t>
            </a:r>
            <a:r>
              <a:rPr lang="en-US" dirty="0"/>
              <a:t> pole) </a:t>
            </a:r>
            <a:r>
              <a:rPr lang="en-US" dirty="0">
                <a:solidFill>
                  <a:srgbClr val="FF0000"/>
                </a:solidFill>
              </a:rPr>
              <a:t>=&gt; 2000 (1)</a:t>
            </a:r>
          </a:p>
          <a:p>
            <a:pPr marL="457200" indent="-457200">
              <a:buFont typeface="+mj-lt"/>
              <a:buAutoNum type="arabicPeriod"/>
            </a:pPr>
            <a:r>
              <a:rPr lang="en-US" dirty="0"/>
              <a:t># Z bosons produced at LEP </a:t>
            </a:r>
            <a:r>
              <a:rPr lang="en-US" dirty="0">
                <a:solidFill>
                  <a:srgbClr val="FF0000"/>
                </a:solidFill>
              </a:rPr>
              <a:t>=&gt; 18 million (4)</a:t>
            </a:r>
          </a:p>
          <a:p>
            <a:pPr marL="457200" indent="-457200">
              <a:buFont typeface="+mj-lt"/>
              <a:buAutoNum type="arabicPeriod"/>
            </a:pPr>
            <a:r>
              <a:rPr lang="en-US" sz="2000" dirty="0"/>
              <a:t># Crème eggs produced by Birmingham Cadbury's factory per day  </a:t>
            </a:r>
            <a:r>
              <a:rPr lang="en-US" sz="2000" dirty="0">
                <a:solidFill>
                  <a:srgbClr val="FF0000"/>
                </a:solidFill>
              </a:rPr>
              <a:t>=&gt; 1.5 million (2)</a:t>
            </a:r>
            <a:endParaRPr lang="en-US" dirty="0">
              <a:solidFill>
                <a:srgbClr val="FF0000"/>
              </a:solidFill>
            </a:endParaRPr>
          </a:p>
          <a:p>
            <a:pPr marL="457200" indent="-457200">
              <a:buFont typeface="+mj-lt"/>
              <a:buAutoNum type="arabicPeriod"/>
            </a:pPr>
            <a:r>
              <a:rPr lang="en-US" dirty="0"/>
              <a:t># Higgs bosons produced by the LHC in 2017 </a:t>
            </a:r>
            <a:r>
              <a:rPr lang="en-US" dirty="0">
                <a:solidFill>
                  <a:srgbClr val="FF0000"/>
                </a:solidFill>
              </a:rPr>
              <a:t>=&gt; 3 million (3)</a:t>
            </a:r>
          </a:p>
        </p:txBody>
      </p:sp>
      <p:sp>
        <p:nvSpPr>
          <p:cNvPr id="3" name="Slide Number Placeholder 2">
            <a:extLst>
              <a:ext uri="{FF2B5EF4-FFF2-40B4-BE49-F238E27FC236}">
                <a16:creationId xmlns:a16="http://schemas.microsoft.com/office/drawing/2014/main" id="{2E75CC4E-F935-27C5-0CE8-9E9525EB8DFD}"/>
              </a:ext>
            </a:extLst>
          </p:cNvPr>
          <p:cNvSpPr>
            <a:spLocks noGrp="1"/>
          </p:cNvSpPr>
          <p:nvPr>
            <p:ph type="sldNum" sz="quarter" idx="10"/>
          </p:nvPr>
        </p:nvSpPr>
        <p:spPr/>
        <p:txBody>
          <a:bodyPr/>
          <a:lstStyle/>
          <a:p>
            <a:fld id="{AE7792FC-DA11-4845-AF78-2C14EC41BBBC}" type="slidenum">
              <a:rPr lang="en-GB" altLang="en-US" smtClean="0"/>
              <a:pPr/>
              <a:t>20</a:t>
            </a:fld>
            <a:endParaRPr lang="en-GB" altLang="en-US"/>
          </a:p>
        </p:txBody>
      </p:sp>
    </p:spTree>
    <p:extLst>
      <p:ext uri="{BB962C8B-B14F-4D97-AF65-F5344CB8AC3E}">
        <p14:creationId xmlns:p14="http://schemas.microsoft.com/office/powerpoint/2010/main" val="1797437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5419-B6CE-5E8D-8B7A-F9ACF15B1C49}"/>
              </a:ext>
            </a:extLst>
          </p:cNvPr>
          <p:cNvSpPr>
            <a:spLocks noGrp="1"/>
          </p:cNvSpPr>
          <p:nvPr>
            <p:ph type="title"/>
          </p:nvPr>
        </p:nvSpPr>
        <p:spPr/>
        <p:txBody>
          <a:bodyPr/>
          <a:lstStyle/>
          <a:p>
            <a:r>
              <a:rPr lang="en-US" dirty="0"/>
              <a:t>Case study- Higgs physics</a:t>
            </a:r>
          </a:p>
        </p:txBody>
      </p:sp>
      <p:sp>
        <p:nvSpPr>
          <p:cNvPr id="4" name="Content Placeholder 3">
            <a:extLst>
              <a:ext uri="{FF2B5EF4-FFF2-40B4-BE49-F238E27FC236}">
                <a16:creationId xmlns:a16="http://schemas.microsoft.com/office/drawing/2014/main" id="{72B92504-BC2B-A7AC-345F-4A6CADD7B2C4}"/>
              </a:ext>
            </a:extLst>
          </p:cNvPr>
          <p:cNvSpPr>
            <a:spLocks noGrp="1"/>
          </p:cNvSpPr>
          <p:nvPr>
            <p:ph idx="1"/>
          </p:nvPr>
        </p:nvSpPr>
        <p:spPr>
          <a:xfrm>
            <a:off x="384175" y="4108368"/>
            <a:ext cx="8374063" cy="2058293"/>
          </a:xfrm>
        </p:spPr>
        <p:txBody>
          <a:bodyPr/>
          <a:lstStyle/>
          <a:p>
            <a:r>
              <a:rPr lang="en-US" dirty="0"/>
              <a:t>Large rates, clean experimental environment (no UE, Pileup, triggerless) with no QCD background will open up a new era of Higgs precision physics.</a:t>
            </a:r>
          </a:p>
          <a:p>
            <a:r>
              <a:rPr lang="en-US" dirty="0"/>
              <a:t>Opportunities to remove model-dependence from measurements and reach sub-percent level for post couplings.</a:t>
            </a:r>
          </a:p>
        </p:txBody>
      </p:sp>
      <p:sp>
        <p:nvSpPr>
          <p:cNvPr id="3" name="Slide Number Placeholder 2">
            <a:extLst>
              <a:ext uri="{FF2B5EF4-FFF2-40B4-BE49-F238E27FC236}">
                <a16:creationId xmlns:a16="http://schemas.microsoft.com/office/drawing/2014/main" id="{A4495B70-4C79-6BA5-3B87-A630E121A0F0}"/>
              </a:ext>
            </a:extLst>
          </p:cNvPr>
          <p:cNvSpPr>
            <a:spLocks noGrp="1"/>
          </p:cNvSpPr>
          <p:nvPr>
            <p:ph type="sldNum" sz="quarter" idx="10"/>
          </p:nvPr>
        </p:nvSpPr>
        <p:spPr/>
        <p:txBody>
          <a:bodyPr/>
          <a:lstStyle/>
          <a:p>
            <a:fld id="{AE7792FC-DA11-4845-AF78-2C14EC41BBBC}" type="slidenum">
              <a:rPr lang="en-GB" altLang="en-US" smtClean="0"/>
              <a:pPr/>
              <a:t>21</a:t>
            </a:fld>
            <a:endParaRPr lang="en-GB" altLang="en-US"/>
          </a:p>
        </p:txBody>
      </p:sp>
      <p:pic>
        <p:nvPicPr>
          <p:cNvPr id="9" name="Picture 8">
            <a:extLst>
              <a:ext uri="{FF2B5EF4-FFF2-40B4-BE49-F238E27FC236}">
                <a16:creationId xmlns:a16="http://schemas.microsoft.com/office/drawing/2014/main" id="{A11B850C-38B3-B89B-52DB-A9E4FC39DD90}"/>
              </a:ext>
            </a:extLst>
          </p:cNvPr>
          <p:cNvPicPr>
            <a:picLocks noChangeAspect="1"/>
          </p:cNvPicPr>
          <p:nvPr/>
        </p:nvPicPr>
        <p:blipFill>
          <a:blip r:embed="rId3"/>
          <a:stretch>
            <a:fillRect/>
          </a:stretch>
        </p:blipFill>
        <p:spPr>
          <a:xfrm>
            <a:off x="2555776" y="1434765"/>
            <a:ext cx="6450598" cy="2673603"/>
          </a:xfrm>
          <a:prstGeom prst="rect">
            <a:avLst/>
          </a:prstGeom>
        </p:spPr>
      </p:pic>
      <p:sp>
        <p:nvSpPr>
          <p:cNvPr id="11" name="TextBox 10">
            <a:extLst>
              <a:ext uri="{FF2B5EF4-FFF2-40B4-BE49-F238E27FC236}">
                <a16:creationId xmlns:a16="http://schemas.microsoft.com/office/drawing/2014/main" id="{159119B3-5595-6215-6F52-E56E962C5D1A}"/>
              </a:ext>
            </a:extLst>
          </p:cNvPr>
          <p:cNvSpPr txBox="1"/>
          <p:nvPr/>
        </p:nvSpPr>
        <p:spPr>
          <a:xfrm>
            <a:off x="384175" y="1733969"/>
            <a:ext cx="2027585" cy="2031325"/>
          </a:xfrm>
          <a:prstGeom prst="rect">
            <a:avLst/>
          </a:prstGeom>
          <a:noFill/>
        </p:spPr>
        <p:txBody>
          <a:bodyPr wrap="square" rtlCol="0">
            <a:spAutoFit/>
          </a:bodyPr>
          <a:lstStyle/>
          <a:p>
            <a:r>
              <a:rPr lang="en-US" dirty="0"/>
              <a:t>&gt; 1 million ZH events</a:t>
            </a:r>
          </a:p>
          <a:p>
            <a:endParaRPr lang="en-US" dirty="0"/>
          </a:p>
          <a:p>
            <a:endParaRPr lang="en-US" dirty="0"/>
          </a:p>
          <a:p>
            <a:endParaRPr lang="en-US" dirty="0"/>
          </a:p>
          <a:p>
            <a:r>
              <a:rPr lang="en-US" dirty="0"/>
              <a:t>~ 100,000 WW fusion</a:t>
            </a:r>
          </a:p>
        </p:txBody>
      </p:sp>
      <p:sp>
        <p:nvSpPr>
          <p:cNvPr id="5" name="TextBox 4">
            <a:extLst>
              <a:ext uri="{FF2B5EF4-FFF2-40B4-BE49-F238E27FC236}">
                <a16:creationId xmlns:a16="http://schemas.microsoft.com/office/drawing/2014/main" id="{7E6048B2-7CB0-AC7D-24B8-A705C5241E82}"/>
              </a:ext>
            </a:extLst>
          </p:cNvPr>
          <p:cNvSpPr txBox="1"/>
          <p:nvPr/>
        </p:nvSpPr>
        <p:spPr>
          <a:xfrm>
            <a:off x="5061248" y="102562"/>
            <a:ext cx="4104456" cy="1015663"/>
          </a:xfrm>
          <a:prstGeom prst="rect">
            <a:avLst/>
          </a:prstGeom>
          <a:noFill/>
        </p:spPr>
        <p:txBody>
          <a:bodyPr wrap="square" rtlCol="0">
            <a:spAutoFit/>
          </a:bodyPr>
          <a:lstStyle/>
          <a:p>
            <a:r>
              <a:rPr lang="en-US" sz="2000" dirty="0">
                <a:solidFill>
                  <a:schemeClr val="bg1"/>
                </a:solidFill>
              </a:rPr>
              <a:t>Plots taken from vol. 1 of FCC CDR: </a:t>
            </a:r>
            <a:r>
              <a:rPr lang="en-GB" sz="2000" dirty="0">
                <a:hlinkClick r:id="rId4"/>
              </a:rPr>
              <a:t>https://fcc-cdr.web.cern.ch/</a:t>
            </a:r>
            <a:endParaRPr lang="en-GB" sz="2000" dirty="0"/>
          </a:p>
          <a:p>
            <a:r>
              <a:rPr lang="en-US" sz="2000" dirty="0"/>
              <a:t> </a:t>
            </a:r>
          </a:p>
        </p:txBody>
      </p:sp>
    </p:spTree>
    <p:extLst>
      <p:ext uri="{BB962C8B-B14F-4D97-AF65-F5344CB8AC3E}">
        <p14:creationId xmlns:p14="http://schemas.microsoft.com/office/powerpoint/2010/main" val="1566181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21CB-EB8B-3D4A-4BA3-E24A2575E1CA}"/>
              </a:ext>
            </a:extLst>
          </p:cNvPr>
          <p:cNvSpPr>
            <a:spLocks noGrp="1"/>
          </p:cNvSpPr>
          <p:nvPr>
            <p:ph type="title"/>
          </p:nvPr>
        </p:nvSpPr>
        <p:spPr/>
        <p:txBody>
          <a:bodyPr/>
          <a:lstStyle/>
          <a:p>
            <a:r>
              <a:rPr lang="en-US" dirty="0"/>
              <a:t>Higgs recoil mass method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BDFCF55-4687-516D-A903-04108E825B12}"/>
                  </a:ext>
                </a:extLst>
              </p:cNvPr>
              <p:cNvSpPr>
                <a:spLocks noGrp="1"/>
              </p:cNvSpPr>
              <p:nvPr>
                <p:ph idx="1"/>
              </p:nvPr>
            </p:nvSpPr>
            <p:spPr>
              <a:xfrm>
                <a:off x="179439" y="1520952"/>
                <a:ext cx="4896544" cy="4187919"/>
              </a:xfrm>
            </p:spPr>
            <p:txBody>
              <a:bodyPr/>
              <a:lstStyle/>
              <a:p>
                <a:r>
                  <a:rPr lang="en-US" b="1" dirty="0"/>
                  <a:t>Precise C.O.M knowledge* </a:t>
                </a:r>
                <a:r>
                  <a:rPr lang="en-US" dirty="0"/>
                  <a:t>enables:</a:t>
                </a:r>
              </a:p>
              <a:p>
                <a:pPr lvl="1"/>
                <a:r>
                  <a:rPr lang="en-US" dirty="0"/>
                  <a:t>Z to be tagged (through leptons).</a:t>
                </a:r>
              </a:p>
              <a:p>
                <a:pPr lvl="1"/>
                <a:r>
                  <a:rPr lang="en-US" dirty="0"/>
                  <a:t>Construct recoil mass associated with Higgs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m:rPr>
                            <m:sty m:val="p"/>
                          </m:rPr>
                          <a:rPr lang="en-GB" b="0" i="0" smtClean="0">
                            <a:latin typeface="Cambria Math" panose="02040503050406030204" pitchFamily="18" charset="0"/>
                          </a:rPr>
                          <m:t>recoil</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−2</m:t>
                    </m:r>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𝑠</m:t>
                        </m:r>
                      </m:e>
                    </m:rad>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𝑙𝑙</m:t>
                        </m:r>
                      </m:sub>
                    </m:sSub>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𝑙𝑙</m:t>
                        </m:r>
                      </m:sub>
                      <m:sup>
                        <m:r>
                          <a:rPr lang="en-GB" b="0" i="1" smtClean="0">
                            <a:latin typeface="Cambria Math" panose="02040503050406030204" pitchFamily="18" charset="0"/>
                          </a:rPr>
                          <m:t>2</m:t>
                        </m:r>
                      </m:sup>
                    </m:sSubSup>
                  </m:oMath>
                </a14:m>
                <a:endParaRPr lang="en-US" dirty="0"/>
              </a:p>
              <a:p>
                <a:pPr lvl="1"/>
                <a:r>
                  <a:rPr lang="en-US" dirty="0"/>
                  <a:t>Event counting gives precise </a:t>
                </a:r>
                <a:r>
                  <a:rPr lang="en-US" dirty="0" err="1"/>
                  <a:t>Zh</a:t>
                </a:r>
                <a:r>
                  <a:rPr lang="en-US" dirty="0"/>
                  <a:t> production cross-section measurement.</a:t>
                </a:r>
              </a:p>
              <a:p>
                <a:pPr lvl="2"/>
                <a:r>
                  <a:rPr lang="en-US" dirty="0"/>
                  <a:t>Absolute + model independent measurement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𝑍</m:t>
                        </m:r>
                      </m:sub>
                    </m:sSub>
                  </m:oMath>
                </a14:m>
                <a:r>
                  <a:rPr lang="en-US" dirty="0"/>
                  <a:t> coupling.</a:t>
                </a:r>
              </a:p>
              <a:p>
                <a:pPr lvl="2"/>
                <a:endParaRPr lang="en-US" dirty="0"/>
              </a:p>
              <a:p>
                <a:pPr lvl="2"/>
                <a:endParaRPr lang="en-US" dirty="0"/>
              </a:p>
              <a:p>
                <a:pPr lvl="1"/>
                <a:endParaRPr lang="en-US" dirty="0"/>
              </a:p>
            </p:txBody>
          </p:sp>
        </mc:Choice>
        <mc:Fallback xmlns="">
          <p:sp>
            <p:nvSpPr>
              <p:cNvPr id="4" name="Content Placeholder 3">
                <a:extLst>
                  <a:ext uri="{FF2B5EF4-FFF2-40B4-BE49-F238E27FC236}">
                    <a16:creationId xmlns:a16="http://schemas.microsoft.com/office/drawing/2014/main" id="{5BDFCF55-4687-516D-A903-04108E825B12}"/>
                  </a:ext>
                </a:extLst>
              </p:cNvPr>
              <p:cNvSpPr>
                <a:spLocks noGrp="1" noRot="1" noChangeAspect="1" noMove="1" noResize="1" noEditPoints="1" noAdjustHandles="1" noChangeArrowheads="1" noChangeShapeType="1" noTextEdit="1"/>
              </p:cNvSpPr>
              <p:nvPr>
                <p:ph idx="1"/>
              </p:nvPr>
            </p:nvSpPr>
            <p:spPr>
              <a:xfrm>
                <a:off x="179439" y="1520952"/>
                <a:ext cx="4896544" cy="4187919"/>
              </a:xfrm>
              <a:blipFill>
                <a:blip r:embed="rId2"/>
                <a:stretch>
                  <a:fillRect l="-2842" t="-2121" r="-232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C2E73DD-BE29-3075-00C9-BE8430BDE8B9}"/>
              </a:ext>
            </a:extLst>
          </p:cNvPr>
          <p:cNvSpPr>
            <a:spLocks noGrp="1"/>
          </p:cNvSpPr>
          <p:nvPr>
            <p:ph type="sldNum" sz="quarter" idx="10"/>
          </p:nvPr>
        </p:nvSpPr>
        <p:spPr/>
        <p:txBody>
          <a:bodyPr/>
          <a:lstStyle/>
          <a:p>
            <a:fld id="{AE7792FC-DA11-4845-AF78-2C14EC41BBBC}" type="slidenum">
              <a:rPr lang="en-GB" altLang="en-US" smtClean="0"/>
              <a:pPr/>
              <a:t>22</a:t>
            </a:fld>
            <a:endParaRPr lang="en-GB" altLang="en-US"/>
          </a:p>
        </p:txBody>
      </p:sp>
      <p:pic>
        <p:nvPicPr>
          <p:cNvPr id="5" name="Picture 4">
            <a:extLst>
              <a:ext uri="{FF2B5EF4-FFF2-40B4-BE49-F238E27FC236}">
                <a16:creationId xmlns:a16="http://schemas.microsoft.com/office/drawing/2014/main" id="{CC472A20-C2B1-2547-75C4-7DE24EAFED6D}"/>
              </a:ext>
            </a:extLst>
          </p:cNvPr>
          <p:cNvPicPr>
            <a:picLocks noChangeAspect="1"/>
          </p:cNvPicPr>
          <p:nvPr/>
        </p:nvPicPr>
        <p:blipFill rotWithShape="1">
          <a:blip r:embed="rId3"/>
          <a:srcRect l="6959" r="5629"/>
          <a:stretch/>
        </p:blipFill>
        <p:spPr>
          <a:xfrm>
            <a:off x="5159286" y="1899649"/>
            <a:ext cx="3786306" cy="3623310"/>
          </a:xfrm>
          <a:prstGeom prst="rect">
            <a:avLst/>
          </a:prstGeom>
        </p:spPr>
      </p:pic>
      <p:pic>
        <p:nvPicPr>
          <p:cNvPr id="6" name="Picture 5">
            <a:extLst>
              <a:ext uri="{FF2B5EF4-FFF2-40B4-BE49-F238E27FC236}">
                <a16:creationId xmlns:a16="http://schemas.microsoft.com/office/drawing/2014/main" id="{486E83FD-A0A2-D739-941B-932AB4946535}"/>
              </a:ext>
            </a:extLst>
          </p:cNvPr>
          <p:cNvPicPr>
            <a:picLocks noChangeAspect="1"/>
          </p:cNvPicPr>
          <p:nvPr/>
        </p:nvPicPr>
        <p:blipFill rotWithShape="1">
          <a:blip r:embed="rId4"/>
          <a:srcRect r="72092" b="52343"/>
          <a:stretch/>
        </p:blipFill>
        <p:spPr>
          <a:xfrm>
            <a:off x="6967773" y="-54320"/>
            <a:ext cx="2176227" cy="1540302"/>
          </a:xfrm>
          <a:prstGeom prst="rect">
            <a:avLst/>
          </a:prstGeom>
        </p:spPr>
      </p:pic>
      <p:sp>
        <p:nvSpPr>
          <p:cNvPr id="7" name="TextBox 6">
            <a:extLst>
              <a:ext uri="{FF2B5EF4-FFF2-40B4-BE49-F238E27FC236}">
                <a16:creationId xmlns:a16="http://schemas.microsoft.com/office/drawing/2014/main" id="{A899D591-7187-4F6F-1DF1-F9880038BA63}"/>
              </a:ext>
            </a:extLst>
          </p:cNvPr>
          <p:cNvSpPr txBox="1"/>
          <p:nvPr/>
        </p:nvSpPr>
        <p:spPr>
          <a:xfrm>
            <a:off x="251520" y="5743840"/>
            <a:ext cx="9144000" cy="338554"/>
          </a:xfrm>
          <a:prstGeom prst="rect">
            <a:avLst/>
          </a:prstGeom>
          <a:noFill/>
        </p:spPr>
        <p:txBody>
          <a:bodyPr wrap="square" rtlCol="0">
            <a:spAutoFit/>
          </a:bodyPr>
          <a:lstStyle/>
          <a:p>
            <a:r>
              <a:rPr lang="en-US" sz="1600" b="1" dirty="0"/>
              <a:t>*Achieved through resonant depolarization (unique to circular </a:t>
            </a:r>
            <a:r>
              <a:rPr lang="en-US" sz="1600" b="1" dirty="0" err="1"/>
              <a:t>l+l</a:t>
            </a:r>
            <a:r>
              <a:rPr lang="en-US" sz="1600" b="1" dirty="0"/>
              <a:t>- colliders) </a:t>
            </a:r>
          </a:p>
        </p:txBody>
      </p:sp>
    </p:spTree>
    <p:extLst>
      <p:ext uri="{BB962C8B-B14F-4D97-AF65-F5344CB8AC3E}">
        <p14:creationId xmlns:p14="http://schemas.microsoft.com/office/powerpoint/2010/main" val="945084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EDE6-7C57-CA98-EBAC-8B100BE4B7E2}"/>
              </a:ext>
            </a:extLst>
          </p:cNvPr>
          <p:cNvSpPr>
            <a:spLocks noGrp="1"/>
          </p:cNvSpPr>
          <p:nvPr>
            <p:ph type="title"/>
          </p:nvPr>
        </p:nvSpPr>
        <p:spPr/>
        <p:txBody>
          <a:bodyPr/>
          <a:lstStyle/>
          <a:p>
            <a:r>
              <a:rPr lang="en-US" dirty="0"/>
              <a:t>Why do we need tera-Z?</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968F48E-B34B-3770-4BEC-E64C0D8FEFE5}"/>
                  </a:ext>
                </a:extLst>
              </p:cNvPr>
              <p:cNvSpPr>
                <a:spLocks noGrp="1"/>
              </p:cNvSpPr>
              <p:nvPr>
                <p:ph idx="1"/>
              </p:nvPr>
            </p:nvSpPr>
            <p:spPr>
              <a:xfrm>
                <a:off x="179513" y="1484784"/>
                <a:ext cx="5040559" cy="4067175"/>
              </a:xfrm>
            </p:spPr>
            <p:txBody>
              <a:bodyPr/>
              <a:lstStyle/>
              <a:p>
                <a:r>
                  <a:rPr lang="en-US" sz="1800" dirty="0"/>
                  <a:t>Significantly higher statistics at Z-pole (~ </a:t>
                </a:r>
                <a14:m>
                  <m:oMath xmlns:m="http://schemas.openxmlformats.org/officeDocument/2006/math">
                    <m:r>
                      <a:rPr lang="en-GB" sz="1800" b="0" i="1" smtClean="0">
                        <a:latin typeface="Cambria Math" panose="02040503050406030204" pitchFamily="18" charset="0"/>
                      </a:rPr>
                      <m:t>5</m:t>
                    </m:r>
                    <m:r>
                      <a:rPr lang="en-GB" sz="1800" b="0" i="1" smtClean="0">
                        <a:latin typeface="Cambria Math" panose="02040503050406030204" pitchFamily="18" charset="0"/>
                        <a:ea typeface="Cambria Math" panose="02040503050406030204" pitchFamily="18" charset="0"/>
                      </a:rPr>
                      <m:t>×</m:t>
                    </m:r>
                    <m:sSup>
                      <m:sSupPr>
                        <m:ctrlPr>
                          <a:rPr lang="en-GB" sz="1800" b="0" i="1" smtClean="0">
                            <a:latin typeface="Cambria Math" panose="02040503050406030204" pitchFamily="18" charset="0"/>
                            <a:ea typeface="Cambria Math" panose="02040503050406030204" pitchFamily="18" charset="0"/>
                          </a:rPr>
                        </m:ctrlPr>
                      </m:sSupPr>
                      <m:e>
                        <m:r>
                          <a:rPr lang="en-GB" sz="1800" b="0" i="1" smtClean="0">
                            <a:latin typeface="Cambria Math" panose="02040503050406030204" pitchFamily="18" charset="0"/>
                            <a:ea typeface="Cambria Math" panose="02040503050406030204" pitchFamily="18" charset="0"/>
                          </a:rPr>
                          <m:t>10</m:t>
                        </m:r>
                      </m:e>
                      <m:sup>
                        <m:r>
                          <a:rPr lang="en-GB" sz="1800" b="0" i="1" smtClean="0">
                            <a:latin typeface="Cambria Math" panose="02040503050406030204" pitchFamily="18" charset="0"/>
                            <a:ea typeface="Cambria Math" panose="02040503050406030204" pitchFamily="18" charset="0"/>
                          </a:rPr>
                          <m:t>12</m:t>
                        </m:r>
                      </m:sup>
                    </m:sSup>
                  </m:oMath>
                </a14:m>
                <a:r>
                  <a:rPr lang="en-US" sz="1800" dirty="0"/>
                  <a:t> Z-bosons) generates ultimate precision for EWPO, and best sensitivity for BSM searches (i.e. HNLs).</a:t>
                </a:r>
              </a:p>
              <a:p>
                <a:r>
                  <a:rPr lang="en-US" sz="1800" dirty="0"/>
                  <a:t>Exciting </a:t>
                </a:r>
                <a:r>
                  <a:rPr lang="en-US" sz="1800" dirty="0" err="1"/>
                  <a:t>flavour</a:t>
                </a:r>
                <a:r>
                  <a:rPr lang="en-US" sz="1800" dirty="0"/>
                  <a:t> opportunities- 10x more bb/cc pairs than final Belle-II statistics.</a:t>
                </a:r>
              </a:p>
              <a:p>
                <a:endParaRPr lang="en-US" sz="1800" dirty="0"/>
              </a:p>
              <a:p>
                <a:pPr marL="0" indent="0">
                  <a:buNone/>
                </a:pPr>
                <a:endParaRPr lang="en-US" sz="1800" dirty="0"/>
              </a:p>
              <a:p>
                <a:endParaRPr lang="en-US" sz="1800" dirty="0"/>
              </a:p>
              <a:p>
                <a:r>
                  <a:rPr lang="en-US" sz="1800" dirty="0"/>
                  <a:t>..plus physics potential with boosted b/</a:t>
                </a:r>
                <a14:m>
                  <m:oMath xmlns:m="http://schemas.openxmlformats.org/officeDocument/2006/math">
                    <m:r>
                      <a:rPr lang="en-US" sz="1800" i="1" smtClean="0">
                        <a:latin typeface="Cambria Math" panose="02040503050406030204" pitchFamily="18" charset="0"/>
                        <a:ea typeface="Cambria Math" panose="02040503050406030204" pitchFamily="18" charset="0"/>
                      </a:rPr>
                      <m:t>𝜏</m:t>
                    </m:r>
                  </m:oMath>
                </a14:m>
                <a:r>
                  <a:rPr lang="en-US" sz="1800" dirty="0"/>
                  <a:t>, and opportunities to probe LFV/LFU in </a:t>
                </a:r>
                <a14:m>
                  <m:oMath xmlns:m="http://schemas.openxmlformats.org/officeDocument/2006/math">
                    <m:r>
                      <a:rPr lang="en-US" sz="1800" i="1">
                        <a:latin typeface="Cambria Math" panose="02040503050406030204" pitchFamily="18" charset="0"/>
                        <a:ea typeface="Cambria Math" panose="02040503050406030204" pitchFamily="18" charset="0"/>
                      </a:rPr>
                      <m:t>𝜏</m:t>
                    </m:r>
                  </m:oMath>
                </a14:m>
                <a:r>
                  <a:rPr lang="en-US" sz="1800" dirty="0"/>
                  <a:t> decays.</a:t>
                </a:r>
              </a:p>
              <a:p>
                <a:endParaRPr lang="en-US" sz="1800" dirty="0"/>
              </a:p>
              <a:p>
                <a:endParaRPr lang="en-US" sz="1800" dirty="0"/>
              </a:p>
            </p:txBody>
          </p:sp>
        </mc:Choice>
        <mc:Fallback xmlns="">
          <p:sp>
            <p:nvSpPr>
              <p:cNvPr id="6" name="Content Placeholder 5">
                <a:extLst>
                  <a:ext uri="{FF2B5EF4-FFF2-40B4-BE49-F238E27FC236}">
                    <a16:creationId xmlns:a16="http://schemas.microsoft.com/office/drawing/2014/main" id="{7968F48E-B34B-3770-4BEC-E64C0D8FEFE5}"/>
                  </a:ext>
                </a:extLst>
              </p:cNvPr>
              <p:cNvSpPr>
                <a:spLocks noGrp="1" noRot="1" noChangeAspect="1" noMove="1" noResize="1" noEditPoints="1" noAdjustHandles="1" noChangeArrowheads="1" noChangeShapeType="1" noTextEdit="1"/>
              </p:cNvSpPr>
              <p:nvPr>
                <p:ph idx="1"/>
              </p:nvPr>
            </p:nvSpPr>
            <p:spPr>
              <a:xfrm>
                <a:off x="179513" y="1484784"/>
                <a:ext cx="5040559" cy="4067175"/>
              </a:xfrm>
              <a:blipFill>
                <a:blip r:embed="rId2"/>
                <a:stretch>
                  <a:fillRect l="-2513" t="-1869" r="-4020" b="-311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1DF4518-0D4B-CC58-9703-F34AA23946D2}"/>
              </a:ext>
            </a:extLst>
          </p:cNvPr>
          <p:cNvSpPr>
            <a:spLocks noGrp="1"/>
          </p:cNvSpPr>
          <p:nvPr>
            <p:ph type="sldNum" sz="quarter" idx="10"/>
          </p:nvPr>
        </p:nvSpPr>
        <p:spPr/>
        <p:txBody>
          <a:bodyPr/>
          <a:lstStyle/>
          <a:p>
            <a:fld id="{AE7792FC-DA11-4845-AF78-2C14EC41BBBC}" type="slidenum">
              <a:rPr lang="en-GB" altLang="en-US" smtClean="0"/>
              <a:pPr/>
              <a:t>23</a:t>
            </a:fld>
            <a:endParaRPr lang="en-GB" altLang="en-US"/>
          </a:p>
        </p:txBody>
      </p:sp>
      <p:pic>
        <p:nvPicPr>
          <p:cNvPr id="7" name="Picture 6">
            <a:extLst>
              <a:ext uri="{FF2B5EF4-FFF2-40B4-BE49-F238E27FC236}">
                <a16:creationId xmlns:a16="http://schemas.microsoft.com/office/drawing/2014/main" id="{FFEFD95E-8B14-BEB4-FBC6-8931252BB1FA}"/>
              </a:ext>
            </a:extLst>
          </p:cNvPr>
          <p:cNvPicPr>
            <a:picLocks noChangeAspect="1"/>
          </p:cNvPicPr>
          <p:nvPr/>
        </p:nvPicPr>
        <p:blipFill>
          <a:blip r:embed="rId3"/>
          <a:stretch>
            <a:fillRect/>
          </a:stretch>
        </p:blipFill>
        <p:spPr>
          <a:xfrm>
            <a:off x="6488621" y="3527677"/>
            <a:ext cx="2475866" cy="2340819"/>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9A1C4654-634F-9D24-FEA8-E9C10247856D}"/>
              </a:ext>
            </a:extLst>
          </p:cNvPr>
          <p:cNvPicPr>
            <a:picLocks noChangeAspect="1"/>
          </p:cNvPicPr>
          <p:nvPr/>
        </p:nvPicPr>
        <p:blipFill rotWithShape="1">
          <a:blip r:embed="rId4">
            <a:extLst>
              <a:ext uri="{28A0092B-C50C-407E-A947-70E740481C1C}">
                <a14:useLocalDpi xmlns:a14="http://schemas.microsoft.com/office/drawing/2010/main" val="0"/>
              </a:ext>
            </a:extLst>
          </a:blip>
          <a:srcRect l="18986" t="51692" r="19868" b="35632"/>
          <a:stretch/>
        </p:blipFill>
        <p:spPr>
          <a:xfrm>
            <a:off x="294069" y="3823037"/>
            <a:ext cx="5865782" cy="789811"/>
          </a:xfrm>
          <a:prstGeom prst="rect">
            <a:avLst/>
          </a:prstGeom>
        </p:spPr>
      </p:pic>
      <p:sp>
        <p:nvSpPr>
          <p:cNvPr id="10" name="TextBox 9">
            <a:extLst>
              <a:ext uri="{FF2B5EF4-FFF2-40B4-BE49-F238E27FC236}">
                <a16:creationId xmlns:a16="http://schemas.microsoft.com/office/drawing/2014/main" id="{1D30608E-5379-1DAC-6C0D-A898C070DE81}"/>
              </a:ext>
            </a:extLst>
          </p:cNvPr>
          <p:cNvSpPr txBox="1"/>
          <p:nvPr/>
        </p:nvSpPr>
        <p:spPr>
          <a:xfrm>
            <a:off x="0" y="5775325"/>
            <a:ext cx="7200800" cy="369332"/>
          </a:xfrm>
          <a:prstGeom prst="rect">
            <a:avLst/>
          </a:prstGeom>
          <a:noFill/>
        </p:spPr>
        <p:txBody>
          <a:bodyPr wrap="square" rtlCol="0">
            <a:spAutoFit/>
          </a:bodyPr>
          <a:lstStyle/>
          <a:p>
            <a:r>
              <a:rPr lang="en-US" dirty="0"/>
              <a:t>For </a:t>
            </a:r>
            <a:r>
              <a:rPr lang="en-US" dirty="0" err="1"/>
              <a:t>flavour</a:t>
            </a:r>
            <a:r>
              <a:rPr lang="en-US" dirty="0"/>
              <a:t>, see </a:t>
            </a:r>
            <a:r>
              <a:rPr lang="en-US" dirty="0">
                <a:hlinkClick r:id="rId5"/>
              </a:rPr>
              <a:t>slides</a:t>
            </a:r>
            <a:r>
              <a:rPr lang="en-US" dirty="0"/>
              <a:t> by </a:t>
            </a:r>
            <a:r>
              <a:rPr lang="en-US" dirty="0" err="1"/>
              <a:t>Jernej</a:t>
            </a:r>
            <a:r>
              <a:rPr lang="en-US" dirty="0"/>
              <a:t>. F. </a:t>
            </a:r>
            <a:r>
              <a:rPr lang="en-US" dirty="0" err="1"/>
              <a:t>Kamenik</a:t>
            </a:r>
            <a:r>
              <a:rPr lang="en-US" dirty="0"/>
              <a:t> at London FCC week</a:t>
            </a:r>
          </a:p>
        </p:txBody>
      </p:sp>
      <p:pic>
        <p:nvPicPr>
          <p:cNvPr id="12" name="Picture 11" descr="A screenshot of a computer&#10;&#10;Description automatically generated">
            <a:extLst>
              <a:ext uri="{FF2B5EF4-FFF2-40B4-BE49-F238E27FC236}">
                <a16:creationId xmlns:a16="http://schemas.microsoft.com/office/drawing/2014/main" id="{0A37AD98-AD57-9E51-9B89-73706D0AAF3A}"/>
              </a:ext>
            </a:extLst>
          </p:cNvPr>
          <p:cNvPicPr>
            <a:picLocks noChangeAspect="1"/>
          </p:cNvPicPr>
          <p:nvPr/>
        </p:nvPicPr>
        <p:blipFill rotWithShape="1">
          <a:blip r:embed="rId6">
            <a:extLst>
              <a:ext uri="{28A0092B-C50C-407E-A947-70E740481C1C}">
                <a14:useLocalDpi xmlns:a14="http://schemas.microsoft.com/office/drawing/2010/main" val="0"/>
              </a:ext>
            </a:extLst>
          </a:blip>
          <a:srcRect l="14353" t="21736" r="34691" b="33519"/>
          <a:stretch/>
        </p:blipFill>
        <p:spPr>
          <a:xfrm>
            <a:off x="5388950" y="1339115"/>
            <a:ext cx="3647546" cy="2080283"/>
          </a:xfrm>
          <a:prstGeom prst="rect">
            <a:avLst/>
          </a:prstGeom>
        </p:spPr>
      </p:pic>
    </p:spTree>
    <p:extLst>
      <p:ext uri="{BB962C8B-B14F-4D97-AF65-F5344CB8AC3E}">
        <p14:creationId xmlns:p14="http://schemas.microsoft.com/office/powerpoint/2010/main" val="65084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C636-9617-31FE-C13C-E78E7C366261}"/>
              </a:ext>
            </a:extLst>
          </p:cNvPr>
          <p:cNvSpPr>
            <a:spLocks noGrp="1"/>
          </p:cNvSpPr>
          <p:nvPr>
            <p:ph type="title"/>
          </p:nvPr>
        </p:nvSpPr>
        <p:spPr/>
        <p:txBody>
          <a:bodyPr/>
          <a:lstStyle/>
          <a:p>
            <a:r>
              <a:rPr lang="en-US" dirty="0"/>
              <a:t>EWK precision @ FCC-</a:t>
            </a:r>
            <a:r>
              <a:rPr lang="en-US"/>
              <a:t>ee</a:t>
            </a:r>
          </a:p>
        </p:txBody>
      </p:sp>
      <p:sp>
        <p:nvSpPr>
          <p:cNvPr id="3" name="Slide Number Placeholder 2">
            <a:extLst>
              <a:ext uri="{FF2B5EF4-FFF2-40B4-BE49-F238E27FC236}">
                <a16:creationId xmlns:a16="http://schemas.microsoft.com/office/drawing/2014/main" id="{76F7E9CE-9620-8C35-4644-A9F192905CB9}"/>
              </a:ext>
            </a:extLst>
          </p:cNvPr>
          <p:cNvSpPr>
            <a:spLocks noGrp="1"/>
          </p:cNvSpPr>
          <p:nvPr>
            <p:ph type="sldNum" sz="quarter" idx="10"/>
          </p:nvPr>
        </p:nvSpPr>
        <p:spPr/>
        <p:txBody>
          <a:bodyPr/>
          <a:lstStyle/>
          <a:p>
            <a:fld id="{AE7792FC-DA11-4845-AF78-2C14EC41BBBC}" type="slidenum">
              <a:rPr lang="en-GB" altLang="en-US" smtClean="0"/>
              <a:pPr/>
              <a:t>24</a:t>
            </a:fld>
            <a:endParaRPr lang="en-GB" altLang="en-US"/>
          </a:p>
        </p:txBody>
      </p:sp>
      <p:sp>
        <p:nvSpPr>
          <p:cNvPr id="4" name="TextBox 3">
            <a:extLst>
              <a:ext uri="{FF2B5EF4-FFF2-40B4-BE49-F238E27FC236}">
                <a16:creationId xmlns:a16="http://schemas.microsoft.com/office/drawing/2014/main" id="{644222AA-9410-FE3C-43B8-8A5073FB78BA}"/>
              </a:ext>
            </a:extLst>
          </p:cNvPr>
          <p:cNvSpPr txBox="1"/>
          <p:nvPr/>
        </p:nvSpPr>
        <p:spPr>
          <a:xfrm>
            <a:off x="6228184" y="188640"/>
            <a:ext cx="2664296"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rPr>
              <a:t>slides</a:t>
            </a:r>
            <a:r>
              <a:rPr lang="en-US" dirty="0">
                <a:solidFill>
                  <a:schemeClr val="bg1"/>
                </a:solidFill>
              </a:rPr>
              <a:t> by Christoph Paus at ZPW2024</a:t>
            </a:r>
          </a:p>
        </p:txBody>
      </p:sp>
      <p:pic>
        <p:nvPicPr>
          <p:cNvPr id="5" name="Picture 4">
            <a:extLst>
              <a:ext uri="{FF2B5EF4-FFF2-40B4-BE49-F238E27FC236}">
                <a16:creationId xmlns:a16="http://schemas.microsoft.com/office/drawing/2014/main" id="{ED09BCD7-EEEA-3CC2-7C07-9CA6C9B65FCA}"/>
              </a:ext>
            </a:extLst>
          </p:cNvPr>
          <p:cNvPicPr>
            <a:picLocks noChangeAspect="1"/>
          </p:cNvPicPr>
          <p:nvPr/>
        </p:nvPicPr>
        <p:blipFill>
          <a:blip r:embed="rId3"/>
          <a:stretch>
            <a:fillRect/>
          </a:stretch>
        </p:blipFill>
        <p:spPr>
          <a:xfrm>
            <a:off x="199301" y="1340768"/>
            <a:ext cx="8669337" cy="3857282"/>
          </a:xfrm>
          <a:prstGeom prst="rect">
            <a:avLst/>
          </a:prstGeom>
        </p:spPr>
      </p:pic>
      <p:sp>
        <p:nvSpPr>
          <p:cNvPr id="6" name="TextBox 5">
            <a:extLst>
              <a:ext uri="{FF2B5EF4-FFF2-40B4-BE49-F238E27FC236}">
                <a16:creationId xmlns:a16="http://schemas.microsoft.com/office/drawing/2014/main" id="{4E44AD35-2D4F-6660-7EC9-2DE102FA3F8E}"/>
              </a:ext>
            </a:extLst>
          </p:cNvPr>
          <p:cNvSpPr txBox="1"/>
          <p:nvPr/>
        </p:nvSpPr>
        <p:spPr>
          <a:xfrm>
            <a:off x="384175" y="5373216"/>
            <a:ext cx="8375650" cy="646331"/>
          </a:xfrm>
          <a:prstGeom prst="rect">
            <a:avLst/>
          </a:prstGeom>
          <a:noFill/>
        </p:spPr>
        <p:txBody>
          <a:bodyPr wrap="square" rtlCol="0">
            <a:spAutoFit/>
          </a:bodyPr>
          <a:lstStyle/>
          <a:p>
            <a:r>
              <a:rPr lang="en-US" dirty="0"/>
              <a:t>Challenges (and opportunities) in theory and on the experimental side (energy calibration/luminosity measurement) to reach ultimate precision…</a:t>
            </a:r>
          </a:p>
        </p:txBody>
      </p:sp>
    </p:spTree>
    <p:extLst>
      <p:ext uri="{BB962C8B-B14F-4D97-AF65-F5344CB8AC3E}">
        <p14:creationId xmlns:p14="http://schemas.microsoft.com/office/powerpoint/2010/main" val="111489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FC93-7D6D-8050-7743-A8FAF92A3514}"/>
              </a:ext>
            </a:extLst>
          </p:cNvPr>
          <p:cNvSpPr>
            <a:spLocks noGrp="1"/>
          </p:cNvSpPr>
          <p:nvPr>
            <p:ph type="title"/>
          </p:nvPr>
        </p:nvSpPr>
        <p:spPr/>
        <p:txBody>
          <a:bodyPr/>
          <a:lstStyle/>
          <a:p>
            <a:r>
              <a:rPr lang="en-US" dirty="0"/>
              <a:t>Top and </a:t>
            </a:r>
            <a:r>
              <a:rPr lang="en-US" dirty="0" err="1"/>
              <a:t>flavour</a:t>
            </a:r>
            <a:r>
              <a:rPr lang="en-US" dirty="0"/>
              <a:t> @ FCC-</a:t>
            </a:r>
            <a:r>
              <a:rPr lang="en-US" dirty="0" err="1"/>
              <a:t>ee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E3F746-1283-2D26-79B1-6A6BB07B3331}"/>
                  </a:ext>
                </a:extLst>
              </p:cNvPr>
              <p:cNvSpPr>
                <a:spLocks noGrp="1"/>
              </p:cNvSpPr>
              <p:nvPr>
                <p:ph idx="1"/>
              </p:nvPr>
            </p:nvSpPr>
            <p:spPr>
              <a:xfrm>
                <a:off x="384175" y="1708150"/>
                <a:ext cx="5988025" cy="4067175"/>
              </a:xfrm>
            </p:spPr>
            <p:txBody>
              <a:bodyPr/>
              <a:lstStyle/>
              <a:p>
                <a14:m>
                  <m:oMath xmlns:m="http://schemas.openxmlformats.org/officeDocument/2006/math">
                    <m:r>
                      <a:rPr lang="en-GB" b="0" i="1" smtClean="0">
                        <a:latin typeface="Cambria Math" panose="02040503050406030204" pitchFamily="18" charset="0"/>
                      </a:rPr>
                      <m:t>𝑡</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𝑡</m:t>
                        </m:r>
                      </m:e>
                    </m:acc>
                  </m:oMath>
                </a14:m>
                <a:r>
                  <a:rPr lang="en-US" dirty="0"/>
                  <a:t> threshold scan will enable most precise measurements of top-quark mass and width.</a:t>
                </a:r>
              </a:p>
              <a:p>
                <a:r>
                  <a:rPr lang="en-US" dirty="0"/>
                  <a:t>Tera-Z run offers unprecedented </a:t>
                </a:r>
                <a:r>
                  <a:rPr lang="en-US" dirty="0" err="1"/>
                  <a:t>flavour</a:t>
                </a:r>
                <a:r>
                  <a:rPr lang="en-US" dirty="0"/>
                  <a:t> opportunities- 10x more bb/cc pairs than final Belle-II statistics.</a:t>
                </a:r>
              </a:p>
              <a:p>
                <a:endParaRPr lang="en-US" dirty="0"/>
              </a:p>
              <a:p>
                <a:pPr marL="0" indent="0">
                  <a:buNone/>
                </a:pPr>
                <a:endParaRPr lang="en-US" dirty="0"/>
              </a:p>
              <a:p>
                <a:r>
                  <a:rPr lang="en-US" dirty="0"/>
                  <a:t>Exciting physics potential with boosted b/</a:t>
                </a:r>
                <a14:m>
                  <m:oMath xmlns:m="http://schemas.openxmlformats.org/officeDocument/2006/math">
                    <m:r>
                      <a:rPr lang="en-US" i="1" smtClean="0">
                        <a:latin typeface="Cambria Math" panose="02040503050406030204" pitchFamily="18" charset="0"/>
                        <a:ea typeface="Cambria Math" panose="02040503050406030204" pitchFamily="18" charset="0"/>
                      </a:rPr>
                      <m:t>𝜏</m:t>
                    </m:r>
                  </m:oMath>
                </a14:m>
                <a:r>
                  <a:rPr lang="en-US" dirty="0"/>
                  <a:t>, and opportunities to probe LFV/LFU in </a:t>
                </a:r>
                <a14:m>
                  <m:oMath xmlns:m="http://schemas.openxmlformats.org/officeDocument/2006/math">
                    <m:r>
                      <a:rPr lang="en-US" i="1">
                        <a:latin typeface="Cambria Math" panose="02040503050406030204" pitchFamily="18" charset="0"/>
                        <a:ea typeface="Cambria Math" panose="02040503050406030204" pitchFamily="18" charset="0"/>
                      </a:rPr>
                      <m:t>𝜏</m:t>
                    </m:r>
                  </m:oMath>
                </a14:m>
                <a:r>
                  <a:rPr lang="en-US" dirty="0"/>
                  <a:t> decays.</a:t>
                </a:r>
              </a:p>
            </p:txBody>
          </p:sp>
        </mc:Choice>
        <mc:Fallback xmlns="">
          <p:sp>
            <p:nvSpPr>
              <p:cNvPr id="3" name="Content Placeholder 2">
                <a:extLst>
                  <a:ext uri="{FF2B5EF4-FFF2-40B4-BE49-F238E27FC236}">
                    <a16:creationId xmlns:a16="http://schemas.microsoft.com/office/drawing/2014/main" id="{3DE3F746-1283-2D26-79B1-6A6BB07B3331}"/>
                  </a:ext>
                </a:extLst>
              </p:cNvPr>
              <p:cNvSpPr>
                <a:spLocks noGrp="1" noRot="1" noChangeAspect="1" noMove="1" noResize="1" noEditPoints="1" noAdjustHandles="1" noChangeArrowheads="1" noChangeShapeType="1" noTextEdit="1"/>
              </p:cNvSpPr>
              <p:nvPr>
                <p:ph idx="1"/>
              </p:nvPr>
            </p:nvSpPr>
            <p:spPr>
              <a:xfrm>
                <a:off x="384175" y="1708150"/>
                <a:ext cx="5988025" cy="4067175"/>
              </a:xfrm>
              <a:blipFill>
                <a:blip r:embed="rId2"/>
                <a:stretch>
                  <a:fillRect l="-2331" t="-186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5083197-ECB0-8785-10EB-054EF2FD950B}"/>
              </a:ext>
            </a:extLst>
          </p:cNvPr>
          <p:cNvSpPr>
            <a:spLocks noGrp="1"/>
          </p:cNvSpPr>
          <p:nvPr>
            <p:ph type="sldNum" sz="quarter" idx="10"/>
          </p:nvPr>
        </p:nvSpPr>
        <p:spPr/>
        <p:txBody>
          <a:bodyPr/>
          <a:lstStyle/>
          <a:p>
            <a:fld id="{6626A503-4F86-2C4D-8D1F-0229D2C7DD88}" type="slidenum">
              <a:rPr lang="en-GB" altLang="en-US" smtClean="0"/>
              <a:pPr/>
              <a:t>25</a:t>
            </a:fld>
            <a:endParaRPr lang="en-GB" altLang="en-US"/>
          </a:p>
        </p:txBody>
      </p:sp>
      <p:pic>
        <p:nvPicPr>
          <p:cNvPr id="5" name="Picture 4">
            <a:extLst>
              <a:ext uri="{FF2B5EF4-FFF2-40B4-BE49-F238E27FC236}">
                <a16:creationId xmlns:a16="http://schemas.microsoft.com/office/drawing/2014/main" id="{61C67FCC-2B7A-1F53-9330-5DD8C299AA3E}"/>
              </a:ext>
            </a:extLst>
          </p:cNvPr>
          <p:cNvPicPr>
            <a:picLocks noChangeAspect="1"/>
          </p:cNvPicPr>
          <p:nvPr/>
        </p:nvPicPr>
        <p:blipFill>
          <a:blip r:embed="rId3"/>
          <a:stretch>
            <a:fillRect/>
          </a:stretch>
        </p:blipFill>
        <p:spPr>
          <a:xfrm>
            <a:off x="6372200" y="1340768"/>
            <a:ext cx="2771800" cy="2565389"/>
          </a:xfrm>
          <a:prstGeom prst="rect">
            <a:avLst/>
          </a:prstGeom>
        </p:spPr>
      </p:pic>
      <p:pic>
        <p:nvPicPr>
          <p:cNvPr id="6" name="Picture 5">
            <a:extLst>
              <a:ext uri="{FF2B5EF4-FFF2-40B4-BE49-F238E27FC236}">
                <a16:creationId xmlns:a16="http://schemas.microsoft.com/office/drawing/2014/main" id="{5EADD34A-C4C9-02D8-DE5E-4790C48EAE34}"/>
              </a:ext>
            </a:extLst>
          </p:cNvPr>
          <p:cNvPicPr>
            <a:picLocks noChangeAspect="1"/>
          </p:cNvPicPr>
          <p:nvPr/>
        </p:nvPicPr>
        <p:blipFill>
          <a:blip r:embed="rId4"/>
          <a:stretch>
            <a:fillRect/>
          </a:stretch>
        </p:blipFill>
        <p:spPr>
          <a:xfrm>
            <a:off x="6588224" y="3708874"/>
            <a:ext cx="2555776" cy="2416370"/>
          </a:xfrm>
          <a:prstGeom prst="rect">
            <a:avLst/>
          </a:prstGeom>
        </p:spPr>
      </p:pic>
      <p:sp>
        <p:nvSpPr>
          <p:cNvPr id="7" name="TextBox 6">
            <a:extLst>
              <a:ext uri="{FF2B5EF4-FFF2-40B4-BE49-F238E27FC236}">
                <a16:creationId xmlns:a16="http://schemas.microsoft.com/office/drawing/2014/main" id="{C881C14A-B976-F35A-56B4-A85D65A606B6}"/>
              </a:ext>
            </a:extLst>
          </p:cNvPr>
          <p:cNvSpPr txBox="1"/>
          <p:nvPr/>
        </p:nvSpPr>
        <p:spPr>
          <a:xfrm>
            <a:off x="0" y="5775325"/>
            <a:ext cx="7200800" cy="369332"/>
          </a:xfrm>
          <a:prstGeom prst="rect">
            <a:avLst/>
          </a:prstGeom>
          <a:noFill/>
        </p:spPr>
        <p:txBody>
          <a:bodyPr wrap="square" rtlCol="0">
            <a:spAutoFit/>
          </a:bodyPr>
          <a:lstStyle/>
          <a:p>
            <a:r>
              <a:rPr lang="en-US" dirty="0"/>
              <a:t>For </a:t>
            </a:r>
            <a:r>
              <a:rPr lang="en-US" dirty="0" err="1"/>
              <a:t>flavour</a:t>
            </a:r>
            <a:r>
              <a:rPr lang="en-US" dirty="0"/>
              <a:t>, see </a:t>
            </a:r>
            <a:r>
              <a:rPr lang="en-US" dirty="0">
                <a:hlinkClick r:id="rId5"/>
              </a:rPr>
              <a:t>slides</a:t>
            </a:r>
            <a:r>
              <a:rPr lang="en-US" dirty="0"/>
              <a:t> by </a:t>
            </a:r>
            <a:r>
              <a:rPr lang="en-US" dirty="0" err="1"/>
              <a:t>Jernej</a:t>
            </a:r>
            <a:r>
              <a:rPr lang="en-US" dirty="0"/>
              <a:t>. F. </a:t>
            </a:r>
            <a:r>
              <a:rPr lang="en-US" dirty="0" err="1"/>
              <a:t>Kamenik</a:t>
            </a:r>
            <a:r>
              <a:rPr lang="en-US" dirty="0"/>
              <a:t> at London FCC week</a:t>
            </a:r>
          </a:p>
        </p:txBody>
      </p:sp>
      <p:pic>
        <p:nvPicPr>
          <p:cNvPr id="9" name="Picture 8" descr="A screenshot of a computer&#10;&#10;Description automatically generated">
            <a:extLst>
              <a:ext uri="{FF2B5EF4-FFF2-40B4-BE49-F238E27FC236}">
                <a16:creationId xmlns:a16="http://schemas.microsoft.com/office/drawing/2014/main" id="{2A7A3B45-A5D4-D4D2-4031-2E364D214443}"/>
              </a:ext>
            </a:extLst>
          </p:cNvPr>
          <p:cNvPicPr>
            <a:picLocks noChangeAspect="1"/>
          </p:cNvPicPr>
          <p:nvPr/>
        </p:nvPicPr>
        <p:blipFill rotWithShape="1">
          <a:blip r:embed="rId6">
            <a:extLst>
              <a:ext uri="{28A0092B-C50C-407E-A947-70E740481C1C}">
                <a14:useLocalDpi xmlns:a14="http://schemas.microsoft.com/office/drawing/2010/main" val="0"/>
              </a:ext>
            </a:extLst>
          </a:blip>
          <a:srcRect l="18986" t="51692" r="19868" b="35632"/>
          <a:stretch/>
        </p:blipFill>
        <p:spPr>
          <a:xfrm>
            <a:off x="332729" y="3671623"/>
            <a:ext cx="6226648" cy="838400"/>
          </a:xfrm>
          <a:prstGeom prst="rect">
            <a:avLst/>
          </a:prstGeom>
        </p:spPr>
      </p:pic>
    </p:spTree>
    <p:extLst>
      <p:ext uri="{BB962C8B-B14F-4D97-AF65-F5344CB8AC3E}">
        <p14:creationId xmlns:p14="http://schemas.microsoft.com/office/powerpoint/2010/main" val="1820116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7885-FCC6-D880-6C3B-3CF269EF4C76}"/>
              </a:ext>
            </a:extLst>
          </p:cNvPr>
          <p:cNvSpPr>
            <a:spLocks noGrp="1"/>
          </p:cNvSpPr>
          <p:nvPr>
            <p:ph type="title"/>
          </p:nvPr>
        </p:nvSpPr>
        <p:spPr>
          <a:xfrm>
            <a:off x="382588" y="297828"/>
            <a:ext cx="8375650" cy="423862"/>
          </a:xfrm>
        </p:spPr>
        <p:txBody>
          <a:bodyPr/>
          <a:lstStyle/>
          <a:p>
            <a:r>
              <a:rPr lang="en-US" dirty="0"/>
              <a:t>BSM @ FCC-</a:t>
            </a:r>
            <a:r>
              <a:rPr lang="en-US" dirty="0" err="1"/>
              <a:t>ee</a:t>
            </a:r>
            <a:r>
              <a:rPr lang="en-US" dirty="0"/>
              <a:t> - a snapshot</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AD2D049-1E92-C604-6D7A-EC7B985DB052}"/>
                  </a:ext>
                </a:extLst>
              </p:cNvPr>
              <p:cNvSpPr>
                <a:spLocks noGrp="1"/>
              </p:cNvSpPr>
              <p:nvPr>
                <p:ph idx="1"/>
              </p:nvPr>
            </p:nvSpPr>
            <p:spPr>
              <a:xfrm>
                <a:off x="384175" y="1708150"/>
                <a:ext cx="4907905" cy="4067175"/>
              </a:xfrm>
            </p:spPr>
            <p:txBody>
              <a:bodyPr/>
              <a:lstStyle/>
              <a:p>
                <a:pPr marL="457200" indent="-457200">
                  <a:buFont typeface="+mj-lt"/>
                  <a:buAutoNum type="arabicPeriod"/>
                </a:pPr>
                <a:r>
                  <a:rPr lang="en-US" dirty="0"/>
                  <a:t>Indirectly discover new particles coupling to the Higgs or EW bosons up to scales of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Λ</m:t>
                    </m:r>
                    <m:r>
                      <a:rPr lang="el-GR" i="1" smtClean="0">
                        <a:latin typeface="Cambria Math" panose="02040503050406030204" pitchFamily="18" charset="0"/>
                        <a:ea typeface="Cambria Math" panose="02040503050406030204" pitchFamily="18" charset="0"/>
                      </a:rPr>
                      <m:t>≈</m:t>
                    </m:r>
                  </m:oMath>
                </a14:m>
                <a:r>
                  <a:rPr lang="en-US" dirty="0"/>
                  <a:t> 7 and 50 </a:t>
                </a:r>
                <a:r>
                  <a:rPr lang="en-US" dirty="0" err="1"/>
                  <a:t>TeV</a:t>
                </a:r>
                <a:r>
                  <a:rPr lang="en-US" dirty="0"/>
                  <a:t>.</a:t>
                </a:r>
              </a:p>
              <a:p>
                <a:pPr marL="457200" indent="-457200">
                  <a:buFont typeface="+mj-lt"/>
                  <a:buAutoNum type="arabicPeriod"/>
                </a:pPr>
                <a:r>
                  <a:rPr lang="en-US" dirty="0"/>
                  <a:t>Perform tests of SUSY at the loop level in regions not accessible at the LHC.</a:t>
                </a:r>
              </a:p>
              <a:p>
                <a:pPr marL="457200" indent="-457200">
                  <a:buFont typeface="+mj-lt"/>
                  <a:buAutoNum type="arabicPeriod"/>
                </a:pPr>
                <a:r>
                  <a:rPr lang="en-US" dirty="0"/>
                  <a:t>Study heavy </a:t>
                </a:r>
                <a:r>
                  <a:rPr lang="en-US" dirty="0" err="1"/>
                  <a:t>flavour</a:t>
                </a:r>
                <a:r>
                  <a:rPr lang="en-US" dirty="0"/>
                  <a:t>/tau physics in rare decays inaccessible at the LHC.</a:t>
                </a:r>
              </a:p>
              <a:p>
                <a:pPr marL="457200" indent="-457200">
                  <a:buFont typeface="+mj-lt"/>
                  <a:buAutoNum type="arabicPeriod"/>
                </a:pPr>
                <a:r>
                  <a:rPr lang="en-US" dirty="0"/>
                  <a:t>Perform searches with best collider sensitivity to dark matter, sterile neutrinos and ALPs up to masses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90 GeV.</a:t>
                </a:r>
              </a:p>
            </p:txBody>
          </p:sp>
        </mc:Choice>
        <mc:Fallback xmlns="">
          <p:sp>
            <p:nvSpPr>
              <p:cNvPr id="5" name="Content Placeholder 4">
                <a:extLst>
                  <a:ext uri="{FF2B5EF4-FFF2-40B4-BE49-F238E27FC236}">
                    <a16:creationId xmlns:a16="http://schemas.microsoft.com/office/drawing/2014/main" id="{1AD2D049-1E92-C604-6D7A-EC7B985DB052}"/>
                  </a:ext>
                </a:extLst>
              </p:cNvPr>
              <p:cNvSpPr>
                <a:spLocks noGrp="1" noRot="1" noChangeAspect="1" noMove="1" noResize="1" noEditPoints="1" noAdjustHandles="1" noChangeArrowheads="1" noChangeShapeType="1" noTextEdit="1"/>
              </p:cNvSpPr>
              <p:nvPr>
                <p:ph idx="1"/>
              </p:nvPr>
            </p:nvSpPr>
            <p:spPr>
              <a:xfrm>
                <a:off x="384175" y="1708150"/>
                <a:ext cx="4907905" cy="4067175"/>
              </a:xfrm>
              <a:blipFill>
                <a:blip r:embed="rId2"/>
                <a:stretch>
                  <a:fillRect l="-2842" t="-1869" r="-3618" b="-311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786D887-ADFB-9A4C-51FD-EFCC1713336D}"/>
              </a:ext>
            </a:extLst>
          </p:cNvPr>
          <p:cNvSpPr>
            <a:spLocks noGrp="1"/>
          </p:cNvSpPr>
          <p:nvPr>
            <p:ph type="sldNum" sz="quarter" idx="10"/>
          </p:nvPr>
        </p:nvSpPr>
        <p:spPr/>
        <p:txBody>
          <a:bodyPr/>
          <a:lstStyle/>
          <a:p>
            <a:fld id="{AE7792FC-DA11-4845-AF78-2C14EC41BBBC}" type="slidenum">
              <a:rPr lang="en-GB" altLang="en-US" smtClean="0"/>
              <a:pPr/>
              <a:t>26</a:t>
            </a:fld>
            <a:endParaRPr lang="en-GB" altLang="en-US"/>
          </a:p>
        </p:txBody>
      </p:sp>
      <p:sp>
        <p:nvSpPr>
          <p:cNvPr id="4" name="TextBox 3">
            <a:extLst>
              <a:ext uri="{FF2B5EF4-FFF2-40B4-BE49-F238E27FC236}">
                <a16:creationId xmlns:a16="http://schemas.microsoft.com/office/drawing/2014/main" id="{7678B05A-94C9-E6C2-2FAB-EE564E61937E}"/>
              </a:ext>
            </a:extLst>
          </p:cNvPr>
          <p:cNvSpPr txBox="1"/>
          <p:nvPr/>
        </p:nvSpPr>
        <p:spPr>
          <a:xfrm>
            <a:off x="18434" y="788769"/>
            <a:ext cx="4625574" cy="369332"/>
          </a:xfrm>
          <a:prstGeom prst="rect">
            <a:avLst/>
          </a:prstGeom>
          <a:noFill/>
        </p:spPr>
        <p:txBody>
          <a:bodyPr wrap="square" rtlCol="0">
            <a:spAutoFit/>
          </a:bodyPr>
          <a:lstStyle/>
          <a:p>
            <a:r>
              <a:rPr lang="en-US" dirty="0">
                <a:solidFill>
                  <a:schemeClr val="bg1"/>
                </a:solidFill>
              </a:rPr>
              <a:t>Taken from FCC Snowmass </a:t>
            </a:r>
            <a:r>
              <a:rPr lang="en-US" dirty="0">
                <a:solidFill>
                  <a:schemeClr val="bg1"/>
                </a:solidFill>
                <a:hlinkClick r:id="rId3"/>
              </a:rPr>
              <a:t>submission</a:t>
            </a:r>
            <a:r>
              <a:rPr lang="en-US" dirty="0">
                <a:solidFill>
                  <a:schemeClr val="bg1"/>
                </a:solidFill>
              </a:rPr>
              <a:t> </a:t>
            </a:r>
          </a:p>
        </p:txBody>
      </p:sp>
      <p:pic>
        <p:nvPicPr>
          <p:cNvPr id="6" name="Picture 5">
            <a:extLst>
              <a:ext uri="{FF2B5EF4-FFF2-40B4-BE49-F238E27FC236}">
                <a16:creationId xmlns:a16="http://schemas.microsoft.com/office/drawing/2014/main" id="{F0F07CD7-4AC0-BB11-B559-2E916C2CEB5C}"/>
              </a:ext>
            </a:extLst>
          </p:cNvPr>
          <p:cNvPicPr>
            <a:picLocks noChangeAspect="1"/>
          </p:cNvPicPr>
          <p:nvPr/>
        </p:nvPicPr>
        <p:blipFill>
          <a:blip r:embed="rId4"/>
          <a:stretch>
            <a:fillRect/>
          </a:stretch>
        </p:blipFill>
        <p:spPr>
          <a:xfrm>
            <a:off x="5620528" y="1786932"/>
            <a:ext cx="3137710" cy="3284136"/>
          </a:xfrm>
          <a:prstGeom prst="rect">
            <a:avLst/>
          </a:prstGeom>
        </p:spPr>
      </p:pic>
      <p:sp>
        <p:nvSpPr>
          <p:cNvPr id="7" name="TextBox 6">
            <a:extLst>
              <a:ext uri="{FF2B5EF4-FFF2-40B4-BE49-F238E27FC236}">
                <a16:creationId xmlns:a16="http://schemas.microsoft.com/office/drawing/2014/main" id="{B5D673AE-5C26-093F-7B48-7B0A7BD23F8C}"/>
              </a:ext>
            </a:extLst>
          </p:cNvPr>
          <p:cNvSpPr txBox="1"/>
          <p:nvPr/>
        </p:nvSpPr>
        <p:spPr>
          <a:xfrm>
            <a:off x="5846262" y="1379843"/>
            <a:ext cx="3312368" cy="369332"/>
          </a:xfrm>
          <a:prstGeom prst="rect">
            <a:avLst/>
          </a:prstGeom>
          <a:noFill/>
        </p:spPr>
        <p:txBody>
          <a:bodyPr wrap="square" rtlCol="0">
            <a:spAutoFit/>
          </a:bodyPr>
          <a:lstStyle/>
          <a:p>
            <a:r>
              <a:rPr lang="en-US" dirty="0"/>
              <a:t>Image credit: FCC CDR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FDE490-1077-8C40-C1A5-74A09E0B4C79}"/>
                  </a:ext>
                </a:extLst>
              </p:cNvPr>
              <p:cNvSpPr txBox="1"/>
              <p:nvPr/>
            </p:nvSpPr>
            <p:spPr>
              <a:xfrm>
                <a:off x="5990278" y="5090959"/>
                <a:ext cx="3024336" cy="923330"/>
              </a:xfrm>
              <a:prstGeom prst="rect">
                <a:avLst/>
              </a:prstGeom>
              <a:noFill/>
            </p:spPr>
            <p:txBody>
              <a:bodyPr wrap="square" rtlCol="0">
                <a:spAutoFit/>
              </a:bodyPr>
              <a:lstStyle/>
              <a:p>
                <a:r>
                  <a:rPr lang="en-US" b="1" dirty="0"/>
                  <a:t>Projected </a:t>
                </a:r>
                <a14:m>
                  <m:oMath xmlns:m="http://schemas.openxmlformats.org/officeDocument/2006/math">
                    <m:r>
                      <a:rPr lang="en-GB" b="1" i="1" smtClean="0">
                        <a:latin typeface="Cambria Math" panose="02040503050406030204" pitchFamily="18" charset="0"/>
                      </a:rPr>
                      <m:t>𝟐</m:t>
                    </m:r>
                    <m:r>
                      <a:rPr lang="en-GB" b="1" i="1" smtClean="0">
                        <a:latin typeface="Cambria Math" panose="02040503050406030204" pitchFamily="18" charset="0"/>
                        <a:ea typeface="Cambria Math" panose="02040503050406030204" pitchFamily="18" charset="0"/>
                      </a:rPr>
                      <m:t>𝝈</m:t>
                    </m:r>
                  </m:oMath>
                </a14:m>
                <a:r>
                  <a:rPr lang="en-US" b="1" dirty="0"/>
                  <a:t> indirect reach from Higgs couplings on stops.</a:t>
                </a:r>
              </a:p>
            </p:txBody>
          </p:sp>
        </mc:Choice>
        <mc:Fallback xmlns="">
          <p:sp>
            <p:nvSpPr>
              <p:cNvPr id="8" name="TextBox 7">
                <a:extLst>
                  <a:ext uri="{FF2B5EF4-FFF2-40B4-BE49-F238E27FC236}">
                    <a16:creationId xmlns:a16="http://schemas.microsoft.com/office/drawing/2014/main" id="{A9FDE490-1077-8C40-C1A5-74A09E0B4C79}"/>
                  </a:ext>
                </a:extLst>
              </p:cNvPr>
              <p:cNvSpPr txBox="1">
                <a:spLocks noRot="1" noChangeAspect="1" noMove="1" noResize="1" noEditPoints="1" noAdjustHandles="1" noChangeArrowheads="1" noChangeShapeType="1" noTextEdit="1"/>
              </p:cNvSpPr>
              <p:nvPr/>
            </p:nvSpPr>
            <p:spPr>
              <a:xfrm>
                <a:off x="5990278" y="5090959"/>
                <a:ext cx="3024336" cy="923330"/>
              </a:xfrm>
              <a:prstGeom prst="rect">
                <a:avLst/>
              </a:prstGeom>
              <a:blipFill>
                <a:blip r:embed="rId5"/>
                <a:stretch>
                  <a:fillRect l="-1674" t="-2703" b="-9459"/>
                </a:stretch>
              </a:blipFill>
            </p:spPr>
            <p:txBody>
              <a:bodyPr/>
              <a:lstStyle/>
              <a:p>
                <a:r>
                  <a:rPr lang="en-US">
                    <a:noFill/>
                  </a:rPr>
                  <a:t> </a:t>
                </a:r>
              </a:p>
            </p:txBody>
          </p:sp>
        </mc:Fallback>
      </mc:AlternateContent>
    </p:spTree>
    <p:extLst>
      <p:ext uri="{BB962C8B-B14F-4D97-AF65-F5344CB8AC3E}">
        <p14:creationId xmlns:p14="http://schemas.microsoft.com/office/powerpoint/2010/main" val="2623964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384175" y="398463"/>
            <a:ext cx="8375650" cy="4238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dirty="0"/>
              <a:t>FCC-</a:t>
            </a:r>
            <a:r>
              <a:rPr lang="en-US" dirty="0" err="1"/>
              <a:t>ee</a:t>
            </a:r>
            <a:r>
              <a:rPr lang="en-US" dirty="0"/>
              <a:t> case study: LLPs</a:t>
            </a:r>
            <a:endParaRPr dirty="0"/>
          </a:p>
        </p:txBody>
      </p:sp>
      <p:sp>
        <p:nvSpPr>
          <p:cNvPr id="80" name="Google Shape;80;p2"/>
          <p:cNvSpPr txBox="1">
            <a:spLocks noGrp="1"/>
          </p:cNvSpPr>
          <p:nvPr>
            <p:ph type="sldNum" idx="12"/>
          </p:nvPr>
        </p:nvSpPr>
        <p:spPr>
          <a:xfrm>
            <a:off x="7862888" y="6451600"/>
            <a:ext cx="900112" cy="1793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27</a:t>
            </a:fld>
            <a:endParaRPr/>
          </a:p>
        </p:txBody>
      </p:sp>
      <p:pic>
        <p:nvPicPr>
          <p:cNvPr id="81" name="Google Shape;81;p2" descr="Searching for long-lived particles at the Large Hadron Collider and beyond  | Philosophical Transactions of the Royal Society A: Mathematical, Physical  and Engineering Sciences"/>
          <p:cNvPicPr preferRelativeResize="0"/>
          <p:nvPr/>
        </p:nvPicPr>
        <p:blipFill rotWithShape="1">
          <a:blip r:embed="rId3">
            <a:alphaModFix/>
          </a:blip>
          <a:srcRect/>
          <a:stretch/>
        </p:blipFill>
        <p:spPr>
          <a:xfrm>
            <a:off x="0" y="1328119"/>
            <a:ext cx="4942928" cy="3663430"/>
          </a:xfrm>
          <a:prstGeom prst="rect">
            <a:avLst/>
          </a:prstGeom>
          <a:noFill/>
          <a:ln>
            <a:noFill/>
          </a:ln>
        </p:spPr>
      </p:pic>
      <p:sp>
        <p:nvSpPr>
          <p:cNvPr id="82" name="Google Shape;82;p2"/>
          <p:cNvSpPr txBox="1"/>
          <p:nvPr/>
        </p:nvSpPr>
        <p:spPr>
          <a:xfrm>
            <a:off x="5228144" y="1619398"/>
            <a:ext cx="3915856" cy="35547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LLPs that are semi-stable or decay in the sub-detectors are predicted in a variety of BSM models:</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Heavy Neutral Leptons (HNLs)</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RPV SUSY</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ALPs</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Dark sector models</a:t>
            </a:r>
            <a:endParaRPr dirty="0"/>
          </a:p>
          <a:p>
            <a:pPr marL="285750" marR="0" lvl="0" indent="-158750" algn="l" rtl="0">
              <a:spcBef>
                <a:spcPts val="60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p:txBody>
      </p:sp>
      <p:sp>
        <p:nvSpPr>
          <p:cNvPr id="83" name="Google Shape;83;p2"/>
          <p:cNvSpPr txBox="1"/>
          <p:nvPr/>
        </p:nvSpPr>
        <p:spPr>
          <a:xfrm>
            <a:off x="0" y="5174177"/>
            <a:ext cx="885354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Arial"/>
                <a:ea typeface="Arial"/>
                <a:cs typeface="Arial"/>
                <a:sym typeface="Arial"/>
              </a:rPr>
              <a:t>The range of unconventional signatures and rich phenomenology means that understanding the impact of detector design/performance on the sensitivity of future experiments is key!</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24bd6e0c61e_0_0"/>
          <p:cNvSpPr txBox="1">
            <a:spLocks noGrp="1"/>
          </p:cNvSpPr>
          <p:nvPr>
            <p:ph type="title"/>
          </p:nvPr>
        </p:nvSpPr>
        <p:spPr>
          <a:xfrm>
            <a:off x="384175" y="398463"/>
            <a:ext cx="8375700" cy="42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LLPs @ FCC-ee</a:t>
            </a:r>
            <a:endParaRPr/>
          </a:p>
        </p:txBody>
      </p:sp>
      <p:sp>
        <p:nvSpPr>
          <p:cNvPr id="90" name="Google Shape;90;g24bd6e0c61e_0_0"/>
          <p:cNvSpPr txBox="1">
            <a:spLocks noGrp="1"/>
          </p:cNvSpPr>
          <p:nvPr>
            <p:ph type="sldNum" idx="12"/>
          </p:nvPr>
        </p:nvSpPr>
        <p:spPr>
          <a:xfrm>
            <a:off x="7858126" y="6479540"/>
            <a:ext cx="900112" cy="1793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28</a:t>
            </a:fld>
            <a:endParaRPr/>
          </a:p>
        </p:txBody>
      </p:sp>
      <p:sp>
        <p:nvSpPr>
          <p:cNvPr id="91" name="Google Shape;91;g24bd6e0c61e_0_0"/>
          <p:cNvSpPr txBox="1">
            <a:spLocks noGrp="1"/>
          </p:cNvSpPr>
          <p:nvPr>
            <p:ph type="body" idx="1"/>
          </p:nvPr>
        </p:nvSpPr>
        <p:spPr>
          <a:xfrm>
            <a:off x="158425" y="1679211"/>
            <a:ext cx="4962000" cy="4340400"/>
          </a:xfrm>
          <a:prstGeom prst="rect">
            <a:avLst/>
          </a:prstGeom>
        </p:spPr>
        <p:txBody>
          <a:bodyPr spcFirstLastPara="1" wrap="square" lIns="0" tIns="0" rIns="0" bIns="0" anchor="t" anchorCtr="0">
            <a:noAutofit/>
          </a:bodyPr>
          <a:lstStyle/>
          <a:p>
            <a:pPr marL="457200" lvl="0" indent="-342900" algn="l" rtl="0">
              <a:spcBef>
                <a:spcPts val="1000"/>
              </a:spcBef>
              <a:spcAft>
                <a:spcPts val="0"/>
              </a:spcAft>
              <a:buSzPts val="1800"/>
              <a:buChar char="•"/>
            </a:pPr>
            <a:r>
              <a:rPr lang="en-US" dirty="0"/>
              <a:t>High luminosities at Z-pole and ZH threshold offer unique sensitivity to LLPs coupling to Z or Higgs.	</a:t>
            </a:r>
            <a:endParaRPr dirty="0"/>
          </a:p>
          <a:p>
            <a:pPr marL="914400" lvl="1" indent="-342900" algn="l" rtl="0">
              <a:spcBef>
                <a:spcPts val="1000"/>
              </a:spcBef>
              <a:spcAft>
                <a:spcPts val="0"/>
              </a:spcAft>
              <a:buSzPts val="1800"/>
              <a:buChar char="•"/>
            </a:pPr>
            <a:r>
              <a:rPr lang="en-US" dirty="0"/>
              <a:t>No trigger requirements.</a:t>
            </a:r>
            <a:endParaRPr dirty="0"/>
          </a:p>
          <a:p>
            <a:pPr marL="914400" lvl="1" indent="-342900" algn="l" rtl="0">
              <a:spcBef>
                <a:spcPts val="1000"/>
              </a:spcBef>
              <a:spcAft>
                <a:spcPts val="0"/>
              </a:spcAft>
              <a:buSzPts val="1800"/>
              <a:buChar char="•"/>
            </a:pPr>
            <a:r>
              <a:rPr lang="en-US" dirty="0"/>
              <a:t>Excellent vertex reconstruction and impact parameter resolution can target low LLP lifetimes (this can drive hardware choices).</a:t>
            </a:r>
            <a:endParaRPr dirty="0"/>
          </a:p>
          <a:p>
            <a:pPr marL="914400" lvl="1" indent="-342900" algn="l" rtl="0">
              <a:spcBef>
                <a:spcPts val="1000"/>
              </a:spcBef>
              <a:spcAft>
                <a:spcPts val="0"/>
              </a:spcAft>
              <a:buSzPts val="1800"/>
              <a:buChar char="•"/>
            </a:pPr>
            <a:r>
              <a:rPr lang="en-US" b="1" dirty="0"/>
              <a:t>Projections often assume background-free searches </a:t>
            </a:r>
            <a:r>
              <a:rPr lang="en-US" dirty="0"/>
              <a:t>(we should check these assumptions).</a:t>
            </a:r>
            <a:endParaRPr dirty="0"/>
          </a:p>
          <a:p>
            <a:pPr marL="0" lvl="0" indent="0" algn="l" rtl="0">
              <a:spcBef>
                <a:spcPts val="1000"/>
              </a:spcBef>
              <a:spcAft>
                <a:spcPts val="1350"/>
              </a:spcAft>
              <a:buNone/>
            </a:pPr>
            <a:endParaRPr dirty="0"/>
          </a:p>
        </p:txBody>
      </p:sp>
      <p:pic>
        <p:nvPicPr>
          <p:cNvPr id="92" name="Google Shape;92;g24bd6e0c61e_0_0"/>
          <p:cNvPicPr preferRelativeResize="0"/>
          <p:nvPr/>
        </p:nvPicPr>
        <p:blipFill>
          <a:blip r:embed="rId3">
            <a:alphaModFix/>
          </a:blip>
          <a:stretch>
            <a:fillRect/>
          </a:stretch>
        </p:blipFill>
        <p:spPr>
          <a:xfrm>
            <a:off x="5211300" y="1607244"/>
            <a:ext cx="3932702" cy="2212105"/>
          </a:xfrm>
          <a:prstGeom prst="rect">
            <a:avLst/>
          </a:prstGeom>
          <a:noFill/>
          <a:ln>
            <a:noFill/>
          </a:ln>
        </p:spPr>
      </p:pic>
      <p:pic>
        <p:nvPicPr>
          <p:cNvPr id="93" name="Google Shape;93;g24bd6e0c61e_0_0"/>
          <p:cNvPicPr preferRelativeResize="0"/>
          <p:nvPr/>
        </p:nvPicPr>
        <p:blipFill>
          <a:blip r:embed="rId4">
            <a:alphaModFix/>
          </a:blip>
          <a:stretch>
            <a:fillRect/>
          </a:stretch>
        </p:blipFill>
        <p:spPr>
          <a:xfrm>
            <a:off x="5120425" y="3819359"/>
            <a:ext cx="4023575" cy="2295817"/>
          </a:xfrm>
          <a:prstGeom prst="rect">
            <a:avLst/>
          </a:prstGeom>
          <a:noFill/>
          <a:ln>
            <a:noFill/>
          </a:ln>
        </p:spPr>
      </p:pic>
      <p:sp>
        <p:nvSpPr>
          <p:cNvPr id="2" name="TextBox 1">
            <a:extLst>
              <a:ext uri="{FF2B5EF4-FFF2-40B4-BE49-F238E27FC236}">
                <a16:creationId xmlns:a16="http://schemas.microsoft.com/office/drawing/2014/main" id="{54B65ACB-BDB5-DB68-4170-BA3FFAB9DAD2}"/>
              </a:ext>
            </a:extLst>
          </p:cNvPr>
          <p:cNvSpPr txBox="1"/>
          <p:nvPr/>
        </p:nvSpPr>
        <p:spPr>
          <a:xfrm>
            <a:off x="6014544" y="245307"/>
            <a:ext cx="3123983" cy="646331"/>
          </a:xfrm>
          <a:prstGeom prst="rect">
            <a:avLst/>
          </a:prstGeom>
          <a:noFill/>
        </p:spPr>
        <p:txBody>
          <a:bodyPr wrap="square" rtlCol="0">
            <a:spAutoFit/>
          </a:bodyPr>
          <a:lstStyle/>
          <a:p>
            <a:r>
              <a:rPr lang="en-US" dirty="0">
                <a:solidFill>
                  <a:schemeClr val="bg1"/>
                </a:solidFill>
              </a:rPr>
              <a:t>Interested? There are more details in the backup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384175" y="398463"/>
            <a:ext cx="8375650" cy="4238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Detector concepts for FCC-ee</a:t>
            </a:r>
            <a:endParaRPr/>
          </a:p>
        </p:txBody>
      </p:sp>
      <p:sp>
        <p:nvSpPr>
          <p:cNvPr id="100" name="Google Shape;100;p5"/>
          <p:cNvSpPr txBox="1">
            <a:spLocks noGrp="1"/>
          </p:cNvSpPr>
          <p:nvPr>
            <p:ph type="sldNum" idx="12"/>
          </p:nvPr>
        </p:nvSpPr>
        <p:spPr>
          <a:xfrm>
            <a:off x="7862888" y="6451600"/>
            <a:ext cx="900112" cy="1793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29</a:t>
            </a:fld>
            <a:endParaRPr/>
          </a:p>
        </p:txBody>
      </p:sp>
      <p:sp>
        <p:nvSpPr>
          <p:cNvPr id="101" name="Google Shape;101;p5"/>
          <p:cNvSpPr txBox="1"/>
          <p:nvPr/>
        </p:nvSpPr>
        <p:spPr>
          <a:xfrm>
            <a:off x="118334" y="1387737"/>
            <a:ext cx="36898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CLD (“CLIC-like Detector”)</a:t>
            </a:r>
            <a:endParaRPr/>
          </a:p>
        </p:txBody>
      </p:sp>
      <p:pic>
        <p:nvPicPr>
          <p:cNvPr id="102" name="Google Shape;102;p5" descr="CLD - A Detector Concept for the FCC-ee - CERN Document Server"/>
          <p:cNvPicPr preferRelativeResize="0"/>
          <p:nvPr/>
        </p:nvPicPr>
        <p:blipFill rotWithShape="1">
          <a:blip r:embed="rId3">
            <a:alphaModFix/>
          </a:blip>
          <a:srcRect/>
          <a:stretch/>
        </p:blipFill>
        <p:spPr>
          <a:xfrm>
            <a:off x="188251" y="1810226"/>
            <a:ext cx="2570099" cy="2447702"/>
          </a:xfrm>
          <a:prstGeom prst="rect">
            <a:avLst/>
          </a:prstGeom>
          <a:noFill/>
          <a:ln>
            <a:noFill/>
          </a:ln>
        </p:spPr>
      </p:pic>
      <p:sp>
        <p:nvSpPr>
          <p:cNvPr id="103" name="Google Shape;103;p5"/>
          <p:cNvSpPr txBox="1"/>
          <p:nvPr/>
        </p:nvSpPr>
        <p:spPr>
          <a:xfrm>
            <a:off x="0" y="4349573"/>
            <a:ext cx="41283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Full silicon vertex-detector+ tracker</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3D high-granularity calorimeter</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Solenoid outside calorimeter</a:t>
            </a:r>
            <a:endParaRPr dirty="0"/>
          </a:p>
        </p:txBody>
      </p:sp>
      <p:sp>
        <p:nvSpPr>
          <p:cNvPr id="104" name="Google Shape;104;p5"/>
          <p:cNvSpPr txBox="1"/>
          <p:nvPr/>
        </p:nvSpPr>
        <p:spPr>
          <a:xfrm>
            <a:off x="3808193" y="4355123"/>
            <a:ext cx="54675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Silicon vertex detector</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Short-drift chamber tracker.</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Dual-readout calorimeter</a:t>
            </a:r>
            <a:r>
              <a:rPr lang="en-US" sz="1800" dirty="0">
                <a:solidFill>
                  <a:schemeClr val="dk1"/>
                </a:solidFill>
              </a:rPr>
              <a:t> </a:t>
            </a:r>
            <a:endParaRPr sz="1800" dirty="0">
              <a:solidFill>
                <a:schemeClr val="dk1"/>
              </a:solidFill>
            </a:endParaRPr>
          </a:p>
        </p:txBody>
      </p:sp>
      <p:pic>
        <p:nvPicPr>
          <p:cNvPr id="105" name="Google Shape;105;p5" descr="OUTLINE"/>
          <p:cNvPicPr preferRelativeResize="0"/>
          <p:nvPr/>
        </p:nvPicPr>
        <p:blipFill rotWithShape="1">
          <a:blip r:embed="rId4">
            <a:alphaModFix/>
          </a:blip>
          <a:srcRect/>
          <a:stretch/>
        </p:blipFill>
        <p:spPr>
          <a:xfrm>
            <a:off x="3476950" y="1924125"/>
            <a:ext cx="2570100" cy="2425452"/>
          </a:xfrm>
          <a:prstGeom prst="rect">
            <a:avLst/>
          </a:prstGeom>
          <a:noFill/>
          <a:ln>
            <a:noFill/>
          </a:ln>
        </p:spPr>
      </p:pic>
      <p:sp>
        <p:nvSpPr>
          <p:cNvPr id="106" name="Google Shape;106;p5"/>
          <p:cNvSpPr txBox="1"/>
          <p:nvPr/>
        </p:nvSpPr>
        <p:spPr>
          <a:xfrm>
            <a:off x="3316970" y="1387737"/>
            <a:ext cx="3837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IDEA (“Innovative Detector for Electron-positron Accelerator”)</a:t>
            </a:r>
            <a:endParaRPr/>
          </a:p>
        </p:txBody>
      </p:sp>
      <p:sp>
        <p:nvSpPr>
          <p:cNvPr id="2" name="TextBox 1">
            <a:extLst>
              <a:ext uri="{FF2B5EF4-FFF2-40B4-BE49-F238E27FC236}">
                <a16:creationId xmlns:a16="http://schemas.microsoft.com/office/drawing/2014/main" id="{535F1931-FA29-2105-4C77-C94C35124667}"/>
              </a:ext>
            </a:extLst>
          </p:cNvPr>
          <p:cNvSpPr txBox="1"/>
          <p:nvPr/>
        </p:nvSpPr>
        <p:spPr>
          <a:xfrm>
            <a:off x="6994298" y="1394922"/>
            <a:ext cx="2391857" cy="369332"/>
          </a:xfrm>
          <a:prstGeom prst="rect">
            <a:avLst/>
          </a:prstGeom>
          <a:noFill/>
        </p:spPr>
        <p:txBody>
          <a:bodyPr wrap="square" rtlCol="0">
            <a:spAutoFit/>
          </a:bodyPr>
          <a:lstStyle/>
          <a:p>
            <a:r>
              <a:rPr lang="en-US" sz="1800" b="1" dirty="0">
                <a:solidFill>
                  <a:schemeClr val="tx1"/>
                </a:solidFill>
              </a:rPr>
              <a:t>“Allegra”</a:t>
            </a:r>
            <a:endParaRPr lang="en-US" sz="1800" dirty="0">
              <a:solidFill>
                <a:schemeClr val="tx1"/>
              </a:solidFill>
            </a:endParaRPr>
          </a:p>
        </p:txBody>
      </p:sp>
      <p:pic>
        <p:nvPicPr>
          <p:cNvPr id="4" name="Picture 3">
            <a:extLst>
              <a:ext uri="{FF2B5EF4-FFF2-40B4-BE49-F238E27FC236}">
                <a16:creationId xmlns:a16="http://schemas.microsoft.com/office/drawing/2014/main" id="{E7802D93-345C-4E08-2F68-980364D8BB33}"/>
              </a:ext>
            </a:extLst>
          </p:cNvPr>
          <p:cNvPicPr>
            <a:picLocks noChangeAspect="1"/>
          </p:cNvPicPr>
          <p:nvPr/>
        </p:nvPicPr>
        <p:blipFill>
          <a:blip r:embed="rId5"/>
          <a:stretch>
            <a:fillRect/>
          </a:stretch>
        </p:blipFill>
        <p:spPr>
          <a:xfrm>
            <a:off x="6541943" y="2148299"/>
            <a:ext cx="2650352" cy="1993627"/>
          </a:xfrm>
          <a:prstGeom prst="rect">
            <a:avLst/>
          </a:prstGeom>
        </p:spPr>
      </p:pic>
      <p:sp>
        <p:nvSpPr>
          <p:cNvPr id="5" name="TextBox 4">
            <a:extLst>
              <a:ext uri="{FF2B5EF4-FFF2-40B4-BE49-F238E27FC236}">
                <a16:creationId xmlns:a16="http://schemas.microsoft.com/office/drawing/2014/main" id="{01768128-AA36-3D1B-671A-4E32C58F3557}"/>
              </a:ext>
            </a:extLst>
          </p:cNvPr>
          <p:cNvSpPr txBox="1"/>
          <p:nvPr/>
        </p:nvSpPr>
        <p:spPr>
          <a:xfrm>
            <a:off x="6729016" y="4358701"/>
            <a:ext cx="2267744" cy="923330"/>
          </a:xfrm>
          <a:prstGeom prst="rect">
            <a:avLst/>
          </a:prstGeom>
          <a:noFill/>
        </p:spPr>
        <p:txBody>
          <a:bodyPr wrap="square" rtlCol="0">
            <a:spAutoFit/>
          </a:bodyPr>
          <a:lstStyle/>
          <a:p>
            <a:r>
              <a:rPr lang="en-US" dirty="0"/>
              <a:t>New proposal using liquid </a:t>
            </a:r>
            <a:r>
              <a:rPr lang="en-US" dirty="0" err="1"/>
              <a:t>LAr</a:t>
            </a:r>
            <a:r>
              <a:rPr lang="en-US" dirty="0"/>
              <a:t> calorimeter!</a:t>
            </a:r>
          </a:p>
        </p:txBody>
      </p:sp>
      <p:sp>
        <p:nvSpPr>
          <p:cNvPr id="6" name="TextBox 5">
            <a:extLst>
              <a:ext uri="{FF2B5EF4-FFF2-40B4-BE49-F238E27FC236}">
                <a16:creationId xmlns:a16="http://schemas.microsoft.com/office/drawing/2014/main" id="{B711FDD0-8B9D-F9A7-77A2-58A9615A6071}"/>
              </a:ext>
            </a:extLst>
          </p:cNvPr>
          <p:cNvSpPr txBox="1"/>
          <p:nvPr/>
        </p:nvSpPr>
        <p:spPr>
          <a:xfrm>
            <a:off x="118334" y="5431584"/>
            <a:ext cx="8878426" cy="646331"/>
          </a:xfrm>
          <a:prstGeom prst="rect">
            <a:avLst/>
          </a:prstGeom>
          <a:noFill/>
        </p:spPr>
        <p:txBody>
          <a:bodyPr wrap="square" rtlCol="0">
            <a:spAutoFit/>
          </a:bodyPr>
          <a:lstStyle/>
          <a:p>
            <a:r>
              <a:rPr lang="en-US" b="1" dirty="0"/>
              <a:t>Easy to study impact of detector design on physics sensitivity through FCC software framework…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C6B9-153D-000B-16F0-592E21316125}"/>
              </a:ext>
            </a:extLst>
          </p:cNvPr>
          <p:cNvSpPr>
            <a:spLocks noGrp="1"/>
          </p:cNvSpPr>
          <p:nvPr>
            <p:ph type="title"/>
          </p:nvPr>
        </p:nvSpPr>
        <p:spPr/>
        <p:txBody>
          <a:bodyPr/>
          <a:lstStyle/>
          <a:p>
            <a:r>
              <a:rPr lang="en-US" dirty="0"/>
              <a:t>Big questions in particle physics </a:t>
            </a:r>
          </a:p>
        </p:txBody>
      </p:sp>
      <p:sp>
        <p:nvSpPr>
          <p:cNvPr id="4" name="Slide Number Placeholder 3">
            <a:extLst>
              <a:ext uri="{FF2B5EF4-FFF2-40B4-BE49-F238E27FC236}">
                <a16:creationId xmlns:a16="http://schemas.microsoft.com/office/drawing/2014/main" id="{F074CF4A-598D-970E-B7E3-F7243DC5AFCE}"/>
              </a:ext>
            </a:extLst>
          </p:cNvPr>
          <p:cNvSpPr>
            <a:spLocks noGrp="1"/>
          </p:cNvSpPr>
          <p:nvPr>
            <p:ph type="sldNum" sz="quarter" idx="10"/>
          </p:nvPr>
        </p:nvSpPr>
        <p:spPr/>
        <p:txBody>
          <a:bodyPr/>
          <a:lstStyle/>
          <a:p>
            <a:fld id="{6626A503-4F86-2C4D-8D1F-0229D2C7DD88}" type="slidenum">
              <a:rPr lang="en-GB" altLang="en-US" smtClean="0"/>
              <a:pPr/>
              <a:t>3</a:t>
            </a:fld>
            <a:endParaRPr lang="en-GB" altLang="en-US"/>
          </a:p>
        </p:txBody>
      </p:sp>
      <p:pic>
        <p:nvPicPr>
          <p:cNvPr id="9" name="Picture 8" descr="A screenshot of a computer&#10;&#10;Description automatically generated">
            <a:extLst>
              <a:ext uri="{FF2B5EF4-FFF2-40B4-BE49-F238E27FC236}">
                <a16:creationId xmlns:a16="http://schemas.microsoft.com/office/drawing/2014/main" id="{49524C5E-E114-2511-F540-8A3C0F5D32B5}"/>
              </a:ext>
            </a:extLst>
          </p:cNvPr>
          <p:cNvPicPr>
            <a:picLocks noChangeAspect="1"/>
          </p:cNvPicPr>
          <p:nvPr/>
        </p:nvPicPr>
        <p:blipFill rotWithShape="1">
          <a:blip r:embed="rId3">
            <a:extLst>
              <a:ext uri="{28A0092B-C50C-407E-A947-70E740481C1C}">
                <a14:useLocalDpi xmlns:a14="http://schemas.microsoft.com/office/drawing/2010/main" val="0"/>
              </a:ext>
            </a:extLst>
          </a:blip>
          <a:srcRect l="23618" t="32135" r="30059" b="28339"/>
          <a:stretch/>
        </p:blipFill>
        <p:spPr>
          <a:xfrm>
            <a:off x="8919" y="1340768"/>
            <a:ext cx="5576641" cy="3090436"/>
          </a:xfrm>
          <a:prstGeom prst="rect">
            <a:avLst/>
          </a:prstGeom>
        </p:spPr>
      </p:pic>
      <p:sp>
        <p:nvSpPr>
          <p:cNvPr id="10" name="TextBox 9">
            <a:extLst>
              <a:ext uri="{FF2B5EF4-FFF2-40B4-BE49-F238E27FC236}">
                <a16:creationId xmlns:a16="http://schemas.microsoft.com/office/drawing/2014/main" id="{04C9DC75-EF85-A0E6-AE3F-9CEC1A0DFEA2}"/>
              </a:ext>
            </a:extLst>
          </p:cNvPr>
          <p:cNvSpPr txBox="1"/>
          <p:nvPr/>
        </p:nvSpPr>
        <p:spPr>
          <a:xfrm>
            <a:off x="5585559" y="1475833"/>
            <a:ext cx="360040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Outstanding questions about nature/our universe could be solved through uncovering new physics at particle colliders.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Unlike the Higgs discovery, we no longer have a clear idea of the (energy) scale at which it might appear.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(Maximally) exploring the unknown is key…</a:t>
            </a:r>
          </a:p>
        </p:txBody>
      </p:sp>
      <p:pic>
        <p:nvPicPr>
          <p:cNvPr id="14" name="Picture 13" descr="A screenshot of a computer&#10;&#10;Description automatically generated">
            <a:extLst>
              <a:ext uri="{FF2B5EF4-FFF2-40B4-BE49-F238E27FC236}">
                <a16:creationId xmlns:a16="http://schemas.microsoft.com/office/drawing/2014/main" id="{30B5829B-8C64-0302-41E6-39C38DEFDCB5}"/>
              </a:ext>
            </a:extLst>
          </p:cNvPr>
          <p:cNvPicPr>
            <a:picLocks noChangeAspect="1"/>
          </p:cNvPicPr>
          <p:nvPr/>
        </p:nvPicPr>
        <p:blipFill rotWithShape="1">
          <a:blip r:embed="rId4">
            <a:extLst>
              <a:ext uri="{28A0092B-C50C-407E-A947-70E740481C1C}">
                <a14:useLocalDpi xmlns:a14="http://schemas.microsoft.com/office/drawing/2010/main" val="0"/>
              </a:ext>
            </a:extLst>
          </a:blip>
          <a:srcRect l="14354" t="34573" r="24500" b="36897"/>
          <a:stretch/>
        </p:blipFill>
        <p:spPr>
          <a:xfrm>
            <a:off x="8919" y="4496871"/>
            <a:ext cx="5576640" cy="1689891"/>
          </a:xfrm>
          <a:prstGeom prst="rect">
            <a:avLst/>
          </a:prstGeom>
        </p:spPr>
      </p:pic>
      <p:sp>
        <p:nvSpPr>
          <p:cNvPr id="7" name="TextBox 6">
            <a:extLst>
              <a:ext uri="{FF2B5EF4-FFF2-40B4-BE49-F238E27FC236}">
                <a16:creationId xmlns:a16="http://schemas.microsoft.com/office/drawing/2014/main" id="{8D647304-398F-3C2D-74FA-8CDD5F2D462D}"/>
              </a:ext>
            </a:extLst>
          </p:cNvPr>
          <p:cNvSpPr txBox="1"/>
          <p:nvPr/>
        </p:nvSpPr>
        <p:spPr>
          <a:xfrm>
            <a:off x="0" y="1285069"/>
            <a:ext cx="8136904" cy="307777"/>
          </a:xfrm>
          <a:prstGeom prst="rect">
            <a:avLst/>
          </a:prstGeom>
          <a:noFill/>
        </p:spPr>
        <p:txBody>
          <a:bodyPr wrap="square" rtlCol="0">
            <a:spAutoFit/>
          </a:bodyPr>
          <a:lstStyle/>
          <a:p>
            <a:r>
              <a:rPr lang="en-US" sz="1400" dirty="0"/>
              <a:t>Image credit: </a:t>
            </a:r>
            <a:r>
              <a:rPr lang="en-US" sz="1400" dirty="0" err="1"/>
              <a:t>snowmass</a:t>
            </a:r>
            <a:r>
              <a:rPr lang="en-US" sz="1400" dirty="0"/>
              <a:t> energy frontier </a:t>
            </a:r>
            <a:r>
              <a:rPr lang="en-US" sz="1400" dirty="0">
                <a:hlinkClick r:id="rId5"/>
              </a:rPr>
              <a:t>report</a:t>
            </a:r>
            <a:endParaRPr lang="en-US" sz="1400" dirty="0"/>
          </a:p>
        </p:txBody>
      </p:sp>
      <p:sp>
        <p:nvSpPr>
          <p:cNvPr id="12" name="TextBox 11">
            <a:extLst>
              <a:ext uri="{FF2B5EF4-FFF2-40B4-BE49-F238E27FC236}">
                <a16:creationId xmlns:a16="http://schemas.microsoft.com/office/drawing/2014/main" id="{4721123D-E50B-5C28-DA05-935627882F78}"/>
              </a:ext>
            </a:extLst>
          </p:cNvPr>
          <p:cNvSpPr txBox="1"/>
          <p:nvPr/>
        </p:nvSpPr>
        <p:spPr>
          <a:xfrm>
            <a:off x="3157540" y="5878985"/>
            <a:ext cx="4572000" cy="307777"/>
          </a:xfrm>
          <a:prstGeom prst="rect">
            <a:avLst/>
          </a:prstGeom>
          <a:noFill/>
        </p:spPr>
        <p:txBody>
          <a:bodyPr wrap="square">
            <a:spAutoFit/>
          </a:bodyPr>
          <a:lstStyle/>
          <a:p>
            <a:r>
              <a:rPr lang="en-US" sz="1400" dirty="0"/>
              <a:t>Image credit: </a:t>
            </a:r>
            <a:r>
              <a:rPr lang="en-US" sz="1400" dirty="0">
                <a:hlinkClick r:id="rId6"/>
              </a:rPr>
              <a:t>arXiv:1903.05063</a:t>
            </a:r>
            <a:endParaRPr lang="en-US" sz="1400" dirty="0"/>
          </a:p>
        </p:txBody>
      </p:sp>
      <p:pic>
        <p:nvPicPr>
          <p:cNvPr id="2050" name="Picture 2" descr="question mark - SWOOP Analytics ...">
            <a:extLst>
              <a:ext uri="{FF2B5EF4-FFF2-40B4-BE49-F238E27FC236}">
                <a16:creationId xmlns:a16="http://schemas.microsoft.com/office/drawing/2014/main" id="{05B4CC95-C5B8-4F3F-FE5B-027469E8AA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182" b="18429"/>
          <a:stretch/>
        </p:blipFill>
        <p:spPr bwMode="auto">
          <a:xfrm>
            <a:off x="3347864" y="5301208"/>
            <a:ext cx="1680468" cy="57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058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AF01-394C-89B7-B73C-400633B44397}"/>
              </a:ext>
            </a:extLst>
          </p:cNvPr>
          <p:cNvSpPr>
            <a:spLocks noGrp="1"/>
          </p:cNvSpPr>
          <p:nvPr>
            <p:ph type="title"/>
          </p:nvPr>
        </p:nvSpPr>
        <p:spPr/>
        <p:txBody>
          <a:bodyPr/>
          <a:lstStyle/>
          <a:p>
            <a:r>
              <a:rPr lang="en-US" dirty="0"/>
              <a:t>FCC analysis software</a:t>
            </a:r>
          </a:p>
        </p:txBody>
      </p:sp>
      <p:sp>
        <p:nvSpPr>
          <p:cNvPr id="3" name="Slide Number Placeholder 2">
            <a:extLst>
              <a:ext uri="{FF2B5EF4-FFF2-40B4-BE49-F238E27FC236}">
                <a16:creationId xmlns:a16="http://schemas.microsoft.com/office/drawing/2014/main" id="{4F00085F-D8AB-CA56-11FC-10FA1F4CF763}"/>
              </a:ext>
            </a:extLst>
          </p:cNvPr>
          <p:cNvSpPr>
            <a:spLocks noGrp="1"/>
          </p:cNvSpPr>
          <p:nvPr>
            <p:ph type="sldNum" sz="quarter" idx="10"/>
          </p:nvPr>
        </p:nvSpPr>
        <p:spPr/>
        <p:txBody>
          <a:bodyPr/>
          <a:lstStyle/>
          <a:p>
            <a:fld id="{AE7792FC-DA11-4845-AF78-2C14EC41BBBC}" type="slidenum">
              <a:rPr lang="en-GB" altLang="en-US" smtClean="0"/>
              <a:pPr/>
              <a:t>30</a:t>
            </a:fld>
            <a:endParaRPr lang="en-GB" altLang="en-US"/>
          </a:p>
        </p:txBody>
      </p:sp>
      <p:pic>
        <p:nvPicPr>
          <p:cNvPr id="5" name="Picture 4">
            <a:extLst>
              <a:ext uri="{FF2B5EF4-FFF2-40B4-BE49-F238E27FC236}">
                <a16:creationId xmlns:a16="http://schemas.microsoft.com/office/drawing/2014/main" id="{211A5963-E705-A6B8-140B-85EFC47A1438}"/>
              </a:ext>
            </a:extLst>
          </p:cNvPr>
          <p:cNvPicPr>
            <a:picLocks noChangeAspect="1"/>
          </p:cNvPicPr>
          <p:nvPr/>
        </p:nvPicPr>
        <p:blipFill>
          <a:blip r:embed="rId3"/>
          <a:stretch>
            <a:fillRect/>
          </a:stretch>
        </p:blipFill>
        <p:spPr>
          <a:xfrm>
            <a:off x="611560" y="1797321"/>
            <a:ext cx="7426139" cy="4269775"/>
          </a:xfrm>
          <a:prstGeom prst="rect">
            <a:avLst/>
          </a:prstGeom>
        </p:spPr>
      </p:pic>
      <p:sp>
        <p:nvSpPr>
          <p:cNvPr id="6" name="TextBox 5">
            <a:extLst>
              <a:ext uri="{FF2B5EF4-FFF2-40B4-BE49-F238E27FC236}">
                <a16:creationId xmlns:a16="http://schemas.microsoft.com/office/drawing/2014/main" id="{650312A7-A6C5-F0DF-66F7-398535FBD9A6}"/>
              </a:ext>
            </a:extLst>
          </p:cNvPr>
          <p:cNvSpPr txBox="1"/>
          <p:nvPr/>
        </p:nvSpPr>
        <p:spPr>
          <a:xfrm>
            <a:off x="2339752" y="822325"/>
            <a:ext cx="6552728" cy="369332"/>
          </a:xfrm>
          <a:prstGeom prst="rect">
            <a:avLst/>
          </a:prstGeom>
          <a:noFill/>
        </p:spPr>
        <p:txBody>
          <a:bodyPr wrap="square" rtlCol="0">
            <a:spAutoFit/>
          </a:bodyPr>
          <a:lstStyle/>
          <a:p>
            <a:r>
              <a:rPr lang="en-US" dirty="0">
                <a:solidFill>
                  <a:schemeClr val="bg1"/>
                </a:solidFill>
              </a:rPr>
              <a:t>Schematic taken from </a:t>
            </a:r>
            <a:r>
              <a:rPr lang="en-US" dirty="0">
                <a:solidFill>
                  <a:schemeClr val="bg1"/>
                </a:solidFill>
                <a:hlinkClick r:id="rId4"/>
              </a:rPr>
              <a:t>slides</a:t>
            </a:r>
            <a:r>
              <a:rPr lang="en-US" dirty="0">
                <a:solidFill>
                  <a:schemeClr val="bg1"/>
                </a:solidFill>
              </a:rPr>
              <a:t> by </a:t>
            </a:r>
            <a:r>
              <a:rPr lang="en-US" dirty="0" err="1">
                <a:solidFill>
                  <a:schemeClr val="bg1"/>
                </a:solidFill>
              </a:rPr>
              <a:t>Brieuc</a:t>
            </a:r>
            <a:r>
              <a:rPr lang="en-US" dirty="0">
                <a:solidFill>
                  <a:schemeClr val="bg1"/>
                </a:solidFill>
              </a:rPr>
              <a:t> Francois at FCC week</a:t>
            </a:r>
          </a:p>
        </p:txBody>
      </p:sp>
      <p:sp>
        <p:nvSpPr>
          <p:cNvPr id="7" name="TextBox 6">
            <a:extLst>
              <a:ext uri="{FF2B5EF4-FFF2-40B4-BE49-F238E27FC236}">
                <a16:creationId xmlns:a16="http://schemas.microsoft.com/office/drawing/2014/main" id="{60473A20-A33F-A7D3-E64A-266BD9957777}"/>
              </a:ext>
            </a:extLst>
          </p:cNvPr>
          <p:cNvSpPr txBox="1"/>
          <p:nvPr/>
        </p:nvSpPr>
        <p:spPr>
          <a:xfrm>
            <a:off x="251520" y="1317409"/>
            <a:ext cx="8640960" cy="646331"/>
          </a:xfrm>
          <a:prstGeom prst="rect">
            <a:avLst/>
          </a:prstGeom>
          <a:noFill/>
        </p:spPr>
        <p:txBody>
          <a:bodyPr wrap="square" rtlCol="0">
            <a:spAutoFit/>
          </a:bodyPr>
          <a:lstStyle/>
          <a:p>
            <a:r>
              <a:rPr lang="en-US" dirty="0"/>
              <a:t>Sophisticated software ecosystem in place to perform simulations and physics/detector studies…</a:t>
            </a:r>
          </a:p>
        </p:txBody>
      </p:sp>
    </p:spTree>
    <p:extLst>
      <p:ext uri="{BB962C8B-B14F-4D97-AF65-F5344CB8AC3E}">
        <p14:creationId xmlns:p14="http://schemas.microsoft.com/office/powerpoint/2010/main" val="4149773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D41B-1512-E5C8-8B4B-1A7465C8D3A5}"/>
              </a:ext>
            </a:extLst>
          </p:cNvPr>
          <p:cNvSpPr>
            <a:spLocks noGrp="1"/>
          </p:cNvSpPr>
          <p:nvPr>
            <p:ph type="title"/>
          </p:nvPr>
        </p:nvSpPr>
        <p:spPr/>
        <p:txBody>
          <a:bodyPr/>
          <a:lstStyle/>
          <a:p>
            <a:r>
              <a:rPr lang="en-US" dirty="0"/>
              <a:t>FCC analysis software</a:t>
            </a:r>
          </a:p>
        </p:txBody>
      </p:sp>
      <p:sp>
        <p:nvSpPr>
          <p:cNvPr id="4" name="Content Placeholder 3">
            <a:extLst>
              <a:ext uri="{FF2B5EF4-FFF2-40B4-BE49-F238E27FC236}">
                <a16:creationId xmlns:a16="http://schemas.microsoft.com/office/drawing/2014/main" id="{05416D73-0C75-19B3-59CC-DA239B53BD97}"/>
              </a:ext>
            </a:extLst>
          </p:cNvPr>
          <p:cNvSpPr>
            <a:spLocks noGrp="1"/>
          </p:cNvSpPr>
          <p:nvPr>
            <p:ph idx="1"/>
          </p:nvPr>
        </p:nvSpPr>
        <p:spPr>
          <a:xfrm>
            <a:off x="179512" y="1512216"/>
            <a:ext cx="8712968" cy="4067175"/>
          </a:xfrm>
        </p:spPr>
        <p:txBody>
          <a:bodyPr/>
          <a:lstStyle/>
          <a:p>
            <a:r>
              <a:rPr lang="en-US" dirty="0"/>
              <a:t>Integrated in the Key4Hep ecosystem which also provides a common EDM for future collider studies.</a:t>
            </a:r>
          </a:p>
          <a:p>
            <a:r>
              <a:rPr lang="en-US" dirty="0"/>
              <a:t>Central MC samples produced (in EDM4HEP format) to facilitate physics/detector studies.</a:t>
            </a:r>
          </a:p>
          <a:p>
            <a:r>
              <a:rPr lang="en-US" dirty="0"/>
              <a:t>FCC Analysis software developed to </a:t>
            </a:r>
            <a:r>
              <a:rPr lang="en-US" dirty="0" err="1"/>
              <a:t>analyse</a:t>
            </a:r>
            <a:r>
              <a:rPr lang="en-US" dirty="0"/>
              <a:t> EDM4HEP files and support sensitivity/detector development studies.</a:t>
            </a:r>
          </a:p>
          <a:p>
            <a:endParaRPr lang="en-US" dirty="0"/>
          </a:p>
        </p:txBody>
      </p:sp>
      <p:sp>
        <p:nvSpPr>
          <p:cNvPr id="3" name="Slide Number Placeholder 2">
            <a:extLst>
              <a:ext uri="{FF2B5EF4-FFF2-40B4-BE49-F238E27FC236}">
                <a16:creationId xmlns:a16="http://schemas.microsoft.com/office/drawing/2014/main" id="{604DDB45-F8C5-28A4-B464-B9420075B409}"/>
              </a:ext>
            </a:extLst>
          </p:cNvPr>
          <p:cNvSpPr>
            <a:spLocks noGrp="1"/>
          </p:cNvSpPr>
          <p:nvPr>
            <p:ph type="sldNum" sz="quarter" idx="10"/>
          </p:nvPr>
        </p:nvSpPr>
        <p:spPr/>
        <p:txBody>
          <a:bodyPr/>
          <a:lstStyle/>
          <a:p>
            <a:fld id="{AE7792FC-DA11-4845-AF78-2C14EC41BBBC}" type="slidenum">
              <a:rPr lang="en-GB" altLang="en-US" smtClean="0"/>
              <a:pPr/>
              <a:t>31</a:t>
            </a:fld>
            <a:endParaRPr lang="en-GB" altLang="en-US"/>
          </a:p>
        </p:txBody>
      </p:sp>
      <p:sp>
        <p:nvSpPr>
          <p:cNvPr id="6" name="TextBox 5">
            <a:extLst>
              <a:ext uri="{FF2B5EF4-FFF2-40B4-BE49-F238E27FC236}">
                <a16:creationId xmlns:a16="http://schemas.microsoft.com/office/drawing/2014/main" id="{450F4D68-5BAB-E6AC-55A0-3F33AD7D5A98}"/>
              </a:ext>
            </a:extLst>
          </p:cNvPr>
          <p:cNvSpPr txBox="1"/>
          <p:nvPr/>
        </p:nvSpPr>
        <p:spPr>
          <a:xfrm>
            <a:off x="4860032" y="772091"/>
            <a:ext cx="4572000" cy="369332"/>
          </a:xfrm>
          <a:prstGeom prst="rect">
            <a:avLst/>
          </a:prstGeom>
          <a:noFill/>
        </p:spPr>
        <p:txBody>
          <a:bodyPr wrap="square">
            <a:spAutoFit/>
          </a:bodyPr>
          <a:lstStyle/>
          <a:p>
            <a:r>
              <a:rPr lang="en-US" dirty="0">
                <a:hlinkClick r:id="rId3"/>
              </a:rPr>
              <a:t>https://key4hep.github.io/key4hep-doc/</a:t>
            </a:r>
            <a:endParaRPr lang="en-US" dirty="0"/>
          </a:p>
        </p:txBody>
      </p:sp>
      <p:pic>
        <p:nvPicPr>
          <p:cNvPr id="7" name="Google Shape;135;p8">
            <a:extLst>
              <a:ext uri="{FF2B5EF4-FFF2-40B4-BE49-F238E27FC236}">
                <a16:creationId xmlns:a16="http://schemas.microsoft.com/office/drawing/2014/main" id="{BC298870-2F9C-2039-7367-70B331368A18}"/>
              </a:ext>
            </a:extLst>
          </p:cNvPr>
          <p:cNvPicPr preferRelativeResize="0"/>
          <p:nvPr/>
        </p:nvPicPr>
        <p:blipFill>
          <a:blip r:embed="rId4">
            <a:alphaModFix/>
          </a:blip>
          <a:stretch>
            <a:fillRect/>
          </a:stretch>
        </p:blipFill>
        <p:spPr>
          <a:xfrm>
            <a:off x="166460" y="3933057"/>
            <a:ext cx="8870036" cy="2167774"/>
          </a:xfrm>
          <a:prstGeom prst="rect">
            <a:avLst/>
          </a:prstGeom>
          <a:noFill/>
          <a:ln>
            <a:noFill/>
          </a:ln>
        </p:spPr>
      </p:pic>
    </p:spTree>
    <p:extLst>
      <p:ext uri="{BB962C8B-B14F-4D97-AF65-F5344CB8AC3E}">
        <p14:creationId xmlns:p14="http://schemas.microsoft.com/office/powerpoint/2010/main" val="1864771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CEE5-78C8-1380-6EF4-ED76C5D8A9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DEE96D4-FB48-BC10-4C78-550AFE425287}"/>
              </a:ext>
            </a:extLst>
          </p:cNvPr>
          <p:cNvSpPr>
            <a:spLocks noGrp="1"/>
          </p:cNvSpPr>
          <p:nvPr>
            <p:ph type="body" idx="1"/>
          </p:nvPr>
        </p:nvSpPr>
        <p:spPr>
          <a:xfrm>
            <a:off x="4358209" y="4337843"/>
            <a:ext cx="4136504" cy="1500187"/>
          </a:xfrm>
        </p:spPr>
        <p:txBody>
          <a:bodyPr/>
          <a:lstStyle/>
          <a:p>
            <a:r>
              <a:rPr lang="en-US" sz="6400" dirty="0"/>
              <a:t>Conclusion + outlook</a:t>
            </a:r>
          </a:p>
        </p:txBody>
      </p:sp>
      <p:sp>
        <p:nvSpPr>
          <p:cNvPr id="4" name="Slide Number Placeholder 3">
            <a:extLst>
              <a:ext uri="{FF2B5EF4-FFF2-40B4-BE49-F238E27FC236}">
                <a16:creationId xmlns:a16="http://schemas.microsoft.com/office/drawing/2014/main" id="{41A6D848-20D9-87F0-4D90-B56996155D48}"/>
              </a:ext>
            </a:extLst>
          </p:cNvPr>
          <p:cNvSpPr>
            <a:spLocks noGrp="1"/>
          </p:cNvSpPr>
          <p:nvPr>
            <p:ph type="sldNum" sz="quarter" idx="10"/>
          </p:nvPr>
        </p:nvSpPr>
        <p:spPr/>
        <p:txBody>
          <a:bodyPr/>
          <a:lstStyle/>
          <a:p>
            <a:fld id="{B58CA72E-E508-CA46-B04B-7134E19F6544}" type="slidenum">
              <a:rPr lang="en-GB" altLang="en-US" smtClean="0"/>
              <a:pPr/>
              <a:t>32</a:t>
            </a:fld>
            <a:endParaRPr lang="en-GB" altLang="en-US"/>
          </a:p>
        </p:txBody>
      </p:sp>
      <p:pic>
        <p:nvPicPr>
          <p:cNvPr id="6" name="Picture 5" descr="A meerkat looking up&#10;&#10;Description automatically generated">
            <a:extLst>
              <a:ext uri="{FF2B5EF4-FFF2-40B4-BE49-F238E27FC236}">
                <a16:creationId xmlns:a16="http://schemas.microsoft.com/office/drawing/2014/main" id="{F3E5F4CB-2367-616D-77A6-ACCC7175D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2074"/>
            <a:ext cx="3635896" cy="4847861"/>
          </a:xfrm>
          <a:prstGeom prst="rect">
            <a:avLst/>
          </a:prstGeom>
        </p:spPr>
      </p:pic>
      <p:sp>
        <p:nvSpPr>
          <p:cNvPr id="7" name="Oval Callout 6">
            <a:extLst>
              <a:ext uri="{FF2B5EF4-FFF2-40B4-BE49-F238E27FC236}">
                <a16:creationId xmlns:a16="http://schemas.microsoft.com/office/drawing/2014/main" id="{0E57F4EA-B0EA-80AC-B543-9DA58F1C93A8}"/>
              </a:ext>
            </a:extLst>
          </p:cNvPr>
          <p:cNvSpPr/>
          <p:nvPr/>
        </p:nvSpPr>
        <p:spPr>
          <a:xfrm>
            <a:off x="4608513" y="1484784"/>
            <a:ext cx="3095228" cy="1562870"/>
          </a:xfrm>
          <a:prstGeom prst="wedgeEllipseCallout">
            <a:avLst>
              <a:gd name="adj1" fmla="val -107669"/>
              <a:gd name="adj2" fmla="val 793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I’m excited by FCC-</a:t>
            </a:r>
            <a:r>
              <a:rPr lang="en-US" sz="2400" dirty="0" err="1"/>
              <a:t>ee</a:t>
            </a:r>
            <a:r>
              <a:rPr lang="en-US" sz="2400" dirty="0"/>
              <a:t> – </a:t>
            </a:r>
          </a:p>
          <a:p>
            <a:pPr algn="ctr"/>
            <a:r>
              <a:rPr lang="en-US" sz="2400" dirty="0"/>
              <a:t>are you?</a:t>
            </a:r>
          </a:p>
        </p:txBody>
      </p:sp>
    </p:spTree>
    <p:extLst>
      <p:ext uri="{BB962C8B-B14F-4D97-AF65-F5344CB8AC3E}">
        <p14:creationId xmlns:p14="http://schemas.microsoft.com/office/powerpoint/2010/main" val="3034253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8FEB-22EB-4644-2193-6FEC38B25444}"/>
              </a:ext>
            </a:extLst>
          </p:cNvPr>
          <p:cNvSpPr>
            <a:spLocks noGrp="1"/>
          </p:cNvSpPr>
          <p:nvPr>
            <p:ph type="title"/>
          </p:nvPr>
        </p:nvSpPr>
        <p:spPr/>
        <p:txBody>
          <a:bodyPr/>
          <a:lstStyle/>
          <a:p>
            <a:r>
              <a:rPr lang="en-US" dirty="0"/>
              <a:t>1. Why think about future colliders now?</a:t>
            </a:r>
          </a:p>
        </p:txBody>
      </p:sp>
      <p:sp>
        <p:nvSpPr>
          <p:cNvPr id="4" name="Content Placeholder 3">
            <a:extLst>
              <a:ext uri="{FF2B5EF4-FFF2-40B4-BE49-F238E27FC236}">
                <a16:creationId xmlns:a16="http://schemas.microsoft.com/office/drawing/2014/main" id="{F3599C45-E81E-F047-C422-09A63A9FC3D6}"/>
              </a:ext>
            </a:extLst>
          </p:cNvPr>
          <p:cNvSpPr>
            <a:spLocks noGrp="1"/>
          </p:cNvSpPr>
          <p:nvPr>
            <p:ph idx="1"/>
          </p:nvPr>
        </p:nvSpPr>
        <p:spPr>
          <a:xfrm>
            <a:off x="74583" y="1617345"/>
            <a:ext cx="8683656" cy="4067175"/>
          </a:xfrm>
        </p:spPr>
        <p:txBody>
          <a:bodyPr/>
          <a:lstStyle/>
          <a:p>
            <a:r>
              <a:rPr lang="en-US" dirty="0"/>
              <a:t>To avoid a significant gap in data-taking after the High-Luminosity LHC key decisions need to be taken in the coming years.</a:t>
            </a:r>
          </a:p>
          <a:p>
            <a:r>
              <a:rPr lang="en-US" dirty="0"/>
              <a:t>Knowledge transfer to those that will deliver the project (i.e. ECRs) cannot wait.</a:t>
            </a:r>
          </a:p>
          <a:p>
            <a:r>
              <a:rPr lang="en-US" dirty="0"/>
              <a:t>We are resource limited (including person power)- making the HL-LHC must be our top priority, so making a future collider reality in parallel will require…</a:t>
            </a:r>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12D7EFB7-A278-5229-76A5-AE5A33201A22}"/>
              </a:ext>
            </a:extLst>
          </p:cNvPr>
          <p:cNvSpPr>
            <a:spLocks noGrp="1"/>
          </p:cNvSpPr>
          <p:nvPr>
            <p:ph type="sldNum" sz="quarter" idx="10"/>
          </p:nvPr>
        </p:nvSpPr>
        <p:spPr/>
        <p:txBody>
          <a:bodyPr/>
          <a:lstStyle/>
          <a:p>
            <a:fld id="{AE7792FC-DA11-4845-AF78-2C14EC41BBBC}" type="slidenum">
              <a:rPr lang="en-GB" altLang="en-US" smtClean="0"/>
              <a:pPr/>
              <a:t>33</a:t>
            </a:fld>
            <a:endParaRPr lang="en-GB" altLang="en-US"/>
          </a:p>
        </p:txBody>
      </p:sp>
      <p:sp>
        <p:nvSpPr>
          <p:cNvPr id="7" name="TextBox 6">
            <a:extLst>
              <a:ext uri="{FF2B5EF4-FFF2-40B4-BE49-F238E27FC236}">
                <a16:creationId xmlns:a16="http://schemas.microsoft.com/office/drawing/2014/main" id="{5402B31A-F1E0-F8DC-21EB-4B8D11855F17}"/>
              </a:ext>
            </a:extLst>
          </p:cNvPr>
          <p:cNvSpPr txBox="1"/>
          <p:nvPr/>
        </p:nvSpPr>
        <p:spPr>
          <a:xfrm>
            <a:off x="74583" y="4437207"/>
            <a:ext cx="3633322" cy="1477328"/>
          </a:xfrm>
          <a:prstGeom prst="rect">
            <a:avLst/>
          </a:prstGeom>
          <a:noFill/>
        </p:spPr>
        <p:txBody>
          <a:bodyPr wrap="square" rtlCol="0">
            <a:spAutoFit/>
          </a:bodyPr>
          <a:lstStyle/>
          <a:p>
            <a:pPr marL="742950" lvl="1" indent="-285750">
              <a:buFont typeface="Arial" panose="020B0604020202020204" pitchFamily="34" charset="0"/>
              <a:buChar char="•"/>
            </a:pPr>
            <a:r>
              <a:rPr lang="en-US" dirty="0"/>
              <a:t>Consensus in the community.</a:t>
            </a:r>
          </a:p>
          <a:p>
            <a:pPr lvl="1"/>
            <a:endParaRPr lang="en-US" dirty="0"/>
          </a:p>
          <a:p>
            <a:pPr marL="742950" lvl="1" indent="-285750">
              <a:buFont typeface="Arial" panose="020B0604020202020204" pitchFamily="34" charset="0"/>
              <a:buChar char="•"/>
            </a:pPr>
            <a:r>
              <a:rPr lang="en-US" dirty="0"/>
              <a:t>Strategic planning and collaboration</a:t>
            </a:r>
          </a:p>
        </p:txBody>
      </p:sp>
      <p:pic>
        <p:nvPicPr>
          <p:cNvPr id="6" name="Picture 5" descr="A group of people sitting at a table under a tree&#10;&#10;Description automatically generated">
            <a:extLst>
              <a:ext uri="{FF2B5EF4-FFF2-40B4-BE49-F238E27FC236}">
                <a16:creationId xmlns:a16="http://schemas.microsoft.com/office/drawing/2014/main" id="{10876E7D-B51A-08D9-3141-B05434FA7C9A}"/>
              </a:ext>
            </a:extLst>
          </p:cNvPr>
          <p:cNvPicPr>
            <a:picLocks noChangeAspect="1"/>
          </p:cNvPicPr>
          <p:nvPr/>
        </p:nvPicPr>
        <p:blipFill rotWithShape="1">
          <a:blip r:embed="rId2">
            <a:extLst>
              <a:ext uri="{28A0092B-C50C-407E-A947-70E740481C1C}">
                <a14:useLocalDpi xmlns:a14="http://schemas.microsoft.com/office/drawing/2010/main" val="0"/>
              </a:ext>
            </a:extLst>
          </a:blip>
          <a:srcRect l="20838" t="51412" b="16471"/>
          <a:stretch/>
        </p:blipFill>
        <p:spPr>
          <a:xfrm>
            <a:off x="3419872" y="4239767"/>
            <a:ext cx="5503871" cy="1674768"/>
          </a:xfrm>
          <a:prstGeom prst="rect">
            <a:avLst/>
          </a:prstGeom>
        </p:spPr>
      </p:pic>
    </p:spTree>
    <p:extLst>
      <p:ext uri="{BB962C8B-B14F-4D97-AF65-F5344CB8AC3E}">
        <p14:creationId xmlns:p14="http://schemas.microsoft.com/office/powerpoint/2010/main" val="4141295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A5B3-DDA9-9B87-AA50-0E1281B111F8}"/>
              </a:ext>
            </a:extLst>
          </p:cNvPr>
          <p:cNvPicPr>
            <a:picLocks noChangeAspect="1"/>
          </p:cNvPicPr>
          <p:nvPr/>
        </p:nvPicPr>
        <p:blipFill rotWithShape="1">
          <a:blip r:embed="rId3"/>
          <a:srcRect l="6223" r="6221"/>
          <a:stretch/>
        </p:blipFill>
        <p:spPr>
          <a:xfrm>
            <a:off x="-1" y="1268760"/>
            <a:ext cx="9144001" cy="4995025"/>
          </a:xfrm>
          <a:prstGeom prst="rect">
            <a:avLst/>
          </a:prstGeom>
        </p:spPr>
      </p:pic>
      <p:sp>
        <p:nvSpPr>
          <p:cNvPr id="2" name="Title 1">
            <a:extLst>
              <a:ext uri="{FF2B5EF4-FFF2-40B4-BE49-F238E27FC236}">
                <a16:creationId xmlns:a16="http://schemas.microsoft.com/office/drawing/2014/main" id="{DABEBF81-2345-87FD-AA8D-43EB1EBC0970}"/>
              </a:ext>
            </a:extLst>
          </p:cNvPr>
          <p:cNvSpPr>
            <a:spLocks noGrp="1"/>
          </p:cNvSpPr>
          <p:nvPr>
            <p:ph type="title"/>
          </p:nvPr>
        </p:nvSpPr>
        <p:spPr/>
        <p:txBody>
          <a:bodyPr/>
          <a:lstStyle/>
          <a:p>
            <a:r>
              <a:rPr lang="en-US" dirty="0"/>
              <a:t>2. The integrated FCC project…</a:t>
            </a:r>
          </a:p>
        </p:txBody>
      </p:sp>
      <p:sp>
        <p:nvSpPr>
          <p:cNvPr id="3" name="Slide Number Placeholder 2">
            <a:extLst>
              <a:ext uri="{FF2B5EF4-FFF2-40B4-BE49-F238E27FC236}">
                <a16:creationId xmlns:a16="http://schemas.microsoft.com/office/drawing/2014/main" id="{D5E3EF36-7012-63CC-2B19-CAB7B9FC140B}"/>
              </a:ext>
            </a:extLst>
          </p:cNvPr>
          <p:cNvSpPr>
            <a:spLocks noGrp="1"/>
          </p:cNvSpPr>
          <p:nvPr>
            <p:ph type="sldNum" sz="quarter" idx="10"/>
          </p:nvPr>
        </p:nvSpPr>
        <p:spPr/>
        <p:txBody>
          <a:bodyPr/>
          <a:lstStyle/>
          <a:p>
            <a:fld id="{AE7792FC-DA11-4845-AF78-2C14EC41BBBC}" type="slidenum">
              <a:rPr lang="en-GB" altLang="en-US" smtClean="0"/>
              <a:pPr/>
              <a:t>34</a:t>
            </a:fld>
            <a:endParaRPr lang="en-GB" altLang="en-US"/>
          </a:p>
        </p:txBody>
      </p:sp>
      <p:sp>
        <p:nvSpPr>
          <p:cNvPr id="4" name="TextBox 3">
            <a:extLst>
              <a:ext uri="{FF2B5EF4-FFF2-40B4-BE49-F238E27FC236}">
                <a16:creationId xmlns:a16="http://schemas.microsoft.com/office/drawing/2014/main" id="{2D24FF21-0CE5-0328-D4DE-D996867CE864}"/>
              </a:ext>
            </a:extLst>
          </p:cNvPr>
          <p:cNvSpPr txBox="1"/>
          <p:nvPr/>
        </p:nvSpPr>
        <p:spPr>
          <a:xfrm>
            <a:off x="8028" y="5063456"/>
            <a:ext cx="9283856" cy="1200329"/>
          </a:xfrm>
          <a:prstGeom prst="rect">
            <a:avLst/>
          </a:prstGeom>
          <a:noFill/>
        </p:spPr>
        <p:txBody>
          <a:bodyPr wrap="square" rtlCol="0">
            <a:spAutoFit/>
          </a:bodyPr>
          <a:lstStyle/>
          <a:p>
            <a:r>
              <a:rPr lang="en-US" b="1" i="1" dirty="0">
                <a:solidFill>
                  <a:schemeClr val="bg1"/>
                </a:solidFill>
              </a:rPr>
              <a:t>Integrated </a:t>
            </a:r>
            <a:r>
              <a:rPr lang="en-US" b="1" i="1" dirty="0" err="1">
                <a:solidFill>
                  <a:schemeClr val="bg1"/>
                </a:solidFill>
              </a:rPr>
              <a:t>programme</a:t>
            </a:r>
            <a:r>
              <a:rPr lang="en-US" b="1" i="1" dirty="0">
                <a:solidFill>
                  <a:schemeClr val="bg1"/>
                </a:solidFill>
              </a:rPr>
              <a:t> combines precision at the intensity frontier (FCC-</a:t>
            </a:r>
            <a:r>
              <a:rPr lang="en-US" b="1" i="1" dirty="0" err="1">
                <a:solidFill>
                  <a:schemeClr val="bg1"/>
                </a:solidFill>
              </a:rPr>
              <a:t>ee</a:t>
            </a:r>
            <a:r>
              <a:rPr lang="en-US" b="1" i="1" dirty="0">
                <a:solidFill>
                  <a:schemeClr val="bg1"/>
                </a:solidFill>
              </a:rPr>
              <a:t>) giving indirect sensitivity to a multitude of NP as well as unique direct sensitivity to low-mass and weakly interacting BSM physics, with discovery potential at the energy frontier (FCC-</a:t>
            </a:r>
            <a:r>
              <a:rPr lang="en-US" b="1" i="1" dirty="0" err="1">
                <a:solidFill>
                  <a:schemeClr val="bg1"/>
                </a:solidFill>
              </a:rPr>
              <a:t>hh</a:t>
            </a:r>
            <a:r>
              <a:rPr lang="en-US" b="1" i="1" dirty="0">
                <a:solidFill>
                  <a:schemeClr val="bg1"/>
                </a:solidFill>
              </a:rPr>
              <a:t>) that will extend the precision achieved at FCC-</a:t>
            </a:r>
            <a:r>
              <a:rPr lang="en-US" b="1" i="1" dirty="0" err="1">
                <a:solidFill>
                  <a:schemeClr val="bg1"/>
                </a:solidFill>
              </a:rPr>
              <a:t>ee</a:t>
            </a:r>
            <a:r>
              <a:rPr lang="en-US" b="1" i="1" dirty="0">
                <a:solidFill>
                  <a:schemeClr val="bg1"/>
                </a:solidFill>
              </a:rPr>
              <a:t>! </a:t>
            </a:r>
          </a:p>
        </p:txBody>
      </p:sp>
    </p:spTree>
    <p:extLst>
      <p:ext uri="{BB962C8B-B14F-4D97-AF65-F5344CB8AC3E}">
        <p14:creationId xmlns:p14="http://schemas.microsoft.com/office/powerpoint/2010/main" val="2188835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3336-47AC-A77D-89BF-BA30DBD6CAB9}"/>
              </a:ext>
            </a:extLst>
          </p:cNvPr>
          <p:cNvSpPr>
            <a:spLocks noGrp="1"/>
          </p:cNvSpPr>
          <p:nvPr>
            <p:ph type="title"/>
          </p:nvPr>
        </p:nvSpPr>
        <p:spPr>
          <a:xfrm>
            <a:off x="142714" y="404664"/>
            <a:ext cx="8856984" cy="423862"/>
          </a:xfrm>
        </p:spPr>
        <p:txBody>
          <a:bodyPr/>
          <a:lstStyle/>
          <a:p>
            <a:r>
              <a:rPr lang="en-US" dirty="0"/>
              <a:t>3. Opportunities and challenges associated with FCC-</a:t>
            </a:r>
            <a:r>
              <a:rPr lang="en-US" dirty="0" err="1"/>
              <a:t>ee</a:t>
            </a:r>
            <a:endParaRPr lang="en-US" dirty="0"/>
          </a:p>
        </p:txBody>
      </p:sp>
      <p:sp>
        <p:nvSpPr>
          <p:cNvPr id="3" name="Content Placeholder 2">
            <a:extLst>
              <a:ext uri="{FF2B5EF4-FFF2-40B4-BE49-F238E27FC236}">
                <a16:creationId xmlns:a16="http://schemas.microsoft.com/office/drawing/2014/main" id="{747EA8FD-F829-61BD-B48D-A748FF83D8DF}"/>
              </a:ext>
            </a:extLst>
          </p:cNvPr>
          <p:cNvSpPr>
            <a:spLocks noGrp="1"/>
          </p:cNvSpPr>
          <p:nvPr>
            <p:ph idx="1"/>
          </p:nvPr>
        </p:nvSpPr>
        <p:spPr>
          <a:xfrm>
            <a:off x="97743" y="1679773"/>
            <a:ext cx="2813953" cy="3498453"/>
          </a:xfrm>
        </p:spPr>
        <p:txBody>
          <a:bodyPr/>
          <a:lstStyle/>
          <a:p>
            <a:r>
              <a:rPr lang="en-US" b="1" dirty="0"/>
              <a:t>Paradigm shift </a:t>
            </a:r>
            <a:r>
              <a:rPr lang="en-US" dirty="0"/>
              <a:t>in</a:t>
            </a:r>
            <a:r>
              <a:rPr lang="en-US" b="1" dirty="0"/>
              <a:t> precision </a:t>
            </a:r>
            <a:r>
              <a:rPr lang="en-US" dirty="0"/>
              <a:t>to</a:t>
            </a:r>
            <a:r>
              <a:rPr lang="en-US" b="1" dirty="0"/>
              <a:t> </a:t>
            </a:r>
            <a:r>
              <a:rPr lang="en-US" dirty="0"/>
              <a:t>EWK/ QCD/ Higgs physics.</a:t>
            </a:r>
          </a:p>
          <a:p>
            <a:r>
              <a:rPr lang="en-US" dirty="0"/>
              <a:t>Exciting </a:t>
            </a:r>
            <a:r>
              <a:rPr lang="en-US" b="1" dirty="0" err="1"/>
              <a:t>flavour</a:t>
            </a:r>
            <a:r>
              <a:rPr lang="en-US" b="1" dirty="0"/>
              <a:t> opportunities</a:t>
            </a:r>
            <a:r>
              <a:rPr lang="en-US" dirty="0"/>
              <a:t>.</a:t>
            </a:r>
          </a:p>
          <a:p>
            <a:r>
              <a:rPr lang="en-US" b="1" dirty="0"/>
              <a:t>Unprecedented sensitivity </a:t>
            </a:r>
            <a:r>
              <a:rPr lang="en-US" dirty="0"/>
              <a:t>to BSM.</a:t>
            </a:r>
          </a:p>
          <a:p>
            <a:pPr marL="0" indent="0">
              <a:buNone/>
            </a:pPr>
            <a:r>
              <a:rPr lang="en-US" dirty="0"/>
              <a:t>(… in combination with FCC-eh/</a:t>
            </a:r>
            <a:r>
              <a:rPr lang="en-US" dirty="0" err="1"/>
              <a:t>hh</a:t>
            </a:r>
            <a:r>
              <a:rPr lang="en-US" dirty="0"/>
              <a:t>)</a:t>
            </a:r>
          </a:p>
        </p:txBody>
      </p:sp>
      <p:sp>
        <p:nvSpPr>
          <p:cNvPr id="4" name="Slide Number Placeholder 3">
            <a:extLst>
              <a:ext uri="{FF2B5EF4-FFF2-40B4-BE49-F238E27FC236}">
                <a16:creationId xmlns:a16="http://schemas.microsoft.com/office/drawing/2014/main" id="{4E9E990A-4509-7E1E-9506-F4B6022F0574}"/>
              </a:ext>
            </a:extLst>
          </p:cNvPr>
          <p:cNvSpPr>
            <a:spLocks noGrp="1"/>
          </p:cNvSpPr>
          <p:nvPr>
            <p:ph type="sldNum" sz="quarter" idx="10"/>
          </p:nvPr>
        </p:nvSpPr>
        <p:spPr/>
        <p:txBody>
          <a:bodyPr/>
          <a:lstStyle/>
          <a:p>
            <a:fld id="{6626A503-4F86-2C4D-8D1F-0229D2C7DD88}" type="slidenum">
              <a:rPr lang="en-GB" altLang="en-US" smtClean="0"/>
              <a:pPr/>
              <a:t>35</a:t>
            </a:fld>
            <a:endParaRPr lang="en-GB" altLang="en-US"/>
          </a:p>
        </p:txBody>
      </p:sp>
      <p:sp>
        <p:nvSpPr>
          <p:cNvPr id="5" name="Content Placeholder 2">
            <a:extLst>
              <a:ext uri="{FF2B5EF4-FFF2-40B4-BE49-F238E27FC236}">
                <a16:creationId xmlns:a16="http://schemas.microsoft.com/office/drawing/2014/main" id="{297AE303-41F8-357D-B631-C9745DB7DD01}"/>
              </a:ext>
            </a:extLst>
          </p:cNvPr>
          <p:cNvSpPr txBox="1">
            <a:spLocks/>
          </p:cNvSpPr>
          <p:nvPr/>
        </p:nvSpPr>
        <p:spPr bwMode="auto">
          <a:xfrm>
            <a:off x="5364088" y="1743443"/>
            <a:ext cx="3560275" cy="349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69875" indent="-269875" algn="l" rtl="0" eaLnBrk="0" fontAlgn="base" hangingPunct="0">
              <a:spcBef>
                <a:spcPct val="0"/>
              </a:spcBef>
              <a:spcAft>
                <a:spcPct val="75000"/>
              </a:spcAft>
              <a:buChar char="•"/>
              <a:defRPr sz="2000">
                <a:solidFill>
                  <a:schemeClr val="tx1"/>
                </a:solidFill>
                <a:latin typeface="+mn-lt"/>
                <a:ea typeface="+mn-ea"/>
                <a:cs typeface="+mn-cs"/>
              </a:defRPr>
            </a:lvl1pPr>
            <a:lvl2pPr marL="538163" indent="-266700" algn="l" rtl="0" eaLnBrk="0" fontAlgn="base" hangingPunct="0">
              <a:spcBef>
                <a:spcPct val="0"/>
              </a:spcBef>
              <a:spcAft>
                <a:spcPct val="75000"/>
              </a:spcAft>
              <a:buChar char="•"/>
              <a:defRPr sz="2000">
                <a:solidFill>
                  <a:schemeClr val="tx1"/>
                </a:solidFill>
                <a:latin typeface="+mn-lt"/>
              </a:defRPr>
            </a:lvl2pPr>
            <a:lvl3pPr marL="809625" indent="-269875" algn="l" rtl="0" eaLnBrk="0" fontAlgn="base" hangingPunct="0">
              <a:spcBef>
                <a:spcPct val="0"/>
              </a:spcBef>
              <a:spcAft>
                <a:spcPct val="75000"/>
              </a:spcAft>
              <a:buChar char="•"/>
              <a:defRPr sz="2000">
                <a:solidFill>
                  <a:schemeClr val="tx1"/>
                </a:solidFill>
                <a:latin typeface="+mn-lt"/>
              </a:defRPr>
            </a:lvl3pPr>
            <a:lvl4pPr marL="1079500" indent="-268288" algn="l" rtl="0" eaLnBrk="0" fontAlgn="base" hangingPunct="0">
              <a:spcBef>
                <a:spcPct val="0"/>
              </a:spcBef>
              <a:spcAft>
                <a:spcPct val="75000"/>
              </a:spcAft>
              <a:buChar char="•"/>
              <a:defRPr sz="2000">
                <a:solidFill>
                  <a:schemeClr val="tx1"/>
                </a:solidFill>
                <a:latin typeface="+mn-lt"/>
              </a:defRPr>
            </a:lvl4pPr>
            <a:lvl5pPr marL="1350963" indent="-269875" algn="l" rtl="0" eaLnBrk="0" fontAlgn="base" hangingPunct="0">
              <a:spcBef>
                <a:spcPct val="0"/>
              </a:spcBef>
              <a:spcAft>
                <a:spcPct val="75000"/>
              </a:spcAft>
              <a:buChar char="•"/>
              <a:defRPr sz="2000">
                <a:solidFill>
                  <a:schemeClr val="tx1"/>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a:lstStyle>
          <a:p>
            <a:pPr marL="0" indent="0">
              <a:buFontTx/>
              <a:buNone/>
            </a:pPr>
            <a:r>
              <a:rPr lang="en-US" b="1" kern="0" dirty="0"/>
              <a:t>Suite of challenges we need to overcome to get there:</a:t>
            </a:r>
          </a:p>
          <a:p>
            <a:r>
              <a:rPr lang="en-US" kern="0" dirty="0"/>
              <a:t>Theory</a:t>
            </a:r>
          </a:p>
          <a:p>
            <a:r>
              <a:rPr lang="en-US" kern="0" dirty="0"/>
              <a:t>Technological (detector development+ design, accelerators, computing).</a:t>
            </a:r>
          </a:p>
          <a:p>
            <a:r>
              <a:rPr lang="en-US" kern="0" dirty="0"/>
              <a:t>Sociological.</a:t>
            </a:r>
          </a:p>
          <a:p>
            <a:r>
              <a:rPr lang="en-US" kern="0" dirty="0"/>
              <a:t>Political.</a:t>
            </a:r>
          </a:p>
        </p:txBody>
      </p:sp>
      <p:sp>
        <p:nvSpPr>
          <p:cNvPr id="6" name="TextBox 5">
            <a:extLst>
              <a:ext uri="{FF2B5EF4-FFF2-40B4-BE49-F238E27FC236}">
                <a16:creationId xmlns:a16="http://schemas.microsoft.com/office/drawing/2014/main" id="{B1B8BDC6-E7BA-B9AF-BCC2-20C583611548}"/>
              </a:ext>
            </a:extLst>
          </p:cNvPr>
          <p:cNvSpPr txBox="1"/>
          <p:nvPr/>
        </p:nvSpPr>
        <p:spPr>
          <a:xfrm>
            <a:off x="2976170" y="2910844"/>
            <a:ext cx="1727398" cy="646331"/>
          </a:xfrm>
          <a:prstGeom prst="rect">
            <a:avLst/>
          </a:prstGeom>
          <a:noFill/>
        </p:spPr>
        <p:txBody>
          <a:bodyPr wrap="square" rtlCol="0">
            <a:spAutoFit/>
          </a:bodyPr>
          <a:lstStyle/>
          <a:p>
            <a:r>
              <a:rPr lang="en-US" b="1" dirty="0"/>
              <a:t>Subject to overcoming…</a:t>
            </a:r>
          </a:p>
        </p:txBody>
      </p:sp>
      <p:sp>
        <p:nvSpPr>
          <p:cNvPr id="7" name="TextBox 6">
            <a:extLst>
              <a:ext uri="{FF2B5EF4-FFF2-40B4-BE49-F238E27FC236}">
                <a16:creationId xmlns:a16="http://schemas.microsoft.com/office/drawing/2014/main" id="{157BCE93-BE71-9507-39AB-51CA0858FF66}"/>
              </a:ext>
            </a:extLst>
          </p:cNvPr>
          <p:cNvSpPr txBox="1"/>
          <p:nvPr/>
        </p:nvSpPr>
        <p:spPr>
          <a:xfrm>
            <a:off x="142714" y="5500556"/>
            <a:ext cx="8461734" cy="461665"/>
          </a:xfrm>
          <a:prstGeom prst="rect">
            <a:avLst/>
          </a:prstGeom>
          <a:noFill/>
        </p:spPr>
        <p:txBody>
          <a:bodyPr wrap="square" rtlCol="0">
            <a:spAutoFit/>
          </a:bodyPr>
          <a:lstStyle/>
          <a:p>
            <a:r>
              <a:rPr lang="en-US" sz="2400" b="1" dirty="0"/>
              <a:t>In my opinion- this is achievable and definitely worth it…</a:t>
            </a:r>
          </a:p>
        </p:txBody>
      </p:sp>
      <p:pic>
        <p:nvPicPr>
          <p:cNvPr id="8" name="Picture 4" descr="The Stelvio – the most astonishing bus route | TRATON">
            <a:extLst>
              <a:ext uri="{FF2B5EF4-FFF2-40B4-BE49-F238E27FC236}">
                <a16:creationId xmlns:a16="http://schemas.microsoft.com/office/drawing/2014/main" id="{E5D10C16-507B-A77A-835D-C41D2F340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618" y="1452099"/>
            <a:ext cx="1979712" cy="13198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op 6 Most Unique Roads in Switzerland">
            <a:extLst>
              <a:ext uri="{FF2B5EF4-FFF2-40B4-BE49-F238E27FC236}">
                <a16:creationId xmlns:a16="http://schemas.microsoft.com/office/drawing/2014/main" id="{5AC35580-932B-95C1-B1E3-E38616074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170" y="3778964"/>
            <a:ext cx="1966160" cy="120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636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AF30-DF01-7045-E801-18DEDE0CD403}"/>
              </a:ext>
            </a:extLst>
          </p:cNvPr>
          <p:cNvSpPr>
            <a:spLocks noGrp="1"/>
          </p:cNvSpPr>
          <p:nvPr>
            <p:ph type="title"/>
          </p:nvPr>
        </p:nvSpPr>
        <p:spPr/>
        <p:txBody>
          <a:bodyPr/>
          <a:lstStyle/>
          <a:p>
            <a:r>
              <a:rPr lang="en-US" dirty="0"/>
              <a:t>What’s in a name?</a:t>
            </a:r>
          </a:p>
        </p:txBody>
      </p:sp>
      <p:sp>
        <p:nvSpPr>
          <p:cNvPr id="3" name="Slide Number Placeholder 2">
            <a:extLst>
              <a:ext uri="{FF2B5EF4-FFF2-40B4-BE49-F238E27FC236}">
                <a16:creationId xmlns:a16="http://schemas.microsoft.com/office/drawing/2014/main" id="{E5C809B3-0053-500F-2080-48E19088A505}"/>
              </a:ext>
            </a:extLst>
          </p:cNvPr>
          <p:cNvSpPr>
            <a:spLocks noGrp="1"/>
          </p:cNvSpPr>
          <p:nvPr>
            <p:ph type="sldNum" sz="quarter" idx="10"/>
          </p:nvPr>
        </p:nvSpPr>
        <p:spPr/>
        <p:txBody>
          <a:bodyPr/>
          <a:lstStyle/>
          <a:p>
            <a:fld id="{AE7792FC-DA11-4845-AF78-2C14EC41BBBC}" type="slidenum">
              <a:rPr lang="en-GB" altLang="en-US" smtClean="0"/>
              <a:pPr/>
              <a:t>36</a:t>
            </a:fld>
            <a:endParaRPr lang="en-GB" altLang="en-US"/>
          </a:p>
        </p:txBody>
      </p:sp>
      <p:pic>
        <p:nvPicPr>
          <p:cNvPr id="3074" name="Picture 2" descr="FCCSW">
            <a:extLst>
              <a:ext uri="{FF2B5EF4-FFF2-40B4-BE49-F238E27FC236}">
                <a16:creationId xmlns:a16="http://schemas.microsoft.com/office/drawing/2014/main" id="{D3208073-B4CB-42ED-DF0B-CEFB9F4D0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9841"/>
            <a:ext cx="4093344" cy="14586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100+ Fantastic Adjectives That Start with F (F Adjectives in English) •  7ESL | Adjectives, Learn english words, Learn english">
            <a:extLst>
              <a:ext uri="{FF2B5EF4-FFF2-40B4-BE49-F238E27FC236}">
                <a16:creationId xmlns:a16="http://schemas.microsoft.com/office/drawing/2014/main" id="{9682BBF7-379F-2B66-EB60-E27DA6131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6093"/>
            <a:ext cx="2915816" cy="48596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sitive Adjectives that Start with F">
            <a:extLst>
              <a:ext uri="{FF2B5EF4-FFF2-40B4-BE49-F238E27FC236}">
                <a16:creationId xmlns:a16="http://schemas.microsoft.com/office/drawing/2014/main" id="{62059180-5D51-4793-C2D6-B88112F76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1" y="1499119"/>
            <a:ext cx="3867691" cy="330010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272CADAA-01A3-AB39-6029-A5C8B1565BDD}"/>
              </a:ext>
            </a:extLst>
          </p:cNvPr>
          <p:cNvSpPr/>
          <p:nvPr/>
        </p:nvSpPr>
        <p:spPr>
          <a:xfrm>
            <a:off x="3347864" y="1583444"/>
            <a:ext cx="1728192" cy="273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1498FE-4278-E36B-FD9E-9708E998379C}"/>
              </a:ext>
            </a:extLst>
          </p:cNvPr>
          <p:cNvSpPr txBox="1"/>
          <p:nvPr/>
        </p:nvSpPr>
        <p:spPr>
          <a:xfrm>
            <a:off x="3275856" y="2054852"/>
            <a:ext cx="1872207" cy="646331"/>
          </a:xfrm>
          <a:prstGeom prst="rect">
            <a:avLst/>
          </a:prstGeom>
          <a:noFill/>
        </p:spPr>
        <p:txBody>
          <a:bodyPr wrap="square" rtlCol="0">
            <a:spAutoFit/>
          </a:bodyPr>
          <a:lstStyle/>
          <a:p>
            <a:r>
              <a:rPr lang="en-US" dirty="0"/>
              <a:t>Safer starting point?</a:t>
            </a:r>
          </a:p>
        </p:txBody>
      </p:sp>
      <p:sp>
        <p:nvSpPr>
          <p:cNvPr id="8" name="Rectangle 7">
            <a:extLst>
              <a:ext uri="{FF2B5EF4-FFF2-40B4-BE49-F238E27FC236}">
                <a16:creationId xmlns:a16="http://schemas.microsoft.com/office/drawing/2014/main" id="{B894D141-2D3F-188F-5175-FC55AED730D3}"/>
              </a:ext>
            </a:extLst>
          </p:cNvPr>
          <p:cNvSpPr/>
          <p:nvPr/>
        </p:nvSpPr>
        <p:spPr>
          <a:xfrm>
            <a:off x="5436096" y="3501008"/>
            <a:ext cx="432048" cy="2160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975CF21-8A98-4CCE-9D79-D2FB9D7EFECA}"/>
              </a:ext>
            </a:extLst>
          </p:cNvPr>
          <p:cNvSpPr txBox="1"/>
          <p:nvPr/>
        </p:nvSpPr>
        <p:spPr>
          <a:xfrm rot="20405225">
            <a:off x="5848670" y="3305206"/>
            <a:ext cx="1008112" cy="523220"/>
          </a:xfrm>
          <a:prstGeom prst="rect">
            <a:avLst/>
          </a:prstGeom>
          <a:noFill/>
        </p:spPr>
        <p:txBody>
          <a:bodyPr wrap="square" rtlCol="0">
            <a:spAutoFit/>
          </a:bodyPr>
          <a:lstStyle/>
          <a:p>
            <a:r>
              <a:rPr lang="en-US" sz="1400" dirty="0"/>
              <a:t>If </a:t>
            </a:r>
          </a:p>
          <a:p>
            <a:r>
              <a:rPr lang="en-US" sz="1400" dirty="0"/>
              <a:t>only..</a:t>
            </a:r>
          </a:p>
        </p:txBody>
      </p:sp>
      <p:sp>
        <p:nvSpPr>
          <p:cNvPr id="10" name="Rectangle 9">
            <a:extLst>
              <a:ext uri="{FF2B5EF4-FFF2-40B4-BE49-F238E27FC236}">
                <a16:creationId xmlns:a16="http://schemas.microsoft.com/office/drawing/2014/main" id="{1FF500A0-25A2-15AD-5F19-53B981B19266}"/>
              </a:ext>
            </a:extLst>
          </p:cNvPr>
          <p:cNvSpPr/>
          <p:nvPr/>
        </p:nvSpPr>
        <p:spPr>
          <a:xfrm>
            <a:off x="6156175" y="2340747"/>
            <a:ext cx="432048" cy="2160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386B72-D9B3-7F65-AEB2-187F69C2158B}"/>
              </a:ext>
            </a:extLst>
          </p:cNvPr>
          <p:cNvSpPr txBox="1"/>
          <p:nvPr/>
        </p:nvSpPr>
        <p:spPr>
          <a:xfrm rot="1587101">
            <a:off x="6445835" y="2602038"/>
            <a:ext cx="1296141" cy="523220"/>
          </a:xfrm>
          <a:prstGeom prst="rect">
            <a:avLst/>
          </a:prstGeom>
          <a:noFill/>
        </p:spPr>
        <p:txBody>
          <a:bodyPr wrap="square" rtlCol="0">
            <a:spAutoFit/>
          </a:bodyPr>
          <a:lstStyle/>
          <a:p>
            <a:r>
              <a:rPr lang="en-US" sz="1400" dirty="0"/>
              <a:t>Next</a:t>
            </a:r>
          </a:p>
          <a:p>
            <a:r>
              <a:rPr lang="en-US" sz="1400" dirty="0"/>
              <a:t>step</a:t>
            </a:r>
          </a:p>
        </p:txBody>
      </p:sp>
      <p:sp>
        <p:nvSpPr>
          <p:cNvPr id="13" name="Rectangle 12">
            <a:extLst>
              <a:ext uri="{FF2B5EF4-FFF2-40B4-BE49-F238E27FC236}">
                <a16:creationId xmlns:a16="http://schemas.microsoft.com/office/drawing/2014/main" id="{799EFAE4-2138-2532-A338-48D8D5364E43}"/>
              </a:ext>
            </a:extLst>
          </p:cNvPr>
          <p:cNvSpPr/>
          <p:nvPr/>
        </p:nvSpPr>
        <p:spPr>
          <a:xfrm>
            <a:off x="7646647" y="2474703"/>
            <a:ext cx="432048" cy="2160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9872BE-69C8-07C0-6D2F-9E9B17B8EA6E}"/>
              </a:ext>
            </a:extLst>
          </p:cNvPr>
          <p:cNvSpPr txBox="1"/>
          <p:nvPr/>
        </p:nvSpPr>
        <p:spPr>
          <a:xfrm rot="19373585">
            <a:off x="7760937" y="2536839"/>
            <a:ext cx="1008112" cy="307777"/>
          </a:xfrm>
          <a:prstGeom prst="rect">
            <a:avLst/>
          </a:prstGeom>
          <a:noFill/>
        </p:spPr>
        <p:txBody>
          <a:bodyPr wrap="square" rtlCol="0">
            <a:spAutoFit/>
          </a:bodyPr>
          <a:lstStyle/>
          <a:p>
            <a:r>
              <a:rPr lang="en-US" sz="1400" dirty="0"/>
              <a:t>Hopefully</a:t>
            </a:r>
          </a:p>
        </p:txBody>
      </p:sp>
      <p:sp>
        <p:nvSpPr>
          <p:cNvPr id="15" name="Rectangle 14">
            <a:extLst>
              <a:ext uri="{FF2B5EF4-FFF2-40B4-BE49-F238E27FC236}">
                <a16:creationId xmlns:a16="http://schemas.microsoft.com/office/drawing/2014/main" id="{8E0520F0-2694-740D-BCC5-84673EF68DCD}"/>
              </a:ext>
            </a:extLst>
          </p:cNvPr>
          <p:cNvSpPr/>
          <p:nvPr/>
        </p:nvSpPr>
        <p:spPr>
          <a:xfrm>
            <a:off x="7651655" y="4215875"/>
            <a:ext cx="432048" cy="2160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CAD7674-3DAB-3DB9-D47D-C4278AFF81E9}"/>
              </a:ext>
            </a:extLst>
          </p:cNvPr>
          <p:cNvSpPr txBox="1"/>
          <p:nvPr/>
        </p:nvSpPr>
        <p:spPr>
          <a:xfrm rot="19373585">
            <a:off x="7691477" y="4363497"/>
            <a:ext cx="1008112" cy="307777"/>
          </a:xfrm>
          <a:prstGeom prst="rect">
            <a:avLst/>
          </a:prstGeom>
          <a:noFill/>
        </p:spPr>
        <p:txBody>
          <a:bodyPr wrap="square" rtlCol="0">
            <a:spAutoFit/>
          </a:bodyPr>
          <a:lstStyle/>
          <a:p>
            <a:r>
              <a:rPr lang="en-US" sz="1400" dirty="0"/>
              <a:t>Hopefully</a:t>
            </a:r>
          </a:p>
        </p:txBody>
      </p:sp>
      <p:pic>
        <p:nvPicPr>
          <p:cNvPr id="3080" name="Picture 8" descr="HistoryExtra">
            <a:extLst>
              <a:ext uri="{FF2B5EF4-FFF2-40B4-BE49-F238E27FC236}">
                <a16:creationId xmlns:a16="http://schemas.microsoft.com/office/drawing/2014/main" id="{FB20C64E-C2BA-A4E7-3A11-2E95BFD15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704" y="2763253"/>
            <a:ext cx="1923249" cy="12821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658C4A6-7CEC-2020-2BA8-3BB3CC64ABFA}"/>
              </a:ext>
            </a:extLst>
          </p:cNvPr>
          <p:cNvPicPr>
            <a:picLocks noChangeAspect="1"/>
          </p:cNvPicPr>
          <p:nvPr/>
        </p:nvPicPr>
        <p:blipFill>
          <a:blip r:embed="rId6"/>
          <a:stretch>
            <a:fillRect/>
          </a:stretch>
        </p:blipFill>
        <p:spPr>
          <a:xfrm>
            <a:off x="3008704" y="4215875"/>
            <a:ext cx="1923249" cy="1881767"/>
          </a:xfrm>
          <a:prstGeom prst="rect">
            <a:avLst/>
          </a:prstGeom>
        </p:spPr>
      </p:pic>
      <p:sp>
        <p:nvSpPr>
          <p:cNvPr id="21" name="TextBox 20">
            <a:extLst>
              <a:ext uri="{FF2B5EF4-FFF2-40B4-BE49-F238E27FC236}">
                <a16:creationId xmlns:a16="http://schemas.microsoft.com/office/drawing/2014/main" id="{65EC37BD-4139-353C-4040-F8E616D17D2B}"/>
              </a:ext>
            </a:extLst>
          </p:cNvPr>
          <p:cNvSpPr txBox="1"/>
          <p:nvPr/>
        </p:nvSpPr>
        <p:spPr>
          <a:xfrm>
            <a:off x="5209474" y="5151060"/>
            <a:ext cx="3867691" cy="923330"/>
          </a:xfrm>
          <a:prstGeom prst="rect">
            <a:avLst/>
          </a:prstGeom>
          <a:noFill/>
        </p:spPr>
        <p:txBody>
          <a:bodyPr wrap="square" rtlCol="0">
            <a:spAutoFit/>
          </a:bodyPr>
          <a:lstStyle/>
          <a:p>
            <a:r>
              <a:rPr lang="en-US" dirty="0"/>
              <a:t>Left: AI generated image of “fuzzy circular collider” (from </a:t>
            </a:r>
            <a:r>
              <a:rPr lang="en-US" dirty="0">
                <a:hlinkClick r:id="rId7"/>
              </a:rPr>
              <a:t>https://gencraft.com/generate</a:t>
            </a:r>
            <a:r>
              <a:rPr lang="en-US" dirty="0"/>
              <a:t> )</a:t>
            </a:r>
          </a:p>
        </p:txBody>
      </p:sp>
    </p:spTree>
    <p:extLst>
      <p:ext uri="{BB962C8B-B14F-4D97-AF65-F5344CB8AC3E}">
        <p14:creationId xmlns:p14="http://schemas.microsoft.com/office/powerpoint/2010/main" val="161882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FB869-5C70-6E27-6D5A-86575C6CE71D}"/>
              </a:ext>
            </a:extLst>
          </p:cNvPr>
          <p:cNvSpPr>
            <a:spLocks noGrp="1"/>
          </p:cNvSpPr>
          <p:nvPr>
            <p:ph type="title"/>
          </p:nvPr>
        </p:nvSpPr>
        <p:spPr/>
        <p:txBody>
          <a:bodyPr/>
          <a:lstStyle/>
          <a:p>
            <a:r>
              <a:rPr lang="en-US" dirty="0"/>
              <a:t>A possible look to the future- thanks for listening!</a:t>
            </a:r>
          </a:p>
        </p:txBody>
      </p:sp>
      <p:sp>
        <p:nvSpPr>
          <p:cNvPr id="3" name="Slide Number Placeholder 2">
            <a:extLst>
              <a:ext uri="{FF2B5EF4-FFF2-40B4-BE49-F238E27FC236}">
                <a16:creationId xmlns:a16="http://schemas.microsoft.com/office/drawing/2014/main" id="{DEB00C5C-4461-62B9-6288-4EA484DF796D}"/>
              </a:ext>
            </a:extLst>
          </p:cNvPr>
          <p:cNvSpPr>
            <a:spLocks noGrp="1"/>
          </p:cNvSpPr>
          <p:nvPr>
            <p:ph type="sldNum" sz="quarter" idx="10"/>
          </p:nvPr>
        </p:nvSpPr>
        <p:spPr/>
        <p:txBody>
          <a:bodyPr/>
          <a:lstStyle/>
          <a:p>
            <a:fld id="{AE7792FC-DA11-4845-AF78-2C14EC41BBBC}" type="slidenum">
              <a:rPr lang="en-GB" altLang="en-US" smtClean="0"/>
              <a:pPr/>
              <a:t>37</a:t>
            </a:fld>
            <a:endParaRPr lang="en-GB" altLang="en-US"/>
          </a:p>
        </p:txBody>
      </p:sp>
      <p:pic>
        <p:nvPicPr>
          <p:cNvPr id="4" name="Picture 3">
            <a:extLst>
              <a:ext uri="{FF2B5EF4-FFF2-40B4-BE49-F238E27FC236}">
                <a16:creationId xmlns:a16="http://schemas.microsoft.com/office/drawing/2014/main" id="{3B919FB3-6704-8C72-DA95-2CCE61B9B050}"/>
              </a:ext>
            </a:extLst>
          </p:cNvPr>
          <p:cNvPicPr>
            <a:picLocks noChangeAspect="1"/>
          </p:cNvPicPr>
          <p:nvPr/>
        </p:nvPicPr>
        <p:blipFill>
          <a:blip r:embed="rId3"/>
          <a:stretch>
            <a:fillRect/>
          </a:stretch>
        </p:blipFill>
        <p:spPr>
          <a:xfrm>
            <a:off x="345836" y="1556792"/>
            <a:ext cx="8042588" cy="4505532"/>
          </a:xfrm>
          <a:prstGeom prst="rect">
            <a:avLst/>
          </a:prstGeom>
        </p:spPr>
      </p:pic>
    </p:spTree>
    <p:extLst>
      <p:ext uri="{BB962C8B-B14F-4D97-AF65-F5344CB8AC3E}">
        <p14:creationId xmlns:p14="http://schemas.microsoft.com/office/powerpoint/2010/main" val="387575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CEE5-78C8-1380-6EF4-ED76C5D8A9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DEE96D4-FB48-BC10-4C78-550AFE425287}"/>
              </a:ext>
            </a:extLst>
          </p:cNvPr>
          <p:cNvSpPr>
            <a:spLocks noGrp="1"/>
          </p:cNvSpPr>
          <p:nvPr>
            <p:ph type="body" idx="1"/>
          </p:nvPr>
        </p:nvSpPr>
        <p:spPr/>
        <p:txBody>
          <a:bodyPr/>
          <a:lstStyle/>
          <a:p>
            <a:r>
              <a:rPr lang="en-US" sz="6400" dirty="0"/>
              <a:t>Backup</a:t>
            </a:r>
          </a:p>
        </p:txBody>
      </p:sp>
      <p:sp>
        <p:nvSpPr>
          <p:cNvPr id="4" name="Slide Number Placeholder 3">
            <a:extLst>
              <a:ext uri="{FF2B5EF4-FFF2-40B4-BE49-F238E27FC236}">
                <a16:creationId xmlns:a16="http://schemas.microsoft.com/office/drawing/2014/main" id="{41A6D848-20D9-87F0-4D90-B56996155D48}"/>
              </a:ext>
            </a:extLst>
          </p:cNvPr>
          <p:cNvSpPr>
            <a:spLocks noGrp="1"/>
          </p:cNvSpPr>
          <p:nvPr>
            <p:ph type="sldNum" sz="quarter" idx="10"/>
          </p:nvPr>
        </p:nvSpPr>
        <p:spPr/>
        <p:txBody>
          <a:bodyPr/>
          <a:lstStyle/>
          <a:p>
            <a:fld id="{B58CA72E-E508-CA46-B04B-7134E19F6544}" type="slidenum">
              <a:rPr lang="en-GB" altLang="en-US" smtClean="0"/>
              <a:pPr/>
              <a:t>38</a:t>
            </a:fld>
            <a:endParaRPr lang="en-GB" altLang="en-US"/>
          </a:p>
        </p:txBody>
      </p:sp>
    </p:spTree>
    <p:extLst>
      <p:ext uri="{BB962C8B-B14F-4D97-AF65-F5344CB8AC3E}">
        <p14:creationId xmlns:p14="http://schemas.microsoft.com/office/powerpoint/2010/main" val="3495785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1C0E-E9FB-E1CF-05B4-E36C68FBFE52}"/>
              </a:ext>
            </a:extLst>
          </p:cNvPr>
          <p:cNvSpPr>
            <a:spLocks noGrp="1"/>
          </p:cNvSpPr>
          <p:nvPr>
            <p:ph type="title"/>
          </p:nvPr>
        </p:nvSpPr>
        <p:spPr/>
        <p:txBody>
          <a:bodyPr/>
          <a:lstStyle/>
          <a:p>
            <a:r>
              <a:rPr lang="en-US" dirty="0"/>
              <a:t>Collider timescale and my life…</a:t>
            </a:r>
          </a:p>
        </p:txBody>
      </p:sp>
      <p:sp>
        <p:nvSpPr>
          <p:cNvPr id="3" name="Slide Number Placeholder 2">
            <a:extLst>
              <a:ext uri="{FF2B5EF4-FFF2-40B4-BE49-F238E27FC236}">
                <a16:creationId xmlns:a16="http://schemas.microsoft.com/office/drawing/2014/main" id="{D8474778-79F7-3FBE-56C6-A518BD976286}"/>
              </a:ext>
            </a:extLst>
          </p:cNvPr>
          <p:cNvSpPr>
            <a:spLocks noGrp="1"/>
          </p:cNvSpPr>
          <p:nvPr>
            <p:ph type="sldNum" sz="quarter" idx="10"/>
          </p:nvPr>
        </p:nvSpPr>
        <p:spPr/>
        <p:txBody>
          <a:bodyPr/>
          <a:lstStyle/>
          <a:p>
            <a:fld id="{AE7792FC-DA11-4845-AF78-2C14EC41BBBC}" type="slidenum">
              <a:rPr lang="en-GB" altLang="en-US" smtClean="0"/>
              <a:pPr/>
              <a:t>39</a:t>
            </a:fld>
            <a:endParaRPr lang="en-GB" altLang="en-US"/>
          </a:p>
        </p:txBody>
      </p:sp>
      <p:sp>
        <p:nvSpPr>
          <p:cNvPr id="4" name="TextBox 3">
            <a:extLst>
              <a:ext uri="{FF2B5EF4-FFF2-40B4-BE49-F238E27FC236}">
                <a16:creationId xmlns:a16="http://schemas.microsoft.com/office/drawing/2014/main" id="{6253F1E8-B89F-8C49-453C-F1B9FE3233F7}"/>
              </a:ext>
            </a:extLst>
          </p:cNvPr>
          <p:cNvSpPr txBox="1"/>
          <p:nvPr/>
        </p:nvSpPr>
        <p:spPr>
          <a:xfrm>
            <a:off x="1187624" y="1484784"/>
            <a:ext cx="2736304" cy="461665"/>
          </a:xfrm>
          <a:prstGeom prst="rect">
            <a:avLst/>
          </a:prstGeom>
          <a:noFill/>
        </p:spPr>
        <p:txBody>
          <a:bodyPr wrap="square" rtlCol="0">
            <a:spAutoFit/>
          </a:bodyPr>
          <a:lstStyle/>
          <a:p>
            <a:r>
              <a:rPr lang="en-US" sz="2400" b="1" dirty="0"/>
              <a:t>1984</a:t>
            </a:r>
          </a:p>
        </p:txBody>
      </p:sp>
      <p:sp>
        <p:nvSpPr>
          <p:cNvPr id="5" name="TextBox 4">
            <a:extLst>
              <a:ext uri="{FF2B5EF4-FFF2-40B4-BE49-F238E27FC236}">
                <a16:creationId xmlns:a16="http://schemas.microsoft.com/office/drawing/2014/main" id="{4520ED85-6DA0-8F3C-3E2C-61756C4EA8B2}"/>
              </a:ext>
            </a:extLst>
          </p:cNvPr>
          <p:cNvSpPr txBox="1"/>
          <p:nvPr/>
        </p:nvSpPr>
        <p:spPr>
          <a:xfrm>
            <a:off x="4139952" y="1487132"/>
            <a:ext cx="2736304" cy="461665"/>
          </a:xfrm>
          <a:prstGeom prst="rect">
            <a:avLst/>
          </a:prstGeom>
          <a:noFill/>
        </p:spPr>
        <p:txBody>
          <a:bodyPr wrap="square" rtlCol="0">
            <a:spAutoFit/>
          </a:bodyPr>
          <a:lstStyle/>
          <a:p>
            <a:r>
              <a:rPr lang="en-US" sz="2400" b="1" dirty="0"/>
              <a:t>1995</a:t>
            </a:r>
          </a:p>
        </p:txBody>
      </p:sp>
      <p:sp>
        <p:nvSpPr>
          <p:cNvPr id="6" name="TextBox 5">
            <a:extLst>
              <a:ext uri="{FF2B5EF4-FFF2-40B4-BE49-F238E27FC236}">
                <a16:creationId xmlns:a16="http://schemas.microsoft.com/office/drawing/2014/main" id="{6962425F-B449-14B3-E855-A9789A6BC7A8}"/>
              </a:ext>
            </a:extLst>
          </p:cNvPr>
          <p:cNvSpPr txBox="1"/>
          <p:nvPr/>
        </p:nvSpPr>
        <p:spPr>
          <a:xfrm>
            <a:off x="6850035" y="1487132"/>
            <a:ext cx="2736304" cy="461665"/>
          </a:xfrm>
          <a:prstGeom prst="rect">
            <a:avLst/>
          </a:prstGeom>
          <a:noFill/>
        </p:spPr>
        <p:txBody>
          <a:bodyPr wrap="square" rtlCol="0">
            <a:spAutoFit/>
          </a:bodyPr>
          <a:lstStyle/>
          <a:p>
            <a:r>
              <a:rPr lang="en-US" sz="2400" b="1" dirty="0"/>
              <a:t>2012</a:t>
            </a:r>
          </a:p>
        </p:txBody>
      </p:sp>
      <p:pic>
        <p:nvPicPr>
          <p:cNvPr id="8" name="Picture 7">
            <a:extLst>
              <a:ext uri="{FF2B5EF4-FFF2-40B4-BE49-F238E27FC236}">
                <a16:creationId xmlns:a16="http://schemas.microsoft.com/office/drawing/2014/main" id="{AA4745D8-60E2-2987-2469-F1C8F44DA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36653" y="1847723"/>
            <a:ext cx="2142846" cy="2857128"/>
          </a:xfrm>
          <a:prstGeom prst="rect">
            <a:avLst/>
          </a:prstGeom>
        </p:spPr>
      </p:pic>
      <p:pic>
        <p:nvPicPr>
          <p:cNvPr id="10" name="Picture 9">
            <a:extLst>
              <a:ext uri="{FF2B5EF4-FFF2-40B4-BE49-F238E27FC236}">
                <a16:creationId xmlns:a16="http://schemas.microsoft.com/office/drawing/2014/main" id="{560841CF-F356-BE19-1067-12A42B07C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47798" y="2660915"/>
            <a:ext cx="3648405" cy="2736304"/>
          </a:xfrm>
          <a:prstGeom prst="rect">
            <a:avLst/>
          </a:prstGeom>
        </p:spPr>
      </p:pic>
      <p:pic>
        <p:nvPicPr>
          <p:cNvPr id="2050" name="Picture 2" descr="Physicists Find Particle That Could Be the Higgs Boson - The New York Times">
            <a:extLst>
              <a:ext uri="{FF2B5EF4-FFF2-40B4-BE49-F238E27FC236}">
                <a16:creationId xmlns:a16="http://schemas.microsoft.com/office/drawing/2014/main" id="{0F5B7A56-459E-8500-66F8-6E216862D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132" y="4338009"/>
            <a:ext cx="2736304" cy="1434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Women sitting on the floor with laptops&#10;&#10;Description automatically generated">
            <a:extLst>
              <a:ext uri="{FF2B5EF4-FFF2-40B4-BE49-F238E27FC236}">
                <a16:creationId xmlns:a16="http://schemas.microsoft.com/office/drawing/2014/main" id="{2423A119-A56C-854D-BC1D-150EFA732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496" y="2204864"/>
            <a:ext cx="2735940" cy="2051955"/>
          </a:xfrm>
          <a:prstGeom prst="rect">
            <a:avLst/>
          </a:prstGeom>
        </p:spPr>
      </p:pic>
      <p:sp>
        <p:nvSpPr>
          <p:cNvPr id="13" name="TextBox 12">
            <a:extLst>
              <a:ext uri="{FF2B5EF4-FFF2-40B4-BE49-F238E27FC236}">
                <a16:creationId xmlns:a16="http://schemas.microsoft.com/office/drawing/2014/main" id="{5626222F-1244-9D03-9D62-E86B9F7940B1}"/>
              </a:ext>
            </a:extLst>
          </p:cNvPr>
          <p:cNvSpPr txBox="1"/>
          <p:nvPr/>
        </p:nvSpPr>
        <p:spPr>
          <a:xfrm>
            <a:off x="899592" y="4419112"/>
            <a:ext cx="2857129" cy="369332"/>
          </a:xfrm>
          <a:prstGeom prst="rect">
            <a:avLst/>
          </a:prstGeom>
          <a:noFill/>
        </p:spPr>
        <p:txBody>
          <a:bodyPr wrap="square" rtlCol="0">
            <a:spAutoFit/>
          </a:bodyPr>
          <a:lstStyle/>
          <a:p>
            <a:r>
              <a:rPr lang="en-US" dirty="0"/>
              <a:t>My parents</a:t>
            </a:r>
          </a:p>
        </p:txBody>
      </p:sp>
      <p:sp>
        <p:nvSpPr>
          <p:cNvPr id="14" name="TextBox 13">
            <a:extLst>
              <a:ext uri="{FF2B5EF4-FFF2-40B4-BE49-F238E27FC236}">
                <a16:creationId xmlns:a16="http://schemas.microsoft.com/office/drawing/2014/main" id="{49FA5F66-1D81-8B06-92B0-1DFA86DAEC3F}"/>
              </a:ext>
            </a:extLst>
          </p:cNvPr>
          <p:cNvSpPr txBox="1"/>
          <p:nvPr/>
        </p:nvSpPr>
        <p:spPr>
          <a:xfrm>
            <a:off x="3916785" y="1889817"/>
            <a:ext cx="2304256" cy="369332"/>
          </a:xfrm>
          <a:prstGeom prst="rect">
            <a:avLst/>
          </a:prstGeom>
          <a:noFill/>
        </p:spPr>
        <p:txBody>
          <a:bodyPr wrap="square" rtlCol="0">
            <a:spAutoFit/>
          </a:bodyPr>
          <a:lstStyle/>
          <a:p>
            <a:r>
              <a:rPr lang="en-US" dirty="0"/>
              <a:t>SW- aged 7</a:t>
            </a:r>
          </a:p>
        </p:txBody>
      </p:sp>
      <p:sp>
        <p:nvSpPr>
          <p:cNvPr id="15" name="TextBox 14">
            <a:extLst>
              <a:ext uri="{FF2B5EF4-FFF2-40B4-BE49-F238E27FC236}">
                <a16:creationId xmlns:a16="http://schemas.microsoft.com/office/drawing/2014/main" id="{10984AF5-BF34-8454-2050-CD2DB7253043}"/>
              </a:ext>
            </a:extLst>
          </p:cNvPr>
          <p:cNvSpPr txBox="1"/>
          <p:nvPr/>
        </p:nvSpPr>
        <p:spPr>
          <a:xfrm>
            <a:off x="5767589" y="1889817"/>
            <a:ext cx="3484931" cy="369332"/>
          </a:xfrm>
          <a:prstGeom prst="rect">
            <a:avLst/>
          </a:prstGeom>
          <a:noFill/>
        </p:spPr>
        <p:txBody>
          <a:bodyPr wrap="square" rtlCol="0">
            <a:spAutoFit/>
          </a:bodyPr>
          <a:lstStyle/>
          <a:p>
            <a:r>
              <a:rPr lang="en-US" dirty="0"/>
              <a:t>Queuing for the Higgs seminar </a:t>
            </a:r>
          </a:p>
        </p:txBody>
      </p:sp>
      <p:sp>
        <p:nvSpPr>
          <p:cNvPr id="16" name="TextBox 15">
            <a:extLst>
              <a:ext uri="{FF2B5EF4-FFF2-40B4-BE49-F238E27FC236}">
                <a16:creationId xmlns:a16="http://schemas.microsoft.com/office/drawing/2014/main" id="{E9358A8A-D6CC-8522-9EEC-812410556C95}"/>
              </a:ext>
            </a:extLst>
          </p:cNvPr>
          <p:cNvSpPr txBox="1"/>
          <p:nvPr/>
        </p:nvSpPr>
        <p:spPr>
          <a:xfrm>
            <a:off x="179512" y="5055079"/>
            <a:ext cx="2857129" cy="923330"/>
          </a:xfrm>
          <a:prstGeom prst="rect">
            <a:avLst/>
          </a:prstGeom>
          <a:noFill/>
        </p:spPr>
        <p:txBody>
          <a:bodyPr wrap="square" rtlCol="0">
            <a:spAutoFit/>
          </a:bodyPr>
          <a:lstStyle/>
          <a:p>
            <a:r>
              <a:rPr lang="en-US" b="1" dirty="0"/>
              <a:t>I have only been involved in a small part of the LHC journey…</a:t>
            </a:r>
          </a:p>
        </p:txBody>
      </p:sp>
    </p:spTree>
    <p:extLst>
      <p:ext uri="{BB962C8B-B14F-4D97-AF65-F5344CB8AC3E}">
        <p14:creationId xmlns:p14="http://schemas.microsoft.com/office/powerpoint/2010/main" val="1775210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A527-ECF3-6CE5-3F27-D6F4A5601015}"/>
              </a:ext>
            </a:extLst>
          </p:cNvPr>
          <p:cNvSpPr>
            <a:spLocks noGrp="1"/>
          </p:cNvSpPr>
          <p:nvPr>
            <p:ph type="title"/>
          </p:nvPr>
        </p:nvSpPr>
        <p:spPr/>
        <p:txBody>
          <a:bodyPr/>
          <a:lstStyle/>
          <a:p>
            <a:r>
              <a:rPr lang="en-US" dirty="0"/>
              <a:t>Frontiers in particle physics</a:t>
            </a:r>
          </a:p>
        </p:txBody>
      </p:sp>
      <p:sp>
        <p:nvSpPr>
          <p:cNvPr id="3" name="Content Placeholder 2">
            <a:extLst>
              <a:ext uri="{FF2B5EF4-FFF2-40B4-BE49-F238E27FC236}">
                <a16:creationId xmlns:a16="http://schemas.microsoft.com/office/drawing/2014/main" id="{EB6AE962-9B44-6ADD-F8BB-397E2109061B}"/>
              </a:ext>
            </a:extLst>
          </p:cNvPr>
          <p:cNvSpPr>
            <a:spLocks noGrp="1"/>
          </p:cNvSpPr>
          <p:nvPr>
            <p:ph idx="1"/>
          </p:nvPr>
        </p:nvSpPr>
        <p:spPr>
          <a:xfrm>
            <a:off x="103520" y="1479511"/>
            <a:ext cx="5626398" cy="1080120"/>
          </a:xfrm>
        </p:spPr>
        <p:txBody>
          <a:bodyPr/>
          <a:lstStyle/>
          <a:p>
            <a:r>
              <a:rPr lang="en-US" sz="1800" dirty="0"/>
              <a:t>Pushing the intensity and energy frontiers represent two complementary routes for probing new physics.</a:t>
            </a:r>
          </a:p>
          <a:p>
            <a:endParaRPr lang="en-US" sz="1800" dirty="0"/>
          </a:p>
          <a:p>
            <a:endParaRPr lang="en-US" sz="1800" dirty="0"/>
          </a:p>
          <a:p>
            <a:r>
              <a:rPr lang="en-US" sz="1800" dirty="0"/>
              <a:t>Whilst the ‘focus’ of </a:t>
            </a:r>
            <a:r>
              <a:rPr lang="en-US" sz="1800" dirty="0" err="1"/>
              <a:t>e</a:t>
            </a:r>
            <a:r>
              <a:rPr lang="en-US" sz="1800" baseline="30000" dirty="0" err="1"/>
              <a:t>+</a:t>
            </a:r>
            <a:r>
              <a:rPr lang="en-US" sz="1800" dirty="0" err="1"/>
              <a:t>e</a:t>
            </a:r>
            <a:r>
              <a:rPr lang="en-US" sz="1800" baseline="30000" dirty="0"/>
              <a:t>-</a:t>
            </a:r>
            <a:r>
              <a:rPr lang="en-US" sz="1800" dirty="0"/>
              <a:t> machines is precision- a future Higgs factory could meet all definitions of discovery. As a snapshot…</a:t>
            </a:r>
          </a:p>
          <a:p>
            <a:pPr lvl="1"/>
            <a:r>
              <a:rPr lang="en-US" sz="1800" dirty="0"/>
              <a:t>Possible evidence for electron/strange </a:t>
            </a:r>
            <a:r>
              <a:rPr lang="en-US" sz="1800" dirty="0" err="1"/>
              <a:t>yukawa</a:t>
            </a:r>
            <a:r>
              <a:rPr lang="en-US" sz="1800" dirty="0"/>
              <a:t>? </a:t>
            </a:r>
            <a:endParaRPr lang="en-US" sz="1800" b="1" dirty="0"/>
          </a:p>
          <a:p>
            <a:pPr lvl="1"/>
            <a:r>
              <a:rPr lang="en-US" sz="1800" dirty="0"/>
              <a:t>Direct discovery of ~ low-mass (very) weakly coupled BSM.</a:t>
            </a:r>
          </a:p>
          <a:p>
            <a:pPr lvl="1"/>
            <a:r>
              <a:rPr lang="en-US" sz="1800" dirty="0"/>
              <a:t>Indirect discoveries up to ~50-100 </a:t>
            </a:r>
            <a:r>
              <a:rPr lang="en-US" sz="1800" dirty="0" err="1"/>
              <a:t>TeV</a:t>
            </a:r>
            <a:r>
              <a:rPr lang="en-US" sz="1800" dirty="0"/>
              <a:t>.</a:t>
            </a:r>
          </a:p>
          <a:p>
            <a:endParaRPr lang="en-US" sz="1800" dirty="0"/>
          </a:p>
          <a:p>
            <a:endParaRPr lang="en-US" sz="1800" dirty="0"/>
          </a:p>
        </p:txBody>
      </p:sp>
      <p:sp>
        <p:nvSpPr>
          <p:cNvPr id="4" name="Slide Number Placeholder 3">
            <a:extLst>
              <a:ext uri="{FF2B5EF4-FFF2-40B4-BE49-F238E27FC236}">
                <a16:creationId xmlns:a16="http://schemas.microsoft.com/office/drawing/2014/main" id="{18127884-0AC9-110E-E8A1-8AEE31FEF6C5}"/>
              </a:ext>
            </a:extLst>
          </p:cNvPr>
          <p:cNvSpPr>
            <a:spLocks noGrp="1"/>
          </p:cNvSpPr>
          <p:nvPr>
            <p:ph type="sldNum" sz="quarter" idx="10"/>
          </p:nvPr>
        </p:nvSpPr>
        <p:spPr/>
        <p:txBody>
          <a:bodyPr/>
          <a:lstStyle/>
          <a:p>
            <a:fld id="{6626A503-4F86-2C4D-8D1F-0229D2C7DD88}" type="slidenum">
              <a:rPr lang="en-GB" altLang="en-US" smtClean="0"/>
              <a:pPr/>
              <a:t>4</a:t>
            </a:fld>
            <a:endParaRPr lang="en-GB" altLang="en-US"/>
          </a:p>
        </p:txBody>
      </p:sp>
      <p:pic>
        <p:nvPicPr>
          <p:cNvPr id="5" name="Picture 2" descr="Vision for HEP | U.S. DOE Office of Science (SC)">
            <a:extLst>
              <a:ext uri="{FF2B5EF4-FFF2-40B4-BE49-F238E27FC236}">
                <a16:creationId xmlns:a16="http://schemas.microsoft.com/office/drawing/2014/main" id="{2EB66007-02F7-EB98-131D-9672911D25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16" b="17563"/>
          <a:stretch/>
        </p:blipFill>
        <p:spPr bwMode="auto">
          <a:xfrm>
            <a:off x="5783290" y="1321793"/>
            <a:ext cx="3360710" cy="325933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3C599BDE-621F-3682-700C-F5F4FC703E3F}"/>
              </a:ext>
            </a:extLst>
          </p:cNvPr>
          <p:cNvSpPr/>
          <p:nvPr/>
        </p:nvSpPr>
        <p:spPr>
          <a:xfrm>
            <a:off x="6156175" y="2452817"/>
            <a:ext cx="1584175" cy="184028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screenshot of a computer&#10;&#10;Description automatically generated">
            <a:extLst>
              <a:ext uri="{FF2B5EF4-FFF2-40B4-BE49-F238E27FC236}">
                <a16:creationId xmlns:a16="http://schemas.microsoft.com/office/drawing/2014/main" id="{69B046DB-48B5-9261-814D-628CB545CD57}"/>
              </a:ext>
            </a:extLst>
          </p:cNvPr>
          <p:cNvPicPr>
            <a:picLocks noChangeAspect="1"/>
          </p:cNvPicPr>
          <p:nvPr/>
        </p:nvPicPr>
        <p:blipFill rotWithShape="1">
          <a:blip r:embed="rId4">
            <a:extLst>
              <a:ext uri="{28A0092B-C50C-407E-A947-70E740481C1C}">
                <a14:useLocalDpi xmlns:a14="http://schemas.microsoft.com/office/drawing/2010/main" val="0"/>
              </a:ext>
            </a:extLst>
          </a:blip>
          <a:srcRect l="18059" t="26046" r="22647" b="61147"/>
          <a:stretch/>
        </p:blipFill>
        <p:spPr>
          <a:xfrm>
            <a:off x="74470" y="2211007"/>
            <a:ext cx="5522378" cy="774650"/>
          </a:xfrm>
          <a:prstGeom prst="rect">
            <a:avLst/>
          </a:prstGeom>
        </p:spPr>
      </p:pic>
      <p:sp>
        <p:nvSpPr>
          <p:cNvPr id="8" name="TextBox 7">
            <a:extLst>
              <a:ext uri="{FF2B5EF4-FFF2-40B4-BE49-F238E27FC236}">
                <a16:creationId xmlns:a16="http://schemas.microsoft.com/office/drawing/2014/main" id="{58F2DF0B-C1DE-2EC6-270D-F7F541A0897F}"/>
              </a:ext>
            </a:extLst>
          </p:cNvPr>
          <p:cNvSpPr txBox="1"/>
          <p:nvPr/>
        </p:nvSpPr>
        <p:spPr>
          <a:xfrm>
            <a:off x="4426464" y="2403312"/>
            <a:ext cx="1872209" cy="369332"/>
          </a:xfrm>
          <a:prstGeom prst="rect">
            <a:avLst/>
          </a:prstGeom>
          <a:noFill/>
        </p:spPr>
        <p:txBody>
          <a:bodyPr wrap="square" rtlCol="0">
            <a:spAutoFit/>
          </a:bodyPr>
          <a:lstStyle/>
          <a:p>
            <a:r>
              <a:rPr lang="en-US" b="1" i="1" dirty="0"/>
              <a:t>S. Gori</a:t>
            </a:r>
          </a:p>
        </p:txBody>
      </p:sp>
      <p:sp>
        <p:nvSpPr>
          <p:cNvPr id="11" name="TextBox 10">
            <a:extLst>
              <a:ext uri="{FF2B5EF4-FFF2-40B4-BE49-F238E27FC236}">
                <a16:creationId xmlns:a16="http://schemas.microsoft.com/office/drawing/2014/main" id="{31A82C56-EBBC-3263-4280-44929DF27A0A}"/>
              </a:ext>
            </a:extLst>
          </p:cNvPr>
          <p:cNvSpPr txBox="1"/>
          <p:nvPr/>
        </p:nvSpPr>
        <p:spPr>
          <a:xfrm>
            <a:off x="5364088" y="4869160"/>
            <a:ext cx="3779912" cy="1200329"/>
          </a:xfrm>
          <a:prstGeom prst="rect">
            <a:avLst/>
          </a:prstGeom>
          <a:noFill/>
        </p:spPr>
        <p:txBody>
          <a:bodyPr wrap="square" rtlCol="0">
            <a:spAutoFit/>
          </a:bodyPr>
          <a:lstStyle/>
          <a:p>
            <a:r>
              <a:rPr lang="en-US" b="1" dirty="0"/>
              <a:t>Please ask lots of questions, either after the talk, during coffee, or via email (</a:t>
            </a:r>
            <a:r>
              <a:rPr lang="en-US" b="1" dirty="0" err="1"/>
              <a:t>sarah.louise.williams@cern.ch</a:t>
            </a:r>
            <a:r>
              <a:rPr lang="en-US" b="1" dirty="0"/>
              <a:t>)</a:t>
            </a:r>
          </a:p>
        </p:txBody>
      </p:sp>
      <p:sp>
        <p:nvSpPr>
          <p:cNvPr id="9" name="TextBox 8">
            <a:extLst>
              <a:ext uri="{FF2B5EF4-FFF2-40B4-BE49-F238E27FC236}">
                <a16:creationId xmlns:a16="http://schemas.microsoft.com/office/drawing/2014/main" id="{3B05DF22-8419-BDA6-196B-41F7BE51A625}"/>
              </a:ext>
            </a:extLst>
          </p:cNvPr>
          <p:cNvSpPr txBox="1"/>
          <p:nvPr/>
        </p:nvSpPr>
        <p:spPr>
          <a:xfrm>
            <a:off x="7305121" y="741025"/>
            <a:ext cx="2195736" cy="369332"/>
          </a:xfrm>
          <a:prstGeom prst="rect">
            <a:avLst/>
          </a:prstGeom>
          <a:noFill/>
        </p:spPr>
        <p:txBody>
          <a:bodyPr wrap="square" rtlCol="0">
            <a:spAutoFit/>
          </a:bodyPr>
          <a:lstStyle/>
          <a:p>
            <a:r>
              <a:rPr lang="en-US" dirty="0">
                <a:solidFill>
                  <a:schemeClr val="bg1"/>
                </a:solidFill>
              </a:rPr>
              <a:t>… + quantum?</a:t>
            </a:r>
          </a:p>
        </p:txBody>
      </p:sp>
    </p:spTree>
    <p:extLst>
      <p:ext uri="{BB962C8B-B14F-4D97-AF65-F5344CB8AC3E}">
        <p14:creationId xmlns:p14="http://schemas.microsoft.com/office/powerpoint/2010/main" val="2705377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BB34A69-E0F4-1FAC-E4BB-5232997A423B}"/>
                  </a:ext>
                </a:extLst>
              </p:cNvPr>
              <p:cNvSpPr>
                <a:spLocks noGrp="1"/>
              </p:cNvSpPr>
              <p:nvPr>
                <p:ph type="title"/>
              </p:nvPr>
            </p:nvSpPr>
            <p:spPr/>
            <p:txBody>
              <a:bodyPr/>
              <a:lstStyle/>
              <a:p>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𝒆</m:t>
                        </m:r>
                      </m:e>
                      <m:sup>
                        <m:r>
                          <a:rPr lang="en-GB" b="1" i="1" smtClean="0">
                            <a:latin typeface="Cambria Math" panose="02040503050406030204" pitchFamily="18" charset="0"/>
                          </a:rPr>
                          <m:t>+</m:t>
                        </m:r>
                      </m:sup>
                    </m:sSup>
                    <m:sSup>
                      <m:sSupPr>
                        <m:ctrlPr>
                          <a:rPr lang="en-GB" b="1" i="1" smtClean="0">
                            <a:latin typeface="Cambria Math" panose="02040503050406030204" pitchFamily="18" charset="0"/>
                          </a:rPr>
                        </m:ctrlPr>
                      </m:sSupPr>
                      <m:e>
                        <m:r>
                          <a:rPr lang="en-GB" b="1" i="1" smtClean="0">
                            <a:latin typeface="Cambria Math" panose="02040503050406030204" pitchFamily="18" charset="0"/>
                          </a:rPr>
                          <m:t>𝒆</m:t>
                        </m:r>
                      </m:e>
                      <m:sup>
                        <m:r>
                          <a:rPr lang="en-GB" b="1" i="1" smtClean="0">
                            <a:latin typeface="Cambria Math" panose="02040503050406030204" pitchFamily="18" charset="0"/>
                          </a:rPr>
                          <m:t>−</m:t>
                        </m:r>
                      </m:sup>
                    </m:sSup>
                  </m:oMath>
                </a14:m>
                <a:r>
                  <a:rPr lang="en-US" dirty="0"/>
                  <a:t> colliders: circular or linear?</a:t>
                </a:r>
              </a:p>
            </p:txBody>
          </p:sp>
        </mc:Choice>
        <mc:Fallback xmlns="">
          <p:sp>
            <p:nvSpPr>
              <p:cNvPr id="2" name="Title 1">
                <a:extLst>
                  <a:ext uri="{FF2B5EF4-FFF2-40B4-BE49-F238E27FC236}">
                    <a16:creationId xmlns:a16="http://schemas.microsoft.com/office/drawing/2014/main" id="{EBB34A69-E0F4-1FAC-E4BB-5232997A423B}"/>
                  </a:ext>
                </a:extLst>
              </p:cNvPr>
              <p:cNvSpPr>
                <a:spLocks noGrp="1" noRot="1" noChangeAspect="1" noMove="1" noResize="1" noEditPoints="1" noAdjustHandles="1" noChangeArrowheads="1" noChangeShapeType="1" noTextEdit="1"/>
              </p:cNvSpPr>
              <p:nvPr>
                <p:ph type="title"/>
              </p:nvPr>
            </p:nvSpPr>
            <p:spPr>
              <a:blipFill>
                <a:blip r:embed="rId3"/>
                <a:stretch>
                  <a:fillRect l="-1061" t="-23529" b="-4117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41E280F-0499-0CF1-434B-74004B22AFBB}"/>
              </a:ext>
            </a:extLst>
          </p:cNvPr>
          <p:cNvSpPr>
            <a:spLocks noGrp="1"/>
          </p:cNvSpPr>
          <p:nvPr>
            <p:ph type="sldNum" sz="quarter" idx="10"/>
          </p:nvPr>
        </p:nvSpPr>
        <p:spPr/>
        <p:txBody>
          <a:bodyPr/>
          <a:lstStyle/>
          <a:p>
            <a:fld id="{AE7792FC-DA11-4845-AF78-2C14EC41BBBC}" type="slidenum">
              <a:rPr lang="en-GB" altLang="en-US" smtClean="0"/>
              <a:pPr/>
              <a:t>40</a:t>
            </a:fld>
            <a:endParaRPr lang="en-GB" altLang="en-US"/>
          </a:p>
        </p:txBody>
      </p:sp>
      <p:sp>
        <p:nvSpPr>
          <p:cNvPr id="4" name="TextBox 3">
            <a:extLst>
              <a:ext uri="{FF2B5EF4-FFF2-40B4-BE49-F238E27FC236}">
                <a16:creationId xmlns:a16="http://schemas.microsoft.com/office/drawing/2014/main" id="{ACFE2C89-E215-2F8C-973C-53382D5E10C0}"/>
              </a:ext>
            </a:extLst>
          </p:cNvPr>
          <p:cNvSpPr txBox="1"/>
          <p:nvPr/>
        </p:nvSpPr>
        <p:spPr>
          <a:xfrm>
            <a:off x="251520" y="1484784"/>
            <a:ext cx="4320480" cy="3477875"/>
          </a:xfrm>
          <a:prstGeom prst="rect">
            <a:avLst/>
          </a:prstGeom>
          <a:noFill/>
        </p:spPr>
        <p:txBody>
          <a:bodyPr wrap="square" rtlCol="0">
            <a:spAutoFit/>
          </a:bodyPr>
          <a:lstStyle/>
          <a:p>
            <a:r>
              <a:rPr lang="en-US" sz="2000" b="1" dirty="0"/>
              <a:t>Circular colliders</a:t>
            </a:r>
          </a:p>
          <a:p>
            <a:pPr marL="285750" indent="-285750">
              <a:buFont typeface="Arial" panose="020B0604020202020204" pitchFamily="34" charset="0"/>
              <a:buChar char="•"/>
            </a:pPr>
            <a:r>
              <a:rPr lang="en-US" sz="2000" dirty="0"/>
              <a:t>Multi-pass at IP</a:t>
            </a:r>
          </a:p>
          <a:p>
            <a:pPr marL="285750" indent="-285750">
              <a:buFont typeface="Arial" panose="020B0604020202020204" pitchFamily="34" charset="0"/>
              <a:buChar char="•"/>
            </a:pPr>
            <a:r>
              <a:rPr lang="en-US" sz="2000" dirty="0"/>
              <a:t>Modest accelerating gradients</a:t>
            </a:r>
          </a:p>
          <a:p>
            <a:pPr marL="285750" indent="-285750">
              <a:buFont typeface="Arial" panose="020B0604020202020204" pitchFamily="34" charset="0"/>
              <a:buChar char="•"/>
            </a:pPr>
            <a:r>
              <a:rPr lang="en-US" sz="2000" dirty="0"/>
              <a:t>Limited by synchrotron radiation</a:t>
            </a:r>
          </a:p>
          <a:p>
            <a:pPr marL="285750" indent="-285750">
              <a:buFont typeface="Arial" panose="020B0604020202020204" pitchFamily="34" charset="0"/>
              <a:buChar char="•"/>
            </a:pPr>
            <a:r>
              <a:rPr lang="en-US" sz="2000" dirty="0"/>
              <a:t>No beam polarization</a:t>
            </a:r>
          </a:p>
          <a:p>
            <a:pPr marL="285750" indent="-285750">
              <a:buFont typeface="Arial" panose="020B0604020202020204" pitchFamily="34" charset="0"/>
              <a:buChar char="•"/>
            </a:pPr>
            <a:r>
              <a:rPr lang="en-US" sz="2000" dirty="0"/>
              <a:t>Potential to re-use tunnel for hadron collisions.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60E8830D-DED0-9909-E9DD-1229C3FE962B}"/>
              </a:ext>
            </a:extLst>
          </p:cNvPr>
          <p:cNvSpPr txBox="1"/>
          <p:nvPr/>
        </p:nvSpPr>
        <p:spPr>
          <a:xfrm>
            <a:off x="4412232" y="1381692"/>
            <a:ext cx="4731767" cy="2862322"/>
          </a:xfrm>
          <a:prstGeom prst="rect">
            <a:avLst/>
          </a:prstGeom>
          <a:noFill/>
        </p:spPr>
        <p:txBody>
          <a:bodyPr wrap="square" rtlCol="0">
            <a:spAutoFit/>
          </a:bodyPr>
          <a:lstStyle/>
          <a:p>
            <a:r>
              <a:rPr lang="en-US" sz="2000" b="1" dirty="0"/>
              <a:t>Linear colliders</a:t>
            </a:r>
          </a:p>
          <a:p>
            <a:pPr marL="285750" indent="-285750">
              <a:buFont typeface="Arial" panose="020B0604020202020204" pitchFamily="34" charset="0"/>
              <a:buChar char="•"/>
            </a:pPr>
            <a:r>
              <a:rPr lang="en-US" sz="2000" dirty="0"/>
              <a:t>Single pass at IP</a:t>
            </a:r>
          </a:p>
          <a:p>
            <a:pPr marL="285750" indent="-285750">
              <a:buFont typeface="Arial" panose="020B0604020202020204" pitchFamily="34" charset="0"/>
              <a:buChar char="•"/>
            </a:pPr>
            <a:r>
              <a:rPr lang="en-US" sz="2000" dirty="0"/>
              <a:t>Maximum accelerating gradients</a:t>
            </a:r>
          </a:p>
          <a:p>
            <a:pPr marL="285750" indent="-285750">
              <a:buFont typeface="Arial" panose="020B0604020202020204" pitchFamily="34" charset="0"/>
              <a:buChar char="•"/>
            </a:pPr>
            <a:r>
              <a:rPr lang="en-US" sz="2000" dirty="0"/>
              <a:t>No synchrotron radiation</a:t>
            </a:r>
          </a:p>
          <a:p>
            <a:pPr marL="285750" indent="-285750">
              <a:buFont typeface="Arial" panose="020B0604020202020204" pitchFamily="34" charset="0"/>
              <a:buChar char="•"/>
            </a:pPr>
            <a:r>
              <a:rPr lang="en-US" sz="2000" dirty="0"/>
              <a:t>Can exploit (longitudinal) beam polarization</a:t>
            </a:r>
          </a:p>
          <a:p>
            <a:pPr marL="285750" indent="-285750">
              <a:buFont typeface="Arial" panose="020B0604020202020204" pitchFamily="34" charset="0"/>
              <a:buChar char="•"/>
            </a:pPr>
            <a:r>
              <a:rPr lang="en-US" sz="2000" dirty="0"/>
              <a:t>Staged approach to higher energies (</a:t>
            </a:r>
            <a:r>
              <a:rPr lang="en-US" sz="2000" dirty="0" err="1"/>
              <a:t>energy~length</a:t>
            </a:r>
            <a:r>
              <a:rPr lang="en-US" sz="2000" dirty="0"/>
              <a:t>)</a:t>
            </a:r>
          </a:p>
          <a:p>
            <a:pPr marL="285750" indent="-285750">
              <a:buFont typeface="Arial" panose="020B0604020202020204" pitchFamily="34" charset="0"/>
              <a:buChar char="•"/>
            </a:pPr>
            <a:endParaRPr lang="en-US" sz="2000" dirty="0"/>
          </a:p>
        </p:txBody>
      </p:sp>
      <p:pic>
        <p:nvPicPr>
          <p:cNvPr id="11266" name="Picture 2" descr="Disappointment as Japan fails to commit to hosting the International Linear  Collider – Physics World">
            <a:extLst>
              <a:ext uri="{FF2B5EF4-FFF2-40B4-BE49-F238E27FC236}">
                <a16:creationId xmlns:a16="http://schemas.microsoft.com/office/drawing/2014/main" id="{EF6EEC08-E8EE-3EC2-B1A3-28B9FF559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427" y="3838087"/>
            <a:ext cx="1731475" cy="122766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8650E5E-8E7A-F6A9-2DC7-AB6A7F2FD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132" y="5065750"/>
            <a:ext cx="2179134" cy="111873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he Compact Linear Collider | CERN">
            <a:extLst>
              <a:ext uri="{FF2B5EF4-FFF2-40B4-BE49-F238E27FC236}">
                <a16:creationId xmlns:a16="http://schemas.microsoft.com/office/drawing/2014/main" id="{C76F381A-5AE9-C3FE-FFCB-CAFAEB789C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7266" y="5065751"/>
            <a:ext cx="4696734" cy="111873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roposed FCC layout">
            <a:extLst>
              <a:ext uri="{FF2B5EF4-FFF2-40B4-BE49-F238E27FC236}">
                <a16:creationId xmlns:a16="http://schemas.microsoft.com/office/drawing/2014/main" id="{97E1ED93-A35D-D9B8-7F7A-545B9412F4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35"/>
          <a:stretch/>
        </p:blipFill>
        <p:spPr bwMode="auto">
          <a:xfrm>
            <a:off x="0" y="4015173"/>
            <a:ext cx="2269471" cy="21693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0265AE-DEF4-7A5B-7C2D-0202D4B2BBB6}"/>
              </a:ext>
            </a:extLst>
          </p:cNvPr>
          <p:cNvSpPr txBox="1"/>
          <p:nvPr/>
        </p:nvSpPr>
        <p:spPr>
          <a:xfrm>
            <a:off x="2211875" y="4096253"/>
            <a:ext cx="2519892" cy="646331"/>
          </a:xfrm>
          <a:prstGeom prst="rect">
            <a:avLst/>
          </a:prstGeom>
          <a:noFill/>
        </p:spPr>
        <p:txBody>
          <a:bodyPr wrap="square" rtlCol="0">
            <a:spAutoFit/>
          </a:bodyPr>
          <a:lstStyle/>
          <a:p>
            <a:r>
              <a:rPr lang="en-US" dirty="0"/>
              <a:t>Left: FCC-</a:t>
            </a:r>
            <a:r>
              <a:rPr lang="en-US" dirty="0" err="1"/>
              <a:t>ee</a:t>
            </a:r>
            <a:r>
              <a:rPr lang="en-US" dirty="0"/>
              <a:t> (CERN)</a:t>
            </a:r>
          </a:p>
          <a:p>
            <a:r>
              <a:rPr lang="en-US" dirty="0"/>
              <a:t>Below: CEPC (China)</a:t>
            </a:r>
          </a:p>
        </p:txBody>
      </p:sp>
      <p:sp>
        <p:nvSpPr>
          <p:cNvPr id="7" name="TextBox 6">
            <a:extLst>
              <a:ext uri="{FF2B5EF4-FFF2-40B4-BE49-F238E27FC236}">
                <a16:creationId xmlns:a16="http://schemas.microsoft.com/office/drawing/2014/main" id="{81211A5F-3843-B7EB-3D0F-F1DE6599D36F}"/>
              </a:ext>
            </a:extLst>
          </p:cNvPr>
          <p:cNvSpPr txBox="1"/>
          <p:nvPr/>
        </p:nvSpPr>
        <p:spPr>
          <a:xfrm>
            <a:off x="4731768" y="4082178"/>
            <a:ext cx="2519892" cy="646331"/>
          </a:xfrm>
          <a:prstGeom prst="rect">
            <a:avLst/>
          </a:prstGeom>
          <a:noFill/>
        </p:spPr>
        <p:txBody>
          <a:bodyPr wrap="square" rtlCol="0">
            <a:spAutoFit/>
          </a:bodyPr>
          <a:lstStyle/>
          <a:p>
            <a:r>
              <a:rPr lang="en-US" dirty="0"/>
              <a:t>Right: ILC (Japan)</a:t>
            </a:r>
          </a:p>
          <a:p>
            <a:r>
              <a:rPr lang="en-US" dirty="0"/>
              <a:t>Below: CLIC (CERN)</a:t>
            </a:r>
          </a:p>
        </p:txBody>
      </p:sp>
    </p:spTree>
    <p:extLst>
      <p:ext uri="{BB962C8B-B14F-4D97-AF65-F5344CB8AC3E}">
        <p14:creationId xmlns:p14="http://schemas.microsoft.com/office/powerpoint/2010/main" val="3172210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2708-5E20-7B1C-DCFF-6A4D24D92F7F}"/>
              </a:ext>
            </a:extLst>
          </p:cNvPr>
          <p:cNvSpPr>
            <a:spLocks noGrp="1"/>
          </p:cNvSpPr>
          <p:nvPr>
            <p:ph type="title"/>
          </p:nvPr>
        </p:nvSpPr>
        <p:spPr/>
        <p:txBody>
          <a:bodyPr/>
          <a:lstStyle/>
          <a:p>
            <a:r>
              <a:rPr lang="en-US" dirty="0"/>
              <a:t>CEPC vs FCC: similarities</a:t>
            </a:r>
          </a:p>
        </p:txBody>
      </p:sp>
      <p:sp>
        <p:nvSpPr>
          <p:cNvPr id="4" name="Content Placeholder 3">
            <a:extLst>
              <a:ext uri="{FF2B5EF4-FFF2-40B4-BE49-F238E27FC236}">
                <a16:creationId xmlns:a16="http://schemas.microsoft.com/office/drawing/2014/main" id="{DA56CF55-10A6-92B6-D00B-2EB07BD7B9CD}"/>
              </a:ext>
            </a:extLst>
          </p:cNvPr>
          <p:cNvSpPr>
            <a:spLocks noGrp="1"/>
          </p:cNvSpPr>
          <p:nvPr>
            <p:ph idx="1"/>
          </p:nvPr>
        </p:nvSpPr>
        <p:spPr>
          <a:xfrm>
            <a:off x="189277" y="1476021"/>
            <a:ext cx="3899793" cy="4067175"/>
          </a:xfrm>
        </p:spPr>
        <p:txBody>
          <a:bodyPr/>
          <a:lstStyle/>
          <a:p>
            <a:pPr marL="0" indent="0">
              <a:buNone/>
            </a:pPr>
            <a:r>
              <a:rPr lang="en-US" dirty="0"/>
              <a:t>Lots of similarities between CEPC and FCC-</a:t>
            </a:r>
            <a:r>
              <a:rPr lang="en-US" dirty="0" err="1"/>
              <a:t>ee</a:t>
            </a:r>
            <a:r>
              <a:rPr lang="en-US" dirty="0"/>
              <a:t>:</a:t>
            </a:r>
          </a:p>
          <a:p>
            <a:pPr marL="457200" indent="-457200">
              <a:buFont typeface="+mj-lt"/>
              <a:buAutoNum type="arabicPeriod"/>
            </a:pPr>
            <a:r>
              <a:rPr lang="en-US" dirty="0"/>
              <a:t>Similar circumference.</a:t>
            </a:r>
          </a:p>
          <a:p>
            <a:pPr marL="457200" indent="-457200">
              <a:buFont typeface="+mj-lt"/>
              <a:buAutoNum type="arabicPeriod"/>
            </a:pPr>
            <a:r>
              <a:rPr lang="en-US" dirty="0"/>
              <a:t>Separate beams for e+ and e-</a:t>
            </a:r>
          </a:p>
          <a:p>
            <a:pPr marL="457200" indent="-457200">
              <a:buFont typeface="+mj-lt"/>
              <a:buAutoNum type="arabicPeriod"/>
            </a:pPr>
            <a:r>
              <a:rPr lang="en-US" dirty="0"/>
              <a:t>Superconducting RF technology for particle acceleration, with energy booster and top-up injection.</a:t>
            </a:r>
          </a:p>
          <a:p>
            <a:pPr marL="457200" indent="-457200">
              <a:buFont typeface="+mj-lt"/>
              <a:buAutoNum type="arabicPeriod"/>
            </a:pPr>
            <a:r>
              <a:rPr lang="en-US" dirty="0"/>
              <a:t>Similar luminosity and energy for Higgs/ Z-pole/ WW and top* threshold runs…</a:t>
            </a:r>
          </a:p>
          <a:p>
            <a:endParaRPr lang="en-US" dirty="0"/>
          </a:p>
          <a:p>
            <a:endParaRPr lang="en-US" dirty="0"/>
          </a:p>
        </p:txBody>
      </p:sp>
      <p:sp>
        <p:nvSpPr>
          <p:cNvPr id="3" name="Slide Number Placeholder 2">
            <a:extLst>
              <a:ext uri="{FF2B5EF4-FFF2-40B4-BE49-F238E27FC236}">
                <a16:creationId xmlns:a16="http://schemas.microsoft.com/office/drawing/2014/main" id="{CA157CC2-1A76-C610-1329-2785591065AC}"/>
              </a:ext>
            </a:extLst>
          </p:cNvPr>
          <p:cNvSpPr>
            <a:spLocks noGrp="1"/>
          </p:cNvSpPr>
          <p:nvPr>
            <p:ph type="sldNum" sz="quarter" idx="10"/>
          </p:nvPr>
        </p:nvSpPr>
        <p:spPr/>
        <p:txBody>
          <a:bodyPr/>
          <a:lstStyle/>
          <a:p>
            <a:fld id="{AE7792FC-DA11-4845-AF78-2C14EC41BBBC}" type="slidenum">
              <a:rPr lang="en-GB" altLang="en-US" smtClean="0"/>
              <a:pPr/>
              <a:t>41</a:t>
            </a:fld>
            <a:endParaRPr lang="en-GB" altLang="en-US"/>
          </a:p>
        </p:txBody>
      </p:sp>
      <p:pic>
        <p:nvPicPr>
          <p:cNvPr id="1026" name="Picture 2">
            <a:extLst>
              <a:ext uri="{FF2B5EF4-FFF2-40B4-BE49-F238E27FC236}">
                <a16:creationId xmlns:a16="http://schemas.microsoft.com/office/drawing/2014/main" id="{3B2C616D-810F-2DF0-1456-E4759C4C5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253832"/>
            <a:ext cx="4860033" cy="2495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phic of FCC">
            <a:extLst>
              <a:ext uri="{FF2B5EF4-FFF2-40B4-BE49-F238E27FC236}">
                <a16:creationId xmlns:a16="http://schemas.microsoft.com/office/drawing/2014/main" id="{E675D64D-FBEA-247E-D8D7-F11CE0DA88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137"/>
          <a:stretch/>
        </p:blipFill>
        <p:spPr bwMode="auto">
          <a:xfrm>
            <a:off x="4283968" y="3692086"/>
            <a:ext cx="4860032" cy="25128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780E39-3DE2-B25D-456D-83B134FB8935}"/>
              </a:ext>
            </a:extLst>
          </p:cNvPr>
          <p:cNvSpPr txBox="1"/>
          <p:nvPr/>
        </p:nvSpPr>
        <p:spPr>
          <a:xfrm>
            <a:off x="5470911" y="462465"/>
            <a:ext cx="3544828" cy="923330"/>
          </a:xfrm>
          <a:prstGeom prst="rect">
            <a:avLst/>
          </a:prstGeom>
          <a:noFill/>
        </p:spPr>
        <p:txBody>
          <a:bodyPr wrap="square">
            <a:spAutoFit/>
          </a:bodyPr>
          <a:lstStyle/>
          <a:p>
            <a:r>
              <a:rPr lang="en-US" dirty="0">
                <a:hlinkClick r:id="rId5"/>
              </a:rPr>
              <a:t>https://home.cern/science/accelerators/future-circular-collider</a:t>
            </a:r>
            <a:endParaRPr lang="en-US" dirty="0"/>
          </a:p>
          <a:p>
            <a:endParaRPr lang="en-US" dirty="0"/>
          </a:p>
        </p:txBody>
      </p:sp>
      <p:sp>
        <p:nvSpPr>
          <p:cNvPr id="7" name="TextBox 6">
            <a:extLst>
              <a:ext uri="{FF2B5EF4-FFF2-40B4-BE49-F238E27FC236}">
                <a16:creationId xmlns:a16="http://schemas.microsoft.com/office/drawing/2014/main" id="{AED8C831-9F97-C1B7-0417-FDF80A6BBC56}"/>
              </a:ext>
            </a:extLst>
          </p:cNvPr>
          <p:cNvSpPr txBox="1"/>
          <p:nvPr/>
        </p:nvSpPr>
        <p:spPr>
          <a:xfrm>
            <a:off x="4427984" y="1329139"/>
            <a:ext cx="4410610" cy="646331"/>
          </a:xfrm>
          <a:prstGeom prst="rect">
            <a:avLst/>
          </a:prstGeom>
          <a:noFill/>
        </p:spPr>
        <p:txBody>
          <a:bodyPr wrap="square" rtlCol="0">
            <a:spAutoFit/>
          </a:bodyPr>
          <a:lstStyle/>
          <a:p>
            <a:r>
              <a:rPr lang="en-US" dirty="0">
                <a:solidFill>
                  <a:schemeClr val="bg1"/>
                </a:solidFill>
              </a:rPr>
              <a:t>CEPC: 100km Higgs/EW factory in China</a:t>
            </a:r>
          </a:p>
          <a:p>
            <a:r>
              <a:rPr lang="en-US" dirty="0">
                <a:solidFill>
                  <a:schemeClr val="bg1"/>
                </a:solidFill>
              </a:rPr>
              <a:t>(could be followed by </a:t>
            </a:r>
            <a:r>
              <a:rPr lang="en-US" dirty="0" err="1">
                <a:solidFill>
                  <a:schemeClr val="bg1"/>
                </a:solidFill>
              </a:rPr>
              <a:t>SppC</a:t>
            </a:r>
            <a:r>
              <a:rPr lang="en-US" dirty="0">
                <a:solidFill>
                  <a:schemeClr val="bg1"/>
                </a:solidFill>
              </a:rPr>
              <a:t> pp collider)</a:t>
            </a:r>
          </a:p>
        </p:txBody>
      </p:sp>
      <p:sp>
        <p:nvSpPr>
          <p:cNvPr id="8" name="TextBox 7">
            <a:extLst>
              <a:ext uri="{FF2B5EF4-FFF2-40B4-BE49-F238E27FC236}">
                <a16:creationId xmlns:a16="http://schemas.microsoft.com/office/drawing/2014/main" id="{58E6C8FC-9AB1-A95E-1BC2-762980195230}"/>
              </a:ext>
            </a:extLst>
          </p:cNvPr>
          <p:cNvSpPr txBox="1"/>
          <p:nvPr/>
        </p:nvSpPr>
        <p:spPr>
          <a:xfrm>
            <a:off x="4283967" y="3748904"/>
            <a:ext cx="4554627" cy="646331"/>
          </a:xfrm>
          <a:prstGeom prst="rect">
            <a:avLst/>
          </a:prstGeom>
          <a:noFill/>
        </p:spPr>
        <p:txBody>
          <a:bodyPr wrap="square" rtlCol="0">
            <a:spAutoFit/>
          </a:bodyPr>
          <a:lstStyle/>
          <a:p>
            <a:r>
              <a:rPr lang="en-US" dirty="0">
                <a:solidFill>
                  <a:schemeClr val="bg1"/>
                </a:solidFill>
              </a:rPr>
              <a:t>~90 km Higgs/EW factory at CERN</a:t>
            </a:r>
          </a:p>
          <a:p>
            <a:r>
              <a:rPr lang="en-US" dirty="0">
                <a:solidFill>
                  <a:schemeClr val="bg1"/>
                </a:solidFill>
              </a:rPr>
              <a:t>(…to be followed by FCC-</a:t>
            </a:r>
            <a:r>
              <a:rPr lang="en-US" dirty="0" err="1">
                <a:solidFill>
                  <a:schemeClr val="bg1"/>
                </a:solidFill>
              </a:rPr>
              <a:t>hh</a:t>
            </a:r>
            <a:r>
              <a:rPr lang="en-US" dirty="0">
                <a:solidFill>
                  <a:schemeClr val="bg1"/>
                </a:solidFill>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8F206D4-5E63-DE94-20C0-146AAD19812C}"/>
                  </a:ext>
                </a:extLst>
              </p:cNvPr>
              <p:cNvSpPr txBox="1"/>
              <p:nvPr/>
            </p:nvSpPr>
            <p:spPr>
              <a:xfrm>
                <a:off x="6524" y="5889115"/>
                <a:ext cx="4283967" cy="307777"/>
              </a:xfrm>
              <a:prstGeom prst="rect">
                <a:avLst/>
              </a:prstGeom>
              <a:noFill/>
            </p:spPr>
            <p:txBody>
              <a:bodyPr wrap="square" rtlCol="0">
                <a:spAutoFit/>
              </a:bodyPr>
              <a:lstStyle/>
              <a:p>
                <a:r>
                  <a:rPr lang="en-GB" sz="1400" b="0" dirty="0"/>
                  <a:t>*</a:t>
                </a:r>
                <a14:m>
                  <m:oMath xmlns:m="http://schemas.openxmlformats.org/officeDocument/2006/math">
                    <m:r>
                      <a:rPr lang="en-GB" sz="1400" b="0" i="1" smtClean="0">
                        <a:latin typeface="Cambria Math" panose="02040503050406030204" pitchFamily="18" charset="0"/>
                      </a:rPr>
                      <m:t>𝑡</m:t>
                    </m:r>
                    <m:acc>
                      <m:accPr>
                        <m:chr m:val="̅"/>
                        <m:ctrlPr>
                          <a:rPr lang="en-GB" sz="1400" b="0" i="1" smtClean="0">
                            <a:latin typeface="Cambria Math" panose="02040503050406030204" pitchFamily="18" charset="0"/>
                          </a:rPr>
                        </m:ctrlPr>
                      </m:accPr>
                      <m:e>
                        <m:r>
                          <a:rPr lang="en-GB" sz="1400" b="0" i="1" smtClean="0">
                            <a:latin typeface="Cambria Math" panose="02040503050406030204" pitchFamily="18" charset="0"/>
                          </a:rPr>
                          <m:t>𝑡</m:t>
                        </m:r>
                      </m:e>
                    </m:acc>
                  </m:oMath>
                </a14:m>
                <a:r>
                  <a:rPr lang="en-US" sz="1400" dirty="0"/>
                  <a:t> run currently optional for CEPC based on TDR.</a:t>
                </a:r>
              </a:p>
            </p:txBody>
          </p:sp>
        </mc:Choice>
        <mc:Fallback xmlns="">
          <p:sp>
            <p:nvSpPr>
              <p:cNvPr id="9" name="TextBox 8">
                <a:extLst>
                  <a:ext uri="{FF2B5EF4-FFF2-40B4-BE49-F238E27FC236}">
                    <a16:creationId xmlns:a16="http://schemas.microsoft.com/office/drawing/2014/main" id="{88F206D4-5E63-DE94-20C0-146AAD19812C}"/>
                  </a:ext>
                </a:extLst>
              </p:cNvPr>
              <p:cNvSpPr txBox="1">
                <a:spLocks noRot="1" noChangeAspect="1" noMove="1" noResize="1" noEditPoints="1" noAdjustHandles="1" noChangeArrowheads="1" noChangeShapeType="1" noTextEdit="1"/>
              </p:cNvSpPr>
              <p:nvPr/>
            </p:nvSpPr>
            <p:spPr>
              <a:xfrm>
                <a:off x="6524" y="5889115"/>
                <a:ext cx="4283967" cy="307777"/>
              </a:xfrm>
              <a:prstGeom prst="rect">
                <a:avLst/>
              </a:prstGeom>
              <a:blipFill>
                <a:blip r:embed="rId6"/>
                <a:stretch>
                  <a:fillRect l="-296" t="-3846" b="-15385"/>
                </a:stretch>
              </a:blipFill>
            </p:spPr>
            <p:txBody>
              <a:bodyPr/>
              <a:lstStyle/>
              <a:p>
                <a:r>
                  <a:rPr lang="en-US">
                    <a:noFill/>
                  </a:rPr>
                  <a:t> </a:t>
                </a:r>
              </a:p>
            </p:txBody>
          </p:sp>
        </mc:Fallback>
      </mc:AlternateContent>
    </p:spTree>
    <p:extLst>
      <p:ext uri="{BB962C8B-B14F-4D97-AF65-F5344CB8AC3E}">
        <p14:creationId xmlns:p14="http://schemas.microsoft.com/office/powerpoint/2010/main" val="935879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BDA1-216A-8037-2D94-28A11B5DF5C6}"/>
              </a:ext>
            </a:extLst>
          </p:cNvPr>
          <p:cNvSpPr>
            <a:spLocks noGrp="1"/>
          </p:cNvSpPr>
          <p:nvPr>
            <p:ph type="title"/>
          </p:nvPr>
        </p:nvSpPr>
        <p:spPr/>
        <p:txBody>
          <a:bodyPr/>
          <a:lstStyle/>
          <a:p>
            <a:r>
              <a:rPr lang="en-US" dirty="0"/>
              <a:t>CEPC vs FCC: timelines</a:t>
            </a:r>
          </a:p>
        </p:txBody>
      </p:sp>
      <p:sp>
        <p:nvSpPr>
          <p:cNvPr id="10" name="Content Placeholder 9">
            <a:extLst>
              <a:ext uri="{FF2B5EF4-FFF2-40B4-BE49-F238E27FC236}">
                <a16:creationId xmlns:a16="http://schemas.microsoft.com/office/drawing/2014/main" id="{6CE34C43-DB3E-06C8-15DF-4DBC3ACC3F36}"/>
              </a:ext>
            </a:extLst>
          </p:cNvPr>
          <p:cNvSpPr>
            <a:spLocks noGrp="1"/>
          </p:cNvSpPr>
          <p:nvPr>
            <p:ph idx="1"/>
          </p:nvPr>
        </p:nvSpPr>
        <p:spPr>
          <a:xfrm>
            <a:off x="5796136" y="1739231"/>
            <a:ext cx="3096344" cy="4476313"/>
          </a:xfrm>
        </p:spPr>
        <p:txBody>
          <a:bodyPr/>
          <a:lstStyle/>
          <a:p>
            <a:r>
              <a:rPr lang="en-US" dirty="0"/>
              <a:t>Based on current hopes/plans- </a:t>
            </a:r>
            <a:r>
              <a:rPr lang="en-US" dirty="0" err="1"/>
              <a:t>FCCee</a:t>
            </a:r>
            <a:r>
              <a:rPr lang="en-US" dirty="0"/>
              <a:t> would commence operation in mid/late 2040s compared to mid 2030s for CEPC.</a:t>
            </a:r>
          </a:p>
          <a:p>
            <a:r>
              <a:rPr lang="en-US" dirty="0"/>
              <a:t>This is mainly driven by constraints on FCC from LHC operations =&gt; the times from construction to operation are similar.</a:t>
            </a:r>
          </a:p>
        </p:txBody>
      </p:sp>
      <p:sp>
        <p:nvSpPr>
          <p:cNvPr id="3" name="Slide Number Placeholder 2">
            <a:extLst>
              <a:ext uri="{FF2B5EF4-FFF2-40B4-BE49-F238E27FC236}">
                <a16:creationId xmlns:a16="http://schemas.microsoft.com/office/drawing/2014/main" id="{0938A2CA-B1B0-51F5-C044-D9F39FC6BE17}"/>
              </a:ext>
            </a:extLst>
          </p:cNvPr>
          <p:cNvSpPr>
            <a:spLocks noGrp="1"/>
          </p:cNvSpPr>
          <p:nvPr>
            <p:ph type="sldNum" sz="quarter" idx="10"/>
          </p:nvPr>
        </p:nvSpPr>
        <p:spPr/>
        <p:txBody>
          <a:bodyPr/>
          <a:lstStyle/>
          <a:p>
            <a:fld id="{AE7792FC-DA11-4845-AF78-2C14EC41BBBC}" type="slidenum">
              <a:rPr lang="en-GB" altLang="en-US" smtClean="0"/>
              <a:pPr/>
              <a:t>42</a:t>
            </a:fld>
            <a:endParaRPr lang="en-GB" altLang="en-US"/>
          </a:p>
        </p:txBody>
      </p:sp>
      <p:pic>
        <p:nvPicPr>
          <p:cNvPr id="1026" name="Picture 2" descr="Two Apples - Inawera Flavour Concentrate - The Alchemists Cupboard">
            <a:extLst>
              <a:ext uri="{FF2B5EF4-FFF2-40B4-BE49-F238E27FC236}">
                <a16:creationId xmlns:a16="http://schemas.microsoft.com/office/drawing/2014/main" id="{E2C1DCE7-F880-DA15-C4EA-A140E63B6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232" y="0"/>
            <a:ext cx="1340768" cy="134076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
            <a:extLst>
              <a:ext uri="{FF2B5EF4-FFF2-40B4-BE49-F238E27FC236}">
                <a16:creationId xmlns:a16="http://schemas.microsoft.com/office/drawing/2014/main" id="{164A63E0-055C-15D2-2033-C04587743A92}"/>
              </a:ext>
            </a:extLst>
          </p:cNvPr>
          <p:cNvPicPr>
            <a:picLocks noChangeAspect="1"/>
          </p:cNvPicPr>
          <p:nvPr/>
        </p:nvPicPr>
        <p:blipFill rotWithShape="1">
          <a:blip r:embed="rId4"/>
          <a:srcRect b="22359"/>
          <a:stretch/>
        </p:blipFill>
        <p:spPr>
          <a:xfrm>
            <a:off x="0" y="3215469"/>
            <a:ext cx="5580112" cy="2963048"/>
          </a:xfrm>
          <a:prstGeom prst="rect">
            <a:avLst/>
          </a:prstGeom>
        </p:spPr>
      </p:pic>
      <p:pic>
        <p:nvPicPr>
          <p:cNvPr id="8" name="Picture 7">
            <a:extLst>
              <a:ext uri="{FF2B5EF4-FFF2-40B4-BE49-F238E27FC236}">
                <a16:creationId xmlns:a16="http://schemas.microsoft.com/office/drawing/2014/main" id="{9F8AD6EA-6D08-541F-B658-565BFEB42ADE}"/>
              </a:ext>
            </a:extLst>
          </p:cNvPr>
          <p:cNvPicPr preferRelativeResize="0">
            <a:picLocks noChangeAspect="1"/>
          </p:cNvPicPr>
          <p:nvPr/>
        </p:nvPicPr>
        <p:blipFill rotWithShape="1">
          <a:blip r:embed="rId5"/>
          <a:srcRect b="6708"/>
          <a:stretch/>
        </p:blipFill>
        <p:spPr>
          <a:xfrm>
            <a:off x="0" y="1340768"/>
            <a:ext cx="5652120" cy="1945383"/>
          </a:xfrm>
          <a:prstGeom prst="rect">
            <a:avLst/>
          </a:prstGeom>
          <a:ln>
            <a:solidFill>
              <a:schemeClr val="tx2"/>
            </a:solidFill>
          </a:ln>
        </p:spPr>
      </p:pic>
      <p:sp>
        <p:nvSpPr>
          <p:cNvPr id="11" name="TextBox 10">
            <a:extLst>
              <a:ext uri="{FF2B5EF4-FFF2-40B4-BE49-F238E27FC236}">
                <a16:creationId xmlns:a16="http://schemas.microsoft.com/office/drawing/2014/main" id="{B65529B5-B88C-D0EA-0FC0-02A76121C67E}"/>
              </a:ext>
            </a:extLst>
          </p:cNvPr>
          <p:cNvSpPr txBox="1"/>
          <p:nvPr/>
        </p:nvSpPr>
        <p:spPr>
          <a:xfrm>
            <a:off x="5005363" y="86209"/>
            <a:ext cx="2631033" cy="923330"/>
          </a:xfrm>
          <a:prstGeom prst="rect">
            <a:avLst/>
          </a:prstGeom>
          <a:noFill/>
        </p:spPr>
        <p:txBody>
          <a:bodyPr wrap="square" rtlCol="0">
            <a:spAutoFit/>
          </a:bodyPr>
          <a:lstStyle/>
          <a:p>
            <a:r>
              <a:rPr lang="en-US" dirty="0">
                <a:solidFill>
                  <a:schemeClr val="bg1"/>
                </a:solidFill>
              </a:rPr>
              <a:t>Schematics taken from slides from 2023 FCC and </a:t>
            </a:r>
            <a:r>
              <a:rPr lang="en-US" dirty="0">
                <a:solidFill>
                  <a:schemeClr val="bg1"/>
                </a:solidFill>
                <a:hlinkClick r:id="rId6"/>
              </a:rPr>
              <a:t>CEPC</a:t>
            </a:r>
            <a:r>
              <a:rPr lang="en-US" dirty="0">
                <a:solidFill>
                  <a:schemeClr val="bg1"/>
                </a:solidFill>
              </a:rPr>
              <a:t> weeks.</a:t>
            </a:r>
          </a:p>
        </p:txBody>
      </p:sp>
    </p:spTree>
    <p:extLst>
      <p:ext uri="{BB962C8B-B14F-4D97-AF65-F5344CB8AC3E}">
        <p14:creationId xmlns:p14="http://schemas.microsoft.com/office/powerpoint/2010/main" val="911957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AF4C-022E-52EA-83EF-BBC987F5BB53}"/>
              </a:ext>
            </a:extLst>
          </p:cNvPr>
          <p:cNvSpPr>
            <a:spLocks noGrp="1"/>
          </p:cNvSpPr>
          <p:nvPr>
            <p:ph type="title"/>
          </p:nvPr>
        </p:nvSpPr>
        <p:spPr/>
        <p:txBody>
          <a:bodyPr/>
          <a:lstStyle/>
          <a:p>
            <a:r>
              <a:rPr lang="en-US" dirty="0"/>
              <a:t>CEPC vs FCC: location and costs</a:t>
            </a:r>
          </a:p>
        </p:txBody>
      </p:sp>
      <p:sp>
        <p:nvSpPr>
          <p:cNvPr id="6" name="Content Placeholder 5">
            <a:extLst>
              <a:ext uri="{FF2B5EF4-FFF2-40B4-BE49-F238E27FC236}">
                <a16:creationId xmlns:a16="http://schemas.microsoft.com/office/drawing/2014/main" id="{E188DE43-255A-0234-E1D1-4429B3759D09}"/>
              </a:ext>
            </a:extLst>
          </p:cNvPr>
          <p:cNvSpPr>
            <a:spLocks noGrp="1"/>
          </p:cNvSpPr>
          <p:nvPr>
            <p:ph idx="1"/>
          </p:nvPr>
        </p:nvSpPr>
        <p:spPr>
          <a:xfrm>
            <a:off x="117411" y="1395412"/>
            <a:ext cx="4814630" cy="1368153"/>
          </a:xfrm>
        </p:spPr>
        <p:txBody>
          <a:bodyPr/>
          <a:lstStyle/>
          <a:p>
            <a:r>
              <a:rPr lang="en-US" dirty="0"/>
              <a:t>FCC location is (exactly) fixed (one highlight of the feasibility study) whilst of 6 considered sites for CEPC, 3 have been selected for further study.</a:t>
            </a:r>
          </a:p>
        </p:txBody>
      </p:sp>
      <p:sp>
        <p:nvSpPr>
          <p:cNvPr id="3" name="Slide Number Placeholder 2">
            <a:extLst>
              <a:ext uri="{FF2B5EF4-FFF2-40B4-BE49-F238E27FC236}">
                <a16:creationId xmlns:a16="http://schemas.microsoft.com/office/drawing/2014/main" id="{BEABA765-0040-BB4F-8AE0-26EC85D1C382}"/>
              </a:ext>
            </a:extLst>
          </p:cNvPr>
          <p:cNvSpPr>
            <a:spLocks noGrp="1"/>
          </p:cNvSpPr>
          <p:nvPr>
            <p:ph type="sldNum" sz="quarter" idx="10"/>
          </p:nvPr>
        </p:nvSpPr>
        <p:spPr/>
        <p:txBody>
          <a:bodyPr/>
          <a:lstStyle/>
          <a:p>
            <a:fld id="{AE7792FC-DA11-4845-AF78-2C14EC41BBBC}" type="slidenum">
              <a:rPr lang="en-GB" altLang="en-US" smtClean="0"/>
              <a:pPr/>
              <a:t>43</a:t>
            </a:fld>
            <a:endParaRPr lang="en-GB" altLang="en-US"/>
          </a:p>
        </p:txBody>
      </p:sp>
      <p:sp>
        <p:nvSpPr>
          <p:cNvPr id="4" name="TextBox 3">
            <a:extLst>
              <a:ext uri="{FF2B5EF4-FFF2-40B4-BE49-F238E27FC236}">
                <a16:creationId xmlns:a16="http://schemas.microsoft.com/office/drawing/2014/main" id="{7EB9A564-81B6-FE91-4D84-F9B76D11060B}"/>
              </a:ext>
            </a:extLst>
          </p:cNvPr>
          <p:cNvSpPr txBox="1"/>
          <p:nvPr/>
        </p:nvSpPr>
        <p:spPr>
          <a:xfrm>
            <a:off x="3039071" y="806360"/>
            <a:ext cx="5267945" cy="369332"/>
          </a:xfrm>
          <a:prstGeom prst="rect">
            <a:avLst/>
          </a:prstGeom>
          <a:noFill/>
        </p:spPr>
        <p:txBody>
          <a:bodyPr wrap="square" rtlCol="0">
            <a:spAutoFit/>
          </a:bodyPr>
          <a:lstStyle/>
          <a:p>
            <a:r>
              <a:rPr lang="en-US" dirty="0">
                <a:solidFill>
                  <a:schemeClr val="bg1"/>
                </a:solidFill>
              </a:rPr>
              <a:t>(…which are linked on some level…)</a:t>
            </a:r>
          </a:p>
        </p:txBody>
      </p:sp>
      <p:pic>
        <p:nvPicPr>
          <p:cNvPr id="5" name="Picture 4">
            <a:extLst>
              <a:ext uri="{FF2B5EF4-FFF2-40B4-BE49-F238E27FC236}">
                <a16:creationId xmlns:a16="http://schemas.microsoft.com/office/drawing/2014/main" id="{79B51319-A93D-A13E-DE18-2D1F2072CD30}"/>
              </a:ext>
            </a:extLst>
          </p:cNvPr>
          <p:cNvPicPr>
            <a:picLocks noChangeAspect="1"/>
          </p:cNvPicPr>
          <p:nvPr/>
        </p:nvPicPr>
        <p:blipFill rotWithShape="1">
          <a:blip r:embed="rId3"/>
          <a:srcRect l="51479"/>
          <a:stretch/>
        </p:blipFill>
        <p:spPr>
          <a:xfrm>
            <a:off x="5162138" y="1395412"/>
            <a:ext cx="3596100" cy="3690279"/>
          </a:xfrm>
          <a:prstGeom prst="rect">
            <a:avLst/>
          </a:prstGeom>
        </p:spPr>
      </p:pic>
      <p:pic>
        <p:nvPicPr>
          <p:cNvPr id="7" name="Picture 6">
            <a:extLst>
              <a:ext uri="{FF2B5EF4-FFF2-40B4-BE49-F238E27FC236}">
                <a16:creationId xmlns:a16="http://schemas.microsoft.com/office/drawing/2014/main" id="{36703DBA-D719-E43E-2AD5-F6090D18AE3E}"/>
              </a:ext>
            </a:extLst>
          </p:cNvPr>
          <p:cNvPicPr>
            <a:picLocks noChangeAspect="1"/>
          </p:cNvPicPr>
          <p:nvPr/>
        </p:nvPicPr>
        <p:blipFill>
          <a:blip r:embed="rId4"/>
          <a:stretch>
            <a:fillRect/>
          </a:stretch>
        </p:blipFill>
        <p:spPr>
          <a:xfrm>
            <a:off x="-2665" y="2857153"/>
            <a:ext cx="4509468" cy="3182738"/>
          </a:xfrm>
          <a:prstGeom prst="rect">
            <a:avLst/>
          </a:prstGeom>
        </p:spPr>
      </p:pic>
      <p:sp>
        <p:nvSpPr>
          <p:cNvPr id="9" name="Rectangle 8">
            <a:extLst>
              <a:ext uri="{FF2B5EF4-FFF2-40B4-BE49-F238E27FC236}">
                <a16:creationId xmlns:a16="http://schemas.microsoft.com/office/drawing/2014/main" id="{E529C619-3292-F9BF-A9BD-89DA7040B047}"/>
              </a:ext>
            </a:extLst>
          </p:cNvPr>
          <p:cNvSpPr/>
          <p:nvPr/>
        </p:nvSpPr>
        <p:spPr>
          <a:xfrm>
            <a:off x="2771800" y="3717033"/>
            <a:ext cx="1094484" cy="5040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8FEBF22D-F2C9-B848-0B00-2D13C220D730}"/>
              </a:ext>
            </a:extLst>
          </p:cNvPr>
          <p:cNvSpPr/>
          <p:nvPr/>
        </p:nvSpPr>
        <p:spPr>
          <a:xfrm>
            <a:off x="3342852" y="4653135"/>
            <a:ext cx="869108" cy="31068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83591D48-CBBC-186D-F8E7-AF28CECBE708}"/>
              </a:ext>
            </a:extLst>
          </p:cNvPr>
          <p:cNvSpPr/>
          <p:nvPr/>
        </p:nvSpPr>
        <p:spPr>
          <a:xfrm>
            <a:off x="2339753" y="4794176"/>
            <a:ext cx="958624" cy="5040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6195202E-1242-7E3D-844F-37BCDEAEBEE2}"/>
              </a:ext>
            </a:extLst>
          </p:cNvPr>
          <p:cNvSpPr txBox="1">
            <a:spLocks/>
          </p:cNvSpPr>
          <p:nvPr/>
        </p:nvSpPr>
        <p:spPr bwMode="auto">
          <a:xfrm>
            <a:off x="4572000" y="5201081"/>
            <a:ext cx="4509468" cy="136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69875" indent="-269875" algn="l" rtl="0" eaLnBrk="0" fontAlgn="base" hangingPunct="0">
              <a:spcBef>
                <a:spcPct val="0"/>
              </a:spcBef>
              <a:spcAft>
                <a:spcPct val="75000"/>
              </a:spcAft>
              <a:buChar char="•"/>
              <a:defRPr sz="2000">
                <a:solidFill>
                  <a:schemeClr val="tx1"/>
                </a:solidFill>
                <a:latin typeface="+mn-lt"/>
                <a:ea typeface="+mn-ea"/>
                <a:cs typeface="+mn-cs"/>
              </a:defRPr>
            </a:lvl1pPr>
            <a:lvl2pPr marL="538163" indent="-266700" algn="l" rtl="0" eaLnBrk="0" fontAlgn="base" hangingPunct="0">
              <a:spcBef>
                <a:spcPct val="0"/>
              </a:spcBef>
              <a:spcAft>
                <a:spcPct val="75000"/>
              </a:spcAft>
              <a:buChar char="•"/>
              <a:defRPr sz="2000">
                <a:solidFill>
                  <a:schemeClr val="tx1"/>
                </a:solidFill>
                <a:latin typeface="+mn-lt"/>
              </a:defRPr>
            </a:lvl2pPr>
            <a:lvl3pPr marL="809625" indent="-269875" algn="l" rtl="0" eaLnBrk="0" fontAlgn="base" hangingPunct="0">
              <a:spcBef>
                <a:spcPct val="0"/>
              </a:spcBef>
              <a:spcAft>
                <a:spcPct val="75000"/>
              </a:spcAft>
              <a:buChar char="•"/>
              <a:defRPr sz="2000">
                <a:solidFill>
                  <a:schemeClr val="tx1"/>
                </a:solidFill>
                <a:latin typeface="+mn-lt"/>
              </a:defRPr>
            </a:lvl3pPr>
            <a:lvl4pPr marL="1079500" indent="-268288" algn="l" rtl="0" eaLnBrk="0" fontAlgn="base" hangingPunct="0">
              <a:spcBef>
                <a:spcPct val="0"/>
              </a:spcBef>
              <a:spcAft>
                <a:spcPct val="75000"/>
              </a:spcAft>
              <a:buChar char="•"/>
              <a:defRPr sz="2000">
                <a:solidFill>
                  <a:schemeClr val="tx1"/>
                </a:solidFill>
                <a:latin typeface="+mn-lt"/>
              </a:defRPr>
            </a:lvl4pPr>
            <a:lvl5pPr marL="1350963" indent="-269875" algn="l" rtl="0" eaLnBrk="0" fontAlgn="base" hangingPunct="0">
              <a:spcBef>
                <a:spcPct val="0"/>
              </a:spcBef>
              <a:spcAft>
                <a:spcPct val="75000"/>
              </a:spcAft>
              <a:buChar char="•"/>
              <a:defRPr sz="2000">
                <a:solidFill>
                  <a:schemeClr val="tx1"/>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a:lstStyle>
          <a:p>
            <a:r>
              <a:rPr lang="en-US" kern="0" dirty="0"/>
              <a:t>Quoted expected construction cost of CEPC ~ half that of FCC (variations in purchasing/</a:t>
            </a:r>
            <a:r>
              <a:rPr lang="en-US" kern="0" dirty="0" err="1"/>
              <a:t>labour</a:t>
            </a:r>
            <a:r>
              <a:rPr lang="en-US" kern="0" dirty="0"/>
              <a:t> costs)</a:t>
            </a:r>
          </a:p>
        </p:txBody>
      </p:sp>
      <p:pic>
        <p:nvPicPr>
          <p:cNvPr id="13" name="Picture 2" descr="Two Apples - Inawera Flavour Concentrate - The Alchemists Cupboard">
            <a:extLst>
              <a:ext uri="{FF2B5EF4-FFF2-40B4-BE49-F238E27FC236}">
                <a16:creationId xmlns:a16="http://schemas.microsoft.com/office/drawing/2014/main" id="{6F344B49-22F3-822F-14DE-779A8CB3A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3232" y="0"/>
            <a:ext cx="1340768" cy="134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59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77AE9-87EE-8255-EE7B-E3A921EDDFE6}"/>
              </a:ext>
            </a:extLst>
          </p:cNvPr>
          <p:cNvSpPr>
            <a:spLocks noGrp="1"/>
          </p:cNvSpPr>
          <p:nvPr>
            <p:ph type="title"/>
          </p:nvPr>
        </p:nvSpPr>
        <p:spPr/>
        <p:txBody>
          <a:bodyPr/>
          <a:lstStyle/>
          <a:p>
            <a:r>
              <a:rPr lang="en-US" dirty="0"/>
              <a:t>CEPC vs FCC: other differences </a:t>
            </a:r>
          </a:p>
        </p:txBody>
      </p:sp>
      <p:sp>
        <p:nvSpPr>
          <p:cNvPr id="4" name="Content Placeholder 3">
            <a:extLst>
              <a:ext uri="{FF2B5EF4-FFF2-40B4-BE49-F238E27FC236}">
                <a16:creationId xmlns:a16="http://schemas.microsoft.com/office/drawing/2014/main" id="{AC70C7DE-EF00-FB98-DA5D-4F186522C7E2}"/>
              </a:ext>
            </a:extLst>
          </p:cNvPr>
          <p:cNvSpPr>
            <a:spLocks noGrp="1"/>
          </p:cNvSpPr>
          <p:nvPr>
            <p:ph idx="1"/>
          </p:nvPr>
        </p:nvSpPr>
        <p:spPr>
          <a:xfrm>
            <a:off x="137151" y="1563196"/>
            <a:ext cx="3502240" cy="4067175"/>
          </a:xfrm>
        </p:spPr>
        <p:txBody>
          <a:bodyPr/>
          <a:lstStyle/>
          <a:p>
            <a:r>
              <a:rPr lang="en-US" dirty="0"/>
              <a:t>#IPs: CEPC has 2, whilst FCC (as of the mid-term review of the feasibility study) has 4.</a:t>
            </a:r>
          </a:p>
          <a:p>
            <a:r>
              <a:rPr lang="en-US" dirty="0"/>
              <a:t>Different baseline operating plan.</a:t>
            </a:r>
          </a:p>
        </p:txBody>
      </p:sp>
      <p:sp>
        <p:nvSpPr>
          <p:cNvPr id="3" name="Slide Number Placeholder 2">
            <a:extLst>
              <a:ext uri="{FF2B5EF4-FFF2-40B4-BE49-F238E27FC236}">
                <a16:creationId xmlns:a16="http://schemas.microsoft.com/office/drawing/2014/main" id="{84034A92-52B8-68BC-77EC-B35B5BE9B4AB}"/>
              </a:ext>
            </a:extLst>
          </p:cNvPr>
          <p:cNvSpPr>
            <a:spLocks noGrp="1"/>
          </p:cNvSpPr>
          <p:nvPr>
            <p:ph type="sldNum" sz="quarter" idx="10"/>
          </p:nvPr>
        </p:nvSpPr>
        <p:spPr/>
        <p:txBody>
          <a:bodyPr/>
          <a:lstStyle/>
          <a:p>
            <a:fld id="{AE7792FC-DA11-4845-AF78-2C14EC41BBBC}" type="slidenum">
              <a:rPr lang="en-GB" altLang="en-US" smtClean="0"/>
              <a:pPr/>
              <a:t>44</a:t>
            </a:fld>
            <a:endParaRPr lang="en-GB" altLang="en-US"/>
          </a:p>
        </p:txBody>
      </p:sp>
      <p:pic>
        <p:nvPicPr>
          <p:cNvPr id="8" name="Picture 7" descr="A screenshot of a computer&#10;&#10;Description automatically generated">
            <a:extLst>
              <a:ext uri="{FF2B5EF4-FFF2-40B4-BE49-F238E27FC236}">
                <a16:creationId xmlns:a16="http://schemas.microsoft.com/office/drawing/2014/main" id="{CA8B11BB-95CB-9D1A-61C7-67FC3FFB317B}"/>
              </a:ext>
            </a:extLst>
          </p:cNvPr>
          <p:cNvPicPr>
            <a:picLocks noChangeAspect="1"/>
          </p:cNvPicPr>
          <p:nvPr/>
        </p:nvPicPr>
        <p:blipFill rotWithShape="1">
          <a:blip r:embed="rId2">
            <a:extLst>
              <a:ext uri="{28A0092B-C50C-407E-A947-70E740481C1C}">
                <a14:useLocalDpi xmlns:a14="http://schemas.microsoft.com/office/drawing/2010/main" val="0"/>
              </a:ext>
            </a:extLst>
          </a:blip>
          <a:srcRect l="16207" t="32471" r="30985" b="31294"/>
          <a:stretch/>
        </p:blipFill>
        <p:spPr>
          <a:xfrm>
            <a:off x="4211960" y="1340768"/>
            <a:ext cx="4824686" cy="1862159"/>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DAFEEF90-D363-4A71-82D7-C51244EE354D}"/>
              </a:ext>
            </a:extLst>
          </p:cNvPr>
          <p:cNvPicPr>
            <a:picLocks noChangeAspect="1"/>
          </p:cNvPicPr>
          <p:nvPr/>
        </p:nvPicPr>
        <p:blipFill rotWithShape="1">
          <a:blip r:embed="rId3">
            <a:extLst>
              <a:ext uri="{28A0092B-C50C-407E-A947-70E740481C1C}">
                <a14:useLocalDpi xmlns:a14="http://schemas.microsoft.com/office/drawing/2010/main" val="0"/>
              </a:ext>
            </a:extLst>
          </a:blip>
          <a:srcRect l="26397" t="54544" r="11529" b="24059"/>
          <a:stretch/>
        </p:blipFill>
        <p:spPr>
          <a:xfrm>
            <a:off x="4211960" y="3470998"/>
            <a:ext cx="4939392" cy="1105834"/>
          </a:xfrm>
          <a:prstGeom prst="rect">
            <a:avLst/>
          </a:prstGeom>
        </p:spPr>
      </p:pic>
      <p:sp>
        <p:nvSpPr>
          <p:cNvPr id="11" name="TextBox 10">
            <a:extLst>
              <a:ext uri="{FF2B5EF4-FFF2-40B4-BE49-F238E27FC236}">
                <a16:creationId xmlns:a16="http://schemas.microsoft.com/office/drawing/2014/main" id="{6E2FE8C8-3E0C-92CC-F4D7-FB10BA59D411}"/>
              </a:ext>
            </a:extLst>
          </p:cNvPr>
          <p:cNvSpPr txBox="1"/>
          <p:nvPr/>
        </p:nvSpPr>
        <p:spPr>
          <a:xfrm>
            <a:off x="4211960" y="3169920"/>
            <a:ext cx="5251196" cy="276999"/>
          </a:xfrm>
          <a:prstGeom prst="rect">
            <a:avLst/>
          </a:prstGeom>
          <a:noFill/>
        </p:spPr>
        <p:txBody>
          <a:bodyPr wrap="square" rtlCol="0">
            <a:spAutoFit/>
          </a:bodyPr>
          <a:lstStyle/>
          <a:p>
            <a:r>
              <a:rPr lang="en-US" sz="1200" dirty="0"/>
              <a:t>FCC with 4 IPs (not fixed, additional opportunities e.g. 125 GeV)</a:t>
            </a:r>
          </a:p>
        </p:txBody>
      </p:sp>
      <p:sp>
        <p:nvSpPr>
          <p:cNvPr id="13" name="Content Placeholder 3">
            <a:extLst>
              <a:ext uri="{FF2B5EF4-FFF2-40B4-BE49-F238E27FC236}">
                <a16:creationId xmlns:a16="http://schemas.microsoft.com/office/drawing/2014/main" id="{8C61F931-CAB9-14C9-323A-00911797ED91}"/>
              </a:ext>
            </a:extLst>
          </p:cNvPr>
          <p:cNvSpPr txBox="1">
            <a:spLocks/>
          </p:cNvSpPr>
          <p:nvPr/>
        </p:nvSpPr>
        <p:spPr bwMode="auto">
          <a:xfrm>
            <a:off x="4355976" y="4795180"/>
            <a:ext cx="4795376" cy="158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69875" indent="-269875" algn="l" rtl="0" eaLnBrk="0" fontAlgn="base" hangingPunct="0">
              <a:spcBef>
                <a:spcPct val="0"/>
              </a:spcBef>
              <a:spcAft>
                <a:spcPct val="75000"/>
              </a:spcAft>
              <a:buChar char="•"/>
              <a:defRPr sz="2000">
                <a:solidFill>
                  <a:schemeClr val="tx1"/>
                </a:solidFill>
                <a:latin typeface="+mn-lt"/>
                <a:ea typeface="+mn-ea"/>
                <a:cs typeface="+mn-cs"/>
              </a:defRPr>
            </a:lvl1pPr>
            <a:lvl2pPr marL="538163" indent="-266700" algn="l" rtl="0" eaLnBrk="0" fontAlgn="base" hangingPunct="0">
              <a:spcBef>
                <a:spcPct val="0"/>
              </a:spcBef>
              <a:spcAft>
                <a:spcPct val="75000"/>
              </a:spcAft>
              <a:buChar char="•"/>
              <a:defRPr sz="2000">
                <a:solidFill>
                  <a:schemeClr val="tx1"/>
                </a:solidFill>
                <a:latin typeface="+mn-lt"/>
              </a:defRPr>
            </a:lvl2pPr>
            <a:lvl3pPr marL="809625" indent="-269875" algn="l" rtl="0" eaLnBrk="0" fontAlgn="base" hangingPunct="0">
              <a:spcBef>
                <a:spcPct val="0"/>
              </a:spcBef>
              <a:spcAft>
                <a:spcPct val="75000"/>
              </a:spcAft>
              <a:buChar char="•"/>
              <a:defRPr sz="2000">
                <a:solidFill>
                  <a:schemeClr val="tx1"/>
                </a:solidFill>
                <a:latin typeface="+mn-lt"/>
              </a:defRPr>
            </a:lvl3pPr>
            <a:lvl4pPr marL="1079500" indent="-268288" algn="l" rtl="0" eaLnBrk="0" fontAlgn="base" hangingPunct="0">
              <a:spcBef>
                <a:spcPct val="0"/>
              </a:spcBef>
              <a:spcAft>
                <a:spcPct val="75000"/>
              </a:spcAft>
              <a:buChar char="•"/>
              <a:defRPr sz="2000">
                <a:solidFill>
                  <a:schemeClr val="tx1"/>
                </a:solidFill>
                <a:latin typeface="+mn-lt"/>
              </a:defRPr>
            </a:lvl4pPr>
            <a:lvl5pPr marL="1350963" indent="-269875" algn="l" rtl="0" eaLnBrk="0" fontAlgn="base" hangingPunct="0">
              <a:spcBef>
                <a:spcPct val="0"/>
              </a:spcBef>
              <a:spcAft>
                <a:spcPct val="75000"/>
              </a:spcAft>
              <a:buChar char="•"/>
              <a:defRPr sz="2000">
                <a:solidFill>
                  <a:schemeClr val="tx1"/>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a:lstStyle>
          <a:p>
            <a:r>
              <a:rPr lang="en-US" kern="0" dirty="0"/>
              <a:t>Power consumption ~ similar but carbon footprint currently higher for CEPC due to China’s (current) prevalent use of coal as an energy source.</a:t>
            </a:r>
          </a:p>
        </p:txBody>
      </p:sp>
      <p:pic>
        <p:nvPicPr>
          <p:cNvPr id="15" name="Picture 14" descr="A screenshot of a computer&#10;&#10;Description automatically generated">
            <a:extLst>
              <a:ext uri="{FF2B5EF4-FFF2-40B4-BE49-F238E27FC236}">
                <a16:creationId xmlns:a16="http://schemas.microsoft.com/office/drawing/2014/main" id="{7ADEBCC6-949B-56DA-B500-4BE7F362BB21}"/>
              </a:ext>
            </a:extLst>
          </p:cNvPr>
          <p:cNvPicPr>
            <a:picLocks noChangeAspect="1"/>
          </p:cNvPicPr>
          <p:nvPr/>
        </p:nvPicPr>
        <p:blipFill rotWithShape="1">
          <a:blip r:embed="rId4">
            <a:extLst>
              <a:ext uri="{28A0092B-C50C-407E-A947-70E740481C1C}">
                <a14:useLocalDpi xmlns:a14="http://schemas.microsoft.com/office/drawing/2010/main" val="0"/>
              </a:ext>
            </a:extLst>
          </a:blip>
          <a:srcRect l="18985" t="19295" r="29178" b="21412"/>
          <a:stretch/>
        </p:blipFill>
        <p:spPr>
          <a:xfrm>
            <a:off x="220410" y="3599838"/>
            <a:ext cx="3777274" cy="2430353"/>
          </a:xfrm>
          <a:prstGeom prst="rect">
            <a:avLst/>
          </a:prstGeom>
        </p:spPr>
      </p:pic>
    </p:spTree>
    <p:extLst>
      <p:ext uri="{BB962C8B-B14F-4D97-AF65-F5344CB8AC3E}">
        <p14:creationId xmlns:p14="http://schemas.microsoft.com/office/powerpoint/2010/main" val="299114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E769-984A-2BA9-9C29-62227891D40D}"/>
              </a:ext>
            </a:extLst>
          </p:cNvPr>
          <p:cNvSpPr>
            <a:spLocks noGrp="1"/>
          </p:cNvSpPr>
          <p:nvPr>
            <p:ph type="title"/>
          </p:nvPr>
        </p:nvSpPr>
        <p:spPr/>
        <p:txBody>
          <a:bodyPr/>
          <a:lstStyle/>
          <a:p>
            <a:r>
              <a:rPr lang="en-US" dirty="0"/>
              <a:t>Synergies in FCC </a:t>
            </a:r>
            <a:r>
              <a:rPr lang="en-US" dirty="0" err="1"/>
              <a:t>programme</a:t>
            </a:r>
            <a:r>
              <a:rPr lang="en-US" dirty="0"/>
              <a:t>- FCC-eh</a:t>
            </a:r>
          </a:p>
        </p:txBody>
      </p:sp>
      <p:sp>
        <p:nvSpPr>
          <p:cNvPr id="3" name="Slide Number Placeholder 2">
            <a:extLst>
              <a:ext uri="{FF2B5EF4-FFF2-40B4-BE49-F238E27FC236}">
                <a16:creationId xmlns:a16="http://schemas.microsoft.com/office/drawing/2014/main" id="{5A7B5718-C740-4377-832A-B67C9D6E3C00}"/>
              </a:ext>
            </a:extLst>
          </p:cNvPr>
          <p:cNvSpPr>
            <a:spLocks noGrp="1"/>
          </p:cNvSpPr>
          <p:nvPr>
            <p:ph type="sldNum" sz="quarter" idx="10"/>
          </p:nvPr>
        </p:nvSpPr>
        <p:spPr/>
        <p:txBody>
          <a:bodyPr/>
          <a:lstStyle/>
          <a:p>
            <a:fld id="{AE7792FC-DA11-4845-AF78-2C14EC41BBBC}" type="slidenum">
              <a:rPr lang="en-GB" altLang="en-US" smtClean="0"/>
              <a:pPr/>
              <a:t>45</a:t>
            </a:fld>
            <a:endParaRPr lang="en-GB" altLang="en-US"/>
          </a:p>
        </p:txBody>
      </p:sp>
      <p:pic>
        <p:nvPicPr>
          <p:cNvPr id="4" name="Picture 3">
            <a:extLst>
              <a:ext uri="{FF2B5EF4-FFF2-40B4-BE49-F238E27FC236}">
                <a16:creationId xmlns:a16="http://schemas.microsoft.com/office/drawing/2014/main" id="{538456BA-D131-2B7E-0D05-1D7466A6F2CB}"/>
              </a:ext>
            </a:extLst>
          </p:cNvPr>
          <p:cNvPicPr>
            <a:picLocks noChangeAspect="1"/>
          </p:cNvPicPr>
          <p:nvPr/>
        </p:nvPicPr>
        <p:blipFill rotWithShape="1">
          <a:blip r:embed="rId3"/>
          <a:srcRect t="5470" b="7019"/>
          <a:stretch/>
        </p:blipFill>
        <p:spPr>
          <a:xfrm>
            <a:off x="357605" y="1404988"/>
            <a:ext cx="4959952" cy="3026641"/>
          </a:xfrm>
          <a:prstGeom prst="rect">
            <a:avLst/>
          </a:prstGeom>
        </p:spPr>
      </p:pic>
      <p:sp>
        <p:nvSpPr>
          <p:cNvPr id="5" name="TextBox 4">
            <a:extLst>
              <a:ext uri="{FF2B5EF4-FFF2-40B4-BE49-F238E27FC236}">
                <a16:creationId xmlns:a16="http://schemas.microsoft.com/office/drawing/2014/main" id="{2B6909E5-6E74-5033-1542-1142DF9A9352}"/>
              </a:ext>
            </a:extLst>
          </p:cNvPr>
          <p:cNvSpPr txBox="1"/>
          <p:nvPr/>
        </p:nvSpPr>
        <p:spPr>
          <a:xfrm>
            <a:off x="8841" y="822325"/>
            <a:ext cx="4907905" cy="369332"/>
          </a:xfrm>
          <a:prstGeom prst="rect">
            <a:avLst/>
          </a:prstGeom>
          <a:noFill/>
        </p:spPr>
        <p:txBody>
          <a:bodyPr wrap="square" rtlCol="0">
            <a:spAutoFit/>
          </a:bodyPr>
          <a:lstStyle/>
          <a:p>
            <a:r>
              <a:rPr lang="en-US" dirty="0">
                <a:solidFill>
                  <a:schemeClr val="bg1"/>
                </a:solidFill>
              </a:rPr>
              <a:t>Taken from </a:t>
            </a:r>
            <a:r>
              <a:rPr lang="en-US" dirty="0">
                <a:solidFill>
                  <a:schemeClr val="bg1"/>
                </a:solidFill>
                <a:hlinkClick r:id="rId4"/>
              </a:rPr>
              <a:t>slides</a:t>
            </a:r>
            <a:r>
              <a:rPr lang="en-US" dirty="0">
                <a:solidFill>
                  <a:schemeClr val="bg1"/>
                </a:solidFill>
              </a:rPr>
              <a:t> by J. </a:t>
            </a:r>
            <a:r>
              <a:rPr lang="en-US" dirty="0" err="1">
                <a:solidFill>
                  <a:schemeClr val="bg1"/>
                </a:solidFill>
              </a:rPr>
              <a:t>D”Hondt</a:t>
            </a:r>
            <a:r>
              <a:rPr lang="en-US" dirty="0">
                <a:solidFill>
                  <a:schemeClr val="bg1"/>
                </a:solidFill>
              </a:rPr>
              <a:t> at FCC week </a:t>
            </a:r>
          </a:p>
        </p:txBody>
      </p:sp>
      <p:sp>
        <p:nvSpPr>
          <p:cNvPr id="7" name="TextBox 6">
            <a:extLst>
              <a:ext uri="{FF2B5EF4-FFF2-40B4-BE49-F238E27FC236}">
                <a16:creationId xmlns:a16="http://schemas.microsoft.com/office/drawing/2014/main" id="{C6634225-DA96-B54D-1CE0-B9CA7D1DAB21}"/>
              </a:ext>
            </a:extLst>
          </p:cNvPr>
          <p:cNvSpPr txBox="1"/>
          <p:nvPr/>
        </p:nvSpPr>
        <p:spPr>
          <a:xfrm>
            <a:off x="6228184" y="822325"/>
            <a:ext cx="2808312" cy="369332"/>
          </a:xfrm>
          <a:prstGeom prst="rect">
            <a:avLst/>
          </a:prstGeom>
          <a:noFill/>
        </p:spPr>
        <p:txBody>
          <a:bodyPr wrap="square" rtlCol="0">
            <a:spAutoFit/>
          </a:bodyPr>
          <a:lstStyle/>
          <a:p>
            <a:r>
              <a:rPr lang="en-US" dirty="0">
                <a:solidFill>
                  <a:schemeClr val="bg1"/>
                </a:solidFill>
              </a:rPr>
              <a:t>Taken from updated </a:t>
            </a:r>
            <a:r>
              <a:rPr lang="en-US" dirty="0">
                <a:solidFill>
                  <a:schemeClr val="bg1"/>
                </a:solidFill>
                <a:hlinkClick r:id="rId5"/>
              </a:rPr>
              <a:t>CDR</a:t>
            </a:r>
            <a:endParaRPr lang="en-US" dirty="0">
              <a:solidFill>
                <a:schemeClr val="bg1"/>
              </a:solidFill>
            </a:endParaRPr>
          </a:p>
        </p:txBody>
      </p:sp>
      <p:pic>
        <p:nvPicPr>
          <p:cNvPr id="9" name="Picture 8" descr="A screenshot of a computer&#10;&#10;Description automatically generated">
            <a:extLst>
              <a:ext uri="{FF2B5EF4-FFF2-40B4-BE49-F238E27FC236}">
                <a16:creationId xmlns:a16="http://schemas.microsoft.com/office/drawing/2014/main" id="{25992A9D-3E63-A2E2-2822-473F6997AC32}"/>
              </a:ext>
            </a:extLst>
          </p:cNvPr>
          <p:cNvPicPr>
            <a:picLocks noChangeAspect="1"/>
          </p:cNvPicPr>
          <p:nvPr/>
        </p:nvPicPr>
        <p:blipFill rotWithShape="1">
          <a:blip r:embed="rId6">
            <a:extLst>
              <a:ext uri="{28A0092B-C50C-407E-A947-70E740481C1C}">
                <a14:useLocalDpi xmlns:a14="http://schemas.microsoft.com/office/drawing/2010/main" val="0"/>
              </a:ext>
            </a:extLst>
          </a:blip>
          <a:srcRect l="31030" t="17455" r="36741" b="36897"/>
          <a:stretch/>
        </p:blipFill>
        <p:spPr>
          <a:xfrm>
            <a:off x="5667260" y="1484784"/>
            <a:ext cx="3458794" cy="3181633"/>
          </a:xfrm>
          <a:prstGeom prst="rect">
            <a:avLst/>
          </a:prstGeom>
        </p:spPr>
      </p:pic>
      <p:sp>
        <p:nvSpPr>
          <p:cNvPr id="19" name="Up Arrow 18">
            <a:extLst>
              <a:ext uri="{FF2B5EF4-FFF2-40B4-BE49-F238E27FC236}">
                <a16:creationId xmlns:a16="http://schemas.microsoft.com/office/drawing/2014/main" id="{21CDB64B-15D8-32BF-556A-9B67D44BD3EA}"/>
              </a:ext>
            </a:extLst>
          </p:cNvPr>
          <p:cNvSpPr/>
          <p:nvPr/>
        </p:nvSpPr>
        <p:spPr>
          <a:xfrm>
            <a:off x="8604448" y="2348880"/>
            <a:ext cx="45719" cy="86409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a:extLst>
              <a:ext uri="{FF2B5EF4-FFF2-40B4-BE49-F238E27FC236}">
                <a16:creationId xmlns:a16="http://schemas.microsoft.com/office/drawing/2014/main" id="{7D82120C-AB28-FF16-048F-48C7EF7C93C9}"/>
              </a:ext>
            </a:extLst>
          </p:cNvPr>
          <p:cNvSpPr/>
          <p:nvPr/>
        </p:nvSpPr>
        <p:spPr>
          <a:xfrm rot="20134428" flipH="1">
            <a:off x="8103471" y="2831531"/>
            <a:ext cx="50180" cy="614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BF7E25F9-6DBA-434A-3164-2B538A798DA6}"/>
              </a:ext>
            </a:extLst>
          </p:cNvPr>
          <p:cNvSpPr/>
          <p:nvPr/>
        </p:nvSpPr>
        <p:spPr>
          <a:xfrm rot="18100294" flipH="1">
            <a:off x="7607250" y="3356913"/>
            <a:ext cx="50180" cy="614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a:extLst>
              <a:ext uri="{FF2B5EF4-FFF2-40B4-BE49-F238E27FC236}">
                <a16:creationId xmlns:a16="http://schemas.microsoft.com/office/drawing/2014/main" id="{5B0EC88F-DF15-A1AA-8083-3D2B159FB5EB}"/>
              </a:ext>
            </a:extLst>
          </p:cNvPr>
          <p:cNvSpPr/>
          <p:nvPr/>
        </p:nvSpPr>
        <p:spPr>
          <a:xfrm rot="16420670" flipH="1">
            <a:off x="7306346" y="3620292"/>
            <a:ext cx="45719" cy="9339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097C2EE-4F7E-D23B-F8A1-61341C7C55DD}"/>
              </a:ext>
            </a:extLst>
          </p:cNvPr>
          <p:cNvSpPr txBox="1"/>
          <p:nvPr/>
        </p:nvSpPr>
        <p:spPr>
          <a:xfrm>
            <a:off x="8310433" y="1879151"/>
            <a:ext cx="763919" cy="323165"/>
          </a:xfrm>
          <a:prstGeom prst="rect">
            <a:avLst/>
          </a:prstGeom>
          <a:noFill/>
        </p:spPr>
        <p:txBody>
          <a:bodyPr wrap="square" rtlCol="0">
            <a:spAutoFit/>
          </a:bodyPr>
          <a:lstStyle/>
          <a:p>
            <a:r>
              <a:rPr lang="en-US" sz="1500" dirty="0"/>
              <a:t>BSM</a:t>
            </a:r>
          </a:p>
        </p:txBody>
      </p:sp>
      <p:sp>
        <p:nvSpPr>
          <p:cNvPr id="24" name="TextBox 23">
            <a:extLst>
              <a:ext uri="{FF2B5EF4-FFF2-40B4-BE49-F238E27FC236}">
                <a16:creationId xmlns:a16="http://schemas.microsoft.com/office/drawing/2014/main" id="{99BE0E11-E36E-5889-61A3-2F36986710AD}"/>
              </a:ext>
            </a:extLst>
          </p:cNvPr>
          <p:cNvSpPr txBox="1"/>
          <p:nvPr/>
        </p:nvSpPr>
        <p:spPr>
          <a:xfrm>
            <a:off x="7677545" y="1976445"/>
            <a:ext cx="763919" cy="784830"/>
          </a:xfrm>
          <a:prstGeom prst="rect">
            <a:avLst/>
          </a:prstGeom>
          <a:noFill/>
        </p:spPr>
        <p:txBody>
          <a:bodyPr wrap="square" rtlCol="0">
            <a:spAutoFit/>
          </a:bodyPr>
          <a:lstStyle/>
          <a:p>
            <a:r>
              <a:rPr lang="en-US" sz="1500" dirty="0"/>
              <a:t>Higgs</a:t>
            </a:r>
          </a:p>
          <a:p>
            <a:r>
              <a:rPr lang="en-US" sz="1500" dirty="0"/>
              <a:t>Top</a:t>
            </a:r>
          </a:p>
          <a:p>
            <a:r>
              <a:rPr lang="en-US" sz="1500" dirty="0"/>
              <a:t>EW</a:t>
            </a:r>
          </a:p>
        </p:txBody>
      </p:sp>
      <p:sp>
        <p:nvSpPr>
          <p:cNvPr id="25" name="TextBox 24">
            <a:extLst>
              <a:ext uri="{FF2B5EF4-FFF2-40B4-BE49-F238E27FC236}">
                <a16:creationId xmlns:a16="http://schemas.microsoft.com/office/drawing/2014/main" id="{79883304-6CD6-24FC-A3A8-7B17B47367C7}"/>
              </a:ext>
            </a:extLst>
          </p:cNvPr>
          <p:cNvSpPr txBox="1"/>
          <p:nvPr/>
        </p:nvSpPr>
        <p:spPr>
          <a:xfrm>
            <a:off x="6759321" y="3016921"/>
            <a:ext cx="1033640" cy="553998"/>
          </a:xfrm>
          <a:prstGeom prst="rect">
            <a:avLst/>
          </a:prstGeom>
          <a:noFill/>
        </p:spPr>
        <p:txBody>
          <a:bodyPr wrap="square" rtlCol="0">
            <a:spAutoFit/>
          </a:bodyPr>
          <a:lstStyle/>
          <a:p>
            <a:r>
              <a:rPr lang="en-US" sz="1500" dirty="0"/>
              <a:t>Precision QCD</a:t>
            </a:r>
          </a:p>
        </p:txBody>
      </p:sp>
      <p:sp>
        <p:nvSpPr>
          <p:cNvPr id="26" name="TextBox 25">
            <a:extLst>
              <a:ext uri="{FF2B5EF4-FFF2-40B4-BE49-F238E27FC236}">
                <a16:creationId xmlns:a16="http://schemas.microsoft.com/office/drawing/2014/main" id="{898A8F26-C7DB-6AFE-5F3E-A423A395A465}"/>
              </a:ext>
            </a:extLst>
          </p:cNvPr>
          <p:cNvSpPr txBox="1"/>
          <p:nvPr/>
        </p:nvSpPr>
        <p:spPr>
          <a:xfrm>
            <a:off x="6172307" y="3592092"/>
            <a:ext cx="1185325" cy="553998"/>
          </a:xfrm>
          <a:prstGeom prst="rect">
            <a:avLst/>
          </a:prstGeom>
          <a:noFill/>
        </p:spPr>
        <p:txBody>
          <a:bodyPr wrap="square" rtlCol="0">
            <a:spAutoFit/>
          </a:bodyPr>
          <a:lstStyle/>
          <a:p>
            <a:r>
              <a:rPr lang="en-US" sz="1500" dirty="0"/>
              <a:t>Non-linear QCD</a:t>
            </a:r>
          </a:p>
        </p:txBody>
      </p:sp>
      <p:sp>
        <p:nvSpPr>
          <p:cNvPr id="27" name="TextBox 26">
            <a:extLst>
              <a:ext uri="{FF2B5EF4-FFF2-40B4-BE49-F238E27FC236}">
                <a16:creationId xmlns:a16="http://schemas.microsoft.com/office/drawing/2014/main" id="{9CB09840-DD86-FA90-41DB-DE86765E137F}"/>
              </a:ext>
            </a:extLst>
          </p:cNvPr>
          <p:cNvSpPr txBox="1"/>
          <p:nvPr/>
        </p:nvSpPr>
        <p:spPr>
          <a:xfrm>
            <a:off x="24842" y="4462486"/>
            <a:ext cx="871296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Empower FCC-</a:t>
            </a:r>
            <a:r>
              <a:rPr lang="en-US" dirty="0" err="1"/>
              <a:t>hh</a:t>
            </a:r>
            <a:r>
              <a:rPr lang="en-US" dirty="0"/>
              <a:t> </a:t>
            </a:r>
            <a:r>
              <a:rPr lang="en-GB" b="0" i="0" u="none" strike="noStrike" dirty="0">
                <a:effectLst/>
                <a:latin typeface="Helvetica" pitchFamily="2" charset="0"/>
              </a:rPr>
              <a:t>with precision input on hadron structure and strong coupling (to permille accuracy) during parallel running.</a:t>
            </a:r>
            <a:endParaRPr lang="en-US" dirty="0"/>
          </a:p>
          <a:p>
            <a:pPr marL="285750" indent="-285750">
              <a:buFont typeface="Arial" panose="020B0604020202020204" pitchFamily="34" charset="0"/>
              <a:buChar char="•"/>
            </a:pPr>
            <a:r>
              <a:rPr lang="en-US" dirty="0"/>
              <a:t>Complementary measurements of Higgs couplings (CC+NC DIS x-sections, no pile-up, clean)- see slides by U. Klein </a:t>
            </a:r>
            <a:r>
              <a:rPr lang="en-US" dirty="0">
                <a:hlinkClick r:id="rId7"/>
              </a:rPr>
              <a:t>here</a:t>
            </a:r>
            <a:endParaRPr lang="en-US" dirty="0"/>
          </a:p>
          <a:p>
            <a:pPr marL="285750" indent="-285750">
              <a:buFont typeface="Arial" panose="020B0604020202020204" pitchFamily="34" charset="0"/>
              <a:buChar char="•"/>
            </a:pPr>
            <a:r>
              <a:rPr lang="en-US" dirty="0"/>
              <a:t>Plus… complementary BSM prospects (LLPs, LFV, not-too-heavy scalars, GeV-scale bosons)</a:t>
            </a:r>
          </a:p>
        </p:txBody>
      </p:sp>
    </p:spTree>
    <p:extLst>
      <p:ext uri="{BB962C8B-B14F-4D97-AF65-F5344CB8AC3E}">
        <p14:creationId xmlns:p14="http://schemas.microsoft.com/office/powerpoint/2010/main" val="2192007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58B6-DC5F-E765-56A5-BE010F90672C}"/>
              </a:ext>
            </a:extLst>
          </p:cNvPr>
          <p:cNvSpPr>
            <a:spLocks noGrp="1"/>
          </p:cNvSpPr>
          <p:nvPr>
            <p:ph type="title"/>
          </p:nvPr>
        </p:nvSpPr>
        <p:spPr/>
        <p:txBody>
          <a:bodyPr/>
          <a:lstStyle/>
          <a:p>
            <a:r>
              <a:rPr lang="en-US" dirty="0"/>
              <a:t>FCC-</a:t>
            </a:r>
            <a:r>
              <a:rPr lang="en-US" dirty="0" err="1"/>
              <a:t>ee</a:t>
            </a:r>
            <a:r>
              <a:rPr lang="en-US" dirty="0"/>
              <a:t> and -</a:t>
            </a:r>
            <a:r>
              <a:rPr lang="en-US" dirty="0" err="1"/>
              <a:t>hh</a:t>
            </a:r>
            <a:r>
              <a:rPr lang="en-US" dirty="0"/>
              <a:t> synergies - BSM</a:t>
            </a:r>
          </a:p>
        </p:txBody>
      </p:sp>
      <p:sp>
        <p:nvSpPr>
          <p:cNvPr id="3" name="Slide Number Placeholder 2">
            <a:extLst>
              <a:ext uri="{FF2B5EF4-FFF2-40B4-BE49-F238E27FC236}">
                <a16:creationId xmlns:a16="http://schemas.microsoft.com/office/drawing/2014/main" id="{C208860D-EFC9-0659-AACB-118A70E4719D}"/>
              </a:ext>
            </a:extLst>
          </p:cNvPr>
          <p:cNvSpPr>
            <a:spLocks noGrp="1"/>
          </p:cNvSpPr>
          <p:nvPr>
            <p:ph type="sldNum" sz="quarter" idx="10"/>
          </p:nvPr>
        </p:nvSpPr>
        <p:spPr/>
        <p:txBody>
          <a:bodyPr/>
          <a:lstStyle/>
          <a:p>
            <a:fld id="{AE7792FC-DA11-4845-AF78-2C14EC41BBBC}" type="slidenum">
              <a:rPr lang="en-GB" altLang="en-US" smtClean="0"/>
              <a:pPr/>
              <a:t>46</a:t>
            </a:fld>
            <a:endParaRPr lang="en-GB" altLang="en-US"/>
          </a:p>
        </p:txBody>
      </p:sp>
      <p:sp>
        <p:nvSpPr>
          <p:cNvPr id="8" name="TextBox 7">
            <a:extLst>
              <a:ext uri="{FF2B5EF4-FFF2-40B4-BE49-F238E27FC236}">
                <a16:creationId xmlns:a16="http://schemas.microsoft.com/office/drawing/2014/main" id="{07AE2312-AAC5-8A76-9C50-DCE6C6C6118F}"/>
              </a:ext>
            </a:extLst>
          </p:cNvPr>
          <p:cNvSpPr txBox="1"/>
          <p:nvPr/>
        </p:nvSpPr>
        <p:spPr>
          <a:xfrm>
            <a:off x="75250" y="1403484"/>
            <a:ext cx="4464496" cy="369332"/>
          </a:xfrm>
          <a:prstGeom prst="rect">
            <a:avLst/>
          </a:prstGeom>
          <a:noFill/>
        </p:spPr>
        <p:txBody>
          <a:bodyPr wrap="square" rtlCol="0">
            <a:spAutoFit/>
          </a:bodyPr>
          <a:lstStyle/>
          <a:p>
            <a:r>
              <a:rPr lang="en-US" b="1" dirty="0"/>
              <a:t>Direct FCC-</a:t>
            </a:r>
            <a:r>
              <a:rPr lang="en-US" b="1" dirty="0" err="1"/>
              <a:t>ee</a:t>
            </a:r>
            <a:r>
              <a:rPr lang="en-US" b="1" dirty="0"/>
              <a:t> sensitivity</a:t>
            </a:r>
          </a:p>
        </p:txBody>
      </p:sp>
      <p:pic>
        <p:nvPicPr>
          <p:cNvPr id="10" name="Picture 9">
            <a:extLst>
              <a:ext uri="{FF2B5EF4-FFF2-40B4-BE49-F238E27FC236}">
                <a16:creationId xmlns:a16="http://schemas.microsoft.com/office/drawing/2014/main" id="{ED793E08-D8B1-2A0B-A155-8BE5DBC734AD}"/>
              </a:ext>
            </a:extLst>
          </p:cNvPr>
          <p:cNvPicPr>
            <a:picLocks noChangeAspect="1"/>
          </p:cNvPicPr>
          <p:nvPr/>
        </p:nvPicPr>
        <p:blipFill>
          <a:blip r:embed="rId3"/>
          <a:stretch>
            <a:fillRect/>
          </a:stretch>
        </p:blipFill>
        <p:spPr>
          <a:xfrm>
            <a:off x="3080600" y="1450712"/>
            <a:ext cx="3134445" cy="2711143"/>
          </a:xfrm>
          <a:prstGeom prst="rect">
            <a:avLst/>
          </a:prstGeom>
        </p:spPr>
      </p:pic>
      <p:pic>
        <p:nvPicPr>
          <p:cNvPr id="11" name="Picture 10">
            <a:extLst>
              <a:ext uri="{FF2B5EF4-FFF2-40B4-BE49-F238E27FC236}">
                <a16:creationId xmlns:a16="http://schemas.microsoft.com/office/drawing/2014/main" id="{FE0AF1EC-9A0E-94B8-8727-C3FA78E82642}"/>
              </a:ext>
            </a:extLst>
          </p:cNvPr>
          <p:cNvPicPr>
            <a:picLocks noChangeAspect="1"/>
          </p:cNvPicPr>
          <p:nvPr/>
        </p:nvPicPr>
        <p:blipFill>
          <a:blip r:embed="rId4"/>
          <a:stretch>
            <a:fillRect/>
          </a:stretch>
        </p:blipFill>
        <p:spPr>
          <a:xfrm>
            <a:off x="3443470" y="4984668"/>
            <a:ext cx="2529578" cy="1099303"/>
          </a:xfrm>
          <a:prstGeom prst="rect">
            <a:avLst/>
          </a:prstGeom>
        </p:spPr>
      </p:pic>
      <p:sp>
        <p:nvSpPr>
          <p:cNvPr id="13" name="TextBox 12">
            <a:extLst>
              <a:ext uri="{FF2B5EF4-FFF2-40B4-BE49-F238E27FC236}">
                <a16:creationId xmlns:a16="http://schemas.microsoft.com/office/drawing/2014/main" id="{28A77553-C804-0047-155A-4FB88E80931E}"/>
              </a:ext>
            </a:extLst>
          </p:cNvPr>
          <p:cNvSpPr txBox="1"/>
          <p:nvPr/>
        </p:nvSpPr>
        <p:spPr>
          <a:xfrm>
            <a:off x="133453" y="1772816"/>
            <a:ext cx="4536504" cy="923330"/>
          </a:xfrm>
          <a:prstGeom prst="rect">
            <a:avLst/>
          </a:prstGeom>
          <a:noFill/>
        </p:spPr>
        <p:txBody>
          <a:bodyPr wrap="square" rtlCol="0">
            <a:spAutoFit/>
          </a:bodyPr>
          <a:lstStyle/>
          <a:p>
            <a:pPr marL="285750" indent="-285750">
              <a:buFont typeface="Arial" panose="020B0604020202020204" pitchFamily="34" charset="0"/>
              <a:buChar char="•"/>
            </a:pPr>
            <a:r>
              <a:rPr lang="en-US" dirty="0"/>
              <a:t>HNLs</a:t>
            </a:r>
          </a:p>
          <a:p>
            <a:pPr marL="285750" indent="-285750">
              <a:buFont typeface="Arial" panose="020B0604020202020204" pitchFamily="34" charset="0"/>
              <a:buChar char="•"/>
            </a:pPr>
            <a:r>
              <a:rPr lang="en-US" dirty="0"/>
              <a:t>Alps</a:t>
            </a:r>
          </a:p>
          <a:p>
            <a:pPr marL="285750" indent="-285750">
              <a:buFont typeface="Arial" panose="020B0604020202020204" pitchFamily="34" charset="0"/>
              <a:buChar char="•"/>
            </a:pPr>
            <a:r>
              <a:rPr lang="en-US" dirty="0"/>
              <a:t>Exotic Higgs decays</a:t>
            </a:r>
          </a:p>
        </p:txBody>
      </p:sp>
      <p:sp>
        <p:nvSpPr>
          <p:cNvPr id="4" name="Up Arrow 3">
            <a:extLst>
              <a:ext uri="{FF2B5EF4-FFF2-40B4-BE49-F238E27FC236}">
                <a16:creationId xmlns:a16="http://schemas.microsoft.com/office/drawing/2014/main" id="{365A3E15-81C6-97CE-555E-1D7FFA43F6D7}"/>
              </a:ext>
            </a:extLst>
          </p:cNvPr>
          <p:cNvSpPr/>
          <p:nvPr/>
        </p:nvSpPr>
        <p:spPr>
          <a:xfrm flipH="1">
            <a:off x="4736597" y="4316583"/>
            <a:ext cx="80369" cy="5133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1932EB-004C-574B-3639-7932FDB2E75B}"/>
              </a:ext>
            </a:extLst>
          </p:cNvPr>
          <p:cNvSpPr/>
          <p:nvPr/>
        </p:nvSpPr>
        <p:spPr>
          <a:xfrm>
            <a:off x="146402" y="2723307"/>
            <a:ext cx="3167496" cy="3360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xion-like particles">
            <a:extLst>
              <a:ext uri="{FF2B5EF4-FFF2-40B4-BE49-F238E27FC236}">
                <a16:creationId xmlns:a16="http://schemas.microsoft.com/office/drawing/2014/main" id="{AB6DBDA6-E469-D944-21E8-B5AA5C1B2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41" y="2926492"/>
            <a:ext cx="2895359" cy="25715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B7055CD-A5EC-B6D7-E93C-F099E252C3EA}"/>
                  </a:ext>
                </a:extLst>
              </p:cNvPr>
              <p:cNvSpPr txBox="1"/>
              <p:nvPr/>
            </p:nvSpPr>
            <p:spPr>
              <a:xfrm>
                <a:off x="228428" y="5645094"/>
                <a:ext cx="3167496" cy="291811"/>
              </a:xfrm>
              <a:prstGeom prst="rect">
                <a:avLst/>
              </a:prstGeom>
              <a:noFill/>
            </p:spPr>
            <p:txBody>
              <a:bodyPr wrap="square" rtlCol="0">
                <a:spAutoFit/>
              </a:bodyPr>
              <a:lstStyle/>
              <a:p>
                <a14:m>
                  <m:oMath xmlns:m="http://schemas.openxmlformats.org/officeDocument/2006/math">
                    <m:sSub>
                      <m:sSubPr>
                        <m:ctrlPr>
                          <a:rPr lang="en-GB" sz="1200" b="0" i="1" smtClean="0">
                            <a:solidFill>
                              <a:schemeClr val="bg1"/>
                            </a:solidFill>
                            <a:latin typeface="Cambria Math" panose="02040503050406030204" pitchFamily="18" charset="0"/>
                          </a:rPr>
                        </m:ctrlPr>
                      </m:sSubPr>
                      <m:e>
                        <m:r>
                          <a:rPr lang="en-GB" sz="1200" b="0" i="1" smtClean="0">
                            <a:solidFill>
                              <a:schemeClr val="bg1"/>
                            </a:solidFill>
                            <a:latin typeface="Cambria Math" panose="02040503050406030204" pitchFamily="18" charset="0"/>
                          </a:rPr>
                          <m:t>𝑚</m:t>
                        </m:r>
                      </m:e>
                      <m:sub>
                        <m:r>
                          <a:rPr lang="en-GB" sz="1200" b="0" i="1" smtClean="0">
                            <a:solidFill>
                              <a:schemeClr val="bg1"/>
                            </a:solidFill>
                            <a:latin typeface="Cambria Math" panose="02040503050406030204" pitchFamily="18" charset="0"/>
                          </a:rPr>
                          <m:t>𝑎</m:t>
                        </m:r>
                      </m:sub>
                    </m:sSub>
                    <m:r>
                      <a:rPr lang="en-GB" sz="1200" b="0" i="1" smtClean="0">
                        <a:solidFill>
                          <a:schemeClr val="bg1"/>
                        </a:solidFill>
                        <a:latin typeface="Cambria Math" panose="02040503050406030204" pitchFamily="18" charset="0"/>
                      </a:rPr>
                      <m:t>:</m:t>
                    </m:r>
                  </m:oMath>
                </a14:m>
                <a:r>
                  <a:rPr lang="en-US" sz="1200" dirty="0">
                    <a:solidFill>
                      <a:schemeClr val="bg1"/>
                    </a:solidFill>
                  </a:rPr>
                  <a:t> ALP mass, </a:t>
                </a:r>
                <a14:m>
                  <m:oMath xmlns:m="http://schemas.openxmlformats.org/officeDocument/2006/math">
                    <m:sSub>
                      <m:sSubPr>
                        <m:ctrlPr>
                          <a:rPr lang="en-GB" sz="1200" b="0" i="1" smtClean="0">
                            <a:solidFill>
                              <a:schemeClr val="bg1"/>
                            </a:solidFill>
                            <a:latin typeface="Cambria Math" panose="02040503050406030204" pitchFamily="18" charset="0"/>
                          </a:rPr>
                        </m:ctrlPr>
                      </m:sSubPr>
                      <m:e>
                        <m:r>
                          <a:rPr lang="en-GB" sz="1200" b="0" i="1" smtClean="0">
                            <a:solidFill>
                              <a:schemeClr val="bg1"/>
                            </a:solidFill>
                            <a:latin typeface="Cambria Math" panose="02040503050406030204" pitchFamily="18" charset="0"/>
                          </a:rPr>
                          <m:t>𝑐</m:t>
                        </m:r>
                      </m:e>
                      <m:sub>
                        <m:r>
                          <a:rPr lang="en-GB" sz="1200" b="0" i="1" smtClean="0">
                            <a:solidFill>
                              <a:schemeClr val="bg1"/>
                            </a:solidFill>
                            <a:latin typeface="Cambria Math" panose="02040503050406030204" pitchFamily="18" charset="0"/>
                            <a:ea typeface="Cambria Math" panose="02040503050406030204" pitchFamily="18" charset="0"/>
                          </a:rPr>
                          <m:t>𝛾𝛾</m:t>
                        </m:r>
                      </m:sub>
                    </m:sSub>
                    <m:r>
                      <a:rPr lang="en-GB" sz="1200" b="0" i="1" smtClean="0">
                        <a:solidFill>
                          <a:schemeClr val="bg1"/>
                        </a:solidFill>
                        <a:latin typeface="Cambria Math" panose="02040503050406030204" pitchFamily="18" charset="0"/>
                        <a:ea typeface="Cambria Math" panose="02040503050406030204" pitchFamily="18" charset="0"/>
                      </a:rPr>
                      <m:t>:</m:t>
                    </m:r>
                  </m:oMath>
                </a14:m>
                <a:r>
                  <a:rPr lang="en-US" sz="1200" dirty="0">
                    <a:solidFill>
                      <a:schemeClr val="bg1"/>
                    </a:solidFill>
                  </a:rPr>
                  <a:t> ALP-photon coupling</a:t>
                </a:r>
              </a:p>
            </p:txBody>
          </p:sp>
        </mc:Choice>
        <mc:Fallback xmlns="">
          <p:sp>
            <p:nvSpPr>
              <p:cNvPr id="7" name="TextBox 6">
                <a:extLst>
                  <a:ext uri="{FF2B5EF4-FFF2-40B4-BE49-F238E27FC236}">
                    <a16:creationId xmlns:a16="http://schemas.microsoft.com/office/drawing/2014/main" id="{8B7055CD-A5EC-B6D7-E93C-F099E252C3EA}"/>
                  </a:ext>
                </a:extLst>
              </p:cNvPr>
              <p:cNvSpPr txBox="1">
                <a:spLocks noRot="1" noChangeAspect="1" noMove="1" noResize="1" noEditPoints="1" noAdjustHandles="1" noChangeArrowheads="1" noChangeShapeType="1" noTextEdit="1"/>
              </p:cNvSpPr>
              <p:nvPr/>
            </p:nvSpPr>
            <p:spPr>
              <a:xfrm>
                <a:off x="228428" y="5645094"/>
                <a:ext cx="3167496" cy="291811"/>
              </a:xfrm>
              <a:prstGeom prst="rect">
                <a:avLst/>
              </a:prstGeom>
              <a:blipFill>
                <a:blip r:embed="rId6"/>
                <a:stretch>
                  <a:fillRect t="-4167" b="-833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05D4B96-144C-9ECD-28A2-47F6B182CF65}"/>
              </a:ext>
            </a:extLst>
          </p:cNvPr>
          <p:cNvSpPr txBox="1"/>
          <p:nvPr/>
        </p:nvSpPr>
        <p:spPr>
          <a:xfrm>
            <a:off x="6319248" y="1450712"/>
            <a:ext cx="2824752" cy="1477328"/>
          </a:xfrm>
          <a:prstGeom prst="rect">
            <a:avLst/>
          </a:prstGeom>
          <a:noFill/>
        </p:spPr>
        <p:txBody>
          <a:bodyPr wrap="square" rtlCol="0">
            <a:spAutoFit/>
          </a:bodyPr>
          <a:lstStyle/>
          <a:p>
            <a:r>
              <a:rPr lang="en-US" dirty="0"/>
              <a:t>…plus </a:t>
            </a:r>
            <a:r>
              <a:rPr lang="en-US" b="1" dirty="0"/>
              <a:t>indirect access </a:t>
            </a:r>
            <a:r>
              <a:rPr lang="en-US" dirty="0"/>
              <a:t>to a range of BSM phenomena through ultra-precise measurements of SM parameters…</a:t>
            </a:r>
          </a:p>
        </p:txBody>
      </p:sp>
      <p:sp>
        <p:nvSpPr>
          <p:cNvPr id="5" name="TextBox 4">
            <a:extLst>
              <a:ext uri="{FF2B5EF4-FFF2-40B4-BE49-F238E27FC236}">
                <a16:creationId xmlns:a16="http://schemas.microsoft.com/office/drawing/2014/main" id="{D1F48C64-6C9C-0BC9-A33A-B3D3D66F091D}"/>
              </a:ext>
            </a:extLst>
          </p:cNvPr>
          <p:cNvSpPr txBox="1"/>
          <p:nvPr/>
        </p:nvSpPr>
        <p:spPr>
          <a:xfrm>
            <a:off x="6948264" y="287228"/>
            <a:ext cx="2373574" cy="646331"/>
          </a:xfrm>
          <a:prstGeom prst="rect">
            <a:avLst/>
          </a:prstGeom>
          <a:noFill/>
        </p:spPr>
        <p:txBody>
          <a:bodyPr wrap="square" rtlCol="0">
            <a:spAutoFit/>
          </a:bodyPr>
          <a:lstStyle/>
          <a:p>
            <a:r>
              <a:rPr lang="en-US" dirty="0">
                <a:solidFill>
                  <a:schemeClr val="bg1"/>
                </a:solidFill>
              </a:rPr>
              <a:t>See </a:t>
            </a:r>
            <a:r>
              <a:rPr lang="en-US" dirty="0">
                <a:hlinkClick r:id="rId7"/>
              </a:rPr>
              <a:t>slides</a:t>
            </a:r>
            <a:r>
              <a:rPr lang="en-US" dirty="0"/>
              <a:t> </a:t>
            </a:r>
            <a:r>
              <a:rPr lang="en-US" dirty="0">
                <a:solidFill>
                  <a:schemeClr val="bg1"/>
                </a:solidFill>
              </a:rPr>
              <a:t>by G. Salam at FCC week</a:t>
            </a:r>
          </a:p>
        </p:txBody>
      </p:sp>
      <p:pic>
        <p:nvPicPr>
          <p:cNvPr id="9" name="Picture 8">
            <a:extLst>
              <a:ext uri="{FF2B5EF4-FFF2-40B4-BE49-F238E27FC236}">
                <a16:creationId xmlns:a16="http://schemas.microsoft.com/office/drawing/2014/main" id="{F78FFE76-0438-8E52-D1D0-18A4DAB55220}"/>
              </a:ext>
            </a:extLst>
          </p:cNvPr>
          <p:cNvPicPr>
            <a:picLocks noChangeAspect="1"/>
          </p:cNvPicPr>
          <p:nvPr/>
        </p:nvPicPr>
        <p:blipFill rotWithShape="1">
          <a:blip r:embed="rId8"/>
          <a:srcRect t="2838"/>
          <a:stretch/>
        </p:blipFill>
        <p:spPr>
          <a:xfrm>
            <a:off x="6115250" y="2855416"/>
            <a:ext cx="2882348" cy="3360665"/>
          </a:xfrm>
          <a:prstGeom prst="rect">
            <a:avLst/>
          </a:prstGeom>
        </p:spPr>
      </p:pic>
    </p:spTree>
    <p:extLst>
      <p:ext uri="{BB962C8B-B14F-4D97-AF65-F5344CB8AC3E}">
        <p14:creationId xmlns:p14="http://schemas.microsoft.com/office/powerpoint/2010/main" val="244978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58B6-DC5F-E765-56A5-BE010F90672C}"/>
              </a:ext>
            </a:extLst>
          </p:cNvPr>
          <p:cNvSpPr>
            <a:spLocks noGrp="1"/>
          </p:cNvSpPr>
          <p:nvPr>
            <p:ph type="title"/>
          </p:nvPr>
        </p:nvSpPr>
        <p:spPr/>
        <p:txBody>
          <a:bodyPr/>
          <a:lstStyle/>
          <a:p>
            <a:r>
              <a:rPr lang="en-US" dirty="0"/>
              <a:t>FCC-</a:t>
            </a:r>
            <a:r>
              <a:rPr lang="en-US" dirty="0" err="1"/>
              <a:t>ee</a:t>
            </a:r>
            <a:r>
              <a:rPr lang="en-US" dirty="0"/>
              <a:t> and -</a:t>
            </a:r>
            <a:r>
              <a:rPr lang="en-US" dirty="0" err="1"/>
              <a:t>hh</a:t>
            </a:r>
            <a:r>
              <a:rPr lang="en-US" dirty="0"/>
              <a:t> synergies - BSM searches</a:t>
            </a:r>
          </a:p>
        </p:txBody>
      </p:sp>
      <p:sp>
        <p:nvSpPr>
          <p:cNvPr id="3" name="Slide Number Placeholder 2">
            <a:extLst>
              <a:ext uri="{FF2B5EF4-FFF2-40B4-BE49-F238E27FC236}">
                <a16:creationId xmlns:a16="http://schemas.microsoft.com/office/drawing/2014/main" id="{C208860D-EFC9-0659-AACB-118A70E4719D}"/>
              </a:ext>
            </a:extLst>
          </p:cNvPr>
          <p:cNvSpPr>
            <a:spLocks noGrp="1"/>
          </p:cNvSpPr>
          <p:nvPr>
            <p:ph type="sldNum" sz="quarter" idx="10"/>
          </p:nvPr>
        </p:nvSpPr>
        <p:spPr/>
        <p:txBody>
          <a:bodyPr/>
          <a:lstStyle/>
          <a:p>
            <a:fld id="{AE7792FC-DA11-4845-AF78-2C14EC41BBBC}" type="slidenum">
              <a:rPr lang="en-GB" altLang="en-US" smtClean="0"/>
              <a:pPr/>
              <a:t>47</a:t>
            </a:fld>
            <a:endParaRPr lang="en-GB" altLang="en-US"/>
          </a:p>
        </p:txBody>
      </p:sp>
      <p:sp>
        <p:nvSpPr>
          <p:cNvPr id="9" name="TextBox 8">
            <a:extLst>
              <a:ext uri="{FF2B5EF4-FFF2-40B4-BE49-F238E27FC236}">
                <a16:creationId xmlns:a16="http://schemas.microsoft.com/office/drawing/2014/main" id="{33C670F9-7699-1BF9-D83B-69ED7FB3850C}"/>
              </a:ext>
            </a:extLst>
          </p:cNvPr>
          <p:cNvSpPr txBox="1"/>
          <p:nvPr/>
        </p:nvSpPr>
        <p:spPr>
          <a:xfrm>
            <a:off x="132616" y="1386560"/>
            <a:ext cx="4464496" cy="369332"/>
          </a:xfrm>
          <a:prstGeom prst="rect">
            <a:avLst/>
          </a:prstGeom>
          <a:noFill/>
        </p:spPr>
        <p:txBody>
          <a:bodyPr wrap="square" rtlCol="0">
            <a:spAutoFit/>
          </a:bodyPr>
          <a:lstStyle/>
          <a:p>
            <a:r>
              <a:rPr lang="en-US" b="1" dirty="0"/>
              <a:t>FCC-</a:t>
            </a:r>
            <a:r>
              <a:rPr lang="en-US" b="1" dirty="0" err="1"/>
              <a:t>hh</a:t>
            </a:r>
            <a:r>
              <a:rPr lang="en-US" b="1" dirty="0"/>
              <a:t> sensitivity to direct NP</a:t>
            </a:r>
          </a:p>
        </p:txBody>
      </p:sp>
      <p:pic>
        <p:nvPicPr>
          <p:cNvPr id="4" name="Picture 3">
            <a:extLst>
              <a:ext uri="{FF2B5EF4-FFF2-40B4-BE49-F238E27FC236}">
                <a16:creationId xmlns:a16="http://schemas.microsoft.com/office/drawing/2014/main" id="{999BDA2F-A8B6-1790-378C-193BF1C132F2}"/>
              </a:ext>
            </a:extLst>
          </p:cNvPr>
          <p:cNvPicPr>
            <a:picLocks noChangeAspect="1"/>
          </p:cNvPicPr>
          <p:nvPr/>
        </p:nvPicPr>
        <p:blipFill>
          <a:blip r:embed="rId3"/>
          <a:stretch>
            <a:fillRect/>
          </a:stretch>
        </p:blipFill>
        <p:spPr>
          <a:xfrm>
            <a:off x="5984560" y="1571226"/>
            <a:ext cx="2899828" cy="2734553"/>
          </a:xfrm>
          <a:prstGeom prst="rect">
            <a:avLst/>
          </a:prstGeom>
        </p:spPr>
      </p:pic>
      <p:sp>
        <p:nvSpPr>
          <p:cNvPr id="5" name="TextBox 4">
            <a:extLst>
              <a:ext uri="{FF2B5EF4-FFF2-40B4-BE49-F238E27FC236}">
                <a16:creationId xmlns:a16="http://schemas.microsoft.com/office/drawing/2014/main" id="{35FAE8AB-2F6D-1263-29C9-1844B404FFAB}"/>
              </a:ext>
            </a:extLst>
          </p:cNvPr>
          <p:cNvSpPr txBox="1"/>
          <p:nvPr/>
        </p:nvSpPr>
        <p:spPr>
          <a:xfrm>
            <a:off x="5830688" y="4423163"/>
            <a:ext cx="3346416" cy="646331"/>
          </a:xfrm>
          <a:prstGeom prst="rect">
            <a:avLst/>
          </a:prstGeom>
          <a:noFill/>
        </p:spPr>
        <p:txBody>
          <a:bodyPr wrap="square" rtlCol="0">
            <a:spAutoFit/>
          </a:bodyPr>
          <a:lstStyle/>
          <a:p>
            <a:r>
              <a:rPr lang="en-US" dirty="0"/>
              <a:t>Substantial discovery reach for heavy resonances</a:t>
            </a:r>
          </a:p>
        </p:txBody>
      </p:sp>
      <p:sp>
        <p:nvSpPr>
          <p:cNvPr id="6" name="TextBox 5">
            <a:extLst>
              <a:ext uri="{FF2B5EF4-FFF2-40B4-BE49-F238E27FC236}">
                <a16:creationId xmlns:a16="http://schemas.microsoft.com/office/drawing/2014/main" id="{AC06692C-6D78-E1A2-FC5B-FE53FAE0ED7D}"/>
              </a:ext>
            </a:extLst>
          </p:cNvPr>
          <p:cNvSpPr txBox="1"/>
          <p:nvPr/>
        </p:nvSpPr>
        <p:spPr>
          <a:xfrm>
            <a:off x="3488472" y="753740"/>
            <a:ext cx="5688632" cy="369332"/>
          </a:xfrm>
          <a:prstGeom prst="rect">
            <a:avLst/>
          </a:prstGeom>
          <a:noFill/>
        </p:spPr>
        <p:txBody>
          <a:bodyPr wrap="square" rtlCol="0">
            <a:spAutoFit/>
          </a:bodyPr>
          <a:lstStyle/>
          <a:p>
            <a:r>
              <a:rPr lang="en-US" dirty="0">
                <a:solidFill>
                  <a:schemeClr val="bg1"/>
                </a:solidFill>
              </a:rPr>
              <a:t>More details in FCC TDR and ESU submissions </a:t>
            </a:r>
            <a:r>
              <a:rPr lang="en-US" dirty="0">
                <a:solidFill>
                  <a:schemeClr val="bg1"/>
                </a:solidFill>
                <a:hlinkClick r:id="rId4"/>
              </a:rPr>
              <a:t>here</a:t>
            </a:r>
            <a:r>
              <a:rPr lang="en-US" dirty="0">
                <a:solidFill>
                  <a:schemeClr val="bg1"/>
                </a:solidFill>
              </a:rPr>
              <a:t> </a:t>
            </a:r>
          </a:p>
        </p:txBody>
      </p:sp>
      <p:pic>
        <p:nvPicPr>
          <p:cNvPr id="14" name="Picture 13">
            <a:extLst>
              <a:ext uri="{FF2B5EF4-FFF2-40B4-BE49-F238E27FC236}">
                <a16:creationId xmlns:a16="http://schemas.microsoft.com/office/drawing/2014/main" id="{BB7F4715-8070-7B65-5924-6B9CDF82D269}"/>
              </a:ext>
            </a:extLst>
          </p:cNvPr>
          <p:cNvPicPr>
            <a:picLocks noChangeAspect="1"/>
          </p:cNvPicPr>
          <p:nvPr/>
        </p:nvPicPr>
        <p:blipFill rotWithShape="1">
          <a:blip r:embed="rId5"/>
          <a:srcRect r="53532"/>
          <a:stretch/>
        </p:blipFill>
        <p:spPr>
          <a:xfrm>
            <a:off x="-58357" y="1755892"/>
            <a:ext cx="3036907" cy="2514758"/>
          </a:xfrm>
          <a:prstGeom prst="rect">
            <a:avLst/>
          </a:prstGeom>
        </p:spPr>
      </p:pic>
      <p:pic>
        <p:nvPicPr>
          <p:cNvPr id="15" name="Picture 14">
            <a:extLst>
              <a:ext uri="{FF2B5EF4-FFF2-40B4-BE49-F238E27FC236}">
                <a16:creationId xmlns:a16="http://schemas.microsoft.com/office/drawing/2014/main" id="{0D1B7EE3-AA60-BDE6-C5C6-F13874884528}"/>
              </a:ext>
            </a:extLst>
          </p:cNvPr>
          <p:cNvPicPr>
            <a:picLocks noChangeAspect="1"/>
          </p:cNvPicPr>
          <p:nvPr/>
        </p:nvPicPr>
        <p:blipFill rotWithShape="1">
          <a:blip r:embed="rId6"/>
          <a:srcRect l="55996"/>
          <a:stretch/>
        </p:blipFill>
        <p:spPr>
          <a:xfrm>
            <a:off x="2878872" y="1734932"/>
            <a:ext cx="2899828" cy="2535718"/>
          </a:xfrm>
          <a:prstGeom prst="rect">
            <a:avLst/>
          </a:prstGeom>
        </p:spPr>
      </p:pic>
      <p:sp>
        <p:nvSpPr>
          <p:cNvPr id="17" name="TextBox 16">
            <a:extLst>
              <a:ext uri="{FF2B5EF4-FFF2-40B4-BE49-F238E27FC236}">
                <a16:creationId xmlns:a16="http://schemas.microsoft.com/office/drawing/2014/main" id="{ED1DCC9E-10C2-2929-5FB9-7271EC3401E2}"/>
              </a:ext>
            </a:extLst>
          </p:cNvPr>
          <p:cNvSpPr txBox="1"/>
          <p:nvPr/>
        </p:nvSpPr>
        <p:spPr>
          <a:xfrm>
            <a:off x="132616" y="4439764"/>
            <a:ext cx="5405356" cy="646331"/>
          </a:xfrm>
          <a:prstGeom prst="rect">
            <a:avLst/>
          </a:prstGeom>
          <a:noFill/>
        </p:spPr>
        <p:txBody>
          <a:bodyPr wrap="square" rtlCol="0">
            <a:spAutoFit/>
          </a:bodyPr>
          <a:lstStyle/>
          <a:p>
            <a:r>
              <a:rPr lang="en-US" dirty="0"/>
              <a:t>Cover full mass range for discovery of WIMP dark matter candidates</a:t>
            </a:r>
          </a:p>
        </p:txBody>
      </p:sp>
      <p:sp>
        <p:nvSpPr>
          <p:cNvPr id="18" name="TextBox 17">
            <a:extLst>
              <a:ext uri="{FF2B5EF4-FFF2-40B4-BE49-F238E27FC236}">
                <a16:creationId xmlns:a16="http://schemas.microsoft.com/office/drawing/2014/main" id="{96220126-67D7-B38C-F5C4-AD10D4FFFFB7}"/>
              </a:ext>
            </a:extLst>
          </p:cNvPr>
          <p:cNvSpPr txBox="1"/>
          <p:nvPr/>
        </p:nvSpPr>
        <p:spPr>
          <a:xfrm>
            <a:off x="74320" y="5292052"/>
            <a:ext cx="9011384" cy="707886"/>
          </a:xfrm>
          <a:prstGeom prst="rect">
            <a:avLst/>
          </a:prstGeom>
          <a:noFill/>
        </p:spPr>
        <p:txBody>
          <a:bodyPr wrap="square" rtlCol="0">
            <a:spAutoFit/>
          </a:bodyPr>
          <a:lstStyle/>
          <a:p>
            <a:r>
              <a:rPr lang="en-US" sz="2000" b="1" i="1" dirty="0"/>
              <a:t>In summary- exciting possibilities to discover/characterize NP that could be indirectly predicted through precision measurements at FCC-</a:t>
            </a:r>
            <a:r>
              <a:rPr lang="en-US" sz="2000" b="1" i="1" dirty="0" err="1"/>
              <a:t>ee</a:t>
            </a:r>
            <a:r>
              <a:rPr lang="en-US" sz="2000" b="1" i="1" dirty="0"/>
              <a:t>  </a:t>
            </a:r>
          </a:p>
        </p:txBody>
      </p:sp>
    </p:spTree>
    <p:extLst>
      <p:ext uri="{BB962C8B-B14F-4D97-AF65-F5344CB8AC3E}">
        <p14:creationId xmlns:p14="http://schemas.microsoft.com/office/powerpoint/2010/main" val="2620900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2552-5EEA-E3E4-3645-F205BE1B531C}"/>
              </a:ext>
            </a:extLst>
          </p:cNvPr>
          <p:cNvSpPr>
            <a:spLocks noGrp="1"/>
          </p:cNvSpPr>
          <p:nvPr>
            <p:ph type="title"/>
          </p:nvPr>
        </p:nvSpPr>
        <p:spPr/>
        <p:txBody>
          <a:bodyPr/>
          <a:lstStyle/>
          <a:p>
            <a:r>
              <a:rPr lang="en-US" dirty="0"/>
              <a:t>Higgs coupling measurements </a:t>
            </a:r>
          </a:p>
        </p:txBody>
      </p:sp>
      <p:sp>
        <p:nvSpPr>
          <p:cNvPr id="9" name="Content Placeholder 8">
            <a:extLst>
              <a:ext uri="{FF2B5EF4-FFF2-40B4-BE49-F238E27FC236}">
                <a16:creationId xmlns:a16="http://schemas.microsoft.com/office/drawing/2014/main" id="{05CBB6CA-7246-24FF-7C2E-A01A64514D90}"/>
              </a:ext>
            </a:extLst>
          </p:cNvPr>
          <p:cNvSpPr>
            <a:spLocks noGrp="1"/>
          </p:cNvSpPr>
          <p:nvPr>
            <p:ph idx="1"/>
          </p:nvPr>
        </p:nvSpPr>
        <p:spPr>
          <a:xfrm>
            <a:off x="384175" y="1708150"/>
            <a:ext cx="3827785" cy="4067175"/>
          </a:xfrm>
        </p:spPr>
        <p:txBody>
          <a:bodyPr/>
          <a:lstStyle/>
          <a:p>
            <a:pPr marL="0" indent="0">
              <a:buNone/>
            </a:pPr>
            <a:r>
              <a:rPr lang="en-US" dirty="0"/>
              <a:t>Taken from briefing book for 2020 ESU- improvements on Higgs coupling measurements in “kappa” framework:</a:t>
            </a:r>
          </a:p>
          <a:p>
            <a:r>
              <a:rPr lang="en-US" dirty="0">
                <a:solidFill>
                  <a:srgbClr val="C00000"/>
                </a:solidFill>
              </a:rPr>
              <a:t>Red= linear </a:t>
            </a:r>
            <a:r>
              <a:rPr lang="en-US" dirty="0" err="1">
                <a:solidFill>
                  <a:srgbClr val="C00000"/>
                </a:solidFill>
              </a:rPr>
              <a:t>e+e</a:t>
            </a:r>
            <a:r>
              <a:rPr lang="en-US" dirty="0">
                <a:solidFill>
                  <a:srgbClr val="C00000"/>
                </a:solidFill>
              </a:rPr>
              <a:t>- collider colliders.</a:t>
            </a:r>
          </a:p>
          <a:p>
            <a:r>
              <a:rPr lang="en-US" dirty="0">
                <a:solidFill>
                  <a:schemeClr val="accent1"/>
                </a:solidFill>
              </a:rPr>
              <a:t>Blue= circular </a:t>
            </a:r>
            <a:r>
              <a:rPr lang="en-US" dirty="0" err="1">
                <a:solidFill>
                  <a:schemeClr val="accent1"/>
                </a:solidFill>
              </a:rPr>
              <a:t>e+e</a:t>
            </a:r>
            <a:r>
              <a:rPr lang="en-US" dirty="0">
                <a:solidFill>
                  <a:schemeClr val="accent1"/>
                </a:solidFill>
              </a:rPr>
              <a:t>- machines.</a:t>
            </a:r>
          </a:p>
          <a:p>
            <a:r>
              <a:rPr lang="en-US" dirty="0">
                <a:solidFill>
                  <a:schemeClr val="accent2"/>
                </a:solidFill>
              </a:rPr>
              <a:t>Orange= integrated FCC </a:t>
            </a:r>
            <a:r>
              <a:rPr lang="en-US" dirty="0" err="1">
                <a:solidFill>
                  <a:schemeClr val="accent2"/>
                </a:solidFill>
              </a:rPr>
              <a:t>programme</a:t>
            </a:r>
            <a:r>
              <a:rPr lang="en-US" dirty="0">
                <a:solidFill>
                  <a:schemeClr val="accent2"/>
                </a:solidFill>
              </a:rPr>
              <a:t>.</a:t>
            </a:r>
          </a:p>
        </p:txBody>
      </p:sp>
      <p:sp>
        <p:nvSpPr>
          <p:cNvPr id="3" name="Slide Number Placeholder 2">
            <a:extLst>
              <a:ext uri="{FF2B5EF4-FFF2-40B4-BE49-F238E27FC236}">
                <a16:creationId xmlns:a16="http://schemas.microsoft.com/office/drawing/2014/main" id="{FA69F6FF-22BD-D80A-BDA1-3B90BC87CD75}"/>
              </a:ext>
            </a:extLst>
          </p:cNvPr>
          <p:cNvSpPr>
            <a:spLocks noGrp="1"/>
          </p:cNvSpPr>
          <p:nvPr>
            <p:ph type="sldNum" sz="quarter" idx="10"/>
          </p:nvPr>
        </p:nvSpPr>
        <p:spPr/>
        <p:txBody>
          <a:bodyPr/>
          <a:lstStyle/>
          <a:p>
            <a:fld id="{AE7792FC-DA11-4845-AF78-2C14EC41BBBC}" type="slidenum">
              <a:rPr lang="en-GB" altLang="en-US" smtClean="0"/>
              <a:pPr/>
              <a:t>48</a:t>
            </a:fld>
            <a:endParaRPr lang="en-GB" altLang="en-US"/>
          </a:p>
        </p:txBody>
      </p:sp>
      <p:pic>
        <p:nvPicPr>
          <p:cNvPr id="4" name="Picture 3" descr="Table&#10;&#10;Description automatically generated">
            <a:extLst>
              <a:ext uri="{FF2B5EF4-FFF2-40B4-BE49-F238E27FC236}">
                <a16:creationId xmlns:a16="http://schemas.microsoft.com/office/drawing/2014/main" id="{F3C82AB8-4C7A-86C8-B4BC-2E6D6483F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1649031"/>
            <a:ext cx="4476723" cy="4059773"/>
          </a:xfrm>
          <a:prstGeom prst="rect">
            <a:avLst/>
          </a:prstGeom>
        </p:spPr>
      </p:pic>
      <p:sp>
        <p:nvSpPr>
          <p:cNvPr id="5" name="Rectangle 4">
            <a:extLst>
              <a:ext uri="{FF2B5EF4-FFF2-40B4-BE49-F238E27FC236}">
                <a16:creationId xmlns:a16="http://schemas.microsoft.com/office/drawing/2014/main" id="{2FCAA9B8-7640-8EA7-349A-7C17EA47EAAF}"/>
              </a:ext>
            </a:extLst>
          </p:cNvPr>
          <p:cNvSpPr/>
          <p:nvPr/>
        </p:nvSpPr>
        <p:spPr>
          <a:xfrm>
            <a:off x="5274145" y="1755498"/>
            <a:ext cx="1685180" cy="5219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898757-AA32-707E-211B-E4D77B5F04F2}"/>
              </a:ext>
            </a:extLst>
          </p:cNvPr>
          <p:cNvSpPr/>
          <p:nvPr/>
        </p:nvSpPr>
        <p:spPr>
          <a:xfrm>
            <a:off x="6941689" y="1755498"/>
            <a:ext cx="912691" cy="52196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C881A4-B09C-04EB-8628-BC1A174DC439}"/>
              </a:ext>
            </a:extLst>
          </p:cNvPr>
          <p:cNvSpPr/>
          <p:nvPr/>
        </p:nvSpPr>
        <p:spPr>
          <a:xfrm>
            <a:off x="7854381" y="1755498"/>
            <a:ext cx="265927" cy="365419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506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707B-AE06-111E-C974-4A27C7937866}"/>
              </a:ext>
            </a:extLst>
          </p:cNvPr>
          <p:cNvSpPr>
            <a:spLocks noGrp="1"/>
          </p:cNvSpPr>
          <p:nvPr>
            <p:ph type="title"/>
          </p:nvPr>
        </p:nvSpPr>
        <p:spPr/>
        <p:txBody>
          <a:bodyPr/>
          <a:lstStyle/>
          <a:p>
            <a:r>
              <a:rPr lang="en-US" dirty="0"/>
              <a:t>Costs of future projects</a:t>
            </a:r>
          </a:p>
        </p:txBody>
      </p:sp>
      <p:sp>
        <p:nvSpPr>
          <p:cNvPr id="3" name="Slide Number Placeholder 2">
            <a:extLst>
              <a:ext uri="{FF2B5EF4-FFF2-40B4-BE49-F238E27FC236}">
                <a16:creationId xmlns:a16="http://schemas.microsoft.com/office/drawing/2014/main" id="{71ADAB7B-8A9A-C043-400E-8EBB4D45DEDE}"/>
              </a:ext>
            </a:extLst>
          </p:cNvPr>
          <p:cNvSpPr>
            <a:spLocks noGrp="1"/>
          </p:cNvSpPr>
          <p:nvPr>
            <p:ph type="sldNum" sz="quarter" idx="10"/>
          </p:nvPr>
        </p:nvSpPr>
        <p:spPr/>
        <p:txBody>
          <a:bodyPr/>
          <a:lstStyle/>
          <a:p>
            <a:fld id="{AE7792FC-DA11-4845-AF78-2C14EC41BBBC}" type="slidenum">
              <a:rPr lang="en-GB" altLang="en-US" smtClean="0"/>
              <a:pPr/>
              <a:t>49</a:t>
            </a:fld>
            <a:endParaRPr lang="en-GB" altLang="en-US"/>
          </a:p>
        </p:txBody>
      </p:sp>
      <p:pic>
        <p:nvPicPr>
          <p:cNvPr id="4" name="Picture 3">
            <a:extLst>
              <a:ext uri="{FF2B5EF4-FFF2-40B4-BE49-F238E27FC236}">
                <a16:creationId xmlns:a16="http://schemas.microsoft.com/office/drawing/2014/main" id="{EE877DF7-D3B0-16F7-8E64-B06AC9C36F42}"/>
              </a:ext>
            </a:extLst>
          </p:cNvPr>
          <p:cNvPicPr>
            <a:picLocks noChangeAspect="1"/>
          </p:cNvPicPr>
          <p:nvPr/>
        </p:nvPicPr>
        <p:blipFill>
          <a:blip r:embed="rId3"/>
          <a:stretch>
            <a:fillRect/>
          </a:stretch>
        </p:blipFill>
        <p:spPr>
          <a:xfrm>
            <a:off x="33892" y="1268760"/>
            <a:ext cx="9144000" cy="4987636"/>
          </a:xfrm>
          <a:prstGeom prst="rect">
            <a:avLst/>
          </a:prstGeom>
        </p:spPr>
      </p:pic>
      <p:sp>
        <p:nvSpPr>
          <p:cNvPr id="5" name="TextBox 4">
            <a:extLst>
              <a:ext uri="{FF2B5EF4-FFF2-40B4-BE49-F238E27FC236}">
                <a16:creationId xmlns:a16="http://schemas.microsoft.com/office/drawing/2014/main" id="{FD26915A-8992-409A-BB55-8951A7A4A131}"/>
              </a:ext>
            </a:extLst>
          </p:cNvPr>
          <p:cNvSpPr txBox="1"/>
          <p:nvPr/>
        </p:nvSpPr>
        <p:spPr>
          <a:xfrm>
            <a:off x="5004048" y="399211"/>
            <a:ext cx="4464496" cy="646331"/>
          </a:xfrm>
          <a:prstGeom prst="rect">
            <a:avLst/>
          </a:prstGeom>
          <a:noFill/>
        </p:spPr>
        <p:txBody>
          <a:bodyPr wrap="square" rtlCol="0">
            <a:spAutoFit/>
          </a:bodyPr>
          <a:lstStyle/>
          <a:p>
            <a:r>
              <a:rPr lang="en-US" dirty="0">
                <a:solidFill>
                  <a:schemeClr val="bg1"/>
                </a:solidFill>
              </a:rPr>
              <a:t>Taken from slides by H. </a:t>
            </a:r>
            <a:r>
              <a:rPr lang="en-US" dirty="0" err="1">
                <a:solidFill>
                  <a:schemeClr val="bg1"/>
                </a:solidFill>
              </a:rPr>
              <a:t>Abramowicz</a:t>
            </a:r>
            <a:r>
              <a:rPr lang="en-US" dirty="0">
                <a:solidFill>
                  <a:schemeClr val="bg1"/>
                </a:solidFill>
              </a:rPr>
              <a:t> at </a:t>
            </a:r>
            <a:r>
              <a:rPr lang="en-US" dirty="0">
                <a:solidFill>
                  <a:schemeClr val="bg1"/>
                </a:solidFill>
                <a:hlinkClick r:id="rId4"/>
              </a:rPr>
              <a:t>EPS open symposium 2019</a:t>
            </a:r>
            <a:endParaRPr lang="en-US" dirty="0">
              <a:solidFill>
                <a:schemeClr val="bg1"/>
              </a:solidFill>
            </a:endParaRPr>
          </a:p>
        </p:txBody>
      </p:sp>
    </p:spTree>
    <p:extLst>
      <p:ext uri="{BB962C8B-B14F-4D97-AF65-F5344CB8AC3E}">
        <p14:creationId xmlns:p14="http://schemas.microsoft.com/office/powerpoint/2010/main" val="2241640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B97A-8FB3-BA4C-936F-3149A9957975}"/>
              </a:ext>
            </a:extLst>
          </p:cNvPr>
          <p:cNvSpPr>
            <a:spLocks noGrp="1"/>
          </p:cNvSpPr>
          <p:nvPr>
            <p:ph type="title"/>
          </p:nvPr>
        </p:nvSpPr>
        <p:spPr>
          <a:xfrm>
            <a:off x="179512" y="398463"/>
            <a:ext cx="8580313" cy="423862"/>
          </a:xfrm>
        </p:spPr>
        <p:txBody>
          <a:bodyPr/>
          <a:lstStyle/>
          <a:p>
            <a:r>
              <a:rPr lang="en-GB" dirty="0"/>
              <a:t>What should come after the HL-LHC?</a:t>
            </a:r>
          </a:p>
        </p:txBody>
      </p:sp>
      <p:sp>
        <p:nvSpPr>
          <p:cNvPr id="3" name="Slide Number Placeholder 2">
            <a:extLst>
              <a:ext uri="{FF2B5EF4-FFF2-40B4-BE49-F238E27FC236}">
                <a16:creationId xmlns:a16="http://schemas.microsoft.com/office/drawing/2014/main" id="{6B6BAC8D-91FF-184A-BF98-993B905B0752}"/>
              </a:ext>
            </a:extLst>
          </p:cNvPr>
          <p:cNvSpPr>
            <a:spLocks noGrp="1"/>
          </p:cNvSpPr>
          <p:nvPr>
            <p:ph type="sldNum" sz="quarter" idx="10"/>
          </p:nvPr>
        </p:nvSpPr>
        <p:spPr/>
        <p:txBody>
          <a:bodyPr/>
          <a:lstStyle/>
          <a:p>
            <a:fld id="{AE7792FC-DA11-4845-AF78-2C14EC41BBBC}" type="slidenum">
              <a:rPr lang="en-GB" altLang="en-US" smtClean="0"/>
              <a:pPr/>
              <a:t>5</a:t>
            </a:fld>
            <a:endParaRPr lang="en-GB"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F51D5D5-83D6-3A41-9820-DF28D920FE90}"/>
                  </a:ext>
                </a:extLst>
              </p:cNvPr>
              <p:cNvSpPr txBox="1"/>
              <p:nvPr/>
            </p:nvSpPr>
            <p:spPr>
              <a:xfrm>
                <a:off x="1364145" y="3459379"/>
                <a:ext cx="1800200" cy="369332"/>
              </a:xfrm>
              <a:prstGeom prst="rect">
                <a:avLst/>
              </a:prstGeom>
              <a:noFill/>
            </p:spPr>
            <p:txBody>
              <a:bodyPr wrap="square" rtlCol="0">
                <a:spAutoFit/>
              </a:bodyPr>
              <a:lstStyle/>
              <a:p>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a14:m>
                <a:r>
                  <a:rPr lang="en-GB" dirty="0"/>
                  <a:t> machine?</a:t>
                </a:r>
              </a:p>
            </p:txBody>
          </p:sp>
        </mc:Choice>
        <mc:Fallback xmlns="">
          <p:sp>
            <p:nvSpPr>
              <p:cNvPr id="7" name="TextBox 6">
                <a:extLst>
                  <a:ext uri="{FF2B5EF4-FFF2-40B4-BE49-F238E27FC236}">
                    <a16:creationId xmlns:a16="http://schemas.microsoft.com/office/drawing/2014/main" id="{EF51D5D5-83D6-3A41-9820-DF28D920FE90}"/>
                  </a:ext>
                </a:extLst>
              </p:cNvPr>
              <p:cNvSpPr txBox="1">
                <a:spLocks noRot="1" noChangeAspect="1" noMove="1" noResize="1" noEditPoints="1" noAdjustHandles="1" noChangeArrowheads="1" noChangeShapeType="1" noTextEdit="1"/>
              </p:cNvSpPr>
              <p:nvPr/>
            </p:nvSpPr>
            <p:spPr>
              <a:xfrm>
                <a:off x="1364145" y="3459379"/>
                <a:ext cx="1800200" cy="369332"/>
              </a:xfrm>
              <a:prstGeom prst="rect">
                <a:avLst/>
              </a:prstGeom>
              <a:blipFill>
                <a:blip r:embed="rId3"/>
                <a:stretch>
                  <a:fillRect t="-3333" b="-26667"/>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0724BBD6-1F15-8B47-9098-A8FE0225A1E8}"/>
              </a:ext>
            </a:extLst>
          </p:cNvPr>
          <p:cNvSpPr txBox="1"/>
          <p:nvPr/>
        </p:nvSpPr>
        <p:spPr>
          <a:xfrm>
            <a:off x="1364145" y="4611639"/>
            <a:ext cx="1944216" cy="369332"/>
          </a:xfrm>
          <a:prstGeom prst="rect">
            <a:avLst/>
          </a:prstGeom>
          <a:noFill/>
        </p:spPr>
        <p:txBody>
          <a:bodyPr wrap="square" rtlCol="0">
            <a:spAutoFit/>
          </a:bodyPr>
          <a:lstStyle/>
          <a:p>
            <a:r>
              <a:rPr lang="en-GB" dirty="0"/>
              <a:t>Hadron collider?</a:t>
            </a:r>
          </a:p>
        </p:txBody>
      </p:sp>
      <p:sp>
        <p:nvSpPr>
          <p:cNvPr id="9" name="TextBox 8">
            <a:extLst>
              <a:ext uri="{FF2B5EF4-FFF2-40B4-BE49-F238E27FC236}">
                <a16:creationId xmlns:a16="http://schemas.microsoft.com/office/drawing/2014/main" id="{610ECFAC-FC7C-CA4E-9504-031673A4DFA4}"/>
              </a:ext>
            </a:extLst>
          </p:cNvPr>
          <p:cNvSpPr txBox="1"/>
          <p:nvPr/>
        </p:nvSpPr>
        <p:spPr>
          <a:xfrm>
            <a:off x="3194974" y="3003023"/>
            <a:ext cx="2520280" cy="369332"/>
          </a:xfrm>
          <a:prstGeom prst="rect">
            <a:avLst/>
          </a:prstGeom>
          <a:noFill/>
        </p:spPr>
        <p:txBody>
          <a:bodyPr wrap="square" rtlCol="0">
            <a:spAutoFit/>
          </a:bodyPr>
          <a:lstStyle/>
          <a:p>
            <a:r>
              <a:rPr lang="en-GB" dirty="0"/>
              <a:t>Linear collider?</a:t>
            </a:r>
          </a:p>
        </p:txBody>
      </p:sp>
      <p:sp>
        <p:nvSpPr>
          <p:cNvPr id="10" name="TextBox 9">
            <a:extLst>
              <a:ext uri="{FF2B5EF4-FFF2-40B4-BE49-F238E27FC236}">
                <a16:creationId xmlns:a16="http://schemas.microsoft.com/office/drawing/2014/main" id="{DEC90C40-0B9B-6D45-826E-72EEF72ABDAE}"/>
              </a:ext>
            </a:extLst>
          </p:cNvPr>
          <p:cNvSpPr txBox="1"/>
          <p:nvPr/>
        </p:nvSpPr>
        <p:spPr>
          <a:xfrm>
            <a:off x="3194974" y="3851437"/>
            <a:ext cx="1944216" cy="369332"/>
          </a:xfrm>
          <a:prstGeom prst="rect">
            <a:avLst/>
          </a:prstGeom>
          <a:noFill/>
        </p:spPr>
        <p:txBody>
          <a:bodyPr wrap="square" rtlCol="0">
            <a:spAutoFit/>
          </a:bodyPr>
          <a:lstStyle/>
          <a:p>
            <a:r>
              <a:rPr lang="en-GB" dirty="0"/>
              <a:t>Circular collider?</a:t>
            </a:r>
          </a:p>
        </p:txBody>
      </p:sp>
      <p:pic>
        <p:nvPicPr>
          <p:cNvPr id="11" name="Picture 10">
            <a:extLst>
              <a:ext uri="{FF2B5EF4-FFF2-40B4-BE49-F238E27FC236}">
                <a16:creationId xmlns:a16="http://schemas.microsoft.com/office/drawing/2014/main" id="{2D13462D-E794-404C-A1E7-29D626941A09}"/>
              </a:ext>
            </a:extLst>
          </p:cNvPr>
          <p:cNvPicPr>
            <a:picLocks noChangeAspect="1"/>
          </p:cNvPicPr>
          <p:nvPr/>
        </p:nvPicPr>
        <p:blipFill>
          <a:blip r:embed="rId4"/>
          <a:stretch>
            <a:fillRect/>
          </a:stretch>
        </p:blipFill>
        <p:spPr>
          <a:xfrm>
            <a:off x="7045434" y="2557171"/>
            <a:ext cx="2098566" cy="1487173"/>
          </a:xfrm>
          <a:prstGeom prst="rect">
            <a:avLst/>
          </a:prstGeom>
        </p:spPr>
      </p:pic>
      <p:pic>
        <p:nvPicPr>
          <p:cNvPr id="12" name="Picture 11">
            <a:extLst>
              <a:ext uri="{FF2B5EF4-FFF2-40B4-BE49-F238E27FC236}">
                <a16:creationId xmlns:a16="http://schemas.microsoft.com/office/drawing/2014/main" id="{6661518B-6F07-1942-8683-1C5F774D876C}"/>
              </a:ext>
            </a:extLst>
          </p:cNvPr>
          <p:cNvPicPr>
            <a:picLocks noChangeAspect="1"/>
          </p:cNvPicPr>
          <p:nvPr/>
        </p:nvPicPr>
        <p:blipFill>
          <a:blip r:embed="rId5"/>
          <a:stretch>
            <a:fillRect/>
          </a:stretch>
        </p:blipFill>
        <p:spPr>
          <a:xfrm>
            <a:off x="3563888" y="1285843"/>
            <a:ext cx="5580112" cy="1329152"/>
          </a:xfrm>
          <a:prstGeom prst="rect">
            <a:avLst/>
          </a:prstGeom>
        </p:spPr>
      </p:pic>
      <p:sp>
        <p:nvSpPr>
          <p:cNvPr id="13" name="TextBox 12">
            <a:extLst>
              <a:ext uri="{FF2B5EF4-FFF2-40B4-BE49-F238E27FC236}">
                <a16:creationId xmlns:a16="http://schemas.microsoft.com/office/drawing/2014/main" id="{17653D75-0B71-D749-9690-FE23CB572364}"/>
              </a:ext>
            </a:extLst>
          </p:cNvPr>
          <p:cNvSpPr txBox="1"/>
          <p:nvPr/>
        </p:nvSpPr>
        <p:spPr>
          <a:xfrm>
            <a:off x="5426835" y="3420164"/>
            <a:ext cx="1587465" cy="369332"/>
          </a:xfrm>
          <a:prstGeom prst="rect">
            <a:avLst/>
          </a:prstGeom>
          <a:noFill/>
        </p:spPr>
        <p:txBody>
          <a:bodyPr wrap="square" rtlCol="0">
            <a:spAutoFit/>
          </a:bodyPr>
          <a:lstStyle/>
          <a:p>
            <a:r>
              <a:rPr lang="en-GB" b="1" dirty="0"/>
              <a:t>ILC</a:t>
            </a:r>
            <a:r>
              <a:rPr lang="en-GB" dirty="0"/>
              <a:t> (Japan?)</a:t>
            </a:r>
          </a:p>
        </p:txBody>
      </p:sp>
      <p:sp>
        <p:nvSpPr>
          <p:cNvPr id="14" name="TextBox 13">
            <a:extLst>
              <a:ext uri="{FF2B5EF4-FFF2-40B4-BE49-F238E27FC236}">
                <a16:creationId xmlns:a16="http://schemas.microsoft.com/office/drawing/2014/main" id="{FBB09996-41F2-6447-B378-239D62353222}"/>
              </a:ext>
            </a:extLst>
          </p:cNvPr>
          <p:cNvSpPr txBox="1"/>
          <p:nvPr/>
        </p:nvSpPr>
        <p:spPr>
          <a:xfrm>
            <a:off x="5353349" y="2652785"/>
            <a:ext cx="1782452" cy="369332"/>
          </a:xfrm>
          <a:prstGeom prst="rect">
            <a:avLst/>
          </a:prstGeom>
          <a:noFill/>
        </p:spPr>
        <p:txBody>
          <a:bodyPr wrap="square" rtlCol="0">
            <a:spAutoFit/>
          </a:bodyPr>
          <a:lstStyle/>
          <a:p>
            <a:r>
              <a:rPr lang="en-GB" b="1" dirty="0"/>
              <a:t>CLIC</a:t>
            </a:r>
            <a:r>
              <a:rPr lang="en-GB" dirty="0"/>
              <a:t> (CERN?)</a:t>
            </a:r>
          </a:p>
        </p:txBody>
      </p:sp>
      <p:sp>
        <p:nvSpPr>
          <p:cNvPr id="15" name="TextBox 14">
            <a:extLst>
              <a:ext uri="{FF2B5EF4-FFF2-40B4-BE49-F238E27FC236}">
                <a16:creationId xmlns:a16="http://schemas.microsoft.com/office/drawing/2014/main" id="{B00BDDA5-4DED-CE45-AA2F-C5A07A5B5DD2}"/>
              </a:ext>
            </a:extLst>
          </p:cNvPr>
          <p:cNvSpPr txBox="1"/>
          <p:nvPr/>
        </p:nvSpPr>
        <p:spPr>
          <a:xfrm>
            <a:off x="5462874" y="4220769"/>
            <a:ext cx="1882617" cy="369332"/>
          </a:xfrm>
          <a:prstGeom prst="rect">
            <a:avLst/>
          </a:prstGeom>
          <a:noFill/>
        </p:spPr>
        <p:txBody>
          <a:bodyPr wrap="square" rtlCol="0">
            <a:spAutoFit/>
          </a:bodyPr>
          <a:lstStyle/>
          <a:p>
            <a:r>
              <a:rPr lang="en-GB" b="1" dirty="0" err="1"/>
              <a:t>CepC</a:t>
            </a:r>
            <a:r>
              <a:rPr lang="en-GB" dirty="0"/>
              <a:t> (China)</a:t>
            </a:r>
          </a:p>
        </p:txBody>
      </p:sp>
      <p:pic>
        <p:nvPicPr>
          <p:cNvPr id="16" name="Picture 15">
            <a:extLst>
              <a:ext uri="{FF2B5EF4-FFF2-40B4-BE49-F238E27FC236}">
                <a16:creationId xmlns:a16="http://schemas.microsoft.com/office/drawing/2014/main" id="{E4204EA9-5FBD-B645-8302-3B2096F7630F}"/>
              </a:ext>
            </a:extLst>
          </p:cNvPr>
          <p:cNvPicPr>
            <a:picLocks noChangeAspect="1"/>
          </p:cNvPicPr>
          <p:nvPr/>
        </p:nvPicPr>
        <p:blipFill>
          <a:blip r:embed="rId6"/>
          <a:stretch>
            <a:fillRect/>
          </a:stretch>
        </p:blipFill>
        <p:spPr>
          <a:xfrm>
            <a:off x="7045434" y="4044344"/>
            <a:ext cx="2098566" cy="2119764"/>
          </a:xfrm>
          <a:prstGeom prst="rect">
            <a:avLst/>
          </a:prstGeom>
        </p:spPr>
      </p:pic>
      <p:sp>
        <p:nvSpPr>
          <p:cNvPr id="17" name="TextBox 16">
            <a:extLst>
              <a:ext uri="{FF2B5EF4-FFF2-40B4-BE49-F238E27FC236}">
                <a16:creationId xmlns:a16="http://schemas.microsoft.com/office/drawing/2014/main" id="{C72E9FAC-9D98-B740-BCA8-ADC92095F567}"/>
              </a:ext>
            </a:extLst>
          </p:cNvPr>
          <p:cNvSpPr txBox="1"/>
          <p:nvPr/>
        </p:nvSpPr>
        <p:spPr>
          <a:xfrm>
            <a:off x="5462874" y="4980971"/>
            <a:ext cx="1368152" cy="923330"/>
          </a:xfrm>
          <a:prstGeom prst="rect">
            <a:avLst/>
          </a:prstGeom>
          <a:noFill/>
        </p:spPr>
        <p:txBody>
          <a:bodyPr wrap="square" rtlCol="0">
            <a:spAutoFit/>
          </a:bodyPr>
          <a:lstStyle/>
          <a:p>
            <a:r>
              <a:rPr lang="en-GB" b="1" dirty="0"/>
              <a:t>FCC-</a:t>
            </a:r>
            <a:r>
              <a:rPr lang="en-GB" b="1" dirty="0" err="1"/>
              <a:t>ee</a:t>
            </a:r>
            <a:r>
              <a:rPr lang="en-GB" b="1" dirty="0"/>
              <a:t>/</a:t>
            </a:r>
            <a:r>
              <a:rPr lang="en-GB" b="1" dirty="0" err="1"/>
              <a:t>hh</a:t>
            </a:r>
            <a:endParaRPr lang="en-GB" dirty="0"/>
          </a:p>
          <a:p>
            <a:r>
              <a:rPr lang="en-GB" dirty="0"/>
              <a:t>(CERN)</a:t>
            </a:r>
          </a:p>
          <a:p>
            <a:endParaRPr lang="en-GB" b="1" dirty="0"/>
          </a:p>
        </p:txBody>
      </p:sp>
      <p:cxnSp>
        <p:nvCxnSpPr>
          <p:cNvPr id="26" name="Straight Arrow Connector 25">
            <a:extLst>
              <a:ext uri="{FF2B5EF4-FFF2-40B4-BE49-F238E27FC236}">
                <a16:creationId xmlns:a16="http://schemas.microsoft.com/office/drawing/2014/main" id="{8076677F-AAFF-0649-9FD7-2714687E9AF0}"/>
              </a:ext>
            </a:extLst>
          </p:cNvPr>
          <p:cNvCxnSpPr>
            <a:cxnSpLocks/>
          </p:cNvCxnSpPr>
          <p:nvPr/>
        </p:nvCxnSpPr>
        <p:spPr>
          <a:xfrm flipV="1">
            <a:off x="3011404" y="3231795"/>
            <a:ext cx="207150" cy="18466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B60C8108-2BF1-D14E-9E50-7BC68B1C8AF8}"/>
              </a:ext>
            </a:extLst>
          </p:cNvPr>
          <p:cNvCxnSpPr>
            <a:cxnSpLocks/>
          </p:cNvCxnSpPr>
          <p:nvPr/>
        </p:nvCxnSpPr>
        <p:spPr>
          <a:xfrm>
            <a:off x="2987384" y="3785676"/>
            <a:ext cx="205409" cy="23847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83CE4DA-8E1C-0E4D-8A62-5E391A14E777}"/>
              </a:ext>
            </a:extLst>
          </p:cNvPr>
          <p:cNvCxnSpPr>
            <a:cxnSpLocks/>
          </p:cNvCxnSpPr>
          <p:nvPr/>
        </p:nvCxnSpPr>
        <p:spPr>
          <a:xfrm flipV="1">
            <a:off x="5001315" y="2881557"/>
            <a:ext cx="394387" cy="22334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B6FBF739-F481-8C49-9137-03724163C4A0}"/>
              </a:ext>
            </a:extLst>
          </p:cNvPr>
          <p:cNvCxnSpPr>
            <a:cxnSpLocks/>
          </p:cNvCxnSpPr>
          <p:nvPr/>
        </p:nvCxnSpPr>
        <p:spPr>
          <a:xfrm>
            <a:off x="5037235" y="3237781"/>
            <a:ext cx="358467" cy="25515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10B34D03-1998-8547-ACC8-BAC85B21F059}"/>
              </a:ext>
            </a:extLst>
          </p:cNvPr>
          <p:cNvCxnSpPr>
            <a:cxnSpLocks/>
            <a:endCxn id="15" idx="1"/>
          </p:cNvCxnSpPr>
          <p:nvPr/>
        </p:nvCxnSpPr>
        <p:spPr>
          <a:xfrm>
            <a:off x="5066749" y="4089577"/>
            <a:ext cx="396125" cy="31585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1F7FD98A-6AC2-034A-9581-AB26D6A4AEF3}"/>
              </a:ext>
            </a:extLst>
          </p:cNvPr>
          <p:cNvCxnSpPr>
            <a:cxnSpLocks/>
          </p:cNvCxnSpPr>
          <p:nvPr/>
        </p:nvCxnSpPr>
        <p:spPr>
          <a:xfrm>
            <a:off x="4563420" y="4244775"/>
            <a:ext cx="899454" cy="73619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61D3B227-316B-C140-80F1-7D18BBE50533}"/>
              </a:ext>
            </a:extLst>
          </p:cNvPr>
          <p:cNvCxnSpPr>
            <a:cxnSpLocks/>
          </p:cNvCxnSpPr>
          <p:nvPr/>
        </p:nvCxnSpPr>
        <p:spPr>
          <a:xfrm>
            <a:off x="3200187" y="4832268"/>
            <a:ext cx="2195515" cy="53957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690914FC-017F-0C44-B672-3339AA89CAC6}"/>
              </a:ext>
            </a:extLst>
          </p:cNvPr>
          <p:cNvSpPr txBox="1"/>
          <p:nvPr/>
        </p:nvSpPr>
        <p:spPr>
          <a:xfrm>
            <a:off x="0" y="3880087"/>
            <a:ext cx="2411760" cy="646331"/>
          </a:xfrm>
          <a:prstGeom prst="rect">
            <a:avLst/>
          </a:prstGeom>
          <a:noFill/>
        </p:spPr>
        <p:txBody>
          <a:bodyPr wrap="square" rtlCol="0">
            <a:spAutoFit/>
          </a:bodyPr>
          <a:lstStyle/>
          <a:p>
            <a:r>
              <a:rPr lang="en-GB" b="1" dirty="0"/>
              <a:t>What should come after the LHC?</a:t>
            </a:r>
          </a:p>
        </p:txBody>
      </p:sp>
      <p:cxnSp>
        <p:nvCxnSpPr>
          <p:cNvPr id="41" name="Straight Arrow Connector 40">
            <a:extLst>
              <a:ext uri="{FF2B5EF4-FFF2-40B4-BE49-F238E27FC236}">
                <a16:creationId xmlns:a16="http://schemas.microsoft.com/office/drawing/2014/main" id="{D6022C19-F81A-D54D-A718-4B366C16BF43}"/>
              </a:ext>
            </a:extLst>
          </p:cNvPr>
          <p:cNvCxnSpPr>
            <a:cxnSpLocks/>
            <a:endCxn id="7" idx="1"/>
          </p:cNvCxnSpPr>
          <p:nvPr/>
        </p:nvCxnSpPr>
        <p:spPr>
          <a:xfrm flipV="1">
            <a:off x="977565" y="3644045"/>
            <a:ext cx="386580" cy="20175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A98397FC-1C8F-144B-A4FB-E7EAB30E732B}"/>
              </a:ext>
            </a:extLst>
          </p:cNvPr>
          <p:cNvCxnSpPr>
            <a:cxnSpLocks/>
            <a:endCxn id="8" idx="1"/>
          </p:cNvCxnSpPr>
          <p:nvPr/>
        </p:nvCxnSpPr>
        <p:spPr>
          <a:xfrm>
            <a:off x="873990" y="4555067"/>
            <a:ext cx="490155" cy="24123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E4697822-71CC-3542-B6D3-0F32C14ACB84}"/>
              </a:ext>
            </a:extLst>
          </p:cNvPr>
          <p:cNvSpPr txBox="1"/>
          <p:nvPr/>
        </p:nvSpPr>
        <p:spPr>
          <a:xfrm>
            <a:off x="132025" y="1425719"/>
            <a:ext cx="3308361" cy="1200329"/>
          </a:xfrm>
          <a:prstGeom prst="rect">
            <a:avLst/>
          </a:prstGeom>
          <a:noFill/>
        </p:spPr>
        <p:txBody>
          <a:bodyPr wrap="square" rtlCol="0">
            <a:spAutoFit/>
          </a:bodyPr>
          <a:lstStyle/>
          <a:p>
            <a:r>
              <a:rPr lang="en-GB" b="1" dirty="0"/>
              <a:t>In the aftermath of the Higgs discovery, lots of discussion on what machine should follow the LHC…</a:t>
            </a:r>
          </a:p>
        </p:txBody>
      </p:sp>
      <p:sp>
        <p:nvSpPr>
          <p:cNvPr id="46" name="TextBox 45">
            <a:extLst>
              <a:ext uri="{FF2B5EF4-FFF2-40B4-BE49-F238E27FC236}">
                <a16:creationId xmlns:a16="http://schemas.microsoft.com/office/drawing/2014/main" id="{DE58D932-7AE5-3B44-AD5B-4AB2215C3843}"/>
              </a:ext>
            </a:extLst>
          </p:cNvPr>
          <p:cNvSpPr txBox="1"/>
          <p:nvPr/>
        </p:nvSpPr>
        <p:spPr>
          <a:xfrm>
            <a:off x="30409" y="5650118"/>
            <a:ext cx="7105392" cy="369332"/>
          </a:xfrm>
          <a:prstGeom prst="rect">
            <a:avLst/>
          </a:prstGeom>
          <a:noFill/>
        </p:spPr>
        <p:txBody>
          <a:bodyPr wrap="square" rtlCol="0">
            <a:spAutoFit/>
          </a:bodyPr>
          <a:lstStyle/>
          <a:p>
            <a:r>
              <a:rPr lang="en-GB" b="1" dirty="0"/>
              <a:t>How might Europe fit into the global context?</a:t>
            </a:r>
          </a:p>
        </p:txBody>
      </p:sp>
      <p:cxnSp>
        <p:nvCxnSpPr>
          <p:cNvPr id="4" name="Straight Arrow Connector 3">
            <a:extLst>
              <a:ext uri="{FF2B5EF4-FFF2-40B4-BE49-F238E27FC236}">
                <a16:creationId xmlns:a16="http://schemas.microsoft.com/office/drawing/2014/main" id="{F686DDC2-390B-14B6-9C0F-ADBDF11E3C25}"/>
              </a:ext>
            </a:extLst>
          </p:cNvPr>
          <p:cNvCxnSpPr>
            <a:cxnSpLocks/>
          </p:cNvCxnSpPr>
          <p:nvPr/>
        </p:nvCxnSpPr>
        <p:spPr>
          <a:xfrm>
            <a:off x="873990" y="4690976"/>
            <a:ext cx="490155" cy="68086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BCB4E9B-1136-E659-3BE0-B4F9EE58632C}"/>
              </a:ext>
            </a:extLst>
          </p:cNvPr>
          <p:cNvSpPr txBox="1"/>
          <p:nvPr/>
        </p:nvSpPr>
        <p:spPr>
          <a:xfrm>
            <a:off x="1404427" y="5199132"/>
            <a:ext cx="2847815" cy="369332"/>
          </a:xfrm>
          <a:prstGeom prst="rect">
            <a:avLst/>
          </a:prstGeom>
          <a:noFill/>
        </p:spPr>
        <p:txBody>
          <a:bodyPr wrap="square" rtlCol="0">
            <a:spAutoFit/>
          </a:bodyPr>
          <a:lstStyle/>
          <a:p>
            <a:r>
              <a:rPr lang="en-GB" dirty="0"/>
              <a:t>Muon collider? </a:t>
            </a:r>
          </a:p>
        </p:txBody>
      </p:sp>
    </p:spTree>
    <p:extLst>
      <p:ext uri="{BB962C8B-B14F-4D97-AF65-F5344CB8AC3E}">
        <p14:creationId xmlns:p14="http://schemas.microsoft.com/office/powerpoint/2010/main" val="1833640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CDBC-348D-A406-4C29-0529BF2B831F}"/>
              </a:ext>
            </a:extLst>
          </p:cNvPr>
          <p:cNvSpPr>
            <a:spLocks noGrp="1"/>
          </p:cNvSpPr>
          <p:nvPr>
            <p:ph type="title"/>
          </p:nvPr>
        </p:nvSpPr>
        <p:spPr/>
        <p:txBody>
          <a:bodyPr/>
          <a:lstStyle/>
          <a:p>
            <a:r>
              <a:rPr lang="en-US" dirty="0"/>
              <a:t>FCC costings- planned updates</a:t>
            </a:r>
          </a:p>
        </p:txBody>
      </p:sp>
      <p:sp>
        <p:nvSpPr>
          <p:cNvPr id="3" name="Slide Number Placeholder 2">
            <a:extLst>
              <a:ext uri="{FF2B5EF4-FFF2-40B4-BE49-F238E27FC236}">
                <a16:creationId xmlns:a16="http://schemas.microsoft.com/office/drawing/2014/main" id="{E74400CC-CF23-1974-C77A-4AF05F66C066}"/>
              </a:ext>
            </a:extLst>
          </p:cNvPr>
          <p:cNvSpPr>
            <a:spLocks noGrp="1"/>
          </p:cNvSpPr>
          <p:nvPr>
            <p:ph type="sldNum" sz="quarter" idx="10"/>
          </p:nvPr>
        </p:nvSpPr>
        <p:spPr/>
        <p:txBody>
          <a:bodyPr/>
          <a:lstStyle/>
          <a:p>
            <a:fld id="{AE7792FC-DA11-4845-AF78-2C14EC41BBBC}" type="slidenum">
              <a:rPr lang="en-GB" altLang="en-US" smtClean="0"/>
              <a:pPr/>
              <a:t>50</a:t>
            </a:fld>
            <a:endParaRPr lang="en-GB" altLang="en-US"/>
          </a:p>
        </p:txBody>
      </p:sp>
      <p:pic>
        <p:nvPicPr>
          <p:cNvPr id="4" name="Picture 3">
            <a:extLst>
              <a:ext uri="{FF2B5EF4-FFF2-40B4-BE49-F238E27FC236}">
                <a16:creationId xmlns:a16="http://schemas.microsoft.com/office/drawing/2014/main" id="{41E19CAA-0734-740A-04AC-DE5B5A3777A3}"/>
              </a:ext>
            </a:extLst>
          </p:cNvPr>
          <p:cNvPicPr>
            <a:picLocks noChangeAspect="1"/>
          </p:cNvPicPr>
          <p:nvPr/>
        </p:nvPicPr>
        <p:blipFill>
          <a:blip r:embed="rId2"/>
          <a:stretch>
            <a:fillRect/>
          </a:stretch>
        </p:blipFill>
        <p:spPr>
          <a:xfrm>
            <a:off x="125760" y="1268760"/>
            <a:ext cx="8892480" cy="4915488"/>
          </a:xfrm>
          <a:prstGeom prst="rect">
            <a:avLst/>
          </a:prstGeom>
        </p:spPr>
      </p:pic>
      <p:sp>
        <p:nvSpPr>
          <p:cNvPr id="5" name="TextBox 4">
            <a:extLst>
              <a:ext uri="{FF2B5EF4-FFF2-40B4-BE49-F238E27FC236}">
                <a16:creationId xmlns:a16="http://schemas.microsoft.com/office/drawing/2014/main" id="{A83BBDF3-9BB0-E887-CB82-A8B3D4E27488}"/>
              </a:ext>
            </a:extLst>
          </p:cNvPr>
          <p:cNvSpPr txBox="1"/>
          <p:nvPr/>
        </p:nvSpPr>
        <p:spPr>
          <a:xfrm>
            <a:off x="3779912" y="822325"/>
            <a:ext cx="5616624" cy="369332"/>
          </a:xfrm>
          <a:prstGeom prst="rect">
            <a:avLst/>
          </a:prstGeom>
          <a:noFill/>
        </p:spPr>
        <p:txBody>
          <a:bodyPr wrap="square" rtlCol="0">
            <a:spAutoFit/>
          </a:bodyPr>
          <a:lstStyle/>
          <a:p>
            <a:r>
              <a:rPr lang="en-US">
                <a:solidFill>
                  <a:schemeClr val="bg1"/>
                </a:solidFill>
              </a:rPr>
              <a:t>Taken from </a:t>
            </a:r>
            <a:r>
              <a:rPr lang="en-US" sz="1800">
                <a:solidFill>
                  <a:schemeClr val="bg1"/>
                </a:solidFill>
                <a:hlinkClick r:id="rId3"/>
              </a:rPr>
              <a:t>slides</a:t>
            </a:r>
            <a:r>
              <a:rPr lang="en-US">
                <a:solidFill>
                  <a:schemeClr val="bg1"/>
                </a:solidFill>
              </a:rPr>
              <a:t> by M. Benedikt at FCC week</a:t>
            </a:r>
          </a:p>
        </p:txBody>
      </p:sp>
    </p:spTree>
    <p:extLst>
      <p:ext uri="{BB962C8B-B14F-4D97-AF65-F5344CB8AC3E}">
        <p14:creationId xmlns:p14="http://schemas.microsoft.com/office/powerpoint/2010/main" val="1019254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4EDA-62FC-6D8F-D657-E300B81A7DE0}"/>
              </a:ext>
            </a:extLst>
          </p:cNvPr>
          <p:cNvSpPr>
            <a:spLocks noGrp="1"/>
          </p:cNvSpPr>
          <p:nvPr>
            <p:ph type="title"/>
          </p:nvPr>
        </p:nvSpPr>
        <p:spPr/>
        <p:txBody>
          <a:bodyPr/>
          <a:lstStyle/>
          <a:p>
            <a:r>
              <a:rPr lang="en-US" dirty="0"/>
              <a:t>Comparing future colliders</a:t>
            </a:r>
          </a:p>
        </p:txBody>
      </p:sp>
      <p:sp>
        <p:nvSpPr>
          <p:cNvPr id="3" name="Slide Number Placeholder 2">
            <a:extLst>
              <a:ext uri="{FF2B5EF4-FFF2-40B4-BE49-F238E27FC236}">
                <a16:creationId xmlns:a16="http://schemas.microsoft.com/office/drawing/2014/main" id="{DE9AD931-2F0E-D90B-1234-5D301F699949}"/>
              </a:ext>
            </a:extLst>
          </p:cNvPr>
          <p:cNvSpPr>
            <a:spLocks noGrp="1"/>
          </p:cNvSpPr>
          <p:nvPr>
            <p:ph type="sldNum" sz="quarter" idx="10"/>
          </p:nvPr>
        </p:nvSpPr>
        <p:spPr/>
        <p:txBody>
          <a:bodyPr/>
          <a:lstStyle/>
          <a:p>
            <a:fld id="{AE7792FC-DA11-4845-AF78-2C14EC41BBBC}" type="slidenum">
              <a:rPr lang="en-GB" altLang="en-US" smtClean="0"/>
              <a:pPr/>
              <a:t>51</a:t>
            </a:fld>
            <a:endParaRPr lang="en-GB" altLang="en-US"/>
          </a:p>
        </p:txBody>
      </p:sp>
      <p:sp>
        <p:nvSpPr>
          <p:cNvPr id="4" name="TextBox 3">
            <a:extLst>
              <a:ext uri="{FF2B5EF4-FFF2-40B4-BE49-F238E27FC236}">
                <a16:creationId xmlns:a16="http://schemas.microsoft.com/office/drawing/2014/main" id="{CA1DF822-C8EA-74F1-F4C0-3E3308FF00FC}"/>
              </a:ext>
            </a:extLst>
          </p:cNvPr>
          <p:cNvSpPr txBox="1"/>
          <p:nvPr/>
        </p:nvSpPr>
        <p:spPr>
          <a:xfrm>
            <a:off x="2699792" y="787400"/>
            <a:ext cx="6840760" cy="369332"/>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3"/>
              </a:rPr>
              <a:t>report</a:t>
            </a:r>
            <a:r>
              <a:rPr lang="en-US" dirty="0">
                <a:solidFill>
                  <a:schemeClr val="bg1"/>
                </a:solidFill>
              </a:rPr>
              <a:t> from the Snowmass ‘21 Implementation task force</a:t>
            </a:r>
          </a:p>
        </p:txBody>
      </p:sp>
      <p:pic>
        <p:nvPicPr>
          <p:cNvPr id="6146" name="Picture 2" descr="Nutrition Comparison: Apple Vs Pears">
            <a:extLst>
              <a:ext uri="{FF2B5EF4-FFF2-40B4-BE49-F238E27FC236}">
                <a16:creationId xmlns:a16="http://schemas.microsoft.com/office/drawing/2014/main" id="{4DC001B0-B0C0-FCAC-73C1-4FA3ADBEE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30642"/>
            <a:ext cx="2339752" cy="15610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utrition Comparison: Pears Vs Peach">
            <a:extLst>
              <a:ext uri="{FF2B5EF4-FFF2-40B4-BE49-F238E27FC236}">
                <a16:creationId xmlns:a16="http://schemas.microsoft.com/office/drawing/2014/main" id="{9374D7D7-7F84-867C-12E6-A56295AF6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891696"/>
            <a:ext cx="2339752" cy="161589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ngo vs Pear infographic">
            <a:extLst>
              <a:ext uri="{FF2B5EF4-FFF2-40B4-BE49-F238E27FC236}">
                <a16:creationId xmlns:a16="http://schemas.microsoft.com/office/drawing/2014/main" id="{C84CE3EE-7B37-0CC2-5BEA-2B988AEA0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190" y="1330642"/>
            <a:ext cx="1911316" cy="3176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ECCCB2-B512-D0D5-8CB7-C51EE3611BA3}"/>
              </a:ext>
            </a:extLst>
          </p:cNvPr>
          <p:cNvSpPr txBox="1"/>
          <p:nvPr/>
        </p:nvSpPr>
        <p:spPr>
          <a:xfrm>
            <a:off x="4246506" y="1330642"/>
            <a:ext cx="4645974" cy="1015663"/>
          </a:xfrm>
          <a:prstGeom prst="rect">
            <a:avLst/>
          </a:prstGeom>
          <a:noFill/>
        </p:spPr>
        <p:txBody>
          <a:bodyPr wrap="square" rtlCol="0">
            <a:spAutoFit/>
          </a:bodyPr>
          <a:lstStyle/>
          <a:p>
            <a:r>
              <a:rPr lang="en-US" sz="2000" b="1" dirty="0"/>
              <a:t>… is hard! Its important to define your comparison metrics carefully and consider the errors involved!</a:t>
            </a:r>
          </a:p>
        </p:txBody>
      </p:sp>
      <p:sp>
        <p:nvSpPr>
          <p:cNvPr id="6" name="TextBox 5">
            <a:extLst>
              <a:ext uri="{FF2B5EF4-FFF2-40B4-BE49-F238E27FC236}">
                <a16:creationId xmlns:a16="http://schemas.microsoft.com/office/drawing/2014/main" id="{04FBB87B-B9FE-78F5-1B23-E4A347E57CF6}"/>
              </a:ext>
            </a:extLst>
          </p:cNvPr>
          <p:cNvSpPr txBox="1"/>
          <p:nvPr/>
        </p:nvSpPr>
        <p:spPr>
          <a:xfrm>
            <a:off x="4427984" y="2346305"/>
            <a:ext cx="4608512"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See </a:t>
            </a:r>
            <a:r>
              <a:rPr lang="en-US" dirty="0">
                <a:hlinkClick r:id="rId7"/>
              </a:rPr>
              <a:t>slides</a:t>
            </a:r>
            <a:r>
              <a:rPr lang="en-US" dirty="0"/>
              <a:t> by L. </a:t>
            </a:r>
            <a:r>
              <a:rPr lang="en-US" dirty="0" err="1"/>
              <a:t>Nevay</a:t>
            </a:r>
            <a:r>
              <a:rPr lang="en-US" dirty="0"/>
              <a:t> at IOP-HEPP 2023  </a:t>
            </a:r>
          </a:p>
          <a:p>
            <a:pPr marL="285750" indent="-285750">
              <a:buFont typeface="Arial" panose="020B0604020202020204" pitchFamily="34" charset="0"/>
              <a:buChar char="•"/>
            </a:pPr>
            <a:r>
              <a:rPr lang="en-US" dirty="0"/>
              <a:t>Some claim that </a:t>
            </a:r>
            <a:r>
              <a:rPr lang="en-US" i="1" dirty="0"/>
              <a:t>”FCC-</a:t>
            </a:r>
            <a:r>
              <a:rPr lang="en-US" i="1" dirty="0" err="1"/>
              <a:t>ee</a:t>
            </a:r>
            <a:r>
              <a:rPr lang="en-US" i="1" dirty="0"/>
              <a:t> is, by very large factors, the least disruptive in terms of environmental impact”  </a:t>
            </a:r>
            <a:r>
              <a:rPr lang="en-US" dirty="0"/>
              <a:t>(</a:t>
            </a:r>
            <a:r>
              <a:rPr lang="en-US" dirty="0">
                <a:hlinkClick r:id="rId8"/>
              </a:rPr>
              <a:t>arXiv:2208.10466</a:t>
            </a:r>
            <a:r>
              <a:rPr lang="en-US" dirty="0"/>
              <a:t>).</a:t>
            </a:r>
          </a:p>
          <a:p>
            <a:pPr marL="285750" indent="-285750">
              <a:buFont typeface="Arial" panose="020B0604020202020204" pitchFamily="34" charset="0"/>
              <a:buChar char="•"/>
            </a:pPr>
            <a:r>
              <a:rPr lang="en-US" dirty="0"/>
              <a:t>For discussion of the potential of HTS to make FCC-</a:t>
            </a:r>
            <a:r>
              <a:rPr lang="en-US" dirty="0" err="1"/>
              <a:t>ee</a:t>
            </a:r>
            <a:r>
              <a:rPr lang="en-US" dirty="0"/>
              <a:t> more sustainable see these </a:t>
            </a:r>
            <a:r>
              <a:rPr lang="en-US" dirty="0">
                <a:hlinkClick r:id="rId9"/>
              </a:rPr>
              <a:t>slides</a:t>
            </a:r>
            <a:r>
              <a:rPr lang="en-US" dirty="0"/>
              <a:t>.</a:t>
            </a:r>
          </a:p>
        </p:txBody>
      </p:sp>
      <p:sp>
        <p:nvSpPr>
          <p:cNvPr id="7" name="TextBox 6">
            <a:extLst>
              <a:ext uri="{FF2B5EF4-FFF2-40B4-BE49-F238E27FC236}">
                <a16:creationId xmlns:a16="http://schemas.microsoft.com/office/drawing/2014/main" id="{F024E851-0852-B36C-B353-04CD90E6DAED}"/>
              </a:ext>
            </a:extLst>
          </p:cNvPr>
          <p:cNvSpPr txBox="1"/>
          <p:nvPr/>
        </p:nvSpPr>
        <p:spPr>
          <a:xfrm>
            <a:off x="-36512" y="4514611"/>
            <a:ext cx="4608512" cy="615553"/>
          </a:xfrm>
          <a:prstGeom prst="rect">
            <a:avLst/>
          </a:prstGeom>
          <a:noFill/>
        </p:spPr>
        <p:txBody>
          <a:bodyPr wrap="square" rtlCol="0">
            <a:spAutoFit/>
          </a:bodyPr>
          <a:lstStyle/>
          <a:p>
            <a:r>
              <a:rPr lang="en-US" sz="1700" i="1" dirty="0"/>
              <a:t>(Also consider whether the people making the comparison might prefer apples or pears)</a:t>
            </a:r>
          </a:p>
        </p:txBody>
      </p:sp>
      <p:sp>
        <p:nvSpPr>
          <p:cNvPr id="8" name="TextBox 7">
            <a:extLst>
              <a:ext uri="{FF2B5EF4-FFF2-40B4-BE49-F238E27FC236}">
                <a16:creationId xmlns:a16="http://schemas.microsoft.com/office/drawing/2014/main" id="{5C7876C5-2999-123C-F79A-66F1591820C4}"/>
              </a:ext>
            </a:extLst>
          </p:cNvPr>
          <p:cNvSpPr txBox="1"/>
          <p:nvPr/>
        </p:nvSpPr>
        <p:spPr>
          <a:xfrm>
            <a:off x="0" y="5137188"/>
            <a:ext cx="8892480" cy="1015663"/>
          </a:xfrm>
          <a:prstGeom prst="rect">
            <a:avLst/>
          </a:prstGeom>
          <a:noFill/>
        </p:spPr>
        <p:txBody>
          <a:bodyPr wrap="square" rtlCol="0">
            <a:spAutoFit/>
          </a:bodyPr>
          <a:lstStyle/>
          <a:p>
            <a:r>
              <a:rPr lang="en-US" sz="2000" b="1" dirty="0"/>
              <a:t>Personal recommendation: go through the numbers, look at the whole picture (physics goals, upgrades, operation time </a:t>
            </a:r>
            <a:r>
              <a:rPr lang="en-US" sz="2000" b="1" dirty="0" err="1"/>
              <a:t>etc</a:t>
            </a:r>
            <a:r>
              <a:rPr lang="en-US" sz="2000" b="1" dirty="0"/>
              <a:t>) and critique the numbers for yourselves!</a:t>
            </a:r>
          </a:p>
        </p:txBody>
      </p:sp>
    </p:spTree>
    <p:extLst>
      <p:ext uri="{BB962C8B-B14F-4D97-AF65-F5344CB8AC3E}">
        <p14:creationId xmlns:p14="http://schemas.microsoft.com/office/powerpoint/2010/main" val="2855703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E461B-1802-3C92-230D-9B071C9D9340}"/>
              </a:ext>
            </a:extLst>
          </p:cNvPr>
          <p:cNvSpPr>
            <a:spLocks noGrp="1"/>
          </p:cNvSpPr>
          <p:nvPr>
            <p:ph type="title"/>
          </p:nvPr>
        </p:nvSpPr>
        <p:spPr/>
        <p:txBody>
          <a:bodyPr/>
          <a:lstStyle/>
          <a:p>
            <a:r>
              <a:rPr lang="en-US" dirty="0"/>
              <a:t>FCC-</a:t>
            </a:r>
            <a:r>
              <a:rPr lang="en-US" dirty="0" err="1"/>
              <a:t>ee</a:t>
            </a:r>
            <a:r>
              <a:rPr lang="en-US" dirty="0"/>
              <a:t> accelerators</a:t>
            </a:r>
          </a:p>
        </p:txBody>
      </p:sp>
      <p:sp>
        <p:nvSpPr>
          <p:cNvPr id="5" name="Content Placeholder 4">
            <a:extLst>
              <a:ext uri="{FF2B5EF4-FFF2-40B4-BE49-F238E27FC236}">
                <a16:creationId xmlns:a16="http://schemas.microsoft.com/office/drawing/2014/main" id="{09C12E07-BEEB-2FB1-3FE4-5302796FBE59}"/>
              </a:ext>
            </a:extLst>
          </p:cNvPr>
          <p:cNvSpPr>
            <a:spLocks noGrp="1"/>
          </p:cNvSpPr>
          <p:nvPr>
            <p:ph idx="1"/>
          </p:nvPr>
        </p:nvSpPr>
        <p:spPr>
          <a:xfrm>
            <a:off x="384175" y="1708150"/>
            <a:ext cx="4763889" cy="4067175"/>
          </a:xfrm>
        </p:spPr>
        <p:txBody>
          <a:bodyPr/>
          <a:lstStyle/>
          <a:p>
            <a:r>
              <a:rPr lang="en-US" dirty="0"/>
              <a:t>Separate rings for electrons and positrons and full-energy top-up booster ring in same tunnel. </a:t>
            </a:r>
          </a:p>
          <a:p>
            <a:r>
              <a:rPr lang="en-US" dirty="0"/>
              <a:t>Max 50MW synchrotron radiation per collider ring across full operating range.</a:t>
            </a:r>
          </a:p>
          <a:p>
            <a:r>
              <a:rPr lang="en-US" dirty="0"/>
              <a:t>Asymmetric IR layout limits photon synchrotron radiation 500m upstream of IP towards detectors, and generates large 30mrad crossing angle.</a:t>
            </a:r>
          </a:p>
          <a:p>
            <a:r>
              <a:rPr lang="en-US" dirty="0"/>
              <a:t>Crab waist technique to optimize luminosity.</a:t>
            </a:r>
          </a:p>
        </p:txBody>
      </p:sp>
      <p:sp>
        <p:nvSpPr>
          <p:cNvPr id="4" name="Slide Number Placeholder 3">
            <a:extLst>
              <a:ext uri="{FF2B5EF4-FFF2-40B4-BE49-F238E27FC236}">
                <a16:creationId xmlns:a16="http://schemas.microsoft.com/office/drawing/2014/main" id="{38F3F869-0030-48EC-667F-82EEE3FA00C3}"/>
              </a:ext>
            </a:extLst>
          </p:cNvPr>
          <p:cNvSpPr>
            <a:spLocks noGrp="1"/>
          </p:cNvSpPr>
          <p:nvPr>
            <p:ph type="sldNum" sz="quarter" idx="10"/>
          </p:nvPr>
        </p:nvSpPr>
        <p:spPr/>
        <p:txBody>
          <a:bodyPr/>
          <a:lstStyle/>
          <a:p>
            <a:fld id="{6626A503-4F86-2C4D-8D1F-0229D2C7DD88}" type="slidenum">
              <a:rPr lang="en-GB" altLang="en-US" smtClean="0"/>
              <a:pPr/>
              <a:t>52</a:t>
            </a:fld>
            <a:endParaRPr lang="en-GB" altLang="en-US" dirty="0"/>
          </a:p>
        </p:txBody>
      </p:sp>
      <p:pic>
        <p:nvPicPr>
          <p:cNvPr id="6" name="Picture 5">
            <a:extLst>
              <a:ext uri="{FF2B5EF4-FFF2-40B4-BE49-F238E27FC236}">
                <a16:creationId xmlns:a16="http://schemas.microsoft.com/office/drawing/2014/main" id="{43155EA4-F3F1-2115-CC6A-DFC112C65365}"/>
              </a:ext>
            </a:extLst>
          </p:cNvPr>
          <p:cNvPicPr>
            <a:picLocks noChangeAspect="1"/>
          </p:cNvPicPr>
          <p:nvPr/>
        </p:nvPicPr>
        <p:blipFill>
          <a:blip r:embed="rId3"/>
          <a:stretch>
            <a:fillRect/>
          </a:stretch>
        </p:blipFill>
        <p:spPr>
          <a:xfrm>
            <a:off x="5348982" y="1552761"/>
            <a:ext cx="3594100" cy="3073400"/>
          </a:xfrm>
          <a:prstGeom prst="rect">
            <a:avLst/>
          </a:prstGeom>
        </p:spPr>
      </p:pic>
      <p:sp>
        <p:nvSpPr>
          <p:cNvPr id="7" name="TextBox 6">
            <a:extLst>
              <a:ext uri="{FF2B5EF4-FFF2-40B4-BE49-F238E27FC236}">
                <a16:creationId xmlns:a16="http://schemas.microsoft.com/office/drawing/2014/main" id="{46189D12-0827-628F-E0E4-498DAEB93F32}"/>
              </a:ext>
            </a:extLst>
          </p:cNvPr>
          <p:cNvSpPr txBox="1"/>
          <p:nvPr/>
        </p:nvSpPr>
        <p:spPr>
          <a:xfrm>
            <a:off x="4757812" y="4843844"/>
            <a:ext cx="4386188" cy="1200329"/>
          </a:xfrm>
          <a:prstGeom prst="rect">
            <a:avLst/>
          </a:prstGeom>
          <a:noFill/>
        </p:spPr>
        <p:txBody>
          <a:bodyPr wrap="square" rtlCol="0">
            <a:spAutoFit/>
          </a:bodyPr>
          <a:lstStyle/>
          <a:p>
            <a:r>
              <a:rPr lang="en-US" b="1" dirty="0"/>
              <a:t>4 possible </a:t>
            </a:r>
            <a:r>
              <a:rPr lang="en-US" b="1" dirty="0">
                <a:solidFill>
                  <a:schemeClr val="bg1">
                    <a:lumMod val="75000"/>
                  </a:schemeClr>
                </a:solidFill>
              </a:rPr>
              <a:t>experimental sites </a:t>
            </a:r>
            <a:r>
              <a:rPr lang="en-US" b="1" dirty="0"/>
              <a:t>at PA, PD, PG and PJ with </a:t>
            </a:r>
            <a:r>
              <a:rPr lang="en-US" b="1" dirty="0">
                <a:solidFill>
                  <a:schemeClr val="accent2"/>
                </a:solidFill>
              </a:rPr>
              <a:t>RF stations </a:t>
            </a:r>
            <a:r>
              <a:rPr lang="en-US" b="1" dirty="0"/>
              <a:t>at PH, PL and </a:t>
            </a:r>
            <a:r>
              <a:rPr lang="en-US" b="1" dirty="0">
                <a:solidFill>
                  <a:srgbClr val="00B050"/>
                </a:solidFill>
              </a:rPr>
              <a:t>injection/extraction and collimation </a:t>
            </a:r>
            <a:r>
              <a:rPr lang="en-US" b="1" dirty="0"/>
              <a:t>in PB/PF straights.</a:t>
            </a:r>
          </a:p>
        </p:txBody>
      </p:sp>
      <p:sp>
        <p:nvSpPr>
          <p:cNvPr id="10" name="Rounded Rectangle 9">
            <a:extLst>
              <a:ext uri="{FF2B5EF4-FFF2-40B4-BE49-F238E27FC236}">
                <a16:creationId xmlns:a16="http://schemas.microsoft.com/office/drawing/2014/main" id="{03BCE837-8521-5282-0CEE-CE675E6453BD}"/>
              </a:ext>
            </a:extLst>
          </p:cNvPr>
          <p:cNvSpPr/>
          <p:nvPr/>
        </p:nvSpPr>
        <p:spPr>
          <a:xfrm rot="18583213">
            <a:off x="5956785" y="2077438"/>
            <a:ext cx="313580" cy="18406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33485A6-5308-212E-9661-AC2A39037B96}"/>
              </a:ext>
            </a:extLst>
          </p:cNvPr>
          <p:cNvSpPr/>
          <p:nvPr/>
        </p:nvSpPr>
        <p:spPr>
          <a:xfrm rot="13445221">
            <a:off x="5962450" y="3896472"/>
            <a:ext cx="313580" cy="18406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20E9BCB-36B1-3122-D8A9-BE26C269650E}"/>
              </a:ext>
            </a:extLst>
          </p:cNvPr>
          <p:cNvSpPr/>
          <p:nvPr/>
        </p:nvSpPr>
        <p:spPr>
          <a:xfrm rot="18988009">
            <a:off x="7793316" y="3899730"/>
            <a:ext cx="432048" cy="216024"/>
          </a:xfrm>
          <a:prstGeom prst="round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0DBCABB-EE2A-16DF-6A04-50B958E151C1}"/>
              </a:ext>
            </a:extLst>
          </p:cNvPr>
          <p:cNvSpPr/>
          <p:nvPr/>
        </p:nvSpPr>
        <p:spPr>
          <a:xfrm rot="18988009">
            <a:off x="7861889" y="2027787"/>
            <a:ext cx="219181" cy="274562"/>
          </a:xfrm>
          <a:prstGeom prst="round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4817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7F9C-13D0-A208-2DA0-477815389D3E}"/>
              </a:ext>
            </a:extLst>
          </p:cNvPr>
          <p:cNvSpPr>
            <a:spLocks noGrp="1"/>
          </p:cNvSpPr>
          <p:nvPr>
            <p:ph type="title"/>
          </p:nvPr>
        </p:nvSpPr>
        <p:spPr/>
        <p:txBody>
          <a:bodyPr/>
          <a:lstStyle/>
          <a:p>
            <a:r>
              <a:rPr lang="en-US" dirty="0"/>
              <a:t>FCC-</a:t>
            </a:r>
            <a:r>
              <a:rPr lang="en-US" dirty="0" err="1"/>
              <a:t>ee</a:t>
            </a:r>
            <a:r>
              <a:rPr lang="en-US" dirty="0"/>
              <a:t> SRF system</a:t>
            </a:r>
          </a:p>
        </p:txBody>
      </p:sp>
      <p:sp>
        <p:nvSpPr>
          <p:cNvPr id="3" name="Slide Number Placeholder 2">
            <a:extLst>
              <a:ext uri="{FF2B5EF4-FFF2-40B4-BE49-F238E27FC236}">
                <a16:creationId xmlns:a16="http://schemas.microsoft.com/office/drawing/2014/main" id="{9994EAF3-2059-0F74-1036-BF700707A935}"/>
              </a:ext>
            </a:extLst>
          </p:cNvPr>
          <p:cNvSpPr>
            <a:spLocks noGrp="1"/>
          </p:cNvSpPr>
          <p:nvPr>
            <p:ph type="sldNum" sz="quarter" idx="10"/>
          </p:nvPr>
        </p:nvSpPr>
        <p:spPr/>
        <p:txBody>
          <a:bodyPr/>
          <a:lstStyle/>
          <a:p>
            <a:fld id="{AE7792FC-DA11-4845-AF78-2C14EC41BBBC}" type="slidenum">
              <a:rPr lang="en-GB" altLang="en-US" smtClean="0"/>
              <a:pPr/>
              <a:t>53</a:t>
            </a:fld>
            <a:endParaRPr lang="en-GB" altLang="en-US"/>
          </a:p>
        </p:txBody>
      </p:sp>
      <p:sp>
        <p:nvSpPr>
          <p:cNvPr id="4" name="Rectangle 3">
            <a:extLst>
              <a:ext uri="{FF2B5EF4-FFF2-40B4-BE49-F238E27FC236}">
                <a16:creationId xmlns:a16="http://schemas.microsoft.com/office/drawing/2014/main" id="{7A08A7DC-0072-3B8E-A4B0-B1B8E5C229EF}"/>
              </a:ext>
            </a:extLst>
          </p:cNvPr>
          <p:cNvSpPr/>
          <p:nvPr/>
        </p:nvSpPr>
        <p:spPr>
          <a:xfrm>
            <a:off x="241429" y="1702743"/>
            <a:ext cx="504056" cy="288032"/>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Z</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F2BDF56-8CAB-CD66-F7D1-25EF07F0C715}"/>
              </a:ext>
            </a:extLst>
          </p:cNvPr>
          <p:cNvSpPr/>
          <p:nvPr/>
        </p:nvSpPr>
        <p:spPr>
          <a:xfrm>
            <a:off x="241429" y="3531426"/>
            <a:ext cx="940995" cy="461665"/>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err="1">
                <a:solidFill>
                  <a:srgbClr val="FFFFFF"/>
                </a:solidFill>
                <a:latin typeface="Verdana" panose="020B0604030504040204" pitchFamily="34" charset="0"/>
                <a:ea typeface="Verdana" panose="020B0604030504040204" pitchFamily="34" charset="0"/>
                <a:cs typeface="Arial" panose="020B0604020202020204" pitchFamily="34" charset="0"/>
              </a:rPr>
              <a:t>ttbar</a:t>
            </a: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 </a:t>
            </a:r>
          </a:p>
          <a:p>
            <a:pPr algn="ctr" defTabSz="342900">
              <a:defRPr/>
            </a:pP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booster</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F479B09-AC1D-8CED-B523-FF6012151412}"/>
              </a:ext>
            </a:extLst>
          </p:cNvPr>
          <p:cNvSpPr/>
          <p:nvPr/>
        </p:nvSpPr>
        <p:spPr>
          <a:xfrm>
            <a:off x="3040882" y="1706117"/>
            <a:ext cx="2098028" cy="800860"/>
          </a:xfrm>
          <a:prstGeom prst="rect">
            <a:avLst/>
          </a:prstGeom>
          <a:solidFill>
            <a:schemeClr val="bg2">
              <a:lumMod val="95000"/>
            </a:schemeClr>
          </a:solidFill>
        </p:spPr>
        <p:txBody>
          <a:bodyPr wrap="square">
            <a:spAutoFit/>
          </a:bodyPr>
          <a:lstStyle/>
          <a:p>
            <a:pPr>
              <a:lnSpc>
                <a:spcPct val="107000"/>
              </a:lnSpc>
              <a:spcAft>
                <a:spcPts val="800"/>
              </a:spcAft>
            </a:pPr>
            <a:r>
              <a:rPr lang="en-GB" sz="1100" dirty="0">
                <a:latin typeface="Verdana" panose="020B0604030504040204" pitchFamily="34" charset="0"/>
                <a:ea typeface="Verdana" panose="020B0604030504040204" pitchFamily="34" charset="0"/>
                <a:cs typeface="Times New Roman" panose="02020603050405020304" pitchFamily="18" charset="0"/>
              </a:rPr>
              <a:t>low R/Q, HOM damping, powered by 1 MW RF coupler and high efficiency klystron</a:t>
            </a:r>
          </a:p>
        </p:txBody>
      </p:sp>
      <p:sp>
        <p:nvSpPr>
          <p:cNvPr id="7" name="Rectangle 6">
            <a:extLst>
              <a:ext uri="{FF2B5EF4-FFF2-40B4-BE49-F238E27FC236}">
                <a16:creationId xmlns:a16="http://schemas.microsoft.com/office/drawing/2014/main" id="{ACC951AD-4D99-9FB5-0408-D785CF4C7731}"/>
              </a:ext>
            </a:extLst>
          </p:cNvPr>
          <p:cNvSpPr/>
          <p:nvPr/>
        </p:nvSpPr>
        <p:spPr>
          <a:xfrm>
            <a:off x="3040882" y="2610525"/>
            <a:ext cx="2589362" cy="800860"/>
          </a:xfrm>
          <a:prstGeom prst="rect">
            <a:avLst/>
          </a:prstGeom>
          <a:solidFill>
            <a:schemeClr val="bg2">
              <a:lumMod val="95000"/>
            </a:schemeClr>
          </a:solidFill>
        </p:spPr>
        <p:txBody>
          <a:bodyPr wrap="square">
            <a:spAutoFit/>
          </a:bodyPr>
          <a:lstStyle/>
          <a:p>
            <a:pPr>
              <a:lnSpc>
                <a:spcPct val="107000"/>
              </a:lnSpc>
              <a:spcAft>
                <a:spcPts val="800"/>
              </a:spcAft>
            </a:pPr>
            <a:r>
              <a:rPr lang="en-GB" sz="1100" dirty="0">
                <a:latin typeface="Verdana" panose="020B0604030504040204" pitchFamily="34" charset="0"/>
                <a:ea typeface="Verdana" panose="020B0604030504040204" pitchFamily="34" charset="0"/>
                <a:cs typeface="Times New Roman" panose="02020603050405020304" pitchFamily="18" charset="0"/>
              </a:rPr>
              <a:t>moderate gradient and HOM damping requirements; 500 kW / cavity, allowing reuse of klystrons already installed for Z</a:t>
            </a:r>
          </a:p>
        </p:txBody>
      </p:sp>
      <p:sp>
        <p:nvSpPr>
          <p:cNvPr id="8" name="Rectangle 7">
            <a:extLst>
              <a:ext uri="{FF2B5EF4-FFF2-40B4-BE49-F238E27FC236}">
                <a16:creationId xmlns:a16="http://schemas.microsoft.com/office/drawing/2014/main" id="{5C47C574-CEBB-99B3-6F86-E78B52A44EFE}"/>
              </a:ext>
            </a:extLst>
          </p:cNvPr>
          <p:cNvSpPr/>
          <p:nvPr/>
        </p:nvSpPr>
        <p:spPr>
          <a:xfrm>
            <a:off x="3030896" y="3622360"/>
            <a:ext cx="2589362" cy="800860"/>
          </a:xfrm>
          <a:prstGeom prst="rect">
            <a:avLst/>
          </a:prstGeom>
          <a:solidFill>
            <a:schemeClr val="bg2">
              <a:lumMod val="95000"/>
            </a:schemeClr>
          </a:solidFill>
        </p:spPr>
        <p:txBody>
          <a:bodyPr wrap="square">
            <a:spAutoFit/>
          </a:bodyPr>
          <a:lstStyle/>
          <a:p>
            <a:pPr>
              <a:lnSpc>
                <a:spcPct val="107000"/>
              </a:lnSpc>
              <a:spcAft>
                <a:spcPts val="800"/>
              </a:spcAft>
            </a:pPr>
            <a:r>
              <a:rPr lang="en-GB" sz="1100" dirty="0">
                <a:latin typeface="Verdana" panose="020B0604030504040204" pitchFamily="34" charset="0"/>
                <a:ea typeface="Verdana" panose="020B0604030504040204" pitchFamily="34" charset="0"/>
                <a:cs typeface="Times New Roman" panose="02020603050405020304" pitchFamily="18" charset="0"/>
              </a:rPr>
              <a:t>high RF voltage and limited footprint thanks to  multicell cavities and </a:t>
            </a:r>
            <a:r>
              <a:rPr lang="fr-CH" sz="1100" dirty="0" err="1">
                <a:latin typeface="Verdana" panose="020B0604030504040204" pitchFamily="34" charset="0"/>
                <a:ea typeface="Verdana" panose="020B0604030504040204" pitchFamily="34" charset="0"/>
                <a:cs typeface="Times New Roman" panose="02020603050405020304" pitchFamily="18" charset="0"/>
              </a:rPr>
              <a:t>higher</a:t>
            </a:r>
            <a:r>
              <a:rPr lang="fr-CH" sz="1100" dirty="0">
                <a:latin typeface="Verdana" panose="020B0604030504040204" pitchFamily="34" charset="0"/>
                <a:ea typeface="Verdana" panose="020B0604030504040204" pitchFamily="34" charset="0"/>
                <a:cs typeface="Times New Roman" panose="02020603050405020304" pitchFamily="18" charset="0"/>
              </a:rPr>
              <a:t> RF </a:t>
            </a:r>
            <a:r>
              <a:rPr lang="fr-CH" sz="1100" dirty="0" err="1">
                <a:latin typeface="Verdana" panose="020B0604030504040204" pitchFamily="34" charset="0"/>
                <a:ea typeface="Verdana" panose="020B0604030504040204" pitchFamily="34" charset="0"/>
                <a:cs typeface="Times New Roman" panose="02020603050405020304" pitchFamily="18" charset="0"/>
              </a:rPr>
              <a:t>frequency</a:t>
            </a:r>
            <a:r>
              <a:rPr lang="fr-CH" sz="1100" dirty="0">
                <a:latin typeface="Verdana" panose="020B0604030504040204" pitchFamily="34" charset="0"/>
                <a:ea typeface="Verdana" panose="020B0604030504040204" pitchFamily="34" charset="0"/>
                <a:cs typeface="Times New Roman" panose="02020603050405020304" pitchFamily="18" charset="0"/>
              </a:rPr>
              <a:t>; 200 kW/ </a:t>
            </a:r>
            <a:r>
              <a:rPr lang="fr-CH" sz="1100" dirty="0" err="1">
                <a:latin typeface="Verdana" panose="020B0604030504040204" pitchFamily="34" charset="0"/>
                <a:ea typeface="Verdana" panose="020B0604030504040204" pitchFamily="34" charset="0"/>
                <a:cs typeface="Times New Roman" panose="02020603050405020304" pitchFamily="18" charset="0"/>
              </a:rPr>
              <a:t>cavity</a:t>
            </a:r>
            <a:endParaRPr lang="en-GB" sz="11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CF682EE-357E-7988-2B0B-E49EF4F2C691}"/>
              </a:ext>
            </a:extLst>
          </p:cNvPr>
          <p:cNvPicPr>
            <a:picLocks noChangeAspect="1"/>
          </p:cNvPicPr>
          <p:nvPr/>
        </p:nvPicPr>
        <p:blipFill>
          <a:blip r:embed="rId3"/>
          <a:stretch>
            <a:fillRect/>
          </a:stretch>
        </p:blipFill>
        <p:spPr>
          <a:xfrm>
            <a:off x="1415298" y="1613984"/>
            <a:ext cx="1323914" cy="964220"/>
          </a:xfrm>
          <a:prstGeom prst="rect">
            <a:avLst/>
          </a:prstGeom>
        </p:spPr>
      </p:pic>
      <p:sp>
        <p:nvSpPr>
          <p:cNvPr id="10" name="Rectangle 9">
            <a:extLst>
              <a:ext uri="{FF2B5EF4-FFF2-40B4-BE49-F238E27FC236}">
                <a16:creationId xmlns:a16="http://schemas.microsoft.com/office/drawing/2014/main" id="{29A6DFCC-3C4F-0DCB-20A0-0898AEA565AD}"/>
              </a:ext>
            </a:extLst>
          </p:cNvPr>
          <p:cNvSpPr/>
          <p:nvPr/>
        </p:nvSpPr>
        <p:spPr>
          <a:xfrm>
            <a:off x="-252536" y="1790556"/>
            <a:ext cx="1996040" cy="830997"/>
          </a:xfrm>
          <a:prstGeom prst="rect">
            <a:avLst/>
          </a:prstGeom>
        </p:spPr>
        <p:txBody>
          <a:bodyPr wrap="square">
            <a:spAutoFit/>
          </a:bodyPr>
          <a:lstStyle/>
          <a:p>
            <a:pPr marL="742950" lvl="1" indent="-285750">
              <a:buFont typeface="Arial" panose="020B0604020202020204" pitchFamily="34" charset="0"/>
              <a:buChar char="•"/>
            </a:pPr>
            <a:endParaRPr lang="en-US" sz="1200" b="1" dirty="0">
              <a:solidFill>
                <a:schemeClr val="bg1">
                  <a:lumMod val="50000"/>
                </a:schemeClr>
              </a:solidFill>
              <a:latin typeface="Verdana" panose="020B0604030504040204" pitchFamily="34" charset="0"/>
              <a:ea typeface="Verdana" panose="020B0604030504040204" pitchFamily="34" charset="0"/>
            </a:endParaRP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1-cell </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400 MHz,</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Nb/Cu</a:t>
            </a:r>
          </a:p>
        </p:txBody>
      </p:sp>
      <p:pic>
        <p:nvPicPr>
          <p:cNvPr id="11" name="Picture 10">
            <a:extLst>
              <a:ext uri="{FF2B5EF4-FFF2-40B4-BE49-F238E27FC236}">
                <a16:creationId xmlns:a16="http://schemas.microsoft.com/office/drawing/2014/main" id="{2F10CD81-420C-DC81-15A9-E7284B2DF2AB}"/>
              </a:ext>
            </a:extLst>
          </p:cNvPr>
          <p:cNvPicPr>
            <a:picLocks noChangeAspect="1"/>
          </p:cNvPicPr>
          <p:nvPr/>
        </p:nvPicPr>
        <p:blipFill>
          <a:blip r:embed="rId4"/>
          <a:stretch>
            <a:fillRect/>
          </a:stretch>
        </p:blipFill>
        <p:spPr>
          <a:xfrm>
            <a:off x="1533516" y="2494399"/>
            <a:ext cx="1373209" cy="1187184"/>
          </a:xfrm>
          <a:prstGeom prst="rect">
            <a:avLst/>
          </a:prstGeom>
        </p:spPr>
      </p:pic>
      <p:sp>
        <p:nvSpPr>
          <p:cNvPr id="12" name="Rectangle 11">
            <a:extLst>
              <a:ext uri="{FF2B5EF4-FFF2-40B4-BE49-F238E27FC236}">
                <a16:creationId xmlns:a16="http://schemas.microsoft.com/office/drawing/2014/main" id="{A5EAFB80-1594-7F36-DD99-BC381CD4AA9A}"/>
              </a:ext>
            </a:extLst>
          </p:cNvPr>
          <p:cNvSpPr/>
          <p:nvPr/>
        </p:nvSpPr>
        <p:spPr>
          <a:xfrm>
            <a:off x="-239467" y="2687790"/>
            <a:ext cx="2027571" cy="830997"/>
          </a:xfrm>
          <a:prstGeom prst="rect">
            <a:avLst/>
          </a:prstGeom>
        </p:spPr>
        <p:txBody>
          <a:bodyPr wrap="square">
            <a:spAutoFit/>
          </a:bodyPr>
          <a:lstStyle/>
          <a:p>
            <a:pPr marL="742950" lvl="1" indent="-285750">
              <a:buFont typeface="Arial" panose="020B0604020202020204" pitchFamily="34" charset="0"/>
              <a:buChar char="•"/>
            </a:pPr>
            <a:endParaRPr lang="en-US" sz="1200" b="1" dirty="0">
              <a:solidFill>
                <a:schemeClr val="bg1">
                  <a:lumMod val="50000"/>
                </a:schemeClr>
              </a:solidFill>
              <a:latin typeface="Verdana" panose="020B0604030504040204" pitchFamily="34" charset="0"/>
              <a:ea typeface="Verdana" panose="020B0604030504040204" pitchFamily="34" charset="0"/>
            </a:endParaRP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2-cell </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400 MHz,</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Nb/Cu</a:t>
            </a:r>
          </a:p>
        </p:txBody>
      </p:sp>
      <p:pic>
        <p:nvPicPr>
          <p:cNvPr id="13" name="Picture 12">
            <a:extLst>
              <a:ext uri="{FF2B5EF4-FFF2-40B4-BE49-F238E27FC236}">
                <a16:creationId xmlns:a16="http://schemas.microsoft.com/office/drawing/2014/main" id="{61F09276-6941-595E-5612-7A6465A5E06B}"/>
              </a:ext>
            </a:extLst>
          </p:cNvPr>
          <p:cNvPicPr>
            <a:picLocks noChangeAspect="1"/>
          </p:cNvPicPr>
          <p:nvPr/>
        </p:nvPicPr>
        <p:blipFill rotWithShape="1">
          <a:blip r:embed="rId5"/>
          <a:srcRect t="7750" b="-1"/>
          <a:stretch/>
        </p:blipFill>
        <p:spPr>
          <a:xfrm>
            <a:off x="1222695" y="3571996"/>
            <a:ext cx="1709120" cy="1180328"/>
          </a:xfrm>
          <a:prstGeom prst="rect">
            <a:avLst/>
          </a:prstGeom>
        </p:spPr>
      </p:pic>
      <p:sp>
        <p:nvSpPr>
          <p:cNvPr id="14" name="Rectangle 13">
            <a:extLst>
              <a:ext uri="{FF2B5EF4-FFF2-40B4-BE49-F238E27FC236}">
                <a16:creationId xmlns:a16="http://schemas.microsoft.com/office/drawing/2014/main" id="{7AFC89C1-6E02-2DFC-6CED-5FA1724CAA20}"/>
              </a:ext>
            </a:extLst>
          </p:cNvPr>
          <p:cNvSpPr/>
          <p:nvPr/>
        </p:nvSpPr>
        <p:spPr>
          <a:xfrm>
            <a:off x="-277104" y="3791169"/>
            <a:ext cx="2020189" cy="830997"/>
          </a:xfrm>
          <a:prstGeom prst="rect">
            <a:avLst/>
          </a:prstGeom>
        </p:spPr>
        <p:txBody>
          <a:bodyPr wrap="square">
            <a:spAutoFit/>
          </a:bodyPr>
          <a:lstStyle/>
          <a:p>
            <a:pPr marL="742950" lvl="1" indent="-285750">
              <a:buFont typeface="Arial" panose="020B0604020202020204" pitchFamily="34" charset="0"/>
              <a:buChar char="•"/>
            </a:pPr>
            <a:endParaRPr lang="en-US" sz="1200" b="1" dirty="0">
              <a:solidFill>
                <a:schemeClr val="bg1">
                  <a:lumMod val="50000"/>
                </a:schemeClr>
              </a:solidFill>
              <a:latin typeface="Verdana" panose="020B0604030504040204" pitchFamily="34" charset="0"/>
              <a:ea typeface="Verdana" panose="020B0604030504040204" pitchFamily="34" charset="0"/>
            </a:endParaRP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5-cell </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800 MHz,</a:t>
            </a:r>
          </a:p>
          <a:p>
            <a:pPr marL="457200" lvl="1"/>
            <a:r>
              <a:rPr lang="en-US" sz="1200" b="1" dirty="0">
                <a:solidFill>
                  <a:schemeClr val="bg1">
                    <a:lumMod val="50000"/>
                  </a:schemeClr>
                </a:solidFill>
                <a:latin typeface="Verdana" panose="020B0604030504040204" pitchFamily="34" charset="0"/>
                <a:ea typeface="Verdana" panose="020B0604030504040204" pitchFamily="34" charset="0"/>
              </a:rPr>
              <a:t>bulk Nb</a:t>
            </a:r>
          </a:p>
        </p:txBody>
      </p:sp>
      <p:sp>
        <p:nvSpPr>
          <p:cNvPr id="15" name="TextBox 14">
            <a:extLst>
              <a:ext uri="{FF2B5EF4-FFF2-40B4-BE49-F238E27FC236}">
                <a16:creationId xmlns:a16="http://schemas.microsoft.com/office/drawing/2014/main" id="{B680B4D3-1991-F3DA-7A0A-E63D85FA991F}"/>
              </a:ext>
            </a:extLst>
          </p:cNvPr>
          <p:cNvSpPr txBox="1"/>
          <p:nvPr/>
        </p:nvSpPr>
        <p:spPr>
          <a:xfrm rot="20609526">
            <a:off x="4940280" y="1331178"/>
            <a:ext cx="1210396" cy="64633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 Peauger,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alibri"/>
              </a:rPr>
              <a:t>O. Brunner</a:t>
            </a:r>
            <a:endParaRPr kumimoji="0" lang="fr-F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0D8E54E-007B-6021-AA9B-B01A89726530}"/>
              </a:ext>
            </a:extLst>
          </p:cNvPr>
          <p:cNvSpPr/>
          <p:nvPr/>
        </p:nvSpPr>
        <p:spPr>
          <a:xfrm>
            <a:off x="238553" y="2619245"/>
            <a:ext cx="936104" cy="276999"/>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a:solidFill>
                  <a:srgbClr val="FFFFFF"/>
                </a:solidFill>
                <a:latin typeface="Verdana" panose="020B0604030504040204" pitchFamily="34" charset="0"/>
                <a:ea typeface="Verdana" panose="020B0604030504040204" pitchFamily="34" charset="0"/>
                <a:cs typeface="Arial" panose="020B0604020202020204" pitchFamily="34" charset="0"/>
              </a:rPr>
              <a:t>W, H</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24A98C2-A369-857C-5A8A-B5A011211CFA}"/>
              </a:ext>
            </a:extLst>
          </p:cNvPr>
          <p:cNvSpPr txBox="1"/>
          <p:nvPr/>
        </p:nvSpPr>
        <p:spPr>
          <a:xfrm>
            <a:off x="107504" y="822325"/>
            <a:ext cx="6840760" cy="338554"/>
          </a:xfrm>
          <a:prstGeom prst="rect">
            <a:avLst/>
          </a:prstGeom>
          <a:noFill/>
        </p:spPr>
        <p:txBody>
          <a:bodyPr wrap="square" rtlCol="0">
            <a:spAutoFit/>
          </a:bodyPr>
          <a:lstStyle/>
          <a:p>
            <a:r>
              <a:rPr lang="en-US" sz="1600" dirty="0">
                <a:solidFill>
                  <a:schemeClr val="bg1"/>
                </a:solidFill>
              </a:rPr>
              <a:t>Schematic taken from slides by F.  Zimmerman at </a:t>
            </a:r>
            <a:r>
              <a:rPr lang="en-US" sz="1600" dirty="0">
                <a:solidFill>
                  <a:schemeClr val="bg1"/>
                </a:solidFill>
                <a:hlinkClick r:id="rId6"/>
              </a:rPr>
              <a:t>US Snowmass townhall </a:t>
            </a:r>
            <a:endParaRPr lang="en-US" sz="1600" dirty="0">
              <a:solidFill>
                <a:schemeClr val="bg1"/>
              </a:solidFill>
            </a:endParaRPr>
          </a:p>
        </p:txBody>
      </p:sp>
      <p:sp>
        <p:nvSpPr>
          <p:cNvPr id="18" name="TextBox 17">
            <a:extLst>
              <a:ext uri="{FF2B5EF4-FFF2-40B4-BE49-F238E27FC236}">
                <a16:creationId xmlns:a16="http://schemas.microsoft.com/office/drawing/2014/main" id="{0C2E993A-06A9-9111-AED6-153BC5C41729}"/>
              </a:ext>
            </a:extLst>
          </p:cNvPr>
          <p:cNvSpPr txBox="1"/>
          <p:nvPr/>
        </p:nvSpPr>
        <p:spPr>
          <a:xfrm>
            <a:off x="259247" y="4962451"/>
            <a:ext cx="8368887" cy="1015663"/>
          </a:xfrm>
          <a:prstGeom prst="rect">
            <a:avLst/>
          </a:prstGeom>
          <a:noFill/>
        </p:spPr>
        <p:txBody>
          <a:bodyPr wrap="square" rtlCol="0">
            <a:spAutoFit/>
          </a:bodyPr>
          <a:lstStyle/>
          <a:p>
            <a:r>
              <a:rPr lang="en-US" sz="2000" b="1" dirty="0"/>
              <a:t>RF for collider and booster in separate sections (collider in PH- 400 &amp; 800 MHz, booster in ML- 800 MHz only) with fully separated technical infrastructure (cryogenics)</a:t>
            </a:r>
          </a:p>
        </p:txBody>
      </p:sp>
      <p:pic>
        <p:nvPicPr>
          <p:cNvPr id="20" name="Picture 19">
            <a:extLst>
              <a:ext uri="{FF2B5EF4-FFF2-40B4-BE49-F238E27FC236}">
                <a16:creationId xmlns:a16="http://schemas.microsoft.com/office/drawing/2014/main" id="{28F08821-7EB4-2359-5A71-44F0B4FB925A}"/>
              </a:ext>
            </a:extLst>
          </p:cNvPr>
          <p:cNvPicPr>
            <a:picLocks noChangeAspect="1"/>
          </p:cNvPicPr>
          <p:nvPr/>
        </p:nvPicPr>
        <p:blipFill rotWithShape="1">
          <a:blip r:embed="rId7"/>
          <a:srcRect l="1750"/>
          <a:stretch/>
        </p:blipFill>
        <p:spPr>
          <a:xfrm>
            <a:off x="5549215" y="2100171"/>
            <a:ext cx="3487281" cy="2388795"/>
          </a:xfrm>
          <a:prstGeom prst="rect">
            <a:avLst/>
          </a:prstGeom>
        </p:spPr>
      </p:pic>
    </p:spTree>
    <p:extLst>
      <p:ext uri="{BB962C8B-B14F-4D97-AF65-F5344CB8AC3E}">
        <p14:creationId xmlns:p14="http://schemas.microsoft.com/office/powerpoint/2010/main" val="2322792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DBFFE-0878-2E4D-7ACF-FC33C57DE51B}"/>
              </a:ext>
            </a:extLst>
          </p:cNvPr>
          <p:cNvSpPr>
            <a:spLocks noGrp="1"/>
          </p:cNvSpPr>
          <p:nvPr>
            <p:ph type="title"/>
          </p:nvPr>
        </p:nvSpPr>
        <p:spPr/>
        <p:txBody>
          <a:bodyPr/>
          <a:lstStyle/>
          <a:p>
            <a:r>
              <a:rPr lang="en-US" dirty="0"/>
              <a:t>FCC-</a:t>
            </a:r>
            <a:r>
              <a:rPr lang="en-US" dirty="0" err="1"/>
              <a:t>ee</a:t>
            </a:r>
            <a:r>
              <a:rPr lang="en-US" dirty="0"/>
              <a:t> beam optics</a:t>
            </a:r>
          </a:p>
        </p:txBody>
      </p:sp>
      <p:sp>
        <p:nvSpPr>
          <p:cNvPr id="3" name="Slide Number Placeholder 2">
            <a:extLst>
              <a:ext uri="{FF2B5EF4-FFF2-40B4-BE49-F238E27FC236}">
                <a16:creationId xmlns:a16="http://schemas.microsoft.com/office/drawing/2014/main" id="{181CFCFE-3CEB-8B4C-7AB2-30244A20AEF1}"/>
              </a:ext>
            </a:extLst>
          </p:cNvPr>
          <p:cNvSpPr>
            <a:spLocks noGrp="1"/>
          </p:cNvSpPr>
          <p:nvPr>
            <p:ph type="sldNum" sz="quarter" idx="10"/>
          </p:nvPr>
        </p:nvSpPr>
        <p:spPr/>
        <p:txBody>
          <a:bodyPr/>
          <a:lstStyle/>
          <a:p>
            <a:fld id="{AE7792FC-DA11-4845-AF78-2C14EC41BBBC}" type="slidenum">
              <a:rPr lang="en-GB" altLang="en-US" smtClean="0"/>
              <a:pPr/>
              <a:t>54</a:t>
            </a:fld>
            <a:endParaRPr lang="en-GB" altLang="en-US"/>
          </a:p>
        </p:txBody>
      </p:sp>
      <p:sp>
        <p:nvSpPr>
          <p:cNvPr id="5" name="TextBox 4">
            <a:extLst>
              <a:ext uri="{FF2B5EF4-FFF2-40B4-BE49-F238E27FC236}">
                <a16:creationId xmlns:a16="http://schemas.microsoft.com/office/drawing/2014/main" id="{14D7BE81-841A-3A2E-E671-758E3E012CF0}"/>
              </a:ext>
            </a:extLst>
          </p:cNvPr>
          <p:cNvSpPr txBox="1"/>
          <p:nvPr/>
        </p:nvSpPr>
        <p:spPr>
          <a:xfrm>
            <a:off x="251520" y="1412776"/>
            <a:ext cx="8508305" cy="400110"/>
          </a:xfrm>
          <a:prstGeom prst="rect">
            <a:avLst/>
          </a:prstGeom>
          <a:noFill/>
        </p:spPr>
        <p:txBody>
          <a:bodyPr wrap="square" rtlCol="0">
            <a:spAutoFit/>
          </a:bodyPr>
          <a:lstStyle/>
          <a:p>
            <a:r>
              <a:rPr lang="en-US" sz="2000" b="1" dirty="0" err="1"/>
              <a:t>Maximising</a:t>
            </a:r>
            <a:r>
              <a:rPr lang="en-US" sz="2000" b="1" dirty="0"/>
              <a:t> energy efficiency is a major factor!</a:t>
            </a:r>
          </a:p>
        </p:txBody>
      </p:sp>
      <p:sp>
        <p:nvSpPr>
          <p:cNvPr id="6" name="TextBox 5">
            <a:extLst>
              <a:ext uri="{FF2B5EF4-FFF2-40B4-BE49-F238E27FC236}">
                <a16:creationId xmlns:a16="http://schemas.microsoft.com/office/drawing/2014/main" id="{E3A2AFD4-5BF3-F862-100D-EA10112AA65D}"/>
              </a:ext>
            </a:extLst>
          </p:cNvPr>
          <p:cNvSpPr txBox="1"/>
          <p:nvPr/>
        </p:nvSpPr>
        <p:spPr>
          <a:xfrm>
            <a:off x="3995936" y="77110"/>
            <a:ext cx="5004048" cy="923330"/>
          </a:xfrm>
          <a:prstGeom prst="rect">
            <a:avLst/>
          </a:prstGeom>
          <a:noFill/>
        </p:spPr>
        <p:txBody>
          <a:bodyPr wrap="square" rtlCol="0">
            <a:spAutoFit/>
          </a:bodyPr>
          <a:lstStyle/>
          <a:p>
            <a:r>
              <a:rPr lang="en-US" dirty="0">
                <a:solidFill>
                  <a:schemeClr val="bg1"/>
                </a:solidFill>
              </a:rPr>
              <a:t>Two new projects backed by CHART aim to explore use of HTS to improve energy efficiency. See CERN courier article </a:t>
            </a:r>
            <a:r>
              <a:rPr lang="en-US" dirty="0">
                <a:solidFill>
                  <a:schemeClr val="bg1"/>
                </a:solidFill>
                <a:hlinkClick r:id="rId3"/>
              </a:rPr>
              <a:t>here</a:t>
            </a:r>
            <a:r>
              <a:rPr lang="en-US" dirty="0">
                <a:solidFill>
                  <a:schemeClr val="bg1"/>
                </a:solidFill>
              </a:rPr>
              <a:t>  </a:t>
            </a:r>
          </a:p>
        </p:txBody>
      </p:sp>
      <p:pic>
        <p:nvPicPr>
          <p:cNvPr id="1026" name="Picture 2" descr="Magnetic flux density">
            <a:extLst>
              <a:ext uri="{FF2B5EF4-FFF2-40B4-BE49-F238E27FC236}">
                <a16:creationId xmlns:a16="http://schemas.microsoft.com/office/drawing/2014/main" id="{82C47671-34CC-1DAA-0E98-8DA25B8F5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79" y="1826705"/>
            <a:ext cx="3496167" cy="19655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BCC34D-06C1-70FD-DFA1-B8232D6BB23F}"/>
              </a:ext>
            </a:extLst>
          </p:cNvPr>
          <p:cNvSpPr txBox="1"/>
          <p:nvPr/>
        </p:nvSpPr>
        <p:spPr>
          <a:xfrm>
            <a:off x="4264878" y="1889192"/>
            <a:ext cx="4735106" cy="1754326"/>
          </a:xfrm>
          <a:prstGeom prst="rect">
            <a:avLst/>
          </a:prstGeom>
          <a:noFill/>
        </p:spPr>
        <p:txBody>
          <a:bodyPr wrap="square" rtlCol="0">
            <a:spAutoFit/>
          </a:bodyPr>
          <a:lstStyle/>
          <a:p>
            <a:pPr marL="285750" indent="-285750">
              <a:buFont typeface="Arial" panose="020B0604020202020204" pitchFamily="34" charset="0"/>
              <a:buChar char="•"/>
            </a:pPr>
            <a:r>
              <a:rPr lang="en-US" dirty="0" err="1"/>
              <a:t>Focussing</a:t>
            </a:r>
            <a:r>
              <a:rPr lang="en-US" dirty="0"/>
              <a:t> and defocusing by ~3000 quadrupoles and ~ 6000 </a:t>
            </a:r>
            <a:r>
              <a:rPr lang="en-US" dirty="0" err="1"/>
              <a:t>sextupoles</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Designs being considered to reduce power consumption (single-cells vs super-cells).</a:t>
            </a:r>
          </a:p>
        </p:txBody>
      </p:sp>
      <p:pic>
        <p:nvPicPr>
          <p:cNvPr id="8" name="Picture 7">
            <a:extLst>
              <a:ext uri="{FF2B5EF4-FFF2-40B4-BE49-F238E27FC236}">
                <a16:creationId xmlns:a16="http://schemas.microsoft.com/office/drawing/2014/main" id="{444155B8-B628-9A4C-D36A-098224CEA982}"/>
              </a:ext>
            </a:extLst>
          </p:cNvPr>
          <p:cNvPicPr>
            <a:picLocks noChangeAspect="1"/>
          </p:cNvPicPr>
          <p:nvPr/>
        </p:nvPicPr>
        <p:blipFill>
          <a:blip r:embed="rId5"/>
          <a:stretch>
            <a:fillRect/>
          </a:stretch>
        </p:blipFill>
        <p:spPr>
          <a:xfrm>
            <a:off x="6191878" y="4240268"/>
            <a:ext cx="2598656" cy="1867257"/>
          </a:xfrm>
          <a:prstGeom prst="rect">
            <a:avLst/>
          </a:prstGeom>
        </p:spPr>
      </p:pic>
      <p:pic>
        <p:nvPicPr>
          <p:cNvPr id="9" name="Picture 8">
            <a:extLst>
              <a:ext uri="{FF2B5EF4-FFF2-40B4-BE49-F238E27FC236}">
                <a16:creationId xmlns:a16="http://schemas.microsoft.com/office/drawing/2014/main" id="{854731AA-A36F-3553-3F99-1C04EE6C5E15}"/>
              </a:ext>
            </a:extLst>
          </p:cNvPr>
          <p:cNvPicPr>
            <a:picLocks noChangeAspect="1"/>
          </p:cNvPicPr>
          <p:nvPr/>
        </p:nvPicPr>
        <p:blipFill>
          <a:blip r:embed="rId6"/>
          <a:stretch>
            <a:fillRect/>
          </a:stretch>
        </p:blipFill>
        <p:spPr>
          <a:xfrm>
            <a:off x="125185" y="4199802"/>
            <a:ext cx="2502599" cy="1965561"/>
          </a:xfrm>
          <a:prstGeom prst="rect">
            <a:avLst/>
          </a:prstGeom>
        </p:spPr>
      </p:pic>
      <p:sp>
        <p:nvSpPr>
          <p:cNvPr id="10" name="TextBox 9">
            <a:extLst>
              <a:ext uri="{FF2B5EF4-FFF2-40B4-BE49-F238E27FC236}">
                <a16:creationId xmlns:a16="http://schemas.microsoft.com/office/drawing/2014/main" id="{163BDD66-3C84-BFF7-ED49-B8A8B03DB8C2}"/>
              </a:ext>
            </a:extLst>
          </p:cNvPr>
          <p:cNvSpPr txBox="1"/>
          <p:nvPr/>
        </p:nvSpPr>
        <p:spPr>
          <a:xfrm>
            <a:off x="6191878" y="3775539"/>
            <a:ext cx="2598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interaction region</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5A19593-233C-2548-4EBE-9A95261C9ADE}"/>
                  </a:ext>
                </a:extLst>
              </p:cNvPr>
              <p:cNvSpPr txBox="1"/>
              <p:nvPr/>
            </p:nvSpPr>
            <p:spPr>
              <a:xfrm>
                <a:off x="2530235" y="4312123"/>
                <a:ext cx="271922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FODO lattice</a:t>
                </a:r>
                <a:r>
                  <a:rPr kumimoji="0" lang="en-US" sz="1600" b="0" i="0" u="none" strike="noStrike" kern="1200" cap="none" spc="0" normalizeH="0" baseline="0" noProof="0" dirty="0">
                    <a:ln>
                      <a:noFill/>
                    </a:ln>
                    <a:solidFill>
                      <a:prstClr val="black"/>
                    </a:solidFill>
                    <a:effectLst/>
                    <a:uLnTx/>
                    <a:uFillTx/>
                    <a:latin typeface="Calibri"/>
                    <a:ea typeface="+mn-ea"/>
                    <a:cs typeface="+mn-cs"/>
                  </a:rPr>
                  <a:t>, many -</a:t>
                </a:r>
                <a:r>
                  <a:rPr kumimoji="0" lang="en-US" sz="1600" b="0" i="1" u="none" strike="noStrike" kern="1200" cap="none" spc="0" normalizeH="0" baseline="0" noProof="0" dirty="0">
                    <a:ln>
                      <a:noFill/>
                    </a:ln>
                    <a:solidFill>
                      <a:prstClr val="black"/>
                    </a:solidFill>
                    <a:effectLst/>
                    <a:uLnTx/>
                    <a:uFillTx/>
                    <a:latin typeface="Calibri"/>
                    <a:ea typeface="+mn-ea"/>
                    <a:cs typeface="+mn-cs"/>
                  </a:rPr>
                  <a:t>I</a:t>
                </a:r>
                <a:r>
                  <a:rPr kumimoji="0" lang="en-US" sz="1600" b="0" i="0" u="none" strike="noStrike" kern="1200" cap="none" spc="0" normalizeH="0" baseline="0" noProof="0" dirty="0">
                    <a:ln>
                      <a:noFill/>
                    </a:ln>
                    <a:solidFill>
                      <a:prstClr val="black"/>
                    </a:solidFill>
                    <a:effectLst/>
                    <a:uLnTx/>
                    <a:uFillTx/>
                    <a:latin typeface="Calibri"/>
                    <a:ea typeface="+mn-ea"/>
                    <a:cs typeface="+mn-cs"/>
                  </a:rPr>
                  <a:t> sext pairs; periodic unit cell length </a:t>
                </a: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260 m</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1" name="TextBox 10">
                <a:extLst>
                  <a:ext uri="{FF2B5EF4-FFF2-40B4-BE49-F238E27FC236}">
                    <a16:creationId xmlns:a16="http://schemas.microsoft.com/office/drawing/2014/main" id="{15A19593-233C-2548-4EBE-9A95261C9ADE}"/>
                  </a:ext>
                </a:extLst>
              </p:cNvPr>
              <p:cNvSpPr txBox="1">
                <a:spLocks noRot="1" noChangeAspect="1" noMove="1" noResize="1" noEditPoints="1" noAdjustHandles="1" noChangeArrowheads="1" noChangeShapeType="1" noTextEdit="1"/>
              </p:cNvSpPr>
              <p:nvPr/>
            </p:nvSpPr>
            <p:spPr>
              <a:xfrm>
                <a:off x="2530235" y="4312123"/>
                <a:ext cx="2719224" cy="861774"/>
              </a:xfrm>
              <a:prstGeom prst="rect">
                <a:avLst/>
              </a:prstGeom>
              <a:blipFill>
                <a:blip r:embed="rId7"/>
                <a:stretch>
                  <a:fillRect l="-1860" t="-2899" b="-724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D5E3A2F-DC23-D8C2-31B8-78218504F119}"/>
              </a:ext>
            </a:extLst>
          </p:cNvPr>
          <p:cNvSpPr txBox="1"/>
          <p:nvPr/>
        </p:nvSpPr>
        <p:spPr>
          <a:xfrm>
            <a:off x="2523180" y="5818225"/>
            <a:ext cx="6172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55555"/>
                </a:solidFill>
                <a:effectLst/>
                <a:uLnTx/>
                <a:uFillTx/>
                <a:latin typeface="Proxima Nova"/>
                <a:ea typeface="+mn-ea"/>
                <a:cs typeface="+mn-cs"/>
                <a:hlinkClick r:id="rId8"/>
              </a:rPr>
              <a:t>Phys. Rev. Accel. Beams </a:t>
            </a:r>
            <a:r>
              <a:rPr kumimoji="0" lang="en-GB" sz="1800" b="1" i="0" u="none" strike="noStrike" kern="1200" cap="none" spc="0" normalizeH="0" baseline="0" noProof="0" dirty="0">
                <a:ln>
                  <a:noFill/>
                </a:ln>
                <a:solidFill>
                  <a:srgbClr val="555555"/>
                </a:solidFill>
                <a:effectLst/>
                <a:uLnTx/>
                <a:uFillTx/>
                <a:latin typeface="Proxima Nova"/>
                <a:ea typeface="+mn-ea"/>
                <a:cs typeface="+mn-cs"/>
                <a:hlinkClick r:id="rId8"/>
              </a:rPr>
              <a:t>19</a:t>
            </a:r>
            <a:r>
              <a:rPr kumimoji="0" lang="en-GB" sz="1800" b="0" i="0" u="none" strike="noStrike" kern="1200" cap="none" spc="0" normalizeH="0" baseline="0" noProof="0" dirty="0">
                <a:ln>
                  <a:noFill/>
                </a:ln>
                <a:solidFill>
                  <a:srgbClr val="555555"/>
                </a:solidFill>
                <a:effectLst/>
                <a:uLnTx/>
                <a:uFillTx/>
                <a:latin typeface="Proxima Nova"/>
                <a:ea typeface="+mn-ea"/>
                <a:cs typeface="+mn-cs"/>
                <a:hlinkClick r:id="rId8"/>
              </a:rPr>
              <a:t>, 111005</a:t>
            </a:r>
            <a:endParaRPr kumimoji="0" lang="en-GB" sz="1800" b="0" i="0" u="none" strike="noStrike" kern="1200" cap="none" spc="0" normalizeH="0" baseline="0" noProof="0" dirty="0">
              <a:ln>
                <a:noFill/>
              </a:ln>
              <a:solidFill>
                <a:srgbClr val="555555"/>
              </a:solidFill>
              <a:effectLst/>
              <a:uLnTx/>
              <a:uFillTx/>
              <a:latin typeface="Proxima Nova"/>
              <a:ea typeface="+mn-ea"/>
              <a:cs typeface="+mn-cs"/>
            </a:endParaRPr>
          </a:p>
        </p:txBody>
      </p:sp>
      <p:sp>
        <p:nvSpPr>
          <p:cNvPr id="13" name="TextBox 12">
            <a:extLst>
              <a:ext uri="{FF2B5EF4-FFF2-40B4-BE49-F238E27FC236}">
                <a16:creationId xmlns:a16="http://schemas.microsoft.com/office/drawing/2014/main" id="{D9711FE7-FF28-C8F6-E450-FEBAD53F680E}"/>
              </a:ext>
            </a:extLst>
          </p:cNvPr>
          <p:cNvSpPr txBox="1"/>
          <p:nvPr/>
        </p:nvSpPr>
        <p:spPr>
          <a:xfrm rot="20718491">
            <a:off x="2281117" y="4914052"/>
            <a:ext cx="4581767" cy="400110"/>
          </a:xfrm>
          <a:prstGeom prst="rect">
            <a:avLst/>
          </a:prstGeom>
          <a:solidFill>
            <a:schemeClr val="accent3">
              <a:lumMod val="20000"/>
              <a:lumOff val="80000"/>
              <a:alpha val="7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lumMod val="50000"/>
                  </a:srgbClr>
                </a:solidFill>
                <a:effectLst/>
                <a:uLnTx/>
                <a:uFillTx/>
                <a:latin typeface="Calibri"/>
                <a:ea typeface="+mn-ea"/>
                <a:cs typeface="+mn-cs"/>
              </a:rPr>
              <a:t>baseline for 2023 FCC “mid-term” review </a:t>
            </a:r>
            <a:endParaRPr kumimoji="0" lang="en-GB" sz="20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0A548AE-1FC9-48F9-402E-4758A52CE79C}"/>
              </a:ext>
            </a:extLst>
          </p:cNvPr>
          <p:cNvSpPr txBox="1"/>
          <p:nvPr/>
        </p:nvSpPr>
        <p:spPr>
          <a:xfrm>
            <a:off x="511847" y="3748083"/>
            <a:ext cx="2598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arc</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05F79-5488-7C75-7B78-57F4D4D33BC3}"/>
              </a:ext>
            </a:extLst>
          </p:cNvPr>
          <p:cNvSpPr>
            <a:spLocks noGrp="1"/>
          </p:cNvSpPr>
          <p:nvPr>
            <p:ph type="title"/>
          </p:nvPr>
        </p:nvSpPr>
        <p:spPr/>
        <p:txBody>
          <a:bodyPr/>
          <a:lstStyle/>
          <a:p>
            <a:r>
              <a:rPr lang="en-US" dirty="0"/>
              <a:t>New FCC-</a:t>
            </a:r>
            <a:r>
              <a:rPr lang="en-US" dirty="0" err="1"/>
              <a:t>ee</a:t>
            </a:r>
            <a:r>
              <a:rPr lang="en-US" dirty="0"/>
              <a:t> injector layout </a:t>
            </a:r>
          </a:p>
        </p:txBody>
      </p:sp>
      <p:sp>
        <p:nvSpPr>
          <p:cNvPr id="3" name="Slide Number Placeholder 2">
            <a:extLst>
              <a:ext uri="{FF2B5EF4-FFF2-40B4-BE49-F238E27FC236}">
                <a16:creationId xmlns:a16="http://schemas.microsoft.com/office/drawing/2014/main" id="{9AEC57E2-3326-8006-F412-6593EEF00A29}"/>
              </a:ext>
            </a:extLst>
          </p:cNvPr>
          <p:cNvSpPr>
            <a:spLocks noGrp="1"/>
          </p:cNvSpPr>
          <p:nvPr>
            <p:ph type="sldNum" sz="quarter" idx="10"/>
          </p:nvPr>
        </p:nvSpPr>
        <p:spPr/>
        <p:txBody>
          <a:bodyPr/>
          <a:lstStyle/>
          <a:p>
            <a:fld id="{AE7792FC-DA11-4845-AF78-2C14EC41BBBC}" type="slidenum">
              <a:rPr lang="en-GB" altLang="en-US" smtClean="0"/>
              <a:pPr/>
              <a:t>55</a:t>
            </a:fld>
            <a:endParaRPr lang="en-GB" altLang="en-US"/>
          </a:p>
        </p:txBody>
      </p:sp>
      <p:pic>
        <p:nvPicPr>
          <p:cNvPr id="4" name="Picture 3">
            <a:extLst>
              <a:ext uri="{FF2B5EF4-FFF2-40B4-BE49-F238E27FC236}">
                <a16:creationId xmlns:a16="http://schemas.microsoft.com/office/drawing/2014/main" id="{B6A9D382-CD94-146D-73BD-D3BB857C8647}"/>
              </a:ext>
            </a:extLst>
          </p:cNvPr>
          <p:cNvPicPr>
            <a:picLocks noChangeAspect="1"/>
          </p:cNvPicPr>
          <p:nvPr/>
        </p:nvPicPr>
        <p:blipFill>
          <a:blip r:embed="rId3"/>
          <a:stretch>
            <a:fillRect/>
          </a:stretch>
        </p:blipFill>
        <p:spPr>
          <a:xfrm>
            <a:off x="0" y="1521420"/>
            <a:ext cx="8910312" cy="4464496"/>
          </a:xfrm>
          <a:prstGeom prst="rect">
            <a:avLst/>
          </a:prstGeom>
        </p:spPr>
      </p:pic>
      <p:sp>
        <p:nvSpPr>
          <p:cNvPr id="5" name="TextBox 4">
            <a:extLst>
              <a:ext uri="{FF2B5EF4-FFF2-40B4-BE49-F238E27FC236}">
                <a16:creationId xmlns:a16="http://schemas.microsoft.com/office/drawing/2014/main" id="{34CD2D90-C2A1-CD34-D889-E6AE486ED928}"/>
              </a:ext>
            </a:extLst>
          </p:cNvPr>
          <p:cNvSpPr txBox="1"/>
          <p:nvPr/>
        </p:nvSpPr>
        <p:spPr>
          <a:xfrm>
            <a:off x="3779912" y="822325"/>
            <a:ext cx="5616624" cy="369332"/>
          </a:xfrm>
          <a:prstGeom prst="rect">
            <a:avLst/>
          </a:prstGeom>
          <a:noFill/>
        </p:spPr>
        <p:txBody>
          <a:bodyPr wrap="square" rtlCol="0">
            <a:spAutoFit/>
          </a:bodyPr>
          <a:lstStyle/>
          <a:p>
            <a:r>
              <a:rPr lang="en-US" dirty="0">
                <a:solidFill>
                  <a:schemeClr val="bg1"/>
                </a:solidFill>
              </a:rPr>
              <a:t>Taken from </a:t>
            </a:r>
            <a:r>
              <a:rPr lang="en-US" sz="1800" dirty="0">
                <a:solidFill>
                  <a:schemeClr val="bg1"/>
                </a:solidFill>
                <a:hlinkClick r:id="rId4"/>
              </a:rPr>
              <a:t>slides</a:t>
            </a:r>
            <a:r>
              <a:rPr lang="en-US" dirty="0">
                <a:solidFill>
                  <a:schemeClr val="bg1"/>
                </a:solidFill>
              </a:rPr>
              <a:t> by M. </a:t>
            </a:r>
            <a:r>
              <a:rPr lang="en-US" dirty="0" err="1">
                <a:solidFill>
                  <a:schemeClr val="bg1"/>
                </a:solidFill>
              </a:rPr>
              <a:t>Benedikt</a:t>
            </a:r>
            <a:r>
              <a:rPr lang="en-US" dirty="0">
                <a:solidFill>
                  <a:schemeClr val="bg1"/>
                </a:solidFill>
              </a:rPr>
              <a:t> at FCC week</a:t>
            </a:r>
          </a:p>
        </p:txBody>
      </p:sp>
    </p:spTree>
    <p:extLst>
      <p:ext uri="{BB962C8B-B14F-4D97-AF65-F5344CB8AC3E}">
        <p14:creationId xmlns:p14="http://schemas.microsoft.com/office/powerpoint/2010/main" val="1882978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
          <a:extLst>
            <a:ext uri="{FF2B5EF4-FFF2-40B4-BE49-F238E27FC236}">
              <a16:creationId xmlns:a16="http://schemas.microsoft.com/office/drawing/2014/main" id="{2EFC56E2-4CD0-25B5-A5DF-813A0F1F02C2}"/>
            </a:ext>
          </a:extLst>
        </p:cNvPr>
        <p:cNvGrpSpPr/>
        <p:nvPr/>
      </p:nvGrpSpPr>
      <p:grpSpPr>
        <a:xfrm>
          <a:off x="0" y="0"/>
          <a:ext cx="0" cy="0"/>
          <a:chOff x="0" y="0"/>
          <a:chExt cx="0" cy="0"/>
        </a:xfrm>
      </p:grpSpPr>
      <p:sp>
        <p:nvSpPr>
          <p:cNvPr id="113" name="Google Shape;113;p6">
            <a:extLst>
              <a:ext uri="{FF2B5EF4-FFF2-40B4-BE49-F238E27FC236}">
                <a16:creationId xmlns:a16="http://schemas.microsoft.com/office/drawing/2014/main" id="{B6F9CBC1-27AA-3A83-9BDC-EAA17F7D58ED}"/>
              </a:ext>
            </a:extLst>
          </p:cNvPr>
          <p:cNvSpPr txBox="1">
            <a:spLocks noGrp="1"/>
          </p:cNvSpPr>
          <p:nvPr>
            <p:ph type="title"/>
          </p:nvPr>
        </p:nvSpPr>
        <p:spPr>
          <a:xfrm>
            <a:off x="384175" y="398463"/>
            <a:ext cx="8375650" cy="4238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FCC-ee LLP group: past and present</a:t>
            </a:r>
            <a:endParaRPr/>
          </a:p>
        </p:txBody>
      </p:sp>
      <p:sp>
        <p:nvSpPr>
          <p:cNvPr id="114" name="Google Shape;114;p6">
            <a:extLst>
              <a:ext uri="{FF2B5EF4-FFF2-40B4-BE49-F238E27FC236}">
                <a16:creationId xmlns:a16="http://schemas.microsoft.com/office/drawing/2014/main" id="{90CF7834-BEAE-10BC-2A91-E6ADCFB6527D}"/>
              </a:ext>
            </a:extLst>
          </p:cNvPr>
          <p:cNvSpPr txBox="1">
            <a:spLocks noGrp="1"/>
          </p:cNvSpPr>
          <p:nvPr>
            <p:ph type="body" idx="1"/>
          </p:nvPr>
        </p:nvSpPr>
        <p:spPr>
          <a:xfrm>
            <a:off x="101621" y="1484784"/>
            <a:ext cx="4504258" cy="3483900"/>
          </a:xfrm>
          <a:prstGeom prst="rect">
            <a:avLst/>
          </a:prstGeom>
          <a:noFill/>
          <a:ln>
            <a:noFill/>
          </a:ln>
        </p:spPr>
        <p:txBody>
          <a:bodyPr spcFirstLastPara="1" wrap="square" lIns="0" tIns="0" rIns="0" bIns="0" anchor="t" anchorCtr="0">
            <a:noAutofit/>
          </a:bodyPr>
          <a:lstStyle/>
          <a:p>
            <a:pPr marL="269875" lvl="0" indent="-269875" algn="l" rtl="0">
              <a:spcBef>
                <a:spcPts val="0"/>
              </a:spcBef>
              <a:spcAft>
                <a:spcPts val="0"/>
              </a:spcAft>
              <a:buClr>
                <a:schemeClr val="dk1"/>
              </a:buClr>
              <a:buSzPts val="2000"/>
              <a:buFont typeface="Arial"/>
              <a:buChar char="•"/>
            </a:pPr>
            <a:r>
              <a:rPr lang="en-US" dirty="0"/>
              <a:t>Following a </a:t>
            </a:r>
            <a:r>
              <a:rPr lang="en-US" u="sng" dirty="0">
                <a:solidFill>
                  <a:schemeClr val="hlink"/>
                </a:solidFill>
                <a:hlinkClick r:id="rId3"/>
              </a:rPr>
              <a:t>Snowmass LOI</a:t>
            </a:r>
            <a:r>
              <a:rPr lang="en-US" dirty="0"/>
              <a:t>, an LLP white paper was recently published in </a:t>
            </a:r>
            <a:r>
              <a:rPr lang="en-US" u="sng" dirty="0">
                <a:solidFill>
                  <a:schemeClr val="hlink"/>
                </a:solidFill>
                <a:hlinkClick r:id="rId4"/>
              </a:rPr>
              <a:t>Front. Phys. 10:967881 (2022)</a:t>
            </a:r>
            <a:r>
              <a:rPr lang="en-US" dirty="0"/>
              <a:t> which included case studies with the official FCC analysis tools.</a:t>
            </a:r>
            <a:endParaRPr dirty="0"/>
          </a:p>
          <a:p>
            <a:pPr marL="269875" lvl="0" indent="-269875" algn="l" rtl="0">
              <a:spcBef>
                <a:spcPts val="1500"/>
              </a:spcBef>
              <a:spcAft>
                <a:spcPts val="0"/>
              </a:spcAft>
              <a:buClr>
                <a:schemeClr val="dk1"/>
              </a:buClr>
              <a:buSzPts val="2000"/>
              <a:buFont typeface="Arial"/>
              <a:buChar char="•"/>
            </a:pPr>
            <a:r>
              <a:rPr lang="en-US" dirty="0"/>
              <a:t>These initial studies motivate further optimization of experimental conditions and analysis techniques for LLP signatures.</a:t>
            </a:r>
          </a:p>
          <a:p>
            <a:pPr marL="269875" lvl="0" indent="-269875" algn="l" rtl="0">
              <a:spcBef>
                <a:spcPts val="1500"/>
              </a:spcBef>
              <a:spcAft>
                <a:spcPts val="0"/>
              </a:spcAft>
              <a:buClr>
                <a:schemeClr val="dk1"/>
              </a:buClr>
              <a:buSzPts val="2000"/>
              <a:buFont typeface="Arial"/>
              <a:buChar char="•"/>
            </a:pPr>
            <a:r>
              <a:rPr lang="en-GB" dirty="0"/>
              <a:t>Currently a very active community, with meetings on Thursdays 13:00 CERN time.</a:t>
            </a:r>
            <a:endParaRPr dirty="0"/>
          </a:p>
        </p:txBody>
      </p:sp>
      <p:sp>
        <p:nvSpPr>
          <p:cNvPr id="115" name="Google Shape;115;p6">
            <a:extLst>
              <a:ext uri="{FF2B5EF4-FFF2-40B4-BE49-F238E27FC236}">
                <a16:creationId xmlns:a16="http://schemas.microsoft.com/office/drawing/2014/main" id="{539B6D7F-86A0-17F4-8EDD-67D26BB9BAA5}"/>
              </a:ext>
            </a:extLst>
          </p:cNvPr>
          <p:cNvSpPr txBox="1">
            <a:spLocks noGrp="1"/>
          </p:cNvSpPr>
          <p:nvPr>
            <p:ph type="sldNum" idx="12"/>
          </p:nvPr>
        </p:nvSpPr>
        <p:spPr>
          <a:xfrm>
            <a:off x="7858126" y="6479540"/>
            <a:ext cx="900112" cy="1793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56</a:t>
            </a:fld>
            <a:endParaRPr/>
          </a:p>
        </p:txBody>
      </p:sp>
      <p:pic>
        <p:nvPicPr>
          <p:cNvPr id="116" name="Google Shape;116;p6">
            <a:extLst>
              <a:ext uri="{FF2B5EF4-FFF2-40B4-BE49-F238E27FC236}">
                <a16:creationId xmlns:a16="http://schemas.microsoft.com/office/drawing/2014/main" id="{C016D2A8-DE6F-49E1-20D3-CC7A6F6451EF}"/>
              </a:ext>
            </a:extLst>
          </p:cNvPr>
          <p:cNvPicPr preferRelativeResize="0"/>
          <p:nvPr/>
        </p:nvPicPr>
        <p:blipFill rotWithShape="1">
          <a:blip r:embed="rId5">
            <a:alphaModFix/>
          </a:blip>
          <a:srcRect/>
          <a:stretch/>
        </p:blipFill>
        <p:spPr>
          <a:xfrm>
            <a:off x="4682314" y="1486597"/>
            <a:ext cx="4061535" cy="2728640"/>
          </a:xfrm>
          <a:prstGeom prst="rect">
            <a:avLst/>
          </a:prstGeom>
          <a:noFill/>
          <a:ln>
            <a:noFill/>
          </a:ln>
        </p:spPr>
      </p:pic>
    </p:spTree>
    <p:extLst>
      <p:ext uri="{BB962C8B-B14F-4D97-AF65-F5344CB8AC3E}">
        <p14:creationId xmlns:p14="http://schemas.microsoft.com/office/powerpoint/2010/main" val="3454213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9BF88-1FA3-F9A5-83DA-2CC0CEDFB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FE26C5-649B-A15B-0176-E6F7770C1C3B}"/>
              </a:ext>
            </a:extLst>
          </p:cNvPr>
          <p:cNvSpPr>
            <a:spLocks noGrp="1"/>
          </p:cNvSpPr>
          <p:nvPr>
            <p:ph type="title"/>
          </p:nvPr>
        </p:nvSpPr>
        <p:spPr/>
        <p:txBody>
          <a:bodyPr/>
          <a:lstStyle/>
          <a:p>
            <a:r>
              <a:rPr lang="en-US" dirty="0"/>
              <a:t>Ongoing FCC-</a:t>
            </a:r>
            <a:r>
              <a:rPr lang="en-US" dirty="0" err="1"/>
              <a:t>ee</a:t>
            </a:r>
            <a:r>
              <a:rPr lang="en-US" dirty="0"/>
              <a:t> LLP studies</a:t>
            </a:r>
          </a:p>
        </p:txBody>
      </p:sp>
      <p:sp>
        <p:nvSpPr>
          <p:cNvPr id="3" name="Slide Number Placeholder 2">
            <a:extLst>
              <a:ext uri="{FF2B5EF4-FFF2-40B4-BE49-F238E27FC236}">
                <a16:creationId xmlns:a16="http://schemas.microsoft.com/office/drawing/2014/main" id="{ACA912B7-4597-1153-9A7B-4D194B5CC023}"/>
              </a:ext>
            </a:extLst>
          </p:cNvPr>
          <p:cNvSpPr>
            <a:spLocks noGrp="1"/>
          </p:cNvSpPr>
          <p:nvPr>
            <p:ph type="sldNum" sz="quarter" idx="10"/>
          </p:nvPr>
        </p:nvSpPr>
        <p:spPr/>
        <p:txBody>
          <a:bodyPr/>
          <a:lstStyle/>
          <a:p>
            <a:fld id="{AE7792FC-DA11-4845-AF78-2C14EC41BBBC}" type="slidenum">
              <a:rPr lang="en-GB" altLang="en-US" smtClean="0"/>
              <a:pPr/>
              <a:t>57</a:t>
            </a:fld>
            <a:endParaRPr lang="en-GB" altLang="en-US"/>
          </a:p>
        </p:txBody>
      </p:sp>
      <p:pic>
        <p:nvPicPr>
          <p:cNvPr id="4" name="Picture 3">
            <a:extLst>
              <a:ext uri="{FF2B5EF4-FFF2-40B4-BE49-F238E27FC236}">
                <a16:creationId xmlns:a16="http://schemas.microsoft.com/office/drawing/2014/main" id="{BCA488EC-1251-4EEB-0F21-EEC6DB949BBE}"/>
              </a:ext>
            </a:extLst>
          </p:cNvPr>
          <p:cNvPicPr>
            <a:picLocks noChangeAspect="1"/>
          </p:cNvPicPr>
          <p:nvPr/>
        </p:nvPicPr>
        <p:blipFill>
          <a:blip r:embed="rId2"/>
          <a:stretch>
            <a:fillRect/>
          </a:stretch>
        </p:blipFill>
        <p:spPr>
          <a:xfrm>
            <a:off x="0" y="980728"/>
            <a:ext cx="9144000" cy="5274401"/>
          </a:xfrm>
          <a:prstGeom prst="rect">
            <a:avLst/>
          </a:prstGeom>
        </p:spPr>
      </p:pic>
      <p:sp>
        <p:nvSpPr>
          <p:cNvPr id="5" name="TextBox 4">
            <a:extLst>
              <a:ext uri="{FF2B5EF4-FFF2-40B4-BE49-F238E27FC236}">
                <a16:creationId xmlns:a16="http://schemas.microsoft.com/office/drawing/2014/main" id="{628FF8C7-FF09-999C-8219-4CA544C9505C}"/>
              </a:ext>
            </a:extLst>
          </p:cNvPr>
          <p:cNvSpPr txBox="1"/>
          <p:nvPr/>
        </p:nvSpPr>
        <p:spPr>
          <a:xfrm>
            <a:off x="5183560" y="181333"/>
            <a:ext cx="3960440" cy="646331"/>
          </a:xfrm>
          <a:prstGeom prst="rect">
            <a:avLst/>
          </a:prstGeom>
          <a:noFill/>
        </p:spPr>
        <p:txBody>
          <a:bodyPr wrap="square" rtlCol="0">
            <a:spAutoFit/>
          </a:bodyPr>
          <a:lstStyle/>
          <a:p>
            <a:r>
              <a:rPr lang="en-US" dirty="0">
                <a:solidFill>
                  <a:schemeClr val="bg1"/>
                </a:solidFill>
              </a:rPr>
              <a:t>Note: this table will soon be updated following the mid-term review!</a:t>
            </a:r>
          </a:p>
        </p:txBody>
      </p:sp>
    </p:spTree>
    <p:extLst>
      <p:ext uri="{BB962C8B-B14F-4D97-AF65-F5344CB8AC3E}">
        <p14:creationId xmlns:p14="http://schemas.microsoft.com/office/powerpoint/2010/main" val="1446042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18840880-F1CF-73B0-4547-8201F5C9EEDA}"/>
            </a:ext>
          </a:extLst>
        </p:cNvPr>
        <p:cNvGrpSpPr/>
        <p:nvPr/>
      </p:nvGrpSpPr>
      <p:grpSpPr>
        <a:xfrm>
          <a:off x="0" y="0"/>
          <a:ext cx="0" cy="0"/>
          <a:chOff x="0" y="0"/>
          <a:chExt cx="0" cy="0"/>
        </a:xfrm>
      </p:grpSpPr>
      <p:sp>
        <p:nvSpPr>
          <p:cNvPr id="227" name="Google Shape;227;g24d0215cc18_1_0">
            <a:extLst>
              <a:ext uri="{FF2B5EF4-FFF2-40B4-BE49-F238E27FC236}">
                <a16:creationId xmlns:a16="http://schemas.microsoft.com/office/drawing/2014/main" id="{79AD47B2-B803-F8CD-9484-9605F63AF9F3}"/>
              </a:ext>
            </a:extLst>
          </p:cNvPr>
          <p:cNvSpPr txBox="1">
            <a:spLocks noGrp="1"/>
          </p:cNvSpPr>
          <p:nvPr>
            <p:ph type="title"/>
          </p:nvPr>
        </p:nvSpPr>
        <p:spPr>
          <a:xfrm>
            <a:off x="384175" y="398463"/>
            <a:ext cx="8375700" cy="42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FCC-</a:t>
            </a:r>
            <a:r>
              <a:rPr lang="en-US" dirty="0" err="1"/>
              <a:t>ee</a:t>
            </a:r>
            <a:r>
              <a:rPr lang="en-US" dirty="0"/>
              <a:t> LLP studies: recent highlights</a:t>
            </a:r>
            <a:endParaRPr dirty="0"/>
          </a:p>
        </p:txBody>
      </p:sp>
      <p:sp>
        <p:nvSpPr>
          <p:cNvPr id="228" name="Google Shape;228;g24d0215cc18_1_0">
            <a:extLst>
              <a:ext uri="{FF2B5EF4-FFF2-40B4-BE49-F238E27FC236}">
                <a16:creationId xmlns:a16="http://schemas.microsoft.com/office/drawing/2014/main" id="{72ED54CB-1E8B-D720-7663-CB50C211617D}"/>
              </a:ext>
            </a:extLst>
          </p:cNvPr>
          <p:cNvSpPr txBox="1">
            <a:spLocks noGrp="1"/>
          </p:cNvSpPr>
          <p:nvPr>
            <p:ph type="sldNum" idx="12"/>
          </p:nvPr>
        </p:nvSpPr>
        <p:spPr>
          <a:xfrm>
            <a:off x="7858126" y="6479540"/>
            <a:ext cx="900112" cy="1793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58</a:t>
            </a:fld>
            <a:endParaRPr/>
          </a:p>
        </p:txBody>
      </p:sp>
      <p:pic>
        <p:nvPicPr>
          <p:cNvPr id="229" name="Google Shape;229;g24d0215cc18_1_0">
            <a:extLst>
              <a:ext uri="{FF2B5EF4-FFF2-40B4-BE49-F238E27FC236}">
                <a16:creationId xmlns:a16="http://schemas.microsoft.com/office/drawing/2014/main" id="{82A4FE8C-DDDF-19FD-6962-773E6241F394}"/>
              </a:ext>
            </a:extLst>
          </p:cNvPr>
          <p:cNvPicPr preferRelativeResize="0"/>
          <p:nvPr/>
        </p:nvPicPr>
        <p:blipFill>
          <a:blip r:embed="rId3">
            <a:alphaModFix/>
          </a:blip>
          <a:stretch>
            <a:fillRect/>
          </a:stretch>
        </p:blipFill>
        <p:spPr>
          <a:xfrm>
            <a:off x="0" y="2004500"/>
            <a:ext cx="4889774" cy="1545125"/>
          </a:xfrm>
          <a:prstGeom prst="rect">
            <a:avLst/>
          </a:prstGeom>
          <a:noFill/>
          <a:ln>
            <a:noFill/>
          </a:ln>
        </p:spPr>
      </p:pic>
      <p:sp>
        <p:nvSpPr>
          <p:cNvPr id="230" name="Google Shape;230;g24d0215cc18_1_0">
            <a:extLst>
              <a:ext uri="{FF2B5EF4-FFF2-40B4-BE49-F238E27FC236}">
                <a16:creationId xmlns:a16="http://schemas.microsoft.com/office/drawing/2014/main" id="{3A054CB4-2559-B370-8D1B-FF09926A4848}"/>
              </a:ext>
            </a:extLst>
          </p:cNvPr>
          <p:cNvSpPr txBox="1"/>
          <p:nvPr/>
        </p:nvSpPr>
        <p:spPr>
          <a:xfrm>
            <a:off x="0" y="1430025"/>
            <a:ext cx="9065342" cy="4770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dirty="0">
                <a:solidFill>
                  <a:schemeClr val="dk1"/>
                </a:solidFill>
              </a:rPr>
              <a:t>First simulation and sensitivity studies for Higgs decays to long-lived scalars</a:t>
            </a:r>
            <a:endParaRPr sz="1900" b="1" dirty="0">
              <a:solidFill>
                <a:schemeClr val="dk1"/>
              </a:solidFill>
            </a:endParaRPr>
          </a:p>
        </p:txBody>
      </p:sp>
      <p:sp>
        <p:nvSpPr>
          <p:cNvPr id="231" name="Google Shape;231;g24d0215cc18_1_0">
            <a:extLst>
              <a:ext uri="{FF2B5EF4-FFF2-40B4-BE49-F238E27FC236}">
                <a16:creationId xmlns:a16="http://schemas.microsoft.com/office/drawing/2014/main" id="{826A9488-9133-0465-D0A7-C2AC4B905007}"/>
              </a:ext>
            </a:extLst>
          </p:cNvPr>
          <p:cNvSpPr txBox="1">
            <a:spLocks noGrp="1"/>
          </p:cNvSpPr>
          <p:nvPr>
            <p:ph type="body" idx="1"/>
          </p:nvPr>
        </p:nvSpPr>
        <p:spPr>
          <a:xfrm>
            <a:off x="5028175" y="2004500"/>
            <a:ext cx="4115700" cy="18243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US" sz="1900" dirty="0"/>
              <a:t>Extend SM with additional scalar.</a:t>
            </a:r>
            <a:endParaRPr sz="1900" dirty="0"/>
          </a:p>
          <a:p>
            <a:pPr marL="457200" lvl="0" indent="-336550" algn="l" rtl="0">
              <a:spcBef>
                <a:spcPts val="1000"/>
              </a:spcBef>
              <a:spcAft>
                <a:spcPts val="1000"/>
              </a:spcAft>
              <a:buSzPts val="1700"/>
              <a:buChar char="•"/>
            </a:pPr>
            <a:r>
              <a:rPr lang="en-US" sz="1900" dirty="0"/>
              <a:t>Probe </a:t>
            </a:r>
            <a:r>
              <a:rPr lang="en-US" sz="1900" dirty="0" err="1"/>
              <a:t>h→ss→bbbb</a:t>
            </a:r>
            <a:r>
              <a:rPr lang="en-US" sz="1900" dirty="0"/>
              <a:t> in events with 2 displaced vertices, tagged by Z</a:t>
            </a:r>
            <a:endParaRPr sz="1900" dirty="0"/>
          </a:p>
        </p:txBody>
      </p:sp>
      <p:sp>
        <p:nvSpPr>
          <p:cNvPr id="232" name="Google Shape;232;g24d0215cc18_1_0">
            <a:extLst>
              <a:ext uri="{FF2B5EF4-FFF2-40B4-BE49-F238E27FC236}">
                <a16:creationId xmlns:a16="http://schemas.microsoft.com/office/drawing/2014/main" id="{C27E52C8-DC55-22F9-72CC-75F41F65F131}"/>
              </a:ext>
            </a:extLst>
          </p:cNvPr>
          <p:cNvSpPr txBox="1"/>
          <p:nvPr/>
        </p:nvSpPr>
        <p:spPr>
          <a:xfrm>
            <a:off x="-8419" y="770866"/>
            <a:ext cx="5131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Magd</a:t>
            </a:r>
            <a:r>
              <a:rPr lang="en-US" sz="1800" dirty="0">
                <a:solidFill>
                  <a:schemeClr val="lt1"/>
                </a:solidFill>
              </a:rPr>
              <a:t>a</a:t>
            </a:r>
            <a:r>
              <a:rPr lang="en-US" sz="1800" dirty="0">
                <a:solidFill>
                  <a:schemeClr val="lt1"/>
                </a:solidFill>
                <a:latin typeface="Arial"/>
                <a:ea typeface="Arial"/>
                <a:cs typeface="Arial"/>
                <a:sym typeface="Arial"/>
              </a:rPr>
              <a:t>lena </a:t>
            </a:r>
            <a:r>
              <a:rPr lang="en-US" sz="1800" dirty="0" err="1">
                <a:solidFill>
                  <a:schemeClr val="lt1"/>
                </a:solidFill>
                <a:latin typeface="Arial"/>
                <a:ea typeface="Arial"/>
                <a:cs typeface="Arial"/>
                <a:sym typeface="Arial"/>
              </a:rPr>
              <a:t>Vande</a:t>
            </a:r>
            <a:r>
              <a:rPr lang="en-US" sz="1800" dirty="0">
                <a:solidFill>
                  <a:schemeClr val="lt1"/>
                </a:solidFill>
                <a:latin typeface="Arial"/>
                <a:ea typeface="Arial"/>
                <a:cs typeface="Arial"/>
                <a:sym typeface="Arial"/>
              </a:rPr>
              <a:t> </a:t>
            </a:r>
            <a:r>
              <a:rPr lang="en-US" sz="1800" dirty="0" err="1">
                <a:solidFill>
                  <a:schemeClr val="lt1"/>
                </a:solidFill>
                <a:latin typeface="Arial"/>
                <a:ea typeface="Arial"/>
                <a:cs typeface="Arial"/>
                <a:sym typeface="Arial"/>
              </a:rPr>
              <a:t>Voorde</a:t>
            </a:r>
            <a:r>
              <a:rPr lang="en-US" sz="1800" dirty="0">
                <a:solidFill>
                  <a:schemeClr val="lt1"/>
                </a:solidFill>
                <a:latin typeface="Arial"/>
                <a:ea typeface="Arial"/>
                <a:cs typeface="Arial"/>
                <a:sym typeface="Arial"/>
              </a:rPr>
              <a:t>, Giulia </a:t>
            </a:r>
            <a:r>
              <a:rPr lang="en-US" sz="1800" dirty="0" err="1">
                <a:solidFill>
                  <a:schemeClr val="lt1"/>
                </a:solidFill>
                <a:latin typeface="Arial"/>
                <a:ea typeface="Arial"/>
                <a:cs typeface="Arial"/>
                <a:sym typeface="Arial"/>
              </a:rPr>
              <a:t>Ripellino</a:t>
            </a:r>
            <a:r>
              <a:rPr lang="en-US" sz="1800" dirty="0">
                <a:solidFill>
                  <a:schemeClr val="lt1"/>
                </a:solidFill>
                <a:latin typeface="Arial"/>
                <a:ea typeface="Arial"/>
                <a:cs typeface="Arial"/>
                <a:sym typeface="Arial"/>
              </a:rPr>
              <a:t> </a:t>
            </a:r>
            <a:endParaRPr dirty="0"/>
          </a:p>
        </p:txBody>
      </p:sp>
      <p:sp>
        <p:nvSpPr>
          <p:cNvPr id="233" name="Google Shape;233;g24d0215cc18_1_0">
            <a:extLst>
              <a:ext uri="{FF2B5EF4-FFF2-40B4-BE49-F238E27FC236}">
                <a16:creationId xmlns:a16="http://schemas.microsoft.com/office/drawing/2014/main" id="{70CB5598-9C7B-E1CE-BEF1-03FE42783478}"/>
              </a:ext>
            </a:extLst>
          </p:cNvPr>
          <p:cNvSpPr txBox="1">
            <a:spLocks noGrp="1"/>
          </p:cNvSpPr>
          <p:nvPr>
            <p:ph type="body" idx="1"/>
          </p:nvPr>
        </p:nvSpPr>
        <p:spPr>
          <a:xfrm>
            <a:off x="169150" y="3799528"/>
            <a:ext cx="5330100" cy="18243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US" sz="1900" dirty="0"/>
              <a:t>Look at events with at least one scalar within acceptance region 4mm&lt;r&lt;2000mm- all except longest and shortest on RHS.</a:t>
            </a:r>
            <a:endParaRPr sz="1900" dirty="0"/>
          </a:p>
          <a:p>
            <a:pPr marL="457200" lvl="0" indent="-349250" algn="l" rtl="0">
              <a:spcBef>
                <a:spcPts val="1000"/>
              </a:spcBef>
              <a:spcAft>
                <a:spcPts val="1000"/>
              </a:spcAft>
              <a:buSzPts val="1900"/>
              <a:buChar char="•"/>
            </a:pPr>
            <a:r>
              <a:rPr lang="en-US" sz="1900" dirty="0"/>
              <a:t>Aim to develop event selection and perform early sensitivity study.</a:t>
            </a:r>
            <a:endParaRPr sz="1900" dirty="0"/>
          </a:p>
        </p:txBody>
      </p:sp>
      <p:pic>
        <p:nvPicPr>
          <p:cNvPr id="234" name="Google Shape;234;g24d0215cc18_1_0">
            <a:extLst>
              <a:ext uri="{FF2B5EF4-FFF2-40B4-BE49-F238E27FC236}">
                <a16:creationId xmlns:a16="http://schemas.microsoft.com/office/drawing/2014/main" id="{175D47F5-13FB-D0C1-6519-35AF1A525DA9}"/>
              </a:ext>
            </a:extLst>
          </p:cNvPr>
          <p:cNvPicPr preferRelativeResize="0"/>
          <p:nvPr/>
        </p:nvPicPr>
        <p:blipFill>
          <a:blip r:embed="rId4">
            <a:alphaModFix/>
          </a:blip>
          <a:stretch>
            <a:fillRect/>
          </a:stretch>
        </p:blipFill>
        <p:spPr>
          <a:xfrm>
            <a:off x="5634850" y="3205450"/>
            <a:ext cx="3006851" cy="2882349"/>
          </a:xfrm>
          <a:prstGeom prst="rect">
            <a:avLst/>
          </a:prstGeom>
          <a:noFill/>
          <a:ln>
            <a:noFill/>
          </a:ln>
        </p:spPr>
      </p:pic>
      <p:sp>
        <p:nvSpPr>
          <p:cNvPr id="2" name="TextBox 1">
            <a:extLst>
              <a:ext uri="{FF2B5EF4-FFF2-40B4-BE49-F238E27FC236}">
                <a16:creationId xmlns:a16="http://schemas.microsoft.com/office/drawing/2014/main" id="{13DB6880-5C78-617D-F031-A4ACCD951F57}"/>
              </a:ext>
            </a:extLst>
          </p:cNvPr>
          <p:cNvSpPr txBox="1"/>
          <p:nvPr/>
        </p:nvSpPr>
        <p:spPr>
          <a:xfrm>
            <a:off x="78658" y="5535177"/>
            <a:ext cx="5771536" cy="677108"/>
          </a:xfrm>
          <a:prstGeom prst="rect">
            <a:avLst/>
          </a:prstGeom>
          <a:noFill/>
        </p:spPr>
        <p:txBody>
          <a:bodyPr wrap="square" rtlCol="0">
            <a:spAutoFit/>
          </a:bodyPr>
          <a:lstStyle/>
          <a:p>
            <a:r>
              <a:rPr lang="en-US" sz="1900" dirty="0">
                <a:solidFill>
                  <a:schemeClr val="tx1"/>
                </a:solidFill>
              </a:rPr>
              <a:t>For further details see </a:t>
            </a:r>
            <a:r>
              <a:rPr lang="en-US" sz="1900" dirty="0">
                <a:hlinkClick r:id="rId5"/>
              </a:rPr>
              <a:t>presentation</a:t>
            </a:r>
            <a:r>
              <a:rPr lang="en-US" sz="1900" dirty="0"/>
              <a:t> </a:t>
            </a:r>
            <a:r>
              <a:rPr lang="en-US" sz="1900" dirty="0">
                <a:solidFill>
                  <a:schemeClr val="tx1"/>
                </a:solidFill>
              </a:rPr>
              <a:t>by Magda at topical ECFA WG1-SRCH meeting</a:t>
            </a:r>
          </a:p>
        </p:txBody>
      </p:sp>
      <p:sp>
        <p:nvSpPr>
          <p:cNvPr id="4" name="TextBox 3">
            <a:extLst>
              <a:ext uri="{FF2B5EF4-FFF2-40B4-BE49-F238E27FC236}">
                <a16:creationId xmlns:a16="http://schemas.microsoft.com/office/drawing/2014/main" id="{0646E4DF-2B1A-0055-B61A-076F8F72264D}"/>
              </a:ext>
            </a:extLst>
          </p:cNvPr>
          <p:cNvSpPr txBox="1"/>
          <p:nvPr/>
        </p:nvSpPr>
        <p:spPr>
          <a:xfrm>
            <a:off x="6628764" y="114954"/>
            <a:ext cx="2129474" cy="923330"/>
          </a:xfrm>
          <a:prstGeom prst="rect">
            <a:avLst/>
          </a:prstGeom>
          <a:noFill/>
        </p:spPr>
        <p:txBody>
          <a:bodyPr wrap="square">
            <a:spAutoFit/>
          </a:bodyPr>
          <a:lstStyle/>
          <a:p>
            <a:r>
              <a:rPr lang="en-GB" sz="1800" dirty="0">
                <a:solidFill>
                  <a:srgbClr val="FFFFFF"/>
                </a:solidFill>
                <a:effectLst/>
                <a:latin typeface="ArialMT"/>
              </a:rPr>
              <a:t>Nice </a:t>
            </a:r>
            <a:r>
              <a:rPr lang="en-GB" sz="1800" dirty="0">
                <a:solidFill>
                  <a:srgbClr val="56A516"/>
                </a:solidFill>
                <a:effectLst/>
                <a:latin typeface="ArialMT"/>
                <a:hlinkClick r:id="rId6"/>
              </a:rPr>
              <a:t>overview</a:t>
            </a:r>
            <a:r>
              <a:rPr lang="en-GB" sz="1800" dirty="0">
                <a:solidFill>
                  <a:srgbClr val="56A516"/>
                </a:solidFill>
                <a:effectLst/>
                <a:latin typeface="ArialMT"/>
              </a:rPr>
              <a:t> </a:t>
            </a:r>
            <a:r>
              <a:rPr lang="en-GB" sz="1800" dirty="0">
                <a:solidFill>
                  <a:srgbClr val="FFFFFF"/>
                </a:solidFill>
                <a:effectLst/>
                <a:latin typeface="ArialMT"/>
              </a:rPr>
              <a:t>by Juliette </a:t>
            </a:r>
            <a:r>
              <a:rPr lang="en-GB" sz="1800" dirty="0" err="1">
                <a:solidFill>
                  <a:srgbClr val="FFFFFF"/>
                </a:solidFill>
                <a:effectLst/>
                <a:latin typeface="ArialMT"/>
              </a:rPr>
              <a:t>Alimena</a:t>
            </a:r>
            <a:r>
              <a:rPr lang="en-GB" sz="1800" dirty="0">
                <a:solidFill>
                  <a:srgbClr val="FFFFFF"/>
                </a:solidFill>
                <a:effectLst/>
                <a:latin typeface="ArialMT"/>
              </a:rPr>
              <a:t> at EPS 2023 </a:t>
            </a:r>
            <a:endParaRPr lang="en-GB" dirty="0">
              <a:effectLst/>
            </a:endParaRPr>
          </a:p>
        </p:txBody>
      </p:sp>
    </p:spTree>
    <p:extLst>
      <p:ext uri="{BB962C8B-B14F-4D97-AF65-F5344CB8AC3E}">
        <p14:creationId xmlns:p14="http://schemas.microsoft.com/office/powerpoint/2010/main" val="13385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6073-425E-888C-6309-AC1526E65E15}"/>
              </a:ext>
            </a:extLst>
          </p:cNvPr>
          <p:cNvSpPr>
            <a:spLocks noGrp="1"/>
          </p:cNvSpPr>
          <p:nvPr>
            <p:ph type="title"/>
          </p:nvPr>
        </p:nvSpPr>
        <p:spPr/>
        <p:txBody>
          <a:bodyPr/>
          <a:lstStyle/>
          <a:p>
            <a:r>
              <a:rPr lang="en-US" dirty="0"/>
              <a:t>Timescales in particle physics</a:t>
            </a:r>
          </a:p>
        </p:txBody>
      </p:sp>
      <p:sp>
        <p:nvSpPr>
          <p:cNvPr id="3" name="Slide Number Placeholder 2">
            <a:extLst>
              <a:ext uri="{FF2B5EF4-FFF2-40B4-BE49-F238E27FC236}">
                <a16:creationId xmlns:a16="http://schemas.microsoft.com/office/drawing/2014/main" id="{B20DD720-3B22-717D-DB27-5BDC8316DB0F}"/>
              </a:ext>
            </a:extLst>
          </p:cNvPr>
          <p:cNvSpPr>
            <a:spLocks noGrp="1"/>
          </p:cNvSpPr>
          <p:nvPr>
            <p:ph type="sldNum" sz="quarter" idx="10"/>
          </p:nvPr>
        </p:nvSpPr>
        <p:spPr/>
        <p:txBody>
          <a:bodyPr/>
          <a:lstStyle/>
          <a:p>
            <a:fld id="{AE7792FC-DA11-4845-AF78-2C14EC41BBBC}" type="slidenum">
              <a:rPr lang="en-GB" altLang="en-US" smtClean="0"/>
              <a:pPr/>
              <a:t>6</a:t>
            </a:fld>
            <a:endParaRPr lang="en-GB" altLang="en-US"/>
          </a:p>
        </p:txBody>
      </p:sp>
      <p:pic>
        <p:nvPicPr>
          <p:cNvPr id="6" name="Picture 5">
            <a:extLst>
              <a:ext uri="{FF2B5EF4-FFF2-40B4-BE49-F238E27FC236}">
                <a16:creationId xmlns:a16="http://schemas.microsoft.com/office/drawing/2014/main" id="{2B43A805-5CE7-297C-15C5-A82C25B562F6}"/>
              </a:ext>
            </a:extLst>
          </p:cNvPr>
          <p:cNvPicPr>
            <a:picLocks noChangeAspect="1"/>
          </p:cNvPicPr>
          <p:nvPr/>
        </p:nvPicPr>
        <p:blipFill>
          <a:blip r:embed="rId3"/>
          <a:stretch>
            <a:fillRect/>
          </a:stretch>
        </p:blipFill>
        <p:spPr>
          <a:xfrm>
            <a:off x="107504" y="1314009"/>
            <a:ext cx="4032448" cy="4799817"/>
          </a:xfrm>
          <a:prstGeom prst="rect">
            <a:avLst/>
          </a:prstGeom>
        </p:spPr>
      </p:pic>
      <p:sp>
        <p:nvSpPr>
          <p:cNvPr id="9" name="TextBox 8">
            <a:extLst>
              <a:ext uri="{FF2B5EF4-FFF2-40B4-BE49-F238E27FC236}">
                <a16:creationId xmlns:a16="http://schemas.microsoft.com/office/drawing/2014/main" id="{BC90B24D-A045-E306-F533-893B5B982676}"/>
              </a:ext>
            </a:extLst>
          </p:cNvPr>
          <p:cNvSpPr txBox="1"/>
          <p:nvPr/>
        </p:nvSpPr>
        <p:spPr>
          <a:xfrm>
            <a:off x="4247456" y="2611540"/>
            <a:ext cx="4896544" cy="369332"/>
          </a:xfrm>
          <a:prstGeom prst="rect">
            <a:avLst/>
          </a:prstGeom>
          <a:noFill/>
        </p:spPr>
        <p:txBody>
          <a:bodyPr wrap="square" rtlCol="0">
            <a:spAutoFit/>
          </a:bodyPr>
          <a:lstStyle/>
          <a:p>
            <a:r>
              <a:rPr lang="en-US" b="1" dirty="0"/>
              <a:t>22 years later in 2006…</a:t>
            </a:r>
          </a:p>
        </p:txBody>
      </p:sp>
      <p:grpSp>
        <p:nvGrpSpPr>
          <p:cNvPr id="15" name="Group 14">
            <a:extLst>
              <a:ext uri="{FF2B5EF4-FFF2-40B4-BE49-F238E27FC236}">
                <a16:creationId xmlns:a16="http://schemas.microsoft.com/office/drawing/2014/main" id="{278B9CD6-E7F5-BA87-4C53-E0AAB0390A02}"/>
              </a:ext>
            </a:extLst>
          </p:cNvPr>
          <p:cNvGrpSpPr/>
          <p:nvPr/>
        </p:nvGrpSpPr>
        <p:grpSpPr>
          <a:xfrm>
            <a:off x="4132671" y="3042589"/>
            <a:ext cx="4896546" cy="2645570"/>
            <a:chOff x="4139950" y="2884497"/>
            <a:chExt cx="4896546" cy="2645570"/>
          </a:xfrm>
        </p:grpSpPr>
        <p:pic>
          <p:nvPicPr>
            <p:cNvPr id="8" name="Picture 7">
              <a:extLst>
                <a:ext uri="{FF2B5EF4-FFF2-40B4-BE49-F238E27FC236}">
                  <a16:creationId xmlns:a16="http://schemas.microsoft.com/office/drawing/2014/main" id="{4871D40F-E788-4158-F362-9E40CA66AC4F}"/>
                </a:ext>
              </a:extLst>
            </p:cNvPr>
            <p:cNvPicPr>
              <a:picLocks noChangeAspect="1"/>
            </p:cNvPicPr>
            <p:nvPr/>
          </p:nvPicPr>
          <p:blipFill>
            <a:blip r:embed="rId4"/>
            <a:stretch>
              <a:fillRect/>
            </a:stretch>
          </p:blipFill>
          <p:spPr>
            <a:xfrm>
              <a:off x="4139950" y="2884497"/>
              <a:ext cx="4896546" cy="2645570"/>
            </a:xfrm>
            <a:prstGeom prst="rect">
              <a:avLst/>
            </a:prstGeom>
          </p:spPr>
        </p:pic>
        <p:cxnSp>
          <p:nvCxnSpPr>
            <p:cNvPr id="11" name="Straight Connector 10">
              <a:extLst>
                <a:ext uri="{FF2B5EF4-FFF2-40B4-BE49-F238E27FC236}">
                  <a16:creationId xmlns:a16="http://schemas.microsoft.com/office/drawing/2014/main" id="{53BACA68-CEC8-AD2D-0051-8E6576CBA5FB}"/>
                </a:ext>
              </a:extLst>
            </p:cNvPr>
            <p:cNvCxnSpPr>
              <a:cxnSpLocks/>
            </p:cNvCxnSpPr>
            <p:nvPr/>
          </p:nvCxnSpPr>
          <p:spPr>
            <a:xfrm>
              <a:off x="6894817" y="5344469"/>
              <a:ext cx="2088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23B69A-21D2-F225-E421-6E208826D9C7}"/>
                </a:ext>
              </a:extLst>
            </p:cNvPr>
            <p:cNvCxnSpPr>
              <a:cxnSpLocks/>
            </p:cNvCxnSpPr>
            <p:nvPr/>
          </p:nvCxnSpPr>
          <p:spPr>
            <a:xfrm>
              <a:off x="4229405" y="5509153"/>
              <a:ext cx="16573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7EE0BB1B-47F0-C73E-77BF-7B60B4816595}"/>
              </a:ext>
            </a:extLst>
          </p:cNvPr>
          <p:cNvSpPr txBox="1"/>
          <p:nvPr/>
        </p:nvSpPr>
        <p:spPr>
          <a:xfrm>
            <a:off x="107504" y="1344808"/>
            <a:ext cx="7478713" cy="646331"/>
          </a:xfrm>
          <a:prstGeom prst="rect">
            <a:avLst/>
          </a:prstGeom>
          <a:noFill/>
        </p:spPr>
        <p:txBody>
          <a:bodyPr wrap="square">
            <a:spAutoFit/>
          </a:bodyPr>
          <a:lstStyle/>
          <a:p>
            <a:r>
              <a:rPr lang="en-US" dirty="0">
                <a:hlinkClick r:id="rId5"/>
              </a:rPr>
              <a:t> ECFA-84-085-V-2</a:t>
            </a:r>
            <a:endParaRPr lang="en-US" dirty="0"/>
          </a:p>
          <a:p>
            <a:endParaRPr lang="en-US" dirty="0"/>
          </a:p>
        </p:txBody>
      </p:sp>
      <p:sp>
        <p:nvSpPr>
          <p:cNvPr id="10" name="TextBox 9">
            <a:extLst>
              <a:ext uri="{FF2B5EF4-FFF2-40B4-BE49-F238E27FC236}">
                <a16:creationId xmlns:a16="http://schemas.microsoft.com/office/drawing/2014/main" id="{B12C48AF-0CCC-D32D-9825-C13FFA8AA227}"/>
              </a:ext>
            </a:extLst>
          </p:cNvPr>
          <p:cNvSpPr txBox="1"/>
          <p:nvPr/>
        </p:nvSpPr>
        <p:spPr>
          <a:xfrm>
            <a:off x="3302756" y="5819097"/>
            <a:ext cx="6785943" cy="615553"/>
          </a:xfrm>
          <a:prstGeom prst="rect">
            <a:avLst/>
          </a:prstGeom>
          <a:noFill/>
        </p:spPr>
        <p:txBody>
          <a:bodyPr wrap="square">
            <a:spAutoFit/>
          </a:bodyPr>
          <a:lstStyle/>
          <a:p>
            <a:r>
              <a:rPr lang="en-US" sz="1600" dirty="0">
                <a:hlinkClick r:id="rId6"/>
              </a:rPr>
              <a:t>http://council-strategygroup.web.cern.ch/council-strategygroup/</a:t>
            </a:r>
            <a:endParaRPr lang="en-US" sz="1600" dirty="0"/>
          </a:p>
          <a:p>
            <a:endParaRPr lang="en-US" dirty="0"/>
          </a:p>
        </p:txBody>
      </p:sp>
      <p:pic>
        <p:nvPicPr>
          <p:cNvPr id="4" name="Picture 3">
            <a:extLst>
              <a:ext uri="{FF2B5EF4-FFF2-40B4-BE49-F238E27FC236}">
                <a16:creationId xmlns:a16="http://schemas.microsoft.com/office/drawing/2014/main" id="{7B7615C3-0371-F415-A24B-C59AF50AF853}"/>
              </a:ext>
            </a:extLst>
          </p:cNvPr>
          <p:cNvPicPr>
            <a:picLocks noChangeAspect="1"/>
          </p:cNvPicPr>
          <p:nvPr/>
        </p:nvPicPr>
        <p:blipFill>
          <a:blip r:embed="rId7"/>
          <a:stretch>
            <a:fillRect/>
          </a:stretch>
        </p:blipFill>
        <p:spPr>
          <a:xfrm>
            <a:off x="4217692" y="1415666"/>
            <a:ext cx="4818804" cy="1170129"/>
          </a:xfrm>
          <a:prstGeom prst="rect">
            <a:avLst/>
          </a:prstGeom>
        </p:spPr>
      </p:pic>
      <p:sp>
        <p:nvSpPr>
          <p:cNvPr id="7" name="TextBox 6">
            <a:extLst>
              <a:ext uri="{FF2B5EF4-FFF2-40B4-BE49-F238E27FC236}">
                <a16:creationId xmlns:a16="http://schemas.microsoft.com/office/drawing/2014/main" id="{043487F2-DB33-8F1B-6441-4DDED7EA69BF}"/>
              </a:ext>
            </a:extLst>
          </p:cNvPr>
          <p:cNvSpPr txBox="1"/>
          <p:nvPr/>
        </p:nvSpPr>
        <p:spPr>
          <a:xfrm>
            <a:off x="5879426" y="116632"/>
            <a:ext cx="2880399" cy="923330"/>
          </a:xfrm>
          <a:prstGeom prst="rect">
            <a:avLst/>
          </a:prstGeom>
          <a:noFill/>
        </p:spPr>
        <p:txBody>
          <a:bodyPr wrap="square" rtlCol="0">
            <a:spAutoFit/>
          </a:bodyPr>
          <a:lstStyle/>
          <a:p>
            <a:r>
              <a:rPr lang="en-US" dirty="0">
                <a:solidFill>
                  <a:schemeClr val="bg1"/>
                </a:solidFill>
              </a:rPr>
              <a:t>1984: LHC proposed</a:t>
            </a:r>
          </a:p>
          <a:p>
            <a:r>
              <a:rPr lang="en-US" dirty="0">
                <a:solidFill>
                  <a:schemeClr val="bg1"/>
                </a:solidFill>
              </a:rPr>
              <a:t>1995: LHC approved</a:t>
            </a:r>
          </a:p>
          <a:p>
            <a:r>
              <a:rPr lang="en-US" dirty="0">
                <a:solidFill>
                  <a:schemeClr val="bg1"/>
                </a:solidFill>
              </a:rPr>
              <a:t>2012: Higgs discovery</a:t>
            </a:r>
          </a:p>
        </p:txBody>
      </p:sp>
      <p:sp>
        <p:nvSpPr>
          <p:cNvPr id="12" name="TextBox 11">
            <a:extLst>
              <a:ext uri="{FF2B5EF4-FFF2-40B4-BE49-F238E27FC236}">
                <a16:creationId xmlns:a16="http://schemas.microsoft.com/office/drawing/2014/main" id="{D69449C1-DD46-F5AF-C115-A62E9C0AB4C0}"/>
              </a:ext>
            </a:extLst>
          </p:cNvPr>
          <p:cNvSpPr txBox="1"/>
          <p:nvPr/>
        </p:nvSpPr>
        <p:spPr>
          <a:xfrm>
            <a:off x="4127925" y="783292"/>
            <a:ext cx="2205348" cy="369332"/>
          </a:xfrm>
          <a:prstGeom prst="rect">
            <a:avLst/>
          </a:prstGeom>
          <a:noFill/>
        </p:spPr>
        <p:txBody>
          <a:bodyPr wrap="square" rtlCol="0">
            <a:spAutoFit/>
          </a:bodyPr>
          <a:lstStyle/>
          <a:p>
            <a:r>
              <a:rPr lang="en-US" dirty="0">
                <a:solidFill>
                  <a:schemeClr val="bg1"/>
                </a:solidFill>
              </a:rPr>
              <a:t>…are long…</a:t>
            </a:r>
          </a:p>
        </p:txBody>
      </p:sp>
    </p:spTree>
    <p:extLst>
      <p:ext uri="{BB962C8B-B14F-4D97-AF65-F5344CB8AC3E}">
        <p14:creationId xmlns:p14="http://schemas.microsoft.com/office/powerpoint/2010/main" val="1342534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1C0E-E9FB-E1CF-05B4-E36C68FBFE52}"/>
              </a:ext>
            </a:extLst>
          </p:cNvPr>
          <p:cNvSpPr>
            <a:spLocks noGrp="1"/>
          </p:cNvSpPr>
          <p:nvPr>
            <p:ph type="title"/>
          </p:nvPr>
        </p:nvSpPr>
        <p:spPr/>
        <p:txBody>
          <a:bodyPr/>
          <a:lstStyle/>
          <a:p>
            <a:r>
              <a:rPr lang="en-US" dirty="0"/>
              <a:t>To put this in context...?</a:t>
            </a:r>
          </a:p>
        </p:txBody>
      </p:sp>
      <p:sp>
        <p:nvSpPr>
          <p:cNvPr id="3" name="Slide Number Placeholder 2">
            <a:extLst>
              <a:ext uri="{FF2B5EF4-FFF2-40B4-BE49-F238E27FC236}">
                <a16:creationId xmlns:a16="http://schemas.microsoft.com/office/drawing/2014/main" id="{D8474778-79F7-3FBE-56C6-A518BD976286}"/>
              </a:ext>
            </a:extLst>
          </p:cNvPr>
          <p:cNvSpPr>
            <a:spLocks noGrp="1"/>
          </p:cNvSpPr>
          <p:nvPr>
            <p:ph type="sldNum" sz="quarter" idx="10"/>
          </p:nvPr>
        </p:nvSpPr>
        <p:spPr/>
        <p:txBody>
          <a:bodyPr/>
          <a:lstStyle/>
          <a:p>
            <a:fld id="{AE7792FC-DA11-4845-AF78-2C14EC41BBBC}" type="slidenum">
              <a:rPr lang="en-GB" altLang="en-US" smtClean="0"/>
              <a:pPr/>
              <a:t>7</a:t>
            </a:fld>
            <a:endParaRPr lang="en-GB" altLang="en-US"/>
          </a:p>
        </p:txBody>
      </p:sp>
      <p:sp>
        <p:nvSpPr>
          <p:cNvPr id="4" name="TextBox 3">
            <a:extLst>
              <a:ext uri="{FF2B5EF4-FFF2-40B4-BE49-F238E27FC236}">
                <a16:creationId xmlns:a16="http://schemas.microsoft.com/office/drawing/2014/main" id="{6253F1E8-B89F-8C49-453C-F1B9FE3233F7}"/>
              </a:ext>
            </a:extLst>
          </p:cNvPr>
          <p:cNvSpPr txBox="1"/>
          <p:nvPr/>
        </p:nvSpPr>
        <p:spPr>
          <a:xfrm>
            <a:off x="1187624" y="1484784"/>
            <a:ext cx="2736304" cy="461665"/>
          </a:xfrm>
          <a:prstGeom prst="rect">
            <a:avLst/>
          </a:prstGeom>
          <a:noFill/>
        </p:spPr>
        <p:txBody>
          <a:bodyPr wrap="square" rtlCol="0">
            <a:spAutoFit/>
          </a:bodyPr>
          <a:lstStyle/>
          <a:p>
            <a:r>
              <a:rPr lang="en-US" sz="2400" b="1" dirty="0"/>
              <a:t>1984</a:t>
            </a:r>
          </a:p>
        </p:txBody>
      </p:sp>
      <p:sp>
        <p:nvSpPr>
          <p:cNvPr id="5" name="TextBox 4">
            <a:extLst>
              <a:ext uri="{FF2B5EF4-FFF2-40B4-BE49-F238E27FC236}">
                <a16:creationId xmlns:a16="http://schemas.microsoft.com/office/drawing/2014/main" id="{4520ED85-6DA0-8F3C-3E2C-61756C4EA8B2}"/>
              </a:ext>
            </a:extLst>
          </p:cNvPr>
          <p:cNvSpPr txBox="1"/>
          <p:nvPr/>
        </p:nvSpPr>
        <p:spPr>
          <a:xfrm>
            <a:off x="4405745" y="1504925"/>
            <a:ext cx="2736304" cy="461665"/>
          </a:xfrm>
          <a:prstGeom prst="rect">
            <a:avLst/>
          </a:prstGeom>
          <a:noFill/>
        </p:spPr>
        <p:txBody>
          <a:bodyPr wrap="square" rtlCol="0">
            <a:spAutoFit/>
          </a:bodyPr>
          <a:lstStyle/>
          <a:p>
            <a:r>
              <a:rPr lang="en-US" sz="2400" b="1" dirty="0"/>
              <a:t>1995</a:t>
            </a:r>
          </a:p>
        </p:txBody>
      </p:sp>
      <p:sp>
        <p:nvSpPr>
          <p:cNvPr id="6" name="TextBox 5">
            <a:extLst>
              <a:ext uri="{FF2B5EF4-FFF2-40B4-BE49-F238E27FC236}">
                <a16:creationId xmlns:a16="http://schemas.microsoft.com/office/drawing/2014/main" id="{6962425F-B449-14B3-E855-A9789A6BC7A8}"/>
              </a:ext>
            </a:extLst>
          </p:cNvPr>
          <p:cNvSpPr txBox="1"/>
          <p:nvPr/>
        </p:nvSpPr>
        <p:spPr>
          <a:xfrm>
            <a:off x="6850035" y="1487132"/>
            <a:ext cx="2736304" cy="461665"/>
          </a:xfrm>
          <a:prstGeom prst="rect">
            <a:avLst/>
          </a:prstGeom>
          <a:noFill/>
        </p:spPr>
        <p:txBody>
          <a:bodyPr wrap="square" rtlCol="0">
            <a:spAutoFit/>
          </a:bodyPr>
          <a:lstStyle/>
          <a:p>
            <a:r>
              <a:rPr lang="en-US" sz="2400" b="1" dirty="0"/>
              <a:t>2012</a:t>
            </a:r>
          </a:p>
        </p:txBody>
      </p:sp>
      <p:sp>
        <p:nvSpPr>
          <p:cNvPr id="16" name="TextBox 15">
            <a:extLst>
              <a:ext uri="{FF2B5EF4-FFF2-40B4-BE49-F238E27FC236}">
                <a16:creationId xmlns:a16="http://schemas.microsoft.com/office/drawing/2014/main" id="{E9358A8A-D6CC-8522-9EEC-812410556C95}"/>
              </a:ext>
            </a:extLst>
          </p:cNvPr>
          <p:cNvSpPr txBox="1"/>
          <p:nvPr/>
        </p:nvSpPr>
        <p:spPr>
          <a:xfrm>
            <a:off x="351886" y="5733256"/>
            <a:ext cx="8375650" cy="369332"/>
          </a:xfrm>
          <a:prstGeom prst="rect">
            <a:avLst/>
          </a:prstGeom>
          <a:noFill/>
        </p:spPr>
        <p:txBody>
          <a:bodyPr wrap="square" rtlCol="0">
            <a:spAutoFit/>
          </a:bodyPr>
          <a:lstStyle/>
          <a:p>
            <a:r>
              <a:rPr lang="en-US" b="1" dirty="0"/>
              <a:t>… many of us have only been involved in a small part of the LHC journey…</a:t>
            </a:r>
          </a:p>
        </p:txBody>
      </p:sp>
      <p:sp>
        <p:nvSpPr>
          <p:cNvPr id="7" name="TextBox 6">
            <a:extLst>
              <a:ext uri="{FF2B5EF4-FFF2-40B4-BE49-F238E27FC236}">
                <a16:creationId xmlns:a16="http://schemas.microsoft.com/office/drawing/2014/main" id="{8294D960-A13D-379E-A27E-3AD3D9AD9535}"/>
              </a:ext>
            </a:extLst>
          </p:cNvPr>
          <p:cNvSpPr txBox="1"/>
          <p:nvPr/>
        </p:nvSpPr>
        <p:spPr>
          <a:xfrm>
            <a:off x="179512" y="2564904"/>
            <a:ext cx="864096" cy="369332"/>
          </a:xfrm>
          <a:prstGeom prst="rect">
            <a:avLst/>
          </a:prstGeom>
          <a:noFill/>
        </p:spPr>
        <p:txBody>
          <a:bodyPr wrap="square" rtlCol="0">
            <a:spAutoFit/>
          </a:bodyPr>
          <a:lstStyle/>
          <a:p>
            <a:r>
              <a:rPr lang="en-US" dirty="0"/>
              <a:t>Music</a:t>
            </a:r>
          </a:p>
        </p:txBody>
      </p:sp>
      <p:sp>
        <p:nvSpPr>
          <p:cNvPr id="9" name="TextBox 8">
            <a:extLst>
              <a:ext uri="{FF2B5EF4-FFF2-40B4-BE49-F238E27FC236}">
                <a16:creationId xmlns:a16="http://schemas.microsoft.com/office/drawing/2014/main" id="{A17E9780-11CA-6CCF-EF7D-0369A7B6E7C9}"/>
              </a:ext>
            </a:extLst>
          </p:cNvPr>
          <p:cNvSpPr txBox="1"/>
          <p:nvPr/>
        </p:nvSpPr>
        <p:spPr>
          <a:xfrm>
            <a:off x="179512" y="4149080"/>
            <a:ext cx="864096" cy="369332"/>
          </a:xfrm>
          <a:prstGeom prst="rect">
            <a:avLst/>
          </a:prstGeom>
          <a:noFill/>
        </p:spPr>
        <p:txBody>
          <a:bodyPr wrap="square" rtlCol="0">
            <a:spAutoFit/>
          </a:bodyPr>
          <a:lstStyle/>
          <a:p>
            <a:r>
              <a:rPr lang="en-US" dirty="0"/>
              <a:t>Film</a:t>
            </a:r>
          </a:p>
        </p:txBody>
      </p:sp>
      <p:pic>
        <p:nvPicPr>
          <p:cNvPr id="1032" name="Picture 8" descr="Take That Cassette’ Never Forget’  - Picture 1 of 4">
            <a:extLst>
              <a:ext uri="{FF2B5EF4-FFF2-40B4-BE49-F238E27FC236}">
                <a16:creationId xmlns:a16="http://schemas.microsoft.com/office/drawing/2014/main" id="{153F4BBF-D417-8620-C97C-976DE688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121" y="1966590"/>
            <a:ext cx="1336166" cy="17815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ne (1984) — Andy Davidson">
            <a:extLst>
              <a:ext uri="{FF2B5EF4-FFF2-40B4-BE49-F238E27FC236}">
                <a16:creationId xmlns:a16="http://schemas.microsoft.com/office/drawing/2014/main" id="{72A5CFCB-9758-3EF8-E73D-214055649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480" y="4105468"/>
            <a:ext cx="2250852" cy="124467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descr="Wham - Wake Me Up Before You Go Go - 7&quot; Vinyl - 1st Pressing - Excellent - Picture 1 of 2">
            <a:extLst>
              <a:ext uri="{FF2B5EF4-FFF2-40B4-BE49-F238E27FC236}">
                <a16:creationId xmlns:a16="http://schemas.microsoft.com/office/drawing/2014/main" id="{1680803B-86CC-06F7-CBC7-87538A21C6F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4" descr="Wham - Wake Me Up Before You Go Go - 7&quot; Vinyl - 1st Pressing - Excellent - Picture 1 of 2">
            <a:extLst>
              <a:ext uri="{FF2B5EF4-FFF2-40B4-BE49-F238E27FC236}">
                <a16:creationId xmlns:a16="http://schemas.microsoft.com/office/drawing/2014/main" id="{F9621678-AAC5-3DA5-183F-544A52D286D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Wham - Wake Me Up Before You Go Go - 7&quot; Vinyl - 1st Pressing -">
            <a:extLst>
              <a:ext uri="{FF2B5EF4-FFF2-40B4-BE49-F238E27FC236}">
                <a16:creationId xmlns:a16="http://schemas.microsoft.com/office/drawing/2014/main" id="{18293A58-A6B9-E889-D48C-0DC5EAF71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992861"/>
            <a:ext cx="3129563" cy="17294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oy Story Review | Movie - Empire">
            <a:extLst>
              <a:ext uri="{FF2B5EF4-FFF2-40B4-BE49-F238E27FC236}">
                <a16:creationId xmlns:a16="http://schemas.microsoft.com/office/drawing/2014/main" id="{6B858E37-9F72-9BE1-E4DA-A0C795612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535" y="4105469"/>
            <a:ext cx="2289909" cy="12880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Yahoo!オークション - ♪CARLY RAE JEPSEN【Call Me May...">
            <a:extLst>
              <a:ext uri="{FF2B5EF4-FFF2-40B4-BE49-F238E27FC236}">
                <a16:creationId xmlns:a16="http://schemas.microsoft.com/office/drawing/2014/main" id="{406312C1-D1B4-55A1-9215-B203F9A38D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42" r="12"/>
          <a:stretch/>
        </p:blipFill>
        <p:spPr bwMode="auto">
          <a:xfrm>
            <a:off x="6272546" y="2023144"/>
            <a:ext cx="2691942" cy="165583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he Avengers (2012) - IMDb">
            <a:extLst>
              <a:ext uri="{FF2B5EF4-FFF2-40B4-BE49-F238E27FC236}">
                <a16:creationId xmlns:a16="http://schemas.microsoft.com/office/drawing/2014/main" id="{7FBCB776-FEF4-D667-F08E-A964F94852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9650" y="4102974"/>
            <a:ext cx="2289910" cy="12880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12F401B-7B10-6B15-680C-C23051C957F5}"/>
              </a:ext>
            </a:extLst>
          </p:cNvPr>
          <p:cNvSpPr txBox="1"/>
          <p:nvPr/>
        </p:nvSpPr>
        <p:spPr>
          <a:xfrm>
            <a:off x="5868144" y="427695"/>
            <a:ext cx="2859392" cy="369332"/>
          </a:xfrm>
          <a:prstGeom prst="rect">
            <a:avLst/>
          </a:prstGeom>
          <a:noFill/>
        </p:spPr>
        <p:txBody>
          <a:bodyPr wrap="square" rtlCol="0">
            <a:spAutoFit/>
          </a:bodyPr>
          <a:lstStyle/>
          <a:p>
            <a:r>
              <a:rPr lang="en-US" dirty="0">
                <a:solidFill>
                  <a:schemeClr val="bg1"/>
                </a:solidFill>
              </a:rPr>
              <a:t>Can you guess the films?</a:t>
            </a:r>
          </a:p>
        </p:txBody>
      </p:sp>
    </p:spTree>
    <p:extLst>
      <p:ext uri="{BB962C8B-B14F-4D97-AF65-F5344CB8AC3E}">
        <p14:creationId xmlns:p14="http://schemas.microsoft.com/office/powerpoint/2010/main" val="1262466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172F1-AC14-6A41-5A6D-1234051FA89D}"/>
              </a:ext>
            </a:extLst>
          </p:cNvPr>
          <p:cNvSpPr>
            <a:spLocks noGrp="1"/>
          </p:cNvSpPr>
          <p:nvPr>
            <p:ph type="title"/>
          </p:nvPr>
        </p:nvSpPr>
        <p:spPr/>
        <p:txBody>
          <a:bodyPr/>
          <a:lstStyle/>
          <a:p>
            <a:r>
              <a:rPr lang="en-US" dirty="0"/>
              <a:t>The 2020 European Strategy Update</a:t>
            </a:r>
          </a:p>
        </p:txBody>
      </p:sp>
      <p:sp>
        <p:nvSpPr>
          <p:cNvPr id="3" name="Content Placeholder 2">
            <a:extLst>
              <a:ext uri="{FF2B5EF4-FFF2-40B4-BE49-F238E27FC236}">
                <a16:creationId xmlns:a16="http://schemas.microsoft.com/office/drawing/2014/main" id="{50BAF7AD-D5E0-41FB-BA70-8B82D177D52A}"/>
              </a:ext>
            </a:extLst>
          </p:cNvPr>
          <p:cNvSpPr>
            <a:spLocks noGrp="1"/>
          </p:cNvSpPr>
          <p:nvPr>
            <p:ph idx="1"/>
          </p:nvPr>
        </p:nvSpPr>
        <p:spPr>
          <a:xfrm>
            <a:off x="179512" y="1395412"/>
            <a:ext cx="6641250" cy="4067175"/>
          </a:xfrm>
        </p:spPr>
        <p:txBody>
          <a:bodyPr/>
          <a:lstStyle/>
          <a:p>
            <a:pPr marL="0" indent="0">
              <a:buNone/>
            </a:pPr>
            <a:r>
              <a:rPr lang="en-US" sz="1900" dirty="0"/>
              <a:t>Following ~ 2 years of consensus gathering within the community, the ESU made several key recommendations to the community:</a:t>
            </a:r>
          </a:p>
          <a:p>
            <a:pPr marL="188912" lvl="3" indent="-457200">
              <a:buClr>
                <a:srgbClr val="969696"/>
              </a:buClr>
              <a:buSzPct val="90000"/>
              <a:buFont typeface="+mj-lt"/>
              <a:buAutoNum type="arabicPeriod"/>
              <a:defRPr/>
            </a:pPr>
            <a:r>
              <a:rPr lang="en-GB" sz="1900" dirty="0">
                <a:solidFill>
                  <a:srgbClr val="941100"/>
                </a:solidFill>
              </a:rPr>
              <a:t>An electron-positron Higgs factory is the highest-priority next collider. For the longer term, the European particle physics  community has the ambition to operate a proton-proton collider at the highest achievable energy</a:t>
            </a:r>
            <a:endParaRPr lang="en-GB" sz="1900" dirty="0">
              <a:solidFill>
                <a:srgbClr val="0C377B"/>
              </a:solidFill>
            </a:endParaRPr>
          </a:p>
          <a:p>
            <a:pPr marL="188912" lvl="3" indent="-457200">
              <a:buClr>
                <a:srgbClr val="969696"/>
              </a:buClr>
              <a:buSzPct val="90000"/>
              <a:buFont typeface="+mj-lt"/>
              <a:buAutoNum type="arabicPeriod"/>
              <a:defRPr/>
            </a:pPr>
            <a:r>
              <a:rPr lang="en-GB" sz="1900" dirty="0">
                <a:solidFill>
                  <a:srgbClr val="000000"/>
                </a:solidFill>
              </a:rPr>
              <a:t> </a:t>
            </a:r>
            <a:r>
              <a:rPr lang="en-GB" sz="1900" dirty="0">
                <a:solidFill>
                  <a:srgbClr val="008F00"/>
                </a:solidFill>
              </a:rPr>
              <a:t>Europe, together with its international partners, should investigate the technical and financial feasibility of a future hadron collider at CERN with a centre-of-mass energy of at least 100 </a:t>
            </a:r>
            <a:r>
              <a:rPr lang="en-GB" sz="1900" dirty="0" err="1">
                <a:solidFill>
                  <a:srgbClr val="008F00"/>
                </a:solidFill>
              </a:rPr>
              <a:t>TeV</a:t>
            </a:r>
            <a:r>
              <a:rPr lang="en-GB" sz="1900" dirty="0">
                <a:solidFill>
                  <a:srgbClr val="008F00"/>
                </a:solidFill>
              </a:rPr>
              <a:t> and with an electron-positron Higgs and electroweak factory as a possible first stage</a:t>
            </a:r>
            <a:endParaRPr lang="en-GB" sz="1900" dirty="0">
              <a:solidFill>
                <a:srgbClr val="000000"/>
              </a:solidFill>
            </a:endParaRPr>
          </a:p>
          <a:p>
            <a:pPr marL="0" indent="0">
              <a:buNone/>
            </a:pPr>
            <a:endParaRPr lang="en-US" sz="1900" dirty="0"/>
          </a:p>
        </p:txBody>
      </p:sp>
      <p:sp>
        <p:nvSpPr>
          <p:cNvPr id="4" name="Slide Number Placeholder 3">
            <a:extLst>
              <a:ext uri="{FF2B5EF4-FFF2-40B4-BE49-F238E27FC236}">
                <a16:creationId xmlns:a16="http://schemas.microsoft.com/office/drawing/2014/main" id="{03B74246-3300-9928-2154-FBF3D29D4B3A}"/>
              </a:ext>
            </a:extLst>
          </p:cNvPr>
          <p:cNvSpPr>
            <a:spLocks noGrp="1"/>
          </p:cNvSpPr>
          <p:nvPr>
            <p:ph type="sldNum" sz="quarter" idx="10"/>
          </p:nvPr>
        </p:nvSpPr>
        <p:spPr/>
        <p:txBody>
          <a:bodyPr/>
          <a:lstStyle/>
          <a:p>
            <a:fld id="{6626A503-4F86-2C4D-8D1F-0229D2C7DD88}" type="slidenum">
              <a:rPr lang="en-GB" altLang="en-US" smtClean="0"/>
              <a:pPr/>
              <a:t>8</a:t>
            </a:fld>
            <a:endParaRPr lang="en-GB" altLang="en-US"/>
          </a:p>
        </p:txBody>
      </p:sp>
      <p:pic>
        <p:nvPicPr>
          <p:cNvPr id="5" name="Picture 4">
            <a:extLst>
              <a:ext uri="{FF2B5EF4-FFF2-40B4-BE49-F238E27FC236}">
                <a16:creationId xmlns:a16="http://schemas.microsoft.com/office/drawing/2014/main" id="{781FBD23-5751-EA31-681F-521626F88D03}"/>
              </a:ext>
            </a:extLst>
          </p:cNvPr>
          <p:cNvPicPr>
            <a:picLocks noChangeAspect="1"/>
          </p:cNvPicPr>
          <p:nvPr/>
        </p:nvPicPr>
        <p:blipFill>
          <a:blip r:embed="rId3"/>
          <a:stretch>
            <a:fillRect/>
          </a:stretch>
        </p:blipFill>
        <p:spPr>
          <a:xfrm>
            <a:off x="6889431" y="1340768"/>
            <a:ext cx="2256732" cy="3312368"/>
          </a:xfrm>
          <a:prstGeom prst="rect">
            <a:avLst/>
          </a:prstGeom>
        </p:spPr>
      </p:pic>
      <p:sp>
        <p:nvSpPr>
          <p:cNvPr id="6" name="TextBox 5">
            <a:extLst>
              <a:ext uri="{FF2B5EF4-FFF2-40B4-BE49-F238E27FC236}">
                <a16:creationId xmlns:a16="http://schemas.microsoft.com/office/drawing/2014/main" id="{28DDDDB7-0FE4-CD74-059B-18D231C15CDF}"/>
              </a:ext>
            </a:extLst>
          </p:cNvPr>
          <p:cNvSpPr txBox="1"/>
          <p:nvPr/>
        </p:nvSpPr>
        <p:spPr>
          <a:xfrm>
            <a:off x="89756" y="5462587"/>
            <a:ext cx="8964488" cy="677108"/>
          </a:xfrm>
          <a:prstGeom prst="rect">
            <a:avLst/>
          </a:prstGeom>
          <a:noFill/>
        </p:spPr>
        <p:txBody>
          <a:bodyPr wrap="square" rtlCol="0">
            <a:spAutoFit/>
          </a:bodyPr>
          <a:lstStyle/>
          <a:p>
            <a:r>
              <a:rPr lang="en-US" sz="1900" b="1" dirty="0"/>
              <a:t>Following the 2020 ESU, the FCC feasibility study was launched in 2021, aiming to provide input by 2025 to feed into the next ESU… </a:t>
            </a:r>
          </a:p>
        </p:txBody>
      </p:sp>
    </p:spTree>
    <p:extLst>
      <p:ext uri="{BB962C8B-B14F-4D97-AF65-F5344CB8AC3E}">
        <p14:creationId xmlns:p14="http://schemas.microsoft.com/office/powerpoint/2010/main" val="1904630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6CBF-2030-02C0-D60B-C6456BFB6C5A}"/>
              </a:ext>
            </a:extLst>
          </p:cNvPr>
          <p:cNvSpPr>
            <a:spLocks noGrp="1"/>
          </p:cNvSpPr>
          <p:nvPr>
            <p:ph type="title"/>
          </p:nvPr>
        </p:nvSpPr>
        <p:spPr/>
        <p:txBody>
          <a:bodyPr/>
          <a:lstStyle/>
          <a:p>
            <a:r>
              <a:rPr lang="en-US" dirty="0"/>
              <a:t>Quick plug- the 2026 European strategy update…</a:t>
            </a:r>
          </a:p>
        </p:txBody>
      </p:sp>
      <p:sp>
        <p:nvSpPr>
          <p:cNvPr id="4" name="Slide Number Placeholder 3">
            <a:extLst>
              <a:ext uri="{FF2B5EF4-FFF2-40B4-BE49-F238E27FC236}">
                <a16:creationId xmlns:a16="http://schemas.microsoft.com/office/drawing/2014/main" id="{FC83F9E2-5900-E0DE-04CC-93C69008B5D9}"/>
              </a:ext>
            </a:extLst>
          </p:cNvPr>
          <p:cNvSpPr>
            <a:spLocks noGrp="1"/>
          </p:cNvSpPr>
          <p:nvPr>
            <p:ph type="sldNum" sz="quarter" idx="10"/>
          </p:nvPr>
        </p:nvSpPr>
        <p:spPr/>
        <p:txBody>
          <a:bodyPr/>
          <a:lstStyle/>
          <a:p>
            <a:fld id="{6626A503-4F86-2C4D-8D1F-0229D2C7DD88}" type="slidenum">
              <a:rPr lang="en-GB" altLang="en-US" smtClean="0"/>
              <a:pPr/>
              <a:t>9</a:t>
            </a:fld>
            <a:endParaRPr lang="en-GB" altLang="en-US"/>
          </a:p>
        </p:txBody>
      </p:sp>
      <p:pic>
        <p:nvPicPr>
          <p:cNvPr id="3074" name="Picture 2" descr="Game Of Thrones Memes and Quotes: #GameOfThrones Weather Forecast, Winter  Is Coming!">
            <a:extLst>
              <a:ext uri="{FF2B5EF4-FFF2-40B4-BE49-F238E27FC236}">
                <a16:creationId xmlns:a16="http://schemas.microsoft.com/office/drawing/2014/main" id="{1B0EFFED-A033-E2F0-BF3B-3D0FF7287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1340768"/>
            <a:ext cx="7943137" cy="492033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3EF3758-5334-9120-0319-19C92C061249}"/>
              </a:ext>
            </a:extLst>
          </p:cNvPr>
          <p:cNvCxnSpPr>
            <a:cxnSpLocks/>
          </p:cNvCxnSpPr>
          <p:nvPr/>
        </p:nvCxnSpPr>
        <p:spPr>
          <a:xfrm>
            <a:off x="1907704" y="1916832"/>
            <a:ext cx="115212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8DDB1EE-1855-1222-9804-4E16BC84CFBA}"/>
              </a:ext>
            </a:extLst>
          </p:cNvPr>
          <p:cNvCxnSpPr/>
          <p:nvPr/>
        </p:nvCxnSpPr>
        <p:spPr>
          <a:xfrm>
            <a:off x="3347864" y="3212976"/>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D0EB48C-0E47-B6D5-2F26-4F9D032FA6A7}"/>
              </a:ext>
            </a:extLst>
          </p:cNvPr>
          <p:cNvSpPr/>
          <p:nvPr/>
        </p:nvSpPr>
        <p:spPr>
          <a:xfrm>
            <a:off x="404934" y="4150001"/>
            <a:ext cx="3960440" cy="9144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Interested to learn more? Check out the slides here:</a:t>
            </a:r>
          </a:p>
          <a:p>
            <a:r>
              <a:rPr lang="en-US" dirty="0">
                <a:hlinkClick r:id="rId3"/>
              </a:rPr>
              <a:t>https://indico.stfc.ac.uk/event/1012/</a:t>
            </a:r>
            <a:r>
              <a:rPr lang="en-US" dirty="0"/>
              <a:t> </a:t>
            </a:r>
          </a:p>
        </p:txBody>
      </p:sp>
      <p:sp>
        <p:nvSpPr>
          <p:cNvPr id="13" name="TextBox 12">
            <a:extLst>
              <a:ext uri="{FF2B5EF4-FFF2-40B4-BE49-F238E27FC236}">
                <a16:creationId xmlns:a16="http://schemas.microsoft.com/office/drawing/2014/main" id="{BD06E881-E3BB-9687-CAAA-3C9DE1586E24}"/>
              </a:ext>
            </a:extLst>
          </p:cNvPr>
          <p:cNvSpPr txBox="1"/>
          <p:nvPr/>
        </p:nvSpPr>
        <p:spPr>
          <a:xfrm>
            <a:off x="3313018" y="847167"/>
            <a:ext cx="7943137" cy="307777"/>
          </a:xfrm>
          <a:prstGeom prst="rect">
            <a:avLst/>
          </a:prstGeom>
          <a:noFill/>
        </p:spPr>
        <p:txBody>
          <a:bodyPr wrap="square" rtlCol="0">
            <a:spAutoFit/>
          </a:bodyPr>
          <a:lstStyle/>
          <a:p>
            <a:r>
              <a:rPr lang="en-US" sz="1400" dirty="0">
                <a:solidFill>
                  <a:schemeClr val="bg1"/>
                </a:solidFill>
              </a:rPr>
              <a:t>Save the date: 23-26 September ECFA-UK Workshop at IPPP, Durham</a:t>
            </a:r>
          </a:p>
        </p:txBody>
      </p:sp>
    </p:spTree>
    <p:extLst>
      <p:ext uri="{BB962C8B-B14F-4D97-AF65-F5344CB8AC3E}">
        <p14:creationId xmlns:p14="http://schemas.microsoft.com/office/powerpoint/2010/main" val="4141226098"/>
      </p:ext>
    </p:extLst>
  </p:cSld>
  <p:clrMapOvr>
    <a:masterClrMapping/>
  </p:clrMapOvr>
</p:sld>
</file>

<file path=ppt/theme/theme1.xml><?xml version="1.0" encoding="utf-8"?>
<a:theme xmlns:a="http://schemas.openxmlformats.org/drawingml/2006/main" name="blank">
  <a:themeElements>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clrMap bg1="lt1" tx1="dk1" bg2="lt2" tx2="dk2" accent1="accent1" accent2="accent2" accent3="accent3" accent4="accent4" accent5="accent5" accent6="accent6" hlink="hlink" folHlink="folHlink"/>
    </a:extraClrScheme>
    <a:extraClrScheme>
      <a:clrScheme name="blank 2">
        <a:dk1>
          <a:srgbClr val="003E72"/>
        </a:dk1>
        <a:lt1>
          <a:srgbClr val="FFFFFF"/>
        </a:lt1>
        <a:dk2>
          <a:srgbClr val="FFFFFF"/>
        </a:dk2>
        <a:lt2>
          <a:srgbClr val="83AFB4"/>
        </a:lt2>
        <a:accent1>
          <a:srgbClr val="6AADE4"/>
        </a:accent1>
        <a:accent2>
          <a:srgbClr val="EFBD47"/>
        </a:accent2>
        <a:accent3>
          <a:srgbClr val="FFFFFF"/>
        </a:accent3>
        <a:accent4>
          <a:srgbClr val="003460"/>
        </a:accent4>
        <a:accent5>
          <a:srgbClr val="B9D3EF"/>
        </a:accent5>
        <a:accent6>
          <a:srgbClr val="D9AB3F"/>
        </a:accent6>
        <a:hlink>
          <a:srgbClr val="A8B400"/>
        </a:hlink>
        <a:folHlink>
          <a:srgbClr val="6A4061"/>
        </a:folHlink>
      </a:clrScheme>
      <a:clrMap bg1="lt1" tx1="dk1" bg2="lt2" tx2="dk2" accent1="accent1" accent2="accent2" accent3="accent3" accent4="accent4" accent5="accent5" accent6="accent6" hlink="hlink" folHlink="folHlink"/>
    </a:extraClrScheme>
    <a:extraClrScheme>
      <a:clrScheme name="blank 3">
        <a:dk1>
          <a:srgbClr val="003E72"/>
        </a:dk1>
        <a:lt1>
          <a:srgbClr val="FFFFFF"/>
        </a:lt1>
        <a:dk2>
          <a:srgbClr val="FFFFFF"/>
        </a:dk2>
        <a:lt2>
          <a:srgbClr val="156570"/>
        </a:lt2>
        <a:accent1>
          <a:srgbClr val="003E72"/>
        </a:accent1>
        <a:accent2>
          <a:srgbClr val="C84E00"/>
        </a:accent2>
        <a:accent3>
          <a:srgbClr val="FFFFFF"/>
        </a:accent3>
        <a:accent4>
          <a:srgbClr val="003460"/>
        </a:accent4>
        <a:accent5>
          <a:srgbClr val="AAAFBC"/>
        </a:accent5>
        <a:accent6>
          <a:srgbClr val="B54600"/>
        </a:accent6>
        <a:hlink>
          <a:srgbClr val="435125"/>
        </a:hlink>
        <a:folHlink>
          <a:srgbClr val="412D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91754</TotalTime>
  <Words>7696</Words>
  <Application>Microsoft Macintosh PowerPoint</Application>
  <PresentationFormat>On-screen Show (4:3)</PresentationFormat>
  <Paragraphs>578</Paragraphs>
  <Slides>58</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ArialMT</vt:lpstr>
      <vt:lpstr>Calibri</vt:lpstr>
      <vt:lpstr>Cambria Math</vt:lpstr>
      <vt:lpstr>Helvetica</vt:lpstr>
      <vt:lpstr>Proxima Nova</vt:lpstr>
      <vt:lpstr>Verdana</vt:lpstr>
      <vt:lpstr>blank</vt:lpstr>
      <vt:lpstr>The Future Circular Collider as a Higgs/top/EW Factory: Status and plans for FCC-ee</vt:lpstr>
      <vt:lpstr>Introduction</vt:lpstr>
      <vt:lpstr>Big questions in particle physics </vt:lpstr>
      <vt:lpstr>Frontiers in particle physics</vt:lpstr>
      <vt:lpstr>What should come after the HL-LHC?</vt:lpstr>
      <vt:lpstr>Timescales in particle physics</vt:lpstr>
      <vt:lpstr>To put this in context...?</vt:lpstr>
      <vt:lpstr>The 2020 European Strategy Update</vt:lpstr>
      <vt:lpstr>Quick plug- the 2026 European strategy update…</vt:lpstr>
      <vt:lpstr>Integrated FCC programme</vt:lpstr>
      <vt:lpstr>Integrated FCC programme</vt:lpstr>
      <vt:lpstr>Synergies in FCC programme –BSM </vt:lpstr>
      <vt:lpstr>FCC-ee and -hh synergies - Higgs measurements</vt:lpstr>
      <vt:lpstr>FCC timelines</vt:lpstr>
      <vt:lpstr>Status of FCC feasibility study: mid-term review</vt:lpstr>
      <vt:lpstr>Summary of FCC-ee beam parameters</vt:lpstr>
      <vt:lpstr>FCC-ee physics landscape</vt:lpstr>
      <vt:lpstr>Ultimate precision @ FCC-ee</vt:lpstr>
      <vt:lpstr>e+e- numbers game</vt:lpstr>
      <vt:lpstr>e+e- numbers game</vt:lpstr>
      <vt:lpstr>Case study- Higgs physics</vt:lpstr>
      <vt:lpstr>Higgs recoil mass method</vt:lpstr>
      <vt:lpstr>Why do we need tera-Z?</vt:lpstr>
      <vt:lpstr>EWK precision @ FCC-ee</vt:lpstr>
      <vt:lpstr>Top and flavour @ FCC-ee</vt:lpstr>
      <vt:lpstr>BSM @ FCC-ee - a snapshot</vt:lpstr>
      <vt:lpstr>FCC-ee case study: LLPs</vt:lpstr>
      <vt:lpstr>LLPs @ FCC-ee</vt:lpstr>
      <vt:lpstr>Detector concepts for FCC-ee</vt:lpstr>
      <vt:lpstr>FCC analysis software</vt:lpstr>
      <vt:lpstr>FCC analysis software</vt:lpstr>
      <vt:lpstr>PowerPoint Presentation</vt:lpstr>
      <vt:lpstr>1. Why think about future colliders now?</vt:lpstr>
      <vt:lpstr>2. The integrated FCC project…</vt:lpstr>
      <vt:lpstr>3. Opportunities and challenges associated with FCC-ee</vt:lpstr>
      <vt:lpstr>What’s in a name?</vt:lpstr>
      <vt:lpstr>A possible look to the future- thanks for listening!</vt:lpstr>
      <vt:lpstr>PowerPoint Presentation</vt:lpstr>
      <vt:lpstr>Collider timescale and my life…</vt:lpstr>
      <vt:lpstr>e^+ e^- colliders: circular or linear?</vt:lpstr>
      <vt:lpstr>CEPC vs FCC: similarities</vt:lpstr>
      <vt:lpstr>CEPC vs FCC: timelines</vt:lpstr>
      <vt:lpstr>CEPC vs FCC: location and costs</vt:lpstr>
      <vt:lpstr>CEPC vs FCC: other differences </vt:lpstr>
      <vt:lpstr>Synergies in FCC programme- FCC-eh</vt:lpstr>
      <vt:lpstr>FCC-ee and -hh synergies - BSM</vt:lpstr>
      <vt:lpstr>FCC-ee and -hh synergies - BSM searches</vt:lpstr>
      <vt:lpstr>Higgs coupling measurements </vt:lpstr>
      <vt:lpstr>Costs of future projects</vt:lpstr>
      <vt:lpstr>FCC costings- planned updates</vt:lpstr>
      <vt:lpstr>Comparing future colliders</vt:lpstr>
      <vt:lpstr>FCC-ee accelerators</vt:lpstr>
      <vt:lpstr>FCC-ee SRF system</vt:lpstr>
      <vt:lpstr>FCC-ee beam optics</vt:lpstr>
      <vt:lpstr>New FCC-ee injector layout </vt:lpstr>
      <vt:lpstr>FCC-ee LLP group: past and present</vt:lpstr>
      <vt:lpstr>Ongoing FCC-ee LLP studies</vt:lpstr>
      <vt:lpstr>FCC-ee LLP studies: recent highlights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Sarah Williams</cp:lastModifiedBy>
  <cp:revision>802</cp:revision>
  <cp:lastPrinted>2020-03-07T11:40:28Z</cp:lastPrinted>
  <dcterms:created xsi:type="dcterms:W3CDTF">2008-03-27T10:29:55Z</dcterms:created>
  <dcterms:modified xsi:type="dcterms:W3CDTF">2024-06-05T08:05:05Z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