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92" r:id="rId4"/>
    <p:sldMasterId id="2147483678" r:id="rId5"/>
  </p:sldMasterIdLst>
  <p:notesMasterIdLst>
    <p:notesMasterId r:id="rId42"/>
  </p:notesMasterIdLst>
  <p:handoutMasterIdLst>
    <p:handoutMasterId r:id="rId43"/>
  </p:handoutMasterIdLst>
  <p:sldIdLst>
    <p:sldId id="258" r:id="rId6"/>
    <p:sldId id="321" r:id="rId7"/>
    <p:sldId id="292" r:id="rId8"/>
    <p:sldId id="323" r:id="rId9"/>
    <p:sldId id="269" r:id="rId10"/>
    <p:sldId id="272" r:id="rId11"/>
    <p:sldId id="304" r:id="rId12"/>
    <p:sldId id="300" r:id="rId13"/>
    <p:sldId id="279" r:id="rId14"/>
    <p:sldId id="301" r:id="rId15"/>
    <p:sldId id="277" r:id="rId16"/>
    <p:sldId id="299" r:id="rId17"/>
    <p:sldId id="316" r:id="rId18"/>
    <p:sldId id="317" r:id="rId19"/>
    <p:sldId id="318" r:id="rId20"/>
    <p:sldId id="306" r:id="rId21"/>
    <p:sldId id="307" r:id="rId22"/>
    <p:sldId id="309" r:id="rId23"/>
    <p:sldId id="293" r:id="rId24"/>
    <p:sldId id="310" r:id="rId25"/>
    <p:sldId id="308" r:id="rId26"/>
    <p:sldId id="314" r:id="rId27"/>
    <p:sldId id="347" r:id="rId28"/>
    <p:sldId id="311" r:id="rId29"/>
    <p:sldId id="312" r:id="rId30"/>
    <p:sldId id="313" r:id="rId31"/>
    <p:sldId id="340" r:id="rId32"/>
    <p:sldId id="343" r:id="rId33"/>
    <p:sldId id="344" r:id="rId34"/>
    <p:sldId id="342" r:id="rId35"/>
    <p:sldId id="341" r:id="rId36"/>
    <p:sldId id="265" r:id="rId37"/>
    <p:sldId id="345" r:id="rId38"/>
    <p:sldId id="305" r:id="rId39"/>
    <p:sldId id="288" r:id="rId40"/>
    <p:sldId id="268" r:id="rId41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7" userDrawn="1">
          <p15:clr>
            <a:srgbClr val="A4A3A4"/>
          </p15:clr>
        </p15:guide>
        <p15:guide id="2" pos="7015" userDrawn="1">
          <p15:clr>
            <a:srgbClr val="A4A3A4"/>
          </p15:clr>
        </p15:guide>
        <p15:guide id="3" pos="6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207CA"/>
    <a:srgbClr val="0FE6F8"/>
    <a:srgbClr val="253366"/>
    <a:srgbClr val="FEFCDE"/>
    <a:srgbClr val="FBEA1C"/>
    <a:srgbClr val="B30505"/>
    <a:srgbClr val="2EAC68"/>
    <a:srgbClr val="005DE0"/>
    <a:srgbClr val="2621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26" autoAdjust="0"/>
    <p:restoredTop sz="83013" autoAdjust="0"/>
  </p:normalViewPr>
  <p:slideViewPr>
    <p:cSldViewPr snapToObjects="1" showGuides="1">
      <p:cViewPr varScale="1">
        <p:scale>
          <a:sx n="91" d="100"/>
          <a:sy n="91" d="100"/>
        </p:scale>
        <p:origin x="1302" y="78"/>
      </p:cViewPr>
      <p:guideLst>
        <p:guide orient="horz" pos="3067"/>
        <p:guide pos="7015"/>
        <p:guide pos="6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 showGuides="1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8C6C0-723B-1144-B0BB-13233DB680E2}" type="datetimeFigureOut">
              <a:rPr lang="fr-FR" smtClean="0"/>
              <a:pPr/>
              <a:t>20/02/2024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49DF4-BFDC-CE44-88D7-285A082144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25803-7089-5846-80C7-3D9AC85D7E45}" type="datetimeFigureOut">
              <a:rPr lang="fr-FR" smtClean="0"/>
              <a:pPr/>
              <a:t>20/02/2024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F73C1-2BD6-684E-AA1B-49165E0DF4B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114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683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858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529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821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258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84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591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27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761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835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654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594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004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63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48473-CF9F-5C5B-A7FB-DF6C10914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1EB90-BB11-DF97-0930-99A612A5C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A0C51-40CB-7488-E5DA-4C34D2FF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D538B-109C-E5D3-BD23-F348F9971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26E80-CDAF-D199-C3A6-63985F681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E138-B00E-409F-AD3B-3CF7DCD57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89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DELERUE – Challenge based innovation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670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DELERUE – Challenge based innovation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5804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DELERUE – Challenge based innovation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614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DELERUE – Challenge based innovation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377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DELERUE – Challenge based innovation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988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DELERUE – Challenge based innovation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190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DELERUE – Challenge based innovation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5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DELERUE – Challenge based innovation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180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DELERUE – Challenge based innovation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51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240000" cy="687981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240000" cy="68796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t="-9305" b="-9305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4787" y="556840"/>
            <a:ext cx="2131621" cy="1215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7" y="5816297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84947" y="5755322"/>
            <a:ext cx="5031133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45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DELERUE – Challenge based innovation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984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DELERUE – Challenge based innovation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67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0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7636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9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Montserrat SemiBold" panose="000007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08416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0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1281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52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73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8750" y="457200"/>
            <a:ext cx="6175050" cy="5116834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1663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74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75520" y="1268760"/>
            <a:ext cx="9361040" cy="3912840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1069048" y="5390488"/>
            <a:ext cx="6629333" cy="195262"/>
          </a:xfrm>
        </p:spPr>
        <p:txBody>
          <a:bodyPr anchor="ctr"/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caption</a:t>
            </a:r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1069049" y="555625"/>
            <a:ext cx="10067512" cy="561974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Click to </a:t>
            </a:r>
            <a:r>
              <a:rPr lang="fr-FR" dirty="0" err="1"/>
              <a:t>add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GB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7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6000" y="6129202"/>
            <a:ext cx="576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55"/>
          <a:stretch/>
        </p:blipFill>
        <p:spPr>
          <a:xfrm rot="5400000">
            <a:off x="8576564" y="3261320"/>
            <a:ext cx="6895511" cy="33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0" y="5902053"/>
            <a:ext cx="1440160" cy="8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9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Nicolas DELERUE – Challenge based innovation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6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1" r:id="rId2"/>
    <p:sldLayoutId id="2147483694" r:id="rId3"/>
    <p:sldLayoutId id="2147483696" r:id="rId4"/>
    <p:sldLayoutId id="2147483697" r:id="rId5"/>
    <p:sldLayoutId id="2147483700" r:id="rId6"/>
    <p:sldLayoutId id="2147483701" r:id="rId7"/>
    <p:sldLayoutId id="2147483710" r:id="rId8"/>
    <p:sldLayoutId id="2147483699" r:id="rId9"/>
    <p:sldLayoutId id="2147483712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Nicolas DELERUE – Challenge based innovation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C9839-AA0F-4FC0-B433-6D4C9F8DFC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04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i-archamps.e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horizon-europe/missions-horizon-europe_e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066432" y="2061925"/>
            <a:ext cx="10862216" cy="1107996"/>
          </a:xfrm>
        </p:spPr>
        <p:txBody>
          <a:bodyPr/>
          <a:lstStyle/>
          <a:p>
            <a:r>
              <a:rPr lang="fr-FR" dirty="0"/>
              <a:t>The I.FAST Challenge </a:t>
            </a:r>
            <a:r>
              <a:rPr lang="fr-FR" dirty="0" err="1"/>
              <a:t>Based</a:t>
            </a:r>
            <a:r>
              <a:rPr lang="fr-FR" dirty="0"/>
              <a:t> Innovation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66432" y="3169921"/>
            <a:ext cx="7402857" cy="1699239"/>
          </a:xfrm>
        </p:spPr>
        <p:txBody>
          <a:bodyPr>
            <a:normAutofit/>
          </a:bodyPr>
          <a:lstStyle/>
          <a:p>
            <a:r>
              <a:rPr lang="en-GB" dirty="0"/>
              <a:t>Presentation to EPS-AG</a:t>
            </a:r>
          </a:p>
          <a:p>
            <a:r>
              <a:rPr lang="en-GB" dirty="0"/>
              <a:t>16</a:t>
            </a:r>
            <a:r>
              <a:rPr lang="en-GB" baseline="30000" dirty="0"/>
              <a:t>th</a:t>
            </a:r>
            <a:r>
              <a:rPr lang="en-GB" dirty="0"/>
              <a:t> February 2024</a:t>
            </a:r>
          </a:p>
        </p:txBody>
      </p:sp>
    </p:spTree>
    <p:extLst>
      <p:ext uri="{BB962C8B-B14F-4D97-AF65-F5344CB8AC3E}">
        <p14:creationId xmlns:p14="http://schemas.microsoft.com/office/powerpoint/2010/main" val="1519628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teams (2024)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5800" y="1946108"/>
            <a:ext cx="7058000" cy="376361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In 2024 we aim to have in each team:</a:t>
            </a:r>
          </a:p>
          <a:p>
            <a:pPr lvl="1"/>
            <a:r>
              <a:rPr lang="en-GB" dirty="0"/>
              <a:t>One</a:t>
            </a:r>
            <a:r>
              <a:rPr lang="en-GB" sz="2400" dirty="0"/>
              <a:t> accelerator scientist</a:t>
            </a:r>
          </a:p>
          <a:p>
            <a:pPr lvl="1"/>
            <a:r>
              <a:rPr lang="en-GB" dirty="0"/>
              <a:t>One</a:t>
            </a:r>
            <a:r>
              <a:rPr lang="en-GB" sz="2400" dirty="0"/>
              <a:t> physicist</a:t>
            </a:r>
          </a:p>
          <a:p>
            <a:pPr lvl="1"/>
            <a:r>
              <a:rPr lang="en-GB" sz="2400" dirty="0"/>
              <a:t>One engineer </a:t>
            </a:r>
            <a:endParaRPr lang="en-GB" dirty="0"/>
          </a:p>
          <a:p>
            <a:pPr lvl="1"/>
            <a:r>
              <a:rPr lang="en-GB" sz="2400" dirty="0"/>
              <a:t>One chemist</a:t>
            </a:r>
          </a:p>
          <a:p>
            <a:pPr lvl="1"/>
            <a:r>
              <a:rPr lang="en-GB" dirty="0"/>
              <a:t>One health biologist</a:t>
            </a:r>
          </a:p>
          <a:p>
            <a:pPr lvl="1"/>
            <a:r>
              <a:rPr lang="en-GB" sz="2400" dirty="0"/>
              <a:t>One medicine student</a:t>
            </a:r>
          </a:p>
          <a:p>
            <a:pPr lvl="1"/>
            <a:r>
              <a:rPr lang="en-GB" sz="2400" dirty="0"/>
              <a:t>This may change depending on the quality of the applications we get in each academic field.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49BBBA-2B90-374F-B345-7FE5EF6F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59" y="1916832"/>
            <a:ext cx="373281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35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4784"/>
            <a:ext cx="5401816" cy="439248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challenge takes place HERE at the European Scientific Institute (ESI) in </a:t>
            </a:r>
            <a:r>
              <a:rPr lang="en-GB" dirty="0" err="1"/>
              <a:t>Archamps</a:t>
            </a:r>
            <a:r>
              <a:rPr lang="en-GB" dirty="0"/>
              <a:t> near Geneva: </a:t>
            </a:r>
            <a:r>
              <a:rPr lang="en-GB" dirty="0">
                <a:hlinkClick r:id="rId3"/>
              </a:rPr>
              <a:t>https://www.esi-archamps.eu/</a:t>
            </a:r>
            <a:r>
              <a:rPr lang="en-GB" dirty="0"/>
              <a:t> </a:t>
            </a:r>
          </a:p>
          <a:p>
            <a:r>
              <a:rPr lang="en-GB" dirty="0"/>
              <a:t>ESI has strong experience in hosting scientific schools</a:t>
            </a:r>
          </a:p>
          <a:p>
            <a:r>
              <a:rPr lang="en-GB" dirty="0"/>
              <a:t>The ESI team is taking care of the logistics, full board accommodation and travel arrangements for the participants.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F298DE-83AB-1FAA-1447-6CF86421F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316" y="186747"/>
            <a:ext cx="3386740" cy="225782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CD626DD-4E8F-3C1F-BA47-D87A3B6B1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040" y="2564904"/>
            <a:ext cx="5182145" cy="344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03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5800" y="1484784"/>
            <a:ext cx="7058000" cy="422493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program is aimed at giving the students the opportunity to learn about accelerators and their applications</a:t>
            </a:r>
          </a:p>
          <a:p>
            <a:r>
              <a:rPr lang="en-GB" dirty="0"/>
              <a:t>4 online seminars before the challenge + video session to get to know each other (all together and by team)</a:t>
            </a:r>
          </a:p>
          <a:p>
            <a:r>
              <a:rPr lang="en-GB" dirty="0"/>
              <a:t>8 in person seminars with experts of accelerators and/or their environmental applications</a:t>
            </a:r>
          </a:p>
          <a:p>
            <a:r>
              <a:rPr lang="en-GB" dirty="0"/>
              <a:t>2 days at CERN</a:t>
            </a:r>
          </a:p>
          <a:p>
            <a:r>
              <a:rPr lang="en-GB" dirty="0"/>
              <a:t>2 “conferences”</a:t>
            </a:r>
          </a:p>
          <a:p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49BBBA-2B90-374F-B345-7FE5EF6F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59" y="1916832"/>
            <a:ext cx="373281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07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A2A62F6-174C-EA78-B3D7-48FB1952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DELERUE – Challenge based innovation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527AE9C-9B53-3DE6-6CB7-6F3238F4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13</a:t>
            </a:fld>
            <a:endParaRPr lang="en-GB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DD93AE-324A-04F5-BE56-53836F107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8" y="0"/>
            <a:ext cx="10482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66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B7074C1-BCC2-E2EA-0399-3A49E4E5C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DELERUE – Challenge based innovation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3CE1481-D96B-FE7A-0E7F-DCC8A9B4D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14</a:t>
            </a:fld>
            <a:endParaRPr lang="en-GB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E04998-62D1-D80A-7013-DB375B2BC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426" y="0"/>
            <a:ext cx="6633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41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Online seminars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5800" y="1340768"/>
            <a:ext cx="7058000" cy="4368955"/>
          </a:xfrm>
        </p:spPr>
        <p:txBody>
          <a:bodyPr>
            <a:normAutofit/>
          </a:bodyPr>
          <a:lstStyle/>
          <a:p>
            <a:r>
              <a:rPr lang="en-GB" dirty="0"/>
              <a:t>Willy </a:t>
            </a:r>
            <a:r>
              <a:rPr lang="en-GB" dirty="0" err="1"/>
              <a:t>Mondelaers</a:t>
            </a:r>
            <a:r>
              <a:rPr lang="en-GB" dirty="0"/>
              <a:t>, "Small particle accelerators and their applications in medicine and industry" </a:t>
            </a:r>
          </a:p>
          <a:p>
            <a:r>
              <a:rPr lang="en-GB" dirty="0"/>
              <a:t>Andrzej G Chmielewski, "Accelerators for the environment”</a:t>
            </a:r>
          </a:p>
          <a:p>
            <a:r>
              <a:rPr lang="en-GB" dirty="0"/>
              <a:t>Lenny Rivkin, "Particle accelerators (general view)”</a:t>
            </a:r>
          </a:p>
          <a:p>
            <a:r>
              <a:rPr lang="en-GB" dirty="0"/>
              <a:t>Christophe </a:t>
            </a:r>
            <a:r>
              <a:rPr lang="en-GB" dirty="0" err="1"/>
              <a:t>Goupil</a:t>
            </a:r>
            <a:r>
              <a:rPr lang="en-GB" dirty="0"/>
              <a:t>, "A physicist's journey through the ecological transition"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49BBBA-2B90-374F-B345-7FE5EF6F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59" y="1916832"/>
            <a:ext cx="373281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Seminar topics and speakers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5800" y="1340768"/>
            <a:ext cx="7058000" cy="4368955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Accelerators for environment: the IAEA perspective by </a:t>
            </a:r>
            <a:r>
              <a:rPr lang="en-GB" dirty="0" err="1"/>
              <a:t>Valeriia</a:t>
            </a:r>
            <a:r>
              <a:rPr lang="en-GB" dirty="0"/>
              <a:t> STAROVOITOVA (IAEA)</a:t>
            </a:r>
          </a:p>
          <a:p>
            <a:r>
              <a:rPr lang="en-GB" dirty="0"/>
              <a:t> Overview of accelerators by Maurizio </a:t>
            </a:r>
            <a:r>
              <a:rPr lang="en-GB" dirty="0" err="1"/>
              <a:t>Vretenar</a:t>
            </a:r>
            <a:r>
              <a:rPr lang="en-GB" dirty="0"/>
              <a:t> (CERN) </a:t>
            </a:r>
          </a:p>
          <a:p>
            <a:r>
              <a:rPr lang="en-GB" dirty="0"/>
              <a:t>Planning around scientific experiment by Estrella Vergara Fernandez (CERN)</a:t>
            </a:r>
          </a:p>
          <a:p>
            <a:r>
              <a:rPr lang="en-GB" dirty="0"/>
              <a:t> Example of applications of accelerators for the environment (Water)  by Rob </a:t>
            </a:r>
            <a:r>
              <a:rPr lang="en-GB" dirty="0" err="1"/>
              <a:t>Edgecock</a:t>
            </a:r>
            <a:r>
              <a:rPr lang="en-GB" dirty="0"/>
              <a:t> </a:t>
            </a:r>
          </a:p>
          <a:p>
            <a:r>
              <a:rPr lang="en-GB" dirty="0"/>
              <a:t>LHC for non-specialists by Xavier </a:t>
            </a:r>
            <a:r>
              <a:rPr lang="en-GB" dirty="0" err="1"/>
              <a:t>Buffat</a:t>
            </a:r>
            <a:r>
              <a:rPr lang="en-GB" dirty="0"/>
              <a:t> (CERN) </a:t>
            </a:r>
          </a:p>
          <a:p>
            <a:r>
              <a:rPr lang="en-GB" dirty="0"/>
              <a:t>How the synchrotron light could be used for environmental issues by Elena Longo (</a:t>
            </a:r>
            <a:r>
              <a:rPr lang="en-GB" dirty="0" err="1"/>
              <a:t>Elettra</a:t>
            </a:r>
            <a:r>
              <a:rPr lang="en-GB" dirty="0"/>
              <a:t>)</a:t>
            </a:r>
          </a:p>
          <a:p>
            <a:r>
              <a:rPr lang="en-GB" dirty="0"/>
              <a:t>Enabling Science using Neutrons at the European Spallation Source by Arno </a:t>
            </a:r>
            <a:r>
              <a:rPr lang="en-GB" dirty="0" err="1"/>
              <a:t>Hiess</a:t>
            </a:r>
            <a:r>
              <a:rPr lang="en-GB" dirty="0"/>
              <a:t> (ESS) </a:t>
            </a:r>
          </a:p>
          <a:p>
            <a:r>
              <a:rPr lang="en-GB" dirty="0"/>
              <a:t>Accelerating your Innovative Ecosystem by Christine </a:t>
            </a:r>
            <a:r>
              <a:rPr lang="en-GB" dirty="0" err="1"/>
              <a:t>Darve</a:t>
            </a:r>
            <a:r>
              <a:rPr lang="en-GB" dirty="0"/>
              <a:t> (ESS)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49BBBA-2B90-374F-B345-7FE5EF6F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59" y="1916832"/>
            <a:ext cx="373281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19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CERN visit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8918" y="1232756"/>
            <a:ext cx="7058000" cy="2232248"/>
          </a:xfrm>
        </p:spPr>
        <p:txBody>
          <a:bodyPr>
            <a:normAutofit/>
          </a:bodyPr>
          <a:lstStyle/>
          <a:p>
            <a:r>
              <a:rPr lang="en-GB" dirty="0"/>
              <a:t>Visit of 4 accelerators at CERN:</a:t>
            </a:r>
          </a:p>
          <a:p>
            <a:pPr lvl="1"/>
            <a:r>
              <a:rPr lang="en-GB" dirty="0"/>
              <a:t>ELENA/AD</a:t>
            </a:r>
          </a:p>
          <a:p>
            <a:pPr lvl="1"/>
            <a:r>
              <a:rPr lang="en-GB" dirty="0"/>
              <a:t>LINAC4</a:t>
            </a:r>
          </a:p>
          <a:p>
            <a:pPr lvl="1"/>
            <a:r>
              <a:rPr lang="en-GB" dirty="0"/>
              <a:t>CLOUD</a:t>
            </a:r>
          </a:p>
          <a:p>
            <a:pPr lvl="1"/>
            <a:r>
              <a:rPr lang="en-GB" dirty="0"/>
              <a:t>CLEAR or Synchrocyclotron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E8049E-D460-6E36-76AA-B559BD82BB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150" b="31100"/>
          <a:stretch/>
        </p:blipFill>
        <p:spPr>
          <a:xfrm>
            <a:off x="1524000" y="3575589"/>
            <a:ext cx="914400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57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CERN visit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767CF335-BE07-0795-5DFB-F42F86991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40216" y="692696"/>
            <a:ext cx="3578457" cy="2683843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0D1265-6BF6-C294-07AC-347FA62C3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3459225"/>
            <a:ext cx="3992488" cy="299436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5A867C6-2758-E74E-F3D8-C20B69809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85" y="692696"/>
            <a:ext cx="3623558" cy="271766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30E8CDA-BD4E-216F-EA86-3707615F1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464" y="3459224"/>
            <a:ext cx="3992488" cy="29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52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9AC4F-E2D1-9AB4-053E-EFF7165A2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Conferences / Pitching events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F0C390-8912-778C-ADAC-4CE8A7B55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58400" cy="4303577"/>
          </a:xfrm>
        </p:spPr>
        <p:txBody>
          <a:bodyPr>
            <a:normAutofit fontScale="92500" lnSpcReduction="10000"/>
          </a:bodyPr>
          <a:lstStyle/>
          <a:p>
            <a:r>
              <a:rPr lang="en-GB" sz="3200" dirty="0"/>
              <a:t>Twice during the challenge there is a “conference” or “pitching event” gathering all participants.</a:t>
            </a:r>
          </a:p>
          <a:p>
            <a:r>
              <a:rPr lang="en-GB" sz="3200" dirty="0"/>
              <a:t>The first one is an opportunity for each participants to present the problem from the perspective of her/his field of studies.</a:t>
            </a:r>
          </a:p>
          <a:p>
            <a:r>
              <a:rPr lang="en-GB" sz="3200" dirty="0"/>
              <a:t>The second one is focussed on the solutions proposed by each team with constructive comments from the other teams</a:t>
            </a:r>
          </a:p>
          <a:p>
            <a:r>
              <a:rPr lang="en-GB" sz="3200" dirty="0"/>
              <a:t>We want constructive collaboration rather than competition between the teams.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E6E4C93-3B3C-A2C6-449B-DECA72BD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5DA233-9F38-8E86-A103-A3A9C35D7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15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9D1883-FFFE-494B-04D3-AC7EF0186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Challenge </a:t>
            </a:r>
            <a:r>
              <a:rPr lang="fr-FR" dirty="0" err="1"/>
              <a:t>Based</a:t>
            </a:r>
            <a:r>
              <a:rPr lang="fr-FR" dirty="0"/>
              <a:t> Innovation</a:t>
            </a:r>
            <a:br>
              <a:rPr lang="fr-FR" dirty="0"/>
            </a:br>
            <a:r>
              <a:rPr lang="fr-FR" dirty="0"/>
              <a:t> in a few </a:t>
            </a:r>
            <a:r>
              <a:rPr lang="fr-FR" dirty="0" err="1"/>
              <a:t>words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FB2529-8B1E-B176-CF9C-122500B27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43851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A challenge to encourage students to work as a team to propose innovative applications of particle accelerators.</a:t>
            </a:r>
          </a:p>
          <a:p>
            <a:r>
              <a:rPr lang="en-GB" dirty="0"/>
              <a:t>4 teams of 6 students coming from different countries and different academic specialities meet during 10 days at </a:t>
            </a:r>
            <a:r>
              <a:rPr lang="en-GB" dirty="0" err="1"/>
              <a:t>Archamps</a:t>
            </a:r>
            <a:r>
              <a:rPr lang="en-GB" dirty="0"/>
              <a:t> (near Geneva).</a:t>
            </a:r>
          </a:p>
          <a:p>
            <a:r>
              <a:rPr lang="en-GB" dirty="0"/>
              <a:t>Project presented in from of a Jury.</a:t>
            </a:r>
          </a:p>
          <a:p>
            <a:r>
              <a:rPr lang="en-GB" dirty="0"/>
              <a:t>2 editions fully funded by I. FAST (2022 and 2023). Savings allow a 3</a:t>
            </a:r>
            <a:r>
              <a:rPr lang="en-GB" baseline="30000" dirty="0"/>
              <a:t>rd</a:t>
            </a:r>
            <a:r>
              <a:rPr lang="en-GB" dirty="0"/>
              <a:t> edition (not initially planned) but need additional sponsors.</a:t>
            </a:r>
          </a:p>
          <a:p>
            <a:r>
              <a:rPr lang="en-GB" sz="2800" dirty="0"/>
              <a:t>Cost of running one challenge: about 65k€ (incl. 25k€ in kind).</a:t>
            </a:r>
            <a:endParaRPr lang="en-GB" dirty="0"/>
          </a:p>
          <a:p>
            <a:r>
              <a:rPr lang="en-GB" dirty="0"/>
              <a:t>Strong positive feedback from the participants and the jury.</a:t>
            </a:r>
          </a:p>
          <a:p>
            <a:r>
              <a:rPr lang="en-GB" dirty="0"/>
              <a:t>Topic 2022 and 2023: “Accelerators for the environment”</a:t>
            </a:r>
          </a:p>
          <a:p>
            <a:r>
              <a:rPr lang="en-GB" dirty="0"/>
              <a:t>Topic 2024: “How can particle accelerators help improving human health?”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7A2367B-E3F2-E61D-690C-44AA57B9E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EB323DF-9C02-ECB9-D656-26E3DD8B9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23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9AC4F-E2D1-9AB4-053E-EFF7165A2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Competition  / collaboration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F0C390-8912-778C-ADAC-4CE8A7B55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58400" cy="4303577"/>
          </a:xfrm>
        </p:spPr>
        <p:txBody>
          <a:bodyPr>
            <a:normAutofit/>
          </a:bodyPr>
          <a:lstStyle/>
          <a:p>
            <a:r>
              <a:rPr lang="en-GB" sz="3200" dirty="0"/>
              <a:t>We want constructive collaboration rather than competition between the teams.</a:t>
            </a:r>
          </a:p>
          <a:p>
            <a:r>
              <a:rPr lang="en-GB" sz="3200" dirty="0"/>
              <a:t>In the accelerator community each institute has its own facilities and tries to do the best with it but we all collaborate and help each other.</a:t>
            </a:r>
          </a:p>
          <a:p>
            <a:r>
              <a:rPr lang="en-GB" sz="3200" dirty="0"/>
              <a:t>This is what we try to emulate during the Challenge.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E6E4C93-3B3C-A2C6-449B-DECA72BD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5DA233-9F38-8E86-A103-A3A9C35D7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89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9AC4F-E2D1-9AB4-053E-EFF7165A2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final presentations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F0C390-8912-778C-ADAC-4CE8A7B55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49584" cy="4303577"/>
          </a:xfrm>
        </p:spPr>
        <p:txBody>
          <a:bodyPr>
            <a:normAutofit fontScale="85000" lnSpcReduction="20000"/>
          </a:bodyPr>
          <a:lstStyle/>
          <a:p>
            <a:r>
              <a:rPr lang="en-GB" sz="3200" dirty="0"/>
              <a:t>On the last day there were presentations in front of a jury made of senior scientist and knowledge transfer experts.</a:t>
            </a:r>
          </a:p>
          <a:p>
            <a:r>
              <a:rPr lang="en-GB" sz="3200" dirty="0"/>
              <a:t>The order in which the teams present is decided by a quiz on previous seminars.</a:t>
            </a:r>
          </a:p>
          <a:p>
            <a:r>
              <a:rPr lang="en-GB" sz="3200" dirty="0"/>
              <a:t>Each team presented its project and answered questions form the jury.</a:t>
            </a:r>
          </a:p>
          <a:p>
            <a:r>
              <a:rPr lang="en-GB" sz="3200" dirty="0"/>
              <a:t>In the afternoon there was an award ceremony with feedback from the Jury for each team.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E6E4C93-3B3C-A2C6-449B-DECA72BD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5DA233-9F38-8E86-A103-A3A9C35D7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694701-DB3D-9340-BFDE-8310F984C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984" y="3566643"/>
            <a:ext cx="4166016" cy="31245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AD2E297-9A3E-9A2D-68E3-90A212C58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984" y="307194"/>
            <a:ext cx="4166016" cy="312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79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9AC4F-E2D1-9AB4-053E-EFF7165A2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final presentations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F0C390-8912-778C-ADAC-4CE8A7B55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334" y="1414854"/>
            <a:ext cx="6739450" cy="4517520"/>
          </a:xfrm>
        </p:spPr>
        <p:txBody>
          <a:bodyPr>
            <a:normAutofit fontScale="85000" lnSpcReduction="20000"/>
          </a:bodyPr>
          <a:lstStyle/>
          <a:p>
            <a:r>
              <a:rPr lang="en-GB" sz="3200" dirty="0"/>
              <a:t>Each team presented its project from different point of view:</a:t>
            </a:r>
          </a:p>
          <a:p>
            <a:pPr lvl="1"/>
            <a:r>
              <a:rPr lang="en-GB" sz="2800" dirty="0"/>
              <a:t>Environmental science: what is the problem to be addressed? The solution?</a:t>
            </a:r>
          </a:p>
          <a:p>
            <a:pPr lvl="1"/>
            <a:r>
              <a:rPr lang="en-GB" sz="2800" dirty="0"/>
              <a:t>Accelerator: how to deliver the required beam?</a:t>
            </a:r>
          </a:p>
          <a:p>
            <a:pPr lvl="1"/>
            <a:r>
              <a:rPr lang="en-GB" sz="2800" dirty="0"/>
              <a:t>Physics: how to deliver the expected result?</a:t>
            </a:r>
          </a:p>
          <a:p>
            <a:pPr lvl="1"/>
            <a:r>
              <a:rPr lang="en-GB" sz="2800" dirty="0"/>
              <a:t>Engineering: how to make it fit?</a:t>
            </a:r>
          </a:p>
          <a:p>
            <a:pPr lvl="1"/>
            <a:r>
              <a:rPr lang="en-GB" sz="2800" dirty="0"/>
              <a:t>Legal: safety or IP</a:t>
            </a:r>
          </a:p>
          <a:p>
            <a:pPr lvl="1"/>
            <a:r>
              <a:rPr lang="en-GB" sz="2800" dirty="0"/>
              <a:t>Business: is it economically feasible?</a:t>
            </a:r>
          </a:p>
          <a:p>
            <a:pPr lvl="1"/>
            <a:r>
              <a:rPr lang="en-GB" sz="2800" dirty="0"/>
              <a:t>Communication: Would such project be accepted by local communities?</a:t>
            </a:r>
          </a:p>
          <a:p>
            <a:pPr lvl="1"/>
            <a:endParaRPr lang="en-GB" sz="28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E6E4C93-3B3C-A2C6-449B-DECA72BD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5DA233-9F38-8E86-A103-A3A9C35D7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694701-DB3D-9340-BFDE-8310F984C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984" y="3566643"/>
            <a:ext cx="4166016" cy="312451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AD2E297-9A3E-9A2D-68E3-90A212C58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984" y="307194"/>
            <a:ext cx="4166016" cy="312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89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C7284D-A867-01FB-7C79-FE45AE73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384" y="2766218"/>
            <a:ext cx="5760000" cy="1325563"/>
          </a:xfrm>
        </p:spPr>
        <p:txBody>
          <a:bodyPr/>
          <a:lstStyle/>
          <a:p>
            <a:r>
              <a:rPr lang="en-GB" dirty="0"/>
              <a:t>Past projects 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4D1661-73F6-5584-F575-71298A57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8778DF-1435-6375-0208-16A8FE4D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95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C1A4B6F-6FF0-7BBB-70A3-09AC2001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DELERUE – Challenge based innovation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324ABC6-64A8-812C-D425-7AA015CC5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24</a:t>
            </a:fld>
            <a:endParaRPr lang="en-GB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032504-A213-2ED1-4E6E-F2C7FA1D7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0" y="0"/>
            <a:ext cx="12143681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D57AC67-E87C-4D5F-E44E-EA42463051C5}"/>
              </a:ext>
            </a:extLst>
          </p:cNvPr>
          <p:cNvSpPr txBox="1"/>
          <p:nvPr/>
        </p:nvSpPr>
        <p:spPr>
          <a:xfrm>
            <a:off x="0" y="6420406"/>
            <a:ext cx="11184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Courtesy</a:t>
            </a:r>
            <a:r>
              <a:rPr lang="fr-FR" sz="2000" b="1" dirty="0"/>
              <a:t> Team </a:t>
            </a:r>
            <a:r>
              <a:rPr lang="fr-FR" sz="2000" b="1" dirty="0" err="1"/>
              <a:t>Fellowship</a:t>
            </a:r>
            <a:r>
              <a:rPr lang="fr-FR" sz="2000" b="1" dirty="0"/>
              <a:t> of the </a:t>
            </a:r>
            <a:r>
              <a:rPr lang="fr-FR" sz="2000" b="1" dirty="0" err="1"/>
              <a:t>accelerator</a:t>
            </a:r>
            <a:r>
              <a:rPr lang="fr-FR" sz="2000" b="1" dirty="0"/>
              <a:t> ring - </a:t>
            </a:r>
            <a:r>
              <a:rPr lang="fr-FR" sz="2000" b="1" dirty="0" err="1"/>
              <a:t>Durablade</a:t>
            </a:r>
            <a:r>
              <a:rPr lang="fr-FR" sz="2000" b="1" dirty="0"/>
              <a:t> - </a:t>
            </a:r>
            <a:r>
              <a:rPr lang="fr-FR" sz="2000" b="1" dirty="0" err="1"/>
              <a:t>Accelerating</a:t>
            </a:r>
            <a:r>
              <a:rPr lang="fr-FR" sz="2000" b="1" dirty="0"/>
              <a:t> the Green Transition </a:t>
            </a:r>
          </a:p>
        </p:txBody>
      </p:sp>
    </p:spTree>
    <p:extLst>
      <p:ext uri="{BB962C8B-B14F-4D97-AF65-F5344CB8AC3E}">
        <p14:creationId xmlns:p14="http://schemas.microsoft.com/office/powerpoint/2010/main" val="2280055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A598782-1E04-34AF-6FAE-5592CF572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82"/>
            <a:ext cx="12196241" cy="685561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58C44E5-6AD2-5F0E-8CEB-F93A173A7952}"/>
              </a:ext>
            </a:extLst>
          </p:cNvPr>
          <p:cNvSpPr txBox="1"/>
          <p:nvPr/>
        </p:nvSpPr>
        <p:spPr>
          <a:xfrm>
            <a:off x="-1" y="5877272"/>
            <a:ext cx="12072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solidFill>
                  <a:schemeClr val="bg1"/>
                </a:solidFill>
              </a:rPr>
              <a:t>Courtesy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b="1" dirty="0">
                <a:solidFill>
                  <a:schemeClr val="bg1"/>
                </a:solidFill>
              </a:rPr>
              <a:t>Teams White Light - A.M.M.I.R.A : </a:t>
            </a:r>
            <a:r>
              <a:rPr lang="fr-FR" sz="2800" b="1" dirty="0" err="1">
                <a:solidFill>
                  <a:schemeClr val="bg1"/>
                </a:solidFill>
              </a:rPr>
              <a:t>Accelerators</a:t>
            </a:r>
            <a:r>
              <a:rPr lang="fr-FR" sz="2800" b="1" dirty="0">
                <a:solidFill>
                  <a:schemeClr val="bg1"/>
                </a:solidFill>
              </a:rPr>
              <a:t> for Marine </a:t>
            </a:r>
            <a:r>
              <a:rPr lang="fr-FR" sz="2800" b="1" dirty="0" err="1">
                <a:solidFill>
                  <a:schemeClr val="bg1"/>
                </a:solidFill>
              </a:rPr>
              <a:t>Microplastics</a:t>
            </a:r>
            <a:r>
              <a:rPr lang="fr-FR" sz="2800" b="1" dirty="0">
                <a:solidFill>
                  <a:schemeClr val="bg1"/>
                </a:solidFill>
              </a:rPr>
              <a:t> Investigation and </a:t>
            </a:r>
            <a:r>
              <a:rPr lang="fr-FR" sz="2800" b="1" dirty="0" err="1">
                <a:solidFill>
                  <a:schemeClr val="bg1"/>
                </a:solidFill>
              </a:rPr>
              <a:t>Research</a:t>
            </a:r>
            <a:r>
              <a:rPr lang="fr-FR" sz="2800" b="1" dirty="0">
                <a:solidFill>
                  <a:schemeClr val="bg1"/>
                </a:solidFill>
              </a:rPr>
              <a:t> Agency. </a:t>
            </a:r>
          </a:p>
          <a:p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688352F-0BF2-0A54-7411-E8A13BCE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8B4E62-E712-2053-7779-91EF991B6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E138-B00E-409F-AD3B-3CF7DCD578F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42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DBAC8C9-0E30-9E8B-90BB-17E90FC9B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Nicolas DELERUE – Challenge based innovation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BD53364-FDFB-A6E3-FD52-B9735715A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C9839-AA0F-4FC0-B433-6D4C9F8DFC0C}" type="slidenum">
              <a:rPr lang="en-GB" smtClean="0"/>
              <a:t>26</a:t>
            </a:fld>
            <a:endParaRPr lang="en-GB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1D356C-A27E-E3B3-9E08-F7AC48868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" y="0"/>
            <a:ext cx="12190753" cy="68587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292314E-A6DB-8E1A-E066-B5A235C51B54}"/>
              </a:ext>
            </a:extLst>
          </p:cNvPr>
          <p:cNvSpPr txBox="1"/>
          <p:nvPr/>
        </p:nvSpPr>
        <p:spPr>
          <a:xfrm>
            <a:off x="105544" y="6259811"/>
            <a:ext cx="6425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chemeClr val="bg1"/>
                </a:solidFill>
              </a:rPr>
              <a:t>Courtesy</a:t>
            </a:r>
            <a:r>
              <a:rPr lang="fr-FR" sz="2400" b="1" dirty="0">
                <a:solidFill>
                  <a:schemeClr val="bg1"/>
                </a:solidFill>
              </a:rPr>
              <a:t> Team </a:t>
            </a:r>
            <a:r>
              <a:rPr lang="fr-FR" sz="2400" b="1" dirty="0" err="1">
                <a:solidFill>
                  <a:schemeClr val="bg1"/>
                </a:solidFill>
              </a:rPr>
              <a:t>Wave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turners</a:t>
            </a:r>
            <a:r>
              <a:rPr lang="fr-FR" sz="2400" b="1" dirty="0">
                <a:solidFill>
                  <a:schemeClr val="bg1"/>
                </a:solidFill>
              </a:rPr>
              <a:t> - SOIL SAVIOUR 2.0 </a:t>
            </a:r>
          </a:p>
        </p:txBody>
      </p:sp>
    </p:spTree>
    <p:extLst>
      <p:ext uri="{BB962C8B-B14F-4D97-AF65-F5344CB8AC3E}">
        <p14:creationId xmlns:p14="http://schemas.microsoft.com/office/powerpoint/2010/main" val="2090556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C7284D-A867-01FB-7C79-FE45AE73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384" y="2766218"/>
            <a:ext cx="5760000" cy="1325563"/>
          </a:xfrm>
        </p:spPr>
        <p:txBody>
          <a:bodyPr/>
          <a:lstStyle/>
          <a:p>
            <a:r>
              <a:rPr lang="en-GB" dirty="0"/>
              <a:t>Past projects 2023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4D1661-73F6-5584-F575-71298A57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8778DF-1435-6375-0208-16A8FE4D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30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A77EDC7-43A7-1EA5-98BB-ABBE6B96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5466CF2-BDEF-9B04-3136-4D698258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51C7D0-FFDD-CA72-662B-4F4542D56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84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206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A77EDC7-43A7-1EA5-98BB-ABBE6B96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5466CF2-BDEF-9B04-3136-4D698258C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6AA6E1-D6E2-63F8-C262-9F710022C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772"/>
            <a:ext cx="12183031" cy="685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75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9AC4F-E2D1-9AB4-053E-EFF7165A2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projects after the CBI…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F0C390-8912-778C-ADAC-4CE8A7B55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58400" cy="4303577"/>
          </a:xfrm>
        </p:spPr>
        <p:txBody>
          <a:bodyPr>
            <a:normAutofit lnSpcReduction="10000"/>
          </a:bodyPr>
          <a:lstStyle/>
          <a:p>
            <a:r>
              <a:rPr lang="en-GB" sz="2600" dirty="0"/>
              <a:t>After the CBI we stayed in contact with the teams.</a:t>
            </a:r>
          </a:p>
          <a:p>
            <a:r>
              <a:rPr lang="en-GB" sz="2600" dirty="0"/>
              <a:t>Groups from 3 teams from 2023 decided to continue working on their project.</a:t>
            </a:r>
          </a:p>
          <a:p>
            <a:pPr lvl="1"/>
            <a:r>
              <a:rPr lang="en-GB" sz="2600" dirty="0"/>
              <a:t>One group has already conducted beam tests that were positive and decided to create a start-up to market their idea.</a:t>
            </a:r>
          </a:p>
          <a:p>
            <a:pPr lvl="1"/>
            <a:r>
              <a:rPr lang="en-GB" sz="2600" dirty="0"/>
              <a:t>Another group has made test experiments and is working on improving their process.</a:t>
            </a:r>
          </a:p>
          <a:p>
            <a:pPr lvl="1"/>
            <a:r>
              <a:rPr lang="en-GB" sz="2600" dirty="0"/>
              <a:t>A third group is waiting for plants to grow to test their idea.</a:t>
            </a:r>
          </a:p>
          <a:p>
            <a:r>
              <a:rPr lang="en-GB" sz="2600" dirty="0"/>
              <a:t>Two big players from the clothing industry contacted us to see if they could license one of the idea (but it is too early).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E6E4C93-3B3C-A2C6-449B-DECA72BD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5DA233-9F38-8E86-A103-A3A9C35D7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30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20D3781-EAF4-3E1C-30C0-94B7B09B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C25ED0C-0549-CE38-3BF6-900112F3E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05304B-81CD-D878-FB12-A3985BFAC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57" y="0"/>
            <a:ext cx="12208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526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C7284D-A867-01FB-7C79-FE45AE73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384" y="2766218"/>
            <a:ext cx="5760000" cy="1325563"/>
          </a:xfrm>
        </p:spPr>
        <p:txBody>
          <a:bodyPr/>
          <a:lstStyle/>
          <a:p>
            <a:r>
              <a:rPr lang="en-GB" dirty="0"/>
              <a:t>Winning projects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4D1661-73F6-5584-F575-71298A57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8778DF-1435-6375-0208-16A8FE4D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093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6F7E69-A28B-54A0-B945-5CC367099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7" y="44624"/>
            <a:ext cx="12123965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9973260-7666-0885-A131-0D876EA70A6C}"/>
              </a:ext>
            </a:extLst>
          </p:cNvPr>
          <p:cNvSpPr txBox="1"/>
          <p:nvPr/>
        </p:nvSpPr>
        <p:spPr>
          <a:xfrm>
            <a:off x="4846500" y="5661248"/>
            <a:ext cx="7226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>
                <a:solidFill>
                  <a:schemeClr val="bg1"/>
                </a:solidFill>
              </a:rPr>
              <a:t>Courtesy</a:t>
            </a:r>
            <a:r>
              <a:rPr lang="fr-FR" sz="3600" dirty="0">
                <a:solidFill>
                  <a:schemeClr val="bg1"/>
                </a:solidFill>
              </a:rPr>
              <a:t> team Human </a:t>
            </a:r>
            <a:r>
              <a:rPr lang="fr-FR" sz="3600" dirty="0" err="1">
                <a:solidFill>
                  <a:schemeClr val="bg1"/>
                </a:solidFill>
              </a:rPr>
              <a:t>beams</a:t>
            </a:r>
            <a:r>
              <a:rPr lang="fr-FR" sz="3600" dirty="0">
                <a:solidFill>
                  <a:schemeClr val="bg1"/>
                </a:solidFill>
              </a:rPr>
              <a:t>,</a:t>
            </a:r>
            <a:br>
              <a:rPr lang="fr-FR" sz="3600" dirty="0">
                <a:solidFill>
                  <a:schemeClr val="bg1"/>
                </a:solidFill>
              </a:rPr>
            </a:br>
            <a:r>
              <a:rPr lang="fr-FR" sz="3600" dirty="0" err="1">
                <a:solidFill>
                  <a:schemeClr val="bg1"/>
                </a:solidFill>
              </a:rPr>
              <a:t>project</a:t>
            </a:r>
            <a:r>
              <a:rPr lang="fr-FR" sz="3600" dirty="0">
                <a:solidFill>
                  <a:schemeClr val="bg1"/>
                </a:solidFill>
              </a:rPr>
              <a:t> CYAN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2DEC4C8-69AE-C715-E6E7-47FA19E5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855994E-0542-8307-683F-ED3281C33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E138-B00E-409F-AD3B-3CF7DCD578F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53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9973260-7666-0885-A131-0D876EA70A6C}"/>
              </a:ext>
            </a:extLst>
          </p:cNvPr>
          <p:cNvSpPr txBox="1"/>
          <p:nvPr/>
        </p:nvSpPr>
        <p:spPr>
          <a:xfrm>
            <a:off x="4846500" y="5661248"/>
            <a:ext cx="7226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>
                <a:solidFill>
                  <a:schemeClr val="bg1"/>
                </a:solidFill>
              </a:rPr>
              <a:t>Courtesy</a:t>
            </a:r>
            <a:r>
              <a:rPr lang="fr-FR" sz="3600" dirty="0">
                <a:solidFill>
                  <a:schemeClr val="bg1"/>
                </a:solidFill>
              </a:rPr>
              <a:t> team Human </a:t>
            </a:r>
            <a:r>
              <a:rPr lang="fr-FR" sz="3600" dirty="0" err="1">
                <a:solidFill>
                  <a:schemeClr val="bg1"/>
                </a:solidFill>
              </a:rPr>
              <a:t>beams</a:t>
            </a:r>
            <a:r>
              <a:rPr lang="fr-FR" sz="3600" dirty="0">
                <a:solidFill>
                  <a:schemeClr val="bg1"/>
                </a:solidFill>
              </a:rPr>
              <a:t>,</a:t>
            </a:r>
            <a:br>
              <a:rPr lang="fr-FR" sz="3600" dirty="0">
                <a:solidFill>
                  <a:schemeClr val="bg1"/>
                </a:solidFill>
              </a:rPr>
            </a:br>
            <a:r>
              <a:rPr lang="fr-FR" sz="3600" dirty="0" err="1">
                <a:solidFill>
                  <a:schemeClr val="bg1"/>
                </a:solidFill>
              </a:rPr>
              <a:t>project</a:t>
            </a:r>
            <a:r>
              <a:rPr lang="fr-FR" sz="3600" dirty="0">
                <a:solidFill>
                  <a:schemeClr val="bg1"/>
                </a:solidFill>
              </a:rPr>
              <a:t> CYAN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8A9193-428F-7DE6-2625-3ECBFBFCC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92"/>
            <a:ext cx="12192000" cy="6868220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CFF452E-345B-D46E-E3A5-3C007072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301BB92-7CF5-1C2E-5F6C-0E0E878BE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E138-B00E-409F-AD3B-3CF7DCD578F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11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CBI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5800" y="1946108"/>
            <a:ext cx="7058000" cy="3763615"/>
          </a:xfrm>
        </p:spPr>
        <p:txBody>
          <a:bodyPr>
            <a:normAutofit fontScale="92500"/>
          </a:bodyPr>
          <a:lstStyle/>
          <a:p>
            <a:r>
              <a:rPr lang="en-GB" dirty="0"/>
              <a:t>Under preparation.</a:t>
            </a:r>
          </a:p>
          <a:p>
            <a:r>
              <a:rPr lang="en-GB" dirty="0"/>
              <a:t>Already about 60 applications received</a:t>
            </a:r>
          </a:p>
          <a:p>
            <a:r>
              <a:rPr lang="en-GB" dirty="0"/>
              <a:t>Almost same structure than in previous years:</a:t>
            </a:r>
          </a:p>
          <a:p>
            <a:pPr lvl="1"/>
            <a:r>
              <a:rPr lang="en-GB" dirty="0"/>
              <a:t>Virtual get together on July 1</a:t>
            </a:r>
            <a:r>
              <a:rPr lang="en-GB" baseline="30000" dirty="0"/>
              <a:t>st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3  Online seminars + 1 online industry event</a:t>
            </a:r>
          </a:p>
          <a:p>
            <a:pPr lvl="1"/>
            <a:r>
              <a:rPr lang="en-GB" dirty="0"/>
              <a:t>8-9 in-persons seminars</a:t>
            </a:r>
          </a:p>
          <a:p>
            <a:pPr lvl="1"/>
            <a:r>
              <a:rPr lang="en-GB" dirty="0"/>
              <a:t>23</a:t>
            </a:r>
            <a:r>
              <a:rPr lang="en-GB" baseline="30000" dirty="0"/>
              <a:t>rd</a:t>
            </a:r>
            <a:r>
              <a:rPr lang="en-GB" dirty="0"/>
              <a:t> July – 1</a:t>
            </a:r>
            <a:r>
              <a:rPr lang="en-GB" baseline="30000" dirty="0"/>
              <a:t>st</a:t>
            </a:r>
            <a:r>
              <a:rPr lang="en-GB" dirty="0"/>
              <a:t> August: in person in </a:t>
            </a:r>
            <a:r>
              <a:rPr lang="en-GB" dirty="0" err="1"/>
              <a:t>Archamps</a:t>
            </a:r>
            <a:endParaRPr lang="en-GB" dirty="0"/>
          </a:p>
          <a:p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49BBBA-2B90-374F-B345-7FE5EF6F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59" y="1916832"/>
            <a:ext cx="373281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13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9AC4F-E2D1-9AB4-053E-EFF7165A2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4583"/>
            <a:ext cx="10515600" cy="1325563"/>
          </a:xfrm>
        </p:spPr>
        <p:txBody>
          <a:bodyPr/>
          <a:lstStyle/>
          <a:p>
            <a:r>
              <a:rPr lang="en-GB" dirty="0"/>
              <a:t>More details and applications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E6E4C93-3B3C-A2C6-449B-DECA72BD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85DA233-9F38-8E86-A103-A3A9C35D7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FC9D2DB5-C124-6345-EC7E-4C003076C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64" y="1101655"/>
            <a:ext cx="10515600" cy="883295"/>
          </a:xfrm>
        </p:spPr>
        <p:txBody>
          <a:bodyPr/>
          <a:lstStyle/>
          <a:p>
            <a:r>
              <a:rPr lang="fr-FR" dirty="0"/>
              <a:t>http://</a:t>
            </a:r>
            <a:r>
              <a:rPr lang="fr-FR" dirty="0" err="1"/>
              <a:t>www.ifast-cbi.particle-accelerators.eu</a:t>
            </a:r>
            <a:r>
              <a:rPr lang="fr-FR" dirty="0"/>
              <a:t>/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5D5AFF4-EB41-9068-5466-6FC271AF7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80279"/>
            <a:ext cx="7772400" cy="49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12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720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C7284D-A867-01FB-7C79-FE45AE73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384" y="2766218"/>
            <a:ext cx="5760000" cy="1325563"/>
          </a:xfrm>
        </p:spPr>
        <p:txBody>
          <a:bodyPr/>
          <a:lstStyle/>
          <a:p>
            <a:r>
              <a:rPr lang="en-GB" dirty="0"/>
              <a:t>Backup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4D1661-73F6-5584-F575-71298A57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8778DF-1435-6375-0208-16A8FE4D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97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Choice of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653" y="1412776"/>
            <a:ext cx="7879635" cy="439248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We decided to have topics in line with the Horizon Europe missions: </a:t>
            </a:r>
          </a:p>
          <a:p>
            <a:pPr lvl="1"/>
            <a:r>
              <a:rPr lang="en-GB" dirty="0"/>
              <a:t>Cancer</a:t>
            </a:r>
          </a:p>
          <a:p>
            <a:pPr lvl="1"/>
            <a:r>
              <a:rPr lang="en-GB" dirty="0"/>
              <a:t>Adaptation to climate change including societal transformation</a:t>
            </a:r>
          </a:p>
          <a:p>
            <a:pPr lvl="1"/>
            <a:r>
              <a:rPr lang="en-GB" dirty="0"/>
              <a:t>Healthy oceans, seas coastal and inland waters</a:t>
            </a:r>
          </a:p>
          <a:p>
            <a:pPr lvl="1"/>
            <a:r>
              <a:rPr lang="en-GB" dirty="0"/>
              <a:t>Climate-neutral and smart cities</a:t>
            </a:r>
          </a:p>
          <a:p>
            <a:pPr lvl="1"/>
            <a:r>
              <a:rPr lang="en-GB" dirty="0"/>
              <a:t>Soil health and food</a:t>
            </a:r>
          </a:p>
          <a:p>
            <a:pPr lvl="2"/>
            <a:r>
              <a:rPr lang="en-GB" dirty="0"/>
              <a:t>More details on these missions can be found at </a:t>
            </a:r>
            <a:r>
              <a:rPr lang="en-GB" dirty="0">
                <a:hlinkClick r:id="rId3"/>
              </a:rPr>
              <a:t>https://ec.europa.eu/info/horizon-europe/missions-horizon-europe_en</a:t>
            </a:r>
            <a:r>
              <a:rPr lang="en-GB" dirty="0"/>
              <a:t>  </a:t>
            </a:r>
          </a:p>
          <a:p>
            <a:pPr lvl="1"/>
            <a:r>
              <a:rPr lang="en-GB" dirty="0"/>
              <a:t>A program committee drawn from experts from I.FAST and beyond was asked to give advice on which topic would be the most suited.</a:t>
            </a:r>
          </a:p>
          <a:p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D00C047-472A-67D6-EA8A-A86CFE5D506F}"/>
              </a:ext>
            </a:extLst>
          </p:cNvPr>
          <p:cNvSpPr txBox="1"/>
          <p:nvPr/>
        </p:nvSpPr>
        <p:spPr>
          <a:xfrm>
            <a:off x="8688288" y="458033"/>
            <a:ext cx="29523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 err="1"/>
              <a:t>Members</a:t>
            </a:r>
            <a:r>
              <a:rPr lang="fr-FR" sz="1600" b="1" i="1" dirty="0"/>
              <a:t> of the program </a:t>
            </a:r>
            <a:r>
              <a:rPr lang="fr-FR" sz="1600" b="1" i="1" dirty="0" err="1"/>
              <a:t>Committee</a:t>
            </a:r>
            <a:r>
              <a:rPr lang="fr-FR" sz="1600" b="1" i="1" dirty="0"/>
              <a:t>:</a:t>
            </a:r>
          </a:p>
          <a:p>
            <a:r>
              <a:rPr lang="en-US" sz="1600" i="1" dirty="0"/>
              <a:t>Giovanni </a:t>
            </a:r>
            <a:r>
              <a:rPr lang="en-US" sz="1600" i="1" dirty="0" err="1"/>
              <a:t>Anelli</a:t>
            </a:r>
            <a:r>
              <a:rPr lang="en-US" sz="1600" i="1" dirty="0"/>
              <a:t> (CERN), Sam </a:t>
            </a:r>
            <a:r>
              <a:rPr lang="en-US" sz="1600" i="1" dirty="0" err="1"/>
              <a:t>Bayat</a:t>
            </a:r>
            <a:r>
              <a:rPr lang="en-US" sz="1600" i="1" dirty="0"/>
              <a:t> (CHU Grenoble), Christine </a:t>
            </a:r>
            <a:r>
              <a:rPr lang="en-US" sz="1600" i="1" dirty="0" err="1"/>
              <a:t>Darve</a:t>
            </a:r>
            <a:r>
              <a:rPr lang="en-US" sz="1600" i="1" dirty="0"/>
              <a:t> (ESS), Robert </a:t>
            </a:r>
            <a:r>
              <a:rPr lang="en-US" sz="1600" i="1" dirty="0" err="1"/>
              <a:t>Edgecock</a:t>
            </a:r>
            <a:r>
              <a:rPr lang="en-US" sz="1600" i="1" dirty="0"/>
              <a:t> (STFC), Angeles </a:t>
            </a:r>
            <a:r>
              <a:rPr lang="en-US" sz="1600" i="1" dirty="0" err="1"/>
              <a:t>Faus</a:t>
            </a:r>
            <a:r>
              <a:rPr lang="en-US" sz="1600" i="1" dirty="0"/>
              <a:t>-Golfe (CNRS), Markus Nordberg (CERN), Tatiana </a:t>
            </a:r>
            <a:r>
              <a:rPr lang="en-US" sz="1600" i="1" dirty="0" err="1"/>
              <a:t>Pieloni</a:t>
            </a:r>
            <a:r>
              <a:rPr lang="en-US" sz="1600" i="1" dirty="0"/>
              <a:t> (EPFL), Karolos Potamianos(U. Oxford), Toms </a:t>
            </a:r>
            <a:r>
              <a:rPr lang="en-US" sz="1600" i="1" dirty="0" err="1"/>
              <a:t>Torims</a:t>
            </a:r>
            <a:r>
              <a:rPr lang="en-US" sz="1600" i="1" dirty="0"/>
              <a:t> (Riga Technical University and CERN) and Carsten P. Welsch (U. Liverpool) </a:t>
            </a:r>
          </a:p>
          <a:p>
            <a:r>
              <a:rPr lang="en-US" sz="1600" b="1" i="1" dirty="0"/>
              <a:t>+ the steering committee:</a:t>
            </a:r>
          </a:p>
          <a:p>
            <a:r>
              <a:rPr lang="en-GB" sz="1600" i="1" dirty="0"/>
              <a:t>Phil Burrows (Oxford), Bob Holland (ESI), Elias </a:t>
            </a:r>
            <a:r>
              <a:rPr lang="en-GB" sz="1600" i="1" dirty="0" err="1"/>
              <a:t>Metral</a:t>
            </a:r>
            <a:r>
              <a:rPr lang="en-GB" sz="1600" i="1" dirty="0"/>
              <a:t> (CERN), Louis </a:t>
            </a:r>
            <a:r>
              <a:rPr lang="en-GB" sz="1600" i="1" dirty="0" err="1"/>
              <a:t>Rinolfi</a:t>
            </a:r>
            <a:r>
              <a:rPr lang="en-GB" sz="1600" i="1" dirty="0"/>
              <a:t> (ESI), </a:t>
            </a:r>
            <a:r>
              <a:rPr lang="en-GB" sz="1600" i="1" dirty="0" err="1"/>
              <a:t>Valeriia</a:t>
            </a:r>
            <a:r>
              <a:rPr lang="en-GB" sz="1600" i="1" dirty="0"/>
              <a:t> </a:t>
            </a:r>
            <a:r>
              <a:rPr lang="en-GB" sz="1600" i="1" dirty="0" err="1"/>
              <a:t>Starovoitova</a:t>
            </a:r>
            <a:r>
              <a:rPr lang="en-GB" sz="1600" i="1" dirty="0"/>
              <a:t> (IAEA), Maurizio </a:t>
            </a:r>
            <a:r>
              <a:rPr lang="en-GB" sz="1600" i="1" dirty="0" err="1"/>
              <a:t>Vretenar</a:t>
            </a:r>
            <a:r>
              <a:rPr lang="en-GB" sz="1600" i="1" dirty="0"/>
              <a:t> (CERN) and Nicolas Delerue (CNRS)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365381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Who/when /where?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target audience is students sufficiently advanced in their studies but not yet too specialized.</a:t>
            </a:r>
          </a:p>
          <a:p>
            <a:pPr lvl="1"/>
            <a:r>
              <a:rPr lang="en-GB" dirty="0"/>
              <a:t>Students in their 2</a:t>
            </a:r>
            <a:r>
              <a:rPr lang="en-GB" baseline="30000" dirty="0"/>
              <a:t>nd</a:t>
            </a:r>
            <a:r>
              <a:rPr lang="en-GB" dirty="0"/>
              <a:t> cycle of studies (typically 3</a:t>
            </a:r>
            <a:r>
              <a:rPr lang="en-GB" baseline="30000" dirty="0"/>
              <a:t>rd</a:t>
            </a:r>
            <a:r>
              <a:rPr lang="en-GB" dirty="0"/>
              <a:t> to 5</a:t>
            </a:r>
            <a:r>
              <a:rPr lang="en-GB" baseline="30000" dirty="0"/>
              <a:t>th</a:t>
            </a:r>
            <a:r>
              <a:rPr lang="en-GB" dirty="0"/>
              <a:t> year of University), before the start of doctoral studies.</a:t>
            </a:r>
          </a:p>
          <a:p>
            <a:r>
              <a:rPr lang="en-GB" dirty="0"/>
              <a:t>Target: 24 students </a:t>
            </a:r>
          </a:p>
          <a:p>
            <a:r>
              <a:rPr lang="en-GB" dirty="0" err="1"/>
              <a:t>Multidisciplinarity</a:t>
            </a:r>
            <a:r>
              <a:rPr lang="en-GB" dirty="0"/>
              <a:t> of the teams is key to have them propose projects that are well suited.</a:t>
            </a:r>
          </a:p>
          <a:p>
            <a:r>
              <a:rPr lang="en-GB" dirty="0"/>
              <a:t>All expenses, including travel (with some limits) are covered by the project.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645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Applications (2022)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5800" y="1484784"/>
            <a:ext cx="7058000" cy="4224939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187 applications</a:t>
            </a:r>
          </a:p>
          <a:p>
            <a:r>
              <a:rPr lang="en-GB" dirty="0"/>
              <a:t>85% from I.FAST participant countries</a:t>
            </a:r>
          </a:p>
          <a:p>
            <a:r>
              <a:rPr lang="en-GB" dirty="0"/>
              <a:t>Applications by field of studies:</a:t>
            </a:r>
          </a:p>
          <a:p>
            <a:pPr lvl="1"/>
            <a:r>
              <a:rPr lang="en-GB" dirty="0"/>
              <a:t>Engineering 39%</a:t>
            </a:r>
          </a:p>
          <a:p>
            <a:pPr lvl="1"/>
            <a:r>
              <a:rPr lang="en-GB" dirty="0"/>
              <a:t>Physics 37%</a:t>
            </a:r>
          </a:p>
          <a:p>
            <a:pPr lvl="1"/>
            <a:r>
              <a:rPr lang="en-GB" dirty="0"/>
              <a:t>Environmental science 11%</a:t>
            </a:r>
          </a:p>
          <a:p>
            <a:pPr lvl="1"/>
            <a:r>
              <a:rPr lang="en-GB" dirty="0"/>
              <a:t>Other scientific fields: 9 applications</a:t>
            </a:r>
          </a:p>
          <a:p>
            <a:pPr lvl="1"/>
            <a:r>
              <a:rPr lang="en-GB" dirty="0"/>
              <a:t>law students: 6 applications</a:t>
            </a:r>
          </a:p>
          <a:p>
            <a:pPr lvl="1"/>
            <a:r>
              <a:rPr lang="en-GB" dirty="0"/>
              <a:t>management/business: 5 </a:t>
            </a:r>
          </a:p>
          <a:p>
            <a:pPr lvl="1"/>
            <a:r>
              <a:rPr lang="en-GB" dirty="0"/>
              <a:t>Humanities: 3</a:t>
            </a:r>
          </a:p>
          <a:p>
            <a:pPr lvl="1"/>
            <a:r>
              <a:rPr lang="en-GB" dirty="0"/>
              <a:t>Medicine: 2</a:t>
            </a:r>
          </a:p>
          <a:p>
            <a:r>
              <a:rPr lang="en-GB" dirty="0"/>
              <a:t>Selection rate:</a:t>
            </a:r>
          </a:p>
          <a:p>
            <a:pPr lvl="1"/>
            <a:r>
              <a:rPr lang="en-GB" dirty="0"/>
              <a:t>Physics and engineering: 8,5%</a:t>
            </a:r>
          </a:p>
          <a:p>
            <a:pPr lvl="1"/>
            <a:r>
              <a:rPr lang="en-GB" dirty="0"/>
              <a:t>Environmental sciences: 20%</a:t>
            </a:r>
          </a:p>
          <a:p>
            <a:pPr lvl="1"/>
            <a:r>
              <a:rPr lang="en-GB" dirty="0"/>
              <a:t>Other fields: 20%</a:t>
            </a:r>
          </a:p>
          <a:p>
            <a:r>
              <a:rPr lang="en-GB" dirty="0"/>
              <a:t>Gender: 57% male, 40% female, 6% no answer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49BBBA-2B90-374F-B345-7FE5EF6F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59" y="1916832"/>
            <a:ext cx="373281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0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5800" y="1412776"/>
            <a:ext cx="7058000" cy="4296947"/>
          </a:xfrm>
        </p:spPr>
        <p:txBody>
          <a:bodyPr>
            <a:normAutofit/>
          </a:bodyPr>
          <a:lstStyle/>
          <a:p>
            <a:r>
              <a:rPr lang="en-GB" dirty="0"/>
              <a:t>Diversity is key to foster innovation</a:t>
            </a:r>
          </a:p>
          <a:p>
            <a:r>
              <a:rPr lang="en-GB" dirty="0"/>
              <a:t>The selection panel was careful to ensure diversity:</a:t>
            </a:r>
          </a:p>
          <a:p>
            <a:pPr lvl="1"/>
            <a:r>
              <a:rPr lang="en-GB" dirty="0"/>
              <a:t>Diversity of country of study</a:t>
            </a:r>
          </a:p>
          <a:p>
            <a:pPr lvl="1"/>
            <a:r>
              <a:rPr lang="en-GB" dirty="0"/>
              <a:t>Diversity of gender (about the same number of male and female).</a:t>
            </a:r>
          </a:p>
          <a:p>
            <a:pPr lvl="1"/>
            <a:r>
              <a:rPr lang="en-GB" dirty="0"/>
              <a:t>Diversity of studies (Physics, Engineering, Environmental sciences, law, business, communication)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6000" y="6129202"/>
            <a:ext cx="64800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6400" y="6129202"/>
            <a:ext cx="1657400" cy="365125"/>
          </a:xfrm>
        </p:spPr>
        <p:txBody>
          <a:bodyPr/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fld id="{F7A1A58B-7BA1-7E42-8231-6D1CB1C760B1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49BBBA-2B90-374F-B345-7FE5EF6F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59" y="1916832"/>
            <a:ext cx="373281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14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B88AA9-1D1A-88B7-4C9C-E0E9AE8CD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Selected participants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940972-A808-DC80-34F9-B8E9E5876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0357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24 selected participants come from institutions in 13 different I.FAST countries, they have 17 different citizenship (some from outside Europe: Colombia, Palestinian Territories,…).</a:t>
            </a:r>
          </a:p>
          <a:p>
            <a:r>
              <a:rPr lang="en-GB" dirty="0"/>
              <a:t>Field of studies (2022):</a:t>
            </a:r>
          </a:p>
          <a:p>
            <a:pPr lvl="1"/>
            <a:r>
              <a:rPr lang="en-GB" dirty="0"/>
              <a:t>4 Accelerators scientists</a:t>
            </a:r>
          </a:p>
          <a:p>
            <a:pPr lvl="1"/>
            <a:r>
              <a:rPr lang="en-GB" dirty="0"/>
              <a:t>4 Physicists</a:t>
            </a:r>
          </a:p>
          <a:p>
            <a:pPr lvl="1"/>
            <a:r>
              <a:rPr lang="en-GB" dirty="0"/>
              <a:t>4 Engineers</a:t>
            </a:r>
          </a:p>
          <a:p>
            <a:pPr lvl="1"/>
            <a:r>
              <a:rPr lang="en-GB" dirty="0"/>
              <a:t>4 Environmental scientists</a:t>
            </a:r>
          </a:p>
          <a:p>
            <a:pPr lvl="1"/>
            <a:r>
              <a:rPr lang="en-GB" dirty="0"/>
              <a:t>4 Lawyers</a:t>
            </a:r>
          </a:p>
          <a:p>
            <a:pPr lvl="1"/>
            <a:r>
              <a:rPr lang="en-GB" dirty="0"/>
              <a:t>4 from other fields</a:t>
            </a:r>
          </a:p>
          <a:p>
            <a:r>
              <a:rPr lang="en-GB" dirty="0"/>
              <a:t>In 2023 we took 2 accelerator specialists per team.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8DA864-7593-8476-A30D-5F9AE73DF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Nicolas DELERUE – Challenge based innovation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223E70C-DCE5-8850-DCF2-618B0AB6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1A58B-7BA1-7E42-8231-6D1CB1C760B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78654"/>
      </p:ext>
    </p:extLst>
  </p:cSld>
  <p:clrMapOvr>
    <a:masterClrMapping/>
  </p:clrMapOvr>
</p:sld>
</file>

<file path=ppt/theme/theme1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theme" id="{7AE54E39-E136-2946-BAAD-9EC2262D7CA6}" vid="{60EF505A-9AB9-5F42-9EF0-EE8A69267E7D}"/>
    </a:ext>
  </a:extLst>
</a:theme>
</file>

<file path=ppt/theme/theme2.xml><?xml version="1.0" encoding="utf-8"?>
<a:theme xmlns:a="http://schemas.openxmlformats.org/drawingml/2006/main" name="Gener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5A8A6F1B7A04C83B6C332FAFEF4E6" ma:contentTypeVersion="0" ma:contentTypeDescription="Create a new document." ma:contentTypeScope="" ma:versionID="fb8b00b907be45f467c39999d89e440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1CF59E-9F68-4C65-A97D-90C6714BA2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CE991EF-3D82-46B1-B637-757D2AD10B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B81A68-0725-445C-A121-1669D6BEC9D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HLU-Pres-test01.thmx</Template>
  <TotalTime>10050</TotalTime>
  <Words>1734</Words>
  <Application>Microsoft Office PowerPoint</Application>
  <PresentationFormat>Widescreen</PresentationFormat>
  <Paragraphs>251</Paragraphs>
  <Slides>36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Montserrat</vt:lpstr>
      <vt:lpstr>Montserrat ExtraBold</vt:lpstr>
      <vt:lpstr>Montserrat SemiBold</vt:lpstr>
      <vt:lpstr>I.FAST Custom Slides</vt:lpstr>
      <vt:lpstr>Generic</vt:lpstr>
      <vt:lpstr>PowerPoint Presentation</vt:lpstr>
      <vt:lpstr>Challenge Based Innovation  in a few words</vt:lpstr>
      <vt:lpstr>The projects after the CBI…</vt:lpstr>
      <vt:lpstr>Backup</vt:lpstr>
      <vt:lpstr>Choice of topics</vt:lpstr>
      <vt:lpstr>Who/when /where?</vt:lpstr>
      <vt:lpstr>Applications (2022)</vt:lpstr>
      <vt:lpstr>Diversity</vt:lpstr>
      <vt:lpstr>Selected participants</vt:lpstr>
      <vt:lpstr>The teams (2024)</vt:lpstr>
      <vt:lpstr>Hosting</vt:lpstr>
      <vt:lpstr>The program</vt:lpstr>
      <vt:lpstr>PowerPoint Presentation</vt:lpstr>
      <vt:lpstr>PowerPoint Presentation</vt:lpstr>
      <vt:lpstr>Online seminars 2022</vt:lpstr>
      <vt:lpstr>Seminar topics and speakers</vt:lpstr>
      <vt:lpstr>CERN visit</vt:lpstr>
      <vt:lpstr>CERN visit</vt:lpstr>
      <vt:lpstr>Conferences / Pitching events</vt:lpstr>
      <vt:lpstr>Competition  / collaboration</vt:lpstr>
      <vt:lpstr>The final presentations</vt:lpstr>
      <vt:lpstr>The final presentations</vt:lpstr>
      <vt:lpstr>Past projects 2022</vt:lpstr>
      <vt:lpstr>PowerPoint Presentation</vt:lpstr>
      <vt:lpstr>PowerPoint Presentation</vt:lpstr>
      <vt:lpstr>PowerPoint Presentation</vt:lpstr>
      <vt:lpstr>Past projects 2023</vt:lpstr>
      <vt:lpstr>PowerPoint Presentation</vt:lpstr>
      <vt:lpstr>PowerPoint Presentation</vt:lpstr>
      <vt:lpstr>PowerPoint Presentation</vt:lpstr>
      <vt:lpstr>Winning projects</vt:lpstr>
      <vt:lpstr>PowerPoint Presentation</vt:lpstr>
      <vt:lpstr>PowerPoint Presentation</vt:lpstr>
      <vt:lpstr>The CBI 2024</vt:lpstr>
      <vt:lpstr>More details and applications</vt:lpstr>
      <vt:lpstr>PowerPoint Presentation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McIntosh, Peter (STFC,DL,AST)</cp:lastModifiedBy>
  <cp:revision>445</cp:revision>
  <dcterms:created xsi:type="dcterms:W3CDTF">2017-04-26T09:15:49Z</dcterms:created>
  <dcterms:modified xsi:type="dcterms:W3CDTF">2024-02-20T08:29:39Z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0x0101008625A8A6F1B7A04C83B6C332FAFEF4E6</vt:lpwstr>
  </property>
</Properties>
</file>