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1" r:id="rId4"/>
    <p:sldId id="265" r:id="rId5"/>
    <p:sldId id="274" r:id="rId6"/>
    <p:sldId id="272" r:id="rId7"/>
    <p:sldId id="263" r:id="rId8"/>
    <p:sldId id="276" r:id="rId9"/>
    <p:sldId id="273" r:id="rId10"/>
    <p:sldId id="278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9" d="100"/>
          <a:sy n="19" d="100"/>
        </p:scale>
        <p:origin x="2960" y="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BF26B-1028-324D-9EB8-2FE3AA50CA5A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D9542-2F1F-E040-9B4F-707AFC0D09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04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D9542-2F1F-E040-9B4F-707AFC0D097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08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CF42-6E6F-954A-AA70-5D0765C8ABF4}" type="datetime1">
              <a:rPr lang="fr-FR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7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EE43-8800-AB41-8C22-BC11F385D6C4}" type="datetime1">
              <a:rPr lang="fr-FR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20B4-FC2B-F944-B5BB-61CB8A0F91E3}" type="datetime1">
              <a:rPr lang="fr-FR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4868-CCCB-1C4A-979E-75BC48BAB955}" type="datetime1">
              <a:rPr lang="fr-FR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7837-8B68-E949-B530-6C4CDE1E221B}" type="datetime1">
              <a:rPr lang="fr-FR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1AF8-31A5-AC4A-B432-3911708BB1DE}" type="datetime1">
              <a:rPr lang="fr-FR" smtClean="0"/>
              <a:t>19/02/2024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C28-5CE4-B647-982C-20F9B312EB88}" type="datetime1">
              <a:rPr lang="fr-FR" smtClean="0"/>
              <a:t>19/02/2024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2D7C-FC11-EC45-9F29-A6203207C2D5}" type="datetime1">
              <a:rPr lang="fr-FR" smtClean="0"/>
              <a:t>19/02/2024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16CE-7E5E-094B-B6F9-811A11E5D317}" type="datetime1">
              <a:rPr lang="fr-FR" smtClean="0"/>
              <a:t>19/02/2024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0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7A5-D3DE-1D4C-B880-888FC75B505F}" type="datetime1">
              <a:rPr lang="fr-FR" smtClean="0"/>
              <a:t>19/02/2024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B022-3622-9941-AADE-58633CFBE479}" type="datetime1">
              <a:rPr lang="fr-FR" smtClean="0"/>
              <a:t>19/02/2024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8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B959-0F11-8C41-83D1-6CE2B5A340AD}" type="datetime1">
              <a:rPr lang="fr-FR" smtClean="0"/>
              <a:t>19/02/2024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EPS-AG Finance Review - 14/2/2024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01B5-FF8A-4FB7-BDC0-E7112761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843558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Financial Status of EPS-AG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9750" y="264375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/>
              <a:t>Nicolas Delerue, EPS-AG </a:t>
            </a:r>
            <a:r>
              <a:rPr lang="ca-ES" sz="2400" dirty="0" err="1"/>
              <a:t>Treasurer</a:t>
            </a:r>
            <a:r>
              <a:rPr lang="ca-ES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8702" y="408391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err="1"/>
              <a:t>February</a:t>
            </a:r>
            <a:r>
              <a:rPr lang="ca-ES"/>
              <a:t> 2024</a:t>
            </a:r>
            <a:endParaRPr lang="ca-ES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0382DAB-6A47-8BA5-3D91-9727A206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7BED6B4-A956-662F-4481-9D4C8D56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9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1141635"/>
          </a:xfrm>
        </p:spPr>
        <p:txBody>
          <a:bodyPr>
            <a:normAutofit fontScale="90000"/>
          </a:bodyPr>
          <a:lstStyle/>
          <a:p>
            <a:r>
              <a:rPr lang="en-GB" dirty="0"/>
              <a:t>EPS-AG Recurrent expenditures</a:t>
            </a:r>
            <a:br>
              <a:rPr lang="en-GB" dirty="0"/>
            </a:br>
            <a:r>
              <a:rPr lang="en-GB" dirty="0"/>
              <a:t>(identified so far)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9CD9E-9516-0D37-DC04-F0283A82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60040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All years:</a:t>
            </a:r>
          </a:p>
          <a:p>
            <a:pPr lvl="1"/>
            <a:r>
              <a:rPr lang="en-GB" dirty="0" err="1"/>
              <a:t>Jacow</a:t>
            </a:r>
            <a:r>
              <a:rPr lang="en-GB" dirty="0"/>
              <a:t> software licence (1,9k€)</a:t>
            </a:r>
          </a:p>
          <a:p>
            <a:r>
              <a:rPr lang="en-GB" dirty="0"/>
              <a:t>European IPAC years:</a:t>
            </a:r>
          </a:p>
          <a:p>
            <a:pPr lvl="1"/>
            <a:r>
              <a:rPr lang="en-GB" dirty="0"/>
              <a:t>Prizes 4k€</a:t>
            </a:r>
          </a:p>
          <a:p>
            <a:r>
              <a:rPr lang="fr-FR" dirty="0" err="1"/>
              <a:t>Jacow</a:t>
            </a:r>
            <a:r>
              <a:rPr lang="fr-FR" dirty="0"/>
              <a:t> </a:t>
            </a:r>
            <a:r>
              <a:rPr lang="fr-FR" dirty="0" err="1"/>
              <a:t>domain</a:t>
            </a:r>
            <a:r>
              <a:rPr lang="fr-FR" dirty="0"/>
              <a:t>: </a:t>
            </a:r>
            <a:r>
              <a:rPr lang="fr-FR" dirty="0" err="1"/>
              <a:t>renewed</a:t>
            </a:r>
            <a:r>
              <a:rPr lang="fr-FR" dirty="0"/>
              <a:t> </a:t>
            </a:r>
            <a:r>
              <a:rPr lang="fr-FR" dirty="0" err="1"/>
              <a:t>until</a:t>
            </a:r>
            <a:r>
              <a:rPr lang="fr-FR" dirty="0"/>
              <a:t> 2031! (350€/9 </a:t>
            </a:r>
            <a:r>
              <a:rPr lang="fr-FR" dirty="0" err="1"/>
              <a:t>years</a:t>
            </a:r>
            <a:r>
              <a:rPr lang="fr-FR" dirty="0"/>
              <a:t>)</a:t>
            </a:r>
          </a:p>
          <a:p>
            <a:r>
              <a:rPr lang="en-GB" dirty="0"/>
              <a:t>Total: 10k€/3 years, less than 3,3k€/year</a:t>
            </a:r>
          </a:p>
          <a:p>
            <a:r>
              <a:rPr lang="en-GB" dirty="0"/>
              <a:t>No recurrent incomes.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53D3DB-08F0-BC93-0162-17FF42F3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44A47F-5CC0-5EAF-2581-26BF7EFD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9CD9E-9516-0D37-DC04-F0283A82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Transfer of treasurer duties completed.</a:t>
            </a:r>
          </a:p>
          <a:p>
            <a:r>
              <a:rPr lang="en-GB" dirty="0"/>
              <a:t>Some corrections to the 2022 and 2023 accounts were done once data received.</a:t>
            </a:r>
          </a:p>
          <a:p>
            <a:r>
              <a:rPr lang="en-GB" dirty="0"/>
              <a:t>Net expenditures for 2023: 5k€</a:t>
            </a:r>
          </a:p>
          <a:p>
            <a:r>
              <a:rPr lang="en-GB" dirty="0"/>
              <a:t>Recurrent expenditures: 10k€/3 years cycle</a:t>
            </a:r>
          </a:p>
          <a:p>
            <a:r>
              <a:rPr lang="en-GB" dirty="0"/>
              <a:t>Current balance: 175k€</a:t>
            </a:r>
          </a:p>
          <a:p>
            <a:r>
              <a:rPr lang="en-GB" dirty="0"/>
              <a:t>The total balance is decreasing but we still have healthy reserves (&gt;42 years of recurrent expenditures!).</a:t>
            </a:r>
          </a:p>
          <a:p>
            <a:r>
              <a:rPr lang="en-GB" dirty="0"/>
              <a:t>Two labs have not yet paid their IPAC’23 contribution so there might be a minor </a:t>
            </a:r>
            <a:r>
              <a:rPr lang="en-GB" dirty="0" err="1"/>
              <a:t>adjustement</a:t>
            </a:r>
            <a:r>
              <a:rPr lang="en-GB" dirty="0"/>
              <a:t>.</a:t>
            </a:r>
          </a:p>
          <a:p>
            <a:r>
              <a:rPr lang="en-GB" dirty="0"/>
              <a:t>For IPAC’24: 64.7k€ pledged by labs for student support.</a:t>
            </a:r>
          </a:p>
          <a:p>
            <a:r>
              <a:rPr lang="en-GB" dirty="0"/>
              <a:t>After paying the 2024 </a:t>
            </a:r>
            <a:r>
              <a:rPr lang="en-GB" dirty="0" err="1"/>
              <a:t>Jacow</a:t>
            </a:r>
            <a:r>
              <a:rPr lang="en-GB" dirty="0"/>
              <a:t> software bill, the </a:t>
            </a:r>
            <a:r>
              <a:rPr lang="en-GB" dirty="0" err="1"/>
              <a:t>Jacow</a:t>
            </a:r>
            <a:r>
              <a:rPr lang="en-GB" dirty="0"/>
              <a:t> account balance is </a:t>
            </a:r>
            <a:r>
              <a:rPr lang="en-GB"/>
              <a:t>1132€</a:t>
            </a:r>
            <a:br>
              <a:rPr lang="en-GB"/>
            </a:br>
            <a:r>
              <a:rPr lang="en-GB"/>
              <a:t> </a:t>
            </a:r>
            <a:r>
              <a:rPr lang="en-GB" dirty="0"/>
              <a:t>=&gt; need to replenish it (5k€ ?)</a:t>
            </a:r>
          </a:p>
          <a:p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11FA14-D856-B6CA-193D-1ED8EBB5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931FC9-0784-B6CE-DAA8-D3487240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1141635"/>
          </a:xfrm>
        </p:spPr>
        <p:txBody>
          <a:bodyPr>
            <a:normAutofit fontScale="90000"/>
          </a:bodyPr>
          <a:lstStyle/>
          <a:p>
            <a:r>
              <a:rPr lang="en-GB" dirty="0"/>
              <a:t>How the EPS-AG accounts work </a:t>
            </a:r>
            <a:br>
              <a:rPr lang="en-GB" dirty="0"/>
            </a:br>
            <a:r>
              <a:rPr lang="en-GB" dirty="0"/>
              <a:t>(my understanding)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9CD9E-9516-0D37-DC04-F0283A82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Accelerator Group (AG) has no real bank account.</a:t>
            </a:r>
          </a:p>
          <a:p>
            <a:r>
              <a:rPr lang="en-US" dirty="0"/>
              <a:t>All monies are handled by EPS with budgetary lines created (like in most universities/laboratories) for EPS-AG.</a:t>
            </a:r>
          </a:p>
          <a:p>
            <a:r>
              <a:rPr lang="en-US" dirty="0"/>
              <a:t>All expenditures to be formally approved by EPS council. </a:t>
            </a:r>
          </a:p>
          <a:p>
            <a:pPr lvl="1"/>
            <a:r>
              <a:rPr lang="en-US" dirty="0"/>
              <a:t>When an expenditure is requested by the AG it is put on awaiting account until approved by council.</a:t>
            </a:r>
          </a:p>
          <a:p>
            <a:pPr lvl="1"/>
            <a:r>
              <a:rPr lang="en-US" dirty="0"/>
              <a:t>Incoming monies appear when an invoice is sent, not when it is paid by the </a:t>
            </a:r>
            <a:r>
              <a:rPr lang="en-US" dirty="0" err="1"/>
              <a:t>debitor</a:t>
            </a:r>
            <a:r>
              <a:rPr lang="en-US" dirty="0"/>
              <a:t>! This may lead to corrections later.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Council approved at it May 2023 the 2022 expenditures.</a:t>
            </a:r>
          </a:p>
          <a:p>
            <a:r>
              <a:rPr lang="en-US" dirty="0"/>
              <a:t>Accounts seems to change numbers from year to year.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50B99B-EB69-1D94-6CD0-581E8A6F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9D194A-3014-CDDA-780E-E35A5082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6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1141635"/>
          </a:xfrm>
        </p:spPr>
        <p:txBody>
          <a:bodyPr>
            <a:normAutofit/>
          </a:bodyPr>
          <a:lstStyle/>
          <a:p>
            <a:r>
              <a:rPr lang="en-GB" dirty="0"/>
              <a:t>EPS rules for spending money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9CD9E-9516-0D37-DC04-F0283A82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All expenditures that promote physics are eligible.</a:t>
            </a:r>
          </a:p>
          <a:p>
            <a:r>
              <a:rPr lang="en-GB" dirty="0"/>
              <a:t>Expenditures are decided by the Accelerator Group and later validated by council.</a:t>
            </a:r>
          </a:p>
          <a:p>
            <a:r>
              <a:rPr lang="fr-FR" dirty="0"/>
              <a:t>A </a:t>
            </a:r>
            <a:r>
              <a:rPr lang="fr-FR" dirty="0" err="1"/>
              <a:t>written</a:t>
            </a:r>
            <a:r>
              <a:rPr lang="fr-FR" dirty="0"/>
              <a:t> </a:t>
            </a:r>
            <a:r>
              <a:rPr lang="fr-FR" dirty="0" err="1"/>
              <a:t>decision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board</a:t>
            </a:r>
            <a:r>
              <a:rPr lang="fr-FR" dirty="0"/>
              <a:t> of the </a:t>
            </a:r>
            <a:r>
              <a:rPr lang="en-GB"/>
              <a:t>Accelerator Group</a:t>
            </a:r>
            <a:r>
              <a:rPr lang="fr-FR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required</a:t>
            </a:r>
            <a:r>
              <a:rPr lang="fr-FR" dirty="0"/>
              <a:t> to </a:t>
            </a:r>
            <a:r>
              <a:rPr lang="fr-FR" dirty="0" err="1"/>
              <a:t>allow</a:t>
            </a:r>
            <a:r>
              <a:rPr lang="fr-FR" dirty="0"/>
              <a:t> a </a:t>
            </a:r>
            <a:r>
              <a:rPr lang="fr-FR" dirty="0" err="1"/>
              <a:t>given</a:t>
            </a:r>
            <a:r>
              <a:rPr lang="fr-FR" dirty="0"/>
              <a:t> </a:t>
            </a:r>
            <a:r>
              <a:rPr lang="fr-FR" dirty="0" err="1"/>
              <a:t>expenditure</a:t>
            </a:r>
            <a:r>
              <a:rPr lang="fr-FR" dirty="0"/>
              <a:t>.</a:t>
            </a:r>
            <a:endParaRPr lang="en-GB" dirty="0"/>
          </a:p>
          <a:p>
            <a:r>
              <a:rPr lang="en-GB" dirty="0"/>
              <a:t>In comparison with what other groups are doing, our </a:t>
            </a:r>
            <a:r>
              <a:rPr lang="en-GB" dirty="0" err="1"/>
              <a:t>jacow</a:t>
            </a:r>
            <a:r>
              <a:rPr lang="en-GB" dirty="0"/>
              <a:t> expenses are “exotic” but that’s OK.</a:t>
            </a:r>
          </a:p>
          <a:p>
            <a:r>
              <a:rPr lang="fr-FR" dirty="0"/>
              <a:t>The best </a:t>
            </a:r>
            <a:r>
              <a:rPr lang="fr-FR" dirty="0" err="1"/>
              <a:t>method</a:t>
            </a:r>
            <a:r>
              <a:rPr lang="fr-FR" dirty="0"/>
              <a:t> of paiement </a:t>
            </a:r>
            <a:r>
              <a:rPr lang="fr-FR" dirty="0" err="1"/>
              <a:t>is</a:t>
            </a:r>
            <a:r>
              <a:rPr lang="fr-FR" dirty="0"/>
              <a:t> by </a:t>
            </a:r>
            <a:r>
              <a:rPr lang="fr-FR" dirty="0" err="1"/>
              <a:t>invoice</a:t>
            </a:r>
            <a:r>
              <a:rPr lang="fr-FR" dirty="0"/>
              <a:t>.</a:t>
            </a:r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1B4BFA-D45D-0C9E-1241-01395614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C6D50B-DD0D-FC84-0ADF-2349BBC2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0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CE72F4C-1847-4CC2-A098-02B2778351A9}"/>
              </a:ext>
            </a:extLst>
          </p:cNvPr>
          <p:cNvSpPr>
            <a:spLocks noGrp="1"/>
          </p:cNvSpPr>
          <p:nvPr/>
        </p:nvSpPr>
        <p:spPr>
          <a:xfrm>
            <a:off x="239456" y="-192950"/>
            <a:ext cx="82942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/>
              <a:t>Reminder: Evolution of Account - 2022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74907589-1D76-F4BC-D737-4982A4A43B6E}"/>
              </a:ext>
            </a:extLst>
          </p:cNvPr>
          <p:cNvGrpSpPr/>
          <p:nvPr/>
        </p:nvGrpSpPr>
        <p:grpSpPr>
          <a:xfrm>
            <a:off x="238064" y="1352058"/>
            <a:ext cx="7658969" cy="1125166"/>
            <a:chOff x="22811" y="1522726"/>
            <a:chExt cx="7658969" cy="11251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0C7A9ED-94A7-4FAF-AC5D-496CB7280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11" y="1529439"/>
              <a:ext cx="7658969" cy="1118453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976C55-A7D6-4306-84E3-DE5CC239F496}"/>
                </a:ext>
              </a:extLst>
            </p:cNvPr>
            <p:cNvSpPr txBox="1"/>
            <p:nvPr/>
          </p:nvSpPr>
          <p:spPr>
            <a:xfrm>
              <a:off x="2070204" y="1522726"/>
              <a:ext cx="1782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General </a:t>
              </a:r>
              <a:r>
                <a:rPr lang="es-ES" dirty="0" err="1"/>
                <a:t>account</a:t>
              </a:r>
              <a:endParaRPr lang="es-ES" dirty="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D19DCB4-A0E1-3419-CB6F-6EBA9586B580}"/>
              </a:ext>
            </a:extLst>
          </p:cNvPr>
          <p:cNvGrpSpPr/>
          <p:nvPr/>
        </p:nvGrpSpPr>
        <p:grpSpPr>
          <a:xfrm>
            <a:off x="227479" y="3147814"/>
            <a:ext cx="7830128" cy="1212098"/>
            <a:chOff x="239456" y="3933848"/>
            <a:chExt cx="7830128" cy="1212098"/>
          </a:xfrm>
        </p:grpSpPr>
        <p:pic>
          <p:nvPicPr>
            <p:cNvPr id="11" name="Picture 5">
              <a:extLst>
                <a:ext uri="{FF2B5EF4-FFF2-40B4-BE49-F238E27FC236}">
                  <a16:creationId xmlns:a16="http://schemas.microsoft.com/office/drawing/2014/main" id="{2BD6A700-9B17-54ED-9D3C-D76B3038D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9456" y="3963750"/>
              <a:ext cx="7830128" cy="1182196"/>
            </a:xfrm>
            <a:prstGeom prst="rect">
              <a:avLst/>
            </a:prstGeom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B507496-9C4B-2F9B-BC73-F5E92139388D}"/>
                </a:ext>
              </a:extLst>
            </p:cNvPr>
            <p:cNvSpPr txBox="1"/>
            <p:nvPr/>
          </p:nvSpPr>
          <p:spPr>
            <a:xfrm>
              <a:off x="2164724" y="3933848"/>
              <a:ext cx="4572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dirty="0" err="1"/>
                <a:t>Jacow</a:t>
              </a:r>
              <a:r>
                <a:rPr lang="es-ES" sz="1800" dirty="0"/>
                <a:t> </a:t>
              </a:r>
              <a:r>
                <a:rPr lang="es-ES" sz="1800" dirty="0" err="1"/>
                <a:t>account</a:t>
              </a:r>
              <a:endParaRPr lang="fr-FR" dirty="0"/>
            </a:p>
          </p:txBody>
        </p:sp>
      </p:grp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5B09336-1342-61F6-A72C-3DD7D622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44A3B6-F1D5-0B2E-F1D5-B1388A14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1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8888E-1325-0697-EA3E-BEB41C2D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IPAC </a:t>
            </a:r>
            <a:r>
              <a:rPr lang="fr-FR" dirty="0" err="1"/>
              <a:t>account</a:t>
            </a:r>
            <a:r>
              <a:rPr lang="fr-FR" dirty="0"/>
              <a:t> 2022 correction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1BD3E6C-5825-BEFE-12F3-598D7F85DC08}"/>
              </a:ext>
            </a:extLst>
          </p:cNvPr>
          <p:cNvSpPr txBox="1"/>
          <p:nvPr/>
        </p:nvSpPr>
        <p:spPr>
          <a:xfrm>
            <a:off x="457200" y="2905638"/>
            <a:ext cx="800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Lab contributions are credited at the time of the pledge (an invoice is sent) then the actual amount paid is credited and the invoice deduced from the account.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2022, one lab who had pledged 3k€ gave only 2k€ =&gt; 1000€ correction.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out payment to a student incurred banking fees.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503A6B7-4E63-7F4D-44C6-E1165BED1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17" y="987574"/>
            <a:ext cx="8680198" cy="1821541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AA256C-C6C2-8E1B-2C9B-56EDE42D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3FD605-30DF-0990-F751-CE89E340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2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Operations in 2023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3DDF874-F3DA-70FC-54E5-CA4F9F1EC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2" y="3349995"/>
            <a:ext cx="7005203" cy="1217827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AE8D329-9FE1-FA3B-2437-423DC7C37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2" y="1708106"/>
            <a:ext cx="8597353" cy="1583723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514AA48-2C6C-6F7D-4333-2FBE40E05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2" y="751429"/>
            <a:ext cx="6069100" cy="956225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CAE168-72EA-60C2-19D0-0BA4C82D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21D924-60B2-1DEF-EA49-A505410A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6</a:t>
            </a:fld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F0AF62-497D-C631-D570-D158632F3443}"/>
              </a:ext>
            </a:extLst>
          </p:cNvPr>
          <p:cNvSpPr txBox="1"/>
          <p:nvPr/>
        </p:nvSpPr>
        <p:spPr>
          <a:xfrm>
            <a:off x="457200" y="4521805"/>
            <a:ext cx="800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Two labs have not yet paid their IPAC’23 invoice. They are being chased.</a:t>
            </a:r>
          </a:p>
        </p:txBody>
      </p:sp>
    </p:spTree>
    <p:extLst>
      <p:ext uri="{BB962C8B-B14F-4D97-AF65-F5344CB8AC3E}">
        <p14:creationId xmlns:p14="http://schemas.microsoft.com/office/powerpoint/2010/main" val="310288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C5415A-175D-4D34-93AD-B86DECE5AC49}"/>
              </a:ext>
            </a:extLst>
          </p:cNvPr>
          <p:cNvSpPr>
            <a:spLocks noGrp="1"/>
          </p:cNvSpPr>
          <p:nvPr/>
        </p:nvSpPr>
        <p:spPr>
          <a:xfrm>
            <a:off x="709796" y="134784"/>
            <a:ext cx="741804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/>
              <a:t>Accounts history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A35D46-38EF-4504-94F5-55451C1D3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26290"/>
              </p:ext>
            </p:extLst>
          </p:nvPr>
        </p:nvGraphicFramePr>
        <p:xfrm>
          <a:off x="251520" y="1851670"/>
          <a:ext cx="8496944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309">
                  <a:extLst>
                    <a:ext uri="{9D8B030D-6E8A-4147-A177-3AD203B41FA5}">
                      <a16:colId xmlns:a16="http://schemas.microsoft.com/office/drawing/2014/main" val="1220022685"/>
                    </a:ext>
                  </a:extLst>
                </a:gridCol>
                <a:gridCol w="1054496">
                  <a:extLst>
                    <a:ext uri="{9D8B030D-6E8A-4147-A177-3AD203B41FA5}">
                      <a16:colId xmlns:a16="http://schemas.microsoft.com/office/drawing/2014/main" val="2877287804"/>
                    </a:ext>
                  </a:extLst>
                </a:gridCol>
                <a:gridCol w="1022837">
                  <a:extLst>
                    <a:ext uri="{9D8B030D-6E8A-4147-A177-3AD203B41FA5}">
                      <a16:colId xmlns:a16="http://schemas.microsoft.com/office/drawing/2014/main" val="3495952701"/>
                    </a:ext>
                  </a:extLst>
                </a:gridCol>
                <a:gridCol w="981754">
                  <a:extLst>
                    <a:ext uri="{9D8B030D-6E8A-4147-A177-3AD203B41FA5}">
                      <a16:colId xmlns:a16="http://schemas.microsoft.com/office/drawing/2014/main" val="2123026248"/>
                    </a:ext>
                  </a:extLst>
                </a:gridCol>
                <a:gridCol w="1005387">
                  <a:extLst>
                    <a:ext uri="{9D8B030D-6E8A-4147-A177-3AD203B41FA5}">
                      <a16:colId xmlns:a16="http://schemas.microsoft.com/office/drawing/2014/main" val="3662601406"/>
                    </a:ext>
                  </a:extLst>
                </a:gridCol>
                <a:gridCol w="1005387">
                  <a:extLst>
                    <a:ext uri="{9D8B030D-6E8A-4147-A177-3AD203B41FA5}">
                      <a16:colId xmlns:a16="http://schemas.microsoft.com/office/drawing/2014/main" val="282726687"/>
                    </a:ext>
                  </a:extLst>
                </a:gridCol>
                <a:gridCol w="1005387">
                  <a:extLst>
                    <a:ext uri="{9D8B030D-6E8A-4147-A177-3AD203B41FA5}">
                      <a16:colId xmlns:a16="http://schemas.microsoft.com/office/drawing/2014/main" val="1811785138"/>
                    </a:ext>
                  </a:extLst>
                </a:gridCol>
                <a:gridCol w="1005387">
                  <a:extLst>
                    <a:ext uri="{9D8B030D-6E8A-4147-A177-3AD203B41FA5}">
                      <a16:colId xmlns:a16="http://schemas.microsoft.com/office/drawing/2014/main" val="2422644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Account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2018.12.31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2019.12.31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2020.12.31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2021.12.31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(2022.1.1)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2022.12.31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2023.12.31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EPS-AG Investment Account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125,000.00 €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125,000.00 €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125 000.0€ </a:t>
                      </a:r>
                      <a:endParaRPr kumimoji="0" lang="sv-S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u="none" strike="noStrike" kern="1200" baseline="0" dirty="0"/>
                        <a:t>125 000.0€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Merged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into</a:t>
                      </a: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 general </a:t>
                      </a:r>
                      <a:r>
                        <a:rPr lang="sv-SE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account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09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EPS-AG General Account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67,742.52 €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68,412.57 €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65 673.89€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65 673.89€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190 673.89€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160 673.89€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160 673.89€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304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EPS-AG IPAC Account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65,557.77 €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36,382.41 €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49 043,21€ </a:t>
                      </a:r>
                      <a:endParaRPr kumimoji="0" lang="sv-SE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u="none" strike="noStrike" kern="1200" baseline="0" dirty="0"/>
                        <a:t>49 043.21€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49 043,21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15 053.22€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11866.31€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7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EPS-AG JaCoW Account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7,682.64 €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5,510.28 €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3 753.48€  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1 996.68€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1 996.68€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 4 889.89€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3011.09€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00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265,982.93 €</a:t>
                      </a: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235,305.26 €</a:t>
                      </a: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243 470.58€</a:t>
                      </a: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241 713.78€ </a:t>
                      </a: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effectLst/>
                        </a:rPr>
                        <a:t>241 713.78€ </a:t>
                      </a: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sv-S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180 617,00€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175 551.29€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757029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D00CBB4-A20D-2A90-73B4-268C9886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297E90-AAEF-E617-EAD6-F3FDDD32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1141635"/>
          </a:xfrm>
        </p:spPr>
        <p:txBody>
          <a:bodyPr>
            <a:normAutofit/>
          </a:bodyPr>
          <a:lstStyle/>
          <a:p>
            <a:r>
              <a:rPr lang="en-GB" dirty="0"/>
              <a:t>About Royalties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9CD9E-9516-0D37-DC04-F0283A82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600401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Royalties: In 2016 and 2017, we received royalties from “Curran associates” (18/02/2015: 398,56€; 21/07/2016: 91,62€).</a:t>
            </a:r>
            <a:br>
              <a:rPr lang="en-GB" dirty="0"/>
            </a:br>
            <a:r>
              <a:rPr lang="en-GB" dirty="0"/>
              <a:t> This is no longer the case.</a:t>
            </a:r>
          </a:p>
          <a:p>
            <a:r>
              <a:rPr lang="en-GB" dirty="0"/>
              <a:t>Question asked to Christine. </a:t>
            </a:r>
            <a:br>
              <a:rPr lang="en-GB" dirty="0"/>
            </a:br>
            <a:r>
              <a:rPr lang="en-GB" dirty="0"/>
              <a:t>Answer: </a:t>
            </a:r>
            <a:r>
              <a:rPr lang="en-GB" i="1" dirty="0"/>
              <a:t>[…] some modest sums were derived from royalties paid by Curran (they took the electronic proceedings of a series of conferences produced by </a:t>
            </a:r>
            <a:r>
              <a:rPr lang="en-GB" i="1" dirty="0" err="1"/>
              <a:t>JACoW</a:t>
            </a:r>
            <a:r>
              <a:rPr lang="en-GB" i="1" dirty="0"/>
              <a:t> to print hard copies for sale to libraries around the world). This income may indeed have dried up.</a:t>
            </a:r>
          </a:p>
          <a:p>
            <a:r>
              <a:rPr lang="en-GB" dirty="0"/>
              <a:t>I suggest to consider that we no longer receive Royalties.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14B36A-3A46-F312-A0B0-25A292F5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CE7576-2CC1-6C0C-D765-0F8809E9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3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E76A1-EE66-2FBB-B9E8-F24B905F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1141635"/>
          </a:xfrm>
        </p:spPr>
        <p:txBody>
          <a:bodyPr>
            <a:normAutofit fontScale="90000"/>
          </a:bodyPr>
          <a:lstStyle/>
          <a:p>
            <a:r>
              <a:rPr lang="en-GB" dirty="0"/>
              <a:t>Issues from the past</a:t>
            </a:r>
            <a:br>
              <a:rPr lang="en-GB" dirty="0"/>
            </a:br>
            <a:r>
              <a:rPr lang="en-GB" dirty="0"/>
              <a:t>(to be discussed)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9CD9E-9516-0D37-DC04-F0283A82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60040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Bank interests: In the past some bank interests were credited to the AG accounts. Example: 31/12/2020 pièce 449 and 450, journal 512251, 46,64€+250,96€</a:t>
            </a:r>
            <a:br>
              <a:rPr lang="en-GB" dirty="0"/>
            </a:br>
            <a:r>
              <a:rPr lang="en-GB" dirty="0"/>
              <a:t> This is no longer the case.</a:t>
            </a:r>
            <a:br>
              <a:rPr lang="en-GB" dirty="0"/>
            </a:br>
            <a:r>
              <a:rPr lang="en-GB" dirty="0"/>
              <a:t>=&gt; Question asked to the EPS accountants</a:t>
            </a:r>
            <a:br>
              <a:rPr lang="en-GB" dirty="0"/>
            </a:br>
            <a:r>
              <a:rPr lang="en-GB" dirty="0"/>
              <a:t>=&gt; Being investigated internally</a:t>
            </a:r>
            <a:br>
              <a:rPr lang="en-GB" dirty="0"/>
            </a:br>
            <a:r>
              <a:rPr lang="en-GB" dirty="0"/>
              <a:t>=&gt; Shall we move some of our reserve to an interest paying account (not automatic in French banks)?</a:t>
            </a:r>
          </a:p>
          <a:p>
            <a:r>
              <a:rPr lang="en-GB" dirty="0"/>
              <a:t>Tax: Some taxes were paid in 2020, they may have been connected to the interests.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3085D8-318C-3BAE-91E4-C0624D8F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EPS-AG Finance Review - 14/2/2024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E9E0A1-AD04-756C-30EF-7F956C3F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01B5-FF8A-4FB7-BDC0-E711276112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25135</TotalTime>
  <Words>854</Words>
  <Application>Microsoft Office PowerPoint</Application>
  <PresentationFormat>On-screen Show (16:9)</PresentationFormat>
  <Paragraphs>121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How the EPS-AG accounts work  (my understanding)</vt:lpstr>
      <vt:lpstr>EPS rules for spending money</vt:lpstr>
      <vt:lpstr>PowerPoint Presentation</vt:lpstr>
      <vt:lpstr>IPAC account 2022 correction</vt:lpstr>
      <vt:lpstr>Operations in 2023</vt:lpstr>
      <vt:lpstr>PowerPoint Presentation</vt:lpstr>
      <vt:lpstr>About Royalties</vt:lpstr>
      <vt:lpstr>Issues from the past (to be discussed)</vt:lpstr>
      <vt:lpstr>EPS-AG Recurrent expenditures (identified so far)</vt:lpstr>
      <vt:lpstr>Current status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 AG Finance</dc:title>
  <dc:subject/>
  <dc:creator>Nicolas Delerue</dc:creator>
  <cp:keywords/>
  <dc:description/>
  <cp:lastModifiedBy>McIntosh, Peter (STFC,DL,AST)</cp:lastModifiedBy>
  <cp:revision>88</cp:revision>
  <dcterms:created xsi:type="dcterms:W3CDTF">2020-05-06T08:56:43Z</dcterms:created>
  <dcterms:modified xsi:type="dcterms:W3CDTF">2024-02-19T22:02:55Z</dcterms:modified>
  <cp:category/>
</cp:coreProperties>
</file>