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39" r:id="rId2"/>
  </p:sldMasterIdLst>
  <p:notesMasterIdLst>
    <p:notesMasterId r:id="rId5"/>
  </p:notesMasterIdLst>
  <p:sldIdLst>
    <p:sldId id="754" r:id="rId3"/>
    <p:sldId id="755" r:id="rId4"/>
  </p:sldIdLst>
  <p:sldSz cx="10772775" cy="6059488"/>
  <p:notesSz cx="6858000" cy="9144000"/>
  <p:defaultTextStyle>
    <a:defPPr>
      <a:defRPr lang="fr-FR"/>
    </a:defPPr>
    <a:lvl1pPr algn="l" defTabSz="1004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1650" indent="-44450" algn="l" defTabSz="1004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04888" indent="-90488" algn="l" defTabSz="1004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08125" indent="-136525" algn="l" defTabSz="1004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09775" indent="-180975" algn="l" defTabSz="1004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09">
          <p15:clr>
            <a:srgbClr val="A4A3A4"/>
          </p15:clr>
        </p15:guide>
        <p15:guide id="2" pos="33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00"/>
    <a:srgbClr val="00294B"/>
    <a:srgbClr val="456487"/>
    <a:srgbClr val="E05314"/>
    <a:srgbClr val="6600CC"/>
    <a:srgbClr val="511F74"/>
    <a:srgbClr val="7A286A"/>
    <a:srgbClr val="DF8A2D"/>
    <a:srgbClr val="F392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32" autoAdjust="0"/>
    <p:restoredTop sz="96012" autoAdjust="0"/>
  </p:normalViewPr>
  <p:slideViewPr>
    <p:cSldViewPr>
      <p:cViewPr varScale="1">
        <p:scale>
          <a:sx n="124" d="100"/>
          <a:sy n="124" d="100"/>
        </p:scale>
        <p:origin x="348" y="108"/>
      </p:cViewPr>
      <p:guideLst>
        <p:guide orient="horz" pos="1909"/>
        <p:guide pos="33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055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055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0983F0-3B2B-4346-9D34-6FF74AEF7015}" type="datetimeFigureOut">
              <a:rPr lang="fr-FR"/>
              <a:pPr>
                <a:defRPr/>
              </a:pPr>
              <a:t>20/02/2024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055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055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BC699F-DBFB-4FA7-9A20-949047200ED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952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ntroduction : titre+contenu+filigr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" y="0"/>
            <a:ext cx="10772420" cy="6059487"/>
          </a:xfrm>
          <a:prstGeom prst="rect">
            <a:avLst/>
          </a:prstGeom>
        </p:spPr>
      </p:pic>
      <p:sp>
        <p:nvSpPr>
          <p:cNvPr id="8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273820" y="1445569"/>
            <a:ext cx="10308112" cy="402337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FF6700"/>
                </a:solidFill>
              </a:defRPr>
            </a:lvl1pPr>
            <a:lvl2pPr>
              <a:defRPr sz="1800">
                <a:solidFill>
                  <a:srgbClr val="00294B"/>
                </a:solidFill>
              </a:defRPr>
            </a:lvl2pPr>
            <a:lvl3pPr>
              <a:defRPr sz="1600">
                <a:solidFill>
                  <a:srgbClr val="456487"/>
                </a:solidFill>
              </a:defRPr>
            </a:lvl3pPr>
            <a:lvl4pPr>
              <a:defRPr sz="1400">
                <a:solidFill>
                  <a:srgbClr val="456487"/>
                </a:solidFill>
              </a:defRPr>
            </a:lvl4pPr>
            <a:lvl5pPr>
              <a:defRPr sz="1400">
                <a:solidFill>
                  <a:srgbClr val="456487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01812" y="5714820"/>
            <a:ext cx="2411556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November 2023</a:t>
            </a:r>
            <a:endParaRPr lang="fr-FR" dirty="0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938116" y="5714820"/>
            <a:ext cx="4896544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LPR at IPAC'23</a:t>
            </a:r>
            <a:endParaRPr lang="fr-FR" dirty="0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159407" y="5714820"/>
            <a:ext cx="2422525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71596-5F9D-49C5-9701-16B3CA54319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290044" y="149425"/>
            <a:ext cx="5688632" cy="432048"/>
          </a:xfrm>
        </p:spPr>
        <p:txBody>
          <a:bodyPr>
            <a:normAutofit/>
          </a:bodyPr>
          <a:lstStyle>
            <a:lvl1pPr>
              <a:defRPr lang="fr-FR" sz="2200" b="1" kern="1200" dirty="0" smtClean="0">
                <a:solidFill>
                  <a:srgbClr val="00294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7959903" y="481445"/>
            <a:ext cx="43204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0" dirty="0">
                <a:solidFill>
                  <a:schemeClr val="bg1"/>
                </a:solidFill>
              </a:rPr>
              <a:t>IN2P3</a:t>
            </a:r>
          </a:p>
        </p:txBody>
      </p:sp>
    </p:spTree>
    <p:extLst>
      <p:ext uri="{BB962C8B-B14F-4D97-AF65-F5344CB8AC3E}">
        <p14:creationId xmlns:p14="http://schemas.microsoft.com/office/powerpoint/2010/main" val="263728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1363" y="403225"/>
            <a:ext cx="3475037" cy="14144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9938" y="873125"/>
            <a:ext cx="5453062" cy="4305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41363" y="1817688"/>
            <a:ext cx="3475037" cy="33686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November 2023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F9F-CC6A-4010-A70A-E16F699FA0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93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November 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F9F-CC6A-4010-A70A-E16F699FA0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684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08900" y="322263"/>
            <a:ext cx="2322513" cy="513556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41363" y="322263"/>
            <a:ext cx="6815137" cy="513556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November 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F9F-CC6A-4010-A70A-E16F699FA0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399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pléments : Intro vis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2418" cy="6059486"/>
          </a:xfrm>
          <a:prstGeom prst="rect">
            <a:avLst/>
          </a:prstGeom>
        </p:spPr>
      </p:pic>
      <p:sp>
        <p:nvSpPr>
          <p:cNvPr id="5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01812" y="5714820"/>
            <a:ext cx="2411556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November 2023</a:t>
            </a:r>
            <a:endParaRPr lang="fr-FR" dirty="0"/>
          </a:p>
        </p:txBody>
      </p:sp>
      <p:sp>
        <p:nvSpPr>
          <p:cNvPr id="6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938116" y="5714820"/>
            <a:ext cx="4896544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LPR at IPAC'23</a:t>
            </a:r>
            <a:endParaRPr lang="fr-FR" dirty="0"/>
          </a:p>
        </p:txBody>
      </p:sp>
      <p:sp>
        <p:nvSpPr>
          <p:cNvPr id="8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159407" y="5714820"/>
            <a:ext cx="2422525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71596-5F9D-49C5-9701-16B3CA54319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777877" y="149425"/>
            <a:ext cx="8712966" cy="432048"/>
          </a:xfrm>
        </p:spPr>
        <p:txBody>
          <a:bodyPr>
            <a:normAutofit/>
          </a:bodyPr>
          <a:lstStyle>
            <a:lvl1pPr algn="ctr">
              <a:defRPr lang="fr-FR" sz="22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60956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pléments : Chiffres cl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" y="0"/>
            <a:ext cx="10772418" cy="6059485"/>
          </a:xfrm>
          <a:prstGeom prst="rect">
            <a:avLst/>
          </a:prstGeom>
        </p:spPr>
      </p:pic>
      <p:sp>
        <p:nvSpPr>
          <p:cNvPr id="3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01812" y="5714820"/>
            <a:ext cx="2411556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November 2023</a:t>
            </a:r>
            <a:endParaRPr lang="fr-FR" dirty="0"/>
          </a:p>
        </p:txBody>
      </p:sp>
      <p:sp>
        <p:nvSpPr>
          <p:cNvPr id="4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938116" y="5714820"/>
            <a:ext cx="4896544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LPR at IPAC'23</a:t>
            </a:r>
            <a:endParaRPr lang="fr-FR" dirty="0"/>
          </a:p>
        </p:txBody>
      </p:sp>
      <p:sp>
        <p:nvSpPr>
          <p:cNvPr id="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159407" y="5714820"/>
            <a:ext cx="2422525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71596-5F9D-49C5-9701-16B3CA54319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77877" y="149425"/>
            <a:ext cx="8712966" cy="432048"/>
          </a:xfrm>
        </p:spPr>
        <p:txBody>
          <a:bodyPr>
            <a:normAutofit/>
          </a:bodyPr>
          <a:lstStyle>
            <a:lvl1pPr algn="ctr">
              <a:defRPr lang="fr-FR" sz="22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076527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November 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8DF9-1CDE-4B21-B3C6-2E87DEDC69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05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013" y="1511300"/>
            <a:ext cx="9291637" cy="25193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5013" y="4054475"/>
            <a:ext cx="9291637" cy="13255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November 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8DF9-1CDE-4B21-B3C6-2E87DEDC69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926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1363" y="1612900"/>
            <a:ext cx="4568825" cy="38449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62588" y="1612900"/>
            <a:ext cx="4568825" cy="38449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November 2023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8DF9-1CDE-4B21-B3C6-2E87DEDC69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292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1363" y="322263"/>
            <a:ext cx="9291637" cy="117157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1363" y="1485900"/>
            <a:ext cx="4557712" cy="727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1363" y="2212975"/>
            <a:ext cx="4557712" cy="325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53063" y="1485900"/>
            <a:ext cx="4579937" cy="727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53063" y="2212975"/>
            <a:ext cx="4579937" cy="325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November 2023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8DF9-1CDE-4B21-B3C6-2E87DEDC69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229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November 2023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8DF9-1CDE-4B21-B3C6-2E87DEDC69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34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imple : titre+contenu+filigr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" y="0"/>
            <a:ext cx="10772417" cy="6059485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290044" y="149425"/>
            <a:ext cx="5688632" cy="432048"/>
          </a:xfrm>
        </p:spPr>
        <p:txBody>
          <a:bodyPr>
            <a:normAutofit/>
          </a:bodyPr>
          <a:lstStyle>
            <a:lvl1pPr>
              <a:defRPr sz="2200" b="1">
                <a:solidFill>
                  <a:srgbClr val="00294B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01812" y="5714820"/>
            <a:ext cx="2411556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November 2023</a:t>
            </a:r>
            <a:endParaRPr lang="fr-FR" dirty="0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938116" y="5714820"/>
            <a:ext cx="4896544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LPR at IPAC'23</a:t>
            </a:r>
            <a:endParaRPr lang="fr-FR" dirty="0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159407" y="5714820"/>
            <a:ext cx="2422525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71596-5F9D-49C5-9701-16B3CA54319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2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273820" y="797496"/>
            <a:ext cx="10308112" cy="467144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FF6700"/>
                </a:solidFill>
              </a:defRPr>
            </a:lvl1pPr>
            <a:lvl2pPr>
              <a:defRPr sz="1800">
                <a:solidFill>
                  <a:srgbClr val="00294B"/>
                </a:solidFill>
              </a:defRPr>
            </a:lvl2pPr>
            <a:lvl3pPr>
              <a:defRPr sz="1600">
                <a:solidFill>
                  <a:srgbClr val="456487"/>
                </a:solidFill>
              </a:defRPr>
            </a:lvl3pPr>
            <a:lvl4pPr>
              <a:defRPr sz="1400">
                <a:solidFill>
                  <a:srgbClr val="456487"/>
                </a:solidFill>
              </a:defRPr>
            </a:lvl4pPr>
            <a:lvl5pPr>
              <a:defRPr sz="1400">
                <a:solidFill>
                  <a:srgbClr val="456487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87825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November 2023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8DF9-1CDE-4B21-B3C6-2E87DEDC69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489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1363" y="403225"/>
            <a:ext cx="3475037" cy="14144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9938" y="873125"/>
            <a:ext cx="5453062" cy="4305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41363" y="1817688"/>
            <a:ext cx="3475037" cy="33686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November 2023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8DF9-1CDE-4B21-B3C6-2E87DEDC69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111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1363" y="403225"/>
            <a:ext cx="3475037" cy="14144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9938" y="873125"/>
            <a:ext cx="5453062" cy="4305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41363" y="1817688"/>
            <a:ext cx="3475037" cy="33686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November 2023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8DF9-1CDE-4B21-B3C6-2E87DEDC69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0711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November 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8DF9-1CDE-4B21-B3C6-2E87DEDC69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6604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08900" y="322263"/>
            <a:ext cx="2322513" cy="513556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41363" y="322263"/>
            <a:ext cx="6815137" cy="513556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November 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8DF9-1CDE-4B21-B3C6-2E87DEDC69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66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imple : titre+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" y="0"/>
            <a:ext cx="10772417" cy="6059484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290044" y="149425"/>
            <a:ext cx="5688632" cy="432048"/>
          </a:xfrm>
        </p:spPr>
        <p:txBody>
          <a:bodyPr>
            <a:normAutofit/>
          </a:bodyPr>
          <a:lstStyle>
            <a:lvl1pPr>
              <a:defRPr sz="2200" b="1">
                <a:solidFill>
                  <a:srgbClr val="00294B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01812" y="5714820"/>
            <a:ext cx="2411556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November 2023</a:t>
            </a:r>
            <a:endParaRPr lang="fr-FR" dirty="0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938116" y="5714820"/>
            <a:ext cx="4896544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LPR at IPAC'23</a:t>
            </a:r>
            <a:endParaRPr lang="fr-FR" dirty="0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159407" y="5714820"/>
            <a:ext cx="2422525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71596-5F9D-49C5-9701-16B3CA54319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2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273820" y="797496"/>
            <a:ext cx="10308112" cy="467144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FF6700"/>
                </a:solidFill>
              </a:defRPr>
            </a:lvl1pPr>
            <a:lvl2pPr>
              <a:defRPr sz="1800">
                <a:solidFill>
                  <a:srgbClr val="00294B"/>
                </a:solidFill>
              </a:defRPr>
            </a:lvl2pPr>
            <a:lvl3pPr>
              <a:defRPr sz="1600">
                <a:solidFill>
                  <a:srgbClr val="456487"/>
                </a:solidFill>
              </a:defRPr>
            </a:lvl3pPr>
            <a:lvl4pPr>
              <a:defRPr sz="1400">
                <a:solidFill>
                  <a:srgbClr val="456487"/>
                </a:solidFill>
              </a:defRPr>
            </a:lvl4pPr>
            <a:lvl5pPr>
              <a:defRPr sz="1400">
                <a:solidFill>
                  <a:srgbClr val="456487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5526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ntroduction : titre+2 contenus+filigr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" y="0"/>
            <a:ext cx="10772420" cy="6059487"/>
          </a:xfrm>
          <a:prstGeom prst="rect">
            <a:avLst/>
          </a:prstGeom>
        </p:spPr>
      </p:pic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2290044" y="149425"/>
            <a:ext cx="5688632" cy="432048"/>
          </a:xfrm>
        </p:spPr>
        <p:txBody>
          <a:bodyPr>
            <a:normAutofit/>
          </a:bodyPr>
          <a:lstStyle>
            <a:lvl1pPr>
              <a:defRPr lang="fr-FR" sz="2200" b="1" kern="1200" dirty="0" smtClean="0">
                <a:solidFill>
                  <a:srgbClr val="00294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273820" y="1445569"/>
            <a:ext cx="5040559" cy="402337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FF6700"/>
                </a:solidFill>
              </a:defRPr>
            </a:lvl1pPr>
            <a:lvl2pPr>
              <a:defRPr sz="1800">
                <a:solidFill>
                  <a:srgbClr val="00294B"/>
                </a:solidFill>
              </a:defRPr>
            </a:lvl2pPr>
            <a:lvl3pPr>
              <a:defRPr sz="1600">
                <a:solidFill>
                  <a:srgbClr val="456487"/>
                </a:solidFill>
              </a:defRPr>
            </a:lvl3pPr>
            <a:lvl4pPr>
              <a:defRPr sz="1400">
                <a:solidFill>
                  <a:srgbClr val="456487"/>
                </a:solidFill>
              </a:defRPr>
            </a:lvl4pPr>
            <a:lvl5pPr>
              <a:defRPr sz="1400">
                <a:solidFill>
                  <a:srgbClr val="456487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0" name="Espace réservé du contenu 3"/>
          <p:cNvSpPr>
            <a:spLocks noGrp="1"/>
          </p:cNvSpPr>
          <p:nvPr>
            <p:ph sz="half" idx="13" hasCustomPrompt="1"/>
          </p:nvPr>
        </p:nvSpPr>
        <p:spPr>
          <a:xfrm>
            <a:off x="5535752" y="1445569"/>
            <a:ext cx="5040559" cy="402337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FF6700"/>
                </a:solidFill>
              </a:defRPr>
            </a:lvl1pPr>
            <a:lvl2pPr>
              <a:defRPr sz="1800">
                <a:solidFill>
                  <a:srgbClr val="00294B"/>
                </a:solidFill>
              </a:defRPr>
            </a:lvl2pPr>
            <a:lvl3pPr>
              <a:defRPr sz="1600">
                <a:solidFill>
                  <a:srgbClr val="456487"/>
                </a:solidFill>
              </a:defRPr>
            </a:lvl3pPr>
            <a:lvl4pPr>
              <a:defRPr sz="1400">
                <a:solidFill>
                  <a:srgbClr val="456487"/>
                </a:solidFill>
              </a:defRPr>
            </a:lvl4pPr>
            <a:lvl5pPr>
              <a:defRPr sz="1400">
                <a:solidFill>
                  <a:srgbClr val="456487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1" name="ZoneTexte 20"/>
          <p:cNvSpPr txBox="1"/>
          <p:nvPr userDrawn="1"/>
        </p:nvSpPr>
        <p:spPr>
          <a:xfrm>
            <a:off x="7959903" y="481445"/>
            <a:ext cx="43204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0" dirty="0">
                <a:solidFill>
                  <a:schemeClr val="bg1"/>
                </a:solidFill>
              </a:rPr>
              <a:t>IN2P3</a:t>
            </a:r>
          </a:p>
        </p:txBody>
      </p:sp>
      <p:sp>
        <p:nvSpPr>
          <p:cNvPr id="25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01812" y="5714820"/>
            <a:ext cx="2411556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November 2023</a:t>
            </a:r>
            <a:endParaRPr lang="fr-FR" dirty="0"/>
          </a:p>
        </p:txBody>
      </p:sp>
      <p:sp>
        <p:nvSpPr>
          <p:cNvPr id="26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938116" y="5714820"/>
            <a:ext cx="4896544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LPR at IPAC'23</a:t>
            </a:r>
            <a:endParaRPr lang="fr-FR" dirty="0"/>
          </a:p>
        </p:txBody>
      </p:sp>
      <p:sp>
        <p:nvSpPr>
          <p:cNvPr id="27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159407" y="5714820"/>
            <a:ext cx="2422525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71596-5F9D-49C5-9701-16B3CA54319D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11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imple  : titre+2 contenus+filigr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" y="0"/>
            <a:ext cx="10772420" cy="6059486"/>
          </a:xfrm>
          <a:prstGeom prst="rect">
            <a:avLst/>
          </a:prstGeom>
        </p:spPr>
      </p:pic>
      <p:sp>
        <p:nvSpPr>
          <p:cNvPr id="15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01812" y="5714820"/>
            <a:ext cx="2411556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November 2023</a:t>
            </a:r>
            <a:endParaRPr lang="fr-FR" dirty="0"/>
          </a:p>
        </p:txBody>
      </p:sp>
      <p:sp>
        <p:nvSpPr>
          <p:cNvPr id="16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938116" y="5714820"/>
            <a:ext cx="4896544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LPR at IPAC'23</a:t>
            </a:r>
            <a:endParaRPr lang="fr-FR" dirty="0"/>
          </a:p>
        </p:txBody>
      </p:sp>
      <p:sp>
        <p:nvSpPr>
          <p:cNvPr id="17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159407" y="5714820"/>
            <a:ext cx="2422525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71596-5F9D-49C5-9701-16B3CA54319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2290044" y="149425"/>
            <a:ext cx="5688632" cy="432048"/>
          </a:xfrm>
        </p:spPr>
        <p:txBody>
          <a:bodyPr>
            <a:normAutofit/>
          </a:bodyPr>
          <a:lstStyle>
            <a:lvl1pPr>
              <a:defRPr lang="fr-FR" sz="2200" b="1" kern="1200" dirty="0" smtClean="0">
                <a:solidFill>
                  <a:srgbClr val="00294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273820" y="797496"/>
            <a:ext cx="5040559" cy="467144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FF6700"/>
                </a:solidFill>
              </a:defRPr>
            </a:lvl1pPr>
            <a:lvl2pPr>
              <a:defRPr sz="1800">
                <a:solidFill>
                  <a:srgbClr val="00294B"/>
                </a:solidFill>
              </a:defRPr>
            </a:lvl2pPr>
            <a:lvl3pPr>
              <a:defRPr sz="1600">
                <a:solidFill>
                  <a:srgbClr val="456487"/>
                </a:solidFill>
              </a:defRPr>
            </a:lvl3pPr>
            <a:lvl4pPr>
              <a:defRPr sz="1400">
                <a:solidFill>
                  <a:srgbClr val="456487"/>
                </a:solidFill>
              </a:defRPr>
            </a:lvl4pPr>
            <a:lvl5pPr>
              <a:defRPr sz="1400">
                <a:solidFill>
                  <a:srgbClr val="456487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0" name="Espace réservé du contenu 3"/>
          <p:cNvSpPr>
            <a:spLocks noGrp="1"/>
          </p:cNvSpPr>
          <p:nvPr>
            <p:ph sz="half" idx="13" hasCustomPrompt="1"/>
          </p:nvPr>
        </p:nvSpPr>
        <p:spPr>
          <a:xfrm>
            <a:off x="5535752" y="797496"/>
            <a:ext cx="5040559" cy="467144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FF6700"/>
                </a:solidFill>
              </a:defRPr>
            </a:lvl1pPr>
            <a:lvl2pPr>
              <a:defRPr sz="1800">
                <a:solidFill>
                  <a:srgbClr val="00294B"/>
                </a:solidFill>
              </a:defRPr>
            </a:lvl2pPr>
            <a:lvl3pPr>
              <a:defRPr sz="1600">
                <a:solidFill>
                  <a:srgbClr val="456487"/>
                </a:solidFill>
              </a:defRPr>
            </a:lvl3pPr>
            <a:lvl4pPr>
              <a:defRPr sz="1400">
                <a:solidFill>
                  <a:srgbClr val="456487"/>
                </a:solidFill>
              </a:defRPr>
            </a:lvl4pPr>
            <a:lvl5pPr>
              <a:defRPr sz="1400">
                <a:solidFill>
                  <a:srgbClr val="456487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03706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imple  : titre+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" y="0"/>
            <a:ext cx="10772420" cy="6059486"/>
          </a:xfrm>
          <a:prstGeom prst="rect">
            <a:avLst/>
          </a:prstGeom>
        </p:spPr>
      </p:pic>
      <p:sp>
        <p:nvSpPr>
          <p:cNvPr id="15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01812" y="5714820"/>
            <a:ext cx="2411556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November 2023</a:t>
            </a:r>
            <a:endParaRPr lang="fr-FR" dirty="0"/>
          </a:p>
        </p:txBody>
      </p:sp>
      <p:sp>
        <p:nvSpPr>
          <p:cNvPr id="16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938116" y="5714820"/>
            <a:ext cx="4896544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LPR at IPAC'23</a:t>
            </a:r>
            <a:endParaRPr lang="fr-FR" dirty="0"/>
          </a:p>
        </p:txBody>
      </p:sp>
      <p:sp>
        <p:nvSpPr>
          <p:cNvPr id="17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159407" y="5714820"/>
            <a:ext cx="2422525" cy="322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71596-5F9D-49C5-9701-16B3CA54319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2290044" y="149425"/>
            <a:ext cx="5688632" cy="432048"/>
          </a:xfrm>
        </p:spPr>
        <p:txBody>
          <a:bodyPr>
            <a:normAutofit/>
          </a:bodyPr>
          <a:lstStyle>
            <a:lvl1pPr>
              <a:defRPr lang="fr-FR" sz="2200" b="1" kern="1200" dirty="0" smtClean="0">
                <a:solidFill>
                  <a:srgbClr val="00294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0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273820" y="797496"/>
            <a:ext cx="5040559" cy="467144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FF6700"/>
                </a:solidFill>
              </a:defRPr>
            </a:lvl1pPr>
            <a:lvl2pPr>
              <a:defRPr sz="1800">
                <a:solidFill>
                  <a:srgbClr val="00294B"/>
                </a:solidFill>
              </a:defRPr>
            </a:lvl2pPr>
            <a:lvl3pPr>
              <a:defRPr sz="1600">
                <a:solidFill>
                  <a:srgbClr val="456487"/>
                </a:solidFill>
              </a:defRPr>
            </a:lvl3pPr>
            <a:lvl4pPr>
              <a:defRPr sz="1400">
                <a:solidFill>
                  <a:srgbClr val="456487"/>
                </a:solidFill>
              </a:defRPr>
            </a:lvl4pPr>
            <a:lvl5pPr>
              <a:defRPr sz="1400">
                <a:solidFill>
                  <a:srgbClr val="456487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contenu 3"/>
          <p:cNvSpPr>
            <a:spLocks noGrp="1"/>
          </p:cNvSpPr>
          <p:nvPr>
            <p:ph sz="half" idx="13" hasCustomPrompt="1"/>
          </p:nvPr>
        </p:nvSpPr>
        <p:spPr>
          <a:xfrm>
            <a:off x="5535752" y="797496"/>
            <a:ext cx="5040559" cy="467144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FF6700"/>
                </a:solidFill>
              </a:defRPr>
            </a:lvl1pPr>
            <a:lvl2pPr>
              <a:defRPr sz="1800">
                <a:solidFill>
                  <a:srgbClr val="00294B"/>
                </a:solidFill>
              </a:defRPr>
            </a:lvl2pPr>
            <a:lvl3pPr>
              <a:defRPr sz="1600">
                <a:solidFill>
                  <a:srgbClr val="456487"/>
                </a:solidFill>
              </a:defRPr>
            </a:lvl3pPr>
            <a:lvl4pPr>
              <a:defRPr sz="1400">
                <a:solidFill>
                  <a:srgbClr val="456487"/>
                </a:solidFill>
              </a:defRPr>
            </a:lvl4pPr>
            <a:lvl5pPr>
              <a:defRPr sz="1400">
                <a:solidFill>
                  <a:srgbClr val="456487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0092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November 2023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F9F-CC6A-4010-A70A-E16F699FA0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34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November 2023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F9F-CC6A-4010-A70A-E16F699FA0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44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1363" y="403225"/>
            <a:ext cx="3475037" cy="14144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9938" y="873125"/>
            <a:ext cx="5453062" cy="4305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41363" y="1817688"/>
            <a:ext cx="3475037" cy="33686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November 2023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F9F-CC6A-4010-A70A-E16F699FA0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12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41363" y="322263"/>
            <a:ext cx="9290050" cy="11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1363" y="1612900"/>
            <a:ext cx="9290050" cy="3844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5616575"/>
            <a:ext cx="2422525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November 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68700" y="5616575"/>
            <a:ext cx="3635375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LPR at IPAC'23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08888" y="5616575"/>
            <a:ext cx="2422525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6CF9F-CC6A-4010-A70A-E16F699FA0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61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38" r:id="rId3"/>
    <p:sldLayoutId id="2147483753" r:id="rId4"/>
    <p:sldLayoutId id="2147483754" r:id="rId5"/>
    <p:sldLayoutId id="2147483755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41363" y="322263"/>
            <a:ext cx="9290050" cy="11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1363" y="1612900"/>
            <a:ext cx="9290050" cy="3844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5616575"/>
            <a:ext cx="2422525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November 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68700" y="5616575"/>
            <a:ext cx="3635375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LPR at IPAC'23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08888" y="5616575"/>
            <a:ext cx="2422525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78DF9-1CDE-4B21-B3C6-2E87DEDC69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19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51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D03130AE-2590-8149-B13D-0BD6F4972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62050" y="959245"/>
            <a:ext cx="8219881" cy="4348873"/>
          </a:xfrm>
        </p:spPr>
        <p:txBody>
          <a:bodyPr>
            <a:normAutofit fontScale="77500" lnSpcReduction="20000"/>
          </a:bodyPr>
          <a:lstStyle/>
          <a:p>
            <a:r>
              <a:rPr lang="en-GB" sz="2200" dirty="0">
                <a:solidFill>
                  <a:schemeClr val="tx1"/>
                </a:solidFill>
              </a:rPr>
              <a:t>On December 14</a:t>
            </a:r>
            <a:r>
              <a:rPr lang="en-GB" sz="2200" baseline="30000" dirty="0">
                <a:solidFill>
                  <a:schemeClr val="tx1"/>
                </a:solidFill>
              </a:rPr>
              <a:t>th</a:t>
            </a:r>
            <a:r>
              <a:rPr lang="en-GB" sz="2200" dirty="0">
                <a:solidFill>
                  <a:schemeClr val="tx1"/>
                </a:solidFill>
              </a:rPr>
              <a:t>, the </a:t>
            </a:r>
            <a:r>
              <a:rPr lang="en-GB" sz="2200" dirty="0" err="1">
                <a:solidFill>
                  <a:schemeClr val="tx1"/>
                </a:solidFill>
              </a:rPr>
              <a:t>IoP</a:t>
            </a:r>
            <a:r>
              <a:rPr lang="en-GB" sz="2200" dirty="0">
                <a:solidFill>
                  <a:schemeClr val="tx1"/>
                </a:solidFill>
              </a:rPr>
              <a:t> asked for typographical modifications or clarifications on  22 papers, to be resubmitted by January 10th. 21 paper were resubmitted by the deadline. The remaining papers were rejected.</a:t>
            </a:r>
          </a:p>
          <a:p>
            <a:r>
              <a:rPr lang="en-GB" sz="2200" dirty="0">
                <a:solidFill>
                  <a:schemeClr val="tx1"/>
                </a:solidFill>
              </a:rPr>
              <a:t>4 papers rejected by </a:t>
            </a:r>
            <a:r>
              <a:rPr lang="en-GB" sz="2200" dirty="0" err="1">
                <a:solidFill>
                  <a:schemeClr val="tx1"/>
                </a:solidFill>
              </a:rPr>
              <a:t>IoP</a:t>
            </a:r>
            <a:r>
              <a:rPr lang="en-GB" sz="2200" dirty="0">
                <a:solidFill>
                  <a:schemeClr val="tx1"/>
                </a:solidFill>
              </a:rPr>
              <a:t> (3 because of high similarity with previously published work; 1 for fuzzy reasons being that the paper was more a demonstration than a new result).</a:t>
            </a:r>
          </a:p>
          <a:p>
            <a:r>
              <a:rPr lang="en-GB" sz="2200" dirty="0">
                <a:solidFill>
                  <a:schemeClr val="tx1"/>
                </a:solidFill>
              </a:rPr>
              <a:t>On </a:t>
            </a:r>
            <a:r>
              <a:rPr lang="en-GB" sz="2200" dirty="0">
                <a:solidFill>
                  <a:srgbClr val="FF0000"/>
                </a:solidFill>
              </a:rPr>
              <a:t>Saturday</a:t>
            </a:r>
            <a:r>
              <a:rPr lang="en-GB" sz="2200" dirty="0">
                <a:solidFill>
                  <a:schemeClr val="tx1"/>
                </a:solidFill>
              </a:rPr>
              <a:t> January 6</a:t>
            </a:r>
            <a:r>
              <a:rPr lang="en-GB" sz="2200" baseline="30000" dirty="0">
                <a:solidFill>
                  <a:schemeClr val="tx1"/>
                </a:solidFill>
              </a:rPr>
              <a:t>th</a:t>
            </a:r>
            <a:r>
              <a:rPr lang="en-GB" sz="2200" dirty="0">
                <a:solidFill>
                  <a:schemeClr val="tx1"/>
                </a:solidFill>
              </a:rPr>
              <a:t>, MPS Publishers (an </a:t>
            </a:r>
            <a:r>
              <a:rPr lang="en-GB" sz="2200" dirty="0" err="1">
                <a:solidFill>
                  <a:schemeClr val="tx1"/>
                </a:solidFill>
              </a:rPr>
              <a:t>IoP</a:t>
            </a:r>
            <a:r>
              <a:rPr lang="en-GB" sz="2200" dirty="0">
                <a:solidFill>
                  <a:schemeClr val="tx1"/>
                </a:solidFill>
              </a:rPr>
              <a:t> sub-contractor?) asked for typographical corrections on 19 papers (including some on a paper rejected at the previous stage), with a deadline for resubmission on Tuesday January 9</a:t>
            </a:r>
            <a:r>
              <a:rPr lang="en-GB" sz="2200" baseline="30000" dirty="0">
                <a:solidFill>
                  <a:schemeClr val="tx1"/>
                </a:solidFill>
              </a:rPr>
              <a:t>th</a:t>
            </a:r>
            <a:r>
              <a:rPr lang="en-GB" sz="2200" dirty="0">
                <a:solidFill>
                  <a:schemeClr val="tx1"/>
                </a:solidFill>
              </a:rPr>
              <a:t>!!! Luckily all authors responded on time (or almost on time).</a:t>
            </a:r>
          </a:p>
          <a:p>
            <a:r>
              <a:rPr lang="en-GB" sz="2200" dirty="0">
                <a:solidFill>
                  <a:schemeClr val="tx1"/>
                </a:solidFill>
              </a:rPr>
              <a:t>The volume was published on Friday January 26</a:t>
            </a:r>
            <a:r>
              <a:rPr lang="en-GB" sz="2200" baseline="30000" dirty="0">
                <a:solidFill>
                  <a:schemeClr val="tx1"/>
                </a:solidFill>
              </a:rPr>
              <a:t>th</a:t>
            </a:r>
            <a:r>
              <a:rPr lang="en-GB" sz="2200" dirty="0">
                <a:solidFill>
                  <a:schemeClr val="tx1"/>
                </a:solidFill>
              </a:rPr>
              <a:t> . Its contains 261 papers plus a preface and a Peer review statement.</a:t>
            </a:r>
          </a:p>
          <a:p>
            <a:r>
              <a:rPr lang="en-GB" sz="2200" dirty="0">
                <a:solidFill>
                  <a:schemeClr val="tx1"/>
                </a:solidFill>
              </a:rPr>
              <a:t>On February 14</a:t>
            </a:r>
            <a:r>
              <a:rPr lang="en-GB" sz="2200" baseline="30000" dirty="0">
                <a:solidFill>
                  <a:schemeClr val="tx1"/>
                </a:solidFill>
              </a:rPr>
              <a:t>th</a:t>
            </a:r>
            <a:r>
              <a:rPr lang="en-GB" sz="2200" dirty="0">
                <a:solidFill>
                  <a:schemeClr val="tx1"/>
                </a:solidFill>
              </a:rPr>
              <a:t>: message from the </a:t>
            </a:r>
            <a:r>
              <a:rPr lang="en-GB" sz="2200" dirty="0" err="1">
                <a:solidFill>
                  <a:schemeClr val="tx1"/>
                </a:solidFill>
              </a:rPr>
              <a:t>IoP</a:t>
            </a:r>
            <a:r>
              <a:rPr lang="en-GB" sz="2200" dirty="0">
                <a:solidFill>
                  <a:schemeClr val="tx1"/>
                </a:solidFill>
              </a:rPr>
              <a:t> stating that they will meet Web of Science (</a:t>
            </a:r>
            <a:r>
              <a:rPr lang="en-GB" sz="2200" dirty="0" err="1">
                <a:solidFill>
                  <a:schemeClr val="tx1"/>
                </a:solidFill>
              </a:rPr>
              <a:t>WoS</a:t>
            </a:r>
            <a:r>
              <a:rPr lang="en-GB" sz="2200" dirty="0">
                <a:solidFill>
                  <a:schemeClr val="tx1"/>
                </a:solidFill>
              </a:rPr>
              <a:t>) / Clarivate Analytics and are concerned that the country of affiliation is not clear for the committee members.</a:t>
            </a:r>
          </a:p>
          <a:p>
            <a:r>
              <a:rPr lang="en-GB" sz="2200" dirty="0">
                <a:solidFill>
                  <a:schemeClr val="tx1"/>
                </a:solidFill>
              </a:rPr>
              <a:t>On February 16</a:t>
            </a:r>
            <a:r>
              <a:rPr lang="en-GB" sz="2200" baseline="30000" dirty="0">
                <a:solidFill>
                  <a:schemeClr val="tx1"/>
                </a:solidFill>
              </a:rPr>
              <a:t>th</a:t>
            </a:r>
            <a:r>
              <a:rPr lang="en-GB" sz="2200" dirty="0">
                <a:solidFill>
                  <a:schemeClr val="tx1"/>
                </a:solidFill>
              </a:rPr>
              <a:t>: Another message from the </a:t>
            </a:r>
            <a:r>
              <a:rPr lang="en-GB" sz="2200" dirty="0" err="1">
                <a:solidFill>
                  <a:schemeClr val="tx1"/>
                </a:solidFill>
              </a:rPr>
              <a:t>IoP</a:t>
            </a:r>
            <a:r>
              <a:rPr lang="en-GB" sz="2200" dirty="0">
                <a:solidFill>
                  <a:schemeClr val="tx1"/>
                </a:solidFill>
              </a:rPr>
              <a:t> after their meeting with </a:t>
            </a:r>
            <a:r>
              <a:rPr lang="en-GB" sz="2200" dirty="0" err="1">
                <a:solidFill>
                  <a:schemeClr val="tx1"/>
                </a:solidFill>
              </a:rPr>
              <a:t>WoS</a:t>
            </a:r>
            <a:r>
              <a:rPr lang="en-GB" sz="2200" dirty="0">
                <a:solidFill>
                  <a:schemeClr val="tx1"/>
                </a:solidFill>
              </a:rPr>
              <a:t>. Everything seems fine.</a:t>
            </a:r>
          </a:p>
          <a:p>
            <a:r>
              <a:rPr lang="en-GB" sz="2200" dirty="0">
                <a:solidFill>
                  <a:schemeClr val="tx1"/>
                </a:solidFill>
              </a:rPr>
              <a:t>Waiting to see of the LPR papers will be indexed or not and count toward PR-AB &amp; others </a:t>
            </a:r>
            <a:r>
              <a:rPr lang="en-GB" sz="2200">
                <a:solidFill>
                  <a:schemeClr val="tx1"/>
                </a:solidFill>
              </a:rPr>
              <a:t>citation counts</a:t>
            </a:r>
            <a:r>
              <a:rPr lang="en-GB" sz="2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3A1B940-21CE-0348-BD37-D030C5DDC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/>
              <a:t>February</a:t>
            </a:r>
            <a:r>
              <a:rPr lang="fr-FR" dirty="0"/>
              <a:t> 2024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167DF74-D553-B141-888B-29C61BED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0484AE-23F6-8F4C-888D-7A04C6B8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FCC12467-37BD-044D-BD4D-998787F43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LPR update</a:t>
            </a:r>
          </a:p>
        </p:txBody>
      </p:sp>
    </p:spTree>
    <p:extLst>
      <p:ext uri="{BB962C8B-B14F-4D97-AF65-F5344CB8AC3E}">
        <p14:creationId xmlns:p14="http://schemas.microsoft.com/office/powerpoint/2010/main" val="92352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D03130AE-2590-8149-B13D-0BD6F4972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62050" y="959245"/>
            <a:ext cx="8219881" cy="4348873"/>
          </a:xfrm>
        </p:spPr>
        <p:txBody>
          <a:bodyPr>
            <a:normAutofit fontScale="92500"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288 papers submitted by the deadline + 4 accepted after with valid reasons (several others not accepted)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=&gt; 292 papers processed.</a:t>
            </a:r>
          </a:p>
          <a:p>
            <a:r>
              <a:rPr lang="en-GB" sz="2200" dirty="0">
                <a:solidFill>
                  <a:schemeClr val="tx1"/>
                </a:solidFill>
              </a:rPr>
              <a:t>2 papers rejected on editorial grounds (non compliant and not corrected).</a:t>
            </a:r>
          </a:p>
          <a:p>
            <a:r>
              <a:rPr lang="en-GB" sz="2200" dirty="0">
                <a:solidFill>
                  <a:schemeClr val="tx1"/>
                </a:solidFill>
              </a:rPr>
              <a:t>1 paper significantly off-topic (HEP detector).</a:t>
            </a:r>
          </a:p>
          <a:p>
            <a:r>
              <a:rPr lang="en-GB" sz="2200" dirty="0">
                <a:solidFill>
                  <a:schemeClr val="tx1"/>
                </a:solidFill>
              </a:rPr>
              <a:t>271 papers accepted at the end of the LPR process (93%).</a:t>
            </a:r>
          </a:p>
          <a:p>
            <a:r>
              <a:rPr lang="en-GB" sz="2200" dirty="0">
                <a:solidFill>
                  <a:schemeClr val="tx1"/>
                </a:solidFill>
              </a:rPr>
              <a:t>1 paper had failed poster police but was able to explain why and apologised (accepted).</a:t>
            </a:r>
          </a:p>
          <a:p>
            <a:r>
              <a:rPr lang="en-GB" sz="2200" dirty="0">
                <a:solidFill>
                  <a:schemeClr val="tx1"/>
                </a:solidFill>
              </a:rPr>
              <a:t>3 papers withdrawn in the month after the conference.</a:t>
            </a:r>
          </a:p>
          <a:p>
            <a:r>
              <a:rPr lang="en-GB" sz="2200" dirty="0">
                <a:solidFill>
                  <a:schemeClr val="tx1"/>
                </a:solidFill>
              </a:rPr>
              <a:t>=&gt; 268 papers submitted to the </a:t>
            </a:r>
            <a:r>
              <a:rPr lang="en-GB" sz="2200" dirty="0" err="1">
                <a:solidFill>
                  <a:schemeClr val="tx1"/>
                </a:solidFill>
              </a:rPr>
              <a:t>IoP</a:t>
            </a:r>
            <a:endParaRPr lang="en-GB" sz="2200" dirty="0">
              <a:solidFill>
                <a:schemeClr val="tx1"/>
              </a:solidFill>
            </a:endParaRPr>
          </a:p>
          <a:p>
            <a:r>
              <a:rPr lang="en-GB" sz="2200" dirty="0">
                <a:solidFill>
                  <a:schemeClr val="tx1"/>
                </a:solidFill>
              </a:rPr>
              <a:t>1 paper withdrawn when required to submit the Author Declaration form (ethical compliance).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3A1B940-21CE-0348-BD37-D030C5DDC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/>
              <a:t>February</a:t>
            </a:r>
            <a:r>
              <a:rPr lang="fr-FR" dirty="0"/>
              <a:t> 2024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167DF74-D553-B141-888B-29C61BED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LPR at IPAC'23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0484AE-23F6-8F4C-888D-7A04C6B8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FCC12467-37BD-044D-BD4D-998787F43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LPR statistics</a:t>
            </a:r>
          </a:p>
        </p:txBody>
      </p:sp>
    </p:spTree>
    <p:extLst>
      <p:ext uri="{BB962C8B-B14F-4D97-AF65-F5344CB8AC3E}">
        <p14:creationId xmlns:p14="http://schemas.microsoft.com/office/powerpoint/2010/main" val="1966314484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IJCLab 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uppléments de pré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22262</TotalTime>
  <Words>347</Words>
  <Application>Microsoft Office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Masque IJCLab standard</vt:lpstr>
      <vt:lpstr>Suppléments de présentation</vt:lpstr>
      <vt:lpstr>LPR update</vt:lpstr>
      <vt:lpstr>LPR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Luc Petizon</dc:creator>
  <cp:lastModifiedBy>McIntosh, Peter (STFC,DL,AST)</cp:lastModifiedBy>
  <cp:revision>1585</cp:revision>
  <dcterms:created xsi:type="dcterms:W3CDTF">2011-03-09T16:37:49Z</dcterms:created>
  <dcterms:modified xsi:type="dcterms:W3CDTF">2024-02-20T08:30:13Z</dcterms:modified>
</cp:coreProperties>
</file>