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7" r:id="rId4"/>
    <p:sldId id="263" r:id="rId5"/>
    <p:sldId id="264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3" autoAdjust="0"/>
    <p:restoredTop sz="93033" autoAdjust="0"/>
  </p:normalViewPr>
  <p:slideViewPr>
    <p:cSldViewPr snapToGrid="0">
      <p:cViewPr>
        <p:scale>
          <a:sx n="107" d="100"/>
          <a:sy n="107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2E2C61"/>
                </a:solidFill>
                <a:latin typeface="Calibri"/>
              </a:rPr>
              <a:t>Click to move the slide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62DA259B-CE6F-4B5E-8FBB-AE34019DF986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D259A4F-E800-49F8-AAA8-520B2536AB63}" type="slidenum">
              <a:rPr lang="en-GB" sz="1200" b="0" strike="noStrike" spc="-1">
                <a:latin typeface="Arial Regular"/>
              </a:rPr>
              <a:t>1</a:t>
            </a:fld>
            <a:endParaRPr lang="en-GB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2</a:t>
            </a:fld>
            <a:endParaRPr lang="en-GB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3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8411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4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9946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5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8481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6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4595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latin typeface="Arial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EBA3C50-8B50-4CB2-BA9C-9D6573297579}" type="slidenum">
              <a:rPr lang="en-GB" sz="1200" b="0" strike="noStrike" spc="-1">
                <a:latin typeface="Arial Regular"/>
              </a:rPr>
              <a:t>7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595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E9EF39F-DF59-4F83-8783-339F78C65A1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B7F379B-2576-4887-9B07-43CE2506A6D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5287BE-3360-4AE3-9D60-BEC8B0DA4FE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7A74073-63A4-4526-B833-E91E8FCB89A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E18B140-C1A2-412E-815B-33F6DBEC8C4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CD5A18B-34FC-4EB8-B605-BDAC104B576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0420318-D77D-48F2-971A-77AF61D668F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404B143-9F92-4CA3-83C8-E4A45AFA158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A0B120D-8A80-49C9-BE87-922D594C2B5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61059C-2076-461D-8C48-28D8F81445E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21CC39E-CF16-4A97-9F2F-E16E56C47F5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EF21D6-C83A-4CB4-8945-AC60C4185C2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2E2C61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61616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/>
          <p:nvPr/>
        </p:nvPicPr>
        <p:blipFill>
          <a:blip r:embed="rId14"/>
          <a:stretch/>
        </p:blipFill>
        <p:spPr>
          <a:xfrm>
            <a:off x="515880" y="5802480"/>
            <a:ext cx="2111040" cy="5392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2E2C6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61616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61616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61616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61616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1616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1616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1616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55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70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87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3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339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102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91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683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42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2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2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20" b="0" strike="noStrike" spc="-1">
                <a:latin typeface="Arial"/>
              </a:rPr>
              <a:t>Seventh Outline Level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 idx="1"/>
          </p:nvPr>
        </p:nvSpPr>
        <p:spPr>
          <a:xfrm>
            <a:off x="609480" y="6247440"/>
            <a:ext cx="2840400" cy="47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ftr" idx="2"/>
          </p:nvPr>
        </p:nvSpPr>
        <p:spPr>
          <a:xfrm>
            <a:off x="4169520" y="6247440"/>
            <a:ext cx="3864600" cy="47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sldNum" idx="3"/>
          </p:nvPr>
        </p:nvSpPr>
        <p:spPr>
          <a:xfrm>
            <a:off x="8741520" y="6247440"/>
            <a:ext cx="2840400" cy="47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FEB6284B-552B-41CA-8708-5DE9544F2CB6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rincetonUniversity/jobsta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treydock/cgroup_exporter" TargetMode="External"/><Relationship Id="rId4" Type="http://schemas.openxmlformats.org/officeDocument/2006/relationships/hyperlink" Target="https://github.com/prometheus/node_expor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6"/>
          <p:cNvPicPr/>
          <p:nvPr/>
        </p:nvPicPr>
        <p:blipFill>
          <a:blip r:embed="rId3"/>
          <a:stretch/>
        </p:blipFill>
        <p:spPr>
          <a:xfrm>
            <a:off x="8905320" y="-1432440"/>
            <a:ext cx="3286080" cy="8340120"/>
          </a:xfrm>
          <a:prstGeom prst="rect">
            <a:avLst/>
          </a:prstGeom>
          <a:ln w="0">
            <a:noFill/>
          </a:ln>
        </p:spPr>
      </p:pic>
      <p:sp>
        <p:nvSpPr>
          <p:cNvPr id="87" name="TextBox 2"/>
          <p:cNvSpPr/>
          <p:nvPr/>
        </p:nvSpPr>
        <p:spPr>
          <a:xfrm>
            <a:off x="695880" y="3187800"/>
            <a:ext cx="8139600" cy="59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TextBox 89"/>
          <p:cNvSpPr txBox="1"/>
          <p:nvPr/>
        </p:nvSpPr>
        <p:spPr>
          <a:xfrm>
            <a:off x="695880" y="2415780"/>
            <a:ext cx="8981280" cy="1544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z="4800" b="1" spc="-148" dirty="0" smtClean="0">
                <a:solidFill>
                  <a:srgbClr val="002060"/>
                </a:solidFill>
                <a:latin typeface="Arial"/>
              </a:rPr>
              <a:t>CROSSJACK</a:t>
            </a:r>
            <a:endParaRPr lang="en-GB" sz="4800" b="0" strike="noStrike" spc="-1" dirty="0">
              <a:latin typeface="Arial"/>
            </a:endParaRPr>
          </a:p>
          <a:p>
            <a:r>
              <a:rPr lang="en-GB" sz="2400" b="1" spc="-148" dirty="0" smtClean="0">
                <a:solidFill>
                  <a:srgbClr val="729FCF"/>
                </a:solidFill>
                <a:latin typeface="Arial"/>
              </a:rPr>
              <a:t>Job Level Metric Accounting/Visualisation for SCARF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4"/>
          <p:cNvSpPr/>
          <p:nvPr/>
        </p:nvSpPr>
        <p:spPr>
          <a:xfrm>
            <a:off x="403199" y="345240"/>
            <a:ext cx="1117138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3600" b="1" spc="-148" dirty="0" smtClean="0">
                <a:solidFill>
                  <a:srgbClr val="2E2D62"/>
                </a:solidFill>
                <a:latin typeface="Arial"/>
              </a:rPr>
              <a:t>Requirements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74674" y="1710807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spc="-1" dirty="0">
                <a:solidFill>
                  <a:srgbClr val="355269"/>
                </a:solidFill>
              </a:rPr>
              <a:t>Main goal for new platform is to help users optimise their jobs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 smtClean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smtClean="0">
                <a:solidFill>
                  <a:srgbClr val="355269"/>
                </a:solidFill>
                <a:latin typeface="Arial"/>
              </a:rPr>
              <a:t>Job feedback must be simple and consolidated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smtClean="0">
                <a:solidFill>
                  <a:srgbClr val="355269"/>
                </a:solidFill>
                <a:latin typeface="Arial"/>
              </a:rPr>
              <a:t>Platform must be maintainable and easy to implement new features</a:t>
            </a: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355269"/>
                </a:solidFill>
              </a:rPr>
              <a:t>Currently no ‘easy’ </a:t>
            </a:r>
            <a:r>
              <a:rPr lang="en-GB" spc="-1" dirty="0" smtClean="0">
                <a:solidFill>
                  <a:srgbClr val="355269"/>
                </a:solidFill>
              </a:rPr>
              <a:t>way </a:t>
            </a:r>
            <a:r>
              <a:rPr lang="en-GB" spc="-1" dirty="0">
                <a:solidFill>
                  <a:srgbClr val="355269"/>
                </a:solidFill>
              </a:rPr>
              <a:t>to get metrics specific to your job </a:t>
            </a:r>
            <a:r>
              <a:rPr lang="en-GB" spc="-1" dirty="0" smtClean="0">
                <a:solidFill>
                  <a:srgbClr val="355269"/>
                </a:solidFill>
              </a:rPr>
              <a:t>...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 </a:t>
            </a:r>
          </a:p>
          <a:p>
            <a:endParaRPr lang="en-GB" spc="-1" dirty="0">
              <a:solidFill>
                <a:srgbClr val="355269"/>
              </a:solidFill>
              <a:latin typeface="Arial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37400" y="930240"/>
            <a:ext cx="11137184" cy="6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4"/>
          <p:cNvSpPr/>
          <p:nvPr/>
        </p:nvSpPr>
        <p:spPr>
          <a:xfrm>
            <a:off x="403199" y="345240"/>
            <a:ext cx="1117138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3600" b="1" spc="-148" dirty="0" smtClean="0">
                <a:solidFill>
                  <a:srgbClr val="2E2D62"/>
                </a:solidFill>
                <a:latin typeface="Arial"/>
              </a:rPr>
              <a:t>Ganglia – overall visualisations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74674" y="1710807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 smtClean="0">
              <a:solidFill>
                <a:srgbClr val="355269"/>
              </a:solidFill>
              <a:latin typeface="Arial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37400" y="930240"/>
            <a:ext cx="11137184" cy="6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29" y="1258740"/>
            <a:ext cx="9229725" cy="418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4"/>
          <p:cNvSpPr/>
          <p:nvPr/>
        </p:nvSpPr>
        <p:spPr>
          <a:xfrm>
            <a:off x="403199" y="345240"/>
            <a:ext cx="1117138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3600" b="1" spc="-148" dirty="0" smtClean="0">
                <a:solidFill>
                  <a:srgbClr val="2E2D62"/>
                </a:solidFill>
                <a:latin typeface="Arial"/>
              </a:rPr>
              <a:t>SLURM commands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4827" y="1223974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sacct</a:t>
            </a:r>
            <a:endParaRPr lang="en-GB" spc="-1" dirty="0">
              <a:solidFill>
                <a:srgbClr val="355269"/>
              </a:solidFill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27" y="1714416"/>
            <a:ext cx="9697565" cy="8103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27" y="3215304"/>
            <a:ext cx="4122172" cy="1349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9327" y="3215304"/>
            <a:ext cx="4523065" cy="30407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4827" y="2668919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pc="-1" dirty="0" err="1">
                <a:solidFill>
                  <a:srgbClr val="355269"/>
                </a:solidFill>
                <a:latin typeface="Arial"/>
              </a:rPr>
              <a:t>s</a:t>
            </a:r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eff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                                                                           </a:t>
            </a:r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scontrol</a:t>
            </a:r>
            <a:endParaRPr lang="en-GB" spc="-1" dirty="0">
              <a:solidFill>
                <a:srgbClr val="35526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630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4"/>
          <p:cNvSpPr/>
          <p:nvPr/>
        </p:nvSpPr>
        <p:spPr>
          <a:xfrm>
            <a:off x="403199" y="345240"/>
            <a:ext cx="1117138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3600" b="1" spc="-148" dirty="0" smtClean="0">
                <a:solidFill>
                  <a:srgbClr val="2E2D62"/>
                </a:solidFill>
                <a:latin typeface="Arial"/>
              </a:rPr>
              <a:t>Chosen Technologies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74674" y="1710807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spc="-1" dirty="0" err="1" smtClean="0">
                <a:solidFill>
                  <a:srgbClr val="355269"/>
                </a:solidFill>
                <a:latin typeface="Arial"/>
              </a:rPr>
              <a:t>Grafana</a:t>
            </a:r>
            <a:r>
              <a:rPr lang="en-GB" spc="-1" dirty="0">
                <a:solidFill>
                  <a:srgbClr val="355269"/>
                </a:solidFill>
                <a:latin typeface="Arial"/>
              </a:rPr>
              <a:t> 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for visualisation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spc="-1" dirty="0" smtClean="0">
                <a:solidFill>
                  <a:srgbClr val="355269"/>
                </a:solidFill>
                <a:latin typeface="Arial"/>
              </a:rPr>
              <a:t>Prometheus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 with </a:t>
            </a:r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cgroups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/node exporters for data collection/accounting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spc="-1" dirty="0" err="1" smtClean="0">
                <a:solidFill>
                  <a:srgbClr val="355269"/>
                </a:solidFill>
                <a:latin typeface="Arial"/>
              </a:rPr>
              <a:t>Jobstats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 for job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r>
              <a:rPr lang="en-GB" i="1" spc="-1" dirty="0" smtClean="0">
                <a:solidFill>
                  <a:srgbClr val="355269"/>
                </a:solidFill>
                <a:latin typeface="Arial"/>
              </a:rPr>
              <a:t>Demo…</a:t>
            </a:r>
            <a:r>
              <a:rPr lang="en-GB" spc="-1" dirty="0" smtClean="0">
                <a:solidFill>
                  <a:srgbClr val="355269"/>
                </a:solidFill>
                <a:latin typeface="Arial"/>
              </a:rPr>
              <a:t>  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37400" y="930240"/>
            <a:ext cx="11137184" cy="6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46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4"/>
          <p:cNvSpPr/>
          <p:nvPr/>
        </p:nvSpPr>
        <p:spPr>
          <a:xfrm>
            <a:off x="403199" y="345240"/>
            <a:ext cx="1117138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3600" b="1" spc="-148" dirty="0" smtClean="0">
                <a:solidFill>
                  <a:srgbClr val="2E2D62"/>
                </a:solidFill>
                <a:latin typeface="Arial"/>
              </a:rPr>
              <a:t>What’s next?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74674" y="1710807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355269"/>
                </a:solidFill>
              </a:rPr>
              <a:t>Multi node </a:t>
            </a:r>
            <a:r>
              <a:rPr lang="en-GB" spc="-1" dirty="0" smtClean="0">
                <a:solidFill>
                  <a:srgbClr val="355269"/>
                </a:solidFill>
              </a:rPr>
              <a:t>setup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smtClean="0">
                <a:solidFill>
                  <a:srgbClr val="355269"/>
                </a:solidFill>
                <a:latin typeface="Arial"/>
              </a:rPr>
              <a:t>GPU metrics and more</a:t>
            </a:r>
          </a:p>
          <a:p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smtClean="0">
                <a:solidFill>
                  <a:srgbClr val="355269"/>
                </a:solidFill>
                <a:latin typeface="Arial"/>
              </a:rPr>
              <a:t>‘Productionise’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37400" y="930240"/>
            <a:ext cx="11137184" cy="6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407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/>
          <p:cNvSpPr txBox="1"/>
          <p:nvPr/>
        </p:nvSpPr>
        <p:spPr>
          <a:xfrm>
            <a:off x="874674" y="1710807"/>
            <a:ext cx="10228434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b="1" spc="-1" dirty="0" smtClean="0">
                <a:solidFill>
                  <a:srgbClr val="355269"/>
                </a:solidFill>
                <a:latin typeface="Arial"/>
              </a:rPr>
              <a:t>Links:</a:t>
            </a:r>
          </a:p>
          <a:p>
            <a:endParaRPr lang="en-GB" b="1" spc="-1" dirty="0" smtClean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Jobstats</a:t>
            </a:r>
            <a:r>
              <a:rPr lang="en-GB" spc="-1" dirty="0">
                <a:solidFill>
                  <a:srgbClr val="355269"/>
                </a:solidFill>
              </a:rPr>
              <a:t> - </a:t>
            </a:r>
            <a:r>
              <a:rPr lang="en-GB" spc="-1" dirty="0">
                <a:solidFill>
                  <a:srgbClr val="355269"/>
                </a:solidFill>
                <a:hlinkClick r:id="rId3"/>
              </a:rPr>
              <a:t>https://</a:t>
            </a:r>
            <a:r>
              <a:rPr lang="en-GB" spc="-1" dirty="0" smtClean="0">
                <a:solidFill>
                  <a:srgbClr val="355269"/>
                </a:solidFill>
                <a:hlinkClick r:id="rId3"/>
              </a:rPr>
              <a:t>github.com/PrincetonUniversity/jobstats</a:t>
            </a:r>
            <a:endParaRPr lang="en-GB" spc="-1" dirty="0" smtClean="0">
              <a:solidFill>
                <a:srgbClr val="35526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 smtClean="0">
              <a:solidFill>
                <a:srgbClr val="35526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>
                <a:solidFill>
                  <a:srgbClr val="355269"/>
                </a:solidFill>
              </a:rPr>
              <a:t>Node Exporter - </a:t>
            </a:r>
            <a:r>
              <a:rPr lang="en-GB" spc="-1" dirty="0">
                <a:solidFill>
                  <a:srgbClr val="355269"/>
                </a:solidFill>
                <a:hlinkClick r:id="rId4"/>
              </a:rPr>
              <a:t>https://</a:t>
            </a:r>
            <a:r>
              <a:rPr lang="en-GB" spc="-1" dirty="0" smtClean="0">
                <a:solidFill>
                  <a:srgbClr val="355269"/>
                </a:solidFill>
                <a:hlinkClick r:id="rId4"/>
              </a:rPr>
              <a:t>github.com/prometheus/node_exporter</a:t>
            </a:r>
            <a:endParaRPr lang="en-GB" spc="-1" dirty="0" smtClean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err="1" smtClean="0">
                <a:solidFill>
                  <a:srgbClr val="355269"/>
                </a:solidFill>
                <a:latin typeface="Arial"/>
              </a:rPr>
              <a:t>Cgroups</a:t>
            </a:r>
            <a:r>
              <a:rPr lang="en-GB" spc="-1" dirty="0">
                <a:solidFill>
                  <a:srgbClr val="355269"/>
                </a:solidFill>
              </a:rPr>
              <a:t> Exporter - </a:t>
            </a:r>
            <a:r>
              <a:rPr lang="en-GB" spc="-1" dirty="0">
                <a:solidFill>
                  <a:srgbClr val="355269"/>
                </a:solidFill>
                <a:hlinkClick r:id="rId5"/>
              </a:rPr>
              <a:t>https://</a:t>
            </a:r>
            <a:r>
              <a:rPr lang="en-GB" spc="-1" dirty="0" smtClean="0">
                <a:solidFill>
                  <a:srgbClr val="355269"/>
                </a:solidFill>
                <a:hlinkClick r:id="rId5"/>
              </a:rPr>
              <a:t>github.com/treydock/cgroup_exporter</a:t>
            </a:r>
            <a:endParaRPr lang="en-GB" spc="-1" dirty="0" smtClean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pc="-1" dirty="0">
              <a:solidFill>
                <a:srgbClr val="355269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pc="-1" dirty="0" smtClean="0">
                <a:solidFill>
                  <a:srgbClr val="355269"/>
                </a:solidFill>
                <a:latin typeface="Arial"/>
              </a:rPr>
              <a:t>Documentation – confluence</a:t>
            </a:r>
            <a:endParaRPr lang="en-GB" spc="-1" dirty="0" smtClean="0">
              <a:solidFill>
                <a:srgbClr val="355269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37400" y="930240"/>
            <a:ext cx="11137184" cy="657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GB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021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4729</TotalTime>
  <Words>120</Words>
  <Application>Microsoft Office PowerPoint</Application>
  <PresentationFormat>Widescreen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Regular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PowerPoint template - basic</dc:title>
  <dc:subject/>
  <dc:creator>Philip Millard</dc:creator>
  <dc:description/>
  <cp:lastModifiedBy>Ruhomaun, Jounaid (STFC,RAL,SC)</cp:lastModifiedBy>
  <cp:revision>228</cp:revision>
  <cp:lastPrinted>2019-10-02T08:27:37Z</cp:lastPrinted>
  <dcterms:created xsi:type="dcterms:W3CDTF">2019-09-17T08:04:08Z</dcterms:created>
  <dcterms:modified xsi:type="dcterms:W3CDTF">2024-06-13T13:55:01Z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4</vt:r8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6</vt:r8>
  </property>
</Properties>
</file>