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57" r:id="rId7"/>
    <p:sldId id="267" r:id="rId8"/>
    <p:sldId id="260" r:id="rId9"/>
    <p:sldId id="268" r:id="rId10"/>
    <p:sldId id="266" r:id="rId11"/>
    <p:sldId id="262" r:id="rId12"/>
    <p:sldId id="269" r:id="rId13"/>
    <p:sldId id="263" r:id="rId14"/>
    <p:sldId id="264" r:id="rId15"/>
    <p:sldId id="265" r:id="rId16"/>
    <p:sldId id="261" r:id="rId17"/>
    <p:sldId id="25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92" d="100"/>
          <a:sy n="92" d="100"/>
        </p:scale>
        <p:origin x="9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7E17ECC-A49B-40F2-98C3-A5C0698B4A69}"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271675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E17ECC-A49B-40F2-98C3-A5C0698B4A69}"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3819780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E17ECC-A49B-40F2-98C3-A5C0698B4A69}"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84296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E17ECC-A49B-40F2-98C3-A5C0698B4A69}"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217912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E17ECC-A49B-40F2-98C3-A5C0698B4A69}"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945078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7E17ECC-A49B-40F2-98C3-A5C0698B4A69}" type="datetimeFigureOut">
              <a:rPr lang="en-GB" smtClean="0"/>
              <a:t>18/04/2024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10485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7E17ECC-A49B-40F2-98C3-A5C0698B4A69}" type="datetimeFigureOut">
              <a:rPr lang="en-GB" smtClean="0"/>
              <a:t>18/04/2024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2415925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7E17ECC-A49B-40F2-98C3-A5C0698B4A69}" type="datetimeFigureOut">
              <a:rPr lang="en-GB" smtClean="0"/>
              <a:t>18/04/2024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184173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E17ECC-A49B-40F2-98C3-A5C0698B4A69}" type="datetimeFigureOut">
              <a:rPr lang="en-GB" smtClean="0"/>
              <a:t>18/04/2024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7208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E17ECC-A49B-40F2-98C3-A5C0698B4A69}" type="datetimeFigureOut">
              <a:rPr lang="en-GB" smtClean="0"/>
              <a:t>18/04/2024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3003921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E17ECC-A49B-40F2-98C3-A5C0698B4A69}" type="datetimeFigureOut">
              <a:rPr lang="en-GB" smtClean="0"/>
              <a:t>18/04/2024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6490C6-81B6-48DB-8F37-F2FA98763AA0}" type="slidenum">
              <a:rPr lang="en-GB" smtClean="0"/>
              <a:t>‹#›</a:t>
            </a:fld>
            <a:endParaRPr lang="en-GB"/>
          </a:p>
        </p:txBody>
      </p:sp>
    </p:spTree>
    <p:extLst>
      <p:ext uri="{BB962C8B-B14F-4D97-AF65-F5344CB8AC3E}">
        <p14:creationId xmlns:p14="http://schemas.microsoft.com/office/powerpoint/2010/main" val="195217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17ECC-A49B-40F2-98C3-A5C0698B4A69}" type="datetimeFigureOut">
              <a:rPr lang="en-GB" smtClean="0"/>
              <a:t>18/04/2024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490C6-81B6-48DB-8F37-F2FA98763AA0}" type="slidenum">
              <a:rPr lang="en-GB" smtClean="0"/>
              <a:t>‹#›</a:t>
            </a:fld>
            <a:endParaRPr lang="en-GB"/>
          </a:p>
        </p:txBody>
      </p:sp>
    </p:spTree>
    <p:extLst>
      <p:ext uri="{BB962C8B-B14F-4D97-AF65-F5344CB8AC3E}">
        <p14:creationId xmlns:p14="http://schemas.microsoft.com/office/powerpoint/2010/main" val="1017767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Content Placeholder 4"/>
          <p:cNvSpPr>
            <a:spLocks noGrp="1"/>
          </p:cNvSpPr>
          <p:nvPr>
            <p:ph idx="1"/>
          </p:nvPr>
        </p:nvSpPr>
        <p:spPr/>
        <p:txBody>
          <a:bodyPr>
            <a:normAutofit fontScale="92500" lnSpcReduction="10000"/>
          </a:bodyPr>
          <a:lstStyle/>
          <a:p>
            <a:r>
              <a:rPr lang="en-GB" dirty="0"/>
              <a:t>What is the status?</a:t>
            </a:r>
          </a:p>
          <a:p>
            <a:r>
              <a:rPr lang="en-GB" dirty="0"/>
              <a:t>What is the end goal for the department and how close are we to it?</a:t>
            </a:r>
          </a:p>
          <a:p>
            <a:r>
              <a:rPr lang="en-GB" dirty="0"/>
              <a:t>What is the currently planned final state for the division and the two themes?</a:t>
            </a:r>
          </a:p>
          <a:p>
            <a:r>
              <a:rPr lang="en-GB" dirty="0"/>
              <a:t>What new posts will be available within the themes as a </a:t>
            </a:r>
            <a:r>
              <a:rPr lang="en-GB" dirty="0" err="1"/>
              <a:t>a</a:t>
            </a:r>
            <a:r>
              <a:rPr lang="en-GB" dirty="0"/>
              <a:t> result?</a:t>
            </a:r>
          </a:p>
          <a:p>
            <a:r>
              <a:rPr lang="en-GB" dirty="0"/>
              <a:t>How will we know what roles are available and when?</a:t>
            </a:r>
          </a:p>
          <a:p>
            <a:r>
              <a:rPr lang="en-GB" dirty="0"/>
              <a:t>How does job matching occur? What happens when a person is doing multiple roles that they match against?</a:t>
            </a:r>
          </a:p>
          <a:p>
            <a:r>
              <a:rPr lang="en-GB" dirty="0"/>
              <a:t>What happens if we don't like where we end up?</a:t>
            </a:r>
          </a:p>
          <a:p>
            <a:r>
              <a:rPr lang="en-GB" dirty="0"/>
              <a:t>how the Fabric Team will be changed?</a:t>
            </a:r>
          </a:p>
          <a:p>
            <a:endParaRPr lang="en-GB" dirty="0"/>
          </a:p>
        </p:txBody>
      </p:sp>
    </p:spTree>
    <p:extLst>
      <p:ext uri="{BB962C8B-B14F-4D97-AF65-F5344CB8AC3E}">
        <p14:creationId xmlns:p14="http://schemas.microsoft.com/office/powerpoint/2010/main" val="3490362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Announcing Opportunities</a:t>
            </a:r>
            <a:br>
              <a:rPr lang="en-GB" dirty="0" smtClean="0"/>
            </a:br>
            <a:endParaRPr lang="en-GB" dirty="0"/>
          </a:p>
        </p:txBody>
      </p:sp>
      <p:sp>
        <p:nvSpPr>
          <p:cNvPr id="3" name="Content Placeholder 2"/>
          <p:cNvSpPr>
            <a:spLocks noGrp="1"/>
          </p:cNvSpPr>
          <p:nvPr>
            <p:ph idx="1"/>
          </p:nvPr>
        </p:nvSpPr>
        <p:spPr>
          <a:xfrm>
            <a:off x="838200" y="2630418"/>
            <a:ext cx="10515600" cy="3610408"/>
          </a:xfrm>
        </p:spPr>
        <p:txBody>
          <a:bodyPr/>
          <a:lstStyle/>
          <a:p>
            <a:r>
              <a:rPr lang="en-GB" dirty="0" smtClean="0"/>
              <a:t>This has been discussed at the department webinars. Guidance has been that you find out through the job portal.</a:t>
            </a:r>
          </a:p>
          <a:p>
            <a:r>
              <a:rPr lang="en-GB" dirty="0" smtClean="0"/>
              <a:t>Hard to disentangle SC2025 positions from all other posts and treat separately.</a:t>
            </a:r>
          </a:p>
          <a:p>
            <a:r>
              <a:rPr lang="en-GB" dirty="0" smtClean="0"/>
              <a:t>For the SC2025 Band G and Band F unmatched vacancies and (other unusual/specialist roles) that people do not match against – I will circulate details to the division.</a:t>
            </a:r>
            <a:endParaRPr lang="en-GB" dirty="0"/>
          </a:p>
        </p:txBody>
      </p:sp>
      <p:sp>
        <p:nvSpPr>
          <p:cNvPr id="4" name="TextBox 3"/>
          <p:cNvSpPr txBox="1"/>
          <p:nvPr/>
        </p:nvSpPr>
        <p:spPr>
          <a:xfrm>
            <a:off x="838200" y="1304855"/>
            <a:ext cx="10207336" cy="1077218"/>
          </a:xfrm>
          <a:prstGeom prst="rect">
            <a:avLst/>
          </a:prstGeom>
          <a:noFill/>
        </p:spPr>
        <p:txBody>
          <a:bodyPr wrap="square" rtlCol="0">
            <a:spAutoFit/>
          </a:bodyPr>
          <a:lstStyle/>
          <a:p>
            <a:r>
              <a:rPr lang="en-GB" sz="3200" dirty="0" smtClean="0">
                <a:solidFill>
                  <a:srgbClr val="FF0000"/>
                </a:solidFill>
              </a:rPr>
              <a:t>How will we know what roles are available and when?</a:t>
            </a:r>
          </a:p>
          <a:p>
            <a:endParaRPr lang="en-GB" sz="3200" dirty="0" smtClean="0"/>
          </a:p>
        </p:txBody>
      </p:sp>
    </p:spTree>
    <p:extLst>
      <p:ext uri="{BB962C8B-B14F-4D97-AF65-F5344CB8AC3E}">
        <p14:creationId xmlns:p14="http://schemas.microsoft.com/office/powerpoint/2010/main" val="1741561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Fabric Team</a:t>
            </a:r>
            <a:br>
              <a:rPr lang="en-GB" dirty="0" smtClean="0"/>
            </a:br>
            <a:endParaRPr lang="en-GB" dirty="0"/>
          </a:p>
        </p:txBody>
      </p:sp>
      <p:sp>
        <p:nvSpPr>
          <p:cNvPr id="3" name="Content Placeholder 2"/>
          <p:cNvSpPr>
            <a:spLocks noGrp="1"/>
          </p:cNvSpPr>
          <p:nvPr>
            <p:ph idx="1"/>
          </p:nvPr>
        </p:nvSpPr>
        <p:spPr>
          <a:xfrm>
            <a:off x="838200" y="2256345"/>
            <a:ext cx="10515600" cy="3610408"/>
          </a:xfrm>
        </p:spPr>
        <p:txBody>
          <a:bodyPr/>
          <a:lstStyle/>
          <a:p>
            <a:r>
              <a:rPr lang="en-GB" dirty="0" smtClean="0"/>
              <a:t>Nothing has changed in the plans since I presented to RIG last year</a:t>
            </a:r>
          </a:p>
          <a:p>
            <a:r>
              <a:rPr lang="en-GB" dirty="0" smtClean="0"/>
              <a:t>Some tasks will move to a hardware group</a:t>
            </a:r>
          </a:p>
          <a:p>
            <a:r>
              <a:rPr lang="en-GB" dirty="0" smtClean="0"/>
              <a:t>Some tasks will move to an infrastructure group</a:t>
            </a:r>
            <a:endParaRPr lang="en-GB" dirty="0"/>
          </a:p>
        </p:txBody>
      </p:sp>
      <p:sp>
        <p:nvSpPr>
          <p:cNvPr id="4" name="TextBox 3"/>
          <p:cNvSpPr txBox="1"/>
          <p:nvPr/>
        </p:nvSpPr>
        <p:spPr>
          <a:xfrm>
            <a:off x="838200" y="1304855"/>
            <a:ext cx="10207336" cy="584775"/>
          </a:xfrm>
          <a:prstGeom prst="rect">
            <a:avLst/>
          </a:prstGeom>
          <a:noFill/>
        </p:spPr>
        <p:txBody>
          <a:bodyPr wrap="square" rtlCol="0">
            <a:spAutoFit/>
          </a:bodyPr>
          <a:lstStyle/>
          <a:p>
            <a:r>
              <a:rPr lang="en-GB" sz="3200" dirty="0">
                <a:solidFill>
                  <a:srgbClr val="FF0000"/>
                </a:solidFill>
              </a:rPr>
              <a:t>H</a:t>
            </a:r>
            <a:r>
              <a:rPr lang="en-GB" sz="3200" dirty="0" smtClean="0">
                <a:solidFill>
                  <a:srgbClr val="FF0000"/>
                </a:solidFill>
              </a:rPr>
              <a:t>ow the Fabric Team will be changed?</a:t>
            </a:r>
          </a:p>
        </p:txBody>
      </p:sp>
    </p:spTree>
    <p:extLst>
      <p:ext uri="{BB962C8B-B14F-4D97-AF65-F5344CB8AC3E}">
        <p14:creationId xmlns:p14="http://schemas.microsoft.com/office/powerpoint/2010/main" val="64342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 State</a:t>
            </a:r>
            <a:br>
              <a:rPr lang="en-GB" dirty="0" smtClean="0"/>
            </a:br>
            <a:endParaRPr lang="en-GB" dirty="0"/>
          </a:p>
        </p:txBody>
      </p:sp>
      <p:sp>
        <p:nvSpPr>
          <p:cNvPr id="3" name="Content Placeholder 2"/>
          <p:cNvSpPr>
            <a:spLocks noGrp="1"/>
          </p:cNvSpPr>
          <p:nvPr>
            <p:ph idx="1"/>
          </p:nvPr>
        </p:nvSpPr>
        <p:spPr>
          <a:xfrm>
            <a:off x="838200" y="2630418"/>
            <a:ext cx="10515600" cy="3610408"/>
          </a:xfrm>
        </p:spPr>
        <p:txBody>
          <a:bodyPr>
            <a:normAutofit fontScale="92500" lnSpcReduction="20000"/>
          </a:bodyPr>
          <a:lstStyle/>
          <a:p>
            <a:r>
              <a:rPr lang="en-GB" dirty="0" smtClean="0"/>
              <a:t>Only a limited number of new positions will be created that people will be job matched against.</a:t>
            </a:r>
          </a:p>
          <a:p>
            <a:r>
              <a:rPr lang="en-GB" dirty="0" smtClean="0"/>
              <a:t>Job matching only occurs at level band transfer</a:t>
            </a:r>
          </a:p>
          <a:p>
            <a:r>
              <a:rPr lang="en-GB" dirty="0" smtClean="0"/>
              <a:t>If you are doing 60% or more of the new role than you formally job match</a:t>
            </a:r>
          </a:p>
          <a:p>
            <a:r>
              <a:rPr lang="en-GB" dirty="0" smtClean="0"/>
              <a:t>If no job match then vacancy will be advertised internally</a:t>
            </a:r>
          </a:p>
          <a:p>
            <a:r>
              <a:rPr lang="en-GB" dirty="0" smtClean="0"/>
              <a:t>If not then externally</a:t>
            </a:r>
          </a:p>
          <a:p>
            <a:r>
              <a:rPr lang="en-GB" dirty="0" smtClean="0"/>
              <a:t>Logic suggests that you will not job match against multiple positions </a:t>
            </a:r>
          </a:p>
          <a:p>
            <a:r>
              <a:rPr lang="en-GB" dirty="0" smtClean="0"/>
              <a:t>Some people’s jobs may evolve if part of what they do falls within the scope of a different group </a:t>
            </a:r>
            <a:endParaRPr lang="en-GB" dirty="0"/>
          </a:p>
        </p:txBody>
      </p:sp>
      <p:sp>
        <p:nvSpPr>
          <p:cNvPr id="4" name="TextBox 3"/>
          <p:cNvSpPr txBox="1"/>
          <p:nvPr/>
        </p:nvSpPr>
        <p:spPr>
          <a:xfrm>
            <a:off x="838200" y="1304855"/>
            <a:ext cx="10207336" cy="1569660"/>
          </a:xfrm>
          <a:prstGeom prst="rect">
            <a:avLst/>
          </a:prstGeom>
          <a:noFill/>
        </p:spPr>
        <p:txBody>
          <a:bodyPr wrap="square" rtlCol="0">
            <a:spAutoFit/>
          </a:bodyPr>
          <a:lstStyle/>
          <a:p>
            <a:r>
              <a:rPr lang="en-GB" sz="3200" dirty="0" smtClean="0">
                <a:solidFill>
                  <a:srgbClr val="FF0000"/>
                </a:solidFill>
              </a:rPr>
              <a:t>How does job matching occur? What happens when a person is doing multiple roles that they match against?</a:t>
            </a:r>
          </a:p>
          <a:p>
            <a:endParaRPr lang="en-GB" sz="3200" dirty="0" smtClean="0"/>
          </a:p>
        </p:txBody>
      </p:sp>
    </p:spTree>
    <p:extLst>
      <p:ext uri="{BB962C8B-B14F-4D97-AF65-F5344CB8AC3E}">
        <p14:creationId xmlns:p14="http://schemas.microsoft.com/office/powerpoint/2010/main" val="3710127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1208863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Goal</a:t>
            </a: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2423444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Goal</a:t>
            </a:r>
            <a:r>
              <a:rPr lang="en-GB" dirty="0" smtClean="0"/>
              <a:t>?</a:t>
            </a:r>
            <a:r>
              <a:rPr lang="en-GB" dirty="0" smtClean="0"/>
              <a:t/>
            </a:r>
            <a:br>
              <a:rPr lang="en-GB" dirty="0" smtClean="0"/>
            </a:br>
            <a:endParaRPr lang="en-GB" dirty="0"/>
          </a:p>
        </p:txBody>
      </p:sp>
      <p:sp>
        <p:nvSpPr>
          <p:cNvPr id="3" name="Content Placeholder 2"/>
          <p:cNvSpPr>
            <a:spLocks noGrp="1"/>
          </p:cNvSpPr>
          <p:nvPr>
            <p:ph idx="1"/>
          </p:nvPr>
        </p:nvSpPr>
        <p:spPr>
          <a:xfrm>
            <a:off x="838200" y="2566555"/>
            <a:ext cx="10515600" cy="3610408"/>
          </a:xfrm>
        </p:spPr>
        <p:txBody>
          <a:bodyPr/>
          <a:lstStyle/>
          <a:p>
            <a:r>
              <a:rPr lang="en-GB" dirty="0" smtClean="0"/>
              <a:t>To create all the themes</a:t>
            </a:r>
          </a:p>
          <a:p>
            <a:r>
              <a:rPr lang="en-GB" dirty="0" smtClean="0"/>
              <a:t>Create the new groups</a:t>
            </a:r>
          </a:p>
          <a:p>
            <a:r>
              <a:rPr lang="en-GB" dirty="0" smtClean="0"/>
              <a:t>Put in place a new department management/decision making  structure</a:t>
            </a:r>
          </a:p>
          <a:p>
            <a:r>
              <a:rPr lang="en-GB" dirty="0" smtClean="0"/>
              <a:t>Recruit other staff (architects and systems staff)</a:t>
            </a:r>
          </a:p>
          <a:p>
            <a:r>
              <a:rPr lang="en-GB" dirty="0" smtClean="0"/>
              <a:t>Allow new Theme leads to evolve the org structure</a:t>
            </a:r>
          </a:p>
          <a:p>
            <a:r>
              <a:rPr lang="en-GB" dirty="0" smtClean="0"/>
              <a:t>See next slide for how close – but still a long way for Systems Division</a:t>
            </a:r>
          </a:p>
          <a:p>
            <a:endParaRPr lang="en-GB" dirty="0" smtClean="0"/>
          </a:p>
          <a:p>
            <a:endParaRPr lang="en-GB" dirty="0"/>
          </a:p>
        </p:txBody>
      </p:sp>
      <p:sp>
        <p:nvSpPr>
          <p:cNvPr id="4" name="TextBox 3"/>
          <p:cNvSpPr txBox="1"/>
          <p:nvPr/>
        </p:nvSpPr>
        <p:spPr>
          <a:xfrm>
            <a:off x="838200" y="1284074"/>
            <a:ext cx="10789227" cy="1077218"/>
          </a:xfrm>
          <a:prstGeom prst="rect">
            <a:avLst/>
          </a:prstGeom>
          <a:noFill/>
        </p:spPr>
        <p:txBody>
          <a:bodyPr wrap="square" rtlCol="0">
            <a:spAutoFit/>
          </a:bodyPr>
          <a:lstStyle/>
          <a:p>
            <a:r>
              <a:rPr lang="en-GB" sz="3200" dirty="0" smtClean="0">
                <a:solidFill>
                  <a:srgbClr val="FF0000"/>
                </a:solidFill>
              </a:rPr>
              <a:t>What is the end goal for the department and how close are we to it?</a:t>
            </a:r>
          </a:p>
        </p:txBody>
      </p:sp>
    </p:spTree>
    <p:extLst>
      <p:ext uri="{BB962C8B-B14F-4D97-AF65-F5344CB8AC3E}">
        <p14:creationId xmlns:p14="http://schemas.microsoft.com/office/powerpoint/2010/main" val="2632578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Status</a:t>
            </a:r>
            <a:br>
              <a:rPr lang="en-GB" dirty="0" smtClean="0"/>
            </a:br>
            <a:endParaRPr lang="en-GB" dirty="0"/>
          </a:p>
        </p:txBody>
      </p:sp>
      <p:sp>
        <p:nvSpPr>
          <p:cNvPr id="3" name="Content Placeholder 2"/>
          <p:cNvSpPr>
            <a:spLocks noGrp="1"/>
          </p:cNvSpPr>
          <p:nvPr>
            <p:ph idx="1"/>
          </p:nvPr>
        </p:nvSpPr>
        <p:spPr>
          <a:xfrm>
            <a:off x="838200" y="2566555"/>
            <a:ext cx="10515600" cy="3610408"/>
          </a:xfrm>
        </p:spPr>
        <p:txBody>
          <a:bodyPr/>
          <a:lstStyle/>
          <a:p>
            <a:r>
              <a:rPr lang="en-GB" dirty="0" smtClean="0"/>
              <a:t>The Status is updated at the department webinars</a:t>
            </a:r>
          </a:p>
          <a:p>
            <a:pPr lvl="1"/>
            <a:endParaRPr lang="en-GB" dirty="0"/>
          </a:p>
        </p:txBody>
      </p:sp>
      <p:sp>
        <p:nvSpPr>
          <p:cNvPr id="4" name="TextBox 3"/>
          <p:cNvSpPr txBox="1"/>
          <p:nvPr/>
        </p:nvSpPr>
        <p:spPr>
          <a:xfrm>
            <a:off x="838200" y="1543846"/>
            <a:ext cx="3410164" cy="584775"/>
          </a:xfrm>
          <a:prstGeom prst="rect">
            <a:avLst/>
          </a:prstGeom>
          <a:noFill/>
        </p:spPr>
        <p:txBody>
          <a:bodyPr wrap="none" rtlCol="0">
            <a:spAutoFit/>
          </a:bodyPr>
          <a:lstStyle/>
          <a:p>
            <a:r>
              <a:rPr lang="en-GB" sz="3200" dirty="0" smtClean="0">
                <a:solidFill>
                  <a:srgbClr val="FF0000"/>
                </a:solidFill>
              </a:rPr>
              <a:t>What is the Status?</a:t>
            </a:r>
            <a:endParaRPr lang="en-GB" sz="3200" dirty="0">
              <a:solidFill>
                <a:srgbClr val="FF0000"/>
              </a:solidFill>
            </a:endParaRPr>
          </a:p>
        </p:txBody>
      </p:sp>
      <p:sp>
        <p:nvSpPr>
          <p:cNvPr id="5" name="AutoShape 2" descr="https://ukc-powerpoint.officeapps.live.com/pods/GetClipboardImage.ashx?Id=01627f5e-3ddd-4ca7-9b26-fff499321b76&amp;DC=GUK5&amp;pkey=2bc4cbdc-7887-482e-9eba-bdd12f07c203&amp;wdwaccluster=GUK5"/>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https://ukc-powerpoint.officeapps.live.com/pods/GetClipboardImage.ashx?Id=557c69c2-0958-4ad6-9233-c850af6f4e98&amp;DC=GUK5&amp;pkey=de101a63-18b0-4f76-84fb-c35ed3c12f7e&amp;wdwaccluster=GUK5"/>
          <p:cNvSpPr>
            <a:spLocks noChangeAspect="1" noChangeArrowheads="1"/>
          </p:cNvSpPr>
          <p:nvPr/>
        </p:nvSpPr>
        <p:spPr bwMode="auto">
          <a:xfrm>
            <a:off x="36512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60886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From Webinar</a:t>
            </a:r>
            <a:endParaRPr lang="en-GB" dirty="0"/>
          </a:p>
        </p:txBody>
      </p:sp>
      <p:sp>
        <p:nvSpPr>
          <p:cNvPr id="3" name="Content Placeholder 2"/>
          <p:cNvSpPr>
            <a:spLocks noGrp="1"/>
          </p:cNvSpPr>
          <p:nvPr>
            <p:ph idx="1"/>
          </p:nvPr>
        </p:nvSpPr>
        <p:spPr/>
        <p:txBody>
          <a:bodyPr>
            <a:normAutofit fontScale="92500" lnSpcReduction="10000"/>
          </a:bodyPr>
          <a:lstStyle/>
          <a:p>
            <a:pPr fontAlgn="base"/>
            <a:r>
              <a:rPr lang="en-GB" dirty="0"/>
              <a:t>Barbara, Gordon, and Pete in post and changing duties</a:t>
            </a:r>
            <a:r>
              <a:rPr lang="en-US" dirty="0"/>
              <a:t>​</a:t>
            </a:r>
          </a:p>
          <a:p>
            <a:pPr fontAlgn="base"/>
            <a:r>
              <a:rPr lang="en-GB" dirty="0"/>
              <a:t>6 Theme leads now in post, </a:t>
            </a:r>
            <a:r>
              <a:rPr lang="en-US" dirty="0"/>
              <a:t>​</a:t>
            </a:r>
          </a:p>
          <a:p>
            <a:pPr fontAlgn="base"/>
            <a:r>
              <a:rPr lang="en-GB" dirty="0"/>
              <a:t>Elizabeth Newbold – Open Science Theme​</a:t>
            </a:r>
            <a:r>
              <a:rPr lang="en-US" dirty="0"/>
              <a:t>​</a:t>
            </a:r>
          </a:p>
          <a:p>
            <a:pPr fontAlgn="base"/>
            <a:r>
              <a:rPr lang="en-GB" dirty="0"/>
              <a:t>Dave Emerson – Computational Engineering Theme​</a:t>
            </a:r>
            <a:r>
              <a:rPr lang="en-US" dirty="0"/>
              <a:t>​</a:t>
            </a:r>
          </a:p>
          <a:p>
            <a:pPr fontAlgn="base"/>
            <a:r>
              <a:rPr lang="en-GB" dirty="0"/>
              <a:t>Martyn Winn – Computational Biology Theme​</a:t>
            </a:r>
            <a:r>
              <a:rPr lang="en-US" dirty="0"/>
              <a:t>​</a:t>
            </a:r>
          </a:p>
          <a:p>
            <a:pPr fontAlgn="base"/>
            <a:r>
              <a:rPr lang="en-GB" dirty="0"/>
              <a:t>Gilberto Teobaldi – Computational Materials and Molecular Science Theme</a:t>
            </a:r>
            <a:r>
              <a:rPr lang="en-US" dirty="0"/>
              <a:t>​</a:t>
            </a:r>
          </a:p>
          <a:p>
            <a:pPr fontAlgn="base"/>
            <a:r>
              <a:rPr lang="en-GB" dirty="0"/>
              <a:t>Tyrone Rees – Computational Maths</a:t>
            </a:r>
            <a:r>
              <a:rPr lang="en-US" dirty="0"/>
              <a:t>​</a:t>
            </a:r>
          </a:p>
          <a:p>
            <a:pPr fontAlgn="base"/>
            <a:r>
              <a:rPr lang="en-GB" b="1" dirty="0"/>
              <a:t>Brian Matthews – Data Engineering</a:t>
            </a:r>
            <a:r>
              <a:rPr lang="en-US" dirty="0"/>
              <a:t>​</a:t>
            </a:r>
          </a:p>
          <a:p>
            <a:pPr fontAlgn="base"/>
            <a:r>
              <a:rPr lang="en-GB" dirty="0"/>
              <a:t>Cyber Security, AI for Science, Infrastructure, Platform and Services, Software Engineering – in process and awaiting 2024-25 </a:t>
            </a:r>
            <a:r>
              <a:rPr lang="en-GB" dirty="0" smtClean="0"/>
              <a:t>budgets</a:t>
            </a:r>
            <a:endParaRPr lang="en-US" dirty="0"/>
          </a:p>
        </p:txBody>
      </p:sp>
    </p:spTree>
    <p:extLst>
      <p:ext uri="{BB962C8B-B14F-4D97-AF65-F5344CB8AC3E}">
        <p14:creationId xmlns:p14="http://schemas.microsoft.com/office/powerpoint/2010/main" val="84802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 State</a:t>
            </a:r>
            <a:br>
              <a:rPr lang="en-GB" dirty="0" smtClean="0"/>
            </a:br>
            <a:endParaRPr lang="en-GB" dirty="0"/>
          </a:p>
        </p:txBody>
      </p:sp>
      <p:sp>
        <p:nvSpPr>
          <p:cNvPr id="3" name="Content Placeholder 2"/>
          <p:cNvSpPr>
            <a:spLocks noGrp="1"/>
          </p:cNvSpPr>
          <p:nvPr>
            <p:ph idx="1"/>
          </p:nvPr>
        </p:nvSpPr>
        <p:spPr>
          <a:xfrm>
            <a:off x="838200" y="2630418"/>
            <a:ext cx="10515600" cy="3610408"/>
          </a:xfrm>
        </p:spPr>
        <p:txBody>
          <a:bodyPr/>
          <a:lstStyle/>
          <a:p>
            <a:r>
              <a:rPr lang="en-GB" dirty="0" smtClean="0"/>
              <a:t>The Final State has not changed, but it may update in the light of input from the new Theme Leaders and others</a:t>
            </a:r>
          </a:p>
          <a:p>
            <a:r>
              <a:rPr lang="en-GB" dirty="0" smtClean="0"/>
              <a:t>I presented our plans to every group (but of course staff may have changed)</a:t>
            </a:r>
          </a:p>
          <a:p>
            <a:r>
              <a:rPr lang="en-GB" dirty="0" smtClean="0"/>
              <a:t>Once we have approval to start process again – then we can begin further conversations </a:t>
            </a:r>
            <a:endParaRPr lang="en-GB" dirty="0"/>
          </a:p>
        </p:txBody>
      </p:sp>
      <p:sp>
        <p:nvSpPr>
          <p:cNvPr id="4" name="TextBox 3"/>
          <p:cNvSpPr txBox="1"/>
          <p:nvPr/>
        </p:nvSpPr>
        <p:spPr>
          <a:xfrm>
            <a:off x="838200" y="1304855"/>
            <a:ext cx="10207336" cy="1077218"/>
          </a:xfrm>
          <a:prstGeom prst="rect">
            <a:avLst/>
          </a:prstGeom>
          <a:noFill/>
        </p:spPr>
        <p:txBody>
          <a:bodyPr wrap="square" rtlCol="0">
            <a:spAutoFit/>
          </a:bodyPr>
          <a:lstStyle/>
          <a:p>
            <a:r>
              <a:rPr lang="en-GB" sz="3200" dirty="0" smtClean="0">
                <a:solidFill>
                  <a:srgbClr val="FF0000"/>
                </a:solidFill>
              </a:rPr>
              <a:t>What is the currently planned final state for the division and the two themes?</a:t>
            </a:r>
          </a:p>
        </p:txBody>
      </p:sp>
    </p:spTree>
    <p:extLst>
      <p:ext uri="{BB962C8B-B14F-4D97-AF65-F5344CB8AC3E}">
        <p14:creationId xmlns:p14="http://schemas.microsoft.com/office/powerpoint/2010/main" val="88976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9009" y="3399342"/>
            <a:ext cx="11856824" cy="208211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p:cNvSpPr/>
          <p:nvPr/>
        </p:nvSpPr>
        <p:spPr>
          <a:xfrm>
            <a:off x="96760" y="170936"/>
            <a:ext cx="11856824" cy="278027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p:cNvSpPr/>
          <p:nvPr/>
        </p:nvSpPr>
        <p:spPr>
          <a:xfrm>
            <a:off x="1928908" y="1834979"/>
            <a:ext cx="8192529" cy="85261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prstClr val="black"/>
                </a:solidFill>
                <a:effectLst/>
                <a:uLnTx/>
                <a:uFillTx/>
                <a:latin typeface="Calibri" panose="020F0502020204030204"/>
                <a:ea typeface="+mn-ea"/>
                <a:cs typeface="+mn-cs"/>
              </a:rPr>
              <a:t>Infrastructure Theme.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prstClr val="black"/>
                </a:solidFill>
                <a:effectLst/>
                <a:uLnTx/>
                <a:uFillTx/>
                <a:latin typeface="Calibri" panose="020F0502020204030204"/>
                <a:ea typeface="+mn-ea"/>
                <a:cs typeface="+mn-cs"/>
              </a:rPr>
              <a:t>Objective: Deliver Joined up SCD2025 Infrastructure</a:t>
            </a:r>
          </a:p>
        </p:txBody>
      </p:sp>
      <p:sp>
        <p:nvSpPr>
          <p:cNvPr id="5" name="Rectangle 4"/>
          <p:cNvSpPr/>
          <p:nvPr/>
        </p:nvSpPr>
        <p:spPr>
          <a:xfrm>
            <a:off x="1112108" y="3847071"/>
            <a:ext cx="9082215" cy="8526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prstClr val="black"/>
                </a:solidFill>
                <a:effectLst/>
                <a:uLnTx/>
                <a:uFillTx/>
                <a:latin typeface="Calibri" panose="020F0502020204030204"/>
                <a:ea typeface="+mn-ea"/>
                <a:cs typeface="+mn-cs"/>
              </a:rPr>
              <a:t>Platforms and Services Theme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prstClr val="black"/>
                </a:solidFill>
                <a:effectLst/>
                <a:uLnTx/>
                <a:uFillTx/>
                <a:latin typeface="Calibri" panose="020F0502020204030204"/>
                <a:ea typeface="+mn-ea"/>
                <a:cs typeface="+mn-cs"/>
              </a:rPr>
              <a:t>Objective: Deliver Joined up SCD2025 Service Management Framework</a:t>
            </a:r>
          </a:p>
        </p:txBody>
      </p:sp>
      <p:sp>
        <p:nvSpPr>
          <p:cNvPr id="6" name="Rounded Rectangle 5"/>
          <p:cNvSpPr/>
          <p:nvPr/>
        </p:nvSpPr>
        <p:spPr>
          <a:xfrm>
            <a:off x="10565026" y="1909588"/>
            <a:ext cx="1470454" cy="81554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Databases</a:t>
            </a:r>
          </a:p>
        </p:txBody>
      </p:sp>
      <p:sp>
        <p:nvSpPr>
          <p:cNvPr id="7" name="Rounded Rectangle 6"/>
          <p:cNvSpPr/>
          <p:nvPr/>
        </p:nvSpPr>
        <p:spPr>
          <a:xfrm>
            <a:off x="912148" y="753837"/>
            <a:ext cx="2578818" cy="81554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Hardware Operations. Hands on, predictable delivery, bare bones</a:t>
            </a:r>
          </a:p>
        </p:txBody>
      </p:sp>
      <p:sp>
        <p:nvSpPr>
          <p:cNvPr id="9" name="Rounded Rectangle 8"/>
          <p:cNvSpPr/>
          <p:nvPr/>
        </p:nvSpPr>
        <p:spPr>
          <a:xfrm>
            <a:off x="3768764" y="766669"/>
            <a:ext cx="3474620" cy="81554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Infrastructure Monitoring, bookkeeping, </a:t>
            </a:r>
            <a:r>
              <a:rPr kumimoji="0" lang="en-GB" sz="1800" b="0" i="0" u="none" strike="noStrike" kern="1200" cap="none" spc="0" normalizeH="0" baseline="0" noProof="0" dirty="0" err="1">
                <a:ln>
                  <a:noFill/>
                </a:ln>
                <a:solidFill>
                  <a:prstClr val="white"/>
                </a:solidFill>
                <a:effectLst/>
                <a:uLnTx/>
                <a:uFillTx/>
                <a:latin typeface="Calibri" panose="020F0502020204030204"/>
                <a:ea typeface="+mn-ea"/>
                <a:cs typeface="+mn-cs"/>
              </a:rPr>
              <a:t>config</a:t>
            </a: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man, </a:t>
            </a:r>
            <a:r>
              <a:rPr kumimoji="0" lang="en-GB" sz="1800" b="0" i="0" u="none" strike="noStrike" kern="1200" cap="none" spc="0" normalizeH="0" baseline="0" noProof="0" dirty="0" err="1">
                <a:ln>
                  <a:noFill/>
                </a:ln>
                <a:solidFill>
                  <a:prstClr val="white"/>
                </a:solidFill>
                <a:effectLst/>
                <a:uLnTx/>
                <a:uFillTx/>
                <a:latin typeface="Calibri" panose="020F0502020204030204"/>
                <a:ea typeface="+mn-ea"/>
                <a:cs typeface="+mn-cs"/>
              </a:rPr>
              <a:t>Vmware</a:t>
            </a: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net </a:t>
            </a:r>
            <a:r>
              <a:rPr kumimoji="0" lang="en-GB" sz="1800" b="0" i="0" u="none" strike="noStrike" kern="1200" cap="none" spc="0" normalizeH="0" baseline="0" noProof="0" dirty="0" err="1">
                <a:ln>
                  <a:noFill/>
                </a:ln>
                <a:solidFill>
                  <a:prstClr val="white"/>
                </a:solidFill>
                <a:effectLst/>
                <a:uLnTx/>
                <a:uFillTx/>
                <a:latin typeface="Calibri" panose="020F0502020204030204"/>
                <a:ea typeface="+mn-ea"/>
                <a:cs typeface="+mn-cs"/>
              </a:rPr>
              <a:t>eng</a:t>
            </a: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managed VMs</a:t>
            </a:r>
          </a:p>
        </p:txBody>
      </p:sp>
      <p:sp>
        <p:nvSpPr>
          <p:cNvPr id="12" name="Right Arrow 11"/>
          <p:cNvSpPr/>
          <p:nvPr/>
        </p:nvSpPr>
        <p:spPr>
          <a:xfrm>
            <a:off x="1309815" y="2738463"/>
            <a:ext cx="9255211" cy="902043"/>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New Service Pipeline</a:t>
            </a:r>
          </a:p>
        </p:txBody>
      </p:sp>
      <p:sp>
        <p:nvSpPr>
          <p:cNvPr id="14" name="Rounded Rectangle 13"/>
          <p:cNvSpPr/>
          <p:nvPr/>
        </p:nvSpPr>
        <p:spPr>
          <a:xfrm>
            <a:off x="261632" y="1801204"/>
            <a:ext cx="1470454" cy="815546"/>
          </a:xfrm>
          <a:prstGeom prst="roundRect">
            <a:avLst/>
          </a:prstGeom>
          <a:solidFill>
            <a:srgbClr val="FB35E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Cloud</a:t>
            </a:r>
          </a:p>
        </p:txBody>
      </p:sp>
      <p:sp>
        <p:nvSpPr>
          <p:cNvPr id="19" name="Rounded Rectangle 18"/>
          <p:cNvSpPr/>
          <p:nvPr/>
        </p:nvSpPr>
        <p:spPr>
          <a:xfrm>
            <a:off x="7415394" y="4774033"/>
            <a:ext cx="1783045" cy="720747"/>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white"/>
                </a:solidFill>
                <a:effectLst/>
                <a:uLnTx/>
                <a:uFillTx/>
                <a:latin typeface="Calibri" panose="020F0502020204030204"/>
                <a:ea typeface="+mn-ea"/>
                <a:cs typeface="+mn-cs"/>
              </a:rPr>
              <a:t>Facilities Data </a:t>
            </a: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Pipelines</a:t>
            </a:r>
          </a:p>
        </p:txBody>
      </p:sp>
      <p:sp>
        <p:nvSpPr>
          <p:cNvPr id="2" name="Rounded Rectangle 1">
            <a:extLst>
              <a:ext uri="{FF2B5EF4-FFF2-40B4-BE49-F238E27FC236}">
                <a16:creationId xmlns:a16="http://schemas.microsoft.com/office/drawing/2014/main" id="{6FA3A352-8973-7B9C-1493-CDB29E2EC2FF}"/>
              </a:ext>
            </a:extLst>
          </p:cNvPr>
          <p:cNvSpPr/>
          <p:nvPr/>
        </p:nvSpPr>
        <p:spPr>
          <a:xfrm>
            <a:off x="8077824" y="809552"/>
            <a:ext cx="3118022" cy="81554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Backup, Archival Storage and Networked Disk </a:t>
            </a:r>
          </a:p>
        </p:txBody>
      </p:sp>
      <p:sp>
        <p:nvSpPr>
          <p:cNvPr id="8" name="Rectangle 7"/>
          <p:cNvSpPr/>
          <p:nvPr/>
        </p:nvSpPr>
        <p:spPr>
          <a:xfrm>
            <a:off x="3362379" y="4581729"/>
            <a:ext cx="4053016"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Rectangle 20"/>
          <p:cNvSpPr/>
          <p:nvPr/>
        </p:nvSpPr>
        <p:spPr>
          <a:xfrm>
            <a:off x="3798414" y="-5554"/>
            <a:ext cx="4902674"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smtClean="0">
                <a:ln>
                  <a:noFill/>
                </a:ln>
                <a:solidFill>
                  <a:prstClr val="black"/>
                </a:solidFill>
                <a:effectLst/>
                <a:uLnTx/>
                <a:uFillTx/>
                <a:latin typeface="Calibri" panose="020F0502020204030204"/>
                <a:ea typeface="+mn-ea"/>
                <a:cs typeface="+mn-cs"/>
              </a:rPr>
              <a:t>Systems Infrastructure </a:t>
            </a: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Delivery Teams</a:t>
            </a:r>
          </a:p>
        </p:txBody>
      </p:sp>
      <p:sp>
        <p:nvSpPr>
          <p:cNvPr id="24" name="Rounded Rectangle 23"/>
          <p:cNvSpPr/>
          <p:nvPr/>
        </p:nvSpPr>
        <p:spPr>
          <a:xfrm>
            <a:off x="101364" y="4798334"/>
            <a:ext cx="1477735" cy="584473"/>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white"/>
                </a:solidFill>
                <a:effectLst/>
                <a:uLnTx/>
                <a:uFillTx/>
                <a:latin typeface="Calibri" panose="020F0502020204030204"/>
                <a:ea typeface="+mn-ea"/>
                <a:cs typeface="+mn-cs"/>
              </a:rPr>
              <a:t>HPC Platforms</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Rounded Rectangle 24"/>
          <p:cNvSpPr/>
          <p:nvPr/>
        </p:nvSpPr>
        <p:spPr>
          <a:xfrm>
            <a:off x="2465497" y="4761859"/>
            <a:ext cx="1363873" cy="6574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The Tier-1 Services</a:t>
            </a:r>
          </a:p>
        </p:txBody>
      </p:sp>
      <p:sp>
        <p:nvSpPr>
          <p:cNvPr id="26" name="Rounded Rectangle 25"/>
          <p:cNvSpPr/>
          <p:nvPr/>
        </p:nvSpPr>
        <p:spPr>
          <a:xfrm>
            <a:off x="5371648" y="4774034"/>
            <a:ext cx="1415985" cy="677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Federated </a:t>
            </a:r>
            <a:r>
              <a:rPr kumimoji="0" lang="en-GB" sz="1800" b="0" i="0" u="none" strike="noStrike" kern="1200" cap="none" spc="0" normalizeH="0" baseline="0" noProof="0" dirty="0" smtClean="0">
                <a:ln>
                  <a:noFill/>
                </a:ln>
                <a:solidFill>
                  <a:prstClr val="white"/>
                </a:solidFill>
                <a:effectLst/>
                <a:uLnTx/>
                <a:uFillTx/>
                <a:latin typeface="Calibri" panose="020F0502020204030204"/>
                <a:ea typeface="+mn-ea"/>
                <a:cs typeface="+mn-cs"/>
              </a:rPr>
              <a:t>DRI</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2829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Fabric Team</a:t>
            </a:r>
            <a:br>
              <a:rPr lang="en-GB" dirty="0" smtClean="0"/>
            </a:br>
            <a:endParaRPr lang="en-GB" dirty="0"/>
          </a:p>
        </p:txBody>
      </p:sp>
      <p:sp>
        <p:nvSpPr>
          <p:cNvPr id="3" name="Content Placeholder 2"/>
          <p:cNvSpPr>
            <a:spLocks noGrp="1"/>
          </p:cNvSpPr>
          <p:nvPr>
            <p:ph idx="1"/>
          </p:nvPr>
        </p:nvSpPr>
        <p:spPr>
          <a:xfrm>
            <a:off x="838200" y="2256345"/>
            <a:ext cx="10515600" cy="3610408"/>
          </a:xfrm>
        </p:spPr>
        <p:txBody>
          <a:bodyPr/>
          <a:lstStyle/>
          <a:p>
            <a:r>
              <a:rPr lang="en-GB" dirty="0" smtClean="0"/>
              <a:t>Nothing has changed in the plans since I presented to RIG last year</a:t>
            </a:r>
          </a:p>
          <a:p>
            <a:r>
              <a:rPr lang="en-GB" dirty="0" smtClean="0"/>
              <a:t>Majority of work will move to a hardware group and infrastructure group</a:t>
            </a:r>
          </a:p>
          <a:p>
            <a:r>
              <a:rPr lang="en-GB" dirty="0" smtClean="0"/>
              <a:t>Some tasks may move elsewhere.</a:t>
            </a:r>
          </a:p>
          <a:p>
            <a:r>
              <a:rPr lang="en-GB" dirty="0" smtClean="0"/>
              <a:t>Additional work will move into the teams</a:t>
            </a:r>
          </a:p>
        </p:txBody>
      </p:sp>
      <p:sp>
        <p:nvSpPr>
          <p:cNvPr id="4" name="TextBox 3"/>
          <p:cNvSpPr txBox="1"/>
          <p:nvPr/>
        </p:nvSpPr>
        <p:spPr>
          <a:xfrm>
            <a:off x="838200" y="1304855"/>
            <a:ext cx="10207336" cy="584775"/>
          </a:xfrm>
          <a:prstGeom prst="rect">
            <a:avLst/>
          </a:prstGeom>
          <a:noFill/>
        </p:spPr>
        <p:txBody>
          <a:bodyPr wrap="square" rtlCol="0">
            <a:spAutoFit/>
          </a:bodyPr>
          <a:lstStyle/>
          <a:p>
            <a:r>
              <a:rPr lang="en-GB" sz="3200" dirty="0">
                <a:solidFill>
                  <a:srgbClr val="FF0000"/>
                </a:solidFill>
              </a:rPr>
              <a:t>H</a:t>
            </a:r>
            <a:r>
              <a:rPr lang="en-GB" sz="3200" dirty="0" smtClean="0">
                <a:solidFill>
                  <a:srgbClr val="FF0000"/>
                </a:solidFill>
              </a:rPr>
              <a:t>ow the Fabric Team will be changed?</a:t>
            </a:r>
          </a:p>
        </p:txBody>
      </p:sp>
    </p:spTree>
    <p:extLst>
      <p:ext uri="{BB962C8B-B14F-4D97-AF65-F5344CB8AC3E}">
        <p14:creationId xmlns:p14="http://schemas.microsoft.com/office/powerpoint/2010/main" val="3540859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Posts</a:t>
            </a:r>
            <a:br>
              <a:rPr lang="en-GB" dirty="0" smtClean="0"/>
            </a:br>
            <a:endParaRPr lang="en-GB" dirty="0"/>
          </a:p>
        </p:txBody>
      </p:sp>
      <p:sp>
        <p:nvSpPr>
          <p:cNvPr id="3" name="Content Placeholder 2"/>
          <p:cNvSpPr>
            <a:spLocks noGrp="1"/>
          </p:cNvSpPr>
          <p:nvPr>
            <p:ph idx="1"/>
          </p:nvPr>
        </p:nvSpPr>
        <p:spPr>
          <a:xfrm>
            <a:off x="838200" y="2630418"/>
            <a:ext cx="10515600" cy="3610408"/>
          </a:xfrm>
        </p:spPr>
        <p:txBody>
          <a:bodyPr>
            <a:normAutofit lnSpcReduction="10000"/>
          </a:bodyPr>
          <a:lstStyle/>
          <a:p>
            <a:r>
              <a:rPr lang="en-GB" dirty="0" smtClean="0"/>
              <a:t>The plan for the new posts has not changed, but may need adjustment depending on budget and in the light of pay cost increases.  There is likely to be some job matching The ORIGINAL PLAN WAS:</a:t>
            </a:r>
          </a:p>
          <a:p>
            <a:pPr lvl="1"/>
            <a:r>
              <a:rPr lang="en-GB" dirty="0" smtClean="0"/>
              <a:t>Two theme leaders (plus a security theme)</a:t>
            </a:r>
          </a:p>
          <a:p>
            <a:pPr lvl="1"/>
            <a:r>
              <a:rPr lang="en-GB" dirty="0" smtClean="0"/>
              <a:t>Group Leader positions several of the groups (but some job matching)</a:t>
            </a:r>
          </a:p>
          <a:p>
            <a:pPr lvl="1"/>
            <a:r>
              <a:rPr lang="en-GB" dirty="0" smtClean="0"/>
              <a:t>Data centre capacity manager</a:t>
            </a:r>
          </a:p>
          <a:p>
            <a:pPr lvl="1"/>
            <a:r>
              <a:rPr lang="en-GB" dirty="0" smtClean="0"/>
              <a:t>Infrastructure architect</a:t>
            </a:r>
          </a:p>
          <a:p>
            <a:pPr lvl="1"/>
            <a:r>
              <a:rPr lang="en-GB" dirty="0" smtClean="0"/>
              <a:t>Service management “architect”</a:t>
            </a:r>
          </a:p>
          <a:p>
            <a:pPr lvl="1"/>
            <a:r>
              <a:rPr lang="en-GB" dirty="0" smtClean="0"/>
              <a:t>Several generic system admins</a:t>
            </a:r>
          </a:p>
          <a:p>
            <a:pPr lvl="1"/>
            <a:endParaRPr lang="en-GB" dirty="0"/>
          </a:p>
        </p:txBody>
      </p:sp>
      <p:sp>
        <p:nvSpPr>
          <p:cNvPr id="4" name="TextBox 3"/>
          <p:cNvSpPr txBox="1"/>
          <p:nvPr/>
        </p:nvSpPr>
        <p:spPr>
          <a:xfrm>
            <a:off x="838200" y="1304855"/>
            <a:ext cx="10207336" cy="1077218"/>
          </a:xfrm>
          <a:prstGeom prst="rect">
            <a:avLst/>
          </a:prstGeom>
          <a:noFill/>
        </p:spPr>
        <p:txBody>
          <a:bodyPr wrap="square" rtlCol="0">
            <a:spAutoFit/>
          </a:bodyPr>
          <a:lstStyle/>
          <a:p>
            <a:r>
              <a:rPr lang="en-GB" sz="3200" dirty="0" smtClean="0">
                <a:solidFill>
                  <a:srgbClr val="FF0000"/>
                </a:solidFill>
              </a:rPr>
              <a:t>What new posts will be available within the themes as a result?</a:t>
            </a:r>
          </a:p>
        </p:txBody>
      </p:sp>
    </p:spTree>
    <p:extLst>
      <p:ext uri="{BB962C8B-B14F-4D97-AF65-F5344CB8AC3E}">
        <p14:creationId xmlns:p14="http://schemas.microsoft.com/office/powerpoint/2010/main" val="2164907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from Plan</a:t>
            </a:r>
            <a:br>
              <a:rPr lang="en-GB" dirty="0" smtClean="0"/>
            </a:br>
            <a:endParaRPr lang="en-GB" dirty="0"/>
          </a:p>
        </p:txBody>
      </p:sp>
      <p:sp>
        <p:nvSpPr>
          <p:cNvPr id="3" name="Content Placeholder 2"/>
          <p:cNvSpPr>
            <a:spLocks noGrp="1"/>
          </p:cNvSpPr>
          <p:nvPr>
            <p:ph idx="1"/>
          </p:nvPr>
        </p:nvSpPr>
        <p:spPr>
          <a:xfrm>
            <a:off x="838200" y="2265218"/>
            <a:ext cx="10515600" cy="3975608"/>
          </a:xfrm>
        </p:spPr>
        <p:txBody>
          <a:bodyPr/>
          <a:lstStyle/>
          <a:p>
            <a:r>
              <a:rPr lang="en-GB" dirty="0" smtClean="0"/>
              <a:t>The large majority of the division will continue to work within their same team. </a:t>
            </a:r>
          </a:p>
          <a:p>
            <a:r>
              <a:rPr lang="en-GB" dirty="0" smtClean="0"/>
              <a:t>Some teams may become groups in their own right</a:t>
            </a:r>
          </a:p>
          <a:p>
            <a:r>
              <a:rPr lang="en-GB" dirty="0" smtClean="0"/>
              <a:t>Some teams may become part of new group.</a:t>
            </a:r>
          </a:p>
          <a:p>
            <a:r>
              <a:rPr lang="en-GB" dirty="0" smtClean="0"/>
              <a:t>If your work now lives in a group that you don’t feel matches your personal aspirations, then effectively you are looking for a change of duties:</a:t>
            </a:r>
          </a:p>
          <a:p>
            <a:pPr lvl="1"/>
            <a:r>
              <a:rPr lang="en-GB" dirty="0" smtClean="0"/>
              <a:t>Speak to your GL and me there may be opportunities for new </a:t>
            </a:r>
          </a:p>
          <a:p>
            <a:pPr lvl="1"/>
            <a:r>
              <a:rPr lang="en-GB" dirty="0" smtClean="0"/>
              <a:t>New posts become available regularly against which you can apply</a:t>
            </a:r>
          </a:p>
          <a:p>
            <a:pPr lvl="1"/>
            <a:endParaRPr lang="en-GB" dirty="0" smtClean="0"/>
          </a:p>
          <a:p>
            <a:endParaRPr lang="en-GB" dirty="0"/>
          </a:p>
        </p:txBody>
      </p:sp>
      <p:sp>
        <p:nvSpPr>
          <p:cNvPr id="4" name="TextBox 3"/>
          <p:cNvSpPr txBox="1"/>
          <p:nvPr/>
        </p:nvSpPr>
        <p:spPr>
          <a:xfrm>
            <a:off x="838200" y="1304855"/>
            <a:ext cx="10207336" cy="584775"/>
          </a:xfrm>
          <a:prstGeom prst="rect">
            <a:avLst/>
          </a:prstGeom>
          <a:noFill/>
        </p:spPr>
        <p:txBody>
          <a:bodyPr wrap="square" rtlCol="0">
            <a:spAutoFit/>
          </a:bodyPr>
          <a:lstStyle/>
          <a:p>
            <a:r>
              <a:rPr lang="en-GB" sz="3200" dirty="0" smtClean="0">
                <a:solidFill>
                  <a:srgbClr val="FF0000"/>
                </a:solidFill>
              </a:rPr>
              <a:t>What happens if we don't like where we end up?</a:t>
            </a:r>
          </a:p>
        </p:txBody>
      </p:sp>
    </p:spTree>
    <p:extLst>
      <p:ext uri="{BB962C8B-B14F-4D97-AF65-F5344CB8AC3E}">
        <p14:creationId xmlns:p14="http://schemas.microsoft.com/office/powerpoint/2010/main" val="2299079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B2E7415122DD468307144F7E18F974" ma:contentTypeVersion="16" ma:contentTypeDescription="Create a new document." ma:contentTypeScope="" ma:versionID="87146678b2aacd33fd9368a71af607ca">
  <xsd:schema xmlns:xsd="http://www.w3.org/2001/XMLSchema" xmlns:xs="http://www.w3.org/2001/XMLSchema" xmlns:p="http://schemas.microsoft.com/office/2006/metadata/properties" xmlns:ns3="ca5df5ad-0d0c-4779-8617-b4458b40be2a" xmlns:ns4="de63960f-9ce2-45bb-b7cd-410538caf0d9" targetNamespace="http://schemas.microsoft.com/office/2006/metadata/properties" ma:root="true" ma:fieldsID="6371198f1d5c27652a76d4afc97f3095" ns3:_="" ns4:_="">
    <xsd:import namespace="ca5df5ad-0d0c-4779-8617-b4458b40be2a"/>
    <xsd:import namespace="de63960f-9ce2-45bb-b7cd-410538caf0d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ObjectDetectorVersions"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5df5ad-0d0c-4779-8617-b4458b40be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63960f-9ce2-45bb-b7cd-410538caf0d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a5df5ad-0d0c-4779-8617-b4458b40be2a" xsi:nil="true"/>
  </documentManagement>
</p:properties>
</file>

<file path=customXml/itemProps1.xml><?xml version="1.0" encoding="utf-8"?>
<ds:datastoreItem xmlns:ds="http://schemas.openxmlformats.org/officeDocument/2006/customXml" ds:itemID="{0CACACDD-B03C-47EC-ABB5-0E136560FC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5df5ad-0d0c-4779-8617-b4458b40be2a"/>
    <ds:schemaRef ds:uri="de63960f-9ce2-45bb-b7cd-410538caf0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65DB3B-336C-4BCC-95A0-3C49A39F33EF}">
  <ds:schemaRefs>
    <ds:schemaRef ds:uri="http://schemas.microsoft.com/sharepoint/v3/contenttype/forms"/>
  </ds:schemaRefs>
</ds:datastoreItem>
</file>

<file path=customXml/itemProps3.xml><?xml version="1.0" encoding="utf-8"?>
<ds:datastoreItem xmlns:ds="http://schemas.openxmlformats.org/officeDocument/2006/customXml" ds:itemID="{DBEEEE86-1DE5-48CA-80C7-6AAADF974FB1}">
  <ds:schemaRefs>
    <ds:schemaRef ds:uri="http://schemas.microsoft.com/office/2006/metadata/properties"/>
    <ds:schemaRef ds:uri="ca5df5ad-0d0c-4779-8617-b4458b40be2a"/>
    <ds:schemaRef ds:uri="http://purl.org/dc/terms/"/>
    <ds:schemaRef ds:uri="http://schemas.microsoft.com/office/2006/documentManagement/types"/>
    <ds:schemaRef ds:uri="http://schemas.openxmlformats.org/package/2006/metadata/core-properties"/>
    <ds:schemaRef ds:uri="de63960f-9ce2-45bb-b7cd-410538caf0d9"/>
    <ds:schemaRef ds:uri="http://www.w3.org/XML/1998/namespace"/>
    <ds:schemaRef ds:uri="http://purl.org/dc/elements/1.1/"/>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131</TotalTime>
  <Words>895</Words>
  <Application>Microsoft Office PowerPoint</Application>
  <PresentationFormat>Widescreen</PresentationFormat>
  <Paragraphs>92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Goal? </vt:lpstr>
      <vt:lpstr>Status </vt:lpstr>
      <vt:lpstr>From Webinar</vt:lpstr>
      <vt:lpstr>End State </vt:lpstr>
      <vt:lpstr>PowerPoint Presentation</vt:lpstr>
      <vt:lpstr>Fabric Team </vt:lpstr>
      <vt:lpstr>New Posts </vt:lpstr>
      <vt:lpstr>Changes from Plan </vt:lpstr>
      <vt:lpstr>Announcing Opportunities </vt:lpstr>
      <vt:lpstr>Fabric Team </vt:lpstr>
      <vt:lpstr>End State </vt:lpstr>
      <vt:lpstr>PowerPoint Presentation</vt:lpstr>
      <vt:lpstr>Goal</vt:lpstr>
    </vt:vector>
  </TitlesOfParts>
  <Company>STFC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Sansum, Andrew (STFC,RAL,SC)</dc:creator>
  <cp:lastModifiedBy>Sansum, Andrew (STFC,RAL,SC)</cp:lastModifiedBy>
  <cp:revision>9</cp:revision>
  <dcterms:created xsi:type="dcterms:W3CDTF">2024-04-18T12:01:03Z</dcterms:created>
  <dcterms:modified xsi:type="dcterms:W3CDTF">2024-04-18T14:12:56Z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0x01010042B2E7415122DD468307144F7E18F974</vt:lpwstr>
  </property>
</Properties>
</file>