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7" r:id="rId4"/>
    <p:sldMasterId id="2147483719" r:id="rId5"/>
    <p:sldMasterId id="2147483663" r:id="rId6"/>
    <p:sldMasterId id="2147483734" r:id="rId7"/>
  </p:sldMasterIdLst>
  <p:notesMasterIdLst>
    <p:notesMasterId r:id="rId28"/>
  </p:notesMasterIdLst>
  <p:handoutMasterIdLst>
    <p:handoutMasterId r:id="rId29"/>
  </p:handoutMasterIdLst>
  <p:sldIdLst>
    <p:sldId id="256" r:id="rId8"/>
    <p:sldId id="322" r:id="rId9"/>
    <p:sldId id="326" r:id="rId10"/>
    <p:sldId id="258" r:id="rId11"/>
    <p:sldId id="327" r:id="rId12"/>
    <p:sldId id="318" r:id="rId13"/>
    <p:sldId id="325" r:id="rId14"/>
    <p:sldId id="389" r:id="rId15"/>
    <p:sldId id="334" r:id="rId16"/>
    <p:sldId id="332" r:id="rId17"/>
    <p:sldId id="333" r:id="rId18"/>
    <p:sldId id="390" r:id="rId19"/>
    <p:sldId id="319" r:id="rId20"/>
    <p:sldId id="315" r:id="rId21"/>
    <p:sldId id="335" r:id="rId22"/>
    <p:sldId id="392" r:id="rId23"/>
    <p:sldId id="336" r:id="rId24"/>
    <p:sldId id="387" r:id="rId25"/>
    <p:sldId id="388" r:id="rId26"/>
    <p:sldId id="386" r:id="rId27"/>
  </p:sldIdLst>
  <p:sldSz cx="12192000" cy="6858000"/>
  <p:notesSz cx="6858000" cy="9144000"/>
  <p:embeddedFontLs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88"/>
    <a:srgbClr val="FF9D1B"/>
    <a:srgbClr val="FF0000"/>
    <a:srgbClr val="7DA2FB"/>
    <a:srgbClr val="67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89" autoAdjust="0"/>
    <p:restoredTop sz="86405" autoAdjust="0"/>
  </p:normalViewPr>
  <p:slideViewPr>
    <p:cSldViewPr snapToGrid="0">
      <p:cViewPr varScale="1">
        <p:scale>
          <a:sx n="68" d="100"/>
          <a:sy n="68" d="100"/>
        </p:scale>
        <p:origin x="66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C82ED0-7452-4354-A24E-35FB24BF9A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969E9-2182-2FF9-A02F-A1842CE2A4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66A77-BC89-4E24-A414-B6543411FF58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84D48-5E89-47EA-5EE7-5780CF041D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9F5C8-55D8-4294-92FA-96C28702B9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A80C6-5E9B-493C-B5B8-6FAC8DE86E5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83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D1011-6317-43BD-B2D6-224E7DDF65B3}" type="datetimeFigureOut">
              <a:rPr lang="it-IT" smtClean="0"/>
              <a:t>15/04/2024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58132-480D-4D70-8998-CFB1B52226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4776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Monte Carlo techniques are numerical solutions of a macroscopic problem by simulating the microscopic interaction among the components of the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kern="0" dirty="0">
              <a:solidFill>
                <a:srgbClr val="00308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7049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kern="0" dirty="0">
                <a:solidFill>
                  <a:srgbClr val="C00000"/>
                </a:solidFill>
                <a:latin typeface="+mn-lt"/>
              </a:rPr>
              <a:t>Copper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 spectra measured at the ISIS Neutron and muon source. Cu is easy identified by a </a:t>
            </a:r>
            <a:r>
              <a:rPr lang="en-GB" b="1" u="sng" kern="0" dirty="0">
                <a:solidFill>
                  <a:srgbClr val="003088"/>
                </a:solidFill>
                <a:latin typeface="+mn-lt"/>
              </a:rPr>
              <a:t>double peak 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in the low and high energy range</a:t>
            </a:r>
          </a:p>
          <a:p>
            <a:pPr algn="l"/>
            <a:r>
              <a:rPr lang="en-GB" kern="0" dirty="0">
                <a:solidFill>
                  <a:srgbClr val="003088"/>
                </a:solidFill>
                <a:latin typeface="+mn-lt"/>
              </a:rPr>
              <a:t>The Cu </a:t>
            </a:r>
            <a:r>
              <a:rPr lang="en-GB" b="1" u="sng" kern="0" dirty="0">
                <a:solidFill>
                  <a:srgbClr val="003088"/>
                </a:solidFill>
                <a:latin typeface="+mn-lt"/>
              </a:rPr>
              <a:t>double peaks are missing 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(Simulation performed with a </a:t>
            </a:r>
            <a:r>
              <a:rPr lang="en-GB" kern="0" dirty="0" err="1">
                <a:solidFill>
                  <a:srgbClr val="003088"/>
                </a:solidFill>
                <a:latin typeface="+mn-lt"/>
              </a:rPr>
              <a:t>HPGe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 crystal)</a:t>
            </a:r>
          </a:p>
        </p:txBody>
      </p:sp>
    </p:spTree>
    <p:extLst>
      <p:ext uri="{BB962C8B-B14F-4D97-AF65-F5344CB8AC3E}">
        <p14:creationId xmlns:p14="http://schemas.microsoft.com/office/powerpoint/2010/main" val="3232776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kern="0" dirty="0">
                <a:solidFill>
                  <a:srgbClr val="C00000"/>
                </a:solidFill>
                <a:latin typeface="+mn-lt"/>
              </a:rPr>
              <a:t>Copper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 spectra measured at the ISIS Neutron and muon source. Cu is easy identified by a </a:t>
            </a:r>
            <a:r>
              <a:rPr lang="en-GB" b="1" u="sng" kern="0" dirty="0">
                <a:solidFill>
                  <a:srgbClr val="003088"/>
                </a:solidFill>
                <a:latin typeface="+mn-lt"/>
              </a:rPr>
              <a:t>double peak 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in the low and high energy range</a:t>
            </a:r>
          </a:p>
          <a:p>
            <a:pPr algn="l"/>
            <a:r>
              <a:rPr lang="en-GB" kern="0" dirty="0">
                <a:solidFill>
                  <a:srgbClr val="003088"/>
                </a:solidFill>
                <a:latin typeface="+mn-lt"/>
              </a:rPr>
              <a:t>The Cu </a:t>
            </a:r>
            <a:r>
              <a:rPr lang="en-GB" b="1" u="sng" kern="0" dirty="0">
                <a:solidFill>
                  <a:srgbClr val="003088"/>
                </a:solidFill>
                <a:latin typeface="+mn-lt"/>
              </a:rPr>
              <a:t>double peaks are missing 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(Simulation performed with a </a:t>
            </a:r>
            <a:r>
              <a:rPr lang="en-GB" kern="0" dirty="0" err="1">
                <a:solidFill>
                  <a:srgbClr val="003088"/>
                </a:solidFill>
                <a:latin typeface="+mn-lt"/>
              </a:rPr>
              <a:t>HPGe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 crystal)</a:t>
            </a:r>
          </a:p>
          <a:p>
            <a:pPr algn="l"/>
            <a:r>
              <a:rPr lang="en-GB" kern="0" dirty="0">
                <a:solidFill>
                  <a:srgbClr val="003088"/>
                </a:solidFill>
                <a:latin typeface="+mn-lt"/>
              </a:rPr>
              <a:t>Say what transition is: </a:t>
            </a:r>
            <a:r>
              <a:rPr lang="en-GB" b="1" kern="0" dirty="0">
                <a:solidFill>
                  <a:srgbClr val="003088"/>
                </a:solidFill>
                <a:latin typeface="+mn-lt"/>
              </a:rPr>
              <a:t>330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: </a:t>
            </a:r>
            <a:r>
              <a:rPr lang="it-IT" dirty="0">
                <a:latin typeface="+mn-lt"/>
              </a:rPr>
              <a:t>L3-M5 or 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3d5/2 2p3/2 </a:t>
            </a:r>
            <a:r>
              <a:rPr lang="en-GB" b="1" kern="0" dirty="0">
                <a:solidFill>
                  <a:srgbClr val="003088"/>
                </a:solidFill>
                <a:latin typeface="+mn-lt"/>
              </a:rPr>
              <a:t>336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: </a:t>
            </a:r>
            <a:r>
              <a:rPr lang="it-IT" dirty="0">
                <a:latin typeface="+mn-lt"/>
              </a:rPr>
              <a:t>L2-M4 or 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3d3/2 2p1/2 – </a:t>
            </a:r>
            <a:r>
              <a:rPr lang="en-GB" b="1" kern="0" dirty="0">
                <a:solidFill>
                  <a:srgbClr val="003088"/>
                </a:solidFill>
                <a:latin typeface="+mn-lt"/>
              </a:rPr>
              <a:t>1506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 2p1/2 1s1/2 or K1-L2 </a:t>
            </a:r>
            <a:r>
              <a:rPr lang="en-GB" b="1" kern="0" dirty="0">
                <a:solidFill>
                  <a:srgbClr val="003088"/>
                </a:solidFill>
                <a:latin typeface="+mn-lt"/>
              </a:rPr>
              <a:t>1517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 2p3/2 1s1/2 or K1-L3</a:t>
            </a:r>
          </a:p>
        </p:txBody>
      </p:sp>
    </p:spTree>
    <p:extLst>
      <p:ext uri="{BB962C8B-B14F-4D97-AF65-F5344CB8AC3E}">
        <p14:creationId xmlns:p14="http://schemas.microsoft.com/office/powerpoint/2010/main" val="2245896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1F2328"/>
                </a:solidFill>
                <a:effectLst/>
                <a:latin typeface="+mn-lt"/>
              </a:rPr>
              <a:t>The Muon Spectroscopy Computational Project Scientific Computing department and ISIS STFC. </a:t>
            </a:r>
          </a:p>
          <a:p>
            <a:r>
              <a:rPr lang="en-US" b="0" i="0" dirty="0">
                <a:solidFill>
                  <a:srgbClr val="656D76"/>
                </a:solidFill>
                <a:effectLst/>
                <a:latin typeface="+mn-lt"/>
              </a:rPr>
              <a:t>A collaboration project between the UKRI Scientific Computation Department and the ISIS Muon Group to develop tools for muon spectroscopy.</a:t>
            </a:r>
          </a:p>
          <a:p>
            <a:r>
              <a:rPr lang="en-US" sz="1200" b="1" kern="0" dirty="0" err="1">
                <a:solidFill>
                  <a:srgbClr val="003088"/>
                </a:solidFill>
                <a:latin typeface="+mn-lt"/>
                <a:ea typeface="Verdana" panose="020B0604030504040204" pitchFamily="34" charset="0"/>
              </a:rPr>
              <a:t>MuDirac</a:t>
            </a:r>
            <a:r>
              <a:rPr lang="en-US" sz="1200" b="1" kern="0" dirty="0">
                <a:solidFill>
                  <a:srgbClr val="003088"/>
                </a:solidFill>
                <a:latin typeface="+mn-lt"/>
                <a:ea typeface="Verdana" panose="020B0604030504040204" pitchFamily="34" charset="0"/>
              </a:rPr>
              <a:t> produces two outputs: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676767"/>
                </a:solidFill>
                <a:latin typeface="+mn-lt"/>
                <a:ea typeface="Verdana" panose="020B0604030504040204" pitchFamily="34" charset="0"/>
              </a:rPr>
              <a:t>A list of the transition energies of the cascade  with the associated the transition rate (in s-1).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u="sng" kern="0" dirty="0">
                <a:solidFill>
                  <a:srgbClr val="676767"/>
                </a:solidFill>
                <a:latin typeface="+mn-lt"/>
                <a:ea typeface="Verdana" panose="020B0604030504040204" pitchFamily="34" charset="0"/>
              </a:rPr>
              <a:t>A simulated spectrum with the calculated transitions.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kern="0" dirty="0">
                <a:solidFill>
                  <a:srgbClr val="003088"/>
                </a:solidFill>
                <a:latin typeface="+mn-lt"/>
                <a:ea typeface="Verdana" panose="020B0604030504040204" pitchFamily="34" charset="0"/>
              </a:rPr>
              <a:t>To create the database, calculations for the most abundant isotopes - from hydrogen to bismuth - were performed</a:t>
            </a:r>
            <a:r>
              <a:rPr lang="en-US" sz="1100" b="0" i="0" u="none" strike="noStrike" baseline="0" dirty="0">
                <a:latin typeface="+mn-lt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100" b="0" i="0" u="none" strike="noStrike" baseline="0" dirty="0">
              <a:latin typeface="+mn-lt"/>
            </a:endParaRPr>
          </a:p>
          <a:p>
            <a:r>
              <a:rPr lang="it-IT" dirty="0">
                <a:latin typeface="+mn-lt"/>
              </a:rPr>
              <a:t>Vantaggio delle librerie in geant4; tutto rimane uguale</a:t>
            </a:r>
          </a:p>
          <a:p>
            <a:r>
              <a:rPr lang="it-IT" dirty="0">
                <a:latin typeface="+mn-lt"/>
              </a:rPr>
              <a:t>Dati sono generalmente validati, </a:t>
            </a:r>
            <a:r>
              <a:rPr lang="it-IT" dirty="0" err="1">
                <a:latin typeface="+mn-lt"/>
              </a:rPr>
              <a:t>improving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simulation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acccuracy</a:t>
            </a:r>
            <a:r>
              <a:rPr lang="it-IT" dirty="0">
                <a:latin typeface="+mn-lt"/>
              </a:rPr>
              <a:t>; </a:t>
            </a:r>
            <a:r>
              <a:rPr lang="it-IT" dirty="0" err="1">
                <a:latin typeface="+mn-lt"/>
              </a:rPr>
              <a:t>give</a:t>
            </a:r>
            <a:r>
              <a:rPr lang="it-IT" dirty="0">
                <a:latin typeface="+mn-lt"/>
              </a:rPr>
              <a:t> more </a:t>
            </a:r>
            <a:r>
              <a:rPr lang="it-IT" dirty="0" err="1">
                <a:latin typeface="+mn-lt"/>
              </a:rPr>
              <a:t>flexibility</a:t>
            </a:r>
            <a:r>
              <a:rPr lang="it-IT" dirty="0">
                <a:latin typeface="+mn-lt"/>
              </a:rPr>
              <a:t> to switch to </a:t>
            </a:r>
            <a:r>
              <a:rPr lang="it-IT" dirty="0" err="1">
                <a:latin typeface="+mn-lt"/>
              </a:rPr>
              <a:t>other</a:t>
            </a:r>
            <a:r>
              <a:rPr lang="it-IT" dirty="0">
                <a:latin typeface="+mn-lt"/>
              </a:rPr>
              <a:t> data </a:t>
            </a:r>
            <a:r>
              <a:rPr lang="it-IT" dirty="0" err="1">
                <a:latin typeface="+mn-lt"/>
              </a:rPr>
              <a:t>librart</a:t>
            </a:r>
            <a:r>
              <a:rPr lang="it-IT" dirty="0">
                <a:latin typeface="+mn-lt"/>
              </a:rPr>
              <a:t> or else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b="0" i="0" u="none" strike="noStrike" baseline="0" dirty="0">
                <a:latin typeface="+mn-lt"/>
              </a:rPr>
              <a:t>Precalculated data, can be more efficient</a:t>
            </a:r>
            <a:endParaRPr lang="it-IT" sz="1200" u="sng" kern="0" dirty="0">
              <a:solidFill>
                <a:srgbClr val="676767"/>
              </a:solidFill>
              <a:ea typeface="Verdana" panose="020B0604030504040204" pitchFamily="34" charset="0"/>
            </a:endParaRPr>
          </a:p>
          <a:p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6503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58132-480D-4D70-8998-CFB1B5222641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9298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>
                <a:latin typeface="+mn-lt"/>
              </a:rPr>
              <a:t>Mudirac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spectrhas</a:t>
            </a:r>
            <a:r>
              <a:rPr lang="it-IT" dirty="0">
                <a:latin typeface="+mn-lt"/>
              </a:rPr>
              <a:t> default with of 1 </a:t>
            </a:r>
            <a:r>
              <a:rPr lang="it-IT" dirty="0" err="1">
                <a:latin typeface="+mn-lt"/>
              </a:rPr>
              <a:t>keV</a:t>
            </a:r>
            <a:r>
              <a:rPr lang="it-IT" dirty="0">
                <a:latin typeface="+mn-lt"/>
              </a:rPr>
              <a:t> and </a:t>
            </a:r>
            <a:r>
              <a:rPr lang="it-IT" dirty="0" err="1">
                <a:latin typeface="+mn-lt"/>
              </a:rPr>
              <a:t>presumabli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it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enlarges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then</a:t>
            </a:r>
            <a:r>
              <a:rPr lang="it-IT" dirty="0">
                <a:latin typeface="+mn-lt"/>
              </a:rPr>
              <a:t> in the </a:t>
            </a:r>
            <a:r>
              <a:rPr lang="it-IT" dirty="0" err="1">
                <a:latin typeface="+mn-lt"/>
              </a:rPr>
              <a:t>arby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spectra</a:t>
            </a:r>
            <a:r>
              <a:rPr lang="it-IT" dirty="0">
                <a:latin typeface="+mn-lt"/>
              </a:rPr>
              <a:t>!?</a:t>
            </a:r>
          </a:p>
        </p:txBody>
      </p:sp>
    </p:spTree>
    <p:extLst>
      <p:ext uri="{BB962C8B-B14F-4D97-AF65-F5344CB8AC3E}">
        <p14:creationId xmlns:p14="http://schemas.microsoft.com/office/powerpoint/2010/main" val="2237727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kern="0" dirty="0">
                <a:solidFill>
                  <a:srgbClr val="C00000"/>
                </a:solidFill>
                <a:latin typeface="+mn-lt"/>
              </a:rPr>
              <a:t>Copper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 spectra measured at the ISIS Neutron and muon source. Cu is easy identified by a </a:t>
            </a:r>
            <a:r>
              <a:rPr lang="en-GB" b="1" u="sng" kern="0" dirty="0">
                <a:solidFill>
                  <a:srgbClr val="003088"/>
                </a:solidFill>
                <a:latin typeface="+mn-lt"/>
              </a:rPr>
              <a:t>double peak 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in the low and high energy range</a:t>
            </a:r>
          </a:p>
          <a:p>
            <a:pPr algn="l"/>
            <a:r>
              <a:rPr lang="en-GB" kern="0" dirty="0">
                <a:solidFill>
                  <a:srgbClr val="003088"/>
                </a:solidFill>
                <a:latin typeface="+mn-lt"/>
              </a:rPr>
              <a:t>The Cu </a:t>
            </a:r>
            <a:r>
              <a:rPr lang="en-GB" b="1" u="sng" kern="0" dirty="0">
                <a:solidFill>
                  <a:srgbClr val="003088"/>
                </a:solidFill>
                <a:latin typeface="+mn-lt"/>
              </a:rPr>
              <a:t>double peaks are missing 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(Simulation performed with a </a:t>
            </a:r>
            <a:r>
              <a:rPr lang="en-GB" kern="0" dirty="0" err="1">
                <a:solidFill>
                  <a:srgbClr val="003088"/>
                </a:solidFill>
                <a:latin typeface="+mn-lt"/>
              </a:rPr>
              <a:t>HPGe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 crystal)</a:t>
            </a:r>
          </a:p>
          <a:p>
            <a:pPr algn="l"/>
            <a:r>
              <a:rPr lang="en-GB" kern="0" dirty="0">
                <a:solidFill>
                  <a:srgbClr val="003088"/>
                </a:solidFill>
                <a:latin typeface="+mn-lt"/>
              </a:rPr>
              <a:t>Say what transition is: </a:t>
            </a:r>
            <a:r>
              <a:rPr lang="en-GB" b="1" kern="0" dirty="0">
                <a:solidFill>
                  <a:srgbClr val="003088"/>
                </a:solidFill>
                <a:latin typeface="+mn-lt"/>
              </a:rPr>
              <a:t>330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: </a:t>
            </a:r>
            <a:r>
              <a:rPr lang="it-IT" dirty="0">
                <a:latin typeface="+mn-lt"/>
              </a:rPr>
              <a:t>L3-M5 or 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3d5/2 2p3/2 </a:t>
            </a:r>
            <a:r>
              <a:rPr lang="en-GB" b="1" kern="0" dirty="0">
                <a:solidFill>
                  <a:srgbClr val="003088"/>
                </a:solidFill>
                <a:latin typeface="+mn-lt"/>
              </a:rPr>
              <a:t>336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: </a:t>
            </a:r>
            <a:r>
              <a:rPr lang="it-IT" dirty="0">
                <a:latin typeface="+mn-lt"/>
              </a:rPr>
              <a:t>L2-M4 or 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3d3/2 2p1/2 – </a:t>
            </a:r>
            <a:r>
              <a:rPr lang="en-GB" b="1" kern="0" dirty="0">
                <a:solidFill>
                  <a:srgbClr val="003088"/>
                </a:solidFill>
                <a:latin typeface="+mn-lt"/>
              </a:rPr>
              <a:t>1506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 2p1/2 1s1/2 or K1-L2 </a:t>
            </a:r>
            <a:r>
              <a:rPr lang="en-GB" b="1" kern="0" dirty="0">
                <a:solidFill>
                  <a:srgbClr val="003088"/>
                </a:solidFill>
                <a:latin typeface="+mn-lt"/>
              </a:rPr>
              <a:t>1517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 2p3/2 1s1/2 or K1-L3</a:t>
            </a:r>
          </a:p>
        </p:txBody>
      </p:sp>
    </p:spTree>
    <p:extLst>
      <p:ext uri="{BB962C8B-B14F-4D97-AF65-F5344CB8AC3E}">
        <p14:creationId xmlns:p14="http://schemas.microsoft.com/office/powerpoint/2010/main" val="4128399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6081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rgbClr val="003088"/>
                </a:solidFill>
                <a:ea typeface="Verdana" panose="020B0604030504040204" pitchFamily="34" charset="0"/>
              </a:rPr>
              <a:t>It would be beneficial to keep simulating the cascade process: </a:t>
            </a:r>
            <a:r>
              <a:rPr lang="en-GB" sz="1200" b="1" u="sng" kern="0" dirty="0">
                <a:solidFill>
                  <a:srgbClr val="003088"/>
                </a:solidFill>
                <a:ea typeface="Verdana" panose="020B0604030504040204" pitchFamily="34" charset="0"/>
              </a:rPr>
              <a:t>using branching ratios could be a solution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0712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58132-480D-4D70-8998-CFB1B5222641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10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arby</a:t>
            </a:r>
            <a:r>
              <a:rPr lang="it-IT" dirty="0"/>
              <a:t> and </a:t>
            </a:r>
            <a:r>
              <a:rPr lang="it-IT" dirty="0" err="1"/>
              <a:t>geant</a:t>
            </a:r>
            <a:endParaRPr lang="it-IT" dirty="0"/>
          </a:p>
          <a:p>
            <a:r>
              <a:rPr lang="it-IT" dirty="0"/>
              <a:t>The </a:t>
            </a:r>
            <a:r>
              <a:rPr lang="it-IT" dirty="0" err="1"/>
              <a:t>experimental</a:t>
            </a:r>
            <a:r>
              <a:rPr lang="it-IT" dirty="0"/>
              <a:t> setup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described</a:t>
            </a:r>
            <a:r>
              <a:rPr lang="it-IT" dirty="0"/>
              <a:t> by a </a:t>
            </a:r>
            <a:r>
              <a:rPr lang="it-IT" dirty="0" err="1"/>
              <a:t>configuration</a:t>
            </a:r>
            <a:r>
              <a:rPr lang="it-IT" dirty="0"/>
              <a:t> file and </a:t>
            </a:r>
            <a:r>
              <a:rPr lang="it-IT" dirty="0" err="1"/>
              <a:t>then</a:t>
            </a:r>
            <a:r>
              <a:rPr lang="it-IT" dirty="0"/>
              <a:t> the </a:t>
            </a:r>
            <a:r>
              <a:rPr lang="it-IT" dirty="0" err="1"/>
              <a:t>simulation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launched</a:t>
            </a:r>
            <a:r>
              <a:rPr lang="it-IT" dirty="0"/>
              <a:t> from the </a:t>
            </a:r>
            <a:r>
              <a:rPr lang="it-IT" dirty="0" err="1"/>
              <a:t>command</a:t>
            </a:r>
            <a:r>
              <a:rPr lang="it-IT" dirty="0"/>
              <a:t> line. With </a:t>
            </a:r>
            <a:r>
              <a:rPr lang="it-IT" dirty="0" err="1"/>
              <a:t>ancillary</a:t>
            </a:r>
            <a:r>
              <a:rPr lang="it-IT" dirty="0"/>
              <a:t> software the detectors </a:t>
            </a:r>
            <a:r>
              <a:rPr lang="it-IT" dirty="0" err="1"/>
              <a:t>response</a:t>
            </a:r>
            <a:r>
              <a:rPr lang="it-IT" dirty="0"/>
              <a:t> can be </a:t>
            </a:r>
            <a:r>
              <a:rPr lang="it-IT" dirty="0" err="1"/>
              <a:t>simulated</a:t>
            </a:r>
            <a:r>
              <a:rPr lang="it-I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77040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latin typeface="+mn-lt"/>
              </a:rPr>
              <a:t>Point </a:t>
            </a:r>
            <a:r>
              <a:rPr lang="it-IT" dirty="0" err="1">
                <a:latin typeface="+mn-lt"/>
              </a:rPr>
              <a:t>left</a:t>
            </a:r>
            <a:r>
              <a:rPr lang="it-IT" dirty="0">
                <a:latin typeface="+mn-lt"/>
              </a:rPr>
              <a:t>: 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In This will provide another way to perform quantitative analysis. Why: having something similar to what is already done in XRF, where simulations are compared to real measurements for quantitative analysis. But with a non reliable software this can’t be done. Prior to this </a:t>
            </a:r>
            <a:r>
              <a:rPr lang="en-GB" kern="0" dirty="0" err="1">
                <a:solidFill>
                  <a:srgbClr val="003088"/>
                </a:solidFill>
                <a:latin typeface="+mn-lt"/>
              </a:rPr>
              <a:t>phd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 this issue was not investigated/not known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58132-480D-4D70-8998-CFB1B522264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639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6612F-567B-2A23-492B-94420C18E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2FCB68E-87FB-EEA7-8D9A-F9C17C9AA2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22F0DD6-6EDF-D726-ECE8-9E6313F5BD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latin typeface="+mn-lt"/>
              </a:rPr>
              <a:t>Point </a:t>
            </a:r>
            <a:r>
              <a:rPr lang="it-IT" dirty="0" err="1">
                <a:latin typeface="+mn-lt"/>
              </a:rPr>
              <a:t>left</a:t>
            </a:r>
            <a:r>
              <a:rPr lang="it-IT" dirty="0">
                <a:latin typeface="+mn-lt"/>
              </a:rPr>
              <a:t>: 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In This will provide another way to perform quantitative analysis </a:t>
            </a:r>
          </a:p>
        </p:txBody>
      </p:sp>
    </p:spTree>
    <p:extLst>
      <p:ext uri="{BB962C8B-B14F-4D97-AF65-F5344CB8AC3E}">
        <p14:creationId xmlns:p14="http://schemas.microsoft.com/office/powerpoint/2010/main" val="2635994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58132-480D-4D70-8998-CFB1B522264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4412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kern="0" dirty="0">
                <a:solidFill>
                  <a:srgbClr val="C00000"/>
                </a:solidFill>
                <a:latin typeface="+mn-lt"/>
              </a:rPr>
              <a:t>Copper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 spectra measured at the ISIS Neutron and muon source. Cu is easy identified by a </a:t>
            </a:r>
            <a:r>
              <a:rPr lang="en-GB" b="1" u="sng" kern="0" dirty="0">
                <a:solidFill>
                  <a:srgbClr val="003088"/>
                </a:solidFill>
                <a:latin typeface="+mn-lt"/>
              </a:rPr>
              <a:t>double peak 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in the low and high energy range</a:t>
            </a:r>
          </a:p>
          <a:p>
            <a:pPr algn="l"/>
            <a:r>
              <a:rPr lang="en-GB" kern="0" dirty="0">
                <a:solidFill>
                  <a:srgbClr val="003088"/>
                </a:solidFill>
                <a:latin typeface="+mn-lt"/>
              </a:rPr>
              <a:t>The Cu </a:t>
            </a:r>
            <a:r>
              <a:rPr lang="en-GB" b="1" u="sng" kern="0" dirty="0">
                <a:solidFill>
                  <a:srgbClr val="003088"/>
                </a:solidFill>
                <a:latin typeface="+mn-lt"/>
              </a:rPr>
              <a:t>double peaks are missing 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(Simulation performed with a </a:t>
            </a:r>
            <a:r>
              <a:rPr lang="en-GB" kern="0" dirty="0" err="1">
                <a:solidFill>
                  <a:srgbClr val="003088"/>
                </a:solidFill>
                <a:latin typeface="+mn-lt"/>
              </a:rPr>
              <a:t>HPGe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 crystal)</a:t>
            </a:r>
          </a:p>
          <a:p>
            <a:pPr algn="l"/>
            <a:r>
              <a:rPr lang="en-GB" kern="0" dirty="0">
                <a:solidFill>
                  <a:srgbClr val="003088"/>
                </a:solidFill>
                <a:latin typeface="+mn-lt"/>
              </a:rPr>
              <a:t>Say what transition is: </a:t>
            </a:r>
            <a:r>
              <a:rPr lang="en-GB" b="1" kern="0" dirty="0">
                <a:solidFill>
                  <a:srgbClr val="003088"/>
                </a:solidFill>
                <a:latin typeface="+mn-lt"/>
              </a:rPr>
              <a:t>330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: </a:t>
            </a:r>
            <a:r>
              <a:rPr lang="it-IT" dirty="0">
                <a:latin typeface="+mn-lt"/>
              </a:rPr>
              <a:t>L3-M5 or 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3d5/2 2p3/2 </a:t>
            </a:r>
            <a:r>
              <a:rPr lang="en-GB" b="1" kern="0" dirty="0">
                <a:solidFill>
                  <a:srgbClr val="003088"/>
                </a:solidFill>
                <a:latin typeface="+mn-lt"/>
              </a:rPr>
              <a:t>336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: </a:t>
            </a:r>
            <a:r>
              <a:rPr lang="it-IT" dirty="0">
                <a:latin typeface="+mn-lt"/>
              </a:rPr>
              <a:t>L2-M4 or 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3d3/2 2p1/2 – </a:t>
            </a:r>
            <a:r>
              <a:rPr lang="en-GB" b="1" kern="0" dirty="0">
                <a:solidFill>
                  <a:srgbClr val="003088"/>
                </a:solidFill>
                <a:latin typeface="+mn-lt"/>
              </a:rPr>
              <a:t>1506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 2p1/2 1s1/2 or K1-L2 </a:t>
            </a:r>
            <a:r>
              <a:rPr lang="en-GB" b="1" kern="0" dirty="0">
                <a:solidFill>
                  <a:srgbClr val="003088"/>
                </a:solidFill>
                <a:latin typeface="+mn-lt"/>
              </a:rPr>
              <a:t>1517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 2p3/2 1s1/2 or K1-L3</a:t>
            </a:r>
          </a:p>
        </p:txBody>
      </p:sp>
    </p:spTree>
    <p:extLst>
      <p:ext uri="{BB962C8B-B14F-4D97-AF65-F5344CB8AC3E}">
        <p14:creationId xmlns:p14="http://schemas.microsoft.com/office/powerpoint/2010/main" val="3952924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kern="0" dirty="0">
                <a:solidFill>
                  <a:srgbClr val="C00000"/>
                </a:solidFill>
                <a:latin typeface="+mn-lt"/>
              </a:rPr>
              <a:t>Copper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 spectra measured at the ISIS Neutron and muon source. Cu is easy identified by a </a:t>
            </a:r>
            <a:r>
              <a:rPr lang="en-GB" b="1" u="sng" kern="0" dirty="0">
                <a:solidFill>
                  <a:srgbClr val="003088"/>
                </a:solidFill>
                <a:latin typeface="+mn-lt"/>
              </a:rPr>
              <a:t>double peak 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in the low and high energy range</a:t>
            </a:r>
          </a:p>
          <a:p>
            <a:pPr algn="l"/>
            <a:r>
              <a:rPr lang="en-GB" kern="0" dirty="0">
                <a:solidFill>
                  <a:srgbClr val="003088"/>
                </a:solidFill>
                <a:latin typeface="+mn-lt"/>
              </a:rPr>
              <a:t>The Cu </a:t>
            </a:r>
            <a:r>
              <a:rPr lang="en-GB" b="1" u="sng" kern="0" dirty="0">
                <a:solidFill>
                  <a:srgbClr val="003088"/>
                </a:solidFill>
                <a:latin typeface="+mn-lt"/>
              </a:rPr>
              <a:t>double peaks are missing 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(Simulation performed with a </a:t>
            </a:r>
            <a:r>
              <a:rPr lang="en-GB" kern="0" dirty="0" err="1">
                <a:solidFill>
                  <a:srgbClr val="003088"/>
                </a:solidFill>
                <a:latin typeface="+mn-lt"/>
              </a:rPr>
              <a:t>HPGe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 crystal)</a:t>
            </a:r>
          </a:p>
          <a:p>
            <a:pPr algn="l"/>
            <a:r>
              <a:rPr lang="en-GB" kern="0" dirty="0">
                <a:solidFill>
                  <a:srgbClr val="003088"/>
                </a:solidFill>
                <a:latin typeface="+mn-lt"/>
              </a:rPr>
              <a:t>Say what transition is: </a:t>
            </a:r>
            <a:r>
              <a:rPr lang="en-GB" b="1" kern="0" dirty="0">
                <a:solidFill>
                  <a:srgbClr val="003088"/>
                </a:solidFill>
                <a:latin typeface="+mn-lt"/>
              </a:rPr>
              <a:t>330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: </a:t>
            </a:r>
            <a:r>
              <a:rPr lang="it-IT" dirty="0">
                <a:latin typeface="+mn-lt"/>
              </a:rPr>
              <a:t>L3-M5 or 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3d5/2 2p3/2 </a:t>
            </a:r>
            <a:r>
              <a:rPr lang="en-GB" b="1" kern="0" dirty="0">
                <a:solidFill>
                  <a:srgbClr val="003088"/>
                </a:solidFill>
                <a:latin typeface="+mn-lt"/>
              </a:rPr>
              <a:t>336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: </a:t>
            </a:r>
            <a:r>
              <a:rPr lang="it-IT" dirty="0">
                <a:latin typeface="+mn-lt"/>
              </a:rPr>
              <a:t>L2-M4 or 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3d3/2 2p1/2 – </a:t>
            </a:r>
            <a:r>
              <a:rPr lang="en-GB" b="1" kern="0" dirty="0">
                <a:solidFill>
                  <a:srgbClr val="003088"/>
                </a:solidFill>
                <a:latin typeface="+mn-lt"/>
              </a:rPr>
              <a:t>1506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 2p1/2 1s1/2 or K1-L2 </a:t>
            </a:r>
            <a:r>
              <a:rPr lang="en-GB" b="1" kern="0" dirty="0">
                <a:solidFill>
                  <a:srgbClr val="003088"/>
                </a:solidFill>
                <a:latin typeface="+mn-lt"/>
              </a:rPr>
              <a:t>1517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 2p3/2 1s1/2 or K1-L3</a:t>
            </a:r>
          </a:p>
        </p:txBody>
      </p:sp>
    </p:spTree>
    <p:extLst>
      <p:ext uri="{BB962C8B-B14F-4D97-AF65-F5344CB8AC3E}">
        <p14:creationId xmlns:p14="http://schemas.microsoft.com/office/powerpoint/2010/main" val="3275477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+mn-lt"/>
              </a:rPr>
              <a:t>FAMU is an international collaboration whose goal is to measure the proton Zemach radius with the measurement of the hyperfine splitting of the muonic hydrogen ground state Added a correction for the K shell calculation</a:t>
            </a:r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2354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kern="0" dirty="0">
                <a:solidFill>
                  <a:srgbClr val="C00000"/>
                </a:solidFill>
                <a:latin typeface="+mn-lt"/>
              </a:rPr>
              <a:t>Copper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 spectra measured at the ISIS Neutron and muon source. Cu is easy identified by a </a:t>
            </a:r>
            <a:r>
              <a:rPr lang="en-GB" b="1" u="sng" kern="0" dirty="0">
                <a:solidFill>
                  <a:srgbClr val="003088"/>
                </a:solidFill>
                <a:latin typeface="+mn-lt"/>
              </a:rPr>
              <a:t>double peak 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in the low and high energy range</a:t>
            </a:r>
          </a:p>
          <a:p>
            <a:pPr algn="l"/>
            <a:r>
              <a:rPr lang="en-GB" kern="0" dirty="0">
                <a:solidFill>
                  <a:srgbClr val="003088"/>
                </a:solidFill>
                <a:latin typeface="+mn-lt"/>
              </a:rPr>
              <a:t>The Cu </a:t>
            </a:r>
            <a:r>
              <a:rPr lang="en-GB" b="1" u="sng" kern="0" dirty="0">
                <a:solidFill>
                  <a:srgbClr val="003088"/>
                </a:solidFill>
                <a:latin typeface="+mn-lt"/>
              </a:rPr>
              <a:t>double peaks are missing 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(Simulation performed with a </a:t>
            </a:r>
            <a:r>
              <a:rPr lang="en-GB" kern="0" dirty="0" err="1">
                <a:solidFill>
                  <a:srgbClr val="003088"/>
                </a:solidFill>
                <a:latin typeface="+mn-lt"/>
              </a:rPr>
              <a:t>HPGe</a:t>
            </a:r>
            <a:r>
              <a:rPr lang="en-GB" kern="0" dirty="0">
                <a:solidFill>
                  <a:srgbClr val="003088"/>
                </a:solidFill>
                <a:latin typeface="+mn-lt"/>
              </a:rPr>
              <a:t> crystal)</a:t>
            </a:r>
          </a:p>
          <a:p>
            <a:r>
              <a:rPr lang="it-IT" dirty="0" err="1">
                <a:latin typeface="+mn-lt"/>
              </a:rPr>
              <a:t>Why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this</a:t>
            </a:r>
            <a:r>
              <a:rPr lang="it-IT" dirty="0">
                <a:latin typeface="+mn-lt"/>
              </a:rPr>
              <a:t> are good </a:t>
            </a:r>
            <a:r>
              <a:rPr lang="it-IT" dirty="0" err="1">
                <a:latin typeface="+mn-lt"/>
              </a:rPr>
              <a:t>at</a:t>
            </a:r>
            <a:r>
              <a:rPr lang="it-IT" dirty="0">
                <a:latin typeface="+mn-lt"/>
              </a:rPr>
              <a:t> low energy and </a:t>
            </a:r>
            <a:r>
              <a:rPr lang="it-IT" dirty="0" err="1">
                <a:latin typeface="+mn-lt"/>
              </a:rPr>
              <a:t>not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at</a:t>
            </a:r>
            <a:r>
              <a:rPr lang="it-IT" dirty="0">
                <a:latin typeface="+mn-lt"/>
              </a:rPr>
              <a:t> high energy () </a:t>
            </a:r>
            <a:r>
              <a:rPr lang="it-IT" dirty="0" err="1">
                <a:latin typeface="+mn-lt"/>
              </a:rPr>
              <a:t>corrections</a:t>
            </a:r>
            <a:r>
              <a:rPr lang="it-IT" dirty="0">
                <a:latin typeface="+mn-lt"/>
              </a:rPr>
              <a:t> for high energy do </a:t>
            </a:r>
            <a:r>
              <a:rPr lang="it-IT" dirty="0" err="1">
                <a:latin typeface="+mn-lt"/>
              </a:rPr>
              <a:t>not</a:t>
            </a:r>
            <a:r>
              <a:rPr lang="it-IT" dirty="0">
                <a:latin typeface="+mn-lt"/>
              </a:rPr>
              <a:t> work </a:t>
            </a:r>
            <a:r>
              <a:rPr lang="it-IT" dirty="0" err="1">
                <a:latin typeface="+mn-lt"/>
              </a:rPr>
              <a:t>properly</a:t>
            </a:r>
            <a:r>
              <a:rPr lang="it-IT" dirty="0">
                <a:latin typeface="+mn-lt"/>
              </a:rPr>
              <a:t>/ makes </a:t>
            </a:r>
            <a:r>
              <a:rPr lang="it-IT" dirty="0" err="1">
                <a:latin typeface="+mn-lt"/>
              </a:rPr>
              <a:t>approximations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that</a:t>
            </a:r>
            <a:r>
              <a:rPr lang="it-IT" dirty="0">
                <a:latin typeface="+mn-lt"/>
              </a:rPr>
              <a:t> do </a:t>
            </a:r>
            <a:r>
              <a:rPr lang="it-IT" dirty="0" err="1">
                <a:latin typeface="+mn-lt"/>
              </a:rPr>
              <a:t>not</a:t>
            </a:r>
            <a:r>
              <a:rPr lang="it-IT" dirty="0">
                <a:latin typeface="+mn-lt"/>
              </a:rPr>
              <a:t> work for high energy</a:t>
            </a:r>
          </a:p>
        </p:txBody>
      </p:sp>
    </p:spTree>
    <p:extLst>
      <p:ext uri="{BB962C8B-B14F-4D97-AF65-F5344CB8AC3E}">
        <p14:creationId xmlns:p14="http://schemas.microsoft.com/office/powerpoint/2010/main" val="340807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1361455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97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672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41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458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549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967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53054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932876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2225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27778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 INFN NEWS sito">
            <a:extLst>
              <a:ext uri="{FF2B5EF4-FFF2-40B4-BE49-F238E27FC236}">
                <a16:creationId xmlns:a16="http://schemas.microsoft.com/office/drawing/2014/main" id="{2D9418C1-DF28-113B-1328-5809982D59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363" y="5758914"/>
            <a:ext cx="1719087" cy="95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780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670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900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134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79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‹N›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315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‹N›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150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‹N›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071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‹N›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199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627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283479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675949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155470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916302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84310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7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50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53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161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‹N›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624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‹N›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710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‹N›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774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623609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‹N›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480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16AA1757-2DF3-5121-9F79-D19185CB2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6EE9D43-2EDD-6DA9-4846-A917E09C7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F5508B8-68FE-90F7-293A-77A788654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8F1F17E-A141-4BCD-251F-56E73CB4D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90690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752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16AA1757-2DF3-5121-9F79-D19185CB2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6EE9D43-2EDD-6DA9-4846-A917E09C7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F5508B8-68FE-90F7-293A-77A788654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8F1F17E-A141-4BCD-251F-56E73CB4D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90690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703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997599-2A9C-5AA0-31EE-2F7D816D38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72300" y="1304924"/>
            <a:ext cx="49530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EE95479-118E-DBCE-93E7-E339ECCCE8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5867400" y="-2"/>
            <a:ext cx="6324600" cy="1091613"/>
          </a:xfrm>
          <a:prstGeom prst="rect">
            <a:avLst/>
          </a:prstGeom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E2FDCEF-C9D2-66D0-BD32-C46658AAC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6324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573789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16AA1757-2DF3-5121-9F79-D19185CB2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6EE9D43-2EDD-6DA9-4846-A917E09C7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F5508B8-68FE-90F7-293A-77A788654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8F1F17E-A141-4BCD-251F-56E73CB4D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90690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98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16AA1757-2DF3-5121-9F79-D19185CB2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6EE9D43-2EDD-6DA9-4846-A917E09C7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F5508B8-68FE-90F7-293A-77A788654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8F1F17E-A141-4BCD-251F-56E73CB4D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90690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390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16AA1757-2DF3-5121-9F79-D19185CB2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6EE9D43-2EDD-6DA9-4846-A917E09C7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F5508B8-68FE-90F7-293A-77A788654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8F1F17E-A141-4BCD-251F-56E73CB4D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90690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962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16AA1757-2DF3-5121-9F79-D19185CB2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6EE9D43-2EDD-6DA9-4846-A917E09C7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F5508B8-68FE-90F7-293A-77A788654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8F1F17E-A141-4BCD-251F-56E73CB4D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90690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51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16AA1757-2DF3-5121-9F79-D19185CB2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6EE9D43-2EDD-6DA9-4846-A917E09C7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F5508B8-68FE-90F7-293A-77A788654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8F1F17E-A141-4BCD-251F-56E73CB4D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90690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253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16AA1757-2DF3-5121-9F79-D19185CB2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6EE9D43-2EDD-6DA9-4846-A917E09C7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F5508B8-68FE-90F7-293A-77A788654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8F1F17E-A141-4BCD-251F-56E73CB4D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90690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255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747815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16AA1757-2DF3-5121-9F79-D19185CB2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6EE9D43-2EDD-6DA9-4846-A917E09C7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F5508B8-68FE-90F7-293A-77A788654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8F1F17E-A141-4BCD-251F-56E73CB4D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90690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41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3910029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264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21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187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" y="0"/>
            <a:ext cx="12190811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79682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0813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23255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6" r:id="rId3"/>
    <p:sldLayoutId id="2147483724" r:id="rId4"/>
    <p:sldLayoutId id="2147483725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" name="Picture 2" descr="LOGO INFN NEWS sito">
            <a:extLst>
              <a:ext uri="{FF2B5EF4-FFF2-40B4-BE49-F238E27FC236}">
                <a16:creationId xmlns:a16="http://schemas.microsoft.com/office/drawing/2014/main" id="{E25657FE-4C17-0974-91C6-81930925CB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363" y="5758914"/>
            <a:ext cx="1719087" cy="95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37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" name="Picture 2" descr="LOGO INFN NEWS sito">
            <a:extLst>
              <a:ext uri="{FF2B5EF4-FFF2-40B4-BE49-F238E27FC236}">
                <a16:creationId xmlns:a16="http://schemas.microsoft.com/office/drawing/2014/main" id="{E0B96A9A-C441-F468-14B9-2FD2CA5B93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838" y="5928879"/>
            <a:ext cx="1280937" cy="71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1">
                <a:solidFill>
                  <a:srgbClr val="0030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38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2" r:id="rId12"/>
    <p:sldLayoutId id="2147483743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5CD0-94BB-02A9-D0D6-755513A29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32755"/>
            <a:ext cx="6152445" cy="2098321"/>
          </a:xfrm>
        </p:spPr>
        <p:txBody>
          <a:bodyPr>
            <a:normAutofit/>
          </a:bodyPr>
          <a:lstStyle/>
          <a:p>
            <a:r>
              <a:rPr lang="en-US" sz="4400" b="1" dirty="0"/>
              <a:t>Implementation of </a:t>
            </a:r>
            <a:r>
              <a:rPr lang="en-US" sz="4400" b="1" dirty="0" err="1"/>
              <a:t>MuDirac</a:t>
            </a:r>
            <a:r>
              <a:rPr lang="en-US" sz="4400" b="1" dirty="0"/>
              <a:t> in GEANT4: a preliminary approach</a:t>
            </a:r>
            <a:endParaRPr lang="en-GB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80B9D-A009-468E-DD38-1C459E82E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353485"/>
            <a:ext cx="9144000" cy="502562"/>
          </a:xfrm>
        </p:spPr>
        <p:txBody>
          <a:bodyPr>
            <a:normAutofit/>
          </a:bodyPr>
          <a:lstStyle/>
          <a:p>
            <a:r>
              <a:rPr lang="en-GB" sz="2100" b="1" i="1" dirty="0"/>
              <a:t>Matteo Cataldo, INFN Milano Bicocca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17514D-CA92-5C28-8A6F-C434B7EF14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920235"/>
            <a:ext cx="8648700" cy="263975"/>
          </a:xfrm>
        </p:spPr>
        <p:txBody>
          <a:bodyPr>
            <a:normAutofit fontScale="62500" lnSpcReduction="20000"/>
          </a:bodyPr>
          <a:lstStyle/>
          <a:p>
            <a:r>
              <a:rPr lang="it-IT" sz="2400" i="1" dirty="0">
                <a:latin typeface="Arial" panose="020B0604020202020204" pitchFamily="34" charset="0"/>
              </a:rPr>
              <a:t>SONAR1, 15/04/2024</a:t>
            </a:r>
            <a:endParaRPr lang="en-GB" sz="2400" i="1" dirty="0">
              <a:latin typeface="Arial" panose="020B0604020202020204" pitchFamily="34" charset="0"/>
            </a:endParaRPr>
          </a:p>
        </p:txBody>
      </p:sp>
      <p:pic>
        <p:nvPicPr>
          <p:cNvPr id="6" name="Immagine 3">
            <a:extLst>
              <a:ext uri="{FF2B5EF4-FFF2-40B4-BE49-F238E27FC236}">
                <a16:creationId xmlns:a16="http://schemas.microsoft.com/office/drawing/2014/main" id="{46C343A9-1B83-3672-3C28-ACAF0EEAAC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598671" y="5657900"/>
            <a:ext cx="1071582" cy="112554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26" name="Picture 2" descr="LOGO INFN NEWS sito">
            <a:extLst>
              <a:ext uri="{FF2B5EF4-FFF2-40B4-BE49-F238E27FC236}">
                <a16:creationId xmlns:a16="http://schemas.microsoft.com/office/drawing/2014/main" id="{E15926A6-7960-4137-2139-4069C4073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36" y="5732455"/>
            <a:ext cx="1759343" cy="97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3041975-5E23-B028-D88C-9E0B113DF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3" y="5529255"/>
            <a:ext cx="1342516" cy="13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826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23DF8-3840-8E2B-937A-05A23FB68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mmagine che contiene testo, diagramma, Diagramma, linea&#10;&#10;Descrizione generata automaticamente">
            <a:extLst>
              <a:ext uri="{FF2B5EF4-FFF2-40B4-BE49-F238E27FC236}">
                <a16:creationId xmlns:a16="http://schemas.microsoft.com/office/drawing/2014/main" id="{543EFDA3-A332-313B-B2D6-489F25F6F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464" y="828498"/>
            <a:ext cx="5503320" cy="4882946"/>
          </a:xfrm>
          <a:prstGeom prst="rect">
            <a:avLst/>
          </a:prstGeom>
        </p:spPr>
      </p:pic>
      <p:pic>
        <p:nvPicPr>
          <p:cNvPr id="16" name="Immagine 15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id="{ED087557-9F3C-35DA-C317-D3F423ABA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48" y="905092"/>
            <a:ext cx="5448523" cy="4806352"/>
          </a:xfrm>
          <a:prstGeom prst="rect">
            <a:avLst/>
          </a:prstGeom>
        </p:spPr>
      </p:pic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F8A5D7F9-C72A-6510-2098-ADEA4FBC9609}"/>
              </a:ext>
            </a:extLst>
          </p:cNvPr>
          <p:cNvCxnSpPr>
            <a:cxnSpLocks/>
          </p:cNvCxnSpPr>
          <p:nvPr/>
        </p:nvCxnSpPr>
        <p:spPr>
          <a:xfrm>
            <a:off x="7209617" y="2776918"/>
            <a:ext cx="522515" cy="0"/>
          </a:xfrm>
          <a:prstGeom prst="straightConnector1">
            <a:avLst/>
          </a:prstGeom>
          <a:ln w="38100">
            <a:solidFill>
              <a:srgbClr val="00308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515AAC6B-2233-09D5-001A-FDB45D505274}"/>
              </a:ext>
            </a:extLst>
          </p:cNvPr>
          <p:cNvCxnSpPr>
            <a:cxnSpLocks/>
          </p:cNvCxnSpPr>
          <p:nvPr/>
        </p:nvCxnSpPr>
        <p:spPr>
          <a:xfrm>
            <a:off x="10610554" y="2175765"/>
            <a:ext cx="522515" cy="0"/>
          </a:xfrm>
          <a:prstGeom prst="straightConnector1">
            <a:avLst/>
          </a:prstGeom>
          <a:ln w="38100">
            <a:solidFill>
              <a:srgbClr val="00308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CCF52F4-0522-4F69-43BD-03CC2310F7B2}"/>
              </a:ext>
            </a:extLst>
          </p:cNvPr>
          <p:cNvSpPr txBox="1"/>
          <p:nvPr/>
        </p:nvSpPr>
        <p:spPr>
          <a:xfrm>
            <a:off x="3575601" y="1631473"/>
            <a:ext cx="13986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kern="0" dirty="0">
                <a:solidFill>
                  <a:srgbClr val="676767"/>
                </a:solidFill>
                <a:ea typeface="Verdana" panose="020B0604030504040204" pitchFamily="34" charset="0"/>
              </a:rPr>
              <a:t>3d – 2p</a:t>
            </a:r>
            <a:endParaRPr lang="en-US" sz="1200" i="1" kern="0" baseline="-25000" dirty="0">
              <a:solidFill>
                <a:srgbClr val="676767"/>
              </a:solidFill>
              <a:ea typeface="Verdana" panose="020B060403050404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C05FADA-C590-2900-FE74-8604B90E6570}"/>
              </a:ext>
            </a:extLst>
          </p:cNvPr>
          <p:cNvSpPr txBox="1"/>
          <p:nvPr/>
        </p:nvSpPr>
        <p:spPr>
          <a:xfrm>
            <a:off x="3657418" y="1012076"/>
            <a:ext cx="487848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308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kern="0" dirty="0">
                <a:solidFill>
                  <a:srgbClr val="003088"/>
                </a:solidFill>
                <a:ea typeface="Verdana" panose="020B0604030504040204" pitchFamily="34" charset="0"/>
              </a:rPr>
              <a:t>For low Z </a:t>
            </a:r>
            <a:r>
              <a:rPr lang="it-IT" kern="0" dirty="0" err="1">
                <a:solidFill>
                  <a:srgbClr val="003088"/>
                </a:solidFill>
                <a:ea typeface="Verdana" panose="020B0604030504040204" pitchFamily="34" charset="0"/>
              </a:rPr>
              <a:t>atoms</a:t>
            </a:r>
            <a:r>
              <a:rPr lang="it-IT" kern="0" dirty="0">
                <a:solidFill>
                  <a:srgbClr val="003088"/>
                </a:solidFill>
                <a:ea typeface="Verdana" panose="020B0604030504040204" pitchFamily="34" charset="0"/>
              </a:rPr>
              <a:t>, </a:t>
            </a:r>
            <a:r>
              <a:rPr lang="it-IT" b="1" kern="0" dirty="0">
                <a:solidFill>
                  <a:srgbClr val="003088"/>
                </a:solidFill>
                <a:ea typeface="Verdana" panose="020B0604030504040204" pitchFamily="34" charset="0"/>
              </a:rPr>
              <a:t>the high energy part of the </a:t>
            </a:r>
            <a:r>
              <a:rPr lang="it-IT" b="1" kern="0" dirty="0" err="1">
                <a:solidFill>
                  <a:srgbClr val="003088"/>
                </a:solidFill>
                <a:ea typeface="Verdana" panose="020B0604030504040204" pitchFamily="34" charset="0"/>
              </a:rPr>
              <a:t>spectrum</a:t>
            </a:r>
            <a:r>
              <a:rPr lang="it-IT" b="1" kern="0" dirty="0">
                <a:solidFill>
                  <a:srgbClr val="003088"/>
                </a:solidFill>
                <a:ea typeface="Verdana" panose="020B0604030504040204" pitchFamily="34" charset="0"/>
              </a:rPr>
              <a:t> </a:t>
            </a:r>
            <a:r>
              <a:rPr lang="it-IT" b="1" kern="0" dirty="0" err="1">
                <a:solidFill>
                  <a:srgbClr val="003088"/>
                </a:solidFill>
                <a:ea typeface="Verdana" panose="020B0604030504040204" pitchFamily="34" charset="0"/>
              </a:rPr>
              <a:t>is</a:t>
            </a:r>
            <a:r>
              <a:rPr lang="it-IT" b="1" kern="0" dirty="0">
                <a:solidFill>
                  <a:srgbClr val="003088"/>
                </a:solidFill>
                <a:ea typeface="Verdana" panose="020B0604030504040204" pitchFamily="34" charset="0"/>
              </a:rPr>
              <a:t> </a:t>
            </a:r>
            <a:r>
              <a:rPr lang="it-IT" b="1" kern="0" dirty="0" err="1">
                <a:solidFill>
                  <a:srgbClr val="003088"/>
                </a:solidFill>
                <a:ea typeface="Verdana" panose="020B0604030504040204" pitchFamily="34" charset="0"/>
              </a:rPr>
              <a:t>improved</a:t>
            </a:r>
            <a:r>
              <a:rPr lang="it-IT" b="1" kern="0" dirty="0">
                <a:solidFill>
                  <a:srgbClr val="003088"/>
                </a:solidFill>
                <a:ea typeface="Verdana" panose="020B0604030504040204" pitchFamily="34" charset="0"/>
              </a:rPr>
              <a:t> </a:t>
            </a:r>
            <a:r>
              <a:rPr lang="it-IT" kern="0" dirty="0">
                <a:solidFill>
                  <a:srgbClr val="003088"/>
                </a:solidFill>
                <a:ea typeface="Verdana" panose="020B0604030504040204" pitchFamily="34" charset="0"/>
              </a:rPr>
              <a:t>in </a:t>
            </a:r>
            <a:r>
              <a:rPr lang="it-IT" kern="0" dirty="0" err="1">
                <a:solidFill>
                  <a:srgbClr val="003088"/>
                </a:solidFill>
                <a:ea typeface="Verdana" panose="020B0604030504040204" pitchFamily="34" charset="0"/>
              </a:rPr>
              <a:t>Arby_MUX</a:t>
            </a:r>
            <a:endParaRPr lang="it-IT" kern="0" dirty="0">
              <a:solidFill>
                <a:srgbClr val="003088"/>
              </a:solidFill>
              <a:ea typeface="Verdan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A17E34E-2F2F-F5C4-BD5E-BB7774E64829}"/>
              </a:ext>
            </a:extLst>
          </p:cNvPr>
          <p:cNvSpPr txBox="1"/>
          <p:nvPr/>
        </p:nvSpPr>
        <p:spPr>
          <a:xfrm>
            <a:off x="7137227" y="2463942"/>
            <a:ext cx="13986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kern="0" dirty="0">
                <a:solidFill>
                  <a:srgbClr val="676767"/>
                </a:solidFill>
                <a:ea typeface="Verdana" panose="020B0604030504040204" pitchFamily="34" charset="0"/>
              </a:rPr>
              <a:t>2p – 1s</a:t>
            </a:r>
            <a:endParaRPr lang="en-US" sz="1200" i="1" kern="0" baseline="-25000" dirty="0">
              <a:solidFill>
                <a:srgbClr val="676767"/>
              </a:solidFill>
              <a:ea typeface="Verdana" panose="020B060403050404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CE01CCE-17C4-C4AF-95AB-605C51AE7E6A}"/>
              </a:ext>
            </a:extLst>
          </p:cNvPr>
          <p:cNvSpPr txBox="1"/>
          <p:nvPr/>
        </p:nvSpPr>
        <p:spPr>
          <a:xfrm>
            <a:off x="10534354" y="1872096"/>
            <a:ext cx="13986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kern="0" dirty="0">
                <a:solidFill>
                  <a:srgbClr val="676767"/>
                </a:solidFill>
                <a:ea typeface="Verdana" panose="020B0604030504040204" pitchFamily="34" charset="0"/>
              </a:rPr>
              <a:t>3p – 1s</a:t>
            </a:r>
            <a:endParaRPr lang="en-US" sz="1200" i="1" kern="0" baseline="-25000" dirty="0">
              <a:solidFill>
                <a:srgbClr val="676767"/>
              </a:solidFill>
              <a:ea typeface="Verdana" panose="020B060403050404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B066694-CCFD-A279-78D9-6B1FB43F8C71}"/>
              </a:ext>
            </a:extLst>
          </p:cNvPr>
          <p:cNvSpPr txBox="1"/>
          <p:nvPr/>
        </p:nvSpPr>
        <p:spPr>
          <a:xfrm>
            <a:off x="1220162" y="4195387"/>
            <a:ext cx="13986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kern="0" dirty="0">
                <a:solidFill>
                  <a:srgbClr val="676767"/>
                </a:solidFill>
                <a:ea typeface="Verdana" panose="020B0604030504040204" pitchFamily="34" charset="0"/>
              </a:rPr>
              <a:t>4f – 3d</a:t>
            </a:r>
            <a:endParaRPr lang="en-US" sz="1200" i="1" kern="0" baseline="-25000" dirty="0">
              <a:solidFill>
                <a:srgbClr val="676767"/>
              </a:solidFill>
              <a:ea typeface="Verdana" panose="020B060403050404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145F5C9-9615-6E58-E70F-6C532C420116}"/>
              </a:ext>
            </a:extLst>
          </p:cNvPr>
          <p:cNvSpPr/>
          <p:nvPr/>
        </p:nvSpPr>
        <p:spPr>
          <a:xfrm>
            <a:off x="0" y="0"/>
            <a:ext cx="12192000" cy="2034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30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i="1" dirty="0">
                <a:solidFill>
                  <a:srgbClr val="FFFEFE"/>
                </a:solidFill>
              </a:rPr>
              <a:t>M. Cataldo – SONAR1, 15/04/2024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64E1DA1-3BC8-50D7-C5B8-10555210D54C}"/>
              </a:ext>
            </a:extLst>
          </p:cNvPr>
          <p:cNvSpPr txBox="1">
            <a:spLocks/>
          </p:cNvSpPr>
          <p:nvPr/>
        </p:nvSpPr>
        <p:spPr>
          <a:xfrm>
            <a:off x="-1" y="286491"/>
            <a:ext cx="9516533" cy="5663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3200" b="1" dirty="0"/>
              <a:t>Tentative approach: FAMU implementation </a:t>
            </a:r>
            <a:endParaRPr lang="en-GB" sz="2000" b="1" dirty="0">
              <a:solidFill>
                <a:srgbClr val="00308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D20F510-A0D2-57B7-17EB-85A17E3582F1}"/>
              </a:ext>
            </a:extLst>
          </p:cNvPr>
          <p:cNvSpPr txBox="1"/>
          <p:nvPr/>
        </p:nvSpPr>
        <p:spPr>
          <a:xfrm>
            <a:off x="11841480" y="-67541"/>
            <a:ext cx="421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chemeClr val="bg1"/>
                </a:solidFill>
              </a:rPr>
              <a:t>10</a:t>
            </a:r>
            <a:endParaRPr lang="it-IT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38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23DF8-3840-8E2B-937A-05A23FB68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id="{3DDB8294-A674-3B53-D86E-0C76B0083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715" y="852873"/>
            <a:ext cx="5468610" cy="4871425"/>
          </a:xfrm>
          <a:prstGeom prst="rect">
            <a:avLst/>
          </a:prstGeom>
        </p:spPr>
      </p:pic>
      <p:pic>
        <p:nvPicPr>
          <p:cNvPr id="6" name="Immagine 5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id="{53036A54-6D6D-DF31-D31C-CA9542618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57" y="852873"/>
            <a:ext cx="5562600" cy="4926488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FFE0D88B-102F-F9A8-CCA3-DA1C72A226FC}"/>
              </a:ext>
            </a:extLst>
          </p:cNvPr>
          <p:cNvCxnSpPr>
            <a:cxnSpLocks/>
          </p:cNvCxnSpPr>
          <p:nvPr/>
        </p:nvCxnSpPr>
        <p:spPr>
          <a:xfrm>
            <a:off x="8910957" y="2510339"/>
            <a:ext cx="381000" cy="0"/>
          </a:xfrm>
          <a:prstGeom prst="straightConnector1">
            <a:avLst/>
          </a:prstGeom>
          <a:ln w="38100">
            <a:solidFill>
              <a:srgbClr val="00308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E465AAE-7977-7791-932A-2B741ED26EF7}"/>
              </a:ext>
            </a:extLst>
          </p:cNvPr>
          <p:cNvSpPr txBox="1"/>
          <p:nvPr/>
        </p:nvSpPr>
        <p:spPr>
          <a:xfrm>
            <a:off x="5038877" y="4220432"/>
            <a:ext cx="468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kern="0" dirty="0">
                <a:solidFill>
                  <a:srgbClr val="003088"/>
                </a:solidFill>
                <a:ea typeface="Verdana" panose="020B0604030504040204" pitchFamily="34" charset="0"/>
              </a:rPr>
              <a:t>?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B0CF99D-195B-8A98-A430-ACBB10C6E4C4}"/>
              </a:ext>
            </a:extLst>
          </p:cNvPr>
          <p:cNvSpPr txBox="1"/>
          <p:nvPr/>
        </p:nvSpPr>
        <p:spPr>
          <a:xfrm>
            <a:off x="8893629" y="3910633"/>
            <a:ext cx="468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kern="0" dirty="0">
                <a:solidFill>
                  <a:srgbClr val="003088"/>
                </a:solidFill>
                <a:ea typeface="Verdana" panose="020B0604030504040204" pitchFamily="34" charset="0"/>
              </a:rPr>
              <a:t>?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63015DD-7464-7D9C-2BC9-C92B527F1971}"/>
              </a:ext>
            </a:extLst>
          </p:cNvPr>
          <p:cNvSpPr txBox="1"/>
          <p:nvPr/>
        </p:nvSpPr>
        <p:spPr>
          <a:xfrm>
            <a:off x="3554428" y="876302"/>
            <a:ext cx="5083143" cy="646331"/>
          </a:xfrm>
          <a:prstGeom prst="rect">
            <a:avLst/>
          </a:prstGeom>
          <a:solidFill>
            <a:schemeClr val="bg1"/>
          </a:solidFill>
          <a:ln>
            <a:solidFill>
              <a:srgbClr val="00308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kern="0" dirty="0">
                <a:solidFill>
                  <a:srgbClr val="003088"/>
                </a:solidFill>
                <a:ea typeface="Verdana" panose="020B0604030504040204" pitchFamily="34" charset="0"/>
              </a:rPr>
              <a:t>Here, the situation </a:t>
            </a:r>
            <a:r>
              <a:rPr lang="it-IT" kern="0" dirty="0" err="1">
                <a:solidFill>
                  <a:srgbClr val="003088"/>
                </a:solidFill>
                <a:ea typeface="Verdana" panose="020B0604030504040204" pitchFamily="34" charset="0"/>
              </a:rPr>
              <a:t>is</a:t>
            </a:r>
            <a:r>
              <a:rPr lang="it-IT" kern="0" dirty="0">
                <a:solidFill>
                  <a:srgbClr val="003088"/>
                </a:solidFill>
                <a:ea typeface="Verdana" panose="020B0604030504040204" pitchFamily="34" charset="0"/>
              </a:rPr>
              <a:t> </a:t>
            </a:r>
            <a:r>
              <a:rPr lang="it-IT" kern="0" dirty="0" err="1">
                <a:solidFill>
                  <a:srgbClr val="003088"/>
                </a:solidFill>
                <a:ea typeface="Verdana" panose="020B0604030504040204" pitchFamily="34" charset="0"/>
              </a:rPr>
              <a:t>not</a:t>
            </a:r>
            <a:r>
              <a:rPr lang="it-IT" kern="0" dirty="0">
                <a:solidFill>
                  <a:srgbClr val="003088"/>
                </a:solidFill>
                <a:ea typeface="Verdana" panose="020B0604030504040204" pitchFamily="34" charset="0"/>
              </a:rPr>
              <a:t> </a:t>
            </a:r>
            <a:r>
              <a:rPr lang="it-IT" kern="0" dirty="0" err="1">
                <a:solidFill>
                  <a:srgbClr val="003088"/>
                </a:solidFill>
                <a:ea typeface="Verdana" panose="020B0604030504040204" pitchFamily="34" charset="0"/>
              </a:rPr>
              <a:t>improved</a:t>
            </a:r>
            <a:r>
              <a:rPr lang="it-IT" kern="0" dirty="0">
                <a:solidFill>
                  <a:srgbClr val="003088"/>
                </a:solidFill>
                <a:ea typeface="Verdana" panose="020B0604030504040204" pitchFamily="34" charset="0"/>
              </a:rPr>
              <a:t>: </a:t>
            </a:r>
            <a:r>
              <a:rPr lang="it-IT" kern="0" dirty="0" err="1">
                <a:solidFill>
                  <a:srgbClr val="003088"/>
                </a:solidFill>
                <a:ea typeface="Verdana" panose="020B0604030504040204" pitchFamily="34" charset="0"/>
              </a:rPr>
              <a:t>peaks</a:t>
            </a:r>
            <a:r>
              <a:rPr lang="it-IT" kern="0" dirty="0">
                <a:solidFill>
                  <a:srgbClr val="003088"/>
                </a:solidFill>
                <a:ea typeface="Verdana" panose="020B0604030504040204" pitchFamily="34" charset="0"/>
              </a:rPr>
              <a:t> are </a:t>
            </a:r>
            <a:r>
              <a:rPr lang="it-IT" kern="0" dirty="0" err="1">
                <a:solidFill>
                  <a:srgbClr val="003088"/>
                </a:solidFill>
                <a:ea typeface="Verdana" panose="020B0604030504040204" pitchFamily="34" charset="0"/>
              </a:rPr>
              <a:t>shifted</a:t>
            </a:r>
            <a:r>
              <a:rPr lang="it-IT" kern="0" dirty="0">
                <a:solidFill>
                  <a:srgbClr val="003088"/>
                </a:solidFill>
                <a:ea typeface="Verdana" panose="020B0604030504040204" pitchFamily="34" charset="0"/>
              </a:rPr>
              <a:t>, </a:t>
            </a:r>
            <a:r>
              <a:rPr lang="it-IT" kern="0" dirty="0" err="1">
                <a:solidFill>
                  <a:srgbClr val="003088"/>
                </a:solidFill>
                <a:ea typeface="Verdana" panose="020B0604030504040204" pitchFamily="34" charset="0"/>
              </a:rPr>
              <a:t>but</a:t>
            </a:r>
            <a:r>
              <a:rPr lang="it-IT" kern="0" dirty="0">
                <a:solidFill>
                  <a:srgbClr val="003088"/>
                </a:solidFill>
                <a:ea typeface="Verdana" panose="020B0604030504040204" pitchFamily="34" charset="0"/>
              </a:rPr>
              <a:t> the </a:t>
            </a:r>
            <a:r>
              <a:rPr lang="it-IT" b="1" kern="0" dirty="0">
                <a:solidFill>
                  <a:srgbClr val="003088"/>
                </a:solidFill>
                <a:ea typeface="Verdana" panose="020B0604030504040204" pitchFamily="34" charset="0"/>
              </a:rPr>
              <a:t>double </a:t>
            </a:r>
            <a:r>
              <a:rPr lang="it-IT" b="1" kern="0" dirty="0" err="1">
                <a:solidFill>
                  <a:srgbClr val="003088"/>
                </a:solidFill>
                <a:ea typeface="Verdana" panose="020B0604030504040204" pitchFamily="34" charset="0"/>
              </a:rPr>
              <a:t>peaks</a:t>
            </a:r>
            <a:r>
              <a:rPr lang="it-IT" b="1" kern="0" dirty="0">
                <a:solidFill>
                  <a:srgbClr val="003088"/>
                </a:solidFill>
                <a:ea typeface="Verdana" panose="020B0604030504040204" pitchFamily="34" charset="0"/>
              </a:rPr>
              <a:t> are </a:t>
            </a:r>
            <a:r>
              <a:rPr lang="it-IT" b="1" kern="0" dirty="0" err="1">
                <a:solidFill>
                  <a:srgbClr val="003088"/>
                </a:solidFill>
                <a:ea typeface="Verdana" panose="020B0604030504040204" pitchFamily="34" charset="0"/>
              </a:rPr>
              <a:t>still</a:t>
            </a:r>
            <a:r>
              <a:rPr lang="it-IT" b="1" kern="0" dirty="0">
                <a:solidFill>
                  <a:srgbClr val="003088"/>
                </a:solidFill>
                <a:ea typeface="Verdana" panose="020B0604030504040204" pitchFamily="34" charset="0"/>
              </a:rPr>
              <a:t> </a:t>
            </a:r>
            <a:r>
              <a:rPr lang="it-IT" b="1" kern="0" dirty="0" err="1">
                <a:solidFill>
                  <a:srgbClr val="003088"/>
                </a:solidFill>
                <a:ea typeface="Verdana" panose="020B0604030504040204" pitchFamily="34" charset="0"/>
              </a:rPr>
              <a:t>missing</a:t>
            </a:r>
            <a:endParaRPr lang="it-IT" b="1" kern="0" dirty="0">
              <a:solidFill>
                <a:srgbClr val="003088"/>
              </a:solidFill>
              <a:ea typeface="Verdana" panose="020B060403050404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3DD1B66-9E92-48F0-0113-F11037A5518B}"/>
              </a:ext>
            </a:extLst>
          </p:cNvPr>
          <p:cNvSpPr/>
          <p:nvPr/>
        </p:nvSpPr>
        <p:spPr>
          <a:xfrm>
            <a:off x="0" y="0"/>
            <a:ext cx="12192000" cy="2034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30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i="1" dirty="0">
                <a:solidFill>
                  <a:srgbClr val="FFFEFE"/>
                </a:solidFill>
              </a:rPr>
              <a:t>M. Cataldo – SONAR1, 15/04/2024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681E903-D7F1-3085-5373-24F3A959BA1A}"/>
              </a:ext>
            </a:extLst>
          </p:cNvPr>
          <p:cNvSpPr txBox="1"/>
          <p:nvPr/>
        </p:nvSpPr>
        <p:spPr>
          <a:xfrm>
            <a:off x="11841480" y="-67541"/>
            <a:ext cx="421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chemeClr val="bg1"/>
                </a:solidFill>
              </a:rPr>
              <a:t>11</a:t>
            </a:r>
            <a:endParaRPr lang="it-IT" b="1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33C946A-A515-09C9-37E0-621E877B13A6}"/>
              </a:ext>
            </a:extLst>
          </p:cNvPr>
          <p:cNvSpPr txBox="1">
            <a:spLocks/>
          </p:cNvSpPr>
          <p:nvPr/>
        </p:nvSpPr>
        <p:spPr>
          <a:xfrm>
            <a:off x="-1" y="286491"/>
            <a:ext cx="9516533" cy="5663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3200" b="1" dirty="0"/>
              <a:t>Tentative approach: FAMU implementation </a:t>
            </a:r>
            <a:endParaRPr lang="en-GB" sz="2000" b="1" dirty="0">
              <a:solidFill>
                <a:srgbClr val="003088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764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23DF8-3840-8E2B-937A-05A23FB68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A8F6607F-D067-74D5-F30E-9F70B3662AC1}"/>
              </a:ext>
            </a:extLst>
          </p:cNvPr>
          <p:cNvSpPr/>
          <p:nvPr/>
        </p:nvSpPr>
        <p:spPr>
          <a:xfrm>
            <a:off x="0" y="0"/>
            <a:ext cx="12192000" cy="2034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30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i="1" dirty="0">
                <a:solidFill>
                  <a:srgbClr val="FFFEFE"/>
                </a:solidFill>
              </a:rPr>
              <a:t>M. Cataldo – SONAR1, 15/04/2024 </a:t>
            </a:r>
          </a:p>
        </p:txBody>
      </p:sp>
      <p:sp>
        <p:nvSpPr>
          <p:cNvPr id="3" name="Parentesi quadra aperta 2">
            <a:extLst>
              <a:ext uri="{FF2B5EF4-FFF2-40B4-BE49-F238E27FC236}">
                <a16:creationId xmlns:a16="http://schemas.microsoft.com/office/drawing/2014/main" id="{17550121-983D-C766-7835-915896F5C75F}"/>
              </a:ext>
            </a:extLst>
          </p:cNvPr>
          <p:cNvSpPr/>
          <p:nvPr/>
        </p:nvSpPr>
        <p:spPr>
          <a:xfrm rot="16200000">
            <a:off x="8740740" y="2387103"/>
            <a:ext cx="235022" cy="3880757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Parentesi quadra aperta 4">
            <a:extLst>
              <a:ext uri="{FF2B5EF4-FFF2-40B4-BE49-F238E27FC236}">
                <a16:creationId xmlns:a16="http://schemas.microsoft.com/office/drawing/2014/main" id="{71D05D8D-3D66-7047-7767-C04EF2E645A5}"/>
              </a:ext>
            </a:extLst>
          </p:cNvPr>
          <p:cNvSpPr/>
          <p:nvPr/>
        </p:nvSpPr>
        <p:spPr>
          <a:xfrm rot="16200000">
            <a:off x="3782117" y="1592627"/>
            <a:ext cx="235022" cy="5469710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CF60ADD-5EE4-CC25-7347-CE630C238165}"/>
              </a:ext>
            </a:extLst>
          </p:cNvPr>
          <p:cNvSpPr txBox="1"/>
          <p:nvPr/>
        </p:nvSpPr>
        <p:spPr>
          <a:xfrm>
            <a:off x="6917873" y="4528771"/>
            <a:ext cx="3880758" cy="1015663"/>
          </a:xfrm>
          <a:prstGeom prst="rect">
            <a:avLst/>
          </a:prstGeom>
          <a:noFill/>
          <a:ln>
            <a:solidFill>
              <a:srgbClr val="00308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kern="0" dirty="0">
                <a:solidFill>
                  <a:srgbClr val="003088"/>
                </a:solidFill>
                <a:ea typeface="Verdana" panose="020B0604030504040204" pitchFamily="34" charset="0"/>
              </a:rPr>
              <a:t>Good agreement </a:t>
            </a:r>
            <a:r>
              <a:rPr lang="it-IT" sz="2000" kern="0" dirty="0" err="1">
                <a:solidFill>
                  <a:srgbClr val="003088"/>
                </a:solidFill>
                <a:ea typeface="Verdana" panose="020B0604030504040204" pitchFamily="34" charset="0"/>
              </a:rPr>
              <a:t>between</a:t>
            </a:r>
            <a:r>
              <a:rPr lang="it-IT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 literature and </a:t>
            </a:r>
            <a:r>
              <a:rPr lang="it-IT" sz="2000" kern="0" dirty="0" err="1">
                <a:solidFill>
                  <a:srgbClr val="003088"/>
                </a:solidFill>
                <a:ea typeface="Verdana" panose="020B0604030504040204" pitchFamily="34" charset="0"/>
              </a:rPr>
              <a:t>simulation</a:t>
            </a:r>
            <a:r>
              <a:rPr lang="it-IT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 for L and M lines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F02D80D-C89F-D16A-CB18-1A0B5F0D10EB}"/>
              </a:ext>
            </a:extLst>
          </p:cNvPr>
          <p:cNvSpPr txBox="1"/>
          <p:nvPr/>
        </p:nvSpPr>
        <p:spPr>
          <a:xfrm>
            <a:off x="1164770" y="4528457"/>
            <a:ext cx="5469709" cy="1015663"/>
          </a:xfrm>
          <a:prstGeom prst="rect">
            <a:avLst/>
          </a:prstGeom>
          <a:noFill/>
          <a:ln>
            <a:solidFill>
              <a:srgbClr val="00308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kern="0" dirty="0">
                <a:solidFill>
                  <a:srgbClr val="003088"/>
                </a:solidFill>
                <a:ea typeface="Verdana" panose="020B0604030504040204" pitchFamily="34" charset="0"/>
              </a:rPr>
              <a:t>Big </a:t>
            </a:r>
            <a:r>
              <a:rPr lang="it-IT" sz="2000" b="1" kern="0" dirty="0" err="1">
                <a:solidFill>
                  <a:srgbClr val="003088"/>
                </a:solidFill>
                <a:ea typeface="Verdana" panose="020B0604030504040204" pitchFamily="34" charset="0"/>
              </a:rPr>
              <a:t>discrepancy</a:t>
            </a:r>
            <a:r>
              <a:rPr lang="it-IT" sz="2000" b="1" kern="0" dirty="0">
                <a:solidFill>
                  <a:srgbClr val="003088"/>
                </a:solidFill>
                <a:ea typeface="Verdana" panose="020B0604030504040204" pitchFamily="34" charset="0"/>
              </a:rPr>
              <a:t> </a:t>
            </a:r>
            <a:r>
              <a:rPr lang="it-IT" sz="2000" kern="0" dirty="0" err="1">
                <a:solidFill>
                  <a:srgbClr val="003088"/>
                </a:solidFill>
                <a:ea typeface="Verdana" panose="020B0604030504040204" pitchFamily="34" charset="0"/>
              </a:rPr>
              <a:t>between</a:t>
            </a:r>
            <a:r>
              <a:rPr lang="it-IT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 literature and </a:t>
            </a:r>
            <a:r>
              <a:rPr lang="it-IT" sz="2000" kern="0" dirty="0" err="1">
                <a:solidFill>
                  <a:srgbClr val="003088"/>
                </a:solidFill>
                <a:ea typeface="Verdana" panose="020B0604030504040204" pitchFamily="34" charset="0"/>
              </a:rPr>
              <a:t>simulation</a:t>
            </a:r>
            <a:r>
              <a:rPr lang="it-IT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 for the K lines</a:t>
            </a:r>
          </a:p>
          <a:p>
            <a:pPr algn="ctr"/>
            <a:r>
              <a:rPr lang="it-IT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(</a:t>
            </a:r>
            <a:r>
              <a:rPr lang="it-IT" sz="2000" kern="0" dirty="0" err="1">
                <a:solidFill>
                  <a:srgbClr val="003088"/>
                </a:solidFill>
                <a:ea typeface="Verdana" panose="020B0604030504040204" pitchFamily="34" charset="0"/>
              </a:rPr>
              <a:t>increases</a:t>
            </a:r>
            <a:r>
              <a:rPr lang="it-IT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 with Z)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950F467-F679-83A1-24F7-68B6D4E940D3}"/>
              </a:ext>
            </a:extLst>
          </p:cNvPr>
          <p:cNvSpPr txBox="1"/>
          <p:nvPr/>
        </p:nvSpPr>
        <p:spPr>
          <a:xfrm>
            <a:off x="11841480" y="-67541"/>
            <a:ext cx="421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chemeClr val="bg1"/>
                </a:solidFill>
              </a:rPr>
              <a:t>12</a:t>
            </a:r>
            <a:endParaRPr lang="it-IT" b="1" i="1" dirty="0">
              <a:solidFill>
                <a:schemeClr val="bg1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3A37060-8C25-2228-BBF5-2BA2A6E48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25" y="828949"/>
            <a:ext cx="10329525" cy="3531384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D7976E9F-42CF-E3D0-0A94-E66F90C5071E}"/>
              </a:ext>
            </a:extLst>
          </p:cNvPr>
          <p:cNvSpPr/>
          <p:nvPr/>
        </p:nvSpPr>
        <p:spPr>
          <a:xfrm>
            <a:off x="2269066" y="1659468"/>
            <a:ext cx="4255911" cy="24658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617BEF2-A12D-E815-7517-7585810D02ED}"/>
              </a:ext>
            </a:extLst>
          </p:cNvPr>
          <p:cNvSpPr txBox="1">
            <a:spLocks/>
          </p:cNvSpPr>
          <p:nvPr/>
        </p:nvSpPr>
        <p:spPr>
          <a:xfrm>
            <a:off x="-1" y="286491"/>
            <a:ext cx="9516533" cy="5663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3200" b="1" dirty="0"/>
              <a:t>Tentative approach: FAMU implementation </a:t>
            </a:r>
            <a:endParaRPr lang="en-GB" sz="2000" b="1" dirty="0">
              <a:solidFill>
                <a:srgbClr val="003088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454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144707F7-810C-DD5D-E247-77D78ADDC33F}"/>
              </a:ext>
            </a:extLst>
          </p:cNvPr>
          <p:cNvSpPr txBox="1"/>
          <p:nvPr/>
        </p:nvSpPr>
        <p:spPr>
          <a:xfrm>
            <a:off x="0" y="-10027"/>
            <a:ext cx="35922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>
                <a:solidFill>
                  <a:schemeClr val="bg1"/>
                </a:solidFill>
              </a:rPr>
              <a:t>M. Cataldo, HPXM 23, 19</a:t>
            </a:r>
            <a:r>
              <a:rPr lang="en-GB" sz="1100" i="1" baseline="30000" dirty="0">
                <a:solidFill>
                  <a:schemeClr val="bg1"/>
                </a:solidFill>
              </a:rPr>
              <a:t>th</a:t>
            </a:r>
            <a:r>
              <a:rPr lang="en-GB" sz="1100" i="1" dirty="0">
                <a:solidFill>
                  <a:schemeClr val="bg1"/>
                </a:solidFill>
              </a:rPr>
              <a:t> June 2023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60C6C96-E63D-394A-CF05-B6ED033AA97B}"/>
              </a:ext>
            </a:extLst>
          </p:cNvPr>
          <p:cNvSpPr txBox="1"/>
          <p:nvPr/>
        </p:nvSpPr>
        <p:spPr>
          <a:xfrm>
            <a:off x="188942" y="1092195"/>
            <a:ext cx="6142410" cy="2123658"/>
          </a:xfrm>
          <a:prstGeom prst="rect">
            <a:avLst/>
          </a:prstGeom>
          <a:noFill/>
          <a:ln>
            <a:solidFill>
              <a:srgbClr val="00308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kern="0" dirty="0">
                <a:solidFill>
                  <a:srgbClr val="003088"/>
                </a:solidFill>
              </a:rPr>
              <a:t>A </a:t>
            </a:r>
            <a:r>
              <a:rPr lang="en-GB" sz="2400" b="1" kern="0" dirty="0">
                <a:solidFill>
                  <a:srgbClr val="FF9D1B"/>
                </a:solidFill>
              </a:rPr>
              <a:t>solution</a:t>
            </a:r>
            <a:r>
              <a:rPr lang="en-GB" sz="2400" b="1" kern="0" dirty="0">
                <a:solidFill>
                  <a:srgbClr val="003088"/>
                </a:solidFill>
              </a:rPr>
              <a:t> </a:t>
            </a:r>
            <a:r>
              <a:rPr lang="en-GB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was provided by </a:t>
            </a:r>
            <a:r>
              <a:rPr lang="en-GB" sz="2400" b="1" kern="0" dirty="0" err="1">
                <a:solidFill>
                  <a:srgbClr val="FF9D1B"/>
                </a:solidFill>
              </a:rPr>
              <a:t>MuDirac</a:t>
            </a:r>
            <a:r>
              <a:rPr lang="en-GB" kern="0" dirty="0">
                <a:solidFill>
                  <a:srgbClr val="003088"/>
                </a:solidFill>
              </a:rPr>
              <a:t>, </a:t>
            </a:r>
            <a:r>
              <a:rPr lang="en-GB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a software that calculates muonic transition energies</a:t>
            </a:r>
            <a:r>
              <a:rPr lang="en-GB" sz="2000" kern="0" baseline="30000" dirty="0">
                <a:solidFill>
                  <a:srgbClr val="003088"/>
                </a:solidFill>
                <a:ea typeface="Verdana" panose="020B0604030504040204" pitchFamily="34" charset="0"/>
              </a:rPr>
              <a:t>5</a:t>
            </a:r>
            <a:r>
              <a:rPr lang="en-GB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 </a:t>
            </a:r>
          </a:p>
          <a:p>
            <a:pPr algn="ctr"/>
            <a:endParaRPr lang="en-GB" sz="2000" kern="0" dirty="0">
              <a:solidFill>
                <a:srgbClr val="676767"/>
              </a:solidFill>
              <a:ea typeface="Verdana" panose="020B0604030504040204" pitchFamily="34" charset="0"/>
            </a:endParaRPr>
          </a:p>
          <a:p>
            <a:pPr algn="ctr"/>
            <a:r>
              <a:rPr lang="en-GB" sz="2400" b="1" kern="0" dirty="0">
                <a:solidFill>
                  <a:srgbClr val="003088"/>
                </a:solidFill>
              </a:rPr>
              <a:t>The idea</a:t>
            </a:r>
            <a:r>
              <a:rPr lang="en-GB" sz="2400" kern="0" dirty="0">
                <a:solidFill>
                  <a:srgbClr val="003088"/>
                </a:solidFill>
              </a:rPr>
              <a:t> </a:t>
            </a:r>
            <a:r>
              <a:rPr lang="en-GB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was to </a:t>
            </a:r>
            <a:r>
              <a:rPr lang="en-GB" sz="2400" b="1" kern="0" dirty="0">
                <a:solidFill>
                  <a:srgbClr val="FF9D1B"/>
                </a:solidFill>
              </a:rPr>
              <a:t>create a database of energies</a:t>
            </a:r>
            <a:r>
              <a:rPr lang="en-GB" sz="2400" b="1" kern="0" dirty="0">
                <a:solidFill>
                  <a:srgbClr val="003088"/>
                </a:solidFill>
              </a:rPr>
              <a:t> </a:t>
            </a:r>
            <a:r>
              <a:rPr lang="en-GB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from </a:t>
            </a:r>
            <a:r>
              <a:rPr lang="en-GB" sz="2000" kern="0">
                <a:solidFill>
                  <a:srgbClr val="003088"/>
                </a:solidFill>
                <a:ea typeface="Verdana" panose="020B0604030504040204" pitchFamily="34" charset="0"/>
              </a:rPr>
              <a:t>which GEANT4 </a:t>
            </a:r>
            <a:r>
              <a:rPr lang="en-GB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can draw when simulating.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46C5550C-BEEE-B1DF-8D20-5EC77556DBD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8FA"/>
              </a:clrFrom>
              <a:clrTo>
                <a:srgbClr val="F6F8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3869" y="5955394"/>
            <a:ext cx="733899" cy="739678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6D6FF51-119D-824E-7616-20BCC18CEED5}"/>
              </a:ext>
            </a:extLst>
          </p:cNvPr>
          <p:cNvSpPr txBox="1"/>
          <p:nvPr/>
        </p:nvSpPr>
        <p:spPr>
          <a:xfrm>
            <a:off x="6634480" y="1092195"/>
            <a:ext cx="5275869" cy="707886"/>
          </a:xfrm>
          <a:prstGeom prst="rect">
            <a:avLst/>
          </a:prstGeom>
          <a:noFill/>
          <a:ln>
            <a:solidFill>
              <a:srgbClr val="003088"/>
            </a:solidFill>
          </a:ln>
        </p:spPr>
        <p:txBody>
          <a:bodyPr wrap="square">
            <a:spAutoFit/>
          </a:bodyPr>
          <a:lstStyle/>
          <a:p>
            <a:r>
              <a:rPr lang="en-US" sz="2000" b="1" kern="0" dirty="0">
                <a:solidFill>
                  <a:srgbClr val="003088"/>
                </a:solidFill>
                <a:ea typeface="Verdana" panose="020B0604030504040204" pitchFamily="34" charset="0"/>
              </a:rPr>
              <a:t>Data-driven libraries have already been employed </a:t>
            </a:r>
            <a:r>
              <a:rPr lang="en-US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in GEANT4. </a:t>
            </a:r>
            <a:endParaRPr lang="it-IT" dirty="0">
              <a:solidFill>
                <a:srgbClr val="003088"/>
              </a:solidFill>
            </a:endParaRPr>
          </a:p>
        </p:txBody>
      </p:sp>
      <p:sp>
        <p:nvSpPr>
          <p:cNvPr id="26" name="Freccia in giù 25">
            <a:extLst>
              <a:ext uri="{FF2B5EF4-FFF2-40B4-BE49-F238E27FC236}">
                <a16:creationId xmlns:a16="http://schemas.microsoft.com/office/drawing/2014/main" id="{ABE7C9DF-B1DF-764D-21BA-BCF71CE263C1}"/>
              </a:ext>
            </a:extLst>
          </p:cNvPr>
          <p:cNvSpPr/>
          <p:nvPr/>
        </p:nvSpPr>
        <p:spPr>
          <a:xfrm>
            <a:off x="188942" y="3429000"/>
            <a:ext cx="432547" cy="392732"/>
          </a:xfrm>
          <a:prstGeom prst="downArrow">
            <a:avLst/>
          </a:prstGeom>
          <a:solidFill>
            <a:srgbClr val="003088"/>
          </a:solidFill>
          <a:ln>
            <a:solidFill>
              <a:srgbClr val="0030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reccia in giù 26">
            <a:extLst>
              <a:ext uri="{FF2B5EF4-FFF2-40B4-BE49-F238E27FC236}">
                <a16:creationId xmlns:a16="http://schemas.microsoft.com/office/drawing/2014/main" id="{55D649ED-C825-5E13-C2B9-CCB9401A80D1}"/>
              </a:ext>
            </a:extLst>
          </p:cNvPr>
          <p:cNvSpPr/>
          <p:nvPr/>
        </p:nvSpPr>
        <p:spPr>
          <a:xfrm>
            <a:off x="9124657" y="1904967"/>
            <a:ext cx="295514" cy="268313"/>
          </a:xfrm>
          <a:prstGeom prst="downArrow">
            <a:avLst/>
          </a:prstGeom>
          <a:solidFill>
            <a:srgbClr val="003088"/>
          </a:solidFill>
          <a:ln>
            <a:solidFill>
              <a:srgbClr val="0030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9EC6CAC-6523-3670-0F29-BE46B49DDCB9}"/>
              </a:ext>
            </a:extLst>
          </p:cNvPr>
          <p:cNvSpPr txBox="1"/>
          <p:nvPr/>
        </p:nvSpPr>
        <p:spPr>
          <a:xfrm>
            <a:off x="6634479" y="2200190"/>
            <a:ext cx="5275870" cy="1015663"/>
          </a:xfrm>
          <a:prstGeom prst="rect">
            <a:avLst/>
          </a:prstGeom>
          <a:noFill/>
          <a:ln>
            <a:solidFill>
              <a:srgbClr val="003088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kern="0" dirty="0" err="1">
                <a:solidFill>
                  <a:srgbClr val="003088"/>
                </a:solidFill>
                <a:ea typeface="Verdana" panose="020B0604030504040204" pitchFamily="34" charset="0"/>
              </a:rPr>
              <a:t>MuDirac</a:t>
            </a:r>
            <a:r>
              <a:rPr lang="it-IT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 </a:t>
            </a:r>
            <a:r>
              <a:rPr lang="it-IT" sz="2000" kern="0" dirty="0" err="1">
                <a:solidFill>
                  <a:srgbClr val="003088"/>
                </a:solidFill>
                <a:ea typeface="Verdana" panose="020B0604030504040204" pitchFamily="34" charset="0"/>
              </a:rPr>
              <a:t>is</a:t>
            </a:r>
            <a:r>
              <a:rPr lang="it-IT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 </a:t>
            </a:r>
            <a:r>
              <a:rPr lang="it-IT" sz="2000" kern="0" dirty="0" err="1">
                <a:solidFill>
                  <a:srgbClr val="003088"/>
                </a:solidFill>
                <a:ea typeface="Verdana" panose="020B0604030504040204" pitchFamily="34" charset="0"/>
              </a:rPr>
              <a:t>becoming</a:t>
            </a:r>
            <a:r>
              <a:rPr lang="it-IT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 an </a:t>
            </a:r>
            <a:r>
              <a:rPr lang="it-IT" sz="2000" kern="0" dirty="0" err="1">
                <a:solidFill>
                  <a:srgbClr val="003088"/>
                </a:solidFill>
                <a:ea typeface="Verdana" panose="020B0604030504040204" pitchFamily="34" charset="0"/>
              </a:rPr>
              <a:t>important</a:t>
            </a:r>
            <a:r>
              <a:rPr lang="it-IT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 source in the negative </a:t>
            </a:r>
            <a:r>
              <a:rPr lang="it-IT" sz="2000" kern="0" dirty="0" err="1">
                <a:solidFill>
                  <a:srgbClr val="003088"/>
                </a:solidFill>
                <a:ea typeface="Verdana" panose="020B0604030504040204" pitchFamily="34" charset="0"/>
              </a:rPr>
              <a:t>muon</a:t>
            </a:r>
            <a:r>
              <a:rPr lang="it-IT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 </a:t>
            </a:r>
            <a:r>
              <a:rPr lang="it-IT" sz="2000" kern="0" dirty="0" err="1">
                <a:solidFill>
                  <a:srgbClr val="003088"/>
                </a:solidFill>
                <a:ea typeface="Verdana" panose="020B0604030504040204" pitchFamily="34" charset="0"/>
              </a:rPr>
              <a:t>communitity</a:t>
            </a:r>
            <a:r>
              <a:rPr lang="it-IT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, </a:t>
            </a:r>
            <a:r>
              <a:rPr lang="it-IT" sz="2000" kern="0" dirty="0" err="1">
                <a:solidFill>
                  <a:srgbClr val="003088"/>
                </a:solidFill>
                <a:ea typeface="Verdana" panose="020B0604030504040204" pitchFamily="34" charset="0"/>
              </a:rPr>
              <a:t>is</a:t>
            </a:r>
            <a:r>
              <a:rPr lang="it-IT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 open </a:t>
            </a:r>
            <a:r>
              <a:rPr lang="it-IT" sz="2000" kern="0" dirty="0" err="1">
                <a:solidFill>
                  <a:srgbClr val="003088"/>
                </a:solidFill>
                <a:ea typeface="Verdana" panose="020B0604030504040204" pitchFamily="34" charset="0"/>
              </a:rPr>
              <a:t>acces</a:t>
            </a:r>
            <a:r>
              <a:rPr lang="it-IT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 and easy to use</a:t>
            </a:r>
            <a:r>
              <a:rPr lang="it-IT" sz="2000" kern="0" dirty="0">
                <a:solidFill>
                  <a:srgbClr val="676767"/>
                </a:solidFill>
                <a:ea typeface="Verdana" panose="020B0604030504040204" pitchFamily="34" charset="0"/>
              </a:rPr>
              <a:t>.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0181A14-D20F-4D15-A141-419463D51166}"/>
              </a:ext>
            </a:extLst>
          </p:cNvPr>
          <p:cNvSpPr txBox="1"/>
          <p:nvPr/>
        </p:nvSpPr>
        <p:spPr>
          <a:xfrm>
            <a:off x="188942" y="3962253"/>
            <a:ext cx="11721407" cy="1631216"/>
          </a:xfrm>
          <a:prstGeom prst="rect">
            <a:avLst/>
          </a:prstGeom>
          <a:noFill/>
          <a:ln>
            <a:solidFill>
              <a:srgbClr val="003088"/>
            </a:solidFill>
          </a:ln>
        </p:spPr>
        <p:txBody>
          <a:bodyPr wrap="square">
            <a:spAutoFit/>
          </a:bodyPr>
          <a:lstStyle/>
          <a:p>
            <a:r>
              <a:rPr lang="en-US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When a simulation is launched (here ARBY is called </a:t>
            </a:r>
            <a:r>
              <a:rPr lang="en-US" sz="2000" kern="0" dirty="0" err="1">
                <a:solidFill>
                  <a:srgbClr val="003088"/>
                </a:solidFill>
                <a:ea typeface="Verdana" panose="020B0604030504040204" pitchFamily="34" charset="0"/>
              </a:rPr>
              <a:t>ARBY_MuDirac</a:t>
            </a:r>
            <a:r>
              <a:rPr lang="en-US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):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rgbClr val="FF9D1B"/>
                </a:solidFill>
                <a:ea typeface="Verdana" panose="020B0604030504040204" pitchFamily="34" charset="0"/>
              </a:rPr>
              <a:t>If a </a:t>
            </a:r>
            <a:r>
              <a:rPr lang="en-US" sz="2000" b="1" kern="0" dirty="0" err="1">
                <a:solidFill>
                  <a:srgbClr val="FF9D1B"/>
                </a:solidFill>
                <a:ea typeface="Verdana" panose="020B0604030504040204" pitchFamily="34" charset="0"/>
              </a:rPr>
              <a:t>MuDirac</a:t>
            </a:r>
            <a:r>
              <a:rPr lang="en-US" sz="2000" b="1" kern="0" dirty="0">
                <a:solidFill>
                  <a:srgbClr val="FF9D1B"/>
                </a:solidFill>
                <a:ea typeface="Verdana" panose="020B0604030504040204" pitchFamily="34" charset="0"/>
              </a:rPr>
              <a:t> file is found, the energy corresponding to the transition is extracted and used by GEANT4</a:t>
            </a:r>
            <a:r>
              <a:rPr lang="en-US" sz="2000" kern="0" dirty="0">
                <a:solidFill>
                  <a:srgbClr val="FF9D1B"/>
                </a:solidFill>
                <a:ea typeface="Verdana" panose="020B060403050404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rgbClr val="003088"/>
                </a:solidFill>
                <a:ea typeface="Verdana" panose="020B0604030504040204" pitchFamily="34" charset="0"/>
              </a:rPr>
              <a:t>If the file is missing the program continues the simulation with the standard cascade generation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CF08D8F-6B54-E281-D291-E47ABB296671}"/>
              </a:ext>
            </a:extLst>
          </p:cNvPr>
          <p:cNvSpPr txBox="1"/>
          <p:nvPr/>
        </p:nvSpPr>
        <p:spPr>
          <a:xfrm>
            <a:off x="8706363" y="6609193"/>
            <a:ext cx="3493379" cy="274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kern="0" baseline="30000" dirty="0">
                <a:solidFill>
                  <a:srgbClr val="67676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  <a:r>
              <a:rPr lang="en-GB" sz="1200" kern="0" dirty="0">
                <a:solidFill>
                  <a:srgbClr val="67676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1200" kern="0" dirty="0" err="1">
                <a:solidFill>
                  <a:srgbClr val="67676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Sturniolo</a:t>
            </a:r>
            <a:r>
              <a:rPr lang="en-GB" sz="1200" kern="0" dirty="0">
                <a:solidFill>
                  <a:srgbClr val="67676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S., et al. X-Ray Spectrometry, (2020)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C9E981-6AF1-F821-3B8F-8A37BEF348DB}"/>
              </a:ext>
            </a:extLst>
          </p:cNvPr>
          <p:cNvSpPr/>
          <p:nvPr/>
        </p:nvSpPr>
        <p:spPr>
          <a:xfrm>
            <a:off x="0" y="0"/>
            <a:ext cx="12192000" cy="2034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30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i="1" dirty="0">
                <a:solidFill>
                  <a:srgbClr val="FFFEFE"/>
                </a:solidFill>
              </a:rPr>
              <a:t>M. Cataldo – SONAR1, 15/04/2024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0F65BFB-BABE-0AF0-9ADC-5BCF5FD2FAA9}"/>
              </a:ext>
            </a:extLst>
          </p:cNvPr>
          <p:cNvSpPr txBox="1"/>
          <p:nvPr/>
        </p:nvSpPr>
        <p:spPr>
          <a:xfrm>
            <a:off x="11841480" y="-67541"/>
            <a:ext cx="421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chemeClr val="bg1"/>
                </a:solidFill>
              </a:rPr>
              <a:t>13</a:t>
            </a:r>
            <a:endParaRPr lang="it-IT" b="1" i="1" dirty="0">
              <a:solidFill>
                <a:schemeClr val="bg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2804B43-A788-99B9-7BA7-2D61851A5C93}"/>
              </a:ext>
            </a:extLst>
          </p:cNvPr>
          <p:cNvSpPr txBox="1">
            <a:spLocks/>
          </p:cNvSpPr>
          <p:nvPr/>
        </p:nvSpPr>
        <p:spPr>
          <a:xfrm>
            <a:off x="-1" y="286491"/>
            <a:ext cx="9516533" cy="5663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3200" b="1" dirty="0"/>
              <a:t>Tentative approach: </a:t>
            </a:r>
            <a:r>
              <a:rPr lang="en-GB" sz="3200" b="1" dirty="0" err="1"/>
              <a:t>MuDirac</a:t>
            </a:r>
            <a:r>
              <a:rPr lang="en-GB" sz="3200" b="1" dirty="0"/>
              <a:t> implementation </a:t>
            </a:r>
            <a:endParaRPr lang="en-GB" sz="2000" b="1" dirty="0">
              <a:solidFill>
                <a:srgbClr val="003088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164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  <p:bldP spid="28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144707F7-810C-DD5D-E247-77D78ADDC33F}"/>
              </a:ext>
            </a:extLst>
          </p:cNvPr>
          <p:cNvSpPr txBox="1"/>
          <p:nvPr/>
        </p:nvSpPr>
        <p:spPr>
          <a:xfrm>
            <a:off x="0" y="-10027"/>
            <a:ext cx="35922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>
                <a:solidFill>
                  <a:schemeClr val="bg1"/>
                </a:solidFill>
              </a:rPr>
              <a:t>M. Cataldo, HPXM 23, 19</a:t>
            </a:r>
            <a:r>
              <a:rPr lang="en-GB" sz="1100" i="1" baseline="30000" dirty="0">
                <a:solidFill>
                  <a:schemeClr val="bg1"/>
                </a:solidFill>
              </a:rPr>
              <a:t>th</a:t>
            </a:r>
            <a:r>
              <a:rPr lang="en-GB" sz="1100" i="1" dirty="0">
                <a:solidFill>
                  <a:schemeClr val="bg1"/>
                </a:solidFill>
              </a:rPr>
              <a:t> June 2023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5FA3BB-81CB-207C-5F0C-2B685702E800}"/>
              </a:ext>
            </a:extLst>
          </p:cNvPr>
          <p:cNvSpPr txBox="1">
            <a:spLocks/>
          </p:cNvSpPr>
          <p:nvPr/>
        </p:nvSpPr>
        <p:spPr>
          <a:xfrm>
            <a:off x="0" y="251583"/>
            <a:ext cx="6634480" cy="8002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3600" b="1" dirty="0" err="1"/>
              <a:t>MuDirac</a:t>
            </a:r>
            <a:r>
              <a:rPr lang="en-GB" sz="3600" b="1" dirty="0"/>
              <a:t> implementation</a:t>
            </a:r>
            <a:endParaRPr lang="en-GB" sz="3400" b="1" dirty="0">
              <a:solidFill>
                <a:srgbClr val="003088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Oggetto 1" descr="Project Path: &#10;PE Folder: /UNTITLED/Folder1/&#10;Short Name: Graph1">
            <a:extLst>
              <a:ext uri="{FF2B5EF4-FFF2-40B4-BE49-F238E27FC236}">
                <a16:creationId xmlns:a16="http://schemas.microsoft.com/office/drawing/2014/main" id="{2882EFCA-54DF-6352-7216-2719D4CC62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34964"/>
              </p:ext>
            </p:extLst>
          </p:nvPr>
        </p:nvGraphicFramePr>
        <p:xfrm>
          <a:off x="153956" y="1196323"/>
          <a:ext cx="6326567" cy="4846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9802440" imgH="7502760" progId="Origin95.Graph">
                  <p:embed/>
                </p:oleObj>
              </mc:Choice>
              <mc:Fallback>
                <p:oleObj name="Graph" r:id="rId3" imgW="9802440" imgH="7502760" progId="Origin95.Graph">
                  <p:embed/>
                  <p:pic>
                    <p:nvPicPr>
                      <p:cNvPr id="2" name="Oggetto 1" descr="Project Path: &#10;PE Folder: /UNTITLED/Folder1/&#10;Short Name: Graph1">
                        <a:extLst>
                          <a:ext uri="{FF2B5EF4-FFF2-40B4-BE49-F238E27FC236}">
                            <a16:creationId xmlns:a16="http://schemas.microsoft.com/office/drawing/2014/main" id="{2882EFCA-54DF-6352-7216-2719D4CC6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956" y="1196323"/>
                        <a:ext cx="6326567" cy="4846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ggetto 2" descr="Project Path: &#10;PE Folder: /UNTITLED/Folder1/&#10;Short Name: Graph1">
            <a:extLst>
              <a:ext uri="{FF2B5EF4-FFF2-40B4-BE49-F238E27FC236}">
                <a16:creationId xmlns:a16="http://schemas.microsoft.com/office/drawing/2014/main" id="{E6774E2E-368A-DBEA-681C-C47273F419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574989"/>
              </p:ext>
            </p:extLst>
          </p:nvPr>
        </p:nvGraphicFramePr>
        <p:xfrm>
          <a:off x="5935919" y="1181032"/>
          <a:ext cx="6326567" cy="4846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9802440" imgH="7502760" progId="Origin95.Graph">
                  <p:embed/>
                </p:oleObj>
              </mc:Choice>
              <mc:Fallback>
                <p:oleObj name="Graph" r:id="rId5" imgW="9802440" imgH="7502760" progId="Origin95.Graph">
                  <p:embed/>
                  <p:pic>
                    <p:nvPicPr>
                      <p:cNvPr id="3" name="Oggetto 2" descr="Project Path: &#10;PE Folder: /UNTITLED/Folder1/&#10;Short Name: Graph1">
                        <a:extLst>
                          <a:ext uri="{FF2B5EF4-FFF2-40B4-BE49-F238E27FC236}">
                            <a16:creationId xmlns:a16="http://schemas.microsoft.com/office/drawing/2014/main" id="{E6774E2E-368A-DBEA-681C-C47273F419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35919" y="1181032"/>
                        <a:ext cx="6326567" cy="4846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F333764B-0222-78AA-C520-F649C0B6E668}"/>
              </a:ext>
            </a:extLst>
          </p:cNvPr>
          <p:cNvSpPr txBox="1"/>
          <p:nvPr/>
        </p:nvSpPr>
        <p:spPr>
          <a:xfrm>
            <a:off x="997500" y="1098644"/>
            <a:ext cx="9876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kern="0" dirty="0">
                <a:solidFill>
                  <a:srgbClr val="003088"/>
                </a:solidFill>
              </a:rPr>
              <a:t>For the implementation, the simulated spectra of </a:t>
            </a:r>
            <a:r>
              <a:rPr lang="en-GB" kern="0" dirty="0" err="1">
                <a:solidFill>
                  <a:srgbClr val="003088"/>
                </a:solidFill>
              </a:rPr>
              <a:t>MuDirac</a:t>
            </a:r>
            <a:r>
              <a:rPr lang="en-GB" kern="0" dirty="0">
                <a:solidFill>
                  <a:srgbClr val="003088"/>
                </a:solidFill>
              </a:rPr>
              <a:t> was used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BC5DBB7-B16F-9365-21A5-D74428A9243A}"/>
              </a:ext>
            </a:extLst>
          </p:cNvPr>
          <p:cNvSpPr/>
          <p:nvPr/>
        </p:nvSpPr>
        <p:spPr>
          <a:xfrm>
            <a:off x="0" y="0"/>
            <a:ext cx="12192000" cy="2034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30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i="1" dirty="0">
                <a:solidFill>
                  <a:srgbClr val="FFFEFE"/>
                </a:solidFill>
              </a:rPr>
              <a:t>M. Cataldo – SONAR1, 15/04/2024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A8FB86-5FB1-8A3F-1D1D-D1EBFCE2FF47}"/>
              </a:ext>
            </a:extLst>
          </p:cNvPr>
          <p:cNvSpPr txBox="1"/>
          <p:nvPr/>
        </p:nvSpPr>
        <p:spPr>
          <a:xfrm>
            <a:off x="11841480" y="-67541"/>
            <a:ext cx="421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chemeClr val="bg1"/>
                </a:solidFill>
              </a:rPr>
              <a:t>14</a:t>
            </a:r>
            <a:endParaRPr lang="it-IT" b="1" i="1" dirty="0">
              <a:solidFill>
                <a:schemeClr val="bg1"/>
              </a:solidFill>
            </a:endParaRP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86E13C6E-F672-F23B-CDEC-BF4E4520C992}"/>
              </a:ext>
            </a:extLst>
          </p:cNvPr>
          <p:cNvCxnSpPr>
            <a:cxnSpLocks/>
          </p:cNvCxnSpPr>
          <p:nvPr/>
        </p:nvCxnSpPr>
        <p:spPr>
          <a:xfrm>
            <a:off x="9355954" y="2520334"/>
            <a:ext cx="991350" cy="5615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97EA12FC-00CF-3AC8-04D8-4B69BDE07DBE}"/>
              </a:ext>
            </a:extLst>
          </p:cNvPr>
          <p:cNvCxnSpPr>
            <a:cxnSpLocks/>
          </p:cNvCxnSpPr>
          <p:nvPr/>
        </p:nvCxnSpPr>
        <p:spPr>
          <a:xfrm flipH="1">
            <a:off x="1853123" y="2789953"/>
            <a:ext cx="986968" cy="5615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089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23DF8-3840-8E2B-937A-05A23FB68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E87E4B8-B76F-7B9C-8208-2453A2148F9C}"/>
              </a:ext>
            </a:extLst>
          </p:cNvPr>
          <p:cNvSpPr txBox="1">
            <a:spLocks/>
          </p:cNvSpPr>
          <p:nvPr/>
        </p:nvSpPr>
        <p:spPr>
          <a:xfrm>
            <a:off x="0" y="286491"/>
            <a:ext cx="6634480" cy="5663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3200" b="1" dirty="0" err="1"/>
              <a:t>MuDirac</a:t>
            </a:r>
            <a:r>
              <a:rPr lang="en-GB" sz="3200" b="1" dirty="0"/>
              <a:t> implementation</a:t>
            </a:r>
            <a:endParaRPr lang="en-GB" sz="3200" b="1" dirty="0">
              <a:solidFill>
                <a:srgbClr val="003088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Immagine 5" descr="Immagine che contiene testo, diagramma, schermata, linea&#10;&#10;Descrizione generata automaticamente">
            <a:extLst>
              <a:ext uri="{FF2B5EF4-FFF2-40B4-BE49-F238E27FC236}">
                <a16:creationId xmlns:a16="http://schemas.microsoft.com/office/drawing/2014/main" id="{7EE63BA4-1A44-DBB3-9590-B71883106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716" y="955771"/>
            <a:ext cx="5841764" cy="4649043"/>
          </a:xfrm>
          <a:prstGeom prst="rect">
            <a:avLst/>
          </a:prstGeom>
        </p:spPr>
      </p:pic>
      <p:pic>
        <p:nvPicPr>
          <p:cNvPr id="8" name="Immagine 7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3D136AA0-1F32-651E-4138-C9E2EA69A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0" y="935891"/>
            <a:ext cx="5891725" cy="4688804"/>
          </a:xfrm>
          <a:prstGeom prst="rect">
            <a:avLst/>
          </a:prstGeom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11C7709B-F402-4332-94B0-BB74B0290043}"/>
              </a:ext>
            </a:extLst>
          </p:cNvPr>
          <p:cNvCxnSpPr/>
          <p:nvPr/>
        </p:nvCxnSpPr>
        <p:spPr>
          <a:xfrm flipH="1">
            <a:off x="3070860" y="3552601"/>
            <a:ext cx="375084" cy="8570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CA1DCB51-7280-5504-16C5-A0D8EC6DBA12}"/>
              </a:ext>
            </a:extLst>
          </p:cNvPr>
          <p:cNvCxnSpPr>
            <a:cxnSpLocks/>
          </p:cNvCxnSpPr>
          <p:nvPr/>
        </p:nvCxnSpPr>
        <p:spPr>
          <a:xfrm>
            <a:off x="8749376" y="3755571"/>
            <a:ext cx="426418" cy="7846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95E82671-F502-3850-1833-E9CFC11194A9}"/>
              </a:ext>
            </a:extLst>
          </p:cNvPr>
          <p:cNvSpPr/>
          <p:nvPr/>
        </p:nvSpPr>
        <p:spPr>
          <a:xfrm>
            <a:off x="0" y="0"/>
            <a:ext cx="12192000" cy="2034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30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i="1" dirty="0">
                <a:solidFill>
                  <a:srgbClr val="FFFEFE"/>
                </a:solidFill>
              </a:rPr>
              <a:t>M. Cataldo – SONAR1, 15/04/2024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55626DB-FEAB-72CA-B906-27530F934EBB}"/>
              </a:ext>
            </a:extLst>
          </p:cNvPr>
          <p:cNvSpPr txBox="1"/>
          <p:nvPr/>
        </p:nvSpPr>
        <p:spPr>
          <a:xfrm>
            <a:off x="11841480" y="-67541"/>
            <a:ext cx="421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chemeClr val="bg1"/>
                </a:solidFill>
              </a:rPr>
              <a:t>15</a:t>
            </a:r>
            <a:endParaRPr lang="it-IT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73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23DF8-3840-8E2B-937A-05A23FB68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A8F6607F-D067-74D5-F30E-9F70B3662AC1}"/>
              </a:ext>
            </a:extLst>
          </p:cNvPr>
          <p:cNvSpPr/>
          <p:nvPr/>
        </p:nvSpPr>
        <p:spPr>
          <a:xfrm>
            <a:off x="0" y="0"/>
            <a:ext cx="12192000" cy="2034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30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i="1" dirty="0">
                <a:solidFill>
                  <a:srgbClr val="FFFEFE"/>
                </a:solidFill>
              </a:rPr>
              <a:t>M. Cataldo – SONAR1, 15/04/2024 </a:t>
            </a:r>
          </a:p>
        </p:txBody>
      </p:sp>
      <p:sp>
        <p:nvSpPr>
          <p:cNvPr id="3" name="Parentesi quadra aperta 2">
            <a:extLst>
              <a:ext uri="{FF2B5EF4-FFF2-40B4-BE49-F238E27FC236}">
                <a16:creationId xmlns:a16="http://schemas.microsoft.com/office/drawing/2014/main" id="{17550121-983D-C766-7835-915896F5C75F}"/>
              </a:ext>
            </a:extLst>
          </p:cNvPr>
          <p:cNvSpPr/>
          <p:nvPr/>
        </p:nvSpPr>
        <p:spPr>
          <a:xfrm rot="16200000">
            <a:off x="8740740" y="2387103"/>
            <a:ext cx="235022" cy="3880757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Parentesi quadra aperta 4">
            <a:extLst>
              <a:ext uri="{FF2B5EF4-FFF2-40B4-BE49-F238E27FC236}">
                <a16:creationId xmlns:a16="http://schemas.microsoft.com/office/drawing/2014/main" id="{71D05D8D-3D66-7047-7767-C04EF2E645A5}"/>
              </a:ext>
            </a:extLst>
          </p:cNvPr>
          <p:cNvSpPr/>
          <p:nvPr/>
        </p:nvSpPr>
        <p:spPr>
          <a:xfrm rot="16200000">
            <a:off x="3782117" y="1592627"/>
            <a:ext cx="235022" cy="5469710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CF60ADD-5EE4-CC25-7347-CE630C238165}"/>
              </a:ext>
            </a:extLst>
          </p:cNvPr>
          <p:cNvSpPr txBox="1"/>
          <p:nvPr/>
        </p:nvSpPr>
        <p:spPr>
          <a:xfrm>
            <a:off x="1164773" y="4528771"/>
            <a:ext cx="9633858" cy="400110"/>
          </a:xfrm>
          <a:prstGeom prst="rect">
            <a:avLst/>
          </a:prstGeom>
          <a:noFill/>
          <a:ln>
            <a:solidFill>
              <a:srgbClr val="00308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kern="0" dirty="0">
                <a:solidFill>
                  <a:srgbClr val="003088"/>
                </a:solidFill>
                <a:ea typeface="Verdana" panose="020B0604030504040204" pitchFamily="34" charset="0"/>
              </a:rPr>
              <a:t>Good agreement </a:t>
            </a:r>
            <a:r>
              <a:rPr lang="it-IT" sz="2000" kern="0" dirty="0" err="1">
                <a:solidFill>
                  <a:srgbClr val="003088"/>
                </a:solidFill>
                <a:ea typeface="Verdana" panose="020B0604030504040204" pitchFamily="34" charset="0"/>
              </a:rPr>
              <a:t>between</a:t>
            </a:r>
            <a:r>
              <a:rPr lang="it-IT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 literature and </a:t>
            </a:r>
            <a:r>
              <a:rPr lang="it-IT" sz="2000" kern="0" dirty="0" err="1">
                <a:solidFill>
                  <a:srgbClr val="003088"/>
                </a:solidFill>
                <a:ea typeface="Verdana" panose="020B0604030504040204" pitchFamily="34" charset="0"/>
              </a:rPr>
              <a:t>simulation</a:t>
            </a:r>
            <a:endParaRPr lang="it-IT" sz="2000" kern="0" dirty="0">
              <a:solidFill>
                <a:srgbClr val="003088"/>
              </a:solidFill>
              <a:ea typeface="Verdana" panose="020B060403050404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950F467-F679-83A1-24F7-68B6D4E940D3}"/>
              </a:ext>
            </a:extLst>
          </p:cNvPr>
          <p:cNvSpPr txBox="1"/>
          <p:nvPr/>
        </p:nvSpPr>
        <p:spPr>
          <a:xfrm>
            <a:off x="11841480" y="-67541"/>
            <a:ext cx="421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chemeClr val="bg1"/>
                </a:solidFill>
              </a:rPr>
              <a:t>16</a:t>
            </a:r>
            <a:endParaRPr lang="it-IT" b="1" i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B2F95-0BC5-3A44-F99B-B6C0B7937D9A}"/>
              </a:ext>
            </a:extLst>
          </p:cNvPr>
          <p:cNvSpPr txBox="1">
            <a:spLocks/>
          </p:cNvSpPr>
          <p:nvPr/>
        </p:nvSpPr>
        <p:spPr>
          <a:xfrm>
            <a:off x="0" y="286491"/>
            <a:ext cx="6634480" cy="5663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3200" b="1" dirty="0" err="1"/>
              <a:t>MuDirac</a:t>
            </a:r>
            <a:r>
              <a:rPr lang="en-GB" sz="3200" b="1" dirty="0"/>
              <a:t> implementation</a:t>
            </a:r>
            <a:endParaRPr lang="en-GB" sz="3200" b="1" dirty="0">
              <a:solidFill>
                <a:srgbClr val="003088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8B46547-6299-CF1D-5F20-AC1C0AB34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43" y="985569"/>
            <a:ext cx="10533714" cy="3284706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D7976E9F-42CF-E3D0-0A94-E66F90C5071E}"/>
              </a:ext>
            </a:extLst>
          </p:cNvPr>
          <p:cNvSpPr/>
          <p:nvPr/>
        </p:nvSpPr>
        <p:spPr>
          <a:xfrm>
            <a:off x="2378568" y="1569408"/>
            <a:ext cx="4360899" cy="26405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1587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23DF8-3840-8E2B-937A-05A23FB68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E87E4B8-B76F-7B9C-8208-2453A2148F9C}"/>
              </a:ext>
            </a:extLst>
          </p:cNvPr>
          <p:cNvSpPr txBox="1">
            <a:spLocks/>
          </p:cNvSpPr>
          <p:nvPr/>
        </p:nvSpPr>
        <p:spPr>
          <a:xfrm>
            <a:off x="0" y="286491"/>
            <a:ext cx="6634480" cy="5663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3200" b="1" dirty="0" err="1"/>
              <a:t>MuDirac</a:t>
            </a:r>
            <a:r>
              <a:rPr lang="en-GB" sz="3200" b="1" dirty="0"/>
              <a:t> implementation</a:t>
            </a:r>
            <a:endParaRPr lang="en-GB" sz="3200" b="1" dirty="0">
              <a:solidFill>
                <a:srgbClr val="003088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Immagine 6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BB17C1A9-8D1A-D4FC-136F-FD380833AEE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52" y="558392"/>
            <a:ext cx="6012020" cy="539085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CF66DE8-1BA4-FE77-1A41-EFC5AE1CE2B6}"/>
              </a:ext>
            </a:extLst>
          </p:cNvPr>
          <p:cNvSpPr txBox="1"/>
          <p:nvPr/>
        </p:nvSpPr>
        <p:spPr>
          <a:xfrm>
            <a:off x="234414" y="1101719"/>
            <a:ext cx="5696825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kern="0" dirty="0">
                <a:solidFill>
                  <a:srgbClr val="FF9D1B"/>
                </a:solidFill>
                <a:ea typeface="Verdana" panose="020B0604030504040204" pitchFamily="34" charset="0"/>
              </a:rPr>
              <a:t>Problems</a:t>
            </a:r>
            <a:r>
              <a:rPr lang="en-GB" sz="2000" b="1" u="sng" kern="0" dirty="0">
                <a:solidFill>
                  <a:srgbClr val="003088"/>
                </a:solidFill>
                <a:ea typeface="Verdana" panose="020B0604030504040204" pitchFamily="34" charset="0"/>
              </a:rPr>
              <a:t> with </a:t>
            </a:r>
            <a:r>
              <a:rPr lang="en-GB" sz="2000" b="1" u="sng" kern="0" dirty="0" err="1">
                <a:solidFill>
                  <a:srgbClr val="003088"/>
                </a:solidFill>
                <a:ea typeface="Verdana" panose="020B0604030504040204" pitchFamily="34" charset="0"/>
              </a:rPr>
              <a:t>MuDirac</a:t>
            </a:r>
            <a:r>
              <a:rPr lang="en-GB" sz="2000" b="1" u="sng" kern="0" dirty="0">
                <a:solidFill>
                  <a:srgbClr val="003088"/>
                </a:solidFill>
                <a:ea typeface="Verdana" panose="020B0604030504040204" pitchFamily="34" charset="0"/>
              </a:rPr>
              <a:t> implementation:</a:t>
            </a:r>
          </a:p>
          <a:p>
            <a:pPr algn="ctr"/>
            <a:endParaRPr lang="en-GB" sz="2000" kern="0" dirty="0">
              <a:solidFill>
                <a:srgbClr val="676767"/>
              </a:solidFill>
              <a:ea typeface="Verdana" panose="020B0604030504040204" pitchFamily="34" charset="0"/>
            </a:endParaRPr>
          </a:p>
          <a:p>
            <a:pPr algn="ctr"/>
            <a:endParaRPr lang="en-GB" sz="2000" kern="0" dirty="0">
              <a:solidFill>
                <a:srgbClr val="676767"/>
              </a:solidFill>
              <a:ea typeface="Verdana" panose="020B060403050404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b="1" kern="0" dirty="0">
                <a:solidFill>
                  <a:srgbClr val="003088"/>
                </a:solidFill>
                <a:ea typeface="Verdana" panose="020B0604030504040204" pitchFamily="34" charset="0"/>
              </a:rPr>
              <a:t>The </a:t>
            </a:r>
            <a:r>
              <a:rPr lang="en-GB" sz="2000" b="1" kern="0" dirty="0">
                <a:solidFill>
                  <a:srgbClr val="FF9D1B"/>
                </a:solidFill>
                <a:ea typeface="Verdana" panose="020B0604030504040204" pitchFamily="34" charset="0"/>
              </a:rPr>
              <a:t>intensities</a:t>
            </a:r>
            <a:r>
              <a:rPr lang="en-GB" sz="2000" b="1" kern="0" dirty="0">
                <a:solidFill>
                  <a:srgbClr val="003088"/>
                </a:solidFill>
                <a:ea typeface="Verdana" panose="020B0604030504040204" pitchFamily="34" charset="0"/>
              </a:rPr>
              <a:t> of the simulated spectra are not scaled correctly</a:t>
            </a:r>
          </a:p>
          <a:p>
            <a:pPr algn="ctr"/>
            <a:endParaRPr lang="en-GB" sz="2000" b="1" kern="0" dirty="0">
              <a:solidFill>
                <a:srgbClr val="003088"/>
              </a:solidFill>
              <a:ea typeface="Verdana" panose="020B060403050404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2000" b="1" kern="0" dirty="0">
              <a:solidFill>
                <a:srgbClr val="003088"/>
              </a:solidFill>
              <a:ea typeface="Verdana" panose="020B060403050404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b="1" kern="0" dirty="0">
                <a:solidFill>
                  <a:srgbClr val="003088"/>
                </a:solidFill>
                <a:ea typeface="Verdana" panose="020B0604030504040204" pitchFamily="34" charset="0"/>
              </a:rPr>
              <a:t>When using </a:t>
            </a:r>
            <a:r>
              <a:rPr lang="en-GB" sz="2000" b="1" kern="0" dirty="0" err="1">
                <a:solidFill>
                  <a:srgbClr val="003088"/>
                </a:solidFill>
                <a:ea typeface="Verdana" panose="020B0604030504040204" pitchFamily="34" charset="0"/>
              </a:rPr>
              <a:t>MuDirac</a:t>
            </a:r>
            <a:r>
              <a:rPr lang="en-GB" sz="2000" b="1" kern="0" dirty="0">
                <a:solidFill>
                  <a:srgbClr val="003088"/>
                </a:solidFill>
                <a:ea typeface="Verdana" panose="020B0604030504040204" pitchFamily="34" charset="0"/>
              </a:rPr>
              <a:t>, the information about the </a:t>
            </a:r>
            <a:r>
              <a:rPr lang="en-GB" sz="2000" b="1" kern="0" dirty="0">
                <a:solidFill>
                  <a:srgbClr val="FF9D1B"/>
                </a:solidFill>
                <a:ea typeface="Verdana" panose="020B0604030504040204" pitchFamily="34" charset="0"/>
              </a:rPr>
              <a:t>cascade process is lost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6C8E8C9-E497-149E-074E-A71436AC3356}"/>
              </a:ext>
            </a:extLst>
          </p:cNvPr>
          <p:cNvSpPr/>
          <p:nvPr/>
        </p:nvSpPr>
        <p:spPr>
          <a:xfrm>
            <a:off x="0" y="0"/>
            <a:ext cx="12192000" cy="2034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30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i="1" dirty="0">
                <a:solidFill>
                  <a:srgbClr val="FFFEFE"/>
                </a:solidFill>
              </a:rPr>
              <a:t>M. Cataldo – SONAR1, 15/04/2024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F1F46C5-AABA-32D3-58A6-5A7B6E6996C1}"/>
              </a:ext>
            </a:extLst>
          </p:cNvPr>
          <p:cNvSpPr txBox="1"/>
          <p:nvPr/>
        </p:nvSpPr>
        <p:spPr>
          <a:xfrm>
            <a:off x="11841480" y="-67541"/>
            <a:ext cx="421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chemeClr val="bg1"/>
                </a:solidFill>
              </a:rPr>
              <a:t>17</a:t>
            </a:r>
            <a:endParaRPr lang="it-IT" b="1" i="1" dirty="0">
              <a:solidFill>
                <a:schemeClr val="bg1"/>
              </a:solidFill>
            </a:endParaRPr>
          </a:p>
        </p:txBody>
      </p:sp>
      <p:cxnSp>
        <p:nvCxnSpPr>
          <p:cNvPr id="3" name="Connettore curvo 2">
            <a:extLst>
              <a:ext uri="{FF2B5EF4-FFF2-40B4-BE49-F238E27FC236}">
                <a16:creationId xmlns:a16="http://schemas.microsoft.com/office/drawing/2014/main" id="{91FC6BAF-18D1-2F4B-6130-6744447E42F2}"/>
              </a:ext>
            </a:extLst>
          </p:cNvPr>
          <p:cNvCxnSpPr/>
          <p:nvPr/>
        </p:nvCxnSpPr>
        <p:spPr>
          <a:xfrm>
            <a:off x="5881511" y="2201333"/>
            <a:ext cx="5621867" cy="970845"/>
          </a:xfrm>
          <a:prstGeom prst="curvedConnector3">
            <a:avLst>
              <a:gd name="adj1" fmla="val 100000"/>
            </a:avLst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BFDC8569-C727-E223-2A49-9322098709B6}"/>
              </a:ext>
            </a:extLst>
          </p:cNvPr>
          <p:cNvCxnSpPr>
            <a:cxnSpLocks/>
          </p:cNvCxnSpPr>
          <p:nvPr/>
        </p:nvCxnSpPr>
        <p:spPr>
          <a:xfrm>
            <a:off x="3082827" y="4025568"/>
            <a:ext cx="0" cy="495070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14E50CC-BF81-EDDA-45FF-802CFB0F4F37}"/>
              </a:ext>
            </a:extLst>
          </p:cNvPr>
          <p:cNvSpPr txBox="1"/>
          <p:nvPr/>
        </p:nvSpPr>
        <p:spPr>
          <a:xfrm>
            <a:off x="14328" y="4520638"/>
            <a:ext cx="6081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kern="0" dirty="0">
                <a:solidFill>
                  <a:srgbClr val="FF9D1B"/>
                </a:solidFill>
                <a:ea typeface="Verdana" panose="020B0604030504040204" pitchFamily="34" charset="0"/>
              </a:rPr>
              <a:t>This implementation is just using the peak position </a:t>
            </a:r>
            <a:endParaRPr lang="en-GB" sz="1800" b="1" kern="0" dirty="0">
              <a:solidFill>
                <a:srgbClr val="003088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232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23DF8-3840-8E2B-937A-05A23FB68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E87E4B8-B76F-7B9C-8208-2453A2148F9C}"/>
              </a:ext>
            </a:extLst>
          </p:cNvPr>
          <p:cNvSpPr txBox="1">
            <a:spLocks/>
          </p:cNvSpPr>
          <p:nvPr/>
        </p:nvSpPr>
        <p:spPr>
          <a:xfrm>
            <a:off x="0" y="286491"/>
            <a:ext cx="6634480" cy="5663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3200" b="1" dirty="0"/>
              <a:t>Conclusions and future work</a:t>
            </a:r>
            <a:endParaRPr lang="en-GB" sz="2000" b="1" dirty="0">
              <a:solidFill>
                <a:srgbClr val="00308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6B08450-B087-5CFD-5954-104787DC4852}"/>
              </a:ext>
            </a:extLst>
          </p:cNvPr>
          <p:cNvSpPr txBox="1"/>
          <p:nvPr/>
        </p:nvSpPr>
        <p:spPr>
          <a:xfrm>
            <a:off x="6096000" y="1647273"/>
            <a:ext cx="6096000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0" dirty="0">
                <a:solidFill>
                  <a:srgbClr val="003088"/>
                </a:solidFill>
              </a:rPr>
              <a:t>By </a:t>
            </a:r>
            <a:r>
              <a:rPr lang="en-GB" sz="2000" b="1" kern="0" dirty="0">
                <a:solidFill>
                  <a:srgbClr val="FF9D1B"/>
                </a:solidFill>
              </a:rPr>
              <a:t>using </a:t>
            </a:r>
            <a:r>
              <a:rPr lang="en-GB" sz="2000" b="1" kern="0" dirty="0" err="1">
                <a:solidFill>
                  <a:srgbClr val="FF9D1B"/>
                </a:solidFill>
              </a:rPr>
              <a:t>MuDirac</a:t>
            </a:r>
            <a:r>
              <a:rPr lang="en-GB" sz="2000" b="1" kern="0" dirty="0">
                <a:solidFill>
                  <a:srgbClr val="FF9D1B"/>
                </a:solidFill>
              </a:rPr>
              <a:t> transition energies and probabilities </a:t>
            </a:r>
            <a:r>
              <a:rPr lang="en-GB" sz="2000" b="1" kern="0" dirty="0">
                <a:solidFill>
                  <a:srgbClr val="003088"/>
                </a:solidFill>
              </a:rPr>
              <a:t>instead of the simulated spectra</a:t>
            </a:r>
            <a:endParaRPr lang="en-GB" sz="2000" kern="0" dirty="0">
              <a:solidFill>
                <a:srgbClr val="676767"/>
              </a:solidFill>
              <a:ea typeface="Verdana" panose="020B0604030504040204" pitchFamily="34" charset="0"/>
            </a:endParaRPr>
          </a:p>
          <a:p>
            <a:pPr algn="ctr"/>
            <a:endParaRPr lang="en-GB" sz="2000" b="1" kern="0" dirty="0">
              <a:solidFill>
                <a:srgbClr val="003088"/>
              </a:solidFill>
            </a:endParaRPr>
          </a:p>
          <a:p>
            <a:pPr algn="ctr"/>
            <a:endParaRPr lang="en-GB" sz="2000" kern="0" dirty="0">
              <a:solidFill>
                <a:srgbClr val="676767"/>
              </a:solidFill>
              <a:ea typeface="Verdana" panose="020B0604030504040204" pitchFamily="34" charset="0"/>
            </a:endParaRPr>
          </a:p>
          <a:p>
            <a:pPr algn="ctr"/>
            <a:r>
              <a:rPr lang="en-GB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By evaluating GEANT4/ARBY intensities to check if they are consistent with measurements</a:t>
            </a:r>
          </a:p>
          <a:p>
            <a:pPr algn="ctr"/>
            <a:endParaRPr lang="en-GB" sz="2000" b="1" kern="0" dirty="0">
              <a:solidFill>
                <a:srgbClr val="003088"/>
              </a:solidFill>
            </a:endParaRPr>
          </a:p>
          <a:p>
            <a:pPr algn="ctr"/>
            <a:r>
              <a:rPr lang="en-GB" sz="2000" b="1" kern="0" dirty="0">
                <a:solidFill>
                  <a:srgbClr val="003088"/>
                </a:solidFill>
              </a:rPr>
              <a:t>By continuing to collaborate with the scientific computing group: </a:t>
            </a:r>
            <a:r>
              <a:rPr lang="en-GB" sz="2000" b="1" kern="0" dirty="0" err="1">
                <a:solidFill>
                  <a:srgbClr val="FF9D1B"/>
                </a:solidFill>
              </a:rPr>
              <a:t>MuDirac</a:t>
            </a:r>
            <a:r>
              <a:rPr lang="en-GB" sz="2000" b="1" kern="0" dirty="0">
                <a:solidFill>
                  <a:srgbClr val="FF9D1B"/>
                </a:solidFill>
              </a:rPr>
              <a:t> 2.0 is being developed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6C8E8C9-E497-149E-074E-A71436AC3356}"/>
              </a:ext>
            </a:extLst>
          </p:cNvPr>
          <p:cNvSpPr/>
          <p:nvPr/>
        </p:nvSpPr>
        <p:spPr>
          <a:xfrm>
            <a:off x="0" y="0"/>
            <a:ext cx="12192000" cy="2034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30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i="1" dirty="0">
                <a:solidFill>
                  <a:srgbClr val="FFFEFE"/>
                </a:solidFill>
              </a:rPr>
              <a:t>M. Cataldo – SONAR1, 15/04/2024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F1F46C5-AABA-32D3-58A6-5A7B6E6996C1}"/>
              </a:ext>
            </a:extLst>
          </p:cNvPr>
          <p:cNvSpPr txBox="1"/>
          <p:nvPr/>
        </p:nvSpPr>
        <p:spPr>
          <a:xfrm>
            <a:off x="11841480" y="-67541"/>
            <a:ext cx="421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chemeClr val="bg1"/>
                </a:solidFill>
              </a:rPr>
              <a:t>18</a:t>
            </a:r>
            <a:endParaRPr lang="it-IT" b="1" i="1" dirty="0">
              <a:solidFill>
                <a:schemeClr val="bg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1DA07D0-E570-A6BA-1521-5D4B4CAD5B3A}"/>
              </a:ext>
            </a:extLst>
          </p:cNvPr>
          <p:cNvSpPr txBox="1"/>
          <p:nvPr/>
        </p:nvSpPr>
        <p:spPr>
          <a:xfrm>
            <a:off x="0" y="1236122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kern="0" dirty="0">
                <a:solidFill>
                  <a:srgbClr val="FF9D1B"/>
                </a:solidFill>
              </a:rPr>
              <a:t>The </a:t>
            </a:r>
            <a:r>
              <a:rPr lang="en-GB" sz="2000" b="1" kern="0" dirty="0" err="1">
                <a:solidFill>
                  <a:srgbClr val="FF9D1B"/>
                </a:solidFill>
              </a:rPr>
              <a:t>MuDirac</a:t>
            </a:r>
            <a:r>
              <a:rPr lang="en-GB" sz="2000" b="1" kern="0" dirty="0">
                <a:solidFill>
                  <a:srgbClr val="FF9D1B"/>
                </a:solidFill>
              </a:rPr>
              <a:t> implementation </a:t>
            </a:r>
            <a:r>
              <a:rPr lang="en-GB" sz="2000" kern="0" dirty="0">
                <a:solidFill>
                  <a:srgbClr val="003088"/>
                </a:solidFill>
              </a:rPr>
              <a:t>provided a </a:t>
            </a:r>
            <a:r>
              <a:rPr lang="en-GB" sz="2000" b="1" kern="0" dirty="0">
                <a:solidFill>
                  <a:srgbClr val="FF9D1B"/>
                </a:solidFill>
              </a:rPr>
              <a:t>valid solution</a:t>
            </a:r>
            <a:r>
              <a:rPr lang="en-GB" sz="2000" kern="0" dirty="0">
                <a:solidFill>
                  <a:srgbClr val="003088"/>
                </a:solidFill>
              </a:rPr>
              <a:t> to the simulation of the muon interaction, with </a:t>
            </a:r>
            <a:r>
              <a:rPr lang="en-GB" sz="2000" b="1" kern="0" dirty="0">
                <a:solidFill>
                  <a:srgbClr val="FF9D1B"/>
                </a:solidFill>
              </a:rPr>
              <a:t>promising results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A7E7D67-9A7D-D743-C2C0-7C6771EF7219}"/>
              </a:ext>
            </a:extLst>
          </p:cNvPr>
          <p:cNvSpPr txBox="1"/>
          <p:nvPr/>
        </p:nvSpPr>
        <p:spPr>
          <a:xfrm>
            <a:off x="0" y="2967335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kern="0" dirty="0">
                <a:solidFill>
                  <a:srgbClr val="003088"/>
                </a:solidFill>
              </a:rPr>
              <a:t>Considering the fact that </a:t>
            </a:r>
            <a:r>
              <a:rPr lang="en-GB" sz="2000" b="1" kern="0" dirty="0">
                <a:solidFill>
                  <a:srgbClr val="003088"/>
                </a:solidFill>
              </a:rPr>
              <a:t>work or develop a GEANT4 class requires a lot of expertise</a:t>
            </a:r>
            <a:r>
              <a:rPr lang="en-GB" sz="2000" kern="0" dirty="0">
                <a:solidFill>
                  <a:srgbClr val="003088"/>
                </a:solidFill>
              </a:rPr>
              <a:t>, manpower and interest from the G4 community, </a:t>
            </a:r>
            <a:r>
              <a:rPr lang="en-GB" sz="2000" b="1" kern="0" dirty="0">
                <a:solidFill>
                  <a:srgbClr val="FF9D1B"/>
                </a:solidFill>
              </a:rPr>
              <a:t>it is the right path to follow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B29E0E7-9DB5-2E27-4AE1-BCB5DD985B74}"/>
              </a:ext>
            </a:extLst>
          </p:cNvPr>
          <p:cNvSpPr txBox="1"/>
          <p:nvPr/>
        </p:nvSpPr>
        <p:spPr>
          <a:xfrm>
            <a:off x="0" y="505106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kern="0" dirty="0">
                <a:solidFill>
                  <a:srgbClr val="003088"/>
                </a:solidFill>
              </a:rPr>
              <a:t>How can it be improved?</a:t>
            </a:r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0F701358-D440-D828-3148-1EAE8696847B}"/>
              </a:ext>
            </a:extLst>
          </p:cNvPr>
          <p:cNvSpPr/>
          <p:nvPr/>
        </p:nvSpPr>
        <p:spPr>
          <a:xfrm>
            <a:off x="2900243" y="2475403"/>
            <a:ext cx="295514" cy="268313"/>
          </a:xfrm>
          <a:prstGeom prst="downArrow">
            <a:avLst/>
          </a:prstGeom>
          <a:solidFill>
            <a:srgbClr val="003088"/>
          </a:solidFill>
          <a:ln>
            <a:solidFill>
              <a:srgbClr val="0030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56626292-2B21-4F1A-FC46-10E1979F0171}"/>
              </a:ext>
            </a:extLst>
          </p:cNvPr>
          <p:cNvSpPr/>
          <p:nvPr/>
        </p:nvSpPr>
        <p:spPr>
          <a:xfrm>
            <a:off x="2900243" y="4693455"/>
            <a:ext cx="295514" cy="268313"/>
          </a:xfrm>
          <a:prstGeom prst="downArrow">
            <a:avLst/>
          </a:prstGeom>
          <a:solidFill>
            <a:srgbClr val="003088"/>
          </a:solidFill>
          <a:ln>
            <a:solidFill>
              <a:srgbClr val="0030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5F1B8E1D-32EC-0982-EB98-A294C73D1DE3}"/>
              </a:ext>
            </a:extLst>
          </p:cNvPr>
          <p:cNvSpPr/>
          <p:nvPr/>
        </p:nvSpPr>
        <p:spPr>
          <a:xfrm>
            <a:off x="0" y="1218602"/>
            <a:ext cx="6005689" cy="3184066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Freccia angolare in su 1">
            <a:extLst>
              <a:ext uri="{FF2B5EF4-FFF2-40B4-BE49-F238E27FC236}">
                <a16:creationId xmlns:a16="http://schemas.microsoft.com/office/drawing/2014/main" id="{01FDC4FA-7768-C99A-B746-8F5C2DAB3E19}"/>
              </a:ext>
            </a:extLst>
          </p:cNvPr>
          <p:cNvSpPr/>
          <p:nvPr/>
        </p:nvSpPr>
        <p:spPr>
          <a:xfrm>
            <a:off x="5689600" y="4913847"/>
            <a:ext cx="3804356" cy="437298"/>
          </a:xfrm>
          <a:prstGeom prst="bentUpArrow">
            <a:avLst/>
          </a:prstGeom>
          <a:solidFill>
            <a:srgbClr val="003088"/>
          </a:solidFill>
          <a:ln>
            <a:solidFill>
              <a:srgbClr val="0030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8715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9" grpId="0" animBg="1"/>
      <p:bldP spid="18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0891194-7854-E61E-2996-76FC61CCA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642" y="716209"/>
            <a:ext cx="9214716" cy="4666681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4D0953E5-28AC-54ED-9D46-E9D16CF32B98}"/>
              </a:ext>
            </a:extLst>
          </p:cNvPr>
          <p:cNvSpPr/>
          <p:nvPr/>
        </p:nvSpPr>
        <p:spPr>
          <a:xfrm>
            <a:off x="0" y="0"/>
            <a:ext cx="12192000" cy="2034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30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i="1" dirty="0">
                <a:solidFill>
                  <a:srgbClr val="FFFEFE"/>
                </a:solidFill>
              </a:rPr>
              <a:t>M. Cataldo – SONAR1, 15/04/2024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CBEF0FD-BADB-3046-2C97-BF9B416447D4}"/>
              </a:ext>
            </a:extLst>
          </p:cNvPr>
          <p:cNvSpPr txBox="1"/>
          <p:nvPr/>
        </p:nvSpPr>
        <p:spPr>
          <a:xfrm>
            <a:off x="11841480" y="-67541"/>
            <a:ext cx="421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chemeClr val="bg1"/>
                </a:solidFill>
              </a:rPr>
              <a:t>19</a:t>
            </a:r>
            <a:endParaRPr lang="it-IT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16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DC3D6-B059-7C34-FF89-20EA1509B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8602"/>
            <a:ext cx="5394604" cy="1723548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2200" b="1" kern="0" dirty="0">
                <a:solidFill>
                  <a:srgbClr val="042A87"/>
                </a:solidFill>
                <a:latin typeface="+mn-lt"/>
                <a:ea typeface="+mn-ea"/>
                <a:cs typeface="+mn-cs"/>
              </a:rPr>
              <a:t>Muonic atom X-Ray Emission Spectroscopy (µ-XES) is a novel method open to </a:t>
            </a:r>
            <a:r>
              <a:rPr lang="en-GB" sz="2200" b="1" kern="0" dirty="0">
                <a:solidFill>
                  <a:srgbClr val="FF9D1B"/>
                </a:solidFill>
                <a:latin typeface="+mn-lt"/>
                <a:ea typeface="+mn-ea"/>
                <a:cs typeface="+mn-cs"/>
              </a:rPr>
              <a:t>continuous improvement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1346823-6DA7-E9B9-C7E3-D678ED31B36F}"/>
              </a:ext>
            </a:extLst>
          </p:cNvPr>
          <p:cNvSpPr/>
          <p:nvPr/>
        </p:nvSpPr>
        <p:spPr>
          <a:xfrm>
            <a:off x="0" y="0"/>
            <a:ext cx="12192000" cy="2034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30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i="1" dirty="0">
                <a:solidFill>
                  <a:srgbClr val="FFFEFE"/>
                </a:solidFill>
              </a:rPr>
              <a:t>M. Cataldo – SONAR1, 15/04/2024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28730D3-69AE-142D-0A4B-7D19D2E41A18}"/>
              </a:ext>
            </a:extLst>
          </p:cNvPr>
          <p:cNvSpPr txBox="1"/>
          <p:nvPr/>
        </p:nvSpPr>
        <p:spPr>
          <a:xfrm>
            <a:off x="11954652" y="-67541"/>
            <a:ext cx="307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chemeClr val="bg1"/>
                </a:solidFill>
              </a:rPr>
              <a:t>2</a:t>
            </a:r>
            <a:endParaRPr lang="it-IT" b="1" i="1" dirty="0">
              <a:solidFill>
                <a:schemeClr val="bg1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ACD4107-FC28-7666-E643-03CEF4820205}"/>
              </a:ext>
            </a:extLst>
          </p:cNvPr>
          <p:cNvSpPr txBox="1">
            <a:spLocks/>
          </p:cNvSpPr>
          <p:nvPr/>
        </p:nvSpPr>
        <p:spPr>
          <a:xfrm>
            <a:off x="0" y="3454721"/>
            <a:ext cx="5394604" cy="15896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it-IT" sz="2200" b="1" kern="0" dirty="0">
                <a:solidFill>
                  <a:srgbClr val="042A87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it-IT" sz="2200" b="1" kern="0" dirty="0" err="1">
                <a:solidFill>
                  <a:srgbClr val="042A87"/>
                </a:solidFill>
                <a:latin typeface="+mn-lt"/>
                <a:ea typeface="+mn-ea"/>
                <a:cs typeface="+mn-cs"/>
              </a:rPr>
              <a:t>particular</a:t>
            </a:r>
            <a:r>
              <a:rPr lang="it-IT" sz="2200" b="1" kern="0" dirty="0">
                <a:solidFill>
                  <a:srgbClr val="042A87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2200" b="1" kern="0" dirty="0">
                <a:solidFill>
                  <a:srgbClr val="FF9D1B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it-IT" sz="2200" b="1" kern="0" dirty="0" err="1">
                <a:solidFill>
                  <a:srgbClr val="FF9D1B"/>
                </a:solidFill>
                <a:latin typeface="+mn-lt"/>
                <a:ea typeface="+mn-ea"/>
                <a:cs typeface="+mn-cs"/>
              </a:rPr>
              <a:t>development</a:t>
            </a:r>
            <a:r>
              <a:rPr lang="it-IT" sz="2200" b="1" kern="0" dirty="0">
                <a:solidFill>
                  <a:srgbClr val="FF9D1B"/>
                </a:solidFill>
                <a:latin typeface="+mn-lt"/>
                <a:ea typeface="+mn-ea"/>
                <a:cs typeface="+mn-cs"/>
              </a:rPr>
              <a:t> of a </a:t>
            </a:r>
            <a:r>
              <a:rPr lang="it-IT" sz="2200" b="1" kern="0" dirty="0" err="1">
                <a:solidFill>
                  <a:srgbClr val="FF9D1B"/>
                </a:solidFill>
                <a:latin typeface="+mn-lt"/>
                <a:ea typeface="+mn-ea"/>
                <a:cs typeface="+mn-cs"/>
              </a:rPr>
              <a:t>protocol</a:t>
            </a:r>
            <a:r>
              <a:rPr lang="it-IT" sz="2200" b="1" kern="0" dirty="0">
                <a:solidFill>
                  <a:srgbClr val="FF9D1B"/>
                </a:solidFill>
                <a:latin typeface="+mn-lt"/>
                <a:ea typeface="+mn-ea"/>
                <a:cs typeface="+mn-cs"/>
              </a:rPr>
              <a:t> for quantitative </a:t>
            </a:r>
            <a:r>
              <a:rPr lang="it-IT" sz="2200" b="1" kern="0" dirty="0" err="1">
                <a:solidFill>
                  <a:srgbClr val="FF9D1B"/>
                </a:solidFill>
                <a:latin typeface="+mn-lt"/>
                <a:ea typeface="+mn-ea"/>
                <a:cs typeface="+mn-cs"/>
              </a:rPr>
              <a:t>analysis</a:t>
            </a:r>
            <a:r>
              <a:rPr lang="it-IT" sz="2200" b="1" kern="0" dirty="0">
                <a:solidFill>
                  <a:srgbClr val="FF9D1B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2200" b="1" kern="0" dirty="0" err="1">
                <a:solidFill>
                  <a:srgbClr val="FF9D1B"/>
                </a:solidFill>
                <a:latin typeface="+mn-lt"/>
                <a:ea typeface="+mn-ea"/>
                <a:cs typeface="+mn-cs"/>
              </a:rPr>
              <a:t>would</a:t>
            </a:r>
            <a:r>
              <a:rPr lang="it-IT" sz="2200" b="1" kern="0" dirty="0">
                <a:solidFill>
                  <a:srgbClr val="FF9D1B"/>
                </a:solidFill>
                <a:latin typeface="+mn-lt"/>
                <a:ea typeface="+mn-ea"/>
                <a:cs typeface="+mn-cs"/>
              </a:rPr>
              <a:t> be </a:t>
            </a:r>
            <a:r>
              <a:rPr lang="it-IT" sz="2200" b="1" kern="0" dirty="0" err="1">
                <a:solidFill>
                  <a:srgbClr val="FF9D1B"/>
                </a:solidFill>
                <a:latin typeface="+mn-lt"/>
                <a:ea typeface="+mn-ea"/>
                <a:cs typeface="+mn-cs"/>
              </a:rPr>
              <a:t>beneficial</a:t>
            </a:r>
            <a:r>
              <a:rPr lang="it-IT" sz="2200" b="1" kern="0" dirty="0">
                <a:solidFill>
                  <a:srgbClr val="FF9D1B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2200" b="1" kern="0" dirty="0">
                <a:solidFill>
                  <a:srgbClr val="042A87"/>
                </a:solidFill>
                <a:latin typeface="+mn-lt"/>
                <a:ea typeface="+mn-ea"/>
                <a:cs typeface="+mn-cs"/>
              </a:rPr>
              <a:t>to the </a:t>
            </a:r>
            <a:r>
              <a:rPr lang="it-IT" sz="2200" b="1" kern="0" dirty="0" err="1">
                <a:solidFill>
                  <a:srgbClr val="042A87"/>
                </a:solidFill>
                <a:latin typeface="+mn-lt"/>
                <a:ea typeface="+mn-ea"/>
                <a:cs typeface="+mn-cs"/>
              </a:rPr>
              <a:t>method</a:t>
            </a:r>
            <a:endParaRPr lang="en-GB" sz="2200" b="1" kern="0" dirty="0">
              <a:solidFill>
                <a:srgbClr val="042A8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02F4340-1B08-569B-A5C6-EF2A86D27775}"/>
              </a:ext>
            </a:extLst>
          </p:cNvPr>
          <p:cNvSpPr txBox="1"/>
          <p:nvPr/>
        </p:nvSpPr>
        <p:spPr>
          <a:xfrm>
            <a:off x="6797395" y="1352474"/>
            <a:ext cx="539460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b="1" kern="0" dirty="0">
                <a:solidFill>
                  <a:srgbClr val="042A87"/>
                </a:solidFill>
              </a:rPr>
              <a:t>Used to predict the outcome of complex experiments </a:t>
            </a:r>
            <a:r>
              <a:rPr lang="en-GB" sz="2200" b="1" kern="0" dirty="0">
                <a:solidFill>
                  <a:srgbClr val="FF9D1B"/>
                </a:solidFill>
              </a:rPr>
              <a:t>by optimizing an experimental set-up and then support data analysis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F18C7C2-17B3-95E6-C912-096F206D17D7}"/>
              </a:ext>
            </a:extLst>
          </p:cNvPr>
          <p:cNvSpPr txBox="1">
            <a:spLocks/>
          </p:cNvSpPr>
          <p:nvPr/>
        </p:nvSpPr>
        <p:spPr>
          <a:xfrm>
            <a:off x="6797396" y="3429000"/>
            <a:ext cx="5394604" cy="15896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it-IT" sz="2200" b="1" kern="0" dirty="0">
                <a:solidFill>
                  <a:srgbClr val="FF9D1B"/>
                </a:solidFill>
                <a:latin typeface="+mn-lt"/>
                <a:ea typeface="+mn-ea"/>
                <a:cs typeface="+mn-cs"/>
              </a:rPr>
              <a:t>An </a:t>
            </a:r>
            <a:r>
              <a:rPr lang="it-IT" sz="2200" b="1" kern="0" dirty="0" err="1">
                <a:solidFill>
                  <a:srgbClr val="FF9D1B"/>
                </a:solidFill>
                <a:latin typeface="+mn-lt"/>
                <a:ea typeface="+mn-ea"/>
                <a:cs typeface="+mn-cs"/>
              </a:rPr>
              <a:t>effective</a:t>
            </a:r>
            <a:r>
              <a:rPr lang="it-IT" sz="2200" b="1" kern="0" dirty="0">
                <a:solidFill>
                  <a:srgbClr val="FF9D1B"/>
                </a:solidFill>
                <a:latin typeface="+mn-lt"/>
                <a:ea typeface="+mn-ea"/>
                <a:cs typeface="+mn-cs"/>
              </a:rPr>
              <a:t> tool </a:t>
            </a:r>
            <a:r>
              <a:rPr lang="it-IT" sz="2200" b="1" kern="0" dirty="0">
                <a:solidFill>
                  <a:srgbClr val="042A87"/>
                </a:solidFill>
                <a:latin typeface="+mn-lt"/>
                <a:ea typeface="+mn-ea"/>
                <a:cs typeface="+mn-cs"/>
              </a:rPr>
              <a:t>for </a:t>
            </a:r>
            <a:r>
              <a:rPr lang="it-IT" sz="2200" b="1" kern="0" dirty="0" err="1">
                <a:solidFill>
                  <a:srgbClr val="042A87"/>
                </a:solidFill>
                <a:latin typeface="+mn-lt"/>
                <a:ea typeface="+mn-ea"/>
                <a:cs typeface="+mn-cs"/>
              </a:rPr>
              <a:t>improvement</a:t>
            </a:r>
            <a:r>
              <a:rPr lang="it-IT" sz="2200" b="1" kern="0" dirty="0">
                <a:solidFill>
                  <a:srgbClr val="042A87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2200" b="1" kern="0" dirty="0" err="1">
                <a:solidFill>
                  <a:srgbClr val="FF9D1B"/>
                </a:solidFill>
                <a:latin typeface="+mn-lt"/>
                <a:ea typeface="+mn-ea"/>
                <a:cs typeface="+mn-cs"/>
              </a:rPr>
              <a:t>is</a:t>
            </a:r>
            <a:r>
              <a:rPr lang="it-IT" sz="2200" b="1" kern="0" dirty="0">
                <a:solidFill>
                  <a:srgbClr val="FF9D1B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2200" b="1" kern="0" dirty="0" err="1">
                <a:solidFill>
                  <a:srgbClr val="FF9D1B"/>
                </a:solidFill>
                <a:latin typeface="+mn-lt"/>
                <a:ea typeface="+mn-ea"/>
                <a:cs typeface="+mn-cs"/>
              </a:rPr>
              <a:t>provided</a:t>
            </a:r>
            <a:r>
              <a:rPr lang="it-IT" sz="2200" b="1" kern="0" dirty="0">
                <a:solidFill>
                  <a:srgbClr val="FF9D1B"/>
                </a:solidFill>
                <a:latin typeface="+mn-lt"/>
                <a:ea typeface="+mn-ea"/>
                <a:cs typeface="+mn-cs"/>
              </a:rPr>
              <a:t> by Monte Carlo </a:t>
            </a:r>
            <a:r>
              <a:rPr lang="it-IT" sz="2200" b="1" kern="0" dirty="0" err="1">
                <a:solidFill>
                  <a:srgbClr val="FF9D1B"/>
                </a:solidFill>
                <a:latin typeface="+mn-lt"/>
                <a:ea typeface="+mn-ea"/>
                <a:cs typeface="+mn-cs"/>
              </a:rPr>
              <a:t>simulation</a:t>
            </a:r>
            <a:r>
              <a:rPr lang="it-IT" sz="2200" b="1" kern="0" dirty="0">
                <a:solidFill>
                  <a:srgbClr val="FF9D1B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2200" b="1" kern="0" dirty="0">
                <a:solidFill>
                  <a:srgbClr val="042A87"/>
                </a:solidFill>
                <a:latin typeface="+mn-lt"/>
                <a:ea typeface="+mn-ea"/>
                <a:cs typeface="+mn-cs"/>
              </a:rPr>
              <a:t>software</a:t>
            </a:r>
            <a:endParaRPr lang="en-GB" sz="2200" b="1" kern="0" dirty="0">
              <a:solidFill>
                <a:srgbClr val="042A8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Freccia in giù 22">
            <a:extLst>
              <a:ext uri="{FF2B5EF4-FFF2-40B4-BE49-F238E27FC236}">
                <a16:creationId xmlns:a16="http://schemas.microsoft.com/office/drawing/2014/main" id="{46A7E41B-4D97-F60D-12B6-77CAFCF5CB11}"/>
              </a:ext>
            </a:extLst>
          </p:cNvPr>
          <p:cNvSpPr/>
          <p:nvPr/>
        </p:nvSpPr>
        <p:spPr>
          <a:xfrm>
            <a:off x="2398146" y="3055147"/>
            <a:ext cx="598311" cy="39957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in giù 23">
            <a:extLst>
              <a:ext uri="{FF2B5EF4-FFF2-40B4-BE49-F238E27FC236}">
                <a16:creationId xmlns:a16="http://schemas.microsoft.com/office/drawing/2014/main" id="{EC45B5AF-566C-B4FA-E7AA-3A743AF45B6C}"/>
              </a:ext>
            </a:extLst>
          </p:cNvPr>
          <p:cNvSpPr/>
          <p:nvPr/>
        </p:nvSpPr>
        <p:spPr>
          <a:xfrm rot="10800000">
            <a:off x="9195543" y="3029426"/>
            <a:ext cx="598311" cy="39957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in giù 24">
            <a:extLst>
              <a:ext uri="{FF2B5EF4-FFF2-40B4-BE49-F238E27FC236}">
                <a16:creationId xmlns:a16="http://schemas.microsoft.com/office/drawing/2014/main" id="{73DEE2B2-7F44-9A7C-E242-D98E43FD2CE5}"/>
              </a:ext>
            </a:extLst>
          </p:cNvPr>
          <p:cNvSpPr/>
          <p:nvPr/>
        </p:nvSpPr>
        <p:spPr>
          <a:xfrm rot="16200000">
            <a:off x="5796845" y="3933739"/>
            <a:ext cx="598311" cy="39957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ED90AF5A-C400-45AA-8F31-8E20C17AEB4A}"/>
              </a:ext>
            </a:extLst>
          </p:cNvPr>
          <p:cNvSpPr/>
          <p:nvPr/>
        </p:nvSpPr>
        <p:spPr>
          <a:xfrm>
            <a:off x="153636" y="1218602"/>
            <a:ext cx="11954933" cy="3917244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8855079-4A97-8382-9D50-5608AE7D9294}"/>
              </a:ext>
            </a:extLst>
          </p:cNvPr>
          <p:cNvSpPr txBox="1"/>
          <p:nvPr/>
        </p:nvSpPr>
        <p:spPr>
          <a:xfrm>
            <a:off x="3206044" y="2336823"/>
            <a:ext cx="5779912" cy="1815882"/>
          </a:xfrm>
          <a:prstGeom prst="rect">
            <a:avLst/>
          </a:prstGeom>
          <a:solidFill>
            <a:schemeClr val="bg1"/>
          </a:solidFill>
          <a:ln>
            <a:solidFill>
              <a:srgbClr val="00308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kern="0" dirty="0">
                <a:solidFill>
                  <a:srgbClr val="042A87"/>
                </a:solidFill>
              </a:rPr>
              <a:t>In this work the </a:t>
            </a:r>
            <a:r>
              <a:rPr lang="en-GB" sz="2800" b="1" kern="0" dirty="0">
                <a:solidFill>
                  <a:srgbClr val="FF9D1B"/>
                </a:solidFill>
              </a:rPr>
              <a:t>cascade process in a </a:t>
            </a:r>
            <a:r>
              <a:rPr lang="en-GB" sz="2800" b="1" u="sng" kern="0" dirty="0">
                <a:solidFill>
                  <a:srgbClr val="FF9D1B"/>
                </a:solidFill>
              </a:rPr>
              <a:t>GEANT4 based software </a:t>
            </a:r>
            <a:r>
              <a:rPr lang="en-GB" sz="2800" b="1" kern="0" dirty="0">
                <a:solidFill>
                  <a:srgbClr val="FF9D1B"/>
                </a:solidFill>
              </a:rPr>
              <a:t>was evaluated </a:t>
            </a:r>
            <a:r>
              <a:rPr lang="en-GB" sz="2800" b="1" kern="0" dirty="0">
                <a:solidFill>
                  <a:srgbClr val="042A87"/>
                </a:solidFill>
              </a:rPr>
              <a:t>and implemented with </a:t>
            </a:r>
            <a:r>
              <a:rPr lang="en-GB" sz="2800" b="1" kern="0" dirty="0" err="1">
                <a:solidFill>
                  <a:srgbClr val="042A87"/>
                </a:solidFill>
              </a:rPr>
              <a:t>MuDirac</a:t>
            </a:r>
            <a:endParaRPr lang="en-GB" sz="2400" kern="0" dirty="0">
              <a:solidFill>
                <a:srgbClr val="676767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itolo 4">
            <a:extLst>
              <a:ext uri="{FF2B5EF4-FFF2-40B4-BE49-F238E27FC236}">
                <a16:creationId xmlns:a16="http://schemas.microsoft.com/office/drawing/2014/main" id="{4EA65F5A-6803-695D-02EB-9A0509E9F097}"/>
              </a:ext>
            </a:extLst>
          </p:cNvPr>
          <p:cNvSpPr txBox="1">
            <a:spLocks/>
          </p:cNvSpPr>
          <p:nvPr/>
        </p:nvSpPr>
        <p:spPr>
          <a:xfrm>
            <a:off x="0" y="211513"/>
            <a:ext cx="11087100" cy="663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dirty="0"/>
              <a:t>Introduction</a:t>
            </a:r>
            <a:endParaRPr lang="en-GB" sz="20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738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3" grpId="0" animBg="1"/>
      <p:bldP spid="24" grpId="0" animBg="1"/>
      <p:bldP spid="25" grpId="0" animBg="1"/>
      <p:bldP spid="29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4">
            <a:extLst>
              <a:ext uri="{FF2B5EF4-FFF2-40B4-BE49-F238E27FC236}">
                <a16:creationId xmlns:a16="http://schemas.microsoft.com/office/drawing/2014/main" id="{74F08BF4-074D-B325-A679-6D36FD3B3E17}"/>
              </a:ext>
            </a:extLst>
          </p:cNvPr>
          <p:cNvSpPr txBox="1">
            <a:spLocks/>
          </p:cNvSpPr>
          <p:nvPr/>
        </p:nvSpPr>
        <p:spPr>
          <a:xfrm>
            <a:off x="0" y="342265"/>
            <a:ext cx="6324600" cy="5746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200" b="1" dirty="0"/>
              <a:t>Acknowledgements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61D6F51-12A2-A7E8-DD69-BADC0E756A30}"/>
              </a:ext>
            </a:extLst>
          </p:cNvPr>
          <p:cNvSpPr txBox="1"/>
          <p:nvPr/>
        </p:nvSpPr>
        <p:spPr>
          <a:xfrm>
            <a:off x="0" y="1160459"/>
            <a:ext cx="53057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3088"/>
                </a:solidFill>
              </a:rPr>
              <a:t>Adrian D. </a:t>
            </a:r>
            <a:r>
              <a:rPr lang="it-IT" sz="2400" b="1" dirty="0" err="1">
                <a:solidFill>
                  <a:srgbClr val="003088"/>
                </a:solidFill>
              </a:rPr>
              <a:t>Hillier</a:t>
            </a:r>
            <a:endParaRPr lang="it-IT" sz="2400" b="1" dirty="0">
              <a:solidFill>
                <a:srgbClr val="003088"/>
              </a:solidFill>
            </a:endParaRPr>
          </a:p>
          <a:p>
            <a:r>
              <a:rPr lang="en-GB" dirty="0">
                <a:solidFill>
                  <a:srgbClr val="003088"/>
                </a:solidFill>
              </a:rPr>
              <a:t>ISIS Neutron and Muon Source, RAL, Didcot, UK </a:t>
            </a:r>
            <a:endParaRPr lang="it-IT" sz="2400" dirty="0">
              <a:solidFill>
                <a:srgbClr val="003088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99F01E-5E3C-E0C7-B5DA-0DC6450C2200}"/>
              </a:ext>
            </a:extLst>
          </p:cNvPr>
          <p:cNvSpPr txBox="1"/>
          <p:nvPr/>
        </p:nvSpPr>
        <p:spPr>
          <a:xfrm>
            <a:off x="0" y="2142642"/>
            <a:ext cx="53057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b="1" dirty="0">
                <a:solidFill>
                  <a:srgbClr val="003088"/>
                </a:solidFill>
              </a:rPr>
              <a:t>Massimiliano Clemenza</a:t>
            </a:r>
          </a:p>
          <a:p>
            <a:r>
              <a:rPr lang="it-IT" dirty="0">
                <a:solidFill>
                  <a:srgbClr val="003088"/>
                </a:solidFill>
              </a:rPr>
              <a:t>INFN Sezione Milano Bicocca, Milan, </a:t>
            </a:r>
            <a:r>
              <a:rPr lang="it-IT" dirty="0" err="1">
                <a:solidFill>
                  <a:srgbClr val="003088"/>
                </a:solidFill>
              </a:rPr>
              <a:t>Italy</a:t>
            </a:r>
            <a:r>
              <a:rPr lang="it-IT" dirty="0">
                <a:solidFill>
                  <a:srgbClr val="003088"/>
                </a:solidFill>
              </a:rPr>
              <a:t> 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FB9CF9A-8A86-0C7F-4FCB-12210C441BC2}"/>
              </a:ext>
            </a:extLst>
          </p:cNvPr>
          <p:cNvSpPr txBox="1"/>
          <p:nvPr/>
        </p:nvSpPr>
        <p:spPr>
          <a:xfrm>
            <a:off x="0" y="3124825"/>
            <a:ext cx="53057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3088"/>
                </a:solidFill>
              </a:rPr>
              <a:t>Oliviero Cremonesi</a:t>
            </a:r>
          </a:p>
          <a:p>
            <a:r>
              <a:rPr lang="it-IT" dirty="0">
                <a:solidFill>
                  <a:srgbClr val="003088"/>
                </a:solidFill>
              </a:rPr>
              <a:t>INFN Sezione Milano Bicocca, Milan, </a:t>
            </a:r>
            <a:r>
              <a:rPr lang="it-IT" dirty="0" err="1">
                <a:solidFill>
                  <a:srgbClr val="003088"/>
                </a:solidFill>
              </a:rPr>
              <a:t>Italy</a:t>
            </a:r>
            <a:r>
              <a:rPr lang="it-IT" dirty="0">
                <a:solidFill>
                  <a:srgbClr val="003088"/>
                </a:solidFill>
              </a:rPr>
              <a:t> 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D58BC99-CD2E-393B-7495-323AB68D7CEF}"/>
              </a:ext>
            </a:extLst>
          </p:cNvPr>
          <p:cNvSpPr txBox="1"/>
          <p:nvPr/>
        </p:nvSpPr>
        <p:spPr>
          <a:xfrm>
            <a:off x="0" y="4107008"/>
            <a:ext cx="53057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3088"/>
                </a:solidFill>
              </a:rPr>
              <a:t>Stefano Pozzi</a:t>
            </a:r>
          </a:p>
          <a:p>
            <a:r>
              <a:rPr lang="it-IT" dirty="0">
                <a:solidFill>
                  <a:srgbClr val="003088"/>
                </a:solidFill>
              </a:rPr>
              <a:t>INFN Sezione Milano Bicocca, Milan, </a:t>
            </a:r>
            <a:r>
              <a:rPr lang="it-IT" dirty="0" err="1">
                <a:solidFill>
                  <a:srgbClr val="003088"/>
                </a:solidFill>
              </a:rPr>
              <a:t>Italy</a:t>
            </a:r>
            <a:r>
              <a:rPr lang="it-IT" dirty="0">
                <a:solidFill>
                  <a:srgbClr val="003088"/>
                </a:solidFill>
              </a:rPr>
              <a:t>  </a:t>
            </a:r>
          </a:p>
        </p:txBody>
      </p:sp>
      <p:pic>
        <p:nvPicPr>
          <p:cNvPr id="9" name="Immagine 3">
            <a:extLst>
              <a:ext uri="{FF2B5EF4-FFF2-40B4-BE49-F238E27FC236}">
                <a16:creationId xmlns:a16="http://schemas.microsoft.com/office/drawing/2014/main" id="{E61F432D-EEC1-87C5-F2EC-97B752BFA72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545681" y="5818907"/>
            <a:ext cx="864824" cy="9083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Titolo 4">
            <a:extLst>
              <a:ext uri="{FF2B5EF4-FFF2-40B4-BE49-F238E27FC236}">
                <a16:creationId xmlns:a16="http://schemas.microsoft.com/office/drawing/2014/main" id="{DAA61C3B-24D1-994C-AFA7-68EA6D7E3BA8}"/>
              </a:ext>
            </a:extLst>
          </p:cNvPr>
          <p:cNvSpPr txBox="1">
            <a:spLocks/>
          </p:cNvSpPr>
          <p:nvPr/>
        </p:nvSpPr>
        <p:spPr>
          <a:xfrm>
            <a:off x="5757616" y="2511974"/>
            <a:ext cx="5305777" cy="19643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4800" b="1" i="1" dirty="0">
                <a:solidFill>
                  <a:srgbClr val="7DA2FB"/>
                </a:solidFill>
              </a:rPr>
              <a:t>Thank you for the attention!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67558E63-CC5D-9A25-56E3-27796646C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13" y="5710321"/>
            <a:ext cx="1117270" cy="112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7F42BEE-6EFA-8027-38D0-D2457A36CB0C}"/>
              </a:ext>
            </a:extLst>
          </p:cNvPr>
          <p:cNvSpPr txBox="1"/>
          <p:nvPr/>
        </p:nvSpPr>
        <p:spPr>
          <a:xfrm>
            <a:off x="7003502" y="4107008"/>
            <a:ext cx="29746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003088"/>
                </a:solidFill>
              </a:rPr>
              <a:t>matteo.cataldo@stfc.ac.uk</a:t>
            </a:r>
          </a:p>
        </p:txBody>
      </p:sp>
    </p:spTree>
    <p:extLst>
      <p:ext uri="{BB962C8B-B14F-4D97-AF65-F5344CB8AC3E}">
        <p14:creationId xmlns:p14="http://schemas.microsoft.com/office/powerpoint/2010/main" val="3528927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B6CBF597-EED4-3B87-C862-73AE5A061485}"/>
              </a:ext>
            </a:extLst>
          </p:cNvPr>
          <p:cNvSpPr txBox="1"/>
          <p:nvPr/>
        </p:nvSpPr>
        <p:spPr>
          <a:xfrm>
            <a:off x="4118497" y="1169612"/>
            <a:ext cx="7850671" cy="7290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0" dirty="0">
                <a:solidFill>
                  <a:srgbClr val="FF9D1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GEANT4</a:t>
            </a:r>
            <a:r>
              <a:rPr lang="en-GB" sz="2000" b="1" kern="0" baseline="30000" dirty="0">
                <a:solidFill>
                  <a:srgbClr val="00308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GB" sz="2000" b="1" kern="0" dirty="0">
                <a:solidFill>
                  <a:srgbClr val="00308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is a toolkit that </a:t>
            </a:r>
            <a:r>
              <a:rPr lang="en-GB" sz="2000" b="1" kern="0" dirty="0">
                <a:solidFill>
                  <a:srgbClr val="FF9D1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provides all the component to describe and solve particle transport</a:t>
            </a:r>
            <a:r>
              <a:rPr lang="en-GB" sz="2000" b="1" kern="0" dirty="0">
                <a:solidFill>
                  <a:srgbClr val="00308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simulation problems. </a:t>
            </a:r>
            <a:endParaRPr lang="it-IT" sz="2000" b="1" kern="0" dirty="0">
              <a:solidFill>
                <a:srgbClr val="003088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2571EBA-223F-D9C9-FDAE-2903B5101C13}"/>
              </a:ext>
            </a:extLst>
          </p:cNvPr>
          <p:cNvSpPr txBox="1"/>
          <p:nvPr/>
        </p:nvSpPr>
        <p:spPr>
          <a:xfrm>
            <a:off x="203982" y="2768686"/>
            <a:ext cx="3724551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u="sng" kern="0" dirty="0">
                <a:solidFill>
                  <a:srgbClr val="00308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 Milano Bicocca </a:t>
            </a:r>
            <a:r>
              <a:rPr lang="en-US" sz="2000" b="1" kern="0" dirty="0">
                <a:solidFill>
                  <a:srgbClr val="00308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GEANT4 is used through ARBY </a:t>
            </a:r>
            <a:r>
              <a:rPr lang="en-US" sz="2000" kern="0" dirty="0">
                <a:solidFill>
                  <a:srgbClr val="00308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(developed by </a:t>
            </a:r>
            <a:r>
              <a:rPr lang="en-US" sz="2000" kern="0" dirty="0" err="1">
                <a:solidFill>
                  <a:srgbClr val="00308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O.Cremonesi</a:t>
            </a:r>
            <a:r>
              <a:rPr lang="en-US" sz="2000" kern="0" dirty="0">
                <a:solidFill>
                  <a:srgbClr val="00308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9F3A845-9C33-0589-5748-282A36FB1B93}"/>
              </a:ext>
            </a:extLst>
          </p:cNvPr>
          <p:cNvSpPr txBox="1"/>
          <p:nvPr/>
        </p:nvSpPr>
        <p:spPr>
          <a:xfrm>
            <a:off x="203982" y="4806901"/>
            <a:ext cx="11670648" cy="769441"/>
          </a:xfrm>
          <a:prstGeom prst="rect">
            <a:avLst/>
          </a:prstGeom>
          <a:noFill/>
          <a:ln>
            <a:solidFill>
              <a:srgbClr val="042A87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000" b="1" kern="0" dirty="0">
                <a:solidFill>
                  <a:srgbClr val="FF9D1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ARBY </a:t>
            </a:r>
            <a:r>
              <a:rPr lang="en-US" sz="2000" b="1" kern="0" dirty="0">
                <a:solidFill>
                  <a:srgbClr val="00308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incorporates all the GEANT4 tools in a </a:t>
            </a:r>
            <a:r>
              <a:rPr lang="en-US" sz="2000" b="1" kern="0" dirty="0">
                <a:solidFill>
                  <a:srgbClr val="FF9D1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user-friendly interface</a:t>
            </a:r>
            <a:r>
              <a:rPr lang="en-US" sz="2000" kern="0" dirty="0">
                <a:solidFill>
                  <a:srgbClr val="67676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000" kern="0" dirty="0">
                <a:solidFill>
                  <a:srgbClr val="00308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including the propagation of photons, electrons, muons and many others.</a:t>
            </a:r>
            <a:r>
              <a:rPr lang="en-US" sz="2000" b="1" kern="0" dirty="0">
                <a:solidFill>
                  <a:srgbClr val="00308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kern="0" dirty="0">
                <a:solidFill>
                  <a:srgbClr val="FF9D1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ARBY is GEANT4</a:t>
            </a:r>
            <a:r>
              <a:rPr lang="en-US" sz="2000" kern="0" dirty="0">
                <a:solidFill>
                  <a:srgbClr val="00308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Launched from command line.</a:t>
            </a:r>
            <a:r>
              <a:rPr lang="en-US" sz="2000" b="1" kern="0" dirty="0">
                <a:solidFill>
                  <a:srgbClr val="00308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it-IT" sz="2000" b="1" kern="0" dirty="0">
              <a:solidFill>
                <a:srgbClr val="003088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EEF78D4-27F3-BAB1-49F8-2C078524F0C5}"/>
              </a:ext>
            </a:extLst>
          </p:cNvPr>
          <p:cNvSpPr/>
          <p:nvPr/>
        </p:nvSpPr>
        <p:spPr>
          <a:xfrm>
            <a:off x="0" y="0"/>
            <a:ext cx="12192000" cy="2034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30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i="1" dirty="0">
                <a:solidFill>
                  <a:srgbClr val="FFFEFE"/>
                </a:solidFill>
              </a:rPr>
              <a:t>M. Cataldo – SONAR1, 15/04/2024 </a:t>
            </a:r>
          </a:p>
        </p:txBody>
      </p:sp>
      <p:pic>
        <p:nvPicPr>
          <p:cNvPr id="12" name="Picture 2" descr="Geant4">
            <a:extLst>
              <a:ext uri="{FF2B5EF4-FFF2-40B4-BE49-F238E27FC236}">
                <a16:creationId xmlns:a16="http://schemas.microsoft.com/office/drawing/2014/main" id="{57E8518D-A25C-12B0-95B4-D7235D1D2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44" y="1031755"/>
            <a:ext cx="31718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F56FBA9B-7400-7B28-5089-0A19F88CE1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828"/>
          <a:stretch/>
        </p:blipFill>
        <p:spPr>
          <a:xfrm>
            <a:off x="4118497" y="2051099"/>
            <a:ext cx="7836155" cy="2453764"/>
          </a:xfrm>
          <a:prstGeom prst="rect">
            <a:avLst/>
          </a:prstGeom>
        </p:spPr>
      </p:pic>
      <p:sp>
        <p:nvSpPr>
          <p:cNvPr id="15" name="Titolo 4">
            <a:extLst>
              <a:ext uri="{FF2B5EF4-FFF2-40B4-BE49-F238E27FC236}">
                <a16:creationId xmlns:a16="http://schemas.microsoft.com/office/drawing/2014/main" id="{3669425B-5370-9A56-3425-F0FABEDFF8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11513"/>
            <a:ext cx="11087100" cy="663575"/>
          </a:xfrm>
        </p:spPr>
        <p:txBody>
          <a:bodyPr/>
          <a:lstStyle/>
          <a:p>
            <a:r>
              <a:rPr lang="en-US" sz="3200" b="1" dirty="0"/>
              <a:t>Introduction: GEANT4/ARBY</a:t>
            </a:r>
            <a:endParaRPr lang="en-GB" sz="2000" b="1" dirty="0">
              <a:solidFill>
                <a:srgbClr val="00308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5A3D977-CD71-6C83-3639-A507DB28F6FF}"/>
              </a:ext>
            </a:extLst>
          </p:cNvPr>
          <p:cNvSpPr txBox="1"/>
          <p:nvPr/>
        </p:nvSpPr>
        <p:spPr>
          <a:xfrm>
            <a:off x="8252823" y="6569240"/>
            <a:ext cx="40204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kern="0" baseline="30000" dirty="0">
                <a:solidFill>
                  <a:srgbClr val="67676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it-IT" sz="1200" kern="0" dirty="0">
                <a:solidFill>
                  <a:srgbClr val="67676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S. Agostinelli et al. “</a:t>
            </a:r>
            <a:r>
              <a:rPr lang="it-IT" sz="1200" kern="0" dirty="0" err="1">
                <a:solidFill>
                  <a:srgbClr val="67676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Nucl</a:t>
            </a:r>
            <a:r>
              <a:rPr lang="it-IT" sz="1200" kern="0" dirty="0">
                <a:solidFill>
                  <a:srgbClr val="67676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it-IT" sz="1200" kern="0" dirty="0" err="1">
                <a:solidFill>
                  <a:srgbClr val="67676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Instrum</a:t>
            </a:r>
            <a:r>
              <a:rPr lang="it-IT" sz="1200" kern="0" dirty="0">
                <a:solidFill>
                  <a:srgbClr val="67676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Methods </a:t>
            </a:r>
            <a:r>
              <a:rPr lang="it-IT" sz="1200" kern="0" dirty="0" err="1">
                <a:solidFill>
                  <a:srgbClr val="67676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Phys</a:t>
            </a:r>
            <a:r>
              <a:rPr lang="it-IT" sz="1200" kern="0" dirty="0">
                <a:solidFill>
                  <a:srgbClr val="67676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r>
              <a:rPr lang="pt-BR" sz="1200" kern="0" dirty="0">
                <a:solidFill>
                  <a:srgbClr val="67676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2003</a:t>
            </a:r>
            <a:endParaRPr lang="it-IT" sz="2000" kern="0" dirty="0">
              <a:solidFill>
                <a:srgbClr val="676767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8F7C8F5-284C-004E-A445-8CADE9FEB865}"/>
              </a:ext>
            </a:extLst>
          </p:cNvPr>
          <p:cNvSpPr txBox="1"/>
          <p:nvPr/>
        </p:nvSpPr>
        <p:spPr>
          <a:xfrm>
            <a:off x="11954652" y="-67541"/>
            <a:ext cx="307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chemeClr val="bg1"/>
                </a:solidFill>
              </a:rPr>
              <a:t>3</a:t>
            </a:r>
            <a:endParaRPr lang="it-IT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76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AF83309A-1AF2-7433-8D04-BAC63CA37E7D}"/>
              </a:ext>
            </a:extLst>
          </p:cNvPr>
          <p:cNvSpPr/>
          <p:nvPr/>
        </p:nvSpPr>
        <p:spPr>
          <a:xfrm>
            <a:off x="0" y="0"/>
            <a:ext cx="12192000" cy="2034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30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i="1" dirty="0">
                <a:solidFill>
                  <a:srgbClr val="FFFEFE"/>
                </a:solidFill>
              </a:rPr>
              <a:t>M. Cataldo – SONAR1, 15/04/2024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F33F81-886F-33CC-DDAE-86E2EE6E7756}"/>
              </a:ext>
            </a:extLst>
          </p:cNvPr>
          <p:cNvSpPr txBox="1"/>
          <p:nvPr/>
        </p:nvSpPr>
        <p:spPr>
          <a:xfrm>
            <a:off x="11954652" y="-67541"/>
            <a:ext cx="307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chemeClr val="bg1"/>
                </a:solidFill>
              </a:rPr>
              <a:t>4</a:t>
            </a:r>
            <a:endParaRPr lang="it-IT" b="1" i="1" dirty="0">
              <a:solidFill>
                <a:schemeClr val="bg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D331732-38EF-A753-F216-9F454396DEA2}"/>
              </a:ext>
            </a:extLst>
          </p:cNvPr>
          <p:cNvSpPr txBox="1"/>
          <p:nvPr/>
        </p:nvSpPr>
        <p:spPr>
          <a:xfrm>
            <a:off x="214488" y="1191675"/>
            <a:ext cx="6448705" cy="707886"/>
          </a:xfrm>
          <a:prstGeom prst="rect">
            <a:avLst/>
          </a:prstGeom>
          <a:noFill/>
          <a:ln>
            <a:solidFill>
              <a:srgbClr val="00308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0" dirty="0">
                <a:solidFill>
                  <a:srgbClr val="FF9D1B"/>
                </a:solidFill>
              </a:rPr>
              <a:t>The idea is to reproduce</a:t>
            </a:r>
            <a:r>
              <a:rPr lang="en-GB" sz="2000" b="1" kern="0" dirty="0">
                <a:solidFill>
                  <a:srgbClr val="003088"/>
                </a:solidFill>
              </a:rPr>
              <a:t> </a:t>
            </a:r>
            <a:r>
              <a:rPr lang="en-GB" sz="2000" b="1" kern="0" dirty="0">
                <a:solidFill>
                  <a:srgbClr val="FF9D1B"/>
                </a:solidFill>
              </a:rPr>
              <a:t>the</a:t>
            </a:r>
            <a:r>
              <a:rPr lang="en-GB" sz="2000" b="1" kern="0" dirty="0">
                <a:solidFill>
                  <a:srgbClr val="003088"/>
                </a:solidFill>
              </a:rPr>
              <a:t> muon interaction and the following muonic </a:t>
            </a:r>
            <a:r>
              <a:rPr lang="en-GB" sz="2000" b="1" kern="0" dirty="0">
                <a:solidFill>
                  <a:srgbClr val="FF9D1B"/>
                </a:solidFill>
              </a:rPr>
              <a:t>X-ray spectrum</a:t>
            </a:r>
            <a:endParaRPr lang="en-GB" kern="0" dirty="0">
              <a:solidFill>
                <a:srgbClr val="FF9D1B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30CD537-5EBE-BEBB-551C-67B41E01E70E}"/>
              </a:ext>
            </a:extLst>
          </p:cNvPr>
          <p:cNvSpPr txBox="1"/>
          <p:nvPr/>
        </p:nvSpPr>
        <p:spPr>
          <a:xfrm>
            <a:off x="214488" y="2642990"/>
            <a:ext cx="6448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kern="0" dirty="0" err="1">
                <a:solidFill>
                  <a:srgbClr val="003088"/>
                </a:solidFill>
              </a:rPr>
              <a:t>Similarly</a:t>
            </a:r>
            <a:r>
              <a:rPr lang="it-IT" sz="2000" b="1" kern="0" dirty="0">
                <a:solidFill>
                  <a:srgbClr val="003088"/>
                </a:solidFill>
              </a:rPr>
              <a:t> to </a:t>
            </a:r>
            <a:r>
              <a:rPr lang="it-IT" sz="2000" b="1" kern="0" dirty="0" err="1">
                <a:solidFill>
                  <a:srgbClr val="003088"/>
                </a:solidFill>
              </a:rPr>
              <a:t>what</a:t>
            </a:r>
            <a:r>
              <a:rPr lang="it-IT" sz="2000" b="1" kern="0" dirty="0">
                <a:solidFill>
                  <a:srgbClr val="003088"/>
                </a:solidFill>
              </a:rPr>
              <a:t> </a:t>
            </a:r>
            <a:r>
              <a:rPr lang="it-IT" sz="2000" b="1" kern="0" dirty="0" err="1">
                <a:solidFill>
                  <a:srgbClr val="003088"/>
                </a:solidFill>
              </a:rPr>
              <a:t>is</a:t>
            </a:r>
            <a:r>
              <a:rPr lang="it-IT" sz="2000" b="1" kern="0" dirty="0">
                <a:solidFill>
                  <a:srgbClr val="003088"/>
                </a:solidFill>
              </a:rPr>
              <a:t> </a:t>
            </a:r>
            <a:r>
              <a:rPr lang="it-IT" sz="2000" b="1" kern="0" dirty="0" err="1">
                <a:solidFill>
                  <a:srgbClr val="003088"/>
                </a:solidFill>
              </a:rPr>
              <a:t>already</a:t>
            </a:r>
            <a:r>
              <a:rPr lang="it-IT" sz="2000" b="1" kern="0" dirty="0">
                <a:solidFill>
                  <a:srgbClr val="003088"/>
                </a:solidFill>
              </a:rPr>
              <a:t> </a:t>
            </a:r>
            <a:r>
              <a:rPr lang="it-IT" sz="2000" b="1" kern="0" dirty="0" err="1">
                <a:solidFill>
                  <a:srgbClr val="003088"/>
                </a:solidFill>
              </a:rPr>
              <a:t>pursued</a:t>
            </a:r>
            <a:r>
              <a:rPr lang="it-IT" sz="2000" b="1" kern="0" dirty="0">
                <a:solidFill>
                  <a:srgbClr val="003088"/>
                </a:solidFill>
              </a:rPr>
              <a:t> in XRF</a:t>
            </a:r>
            <a:r>
              <a:rPr lang="it-IT" sz="2000" kern="0" dirty="0">
                <a:solidFill>
                  <a:srgbClr val="003088"/>
                </a:solidFill>
              </a:rPr>
              <a:t>, </a:t>
            </a:r>
            <a:r>
              <a:rPr lang="it-IT" sz="2000" kern="0" dirty="0" err="1">
                <a:solidFill>
                  <a:srgbClr val="003088"/>
                </a:solidFill>
              </a:rPr>
              <a:t>where</a:t>
            </a:r>
            <a:r>
              <a:rPr lang="it-IT" sz="2000" kern="0" dirty="0">
                <a:solidFill>
                  <a:srgbClr val="003088"/>
                </a:solidFill>
              </a:rPr>
              <a:t> </a:t>
            </a:r>
            <a:r>
              <a:rPr lang="it-IT" sz="2000" b="1" kern="0" dirty="0" err="1">
                <a:solidFill>
                  <a:srgbClr val="FF9D1B"/>
                </a:solidFill>
              </a:rPr>
              <a:t>simulation</a:t>
            </a:r>
            <a:r>
              <a:rPr lang="it-IT" sz="2000" b="1" kern="0" dirty="0">
                <a:solidFill>
                  <a:srgbClr val="FF9D1B"/>
                </a:solidFill>
              </a:rPr>
              <a:t> are </a:t>
            </a:r>
            <a:r>
              <a:rPr lang="it-IT" sz="2000" b="1" kern="0" dirty="0" err="1">
                <a:solidFill>
                  <a:srgbClr val="FF9D1B"/>
                </a:solidFill>
              </a:rPr>
              <a:t>used</a:t>
            </a:r>
            <a:r>
              <a:rPr lang="it-IT" sz="2000" b="1" kern="0" dirty="0">
                <a:solidFill>
                  <a:srgbClr val="FF9D1B"/>
                </a:solidFill>
              </a:rPr>
              <a:t> to </a:t>
            </a:r>
            <a:r>
              <a:rPr lang="it-IT" sz="2000" b="1" kern="0" dirty="0" err="1">
                <a:solidFill>
                  <a:srgbClr val="FF9D1B"/>
                </a:solidFill>
              </a:rPr>
              <a:t>obtain</a:t>
            </a:r>
            <a:r>
              <a:rPr lang="it-IT" sz="2000" b="1" kern="0" dirty="0">
                <a:solidFill>
                  <a:srgbClr val="FF9D1B"/>
                </a:solidFill>
              </a:rPr>
              <a:t> </a:t>
            </a:r>
            <a:r>
              <a:rPr lang="it-IT" sz="2000" b="1" kern="0" dirty="0" err="1">
                <a:solidFill>
                  <a:srgbClr val="FF9D1B"/>
                </a:solidFill>
              </a:rPr>
              <a:t>elemental</a:t>
            </a:r>
            <a:r>
              <a:rPr lang="it-IT" sz="2000" b="1" kern="0" dirty="0">
                <a:solidFill>
                  <a:srgbClr val="FF9D1B"/>
                </a:solidFill>
              </a:rPr>
              <a:t> </a:t>
            </a:r>
            <a:r>
              <a:rPr lang="it-IT" sz="2000" b="1" kern="0" dirty="0" err="1">
                <a:solidFill>
                  <a:srgbClr val="FF9D1B"/>
                </a:solidFill>
              </a:rPr>
              <a:t>composition</a:t>
            </a:r>
            <a:r>
              <a:rPr lang="it-IT" sz="2000" b="1" kern="0" dirty="0">
                <a:solidFill>
                  <a:srgbClr val="FF9D1B"/>
                </a:solidFill>
              </a:rPr>
              <a:t> </a:t>
            </a:r>
            <a:r>
              <a:rPr lang="it-IT" sz="2000" kern="0" dirty="0">
                <a:solidFill>
                  <a:srgbClr val="003088"/>
                </a:solidFill>
              </a:rPr>
              <a:t>of samples</a:t>
            </a:r>
            <a:r>
              <a:rPr lang="it-IT" sz="2000" kern="0" baseline="30000" dirty="0">
                <a:solidFill>
                  <a:srgbClr val="003088"/>
                </a:solidFill>
              </a:rPr>
              <a:t>2</a:t>
            </a:r>
          </a:p>
        </p:txBody>
      </p:sp>
      <p:sp>
        <p:nvSpPr>
          <p:cNvPr id="10" name="Titolo 4">
            <a:extLst>
              <a:ext uri="{FF2B5EF4-FFF2-40B4-BE49-F238E27FC236}">
                <a16:creationId xmlns:a16="http://schemas.microsoft.com/office/drawing/2014/main" id="{3306729A-B6E5-E0B7-5312-F05298F86C05}"/>
              </a:ext>
            </a:extLst>
          </p:cNvPr>
          <p:cNvSpPr txBox="1">
            <a:spLocks/>
          </p:cNvSpPr>
          <p:nvPr/>
        </p:nvSpPr>
        <p:spPr>
          <a:xfrm>
            <a:off x="0" y="211513"/>
            <a:ext cx="11087100" cy="663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dirty="0"/>
              <a:t>Introduction: GEANT4/ARBY</a:t>
            </a:r>
            <a:endParaRPr lang="en-GB" sz="2000" b="1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190D0B5-ABC5-1C1A-076C-EE292207DA23}"/>
              </a:ext>
            </a:extLst>
          </p:cNvPr>
          <p:cNvSpPr txBox="1"/>
          <p:nvPr/>
        </p:nvSpPr>
        <p:spPr>
          <a:xfrm>
            <a:off x="6843817" y="6424964"/>
            <a:ext cx="541866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100" kern="0" baseline="30000" dirty="0">
                <a:solidFill>
                  <a:srgbClr val="67676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it-IT" sz="1100" kern="0" dirty="0">
                <a:solidFill>
                  <a:srgbClr val="67676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K. </a:t>
            </a:r>
            <a:r>
              <a:rPr lang="it-IT" sz="1100" kern="0" dirty="0" err="1">
                <a:solidFill>
                  <a:srgbClr val="67676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Woojin</a:t>
            </a:r>
            <a:r>
              <a:rPr lang="it-IT" sz="1100" kern="0" dirty="0">
                <a:solidFill>
                  <a:srgbClr val="67676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et al., Spect Acta Part B 180 (2021) https://doi.org/10.1016/j.sab.2021.106203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F815F392-ADB5-F25D-9CDB-BCF2CBF47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45" y="972169"/>
            <a:ext cx="4811655" cy="3722059"/>
          </a:xfrm>
          <a:prstGeom prst="rect">
            <a:avLst/>
          </a:prstGeom>
        </p:spPr>
      </p:pic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9F97BC01-A1D4-34C4-581A-EA9BF301D304}"/>
              </a:ext>
            </a:extLst>
          </p:cNvPr>
          <p:cNvCxnSpPr>
            <a:cxnSpLocks/>
          </p:cNvCxnSpPr>
          <p:nvPr/>
        </p:nvCxnSpPr>
        <p:spPr>
          <a:xfrm>
            <a:off x="5000977" y="3429000"/>
            <a:ext cx="3014134" cy="0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A2F23DC-94C9-1F86-E62A-D931C5121C2A}"/>
              </a:ext>
            </a:extLst>
          </p:cNvPr>
          <p:cNvSpPr txBox="1"/>
          <p:nvPr/>
        </p:nvSpPr>
        <p:spPr>
          <a:xfrm>
            <a:off x="1494343" y="4850506"/>
            <a:ext cx="9388146" cy="769441"/>
          </a:xfrm>
          <a:prstGeom prst="rect">
            <a:avLst/>
          </a:prstGeom>
          <a:noFill/>
          <a:ln>
            <a:solidFill>
              <a:srgbClr val="00308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u="sng" kern="0" dirty="0">
                <a:solidFill>
                  <a:srgbClr val="FF9D1B"/>
                </a:solidFill>
              </a:rPr>
              <a:t>Problem:</a:t>
            </a:r>
            <a:r>
              <a:rPr lang="en-GB" sz="2400" b="1" kern="0" dirty="0">
                <a:solidFill>
                  <a:srgbClr val="FF9D1B"/>
                </a:solidFill>
              </a:rPr>
              <a:t> </a:t>
            </a:r>
            <a:r>
              <a:rPr lang="en-GB" sz="2400" b="1" kern="0" dirty="0">
                <a:solidFill>
                  <a:srgbClr val="003088"/>
                </a:solidFill>
              </a:rPr>
              <a:t>GEANT4/ARBY </a:t>
            </a:r>
            <a:r>
              <a:rPr lang="en-GB" sz="2400" b="1" u="sng" kern="0" dirty="0">
                <a:solidFill>
                  <a:srgbClr val="003088"/>
                </a:solidFill>
              </a:rPr>
              <a:t>is not yet fully reliable</a:t>
            </a:r>
            <a:r>
              <a:rPr lang="en-GB" sz="2000" u="sng" kern="0" dirty="0">
                <a:solidFill>
                  <a:srgbClr val="003088"/>
                </a:solidFill>
              </a:rPr>
              <a:t> </a:t>
            </a:r>
            <a:r>
              <a:rPr lang="en-GB" sz="2000" kern="0" dirty="0">
                <a:solidFill>
                  <a:srgbClr val="003088"/>
                </a:solidFill>
              </a:rPr>
              <a:t>for the simulation of the muon interaction process</a:t>
            </a:r>
            <a:endParaRPr lang="en-GB" sz="2400" u="sng" kern="0" dirty="0">
              <a:solidFill>
                <a:srgbClr val="676767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ccia in giù 21">
            <a:extLst>
              <a:ext uri="{FF2B5EF4-FFF2-40B4-BE49-F238E27FC236}">
                <a16:creationId xmlns:a16="http://schemas.microsoft.com/office/drawing/2014/main" id="{8B2FCCDC-ED95-20CD-4A32-7066E013980C}"/>
              </a:ext>
            </a:extLst>
          </p:cNvPr>
          <p:cNvSpPr/>
          <p:nvPr/>
        </p:nvSpPr>
        <p:spPr>
          <a:xfrm>
            <a:off x="3139684" y="2071488"/>
            <a:ext cx="598311" cy="39957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Elemento grafico 23" descr="Avviso con riempimento a tinta unita">
            <a:extLst>
              <a:ext uri="{FF2B5EF4-FFF2-40B4-BE49-F238E27FC236}">
                <a16:creationId xmlns:a16="http://schemas.microsoft.com/office/drawing/2014/main" id="{17EF3F8E-7BB1-4705-2B12-CABD3F2D2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5013" y="4845449"/>
            <a:ext cx="774498" cy="77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73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F9364-DAE5-19C7-0E02-EE808AA67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7A437B8-0731-81F0-9201-7B6C35B28DED}"/>
              </a:ext>
            </a:extLst>
          </p:cNvPr>
          <p:cNvSpPr txBox="1">
            <a:spLocks/>
          </p:cNvSpPr>
          <p:nvPr/>
        </p:nvSpPr>
        <p:spPr>
          <a:xfrm>
            <a:off x="0" y="225314"/>
            <a:ext cx="6634480" cy="581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3200" b="1" dirty="0"/>
              <a:t>Issues with GEANT4/ARBY</a:t>
            </a:r>
            <a:endParaRPr lang="en-GB" b="1" dirty="0">
              <a:solidFill>
                <a:srgbClr val="00308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C7B9F2D-A361-180F-2960-C41E489AA650}"/>
              </a:ext>
            </a:extLst>
          </p:cNvPr>
          <p:cNvSpPr txBox="1"/>
          <p:nvPr/>
        </p:nvSpPr>
        <p:spPr>
          <a:xfrm>
            <a:off x="0" y="953032"/>
            <a:ext cx="67846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kern="0" dirty="0">
                <a:solidFill>
                  <a:srgbClr val="003088"/>
                </a:solidFill>
              </a:rPr>
              <a:t>The </a:t>
            </a:r>
            <a:r>
              <a:rPr lang="en-GB" sz="2000" b="1" kern="0" dirty="0">
                <a:solidFill>
                  <a:srgbClr val="FF9D1B"/>
                </a:solidFill>
              </a:rPr>
              <a:t>GEANT4 classes responsible of the muonic cascade are:</a:t>
            </a:r>
          </a:p>
          <a:p>
            <a:pPr algn="ctr"/>
            <a:r>
              <a:rPr lang="en-GB" sz="2000" b="1" kern="0" dirty="0">
                <a:solidFill>
                  <a:srgbClr val="003088"/>
                </a:solidFill>
              </a:rPr>
              <a:t>G4MuonMinusCapture</a:t>
            </a:r>
          </a:p>
          <a:p>
            <a:pPr algn="ctr"/>
            <a:r>
              <a:rPr lang="en-GB" sz="2000" b="1" kern="0" dirty="0">
                <a:solidFill>
                  <a:srgbClr val="003088"/>
                </a:solidFill>
              </a:rPr>
              <a:t>G4EmCaptureCascade</a:t>
            </a:r>
            <a:r>
              <a:rPr lang="en-GB" sz="2000" b="1" kern="0" baseline="30000" dirty="0">
                <a:solidFill>
                  <a:srgbClr val="003088"/>
                </a:solidFill>
              </a:rPr>
              <a:t>3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05CFB28-C861-03F4-49E1-BA3AA0829174}"/>
              </a:ext>
            </a:extLst>
          </p:cNvPr>
          <p:cNvSpPr txBox="1"/>
          <p:nvPr/>
        </p:nvSpPr>
        <p:spPr>
          <a:xfrm>
            <a:off x="966647" y="3304457"/>
            <a:ext cx="49967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kern="0" dirty="0">
                <a:solidFill>
                  <a:srgbClr val="003088"/>
                </a:solidFill>
              </a:rPr>
              <a:t>Developed years ago and very small modifications have been made since then.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FEAEB19-1C13-49A6-6057-32B0844458CF}"/>
              </a:ext>
            </a:extLst>
          </p:cNvPr>
          <p:cNvSpPr txBox="1"/>
          <p:nvPr/>
        </p:nvSpPr>
        <p:spPr>
          <a:xfrm>
            <a:off x="7470174" y="1978636"/>
            <a:ext cx="4391526" cy="2308324"/>
          </a:xfrm>
          <a:prstGeom prst="rect">
            <a:avLst/>
          </a:prstGeom>
          <a:noFill/>
          <a:ln>
            <a:solidFill>
              <a:srgbClr val="042A8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kern="0" dirty="0">
                <a:solidFill>
                  <a:srgbClr val="003088"/>
                </a:solidFill>
              </a:rPr>
              <a:t>Preliminary simulations highlighted  the</a:t>
            </a:r>
            <a:r>
              <a:rPr lang="en-GB" sz="2800" b="1" kern="0" dirty="0">
                <a:solidFill>
                  <a:srgbClr val="042A8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b="1" kern="0" dirty="0">
                <a:solidFill>
                  <a:srgbClr val="FF9D1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incorrect or non-complete muonic X-ray emission lines</a:t>
            </a:r>
            <a:r>
              <a:rPr lang="en-GB" sz="2000" kern="0" dirty="0">
                <a:solidFill>
                  <a:srgbClr val="67676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GB" sz="2000" kern="0" dirty="0">
                <a:solidFill>
                  <a:srgbClr val="003088"/>
                </a:solidFill>
              </a:rPr>
              <a:t>especially in the high energy range (K-shell transitions). </a:t>
            </a:r>
            <a:endParaRPr lang="en-GB" kern="0" dirty="0">
              <a:solidFill>
                <a:srgbClr val="003088"/>
              </a:solidFill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DDBCE694-ED02-E00E-088F-D220E09218D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4000" y="4122446"/>
            <a:ext cx="5262000" cy="1521543"/>
          </a:xfrm>
          <a:prstGeom prst="rect">
            <a:avLst/>
          </a:prstGeom>
          <a:ln>
            <a:solidFill>
              <a:srgbClr val="042A87"/>
            </a:solidFill>
          </a:ln>
        </p:spPr>
      </p:pic>
      <p:sp>
        <p:nvSpPr>
          <p:cNvPr id="20" name="Freccia in giù 19">
            <a:extLst>
              <a:ext uri="{FF2B5EF4-FFF2-40B4-BE49-F238E27FC236}">
                <a16:creationId xmlns:a16="http://schemas.microsoft.com/office/drawing/2014/main" id="{33F78B7A-8C33-63F3-9E82-CF60420D3462}"/>
              </a:ext>
            </a:extLst>
          </p:cNvPr>
          <p:cNvSpPr/>
          <p:nvPr/>
        </p:nvSpPr>
        <p:spPr>
          <a:xfrm>
            <a:off x="2772587" y="2571671"/>
            <a:ext cx="1384826" cy="561128"/>
          </a:xfrm>
          <a:prstGeom prst="downArrow">
            <a:avLst/>
          </a:prstGeom>
          <a:solidFill>
            <a:srgbClr val="042A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BUT</a:t>
            </a:r>
          </a:p>
        </p:txBody>
      </p:sp>
      <p:sp>
        <p:nvSpPr>
          <p:cNvPr id="22" name="Freccia in giù 21">
            <a:extLst>
              <a:ext uri="{FF2B5EF4-FFF2-40B4-BE49-F238E27FC236}">
                <a16:creationId xmlns:a16="http://schemas.microsoft.com/office/drawing/2014/main" id="{360503B3-2BDA-F44E-CDB6-8229D47FE573}"/>
              </a:ext>
            </a:extLst>
          </p:cNvPr>
          <p:cNvSpPr/>
          <p:nvPr/>
        </p:nvSpPr>
        <p:spPr>
          <a:xfrm rot="16200000">
            <a:off x="6522198" y="2855604"/>
            <a:ext cx="778954" cy="554390"/>
          </a:xfrm>
          <a:prstGeom prst="downArrow">
            <a:avLst/>
          </a:prstGeom>
          <a:solidFill>
            <a:srgbClr val="042A87"/>
          </a:solidFill>
          <a:ln>
            <a:solidFill>
              <a:srgbClr val="042A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B4781F9-01B2-AE94-A6A3-B73DCEF89D4D}"/>
              </a:ext>
            </a:extLst>
          </p:cNvPr>
          <p:cNvSpPr txBox="1"/>
          <p:nvPr/>
        </p:nvSpPr>
        <p:spPr>
          <a:xfrm>
            <a:off x="8737600" y="6427113"/>
            <a:ext cx="35248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1100" kern="0" baseline="30000" dirty="0">
                <a:solidFill>
                  <a:srgbClr val="67676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lang="de-DE" sz="1100" kern="0" dirty="0">
                <a:solidFill>
                  <a:srgbClr val="67676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https://geant4.kek.jp/lxr/source/processes/hadronic</a:t>
            </a:r>
            <a:r>
              <a:rPr lang="en-US" sz="1100" kern="0" dirty="0">
                <a:solidFill>
                  <a:srgbClr val="67676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/stopping/</a:t>
            </a:r>
            <a:r>
              <a:rPr lang="en-US" sz="1100" kern="0" dirty="0" err="1">
                <a:solidFill>
                  <a:srgbClr val="67676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src</a:t>
            </a:r>
            <a:r>
              <a:rPr lang="en-US" sz="1100" kern="0" dirty="0">
                <a:solidFill>
                  <a:srgbClr val="67676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/G4EmCaptureCascade.cc. (2012)</a:t>
            </a:r>
            <a:endParaRPr lang="it-IT" sz="1100" kern="0" dirty="0">
              <a:solidFill>
                <a:srgbClr val="676767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818FD1D-9CE7-1BBE-3CE0-2A983BEDBC6A}"/>
              </a:ext>
            </a:extLst>
          </p:cNvPr>
          <p:cNvSpPr/>
          <p:nvPr/>
        </p:nvSpPr>
        <p:spPr>
          <a:xfrm>
            <a:off x="0" y="0"/>
            <a:ext cx="12192000" cy="2034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30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i="1" dirty="0">
                <a:solidFill>
                  <a:srgbClr val="FFFEFE"/>
                </a:solidFill>
              </a:rPr>
              <a:t>M. Cataldo – SONAR1, 15/04/2024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290CCD2-7930-D554-3AEE-42B2F2049409}"/>
              </a:ext>
            </a:extLst>
          </p:cNvPr>
          <p:cNvSpPr txBox="1"/>
          <p:nvPr/>
        </p:nvSpPr>
        <p:spPr>
          <a:xfrm>
            <a:off x="11954652" y="-67541"/>
            <a:ext cx="307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chemeClr val="bg1"/>
                </a:solidFill>
              </a:rPr>
              <a:t>5</a:t>
            </a:r>
            <a:endParaRPr lang="it-IT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54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144707F7-810C-DD5D-E247-77D78ADDC33F}"/>
              </a:ext>
            </a:extLst>
          </p:cNvPr>
          <p:cNvSpPr txBox="1"/>
          <p:nvPr/>
        </p:nvSpPr>
        <p:spPr>
          <a:xfrm>
            <a:off x="0" y="-10027"/>
            <a:ext cx="35922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>
                <a:solidFill>
                  <a:schemeClr val="bg1"/>
                </a:solidFill>
              </a:rPr>
              <a:t>M. Cataldo, HPXM 23, 19</a:t>
            </a:r>
            <a:r>
              <a:rPr lang="en-GB" sz="1100" i="1" baseline="30000" dirty="0">
                <a:solidFill>
                  <a:schemeClr val="bg1"/>
                </a:solidFill>
              </a:rPr>
              <a:t>th</a:t>
            </a:r>
            <a:r>
              <a:rPr lang="en-GB" sz="1100" i="1" dirty="0">
                <a:solidFill>
                  <a:schemeClr val="bg1"/>
                </a:solidFill>
              </a:rPr>
              <a:t> June 2023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5FA3BB-81CB-207C-5F0C-2B685702E800}"/>
              </a:ext>
            </a:extLst>
          </p:cNvPr>
          <p:cNvSpPr txBox="1">
            <a:spLocks/>
          </p:cNvSpPr>
          <p:nvPr/>
        </p:nvSpPr>
        <p:spPr>
          <a:xfrm>
            <a:off x="0" y="251583"/>
            <a:ext cx="6634480" cy="8002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GB" sz="3400" b="1" dirty="0">
              <a:solidFill>
                <a:srgbClr val="003088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Oggetto 1" descr="Project Path: C:\Users\ctlma\Desktop\Dottorato\Data Analysis\Standard\Standard.opju&#10;PE Folder: /Standard/Cu/&#10;Short Name: Graph33">
            <a:extLst>
              <a:ext uri="{FF2B5EF4-FFF2-40B4-BE49-F238E27FC236}">
                <a16:creationId xmlns:a16="http://schemas.microsoft.com/office/drawing/2014/main" id="{1CA8B90B-5385-95BB-87E1-4020B588D0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619299"/>
              </p:ext>
            </p:extLst>
          </p:nvPr>
        </p:nvGraphicFramePr>
        <p:xfrm>
          <a:off x="313941" y="1330939"/>
          <a:ext cx="6186788" cy="4739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9802440" imgH="7502760" progId="Origin95.Graph">
                  <p:embed/>
                </p:oleObj>
              </mc:Choice>
              <mc:Fallback>
                <p:oleObj name="Graph" r:id="rId3" imgW="9802440" imgH="7502760" progId="Origin95.Graph">
                  <p:embed/>
                  <p:pic>
                    <p:nvPicPr>
                      <p:cNvPr id="2" name="Oggetto 1" descr="Project Path: C:\Users\ctlma\Desktop\Dottorato\Data Analysis\Standard\Standard.opju&#10;PE Folder: /Standard/Cu/&#10;Short Name: Graph33">
                        <a:extLst>
                          <a:ext uri="{FF2B5EF4-FFF2-40B4-BE49-F238E27FC236}">
                            <a16:creationId xmlns:a16="http://schemas.microsoft.com/office/drawing/2014/main" id="{1CA8B90B-5385-95BB-87E1-4020B588D0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941" y="1330939"/>
                        <a:ext cx="6186788" cy="4739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ggetto 2" descr="Project Path: C:\Users\ctlma\Desktop\Dottorato\Data Analysis\Standard\Standard.opju&#10;PE Folder: /Standard/Cu/&#10;Short Name: Graph27">
            <a:extLst>
              <a:ext uri="{FF2B5EF4-FFF2-40B4-BE49-F238E27FC236}">
                <a16:creationId xmlns:a16="http://schemas.microsoft.com/office/drawing/2014/main" id="{40A7ACBB-88A3-44CC-9A7E-52C7F2D36B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071781"/>
              </p:ext>
            </p:extLst>
          </p:nvPr>
        </p:nvGraphicFramePr>
        <p:xfrm>
          <a:off x="5752228" y="1330939"/>
          <a:ext cx="6186790" cy="4739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9802368" imgH="7502581" progId="Origin95.Graph">
                  <p:embed/>
                </p:oleObj>
              </mc:Choice>
              <mc:Fallback>
                <p:oleObj name="Graph" r:id="rId5" imgW="9802368" imgH="7502581" progId="Origin95.Graph">
                  <p:embed/>
                  <p:pic>
                    <p:nvPicPr>
                      <p:cNvPr id="3" name="Oggetto 2" descr="Project Path: C:\Users\ctlma\Desktop\Dottorato\Data Analysis\Standard\Standard.opju&#10;PE Folder: /Standard/Cu/&#10;Short Name: Graph27">
                        <a:extLst>
                          <a:ext uri="{FF2B5EF4-FFF2-40B4-BE49-F238E27FC236}">
                            <a16:creationId xmlns:a16="http://schemas.microsoft.com/office/drawing/2014/main" id="{40A7ACBB-88A3-44CC-9A7E-52C7F2D36B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52228" y="1330939"/>
                        <a:ext cx="6186790" cy="4739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D0D5AC8C-F750-80F0-E6DC-65AED4F5DE34}"/>
              </a:ext>
            </a:extLst>
          </p:cNvPr>
          <p:cNvSpPr txBox="1"/>
          <p:nvPr/>
        </p:nvSpPr>
        <p:spPr>
          <a:xfrm>
            <a:off x="938125" y="852873"/>
            <a:ext cx="9876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0" dirty="0">
                <a:solidFill>
                  <a:srgbClr val="FF9D1B"/>
                </a:solidFill>
              </a:rPr>
              <a:t>Copper</a:t>
            </a:r>
            <a:r>
              <a:rPr lang="en-GB" sz="2000" kern="0" dirty="0">
                <a:solidFill>
                  <a:srgbClr val="003088"/>
                </a:solidFill>
              </a:rPr>
              <a:t> spectra measured at the ISIS Neutron and Muon source. </a:t>
            </a:r>
          </a:p>
          <a:p>
            <a:pPr algn="ctr"/>
            <a:r>
              <a:rPr lang="en-GB" sz="2000" kern="0" dirty="0">
                <a:solidFill>
                  <a:srgbClr val="FF9D1B"/>
                </a:solidFill>
              </a:rPr>
              <a:t>Cu is easy identified by a </a:t>
            </a:r>
            <a:r>
              <a:rPr lang="en-GB" sz="2000" b="1" u="sng" kern="0" dirty="0">
                <a:solidFill>
                  <a:srgbClr val="FF9D1B"/>
                </a:solidFill>
              </a:rPr>
              <a:t>double peak</a:t>
            </a:r>
            <a:r>
              <a:rPr lang="en-GB" sz="2000" b="1" u="sng" kern="0" dirty="0">
                <a:solidFill>
                  <a:srgbClr val="003088"/>
                </a:solidFill>
              </a:rPr>
              <a:t> </a:t>
            </a:r>
            <a:r>
              <a:rPr lang="en-GB" sz="2000" kern="0" dirty="0">
                <a:solidFill>
                  <a:srgbClr val="003088"/>
                </a:solidFill>
              </a:rPr>
              <a:t>in the low and high energy range</a:t>
            </a:r>
            <a:endParaRPr lang="en-GB" kern="0" dirty="0">
              <a:solidFill>
                <a:srgbClr val="003088"/>
              </a:solidFill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5CFA0881-64D4-DCFC-B2C8-9477C3EE49E7}"/>
              </a:ext>
            </a:extLst>
          </p:cNvPr>
          <p:cNvSpPr/>
          <p:nvPr/>
        </p:nvSpPr>
        <p:spPr>
          <a:xfrm>
            <a:off x="1458463" y="3232704"/>
            <a:ext cx="962454" cy="2130357"/>
          </a:xfrm>
          <a:prstGeom prst="ellipse">
            <a:avLst/>
          </a:prstGeom>
          <a:noFill/>
          <a:ln w="28575">
            <a:solidFill>
              <a:srgbClr val="FF9D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86E3BB75-59A5-E601-3D2F-85A5D6F281F2}"/>
              </a:ext>
            </a:extLst>
          </p:cNvPr>
          <p:cNvSpPr/>
          <p:nvPr/>
        </p:nvSpPr>
        <p:spPr>
          <a:xfrm>
            <a:off x="9864925" y="3210127"/>
            <a:ext cx="1051637" cy="2130357"/>
          </a:xfrm>
          <a:prstGeom prst="ellipse">
            <a:avLst/>
          </a:prstGeom>
          <a:noFill/>
          <a:ln w="28575">
            <a:solidFill>
              <a:srgbClr val="FF9D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3E7C72C-EF86-0696-8E87-5F0BA63A7AAE}"/>
              </a:ext>
            </a:extLst>
          </p:cNvPr>
          <p:cNvSpPr/>
          <p:nvPr/>
        </p:nvSpPr>
        <p:spPr>
          <a:xfrm>
            <a:off x="0" y="0"/>
            <a:ext cx="12192000" cy="2034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30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i="1" dirty="0">
                <a:solidFill>
                  <a:srgbClr val="FFFEFE"/>
                </a:solidFill>
              </a:rPr>
              <a:t>M. Cataldo – SONAR1, 15/04/2024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7CD9A8F-AEDA-5AFC-5FC5-AE0244284F94}"/>
              </a:ext>
            </a:extLst>
          </p:cNvPr>
          <p:cNvSpPr txBox="1"/>
          <p:nvPr/>
        </p:nvSpPr>
        <p:spPr>
          <a:xfrm>
            <a:off x="11954652" y="-67541"/>
            <a:ext cx="307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chemeClr val="bg1"/>
                </a:solidFill>
              </a:rPr>
              <a:t>6</a:t>
            </a:r>
            <a:endParaRPr lang="it-IT" b="1" i="1" dirty="0">
              <a:solidFill>
                <a:schemeClr val="bg1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7C12092-61A6-0B29-BED8-A39EBCD8E36C}"/>
              </a:ext>
            </a:extLst>
          </p:cNvPr>
          <p:cNvSpPr txBox="1"/>
          <p:nvPr/>
        </p:nvSpPr>
        <p:spPr>
          <a:xfrm>
            <a:off x="2119014" y="2863372"/>
            <a:ext cx="147327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kern="0" dirty="0">
                <a:solidFill>
                  <a:srgbClr val="676767"/>
                </a:solidFill>
                <a:ea typeface="Verdana" panose="020B0604030504040204" pitchFamily="34" charset="0"/>
              </a:rPr>
              <a:t>3d</a:t>
            </a:r>
            <a:r>
              <a:rPr lang="en-US" sz="1400" i="1" kern="0" baseline="-25000" dirty="0">
                <a:solidFill>
                  <a:srgbClr val="676767"/>
                </a:solidFill>
                <a:ea typeface="Verdana" panose="020B0604030504040204" pitchFamily="34" charset="0"/>
              </a:rPr>
              <a:t>5/2</a:t>
            </a:r>
            <a:r>
              <a:rPr lang="en-US" sz="1400" i="1" kern="0" dirty="0">
                <a:solidFill>
                  <a:srgbClr val="676767"/>
                </a:solidFill>
                <a:ea typeface="Verdana" panose="020B0604030504040204" pitchFamily="34" charset="0"/>
              </a:rPr>
              <a:t> - 2p</a:t>
            </a:r>
            <a:r>
              <a:rPr lang="en-US" sz="1400" i="1" kern="0" baseline="-25000" dirty="0">
                <a:solidFill>
                  <a:srgbClr val="676767"/>
                </a:solidFill>
                <a:ea typeface="Verdana" panose="020B0604030504040204" pitchFamily="34" charset="0"/>
              </a:rPr>
              <a:t>3/2</a:t>
            </a:r>
          </a:p>
          <a:p>
            <a:r>
              <a:rPr lang="en-US" sz="1400" i="1" kern="0" dirty="0">
                <a:solidFill>
                  <a:srgbClr val="676767"/>
                </a:solidFill>
                <a:ea typeface="Verdana" panose="020B0604030504040204" pitchFamily="34" charset="0"/>
              </a:rPr>
              <a:t>3d</a:t>
            </a:r>
            <a:r>
              <a:rPr lang="en-US" sz="1400" i="1" kern="0" baseline="-25000" dirty="0">
                <a:solidFill>
                  <a:srgbClr val="676767"/>
                </a:solidFill>
                <a:ea typeface="Verdana" panose="020B0604030504040204" pitchFamily="34" charset="0"/>
              </a:rPr>
              <a:t>3/2</a:t>
            </a:r>
            <a:r>
              <a:rPr lang="en-US" sz="1400" i="1" kern="0" dirty="0">
                <a:solidFill>
                  <a:srgbClr val="676767"/>
                </a:solidFill>
                <a:ea typeface="Verdana" panose="020B0604030504040204" pitchFamily="34" charset="0"/>
              </a:rPr>
              <a:t> - 2p</a:t>
            </a:r>
            <a:r>
              <a:rPr lang="en-US" sz="1400" i="1" kern="0" baseline="-25000" dirty="0">
                <a:solidFill>
                  <a:srgbClr val="676767"/>
                </a:solidFill>
                <a:ea typeface="Verdana" panose="020B0604030504040204" pitchFamily="34" charset="0"/>
              </a:rPr>
              <a:t>1/2</a:t>
            </a:r>
            <a:r>
              <a:rPr lang="en-US" sz="1400" i="1" kern="0" dirty="0">
                <a:solidFill>
                  <a:srgbClr val="676767"/>
                </a:solidFill>
                <a:ea typeface="Verdana" panose="020B0604030504040204" pitchFamily="34" charset="0"/>
              </a:rPr>
              <a:t> </a:t>
            </a:r>
            <a:endParaRPr lang="it-IT" sz="1400" i="1" dirty="0"/>
          </a:p>
          <a:p>
            <a:r>
              <a:rPr lang="en-US" sz="1400" i="1" kern="0" dirty="0">
                <a:solidFill>
                  <a:srgbClr val="676767"/>
                </a:solidFill>
                <a:ea typeface="Verdana" panose="020B0604030504040204" pitchFamily="34" charset="0"/>
              </a:rPr>
              <a:t> </a:t>
            </a:r>
            <a:endParaRPr lang="it-IT" sz="1400" i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4E3A74E-D0FE-95CC-743A-D9A4C75778F7}"/>
              </a:ext>
            </a:extLst>
          </p:cNvPr>
          <p:cNvSpPr txBox="1"/>
          <p:nvPr/>
        </p:nvSpPr>
        <p:spPr>
          <a:xfrm>
            <a:off x="9163709" y="2709484"/>
            <a:ext cx="12270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kern="0" dirty="0">
                <a:solidFill>
                  <a:srgbClr val="676767"/>
                </a:solidFill>
                <a:ea typeface="Verdana" panose="020B0604030504040204" pitchFamily="34" charset="0"/>
              </a:rPr>
              <a:t>2p</a:t>
            </a:r>
            <a:r>
              <a:rPr lang="en-US" sz="1400" i="1" kern="0" baseline="-25000" dirty="0">
                <a:solidFill>
                  <a:srgbClr val="676767"/>
                </a:solidFill>
                <a:ea typeface="Verdana" panose="020B0604030504040204" pitchFamily="34" charset="0"/>
              </a:rPr>
              <a:t>1/2</a:t>
            </a:r>
            <a:r>
              <a:rPr lang="en-US" sz="1400" i="1" kern="0" dirty="0">
                <a:solidFill>
                  <a:srgbClr val="676767"/>
                </a:solidFill>
                <a:ea typeface="Verdana" panose="020B0604030504040204" pitchFamily="34" charset="0"/>
              </a:rPr>
              <a:t> – 1s</a:t>
            </a:r>
            <a:r>
              <a:rPr lang="en-US" sz="1400" i="1" kern="0" baseline="-25000" dirty="0">
                <a:solidFill>
                  <a:srgbClr val="676767"/>
                </a:solidFill>
                <a:ea typeface="Verdana" panose="020B0604030504040204" pitchFamily="34" charset="0"/>
              </a:rPr>
              <a:t>1/2</a:t>
            </a:r>
          </a:p>
          <a:p>
            <a:r>
              <a:rPr lang="en-US" sz="1400" i="1" kern="0" dirty="0">
                <a:solidFill>
                  <a:srgbClr val="676767"/>
                </a:solidFill>
                <a:ea typeface="Verdana" panose="020B0604030504040204" pitchFamily="34" charset="0"/>
              </a:rPr>
              <a:t>2p</a:t>
            </a:r>
            <a:r>
              <a:rPr lang="en-US" sz="1400" i="1" kern="0" baseline="-25000" dirty="0">
                <a:solidFill>
                  <a:srgbClr val="676767"/>
                </a:solidFill>
                <a:ea typeface="Verdana" panose="020B0604030504040204" pitchFamily="34" charset="0"/>
              </a:rPr>
              <a:t>3/2</a:t>
            </a:r>
            <a:r>
              <a:rPr lang="en-US" sz="1400" i="1" kern="0" dirty="0">
                <a:solidFill>
                  <a:srgbClr val="676767"/>
                </a:solidFill>
                <a:ea typeface="Verdana" panose="020B0604030504040204" pitchFamily="34" charset="0"/>
              </a:rPr>
              <a:t> – 1s</a:t>
            </a:r>
            <a:r>
              <a:rPr lang="en-US" sz="1400" i="1" kern="0" baseline="-25000" dirty="0">
                <a:solidFill>
                  <a:srgbClr val="676767"/>
                </a:solidFill>
                <a:ea typeface="Verdana" panose="020B0604030504040204" pitchFamily="34" charset="0"/>
              </a:rPr>
              <a:t>1/2</a:t>
            </a:r>
            <a:r>
              <a:rPr lang="en-US" sz="1400" i="1" kern="0" dirty="0">
                <a:solidFill>
                  <a:srgbClr val="676767"/>
                </a:solidFill>
                <a:ea typeface="Verdana" panose="020B0604030504040204" pitchFamily="34" charset="0"/>
              </a:rPr>
              <a:t> </a:t>
            </a:r>
            <a:endParaRPr lang="it-IT" sz="1400" i="1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03564DF-7D9E-B8C3-7505-A2AFEF231CD9}"/>
              </a:ext>
            </a:extLst>
          </p:cNvPr>
          <p:cNvSpPr txBox="1">
            <a:spLocks/>
          </p:cNvSpPr>
          <p:nvPr/>
        </p:nvSpPr>
        <p:spPr>
          <a:xfrm>
            <a:off x="0" y="225314"/>
            <a:ext cx="6634480" cy="581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3200" b="1" dirty="0"/>
              <a:t>Issues with GEANT4/ARBY</a:t>
            </a:r>
            <a:endParaRPr lang="en-GB" b="1" dirty="0">
              <a:solidFill>
                <a:srgbClr val="003088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877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23DF8-3840-8E2B-937A-05A23FB68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, schermata, diagramma, Carattere&#10;&#10;Descrizione generata automaticamente">
            <a:extLst>
              <a:ext uri="{FF2B5EF4-FFF2-40B4-BE49-F238E27FC236}">
                <a16:creationId xmlns:a16="http://schemas.microsoft.com/office/drawing/2014/main" id="{B81F39F3-D755-6A10-F526-3B85C2F2FA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" t="2861" r="7972" b="1250"/>
          <a:stretch/>
        </p:blipFill>
        <p:spPr>
          <a:xfrm>
            <a:off x="6096000" y="1066683"/>
            <a:ext cx="5960962" cy="4347499"/>
          </a:xfrm>
          <a:prstGeom prst="rect">
            <a:avLst/>
          </a:prstGeom>
        </p:spPr>
      </p:pic>
      <p:pic>
        <p:nvPicPr>
          <p:cNvPr id="8" name="Immagine 7" descr="Immagine che contiene testo, diagramma, linea, schermata&#10;&#10;Descrizione generata automaticamente">
            <a:extLst>
              <a:ext uri="{FF2B5EF4-FFF2-40B4-BE49-F238E27FC236}">
                <a16:creationId xmlns:a16="http://schemas.microsoft.com/office/drawing/2014/main" id="{33FF113F-AB98-1BBA-EEFA-604C969895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t="1942" r="7926"/>
          <a:stretch/>
        </p:blipFill>
        <p:spPr>
          <a:xfrm>
            <a:off x="110087" y="1064751"/>
            <a:ext cx="6041985" cy="4445884"/>
          </a:xfrm>
          <a:prstGeom prst="rect">
            <a:avLst/>
          </a:prstGeom>
        </p:spPr>
      </p:pic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E342793B-4698-FE25-A2E6-D3E519D2D2BA}"/>
              </a:ext>
            </a:extLst>
          </p:cNvPr>
          <p:cNvCxnSpPr/>
          <p:nvPr/>
        </p:nvCxnSpPr>
        <p:spPr>
          <a:xfrm flipH="1">
            <a:off x="3317240" y="2442258"/>
            <a:ext cx="375084" cy="8570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C98A5FAA-0DFB-EC3D-7EE2-0EED6E18C8FE}"/>
              </a:ext>
            </a:extLst>
          </p:cNvPr>
          <p:cNvCxnSpPr/>
          <p:nvPr/>
        </p:nvCxnSpPr>
        <p:spPr>
          <a:xfrm flipH="1">
            <a:off x="10148233" y="3299267"/>
            <a:ext cx="375084" cy="8570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17A0D8DF-714E-0FEE-F785-9215BFFB47C7}"/>
              </a:ext>
            </a:extLst>
          </p:cNvPr>
          <p:cNvCxnSpPr/>
          <p:nvPr/>
        </p:nvCxnSpPr>
        <p:spPr>
          <a:xfrm>
            <a:off x="2569580" y="3429000"/>
            <a:ext cx="428263" cy="6105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10AE1674-6641-3F1C-6266-C93F312CFDA4}"/>
              </a:ext>
            </a:extLst>
          </p:cNvPr>
          <p:cNvCxnSpPr/>
          <p:nvPr/>
        </p:nvCxnSpPr>
        <p:spPr>
          <a:xfrm>
            <a:off x="9355366" y="3287693"/>
            <a:ext cx="428263" cy="6105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00C7D8-666A-DD6A-52A5-4FB38B5A7A13}"/>
              </a:ext>
            </a:extLst>
          </p:cNvPr>
          <p:cNvSpPr txBox="1"/>
          <p:nvPr/>
        </p:nvSpPr>
        <p:spPr>
          <a:xfrm>
            <a:off x="3919139" y="4850976"/>
            <a:ext cx="4465865" cy="707886"/>
          </a:xfrm>
          <a:prstGeom prst="rect">
            <a:avLst/>
          </a:prstGeom>
          <a:solidFill>
            <a:schemeClr val="bg1"/>
          </a:solidFill>
          <a:ln>
            <a:solidFill>
              <a:srgbClr val="00308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kern="0" dirty="0">
                <a:solidFill>
                  <a:srgbClr val="003088"/>
                </a:solidFill>
                <a:ea typeface="Verdana" panose="020B0604030504040204" pitchFamily="34" charset="0"/>
              </a:rPr>
              <a:t>Cu signature double </a:t>
            </a:r>
            <a:r>
              <a:rPr lang="it-IT" sz="2000" b="1" kern="0" dirty="0" err="1">
                <a:solidFill>
                  <a:srgbClr val="003088"/>
                </a:solidFill>
                <a:ea typeface="Verdana" panose="020B0604030504040204" pitchFamily="34" charset="0"/>
              </a:rPr>
              <a:t>peak</a:t>
            </a:r>
            <a:r>
              <a:rPr lang="it-IT" sz="2000" b="1" kern="0" dirty="0">
                <a:solidFill>
                  <a:srgbClr val="003088"/>
                </a:solidFill>
                <a:ea typeface="Verdana" panose="020B0604030504040204" pitchFamily="34" charset="0"/>
              </a:rPr>
              <a:t> </a:t>
            </a:r>
            <a:r>
              <a:rPr lang="it-IT" sz="2000" b="1" kern="0" dirty="0" err="1">
                <a:solidFill>
                  <a:srgbClr val="003088"/>
                </a:solidFill>
                <a:ea typeface="Verdana" panose="020B0604030504040204" pitchFamily="34" charset="0"/>
              </a:rPr>
              <a:t>is</a:t>
            </a:r>
            <a:r>
              <a:rPr lang="it-IT" sz="2000" b="1" kern="0" dirty="0">
                <a:solidFill>
                  <a:srgbClr val="003088"/>
                </a:solidFill>
                <a:ea typeface="Verdana" panose="020B0604030504040204" pitchFamily="34" charset="0"/>
              </a:rPr>
              <a:t> </a:t>
            </a:r>
            <a:r>
              <a:rPr lang="it-IT" sz="2000" b="1" kern="0" dirty="0" err="1">
                <a:solidFill>
                  <a:srgbClr val="003088"/>
                </a:solidFill>
                <a:ea typeface="Verdana" panose="020B0604030504040204" pitchFamily="34" charset="0"/>
              </a:rPr>
              <a:t>missing</a:t>
            </a:r>
            <a:r>
              <a:rPr lang="it-IT" sz="2000" b="1" kern="0" dirty="0">
                <a:solidFill>
                  <a:srgbClr val="003088"/>
                </a:solidFill>
                <a:ea typeface="Verdana" panose="020B0604030504040204" pitchFamily="34" charset="0"/>
              </a:rPr>
              <a:t> in </a:t>
            </a:r>
            <a:r>
              <a:rPr lang="it-IT" sz="2000" b="1" kern="0" dirty="0" err="1">
                <a:solidFill>
                  <a:srgbClr val="003088"/>
                </a:solidFill>
                <a:ea typeface="Verdana" panose="020B0604030504040204" pitchFamily="34" charset="0"/>
              </a:rPr>
              <a:t>both</a:t>
            </a:r>
            <a:r>
              <a:rPr lang="it-IT" sz="2000" b="1" kern="0" dirty="0">
                <a:solidFill>
                  <a:srgbClr val="003088"/>
                </a:solidFill>
                <a:ea typeface="Verdana" panose="020B0604030504040204" pitchFamily="34" charset="0"/>
              </a:rPr>
              <a:t> </a:t>
            </a:r>
            <a:r>
              <a:rPr lang="it-IT" sz="2000" b="1" kern="0" dirty="0" err="1">
                <a:solidFill>
                  <a:srgbClr val="003088"/>
                </a:solidFill>
                <a:ea typeface="Verdana" panose="020B0604030504040204" pitchFamily="34" charset="0"/>
              </a:rPr>
              <a:t>spectrum</a:t>
            </a:r>
            <a:endParaRPr lang="it-IT" sz="2000" b="1" kern="0" dirty="0">
              <a:solidFill>
                <a:srgbClr val="003088"/>
              </a:solidFill>
              <a:ea typeface="Verdana" panose="020B060403050404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D927280-37D2-C97E-E174-994E711CA685}"/>
              </a:ext>
            </a:extLst>
          </p:cNvPr>
          <p:cNvSpPr txBox="1"/>
          <p:nvPr/>
        </p:nvSpPr>
        <p:spPr>
          <a:xfrm>
            <a:off x="10177170" y="2726854"/>
            <a:ext cx="12270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kern="0" dirty="0">
                <a:solidFill>
                  <a:srgbClr val="676767"/>
                </a:solidFill>
                <a:ea typeface="Verdana" panose="020B0604030504040204" pitchFamily="34" charset="0"/>
              </a:rPr>
              <a:t>2p</a:t>
            </a:r>
            <a:r>
              <a:rPr lang="en-US" sz="1400" i="1" kern="0" baseline="-25000" dirty="0">
                <a:solidFill>
                  <a:srgbClr val="676767"/>
                </a:solidFill>
                <a:ea typeface="Verdana" panose="020B0604030504040204" pitchFamily="34" charset="0"/>
              </a:rPr>
              <a:t>1/2</a:t>
            </a:r>
            <a:r>
              <a:rPr lang="en-US" sz="1400" i="1" kern="0" dirty="0">
                <a:solidFill>
                  <a:srgbClr val="676767"/>
                </a:solidFill>
                <a:ea typeface="Verdana" panose="020B0604030504040204" pitchFamily="34" charset="0"/>
              </a:rPr>
              <a:t> – 1s</a:t>
            </a:r>
            <a:r>
              <a:rPr lang="en-US" sz="1400" i="1" kern="0" baseline="-25000" dirty="0">
                <a:solidFill>
                  <a:srgbClr val="676767"/>
                </a:solidFill>
                <a:ea typeface="Verdana" panose="020B0604030504040204" pitchFamily="34" charset="0"/>
              </a:rPr>
              <a:t>1/2</a:t>
            </a:r>
          </a:p>
          <a:p>
            <a:r>
              <a:rPr lang="en-US" sz="1400" i="1" kern="0" dirty="0">
                <a:solidFill>
                  <a:srgbClr val="676767"/>
                </a:solidFill>
                <a:ea typeface="Verdana" panose="020B0604030504040204" pitchFamily="34" charset="0"/>
              </a:rPr>
              <a:t>2p</a:t>
            </a:r>
            <a:r>
              <a:rPr lang="en-US" sz="1400" i="1" kern="0" baseline="-25000" dirty="0">
                <a:solidFill>
                  <a:srgbClr val="676767"/>
                </a:solidFill>
                <a:ea typeface="Verdana" panose="020B0604030504040204" pitchFamily="34" charset="0"/>
              </a:rPr>
              <a:t>3/2</a:t>
            </a:r>
            <a:r>
              <a:rPr lang="en-US" sz="1400" i="1" kern="0" dirty="0">
                <a:solidFill>
                  <a:srgbClr val="676767"/>
                </a:solidFill>
                <a:ea typeface="Verdana" panose="020B0604030504040204" pitchFamily="34" charset="0"/>
              </a:rPr>
              <a:t> – 1s</a:t>
            </a:r>
            <a:r>
              <a:rPr lang="en-US" sz="1400" i="1" kern="0" baseline="-25000" dirty="0">
                <a:solidFill>
                  <a:srgbClr val="676767"/>
                </a:solidFill>
                <a:ea typeface="Verdana" panose="020B0604030504040204" pitchFamily="34" charset="0"/>
              </a:rPr>
              <a:t>1/2</a:t>
            </a:r>
            <a:r>
              <a:rPr lang="en-US" sz="1400" i="1" kern="0" dirty="0">
                <a:solidFill>
                  <a:srgbClr val="676767"/>
                </a:solidFill>
                <a:ea typeface="Verdana" panose="020B0604030504040204" pitchFamily="34" charset="0"/>
              </a:rPr>
              <a:t> </a:t>
            </a:r>
            <a:endParaRPr lang="it-IT" sz="1400" i="1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FCB5B39-871E-512B-2406-163E8E5687F2}"/>
              </a:ext>
            </a:extLst>
          </p:cNvPr>
          <p:cNvSpPr txBox="1"/>
          <p:nvPr/>
        </p:nvSpPr>
        <p:spPr>
          <a:xfrm>
            <a:off x="3358304" y="1928999"/>
            <a:ext cx="147327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kern="0" dirty="0">
                <a:solidFill>
                  <a:srgbClr val="676767"/>
                </a:solidFill>
                <a:ea typeface="Verdana" panose="020B0604030504040204" pitchFamily="34" charset="0"/>
              </a:rPr>
              <a:t>3d</a:t>
            </a:r>
            <a:r>
              <a:rPr lang="en-US" sz="1400" i="1" kern="0" baseline="-25000" dirty="0">
                <a:solidFill>
                  <a:srgbClr val="676767"/>
                </a:solidFill>
                <a:ea typeface="Verdana" panose="020B0604030504040204" pitchFamily="34" charset="0"/>
              </a:rPr>
              <a:t>5/2</a:t>
            </a:r>
            <a:r>
              <a:rPr lang="en-US" sz="1400" i="1" kern="0" dirty="0">
                <a:solidFill>
                  <a:srgbClr val="676767"/>
                </a:solidFill>
                <a:ea typeface="Verdana" panose="020B0604030504040204" pitchFamily="34" charset="0"/>
              </a:rPr>
              <a:t> - 2p</a:t>
            </a:r>
            <a:r>
              <a:rPr lang="en-US" sz="1400" i="1" kern="0" baseline="-25000" dirty="0">
                <a:solidFill>
                  <a:srgbClr val="676767"/>
                </a:solidFill>
                <a:ea typeface="Verdana" panose="020B0604030504040204" pitchFamily="34" charset="0"/>
              </a:rPr>
              <a:t>3/2</a:t>
            </a:r>
          </a:p>
          <a:p>
            <a:r>
              <a:rPr lang="en-US" sz="1400" i="1" kern="0" dirty="0">
                <a:solidFill>
                  <a:srgbClr val="676767"/>
                </a:solidFill>
                <a:ea typeface="Verdana" panose="020B0604030504040204" pitchFamily="34" charset="0"/>
              </a:rPr>
              <a:t>3d</a:t>
            </a:r>
            <a:r>
              <a:rPr lang="en-US" sz="1400" i="1" kern="0" baseline="-25000" dirty="0">
                <a:solidFill>
                  <a:srgbClr val="676767"/>
                </a:solidFill>
                <a:ea typeface="Verdana" panose="020B0604030504040204" pitchFamily="34" charset="0"/>
              </a:rPr>
              <a:t>3/2</a:t>
            </a:r>
            <a:r>
              <a:rPr lang="en-US" sz="1400" i="1" kern="0" dirty="0">
                <a:solidFill>
                  <a:srgbClr val="676767"/>
                </a:solidFill>
                <a:ea typeface="Verdana" panose="020B0604030504040204" pitchFamily="34" charset="0"/>
              </a:rPr>
              <a:t> - 2p</a:t>
            </a:r>
            <a:r>
              <a:rPr lang="en-US" sz="1400" i="1" kern="0" baseline="-25000" dirty="0">
                <a:solidFill>
                  <a:srgbClr val="676767"/>
                </a:solidFill>
                <a:ea typeface="Verdana" panose="020B0604030504040204" pitchFamily="34" charset="0"/>
              </a:rPr>
              <a:t>1/2</a:t>
            </a:r>
            <a:r>
              <a:rPr lang="en-US" sz="1400" i="1" kern="0" dirty="0">
                <a:solidFill>
                  <a:srgbClr val="676767"/>
                </a:solidFill>
                <a:ea typeface="Verdana" panose="020B0604030504040204" pitchFamily="34" charset="0"/>
              </a:rPr>
              <a:t> </a:t>
            </a:r>
            <a:endParaRPr lang="it-IT" sz="1400" i="1" dirty="0"/>
          </a:p>
          <a:p>
            <a:r>
              <a:rPr lang="en-US" sz="1400" i="1" kern="0" dirty="0">
                <a:solidFill>
                  <a:srgbClr val="676767"/>
                </a:solidFill>
                <a:ea typeface="Verdana" panose="020B0604030504040204" pitchFamily="34" charset="0"/>
              </a:rPr>
              <a:t> </a:t>
            </a:r>
            <a:endParaRPr lang="it-IT" sz="1400" i="1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8F6607F-D067-74D5-F30E-9F70B3662AC1}"/>
              </a:ext>
            </a:extLst>
          </p:cNvPr>
          <p:cNvSpPr/>
          <p:nvPr/>
        </p:nvSpPr>
        <p:spPr>
          <a:xfrm>
            <a:off x="0" y="0"/>
            <a:ext cx="12192000" cy="2034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30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i="1" dirty="0">
                <a:solidFill>
                  <a:srgbClr val="FFFEFE"/>
                </a:solidFill>
              </a:rPr>
              <a:t>M. Cataldo – SONAR1, 15/04/2024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616E836-BBB8-DBD0-22D9-0057BF9679C8}"/>
              </a:ext>
            </a:extLst>
          </p:cNvPr>
          <p:cNvSpPr txBox="1"/>
          <p:nvPr/>
        </p:nvSpPr>
        <p:spPr>
          <a:xfrm>
            <a:off x="11954652" y="-67541"/>
            <a:ext cx="307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chemeClr val="bg1"/>
                </a:solidFill>
              </a:rPr>
              <a:t>7</a:t>
            </a:r>
            <a:endParaRPr lang="it-IT" b="1" i="1" dirty="0">
              <a:solidFill>
                <a:schemeClr val="bg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2CB315B-2A4B-42C9-1EC4-BF3900410382}"/>
              </a:ext>
            </a:extLst>
          </p:cNvPr>
          <p:cNvSpPr txBox="1">
            <a:spLocks/>
          </p:cNvSpPr>
          <p:nvPr/>
        </p:nvSpPr>
        <p:spPr>
          <a:xfrm>
            <a:off x="0" y="225314"/>
            <a:ext cx="6634480" cy="581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3200" b="1" dirty="0"/>
              <a:t>Issues with GEANT4/ARBY</a:t>
            </a:r>
            <a:endParaRPr lang="en-GB" b="1" dirty="0">
              <a:solidFill>
                <a:srgbClr val="003088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397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23DF8-3840-8E2B-937A-05A23FB68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A8F6607F-D067-74D5-F30E-9F70B3662AC1}"/>
              </a:ext>
            </a:extLst>
          </p:cNvPr>
          <p:cNvSpPr/>
          <p:nvPr/>
        </p:nvSpPr>
        <p:spPr>
          <a:xfrm>
            <a:off x="0" y="0"/>
            <a:ext cx="12192000" cy="2034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30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i="1" dirty="0">
                <a:solidFill>
                  <a:srgbClr val="FFFEFE"/>
                </a:solidFill>
              </a:rPr>
              <a:t>M. Cataldo – SONAR1, 15/04/2024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616E836-BBB8-DBD0-22D9-0057BF9679C8}"/>
              </a:ext>
            </a:extLst>
          </p:cNvPr>
          <p:cNvSpPr txBox="1"/>
          <p:nvPr/>
        </p:nvSpPr>
        <p:spPr>
          <a:xfrm>
            <a:off x="11954652" y="-67541"/>
            <a:ext cx="307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chemeClr val="bg1"/>
                </a:solidFill>
              </a:rPr>
              <a:t>8</a:t>
            </a:r>
            <a:endParaRPr lang="it-IT" b="1" i="1" dirty="0">
              <a:solidFill>
                <a:schemeClr val="bg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2CB315B-2A4B-42C9-1EC4-BF3900410382}"/>
              </a:ext>
            </a:extLst>
          </p:cNvPr>
          <p:cNvSpPr txBox="1">
            <a:spLocks/>
          </p:cNvSpPr>
          <p:nvPr/>
        </p:nvSpPr>
        <p:spPr>
          <a:xfrm>
            <a:off x="0" y="225314"/>
            <a:ext cx="6634480" cy="581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3200" b="1" dirty="0"/>
              <a:t>Issues with GEANT4/ARBY</a:t>
            </a:r>
            <a:endParaRPr lang="en-GB" b="1" dirty="0">
              <a:solidFill>
                <a:srgbClr val="003088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F7D8408-0791-903E-8582-9404C12B0F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8"/>
          <a:stretch/>
        </p:blipFill>
        <p:spPr>
          <a:xfrm>
            <a:off x="805594" y="990205"/>
            <a:ext cx="10580812" cy="3317456"/>
          </a:xfrm>
          <a:prstGeom prst="rect">
            <a:avLst/>
          </a:prstGeom>
        </p:spPr>
      </p:pic>
      <p:sp>
        <p:nvSpPr>
          <p:cNvPr id="3" name="Parentesi quadra aperta 2">
            <a:extLst>
              <a:ext uri="{FF2B5EF4-FFF2-40B4-BE49-F238E27FC236}">
                <a16:creationId xmlns:a16="http://schemas.microsoft.com/office/drawing/2014/main" id="{17550121-983D-C766-7835-915896F5C75F}"/>
              </a:ext>
            </a:extLst>
          </p:cNvPr>
          <p:cNvSpPr/>
          <p:nvPr/>
        </p:nvSpPr>
        <p:spPr>
          <a:xfrm rot="16200000">
            <a:off x="8740740" y="2387103"/>
            <a:ext cx="235022" cy="3880757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Parentesi quadra aperta 4">
            <a:extLst>
              <a:ext uri="{FF2B5EF4-FFF2-40B4-BE49-F238E27FC236}">
                <a16:creationId xmlns:a16="http://schemas.microsoft.com/office/drawing/2014/main" id="{71D05D8D-3D66-7047-7767-C04EF2E645A5}"/>
              </a:ext>
            </a:extLst>
          </p:cNvPr>
          <p:cNvSpPr/>
          <p:nvPr/>
        </p:nvSpPr>
        <p:spPr>
          <a:xfrm rot="16200000">
            <a:off x="3782117" y="1592627"/>
            <a:ext cx="235022" cy="5469710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CF60ADD-5EE4-CC25-7347-CE630C238165}"/>
              </a:ext>
            </a:extLst>
          </p:cNvPr>
          <p:cNvSpPr txBox="1"/>
          <p:nvPr/>
        </p:nvSpPr>
        <p:spPr>
          <a:xfrm>
            <a:off x="6917873" y="4528771"/>
            <a:ext cx="3880758" cy="1015663"/>
          </a:xfrm>
          <a:prstGeom prst="rect">
            <a:avLst/>
          </a:prstGeom>
          <a:noFill/>
          <a:ln>
            <a:solidFill>
              <a:srgbClr val="00308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kern="0" dirty="0">
                <a:solidFill>
                  <a:srgbClr val="003088"/>
                </a:solidFill>
                <a:ea typeface="Verdana" panose="020B0604030504040204" pitchFamily="34" charset="0"/>
              </a:rPr>
              <a:t>Good agreement </a:t>
            </a:r>
            <a:r>
              <a:rPr lang="it-IT" sz="2000" kern="0" dirty="0" err="1">
                <a:solidFill>
                  <a:srgbClr val="003088"/>
                </a:solidFill>
                <a:ea typeface="Verdana" panose="020B0604030504040204" pitchFamily="34" charset="0"/>
              </a:rPr>
              <a:t>between</a:t>
            </a:r>
            <a:r>
              <a:rPr lang="it-IT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 literature and </a:t>
            </a:r>
            <a:r>
              <a:rPr lang="it-IT" sz="2000" kern="0" dirty="0" err="1">
                <a:solidFill>
                  <a:srgbClr val="003088"/>
                </a:solidFill>
                <a:ea typeface="Verdana" panose="020B0604030504040204" pitchFamily="34" charset="0"/>
              </a:rPr>
              <a:t>simulation</a:t>
            </a:r>
            <a:r>
              <a:rPr lang="it-IT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 for L and M lines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F02D80D-C89F-D16A-CB18-1A0B5F0D10EB}"/>
              </a:ext>
            </a:extLst>
          </p:cNvPr>
          <p:cNvSpPr txBox="1"/>
          <p:nvPr/>
        </p:nvSpPr>
        <p:spPr>
          <a:xfrm>
            <a:off x="1164770" y="4528457"/>
            <a:ext cx="5469709" cy="1015663"/>
          </a:xfrm>
          <a:prstGeom prst="rect">
            <a:avLst/>
          </a:prstGeom>
          <a:noFill/>
          <a:ln>
            <a:solidFill>
              <a:srgbClr val="00308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kern="0" dirty="0">
                <a:solidFill>
                  <a:srgbClr val="003088"/>
                </a:solidFill>
                <a:ea typeface="Verdana" panose="020B0604030504040204" pitchFamily="34" charset="0"/>
              </a:rPr>
              <a:t>Big </a:t>
            </a:r>
            <a:r>
              <a:rPr lang="it-IT" sz="2000" b="1" kern="0" dirty="0" err="1">
                <a:solidFill>
                  <a:srgbClr val="003088"/>
                </a:solidFill>
                <a:ea typeface="Verdana" panose="020B0604030504040204" pitchFamily="34" charset="0"/>
              </a:rPr>
              <a:t>discrepancy</a:t>
            </a:r>
            <a:r>
              <a:rPr lang="it-IT" sz="2000" b="1" kern="0" dirty="0">
                <a:solidFill>
                  <a:srgbClr val="003088"/>
                </a:solidFill>
                <a:ea typeface="Verdana" panose="020B0604030504040204" pitchFamily="34" charset="0"/>
              </a:rPr>
              <a:t> </a:t>
            </a:r>
            <a:r>
              <a:rPr lang="it-IT" sz="2000" kern="0" dirty="0" err="1">
                <a:solidFill>
                  <a:srgbClr val="003088"/>
                </a:solidFill>
                <a:ea typeface="Verdana" panose="020B0604030504040204" pitchFamily="34" charset="0"/>
              </a:rPr>
              <a:t>between</a:t>
            </a:r>
            <a:r>
              <a:rPr lang="it-IT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 literature and </a:t>
            </a:r>
            <a:r>
              <a:rPr lang="it-IT" sz="2000" kern="0" dirty="0" err="1">
                <a:solidFill>
                  <a:srgbClr val="003088"/>
                </a:solidFill>
                <a:ea typeface="Verdana" panose="020B0604030504040204" pitchFamily="34" charset="0"/>
              </a:rPr>
              <a:t>simulation</a:t>
            </a:r>
            <a:r>
              <a:rPr lang="it-IT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 for the K lines</a:t>
            </a:r>
          </a:p>
          <a:p>
            <a:pPr algn="ctr"/>
            <a:r>
              <a:rPr lang="it-IT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(</a:t>
            </a:r>
            <a:r>
              <a:rPr lang="it-IT" sz="2000" kern="0" dirty="0" err="1">
                <a:solidFill>
                  <a:srgbClr val="003088"/>
                </a:solidFill>
                <a:ea typeface="Verdana" panose="020B0604030504040204" pitchFamily="34" charset="0"/>
              </a:rPr>
              <a:t>increases</a:t>
            </a:r>
            <a:r>
              <a:rPr lang="it-IT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 with Z </a:t>
            </a:r>
            <a:r>
              <a:rPr lang="it-IT" sz="2000" kern="0" dirty="0" err="1">
                <a:solidFill>
                  <a:srgbClr val="003088"/>
                </a:solidFill>
                <a:ea typeface="Verdana" panose="020B0604030504040204" pitchFamily="34" charset="0"/>
              </a:rPr>
              <a:t>but</a:t>
            </a:r>
            <a:r>
              <a:rPr lang="it-IT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 </a:t>
            </a:r>
            <a:r>
              <a:rPr lang="it-IT" sz="2000" kern="0" dirty="0" err="1">
                <a:solidFill>
                  <a:srgbClr val="003088"/>
                </a:solidFill>
                <a:ea typeface="Verdana" panose="020B0604030504040204" pitchFamily="34" charset="0"/>
              </a:rPr>
              <a:t>without</a:t>
            </a:r>
            <a:r>
              <a:rPr lang="it-IT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 a clear pattern)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D7976E9F-42CF-E3D0-0A94-E66F90C5071E}"/>
              </a:ext>
            </a:extLst>
          </p:cNvPr>
          <p:cNvSpPr/>
          <p:nvPr/>
        </p:nvSpPr>
        <p:spPr>
          <a:xfrm>
            <a:off x="2235201" y="1851378"/>
            <a:ext cx="1546578" cy="22751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504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23DF8-3840-8E2B-937A-05A23FB68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E87E4B8-B76F-7B9C-8208-2453A2148F9C}"/>
              </a:ext>
            </a:extLst>
          </p:cNvPr>
          <p:cNvSpPr txBox="1">
            <a:spLocks/>
          </p:cNvSpPr>
          <p:nvPr/>
        </p:nvSpPr>
        <p:spPr>
          <a:xfrm>
            <a:off x="-1" y="286491"/>
            <a:ext cx="9516533" cy="5663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3200" b="1" dirty="0"/>
              <a:t>Tentative approach: FAMU implementation </a:t>
            </a:r>
            <a:endParaRPr lang="en-GB" sz="2000" b="1" dirty="0">
              <a:solidFill>
                <a:srgbClr val="003088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9AFF8FB-5DC8-EE01-06F0-1B256E4E029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0126" y="684521"/>
            <a:ext cx="1266066" cy="113211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EEC946C-873F-974C-7601-DBB62828EC75}"/>
              </a:ext>
            </a:extLst>
          </p:cNvPr>
          <p:cNvSpPr txBox="1"/>
          <p:nvPr/>
        </p:nvSpPr>
        <p:spPr>
          <a:xfrm>
            <a:off x="298019" y="4379878"/>
            <a:ext cx="55456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u="sng" kern="0" dirty="0">
                <a:solidFill>
                  <a:srgbClr val="003088"/>
                </a:solidFill>
                <a:ea typeface="Verdana" panose="020B0604030504040204" pitchFamily="34" charset="0"/>
              </a:rPr>
              <a:t>FAMU interest was mainly in low Z atoms.</a:t>
            </a:r>
          </a:p>
          <a:p>
            <a:pPr algn="ctr"/>
            <a:r>
              <a:rPr lang="en-US" sz="2000" b="1" kern="0" dirty="0">
                <a:solidFill>
                  <a:srgbClr val="003088"/>
                </a:solidFill>
                <a:ea typeface="Verdana" panose="020B0604030504040204" pitchFamily="34" charset="0"/>
              </a:rPr>
              <a:t>An extensive set of simulations was performed to test the class </a:t>
            </a:r>
            <a:r>
              <a:rPr lang="en-US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(here called ARBY</a:t>
            </a:r>
            <a:r>
              <a:rPr lang="it-IT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 _MUX </a:t>
            </a:r>
            <a:r>
              <a:rPr lang="en-US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)</a:t>
            </a:r>
            <a:endParaRPr lang="it-IT" sz="2000" kern="0" dirty="0">
              <a:solidFill>
                <a:srgbClr val="003088"/>
              </a:solidFill>
              <a:ea typeface="Verdana" panose="020B060403050404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1169B72-3082-4137-C4A3-D5DD2FC2D6F7}"/>
              </a:ext>
            </a:extLst>
          </p:cNvPr>
          <p:cNvSpPr txBox="1"/>
          <p:nvPr/>
        </p:nvSpPr>
        <p:spPr>
          <a:xfrm>
            <a:off x="1080135" y="885032"/>
            <a:ext cx="39814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kern="0" dirty="0" err="1">
                <a:solidFill>
                  <a:srgbClr val="003088"/>
                </a:solidFill>
                <a:ea typeface="Verdana" panose="020B0604030504040204" pitchFamily="34" charset="0"/>
              </a:rPr>
              <a:t>Within</a:t>
            </a:r>
            <a:r>
              <a:rPr lang="it-IT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 the </a:t>
            </a:r>
            <a:r>
              <a:rPr lang="it-IT" sz="2000" b="1" kern="0" dirty="0">
                <a:solidFill>
                  <a:srgbClr val="FF9D1B"/>
                </a:solidFill>
                <a:ea typeface="Verdana" panose="020B0604030504040204" pitchFamily="34" charset="0"/>
              </a:rPr>
              <a:t>FAMU</a:t>
            </a:r>
            <a:r>
              <a:rPr lang="it-IT" sz="2000" b="1" kern="0" baseline="30000" dirty="0">
                <a:solidFill>
                  <a:srgbClr val="FF9D1B"/>
                </a:solidFill>
                <a:ea typeface="Verdana" panose="020B0604030504040204" pitchFamily="34" charset="0"/>
              </a:rPr>
              <a:t>4</a:t>
            </a:r>
            <a:r>
              <a:rPr lang="it-IT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 </a:t>
            </a:r>
            <a:r>
              <a:rPr lang="it-IT" sz="2000" kern="0" dirty="0" err="1">
                <a:solidFill>
                  <a:srgbClr val="003088"/>
                </a:solidFill>
                <a:ea typeface="Verdana" panose="020B0604030504040204" pitchFamily="34" charset="0"/>
              </a:rPr>
              <a:t>experiment</a:t>
            </a:r>
            <a:r>
              <a:rPr lang="it-IT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, </a:t>
            </a:r>
            <a:r>
              <a:rPr lang="it-IT" sz="2000" kern="0" dirty="0" err="1">
                <a:solidFill>
                  <a:srgbClr val="003088"/>
                </a:solidFill>
                <a:ea typeface="Verdana" panose="020B0604030504040204" pitchFamily="34" charset="0"/>
              </a:rPr>
              <a:t>researchers</a:t>
            </a:r>
            <a:r>
              <a:rPr lang="it-IT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 </a:t>
            </a:r>
            <a:r>
              <a:rPr lang="it-IT" sz="2000" b="1" kern="0" dirty="0">
                <a:solidFill>
                  <a:srgbClr val="FF9D1B"/>
                </a:solidFill>
                <a:ea typeface="Verdana" panose="020B0604030504040204" pitchFamily="34" charset="0"/>
              </a:rPr>
              <a:t>the </a:t>
            </a:r>
            <a:r>
              <a:rPr lang="it-IT" sz="2000" b="1" kern="0" dirty="0" err="1">
                <a:solidFill>
                  <a:srgbClr val="FF9D1B"/>
                </a:solidFill>
                <a:ea typeface="Verdana" panose="020B0604030504040204" pitchFamily="34" charset="0"/>
              </a:rPr>
              <a:t>same</a:t>
            </a:r>
            <a:r>
              <a:rPr lang="it-IT" sz="2000" b="1" kern="0" dirty="0">
                <a:solidFill>
                  <a:srgbClr val="FF9D1B"/>
                </a:solidFill>
                <a:ea typeface="Verdana" panose="020B0604030504040204" pitchFamily="34" charset="0"/>
              </a:rPr>
              <a:t> </a:t>
            </a:r>
            <a:r>
              <a:rPr lang="it-IT" sz="2000" b="1" kern="0" dirty="0" err="1">
                <a:solidFill>
                  <a:srgbClr val="FF9D1B"/>
                </a:solidFill>
                <a:ea typeface="Verdana" panose="020B0604030504040204" pitchFamily="34" charset="0"/>
              </a:rPr>
              <a:t>issues</a:t>
            </a:r>
            <a:r>
              <a:rPr lang="it-IT" sz="2000" kern="0" dirty="0">
                <a:solidFill>
                  <a:srgbClr val="FF9D1B"/>
                </a:solidFill>
                <a:ea typeface="Verdana" panose="020B0604030504040204" pitchFamily="34" charset="0"/>
              </a:rPr>
              <a:t> </a:t>
            </a:r>
            <a:r>
              <a:rPr lang="it-IT" sz="2000" kern="0" dirty="0" err="1">
                <a:solidFill>
                  <a:srgbClr val="003088"/>
                </a:solidFill>
                <a:ea typeface="Verdana" panose="020B0604030504040204" pitchFamily="34" charset="0"/>
              </a:rPr>
              <a:t>was</a:t>
            </a:r>
            <a:r>
              <a:rPr lang="it-IT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 </a:t>
            </a:r>
            <a:r>
              <a:rPr lang="it-IT" sz="2000" kern="0" dirty="0" err="1">
                <a:solidFill>
                  <a:srgbClr val="003088"/>
                </a:solidFill>
                <a:ea typeface="Verdana" panose="020B0604030504040204" pitchFamily="34" charset="0"/>
              </a:rPr>
              <a:t>addressed</a:t>
            </a:r>
            <a:r>
              <a:rPr lang="it-IT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8D2A935-C64D-5872-63FD-3592A505B873}"/>
              </a:ext>
            </a:extLst>
          </p:cNvPr>
          <p:cNvSpPr txBox="1"/>
          <p:nvPr/>
        </p:nvSpPr>
        <p:spPr>
          <a:xfrm>
            <a:off x="298019" y="2643188"/>
            <a:ext cx="5545680" cy="1015663"/>
          </a:xfrm>
          <a:prstGeom prst="rect">
            <a:avLst/>
          </a:prstGeom>
          <a:noFill/>
          <a:ln>
            <a:solidFill>
              <a:srgbClr val="00308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>
                <a:solidFill>
                  <a:srgbClr val="FF9D1B"/>
                </a:solidFill>
                <a:ea typeface="Verdana" panose="020B0604030504040204" pitchFamily="34" charset="0"/>
              </a:rPr>
              <a:t>Implementation of the GEANT4 </a:t>
            </a:r>
            <a:r>
              <a:rPr lang="en-US" sz="2000" kern="0" dirty="0">
                <a:solidFill>
                  <a:srgbClr val="003088"/>
                </a:solidFill>
                <a:ea typeface="Verdana" panose="020B0604030504040204" pitchFamily="34" charset="0"/>
              </a:rPr>
              <a:t>class by increasing the listed number of atoms and by adding a small correction to the class.  </a:t>
            </a:r>
          </a:p>
        </p:txBody>
      </p:sp>
      <p:sp>
        <p:nvSpPr>
          <p:cNvPr id="18" name="Freccia in giù 17">
            <a:extLst>
              <a:ext uri="{FF2B5EF4-FFF2-40B4-BE49-F238E27FC236}">
                <a16:creationId xmlns:a16="http://schemas.microsoft.com/office/drawing/2014/main" id="{A88AAE31-536E-1655-E489-EA95FB527B72}"/>
              </a:ext>
            </a:extLst>
          </p:cNvPr>
          <p:cNvSpPr/>
          <p:nvPr/>
        </p:nvSpPr>
        <p:spPr>
          <a:xfrm>
            <a:off x="2866560" y="2064842"/>
            <a:ext cx="432547" cy="392732"/>
          </a:xfrm>
          <a:prstGeom prst="downArrow">
            <a:avLst/>
          </a:prstGeom>
          <a:solidFill>
            <a:srgbClr val="003088"/>
          </a:solidFill>
          <a:ln>
            <a:solidFill>
              <a:srgbClr val="0030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CCAD8CC-60B3-D6CF-4D28-1D6A45D8C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845" y="1123582"/>
            <a:ext cx="5871379" cy="4808637"/>
          </a:xfrm>
          <a:prstGeom prst="rect">
            <a:avLst/>
          </a:prstGeom>
        </p:spPr>
      </p:pic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B7831919-6CA1-EF51-465A-95EFEA7DCB38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5843699" y="3151020"/>
            <a:ext cx="92792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ttangolo 20">
            <a:extLst>
              <a:ext uri="{FF2B5EF4-FFF2-40B4-BE49-F238E27FC236}">
                <a16:creationId xmlns:a16="http://schemas.microsoft.com/office/drawing/2014/main" id="{65B50A3D-0FC3-D46D-B357-066DF7E35877}"/>
              </a:ext>
            </a:extLst>
          </p:cNvPr>
          <p:cNvSpPr/>
          <p:nvPr/>
        </p:nvSpPr>
        <p:spPr>
          <a:xfrm>
            <a:off x="6782341" y="1569738"/>
            <a:ext cx="3929037" cy="1604163"/>
          </a:xfrm>
          <a:prstGeom prst="rect">
            <a:avLst/>
          </a:prstGeom>
          <a:noFill/>
          <a:ln w="38100">
            <a:solidFill>
              <a:srgbClr val="FF9D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Connettore curvo 28">
            <a:extLst>
              <a:ext uri="{FF2B5EF4-FFF2-40B4-BE49-F238E27FC236}">
                <a16:creationId xmlns:a16="http://schemas.microsoft.com/office/drawing/2014/main" id="{E90D56B4-983B-7C8E-A20C-D1AEE7370680}"/>
              </a:ext>
            </a:extLst>
          </p:cNvPr>
          <p:cNvCxnSpPr>
            <a:cxnSpLocks/>
          </p:cNvCxnSpPr>
          <p:nvPr/>
        </p:nvCxnSpPr>
        <p:spPr>
          <a:xfrm rot="16200000" flipH="1">
            <a:off x="9732117" y="3458388"/>
            <a:ext cx="2045938" cy="108857"/>
          </a:xfrm>
          <a:prstGeom prst="curvedConnector3">
            <a:avLst>
              <a:gd name="adj1" fmla="val -1079"/>
            </a:avLst>
          </a:prstGeom>
          <a:ln w="28575">
            <a:solidFill>
              <a:srgbClr val="FF9D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ccia in giù 33">
            <a:extLst>
              <a:ext uri="{FF2B5EF4-FFF2-40B4-BE49-F238E27FC236}">
                <a16:creationId xmlns:a16="http://schemas.microsoft.com/office/drawing/2014/main" id="{04B68E80-A086-055C-FB0A-7E009E54AAA0}"/>
              </a:ext>
            </a:extLst>
          </p:cNvPr>
          <p:cNvSpPr/>
          <p:nvPr/>
        </p:nvSpPr>
        <p:spPr>
          <a:xfrm>
            <a:off x="2854586" y="3860360"/>
            <a:ext cx="432547" cy="392732"/>
          </a:xfrm>
          <a:prstGeom prst="downArrow">
            <a:avLst/>
          </a:prstGeom>
          <a:solidFill>
            <a:srgbClr val="003088"/>
          </a:solidFill>
          <a:ln>
            <a:solidFill>
              <a:srgbClr val="0030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940DB1B-70F7-71A1-04EC-C59A28F1502E}"/>
              </a:ext>
            </a:extLst>
          </p:cNvPr>
          <p:cNvSpPr txBox="1"/>
          <p:nvPr/>
        </p:nvSpPr>
        <p:spPr>
          <a:xfrm>
            <a:off x="7940920" y="6581001"/>
            <a:ext cx="43332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kern="0" baseline="30000" dirty="0">
                <a:solidFill>
                  <a:srgbClr val="67676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r>
              <a:rPr lang="it-IT" sz="1200" kern="0" dirty="0">
                <a:solidFill>
                  <a:srgbClr val="67676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t-IT" sz="1200" kern="0" dirty="0" err="1">
                <a:solidFill>
                  <a:srgbClr val="67676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Pizzolotto</a:t>
            </a:r>
            <a:r>
              <a:rPr lang="it-IT" sz="1200" kern="0" dirty="0">
                <a:solidFill>
                  <a:srgbClr val="67676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C. et al </a:t>
            </a:r>
            <a:r>
              <a:rPr lang="pt-BR" sz="1200" kern="0" dirty="0">
                <a:solidFill>
                  <a:srgbClr val="67676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DOI: 10.1140/epja/s10050-020-00195-9.</a:t>
            </a:r>
            <a:endParaRPr lang="it-IT" sz="120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2222FE4-8C9E-4338-810F-4922CC697FBA}"/>
              </a:ext>
            </a:extLst>
          </p:cNvPr>
          <p:cNvSpPr/>
          <p:nvPr/>
        </p:nvSpPr>
        <p:spPr>
          <a:xfrm>
            <a:off x="0" y="0"/>
            <a:ext cx="12192000" cy="2034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30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i="1" dirty="0">
                <a:solidFill>
                  <a:srgbClr val="FFFEFE"/>
                </a:solidFill>
              </a:rPr>
              <a:t>M. Cataldo – SONAR1, 15/04/2024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EE309DC-1393-7098-A68A-F56A6F00A1BA}"/>
              </a:ext>
            </a:extLst>
          </p:cNvPr>
          <p:cNvSpPr txBox="1"/>
          <p:nvPr/>
        </p:nvSpPr>
        <p:spPr>
          <a:xfrm>
            <a:off x="11954652" y="-67541"/>
            <a:ext cx="307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chemeClr val="bg1"/>
                </a:solidFill>
              </a:rPr>
              <a:t>9</a:t>
            </a:r>
            <a:endParaRPr lang="it-IT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161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Title slide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riangle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Pattern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Blank Layout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453390EE4BA43A5D6133E94472E90" ma:contentTypeVersion="17" ma:contentTypeDescription="Create a new document." ma:contentTypeScope="" ma:versionID="a3dd40fe961babd590db7e6ab2b6c3cc">
  <xsd:schema xmlns:xsd="http://www.w3.org/2001/XMLSchema" xmlns:xs="http://www.w3.org/2001/XMLSchema" xmlns:p="http://schemas.microsoft.com/office/2006/metadata/properties" xmlns:ns2="7a6c5452-7205-4e2c-a322-0d36e47a4095" xmlns:ns3="4367b676-3231-4229-b246-27e36f6a6ea0" targetNamespace="http://schemas.microsoft.com/office/2006/metadata/properties" ma:root="true" ma:fieldsID="9c9a1b7cbcb1e6780652342e7736d883" ns2:_="" ns3:_="">
    <xsd:import namespace="7a6c5452-7205-4e2c-a322-0d36e47a4095"/>
    <xsd:import namespace="4367b676-3231-4229-b246-27e36f6a6e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c5452-7205-4e2c-a322-0d36e47a40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67b676-3231-4229-b246-27e36f6a6ea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5bb8876-a7eb-42f8-850b-785a27f532ba}" ma:internalName="TaxCatchAll" ma:showField="CatchAllData" ma:web="4367b676-3231-4229-b246-27e36f6a6e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67b676-3231-4229-b246-27e36f6a6ea0" xsi:nil="true"/>
    <lcf76f155ced4ddcb4097134ff3c332f xmlns="7a6c5452-7205-4e2c-a322-0d36e47a409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CAF4C5-C546-4E53-8B48-77E78F83DE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6c5452-7205-4e2c-a322-0d36e47a4095"/>
    <ds:schemaRef ds:uri="4367b676-3231-4229-b246-27e36f6a6e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DF670E-3DD2-40A0-8524-D0B4771A7312}">
  <ds:schemaRefs>
    <ds:schemaRef ds:uri="7a6c5452-7205-4e2c-a322-0d36e47a4095"/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4367b676-3231-4229-b246-27e36f6a6ea0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79237DF-6E98-4AFD-A1AD-E1C9D616A3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1858</Words>
  <Application>Microsoft Office PowerPoint</Application>
  <PresentationFormat>Widescreen</PresentationFormat>
  <Paragraphs>189</Paragraphs>
  <Slides>20</Slides>
  <Notes>18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4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9" baseType="lpstr">
      <vt:lpstr>Arial</vt:lpstr>
      <vt:lpstr>Calibri</vt:lpstr>
      <vt:lpstr>Aptos</vt:lpstr>
      <vt:lpstr>Verdana</vt:lpstr>
      <vt:lpstr>1_Title slide</vt:lpstr>
      <vt:lpstr>2_Triangles</vt:lpstr>
      <vt:lpstr>3_Pattern</vt:lpstr>
      <vt:lpstr>4_Blank Layouts</vt:lpstr>
      <vt:lpstr>Graph</vt:lpstr>
      <vt:lpstr>Implementation of MuDirac in GEANT4: a preliminary approach</vt:lpstr>
      <vt:lpstr>Muonic atom X-Ray Emission Spectroscopy (µ-XES) is a novel method open to continuous improvement</vt:lpstr>
      <vt:lpstr>Introduction: GEANT4/ARBY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Science and Technology Facilities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Richardson, Stephanie (STFC,RAL,ISIS)</dc:creator>
  <cp:lastModifiedBy>Cataldo, Matteo (-,RAL,ISIS)</cp:lastModifiedBy>
  <cp:revision>39</cp:revision>
  <dcterms:created xsi:type="dcterms:W3CDTF">2023-01-10T12:41:06Z</dcterms:created>
  <dcterms:modified xsi:type="dcterms:W3CDTF">2024-04-15T08:09:28Z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0x010100FC2453390EE4BA43A5D6133E94472E90</vt:lpwstr>
  </property>
  <property fmtid="{D5CDD505-2E9C-101B-9397-08002B2CF9AE}" pid="3" name="MediaServiceImageTags">
    <vt:lpwstr/>
  </property>
</Properties>
</file>