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716" r:id="rId2"/>
    <p:sldId id="256" r:id="rId3"/>
    <p:sldId id="718" r:id="rId4"/>
    <p:sldId id="723" r:id="rId5"/>
    <p:sldId id="726" r:id="rId6"/>
    <p:sldId id="729" r:id="rId7"/>
    <p:sldId id="724" r:id="rId8"/>
    <p:sldId id="725" r:id="rId9"/>
    <p:sldId id="710" r:id="rId10"/>
    <p:sldId id="730" r:id="rId11"/>
    <p:sldId id="728" r:id="rId12"/>
    <p:sldId id="733" r:id="rId13"/>
    <p:sldId id="734" r:id="rId14"/>
    <p:sldId id="735" r:id="rId15"/>
    <p:sldId id="270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gbvSErXqxFVjEvpPqfA3ZMe31i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8"/>
    <p:restoredTop sz="92005"/>
  </p:normalViewPr>
  <p:slideViewPr>
    <p:cSldViewPr snapToGrid="0">
      <p:cViewPr>
        <p:scale>
          <a:sx n="100" d="100"/>
          <a:sy n="100" d="100"/>
        </p:scale>
        <p:origin x="24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OBJECT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 txBox="1">
            <a:spLocks noGrp="1"/>
          </p:cNvSpPr>
          <p:nvPr>
            <p:ph type="body" idx="1"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stfc.ac.uk/e/SONAR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emf"/><Relationship Id="rId7" Type="http://schemas.openxmlformats.org/officeDocument/2006/relationships/image" Target="../media/image3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24.jpg"/><Relationship Id="rId4" Type="http://schemas.openxmlformats.org/officeDocument/2006/relationships/image" Target="../media/image34.pn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hyperlink" Target="https://github.com/muon-spectroscopy-computational-project/mudirac" TargetMode="External"/><Relationship Id="rId7" Type="http://schemas.openxmlformats.org/officeDocument/2006/relationships/image" Target="../media/image22.jpg"/><Relationship Id="rId2" Type="http://schemas.openxmlformats.org/officeDocument/2006/relationships/hyperlink" Target="https://muon-spectroscopy-computational-project.github.io/software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s://materialsgalaxy.stfc.ac.uk/" TargetMode="External"/><Relationship Id="rId4" Type="http://schemas.openxmlformats.org/officeDocument/2006/relationships/hyperlink" Target="https://muon-spectroscopy-computational-project.github.io/mudirac/index.html" TargetMode="External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aterialsgalaxy.stfc.ac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F444F9-5286-379D-452D-8DCD48BE5BA5}"/>
              </a:ext>
            </a:extLst>
          </p:cNvPr>
          <p:cNvSpPr txBox="1"/>
          <p:nvPr/>
        </p:nvSpPr>
        <p:spPr>
          <a:xfrm>
            <a:off x="1425717" y="2164293"/>
            <a:ext cx="50058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Monday 15 Apr 2024, 10:00 - 16:00 Europe/London </a:t>
            </a:r>
          </a:p>
          <a:p>
            <a:r>
              <a:rPr lang="en-GB" dirty="0"/>
              <a:t>Virtual Workshop </a:t>
            </a:r>
          </a:p>
          <a:p>
            <a:endParaRPr lang="en-GB" dirty="0"/>
          </a:p>
          <a:p>
            <a:r>
              <a:rPr lang="en-GB" dirty="0"/>
              <a:t>Adrian Hillier (Muon Group, ISIS, STFC, UKRI, UK), Ben </a:t>
            </a:r>
            <a:r>
              <a:rPr lang="en-GB" dirty="0" err="1"/>
              <a:t>Ohayon</a:t>
            </a:r>
            <a:r>
              <a:rPr lang="en-GB" dirty="0"/>
              <a:t> (Faculty of Physics, Technion IIT, Israel), Leandro Liborio (Scientific Computing Department, STFC, UKRI, UK)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F181D7-DB8D-8F43-73B0-0E81AB333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1179537"/>
            <a:ext cx="4465845" cy="4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3EB43F-1530-2B79-D696-E89823F5AA8A}"/>
              </a:ext>
            </a:extLst>
          </p:cNvPr>
          <p:cNvSpPr txBox="1"/>
          <p:nvPr/>
        </p:nvSpPr>
        <p:spPr>
          <a:xfrm>
            <a:off x="1425717" y="342900"/>
            <a:ext cx="958128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b="1" dirty="0"/>
              <a:t>SONAR 1: </a:t>
            </a:r>
            <a:r>
              <a:rPr lang="en-GB" sz="2600" dirty="0"/>
              <a:t>First Workshop on </a:t>
            </a:r>
            <a:r>
              <a:rPr lang="en-GB" sz="2600" b="1" dirty="0" err="1"/>
              <a:t>SO</a:t>
            </a:r>
            <a:r>
              <a:rPr lang="en-GB" sz="2600" dirty="0" err="1"/>
              <a:t>ftware</a:t>
            </a:r>
            <a:r>
              <a:rPr lang="en-GB" sz="2600" b="1" dirty="0"/>
              <a:t> </a:t>
            </a:r>
            <a:r>
              <a:rPr lang="en-GB" sz="2600" dirty="0"/>
              <a:t>for</a:t>
            </a:r>
            <a:r>
              <a:rPr lang="en-GB" sz="2600" b="1" dirty="0"/>
              <a:t> </a:t>
            </a:r>
            <a:r>
              <a:rPr lang="en-GB" sz="2600" b="1" dirty="0" err="1"/>
              <a:t>N</a:t>
            </a:r>
            <a:r>
              <a:rPr lang="en-GB" sz="2600" dirty="0" err="1"/>
              <a:t>eg</a:t>
            </a:r>
            <a:r>
              <a:rPr lang="en-GB" sz="2600" b="1" dirty="0" err="1"/>
              <a:t>A</a:t>
            </a:r>
            <a:r>
              <a:rPr lang="en-GB" sz="2600" dirty="0" err="1"/>
              <a:t>tive</a:t>
            </a:r>
            <a:r>
              <a:rPr lang="en-GB" sz="2600" dirty="0"/>
              <a:t>-muon </a:t>
            </a:r>
            <a:r>
              <a:rPr lang="en-GB" sz="2600" b="1" dirty="0"/>
              <a:t>R</a:t>
            </a:r>
            <a:r>
              <a:rPr lang="en-GB" sz="2600" dirty="0"/>
              <a:t>esearch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EE099-8587-CF9D-D189-C180263A94E7}"/>
              </a:ext>
            </a:extLst>
          </p:cNvPr>
          <p:cNvSpPr txBox="1"/>
          <p:nvPr/>
        </p:nvSpPr>
        <p:spPr>
          <a:xfrm>
            <a:off x="2184687" y="6017440"/>
            <a:ext cx="80633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Please register at </a:t>
            </a:r>
            <a:r>
              <a:rPr lang="en-GB" sz="2600" b="0" i="0" u="sng" dirty="0">
                <a:solidFill>
                  <a:srgbClr val="0078D7"/>
                </a:solidFill>
                <a:effectLst/>
                <a:latin typeface="Calibri" panose="020F0502020204030204" pitchFamily="34" charset="0"/>
                <a:hlinkClick r:id="rId3" tooltip="https://indico.stfc.ac.uk/e/SONAR1"/>
              </a:rPr>
              <a:t>https://indico.stfc.ac.uk/e/SONAR1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0636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1">
            <a:extLst>
              <a:ext uri="{FF2B5EF4-FFF2-40B4-BE49-F238E27FC236}">
                <a16:creationId xmlns:a16="http://schemas.microsoft.com/office/drawing/2014/main" id="{A0A1C223-477B-C61E-0F99-DBEFE6CFC953}"/>
              </a:ext>
            </a:extLst>
          </p:cNvPr>
          <p:cNvSpPr txBox="1"/>
          <p:nvPr/>
        </p:nvSpPr>
        <p:spPr>
          <a:xfrm>
            <a:off x="945356" y="245336"/>
            <a:ext cx="104155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Muonic Atom 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650E3-6531-113D-3742-8860BE32A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91" b="2231"/>
          <a:stretch/>
        </p:blipFill>
        <p:spPr>
          <a:xfrm>
            <a:off x="4369921" y="3127944"/>
            <a:ext cx="4762503" cy="33869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F0E11B4-CD89-5EDA-CC0E-8B7737112299}"/>
              </a:ext>
            </a:extLst>
          </p:cNvPr>
          <p:cNvGrpSpPr/>
          <p:nvPr/>
        </p:nvGrpSpPr>
        <p:grpSpPr>
          <a:xfrm>
            <a:off x="226623" y="934469"/>
            <a:ext cx="3700245" cy="5120812"/>
            <a:chOff x="196347" y="1072152"/>
            <a:chExt cx="3700245" cy="512081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FF829BE-7F7F-0EF2-1E45-86E51C433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347" y="1072152"/>
              <a:ext cx="3700245" cy="378530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F807AA-AFE0-5207-2195-F451FD1627EC}"/>
                </a:ext>
              </a:extLst>
            </p:cNvPr>
            <p:cNvSpPr txBox="1"/>
            <p:nvPr/>
          </p:nvSpPr>
          <p:spPr>
            <a:xfrm>
              <a:off x="381965" y="5023413"/>
              <a:ext cx="331767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MuDirac calculations use smooth cutoff Fermi correction for the nucleus, plus an </a:t>
              </a:r>
              <a:r>
                <a:rPr lang="en-US" dirty="0" err="1"/>
                <a:t>Uehling</a:t>
              </a:r>
              <a:r>
                <a:rPr lang="en-US" dirty="0"/>
                <a:t> correction to the potential and an electronic background correction.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4F222A-A9EA-CDB6-A19B-429990F377C6}"/>
                </a:ext>
              </a:extLst>
            </p:cNvPr>
            <p:cNvSpPr txBox="1"/>
            <p:nvPr/>
          </p:nvSpPr>
          <p:spPr>
            <a:xfrm>
              <a:off x="272193" y="4563971"/>
              <a:ext cx="1613757" cy="293489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D99295-A950-BFC4-EC27-D5A965E0CF59}"/>
              </a:ext>
            </a:extLst>
          </p:cNvPr>
          <p:cNvGrpSpPr/>
          <p:nvPr/>
        </p:nvGrpSpPr>
        <p:grpSpPr>
          <a:xfrm>
            <a:off x="4775251" y="900169"/>
            <a:ext cx="6900861" cy="2123208"/>
            <a:chOff x="4243388" y="1189612"/>
            <a:chExt cx="6900861" cy="2123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00BC58-66DC-57CE-A0A3-A96D5F8A7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9369" y="1189612"/>
              <a:ext cx="5629391" cy="138763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11A1F0-2EC8-C371-E819-B8DA93DC68C1}"/>
                </a:ext>
              </a:extLst>
            </p:cNvPr>
            <p:cNvSpPr txBox="1"/>
            <p:nvPr/>
          </p:nvSpPr>
          <p:spPr>
            <a:xfrm>
              <a:off x="4909918" y="2260976"/>
              <a:ext cx="925975" cy="307777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22CBBF-8C0D-4984-54CC-44965907A96B}"/>
                </a:ext>
              </a:extLst>
            </p:cNvPr>
            <p:cNvSpPr txBox="1"/>
            <p:nvPr/>
          </p:nvSpPr>
          <p:spPr>
            <a:xfrm>
              <a:off x="4243388" y="2574156"/>
              <a:ext cx="690086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Ideal point-like Coulomb potential energy (</a:t>
              </a:r>
              <a:r>
                <a:rPr lang="en-US" b="1" dirty="0" err="1"/>
                <a:t>Epoint</a:t>
              </a:r>
              <a:r>
                <a:rPr lang="en-US" dirty="0"/>
                <a:t>); contribution from uniform charged sphere nucleus (</a:t>
              </a:r>
              <a:r>
                <a:rPr lang="en-US" b="1" dirty="0" err="1"/>
                <a:t>dE</a:t>
              </a:r>
              <a:r>
                <a:rPr lang="en-US" b="1" baseline="-25000" dirty="0" err="1"/>
                <a:t>S</a:t>
              </a:r>
              <a:r>
                <a:rPr lang="en-US" dirty="0"/>
                <a:t>), Fermi 2-term charge distribution correction (</a:t>
              </a:r>
              <a:r>
                <a:rPr lang="en-US" b="1" dirty="0"/>
                <a:t>dE</a:t>
              </a:r>
              <a:r>
                <a:rPr lang="en-US" b="1" baseline="-25000" dirty="0"/>
                <a:t>F2</a:t>
              </a:r>
              <a:r>
                <a:rPr lang="en-US" dirty="0"/>
                <a:t>), the </a:t>
              </a:r>
              <a:r>
                <a:rPr lang="en-US" dirty="0" err="1"/>
                <a:t>Uehling</a:t>
              </a:r>
              <a:r>
                <a:rPr lang="en-US" dirty="0"/>
                <a:t> correction (</a:t>
              </a:r>
              <a:r>
                <a:rPr lang="en-US" b="1" dirty="0" err="1"/>
                <a:t>dE</a:t>
              </a:r>
              <a:r>
                <a:rPr lang="en-US" b="1" baseline="-25000" dirty="0" err="1"/>
                <a:t>U</a:t>
              </a:r>
              <a:r>
                <a:rPr lang="en-US" dirty="0"/>
                <a:t>) electronic screening correction (</a:t>
              </a:r>
              <a:r>
                <a:rPr lang="en-US" b="1" dirty="0" err="1"/>
                <a:t>dE</a:t>
              </a:r>
              <a:r>
                <a:rPr lang="en-US" b="1" baseline="-25000" dirty="0" err="1"/>
                <a:t>e</a:t>
              </a:r>
              <a:r>
                <a:rPr lang="en-US" dirty="0"/>
                <a:t>). Final energy,</a:t>
              </a:r>
              <a:r>
                <a:rPr lang="en-US" b="1" dirty="0"/>
                <a:t> </a:t>
              </a:r>
              <a:r>
                <a:rPr lang="en-US" b="1" dirty="0" err="1"/>
                <a:t>E</a:t>
              </a:r>
              <a:r>
                <a:rPr lang="en-US" b="1" baseline="-25000" dirty="0" err="1"/>
                <a:t>full</a:t>
              </a:r>
              <a:r>
                <a:rPr lang="en-US" dirty="0"/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C2AF91-8A0D-2DE2-7929-C89EA8A3B20C}"/>
                </a:ext>
              </a:extLst>
            </p:cNvPr>
            <p:cNvSpPr txBox="1"/>
            <p:nvPr/>
          </p:nvSpPr>
          <p:spPr>
            <a:xfrm>
              <a:off x="9552785" y="2260975"/>
              <a:ext cx="925975" cy="307777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F25001-B92C-1FC4-8D5B-1977D8C177C8}"/>
              </a:ext>
            </a:extLst>
          </p:cNvPr>
          <p:cNvSpPr txBox="1"/>
          <p:nvPr/>
        </p:nvSpPr>
        <p:spPr>
          <a:xfrm>
            <a:off x="9404399" y="3359169"/>
            <a:ext cx="2271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versus computed energies for the K1-L2 transition in various isotopes of lead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793731-B6EC-44AF-F86B-A31CCE566CD1}"/>
              </a:ext>
            </a:extLst>
          </p:cNvPr>
          <p:cNvSpPr txBox="1"/>
          <p:nvPr/>
        </p:nvSpPr>
        <p:spPr>
          <a:xfrm>
            <a:off x="514350" y="6338694"/>
            <a:ext cx="8098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Sturniolo</a:t>
            </a:r>
            <a:r>
              <a:rPr lang="en-US" dirty="0"/>
              <a:t>, A. Hillier, X-Ray </a:t>
            </a:r>
            <a:r>
              <a:rPr lang="en-US" dirty="0" err="1"/>
              <a:t>Spectrom</a:t>
            </a:r>
            <a:r>
              <a:rPr lang="en-US" dirty="0"/>
              <a:t>. 2021;50:180–196.</a:t>
            </a:r>
          </a:p>
        </p:txBody>
      </p:sp>
    </p:spTree>
    <p:extLst>
      <p:ext uri="{BB962C8B-B14F-4D97-AF65-F5344CB8AC3E}">
        <p14:creationId xmlns:p14="http://schemas.microsoft.com/office/powerpoint/2010/main" val="386215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1">
            <a:extLst>
              <a:ext uri="{FF2B5EF4-FFF2-40B4-BE49-F238E27FC236}">
                <a16:creationId xmlns:a16="http://schemas.microsoft.com/office/drawing/2014/main" id="{A0A1C223-477B-C61E-0F99-DBEFE6CFC953}"/>
              </a:ext>
            </a:extLst>
          </p:cNvPr>
          <p:cNvSpPr txBox="1"/>
          <p:nvPr/>
        </p:nvSpPr>
        <p:spPr>
          <a:xfrm>
            <a:off x="945356" y="245336"/>
            <a:ext cx="104155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Muonic Spectra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585175-3765-8F00-1703-349974F0F1DB}"/>
              </a:ext>
            </a:extLst>
          </p:cNvPr>
          <p:cNvSpPr txBox="1"/>
          <p:nvPr/>
        </p:nvSpPr>
        <p:spPr>
          <a:xfrm>
            <a:off x="514350" y="6338694"/>
            <a:ext cx="8098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Sturniolo</a:t>
            </a:r>
            <a:r>
              <a:rPr lang="en-US" dirty="0"/>
              <a:t>, A. Hillier, X-Ray </a:t>
            </a:r>
            <a:r>
              <a:rPr lang="en-US" dirty="0" err="1"/>
              <a:t>Spectrom</a:t>
            </a:r>
            <a:r>
              <a:rPr lang="en-US" dirty="0"/>
              <a:t>. 2021;50:180–196.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035605-0600-D391-63AC-0FEA03C93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57" y="1206772"/>
            <a:ext cx="7014225" cy="3593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43282-1064-E38A-C547-BD5ABAC6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568" y="1345867"/>
            <a:ext cx="4950207" cy="3454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1EE50A-8318-065B-CD9E-B57331DE6FB4}"/>
              </a:ext>
            </a:extLst>
          </p:cNvPr>
          <p:cNvSpPr txBox="1"/>
          <p:nvPr/>
        </p:nvSpPr>
        <p:spPr>
          <a:xfrm>
            <a:off x="368376" y="1011286"/>
            <a:ext cx="6146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(top) and computed (bottom) X-ray spectrum for muonic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DACACA-790C-394C-9EF6-8B73C47BE243}"/>
              </a:ext>
            </a:extLst>
          </p:cNvPr>
          <p:cNvSpPr txBox="1"/>
          <p:nvPr/>
        </p:nvSpPr>
        <p:spPr>
          <a:xfrm>
            <a:off x="7558659" y="897767"/>
            <a:ext cx="3802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(top) and computed (bottom) </a:t>
            </a:r>
          </a:p>
          <a:p>
            <a:r>
              <a:rPr lang="en-US" dirty="0"/>
              <a:t>X-ray spectrum for muonic silver</a:t>
            </a:r>
          </a:p>
        </p:txBody>
      </p:sp>
    </p:spTree>
    <p:extLst>
      <p:ext uri="{BB962C8B-B14F-4D97-AF65-F5344CB8AC3E}">
        <p14:creationId xmlns:p14="http://schemas.microsoft.com/office/powerpoint/2010/main" val="2684017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1">
            <a:extLst>
              <a:ext uri="{FF2B5EF4-FFF2-40B4-BE49-F238E27FC236}">
                <a16:creationId xmlns:a16="http://schemas.microsoft.com/office/drawing/2014/main" id="{A0A1C223-477B-C61E-0F99-DBEFE6CFC953}"/>
              </a:ext>
            </a:extLst>
          </p:cNvPr>
          <p:cNvSpPr txBox="1"/>
          <p:nvPr/>
        </p:nvSpPr>
        <p:spPr>
          <a:xfrm>
            <a:off x="945356" y="245336"/>
            <a:ext cx="104155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Muonic Spectra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585175-3765-8F00-1703-349974F0F1DB}"/>
              </a:ext>
            </a:extLst>
          </p:cNvPr>
          <p:cNvSpPr txBox="1"/>
          <p:nvPr/>
        </p:nvSpPr>
        <p:spPr>
          <a:xfrm>
            <a:off x="514350" y="6338694"/>
            <a:ext cx="8098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Sturniolo</a:t>
            </a:r>
            <a:r>
              <a:rPr lang="en-US" dirty="0"/>
              <a:t>, A. Hillier, X-Ray </a:t>
            </a:r>
            <a:r>
              <a:rPr lang="en-US" dirty="0" err="1"/>
              <a:t>Spectrom</a:t>
            </a:r>
            <a:r>
              <a:rPr lang="en-US" dirty="0"/>
              <a:t>. 2021;50:180–196.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035605-0600-D391-63AC-0FEA03C93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3" r="40813"/>
          <a:stretch/>
        </p:blipFill>
        <p:spPr>
          <a:xfrm>
            <a:off x="1354238" y="1206772"/>
            <a:ext cx="2731625" cy="3593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43282-1064-E38A-C547-BD5ABAC61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391"/>
          <a:stretch/>
        </p:blipFill>
        <p:spPr>
          <a:xfrm>
            <a:off x="6948568" y="1345867"/>
            <a:ext cx="2010237" cy="3454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1EE50A-8318-065B-CD9E-B57331DE6FB4}"/>
              </a:ext>
            </a:extLst>
          </p:cNvPr>
          <p:cNvSpPr txBox="1"/>
          <p:nvPr/>
        </p:nvSpPr>
        <p:spPr>
          <a:xfrm>
            <a:off x="368376" y="1011286"/>
            <a:ext cx="6146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(top) and computed (bottom) X-ray spectrum for muonic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DACACA-790C-394C-9EF6-8B73C47BE243}"/>
              </a:ext>
            </a:extLst>
          </p:cNvPr>
          <p:cNvSpPr txBox="1"/>
          <p:nvPr/>
        </p:nvSpPr>
        <p:spPr>
          <a:xfrm>
            <a:off x="7558659" y="897767"/>
            <a:ext cx="3802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(top) and computed (bottom) </a:t>
            </a:r>
          </a:p>
          <a:p>
            <a:r>
              <a:rPr lang="en-US" dirty="0"/>
              <a:t>X-ray spectrum for muonic silver</a:t>
            </a:r>
          </a:p>
        </p:txBody>
      </p:sp>
    </p:spTree>
    <p:extLst>
      <p:ext uri="{BB962C8B-B14F-4D97-AF65-F5344CB8AC3E}">
        <p14:creationId xmlns:p14="http://schemas.microsoft.com/office/powerpoint/2010/main" val="1023290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1">
            <a:extLst>
              <a:ext uri="{FF2B5EF4-FFF2-40B4-BE49-F238E27FC236}">
                <a16:creationId xmlns:a16="http://schemas.microsoft.com/office/drawing/2014/main" id="{A0A1C223-477B-C61E-0F99-DBEFE6CFC953}"/>
              </a:ext>
            </a:extLst>
          </p:cNvPr>
          <p:cNvSpPr txBox="1"/>
          <p:nvPr/>
        </p:nvSpPr>
        <p:spPr>
          <a:xfrm>
            <a:off x="945356" y="245336"/>
            <a:ext cx="104155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Muonic Spectra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585175-3765-8F00-1703-349974F0F1DB}"/>
              </a:ext>
            </a:extLst>
          </p:cNvPr>
          <p:cNvSpPr txBox="1"/>
          <p:nvPr/>
        </p:nvSpPr>
        <p:spPr>
          <a:xfrm>
            <a:off x="514350" y="6338694"/>
            <a:ext cx="8098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Sturniolo</a:t>
            </a:r>
            <a:r>
              <a:rPr lang="en-US" dirty="0"/>
              <a:t>, A. Hillier, X-Ray </a:t>
            </a:r>
            <a:r>
              <a:rPr lang="en-US" dirty="0" err="1"/>
              <a:t>Spectrom</a:t>
            </a:r>
            <a:r>
              <a:rPr lang="en-US" dirty="0"/>
              <a:t>. 2021;50:180–196.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EE50A-8318-065B-CD9E-B57331DE6FB4}"/>
              </a:ext>
            </a:extLst>
          </p:cNvPr>
          <p:cNvSpPr txBox="1"/>
          <p:nvPr/>
        </p:nvSpPr>
        <p:spPr>
          <a:xfrm>
            <a:off x="271456" y="768516"/>
            <a:ext cx="2874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(top) and computed</a:t>
            </a:r>
          </a:p>
          <a:p>
            <a:r>
              <a:rPr lang="en-US" dirty="0"/>
              <a:t> (bottom) X-ray spectrum for </a:t>
            </a:r>
          </a:p>
          <a:p>
            <a:r>
              <a:rPr lang="en-US" dirty="0"/>
              <a:t>muonic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DACACA-790C-394C-9EF6-8B73C47BE243}"/>
              </a:ext>
            </a:extLst>
          </p:cNvPr>
          <p:cNvSpPr txBox="1"/>
          <p:nvPr/>
        </p:nvSpPr>
        <p:spPr>
          <a:xfrm>
            <a:off x="9145901" y="639578"/>
            <a:ext cx="30460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(top) and computed</a:t>
            </a:r>
          </a:p>
          <a:p>
            <a:r>
              <a:rPr lang="en-US" dirty="0"/>
              <a:t> (bottom) X-ray spectrum for </a:t>
            </a:r>
          </a:p>
          <a:p>
            <a:r>
              <a:rPr lang="en-US" dirty="0"/>
              <a:t>muonic silver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64B6F5-34E6-1EC9-98E2-5F22F5ACBA8C}"/>
              </a:ext>
            </a:extLst>
          </p:cNvPr>
          <p:cNvGrpSpPr/>
          <p:nvPr/>
        </p:nvGrpSpPr>
        <p:grpSpPr>
          <a:xfrm>
            <a:off x="166872" y="1253389"/>
            <a:ext cx="3084146" cy="4057390"/>
            <a:chOff x="166872" y="1253389"/>
            <a:chExt cx="3084146" cy="40573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035605-0600-D391-63AC-0FEA03C938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243" r="40813"/>
            <a:stretch/>
          </p:blipFill>
          <p:spPr>
            <a:xfrm>
              <a:off x="166872" y="1253389"/>
              <a:ext cx="3084146" cy="405739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9856EF-3423-9E72-26CE-6BC5AA61D4CF}"/>
                </a:ext>
              </a:extLst>
            </p:cNvPr>
            <p:cNvSpPr/>
            <p:nvPr/>
          </p:nvSpPr>
          <p:spPr>
            <a:xfrm>
              <a:off x="752476" y="1992053"/>
              <a:ext cx="385760" cy="3204187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solidFill>
                <a:srgbClr val="FFFF00">
                  <a:alpha val="38895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D12341-B008-71A0-9FC5-B19FBF8BADDE}"/>
              </a:ext>
            </a:extLst>
          </p:cNvPr>
          <p:cNvGrpSpPr/>
          <p:nvPr/>
        </p:nvGrpSpPr>
        <p:grpSpPr>
          <a:xfrm>
            <a:off x="3388210" y="1162758"/>
            <a:ext cx="5923566" cy="4079590"/>
            <a:chOff x="3388210" y="1162758"/>
            <a:chExt cx="5923566" cy="407959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66E2971-DCE5-D56B-1A62-50E86B06C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8210" y="1162758"/>
              <a:ext cx="5923566" cy="407959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76D0EA-EA7A-C528-424A-4414DD0252A9}"/>
                </a:ext>
              </a:extLst>
            </p:cNvPr>
            <p:cNvSpPr/>
            <p:nvPr/>
          </p:nvSpPr>
          <p:spPr>
            <a:xfrm>
              <a:off x="5850517" y="1910969"/>
              <a:ext cx="385760" cy="3204187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solidFill>
                <a:srgbClr val="FFFF00">
                  <a:alpha val="38895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37BE73B-8E79-8F73-3516-15C1E82949DF}"/>
                </a:ext>
              </a:extLst>
            </p:cNvPr>
            <p:cNvSpPr/>
            <p:nvPr/>
          </p:nvSpPr>
          <p:spPr>
            <a:xfrm>
              <a:off x="6578084" y="1910970"/>
              <a:ext cx="385760" cy="3204187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solidFill>
                <a:srgbClr val="FFFF00">
                  <a:alpha val="38895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F91843-B8F9-814B-F8C5-3A347599AAEC}"/>
              </a:ext>
            </a:extLst>
          </p:cNvPr>
          <p:cNvGrpSpPr/>
          <p:nvPr/>
        </p:nvGrpSpPr>
        <p:grpSpPr>
          <a:xfrm>
            <a:off x="9553553" y="1265334"/>
            <a:ext cx="2258702" cy="3881511"/>
            <a:chOff x="9514198" y="1259227"/>
            <a:chExt cx="2258702" cy="38815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D43282-1064-E38A-C547-BD5ABAC61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391"/>
            <a:stretch/>
          </p:blipFill>
          <p:spPr>
            <a:xfrm>
              <a:off x="9514198" y="1259227"/>
              <a:ext cx="2258702" cy="388151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9C68BE-249B-032C-D2E9-0E3466A16865}"/>
                </a:ext>
              </a:extLst>
            </p:cNvPr>
            <p:cNvSpPr/>
            <p:nvPr/>
          </p:nvSpPr>
          <p:spPr>
            <a:xfrm>
              <a:off x="10643549" y="1772484"/>
              <a:ext cx="385760" cy="3204187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solidFill>
                <a:srgbClr val="FFFF00">
                  <a:alpha val="38895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6E9C61-E5C2-0770-4270-D90ADF7F28D0}"/>
              </a:ext>
            </a:extLst>
          </p:cNvPr>
          <p:cNvSpPr txBox="1"/>
          <p:nvPr/>
        </p:nvSpPr>
        <p:spPr>
          <a:xfrm>
            <a:off x="3546758" y="5220553"/>
            <a:ext cx="57929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(top) X-ray spectrum for muons in a 30–70 Au–Ag alloy. Below are the computed spectra for muonic gold (middle) and silver (bottom)</a:t>
            </a:r>
          </a:p>
        </p:txBody>
      </p:sp>
      <p:sp>
        <p:nvSpPr>
          <p:cNvPr id="16" name="Doughnut 15">
            <a:extLst>
              <a:ext uri="{FF2B5EF4-FFF2-40B4-BE49-F238E27FC236}">
                <a16:creationId xmlns:a16="http://schemas.microsoft.com/office/drawing/2014/main" id="{B67C482C-1EF1-623C-96CE-8DC50F73F011}"/>
              </a:ext>
            </a:extLst>
          </p:cNvPr>
          <p:cNvSpPr/>
          <p:nvPr/>
        </p:nvSpPr>
        <p:spPr>
          <a:xfrm rot="16200000">
            <a:off x="5352597" y="3275111"/>
            <a:ext cx="1321626" cy="307777"/>
          </a:xfrm>
          <a:prstGeom prst="donut">
            <a:avLst>
              <a:gd name="adj" fmla="val 75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Doughnut 16">
            <a:extLst>
              <a:ext uri="{FF2B5EF4-FFF2-40B4-BE49-F238E27FC236}">
                <a16:creationId xmlns:a16="http://schemas.microsoft.com/office/drawing/2014/main" id="{909A390D-A7B0-2173-CB4F-08AEA4125B16}"/>
              </a:ext>
            </a:extLst>
          </p:cNvPr>
          <p:cNvSpPr/>
          <p:nvPr/>
        </p:nvSpPr>
        <p:spPr>
          <a:xfrm rot="16200000">
            <a:off x="6396577" y="4094214"/>
            <a:ext cx="738665" cy="395870"/>
          </a:xfrm>
          <a:prstGeom prst="donut">
            <a:avLst>
              <a:gd name="adj" fmla="val 75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Doughnut 17">
            <a:extLst>
              <a:ext uri="{FF2B5EF4-FFF2-40B4-BE49-F238E27FC236}">
                <a16:creationId xmlns:a16="http://schemas.microsoft.com/office/drawing/2014/main" id="{0DFA72D7-0BCF-6944-44DD-05539F226C11}"/>
              </a:ext>
            </a:extLst>
          </p:cNvPr>
          <p:cNvSpPr/>
          <p:nvPr/>
        </p:nvSpPr>
        <p:spPr>
          <a:xfrm rot="16200000">
            <a:off x="6585687" y="3650913"/>
            <a:ext cx="360444" cy="183362"/>
          </a:xfrm>
          <a:prstGeom prst="donut">
            <a:avLst>
              <a:gd name="adj" fmla="val 75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Doughnut 18">
            <a:extLst>
              <a:ext uri="{FF2B5EF4-FFF2-40B4-BE49-F238E27FC236}">
                <a16:creationId xmlns:a16="http://schemas.microsoft.com/office/drawing/2014/main" id="{197EF618-3388-03B8-2124-C57936DF5E75}"/>
              </a:ext>
            </a:extLst>
          </p:cNvPr>
          <p:cNvSpPr/>
          <p:nvPr/>
        </p:nvSpPr>
        <p:spPr>
          <a:xfrm rot="16200000">
            <a:off x="5817449" y="4512257"/>
            <a:ext cx="451897" cy="180454"/>
          </a:xfrm>
          <a:prstGeom prst="donut">
            <a:avLst>
              <a:gd name="adj" fmla="val 75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12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1">
            <a:extLst>
              <a:ext uri="{FF2B5EF4-FFF2-40B4-BE49-F238E27FC236}">
                <a16:creationId xmlns:a16="http://schemas.microsoft.com/office/drawing/2014/main" id="{F16ABA92-B6A1-BD07-0BF6-CC0B38DDFBF3}"/>
              </a:ext>
            </a:extLst>
          </p:cNvPr>
          <p:cNvSpPr txBox="1"/>
          <p:nvPr/>
        </p:nvSpPr>
        <p:spPr>
          <a:xfrm>
            <a:off x="945356" y="245336"/>
            <a:ext cx="104155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MuDirac 2.0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14869-5281-DDCB-2E82-F4E6B92405AC}"/>
              </a:ext>
            </a:extLst>
          </p:cNvPr>
          <p:cNvSpPr txBox="1"/>
          <p:nvPr/>
        </p:nvSpPr>
        <p:spPr>
          <a:xfrm>
            <a:off x="495740" y="1100101"/>
            <a:ext cx="1405180" cy="58477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highlight>
                  <a:srgbClr val="FFFF00"/>
                </a:highlight>
              </a:rPr>
              <a:t>Atomic</a:t>
            </a:r>
          </a:p>
          <a:p>
            <a:pPr algn="ctr"/>
            <a:r>
              <a:rPr lang="en-US" sz="1600" b="1" dirty="0">
                <a:highlight>
                  <a:srgbClr val="FFFF00"/>
                </a:highlight>
              </a:rPr>
              <a:t> Capture</a:t>
            </a:r>
          </a:p>
        </p:txBody>
      </p:sp>
      <p:pic>
        <p:nvPicPr>
          <p:cNvPr id="4" name="Picture 3" descr="page11image44182496">
            <a:extLst>
              <a:ext uri="{FF2B5EF4-FFF2-40B4-BE49-F238E27FC236}">
                <a16:creationId xmlns:a16="http://schemas.microsoft.com/office/drawing/2014/main" id="{C9B12EDA-EF2C-FBDF-0E52-54D61D189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70" y="1798689"/>
            <a:ext cx="1753892" cy="171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579034-0EE9-E399-571C-356FD5171A33}"/>
              </a:ext>
            </a:extLst>
          </p:cNvPr>
          <p:cNvSpPr txBox="1"/>
          <p:nvPr/>
        </p:nvSpPr>
        <p:spPr>
          <a:xfrm>
            <a:off x="159296" y="3740253"/>
            <a:ext cx="21426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Muon capture rate prop. 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Initial muon population on initial energy level: l-distribution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/>
              <a:t>Intensities depend on l-distribution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/>
              <a:t>MuDirac 2.0 will address this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D53E34-2B02-264B-1D27-2F95B48B958D}"/>
              </a:ext>
            </a:extLst>
          </p:cNvPr>
          <p:cNvSpPr txBox="1"/>
          <p:nvPr/>
        </p:nvSpPr>
        <p:spPr>
          <a:xfrm>
            <a:off x="2839635" y="788112"/>
            <a:ext cx="785226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Intensities are important for elemental analysis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Intensities depend on muon population of initial level: l-distribution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Try some functional forms of </a:t>
            </a:r>
            <a:r>
              <a:rPr lang="en-US" sz="1800" b="1" dirty="0"/>
              <a:t>l-distribution (∆N(l))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Need to study </a:t>
            </a:r>
            <a:r>
              <a:rPr lang="en-US" sz="1800" dirty="0" err="1"/>
              <a:t>Integro</a:t>
            </a:r>
            <a:r>
              <a:rPr lang="en-US" sz="1800" dirty="0"/>
              <a:t>-differential systems of equations to find </a:t>
            </a:r>
            <a:r>
              <a:rPr lang="en-US" sz="1800" b="1" dirty="0"/>
              <a:t>(∆N(l))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</a:rPr>
              <a:t>PhD project started to develop MuDirac 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</a:rPr>
              <a:t>Potential applications of MuDirac in new scientific areas?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B692-B33B-F8D7-1076-E95792ABD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633" y="2878079"/>
            <a:ext cx="5616104" cy="7424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75F2472-90D8-5B2C-9062-48819E610B08}"/>
              </a:ext>
            </a:extLst>
          </p:cNvPr>
          <p:cNvGrpSpPr/>
          <p:nvPr/>
        </p:nvGrpSpPr>
        <p:grpSpPr>
          <a:xfrm>
            <a:off x="2327590" y="4571596"/>
            <a:ext cx="9990304" cy="2279518"/>
            <a:chOff x="2327590" y="4571596"/>
            <a:chExt cx="9990304" cy="2279518"/>
          </a:xfrm>
        </p:grpSpPr>
        <p:pic>
          <p:nvPicPr>
            <p:cNvPr id="16" name="Google Shape;317;p15">
              <a:extLst>
                <a:ext uri="{FF2B5EF4-FFF2-40B4-BE49-F238E27FC236}">
                  <a16:creationId xmlns:a16="http://schemas.microsoft.com/office/drawing/2014/main" id="{3BECD0ED-4508-8BA8-4FDB-0ECC08A1CFE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3638" r="9579"/>
            <a:stretch/>
          </p:blipFill>
          <p:spPr>
            <a:xfrm>
              <a:off x="2891446" y="4962946"/>
              <a:ext cx="1104539" cy="14371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18;p15">
              <a:extLst>
                <a:ext uri="{FF2B5EF4-FFF2-40B4-BE49-F238E27FC236}">
                  <a16:creationId xmlns:a16="http://schemas.microsoft.com/office/drawing/2014/main" id="{92E86DC4-CF20-90DA-FCFC-3717EA5A6579}"/>
                </a:ext>
              </a:extLst>
            </p:cNvPr>
            <p:cNvSpPr txBox="1"/>
            <p:nvPr/>
          </p:nvSpPr>
          <p:spPr>
            <a:xfrm>
              <a:off x="3004094" y="6432393"/>
              <a:ext cx="9689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HILLIER</a:t>
              </a:r>
              <a:endParaRPr dirty="0"/>
            </a:p>
          </p:txBody>
        </p:sp>
        <p:sp>
          <p:nvSpPr>
            <p:cNvPr id="12" name="Google Shape;321;p15">
              <a:extLst>
                <a:ext uri="{FF2B5EF4-FFF2-40B4-BE49-F238E27FC236}">
                  <a16:creationId xmlns:a16="http://schemas.microsoft.com/office/drawing/2014/main" id="{84E3285C-1116-69E1-1563-D2B7DB9D230C}"/>
                </a:ext>
              </a:extLst>
            </p:cNvPr>
            <p:cNvSpPr txBox="1"/>
            <p:nvPr/>
          </p:nvSpPr>
          <p:spPr>
            <a:xfrm>
              <a:off x="2327590" y="4602067"/>
              <a:ext cx="2339688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Muon Group – ISIS - STFC</a:t>
              </a:r>
              <a:endParaRPr sz="1600" dirty="0"/>
            </a:p>
          </p:txBody>
        </p:sp>
        <p:sp>
          <p:nvSpPr>
            <p:cNvPr id="22" name="Google Shape;305;p15">
              <a:extLst>
                <a:ext uri="{FF2B5EF4-FFF2-40B4-BE49-F238E27FC236}">
                  <a16:creationId xmlns:a16="http://schemas.microsoft.com/office/drawing/2014/main" id="{B95562BB-2BE4-9629-0DEC-CDE4868704A0}"/>
                </a:ext>
              </a:extLst>
            </p:cNvPr>
            <p:cNvSpPr txBox="1"/>
            <p:nvPr/>
          </p:nvSpPr>
          <p:spPr>
            <a:xfrm>
              <a:off x="8694567" y="4597389"/>
              <a:ext cx="362332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Scientific Computing Department - STFC</a:t>
              </a:r>
              <a:endParaRPr sz="1600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1ED6B0F-6516-25D8-D079-1EBB6A9F343E}"/>
                </a:ext>
              </a:extLst>
            </p:cNvPr>
            <p:cNvGrpSpPr/>
            <p:nvPr/>
          </p:nvGrpSpPr>
          <p:grpSpPr>
            <a:xfrm>
              <a:off x="9187906" y="4995291"/>
              <a:ext cx="2773554" cy="1806434"/>
              <a:chOff x="6525581" y="4984848"/>
              <a:chExt cx="2773554" cy="1806434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8FE8ACA-4F63-5F87-76BE-324DE969BD39}"/>
                  </a:ext>
                </a:extLst>
              </p:cNvPr>
              <p:cNvGrpSpPr/>
              <p:nvPr/>
            </p:nvGrpSpPr>
            <p:grpSpPr>
              <a:xfrm>
                <a:off x="6525581" y="4984848"/>
                <a:ext cx="2492024" cy="1437102"/>
                <a:chOff x="6525581" y="4984848"/>
                <a:chExt cx="2492024" cy="1437102"/>
              </a:xfrm>
            </p:grpSpPr>
            <p:pic>
              <p:nvPicPr>
                <p:cNvPr id="20" name="Google Shape;333;p15">
                  <a:extLst>
                    <a:ext uri="{FF2B5EF4-FFF2-40B4-BE49-F238E27FC236}">
                      <a16:creationId xmlns:a16="http://schemas.microsoft.com/office/drawing/2014/main" id="{8BADFA26-786A-9056-CBAD-9462528068E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8296" r="11432"/>
                <a:stretch/>
              </p:blipFill>
              <p:spPr>
                <a:xfrm>
                  <a:off x="6525581" y="4984848"/>
                  <a:ext cx="1104539" cy="143710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" name="Google Shape;339;p15" descr="Martin Plummer">
                  <a:extLst>
                    <a:ext uri="{FF2B5EF4-FFF2-40B4-BE49-F238E27FC236}">
                      <a16:creationId xmlns:a16="http://schemas.microsoft.com/office/drawing/2014/main" id="{326BDA29-08ED-0A18-013A-39643D7BA35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9201"/>
                <a:stretch/>
              </p:blipFill>
              <p:spPr>
                <a:xfrm>
                  <a:off x="8029575" y="4984848"/>
                  <a:ext cx="988030" cy="143710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3" name="Google Shape;335;p15">
                <a:extLst>
                  <a:ext uri="{FF2B5EF4-FFF2-40B4-BE49-F238E27FC236}">
                    <a16:creationId xmlns:a16="http://schemas.microsoft.com/office/drawing/2014/main" id="{6E90928D-EBE2-E955-B0FA-5973CA867EC4}"/>
                  </a:ext>
                </a:extLst>
              </p:cNvPr>
              <p:cNvSpPr txBox="1"/>
              <p:nvPr/>
            </p:nvSpPr>
            <p:spPr>
              <a:xfrm>
                <a:off x="6593354" y="6406939"/>
                <a:ext cx="96899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LIBORIO</a:t>
                </a:r>
                <a:endParaRPr dirty="0"/>
              </a:p>
            </p:txBody>
          </p:sp>
          <p:sp>
            <p:nvSpPr>
              <p:cNvPr id="24" name="Google Shape;340;p15">
                <a:extLst>
                  <a:ext uri="{FF2B5EF4-FFF2-40B4-BE49-F238E27FC236}">
                    <a16:creationId xmlns:a16="http://schemas.microsoft.com/office/drawing/2014/main" id="{26476E52-8AC7-4EF4-40E5-D47B69BB0469}"/>
                  </a:ext>
                </a:extLst>
              </p:cNvPr>
              <p:cNvSpPr txBox="1"/>
              <p:nvPr/>
            </p:nvSpPr>
            <p:spPr>
              <a:xfrm>
                <a:off x="7997144" y="6421950"/>
                <a:ext cx="130199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PLUMMER</a:t>
                </a:r>
                <a:endParaRPr dirty="0"/>
              </a:p>
            </p:txBody>
          </p:sp>
        </p:grpSp>
        <p:pic>
          <p:nvPicPr>
            <p:cNvPr id="5122" name="Picture 2" descr="Portrait placeholder">
              <a:extLst>
                <a:ext uri="{FF2B5EF4-FFF2-40B4-BE49-F238E27FC236}">
                  <a16:creationId xmlns:a16="http://schemas.microsoft.com/office/drawing/2014/main" id="{CB4A2547-258C-3F47-1247-9D04A5DE5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57146" y="4950538"/>
              <a:ext cx="1104539" cy="1482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Google Shape;318;p15">
              <a:extLst>
                <a:ext uri="{FF2B5EF4-FFF2-40B4-BE49-F238E27FC236}">
                  <a16:creationId xmlns:a16="http://schemas.microsoft.com/office/drawing/2014/main" id="{56FDEA92-6151-571B-99A1-BEFF80A891E5}"/>
                </a:ext>
              </a:extLst>
            </p:cNvPr>
            <p:cNvSpPr txBox="1"/>
            <p:nvPr/>
          </p:nvSpPr>
          <p:spPr>
            <a:xfrm>
              <a:off x="5939153" y="6472821"/>
              <a:ext cx="1809424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BARTOK-PARTAY</a:t>
              </a:r>
              <a:endParaRPr dirty="0"/>
            </a:p>
          </p:txBody>
        </p:sp>
        <p:sp>
          <p:nvSpPr>
            <p:cNvPr id="28" name="Google Shape;321;p15">
              <a:extLst>
                <a:ext uri="{FF2B5EF4-FFF2-40B4-BE49-F238E27FC236}">
                  <a16:creationId xmlns:a16="http://schemas.microsoft.com/office/drawing/2014/main" id="{605B722C-E6DA-B2CC-3419-0DD7218C4D5F}"/>
                </a:ext>
              </a:extLst>
            </p:cNvPr>
            <p:cNvSpPr txBox="1"/>
            <p:nvPr/>
          </p:nvSpPr>
          <p:spPr>
            <a:xfrm>
              <a:off x="5532490" y="4571596"/>
              <a:ext cx="2142642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University of Warwick</a:t>
              </a:r>
              <a:endParaRPr sz="1600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2AABF0D-B3B7-FE8A-93EA-87931A943C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14"/>
            <a:stretch/>
          </p:blipFill>
          <p:spPr bwMode="auto">
            <a:xfrm>
              <a:off x="4733146" y="4949790"/>
              <a:ext cx="1130552" cy="1482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Nicholas Hine">
              <a:extLst>
                <a:ext uri="{FF2B5EF4-FFF2-40B4-BE49-F238E27FC236}">
                  <a16:creationId xmlns:a16="http://schemas.microsoft.com/office/drawing/2014/main" id="{7331425B-ED84-1FAC-B350-A50FB8E1E1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2" t="4080" b="7674"/>
            <a:stretch/>
          </p:blipFill>
          <p:spPr bwMode="auto">
            <a:xfrm>
              <a:off x="7555133" y="4962946"/>
              <a:ext cx="1058285" cy="1482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318;p15">
              <a:extLst>
                <a:ext uri="{FF2B5EF4-FFF2-40B4-BE49-F238E27FC236}">
                  <a16:creationId xmlns:a16="http://schemas.microsoft.com/office/drawing/2014/main" id="{8FC8F1DF-1EA3-396B-EF31-7A20DEEDC01B}"/>
                </a:ext>
              </a:extLst>
            </p:cNvPr>
            <p:cNvSpPr txBox="1"/>
            <p:nvPr/>
          </p:nvSpPr>
          <p:spPr>
            <a:xfrm>
              <a:off x="7795793" y="6481823"/>
              <a:ext cx="722725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HINE</a:t>
              </a:r>
              <a:endParaRPr dirty="0"/>
            </a:p>
          </p:txBody>
        </p:sp>
        <p:sp>
          <p:nvSpPr>
            <p:cNvPr id="9" name="Google Shape;318;p15">
              <a:extLst>
                <a:ext uri="{FF2B5EF4-FFF2-40B4-BE49-F238E27FC236}">
                  <a16:creationId xmlns:a16="http://schemas.microsoft.com/office/drawing/2014/main" id="{369F1DD5-858E-D60A-5C5C-7C877306B3ED}"/>
                </a:ext>
              </a:extLst>
            </p:cNvPr>
            <p:cNvSpPr txBox="1"/>
            <p:nvPr/>
          </p:nvSpPr>
          <p:spPr>
            <a:xfrm>
              <a:off x="4903319" y="6463533"/>
              <a:ext cx="790205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JONES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72530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"/>
          <p:cNvSpPr txBox="1"/>
          <p:nvPr/>
        </p:nvSpPr>
        <p:spPr>
          <a:xfrm>
            <a:off x="845840" y="240283"/>
            <a:ext cx="100584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Conclusions and Future Work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814167-28E2-DB36-8D2B-40A0464D7D18}"/>
              </a:ext>
            </a:extLst>
          </p:cNvPr>
          <p:cNvSpPr txBox="1">
            <a:spLocks/>
          </p:cNvSpPr>
          <p:nvPr/>
        </p:nvSpPr>
        <p:spPr>
          <a:xfrm>
            <a:off x="845840" y="769436"/>
            <a:ext cx="10195035" cy="371584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700" b="1" dirty="0"/>
              <a:t>MuDirac is a sustainable, open-source code  that solves the radial Dirac equation for muonic atoms </a:t>
            </a:r>
            <a:endParaRPr lang="en-US" sz="1700" b="1" dirty="0">
              <a:latin typeface="+mn-lt"/>
            </a:endParaRPr>
          </a:p>
          <a:p>
            <a:pPr lvl="1"/>
            <a:endParaRPr lang="en-US" sz="1700" b="1" dirty="0">
              <a:latin typeface="Andale Mono" panose="020B0509000000000004" pitchFamily="49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700" b="1" dirty="0"/>
              <a:t>MuDirac can compute energies and transition rates for all the main X-ray spectral lines for muonic atoms across the periodic table, accounting for effects such as the finite size of the atomic nuclei and the </a:t>
            </a:r>
            <a:r>
              <a:rPr lang="en-US" sz="1700" b="1" dirty="0" err="1"/>
              <a:t>Uehling</a:t>
            </a:r>
            <a:r>
              <a:rPr lang="en-US" sz="1700" b="1" dirty="0"/>
              <a:t> correction</a:t>
            </a:r>
          </a:p>
          <a:p>
            <a:pPr lvl="1"/>
            <a:endParaRPr lang="en-US" sz="1700" b="1" dirty="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700" b="1" dirty="0"/>
              <a:t>The sustainable design of MuDirac can easily accommodate the addition of new corrections and extensions to improve its accuracy</a:t>
            </a:r>
          </a:p>
          <a:p>
            <a:pPr lvl="1"/>
            <a:endParaRPr lang="en-US" sz="1700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700" b="1" dirty="0"/>
              <a:t>MuDirac is useful for the interpretation of muonic X-Ray experiments for elemental analysis </a:t>
            </a:r>
          </a:p>
          <a:p>
            <a:pPr lvl="1"/>
            <a:endParaRPr lang="en-US" sz="1700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700" b="1" dirty="0"/>
              <a:t>MuDirac can account for isotopic effects to the muonic X-Rays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700" b="1" dirty="0"/>
              <a:t>Working on MuDirac 2.0, which will focus on an accurate estimation of the X-Rays intensities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700" b="1" dirty="0"/>
              <a:t>Working on adding MuDirac to Materials Galaxy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700" b="1" dirty="0">
              <a:solidFill>
                <a:srgbClr val="FF0000"/>
              </a:solidFill>
            </a:endParaRPr>
          </a:p>
          <a:p>
            <a:pPr lvl="1"/>
            <a:endParaRPr lang="en-US" sz="1700" dirty="0"/>
          </a:p>
          <a:p>
            <a:pPr marL="592138" lvl="3"/>
            <a:endParaRPr lang="en-US" dirty="0"/>
          </a:p>
          <a:p>
            <a:pPr marL="877888" lvl="3" indent="-285750"/>
            <a:endParaRPr lang="en-US" dirty="0"/>
          </a:p>
          <a:p>
            <a:pPr marL="877888" lvl="3" indent="-285750"/>
            <a:endParaRPr lang="en-US" dirty="0"/>
          </a:p>
          <a:p>
            <a:pPr marL="877888" lvl="3" indent="-285750"/>
            <a:endParaRPr lang="en-US" dirty="0"/>
          </a:p>
          <a:p>
            <a:pPr marL="877888" lvl="3" indent="-285750"/>
            <a:endParaRPr lang="en-US" dirty="0"/>
          </a:p>
          <a:p>
            <a:pPr marL="877888" lvl="3" indent="-285750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625C9F-AA49-1891-24F9-9597C862C095}"/>
              </a:ext>
            </a:extLst>
          </p:cNvPr>
          <p:cNvGrpSpPr/>
          <p:nvPr/>
        </p:nvGrpSpPr>
        <p:grpSpPr>
          <a:xfrm>
            <a:off x="323486" y="4679968"/>
            <a:ext cx="11273911" cy="2004791"/>
            <a:chOff x="567994" y="4272847"/>
            <a:chExt cx="11273911" cy="2004791"/>
          </a:xfrm>
        </p:grpSpPr>
        <p:grpSp>
          <p:nvGrpSpPr>
            <p:cNvPr id="12" name="Google Shape;94;p1">
              <a:extLst>
                <a:ext uri="{FF2B5EF4-FFF2-40B4-BE49-F238E27FC236}">
                  <a16:creationId xmlns:a16="http://schemas.microsoft.com/office/drawing/2014/main" id="{E45781E8-8FDB-5992-674F-347EE49FC66F}"/>
                </a:ext>
              </a:extLst>
            </p:cNvPr>
            <p:cNvGrpSpPr/>
            <p:nvPr/>
          </p:nvGrpSpPr>
          <p:grpSpPr>
            <a:xfrm>
              <a:off x="8110330" y="4585981"/>
              <a:ext cx="3731575" cy="1263491"/>
              <a:chOff x="7560527" y="5486654"/>
              <a:chExt cx="4186179" cy="1242171"/>
            </a:xfrm>
          </p:grpSpPr>
          <p:pic>
            <p:nvPicPr>
              <p:cNvPr id="16" name="Google Shape;95;p1">
                <a:extLst>
                  <a:ext uri="{FF2B5EF4-FFF2-40B4-BE49-F238E27FC236}">
                    <a16:creationId xmlns:a16="http://schemas.microsoft.com/office/drawing/2014/main" id="{2202153C-D827-C689-0942-B94DD3EA3D23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16724" t="4678" b="25724"/>
              <a:stretch/>
            </p:blipFill>
            <p:spPr>
              <a:xfrm>
                <a:off x="7560527" y="5486654"/>
                <a:ext cx="2031658" cy="12421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96;p1">
                <a:extLst>
                  <a:ext uri="{FF2B5EF4-FFF2-40B4-BE49-F238E27FC236}">
                    <a16:creationId xmlns:a16="http://schemas.microsoft.com/office/drawing/2014/main" id="{19D3B439-DC9E-7C16-4C95-2F1E979F36B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8758" r="-1"/>
              <a:stretch/>
            </p:blipFill>
            <p:spPr>
              <a:xfrm>
                <a:off x="9292079" y="5602861"/>
                <a:ext cx="2454627" cy="10097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Google Shape;99;p1" descr="Ada Lovelace Center">
              <a:extLst>
                <a:ext uri="{FF2B5EF4-FFF2-40B4-BE49-F238E27FC236}">
                  <a16:creationId xmlns:a16="http://schemas.microsoft.com/office/drawing/2014/main" id="{A30D40FD-1174-A51A-1A21-2E8D07BEADB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78656" y="4430823"/>
              <a:ext cx="1904447" cy="1378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00;p1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91C1802-18CA-212A-5FCC-00A12B5520B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85102" y="4510917"/>
              <a:ext cx="2689976" cy="1413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02;p1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4C88C637-75FA-CCB4-3861-05D07C53FB8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7994" y="4272847"/>
              <a:ext cx="1721474" cy="200479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945356" y="245336"/>
            <a:ext cx="1041558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MuDirac and Its Software Philosophy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2081854" y="1338676"/>
            <a:ext cx="8208912" cy="74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Leandro Liborio</a:t>
            </a:r>
            <a:r>
              <a:rPr lang="en-GB" sz="20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600" b="0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GB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Theoretical and Computational Physics Group, SCD, STFC</a:t>
            </a:r>
            <a:endParaRPr dirty="0"/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8850" y="3321050"/>
            <a:ext cx="114300" cy="215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1"/>
          <p:cNvGrpSpPr/>
          <p:nvPr/>
        </p:nvGrpSpPr>
        <p:grpSpPr>
          <a:xfrm>
            <a:off x="8110330" y="4585981"/>
            <a:ext cx="3731575" cy="1263491"/>
            <a:chOff x="7560527" y="5486654"/>
            <a:chExt cx="4186179" cy="1242171"/>
          </a:xfrm>
        </p:grpSpPr>
        <p:pic>
          <p:nvPicPr>
            <p:cNvPr id="95" name="Google Shape;95;p1"/>
            <p:cNvPicPr preferRelativeResize="0"/>
            <p:nvPr/>
          </p:nvPicPr>
          <p:blipFill rotWithShape="1">
            <a:blip r:embed="rId4">
              <a:alphaModFix/>
            </a:blip>
            <a:srcRect l="16724" t="4678" b="25724"/>
            <a:stretch/>
          </p:blipFill>
          <p:spPr>
            <a:xfrm>
              <a:off x="7560527" y="5486654"/>
              <a:ext cx="2031658" cy="12421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"/>
            <p:cNvPicPr preferRelativeResize="0"/>
            <p:nvPr/>
          </p:nvPicPr>
          <p:blipFill rotWithShape="1">
            <a:blip r:embed="rId5">
              <a:alphaModFix/>
            </a:blip>
            <a:srcRect l="38758" r="-1"/>
            <a:stretch/>
          </p:blipFill>
          <p:spPr>
            <a:xfrm>
              <a:off x="9292079" y="5602861"/>
              <a:ext cx="2454627" cy="1009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" name="Google Shape;97;p1"/>
          <p:cNvSpPr/>
          <p:nvPr/>
        </p:nvSpPr>
        <p:spPr>
          <a:xfrm>
            <a:off x="5403850" y="410146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530716" y="2853360"/>
            <a:ext cx="1131118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SONAR 1: First Workshop on </a:t>
            </a:r>
            <a:r>
              <a:rPr lang="en-GB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</a:t>
            </a: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en-GB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NegAtive</a:t>
            </a: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-muon Research, April 15</a:t>
            </a:r>
            <a:r>
              <a:rPr lang="en-GB" sz="2000" b="1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 </a:t>
            </a: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2024, Virtual Edition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" descr="Ada Lovelace Cent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8656" y="4430823"/>
            <a:ext cx="1904447" cy="13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 descr="Graphical user interfac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85102" y="4510917"/>
            <a:ext cx="2689976" cy="141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 descr="Icon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7994" y="4272847"/>
            <a:ext cx="1721474" cy="200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2128B4-6927-1693-EC49-ED9CC91D3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9237" y="1266277"/>
            <a:ext cx="10013524" cy="3715846"/>
          </a:xfrm>
        </p:spPr>
        <p:txBody>
          <a:bodyPr>
            <a:normAutofit fontScale="47500" lnSpcReduction="2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sz="4200" b="1" dirty="0"/>
              <a:t>Why MuDirac?: Muonic X-ray Codes and Databases for Non-destructive Elemental Analysis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4200" b="1" dirty="0"/>
              <a:t>Stages of a Muonic X-ray (µXES) Experiment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4200" b="1" dirty="0"/>
              <a:t>Muonic Cascade: Adapting Dirac’s Equation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4200" b="1" dirty="0"/>
              <a:t>Muonic Cascade: Modelling of X-Ray Energies 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4200" b="1" dirty="0"/>
              <a:t>MuDirac: Its Software Philosophy 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4200" b="1" dirty="0"/>
              <a:t>MuDirac in Galaxy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4200" b="1" dirty="0"/>
              <a:t>Example: Muonic Atom Lines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4200" b="1" dirty="0"/>
              <a:t>Example: Muonic Spectra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4200" b="1" dirty="0"/>
              <a:t>MuDirac 2.0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4200" b="1" dirty="0"/>
              <a:t>Conclusions</a:t>
            </a:r>
          </a:p>
          <a:p>
            <a:pPr marL="571500" indent="-457200">
              <a:buFont typeface="+mj-lt"/>
              <a:buAutoNum type="arabicPeriod"/>
            </a:pPr>
            <a:endParaRPr lang="en-US" sz="2300" b="1" dirty="0"/>
          </a:p>
          <a:p>
            <a:pPr marL="571500" indent="-457200">
              <a:buFont typeface="+mj-lt"/>
              <a:buAutoNum type="arabicPeriod"/>
            </a:pPr>
            <a:endParaRPr lang="en-US" sz="2300" b="1" dirty="0"/>
          </a:p>
          <a:p>
            <a:pPr marL="114300" indent="0">
              <a:buNone/>
            </a:pPr>
            <a:endParaRPr lang="en-US" sz="2300" b="1" dirty="0"/>
          </a:p>
          <a:p>
            <a:pPr marL="114300" indent="0">
              <a:buNone/>
            </a:pPr>
            <a:endParaRPr lang="en-US" sz="2300" b="1" dirty="0"/>
          </a:p>
          <a:p>
            <a:pPr marL="114300" indent="0">
              <a:buNone/>
            </a:pPr>
            <a:endParaRPr lang="en-US" sz="2300" b="1" dirty="0"/>
          </a:p>
          <a:p>
            <a:endParaRPr lang="en-US" sz="1700" b="1" dirty="0"/>
          </a:p>
          <a:p>
            <a:endParaRPr lang="en-US" sz="1700" b="1" dirty="0"/>
          </a:p>
          <a:p>
            <a:endParaRPr lang="en-US" sz="1700" b="1" dirty="0"/>
          </a:p>
          <a:p>
            <a:pPr marL="592138" lvl="3" indent="0">
              <a:buNone/>
            </a:pPr>
            <a:endParaRPr lang="en-US" dirty="0"/>
          </a:p>
          <a:p>
            <a:pPr marL="877888" lvl="3" indent="-285750"/>
            <a:endParaRPr lang="en-US" dirty="0"/>
          </a:p>
          <a:p>
            <a:pPr marL="877888" lvl="3" indent="-285750"/>
            <a:endParaRPr lang="en-US" dirty="0"/>
          </a:p>
          <a:p>
            <a:pPr marL="877888" lvl="3" indent="-285750"/>
            <a:endParaRPr lang="en-US" dirty="0"/>
          </a:p>
          <a:p>
            <a:pPr marL="877888" lvl="3" indent="-285750"/>
            <a:endParaRPr lang="en-US" dirty="0"/>
          </a:p>
          <a:p>
            <a:pPr marL="877888" lvl="3" indent="-285750"/>
            <a:endParaRPr lang="en-US" dirty="0"/>
          </a:p>
        </p:txBody>
      </p:sp>
      <p:sp>
        <p:nvSpPr>
          <p:cNvPr id="3" name="Google Shape;173;p3">
            <a:extLst>
              <a:ext uri="{FF2B5EF4-FFF2-40B4-BE49-F238E27FC236}">
                <a16:creationId xmlns:a16="http://schemas.microsoft.com/office/drawing/2014/main" id="{266C64B0-1745-DC2E-F95C-43ADA732324D}"/>
              </a:ext>
            </a:extLst>
          </p:cNvPr>
          <p:cNvSpPr txBox="1"/>
          <p:nvPr/>
        </p:nvSpPr>
        <p:spPr>
          <a:xfrm>
            <a:off x="888206" y="95734"/>
            <a:ext cx="104155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99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862FE5-E673-878D-C2B3-E094B4310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-476"/>
          <a:stretch/>
        </p:blipFill>
        <p:spPr>
          <a:xfrm>
            <a:off x="283264" y="1268801"/>
            <a:ext cx="5181719" cy="4495895"/>
          </a:xfrm>
          <a:prstGeom prst="rect">
            <a:avLst/>
          </a:prstGeom>
        </p:spPr>
      </p:pic>
      <p:sp>
        <p:nvSpPr>
          <p:cNvPr id="3" name="Google Shape;91;p1">
            <a:extLst>
              <a:ext uri="{FF2B5EF4-FFF2-40B4-BE49-F238E27FC236}">
                <a16:creationId xmlns:a16="http://schemas.microsoft.com/office/drawing/2014/main" id="{8514EDFB-5F07-9765-BA5A-902CC0737350}"/>
              </a:ext>
            </a:extLst>
          </p:cNvPr>
          <p:cNvSpPr txBox="1"/>
          <p:nvPr/>
        </p:nvSpPr>
        <p:spPr>
          <a:xfrm>
            <a:off x="192655" y="288144"/>
            <a:ext cx="117961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MuDirac?: Muonic X-ray Codes and Databases for Non-destructive Elemental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CDDB4E-5460-2FF8-2BCA-87CD8A6C068F}"/>
              </a:ext>
            </a:extLst>
          </p:cNvPr>
          <p:cNvSpPr txBox="1"/>
          <p:nvPr/>
        </p:nvSpPr>
        <p:spPr>
          <a:xfrm>
            <a:off x="1179443" y="993913"/>
            <a:ext cx="3339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Muonic Atom Cascade (70’s code)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98D0F-45ED-D4E4-05FF-65775F66C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306" y="1526978"/>
            <a:ext cx="4462047" cy="2766228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5FBFF04-7A6D-3D58-D3A2-4D9857196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703" y="4524905"/>
            <a:ext cx="3843504" cy="206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A7DF33-98A6-16A0-689E-3DA351E70644}"/>
              </a:ext>
            </a:extLst>
          </p:cNvPr>
          <p:cNvSpPr txBox="1"/>
          <p:nvPr/>
        </p:nvSpPr>
        <p:spPr>
          <a:xfrm>
            <a:off x="6188764" y="1000780"/>
            <a:ext cx="39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 X-Ray Catalogue (Russia-PSI-MUSIC)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60139-11C9-DA9C-1293-45AEC92B1A62}"/>
              </a:ext>
            </a:extLst>
          </p:cNvPr>
          <p:cNvSpPr txBox="1"/>
          <p:nvPr/>
        </p:nvSpPr>
        <p:spPr>
          <a:xfrm>
            <a:off x="10341353" y="1802296"/>
            <a:ext cx="1731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Focused on reliable identification of background lines and correct choice of targets and construction materials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6B0AC8-31FD-90B1-2665-CF5A059C0450}"/>
              </a:ext>
            </a:extLst>
          </p:cNvPr>
          <p:cNvSpPr txBox="1"/>
          <p:nvPr/>
        </p:nvSpPr>
        <p:spPr>
          <a:xfrm>
            <a:off x="5638858" y="4385469"/>
            <a:ext cx="2093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muonic x-ray lines of elements contained in things such as: target chemical compound, target package material, equipment materials and air (nitrogen, oxygen, carbon).</a:t>
            </a:r>
          </a:p>
        </p:txBody>
      </p:sp>
      <p:sp>
        <p:nvSpPr>
          <p:cNvPr id="13" name="Doughnut 12">
            <a:extLst>
              <a:ext uri="{FF2B5EF4-FFF2-40B4-BE49-F238E27FC236}">
                <a16:creationId xmlns:a16="http://schemas.microsoft.com/office/drawing/2014/main" id="{C4B2E763-113D-DC89-ED6C-59D4856FDA03}"/>
              </a:ext>
            </a:extLst>
          </p:cNvPr>
          <p:cNvSpPr/>
          <p:nvPr/>
        </p:nvSpPr>
        <p:spPr>
          <a:xfrm>
            <a:off x="7806014" y="4527454"/>
            <a:ext cx="1217881" cy="478499"/>
          </a:xfrm>
          <a:prstGeom prst="donut">
            <a:avLst>
              <a:gd name="adj" fmla="val 75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A51A76-3164-95DB-7CF5-D2EFBB817340}"/>
              </a:ext>
            </a:extLst>
          </p:cNvPr>
          <p:cNvSpPr txBox="1"/>
          <p:nvPr/>
        </p:nvSpPr>
        <p:spPr>
          <a:xfrm>
            <a:off x="192655" y="5914396"/>
            <a:ext cx="5446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 FAIR (Findable, Accessible, Interoperable and Reusable)</a:t>
            </a:r>
          </a:p>
        </p:txBody>
      </p:sp>
    </p:spTree>
    <p:extLst>
      <p:ext uri="{BB962C8B-B14F-4D97-AF65-F5344CB8AC3E}">
        <p14:creationId xmlns:p14="http://schemas.microsoft.com/office/powerpoint/2010/main" val="2922222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1">
            <a:extLst>
              <a:ext uri="{FF2B5EF4-FFF2-40B4-BE49-F238E27FC236}">
                <a16:creationId xmlns:a16="http://schemas.microsoft.com/office/drawing/2014/main" id="{A0A1C223-477B-C61E-0F99-DBEFE6CFC953}"/>
              </a:ext>
            </a:extLst>
          </p:cNvPr>
          <p:cNvSpPr txBox="1"/>
          <p:nvPr/>
        </p:nvSpPr>
        <p:spPr>
          <a:xfrm>
            <a:off x="945356" y="245336"/>
            <a:ext cx="104155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Stages of a µXES Experiment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88F8FC-61F3-E755-BAE3-F4336319E574}"/>
              </a:ext>
            </a:extLst>
          </p:cNvPr>
          <p:cNvSpPr txBox="1"/>
          <p:nvPr/>
        </p:nvSpPr>
        <p:spPr>
          <a:xfrm>
            <a:off x="231914" y="1650170"/>
            <a:ext cx="1534893" cy="58477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High Energy </a:t>
            </a:r>
          </a:p>
          <a:p>
            <a:pPr algn="ctr"/>
            <a:r>
              <a:rPr lang="en-US" sz="1600" b="1" dirty="0"/>
              <a:t>Slow Down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B48CBA-0954-D9EA-DA90-70F8E1F580EE}"/>
              </a:ext>
            </a:extLst>
          </p:cNvPr>
          <p:cNvSpPr txBox="1"/>
          <p:nvPr/>
        </p:nvSpPr>
        <p:spPr>
          <a:xfrm>
            <a:off x="2654449" y="1650169"/>
            <a:ext cx="1534893" cy="58477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Low Energy</a:t>
            </a:r>
          </a:p>
          <a:p>
            <a:pPr algn="ctr"/>
            <a:r>
              <a:rPr lang="en-US" sz="1600" b="1" dirty="0"/>
              <a:t> Slow Down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DCCDE-324C-2F5A-32CA-092BAEEED94E}"/>
              </a:ext>
            </a:extLst>
          </p:cNvPr>
          <p:cNvSpPr txBox="1"/>
          <p:nvPr/>
        </p:nvSpPr>
        <p:spPr>
          <a:xfrm>
            <a:off x="5335382" y="1677695"/>
            <a:ext cx="1405180" cy="58477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highlight>
                  <a:srgbClr val="FFFF00"/>
                </a:highlight>
              </a:rPr>
              <a:t>Atomic</a:t>
            </a:r>
          </a:p>
          <a:p>
            <a:pPr algn="ctr"/>
            <a:r>
              <a:rPr lang="en-US" sz="1600" b="1" dirty="0">
                <a:highlight>
                  <a:srgbClr val="FFFF00"/>
                </a:highlight>
              </a:rPr>
              <a:t> Capture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A19E92-47F3-B1A2-3BEA-0C69CE8F174F}"/>
              </a:ext>
            </a:extLst>
          </p:cNvPr>
          <p:cNvSpPr txBox="1"/>
          <p:nvPr/>
        </p:nvSpPr>
        <p:spPr>
          <a:xfrm>
            <a:off x="8062902" y="1677695"/>
            <a:ext cx="1292634" cy="58477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highlight>
                  <a:srgbClr val="FFFF00"/>
                </a:highlight>
              </a:rPr>
              <a:t>Muonic</a:t>
            </a:r>
          </a:p>
          <a:p>
            <a:pPr algn="ctr"/>
            <a:r>
              <a:rPr lang="en-US" sz="1600" b="1" dirty="0">
                <a:highlight>
                  <a:srgbClr val="FFFF00"/>
                </a:highlight>
              </a:rPr>
              <a:t> Cascade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BE881-685F-B8FA-ACB2-9DDF709E3859}"/>
              </a:ext>
            </a:extLst>
          </p:cNvPr>
          <p:cNvSpPr txBox="1"/>
          <p:nvPr/>
        </p:nvSpPr>
        <p:spPr>
          <a:xfrm>
            <a:off x="10614122" y="1677695"/>
            <a:ext cx="1072285" cy="58477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Nuclear </a:t>
            </a:r>
          </a:p>
          <a:p>
            <a:pPr algn="ctr"/>
            <a:r>
              <a:rPr lang="en-US" sz="1600" b="1" dirty="0"/>
              <a:t>Capture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B25CD9-049E-93BB-D869-CDC4DE4AE887}"/>
              </a:ext>
            </a:extLst>
          </p:cNvPr>
          <p:cNvSpPr txBox="1"/>
          <p:nvPr/>
        </p:nvSpPr>
        <p:spPr>
          <a:xfrm>
            <a:off x="231914" y="2774197"/>
            <a:ext cx="1534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49" name="Picture 1" descr="page5image178421968">
            <a:extLst>
              <a:ext uri="{FF2B5EF4-FFF2-40B4-BE49-F238E27FC236}">
                <a16:creationId xmlns:a16="http://schemas.microsoft.com/office/drawing/2014/main" id="{9E7D506E-3E51-7976-5714-3660C4F4D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4" t="7146" r="2342"/>
          <a:stretch/>
        </p:blipFill>
        <p:spPr bwMode="auto">
          <a:xfrm>
            <a:off x="318103" y="2504571"/>
            <a:ext cx="1362514" cy="15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EF28B9-F424-25E2-6DA2-1B8A7DBE7262}"/>
              </a:ext>
            </a:extLst>
          </p:cNvPr>
          <p:cNvSpPr txBox="1"/>
          <p:nvPr/>
        </p:nvSpPr>
        <p:spPr>
          <a:xfrm>
            <a:off x="109156" y="4317847"/>
            <a:ext cx="1780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Elastic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Penetration depth defined </a:t>
            </a:r>
          </a:p>
        </p:txBody>
      </p:sp>
      <p:pic>
        <p:nvPicPr>
          <p:cNvPr id="2050" name="Picture 2" descr="page6image111355856">
            <a:extLst>
              <a:ext uri="{FF2B5EF4-FFF2-40B4-BE49-F238E27FC236}">
                <a16:creationId xmlns:a16="http://schemas.microsoft.com/office/drawing/2014/main" id="{DF7D685E-E2BD-B915-73D6-15EA9E0C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149" y="2628554"/>
            <a:ext cx="1372414" cy="97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6D4553-597F-D029-B1C5-D9593ECFF795}"/>
              </a:ext>
            </a:extLst>
          </p:cNvPr>
          <p:cNvSpPr txBox="1"/>
          <p:nvPr/>
        </p:nvSpPr>
        <p:spPr>
          <a:xfrm>
            <a:off x="2654449" y="4074679"/>
            <a:ext cx="17804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E(µ-)~E(e)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E(µ-)~ 2keV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Frictional electronic force on µ-</a:t>
            </a:r>
          </a:p>
        </p:txBody>
      </p:sp>
      <p:pic>
        <p:nvPicPr>
          <p:cNvPr id="2051" name="Picture 3" descr="page11image44182496">
            <a:extLst>
              <a:ext uri="{FF2B5EF4-FFF2-40B4-BE49-F238E27FC236}">
                <a16:creationId xmlns:a16="http://schemas.microsoft.com/office/drawing/2014/main" id="{06AD0F41-F753-EE8D-7A5A-EE7F5314F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12" y="2376283"/>
            <a:ext cx="1753892" cy="171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02ADDC-D154-682E-132E-B22224F6E03E}"/>
              </a:ext>
            </a:extLst>
          </p:cNvPr>
          <p:cNvSpPr txBox="1"/>
          <p:nvPr/>
        </p:nvSpPr>
        <p:spPr>
          <a:xfrm>
            <a:off x="4998938" y="4317847"/>
            <a:ext cx="21426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Muon capture rate prop. 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Initial muon population on initial energy level: l-distribution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/>
              <a:t>Intensities depend on l-distribution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/>
              <a:t>MuDirac 2.0 will address this </a:t>
            </a:r>
          </a:p>
        </p:txBody>
      </p:sp>
      <p:pic>
        <p:nvPicPr>
          <p:cNvPr id="2052" name="Picture 4" descr="page12image178803584">
            <a:extLst>
              <a:ext uri="{FF2B5EF4-FFF2-40B4-BE49-F238E27FC236}">
                <a16:creationId xmlns:a16="http://schemas.microsoft.com/office/drawing/2014/main" id="{F856288F-13D4-91F3-CC06-7F91680CA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211" y="2385443"/>
            <a:ext cx="2827727" cy="181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171196-B572-4017-1FE8-6B41869CB2F2}"/>
              </a:ext>
            </a:extLst>
          </p:cNvPr>
          <p:cNvSpPr txBox="1"/>
          <p:nvPr/>
        </p:nvSpPr>
        <p:spPr>
          <a:xfrm>
            <a:off x="7819135" y="4332522"/>
            <a:ext cx="1780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Transition between muonic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Emission of muonic x-rays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/>
              <a:t>THIS IS WHAT WE MODEL NOW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FC0B5-051D-203E-5AA4-5BF40F5E45E8}"/>
              </a:ext>
            </a:extLst>
          </p:cNvPr>
          <p:cNvSpPr txBox="1"/>
          <p:nvPr/>
        </p:nvSpPr>
        <p:spPr>
          <a:xfrm>
            <a:off x="10184963" y="4317847"/>
            <a:ext cx="1780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Nuclei absorbs µ-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Nuclei may transmute into different element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Nuclei emits gamma rays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EBBC8A54-FAD2-40CF-A703-56E0AB1FDCC1}"/>
              </a:ext>
            </a:extLst>
          </p:cNvPr>
          <p:cNvSpPr/>
          <p:nvPr/>
        </p:nvSpPr>
        <p:spPr>
          <a:xfrm rot="16200000">
            <a:off x="2076963" y="1768875"/>
            <a:ext cx="318664" cy="34736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F24B7107-F81D-4D5C-C62A-FE167123B0DE}"/>
              </a:ext>
            </a:extLst>
          </p:cNvPr>
          <p:cNvSpPr/>
          <p:nvPr/>
        </p:nvSpPr>
        <p:spPr>
          <a:xfrm rot="16200000">
            <a:off x="4584215" y="1796401"/>
            <a:ext cx="318664" cy="34736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0D33B04-E697-E8A7-327F-FAA37905EE23}"/>
              </a:ext>
            </a:extLst>
          </p:cNvPr>
          <p:cNvSpPr/>
          <p:nvPr/>
        </p:nvSpPr>
        <p:spPr>
          <a:xfrm rot="16200000">
            <a:off x="7279106" y="1796401"/>
            <a:ext cx="318664" cy="34736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07D1AB32-B8FC-48C1-DD55-C76D0F605B53}"/>
              </a:ext>
            </a:extLst>
          </p:cNvPr>
          <p:cNvSpPr/>
          <p:nvPr/>
        </p:nvSpPr>
        <p:spPr>
          <a:xfrm rot="16200000">
            <a:off x="9924090" y="1796401"/>
            <a:ext cx="318664" cy="34736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12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F4D8BBD6-4774-0EF6-F074-45DD4EABB39E}"/>
              </a:ext>
            </a:extLst>
          </p:cNvPr>
          <p:cNvGrpSpPr/>
          <p:nvPr/>
        </p:nvGrpSpPr>
        <p:grpSpPr>
          <a:xfrm>
            <a:off x="-144871" y="1031147"/>
            <a:ext cx="3788452" cy="2327940"/>
            <a:chOff x="226980" y="966796"/>
            <a:chExt cx="3788452" cy="23279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981F8DC-C642-F865-FF00-EC1132E77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980" y="1305350"/>
              <a:ext cx="3788452" cy="1717745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618E75E-192B-C1D7-84EF-EA40C3B4BFB8}"/>
                </a:ext>
              </a:extLst>
            </p:cNvPr>
            <p:cNvGrpSpPr/>
            <p:nvPr/>
          </p:nvGrpSpPr>
          <p:grpSpPr>
            <a:xfrm>
              <a:off x="483362" y="966796"/>
              <a:ext cx="3298783" cy="2327940"/>
              <a:chOff x="432121" y="1236881"/>
              <a:chExt cx="3298783" cy="232794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B03A33-C110-B660-A477-BDD377045315}"/>
                  </a:ext>
                </a:extLst>
              </p:cNvPr>
              <p:cNvSpPr txBox="1"/>
              <p:nvPr/>
            </p:nvSpPr>
            <p:spPr>
              <a:xfrm>
                <a:off x="788294" y="1236881"/>
                <a:ext cx="25864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Dirac Eq. for Radial V(r)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22ECD0B-A3BF-8C2C-9944-D58724F10BC0}"/>
                  </a:ext>
                </a:extLst>
              </p:cNvPr>
              <p:cNvGrpSpPr/>
              <p:nvPr/>
            </p:nvGrpSpPr>
            <p:grpSpPr>
              <a:xfrm>
                <a:off x="432121" y="1663336"/>
                <a:ext cx="3298783" cy="1901485"/>
                <a:chOff x="432121" y="1593868"/>
                <a:chExt cx="3298783" cy="1901485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025FC51-C5C8-D864-D68E-4966DD96356D}"/>
                    </a:ext>
                  </a:extLst>
                </p:cNvPr>
                <p:cNvSpPr txBox="1"/>
                <p:nvPr/>
              </p:nvSpPr>
              <p:spPr>
                <a:xfrm>
                  <a:off x="432121" y="3156799"/>
                  <a:ext cx="329878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NOT Potential of a Point Charge </a:t>
                  </a:r>
                </a:p>
              </p:txBody>
            </p:sp>
            <p:sp>
              <p:nvSpPr>
                <p:cNvPr id="27" name="Doughnut 26">
                  <a:extLst>
                    <a:ext uri="{FF2B5EF4-FFF2-40B4-BE49-F238E27FC236}">
                      <a16:creationId xmlns:a16="http://schemas.microsoft.com/office/drawing/2014/main" id="{AF82A5C5-9B81-291B-7DB8-3434DE6248F1}"/>
                    </a:ext>
                  </a:extLst>
                </p:cNvPr>
                <p:cNvSpPr/>
                <p:nvPr/>
              </p:nvSpPr>
              <p:spPr>
                <a:xfrm>
                  <a:off x="2880741" y="2261878"/>
                  <a:ext cx="581848" cy="547032"/>
                </a:xfrm>
                <a:prstGeom prst="donut">
                  <a:avLst>
                    <a:gd name="adj" fmla="val 755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Doughnut 27">
                  <a:extLst>
                    <a:ext uri="{FF2B5EF4-FFF2-40B4-BE49-F238E27FC236}">
                      <a16:creationId xmlns:a16="http://schemas.microsoft.com/office/drawing/2014/main" id="{8D6045E0-1F1B-97C0-466F-C57872BEAC82}"/>
                    </a:ext>
                  </a:extLst>
                </p:cNvPr>
                <p:cNvSpPr/>
                <p:nvPr/>
              </p:nvSpPr>
              <p:spPr>
                <a:xfrm>
                  <a:off x="2641712" y="1593868"/>
                  <a:ext cx="581848" cy="547032"/>
                </a:xfrm>
                <a:prstGeom prst="donut">
                  <a:avLst>
                    <a:gd name="adj" fmla="val 755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BF7C103-BD82-ED40-D994-AB7900A191CF}"/>
              </a:ext>
            </a:extLst>
          </p:cNvPr>
          <p:cNvGrpSpPr/>
          <p:nvPr/>
        </p:nvGrpSpPr>
        <p:grpSpPr>
          <a:xfrm>
            <a:off x="4120865" y="972818"/>
            <a:ext cx="4035886" cy="2544382"/>
            <a:chOff x="4202546" y="989082"/>
            <a:chExt cx="4035886" cy="25443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9D77A0-F960-2733-021F-6267561A81A8}"/>
                </a:ext>
              </a:extLst>
            </p:cNvPr>
            <p:cNvSpPr txBox="1"/>
            <p:nvPr/>
          </p:nvSpPr>
          <p:spPr>
            <a:xfrm>
              <a:off x="4272822" y="989082"/>
              <a:ext cx="39656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Uniformly Charged Sphere radius R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301EC3A-2AE8-90A1-3403-88AE72053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2546" y="1295291"/>
              <a:ext cx="3482026" cy="1495223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8F795B0-BED8-9750-7CE6-03DE50F3E218}"/>
                </a:ext>
              </a:extLst>
            </p:cNvPr>
            <p:cNvGrpSpPr/>
            <p:nvPr/>
          </p:nvGrpSpPr>
          <p:grpSpPr>
            <a:xfrm>
              <a:off x="5543982" y="2790514"/>
              <a:ext cx="840581" cy="742950"/>
              <a:chOff x="5621986" y="2878378"/>
              <a:chExt cx="840581" cy="74295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B2DED58-58CA-E0D6-48D0-E56BBA4B33CE}"/>
                  </a:ext>
                </a:extLst>
              </p:cNvPr>
              <p:cNvSpPr/>
              <p:nvPr/>
            </p:nvSpPr>
            <p:spPr>
              <a:xfrm>
                <a:off x="5621986" y="2878378"/>
                <a:ext cx="766762" cy="74295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92A8D292-E4AA-4367-B799-AAC94FFA88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29363" y="3249853"/>
                <a:ext cx="360965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392470D-DCB5-88AF-532D-52AD3C00D546}"/>
                  </a:ext>
                </a:extLst>
              </p:cNvPr>
              <p:cNvSpPr txBox="1"/>
              <p:nvPr/>
            </p:nvSpPr>
            <p:spPr>
              <a:xfrm>
                <a:off x="6005367" y="2963418"/>
                <a:ext cx="457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R</a:t>
                </a: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1ED77F5-B06C-CBF3-235F-C09EB378460E}"/>
              </a:ext>
            </a:extLst>
          </p:cNvPr>
          <p:cNvSpPr txBox="1"/>
          <p:nvPr/>
        </p:nvSpPr>
        <p:spPr>
          <a:xfrm>
            <a:off x="8441078" y="1073723"/>
            <a:ext cx="3482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Smooth cutoff: Fermi Distribution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7D73DCD-B5AF-FC57-88BD-1DDD27C094F8}"/>
              </a:ext>
            </a:extLst>
          </p:cNvPr>
          <p:cNvGrpSpPr/>
          <p:nvPr/>
        </p:nvGrpSpPr>
        <p:grpSpPr>
          <a:xfrm>
            <a:off x="9926021" y="2454358"/>
            <a:ext cx="1089238" cy="809863"/>
            <a:chOff x="9907605" y="2652594"/>
            <a:chExt cx="1089238" cy="809863"/>
          </a:xfrm>
        </p:grpSpPr>
        <p:sp>
          <p:nvSpPr>
            <p:cNvPr id="32" name="Doughnut 31">
              <a:extLst>
                <a:ext uri="{FF2B5EF4-FFF2-40B4-BE49-F238E27FC236}">
                  <a16:creationId xmlns:a16="http://schemas.microsoft.com/office/drawing/2014/main" id="{9BD2BFDF-CF4A-E6CA-C175-6E6BDEEAC1AF}"/>
                </a:ext>
              </a:extLst>
            </p:cNvPr>
            <p:cNvSpPr/>
            <p:nvPr/>
          </p:nvSpPr>
          <p:spPr>
            <a:xfrm>
              <a:off x="9907605" y="2652594"/>
              <a:ext cx="766762" cy="742950"/>
            </a:xfrm>
            <a:prstGeom prst="donut">
              <a:avLst>
                <a:gd name="adj" fmla="val 7315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494C972-EF0A-79DA-5D1F-CCF0B4D85139}"/>
                </a:ext>
              </a:extLst>
            </p:cNvPr>
            <p:cNvCxnSpPr/>
            <p:nvPr/>
          </p:nvCxnSpPr>
          <p:spPr>
            <a:xfrm>
              <a:off x="10290986" y="3026446"/>
              <a:ext cx="314325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1F12BAD-09A2-E18E-E0F9-07090E8C014C}"/>
                </a:ext>
              </a:extLst>
            </p:cNvPr>
            <p:cNvSpPr txBox="1"/>
            <p:nvPr/>
          </p:nvSpPr>
          <p:spPr>
            <a:xfrm>
              <a:off x="10172725" y="2719272"/>
              <a:ext cx="5508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</a:t>
              </a:r>
              <a:r>
                <a:rPr lang="en-US" baseline="-25000" dirty="0"/>
                <a:t>F</a:t>
              </a:r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A3A8FE-CFBE-6558-C369-AE10475D0C94}"/>
                </a:ext>
              </a:extLst>
            </p:cNvPr>
            <p:cNvSpPr txBox="1"/>
            <p:nvPr/>
          </p:nvSpPr>
          <p:spPr>
            <a:xfrm>
              <a:off x="10504701" y="3093125"/>
              <a:ext cx="49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𝛿</a:t>
              </a:r>
              <a:r>
                <a:rPr lang="en-US" sz="1800" baseline="-25000" dirty="0"/>
                <a:t>F</a:t>
              </a:r>
              <a:endParaRPr lang="en-US" sz="1800" dirty="0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944476B8-0483-2035-733A-8873B73DA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867" y="1319793"/>
            <a:ext cx="3264237" cy="124589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A6E0F552-3C04-D80D-8DAE-E06E6CE764C1}"/>
              </a:ext>
            </a:extLst>
          </p:cNvPr>
          <p:cNvGrpSpPr/>
          <p:nvPr/>
        </p:nvGrpSpPr>
        <p:grpSpPr>
          <a:xfrm>
            <a:off x="6453483" y="4366812"/>
            <a:ext cx="5634345" cy="2251391"/>
            <a:chOff x="2920944" y="4395496"/>
            <a:chExt cx="5634345" cy="225139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7BD29C7-1FF3-8A8D-E298-B1FB98877BF1}"/>
                </a:ext>
              </a:extLst>
            </p:cNvPr>
            <p:cNvSpPr txBox="1"/>
            <p:nvPr/>
          </p:nvSpPr>
          <p:spPr>
            <a:xfrm>
              <a:off x="3782145" y="4395496"/>
              <a:ext cx="44097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Correct Potential for Vacuum Polarizability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F34EC03-BE06-7F7A-84F1-860097F37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0944" y="4787759"/>
              <a:ext cx="5634345" cy="139654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1E5E18-4CCB-110D-092D-F0D1C04DE278}"/>
                </a:ext>
              </a:extLst>
            </p:cNvPr>
            <p:cNvSpPr txBox="1"/>
            <p:nvPr/>
          </p:nvSpPr>
          <p:spPr>
            <a:xfrm>
              <a:off x="4955464" y="6308333"/>
              <a:ext cx="26003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/>
                <a:t>Uehling</a:t>
              </a:r>
              <a:r>
                <a:rPr lang="en-US" sz="1600" b="1" dirty="0"/>
                <a:t> Potential</a:t>
              </a:r>
            </a:p>
          </p:txBody>
        </p:sp>
      </p:grpSp>
      <p:sp>
        <p:nvSpPr>
          <p:cNvPr id="56" name="Down Arrow 55">
            <a:extLst>
              <a:ext uri="{FF2B5EF4-FFF2-40B4-BE49-F238E27FC236}">
                <a16:creationId xmlns:a16="http://schemas.microsoft.com/office/drawing/2014/main" id="{BA5AE0E1-A5CE-0D14-0849-1D769769519B}"/>
              </a:ext>
            </a:extLst>
          </p:cNvPr>
          <p:cNvSpPr/>
          <p:nvPr/>
        </p:nvSpPr>
        <p:spPr>
          <a:xfrm rot="16200000">
            <a:off x="3724102" y="1827526"/>
            <a:ext cx="341376" cy="39281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Down Arrow 56">
            <a:extLst>
              <a:ext uri="{FF2B5EF4-FFF2-40B4-BE49-F238E27FC236}">
                <a16:creationId xmlns:a16="http://schemas.microsoft.com/office/drawing/2014/main" id="{DF679432-2628-57C6-B9A8-3410B37503B5}"/>
              </a:ext>
            </a:extLst>
          </p:cNvPr>
          <p:cNvSpPr/>
          <p:nvPr/>
        </p:nvSpPr>
        <p:spPr>
          <a:xfrm rot="5400000">
            <a:off x="5854756" y="5087203"/>
            <a:ext cx="341376" cy="39281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>
            <a:extLst>
              <a:ext uri="{FF2B5EF4-FFF2-40B4-BE49-F238E27FC236}">
                <a16:creationId xmlns:a16="http://schemas.microsoft.com/office/drawing/2014/main" id="{D8ADE46B-92B6-235D-3E48-DEE4111133FE}"/>
              </a:ext>
            </a:extLst>
          </p:cNvPr>
          <p:cNvSpPr/>
          <p:nvPr/>
        </p:nvSpPr>
        <p:spPr>
          <a:xfrm>
            <a:off x="10129264" y="3727986"/>
            <a:ext cx="341376" cy="39281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>
            <a:extLst>
              <a:ext uri="{FF2B5EF4-FFF2-40B4-BE49-F238E27FC236}">
                <a16:creationId xmlns:a16="http://schemas.microsoft.com/office/drawing/2014/main" id="{17FCFA02-7256-2B7E-6FA3-6840CDCF6247}"/>
              </a:ext>
            </a:extLst>
          </p:cNvPr>
          <p:cNvSpPr/>
          <p:nvPr/>
        </p:nvSpPr>
        <p:spPr>
          <a:xfrm rot="16200000">
            <a:off x="8212139" y="1773850"/>
            <a:ext cx="341376" cy="39281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00B4CB1-B818-6C05-99DD-6D105947FB8C}"/>
              </a:ext>
            </a:extLst>
          </p:cNvPr>
          <p:cNvSpPr txBox="1"/>
          <p:nvPr/>
        </p:nvSpPr>
        <p:spPr>
          <a:xfrm>
            <a:off x="382285" y="4649244"/>
            <a:ext cx="5117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Electronic Background Correction 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Overlap high E muonic orbital and low E electronic orbitals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Tauscher method</a:t>
            </a:r>
          </a:p>
        </p:txBody>
      </p:sp>
      <p:sp>
        <p:nvSpPr>
          <p:cNvPr id="2" name="Google Shape;91;p1">
            <a:extLst>
              <a:ext uri="{FF2B5EF4-FFF2-40B4-BE49-F238E27FC236}">
                <a16:creationId xmlns:a16="http://schemas.microsoft.com/office/drawing/2014/main" id="{A0129093-1CC9-841A-B335-1253433A37CC}"/>
              </a:ext>
            </a:extLst>
          </p:cNvPr>
          <p:cNvSpPr txBox="1"/>
          <p:nvPr/>
        </p:nvSpPr>
        <p:spPr>
          <a:xfrm>
            <a:off x="842366" y="179796"/>
            <a:ext cx="104155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Muonic Cascade: Adapting Dirac’s Equation</a:t>
            </a:r>
          </a:p>
        </p:txBody>
      </p:sp>
    </p:spTree>
    <p:extLst>
      <p:ext uri="{BB962C8B-B14F-4D97-AF65-F5344CB8AC3E}">
        <p14:creationId xmlns:p14="http://schemas.microsoft.com/office/powerpoint/2010/main" val="264961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F4D8BBD6-4774-0EF6-F074-45DD4EABB39E}"/>
              </a:ext>
            </a:extLst>
          </p:cNvPr>
          <p:cNvGrpSpPr/>
          <p:nvPr/>
        </p:nvGrpSpPr>
        <p:grpSpPr>
          <a:xfrm>
            <a:off x="165205" y="1011352"/>
            <a:ext cx="3788452" cy="2327940"/>
            <a:chOff x="226980" y="966796"/>
            <a:chExt cx="3788452" cy="23279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981F8DC-C642-F865-FF00-EC1132E77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980" y="1305350"/>
              <a:ext cx="3788452" cy="1717745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618E75E-192B-C1D7-84EF-EA40C3B4BFB8}"/>
                </a:ext>
              </a:extLst>
            </p:cNvPr>
            <p:cNvGrpSpPr/>
            <p:nvPr/>
          </p:nvGrpSpPr>
          <p:grpSpPr>
            <a:xfrm>
              <a:off x="483362" y="966796"/>
              <a:ext cx="3298783" cy="2327940"/>
              <a:chOff x="432121" y="1236881"/>
              <a:chExt cx="3298783" cy="232794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B03A33-C110-B660-A477-BDD377045315}"/>
                  </a:ext>
                </a:extLst>
              </p:cNvPr>
              <p:cNvSpPr txBox="1"/>
              <p:nvPr/>
            </p:nvSpPr>
            <p:spPr>
              <a:xfrm>
                <a:off x="788294" y="1236881"/>
                <a:ext cx="25864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Dirac Eq. for Radial V(r)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22ECD0B-A3BF-8C2C-9944-D58724F10BC0}"/>
                  </a:ext>
                </a:extLst>
              </p:cNvPr>
              <p:cNvGrpSpPr/>
              <p:nvPr/>
            </p:nvGrpSpPr>
            <p:grpSpPr>
              <a:xfrm>
                <a:off x="432121" y="1663336"/>
                <a:ext cx="3298783" cy="1901485"/>
                <a:chOff x="432121" y="1593868"/>
                <a:chExt cx="3298783" cy="1901485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025FC51-C5C8-D864-D68E-4966DD96356D}"/>
                    </a:ext>
                  </a:extLst>
                </p:cNvPr>
                <p:cNvSpPr txBox="1"/>
                <p:nvPr/>
              </p:nvSpPr>
              <p:spPr>
                <a:xfrm>
                  <a:off x="432121" y="3156799"/>
                  <a:ext cx="329878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NOT Potential of a Point Charge </a:t>
                  </a:r>
                </a:p>
              </p:txBody>
            </p:sp>
            <p:sp>
              <p:nvSpPr>
                <p:cNvPr id="27" name="Doughnut 26">
                  <a:extLst>
                    <a:ext uri="{FF2B5EF4-FFF2-40B4-BE49-F238E27FC236}">
                      <a16:creationId xmlns:a16="http://schemas.microsoft.com/office/drawing/2014/main" id="{AF82A5C5-9B81-291B-7DB8-3434DE6248F1}"/>
                    </a:ext>
                  </a:extLst>
                </p:cNvPr>
                <p:cNvSpPr/>
                <p:nvPr/>
              </p:nvSpPr>
              <p:spPr>
                <a:xfrm>
                  <a:off x="2880741" y="2261878"/>
                  <a:ext cx="581848" cy="547032"/>
                </a:xfrm>
                <a:prstGeom prst="donut">
                  <a:avLst>
                    <a:gd name="adj" fmla="val 755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Doughnut 27">
                  <a:extLst>
                    <a:ext uri="{FF2B5EF4-FFF2-40B4-BE49-F238E27FC236}">
                      <a16:creationId xmlns:a16="http://schemas.microsoft.com/office/drawing/2014/main" id="{8D6045E0-1F1B-97C0-466F-C57872BEAC82}"/>
                    </a:ext>
                  </a:extLst>
                </p:cNvPr>
                <p:cNvSpPr/>
                <p:nvPr/>
              </p:nvSpPr>
              <p:spPr>
                <a:xfrm>
                  <a:off x="2641712" y="1593868"/>
                  <a:ext cx="581848" cy="547032"/>
                </a:xfrm>
                <a:prstGeom prst="donut">
                  <a:avLst>
                    <a:gd name="adj" fmla="val 755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757E638-863E-0539-FFEB-BF69DEDAC346}"/>
              </a:ext>
            </a:extLst>
          </p:cNvPr>
          <p:cNvSpPr txBox="1"/>
          <p:nvPr/>
        </p:nvSpPr>
        <p:spPr>
          <a:xfrm>
            <a:off x="4637717" y="1200424"/>
            <a:ext cx="29436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</a:rPr>
              <a:t>Radial Dirac Equation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</a:rPr>
              <a:t>Solve Coulomb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</a:rPr>
              <a:t>Correct Coulomb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</a:rPr>
              <a:t>Correct for Electronic Background  </a:t>
            </a:r>
          </a:p>
        </p:txBody>
      </p:sp>
      <p:sp>
        <p:nvSpPr>
          <p:cNvPr id="56" name="Down Arrow 55">
            <a:extLst>
              <a:ext uri="{FF2B5EF4-FFF2-40B4-BE49-F238E27FC236}">
                <a16:creationId xmlns:a16="http://schemas.microsoft.com/office/drawing/2014/main" id="{BA5AE0E1-A5CE-0D14-0849-1D769769519B}"/>
              </a:ext>
            </a:extLst>
          </p:cNvPr>
          <p:cNvSpPr/>
          <p:nvPr/>
        </p:nvSpPr>
        <p:spPr>
          <a:xfrm rot="16200000">
            <a:off x="3872148" y="1848990"/>
            <a:ext cx="341376" cy="39281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Google Shape;91;p1">
            <a:extLst>
              <a:ext uri="{FF2B5EF4-FFF2-40B4-BE49-F238E27FC236}">
                <a16:creationId xmlns:a16="http://schemas.microsoft.com/office/drawing/2014/main" id="{186D60F2-AC1E-B350-0CAA-7CA925039AF4}"/>
              </a:ext>
            </a:extLst>
          </p:cNvPr>
          <p:cNvSpPr txBox="1"/>
          <p:nvPr/>
        </p:nvSpPr>
        <p:spPr>
          <a:xfrm>
            <a:off x="888206" y="260834"/>
            <a:ext cx="104155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Muonic Cascade: Modelling of X-Ray Energies 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EECDD97-4A78-135C-B02A-3ABF5E3E0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130" y="1979315"/>
            <a:ext cx="3210895" cy="963269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76D0D38B-5155-1947-2967-85FC5C53F912}"/>
              </a:ext>
            </a:extLst>
          </p:cNvPr>
          <p:cNvSpPr txBox="1"/>
          <p:nvPr/>
        </p:nvSpPr>
        <p:spPr>
          <a:xfrm>
            <a:off x="8665096" y="1148318"/>
            <a:ext cx="2638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X-ray Energies and</a:t>
            </a:r>
          </a:p>
          <a:p>
            <a:r>
              <a:rPr lang="en-US" sz="1600" b="1" dirty="0"/>
              <a:t>Transition Probabilities between states a and b</a:t>
            </a:r>
          </a:p>
        </p:txBody>
      </p:sp>
      <p:sp>
        <p:nvSpPr>
          <p:cNvPr id="65" name="Down Arrow 64">
            <a:extLst>
              <a:ext uri="{FF2B5EF4-FFF2-40B4-BE49-F238E27FC236}">
                <a16:creationId xmlns:a16="http://schemas.microsoft.com/office/drawing/2014/main" id="{B518CCAA-C800-540F-9D82-352CBC2FC11D}"/>
              </a:ext>
            </a:extLst>
          </p:cNvPr>
          <p:cNvSpPr/>
          <p:nvPr/>
        </p:nvSpPr>
        <p:spPr>
          <a:xfrm rot="16200000">
            <a:off x="7898354" y="1808225"/>
            <a:ext cx="341376" cy="39281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4" descr="page12image178803584">
            <a:extLst>
              <a:ext uri="{FF2B5EF4-FFF2-40B4-BE49-F238E27FC236}">
                <a16:creationId xmlns:a16="http://schemas.microsoft.com/office/drawing/2014/main" id="{4A10A493-FA12-0C66-83B1-582AF871D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61" y="3700827"/>
            <a:ext cx="4011148" cy="257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93D9258-2090-7AAC-F7BB-E080B5D06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130" y="2767267"/>
            <a:ext cx="3510019" cy="352019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53D574DF-19B7-A269-854B-A1A901D97E61}"/>
              </a:ext>
            </a:extLst>
          </p:cNvPr>
          <p:cNvSpPr txBox="1"/>
          <p:nvPr/>
        </p:nvSpPr>
        <p:spPr>
          <a:xfrm>
            <a:off x="8944177" y="6287460"/>
            <a:ext cx="2359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Muonic Gold Isotope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2AE26E-B477-C6E3-2B10-A5B795A51B77}"/>
              </a:ext>
            </a:extLst>
          </p:cNvPr>
          <p:cNvGrpSpPr/>
          <p:nvPr/>
        </p:nvGrpSpPr>
        <p:grpSpPr>
          <a:xfrm>
            <a:off x="4478830" y="3339291"/>
            <a:ext cx="3520063" cy="3094017"/>
            <a:chOff x="4478830" y="3339291"/>
            <a:chExt cx="3520063" cy="309401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220BA38-7B84-791B-7604-F71E62D11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8830" y="3339291"/>
              <a:ext cx="3520063" cy="294012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B80985-25BB-69F6-7706-6EC2A76A656A}"/>
                </a:ext>
              </a:extLst>
            </p:cNvPr>
            <p:cNvSpPr txBox="1"/>
            <p:nvPr/>
          </p:nvSpPr>
          <p:spPr>
            <a:xfrm>
              <a:off x="4531438" y="6125531"/>
              <a:ext cx="2507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211E1E"/>
                  </a:solidFill>
                  <a:effectLst/>
                  <a:latin typeface="AdvOT19ee2aa8.B"/>
                </a:rPr>
                <a:t>PRL, 127, </a:t>
              </a:r>
              <a:r>
                <a:rPr lang="en-GB" dirty="0">
                  <a:solidFill>
                    <a:srgbClr val="211E1E"/>
                  </a:solidFill>
                  <a:effectLst/>
                  <a:latin typeface="AdvOT483a8203"/>
                </a:rPr>
                <a:t>053001 (2021) 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272513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1">
            <a:extLst>
              <a:ext uri="{FF2B5EF4-FFF2-40B4-BE49-F238E27FC236}">
                <a16:creationId xmlns:a16="http://schemas.microsoft.com/office/drawing/2014/main" id="{A0A1C223-477B-C61E-0F99-DBEFE6CFC953}"/>
              </a:ext>
            </a:extLst>
          </p:cNvPr>
          <p:cNvSpPr txBox="1"/>
          <p:nvPr/>
        </p:nvSpPr>
        <p:spPr>
          <a:xfrm>
            <a:off x="945356" y="245336"/>
            <a:ext cx="104155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MuDirac: Its Software Philosophy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7F155E-2627-3C81-300B-9A4FC84768FA}"/>
              </a:ext>
            </a:extLst>
          </p:cNvPr>
          <p:cNvSpPr txBox="1"/>
          <p:nvPr/>
        </p:nvSpPr>
        <p:spPr>
          <a:xfrm>
            <a:off x="557971" y="909239"/>
            <a:ext cx="915753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MuDirac is part of the Muon Spectroscopy Computational Project (MSCP). MuDirac is maintained as part of the MSCP. </a:t>
            </a:r>
            <a:r>
              <a:rPr lang="en-US" sz="1800" dirty="0">
                <a:hlinkClick r:id="rId2"/>
              </a:rPr>
              <a:t>https://muon-spectroscopy-computational-project.github.io/software.html</a:t>
            </a:r>
            <a:r>
              <a:rPr lang="en-US" sz="1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MuDirac is open-source software and has been released publicly under the MIT License.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MuDirac has been written to comply with the C++ 11 ISO standard. 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GitHub repository: </a:t>
            </a:r>
            <a:r>
              <a:rPr lang="en-US" sz="1800" dirty="0">
                <a:hlinkClick r:id="rId3"/>
              </a:rPr>
              <a:t>https://github.com/muon-spectroscopy-computational-project/mudirac</a:t>
            </a:r>
            <a:r>
              <a:rPr lang="en-US" sz="1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Online reference manual with description of keywords and instructions for developers:  </a:t>
            </a:r>
            <a:r>
              <a:rPr lang="en-US" sz="1800" dirty="0">
                <a:hlinkClick r:id="rId4"/>
              </a:rPr>
              <a:t>https://muon-spectroscopy-computational-project.github.io/mudirac/index.html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Command line running of MuDirac: </a:t>
            </a:r>
            <a:r>
              <a:rPr lang="en-US" sz="1800" dirty="0">
                <a:latin typeface="Andale Mono" panose="020B0509000000000004" pitchFamily="49" charset="0"/>
              </a:rPr>
              <a:t> </a:t>
            </a:r>
            <a:r>
              <a:rPr lang="en-US" sz="1800" dirty="0" err="1">
                <a:latin typeface="Andale Mono" panose="020B0509000000000004" pitchFamily="49" charset="0"/>
              </a:rPr>
              <a:t>mudirac</a:t>
            </a:r>
            <a:r>
              <a:rPr lang="en-US" sz="1800" dirty="0">
                <a:latin typeface="Andale Mono" panose="020B0509000000000004" pitchFamily="49" charset="0"/>
              </a:rPr>
              <a:t> </a:t>
            </a:r>
            <a:r>
              <a:rPr lang="en-US" sz="1800" dirty="0" err="1">
                <a:latin typeface="Andale Mono" panose="020B0509000000000004" pitchFamily="49" charset="0"/>
              </a:rPr>
              <a:t>input.in</a:t>
            </a:r>
            <a:r>
              <a:rPr lang="en-US" sz="1800" dirty="0">
                <a:latin typeface="Andale Mono" panose="020B0509000000000004" pitchFamily="49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ndale Mono" panose="020B05090000000000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Working on including MuDirac into the Materials Galaxy online platform: </a:t>
            </a:r>
          </a:p>
          <a:p>
            <a:pPr lvl="2"/>
            <a:r>
              <a:rPr lang="en-US" sz="1800" dirty="0"/>
              <a:t>     </a:t>
            </a:r>
            <a:r>
              <a:rPr lang="en-US" sz="1800" dirty="0">
                <a:hlinkClick r:id="rId5"/>
              </a:rPr>
              <a:t>https://materialsgalaxy.stfc.ac.uk/</a:t>
            </a:r>
            <a:r>
              <a:rPr lang="en-US" sz="1800" dirty="0"/>
              <a:t>  </a:t>
            </a:r>
            <a:endParaRPr lang="en-US" sz="1800" dirty="0">
              <a:latin typeface="Andale Mono" panose="020B0509000000000004" pitchFamily="49" charset="0"/>
            </a:endParaRP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046378-02C6-BF13-52A6-74249784EC04}"/>
              </a:ext>
            </a:extLst>
          </p:cNvPr>
          <p:cNvGrpSpPr/>
          <p:nvPr/>
        </p:nvGrpSpPr>
        <p:grpSpPr>
          <a:xfrm>
            <a:off x="10061785" y="245336"/>
            <a:ext cx="1338340" cy="6543242"/>
            <a:chOff x="10061785" y="245336"/>
            <a:chExt cx="1338340" cy="6543242"/>
          </a:xfrm>
        </p:grpSpPr>
        <p:pic>
          <p:nvPicPr>
            <p:cNvPr id="2" name="Google Shape;102;p1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1E63804E-5E15-F4DA-9B2B-AD02FD7BD1D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061785" y="245336"/>
              <a:ext cx="1274144" cy="1480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 descr="A person with a beard and mustache&#10;&#10;Description automatically generated">
              <a:extLst>
                <a:ext uri="{FF2B5EF4-FFF2-40B4-BE49-F238E27FC236}">
                  <a16:creationId xmlns:a16="http://schemas.microsoft.com/office/drawing/2014/main" id="{4F913838-76A4-DF5F-B6E9-F99AB33B3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643" t="4787" r="18905" b="20268"/>
            <a:stretch/>
          </p:blipFill>
          <p:spPr>
            <a:xfrm>
              <a:off x="10305846" y="5155349"/>
              <a:ext cx="909544" cy="1344950"/>
            </a:xfrm>
            <a:prstGeom prst="rect">
              <a:avLst/>
            </a:prstGeom>
          </p:spPr>
        </p:pic>
        <p:pic>
          <p:nvPicPr>
            <p:cNvPr id="6" name="Google Shape;328;p15" descr="Image of Patrick Austin">
              <a:extLst>
                <a:ext uri="{FF2B5EF4-FFF2-40B4-BE49-F238E27FC236}">
                  <a16:creationId xmlns:a16="http://schemas.microsoft.com/office/drawing/2014/main" id="{9A643391-3CF0-E9C6-4E94-73F00A85964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b="7838"/>
            <a:stretch/>
          </p:blipFill>
          <p:spPr>
            <a:xfrm>
              <a:off x="10285865" y="3511679"/>
              <a:ext cx="922978" cy="1399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33;p15">
              <a:extLst>
                <a:ext uri="{FF2B5EF4-FFF2-40B4-BE49-F238E27FC236}">
                  <a16:creationId xmlns:a16="http://schemas.microsoft.com/office/drawing/2014/main" id="{CC1DFEDE-983E-C7BA-32FB-81BCBAC77137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14193" r="18078"/>
            <a:stretch/>
          </p:blipFill>
          <p:spPr>
            <a:xfrm>
              <a:off x="10286013" y="1855317"/>
              <a:ext cx="889761" cy="12926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335;p15">
              <a:extLst>
                <a:ext uri="{FF2B5EF4-FFF2-40B4-BE49-F238E27FC236}">
                  <a16:creationId xmlns:a16="http://schemas.microsoft.com/office/drawing/2014/main" id="{791F2E77-5E71-C838-0F56-3F4EC80AEEF7}"/>
                </a:ext>
              </a:extLst>
            </p:cNvPr>
            <p:cNvSpPr txBox="1"/>
            <p:nvPr/>
          </p:nvSpPr>
          <p:spPr>
            <a:xfrm>
              <a:off x="10279034" y="3160565"/>
              <a:ext cx="968991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LIBORIO</a:t>
              </a:r>
              <a:endParaRPr sz="1600" dirty="0"/>
            </a:p>
          </p:txBody>
        </p:sp>
        <p:sp>
          <p:nvSpPr>
            <p:cNvPr id="10" name="Google Shape;335;p15">
              <a:extLst>
                <a:ext uri="{FF2B5EF4-FFF2-40B4-BE49-F238E27FC236}">
                  <a16:creationId xmlns:a16="http://schemas.microsoft.com/office/drawing/2014/main" id="{2776D648-A9DB-4BE8-AF4F-1FB328935187}"/>
                </a:ext>
              </a:extLst>
            </p:cNvPr>
            <p:cNvSpPr txBox="1"/>
            <p:nvPr/>
          </p:nvSpPr>
          <p:spPr>
            <a:xfrm>
              <a:off x="10313906" y="4863920"/>
              <a:ext cx="968991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AUSTIN</a:t>
              </a:r>
              <a:endParaRPr sz="1600" dirty="0"/>
            </a:p>
          </p:txBody>
        </p:sp>
        <p:sp>
          <p:nvSpPr>
            <p:cNvPr id="11" name="Google Shape;335;p15">
              <a:extLst>
                <a:ext uri="{FF2B5EF4-FFF2-40B4-BE49-F238E27FC236}">
                  <a16:creationId xmlns:a16="http://schemas.microsoft.com/office/drawing/2014/main" id="{DAAC0B1D-763A-9B48-1C71-41D42A78B0F3}"/>
                </a:ext>
              </a:extLst>
            </p:cNvPr>
            <p:cNvSpPr txBox="1"/>
            <p:nvPr/>
          </p:nvSpPr>
          <p:spPr>
            <a:xfrm>
              <a:off x="10125982" y="6450064"/>
              <a:ext cx="1274143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DEVADASAN</a:t>
              </a:r>
              <a:endParaRPr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03107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22D588-1B39-BC93-CE2E-D60AAF4FCEE7}"/>
              </a:ext>
            </a:extLst>
          </p:cNvPr>
          <p:cNvGrpSpPr/>
          <p:nvPr/>
        </p:nvGrpSpPr>
        <p:grpSpPr>
          <a:xfrm>
            <a:off x="3484898" y="147695"/>
            <a:ext cx="4789858" cy="683627"/>
            <a:chOff x="3484898" y="415526"/>
            <a:chExt cx="4789858" cy="68362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1FA4CEC-32CB-7FB4-9D2B-E647DC126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3605" y="415526"/>
              <a:ext cx="1931151" cy="68362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130FA17-720A-4C39-7851-C5F61F2FA011}"/>
                </a:ext>
              </a:extLst>
            </p:cNvPr>
            <p:cNvSpPr/>
            <p:nvPr/>
          </p:nvSpPr>
          <p:spPr>
            <a:xfrm>
              <a:off x="3484898" y="415526"/>
              <a:ext cx="28587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b="1" dirty="0"/>
                <a:t>MuDirac in the:</a:t>
              </a:r>
            </a:p>
          </p:txBody>
        </p:sp>
      </p:grpSp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37815954-0558-0096-F042-D84AF1613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7" y="831322"/>
            <a:ext cx="11514667" cy="5546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351829-5A90-9CCD-D6B2-6BDC3815A7B0}"/>
              </a:ext>
            </a:extLst>
          </p:cNvPr>
          <p:cNvSpPr txBox="1"/>
          <p:nvPr/>
        </p:nvSpPr>
        <p:spPr>
          <a:xfrm>
            <a:off x="3484898" y="6378297"/>
            <a:ext cx="43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4"/>
              </a:rPr>
              <a:t>https://materialsgalaxy.stfc.ac.uk/</a:t>
            </a:r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7175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37095</TotalTime>
  <Words>1106</Words>
  <Application>Microsoft Macintosh PowerPoint</Application>
  <PresentationFormat>Widescreen</PresentationFormat>
  <Paragraphs>186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AdvOT19ee2aa8.B</vt:lpstr>
      <vt:lpstr>AdvOT483a8203</vt:lpstr>
      <vt:lpstr>Andale Mono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Leandro Liborio</dc:creator>
  <cp:lastModifiedBy>Liborio, Leandro (STFC,RAL,SC)</cp:lastModifiedBy>
  <cp:revision>43</cp:revision>
  <dcterms:created xsi:type="dcterms:W3CDTF">2020-01-27T14:16:29Z</dcterms:created>
  <dcterms:modified xsi:type="dcterms:W3CDTF">2024-04-15T08:09:10Z</dcterms:modified>
</cp:coreProperties>
</file>