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</p:sldIdLst>
  <p:sldSz cy="5143500" cx="9144000"/>
  <p:notesSz cx="6858000" cy="9144000"/>
  <p:embeddedFontLst>
    <p:embeddedFont>
      <p:font typeface="Proxima Nova"/>
      <p:regular r:id="rId121"/>
      <p:bold r:id="rId122"/>
      <p:italic r:id="rId123"/>
      <p:boldItalic r:id="rId124"/>
    </p:embeddedFont>
    <p:embeddedFont>
      <p:font typeface="Roboto"/>
      <p:regular r:id="rId125"/>
      <p:bold r:id="rId126"/>
      <p:italic r:id="rId127"/>
      <p:boldItalic r:id="rId128"/>
    </p:embeddedFont>
    <p:embeddedFont>
      <p:font typeface="Alfa Slab One"/>
      <p:regular r:id="rId1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font" Target="fonts/AlfaSlabOne-regular.fntdata"/><Relationship Id="rId128" Type="http://schemas.openxmlformats.org/officeDocument/2006/relationships/font" Target="fonts/Roboto-boldItalic.fntdata"/><Relationship Id="rId127" Type="http://schemas.openxmlformats.org/officeDocument/2006/relationships/font" Target="fonts/Roboto-italic.fntdata"/><Relationship Id="rId126" Type="http://schemas.openxmlformats.org/officeDocument/2006/relationships/font" Target="fonts/Roboto-bold.fntdata"/><Relationship Id="rId26" Type="http://schemas.openxmlformats.org/officeDocument/2006/relationships/slide" Target="slides/slide21.xml"/><Relationship Id="rId121" Type="http://schemas.openxmlformats.org/officeDocument/2006/relationships/font" Target="fonts/ProximaNova-regular.fntdata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font" Target="fonts/Roboto-regular.fntdata"/><Relationship Id="rId29" Type="http://schemas.openxmlformats.org/officeDocument/2006/relationships/slide" Target="slides/slide24.xml"/><Relationship Id="rId124" Type="http://schemas.openxmlformats.org/officeDocument/2006/relationships/font" Target="fonts/ProximaNova-boldItalic.fntdata"/><Relationship Id="rId123" Type="http://schemas.openxmlformats.org/officeDocument/2006/relationships/font" Target="fonts/ProximaNova-italic.fntdata"/><Relationship Id="rId122" Type="http://schemas.openxmlformats.org/officeDocument/2006/relationships/font" Target="fonts/ProximaNova-bold.fntdata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afc0c972ef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2afc0c972ef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289db4bad68_0_3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289db4bad68_0_3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289db4bad68_0_3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289db4bad68_0_3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289db4bad68_0_3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289db4bad68_0_3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289db4bad68_0_39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289db4bad68_0_3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289db4bad68_0_39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289db4bad68_0_39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89db4bad68_0_39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89db4bad68_0_39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289db4bad68_0_39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1" name="Google Shape;1121;g289db4bad68_0_39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289db4bad68_0_40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8" name="Google Shape;1128;g289db4bad68_0_40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289db4bad68_0_40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5" name="Google Shape;1135;g289db4bad68_0_40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289db4bad68_0_40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2" name="Google Shape;1142;g289db4bad68_0_4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89db4bad68_0_2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289db4bad68_0_2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289db4bad68_0_3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289db4bad68_0_3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89db4bad68_0_40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289db4bad68_0_40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289db4bad68_0_4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289db4bad68_0_4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289db4bad68_0_4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289db4bad68_0_4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289db4bad68_0_4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289db4bad68_0_4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2afc0c972ef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2afc0c972ef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9db4bad68_0_3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289db4bad68_0_3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9db4bad68_0_3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289db4bad68_0_3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89db4bad68_0_3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289db4bad68_0_3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afc0c972ef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2afc0c972ef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89db4bad68_0_3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289db4bad68_0_3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89db4bad68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289db4bad68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9db4bad68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289db4bad68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89db4bad68_0_3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289db4bad68_0_3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89db4bad68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289db4bad6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89db4bad68_0_3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289db4bad68_0_3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89db4bad68_0_3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89db4bad68_0_3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89db4bad68_0_3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289db4bad68_0_3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89db4bad68_0_3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289db4bad68_0_3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89db4bad68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g289db4bad68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89db4bad68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289db4bad68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89db4bad68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289db4bad68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89db4bad68_0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289db4bad68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89db4bad68_0_3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289db4bad68_0_3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89db4bad68_0_3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289db4bad68_0_3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9db4bad68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289db4bad68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89db4bad68_0_2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g289db4bad68_0_2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89db4bad68_0_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g289db4bad68_0_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89db4bad68_0_3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89db4bad68_0_3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89db4bad68_0_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289db4bad68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89db4bad68_0_7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289db4bad68_0_7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89db4bad68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289db4bad68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89db4bad68_0_7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289db4bad68_0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89db4bad68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289db4bad68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89db4bad68_0_3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g289db4bad68_0_3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89db4bad68_0_8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g289db4bad68_0_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9db4bad68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289db4bad68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89db4bad68_0_3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g289db4bad68_0_3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89db4bad68_0_3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89db4bad68_0_3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89db4bad68_0_3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89db4bad68_0_3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afc0c972ef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afc0c972ef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afc0c972ef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afc0c972ef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afc0c972ef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afc0c972ef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89db4bad68_0_3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89db4bad68_0_3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89db4bad68_0_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g289db4bad68_0_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89db4bad68_0_3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89db4bad68_0_3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89db4bad68_0_3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289db4bad68_0_3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9db4bad68_0_2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289db4bad68_0_2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89db4bad68_0_3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89db4bad68_0_3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89db4bad68_0_3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289db4bad68_0_3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89db4bad68_0_3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89db4bad68_0_3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89db4bad68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g289db4bad68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89db4bad68_0_3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289db4bad68_0_3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89db4bad68_0_3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g289db4bad68_0_3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89db4bad68_0_2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g289db4bad68_0_2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89db4bad68_0_38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g289db4bad68_0_3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89db4bad68_0_3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g289db4bad68_0_3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afc0c972ef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2afc0c972ef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89db4bad68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289db4bad68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89db4bad68_0_3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89db4bad68_0_3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89db4bad68_0_39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289db4bad68_0_39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89db4bad68_0_39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2" name="Google Shape;742;g289db4bad68_0_39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89db4bad68_0_2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89db4bad68_0_2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89db4bad68_0_40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9" name="Google Shape;759;g289db4bad68_0_40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289db4bad68_0_4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g289db4bad68_0_4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289db4bad68_0_4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289db4bad68_0_4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89db4bad68_0_40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289db4bad68_0_4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89db4bad68_0_40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289db4bad68_0_4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89db4bad68_0_4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289db4bad68_0_4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9db4bad68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289db4bad68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89db4bad68_0_40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289db4bad68_0_4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89db4bad68_0_4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0" name="Google Shape;820;g289db4bad68_0_4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afc0c972ef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2afc0c972ef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afc0c972ef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2afc0c972ef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afc0c972ef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7" name="Google Shape;847;g2afc0c972ef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89db4bad68_0_4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289db4bad68_0_4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89db4bad68_0_4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89db4bad68_0_4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89db4bad68_0_4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289db4bad68_0_4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89db4bad68_0_2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7" name="Google Shape;877;g289db4bad68_0_2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89db4bad68_0_1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5" name="Google Shape;885;g289db4bad68_0_1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afc0c972e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afc0c972e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afc0c972ef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2afc0c972ef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afc0c972ef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afc0c972ef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afc0c972ef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2afc0c972ef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2afc0c972ef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2afc0c972ef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afc0c972ef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2afc0c972ef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afc93984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2afc93984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afc939842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2afc939842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afc939842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2afc939842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89db4bad68_0_1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5" name="Google Shape;955;g289db4bad68_0_1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afc0c972ef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2afc0c972ef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afc0c972e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g2afc0c972e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289db4bad68_0_3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9" name="Google Shape;969;g289db4bad68_0_3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2afc0c972ef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2afc0c972ef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90283115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2" name="Google Shape;982;g290283115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289db4bad68_0_20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1" name="Google Shape;1011;g289db4bad68_0_2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289db4bad68_0_20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0" name="Google Shape;1020;g289db4bad68_0_20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289db4bad68_0_2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0" name="Google Shape;1030;g289db4bad68_0_2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89db4bad68_0_3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289db4bad68_0_3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289db4bad68_0_3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289db4bad68_0_3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289db4bad68_0_3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9" name="Google Shape;1049;g289db4bad68_0_3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289db4bad68_0_3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0" name="Google Shape;1060;g289db4bad68_0_3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 flipH="1" rot="10800000">
            <a:off x="3820800" y="2240300"/>
            <a:ext cx="1502400" cy="66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115075"/>
            <a:ext cx="8520600" cy="7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4706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 txBox="1"/>
          <p:nvPr>
            <p:ph idx="2" type="subTitle"/>
          </p:nvPr>
        </p:nvSpPr>
        <p:spPr>
          <a:xfrm>
            <a:off x="2274300" y="1124075"/>
            <a:ext cx="45954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lfa Slab One"/>
              <a:buNone/>
              <a:defRPr sz="2000"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lfa Slab One"/>
              <a:buNone/>
              <a:defRPr sz="20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lfa Slab One"/>
              <a:buNone/>
              <a:defRPr sz="20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lfa Slab One"/>
              <a:buNone/>
              <a:defRPr sz="20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lfa Slab One"/>
              <a:buNone/>
              <a:defRPr sz="20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lfa Slab One"/>
              <a:buNone/>
              <a:defRPr sz="20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lfa Slab One"/>
              <a:buNone/>
              <a:defRPr sz="20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lfa Slab One"/>
              <a:buNone/>
              <a:defRPr sz="20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lfa Slab One"/>
              <a:buNone/>
              <a:defRPr sz="20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6" name="Google Shape;6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7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" name="Google Shape;70;p17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71" name="Google Shape;71;p17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5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5" name="Google Shape;75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114550" y="652075"/>
            <a:ext cx="8906700" cy="39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  <a:defRPr>
                <a:solidFill>
                  <a:srgbClr val="000000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" name="Google Shape;42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1.png"/><Relationship Id="rId4" Type="http://schemas.openxmlformats.org/officeDocument/2006/relationships/image" Target="../media/image119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20.png"/><Relationship Id="rId4" Type="http://schemas.openxmlformats.org/officeDocument/2006/relationships/image" Target="../media/image122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6.png"/><Relationship Id="rId4" Type="http://schemas.openxmlformats.org/officeDocument/2006/relationships/image" Target="../media/image109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32.png"/><Relationship Id="rId4" Type="http://schemas.openxmlformats.org/officeDocument/2006/relationships/image" Target="../media/image125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23.png"/><Relationship Id="rId4" Type="http://schemas.openxmlformats.org/officeDocument/2006/relationships/image" Target="../media/image129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21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36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35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34.png"/><Relationship Id="rId4" Type="http://schemas.openxmlformats.org/officeDocument/2006/relationships/image" Target="../media/image128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31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24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26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33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27.png"/><Relationship Id="rId4" Type="http://schemas.openxmlformats.org/officeDocument/2006/relationships/image" Target="../media/image1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hyperlink" Target="https://atlas.web.cern.ch/Atlas/GROUPS/PHYSICS/CONFNOTES/ATLAS-CONF-2023-046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hyperlink" Target="https://atlas.web.cern.ch/Atlas/GROUPS/PHYSICS/CONFNOTES/ATLAS-CONF-2023-046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atlas.web.cern.ch/Atlas/GROUPS/PHYSICS/CONFNOTES/ATLAS-CONF-2023-055/" TargetMode="External"/><Relationship Id="rId4" Type="http://schemas.openxmlformats.org/officeDocument/2006/relationships/hyperlink" Target="https://doi.org/10.17863/CAM.104677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hyperlink" Target="https://atlas.web.cern.ch/Atlas/GROUPS/PHYSICS/CONFNOTES/ATLAS-CONF-2023-046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hyperlink" Target="https://atlas.web.cern.ch/Atlas/GROUPS/PHYSICS/CONFNOTES/ATLAS-CONF-2023-055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Relationship Id="rId4" Type="http://schemas.openxmlformats.org/officeDocument/2006/relationships/image" Target="../media/image5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png"/><Relationship Id="rId4" Type="http://schemas.openxmlformats.org/officeDocument/2006/relationships/image" Target="../media/image16.png"/><Relationship Id="rId5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.png"/><Relationship Id="rId4" Type="http://schemas.openxmlformats.org/officeDocument/2006/relationships/image" Target="../media/image57.png"/><Relationship Id="rId5" Type="http://schemas.openxmlformats.org/officeDocument/2006/relationships/image" Target="../media/image5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0.png"/><Relationship Id="rId4" Type="http://schemas.openxmlformats.org/officeDocument/2006/relationships/image" Target="../media/image47.png"/><Relationship Id="rId5" Type="http://schemas.openxmlformats.org/officeDocument/2006/relationships/image" Target="../media/image1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png"/><Relationship Id="rId4" Type="http://schemas.openxmlformats.org/officeDocument/2006/relationships/image" Target="../media/image52.png"/><Relationship Id="rId5" Type="http://schemas.openxmlformats.org/officeDocument/2006/relationships/image" Target="../media/image6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2.png"/><Relationship Id="rId4" Type="http://schemas.openxmlformats.org/officeDocument/2006/relationships/image" Target="../media/image62.png"/><Relationship Id="rId5" Type="http://schemas.openxmlformats.org/officeDocument/2006/relationships/image" Target="../media/image4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png"/><Relationship Id="rId4" Type="http://schemas.openxmlformats.org/officeDocument/2006/relationships/image" Target="../media/image74.png"/><Relationship Id="rId5" Type="http://schemas.openxmlformats.org/officeDocument/2006/relationships/image" Target="../media/image6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png"/><Relationship Id="rId4" Type="http://schemas.openxmlformats.org/officeDocument/2006/relationships/image" Target="../media/image85.png"/><Relationship Id="rId5" Type="http://schemas.openxmlformats.org/officeDocument/2006/relationships/image" Target="../media/image5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Relationship Id="rId5" Type="http://schemas.openxmlformats.org/officeDocument/2006/relationships/image" Target="../media/image8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6.gif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5.png"/><Relationship Id="rId4" Type="http://schemas.openxmlformats.org/officeDocument/2006/relationships/image" Target="../media/image7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hyperlink" Target="https://atlas.web.cern.ch/Atlas/GROUPS/PHYSICS/PAPERS/SUSY-2015-12/" TargetMode="Externa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7.png"/><Relationship Id="rId4" Type="http://schemas.openxmlformats.org/officeDocument/2006/relationships/image" Target="../media/image5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8.png"/><Relationship Id="rId4" Type="http://schemas.openxmlformats.org/officeDocument/2006/relationships/image" Target="../media/image11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7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atlas.web.cern.ch/Atlas/GROUPS/PHYSICS/CONFNOTES/ATLAS-CONF-2023-055/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9.png"/><Relationship Id="rId4" Type="http://schemas.openxmlformats.org/officeDocument/2006/relationships/image" Target="../media/image7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8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1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3.png"/><Relationship Id="rId4" Type="http://schemas.openxmlformats.org/officeDocument/2006/relationships/image" Target="../media/image83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6.png"/><Relationship Id="rId4" Type="http://schemas.openxmlformats.org/officeDocument/2006/relationships/image" Target="../media/image95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10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9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7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4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hyperlink" Target="https://recast.docs.cern.ch/" TargetMode="Externa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6.png"/><Relationship Id="rId4" Type="http://schemas.openxmlformats.org/officeDocument/2006/relationships/image" Target="../media/image96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0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3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8.png"/><Relationship Id="rId4" Type="http://schemas.openxmlformats.org/officeDocument/2006/relationships/image" Target="../media/image130.png"/><Relationship Id="rId5" Type="http://schemas.openxmlformats.org/officeDocument/2006/relationships/image" Target="../media/image113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8.png"/><Relationship Id="rId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93550"/>
            <a:ext cx="3517824" cy="184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6763" y="0"/>
            <a:ext cx="21431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/>
          <p:nvPr>
            <p:ph type="ctrTitle"/>
          </p:nvPr>
        </p:nvSpPr>
        <p:spPr>
          <a:xfrm>
            <a:off x="0" y="101550"/>
            <a:ext cx="7161900" cy="126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Where’s SUSY?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84" name="Google Shape;84;p19"/>
          <p:cNvSpPr txBox="1"/>
          <p:nvPr>
            <p:ph idx="1" type="subTitle"/>
          </p:nvPr>
        </p:nvSpPr>
        <p:spPr>
          <a:xfrm>
            <a:off x="0" y="1672775"/>
            <a:ext cx="70269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Alfa Slab One"/>
                <a:ea typeface="Alfa Slab One"/>
                <a:cs typeface="Alfa Slab One"/>
                <a:sym typeface="Alfa Slab One"/>
              </a:rPr>
              <a:t>The e</a:t>
            </a:r>
            <a:r>
              <a:rPr lang="en-GB" sz="2500">
                <a:latin typeface="Alfa Slab One"/>
                <a:ea typeface="Alfa Slab One"/>
                <a:cs typeface="Alfa Slab One"/>
                <a:sym typeface="Alfa Slab One"/>
              </a:rPr>
              <a:t>lectroweak SUSY landscape </a:t>
            </a:r>
            <a:endParaRPr sz="2500"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Alfa Slab One"/>
                <a:ea typeface="Alfa Slab One"/>
                <a:cs typeface="Alfa Slab One"/>
                <a:sym typeface="Alfa Slab One"/>
              </a:rPr>
              <a:t>after ATLAS Run 2 searches</a:t>
            </a:r>
            <a:endParaRPr sz="25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85" name="Google Shape;85;p19"/>
          <p:cNvSpPr txBox="1"/>
          <p:nvPr/>
        </p:nvSpPr>
        <p:spPr>
          <a:xfrm>
            <a:off x="2013450" y="27222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Ben Hodkinson</a:t>
            </a:r>
            <a:endParaRPr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6" name="Google Shape;8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1375" y="3398150"/>
            <a:ext cx="1745352" cy="174535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The SUSY particle zoo</a:t>
            </a:r>
            <a:endParaRPr/>
          </a:p>
        </p:txBody>
      </p:sp>
      <p:sp>
        <p:nvSpPr>
          <p:cNvPr id="213" name="Google Shape;213;p2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14" name="Google Shape;214;p28"/>
          <p:cNvGrpSpPr/>
          <p:nvPr/>
        </p:nvGrpSpPr>
        <p:grpSpPr>
          <a:xfrm>
            <a:off x="2651300" y="1209000"/>
            <a:ext cx="6492855" cy="3934228"/>
            <a:chOff x="2715278" y="904325"/>
            <a:chExt cx="6276322" cy="3769500"/>
          </a:xfrm>
        </p:grpSpPr>
        <p:pic>
          <p:nvPicPr>
            <p:cNvPr id="215" name="Google Shape;215;p28"/>
            <p:cNvPicPr preferRelativeResize="0"/>
            <p:nvPr/>
          </p:nvPicPr>
          <p:blipFill rotWithShape="1">
            <a:blip r:embed="rId3">
              <a:alphaModFix/>
            </a:blip>
            <a:srcRect b="49152" l="28991" r="50003" t="10604"/>
            <a:stretch/>
          </p:blipFill>
          <p:spPr>
            <a:xfrm>
              <a:off x="2715278" y="904325"/>
              <a:ext cx="1856645" cy="1696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8"/>
            <p:cNvSpPr/>
            <p:nvPr/>
          </p:nvSpPr>
          <p:spPr>
            <a:xfrm>
              <a:off x="8757900" y="4385825"/>
              <a:ext cx="233700" cy="288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217" name="Google Shape;217;p28"/>
          <p:cNvGrpSpPr/>
          <p:nvPr/>
        </p:nvGrpSpPr>
        <p:grpSpPr>
          <a:xfrm>
            <a:off x="2725525" y="2980050"/>
            <a:ext cx="6418630" cy="2163301"/>
            <a:chOff x="2787028" y="2601220"/>
            <a:chExt cx="6204572" cy="2072723"/>
          </a:xfrm>
        </p:grpSpPr>
        <p:pic>
          <p:nvPicPr>
            <p:cNvPr id="218" name="Google Shape;218;p28"/>
            <p:cNvPicPr preferRelativeResize="0"/>
            <p:nvPr/>
          </p:nvPicPr>
          <p:blipFill rotWithShape="1">
            <a:blip r:embed="rId3">
              <a:alphaModFix/>
            </a:blip>
            <a:srcRect b="0" l="29805" r="50001" t="50845"/>
            <a:stretch/>
          </p:blipFill>
          <p:spPr>
            <a:xfrm>
              <a:off x="2787028" y="2601220"/>
              <a:ext cx="1784899" cy="20727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28"/>
            <p:cNvSpPr/>
            <p:nvPr/>
          </p:nvSpPr>
          <p:spPr>
            <a:xfrm>
              <a:off x="8757900" y="4385825"/>
              <a:ext cx="233700" cy="288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220" name="Google Shape;220;p28"/>
          <p:cNvSpPr txBox="1"/>
          <p:nvPr/>
        </p:nvSpPr>
        <p:spPr>
          <a:xfrm>
            <a:off x="2670750" y="542850"/>
            <a:ext cx="5245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n-GB" sz="2500" u="none" cap="none" strike="noStrike">
                <a:solidFill>
                  <a:srgbClr val="99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Electroweak sector</a:t>
            </a:r>
            <a:endParaRPr i="0" sz="2500" u="none" cap="none" strike="noStrike">
              <a:solidFill>
                <a:srgbClr val="99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221" name="Google Shape;221;p28"/>
          <p:cNvSpPr/>
          <p:nvPr/>
        </p:nvSpPr>
        <p:spPr>
          <a:xfrm>
            <a:off x="3531500" y="2122875"/>
            <a:ext cx="892800" cy="8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67425" y="1216450"/>
            <a:ext cx="2224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Pre-EWSB:</a:t>
            </a:r>
            <a:endParaRPr b="1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U(1) gauge field: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SU(2) gauge fields: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,</a:t>
            </a: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, 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3" name="Google Shape;2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4378" y="1041375"/>
            <a:ext cx="4422999" cy="393422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/>
          <p:nvPr/>
        </p:nvSpPr>
        <p:spPr>
          <a:xfrm>
            <a:off x="2385800" y="1167150"/>
            <a:ext cx="2224500" cy="180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8"/>
          <p:cNvSpPr/>
          <p:nvPr/>
        </p:nvSpPr>
        <p:spPr>
          <a:xfrm>
            <a:off x="58125" y="1167150"/>
            <a:ext cx="2134500" cy="1939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800" y="711483"/>
            <a:ext cx="4424851" cy="4432018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118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EWKino</a:t>
            </a:r>
            <a:r>
              <a:rPr lang="en-GB"/>
              <a:t> scan unique sensitivity</a:t>
            </a:r>
            <a:endParaRPr/>
          </a:p>
        </p:txBody>
      </p:sp>
      <p:sp>
        <p:nvSpPr>
          <p:cNvPr id="1073" name="Google Shape;1073;p11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74" name="Google Shape;1074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11498"/>
            <a:ext cx="4424851" cy="4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19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Higgs mass</a:t>
            </a:r>
            <a:endParaRPr/>
          </a:p>
        </p:txBody>
      </p:sp>
      <p:sp>
        <p:nvSpPr>
          <p:cNvPr id="1080" name="Google Shape;1080;p119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81" name="Google Shape;108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4230401" cy="423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5201" y="760700"/>
            <a:ext cx="4161374" cy="416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20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Search overlaps</a:t>
            </a:r>
            <a:endParaRPr/>
          </a:p>
        </p:txBody>
      </p:sp>
      <p:sp>
        <p:nvSpPr>
          <p:cNvPr id="1088" name="Google Shape;1088;p12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9" name="Google Shape;1089;p120"/>
          <p:cNvSpPr txBox="1"/>
          <p:nvPr/>
        </p:nvSpPr>
        <p:spPr>
          <a:xfrm>
            <a:off x="612675" y="426450"/>
            <a:ext cx="2065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Bino-DM scan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90" name="Google Shape;1090;p120"/>
          <p:cNvSpPr txBox="1"/>
          <p:nvPr/>
        </p:nvSpPr>
        <p:spPr>
          <a:xfrm>
            <a:off x="5794275" y="426450"/>
            <a:ext cx="2065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EWKino</a:t>
            </a: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 scan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91" name="Google Shape;109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9275" y="918585"/>
            <a:ext cx="4614723" cy="422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6825"/>
            <a:ext cx="4529275" cy="41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21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Constraint</a:t>
            </a:r>
            <a:r>
              <a:rPr lang="en-GB"/>
              <a:t> overlaps</a:t>
            </a:r>
            <a:endParaRPr/>
          </a:p>
        </p:txBody>
      </p:sp>
      <p:sp>
        <p:nvSpPr>
          <p:cNvPr id="1098" name="Google Shape;1098;p121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99" name="Google Shape;1099;p121"/>
          <p:cNvSpPr txBox="1"/>
          <p:nvPr/>
        </p:nvSpPr>
        <p:spPr>
          <a:xfrm>
            <a:off x="612675" y="426450"/>
            <a:ext cx="2065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Bino-DM scan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0" name="Google Shape;1100;p121"/>
          <p:cNvSpPr txBox="1"/>
          <p:nvPr/>
        </p:nvSpPr>
        <p:spPr>
          <a:xfrm>
            <a:off x="5794275" y="426450"/>
            <a:ext cx="2065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EWKino scan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01" name="Google Shape;1101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387" y="1006425"/>
            <a:ext cx="4523612" cy="413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06425"/>
            <a:ext cx="4523628" cy="4137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22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Flavour constraints</a:t>
            </a:r>
            <a:endParaRPr/>
          </a:p>
        </p:txBody>
      </p:sp>
      <p:sp>
        <p:nvSpPr>
          <p:cNvPr id="1108" name="Google Shape;1108;p122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09" name="Google Shape;1109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50" y="608300"/>
            <a:ext cx="4230401" cy="423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301" y="669375"/>
            <a:ext cx="4161374" cy="416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23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EW precision</a:t>
            </a:r>
            <a:r>
              <a:rPr lang="en-GB"/>
              <a:t> constraints</a:t>
            </a:r>
            <a:endParaRPr/>
          </a:p>
        </p:txBody>
      </p:sp>
      <p:sp>
        <p:nvSpPr>
          <p:cNvPr id="1116" name="Google Shape;1116;p12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17" name="Google Shape;1117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4230401" cy="423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5201" y="760700"/>
            <a:ext cx="4161374" cy="416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2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Overall exclusion</a:t>
            </a:r>
            <a:endParaRPr/>
          </a:p>
        </p:txBody>
      </p:sp>
      <p:sp>
        <p:nvSpPr>
          <p:cNvPr id="1124" name="Google Shape;1124;p12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25" name="Google Shape;112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5673993" cy="426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25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Overall exclusion</a:t>
            </a:r>
            <a:endParaRPr/>
          </a:p>
        </p:txBody>
      </p:sp>
      <p:sp>
        <p:nvSpPr>
          <p:cNvPr id="1131" name="Google Shape;1131;p12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32" name="Google Shape;1132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2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Overall exclusion</a:t>
            </a:r>
            <a:endParaRPr/>
          </a:p>
        </p:txBody>
      </p:sp>
      <p:sp>
        <p:nvSpPr>
          <p:cNvPr id="1138" name="Google Shape;1138;p126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39" name="Google Shape;1139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2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Overall exclusion</a:t>
            </a:r>
            <a:endParaRPr/>
          </a:p>
        </p:txBody>
      </p:sp>
      <p:sp>
        <p:nvSpPr>
          <p:cNvPr id="1145" name="Google Shape;1145;p12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46" name="Google Shape;1146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The SUSY particle zoo</a:t>
            </a:r>
            <a:endParaRPr/>
          </a:p>
        </p:txBody>
      </p:sp>
      <p:sp>
        <p:nvSpPr>
          <p:cNvPr id="231" name="Google Shape;231;p29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32" name="Google Shape;232;p29"/>
          <p:cNvGrpSpPr/>
          <p:nvPr/>
        </p:nvGrpSpPr>
        <p:grpSpPr>
          <a:xfrm>
            <a:off x="1" y="742325"/>
            <a:ext cx="9144155" cy="4401026"/>
            <a:chOff x="152398" y="457189"/>
            <a:chExt cx="8839202" cy="4216754"/>
          </a:xfrm>
        </p:grpSpPr>
        <p:pic>
          <p:nvPicPr>
            <p:cNvPr id="233" name="Google Shape;233;p29"/>
            <p:cNvPicPr preferRelativeResize="0"/>
            <p:nvPr/>
          </p:nvPicPr>
          <p:blipFill rotWithShape="1">
            <a:blip r:embed="rId3">
              <a:alphaModFix/>
            </a:blip>
            <a:srcRect b="0" l="0" r="20439" t="0"/>
            <a:stretch/>
          </p:blipFill>
          <p:spPr>
            <a:xfrm>
              <a:off x="152398" y="457189"/>
              <a:ext cx="7032504" cy="4216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29"/>
            <p:cNvSpPr/>
            <p:nvPr/>
          </p:nvSpPr>
          <p:spPr>
            <a:xfrm>
              <a:off x="8757900" y="4385825"/>
              <a:ext cx="233700" cy="288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235" name="Google Shape;2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5375" y="806000"/>
            <a:ext cx="1908625" cy="434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6125" y="608298"/>
            <a:ext cx="4527874" cy="45352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128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Bino-DM</a:t>
            </a:r>
            <a:r>
              <a:rPr lang="en-GB"/>
              <a:t> scan unique sensitivity</a:t>
            </a:r>
            <a:endParaRPr/>
          </a:p>
        </p:txBody>
      </p:sp>
      <p:sp>
        <p:nvSpPr>
          <p:cNvPr id="1153" name="Google Shape;1153;p12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54" name="Google Shape;1154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8300"/>
            <a:ext cx="4527884" cy="453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29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Branching fractions</a:t>
            </a:r>
            <a:endParaRPr/>
          </a:p>
        </p:txBody>
      </p:sp>
      <p:sp>
        <p:nvSpPr>
          <p:cNvPr id="1160" name="Google Shape;1160;p129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61" name="Google Shape;1161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875" y="732100"/>
            <a:ext cx="4159726" cy="4159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129"/>
          <p:cNvSpPr txBox="1"/>
          <p:nvPr/>
        </p:nvSpPr>
        <p:spPr>
          <a:xfrm>
            <a:off x="4572000" y="1288550"/>
            <a:ext cx="4538700" cy="29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For a Bino-LSP, searches are favouring the </a:t>
            </a: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1"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baseline="30000" lang="en-GB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→ Z </a:t>
            </a: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1"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="1" baseline="30000" lang="en-GB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decay mode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→ Partly due to the selection of searches used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→ The Z decay mode is also more versatile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30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Overall exclusion</a:t>
            </a:r>
            <a:endParaRPr/>
          </a:p>
        </p:txBody>
      </p:sp>
      <p:sp>
        <p:nvSpPr>
          <p:cNvPr id="1168" name="Google Shape;1168;p13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69" name="Google Shape;1169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4220356" cy="423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31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Direct detection complementarity</a:t>
            </a:r>
            <a:endParaRPr/>
          </a:p>
        </p:txBody>
      </p:sp>
      <p:sp>
        <p:nvSpPr>
          <p:cNvPr id="1175" name="Google Shape;1175;p131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76" name="Google Shape;1176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5710438" cy="423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32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Direct detection complementarity</a:t>
            </a:r>
            <a:endParaRPr/>
          </a:p>
        </p:txBody>
      </p:sp>
      <p:sp>
        <p:nvSpPr>
          <p:cNvPr id="1182" name="Google Shape;1182;p132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83" name="Google Shape;118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4230401" cy="423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32"/>
          <p:cNvSpPr txBox="1"/>
          <p:nvPr/>
        </p:nvSpPr>
        <p:spPr>
          <a:xfrm>
            <a:off x="6212850" y="1777150"/>
            <a:ext cx="2614500" cy="21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ATLAS and Lux-Zeplin sensitivity is complementary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3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90" name="Google Shape;1190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50" y="1263675"/>
            <a:ext cx="4387500" cy="32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33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Run-1 vs. Run-2 EWK pMSSM scans</a:t>
            </a:r>
            <a:endParaRPr/>
          </a:p>
        </p:txBody>
      </p:sp>
      <p:pic>
        <p:nvPicPr>
          <p:cNvPr id="1192" name="Google Shape;1192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650" y="922538"/>
            <a:ext cx="4725352" cy="3544014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133"/>
          <p:cNvSpPr txBox="1"/>
          <p:nvPr/>
        </p:nvSpPr>
        <p:spPr>
          <a:xfrm>
            <a:off x="958500" y="851225"/>
            <a:ext cx="1456800" cy="2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Run 1</a:t>
            </a:r>
            <a:endParaRPr b="1" sz="24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4" name="Google Shape;1194;p133"/>
          <p:cNvSpPr txBox="1"/>
          <p:nvPr/>
        </p:nvSpPr>
        <p:spPr>
          <a:xfrm>
            <a:off x="7283100" y="851225"/>
            <a:ext cx="1456800" cy="2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Run 2</a:t>
            </a:r>
            <a:endParaRPr b="1" sz="24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The MSSM</a:t>
            </a:r>
            <a:endParaRPr/>
          </a:p>
        </p:txBody>
      </p:sp>
      <p:sp>
        <p:nvSpPr>
          <p:cNvPr id="241" name="Google Shape;241;p30"/>
          <p:cNvSpPr txBox="1"/>
          <p:nvPr/>
        </p:nvSpPr>
        <p:spPr>
          <a:xfrm>
            <a:off x="0" y="760000"/>
            <a:ext cx="4572000" cy="3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None of these have been found……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SUSY, if it exists, must be a broken symmetry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Minimal Supersymmetric Standard Model (MSSM)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➢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Includes all these sparticles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➢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“SUSY breaking terms” p</a:t>
            </a: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arameterize</a:t>
            </a: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 our ignorance about the SUSY breaking mechanism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➢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&gt; 100 unknown parameters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2" name="Google Shape;242;p3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43" name="Google Shape;243;p30"/>
          <p:cNvGrpSpPr/>
          <p:nvPr/>
        </p:nvGrpSpPr>
        <p:grpSpPr>
          <a:xfrm>
            <a:off x="4572001" y="742325"/>
            <a:ext cx="4572154" cy="4401026"/>
            <a:chOff x="4571925" y="457189"/>
            <a:chExt cx="4419675" cy="4216754"/>
          </a:xfrm>
        </p:grpSpPr>
        <p:pic>
          <p:nvPicPr>
            <p:cNvPr id="244" name="Google Shape;244;p30"/>
            <p:cNvPicPr preferRelativeResize="0"/>
            <p:nvPr/>
          </p:nvPicPr>
          <p:blipFill rotWithShape="1">
            <a:blip r:embed="rId3">
              <a:alphaModFix/>
            </a:blip>
            <a:srcRect b="0" l="50000" r="20438" t="0"/>
            <a:stretch/>
          </p:blipFill>
          <p:spPr>
            <a:xfrm>
              <a:off x="4571925" y="457189"/>
              <a:ext cx="2612977" cy="4216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30"/>
            <p:cNvSpPr/>
            <p:nvPr/>
          </p:nvSpPr>
          <p:spPr>
            <a:xfrm>
              <a:off x="8757900" y="4385825"/>
              <a:ext cx="233700" cy="288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246" name="Google Shape;24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5375" y="806000"/>
            <a:ext cx="1908625" cy="434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Electroweak SUSY</a:t>
            </a:r>
            <a:endParaRPr/>
          </a:p>
        </p:txBody>
      </p:sp>
      <p:sp>
        <p:nvSpPr>
          <p:cNvPr id="252" name="Google Shape;252;p31"/>
          <p:cNvSpPr txBox="1"/>
          <p:nvPr/>
        </p:nvSpPr>
        <p:spPr>
          <a:xfrm>
            <a:off x="0" y="836200"/>
            <a:ext cx="6993300" cy="3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The rest of this seminar will focus on electroweak production, ie. neutralinos and charginos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Interesting because: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Smallest production cross-sections → Limits are weakest.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Lightest neutralino is expected to be the lightest SUSY particle (LSP) and can be a dark matter candidate.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Dark matter constraints favour scenarios with an LSP mass at or below O(1 TeV).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400" y="152400"/>
            <a:ext cx="212712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Electroweak SUSY</a:t>
            </a:r>
            <a:endParaRPr/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99" y="1169350"/>
            <a:ext cx="5788949" cy="374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2"/>
          <p:cNvSpPr txBox="1"/>
          <p:nvPr/>
        </p:nvSpPr>
        <p:spPr>
          <a:xfrm>
            <a:off x="213325" y="560525"/>
            <a:ext cx="85206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If bino, wino and higgsino mass parameters are well separated you get…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6273325" y="1224650"/>
            <a:ext cx="25836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Higgsinos: Two neutralinos and a chargino(s) close in mass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2" name="Google Shape;262;p32"/>
          <p:cNvSpPr txBox="1"/>
          <p:nvPr/>
        </p:nvSpPr>
        <p:spPr>
          <a:xfrm>
            <a:off x="6273325" y="2672450"/>
            <a:ext cx="23070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Winos: One neutralino and chargino(s) close in mass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6273325" y="3815450"/>
            <a:ext cx="23070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ino: One neutralino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64" name="Google Shape;264;p32"/>
          <p:cNvCxnSpPr/>
          <p:nvPr/>
        </p:nvCxnSpPr>
        <p:spPr>
          <a:xfrm rot="10800000">
            <a:off x="4487850" y="4298150"/>
            <a:ext cx="1840800" cy="5214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5" name="Google Shape;265;p32"/>
          <p:cNvSpPr txBox="1"/>
          <p:nvPr/>
        </p:nvSpPr>
        <p:spPr>
          <a:xfrm>
            <a:off x="6323525" y="4668650"/>
            <a:ext cx="26415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9900FF"/>
                </a:solidFill>
                <a:latin typeface="Proxima Nova"/>
                <a:ea typeface="Proxima Nova"/>
                <a:cs typeface="Proxima Nova"/>
                <a:sym typeface="Proxima Nova"/>
              </a:rPr>
              <a:t>“Lightest SUSY particle” = LSP</a:t>
            </a:r>
            <a:endParaRPr b="1">
              <a:solidFill>
                <a:srgbClr val="99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6" name="Google Shape;266;p32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67" name="Google Shape;267;p32"/>
          <p:cNvCxnSpPr>
            <a:stCxn id="261" idx="1"/>
          </p:cNvCxnSpPr>
          <p:nvPr/>
        </p:nvCxnSpPr>
        <p:spPr>
          <a:xfrm flipH="1">
            <a:off x="5089525" y="1651250"/>
            <a:ext cx="1183800" cy="6900"/>
          </a:xfrm>
          <a:prstGeom prst="straightConnector1">
            <a:avLst/>
          </a:prstGeom>
          <a:noFill/>
          <a:ln cap="flat" cmpd="sng" w="38100">
            <a:solidFill>
              <a:srgbClr val="21252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8" name="Google Shape;268;p32"/>
          <p:cNvCxnSpPr/>
          <p:nvPr/>
        </p:nvCxnSpPr>
        <p:spPr>
          <a:xfrm flipH="1">
            <a:off x="4955425" y="2946650"/>
            <a:ext cx="1241700" cy="168600"/>
          </a:xfrm>
          <a:prstGeom prst="straightConnector1">
            <a:avLst/>
          </a:prstGeom>
          <a:noFill/>
          <a:ln cap="flat" cmpd="sng" w="38100">
            <a:solidFill>
              <a:srgbClr val="21252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9" name="Google Shape;269;p32"/>
          <p:cNvCxnSpPr/>
          <p:nvPr/>
        </p:nvCxnSpPr>
        <p:spPr>
          <a:xfrm flipH="1">
            <a:off x="4763725" y="4013450"/>
            <a:ext cx="1509600" cy="127200"/>
          </a:xfrm>
          <a:prstGeom prst="straightConnector1">
            <a:avLst/>
          </a:prstGeom>
          <a:noFill/>
          <a:ln cap="flat" cmpd="sng" w="38100">
            <a:solidFill>
              <a:srgbClr val="21252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00" y="1179375"/>
            <a:ext cx="5845076" cy="383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3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Electroweak SUSY</a:t>
            </a:r>
            <a:endParaRPr/>
          </a:p>
        </p:txBody>
      </p:sp>
      <p:sp>
        <p:nvSpPr>
          <p:cNvPr id="276" name="Google Shape;276;p33"/>
          <p:cNvSpPr txBox="1"/>
          <p:nvPr/>
        </p:nvSpPr>
        <p:spPr>
          <a:xfrm>
            <a:off x="213325" y="560525"/>
            <a:ext cx="85206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If bino, wino and higgsino mass parameters are well separated you get…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7" name="Google Shape;277;p33"/>
          <p:cNvSpPr txBox="1"/>
          <p:nvPr/>
        </p:nvSpPr>
        <p:spPr>
          <a:xfrm>
            <a:off x="6273325" y="1224650"/>
            <a:ext cx="25836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Higgsinos: Two neutralinos and one chargino close in mass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6273325" y="2672450"/>
            <a:ext cx="23070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Winos: One neutralino and one chargino close in mass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6273325" y="3815450"/>
            <a:ext cx="23070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Bino: One neutralino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80" name="Google Shape;280;p33"/>
          <p:cNvCxnSpPr/>
          <p:nvPr/>
        </p:nvCxnSpPr>
        <p:spPr>
          <a:xfrm rot="10800000">
            <a:off x="4917150" y="4591250"/>
            <a:ext cx="1411500" cy="228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1" name="Google Shape;281;p33"/>
          <p:cNvSpPr txBox="1"/>
          <p:nvPr/>
        </p:nvSpPr>
        <p:spPr>
          <a:xfrm>
            <a:off x="6323525" y="4668650"/>
            <a:ext cx="26415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9900FF"/>
                </a:solidFill>
                <a:latin typeface="Proxima Nova"/>
                <a:ea typeface="Proxima Nova"/>
                <a:cs typeface="Proxima Nova"/>
                <a:sym typeface="Proxima Nova"/>
              </a:rPr>
              <a:t>“Lightest SUSY particle” = LSP</a:t>
            </a:r>
            <a:endParaRPr b="1">
              <a:solidFill>
                <a:srgbClr val="99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2" name="Google Shape;282;p3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83" name="Google Shape;283;p33"/>
          <p:cNvCxnSpPr>
            <a:stCxn id="277" idx="1"/>
          </p:cNvCxnSpPr>
          <p:nvPr/>
        </p:nvCxnSpPr>
        <p:spPr>
          <a:xfrm flipH="1">
            <a:off x="4897825" y="1651250"/>
            <a:ext cx="1375500" cy="2547000"/>
          </a:xfrm>
          <a:prstGeom prst="straightConnector1">
            <a:avLst/>
          </a:prstGeom>
          <a:noFill/>
          <a:ln cap="flat" cmpd="sng" w="38100">
            <a:solidFill>
              <a:srgbClr val="21252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p33"/>
          <p:cNvCxnSpPr>
            <a:stCxn id="278" idx="1"/>
          </p:cNvCxnSpPr>
          <p:nvPr/>
        </p:nvCxnSpPr>
        <p:spPr>
          <a:xfrm flipH="1">
            <a:off x="4974625" y="3099050"/>
            <a:ext cx="1298700" cy="255600"/>
          </a:xfrm>
          <a:prstGeom prst="straightConnector1">
            <a:avLst/>
          </a:prstGeom>
          <a:noFill/>
          <a:ln cap="flat" cmpd="sng" w="38100">
            <a:solidFill>
              <a:srgbClr val="21252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5" name="Google Shape;285;p33"/>
          <p:cNvCxnSpPr/>
          <p:nvPr/>
        </p:nvCxnSpPr>
        <p:spPr>
          <a:xfrm rot="10800000">
            <a:off x="4562450" y="1792525"/>
            <a:ext cx="1696500" cy="2194800"/>
          </a:xfrm>
          <a:prstGeom prst="straightConnector1">
            <a:avLst/>
          </a:prstGeom>
          <a:noFill/>
          <a:ln cap="flat" cmpd="sng" w="38100">
            <a:solidFill>
              <a:srgbClr val="21252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"/>
          <p:cNvSpPr txBox="1"/>
          <p:nvPr>
            <p:ph type="title"/>
          </p:nvPr>
        </p:nvSpPr>
        <p:spPr>
          <a:xfrm>
            <a:off x="311700" y="1047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7000"/>
              <a:t>SUSY signal models</a:t>
            </a:r>
            <a:endParaRPr sz="7000"/>
          </a:p>
        </p:txBody>
      </p:sp>
      <p:sp>
        <p:nvSpPr>
          <p:cNvPr id="291" name="Google Shape;291;p3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1950" y="351475"/>
            <a:ext cx="6252051" cy="469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Minimally Supersymmetric Standard Model</a:t>
            </a:r>
            <a:endParaRPr/>
          </a:p>
        </p:txBody>
      </p:sp>
      <p:sp>
        <p:nvSpPr>
          <p:cNvPr id="298" name="Google Shape;298;p35"/>
          <p:cNvSpPr txBox="1"/>
          <p:nvPr/>
        </p:nvSpPr>
        <p:spPr>
          <a:xfrm>
            <a:off x="3277700" y="1523625"/>
            <a:ext cx="220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SUSY model has</a:t>
            </a:r>
            <a:endParaRPr b="1" i="0" sz="2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99" name="Google Shape;299;p35"/>
          <p:cNvCxnSpPr/>
          <p:nvPr/>
        </p:nvCxnSpPr>
        <p:spPr>
          <a:xfrm flipH="1" rot="10800000">
            <a:off x="3228200" y="2015025"/>
            <a:ext cx="2303400" cy="16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p35"/>
          <p:cNvCxnSpPr/>
          <p:nvPr/>
        </p:nvCxnSpPr>
        <p:spPr>
          <a:xfrm>
            <a:off x="4235425" y="2485600"/>
            <a:ext cx="1192800" cy="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1" name="Google Shape;301;p35"/>
          <p:cNvSpPr txBox="1"/>
          <p:nvPr/>
        </p:nvSpPr>
        <p:spPr>
          <a:xfrm>
            <a:off x="3335525" y="2444500"/>
            <a:ext cx="2600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many parameters!”</a:t>
            </a:r>
            <a:endParaRPr b="1" i="0" sz="2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p35"/>
          <p:cNvSpPr txBox="1"/>
          <p:nvPr/>
        </p:nvSpPr>
        <p:spPr>
          <a:xfrm>
            <a:off x="7247100" y="3583175"/>
            <a:ext cx="2204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3C78D8"/>
                </a:solidFill>
                <a:highlight>
                  <a:srgbClr val="A4C2F4"/>
                </a:highlight>
                <a:latin typeface="Proxima Nova"/>
                <a:ea typeface="Proxima Nova"/>
                <a:cs typeface="Proxima Nova"/>
                <a:sym typeface="Proxima Nova"/>
              </a:rPr>
              <a:t>MSSM</a:t>
            </a:r>
            <a:endParaRPr b="1" i="0" sz="2200" u="none" cap="none" strike="noStrike">
              <a:solidFill>
                <a:srgbClr val="3C78D8"/>
              </a:solidFill>
              <a:highlight>
                <a:srgbClr val="A4C2F4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3" name="Google Shape;303;p3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4" name="Google Shape;304;p35"/>
          <p:cNvSpPr txBox="1"/>
          <p:nvPr/>
        </p:nvSpPr>
        <p:spPr>
          <a:xfrm>
            <a:off x="112275" y="1169225"/>
            <a:ext cx="27489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●"/>
            </a:pPr>
            <a:r>
              <a:rPr b="0" i="0" lang="en-GB" sz="17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Minimum</a:t>
            </a:r>
            <a:r>
              <a:rPr b="0" i="0" lang="en-GB" sz="1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number of new particles and interactions to realize </a:t>
            </a:r>
            <a:r>
              <a:rPr b="0" i="0" lang="en-GB" sz="17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supersymmetry</a:t>
            </a:r>
            <a:r>
              <a:rPr b="0" i="0" lang="en-GB" sz="1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b="0" i="0" sz="1700" u="none" cap="none" strike="noStrik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●"/>
            </a:pPr>
            <a:r>
              <a:rPr b="0" i="0" lang="en-GB" sz="17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100+</a:t>
            </a:r>
            <a:r>
              <a:rPr b="0" i="0" lang="en-GB" sz="1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free parameters</a:t>
            </a:r>
            <a:endParaRPr b="0" i="0" sz="1700" u="none" cap="none" strike="noStrik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●"/>
            </a:pPr>
            <a:r>
              <a:rPr b="0" i="0" lang="en-GB" sz="17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Very difficult</a:t>
            </a:r>
            <a:r>
              <a:rPr b="0" i="0" lang="en-GB" sz="1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/ impossible to </a:t>
            </a:r>
            <a:r>
              <a:rPr b="0" i="0" lang="en-GB" sz="17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interpret</a:t>
            </a:r>
            <a:r>
              <a:rPr b="0" i="0" lang="en-GB" sz="1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analysis results in the MSSM.</a:t>
            </a:r>
            <a:endParaRPr b="0" i="0" sz="1700" u="none" cap="none" strike="noStrik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 txBox="1"/>
          <p:nvPr>
            <p:ph type="title"/>
          </p:nvPr>
        </p:nvSpPr>
        <p:spPr>
          <a:xfrm>
            <a:off x="0" y="-37675"/>
            <a:ext cx="3583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Simplified models</a:t>
            </a:r>
            <a:endParaRPr/>
          </a:p>
        </p:txBody>
      </p:sp>
      <p:sp>
        <p:nvSpPr>
          <p:cNvPr id="310" name="Google Shape;310;p36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1" name="Google Shape;311;p36"/>
          <p:cNvSpPr txBox="1"/>
          <p:nvPr/>
        </p:nvSpPr>
        <p:spPr>
          <a:xfrm>
            <a:off x="0" y="535025"/>
            <a:ext cx="8988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Focus on </a:t>
            </a:r>
            <a:r>
              <a:rPr lang="en-GB" sz="2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one SUSY production process</a:t>
            </a: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and decay chain.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All other particles decoupled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BR(Decay of interest) = 100%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Pure bino/wino/higgsino states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Signature driven</a:t>
            </a: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approach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000" y="2258826"/>
            <a:ext cx="3398680" cy="27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225" y="1121450"/>
            <a:ext cx="4742151" cy="34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6"/>
          <p:cNvSpPr txBox="1"/>
          <p:nvPr/>
        </p:nvSpPr>
        <p:spPr>
          <a:xfrm>
            <a:off x="5233875" y="4609250"/>
            <a:ext cx="28179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ATL-CONF-2023-046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"/>
          <p:cNvSpPr txBox="1"/>
          <p:nvPr>
            <p:ph type="title"/>
          </p:nvPr>
        </p:nvSpPr>
        <p:spPr>
          <a:xfrm>
            <a:off x="0" y="-37675"/>
            <a:ext cx="3583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Simplified models</a:t>
            </a:r>
            <a:endParaRPr/>
          </a:p>
        </p:txBody>
      </p:sp>
      <p:sp>
        <p:nvSpPr>
          <p:cNvPr id="320" name="Google Shape;320;p3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1" name="Google Shape;321;p37"/>
          <p:cNvSpPr txBox="1"/>
          <p:nvPr/>
        </p:nvSpPr>
        <p:spPr>
          <a:xfrm>
            <a:off x="0" y="535025"/>
            <a:ext cx="8988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Focus on </a:t>
            </a:r>
            <a:r>
              <a:rPr lang="en-GB" sz="2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one SUSY production process</a:t>
            </a: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and decay chain.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All other particles decoupled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BR(Decay of interest) = 100%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Pure bino/wino/higgsino states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Signature driven</a:t>
            </a: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approach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2" name="Google Shape;3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800" y="1246600"/>
            <a:ext cx="4582052" cy="329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6">
            <a:off x="382364" y="2204215"/>
            <a:ext cx="3545962" cy="287629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7"/>
          <p:cNvSpPr txBox="1"/>
          <p:nvPr/>
        </p:nvSpPr>
        <p:spPr>
          <a:xfrm>
            <a:off x="5233875" y="4609250"/>
            <a:ext cx="28179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ATL-CONF-2023-046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93" name="Google Shape;93;p20"/>
          <p:cNvSpPr txBox="1"/>
          <p:nvPr>
            <p:ph idx="1" type="body"/>
          </p:nvPr>
        </p:nvSpPr>
        <p:spPr>
          <a:xfrm>
            <a:off x="38350" y="575875"/>
            <a:ext cx="8906700" cy="3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SUSY 101</a:t>
            </a:r>
            <a:endParaRPr sz="21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SUSY signal models</a:t>
            </a:r>
            <a:endParaRPr sz="21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The pMSSM</a:t>
            </a:r>
            <a:endParaRPr sz="2100"/>
          </a:p>
          <a:p>
            <a: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➢"/>
            </a:pPr>
            <a:r>
              <a:rPr lang="en-GB" sz="2100"/>
              <a:t>Reinterpreting ATLAS searches</a:t>
            </a:r>
            <a:endParaRPr sz="2100"/>
          </a:p>
          <a:p>
            <a: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➢"/>
            </a:pPr>
            <a:r>
              <a:rPr lang="en-GB" sz="2100"/>
              <a:t>External constraints</a:t>
            </a:r>
            <a:endParaRPr sz="21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Overall ATLAS exclusion of EW SUSY scenarios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➢"/>
            </a:pPr>
            <a:r>
              <a:rPr lang="en-GB" sz="1700"/>
              <a:t>Dark matter complementarity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➢"/>
            </a:pPr>
            <a:r>
              <a:rPr lang="en-GB" sz="1700"/>
              <a:t>Comparison with Run 1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➢"/>
            </a:pPr>
            <a:r>
              <a:rPr lang="en-GB" sz="1700"/>
              <a:t>Surviving models</a:t>
            </a:r>
            <a:endParaRPr sz="17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Summary</a:t>
            </a:r>
            <a:endParaRPr sz="2100"/>
          </a:p>
        </p:txBody>
      </p:sp>
      <p:sp>
        <p:nvSpPr>
          <p:cNvPr id="94" name="Google Shape;94;p2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20"/>
          <p:cNvSpPr txBox="1"/>
          <p:nvPr/>
        </p:nvSpPr>
        <p:spPr>
          <a:xfrm>
            <a:off x="31150" y="4156050"/>
            <a:ext cx="9084000" cy="9450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Based on 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the recent ATLAS electroweak pMSSM scan CONF note (</a:t>
            </a:r>
            <a:r>
              <a:rPr lang="en-GB" sz="1600" u="sng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ATLAS-CONF-2023-055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) and 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my PhD thesis (</a:t>
            </a:r>
            <a:r>
              <a:rPr lang="en-GB" sz="16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https://doi.org/10.17863/CAM.104677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)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→ If a plot has an ATLAS label it’s from the CONF note, otherwise from my thesis!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"/>
          <p:cNvSpPr txBox="1"/>
          <p:nvPr>
            <p:ph type="title"/>
          </p:nvPr>
        </p:nvSpPr>
        <p:spPr>
          <a:xfrm>
            <a:off x="0" y="-37675"/>
            <a:ext cx="3583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Simplified models</a:t>
            </a:r>
            <a:endParaRPr/>
          </a:p>
        </p:txBody>
      </p:sp>
      <p:sp>
        <p:nvSpPr>
          <p:cNvPr id="330" name="Google Shape;330;p3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1" name="Google Shape;331;p38"/>
          <p:cNvPicPr preferRelativeResize="0"/>
          <p:nvPr/>
        </p:nvPicPr>
        <p:blipFill rotWithShape="1">
          <a:blip r:embed="rId3">
            <a:alphaModFix/>
          </a:blip>
          <a:srcRect b="16252" l="7578" r="72577" t="28333"/>
          <a:stretch/>
        </p:blipFill>
        <p:spPr>
          <a:xfrm>
            <a:off x="251425" y="2201175"/>
            <a:ext cx="3425500" cy="26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1089" y="1127073"/>
            <a:ext cx="4723087" cy="339680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8"/>
          <p:cNvSpPr txBox="1"/>
          <p:nvPr/>
        </p:nvSpPr>
        <p:spPr>
          <a:xfrm>
            <a:off x="0" y="535025"/>
            <a:ext cx="8988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Focus on </a:t>
            </a:r>
            <a:r>
              <a:rPr lang="en-GB" sz="2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one SUSY production process</a:t>
            </a: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and decay chain.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All other particles decoupled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BR(Decay of interest) = 100%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Pure bino/wino/higgsino states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roxima Nova"/>
              <a:buChar char="●"/>
            </a:pPr>
            <a:r>
              <a:rPr lang="en-GB" sz="2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Signature driven</a:t>
            </a:r>
            <a:r>
              <a:rPr lang="en-GB" sz="2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approach</a:t>
            </a:r>
            <a:endParaRPr sz="2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4" name="Google Shape;334;p38"/>
          <p:cNvSpPr txBox="1"/>
          <p:nvPr/>
        </p:nvSpPr>
        <p:spPr>
          <a:xfrm>
            <a:off x="5233875" y="4533050"/>
            <a:ext cx="28179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ATL-CONF-2023-046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Simplified models</a:t>
            </a:r>
            <a:endParaRPr/>
          </a:p>
        </p:txBody>
      </p:sp>
      <p:sp>
        <p:nvSpPr>
          <p:cNvPr id="340" name="Google Shape;340;p39"/>
          <p:cNvSpPr txBox="1"/>
          <p:nvPr>
            <p:ph idx="1" type="body"/>
          </p:nvPr>
        </p:nvSpPr>
        <p:spPr>
          <a:xfrm>
            <a:off x="0" y="522025"/>
            <a:ext cx="6057600" cy="22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600"/>
              <a:buChar char="✓"/>
            </a:pPr>
            <a:r>
              <a:rPr lang="en-GB" sz="2000">
                <a:solidFill>
                  <a:schemeClr val="accent3"/>
                </a:solidFill>
              </a:rPr>
              <a:t>2D grid</a:t>
            </a:r>
            <a:r>
              <a:rPr lang="en-GB" sz="2000">
                <a:solidFill>
                  <a:schemeClr val="dk2"/>
                </a:solidFill>
              </a:rPr>
              <a:t> of </a:t>
            </a:r>
            <a:r>
              <a:rPr lang="en-GB" sz="2000">
                <a:solidFill>
                  <a:schemeClr val="accent3"/>
                </a:solidFill>
              </a:rPr>
              <a:t>signal models</a:t>
            </a:r>
            <a:r>
              <a:rPr lang="en-GB" sz="2000">
                <a:solidFill>
                  <a:schemeClr val="dk2"/>
                </a:solidFill>
              </a:rPr>
              <a:t> for optimising searches</a:t>
            </a:r>
            <a:endParaRPr sz="20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600"/>
              <a:buChar char="✓"/>
            </a:pPr>
            <a:r>
              <a:rPr lang="en-GB" sz="2000">
                <a:solidFill>
                  <a:schemeClr val="accent3"/>
                </a:solidFill>
              </a:rPr>
              <a:t>2D</a:t>
            </a:r>
            <a:r>
              <a:rPr lang="en-GB" sz="2000">
                <a:solidFill>
                  <a:schemeClr val="dk2"/>
                </a:solidFill>
              </a:rPr>
              <a:t> exclusion plots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╳"/>
            </a:pPr>
            <a:r>
              <a:rPr lang="en-GB" sz="2000">
                <a:solidFill>
                  <a:schemeClr val="dk2"/>
                </a:solidFill>
              </a:rPr>
              <a:t>Doesn’t capture more </a:t>
            </a:r>
            <a:r>
              <a:rPr lang="en-GB" sz="2000">
                <a:solidFill>
                  <a:schemeClr val="accent3"/>
                </a:solidFill>
              </a:rPr>
              <a:t>complex phenomenology</a:t>
            </a:r>
            <a:endParaRPr sz="2000">
              <a:solidFill>
                <a:schemeClr val="accent3"/>
              </a:solidFill>
            </a:endParaRPr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╳"/>
            </a:pPr>
            <a:r>
              <a:rPr lang="en-GB" sz="2000">
                <a:solidFill>
                  <a:schemeClr val="dk2"/>
                </a:solidFill>
              </a:rPr>
              <a:t>How do we </a:t>
            </a:r>
            <a:r>
              <a:rPr lang="en-GB" sz="2000">
                <a:solidFill>
                  <a:schemeClr val="accent3"/>
                </a:solidFill>
              </a:rPr>
              <a:t>connect searches</a:t>
            </a:r>
            <a:r>
              <a:rPr lang="en-GB" sz="2000">
                <a:solidFill>
                  <a:schemeClr val="dk2"/>
                </a:solidFill>
              </a:rPr>
              <a:t> for different models?</a:t>
            </a:r>
            <a:endParaRPr sz="2000">
              <a:solidFill>
                <a:schemeClr val="dk2"/>
              </a:solidFill>
            </a:endParaRPr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╳"/>
            </a:pPr>
            <a:r>
              <a:rPr lang="en-GB" sz="2000">
                <a:solidFill>
                  <a:schemeClr val="dk2"/>
                </a:solidFill>
              </a:rPr>
              <a:t>How do we build a coherent picture of the </a:t>
            </a:r>
            <a:r>
              <a:rPr lang="en-GB" sz="2000">
                <a:solidFill>
                  <a:schemeClr val="accent3"/>
                </a:solidFill>
              </a:rPr>
              <a:t>global</a:t>
            </a:r>
            <a:r>
              <a:rPr lang="en-GB" sz="2000">
                <a:solidFill>
                  <a:schemeClr val="dk2"/>
                </a:solidFill>
              </a:rPr>
              <a:t> ATLAS constraints on SUSY?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41" name="Google Shape;341;p39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2" name="Google Shape;342;p39"/>
          <p:cNvPicPr preferRelativeResize="0"/>
          <p:nvPr/>
        </p:nvPicPr>
        <p:blipFill rotWithShape="1">
          <a:blip r:embed="rId3">
            <a:alphaModFix/>
          </a:blip>
          <a:srcRect b="0" l="43903" r="4777" t="0"/>
          <a:stretch/>
        </p:blipFill>
        <p:spPr>
          <a:xfrm>
            <a:off x="5942650" y="-6875"/>
            <a:ext cx="3207575" cy="46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7962" y="2718400"/>
            <a:ext cx="1578467" cy="12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9"/>
          <p:cNvPicPr preferRelativeResize="0"/>
          <p:nvPr/>
        </p:nvPicPr>
        <p:blipFill rotWithShape="1">
          <a:blip r:embed="rId3">
            <a:alphaModFix/>
          </a:blip>
          <a:srcRect b="29091" l="0" r="57632" t="19225"/>
          <a:stretch/>
        </p:blipFill>
        <p:spPr>
          <a:xfrm>
            <a:off x="1827200" y="2724150"/>
            <a:ext cx="2647974" cy="24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9"/>
          <p:cNvSpPr txBox="1"/>
          <p:nvPr/>
        </p:nvSpPr>
        <p:spPr>
          <a:xfrm>
            <a:off x="2270775" y="2993300"/>
            <a:ext cx="220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SUSY model</a:t>
            </a:r>
            <a:endParaRPr b="1" i="0" sz="2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46" name="Google Shape;346;p39"/>
          <p:cNvCxnSpPr/>
          <p:nvPr/>
        </p:nvCxnSpPr>
        <p:spPr>
          <a:xfrm flipH="1" rot="10800000">
            <a:off x="2163450" y="3477500"/>
            <a:ext cx="1814400" cy="23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p39"/>
          <p:cNvCxnSpPr/>
          <p:nvPr/>
        </p:nvCxnSpPr>
        <p:spPr>
          <a:xfrm>
            <a:off x="3071600" y="3941400"/>
            <a:ext cx="1192800" cy="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8" name="Google Shape;348;p39"/>
          <p:cNvSpPr txBox="1"/>
          <p:nvPr/>
        </p:nvSpPr>
        <p:spPr>
          <a:xfrm>
            <a:off x="2715375" y="3914175"/>
            <a:ext cx="2433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simple!”</a:t>
            </a:r>
            <a:endParaRPr b="1" i="0" sz="2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Phenomenological MSSM</a:t>
            </a:r>
            <a:endParaRPr/>
          </a:p>
        </p:txBody>
      </p:sp>
      <p:sp>
        <p:nvSpPr>
          <p:cNvPr id="354" name="Google Shape;354;p4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5" name="Google Shape;3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200" y="1380325"/>
            <a:ext cx="4495800" cy="3385467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0"/>
          <p:cNvSpPr txBox="1"/>
          <p:nvPr/>
        </p:nvSpPr>
        <p:spPr>
          <a:xfrm>
            <a:off x="4775250" y="725175"/>
            <a:ext cx="40194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Project 19-dim pMSSM into 2D planes and evaluate our sensitivity:</a:t>
            </a:r>
            <a:endParaRPr b="1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6503875" y="1250675"/>
            <a:ext cx="204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Run-2 EWK scan result</a:t>
            </a:r>
            <a:endParaRPr/>
          </a:p>
        </p:txBody>
      </p:sp>
      <p:sp>
        <p:nvSpPr>
          <p:cNvPr id="358" name="Google Shape;358;p40"/>
          <p:cNvSpPr txBox="1"/>
          <p:nvPr/>
        </p:nvSpPr>
        <p:spPr>
          <a:xfrm>
            <a:off x="21550" y="909450"/>
            <a:ext cx="36708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roxima Nova"/>
              <a:buChar char="●"/>
            </a:pPr>
            <a:r>
              <a:rPr lang="en-GB" sz="2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Middle ground</a:t>
            </a: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between MSSM and simplified models.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roxima Nova"/>
              <a:buChar char="●"/>
            </a:pP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MSSM + a few </a:t>
            </a:r>
            <a:r>
              <a:rPr lang="en-GB" sz="2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simplifying assumptions</a:t>
            </a: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roxima Nova"/>
              <a:buChar char="●"/>
            </a:pP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Includes all sparticle production and decay modes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roxima Nova"/>
              <a:buChar char="●"/>
            </a:pPr>
            <a:r>
              <a:rPr lang="en-GB" sz="2100">
                <a:solidFill>
                  <a:schemeClr val="dk2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19</a:t>
            </a: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parameters</a:t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1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Phenomenological MSSM</a:t>
            </a:r>
            <a:endParaRPr/>
          </a:p>
        </p:txBody>
      </p:sp>
      <p:sp>
        <p:nvSpPr>
          <p:cNvPr id="364" name="Google Shape;364;p41"/>
          <p:cNvSpPr txBox="1"/>
          <p:nvPr>
            <p:ph idx="12" type="sldNum"/>
          </p:nvPr>
        </p:nvSpPr>
        <p:spPr>
          <a:xfrm>
            <a:off x="82393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5" name="Google Shape;365;p41"/>
          <p:cNvSpPr txBox="1"/>
          <p:nvPr/>
        </p:nvSpPr>
        <p:spPr>
          <a:xfrm>
            <a:off x="21550" y="909450"/>
            <a:ext cx="36708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roxima Nova"/>
              <a:buChar char="●"/>
            </a:pPr>
            <a:r>
              <a:rPr lang="en-GB" sz="2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Middle ground</a:t>
            </a: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between MSSM and simplified models.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roxima Nova"/>
              <a:buChar char="●"/>
            </a:pP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MSSM + a few </a:t>
            </a:r>
            <a:r>
              <a:rPr lang="en-GB" sz="2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simplifying assumptions</a:t>
            </a: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roxima Nova"/>
              <a:buChar char="●"/>
            </a:pP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Includes all sparticle production and decay modes</a:t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Proxima Nova"/>
              <a:buChar char="●"/>
            </a:pPr>
            <a:r>
              <a:rPr lang="en-GB" sz="2100">
                <a:solidFill>
                  <a:schemeClr val="dk2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19</a:t>
            </a:r>
            <a:r>
              <a:rPr lang="en-GB" sz="2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parameters</a:t>
            </a:r>
            <a:endParaRPr sz="1800"/>
          </a:p>
        </p:txBody>
      </p:sp>
      <p:pic>
        <p:nvPicPr>
          <p:cNvPr id="366" name="Google Shape;36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2425" y="511213"/>
            <a:ext cx="5494751" cy="412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1"/>
          <p:cNvSpPr txBox="1"/>
          <p:nvPr/>
        </p:nvSpPr>
        <p:spPr>
          <a:xfrm>
            <a:off x="4369425" y="1321525"/>
            <a:ext cx="173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SUSY MODEL</a:t>
            </a:r>
            <a:endParaRPr b="1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68" name="Google Shape;368;p41"/>
          <p:cNvCxnSpPr/>
          <p:nvPr/>
        </p:nvCxnSpPr>
        <p:spPr>
          <a:xfrm>
            <a:off x="4435475" y="1775575"/>
            <a:ext cx="12135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9" name="Google Shape;369;p41"/>
          <p:cNvCxnSpPr/>
          <p:nvPr/>
        </p:nvCxnSpPr>
        <p:spPr>
          <a:xfrm>
            <a:off x="3717200" y="3088300"/>
            <a:ext cx="22623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0" name="Google Shape;370;p41"/>
          <p:cNvCxnSpPr/>
          <p:nvPr/>
        </p:nvCxnSpPr>
        <p:spPr>
          <a:xfrm>
            <a:off x="5376650" y="2758050"/>
            <a:ext cx="5283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1" name="Google Shape;371;p41"/>
          <p:cNvSpPr txBox="1"/>
          <p:nvPr/>
        </p:nvSpPr>
        <p:spPr>
          <a:xfrm>
            <a:off x="3832775" y="3286425"/>
            <a:ext cx="211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2" name="Google Shape;372;p41"/>
          <p:cNvSpPr txBox="1"/>
          <p:nvPr/>
        </p:nvSpPr>
        <p:spPr>
          <a:xfrm>
            <a:off x="3832775" y="3212125"/>
            <a:ext cx="2113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could scan and analyse the parameter space on the timescale of her PhD.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3" name="Google Shape;373;p41"/>
          <p:cNvSpPr txBox="1"/>
          <p:nvPr/>
        </p:nvSpPr>
        <p:spPr>
          <a:xfrm>
            <a:off x="7143450" y="3542350"/>
            <a:ext cx="121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highlight>
                  <a:srgbClr val="E25ECD"/>
                </a:highlight>
                <a:latin typeface="Proxima Nova"/>
                <a:ea typeface="Proxima Nova"/>
                <a:cs typeface="Proxima Nova"/>
                <a:sym typeface="Proxima Nova"/>
              </a:rPr>
              <a:t>pMSSM</a:t>
            </a:r>
            <a:endParaRPr b="1" i="0" sz="1400" u="none" cap="none" strike="noStrike">
              <a:solidFill>
                <a:srgbClr val="000000"/>
              </a:solidFill>
              <a:highlight>
                <a:srgbClr val="E25ECD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pMSSM assumptions</a:t>
            </a:r>
            <a:endParaRPr/>
          </a:p>
        </p:txBody>
      </p:sp>
      <p:sp>
        <p:nvSpPr>
          <p:cNvPr id="379" name="Google Shape;379;p42"/>
          <p:cNvSpPr txBox="1"/>
          <p:nvPr>
            <p:ph idx="1" type="body"/>
          </p:nvPr>
        </p:nvSpPr>
        <p:spPr>
          <a:xfrm>
            <a:off x="311700" y="970850"/>
            <a:ext cx="8793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/>
              <a:t>No new sources of </a:t>
            </a:r>
            <a:r>
              <a:rPr lang="en-GB" sz="2800">
                <a:solidFill>
                  <a:schemeClr val="accent3"/>
                </a:solidFill>
              </a:rPr>
              <a:t>CP-violation</a:t>
            </a:r>
            <a:r>
              <a:rPr lang="en-GB" sz="2800"/>
              <a:t> (beyond CKM matrix)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/>
              <a:t>No flavour-changing neutral currents (</a:t>
            </a:r>
            <a:r>
              <a:rPr lang="en-GB" sz="2800">
                <a:solidFill>
                  <a:schemeClr val="accent3"/>
                </a:solidFill>
              </a:rPr>
              <a:t>FCNCs</a:t>
            </a:r>
            <a:r>
              <a:rPr lang="en-GB" sz="2800"/>
              <a:t>)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>
                <a:solidFill>
                  <a:schemeClr val="accent3"/>
                </a:solidFill>
              </a:rPr>
              <a:t>Universality</a:t>
            </a:r>
            <a:r>
              <a:rPr lang="en-GB" sz="2800"/>
              <a:t> of 1st and 2nd generation sfermions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>
                <a:solidFill>
                  <a:schemeClr val="accent3"/>
                </a:solidFill>
              </a:rPr>
              <a:t>R-parity</a:t>
            </a:r>
            <a:r>
              <a:rPr lang="en-GB" sz="2800"/>
              <a:t> conserved 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>
                <a:solidFill>
                  <a:schemeClr val="accent3"/>
                </a:solidFill>
              </a:rPr>
              <a:t>Lightest SUSY particle (LSP)</a:t>
            </a:r>
            <a:r>
              <a:rPr lang="en-GB" sz="2800"/>
              <a:t> is the lightest neutralino</a:t>
            </a:r>
            <a:endParaRPr sz="2800"/>
          </a:p>
        </p:txBody>
      </p:sp>
      <p:pic>
        <p:nvPicPr>
          <p:cNvPr descr="&lt;math xmlns=&quot;http://www.w3.org/1998/Math/MathML&quot;&gt;&lt;msub&gt;&lt;mi&gt;P&lt;/mi&gt;&lt;mrow&gt;&lt;mi&gt;R&lt;/mi&gt;&lt;mo&gt;&amp;#xA0;&lt;/mo&gt;&lt;/mrow&gt;&lt;/msub&gt;&lt;mo&gt;=&lt;/mo&gt;&lt;msup&gt;&lt;mfenced&gt;&lt;mrow&gt;&lt;mo&gt;-&lt;/mo&gt;&lt;mn&gt;1&lt;/mn&gt;&lt;/mrow&gt;&lt;/mfenced&gt;&lt;mrow&gt;&lt;mn&gt;3&lt;/mn&gt;&lt;mi&gt;B&lt;/mi&gt;&lt;mo&gt;+&lt;/mo&gt;&lt;mi&gt;L&lt;/mi&gt;&lt;mo&gt;+&lt;/mo&gt;&lt;mn&gt;2&lt;/mn&gt;&lt;mi&gt;s&lt;/mi&gt;&lt;/mrow&gt;&lt;/msup&gt;&lt;/math&gt;" id="380" name="Google Shape;380;p42" title="P subscript R space end subscript equals open parentheses negative 1 close parentheses to the power of 3 B plus L plus 2 s end exponen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5550" y="3487313"/>
            <a:ext cx="3909060" cy="56554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2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2" name="Google Shape;382;p42"/>
          <p:cNvSpPr txBox="1"/>
          <p:nvPr/>
        </p:nvSpPr>
        <p:spPr>
          <a:xfrm>
            <a:off x="2294150" y="608300"/>
            <a:ext cx="639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1C3AA9"/>
                </a:solidFill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r>
              <a:rPr lang="en-GB" sz="2100">
                <a:solidFill>
                  <a:srgbClr val="1C3AA9"/>
                </a:solidFill>
                <a:latin typeface="Proxima Nova"/>
                <a:ea typeface="Proxima Nova"/>
                <a:cs typeface="Proxima Nova"/>
                <a:sym typeface="Proxima Nova"/>
              </a:rPr>
              <a:t>ased on experimental constraints and general features of SUSY breaking mechanisms.</a:t>
            </a:r>
            <a:endParaRPr sz="2100">
              <a:solidFill>
                <a:srgbClr val="1C3AA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/>
          <p:nvPr/>
        </p:nvSpPr>
        <p:spPr>
          <a:xfrm>
            <a:off x="163925" y="3455625"/>
            <a:ext cx="8930700" cy="1350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3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pMSSM assumptions</a:t>
            </a:r>
            <a:endParaRPr/>
          </a:p>
        </p:txBody>
      </p:sp>
      <p:sp>
        <p:nvSpPr>
          <p:cNvPr id="389" name="Google Shape;389;p43"/>
          <p:cNvSpPr txBox="1"/>
          <p:nvPr>
            <p:ph idx="1" type="body"/>
          </p:nvPr>
        </p:nvSpPr>
        <p:spPr>
          <a:xfrm>
            <a:off x="311700" y="970850"/>
            <a:ext cx="8782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/>
              <a:t>No new sources of </a:t>
            </a:r>
            <a:r>
              <a:rPr lang="en-GB" sz="2800">
                <a:solidFill>
                  <a:schemeClr val="accent3"/>
                </a:solidFill>
              </a:rPr>
              <a:t>CP-violation</a:t>
            </a:r>
            <a:r>
              <a:rPr lang="en-GB" sz="2800"/>
              <a:t> (beyond CKM matrix)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/>
              <a:t>No flavour-changing neutral currents (</a:t>
            </a:r>
            <a:r>
              <a:rPr lang="en-GB" sz="2800">
                <a:solidFill>
                  <a:schemeClr val="accent3"/>
                </a:solidFill>
              </a:rPr>
              <a:t>FCNCs</a:t>
            </a:r>
            <a:r>
              <a:rPr lang="en-GB" sz="2800"/>
              <a:t>)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>
                <a:solidFill>
                  <a:schemeClr val="accent3"/>
                </a:solidFill>
              </a:rPr>
              <a:t>Universality</a:t>
            </a:r>
            <a:r>
              <a:rPr lang="en-GB" sz="2800"/>
              <a:t> of 1st and 2nd generation sfermions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>
                <a:solidFill>
                  <a:schemeClr val="accent3"/>
                </a:solidFill>
              </a:rPr>
              <a:t>R-parity</a:t>
            </a:r>
            <a:r>
              <a:rPr lang="en-GB" sz="2800"/>
              <a:t> conserved </a:t>
            </a:r>
            <a:endParaRPr sz="28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en-GB" sz="2800">
                <a:solidFill>
                  <a:schemeClr val="accent3"/>
                </a:solidFill>
              </a:rPr>
              <a:t>Lightest SUSY particle (LSP)</a:t>
            </a:r>
            <a:r>
              <a:rPr lang="en-GB" sz="2800"/>
              <a:t> is the lightest neutralino</a:t>
            </a:r>
            <a:endParaRPr sz="2800"/>
          </a:p>
        </p:txBody>
      </p:sp>
      <p:pic>
        <p:nvPicPr>
          <p:cNvPr descr="&lt;math xmlns=&quot;http://www.w3.org/1998/Math/MathML&quot;&gt;&lt;msub&gt;&lt;mi&gt;P&lt;/mi&gt;&lt;mrow&gt;&lt;mi&gt;R&lt;/mi&gt;&lt;mo&gt;&amp;#xA0;&lt;/mo&gt;&lt;/mrow&gt;&lt;/msub&gt;&lt;mo&gt;=&lt;/mo&gt;&lt;msup&gt;&lt;mfenced&gt;&lt;mrow&gt;&lt;mo&gt;-&lt;/mo&gt;&lt;mn&gt;1&lt;/mn&gt;&lt;/mrow&gt;&lt;/mfenced&gt;&lt;mrow&gt;&lt;mn&gt;3&lt;/mn&gt;&lt;mi&gt;B&lt;/mi&gt;&lt;mo&gt;+&lt;/mo&gt;&lt;mi&gt;L&lt;/mi&gt;&lt;mo&gt;+&lt;/mo&gt;&lt;mn&gt;2&lt;/mn&gt;&lt;mi&gt;s&lt;/mi&gt;&lt;/mrow&gt;&lt;/msup&gt;&lt;/math&gt;" id="390" name="Google Shape;390;p43" title="P subscript R space end subscript equals open parentheses negative 1 close parentheses to the power of 3 B plus L plus 2 s end exponen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5550" y="3487313"/>
            <a:ext cx="3909060" cy="56554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2" name="Google Shape;392;p43"/>
          <p:cNvSpPr txBox="1"/>
          <p:nvPr/>
        </p:nvSpPr>
        <p:spPr>
          <a:xfrm>
            <a:off x="2294150" y="608300"/>
            <a:ext cx="639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1C3AA9"/>
                </a:solidFill>
                <a:latin typeface="Proxima Nova"/>
                <a:ea typeface="Proxima Nova"/>
                <a:cs typeface="Proxima Nova"/>
                <a:sym typeface="Proxima Nova"/>
              </a:rPr>
              <a:t>Based on experimental constraints and general features of SUSY breaking mechanisms.</a:t>
            </a:r>
            <a:endParaRPr sz="2100">
              <a:solidFill>
                <a:srgbClr val="1C3AA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7875" y="0"/>
            <a:ext cx="3126124" cy="247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4"/>
          <p:cNvSpPr txBox="1"/>
          <p:nvPr>
            <p:ph type="title"/>
          </p:nvPr>
        </p:nvSpPr>
        <p:spPr>
          <a:xfrm>
            <a:off x="76325" y="98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R-parity conservation</a:t>
            </a:r>
            <a:endParaRPr/>
          </a:p>
        </p:txBody>
      </p:sp>
      <p:sp>
        <p:nvSpPr>
          <p:cNvPr id="399" name="Google Shape;399;p44"/>
          <p:cNvSpPr txBox="1"/>
          <p:nvPr>
            <p:ph idx="1" type="body"/>
          </p:nvPr>
        </p:nvSpPr>
        <p:spPr>
          <a:xfrm>
            <a:off x="36150" y="711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Stops proton decaying!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SM particles have P</a:t>
            </a:r>
            <a:r>
              <a:rPr baseline="-25000" lang="en-GB" sz="2700"/>
              <a:t>R</a:t>
            </a:r>
            <a:r>
              <a:rPr lang="en-GB" sz="2700"/>
              <a:t>= +1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SUSY partners have P</a:t>
            </a:r>
            <a:r>
              <a:rPr baseline="-25000" lang="en-GB" sz="2700"/>
              <a:t>R</a:t>
            </a:r>
            <a:r>
              <a:rPr lang="en-GB" sz="2700"/>
              <a:t>= -1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R-parity is conserved multiplicatively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800"/>
          </a:p>
        </p:txBody>
      </p:sp>
      <p:sp>
        <p:nvSpPr>
          <p:cNvPr id="400" name="Google Shape;400;p4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1" name="Google Shape;401;p44"/>
          <p:cNvSpPr txBox="1"/>
          <p:nvPr/>
        </p:nvSpPr>
        <p:spPr>
          <a:xfrm>
            <a:off x="76325" y="4687525"/>
            <a:ext cx="906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Note: R-parity violating models also exist but have very different collider signatures (not considered here).</a:t>
            </a:r>
            <a:endParaRPr b="0" i="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7875" y="0"/>
            <a:ext cx="3126124" cy="247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5"/>
          <p:cNvSpPr txBox="1"/>
          <p:nvPr>
            <p:ph type="title"/>
          </p:nvPr>
        </p:nvSpPr>
        <p:spPr>
          <a:xfrm>
            <a:off x="76325" y="98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R-parity conservation</a:t>
            </a:r>
            <a:endParaRPr/>
          </a:p>
        </p:txBody>
      </p:sp>
      <p:sp>
        <p:nvSpPr>
          <p:cNvPr id="408" name="Google Shape;408;p4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9" name="Google Shape;409;p45"/>
          <p:cNvSpPr txBox="1"/>
          <p:nvPr>
            <p:ph idx="1" type="body"/>
          </p:nvPr>
        </p:nvSpPr>
        <p:spPr>
          <a:xfrm>
            <a:off x="36150" y="711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Stops proton decaying!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SM particles have P</a:t>
            </a:r>
            <a:r>
              <a:rPr baseline="-25000" lang="en-GB" sz="2700"/>
              <a:t>R</a:t>
            </a:r>
            <a:r>
              <a:rPr lang="en-GB" sz="2700"/>
              <a:t>= +1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SUSY partners have P</a:t>
            </a:r>
            <a:r>
              <a:rPr baseline="-25000" lang="en-GB" sz="2700"/>
              <a:t>R</a:t>
            </a:r>
            <a:r>
              <a:rPr lang="en-GB" sz="2700"/>
              <a:t>= -1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R-parity is conserved multiplicatively</a:t>
            </a:r>
            <a:endParaRPr sz="2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accent4"/>
                </a:solidFill>
              </a:rPr>
              <a:t>→ Sparticles must be produced in pairs at colliders</a:t>
            </a:r>
            <a:endParaRPr sz="2700">
              <a:solidFill>
                <a:schemeClr val="accent4"/>
              </a:solidFill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76325" y="4687525"/>
            <a:ext cx="906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Note: R-parity violating models also exist but have very different collider signatures (not considered here).</a:t>
            </a:r>
            <a:endParaRPr b="0" i="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7875" y="0"/>
            <a:ext cx="3126124" cy="247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6"/>
          <p:cNvSpPr txBox="1"/>
          <p:nvPr>
            <p:ph type="title"/>
          </p:nvPr>
        </p:nvSpPr>
        <p:spPr>
          <a:xfrm>
            <a:off x="76325" y="98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R-parity conservation</a:t>
            </a:r>
            <a:endParaRPr/>
          </a:p>
        </p:txBody>
      </p:sp>
      <p:sp>
        <p:nvSpPr>
          <p:cNvPr id="417" name="Google Shape;417;p46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8" name="Google Shape;418;p46"/>
          <p:cNvSpPr txBox="1"/>
          <p:nvPr>
            <p:ph idx="1" type="body"/>
          </p:nvPr>
        </p:nvSpPr>
        <p:spPr>
          <a:xfrm>
            <a:off x="36150" y="711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Stops proton decaying!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SM particles have P</a:t>
            </a:r>
            <a:r>
              <a:rPr baseline="-25000" lang="en-GB" sz="2700"/>
              <a:t>R</a:t>
            </a:r>
            <a:r>
              <a:rPr lang="en-GB" sz="2700"/>
              <a:t>= +1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SUSY partners have P</a:t>
            </a:r>
            <a:r>
              <a:rPr baseline="-25000" lang="en-GB" sz="2700"/>
              <a:t>R</a:t>
            </a:r>
            <a:r>
              <a:rPr lang="en-GB" sz="2700"/>
              <a:t>= -1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R-parity is conserved multiplicatively</a:t>
            </a:r>
            <a:endParaRPr sz="2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accent4"/>
                </a:solidFill>
              </a:rPr>
              <a:t>→ Sparticles must be produced in pairs at colliders</a:t>
            </a:r>
            <a:endParaRPr sz="27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accent4"/>
                </a:solidFill>
              </a:rPr>
              <a:t>→ Lightest SUSY particle (LSP) cannot decay</a:t>
            </a:r>
            <a:endParaRPr sz="2700">
              <a:solidFill>
                <a:schemeClr val="accent4"/>
              </a:solidFill>
            </a:endParaRPr>
          </a:p>
        </p:txBody>
      </p:sp>
      <p:sp>
        <p:nvSpPr>
          <p:cNvPr id="419" name="Google Shape;419;p46"/>
          <p:cNvSpPr txBox="1"/>
          <p:nvPr/>
        </p:nvSpPr>
        <p:spPr>
          <a:xfrm>
            <a:off x="76325" y="4687525"/>
            <a:ext cx="906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Note: R-parity violating models also exist but have very different collider signatures (not considered here).</a:t>
            </a:r>
            <a:endParaRPr b="0" i="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7875" y="0"/>
            <a:ext cx="3126124" cy="247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7"/>
          <p:cNvSpPr txBox="1"/>
          <p:nvPr>
            <p:ph type="title"/>
          </p:nvPr>
        </p:nvSpPr>
        <p:spPr>
          <a:xfrm>
            <a:off x="76325" y="98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R-parity conservation</a:t>
            </a:r>
            <a:endParaRPr/>
          </a:p>
        </p:txBody>
      </p:sp>
      <p:sp>
        <p:nvSpPr>
          <p:cNvPr id="426" name="Google Shape;426;p4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7" name="Google Shape;427;p47"/>
          <p:cNvSpPr txBox="1"/>
          <p:nvPr/>
        </p:nvSpPr>
        <p:spPr>
          <a:xfrm>
            <a:off x="76325" y="4687525"/>
            <a:ext cx="906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Note: R-parity violating models also exist but have very different collider signatures (not considered here).</a:t>
            </a:r>
            <a:endParaRPr b="0" i="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7"/>
          <p:cNvSpPr txBox="1"/>
          <p:nvPr>
            <p:ph idx="1" type="body"/>
          </p:nvPr>
        </p:nvSpPr>
        <p:spPr>
          <a:xfrm>
            <a:off x="36150" y="711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Stops proton decaying!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SM particles have P</a:t>
            </a:r>
            <a:r>
              <a:rPr baseline="-25000" lang="en-GB" sz="2700"/>
              <a:t>R</a:t>
            </a:r>
            <a:r>
              <a:rPr lang="en-GB" sz="2700"/>
              <a:t>= +1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SUSY partners have P</a:t>
            </a:r>
            <a:r>
              <a:rPr baseline="-25000" lang="en-GB" sz="2700"/>
              <a:t>R</a:t>
            </a:r>
            <a:r>
              <a:rPr lang="en-GB" sz="2700"/>
              <a:t>= -1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2700"/>
              <a:t>R-parity is conserved multiplicatively</a:t>
            </a:r>
            <a:endParaRPr sz="2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accent4"/>
                </a:solidFill>
              </a:rPr>
              <a:t>→ Sparticles must be produced in pairs at colliders</a:t>
            </a:r>
            <a:endParaRPr sz="27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accent4"/>
                </a:solidFill>
              </a:rPr>
              <a:t>→ Lightest SUSY particle (LSP) cannot decay</a:t>
            </a:r>
            <a:endParaRPr sz="27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accent4"/>
                </a:solidFill>
              </a:rPr>
              <a:t>→ LSP is an ideal cold dark matter candidate!</a:t>
            </a:r>
            <a:endParaRPr sz="27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311700" y="1501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7000"/>
              <a:t>SUSY 101</a:t>
            </a:r>
            <a:endParaRPr sz="7000"/>
          </a:p>
        </p:txBody>
      </p:sp>
      <p:sp>
        <p:nvSpPr>
          <p:cNvPr id="101" name="Google Shape;101;p21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8"/>
          <p:cNvSpPr txBox="1"/>
          <p:nvPr>
            <p:ph idx="1" type="body"/>
          </p:nvPr>
        </p:nvSpPr>
        <p:spPr>
          <a:xfrm>
            <a:off x="5851925" y="3297700"/>
            <a:ext cx="3445800" cy="15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CC0000"/>
                </a:solidFill>
              </a:rPr>
              <a:t>Phenomenological MSSM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= MSSM + assumptions 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→ 19 parameters</a:t>
            </a:r>
            <a:endParaRPr sz="2500"/>
          </a:p>
        </p:txBody>
      </p:sp>
      <p:sp>
        <p:nvSpPr>
          <p:cNvPr id="434" name="Google Shape;434;p4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5" name="Google Shape;435;p48"/>
          <p:cNvPicPr preferRelativeResize="0"/>
          <p:nvPr/>
        </p:nvPicPr>
        <p:blipFill rotWithShape="1">
          <a:blip r:embed="rId3">
            <a:alphaModFix/>
          </a:blip>
          <a:srcRect b="4628" l="46294" r="3494" t="4619"/>
          <a:stretch/>
        </p:blipFill>
        <p:spPr>
          <a:xfrm>
            <a:off x="141150" y="127045"/>
            <a:ext cx="2340900" cy="317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8"/>
          <p:cNvPicPr preferRelativeResize="0"/>
          <p:nvPr/>
        </p:nvPicPr>
        <p:blipFill rotWithShape="1">
          <a:blip r:embed="rId4">
            <a:alphaModFix/>
          </a:blip>
          <a:srcRect b="7791" l="44880" r="5967" t="3367"/>
          <a:stretch/>
        </p:blipFill>
        <p:spPr>
          <a:xfrm>
            <a:off x="2964075" y="1158175"/>
            <a:ext cx="2687050" cy="364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8"/>
          <p:cNvPicPr preferRelativeResize="0"/>
          <p:nvPr/>
        </p:nvPicPr>
        <p:blipFill rotWithShape="1">
          <a:blip r:embed="rId5">
            <a:alphaModFix/>
          </a:blip>
          <a:srcRect b="7848" l="43963" r="5521" t="3671"/>
          <a:stretch/>
        </p:blipFill>
        <p:spPr>
          <a:xfrm>
            <a:off x="6552325" y="0"/>
            <a:ext cx="2600950" cy="341698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8"/>
          <p:cNvSpPr txBox="1"/>
          <p:nvPr/>
        </p:nvSpPr>
        <p:spPr>
          <a:xfrm>
            <a:off x="0" y="3323800"/>
            <a:ext cx="27756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Proxima Nova"/>
                <a:ea typeface="Proxima Nova"/>
                <a:cs typeface="Proxima Nova"/>
                <a:sym typeface="Proxima Nova"/>
              </a:rPr>
              <a:t>Full </a:t>
            </a:r>
            <a:r>
              <a:rPr b="1" lang="en-GB" sz="25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MSSM</a:t>
            </a:r>
            <a:r>
              <a:rPr lang="en-GB" sz="25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Proxima Nova"/>
                <a:ea typeface="Proxima Nova"/>
                <a:cs typeface="Proxima Nova"/>
                <a:sym typeface="Proxima Nova"/>
              </a:rPr>
              <a:t>= 100+ parameters → Too many</a:t>
            </a:r>
            <a:endParaRPr/>
          </a:p>
        </p:txBody>
      </p:sp>
      <p:sp>
        <p:nvSpPr>
          <p:cNvPr id="439" name="Google Shape;439;p48"/>
          <p:cNvSpPr txBox="1"/>
          <p:nvPr/>
        </p:nvSpPr>
        <p:spPr>
          <a:xfrm>
            <a:off x="807475" y="2287050"/>
            <a:ext cx="1291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500" u="none" cap="none" strike="noStrike">
                <a:solidFill>
                  <a:srgbClr val="3C78D8"/>
                </a:solidFill>
                <a:highlight>
                  <a:srgbClr val="A4C2F4"/>
                </a:highlight>
                <a:latin typeface="Proxima Nova"/>
                <a:ea typeface="Proxima Nova"/>
                <a:cs typeface="Proxima Nova"/>
                <a:sym typeface="Proxima Nova"/>
              </a:rPr>
              <a:t>MSSM</a:t>
            </a:r>
            <a:endParaRPr b="1" i="0" sz="2500" u="none" cap="none" strike="noStrike">
              <a:solidFill>
                <a:srgbClr val="3C78D8"/>
              </a:solidFill>
              <a:highlight>
                <a:srgbClr val="A4C2F4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40" name="Google Shape;440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37072">
            <a:off x="4753566" y="2283933"/>
            <a:ext cx="1171295" cy="85916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8"/>
          <p:cNvSpPr txBox="1"/>
          <p:nvPr/>
        </p:nvSpPr>
        <p:spPr>
          <a:xfrm>
            <a:off x="2831625" y="326050"/>
            <a:ext cx="2671800" cy="10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Proxima Nova"/>
                <a:ea typeface="Proxima Nova"/>
                <a:cs typeface="Proxima Nova"/>
                <a:sym typeface="Proxima Nova"/>
              </a:rPr>
              <a:t>Simplified models are too </a:t>
            </a:r>
            <a:r>
              <a:rPr b="1" lang="en-GB" sz="2500">
                <a:latin typeface="Proxima Nova"/>
                <a:ea typeface="Proxima Nova"/>
                <a:cs typeface="Proxima Nova"/>
                <a:sym typeface="Proxima Nova"/>
              </a:rPr>
              <a:t>simple</a:t>
            </a:r>
            <a:endParaRPr b="1" sz="2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2" name="Google Shape;442;p48"/>
          <p:cNvSpPr txBox="1"/>
          <p:nvPr/>
        </p:nvSpPr>
        <p:spPr>
          <a:xfrm>
            <a:off x="3286400" y="3688875"/>
            <a:ext cx="2130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2500" u="none" cap="none" strike="noStrike">
                <a:solidFill>
                  <a:srgbClr val="000000"/>
                </a:solidFill>
                <a:highlight>
                  <a:srgbClr val="FFAB40"/>
                </a:highlight>
                <a:latin typeface="Proxima Nova"/>
                <a:ea typeface="Proxima Nova"/>
                <a:cs typeface="Proxima Nova"/>
                <a:sym typeface="Proxima Nova"/>
              </a:rPr>
              <a:t>Simplified</a:t>
            </a:r>
            <a:endParaRPr b="1" i="0" sz="2500" u="none" cap="none" strike="noStrike">
              <a:solidFill>
                <a:srgbClr val="000000"/>
              </a:solidFill>
              <a:highlight>
                <a:srgbClr val="FFAB4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2500" u="none" cap="none" strike="noStrike">
                <a:solidFill>
                  <a:srgbClr val="000000"/>
                </a:solidFill>
                <a:highlight>
                  <a:srgbClr val="FFAB40"/>
                </a:highlight>
                <a:latin typeface="Proxima Nova"/>
                <a:ea typeface="Proxima Nova"/>
                <a:cs typeface="Proxima Nova"/>
                <a:sym typeface="Proxima Nova"/>
              </a:rPr>
              <a:t>model</a:t>
            </a:r>
            <a:endParaRPr b="1" i="0" sz="2500" u="none" cap="none" strike="noStrike">
              <a:solidFill>
                <a:srgbClr val="000000"/>
              </a:solidFill>
              <a:highlight>
                <a:srgbClr val="FFAB4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3" name="Google Shape;443;p48"/>
          <p:cNvSpPr txBox="1"/>
          <p:nvPr/>
        </p:nvSpPr>
        <p:spPr>
          <a:xfrm>
            <a:off x="7286950" y="2564050"/>
            <a:ext cx="140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2500" u="none" cap="none" strike="noStrike">
                <a:solidFill>
                  <a:srgbClr val="000000"/>
                </a:solidFill>
                <a:highlight>
                  <a:srgbClr val="E25ECD"/>
                </a:highlight>
                <a:latin typeface="Proxima Nova"/>
                <a:ea typeface="Proxima Nova"/>
                <a:cs typeface="Proxima Nova"/>
                <a:sym typeface="Proxima Nova"/>
              </a:rPr>
              <a:t>pMSSM</a:t>
            </a:r>
            <a:endParaRPr b="1" i="0" sz="2500" u="none" cap="none" strike="noStrike">
              <a:solidFill>
                <a:srgbClr val="000000"/>
              </a:solidFill>
              <a:highlight>
                <a:srgbClr val="E25ECD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9"/>
          <p:cNvSpPr txBox="1"/>
          <p:nvPr>
            <p:ph type="title"/>
          </p:nvPr>
        </p:nvSpPr>
        <p:spPr>
          <a:xfrm>
            <a:off x="129250" y="1152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7000"/>
              <a:t>Scanning the pMSSM</a:t>
            </a:r>
            <a:endParaRPr sz="7000"/>
          </a:p>
        </p:txBody>
      </p:sp>
      <p:sp>
        <p:nvSpPr>
          <p:cNvPr id="449" name="Google Shape;449;p49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0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Workflow</a:t>
            </a:r>
            <a:endParaRPr/>
          </a:p>
        </p:txBody>
      </p:sp>
      <p:sp>
        <p:nvSpPr>
          <p:cNvPr id="455" name="Google Shape;455;p50"/>
          <p:cNvSpPr txBox="1"/>
          <p:nvPr>
            <p:ph idx="1" type="body"/>
          </p:nvPr>
        </p:nvSpPr>
        <p:spPr>
          <a:xfrm>
            <a:off x="114550" y="728275"/>
            <a:ext cx="8906700" cy="25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Scan the 19-dimensional pMSSM to produce sets of models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Reinterpret Run 2 searches to determine which models are (not) excluded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Produce global picture of ATLAS’ sensitivity to electroweak SUSY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1200"/>
              </a:spcAft>
              <a:buSzPts val="2100"/>
              <a:buChar char="●"/>
            </a:pPr>
            <a:r>
              <a:rPr lang="en-GB" sz="2100"/>
              <a:t>Identify scenarios we’ve missed due to non-simplified </a:t>
            </a:r>
            <a:r>
              <a:rPr lang="en-GB" sz="2100"/>
              <a:t>phenomenology</a:t>
            </a:r>
            <a:r>
              <a:rPr lang="en-GB" sz="2100"/>
              <a:t> </a:t>
            </a:r>
            <a:endParaRPr sz="2100"/>
          </a:p>
        </p:txBody>
      </p:sp>
      <p:sp>
        <p:nvSpPr>
          <p:cNvPr id="456" name="Google Shape;456;p50"/>
          <p:cNvSpPr txBox="1"/>
          <p:nvPr/>
        </p:nvSpPr>
        <p:spPr>
          <a:xfrm>
            <a:off x="1121350" y="3770075"/>
            <a:ext cx="1496400" cy="7389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Random scan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7" name="Google Shape;457;p50"/>
          <p:cNvSpPr txBox="1"/>
          <p:nvPr/>
        </p:nvSpPr>
        <p:spPr>
          <a:xfrm>
            <a:off x="3385638" y="3693875"/>
            <a:ext cx="1557600" cy="10158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Generate models &amp; MC events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8" name="Google Shape;458;p50"/>
          <p:cNvSpPr txBox="1"/>
          <p:nvPr/>
        </p:nvSpPr>
        <p:spPr>
          <a:xfrm>
            <a:off x="5827975" y="3677675"/>
            <a:ext cx="2384100" cy="10158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Evaluate searches with SimpleAnalysis and RECAST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59" name="Google Shape;459;p50"/>
          <p:cNvCxnSpPr>
            <a:stCxn id="456" idx="3"/>
            <a:endCxn id="457" idx="1"/>
          </p:cNvCxnSpPr>
          <p:nvPr/>
        </p:nvCxnSpPr>
        <p:spPr>
          <a:xfrm>
            <a:off x="2617750" y="4139525"/>
            <a:ext cx="768000" cy="624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0" name="Google Shape;460;p50"/>
          <p:cNvCxnSpPr>
            <a:stCxn id="457" idx="3"/>
            <a:endCxn id="458" idx="1"/>
          </p:cNvCxnSpPr>
          <p:nvPr/>
        </p:nvCxnSpPr>
        <p:spPr>
          <a:xfrm flipH="1" rot="10800000">
            <a:off x="4943238" y="4185575"/>
            <a:ext cx="884700" cy="162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61" name="Google Shape;461;p5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1"/>
          <p:cNvSpPr txBox="1"/>
          <p:nvPr>
            <p:ph type="title"/>
          </p:nvPr>
        </p:nvSpPr>
        <p:spPr>
          <a:xfrm>
            <a:off x="83100" y="-31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EWK pMSSM scan</a:t>
            </a:r>
            <a:endParaRPr/>
          </a:p>
        </p:txBody>
      </p:sp>
      <p:sp>
        <p:nvSpPr>
          <p:cNvPr id="467" name="Google Shape;467;p51"/>
          <p:cNvSpPr txBox="1"/>
          <p:nvPr>
            <p:ph idx="1" type="body"/>
          </p:nvPr>
        </p:nvSpPr>
        <p:spPr>
          <a:xfrm>
            <a:off x="0" y="483900"/>
            <a:ext cx="91440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Random scan with uniform priors</a:t>
            </a:r>
            <a:r>
              <a:rPr lang="en-GB"/>
              <a:t> over parameters relevant to production of </a:t>
            </a:r>
            <a:r>
              <a:rPr lang="en-GB">
                <a:solidFill>
                  <a:schemeClr val="accent3"/>
                </a:solidFill>
              </a:rPr>
              <a:t>charginos</a:t>
            </a:r>
            <a:r>
              <a:rPr lang="en-GB"/>
              <a:t> and </a:t>
            </a:r>
            <a:r>
              <a:rPr lang="en-GB">
                <a:solidFill>
                  <a:schemeClr val="accent3"/>
                </a:solidFill>
              </a:rPr>
              <a:t>neutralinos</a:t>
            </a:r>
            <a:r>
              <a:rPr lang="en-GB"/>
              <a:t>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68" name="Google Shape;468;p51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9" name="Google Shape;46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350" y="905225"/>
            <a:ext cx="5640415" cy="423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2"/>
          <p:cNvSpPr txBox="1"/>
          <p:nvPr>
            <p:ph type="title"/>
          </p:nvPr>
        </p:nvSpPr>
        <p:spPr>
          <a:xfrm>
            <a:off x="277500" y="810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7000">
                <a:solidFill>
                  <a:schemeClr val="accent4"/>
                </a:solidFill>
              </a:rPr>
              <a:t>Interlude: </a:t>
            </a:r>
            <a:endParaRPr sz="7000">
              <a:solidFill>
                <a:schemeClr val="accent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7000">
                <a:solidFill>
                  <a:schemeClr val="accent4"/>
                </a:solidFill>
              </a:rPr>
              <a:t>Dark Matter in the pMSSM</a:t>
            </a:r>
            <a:endParaRPr sz="7000">
              <a:solidFill>
                <a:schemeClr val="accent4"/>
              </a:solidFill>
            </a:endParaRPr>
          </a:p>
        </p:txBody>
      </p:sp>
      <p:sp>
        <p:nvSpPr>
          <p:cNvPr id="475" name="Google Shape;475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53"/>
          <p:cNvPicPr preferRelativeResize="0"/>
          <p:nvPr/>
        </p:nvPicPr>
        <p:blipFill rotWithShape="1">
          <a:blip r:embed="rId3">
            <a:alphaModFix/>
          </a:blip>
          <a:srcRect b="40454" l="5022" r="37582" t="32477"/>
          <a:stretch/>
        </p:blipFill>
        <p:spPr>
          <a:xfrm>
            <a:off x="4267198" y="3946250"/>
            <a:ext cx="4352381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3"/>
          <p:cNvSpPr txBox="1"/>
          <p:nvPr>
            <p:ph type="title"/>
          </p:nvPr>
        </p:nvSpPr>
        <p:spPr>
          <a:xfrm>
            <a:off x="0" y="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500">
                <a:solidFill>
                  <a:schemeClr val="accent4"/>
                </a:solidFill>
              </a:rPr>
              <a:t>Dark Matter: Thermal freeze-out</a:t>
            </a:r>
            <a:endParaRPr sz="2500">
              <a:solidFill>
                <a:schemeClr val="accent4"/>
              </a:solidFill>
            </a:endParaRPr>
          </a:p>
        </p:txBody>
      </p:sp>
      <p:sp>
        <p:nvSpPr>
          <p:cNvPr id="482" name="Google Shape;482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3" name="Google Shape;483;p53"/>
          <p:cNvSpPr txBox="1"/>
          <p:nvPr/>
        </p:nvSpPr>
        <p:spPr>
          <a:xfrm>
            <a:off x="0" y="559850"/>
            <a:ext cx="91440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Planck mission: Observes a “density” of DM in the universe of: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Ωh</a:t>
            </a:r>
            <a:r>
              <a:rPr b="1" baseline="3000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= 0.12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→ Compared to </a:t>
            </a:r>
            <a:r>
              <a:rPr b="1" lang="en-GB" sz="1600">
                <a:latin typeface="Proxima Nova"/>
                <a:ea typeface="Proxima Nova"/>
                <a:cs typeface="Proxima Nova"/>
                <a:sym typeface="Proxima Nova"/>
              </a:rPr>
              <a:t>0.0224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 for baryonic matter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The SUSY story of how we got there (also applies to non-SUSY cold dark matter models):</a:t>
            </a:r>
            <a:endParaRPr b="0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Proxima Nova"/>
              <a:buAutoNum type="arabicParenR"/>
            </a:pPr>
            <a:r>
              <a:rPr b="1" i="0" lang="en-GB" sz="1600" u="none" cap="none" strike="noStrike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Early universe: Very hot, lots of sparticles + SM particles being created/annihilated.</a:t>
            </a:r>
            <a:endParaRPr b="1" i="0" sz="1600" u="none" cap="none" strike="noStrike">
              <a:solidFill>
                <a:schemeClr val="accent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accent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AutoNum type="arabicParenR"/>
            </a:pPr>
            <a:r>
              <a:rPr b="1" i="0" lang="en-GB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Universe cools: </a:t>
            </a:r>
            <a:r>
              <a:rPr b="1" lang="en-GB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i="0" lang="en-GB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Heavier sparticles stop being produced and decay to LSP</a:t>
            </a:r>
            <a:r>
              <a:rPr b="1" lang="en-GB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(which can pair-annihilate into SM particles)</a:t>
            </a:r>
            <a:endParaRPr b="1"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600"/>
              <a:buFont typeface="Proxima Nova"/>
              <a:buAutoNum type="arabicParenR"/>
            </a:pPr>
            <a:r>
              <a:rPr b="1" i="0" lang="en-GB" sz="1600" u="none" cap="none" strike="noStrike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Cosmological expansion:</a:t>
            </a:r>
            <a:r>
              <a:rPr b="1" lang="en-GB" sz="16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i="0" lang="en-GB" sz="1600" u="none" cap="none" strike="noStrike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LSP’s spread out so annihilation rate decreases.</a:t>
            </a:r>
            <a:endParaRPr b="1" i="0" sz="1600" u="none" cap="none" strike="noStrike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➢"/>
            </a:pP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“Freeze out” </a:t>
            </a:r>
            <a:r>
              <a:rPr lang="en-GB" sz="1600">
                <a:latin typeface="Proxima Nova"/>
                <a:ea typeface="Proxima Nova"/>
                <a:cs typeface="Proxima Nova"/>
                <a:sym typeface="Proxima Nova"/>
              </a:rPr>
              <a:t>=</a:t>
            </a: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density of LSP’s remains constant.</a:t>
            </a:r>
            <a:endParaRPr b="0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➢"/>
            </a:pP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The “density” of DM observed today is determined by the LSP annihilation cross-section.</a:t>
            </a:r>
            <a:endParaRPr b="0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84" name="Google Shape;484;p53"/>
          <p:cNvPicPr preferRelativeResize="0"/>
          <p:nvPr/>
        </p:nvPicPr>
        <p:blipFill rotWithShape="1">
          <a:blip r:embed="rId4">
            <a:alphaModFix/>
          </a:blip>
          <a:srcRect b="37724" l="36891" r="33959" t="40826"/>
          <a:stretch/>
        </p:blipFill>
        <p:spPr>
          <a:xfrm>
            <a:off x="1098250" y="3946250"/>
            <a:ext cx="2892768" cy="11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4"/>
          <p:cNvSpPr txBox="1"/>
          <p:nvPr>
            <p:ph type="title"/>
          </p:nvPr>
        </p:nvSpPr>
        <p:spPr>
          <a:xfrm>
            <a:off x="41600" y="39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solidFill>
                  <a:schemeClr val="accent4"/>
                </a:solidFill>
              </a:rPr>
              <a:t>Dark matter in the pMSSM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90" name="Google Shape;49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1" name="Google Shape;491;p54"/>
          <p:cNvSpPr txBox="1"/>
          <p:nvPr/>
        </p:nvSpPr>
        <p:spPr>
          <a:xfrm>
            <a:off x="76200" y="824850"/>
            <a:ext cx="47325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b="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Recall the SUSY DM candidate is the neutralino (</a:t>
            </a: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0" baseline="3000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0" baseline="-2500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="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)</a:t>
            </a:r>
            <a:endParaRPr b="0" i="0" sz="20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b="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Neutralino is a mix of the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wino</a:t>
            </a:r>
            <a:r>
              <a:rPr b="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, higgsino and bino fields.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→</a:t>
            </a:r>
            <a:r>
              <a:rPr b="1" i="0" lang="en-GB" sz="2000" u="none" cap="none" strike="noStrike">
                <a:solidFill>
                  <a:srgbClr val="0C58D3"/>
                </a:solidFill>
                <a:latin typeface="Proxima Nova"/>
                <a:ea typeface="Proxima Nova"/>
                <a:cs typeface="Proxima Nova"/>
                <a:sym typeface="Proxima Nova"/>
              </a:rPr>
              <a:t>“Bino-like”</a:t>
            </a:r>
            <a:r>
              <a:rPr b="0" i="0" lang="en-GB" sz="2000" u="none" cap="none" strike="noStrike">
                <a:solidFill>
                  <a:srgbClr val="0C58D3"/>
                </a:solidFill>
                <a:latin typeface="Proxima Nova"/>
                <a:ea typeface="Proxima Nova"/>
                <a:cs typeface="Proxima Nova"/>
                <a:sym typeface="Proxima Nova"/>
              </a:rPr>
              <a:t>,</a:t>
            </a:r>
            <a:r>
              <a:rPr b="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i="0" lang="en-GB" sz="2000" u="none" cap="none" strike="noStrike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“Higgsino-like”</a:t>
            </a:r>
            <a:r>
              <a:rPr b="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or </a:t>
            </a:r>
            <a:r>
              <a:rPr b="1" i="0" lang="en-GB" sz="2000" u="none" cap="none" strike="noStrike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“Wino-like”</a:t>
            </a:r>
            <a:r>
              <a:rPr b="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depending on dominant component…</a:t>
            </a:r>
            <a:endParaRPr b="0" i="0" sz="20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b="0" i="0" lang="en-GB" sz="2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DM phenomenology is different for each case…</a:t>
            </a:r>
            <a:endParaRPr b="0" i="0" sz="20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92" name="Google Shape;4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025" y="688775"/>
            <a:ext cx="4201823" cy="4052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5"/>
          <p:cNvSpPr txBox="1"/>
          <p:nvPr>
            <p:ph type="title"/>
          </p:nvPr>
        </p:nvSpPr>
        <p:spPr>
          <a:xfrm>
            <a:off x="94450" y="86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Dark matter relic density of models</a:t>
            </a:r>
            <a:endParaRPr/>
          </a:p>
        </p:txBody>
      </p:sp>
      <p:sp>
        <p:nvSpPr>
          <p:cNvPr id="498" name="Google Shape;498;p55"/>
          <p:cNvSpPr txBox="1"/>
          <p:nvPr>
            <p:ph idx="1" type="body"/>
          </p:nvPr>
        </p:nvSpPr>
        <p:spPr>
          <a:xfrm>
            <a:off x="247125" y="888250"/>
            <a:ext cx="4421700" cy="27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We allow LSP to be a sub-dominant DM component</a:t>
            </a:r>
            <a:endParaRPr b="1" sz="1600"/>
          </a:p>
          <a:p>
            <a:pPr indent="-33200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Require Ωh</a:t>
            </a:r>
            <a:r>
              <a:rPr baseline="30000" lang="en-GB" sz="1600"/>
              <a:t>2 </a:t>
            </a:r>
            <a:r>
              <a:rPr lang="en-GB" sz="1600"/>
              <a:t>≤</a:t>
            </a:r>
            <a:r>
              <a:rPr lang="en-GB" sz="1600"/>
              <a:t> 0.12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Higgsino/Wino-like LSP:</a:t>
            </a:r>
            <a:endParaRPr b="1" sz="1600"/>
          </a:p>
          <a:p>
            <a:pPr indent="-188000" lvl="1" marL="30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Mass near to chargino / 2nd neutralino </a:t>
            </a:r>
            <a:endParaRPr sz="1600"/>
          </a:p>
          <a:p>
            <a:pPr indent="-188000" lvl="1" marL="30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Enhanced co-annihilation with chargino / 2nd neutralino</a:t>
            </a:r>
            <a:endParaRPr sz="1600"/>
          </a:p>
          <a:p>
            <a:pPr indent="-188000" lvl="1" marL="30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Underestimates relic density unless m(LSP)~TeV</a:t>
            </a:r>
            <a:endParaRPr sz="1600"/>
          </a:p>
        </p:txBody>
      </p:sp>
      <p:sp>
        <p:nvSpPr>
          <p:cNvPr id="499" name="Google Shape;499;p5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0" name="Google Shape;500;p55"/>
          <p:cNvPicPr preferRelativeResize="0"/>
          <p:nvPr/>
        </p:nvPicPr>
        <p:blipFill rotWithShape="1">
          <a:blip r:embed="rId3">
            <a:alphaModFix/>
          </a:blip>
          <a:srcRect b="40454" l="5022" r="37582" t="32477"/>
          <a:stretch/>
        </p:blipFill>
        <p:spPr>
          <a:xfrm>
            <a:off x="412113" y="3934949"/>
            <a:ext cx="4202074" cy="111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331" y="688775"/>
            <a:ext cx="4357519" cy="42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5"/>
          <p:cNvPicPr preferRelativeResize="0"/>
          <p:nvPr/>
        </p:nvPicPr>
        <p:blipFill rotWithShape="1">
          <a:blip r:embed="rId3">
            <a:alphaModFix/>
          </a:blip>
          <a:srcRect b="42022" l="5966" r="90629" t="52195"/>
          <a:stretch/>
        </p:blipFill>
        <p:spPr>
          <a:xfrm>
            <a:off x="522375" y="4113425"/>
            <a:ext cx="249202" cy="2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5"/>
          <p:cNvPicPr preferRelativeResize="0"/>
          <p:nvPr/>
        </p:nvPicPr>
        <p:blipFill rotWithShape="1">
          <a:blip r:embed="rId3">
            <a:alphaModFix/>
          </a:blip>
          <a:srcRect b="42022" l="36063" r="61186" t="52195"/>
          <a:stretch/>
        </p:blipFill>
        <p:spPr>
          <a:xfrm>
            <a:off x="546325" y="4755625"/>
            <a:ext cx="201298" cy="2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6"/>
          <p:cNvSpPr txBox="1"/>
          <p:nvPr>
            <p:ph type="title"/>
          </p:nvPr>
        </p:nvSpPr>
        <p:spPr>
          <a:xfrm>
            <a:off x="94450" y="86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Dark matter relic density of models</a:t>
            </a:r>
            <a:endParaRPr/>
          </a:p>
        </p:txBody>
      </p:sp>
      <p:sp>
        <p:nvSpPr>
          <p:cNvPr id="509" name="Google Shape;509;p56"/>
          <p:cNvSpPr txBox="1"/>
          <p:nvPr>
            <p:ph idx="1" type="body"/>
          </p:nvPr>
        </p:nvSpPr>
        <p:spPr>
          <a:xfrm>
            <a:off x="247125" y="735850"/>
            <a:ext cx="4421700" cy="40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We allow LSP to be a sub-dominant DM component</a:t>
            </a:r>
            <a:endParaRPr b="1" sz="1600"/>
          </a:p>
          <a:p>
            <a:pPr indent="-33200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Require Ωh</a:t>
            </a:r>
            <a:r>
              <a:rPr baseline="30000" lang="en-GB" sz="1600"/>
              <a:t>2 </a:t>
            </a:r>
            <a:r>
              <a:rPr lang="en-GB" sz="1600"/>
              <a:t>≤</a:t>
            </a:r>
            <a:r>
              <a:rPr lang="en-GB" sz="1600"/>
              <a:t> 0.12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Higgsino/Wino-like LSP:</a:t>
            </a:r>
            <a:endParaRPr b="1" sz="1600"/>
          </a:p>
          <a:p>
            <a:pPr indent="-188000" lvl="1" marL="30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Mass near to chargino / 2nd neutralino </a:t>
            </a:r>
            <a:endParaRPr sz="1600"/>
          </a:p>
          <a:p>
            <a:pPr indent="-188000" lvl="1" marL="30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Enhanced co-annihilation with chargino / 2nd neutralino</a:t>
            </a:r>
            <a:endParaRPr sz="1600"/>
          </a:p>
          <a:p>
            <a:pPr indent="-188000" lvl="1" marL="30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Underestimates relic density unless m(LSP)~TeV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Bino LSP:</a:t>
            </a:r>
            <a:endParaRPr b="1" sz="1600"/>
          </a:p>
          <a:p>
            <a:pPr indent="-331999" lvl="0" marL="4247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In general overestimates relic density</a:t>
            </a:r>
            <a:endParaRPr sz="1600"/>
          </a:p>
          <a:p>
            <a:pPr indent="-331999" lvl="0" marL="4247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-GB" sz="1600"/>
              <a:t>Flat scanning strategy doesn’t sample many models with satisfactory relic density</a:t>
            </a:r>
            <a:endParaRPr sz="1600"/>
          </a:p>
        </p:txBody>
      </p:sp>
      <p:sp>
        <p:nvSpPr>
          <p:cNvPr id="510" name="Google Shape;510;p56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11" name="Google Shape;51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331" y="688775"/>
            <a:ext cx="4357519" cy="420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7"/>
          <p:cNvSpPr txBox="1"/>
          <p:nvPr>
            <p:ph type="title"/>
          </p:nvPr>
        </p:nvSpPr>
        <p:spPr>
          <a:xfrm>
            <a:off x="94450" y="86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Bino-LSP models: DM relic density</a:t>
            </a:r>
            <a:endParaRPr/>
          </a:p>
        </p:txBody>
      </p:sp>
      <p:sp>
        <p:nvSpPr>
          <p:cNvPr id="517" name="Google Shape;517;p57"/>
          <p:cNvSpPr txBox="1"/>
          <p:nvPr>
            <p:ph idx="1" type="body"/>
          </p:nvPr>
        </p:nvSpPr>
        <p:spPr>
          <a:xfrm>
            <a:off x="247125" y="659650"/>
            <a:ext cx="3626400" cy="41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390"/>
              <a:t>Regions with satisfactory DM relic density for bino-LSP models:</a:t>
            </a:r>
            <a:endParaRPr sz="1390"/>
          </a:p>
          <a:p>
            <a:pPr indent="-31686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390"/>
              <a:buChar char="●"/>
            </a:pPr>
            <a:r>
              <a:rPr lang="en-GB" sz="1390"/>
              <a:t>Z/h/A funnel</a:t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390"/>
          </a:p>
          <a:p>
            <a:pPr indent="-31686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390"/>
              <a:buChar char="●"/>
            </a:pPr>
            <a:r>
              <a:rPr lang="en-GB" sz="1390"/>
              <a:t>Enhanced co-annihilation with 2nd neutralino or chargino</a:t>
            </a:r>
            <a:endParaRPr sz="1390"/>
          </a:p>
          <a:p>
            <a:pPr indent="-316865" lvl="1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390"/>
              <a:buChar char="➢"/>
            </a:pPr>
            <a:r>
              <a:rPr lang="en-GB" sz="1390"/>
              <a:t>Wino-like C1/N2 close in mass</a:t>
            </a:r>
            <a:endParaRPr sz="1390"/>
          </a:p>
          <a:p>
            <a:pPr indent="-316865" lvl="1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390"/>
              <a:buChar char="➢"/>
            </a:pPr>
            <a:r>
              <a:rPr lang="en-GB" sz="1390"/>
              <a:t>Significant higgsino component</a:t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en-GB" sz="1390"/>
              <a:t>Targeted scan performed to oversample these regions</a:t>
            </a:r>
            <a:endParaRPr b="1" sz="1390"/>
          </a:p>
        </p:txBody>
      </p:sp>
      <p:sp>
        <p:nvSpPr>
          <p:cNvPr id="518" name="Google Shape;518;p5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19" name="Google Shape;519;p57"/>
          <p:cNvPicPr preferRelativeResize="0"/>
          <p:nvPr/>
        </p:nvPicPr>
        <p:blipFill rotWithShape="1">
          <a:blip r:embed="rId3">
            <a:alphaModFix/>
          </a:blip>
          <a:srcRect b="37724" l="36891" r="33959" t="40826"/>
          <a:stretch/>
        </p:blipFill>
        <p:spPr>
          <a:xfrm>
            <a:off x="1904325" y="1177225"/>
            <a:ext cx="2840952" cy="117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9600" y="659575"/>
            <a:ext cx="3920374" cy="446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 rotWithShape="1">
          <a:blip r:embed="rId3">
            <a:alphaModFix/>
          </a:blip>
          <a:srcRect b="16268" l="2267" r="49376" t="0"/>
          <a:stretch/>
        </p:blipFill>
        <p:spPr>
          <a:xfrm>
            <a:off x="94700" y="1584263"/>
            <a:ext cx="3337022" cy="19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 b="14756" l="51644" r="0" t="27238"/>
          <a:stretch/>
        </p:blipFill>
        <p:spPr>
          <a:xfrm>
            <a:off x="81125" y="3656612"/>
            <a:ext cx="3364174" cy="137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2"/>
          <p:cNvSpPr txBox="1"/>
          <p:nvPr>
            <p:ph type="title"/>
          </p:nvPr>
        </p:nvSpPr>
        <p:spPr>
          <a:xfrm>
            <a:off x="0" y="0"/>
            <a:ext cx="383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Hierarchy problem</a:t>
            </a:r>
            <a:endParaRPr/>
          </a:p>
        </p:txBody>
      </p:sp>
      <p:sp>
        <p:nvSpPr>
          <p:cNvPr id="109" name="Google Shape;109;p22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" name="Google Shape;110;p22"/>
          <p:cNvSpPr txBox="1"/>
          <p:nvPr/>
        </p:nvSpPr>
        <p:spPr>
          <a:xfrm>
            <a:off x="2356200" y="3935663"/>
            <a:ext cx="1581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GB" sz="44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∝</a:t>
            </a:r>
            <a:r>
              <a:rPr b="1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+m(</a:t>
            </a:r>
            <a:r>
              <a:rPr b="1" lang="en-GB" sz="30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b="1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r>
              <a:rPr b="1" baseline="30000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b="1" baseline="30000" i="0" sz="3000" u="none" cap="none" strike="noStrike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22"/>
          <p:cNvSpPr txBox="1"/>
          <p:nvPr/>
        </p:nvSpPr>
        <p:spPr>
          <a:xfrm>
            <a:off x="2313750" y="2285500"/>
            <a:ext cx="1651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GB" sz="44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∝</a:t>
            </a:r>
            <a:r>
              <a:rPr b="1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 -m(</a:t>
            </a:r>
            <a:r>
              <a:rPr b="1" lang="en-GB" sz="30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f</a:t>
            </a:r>
            <a:r>
              <a:rPr b="1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r>
              <a:rPr b="1" baseline="30000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b="1" baseline="30000" i="0" sz="3000" u="none" cap="none" strike="noStrike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4018075" y="917225"/>
            <a:ext cx="51258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Planck scale </a:t>
            </a:r>
            <a:r>
              <a:rPr lang="en-GB" sz="2000"/>
              <a:t>O(10</a:t>
            </a:r>
            <a:r>
              <a:rPr baseline="30000" lang="en-GB" sz="2000"/>
              <a:t>19</a:t>
            </a:r>
            <a:r>
              <a:rPr lang="en-GB" sz="2000"/>
              <a:t>) GeV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H</a:t>
            </a:r>
            <a:r>
              <a:rPr lang="en-GB" sz="2000"/>
              <a:t>ow is the measured Higgs mass only 125 GeV?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Perfect cancellations of loops through 38 orders of magnitude?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A new symmetry between fermions and bosons would naturally produce such a cancellation</a:t>
            </a:r>
            <a:endParaRPr sz="2000"/>
          </a:p>
        </p:txBody>
      </p:sp>
      <p:sp>
        <p:nvSpPr>
          <p:cNvPr id="113" name="Google Shape;113;p22"/>
          <p:cNvSpPr txBox="1"/>
          <p:nvPr/>
        </p:nvSpPr>
        <p:spPr>
          <a:xfrm>
            <a:off x="180475" y="622625"/>
            <a:ext cx="39900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latin typeface="Proxima Nova"/>
                <a:ea typeface="Proxima Nova"/>
                <a:cs typeface="Proxima Nova"/>
                <a:sym typeface="Proxima Nova"/>
              </a:rPr>
              <a:t>Corrections to squared Higgs mass</a:t>
            </a:r>
            <a:endParaRPr b="1" sz="2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1051750" y="2202313"/>
            <a:ext cx="147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Fermion loop </a:t>
            </a:r>
            <a:endParaRPr sz="1800"/>
          </a:p>
        </p:txBody>
      </p:sp>
      <p:sp>
        <p:nvSpPr>
          <p:cNvPr id="115" name="Google Shape;115;p22"/>
          <p:cNvSpPr txBox="1"/>
          <p:nvPr/>
        </p:nvSpPr>
        <p:spPr>
          <a:xfrm>
            <a:off x="1066313" y="4038300"/>
            <a:ext cx="1241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Scalar loop</a:t>
            </a:r>
            <a:endParaRPr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8"/>
          <p:cNvSpPr txBox="1"/>
          <p:nvPr>
            <p:ph type="title"/>
          </p:nvPr>
        </p:nvSpPr>
        <p:spPr>
          <a:xfrm>
            <a:off x="94450" y="86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Bino-LSP models: DM relic density</a:t>
            </a:r>
            <a:endParaRPr/>
          </a:p>
        </p:txBody>
      </p:sp>
      <p:sp>
        <p:nvSpPr>
          <p:cNvPr id="526" name="Google Shape;526;p58"/>
          <p:cNvSpPr txBox="1"/>
          <p:nvPr>
            <p:ph idx="1" type="body"/>
          </p:nvPr>
        </p:nvSpPr>
        <p:spPr>
          <a:xfrm>
            <a:off x="247125" y="659650"/>
            <a:ext cx="3626400" cy="41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390"/>
              <a:t>Regions with satisfactory DM relic density for bino-LSP models:</a:t>
            </a:r>
            <a:endParaRPr sz="1390"/>
          </a:p>
          <a:p>
            <a:pPr indent="-31686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390"/>
              <a:buChar char="●"/>
            </a:pPr>
            <a:r>
              <a:rPr lang="en-GB" sz="1390"/>
              <a:t>Z/h/A funnel</a:t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390"/>
          </a:p>
          <a:p>
            <a:pPr indent="-31686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390"/>
              <a:buChar char="●"/>
            </a:pPr>
            <a:r>
              <a:rPr lang="en-GB" sz="1390"/>
              <a:t>Enhanced co-annihilation with 2nd neutralino or chargino</a:t>
            </a:r>
            <a:endParaRPr sz="1390"/>
          </a:p>
          <a:p>
            <a:pPr indent="-316865" lvl="1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390"/>
              <a:buChar char="➢"/>
            </a:pPr>
            <a:r>
              <a:rPr lang="en-GB" sz="1390"/>
              <a:t>Wino-like C1/N2 close in mass</a:t>
            </a:r>
            <a:endParaRPr sz="1390"/>
          </a:p>
          <a:p>
            <a:pPr indent="-316865" lvl="1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390"/>
              <a:buChar char="➢"/>
            </a:pPr>
            <a:r>
              <a:rPr lang="en-GB" sz="1390"/>
              <a:t>Significant higgsino component</a:t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3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en-GB" sz="1390"/>
              <a:t>Targeted scan performed to oversample these regions</a:t>
            </a:r>
            <a:endParaRPr b="1" sz="1390"/>
          </a:p>
        </p:txBody>
      </p:sp>
      <p:sp>
        <p:nvSpPr>
          <p:cNvPr id="527" name="Google Shape;527;p5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8" name="Google Shape;528;p58"/>
          <p:cNvPicPr preferRelativeResize="0"/>
          <p:nvPr/>
        </p:nvPicPr>
        <p:blipFill rotWithShape="1">
          <a:blip r:embed="rId3">
            <a:alphaModFix/>
          </a:blip>
          <a:srcRect b="37724" l="36891" r="33959" t="40826"/>
          <a:stretch/>
        </p:blipFill>
        <p:spPr>
          <a:xfrm>
            <a:off x="1904325" y="1177225"/>
            <a:ext cx="2840952" cy="117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026" y="659650"/>
            <a:ext cx="4249299" cy="423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9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Final pMSSM model samples</a:t>
            </a:r>
            <a:endParaRPr/>
          </a:p>
        </p:txBody>
      </p:sp>
      <p:sp>
        <p:nvSpPr>
          <p:cNvPr id="535" name="Google Shape;535;p59"/>
          <p:cNvSpPr txBox="1"/>
          <p:nvPr>
            <p:ph idx="1" type="body"/>
          </p:nvPr>
        </p:nvSpPr>
        <p:spPr>
          <a:xfrm>
            <a:off x="118800" y="570300"/>
            <a:ext cx="4453200" cy="16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EWKino scan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All LSP types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Don’t impose dark matter constraint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12,280 models</a:t>
            </a:r>
            <a:endParaRPr/>
          </a:p>
        </p:txBody>
      </p:sp>
      <p:sp>
        <p:nvSpPr>
          <p:cNvPr id="536" name="Google Shape;536;p59"/>
          <p:cNvSpPr txBox="1"/>
          <p:nvPr>
            <p:ph idx="1" type="body"/>
          </p:nvPr>
        </p:nvSpPr>
        <p:spPr>
          <a:xfrm>
            <a:off x="5730275" y="111800"/>
            <a:ext cx="3151800" cy="16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B</a:t>
            </a:r>
            <a:r>
              <a:rPr b="1" lang="en-GB"/>
              <a:t>ino-DM scan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Bino-like</a:t>
            </a:r>
            <a:r>
              <a:rPr lang="en-GB"/>
              <a:t> LSP only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Require </a:t>
            </a:r>
            <a:r>
              <a:rPr lang="en-GB"/>
              <a:t>Ωh</a:t>
            </a:r>
            <a:r>
              <a:rPr baseline="30000" lang="en-GB"/>
              <a:t>2 </a:t>
            </a:r>
            <a:r>
              <a:rPr lang="en-GB"/>
              <a:t>≤ 0.12</a:t>
            </a:r>
            <a:endParaRPr sz="2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8,897 models</a:t>
            </a:r>
            <a:endParaRPr/>
          </a:p>
        </p:txBody>
      </p:sp>
      <p:pic>
        <p:nvPicPr>
          <p:cNvPr id="537" name="Google Shape;53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00" y="2148069"/>
            <a:ext cx="3105525" cy="299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6220" y="1666118"/>
            <a:ext cx="3105523" cy="347737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9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700" y="0"/>
            <a:ext cx="461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0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Workflow</a:t>
            </a:r>
            <a:endParaRPr/>
          </a:p>
        </p:txBody>
      </p:sp>
      <p:sp>
        <p:nvSpPr>
          <p:cNvPr id="546" name="Google Shape;546;p6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700" y="0"/>
            <a:ext cx="461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61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Workflow</a:t>
            </a:r>
            <a:endParaRPr/>
          </a:p>
        </p:txBody>
      </p:sp>
      <p:sp>
        <p:nvSpPr>
          <p:cNvPr id="553" name="Google Shape;553;p61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4" name="Google Shape;554;p61"/>
          <p:cNvSpPr txBox="1"/>
          <p:nvPr/>
        </p:nvSpPr>
        <p:spPr>
          <a:xfrm>
            <a:off x="220925" y="1216800"/>
            <a:ext cx="3086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constraints applied</a:t>
            </a:r>
            <a:endParaRPr b="1" sz="1800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5" name="Google Shape;555;p61"/>
          <p:cNvSpPr/>
          <p:nvPr/>
        </p:nvSpPr>
        <p:spPr>
          <a:xfrm>
            <a:off x="5694625" y="1032025"/>
            <a:ext cx="1706700" cy="1169400"/>
          </a:xfrm>
          <a:prstGeom prst="ellipse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700" y="0"/>
            <a:ext cx="461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2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Workflow</a:t>
            </a:r>
            <a:endParaRPr/>
          </a:p>
        </p:txBody>
      </p:sp>
      <p:sp>
        <p:nvSpPr>
          <p:cNvPr id="562" name="Google Shape;562;p62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3" name="Google Shape;563;p62"/>
          <p:cNvSpPr txBox="1"/>
          <p:nvPr/>
        </p:nvSpPr>
        <p:spPr>
          <a:xfrm>
            <a:off x="173825" y="1977700"/>
            <a:ext cx="35475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Only simulate models where we expect some sensitivity</a:t>
            </a:r>
            <a:endParaRPr b="1" sz="18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4" name="Google Shape;564;p62"/>
          <p:cNvSpPr/>
          <p:nvPr/>
        </p:nvSpPr>
        <p:spPr>
          <a:xfrm>
            <a:off x="7142425" y="2022625"/>
            <a:ext cx="1706700" cy="11694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5" name="Google Shape;565;p62"/>
          <p:cNvSpPr txBox="1"/>
          <p:nvPr/>
        </p:nvSpPr>
        <p:spPr>
          <a:xfrm>
            <a:off x="220925" y="1216800"/>
            <a:ext cx="3086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constraints applied</a:t>
            </a:r>
            <a:endParaRPr b="1" sz="1800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6" name="Google Shape;566;p62"/>
          <p:cNvSpPr/>
          <p:nvPr/>
        </p:nvSpPr>
        <p:spPr>
          <a:xfrm>
            <a:off x="5694625" y="1032025"/>
            <a:ext cx="1706700" cy="1169400"/>
          </a:xfrm>
          <a:prstGeom prst="ellipse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700" y="0"/>
            <a:ext cx="461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3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Workflow</a:t>
            </a:r>
            <a:endParaRPr/>
          </a:p>
        </p:txBody>
      </p:sp>
      <p:sp>
        <p:nvSpPr>
          <p:cNvPr id="573" name="Google Shape;573;p6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4" name="Google Shape;574;p63"/>
          <p:cNvSpPr txBox="1"/>
          <p:nvPr/>
        </p:nvSpPr>
        <p:spPr>
          <a:xfrm>
            <a:off x="173825" y="1977700"/>
            <a:ext cx="35475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Only simulate models where we expect some sensitivity</a:t>
            </a:r>
            <a:endParaRPr b="1" sz="18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5" name="Google Shape;575;p63"/>
          <p:cNvSpPr/>
          <p:nvPr/>
        </p:nvSpPr>
        <p:spPr>
          <a:xfrm>
            <a:off x="7142425" y="2022625"/>
            <a:ext cx="1706700" cy="11694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6" name="Google Shape;576;p63"/>
          <p:cNvSpPr/>
          <p:nvPr/>
        </p:nvSpPr>
        <p:spPr>
          <a:xfrm>
            <a:off x="6455050" y="3263100"/>
            <a:ext cx="2820600" cy="1169400"/>
          </a:xfrm>
          <a:prstGeom prst="ellipse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7" name="Google Shape;577;p63"/>
          <p:cNvSpPr txBox="1"/>
          <p:nvPr/>
        </p:nvSpPr>
        <p:spPr>
          <a:xfrm>
            <a:off x="107350" y="2892100"/>
            <a:ext cx="43587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Particle-level evaluation first to check if model is likely to be excluded or not</a:t>
            </a:r>
            <a:endParaRPr b="1" sz="1800"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8" name="Google Shape;578;p63"/>
          <p:cNvSpPr txBox="1"/>
          <p:nvPr/>
        </p:nvSpPr>
        <p:spPr>
          <a:xfrm>
            <a:off x="220925" y="1216800"/>
            <a:ext cx="3086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constraints applied</a:t>
            </a:r>
            <a:endParaRPr b="1" sz="1800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9" name="Google Shape;579;p63"/>
          <p:cNvSpPr/>
          <p:nvPr/>
        </p:nvSpPr>
        <p:spPr>
          <a:xfrm>
            <a:off x="5694625" y="1032025"/>
            <a:ext cx="1706700" cy="1169400"/>
          </a:xfrm>
          <a:prstGeom prst="ellipse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700" y="0"/>
            <a:ext cx="461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4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Workflow</a:t>
            </a:r>
            <a:endParaRPr/>
          </a:p>
        </p:txBody>
      </p:sp>
      <p:sp>
        <p:nvSpPr>
          <p:cNvPr id="586" name="Google Shape;586;p6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7" name="Google Shape;587;p64"/>
          <p:cNvSpPr txBox="1"/>
          <p:nvPr/>
        </p:nvSpPr>
        <p:spPr>
          <a:xfrm>
            <a:off x="173825" y="1977700"/>
            <a:ext cx="35475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Only simulate models where we expect some sensitivity</a:t>
            </a:r>
            <a:endParaRPr b="1" sz="18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8" name="Google Shape;588;p64"/>
          <p:cNvSpPr/>
          <p:nvPr/>
        </p:nvSpPr>
        <p:spPr>
          <a:xfrm>
            <a:off x="7142425" y="2022625"/>
            <a:ext cx="1706700" cy="11694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9" name="Google Shape;589;p64"/>
          <p:cNvSpPr txBox="1"/>
          <p:nvPr/>
        </p:nvSpPr>
        <p:spPr>
          <a:xfrm>
            <a:off x="107350" y="3872700"/>
            <a:ext cx="43587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9900FF"/>
                </a:solidFill>
                <a:latin typeface="Proxima Nova"/>
                <a:ea typeface="Proxima Nova"/>
                <a:cs typeface="Proxima Nova"/>
                <a:sym typeface="Proxima Nova"/>
              </a:rPr>
              <a:t>Detector simulation for models where particle</a:t>
            </a:r>
            <a:r>
              <a:rPr b="1" lang="en-GB" sz="1800">
                <a:solidFill>
                  <a:srgbClr val="9900FF"/>
                </a:solidFill>
                <a:latin typeface="Proxima Nova"/>
                <a:ea typeface="Proxima Nova"/>
                <a:cs typeface="Proxima Nova"/>
                <a:sym typeface="Proxima Nova"/>
              </a:rPr>
              <a:t>-level evaluation is insufficient</a:t>
            </a:r>
            <a:endParaRPr b="1" sz="1800">
              <a:solidFill>
                <a:srgbClr val="9900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9900FF"/>
                </a:solidFill>
                <a:latin typeface="Proxima Nova"/>
                <a:ea typeface="Proxima Nova"/>
                <a:cs typeface="Proxima Nova"/>
                <a:sym typeface="Proxima Nova"/>
              </a:rPr>
              <a:t>→ This is what separates this from non-ATLAS pheno studies</a:t>
            </a:r>
            <a:endParaRPr b="1" sz="1800">
              <a:solidFill>
                <a:srgbClr val="9900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0" name="Google Shape;590;p64"/>
          <p:cNvSpPr/>
          <p:nvPr/>
        </p:nvSpPr>
        <p:spPr>
          <a:xfrm>
            <a:off x="6455050" y="3263100"/>
            <a:ext cx="2820600" cy="1169400"/>
          </a:xfrm>
          <a:prstGeom prst="ellipse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1" name="Google Shape;591;p64"/>
          <p:cNvSpPr txBox="1"/>
          <p:nvPr/>
        </p:nvSpPr>
        <p:spPr>
          <a:xfrm>
            <a:off x="107350" y="2892100"/>
            <a:ext cx="43587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Particle-level evaluation first to check if model is likely to be excluded or not</a:t>
            </a:r>
            <a:endParaRPr b="1" sz="1800"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2" name="Google Shape;592;p64"/>
          <p:cNvSpPr/>
          <p:nvPr/>
        </p:nvSpPr>
        <p:spPr>
          <a:xfrm>
            <a:off x="4550050" y="4443900"/>
            <a:ext cx="2820600" cy="699600"/>
          </a:xfrm>
          <a:prstGeom prst="ellipse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3" name="Google Shape;593;p64"/>
          <p:cNvSpPr txBox="1"/>
          <p:nvPr/>
        </p:nvSpPr>
        <p:spPr>
          <a:xfrm>
            <a:off x="220925" y="1216800"/>
            <a:ext cx="3086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constraints applied</a:t>
            </a:r>
            <a:endParaRPr b="1" sz="1800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4" name="Google Shape;594;p64"/>
          <p:cNvSpPr/>
          <p:nvPr/>
        </p:nvSpPr>
        <p:spPr>
          <a:xfrm>
            <a:off x="5694625" y="1032025"/>
            <a:ext cx="1706700" cy="1169400"/>
          </a:xfrm>
          <a:prstGeom prst="ellipse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5"/>
          <p:cNvSpPr txBox="1"/>
          <p:nvPr>
            <p:ph type="title"/>
          </p:nvPr>
        </p:nvSpPr>
        <p:spPr>
          <a:xfrm>
            <a:off x="213450" y="139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4000">
                <a:solidFill>
                  <a:schemeClr val="accent4"/>
                </a:solidFill>
              </a:rPr>
              <a:t>Excluding pMSSM models with ATLAS Run 2 analyses</a:t>
            </a:r>
            <a:endParaRPr sz="4000">
              <a:solidFill>
                <a:schemeClr val="accent4"/>
              </a:solidFill>
            </a:endParaRPr>
          </a:p>
        </p:txBody>
      </p:sp>
      <p:sp>
        <p:nvSpPr>
          <p:cNvPr id="600" name="Google Shape;600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1" name="Google Shape;60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2000" y="1463550"/>
            <a:ext cx="6450276" cy="36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65"/>
          <p:cNvSpPr txBox="1"/>
          <p:nvPr/>
        </p:nvSpPr>
        <p:spPr>
          <a:xfrm>
            <a:off x="3000138" y="3862825"/>
            <a:ext cx="281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en-GB" sz="2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Phenomenologically viable SUSY models</a:t>
            </a:r>
            <a:endParaRPr i="0" sz="20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3" name="Google Shape;603;p65"/>
          <p:cNvSpPr txBox="1"/>
          <p:nvPr/>
        </p:nvSpPr>
        <p:spPr>
          <a:xfrm>
            <a:off x="4572000" y="1463550"/>
            <a:ext cx="1970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2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The ATLAS Run 2 dataset</a:t>
            </a:r>
            <a:endParaRPr b="0" i="0" sz="20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6"/>
          <p:cNvSpPr txBox="1"/>
          <p:nvPr>
            <p:ph type="title"/>
          </p:nvPr>
        </p:nvSpPr>
        <p:spPr>
          <a:xfrm>
            <a:off x="66350" y="90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Searches included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09" name="Google Shape;609;p66"/>
          <p:cNvSpPr txBox="1"/>
          <p:nvPr/>
        </p:nvSpPr>
        <p:spPr>
          <a:xfrm>
            <a:off x="27250" y="872400"/>
            <a:ext cx="8787600" cy="40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latin typeface="Proxima Nova"/>
                <a:ea typeface="Proxima Nova"/>
                <a:cs typeface="Proxima Nova"/>
                <a:sym typeface="Proxima Nova"/>
              </a:rPr>
              <a:t>All key signature Run 2 EW searches are included, covering each final-state lepton multiplicity:</a:t>
            </a:r>
            <a:endParaRPr b="1"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</a:pPr>
            <a:r>
              <a:rPr lang="en-GB" sz="2200">
                <a:latin typeface="Proxima Nova"/>
                <a:ea typeface="Proxima Nova"/>
                <a:cs typeface="Proxima Nova"/>
                <a:sym typeface="Proxima Nova"/>
              </a:rPr>
              <a:t>Fully hadronic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</a:pPr>
            <a:r>
              <a:rPr lang="en-GB" sz="2200">
                <a:latin typeface="Proxima Nova"/>
                <a:ea typeface="Proxima Nova"/>
                <a:cs typeface="Proxima Nova"/>
                <a:sym typeface="Proxima Nova"/>
              </a:rPr>
              <a:t>1 lepton + 2 bjets (1Lbb)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</a:pPr>
            <a:r>
              <a:rPr lang="en-GB" sz="2200">
                <a:latin typeface="Proxima Nova"/>
                <a:ea typeface="Proxima Nova"/>
                <a:cs typeface="Proxima Nova"/>
                <a:sym typeface="Proxima Nova"/>
              </a:rPr>
              <a:t>2 leptons + 0 jets (2L0J)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</a:pPr>
            <a:r>
              <a:rPr lang="en-GB" sz="2200">
                <a:latin typeface="Proxima Nova"/>
                <a:ea typeface="Proxima Nova"/>
                <a:cs typeface="Proxima Nova"/>
                <a:sym typeface="Proxima Nova"/>
              </a:rPr>
              <a:t>2 leptons + 2 jets (2L2J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</a:pPr>
            <a:r>
              <a:rPr lang="en-GB" sz="2200">
                <a:latin typeface="Proxima Nova"/>
                <a:ea typeface="Proxima Nova"/>
                <a:cs typeface="Proxima Nova"/>
                <a:sym typeface="Proxima Nova"/>
              </a:rPr>
              <a:t>Compressed 2 lepton 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</a:pPr>
            <a:r>
              <a:rPr lang="en-GB" sz="2200">
                <a:latin typeface="Proxima Nova"/>
                <a:ea typeface="Proxima Nova"/>
                <a:cs typeface="Proxima Nova"/>
                <a:sym typeface="Proxima Nova"/>
              </a:rPr>
              <a:t>3 lepton (3L)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</a:pPr>
            <a:r>
              <a:rPr lang="en-GB" sz="2200">
                <a:latin typeface="Proxima Nova"/>
                <a:ea typeface="Proxima Nova"/>
                <a:cs typeface="Proxima Nova"/>
                <a:sym typeface="Proxima Nova"/>
              </a:rPr>
              <a:t>4 lepton (4L)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</a:pPr>
            <a:r>
              <a:rPr lang="en-GB" sz="2200">
                <a:latin typeface="Proxima Nova"/>
                <a:ea typeface="Proxima Nova"/>
                <a:cs typeface="Proxima Nova"/>
                <a:sym typeface="Proxima Nova"/>
              </a:rPr>
              <a:t>Disappearing track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10" name="Google Shape;61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325" y="1487880"/>
            <a:ext cx="3467800" cy="28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7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1Lbb</a:t>
            </a:r>
            <a:endParaRPr/>
          </a:p>
        </p:txBody>
      </p:sp>
      <p:pic>
        <p:nvPicPr>
          <p:cNvPr id="617" name="Google Shape;617;p67"/>
          <p:cNvPicPr preferRelativeResize="0"/>
          <p:nvPr/>
        </p:nvPicPr>
        <p:blipFill rotWithShape="1">
          <a:blip r:embed="rId3">
            <a:alphaModFix/>
          </a:blip>
          <a:srcRect b="0" l="0" r="4489" t="0"/>
          <a:stretch/>
        </p:blipFill>
        <p:spPr>
          <a:xfrm rot="-4">
            <a:off x="161326" y="2180328"/>
            <a:ext cx="3937124" cy="29631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8" name="Google Shape;618;p67"/>
          <p:cNvCxnSpPr/>
          <p:nvPr/>
        </p:nvCxnSpPr>
        <p:spPr>
          <a:xfrm>
            <a:off x="3855725" y="3541148"/>
            <a:ext cx="1359600" cy="15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9" name="Google Shape;619;p67"/>
          <p:cNvSpPr txBox="1"/>
          <p:nvPr/>
        </p:nvSpPr>
        <p:spPr>
          <a:xfrm>
            <a:off x="947175" y="1861013"/>
            <a:ext cx="28170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Simplified model limits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0" name="Google Shape;620;p67"/>
          <p:cNvSpPr txBox="1"/>
          <p:nvPr/>
        </p:nvSpPr>
        <p:spPr>
          <a:xfrm>
            <a:off x="6126875" y="1861025"/>
            <a:ext cx="28170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pMSSM </a:t>
            </a: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exclusion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1" name="Google Shape;621;p67"/>
          <p:cNvSpPr txBox="1"/>
          <p:nvPr/>
        </p:nvSpPr>
        <p:spPr>
          <a:xfrm>
            <a:off x="6035375" y="35600"/>
            <a:ext cx="300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1Lbb simplified model:</a:t>
            </a:r>
            <a:endParaRPr b="1"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36700" lvl="1" marL="3060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➢"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Pure-Bino LSP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36700" lvl="1" marL="3060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➢"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Pure-Wino chargino and 2nd neutralino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36700" lvl="1" marL="3060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➢"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BR(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→ 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h) = 100%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36700" lvl="1" marL="3060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➢"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SM-like Higgs decays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2" name="Google Shape;622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6">
            <a:off x="2846053" y="35635"/>
            <a:ext cx="2260193" cy="183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3126" y="2180326"/>
            <a:ext cx="3950872" cy="29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 rotWithShape="1">
          <a:blip r:embed="rId3">
            <a:alphaModFix/>
          </a:blip>
          <a:srcRect b="16268" l="2267" r="49376" t="0"/>
          <a:stretch/>
        </p:blipFill>
        <p:spPr>
          <a:xfrm>
            <a:off x="94700" y="1584263"/>
            <a:ext cx="3337022" cy="19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 rotWithShape="1">
          <a:blip r:embed="rId3">
            <a:alphaModFix/>
          </a:blip>
          <a:srcRect b="14756" l="51644" r="0" t="27238"/>
          <a:stretch/>
        </p:blipFill>
        <p:spPr>
          <a:xfrm>
            <a:off x="81125" y="3656612"/>
            <a:ext cx="3364174" cy="137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 txBox="1"/>
          <p:nvPr>
            <p:ph type="title"/>
          </p:nvPr>
        </p:nvSpPr>
        <p:spPr>
          <a:xfrm>
            <a:off x="0" y="0"/>
            <a:ext cx="383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Hierarchy problem</a:t>
            </a:r>
            <a:endParaRPr/>
          </a:p>
        </p:txBody>
      </p:sp>
      <p:sp>
        <p:nvSpPr>
          <p:cNvPr id="123" name="Google Shape;123;p2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" name="Google Shape;124;p23"/>
          <p:cNvSpPr txBox="1"/>
          <p:nvPr/>
        </p:nvSpPr>
        <p:spPr>
          <a:xfrm>
            <a:off x="2356200" y="3935663"/>
            <a:ext cx="1581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GB" sz="44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∝</a:t>
            </a:r>
            <a:r>
              <a:rPr b="1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+m(</a:t>
            </a:r>
            <a:r>
              <a:rPr b="1" lang="en-GB" sz="30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b="1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r>
              <a:rPr b="1" baseline="30000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b="1" baseline="30000" i="0" sz="3000" u="none" cap="none" strike="noStrike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23"/>
          <p:cNvSpPr txBox="1"/>
          <p:nvPr/>
        </p:nvSpPr>
        <p:spPr>
          <a:xfrm>
            <a:off x="2313750" y="2285500"/>
            <a:ext cx="1651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GB" sz="44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∝</a:t>
            </a:r>
            <a:r>
              <a:rPr b="1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 -m(</a:t>
            </a:r>
            <a:r>
              <a:rPr b="1" lang="en-GB" sz="30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f</a:t>
            </a:r>
            <a:r>
              <a:rPr b="1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r>
              <a:rPr b="1" baseline="30000" i="0" lang="en-GB" sz="30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b="1" baseline="30000" i="0" sz="3000" u="none" cap="none" strike="noStrike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4018075" y="917225"/>
            <a:ext cx="51258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Planck scale O(10</a:t>
            </a:r>
            <a:r>
              <a:rPr baseline="30000" lang="en-GB" sz="2000"/>
              <a:t>19</a:t>
            </a:r>
            <a:r>
              <a:rPr lang="en-GB" sz="2000"/>
              <a:t>) GeV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How is the measured Higgs mass only 125 GeV?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Perfect cancellations of loops through 38 orders of magnitude?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A new symmetry between fermions and bosons would naturally produce such a cancellation</a:t>
            </a:r>
            <a:endParaRPr sz="2000"/>
          </a:p>
        </p:txBody>
      </p:sp>
      <p:sp>
        <p:nvSpPr>
          <p:cNvPr id="127" name="Google Shape;127;p23"/>
          <p:cNvSpPr txBox="1"/>
          <p:nvPr/>
        </p:nvSpPr>
        <p:spPr>
          <a:xfrm>
            <a:off x="180475" y="622625"/>
            <a:ext cx="39900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latin typeface="Proxima Nova"/>
                <a:ea typeface="Proxima Nova"/>
                <a:cs typeface="Proxima Nova"/>
                <a:sym typeface="Proxima Nova"/>
              </a:rPr>
              <a:t>Corrections to squared Higgs mass</a:t>
            </a:r>
            <a:endParaRPr b="1" sz="2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3"/>
          <p:cNvSpPr txBox="1"/>
          <p:nvPr/>
        </p:nvSpPr>
        <p:spPr>
          <a:xfrm>
            <a:off x="1051750" y="2202313"/>
            <a:ext cx="147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Fermion loop </a:t>
            </a:r>
            <a:endParaRPr sz="1800"/>
          </a:p>
        </p:txBody>
      </p:sp>
      <p:sp>
        <p:nvSpPr>
          <p:cNvPr id="129" name="Google Shape;129;p23"/>
          <p:cNvSpPr txBox="1"/>
          <p:nvPr/>
        </p:nvSpPr>
        <p:spPr>
          <a:xfrm>
            <a:off x="1066313" y="4038300"/>
            <a:ext cx="1241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Scalar loop</a:t>
            </a:r>
            <a:endParaRPr sz="1800"/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6975" y="588575"/>
            <a:ext cx="497205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 rotWithShape="1">
          <a:blip r:embed="rId5">
            <a:alphaModFix/>
          </a:blip>
          <a:srcRect b="50801" l="0" r="0" t="0"/>
          <a:stretch/>
        </p:blipFill>
        <p:spPr>
          <a:xfrm rot="663386">
            <a:off x="1146489" y="263930"/>
            <a:ext cx="2538169" cy="97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5">
            <a:alphaModFix/>
          </a:blip>
          <a:srcRect b="11213" l="0" r="0" t="47889"/>
          <a:stretch/>
        </p:blipFill>
        <p:spPr>
          <a:xfrm rot="466897">
            <a:off x="4793018" y="1468545"/>
            <a:ext cx="2863961" cy="913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8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1Lbb</a:t>
            </a:r>
            <a:endParaRPr/>
          </a:p>
        </p:txBody>
      </p:sp>
      <p:pic>
        <p:nvPicPr>
          <p:cNvPr id="630" name="Google Shape;63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7">
            <a:off x="3134547" y="35629"/>
            <a:ext cx="1971700" cy="1599364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32" name="Google Shape;63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126" y="2180326"/>
            <a:ext cx="3950872" cy="29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825" y="1513100"/>
            <a:ext cx="3585025" cy="3585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68"/>
          <p:cNvSpPr txBox="1"/>
          <p:nvPr/>
        </p:nvSpPr>
        <p:spPr>
          <a:xfrm>
            <a:off x="6035375" y="35600"/>
            <a:ext cx="300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1Lbb simplified model:</a:t>
            </a:r>
            <a:endParaRPr b="1"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36700" lvl="1" marL="3060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➢"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Pure-Bino LSP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36700" lvl="1" marL="3060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➢"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Pure-Wino chargino and 2nd neutralino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36700" lvl="1" marL="3060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➢"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BR(𝜒̃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→ 𝜒̃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1 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h) = 100%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36700" lvl="1" marL="3060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➢"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SM-like Higgs decays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0" name="Google Shape;640;p69"/>
          <p:cNvSpPr txBox="1"/>
          <p:nvPr>
            <p:ph type="title"/>
          </p:nvPr>
        </p:nvSpPr>
        <p:spPr>
          <a:xfrm>
            <a:off x="19775" y="0"/>
            <a:ext cx="26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3L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41" name="Google Shape;641;p69"/>
          <p:cNvSpPr txBox="1"/>
          <p:nvPr/>
        </p:nvSpPr>
        <p:spPr>
          <a:xfrm>
            <a:off x="88925" y="854325"/>
            <a:ext cx="43629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Preference for Z decay mode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42" name="Google Shape;64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94831"/>
            <a:ext cx="4008224" cy="300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550" y="1994825"/>
            <a:ext cx="3085199" cy="308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520" y="0"/>
            <a:ext cx="2414475" cy="195859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69"/>
          <p:cNvSpPr txBox="1"/>
          <p:nvPr/>
        </p:nvSpPr>
        <p:spPr>
          <a:xfrm>
            <a:off x="4160625" y="0"/>
            <a:ext cx="2568900" cy="17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3L</a:t>
            </a: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 simplified model:</a:t>
            </a:r>
            <a:endParaRPr b="1" i="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Pure-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Bino 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b="0" i="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Pure-Wino 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 and 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BR(𝜒̃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→ 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Z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)= 100%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BR(𝜒̃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→ 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W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)= 100%</a:t>
            </a:r>
            <a:endParaRPr b="0" i="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Fully hadronic</a:t>
            </a:r>
            <a:endParaRPr/>
          </a:p>
        </p:txBody>
      </p:sp>
      <p:pic>
        <p:nvPicPr>
          <p:cNvPr id="651" name="Google Shape;65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975" y="495313"/>
            <a:ext cx="2355675" cy="17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70"/>
          <p:cNvSpPr txBox="1"/>
          <p:nvPr/>
        </p:nvSpPr>
        <p:spPr>
          <a:xfrm>
            <a:off x="5227850" y="3434650"/>
            <a:ext cx="38394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Targeted generic heavy electroweakino production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In the pMSSM this includes second chargino and third/fourth neutralino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53" name="Google Shape;65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25" y="2335475"/>
            <a:ext cx="4108674" cy="2698799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7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55" name="Google Shape;655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1300" y="0"/>
            <a:ext cx="4512700" cy="3384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6" name="Google Shape;656;p70"/>
          <p:cNvCxnSpPr/>
          <p:nvPr/>
        </p:nvCxnSpPr>
        <p:spPr>
          <a:xfrm rot="10800000">
            <a:off x="3596925" y="2999050"/>
            <a:ext cx="1586100" cy="13539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62" name="Google Shape;66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00" y="1567950"/>
            <a:ext cx="4605724" cy="34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275" y="2129525"/>
            <a:ext cx="4228324" cy="2081124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7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2L0J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65" name="Google Shape;665;p71"/>
          <p:cNvSpPr txBox="1"/>
          <p:nvPr/>
        </p:nvSpPr>
        <p:spPr>
          <a:xfrm>
            <a:off x="187750" y="597850"/>
            <a:ext cx="41799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Preference</a:t>
            </a: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 for Wino-like charginos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→ higher production cross-section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6" name="Google Shape;666;p71"/>
          <p:cNvSpPr txBox="1"/>
          <p:nvPr/>
        </p:nvSpPr>
        <p:spPr>
          <a:xfrm>
            <a:off x="4628450" y="5250"/>
            <a:ext cx="256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2L0J simplified model:</a:t>
            </a:r>
            <a:endParaRPr b="1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Pure-Bino LSP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Pure-Wino chargino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BR(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→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)= 100%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67" name="Google Shape;667;p71"/>
          <p:cNvPicPr preferRelativeResize="0"/>
          <p:nvPr/>
        </p:nvPicPr>
        <p:blipFill rotWithShape="1">
          <a:blip r:embed="rId5">
            <a:alphaModFix/>
          </a:blip>
          <a:srcRect b="0" l="0" r="66252" t="0"/>
          <a:stretch/>
        </p:blipFill>
        <p:spPr>
          <a:xfrm>
            <a:off x="7104575" y="0"/>
            <a:ext cx="2039426" cy="17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73" name="Google Shape;673;p72"/>
          <p:cNvPicPr preferRelativeResize="0"/>
          <p:nvPr/>
        </p:nvPicPr>
        <p:blipFill rotWithShape="1">
          <a:blip r:embed="rId3">
            <a:alphaModFix/>
          </a:blip>
          <a:srcRect b="0" l="0" r="66252" t="0"/>
          <a:stretch/>
        </p:blipFill>
        <p:spPr>
          <a:xfrm>
            <a:off x="7104575" y="0"/>
            <a:ext cx="2039426" cy="17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23825"/>
            <a:ext cx="4458476" cy="3343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5975" y="1800400"/>
            <a:ext cx="3211374" cy="31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2"/>
          <p:cNvSpPr txBox="1"/>
          <p:nvPr/>
        </p:nvSpPr>
        <p:spPr>
          <a:xfrm>
            <a:off x="49425" y="825500"/>
            <a:ext cx="4743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Higgsino </a:t>
            </a: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="1" baseline="-25000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 preferred in Bino-DM scan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→ weaker sensitivity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7" name="Google Shape;677;p7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2L0J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78" name="Google Shape;678;p72"/>
          <p:cNvSpPr txBox="1"/>
          <p:nvPr/>
        </p:nvSpPr>
        <p:spPr>
          <a:xfrm>
            <a:off x="4628450" y="5250"/>
            <a:ext cx="256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2L0J simplified model:</a:t>
            </a:r>
            <a:endParaRPr b="1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Pure-Bino LSP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Pure-Wino chargino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BR(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→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)= 100%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4" name="Google Shape;684;p73"/>
          <p:cNvSpPr txBox="1"/>
          <p:nvPr/>
        </p:nvSpPr>
        <p:spPr>
          <a:xfrm>
            <a:off x="3927850" y="0"/>
            <a:ext cx="30045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Compressed higgsino</a:t>
            </a: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 simplified model:</a:t>
            </a:r>
            <a:endParaRPr b="1" i="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Pure-higgsino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 (𝜒̃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,𝜒̃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2,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b="0" i="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BR(𝜒̃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→ 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Z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)= 100%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BR(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→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W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)= 100%</a:t>
            </a:r>
            <a:endParaRPr b="0" i="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5" name="Google Shape;685;p73"/>
          <p:cNvSpPr txBox="1"/>
          <p:nvPr>
            <p:ph type="title"/>
          </p:nvPr>
        </p:nvSpPr>
        <p:spPr>
          <a:xfrm>
            <a:off x="19775" y="0"/>
            <a:ext cx="26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Compressed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86" name="Google Shape;686;p73"/>
          <p:cNvSpPr txBox="1"/>
          <p:nvPr/>
        </p:nvSpPr>
        <p:spPr>
          <a:xfrm>
            <a:off x="172950" y="820200"/>
            <a:ext cx="41799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At smaller mass-splittings, the radiative decay mode becomes dominant → reduced sensitivity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87" name="Google Shape;68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112" y="0"/>
            <a:ext cx="2507890" cy="20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75" y="2008575"/>
            <a:ext cx="4179900" cy="31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6650" y="1918473"/>
            <a:ext cx="4345252" cy="322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Disappearing track</a:t>
            </a:r>
            <a:endParaRPr/>
          </a:p>
        </p:txBody>
      </p:sp>
      <p:sp>
        <p:nvSpPr>
          <p:cNvPr id="695" name="Google Shape;695;p74"/>
          <p:cNvSpPr txBox="1"/>
          <p:nvPr>
            <p:ph idx="1" type="body"/>
          </p:nvPr>
        </p:nvSpPr>
        <p:spPr>
          <a:xfrm>
            <a:off x="118575" y="663000"/>
            <a:ext cx="62304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Evaluated using cross-section upper limits only</a:t>
            </a:r>
            <a:endParaRPr b="1" sz="2000"/>
          </a:p>
        </p:txBody>
      </p:sp>
      <p:sp>
        <p:nvSpPr>
          <p:cNvPr id="696" name="Google Shape;696;p7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7" name="Google Shape;69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444" y="-1"/>
            <a:ext cx="1881555" cy="19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72" y="1207611"/>
            <a:ext cx="3705100" cy="371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8600" y="1732175"/>
            <a:ext cx="3969148" cy="297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5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bSM Higgs analyses</a:t>
            </a:r>
            <a:endParaRPr/>
          </a:p>
        </p:txBody>
      </p:sp>
      <p:sp>
        <p:nvSpPr>
          <p:cNvPr id="705" name="Google Shape;705;p7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6" name="Google Shape;706;p75"/>
          <p:cNvSpPr txBox="1"/>
          <p:nvPr/>
        </p:nvSpPr>
        <p:spPr>
          <a:xfrm>
            <a:off x="772800" y="814500"/>
            <a:ext cx="287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BR(h→invisible) gets contributions from h→</a:t>
            </a: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1"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1"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b="1" baseline="30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7" name="Google Shape;707;p75"/>
          <p:cNvSpPr txBox="1"/>
          <p:nvPr/>
        </p:nvSpPr>
        <p:spPr>
          <a:xfrm>
            <a:off x="5344800" y="585900"/>
            <a:ext cx="287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Constraints on the mass of the pseudoscalar A from Higgs measurements</a:t>
            </a:r>
            <a:endParaRPr b="1" baseline="30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08" name="Google Shape;70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476600"/>
            <a:ext cx="3522889" cy="351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925" y="1480783"/>
            <a:ext cx="3522901" cy="3510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6"/>
          <p:cNvSpPr txBox="1"/>
          <p:nvPr>
            <p:ph type="title"/>
          </p:nvPr>
        </p:nvSpPr>
        <p:spPr>
          <a:xfrm>
            <a:off x="311700" y="1754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6000">
                <a:solidFill>
                  <a:schemeClr val="accent4"/>
                </a:solidFill>
              </a:rPr>
              <a:t>External constraints</a:t>
            </a:r>
            <a:endParaRPr sz="6000">
              <a:solidFill>
                <a:schemeClr val="accent4"/>
              </a:solidFill>
            </a:endParaRPr>
          </a:p>
        </p:txBody>
      </p:sp>
      <p:sp>
        <p:nvSpPr>
          <p:cNvPr id="715" name="Google Shape;715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77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External constraints</a:t>
            </a:r>
            <a:endParaRPr/>
          </a:p>
        </p:txBody>
      </p:sp>
      <p:sp>
        <p:nvSpPr>
          <p:cNvPr id="721" name="Google Shape;721;p7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22" name="Google Shape;72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3" y="1219925"/>
            <a:ext cx="9081974" cy="27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159300" y="-12175"/>
            <a:ext cx="466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The SUSY particle zoo</a:t>
            </a:r>
            <a:endParaRPr/>
          </a:p>
        </p:txBody>
      </p:sp>
      <p:sp>
        <p:nvSpPr>
          <p:cNvPr id="138" name="Google Shape;138;p2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9" name="Google Shape;139;p24"/>
          <p:cNvGrpSpPr/>
          <p:nvPr/>
        </p:nvGrpSpPr>
        <p:grpSpPr>
          <a:xfrm>
            <a:off x="3" y="784789"/>
            <a:ext cx="9144156" cy="4358854"/>
            <a:chOff x="152400" y="457200"/>
            <a:chExt cx="8839204" cy="4216749"/>
          </a:xfrm>
        </p:grpSpPr>
        <p:pic>
          <p:nvPicPr>
            <p:cNvPr id="140" name="Google Shape;140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457200"/>
              <a:ext cx="8839204" cy="4216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24"/>
            <p:cNvSpPr/>
            <p:nvPr/>
          </p:nvSpPr>
          <p:spPr>
            <a:xfrm>
              <a:off x="8757900" y="4385825"/>
              <a:ext cx="233700" cy="288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8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EW precision constraints</a:t>
            </a:r>
            <a:endParaRPr/>
          </a:p>
        </p:txBody>
      </p:sp>
      <p:sp>
        <p:nvSpPr>
          <p:cNvPr id="728" name="Google Shape;728;p78"/>
          <p:cNvSpPr txBox="1"/>
          <p:nvPr>
            <p:ph idx="1" type="body"/>
          </p:nvPr>
        </p:nvSpPr>
        <p:spPr>
          <a:xfrm>
            <a:off x="4572000" y="652075"/>
            <a:ext cx="4449300" cy="42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Average W mass measurement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→ window widened by 6 MeV to account for uncertainty on top-quark mass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/>
              <a:t>CDF result not used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→ would be strongly constraining if confirmed (~4% models lie in CDF W mass range)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/>
              <a:t>Constraints on Δ⍴ and Γ(Z→invisible) also applied</a:t>
            </a:r>
            <a:endParaRPr b="1"/>
          </a:p>
        </p:txBody>
      </p:sp>
      <p:sp>
        <p:nvSpPr>
          <p:cNvPr id="729" name="Google Shape;729;p7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30" name="Google Shape;73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25" y="721175"/>
            <a:ext cx="4230401" cy="423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9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Flavour constraints</a:t>
            </a:r>
            <a:endParaRPr/>
          </a:p>
        </p:txBody>
      </p:sp>
      <p:sp>
        <p:nvSpPr>
          <p:cNvPr id="736" name="Google Shape;736;p79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37" name="Google Shape;73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4230401" cy="4230401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79"/>
          <p:cNvSpPr txBox="1"/>
          <p:nvPr/>
        </p:nvSpPr>
        <p:spPr>
          <a:xfrm>
            <a:off x="4712650" y="50150"/>
            <a:ext cx="3839100" cy="5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9" name="Google Shape;739;p79"/>
          <p:cNvSpPr txBox="1"/>
          <p:nvPr/>
        </p:nvSpPr>
        <p:spPr>
          <a:xfrm>
            <a:off x="4572000" y="1022775"/>
            <a:ext cx="4425300" cy="3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Latest LHCb B</a:t>
            </a:r>
            <a:r>
              <a:rPr baseline="-25000" lang="en-GB" sz="2100"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→ μμ measurement</a:t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pMSSM models get loop contributions</a:t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Constraints on 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r>
              <a:rPr baseline="-25000" lang="en-GB" sz="2100">
                <a:latin typeface="Proxima Nova"/>
                <a:ea typeface="Proxima Nova"/>
                <a:cs typeface="Proxima Nova"/>
                <a:sym typeface="Proxima Nova"/>
              </a:rPr>
              <a:t>u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→ 𝛕 𝝂 and b→s𝜸 also included</a:t>
            </a:r>
            <a:endParaRPr baseline="-25000"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80"/>
          <p:cNvSpPr txBox="1"/>
          <p:nvPr>
            <p:ph type="title"/>
          </p:nvPr>
        </p:nvSpPr>
        <p:spPr>
          <a:xfrm>
            <a:off x="235500" y="611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6000">
                <a:solidFill>
                  <a:schemeClr val="accent4"/>
                </a:solidFill>
              </a:rPr>
              <a:t>Overall exclusion</a:t>
            </a:r>
            <a:endParaRPr sz="6000">
              <a:solidFill>
                <a:schemeClr val="accent4"/>
              </a:solidFill>
            </a:endParaRPr>
          </a:p>
        </p:txBody>
      </p:sp>
      <p:sp>
        <p:nvSpPr>
          <p:cNvPr id="745" name="Google Shape;745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6" name="Google Shape;746;p80"/>
          <p:cNvSpPr txBox="1"/>
          <p:nvPr/>
        </p:nvSpPr>
        <p:spPr>
          <a:xfrm>
            <a:off x="235425" y="2005900"/>
            <a:ext cx="874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For each model, the analysis with the best expected CLs is used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If the observed CLs &lt; 0.05 for that analysis, the model is considered “excluded”.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No statistical combinations are performed.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Only models which pass the flavour &amp; precision EW external constraints are included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Font typeface="Proxima Nova"/>
              <a:buChar char="●"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Dark matter constraints considered separately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3825" y="920375"/>
            <a:ext cx="5131701" cy="3864394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81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Overall </a:t>
            </a:r>
            <a:r>
              <a:rPr lang="en-GB" sz="3500"/>
              <a:t>ATLAS sensitivity</a:t>
            </a:r>
            <a:endParaRPr sz="3500"/>
          </a:p>
        </p:txBody>
      </p:sp>
      <p:sp>
        <p:nvSpPr>
          <p:cNvPr id="753" name="Google Shape;753;p81"/>
          <p:cNvSpPr txBox="1"/>
          <p:nvPr>
            <p:ph idx="1" type="body"/>
          </p:nvPr>
        </p:nvSpPr>
        <p:spPr>
          <a:xfrm>
            <a:off x="114550" y="880675"/>
            <a:ext cx="3852900" cy="39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Sensitivity to compressed scenarios through heavier electroweakino decays</a:t>
            </a:r>
            <a:endParaRPr sz="25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500"/>
              <a:t>Even low mass bins don’t have 100% exclusion…</a:t>
            </a:r>
            <a:r>
              <a:rPr b="1" lang="en-GB" sz="2500"/>
              <a:t> </a:t>
            </a:r>
            <a:endParaRPr b="1" sz="25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500"/>
              <a:t>Important to improve depth of sensitivity as well as target new regions!</a:t>
            </a:r>
            <a:endParaRPr b="1" sz="2500"/>
          </a:p>
        </p:txBody>
      </p:sp>
      <p:sp>
        <p:nvSpPr>
          <p:cNvPr id="754" name="Google Shape;754;p81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755" name="Google Shape;755;p81"/>
          <p:cNvCxnSpPr/>
          <p:nvPr/>
        </p:nvCxnSpPr>
        <p:spPr>
          <a:xfrm>
            <a:off x="3807675" y="1535675"/>
            <a:ext cx="1388400" cy="4734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6" name="Google Shape;756;p81"/>
          <p:cNvCxnSpPr/>
          <p:nvPr/>
        </p:nvCxnSpPr>
        <p:spPr>
          <a:xfrm>
            <a:off x="3471075" y="2861000"/>
            <a:ext cx="1241100" cy="10833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8900"/>
            <a:ext cx="5867414" cy="44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Overall exclusion</a:t>
            </a:r>
            <a:endParaRPr/>
          </a:p>
        </p:txBody>
      </p:sp>
      <p:sp>
        <p:nvSpPr>
          <p:cNvPr id="763" name="Google Shape;763;p82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4" name="Google Shape;764;p82"/>
          <p:cNvSpPr txBox="1"/>
          <p:nvPr/>
        </p:nvSpPr>
        <p:spPr>
          <a:xfrm>
            <a:off x="6100550" y="1026550"/>
            <a:ext cx="3043500" cy="3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Bino-DM scan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When dark matter constraints are included, the region our searches target is not very well populated!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Mostly compressed scenarios remain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5" name="Google Shape;765;p82"/>
          <p:cNvSpPr txBox="1"/>
          <p:nvPr/>
        </p:nvSpPr>
        <p:spPr>
          <a:xfrm>
            <a:off x="1811225" y="3026225"/>
            <a:ext cx="2673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Grey bins = No models </a:t>
            </a:r>
            <a:endParaRPr b="1"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Overall exclusion</a:t>
            </a:r>
            <a:endParaRPr/>
          </a:p>
        </p:txBody>
      </p:sp>
      <p:sp>
        <p:nvSpPr>
          <p:cNvPr id="771" name="Google Shape;771;p8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72" name="Google Shape;77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50" y="730450"/>
            <a:ext cx="5688000" cy="42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83"/>
          <p:cNvSpPr txBox="1"/>
          <p:nvPr/>
        </p:nvSpPr>
        <p:spPr>
          <a:xfrm>
            <a:off x="6031050" y="1792550"/>
            <a:ext cx="2817900" cy="14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Exclusion beyond the overlaid contour from FullHad, 2L2J and Disappearing Track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84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Overall exclusion</a:t>
            </a:r>
            <a:endParaRPr/>
          </a:p>
        </p:txBody>
      </p:sp>
      <p:sp>
        <p:nvSpPr>
          <p:cNvPr id="779" name="Google Shape;779;p8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80" name="Google Shape;78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4220356" cy="42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4"/>
          <p:cNvSpPr txBox="1"/>
          <p:nvPr/>
        </p:nvSpPr>
        <p:spPr>
          <a:xfrm>
            <a:off x="4886850" y="1053300"/>
            <a:ext cx="3796200" cy="38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Disappearing track does a good job constraining wino-LSP scenarios (red)</a:t>
            </a:r>
            <a:endParaRPr b="1" sz="2000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Bino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b="1" lang="en-GB" sz="2000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Higgsino-LSP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 scenarios remain viable even at 100 GeV and below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5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Direct detection complementarity</a:t>
            </a:r>
            <a:endParaRPr/>
          </a:p>
        </p:txBody>
      </p:sp>
      <p:sp>
        <p:nvSpPr>
          <p:cNvPr id="787" name="Google Shape;787;p8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88" name="Google Shape;78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5710438" cy="4230398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85"/>
          <p:cNvSpPr txBox="1"/>
          <p:nvPr/>
        </p:nvSpPr>
        <p:spPr>
          <a:xfrm>
            <a:off x="6212850" y="1777150"/>
            <a:ext cx="2614500" cy="21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ATLAS and LZ sensitivity is complementary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6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Bino-LSP dark matter</a:t>
            </a:r>
            <a:endParaRPr/>
          </a:p>
        </p:txBody>
      </p:sp>
      <p:sp>
        <p:nvSpPr>
          <p:cNvPr id="795" name="Google Shape;795;p86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96" name="Google Shape;79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50" y="651050"/>
            <a:ext cx="3999117" cy="44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6"/>
          <p:cNvSpPr/>
          <p:nvPr/>
        </p:nvSpPr>
        <p:spPr>
          <a:xfrm>
            <a:off x="908925" y="3935150"/>
            <a:ext cx="582900" cy="15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8" name="Google Shape;798;p86"/>
          <p:cNvSpPr txBox="1"/>
          <p:nvPr/>
        </p:nvSpPr>
        <p:spPr>
          <a:xfrm>
            <a:off x="4362875" y="721800"/>
            <a:ext cx="4325400" cy="4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Z/h funnel regions are almost entirely excluded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="1"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/</a:t>
            </a: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1"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baseline="30000" lang="en-GB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co-annihilation scenarios are compressed → hard to target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A/H funnel allows non-compressed models at higher mass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7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Higgsino/Wino-LSP d</a:t>
            </a:r>
            <a:r>
              <a:rPr lang="en-GB"/>
              <a:t>ark matter</a:t>
            </a:r>
            <a:endParaRPr/>
          </a:p>
        </p:txBody>
      </p:sp>
      <p:sp>
        <p:nvSpPr>
          <p:cNvPr id="804" name="Google Shape;804;p8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5" name="Google Shape;80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4226976" cy="4230398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87"/>
          <p:cNvSpPr txBox="1"/>
          <p:nvPr/>
        </p:nvSpPr>
        <p:spPr>
          <a:xfrm>
            <a:off x="4459125" y="892900"/>
            <a:ext cx="46848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Higgsino-LSP models unexcluded right on the LEP limit!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Wino-LSP scenarios that saturate the relic density are entirely excluded (mostly by direct DM detection experiments)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The SUSY particle zoo</a:t>
            </a:r>
            <a:endParaRPr/>
          </a:p>
        </p:txBody>
      </p:sp>
      <p:sp>
        <p:nvSpPr>
          <p:cNvPr id="147" name="Google Shape;147;p2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48" name="Google Shape;148;p25"/>
          <p:cNvGrpSpPr/>
          <p:nvPr/>
        </p:nvGrpSpPr>
        <p:grpSpPr>
          <a:xfrm>
            <a:off x="2651300" y="542850"/>
            <a:ext cx="6492856" cy="4600501"/>
            <a:chOff x="2651300" y="542850"/>
            <a:chExt cx="6492856" cy="4600501"/>
          </a:xfrm>
        </p:grpSpPr>
        <p:grpSp>
          <p:nvGrpSpPr>
            <p:cNvPr id="149" name="Google Shape;149;p25"/>
            <p:cNvGrpSpPr/>
            <p:nvPr/>
          </p:nvGrpSpPr>
          <p:grpSpPr>
            <a:xfrm>
              <a:off x="2651300" y="542850"/>
              <a:ext cx="6492856" cy="4600501"/>
              <a:chOff x="2651300" y="542850"/>
              <a:chExt cx="6492856" cy="4600501"/>
            </a:xfrm>
          </p:grpSpPr>
          <p:grpSp>
            <p:nvGrpSpPr>
              <p:cNvPr id="150" name="Google Shape;150;p25"/>
              <p:cNvGrpSpPr/>
              <p:nvPr/>
            </p:nvGrpSpPr>
            <p:grpSpPr>
              <a:xfrm>
                <a:off x="2651300" y="1209000"/>
                <a:ext cx="6492855" cy="3934228"/>
                <a:chOff x="2715278" y="904325"/>
                <a:chExt cx="6276322" cy="3769500"/>
              </a:xfrm>
            </p:grpSpPr>
            <p:pic>
              <p:nvPicPr>
                <p:cNvPr id="151" name="Google Shape;151;p2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49152" l="28991" r="50003" t="10604"/>
                <a:stretch/>
              </p:blipFill>
              <p:spPr>
                <a:xfrm>
                  <a:off x="2715278" y="904325"/>
                  <a:ext cx="1856645" cy="16968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2" name="Google Shape;152;p25"/>
                <p:cNvSpPr/>
                <p:nvPr/>
              </p:nvSpPr>
              <p:spPr>
                <a:xfrm>
                  <a:off x="8757900" y="4385825"/>
                  <a:ext cx="233700" cy="2880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53" name="Google Shape;153;p25"/>
              <p:cNvGrpSpPr/>
              <p:nvPr/>
            </p:nvGrpSpPr>
            <p:grpSpPr>
              <a:xfrm>
                <a:off x="2725525" y="2980050"/>
                <a:ext cx="6418630" cy="2163301"/>
                <a:chOff x="2787028" y="2601220"/>
                <a:chExt cx="6204572" cy="2072723"/>
              </a:xfrm>
            </p:grpSpPr>
            <p:pic>
              <p:nvPicPr>
                <p:cNvPr id="154" name="Google Shape;154;p2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29805" r="50001" t="50845"/>
                <a:stretch/>
              </p:blipFill>
              <p:spPr>
                <a:xfrm>
                  <a:off x="2787028" y="2601220"/>
                  <a:ext cx="1784899" cy="20727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5" name="Google Shape;155;p25"/>
                <p:cNvSpPr/>
                <p:nvPr/>
              </p:nvSpPr>
              <p:spPr>
                <a:xfrm>
                  <a:off x="8757900" y="4385825"/>
                  <a:ext cx="233700" cy="2880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56" name="Google Shape;156;p25"/>
              <p:cNvGrpSpPr/>
              <p:nvPr/>
            </p:nvGrpSpPr>
            <p:grpSpPr>
              <a:xfrm>
                <a:off x="7264532" y="742325"/>
                <a:ext cx="1879624" cy="4401026"/>
                <a:chOff x="7174661" y="457189"/>
                <a:chExt cx="1816940" cy="4216754"/>
              </a:xfrm>
            </p:grpSpPr>
            <p:pic>
              <p:nvPicPr>
                <p:cNvPr id="157" name="Google Shape;157;p2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79444" r="0" t="0"/>
                <a:stretch/>
              </p:blipFill>
              <p:spPr>
                <a:xfrm>
                  <a:off x="7174661" y="457189"/>
                  <a:ext cx="1816940" cy="42167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8" name="Google Shape;158;p25"/>
                <p:cNvSpPr/>
                <p:nvPr/>
              </p:nvSpPr>
              <p:spPr>
                <a:xfrm>
                  <a:off x="8757900" y="4385825"/>
                  <a:ext cx="233700" cy="2880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sp>
            <p:nvSpPr>
              <p:cNvPr id="159" name="Google Shape;159;p25"/>
              <p:cNvSpPr txBox="1"/>
              <p:nvPr/>
            </p:nvSpPr>
            <p:spPr>
              <a:xfrm>
                <a:off x="2670750" y="542850"/>
                <a:ext cx="5245500" cy="56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i="0" lang="en-GB" sz="2500" u="none" cap="none" strike="noStrike">
                    <a:solidFill>
                      <a:srgbClr val="9900FF"/>
                    </a:solidFill>
                    <a:latin typeface="Alfa Slab One"/>
                    <a:ea typeface="Alfa Slab One"/>
                    <a:cs typeface="Alfa Slab One"/>
                    <a:sym typeface="Alfa Slab One"/>
                  </a:rPr>
                  <a:t>Electroweak sector</a:t>
                </a:r>
                <a:endParaRPr i="0" sz="2500" u="none" cap="none" strike="noStrike">
                  <a:solidFill>
                    <a:srgbClr val="9900FF"/>
                  </a:solidFill>
                  <a:latin typeface="Alfa Slab One"/>
                  <a:ea typeface="Alfa Slab One"/>
                  <a:cs typeface="Alfa Slab One"/>
                  <a:sym typeface="Alfa Slab One"/>
                </a:endParaRPr>
              </a:p>
            </p:txBody>
          </p:sp>
          <p:sp>
            <p:nvSpPr>
              <p:cNvPr id="160" name="Google Shape;160;p25"/>
              <p:cNvSpPr/>
              <p:nvPr/>
            </p:nvSpPr>
            <p:spPr>
              <a:xfrm>
                <a:off x="3526550" y="2122875"/>
                <a:ext cx="922500" cy="857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161" name="Google Shape;161;p25"/>
            <p:cNvSpPr/>
            <p:nvPr/>
          </p:nvSpPr>
          <p:spPr>
            <a:xfrm>
              <a:off x="8250950" y="2122875"/>
              <a:ext cx="893100" cy="857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Overall exclusion</a:t>
            </a:r>
            <a:endParaRPr/>
          </a:p>
        </p:txBody>
      </p:sp>
      <p:sp>
        <p:nvSpPr>
          <p:cNvPr id="812" name="Google Shape;812;p8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13" name="Google Shape;81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75" y="1318038"/>
            <a:ext cx="3559477" cy="29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10" y="1380925"/>
            <a:ext cx="3664116" cy="3086133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88"/>
          <p:cNvSpPr txBox="1"/>
          <p:nvPr/>
        </p:nvSpPr>
        <p:spPr>
          <a:xfrm>
            <a:off x="100" y="735175"/>
            <a:ext cx="91440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Proxima Nova"/>
                <a:ea typeface="Proxima Nova"/>
                <a:cs typeface="Proxima Nova"/>
                <a:sym typeface="Proxima Nova"/>
              </a:rPr>
              <a:t>ATLAS exclusion of each sparticle (after all external and dark matter constraints)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6" name="Google Shape;816;p88"/>
          <p:cNvSpPr txBox="1"/>
          <p:nvPr/>
        </p:nvSpPr>
        <p:spPr>
          <a:xfrm>
            <a:off x="406375" y="4372150"/>
            <a:ext cx="35235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EWKino scan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Mainly wino/higgsino LSP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7" name="Google Shape;817;p88"/>
          <p:cNvSpPr txBox="1"/>
          <p:nvPr/>
        </p:nvSpPr>
        <p:spPr>
          <a:xfrm>
            <a:off x="5054575" y="4524550"/>
            <a:ext cx="35235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Bino-DM scan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9"/>
          <p:cNvSpPr txBox="1"/>
          <p:nvPr>
            <p:ph type="title"/>
          </p:nvPr>
        </p:nvSpPr>
        <p:spPr>
          <a:xfrm>
            <a:off x="311700" y="45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6000">
                <a:solidFill>
                  <a:schemeClr val="accent4"/>
                </a:solidFill>
              </a:rPr>
              <a:t>Comparison with Run 1</a:t>
            </a:r>
            <a:endParaRPr sz="6000">
              <a:solidFill>
                <a:schemeClr val="accent4"/>
              </a:solidFill>
            </a:endParaRPr>
          </a:p>
        </p:txBody>
      </p:sp>
      <p:sp>
        <p:nvSpPr>
          <p:cNvPr id="823" name="Google Shape;823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4" name="Google Shape;824;p89"/>
          <p:cNvSpPr txBox="1"/>
          <p:nvPr/>
        </p:nvSpPr>
        <p:spPr>
          <a:xfrm>
            <a:off x="373800" y="2789200"/>
            <a:ext cx="8147100" cy="22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A similar effort was published in 2015 using the Run 1 2L, 3L and 4L searches:</a:t>
            </a:r>
            <a:endParaRPr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https://atlas.web.cern.ch/Atlas/GROUPS/PHYSICS/PAPERS/SUSY-2015-12/</a:t>
            </a:r>
            <a:r>
              <a:rPr lang="en-GB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This used a different model sample and scanning strategy, but we can still compare to get a qualitative idea of how the sensitivity has improved…</a:t>
            </a:r>
            <a:endParaRPr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0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 1 vs. Run 2 EWK pMSSM scans</a:t>
            </a:r>
            <a:endParaRPr/>
          </a:p>
        </p:txBody>
      </p:sp>
      <p:sp>
        <p:nvSpPr>
          <p:cNvPr id="830" name="Google Shape;830;p9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31" name="Google Shape;83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0775"/>
            <a:ext cx="4534695" cy="33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314" y="1071737"/>
            <a:ext cx="4466410" cy="33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90"/>
          <p:cNvSpPr txBox="1"/>
          <p:nvPr/>
        </p:nvSpPr>
        <p:spPr>
          <a:xfrm>
            <a:off x="958500" y="851225"/>
            <a:ext cx="1456800" cy="2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Run 1</a:t>
            </a:r>
            <a:endParaRPr b="1" sz="24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4" name="Google Shape;834;p90"/>
          <p:cNvSpPr txBox="1"/>
          <p:nvPr/>
        </p:nvSpPr>
        <p:spPr>
          <a:xfrm>
            <a:off x="7283100" y="851225"/>
            <a:ext cx="1456800" cy="2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Run 2</a:t>
            </a:r>
            <a:endParaRPr b="1" sz="24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91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40" name="Google Shape;84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50" y="1357675"/>
            <a:ext cx="4368326" cy="320475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91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Run-1 vs. Run-2 EWK pMSSM scans</a:t>
            </a:r>
            <a:endParaRPr/>
          </a:p>
        </p:txBody>
      </p:sp>
      <p:pic>
        <p:nvPicPr>
          <p:cNvPr id="842" name="Google Shape;84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9475" y="851606"/>
            <a:ext cx="4744524" cy="355842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91"/>
          <p:cNvSpPr txBox="1"/>
          <p:nvPr/>
        </p:nvSpPr>
        <p:spPr>
          <a:xfrm>
            <a:off x="958500" y="851225"/>
            <a:ext cx="1456800" cy="2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Run 1</a:t>
            </a:r>
            <a:endParaRPr b="1" sz="24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4" name="Google Shape;844;p91"/>
          <p:cNvSpPr txBox="1"/>
          <p:nvPr/>
        </p:nvSpPr>
        <p:spPr>
          <a:xfrm>
            <a:off x="7283100" y="851225"/>
            <a:ext cx="1456800" cy="2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Run 2</a:t>
            </a:r>
            <a:endParaRPr b="1" sz="24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92"/>
          <p:cNvSpPr txBox="1"/>
          <p:nvPr>
            <p:ph type="title"/>
          </p:nvPr>
        </p:nvSpPr>
        <p:spPr>
          <a:xfrm>
            <a:off x="311700" y="916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6000">
                <a:solidFill>
                  <a:schemeClr val="accent4"/>
                </a:solidFill>
              </a:rPr>
              <a:t>Uncovered scenarios</a:t>
            </a:r>
            <a:endParaRPr sz="6000">
              <a:solidFill>
                <a:schemeClr val="accent4"/>
              </a:solidFill>
            </a:endParaRPr>
          </a:p>
        </p:txBody>
      </p:sp>
      <p:sp>
        <p:nvSpPr>
          <p:cNvPr id="850" name="Google Shape;850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3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Benchmark models</a:t>
            </a:r>
            <a:endParaRPr/>
          </a:p>
        </p:txBody>
      </p:sp>
      <p:sp>
        <p:nvSpPr>
          <p:cNvPr id="856" name="Google Shape;856;p9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57" name="Google Shape;85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25" y="1218050"/>
            <a:ext cx="5058451" cy="3253909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93"/>
          <p:cNvSpPr txBox="1"/>
          <p:nvPr/>
        </p:nvSpPr>
        <p:spPr>
          <a:xfrm>
            <a:off x="5299975" y="1309925"/>
            <a:ext cx="3828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Remaining Z/h funnel region model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Higgsino-like </a:t>
            </a: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="1"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/</a:t>
            </a: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1"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baseline="30000" lang="en-GB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baseline="30000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→ smaller production cross-section than typical simplified models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94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Benchmark models</a:t>
            </a:r>
            <a:endParaRPr/>
          </a:p>
        </p:txBody>
      </p:sp>
      <p:sp>
        <p:nvSpPr>
          <p:cNvPr id="864" name="Google Shape;864;p9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65" name="Google Shape;86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24" y="934975"/>
            <a:ext cx="5451000" cy="3599025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4"/>
          <p:cNvSpPr txBox="1"/>
          <p:nvPr/>
        </p:nvSpPr>
        <p:spPr>
          <a:xfrm>
            <a:off x="5688850" y="1448950"/>
            <a:ext cx="3363300" cy="28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A/H funnel region model with mixed </a:t>
            </a: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1"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baseline="30000" lang="en-GB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branching fractions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5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Benchmark models</a:t>
            </a:r>
            <a:endParaRPr/>
          </a:p>
        </p:txBody>
      </p:sp>
      <p:sp>
        <p:nvSpPr>
          <p:cNvPr id="872" name="Google Shape;872;p9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73" name="Google Shape;87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00" y="1099800"/>
            <a:ext cx="5052601" cy="3318801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95"/>
          <p:cNvSpPr txBox="1"/>
          <p:nvPr/>
        </p:nvSpPr>
        <p:spPr>
          <a:xfrm>
            <a:off x="5491025" y="1407550"/>
            <a:ext cx="3480600" cy="17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adiative </a:t>
            </a: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1"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baseline="30000" lang="en-GB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→ </a:t>
            </a:r>
            <a:r>
              <a:rPr b="1" lang="en-GB" sz="1800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="1"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="1" baseline="-25000" lang="en-GB" sz="18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baseline="30000" lang="en-GB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+ 𝞬 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decay 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H</a:t>
            </a: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eavier electroweakinos in reach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96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0" name="Google Shape;880;p96"/>
          <p:cNvSpPr txBox="1"/>
          <p:nvPr>
            <p:ph type="title"/>
          </p:nvPr>
        </p:nvSpPr>
        <p:spPr>
          <a:xfrm>
            <a:off x="-12" y="118350"/>
            <a:ext cx="327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4000"/>
              <a:t>Summary</a:t>
            </a:r>
            <a:endParaRPr sz="4000"/>
          </a:p>
        </p:txBody>
      </p:sp>
      <p:sp>
        <p:nvSpPr>
          <p:cNvPr id="881" name="Google Shape;881;p96"/>
          <p:cNvSpPr txBox="1"/>
          <p:nvPr/>
        </p:nvSpPr>
        <p:spPr>
          <a:xfrm>
            <a:off x="50" y="1001350"/>
            <a:ext cx="9144000" cy="41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b="1" lang="en-GB" sz="21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Electroweak SUSY is alive and well</a:t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b="1" lang="en-GB" sz="2100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Future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 searches shouldn’t forget about improving </a:t>
            </a:r>
            <a:r>
              <a:rPr b="1" lang="en-GB" sz="2100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depth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 of sensitivity in “covered” regions.</a:t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These results can provide </a:t>
            </a:r>
            <a:r>
              <a:rPr b="1" lang="en-GB" sz="2100">
                <a:solidFill>
                  <a:srgbClr val="9900FF"/>
                </a:solidFill>
                <a:latin typeface="Proxima Nova"/>
                <a:ea typeface="Proxima Nova"/>
                <a:cs typeface="Proxima Nova"/>
                <a:sym typeface="Proxima Nova"/>
              </a:rPr>
              <a:t>benchmark models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 for future searches.</a:t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esults and </a:t>
            </a:r>
            <a:r>
              <a:rPr b="1" lang="en-GB" sz="2100">
                <a:solidFill>
                  <a:srgbClr val="9900FF"/>
                </a:solidFill>
                <a:latin typeface="Proxima Nova"/>
                <a:ea typeface="Proxima Nova"/>
                <a:cs typeface="Proxima Nova"/>
                <a:sym typeface="Proxima Nova"/>
              </a:rPr>
              <a:t>model files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 will be made public to allow more detailed phenomenological study of </a:t>
            </a:r>
            <a:r>
              <a:rPr b="1" lang="en-GB" sz="2100">
                <a:solidFill>
                  <a:srgbClr val="9900FF"/>
                </a:solidFill>
                <a:latin typeface="Proxima Nova"/>
                <a:ea typeface="Proxima Nova"/>
                <a:cs typeface="Proxima Nova"/>
                <a:sym typeface="Proxima Nova"/>
              </a:rPr>
              <a:t>unexcluded models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Char char="●"/>
            </a:pP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Similar scans including </a:t>
            </a:r>
            <a:r>
              <a:rPr b="1" lang="en-GB" sz="2100">
                <a:solidFill>
                  <a:srgbClr val="A64D79"/>
                </a:solidFill>
                <a:latin typeface="Proxima Nova"/>
                <a:ea typeface="Proxima Nova"/>
                <a:cs typeface="Proxima Nova"/>
                <a:sym typeface="Proxima Nova"/>
              </a:rPr>
              <a:t>sleptons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b="1" lang="en-GB" sz="2100">
                <a:solidFill>
                  <a:srgbClr val="A64D79"/>
                </a:solidFill>
                <a:latin typeface="Proxima Nova"/>
                <a:ea typeface="Proxima Nova"/>
                <a:cs typeface="Proxima Nova"/>
                <a:sym typeface="Proxima Nova"/>
              </a:rPr>
              <a:t>squarks</a:t>
            </a:r>
            <a:r>
              <a:rPr lang="en-GB" sz="2100">
                <a:latin typeface="Proxima Nova"/>
                <a:ea typeface="Proxima Nova"/>
                <a:cs typeface="Proxima Nova"/>
                <a:sym typeface="Proxima Nova"/>
              </a:rPr>
              <a:t> are in the works!</a:t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Thanks for listening!</a:t>
            </a:r>
            <a:endParaRPr b="1" sz="26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2" name="Google Shape;882;p96"/>
          <p:cNvSpPr txBox="1"/>
          <p:nvPr/>
        </p:nvSpPr>
        <p:spPr>
          <a:xfrm>
            <a:off x="2926850" y="282400"/>
            <a:ext cx="6160200" cy="5184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Proxima Nova"/>
                <a:ea typeface="Proxima Nova"/>
                <a:cs typeface="Proxima Nova"/>
                <a:sym typeface="Proxima Nova"/>
              </a:rPr>
              <a:t>See </a:t>
            </a:r>
            <a:r>
              <a:rPr lang="en-GB" sz="23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ATLAS-CONF-2023-055</a:t>
            </a:r>
            <a:r>
              <a:rPr lang="en-GB" sz="2300">
                <a:latin typeface="Proxima Nova"/>
                <a:ea typeface="Proxima Nova"/>
                <a:cs typeface="Proxima Nova"/>
                <a:sym typeface="Proxima Nova"/>
              </a:rPr>
              <a:t> for more details!</a:t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7"/>
          <p:cNvSpPr txBox="1"/>
          <p:nvPr>
            <p:ph type="title"/>
          </p:nvPr>
        </p:nvSpPr>
        <p:spPr>
          <a:xfrm>
            <a:off x="1624450" y="1608400"/>
            <a:ext cx="719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9600"/>
              <a:t>Backup</a:t>
            </a:r>
            <a:endParaRPr sz="9600"/>
          </a:p>
        </p:txBody>
      </p:sp>
      <p:sp>
        <p:nvSpPr>
          <p:cNvPr id="888" name="Google Shape;888;p9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6"/>
          <p:cNvGrpSpPr/>
          <p:nvPr/>
        </p:nvGrpSpPr>
        <p:grpSpPr>
          <a:xfrm>
            <a:off x="2651300" y="542850"/>
            <a:ext cx="6492856" cy="4600501"/>
            <a:chOff x="2651300" y="542850"/>
            <a:chExt cx="6492856" cy="4600501"/>
          </a:xfrm>
        </p:grpSpPr>
        <p:grpSp>
          <p:nvGrpSpPr>
            <p:cNvPr id="167" name="Google Shape;167;p26"/>
            <p:cNvGrpSpPr/>
            <p:nvPr/>
          </p:nvGrpSpPr>
          <p:grpSpPr>
            <a:xfrm>
              <a:off x="2651300" y="542850"/>
              <a:ext cx="6492856" cy="4600501"/>
              <a:chOff x="2651300" y="542850"/>
              <a:chExt cx="6492856" cy="4600501"/>
            </a:xfrm>
          </p:grpSpPr>
          <p:grpSp>
            <p:nvGrpSpPr>
              <p:cNvPr id="168" name="Google Shape;168;p26"/>
              <p:cNvGrpSpPr/>
              <p:nvPr/>
            </p:nvGrpSpPr>
            <p:grpSpPr>
              <a:xfrm>
                <a:off x="2651300" y="1209000"/>
                <a:ext cx="6492855" cy="3934228"/>
                <a:chOff x="2715278" y="904325"/>
                <a:chExt cx="6276322" cy="3769500"/>
              </a:xfrm>
            </p:grpSpPr>
            <p:pic>
              <p:nvPicPr>
                <p:cNvPr id="169" name="Google Shape;169;p2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49152" l="28991" r="50003" t="10604"/>
                <a:stretch/>
              </p:blipFill>
              <p:spPr>
                <a:xfrm>
                  <a:off x="2715278" y="904325"/>
                  <a:ext cx="1856645" cy="16968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0" name="Google Shape;170;p26"/>
                <p:cNvSpPr/>
                <p:nvPr/>
              </p:nvSpPr>
              <p:spPr>
                <a:xfrm>
                  <a:off x="8757900" y="4385825"/>
                  <a:ext cx="233700" cy="2880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71" name="Google Shape;171;p26"/>
              <p:cNvGrpSpPr/>
              <p:nvPr/>
            </p:nvGrpSpPr>
            <p:grpSpPr>
              <a:xfrm>
                <a:off x="2725525" y="2980050"/>
                <a:ext cx="6418630" cy="2163301"/>
                <a:chOff x="2787028" y="2601220"/>
                <a:chExt cx="6204572" cy="2072723"/>
              </a:xfrm>
            </p:grpSpPr>
            <p:pic>
              <p:nvPicPr>
                <p:cNvPr id="172" name="Google Shape;172;p2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29805" r="50001" t="50845"/>
                <a:stretch/>
              </p:blipFill>
              <p:spPr>
                <a:xfrm>
                  <a:off x="2787028" y="2601220"/>
                  <a:ext cx="1784899" cy="20727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3" name="Google Shape;173;p26"/>
                <p:cNvSpPr/>
                <p:nvPr/>
              </p:nvSpPr>
              <p:spPr>
                <a:xfrm>
                  <a:off x="8757900" y="4385825"/>
                  <a:ext cx="233700" cy="2880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74" name="Google Shape;174;p26"/>
              <p:cNvGrpSpPr/>
              <p:nvPr/>
            </p:nvGrpSpPr>
            <p:grpSpPr>
              <a:xfrm>
                <a:off x="7264532" y="742325"/>
                <a:ext cx="1879624" cy="4401026"/>
                <a:chOff x="7174661" y="457189"/>
                <a:chExt cx="1816940" cy="4216754"/>
              </a:xfrm>
            </p:grpSpPr>
            <p:pic>
              <p:nvPicPr>
                <p:cNvPr id="175" name="Google Shape;175;p2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79444" r="0" t="0"/>
                <a:stretch/>
              </p:blipFill>
              <p:spPr>
                <a:xfrm>
                  <a:off x="7174661" y="457189"/>
                  <a:ext cx="1816940" cy="42167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6" name="Google Shape;176;p26"/>
                <p:cNvSpPr/>
                <p:nvPr/>
              </p:nvSpPr>
              <p:spPr>
                <a:xfrm>
                  <a:off x="8757900" y="4385825"/>
                  <a:ext cx="233700" cy="2880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sp>
            <p:nvSpPr>
              <p:cNvPr id="177" name="Google Shape;177;p26"/>
              <p:cNvSpPr txBox="1"/>
              <p:nvPr/>
            </p:nvSpPr>
            <p:spPr>
              <a:xfrm>
                <a:off x="2670750" y="542850"/>
                <a:ext cx="5245500" cy="56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i="0" lang="en-GB" sz="2500" u="none" cap="none" strike="noStrike">
                    <a:solidFill>
                      <a:srgbClr val="9900FF"/>
                    </a:solidFill>
                    <a:latin typeface="Alfa Slab One"/>
                    <a:ea typeface="Alfa Slab One"/>
                    <a:cs typeface="Alfa Slab One"/>
                    <a:sym typeface="Alfa Slab One"/>
                  </a:rPr>
                  <a:t>Electroweak sector</a:t>
                </a:r>
                <a:endParaRPr i="0" sz="2500" u="none" cap="none" strike="noStrike">
                  <a:solidFill>
                    <a:srgbClr val="9900FF"/>
                  </a:solidFill>
                  <a:latin typeface="Alfa Slab One"/>
                  <a:ea typeface="Alfa Slab One"/>
                  <a:cs typeface="Alfa Slab One"/>
                  <a:sym typeface="Alfa Slab One"/>
                </a:endParaRPr>
              </a:p>
            </p:txBody>
          </p:sp>
          <p:sp>
            <p:nvSpPr>
              <p:cNvPr id="178" name="Google Shape;178;p26"/>
              <p:cNvSpPr/>
              <p:nvPr/>
            </p:nvSpPr>
            <p:spPr>
              <a:xfrm>
                <a:off x="3526550" y="2122875"/>
                <a:ext cx="922500" cy="857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179" name="Google Shape;179;p26"/>
            <p:cNvSpPr/>
            <p:nvPr/>
          </p:nvSpPr>
          <p:spPr>
            <a:xfrm>
              <a:off x="8250950" y="2122875"/>
              <a:ext cx="893100" cy="857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80" name="Google Shape;180;p26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The SUSY particle zoo</a:t>
            </a:r>
            <a:endParaRPr/>
          </a:p>
        </p:txBody>
      </p:sp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2" name="Google Shape;182;p26"/>
          <p:cNvSpPr/>
          <p:nvPr/>
        </p:nvSpPr>
        <p:spPr>
          <a:xfrm>
            <a:off x="58125" y="1167150"/>
            <a:ext cx="2134500" cy="1939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67425" y="1216450"/>
            <a:ext cx="2224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Pre-EWSB:</a:t>
            </a:r>
            <a:endParaRPr b="1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U(1) gauge field: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SU(2) gauge fields: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,</a:t>
            </a: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, 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" name="Google Shape;184;p26"/>
          <p:cNvSpPr/>
          <p:nvPr/>
        </p:nvSpPr>
        <p:spPr>
          <a:xfrm>
            <a:off x="2385800" y="1167150"/>
            <a:ext cx="2224500" cy="180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8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Stop limits</a:t>
            </a:r>
            <a:endParaRPr/>
          </a:p>
        </p:txBody>
      </p:sp>
      <p:sp>
        <p:nvSpPr>
          <p:cNvPr id="894" name="Google Shape;894;p9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95" name="Google Shape;895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575" y="681975"/>
            <a:ext cx="6017027" cy="4348677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98"/>
          <p:cNvSpPr txBox="1"/>
          <p:nvPr/>
        </p:nvSpPr>
        <p:spPr>
          <a:xfrm>
            <a:off x="6527325" y="1293950"/>
            <a:ext cx="23100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BUT simplified assumptions go into these limits too!</a:t>
            </a:r>
            <a:endParaRPr b="1"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→ multiple complex decay chains can dilute signals</a:t>
            </a:r>
            <a:endParaRPr b="1"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, arXiv:1710.11091</a:t>
            </a:r>
            <a:endParaRPr b="1"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9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Slepton limits</a:t>
            </a:r>
            <a:endParaRPr/>
          </a:p>
        </p:txBody>
      </p:sp>
      <p:sp>
        <p:nvSpPr>
          <p:cNvPr id="902" name="Google Shape;902;p99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03" name="Google Shape;9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75" y="882050"/>
            <a:ext cx="4266259" cy="321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250" y="901275"/>
            <a:ext cx="4185252" cy="3195324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99"/>
          <p:cNvSpPr txBox="1"/>
          <p:nvPr/>
        </p:nvSpPr>
        <p:spPr>
          <a:xfrm>
            <a:off x="4859550" y="4361125"/>
            <a:ext cx="3306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g-2 hints at low-mass smuon</a:t>
            </a:r>
            <a:endParaRPr b="1"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0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Strong production</a:t>
            </a:r>
            <a:endParaRPr/>
          </a:p>
        </p:txBody>
      </p:sp>
      <p:sp>
        <p:nvSpPr>
          <p:cNvPr id="911" name="Google Shape;911;p10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12" name="Google Shape;91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800" y="608300"/>
            <a:ext cx="4468048" cy="43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851" y="799446"/>
            <a:ext cx="4272023" cy="41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01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light can squarks and gluinos be?</a:t>
            </a:r>
            <a:endParaRPr/>
          </a:p>
        </p:txBody>
      </p:sp>
      <p:sp>
        <p:nvSpPr>
          <p:cNvPr id="919" name="Google Shape;919;p101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20" name="Google Shape;92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08300"/>
            <a:ext cx="8839204" cy="3651351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101"/>
          <p:cNvSpPr txBox="1"/>
          <p:nvPr/>
        </p:nvSpPr>
        <p:spPr>
          <a:xfrm>
            <a:off x="517575" y="4323275"/>
            <a:ext cx="51951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Squarks and gluinos ~ 1 TeV if g-2 goes away</a:t>
            </a:r>
            <a:endParaRPr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→ Bagnaschi, Sakurai, Ellis et al, arXiv:1710.11091</a:t>
            </a:r>
            <a:endParaRPr b="1"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02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SUSY prediction of Higgs mass</a:t>
            </a:r>
            <a:endParaRPr/>
          </a:p>
        </p:txBody>
      </p:sp>
      <p:sp>
        <p:nvSpPr>
          <p:cNvPr id="927" name="Google Shape;927;p102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28" name="Google Shape;92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700"/>
            <a:ext cx="5776284" cy="4230401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02"/>
          <p:cNvSpPr txBox="1"/>
          <p:nvPr/>
        </p:nvSpPr>
        <p:spPr>
          <a:xfrm>
            <a:off x="5928675" y="1907375"/>
            <a:ext cx="3058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12529"/>
                </a:solidFill>
                <a:latin typeface="Proxima Nova"/>
                <a:ea typeface="Proxima Nova"/>
                <a:cs typeface="Proxima Nova"/>
                <a:sym typeface="Proxima Nova"/>
              </a:rPr>
              <a:t>From talk by John Ellis at ATLAS SUSY workshop 2022</a:t>
            </a:r>
            <a:endParaRPr b="1" sz="2000">
              <a:solidFill>
                <a:srgbClr val="2125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03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 1 General pMSSM scan</a:t>
            </a:r>
            <a:endParaRPr/>
          </a:p>
        </p:txBody>
      </p:sp>
      <p:sp>
        <p:nvSpPr>
          <p:cNvPr id="935" name="Google Shape;935;p10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36" name="Google Shape;936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50" y="1040639"/>
            <a:ext cx="4493476" cy="3746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112" y="991100"/>
            <a:ext cx="4512888" cy="374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04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 1 General pMSSM scan</a:t>
            </a:r>
            <a:endParaRPr/>
          </a:p>
        </p:txBody>
      </p:sp>
      <p:sp>
        <p:nvSpPr>
          <p:cNvPr id="943" name="Google Shape;943;p10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44" name="Google Shape;94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8900"/>
            <a:ext cx="4279688" cy="355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6888" y="790425"/>
            <a:ext cx="4407111" cy="3680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5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 1 General pMSSM scan</a:t>
            </a:r>
            <a:endParaRPr/>
          </a:p>
        </p:txBody>
      </p:sp>
      <p:sp>
        <p:nvSpPr>
          <p:cNvPr id="951" name="Google Shape;951;p10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52" name="Google Shape;95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000" y="760700"/>
            <a:ext cx="3983505" cy="4230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6"/>
          <p:cNvSpPr txBox="1"/>
          <p:nvPr>
            <p:ph type="title"/>
          </p:nvPr>
        </p:nvSpPr>
        <p:spPr>
          <a:xfrm>
            <a:off x="1822550" y="49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EWK pMSSM scan range</a:t>
            </a:r>
            <a:endParaRPr/>
          </a:p>
        </p:txBody>
      </p:sp>
      <p:pic>
        <p:nvPicPr>
          <p:cNvPr id="958" name="Google Shape;95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258" y="720500"/>
            <a:ext cx="5845894" cy="4233101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06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0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65" name="Google Shape;96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449" y="0"/>
            <a:ext cx="461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07"/>
          <p:cNvSpPr txBox="1"/>
          <p:nvPr/>
        </p:nvSpPr>
        <p:spPr>
          <a:xfrm>
            <a:off x="412150" y="1825925"/>
            <a:ext cx="2770200" cy="9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Scan workflow</a:t>
            </a:r>
            <a:endParaRPr b="1" sz="3000">
              <a:solidFill>
                <a:schemeClr val="accent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The SUSY particle zoo</a:t>
            </a:r>
            <a:endParaRPr/>
          </a:p>
        </p:txBody>
      </p:sp>
      <p:sp>
        <p:nvSpPr>
          <p:cNvPr id="190" name="Google Shape;190;p27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91" name="Google Shape;191;p27"/>
          <p:cNvGrpSpPr/>
          <p:nvPr/>
        </p:nvGrpSpPr>
        <p:grpSpPr>
          <a:xfrm>
            <a:off x="2651300" y="542850"/>
            <a:ext cx="6492855" cy="4600501"/>
            <a:chOff x="2651300" y="542850"/>
            <a:chExt cx="6492855" cy="4600501"/>
          </a:xfrm>
        </p:grpSpPr>
        <p:grpSp>
          <p:nvGrpSpPr>
            <p:cNvPr id="192" name="Google Shape;192;p27"/>
            <p:cNvGrpSpPr/>
            <p:nvPr/>
          </p:nvGrpSpPr>
          <p:grpSpPr>
            <a:xfrm>
              <a:off x="2651300" y="1209000"/>
              <a:ext cx="6492855" cy="3934228"/>
              <a:chOff x="2715278" y="904325"/>
              <a:chExt cx="6276322" cy="3769500"/>
            </a:xfrm>
          </p:grpSpPr>
          <p:pic>
            <p:nvPicPr>
              <p:cNvPr id="193" name="Google Shape;193;p27"/>
              <p:cNvPicPr preferRelativeResize="0"/>
              <p:nvPr/>
            </p:nvPicPr>
            <p:blipFill rotWithShape="1">
              <a:blip r:embed="rId3">
                <a:alphaModFix/>
              </a:blip>
              <a:srcRect b="49152" l="28991" r="50003" t="10604"/>
              <a:stretch/>
            </p:blipFill>
            <p:spPr>
              <a:xfrm>
                <a:off x="2715278" y="904325"/>
                <a:ext cx="1856645" cy="16968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4" name="Google Shape;194;p27"/>
              <p:cNvSpPr/>
              <p:nvPr/>
            </p:nvSpPr>
            <p:spPr>
              <a:xfrm>
                <a:off x="8757900" y="4385825"/>
                <a:ext cx="233700" cy="2880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grpSp>
          <p:nvGrpSpPr>
            <p:cNvPr id="195" name="Google Shape;195;p27"/>
            <p:cNvGrpSpPr/>
            <p:nvPr/>
          </p:nvGrpSpPr>
          <p:grpSpPr>
            <a:xfrm>
              <a:off x="2725525" y="2980050"/>
              <a:ext cx="6418630" cy="2163301"/>
              <a:chOff x="2787028" y="2601220"/>
              <a:chExt cx="6204572" cy="2072723"/>
            </a:xfrm>
          </p:grpSpPr>
          <p:pic>
            <p:nvPicPr>
              <p:cNvPr id="196" name="Google Shape;196;p27"/>
              <p:cNvPicPr preferRelativeResize="0"/>
              <p:nvPr/>
            </p:nvPicPr>
            <p:blipFill rotWithShape="1">
              <a:blip r:embed="rId3">
                <a:alphaModFix/>
              </a:blip>
              <a:srcRect b="0" l="29805" r="50001" t="50845"/>
              <a:stretch/>
            </p:blipFill>
            <p:spPr>
              <a:xfrm>
                <a:off x="2787028" y="2601220"/>
                <a:ext cx="1784899" cy="20727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7" name="Google Shape;197;p27"/>
              <p:cNvSpPr/>
              <p:nvPr/>
            </p:nvSpPr>
            <p:spPr>
              <a:xfrm>
                <a:off x="8757900" y="4385825"/>
                <a:ext cx="233700" cy="2880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grpSp>
          <p:nvGrpSpPr>
            <p:cNvPr id="198" name="Google Shape;198;p27"/>
            <p:cNvGrpSpPr/>
            <p:nvPr/>
          </p:nvGrpSpPr>
          <p:grpSpPr>
            <a:xfrm>
              <a:off x="7264525" y="3245176"/>
              <a:ext cx="1879630" cy="1898175"/>
              <a:chOff x="7174655" y="2855245"/>
              <a:chExt cx="1816945" cy="1818698"/>
            </a:xfrm>
          </p:grpSpPr>
          <p:pic>
            <p:nvPicPr>
              <p:cNvPr id="199" name="Google Shape;199;p27"/>
              <p:cNvPicPr preferRelativeResize="0"/>
              <p:nvPr/>
            </p:nvPicPr>
            <p:blipFill rotWithShape="1">
              <a:blip r:embed="rId3">
                <a:alphaModFix/>
              </a:blip>
              <a:srcRect b="0" l="79444" r="0" t="56870"/>
              <a:stretch/>
            </p:blipFill>
            <p:spPr>
              <a:xfrm>
                <a:off x="7174655" y="2855245"/>
                <a:ext cx="1816940" cy="18186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0" name="Google Shape;200;p27"/>
              <p:cNvSpPr/>
              <p:nvPr/>
            </p:nvSpPr>
            <p:spPr>
              <a:xfrm>
                <a:off x="8757900" y="4385825"/>
                <a:ext cx="233700" cy="2880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201" name="Google Shape;201;p27"/>
            <p:cNvSpPr txBox="1"/>
            <p:nvPr/>
          </p:nvSpPr>
          <p:spPr>
            <a:xfrm>
              <a:off x="2670750" y="542850"/>
              <a:ext cx="52455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i="0" lang="en-GB" sz="2500" u="none" cap="none" strike="noStrike">
                  <a:solidFill>
                    <a:srgbClr val="9900FF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Electroweak sector</a:t>
              </a:r>
              <a:endParaRPr i="0" sz="2500" u="none" cap="none" strike="noStrike">
                <a:solidFill>
                  <a:srgbClr val="9900FF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pic>
          <p:nvPicPr>
            <p:cNvPr id="202" name="Google Shape;202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64525" y="698492"/>
              <a:ext cx="1879624" cy="22815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27"/>
            <p:cNvSpPr/>
            <p:nvPr/>
          </p:nvSpPr>
          <p:spPr>
            <a:xfrm>
              <a:off x="3531500" y="2122875"/>
              <a:ext cx="892800" cy="873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204" name="Google Shape;204;p27"/>
          <p:cNvSpPr txBox="1"/>
          <p:nvPr/>
        </p:nvSpPr>
        <p:spPr>
          <a:xfrm>
            <a:off x="5691438" y="1420350"/>
            <a:ext cx="1460100" cy="1262100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Partners of the SM pre-EWS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 and W fields are the “Wino” and “Bino”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27"/>
          <p:cNvSpPr/>
          <p:nvPr/>
        </p:nvSpPr>
        <p:spPr>
          <a:xfrm>
            <a:off x="58125" y="1167150"/>
            <a:ext cx="2134500" cy="1939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67425" y="1216450"/>
            <a:ext cx="2224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Pre-EWSB:</a:t>
            </a:r>
            <a:endParaRPr b="1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U(1) gauge field: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SU(2) gauge fields: 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lang="en-GB" sz="1800">
                <a:latin typeface="Proxima Nova"/>
                <a:ea typeface="Proxima Nova"/>
                <a:cs typeface="Proxima Nova"/>
                <a:sym typeface="Proxima Nova"/>
              </a:rPr>
              <a:t>,</a:t>
            </a: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r>
              <a:rPr b="0" i="0" lang="en-GB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, W</a:t>
            </a:r>
            <a:r>
              <a:rPr baseline="30000" lang="en-GB" sz="1800"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7" name="Google Shape;207;p27"/>
          <p:cNvSpPr/>
          <p:nvPr/>
        </p:nvSpPr>
        <p:spPr>
          <a:xfrm>
            <a:off x="2385800" y="1167150"/>
            <a:ext cx="2224500" cy="180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External constraints</a:t>
            </a:r>
            <a:endParaRPr/>
          </a:p>
        </p:txBody>
      </p:sp>
      <p:sp>
        <p:nvSpPr>
          <p:cNvPr id="972" name="Google Shape;972;p108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73" name="Google Shape;973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050" y="625825"/>
            <a:ext cx="7221057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09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79" name="Google Shape;97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525" y="858525"/>
            <a:ext cx="8256276" cy="323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10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RECAST</a:t>
            </a:r>
            <a:endParaRPr/>
          </a:p>
        </p:txBody>
      </p:sp>
      <p:sp>
        <p:nvSpPr>
          <p:cNvPr id="985" name="Google Shape;985;p110"/>
          <p:cNvSpPr txBox="1"/>
          <p:nvPr>
            <p:ph idx="1" type="body"/>
          </p:nvPr>
        </p:nvSpPr>
        <p:spPr>
          <a:xfrm>
            <a:off x="68550" y="1337025"/>
            <a:ext cx="8916300" cy="25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RECAST: Complete preservation of your analysis software environment and workflow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REANA: Infrastructure for running RECASTs on the cloud</a:t>
            </a:r>
            <a:endParaRPr sz="1700"/>
          </a:p>
          <a:p>
            <a:pPr indent="-240950" lvl="1" marL="774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-GB" sz="1300"/>
              <a:t>I’ve run over 5000 analysis jobs with REANA for 1000s models and multiple analyses!</a:t>
            </a:r>
            <a:endParaRPr sz="1700"/>
          </a:p>
        </p:txBody>
      </p:sp>
      <p:sp>
        <p:nvSpPr>
          <p:cNvPr id="986" name="Google Shape;986;p110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87" name="Google Shape;987;p110"/>
          <p:cNvPicPr preferRelativeResize="0"/>
          <p:nvPr/>
        </p:nvPicPr>
        <p:blipFill rotWithShape="1">
          <a:blip r:embed="rId3">
            <a:alphaModFix/>
          </a:blip>
          <a:srcRect b="14889" l="0" r="0" t="20318"/>
          <a:stretch/>
        </p:blipFill>
        <p:spPr>
          <a:xfrm>
            <a:off x="6943963" y="1702913"/>
            <a:ext cx="1905000" cy="12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10"/>
          <p:cNvPicPr preferRelativeResize="0"/>
          <p:nvPr/>
        </p:nvPicPr>
        <p:blipFill rotWithShape="1">
          <a:blip r:embed="rId4">
            <a:alphaModFix/>
          </a:blip>
          <a:srcRect b="78636" l="36962" r="33207" t="13329"/>
          <a:stretch/>
        </p:blipFill>
        <p:spPr>
          <a:xfrm>
            <a:off x="7279616" y="3234512"/>
            <a:ext cx="1864381" cy="564936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110"/>
          <p:cNvSpPr txBox="1"/>
          <p:nvPr/>
        </p:nvSpPr>
        <p:spPr>
          <a:xfrm>
            <a:off x="6767100" y="0"/>
            <a:ext cx="237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https://recast.docs.cern.ch/</a:t>
            </a: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990" name="Google Shape;990;p110"/>
          <p:cNvGrpSpPr/>
          <p:nvPr/>
        </p:nvGrpSpPr>
        <p:grpSpPr>
          <a:xfrm>
            <a:off x="669625" y="1815569"/>
            <a:ext cx="6121196" cy="1313775"/>
            <a:chOff x="1736425" y="3110969"/>
            <a:chExt cx="6121196" cy="1313775"/>
          </a:xfrm>
        </p:grpSpPr>
        <p:grpSp>
          <p:nvGrpSpPr>
            <p:cNvPr id="991" name="Google Shape;991;p110"/>
            <p:cNvGrpSpPr/>
            <p:nvPr/>
          </p:nvGrpSpPr>
          <p:grpSpPr>
            <a:xfrm>
              <a:off x="1736999" y="3110969"/>
              <a:ext cx="1972622" cy="706006"/>
              <a:chOff x="1660800" y="1171213"/>
              <a:chExt cx="1972622" cy="1569600"/>
            </a:xfrm>
          </p:grpSpPr>
          <p:sp>
            <p:nvSpPr>
              <p:cNvPr id="992" name="Google Shape;992;p110"/>
              <p:cNvSpPr/>
              <p:nvPr/>
            </p:nvSpPr>
            <p:spPr>
              <a:xfrm>
                <a:off x="1660800" y="1171213"/>
                <a:ext cx="1942800" cy="1569600"/>
              </a:xfrm>
              <a:prstGeom prst="round1Rect">
                <a:avLst>
                  <a:gd fmla="val 17446" name="adj"/>
                </a:avLst>
              </a:prstGeom>
              <a:solidFill>
                <a:srgbClr val="307B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10"/>
              <p:cNvSpPr txBox="1"/>
              <p:nvPr/>
            </p:nvSpPr>
            <p:spPr>
              <a:xfrm>
                <a:off x="1728422" y="1328451"/>
                <a:ext cx="1905000" cy="104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GB" sz="10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Analysis environment</a:t>
                </a:r>
                <a:endParaRPr b="1" i="0" sz="1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GB" sz="10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→ </a:t>
                </a:r>
                <a:r>
                  <a:rPr b="0" i="0" lang="en-GB" sz="1000" u="none" cap="none" strike="noStrike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Preserved in Docker images</a:t>
                </a:r>
                <a:endParaRPr b="0" i="0" sz="10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1" i="0" sz="1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94" name="Google Shape;994;p110"/>
            <p:cNvGrpSpPr/>
            <p:nvPr/>
          </p:nvGrpSpPr>
          <p:grpSpPr>
            <a:xfrm>
              <a:off x="3676799" y="3110969"/>
              <a:ext cx="1942800" cy="706006"/>
              <a:chOff x="3600600" y="1170963"/>
              <a:chExt cx="1942800" cy="1569600"/>
            </a:xfrm>
          </p:grpSpPr>
          <p:sp>
            <p:nvSpPr>
              <p:cNvPr id="995" name="Google Shape;995;p110"/>
              <p:cNvSpPr/>
              <p:nvPr/>
            </p:nvSpPr>
            <p:spPr>
              <a:xfrm>
                <a:off x="3600600" y="1170963"/>
                <a:ext cx="1942800" cy="1569600"/>
              </a:xfrm>
              <a:prstGeom prst="round2SameRect">
                <a:avLst>
                  <a:gd fmla="val 18098" name="adj1"/>
                  <a:gd fmla="val 0" name="adj2"/>
                </a:avLst>
              </a:prstGeom>
              <a:solidFill>
                <a:srgbClr val="0E65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10"/>
              <p:cNvSpPr txBox="1"/>
              <p:nvPr/>
            </p:nvSpPr>
            <p:spPr>
              <a:xfrm>
                <a:off x="3819000" y="1307313"/>
                <a:ext cx="1594200" cy="113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GB" sz="10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Analysis commands</a:t>
                </a:r>
                <a:endParaRPr b="1" i="0" sz="1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GB" sz="10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→ </a:t>
                </a:r>
                <a:r>
                  <a:rPr b="0" i="0" lang="en-GB" sz="1000" u="none" cap="none" strike="noStrike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How to use the preserved software</a:t>
                </a:r>
                <a:endParaRPr b="1" i="0" sz="1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97" name="Google Shape;997;p110"/>
            <p:cNvGrpSpPr/>
            <p:nvPr/>
          </p:nvGrpSpPr>
          <p:grpSpPr>
            <a:xfrm>
              <a:off x="5616033" y="3118661"/>
              <a:ext cx="2241588" cy="698472"/>
              <a:chOff x="5539816" y="1171213"/>
              <a:chExt cx="2241588" cy="1569600"/>
            </a:xfrm>
          </p:grpSpPr>
          <p:sp>
            <p:nvSpPr>
              <p:cNvPr id="998" name="Google Shape;998;p110"/>
              <p:cNvSpPr/>
              <p:nvPr/>
            </p:nvSpPr>
            <p:spPr>
              <a:xfrm flipH="1">
                <a:off x="5539816" y="1171213"/>
                <a:ext cx="1942800" cy="1569600"/>
              </a:xfrm>
              <a:prstGeom prst="round1Rect">
                <a:avLst>
                  <a:gd fmla="val 17446" name="adj"/>
                </a:avLst>
              </a:prstGeom>
              <a:solidFill>
                <a:srgbClr val="0C5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110"/>
              <p:cNvSpPr txBox="1"/>
              <p:nvPr/>
            </p:nvSpPr>
            <p:spPr>
              <a:xfrm>
                <a:off x="5838604" y="1306048"/>
                <a:ext cx="1942800" cy="10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GB" sz="10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Analysis workflow</a:t>
                </a:r>
                <a:endParaRPr b="1" i="0" sz="1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GB" sz="10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→ </a:t>
                </a:r>
                <a:r>
                  <a:rPr b="0" i="0" lang="en-GB" sz="1000" u="none" cap="none" strike="noStrike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How to connect each analysis step</a:t>
                </a:r>
                <a:endParaRPr b="1" i="0" sz="1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00" name="Google Shape;1000;p110"/>
            <p:cNvGrpSpPr/>
            <p:nvPr/>
          </p:nvGrpSpPr>
          <p:grpSpPr>
            <a:xfrm>
              <a:off x="3550096" y="3299172"/>
              <a:ext cx="260366" cy="260366"/>
              <a:chOff x="3157188" y="909150"/>
              <a:chExt cx="470400" cy="470400"/>
            </a:xfrm>
          </p:grpSpPr>
          <p:sp>
            <p:nvSpPr>
              <p:cNvPr id="1001" name="Google Shape;1001;p110"/>
              <p:cNvSpPr/>
              <p:nvPr/>
            </p:nvSpPr>
            <p:spPr>
              <a:xfrm>
                <a:off x="3157188" y="909150"/>
                <a:ext cx="470400" cy="470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110"/>
              <p:cNvSpPr/>
              <p:nvPr/>
            </p:nvSpPr>
            <p:spPr>
              <a:xfrm>
                <a:off x="3243138" y="995100"/>
                <a:ext cx="298500" cy="298500"/>
              </a:xfrm>
              <a:prstGeom prst="mathPlus">
                <a:avLst>
                  <a:gd fmla="val 9900" name="adj1"/>
                </a:avLst>
              </a:prstGeom>
              <a:solidFill>
                <a:srgbClr val="307B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3" name="Google Shape;1003;p110"/>
            <p:cNvGrpSpPr/>
            <p:nvPr/>
          </p:nvGrpSpPr>
          <p:grpSpPr>
            <a:xfrm>
              <a:off x="5489255" y="3299172"/>
              <a:ext cx="260366" cy="260366"/>
              <a:chOff x="3157188" y="909150"/>
              <a:chExt cx="470400" cy="470400"/>
            </a:xfrm>
          </p:grpSpPr>
          <p:sp>
            <p:nvSpPr>
              <p:cNvPr id="1004" name="Google Shape;1004;p110"/>
              <p:cNvSpPr/>
              <p:nvPr/>
            </p:nvSpPr>
            <p:spPr>
              <a:xfrm>
                <a:off x="3157188" y="909150"/>
                <a:ext cx="470400" cy="470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110"/>
              <p:cNvSpPr/>
              <p:nvPr/>
            </p:nvSpPr>
            <p:spPr>
              <a:xfrm>
                <a:off x="3243138" y="995100"/>
                <a:ext cx="298500" cy="298500"/>
              </a:xfrm>
              <a:prstGeom prst="mathPlus">
                <a:avLst>
                  <a:gd fmla="val 9900" name="adj1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6" name="Google Shape;1006;p110"/>
            <p:cNvGrpSpPr/>
            <p:nvPr/>
          </p:nvGrpSpPr>
          <p:grpSpPr>
            <a:xfrm>
              <a:off x="1736425" y="3790844"/>
              <a:ext cx="5822400" cy="633900"/>
              <a:chOff x="1660791" y="2724044"/>
              <a:chExt cx="5822400" cy="633900"/>
            </a:xfrm>
          </p:grpSpPr>
          <p:sp>
            <p:nvSpPr>
              <p:cNvPr id="1007" name="Google Shape;1007;p110"/>
              <p:cNvSpPr/>
              <p:nvPr/>
            </p:nvSpPr>
            <p:spPr>
              <a:xfrm rot="10800000">
                <a:off x="1660791" y="2724044"/>
                <a:ext cx="5822400" cy="633900"/>
              </a:xfrm>
              <a:prstGeom prst="round2SameRect">
                <a:avLst>
                  <a:gd fmla="val 18098" name="adj1"/>
                  <a:gd fmla="val 0" name="adj2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10"/>
              <p:cNvSpPr txBox="1"/>
              <p:nvPr/>
            </p:nvSpPr>
            <p:spPr>
              <a:xfrm>
                <a:off x="2204691" y="2826350"/>
                <a:ext cx="4730700" cy="34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en-GB" sz="11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Automate the re-executution of your analysis on a new signal</a:t>
                </a:r>
                <a:endParaRPr b="1" i="0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en-GB" sz="11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DAOD → Event selection → Statistical analysis → CLs</a:t>
                </a:r>
                <a:endParaRPr b="1" i="0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1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“EWKino” scan</a:t>
            </a:r>
            <a:endParaRPr/>
          </a:p>
        </p:txBody>
      </p:sp>
      <p:pic>
        <p:nvPicPr>
          <p:cNvPr id="1014" name="Google Shape;1014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600" y="1509325"/>
            <a:ext cx="5228600" cy="349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8368" y="1370000"/>
            <a:ext cx="3557733" cy="3702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111"/>
          <p:cNvSpPr txBox="1"/>
          <p:nvPr/>
        </p:nvSpPr>
        <p:spPr>
          <a:xfrm>
            <a:off x="113600" y="625375"/>
            <a:ext cx="7308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11300" lvl="0" marL="24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Flat scan of parameters relevant to EWKino production → 20,000 models sampled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11300" lvl="0" marL="24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Sleptons and squarks decoupled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11300" lvl="0" marL="24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Most bino-LSP models have 𝝮</a:t>
            </a:r>
            <a:r>
              <a:rPr b="1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</a:t>
            </a:r>
            <a:r>
              <a:rPr b="1" baseline="3000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≥ 0.12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17" name="Google Shape;1017;p111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Google Shape;1022;p112"/>
          <p:cNvPicPr preferRelativeResize="0"/>
          <p:nvPr/>
        </p:nvPicPr>
        <p:blipFill rotWithShape="1">
          <a:blip r:embed="rId3">
            <a:alphaModFix/>
          </a:blip>
          <a:srcRect b="22606" l="14310" r="13958" t="16539"/>
          <a:stretch/>
        </p:blipFill>
        <p:spPr>
          <a:xfrm>
            <a:off x="100075" y="1371600"/>
            <a:ext cx="5523323" cy="362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12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“Bino-DM” scan</a:t>
            </a:r>
            <a:endParaRPr/>
          </a:p>
        </p:txBody>
      </p:sp>
      <p:sp>
        <p:nvSpPr>
          <p:cNvPr id="1024" name="Google Shape;1024;p112"/>
          <p:cNvSpPr/>
          <p:nvPr/>
        </p:nvSpPr>
        <p:spPr>
          <a:xfrm>
            <a:off x="164300" y="3391650"/>
            <a:ext cx="5243400" cy="2016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112"/>
          <p:cNvSpPr txBox="1"/>
          <p:nvPr/>
        </p:nvSpPr>
        <p:spPr>
          <a:xfrm>
            <a:off x="164300" y="664375"/>
            <a:ext cx="542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11300" lvl="0" marL="24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Oversample bino-LSP models with satisfactory DM relic density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11300" lvl="0" marL="24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437,500 models sampled → 11,163 have bino-LSP and 𝝮</a:t>
            </a:r>
            <a:r>
              <a:rPr b="1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</a:t>
            </a:r>
            <a:r>
              <a:rPr b="1" baseline="30000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≤ 0.12</a:t>
            </a:r>
            <a:endParaRPr b="1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26" name="Google Shape;1026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7375" y="1186950"/>
            <a:ext cx="3450424" cy="39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12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13"/>
          <p:cNvSpPr txBox="1"/>
          <p:nvPr>
            <p:ph type="title"/>
          </p:nvPr>
        </p:nvSpPr>
        <p:spPr>
          <a:xfrm>
            <a:off x="31150" y="35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Analysis simplifications</a:t>
            </a:r>
            <a:endParaRPr/>
          </a:p>
        </p:txBody>
      </p:sp>
      <p:sp>
        <p:nvSpPr>
          <p:cNvPr id="1033" name="Google Shape;1033;p113"/>
          <p:cNvSpPr txBox="1"/>
          <p:nvPr>
            <p:ph idx="1" type="body"/>
          </p:nvPr>
        </p:nvSpPr>
        <p:spPr>
          <a:xfrm>
            <a:off x="114550" y="804475"/>
            <a:ext cx="8906700" cy="3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Simplified likelihood used for 3L offshell, Compressed and 4L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➢"/>
            </a:pPr>
            <a:r>
              <a:rPr lang="en-GB"/>
              <a:t>Orders of magnitude faster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-GB"/>
              <a:t>Merges background samples and nuisance parameters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-GB"/>
              <a:t>Sets nominal background yield to the post-background-only-fit value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Truth-smeared yield scaling for FullHad, 1Lbb, 2L0J, 2L2J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➢"/>
            </a:pPr>
            <a:r>
              <a:rPr lang="en-GB"/>
              <a:t>Scale factor calculated via least-squares fit of truth-smeared vs reco-level yields for test sample of models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Truth-level fits don’t include signal systematic or statistical uncertainties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➢"/>
            </a:pPr>
            <a:r>
              <a:rPr lang="en-GB"/>
              <a:t>Statistical U/C dropped as it would kill sensitivity in very high cross-section models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Disappearing track: Evaluated using upper limits on production cross-sections rather than SimpleAnalysis/RECAST</a:t>
            </a:r>
            <a:endParaRPr/>
          </a:p>
        </p:txBody>
      </p:sp>
      <p:sp>
        <p:nvSpPr>
          <p:cNvPr id="1034" name="Google Shape;1034;p113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114" y="0"/>
            <a:ext cx="71177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114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000" y="152400"/>
            <a:ext cx="457803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15"/>
          <p:cNvSpPr txBox="1"/>
          <p:nvPr>
            <p:ph idx="12" type="sldNum"/>
          </p:nvPr>
        </p:nvSpPr>
        <p:spPr>
          <a:xfrm>
            <a:off x="8848975" y="4891825"/>
            <a:ext cx="324600" cy="3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2" name="Google Shape;1052;p116"/>
          <p:cNvSpPr txBox="1"/>
          <p:nvPr/>
        </p:nvSpPr>
        <p:spPr>
          <a:xfrm>
            <a:off x="4160625" y="0"/>
            <a:ext cx="2568900" cy="17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2L2J</a:t>
            </a:r>
            <a:r>
              <a:rPr b="1" lang="en-GB">
                <a:latin typeface="Proxima Nova"/>
                <a:ea typeface="Proxima Nova"/>
                <a:cs typeface="Proxima Nova"/>
                <a:sym typeface="Proxima Nova"/>
              </a:rPr>
              <a:t> simplified model:</a:t>
            </a:r>
            <a:endParaRPr b="1" i="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</a:pPr>
            <a:r>
              <a:rPr b="0" i="0" lang="en-GB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Pure-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Bino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b="0" i="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Pure-Wino 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 and 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BR(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→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Z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)= 100%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BR(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±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→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𝜒̃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baseline="-25000" lang="en-GB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W</a:t>
            </a:r>
            <a:r>
              <a:rPr baseline="30000" lang="en-GB"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r>
              <a:rPr lang="en-GB">
                <a:latin typeface="Proxima Nova"/>
                <a:ea typeface="Proxima Nova"/>
                <a:cs typeface="Proxima Nova"/>
                <a:sym typeface="Proxima Nova"/>
              </a:rPr>
              <a:t>)= 100%</a:t>
            </a:r>
            <a:endParaRPr b="0" i="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53" name="Google Shape;1053;p116"/>
          <p:cNvSpPr txBox="1"/>
          <p:nvPr>
            <p:ph type="title"/>
          </p:nvPr>
        </p:nvSpPr>
        <p:spPr>
          <a:xfrm>
            <a:off x="19775" y="0"/>
            <a:ext cx="26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2L2J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054" name="Google Shape;1054;p116"/>
          <p:cNvSpPr txBox="1"/>
          <p:nvPr/>
        </p:nvSpPr>
        <p:spPr>
          <a:xfrm>
            <a:off x="54350" y="572700"/>
            <a:ext cx="43629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Preference for Z decay mode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Sensitivity to compressed scenarios when X</a:t>
            </a:r>
            <a:r>
              <a:rPr b="1" baseline="-25000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baseline="30000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+-</a:t>
            </a: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X</a:t>
            </a:r>
            <a:r>
              <a:rPr b="1" baseline="-25000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r>
              <a:rPr b="1" baseline="30000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0 </a:t>
            </a:r>
            <a:r>
              <a:rPr b="1" lang="en-GB" sz="20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contribute</a:t>
            </a:r>
            <a:endParaRPr b="1" sz="20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55" name="Google Shape;105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200" y="0"/>
            <a:ext cx="2507800" cy="19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966475"/>
            <a:ext cx="4179900" cy="31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8875" y="2065300"/>
            <a:ext cx="2991525" cy="299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3" name="Google Shape;1063;p117"/>
          <p:cNvSpPr txBox="1"/>
          <p:nvPr/>
        </p:nvSpPr>
        <p:spPr>
          <a:xfrm>
            <a:off x="424925" y="533600"/>
            <a:ext cx="8364900" cy="9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4L targeted GGM and R-parity violating scenarios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latin typeface="Proxima Nova"/>
                <a:ea typeface="Proxima Nova"/>
                <a:cs typeface="Proxima Nova"/>
                <a:sym typeface="Proxima Nova"/>
              </a:rPr>
              <a:t>Sensitivity to long decay chains involving heavier electroweakinos</a:t>
            </a:r>
            <a:endParaRPr b="1"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64" name="Google Shape;1064;p117"/>
          <p:cNvSpPr txBox="1"/>
          <p:nvPr>
            <p:ph type="title"/>
          </p:nvPr>
        </p:nvSpPr>
        <p:spPr>
          <a:xfrm>
            <a:off x="19775" y="0"/>
            <a:ext cx="26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4</a:t>
            </a:r>
            <a:r>
              <a:rPr lang="en-GB">
                <a:solidFill>
                  <a:schemeClr val="accent4"/>
                </a:solidFill>
              </a:rPr>
              <a:t>L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065" name="Google Shape;106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774" y="2006000"/>
            <a:ext cx="3205825" cy="21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17"/>
          <p:cNvPicPr preferRelativeResize="0"/>
          <p:nvPr/>
        </p:nvPicPr>
        <p:blipFill rotWithShape="1">
          <a:blip r:embed="rId4">
            <a:alphaModFix/>
          </a:blip>
          <a:srcRect b="0" l="5189" r="9040" t="0"/>
          <a:stretch/>
        </p:blipFill>
        <p:spPr>
          <a:xfrm>
            <a:off x="3649575" y="1546250"/>
            <a:ext cx="5346024" cy="290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