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91" r:id="rId1"/>
  </p:sldMasterIdLst>
  <p:notesMasterIdLst>
    <p:notesMasterId r:id="rId34"/>
  </p:notesMasterIdLst>
  <p:handoutMasterIdLst>
    <p:handoutMasterId r:id="rId35"/>
  </p:handoutMasterIdLst>
  <p:sldIdLst>
    <p:sldId id="2147469121" r:id="rId2"/>
    <p:sldId id="2147469131" r:id="rId3"/>
    <p:sldId id="2147469132" r:id="rId4"/>
    <p:sldId id="2147469133" r:id="rId5"/>
    <p:sldId id="2147469135" r:id="rId6"/>
    <p:sldId id="2147469134" r:id="rId7"/>
    <p:sldId id="2147469136" r:id="rId8"/>
    <p:sldId id="2147469137" r:id="rId9"/>
    <p:sldId id="2147469138" r:id="rId10"/>
    <p:sldId id="2147469139" r:id="rId11"/>
    <p:sldId id="2147469140" r:id="rId12"/>
    <p:sldId id="2147469127" r:id="rId13"/>
    <p:sldId id="2147469126" r:id="rId14"/>
    <p:sldId id="2147469130" r:id="rId15"/>
    <p:sldId id="2147469123" r:id="rId16"/>
    <p:sldId id="2147469124" r:id="rId17"/>
    <p:sldId id="2147469125" r:id="rId18"/>
    <p:sldId id="2147469141" r:id="rId19"/>
    <p:sldId id="2147469142" r:id="rId20"/>
    <p:sldId id="2147469143" r:id="rId21"/>
    <p:sldId id="2147469144" r:id="rId22"/>
    <p:sldId id="2147469145" r:id="rId23"/>
    <p:sldId id="2147469146" r:id="rId24"/>
    <p:sldId id="2147469147" r:id="rId25"/>
    <p:sldId id="2147469148" r:id="rId26"/>
    <p:sldId id="2147469149" r:id="rId27"/>
    <p:sldId id="2147469150" r:id="rId28"/>
    <p:sldId id="2147469151" r:id="rId29"/>
    <p:sldId id="2147469153" r:id="rId30"/>
    <p:sldId id="2147469152" r:id="rId31"/>
    <p:sldId id="2147469155" r:id="rId32"/>
    <p:sldId id="214746915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6094"/>
    <a:srgbClr val="ECECEC"/>
    <a:srgbClr val="474699"/>
    <a:srgbClr val="821F24"/>
    <a:srgbClr val="1B4C67"/>
    <a:srgbClr val="30342E"/>
    <a:srgbClr val="25B1A6"/>
    <a:srgbClr val="00A77D"/>
    <a:srgbClr val="7EC297"/>
    <a:srgbClr val="6B6E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320"/>
    <p:restoredTop sz="96291"/>
  </p:normalViewPr>
  <p:slideViewPr>
    <p:cSldViewPr snapToGrid="0">
      <p:cViewPr varScale="1">
        <p:scale>
          <a:sx n="134" d="100"/>
          <a:sy n="134" d="100"/>
        </p:scale>
        <p:origin x="184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4328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2F454D-A2FB-E28F-62C2-050A837E17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896BDF-7ADA-716C-F5CA-D157A094BB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14C3F-0AF5-DA4C-84F9-3990FF0B58A5}" type="datetimeFigureOut">
              <a:rPr lang="en-US" smtClean="0"/>
              <a:t>10/28/24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677AF2-C6EF-69B3-EBC0-F3BECE6632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AEBCA-6ABE-1DFD-7AA8-A3B2F1B63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AB913-EDAA-C746-870D-9B7877FA5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905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2D4C33-E834-184F-A85B-4B1A7D742F82}" type="datetimeFigureOut">
              <a:rPr lang="en-US" smtClean="0"/>
              <a:t>10/28/24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EA2CD3-FB95-D94F-9F04-F9F995EAB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31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high angle view of a city&#10;&#10;Description automatically generated">
            <a:extLst>
              <a:ext uri="{FF2B5EF4-FFF2-40B4-BE49-F238E27FC236}">
                <a16:creationId xmlns:a16="http://schemas.microsoft.com/office/drawing/2014/main" id="{01F17512-BEEB-E940-3B9F-9FDBDB2121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49EAE8-262C-D20D-80FF-4279961B7DBA}"/>
              </a:ext>
            </a:extLst>
          </p:cNvPr>
          <p:cNvSpPr/>
          <p:nvPr userDrawn="1"/>
        </p:nvSpPr>
        <p:spPr>
          <a:xfrm>
            <a:off x="896615" y="843778"/>
            <a:ext cx="5199385" cy="5199385"/>
          </a:xfrm>
          <a:prstGeom prst="rect">
            <a:avLst/>
          </a:prstGeom>
          <a:solidFill>
            <a:schemeClr val="bg1">
              <a:alpha val="7432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89" name="Title 1">
            <a:extLst>
              <a:ext uri="{FF2B5EF4-FFF2-40B4-BE49-F238E27FC236}">
                <a16:creationId xmlns:a16="http://schemas.microsoft.com/office/drawing/2014/main" id="{4E63AC8A-1BE4-CC0D-A87D-57B114782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50" y="2254309"/>
            <a:ext cx="451713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90" name="Subtitle 2">
            <a:extLst>
              <a:ext uri="{FF2B5EF4-FFF2-40B4-BE49-F238E27FC236}">
                <a16:creationId xmlns:a16="http://schemas.microsoft.com/office/drawing/2014/main" id="{2FDEC7A3-8D58-3E27-DFCC-68F1F758C8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91" name="Text Placeholder 1961">
            <a:extLst>
              <a:ext uri="{FF2B5EF4-FFF2-40B4-BE49-F238E27FC236}">
                <a16:creationId xmlns:a16="http://schemas.microsoft.com/office/drawing/2014/main" id="{F290C317-5693-2190-DC6C-B1FBB50E65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92" name="Text Placeholder 1963">
            <a:extLst>
              <a:ext uri="{FF2B5EF4-FFF2-40B4-BE49-F238E27FC236}">
                <a16:creationId xmlns:a16="http://schemas.microsoft.com/office/drawing/2014/main" id="{69307D98-0D2A-6367-B886-8BC3DE78A9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93" name="Rectangle 1992">
            <a:extLst>
              <a:ext uri="{FF2B5EF4-FFF2-40B4-BE49-F238E27FC236}">
                <a16:creationId xmlns:a16="http://schemas.microsoft.com/office/drawing/2014/main" id="{75F67FD0-9510-D988-3837-38FD99E6DD28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  <p:sp>
        <p:nvSpPr>
          <p:cNvPr id="1994" name="Text Placeholder 47">
            <a:extLst>
              <a:ext uri="{FF2B5EF4-FFF2-40B4-BE49-F238E27FC236}">
                <a16:creationId xmlns:a16="http://schemas.microsoft.com/office/drawing/2014/main" id="{CE691B96-E32E-F7AA-D0A1-ACAFF2C96F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995" name="Group 1994">
            <a:extLst>
              <a:ext uri="{FF2B5EF4-FFF2-40B4-BE49-F238E27FC236}">
                <a16:creationId xmlns:a16="http://schemas.microsoft.com/office/drawing/2014/main" id="{1F4B6682-1CD5-4D07-BAEB-03195C2FB91D}"/>
              </a:ext>
            </a:extLst>
          </p:cNvPr>
          <p:cNvGrpSpPr/>
          <p:nvPr userDrawn="1"/>
        </p:nvGrpSpPr>
        <p:grpSpPr>
          <a:xfrm>
            <a:off x="1168862" y="5406470"/>
            <a:ext cx="4834263" cy="369332"/>
            <a:chOff x="1168862" y="5508070"/>
            <a:chExt cx="4834263" cy="369332"/>
          </a:xfrm>
        </p:grpSpPr>
        <p:pic>
          <p:nvPicPr>
            <p:cNvPr id="1996" name="Picture 1995">
              <a:extLst>
                <a:ext uri="{FF2B5EF4-FFF2-40B4-BE49-F238E27FC236}">
                  <a16:creationId xmlns:a16="http://schemas.microsoft.com/office/drawing/2014/main" id="{E499D9F2-455D-24ED-C934-5DC3E3908E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68862" y="5508070"/>
              <a:ext cx="1311127" cy="316213"/>
            </a:xfrm>
            <a:prstGeom prst="rect">
              <a:avLst/>
            </a:prstGeom>
          </p:spPr>
        </p:pic>
        <p:sp>
          <p:nvSpPr>
            <p:cNvPr id="1997" name="TextBox 1996">
              <a:extLst>
                <a:ext uri="{FF2B5EF4-FFF2-40B4-BE49-F238E27FC236}">
                  <a16:creationId xmlns:a16="http://schemas.microsoft.com/office/drawing/2014/main" id="{94A5DA57-E73A-E843-58FE-CFA5666E7A14}"/>
                </a:ext>
              </a:extLst>
            </p:cNvPr>
            <p:cNvSpPr txBox="1"/>
            <p:nvPr userDrawn="1"/>
          </p:nvSpPr>
          <p:spPr>
            <a:xfrm>
              <a:off x="2561071" y="5508070"/>
              <a:ext cx="344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31D47623-818A-705B-B821-F058B0BC95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5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71230B-9536-B5A5-160D-DBECD2D263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157" y="2624569"/>
            <a:ext cx="11045686" cy="498598"/>
          </a:xfrm>
        </p:spPr>
        <p:txBody>
          <a:bodyPr anchor="t" anchorCtr="0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</a:t>
            </a:r>
          </a:p>
        </p:txBody>
      </p:sp>
      <p:sp>
        <p:nvSpPr>
          <p:cNvPr id="320" name="Text Placeholder 368">
            <a:extLst>
              <a:ext uri="{FF2B5EF4-FFF2-40B4-BE49-F238E27FC236}">
                <a16:creationId xmlns:a16="http://schemas.microsoft.com/office/drawing/2014/main" id="{EE706859-C661-2A5C-56D3-6BE7DBBC71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6069" y="3774422"/>
            <a:ext cx="11062774" cy="249299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One-sentence connected to the main takeaway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7D526D-05AB-C716-46F5-6CDC1D14E2ED}"/>
              </a:ext>
            </a:extLst>
          </p:cNvPr>
          <p:cNvSpPr/>
          <p:nvPr userDrawn="1"/>
        </p:nvSpPr>
        <p:spPr>
          <a:xfrm>
            <a:off x="5668818" y="3393042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90CAB2-9585-BA89-5C2E-B28EE49E99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4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90CAB2-9585-BA89-5C2E-B28EE49E99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6029C52-FEBA-E897-C815-3A6283D168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841886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41671053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05791-4F91-34B2-5F77-014A7A421E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8E7B4-2380-B18C-C8C1-09BD437D6B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4692" y="1825625"/>
            <a:ext cx="11315194" cy="406182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9002390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825625"/>
            <a:ext cx="5563532" cy="4131422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3592" y="1825625"/>
            <a:ext cx="5563532" cy="4131422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4115577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51529"/>
            <a:ext cx="5528426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7905" y="2151529"/>
            <a:ext cx="5534113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6C3355DA-324C-FAD8-4E0B-AEAD06F3F5FE}"/>
              </a:ext>
            </a:extLst>
          </p:cNvPr>
          <p:cNvSpPr/>
          <p:nvPr/>
        </p:nvSpPr>
        <p:spPr>
          <a:xfrm>
            <a:off x="314692" y="1636672"/>
            <a:ext cx="5533588" cy="433965"/>
          </a:xfrm>
          <a:custGeom>
            <a:avLst/>
            <a:gdLst>
              <a:gd name="connsiteX0" fmla="*/ 5357305 w 5357304"/>
              <a:gd name="connsiteY0" fmla="*/ 0 h 373951"/>
              <a:gd name="connsiteX1" fmla="*/ 5357305 w 5357304"/>
              <a:gd name="connsiteY1" fmla="*/ 373951 h 373951"/>
              <a:gd name="connsiteX2" fmla="*/ 5227765 w 5357304"/>
              <a:gd name="connsiteY2" fmla="*/ 373951 h 373951"/>
              <a:gd name="connsiteX3" fmla="*/ 2843848 w 5357304"/>
              <a:gd name="connsiteY3" fmla="*/ 373951 h 373951"/>
              <a:gd name="connsiteX4" fmla="*/ 0 w 5357304"/>
              <a:gd name="connsiteY4" fmla="*/ 373951 h 373951"/>
              <a:gd name="connsiteX5" fmla="*/ 0 w 5357304"/>
              <a:gd name="connsiteY5" fmla="*/ 0 h 373951"/>
              <a:gd name="connsiteX6" fmla="*/ 2843848 w 5357304"/>
              <a:gd name="connsiteY6" fmla="*/ 0 h 373951"/>
              <a:gd name="connsiteX7" fmla="*/ 5357305 w 5357304"/>
              <a:gd name="connsiteY7" fmla="*/ 0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57304" h="373951">
                <a:moveTo>
                  <a:pt x="5357305" y="0"/>
                </a:moveTo>
                <a:lnTo>
                  <a:pt x="5357305" y="373951"/>
                </a:lnTo>
                <a:lnTo>
                  <a:pt x="5227765" y="373951"/>
                </a:lnTo>
                <a:lnTo>
                  <a:pt x="2843848" y="373951"/>
                </a:lnTo>
                <a:lnTo>
                  <a:pt x="0" y="373951"/>
                </a:lnTo>
                <a:lnTo>
                  <a:pt x="0" y="0"/>
                </a:lnTo>
                <a:lnTo>
                  <a:pt x="2843848" y="0"/>
                </a:lnTo>
                <a:lnTo>
                  <a:pt x="5357305" y="0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8126676-7946-E0DD-5919-B78DBFBB13D6}"/>
              </a:ext>
            </a:extLst>
          </p:cNvPr>
          <p:cNvSpPr/>
          <p:nvPr/>
        </p:nvSpPr>
        <p:spPr>
          <a:xfrm>
            <a:off x="6238430" y="1636672"/>
            <a:ext cx="5533588" cy="433965"/>
          </a:xfrm>
          <a:custGeom>
            <a:avLst/>
            <a:gdLst>
              <a:gd name="connsiteX0" fmla="*/ 5357305 w 5357304"/>
              <a:gd name="connsiteY0" fmla="*/ 0 h 373951"/>
              <a:gd name="connsiteX1" fmla="*/ 5357305 w 5357304"/>
              <a:gd name="connsiteY1" fmla="*/ 373951 h 373951"/>
              <a:gd name="connsiteX2" fmla="*/ 5227764 w 5357304"/>
              <a:gd name="connsiteY2" fmla="*/ 373951 h 373951"/>
              <a:gd name="connsiteX3" fmla="*/ 2843848 w 5357304"/>
              <a:gd name="connsiteY3" fmla="*/ 373951 h 373951"/>
              <a:gd name="connsiteX4" fmla="*/ 0 w 5357304"/>
              <a:gd name="connsiteY4" fmla="*/ 373951 h 373951"/>
              <a:gd name="connsiteX5" fmla="*/ 0 w 5357304"/>
              <a:gd name="connsiteY5" fmla="*/ 0 h 373951"/>
              <a:gd name="connsiteX6" fmla="*/ 2843848 w 5357304"/>
              <a:gd name="connsiteY6" fmla="*/ 0 h 373951"/>
              <a:gd name="connsiteX7" fmla="*/ 5357305 w 5357304"/>
              <a:gd name="connsiteY7" fmla="*/ 0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57304" h="373951">
                <a:moveTo>
                  <a:pt x="5357305" y="0"/>
                </a:moveTo>
                <a:lnTo>
                  <a:pt x="5357305" y="373951"/>
                </a:lnTo>
                <a:lnTo>
                  <a:pt x="5227764" y="373951"/>
                </a:lnTo>
                <a:lnTo>
                  <a:pt x="2843848" y="373951"/>
                </a:lnTo>
                <a:lnTo>
                  <a:pt x="0" y="373951"/>
                </a:lnTo>
                <a:lnTo>
                  <a:pt x="0" y="0"/>
                </a:lnTo>
                <a:lnTo>
                  <a:pt x="2843848" y="0"/>
                </a:lnTo>
                <a:lnTo>
                  <a:pt x="5357305" y="0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3" name="Text Placeholder 212">
            <a:extLst>
              <a:ext uri="{FF2B5EF4-FFF2-40B4-BE49-F238E27FC236}">
                <a16:creationId xmlns:a16="http://schemas.microsoft.com/office/drawing/2014/main" id="{909EEC45-74F6-4D4A-3802-30D0534694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5534113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214" name="Text Placeholder 212">
            <a:extLst>
              <a:ext uri="{FF2B5EF4-FFF2-40B4-BE49-F238E27FC236}">
                <a16:creationId xmlns:a16="http://schemas.microsoft.com/office/drawing/2014/main" id="{42664C13-6E3D-7C64-6F1D-E284E4609D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429" y="1636672"/>
            <a:ext cx="5534113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</p:spTree>
    <p:extLst>
      <p:ext uri="{BB962C8B-B14F-4D97-AF65-F5344CB8AC3E}">
        <p14:creationId xmlns:p14="http://schemas.microsoft.com/office/powerpoint/2010/main" val="20008359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41">
            <a:extLst>
              <a:ext uri="{FF2B5EF4-FFF2-40B4-BE49-F238E27FC236}">
                <a16:creationId xmlns:a16="http://schemas.microsoft.com/office/drawing/2014/main" id="{31846654-6835-CFFC-15E4-5A6E77573C13}"/>
              </a:ext>
            </a:extLst>
          </p:cNvPr>
          <p:cNvSpPr/>
          <p:nvPr/>
        </p:nvSpPr>
        <p:spPr>
          <a:xfrm>
            <a:off x="314692" y="1636672"/>
            <a:ext cx="3665806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00" name="Freeform 1799">
            <a:extLst>
              <a:ext uri="{FF2B5EF4-FFF2-40B4-BE49-F238E27FC236}">
                <a16:creationId xmlns:a16="http://schemas.microsoft.com/office/drawing/2014/main" id="{2158B643-744C-E4DD-EB4D-DA7C87CCA463}"/>
              </a:ext>
            </a:extLst>
          </p:cNvPr>
          <p:cNvSpPr/>
          <p:nvPr/>
        </p:nvSpPr>
        <p:spPr>
          <a:xfrm>
            <a:off x="8139365" y="1636672"/>
            <a:ext cx="3665806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3" name="Text Placeholder 212">
            <a:extLst>
              <a:ext uri="{FF2B5EF4-FFF2-40B4-BE49-F238E27FC236}">
                <a16:creationId xmlns:a16="http://schemas.microsoft.com/office/drawing/2014/main" id="{909EEC45-74F6-4D4A-3802-30D0534694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3646421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29" name="Text Placeholder 212">
            <a:extLst>
              <a:ext uri="{FF2B5EF4-FFF2-40B4-BE49-F238E27FC236}">
                <a16:creationId xmlns:a16="http://schemas.microsoft.com/office/drawing/2014/main" id="{853CBCD8-5D3A-0441-6161-5960D4DE25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1283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31" name="Text Placeholder 212">
            <a:extLst>
              <a:ext uri="{FF2B5EF4-FFF2-40B4-BE49-F238E27FC236}">
                <a16:creationId xmlns:a16="http://schemas.microsoft.com/office/drawing/2014/main" id="{C31F539B-83B4-84DA-2A7A-69A0245FA3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59995" y="1636713"/>
            <a:ext cx="3646421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365069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2191870"/>
            <a:ext cx="364642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2191870"/>
            <a:ext cx="364739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1401445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917575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2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2966537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41">
            <a:extLst>
              <a:ext uri="{FF2B5EF4-FFF2-40B4-BE49-F238E27FC236}">
                <a16:creationId xmlns:a16="http://schemas.microsoft.com/office/drawing/2014/main" id="{31846654-6835-CFFC-15E4-5A6E77573C13}"/>
              </a:ext>
            </a:extLst>
          </p:cNvPr>
          <p:cNvSpPr/>
          <p:nvPr/>
        </p:nvSpPr>
        <p:spPr>
          <a:xfrm>
            <a:off x="314692" y="1636672"/>
            <a:ext cx="2755330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sp>
        <p:nvSpPr>
          <p:cNvPr id="986" name="Freeform 985">
            <a:extLst>
              <a:ext uri="{FF2B5EF4-FFF2-40B4-BE49-F238E27FC236}">
                <a16:creationId xmlns:a16="http://schemas.microsoft.com/office/drawing/2014/main" id="{DD9191FA-8884-C2D5-4585-3E38817331A0}"/>
              </a:ext>
            </a:extLst>
          </p:cNvPr>
          <p:cNvSpPr/>
          <p:nvPr/>
        </p:nvSpPr>
        <p:spPr>
          <a:xfrm>
            <a:off x="3223131" y="1636672"/>
            <a:ext cx="2755330" cy="373951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00" name="Freeform 1799">
            <a:extLst>
              <a:ext uri="{FF2B5EF4-FFF2-40B4-BE49-F238E27FC236}">
                <a16:creationId xmlns:a16="http://schemas.microsoft.com/office/drawing/2014/main" id="{2158B643-744C-E4DD-EB4D-DA7C87CCA463}"/>
              </a:ext>
            </a:extLst>
          </p:cNvPr>
          <p:cNvSpPr/>
          <p:nvPr/>
        </p:nvSpPr>
        <p:spPr>
          <a:xfrm>
            <a:off x="6144761" y="1636672"/>
            <a:ext cx="2740760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14" name="Freeform 2613">
            <a:extLst>
              <a:ext uri="{FF2B5EF4-FFF2-40B4-BE49-F238E27FC236}">
                <a16:creationId xmlns:a16="http://schemas.microsoft.com/office/drawing/2014/main" id="{2FDB1E58-ABCD-30F4-4DE0-D0A3D27B0B3B}"/>
              </a:ext>
            </a:extLst>
          </p:cNvPr>
          <p:cNvSpPr/>
          <p:nvPr/>
        </p:nvSpPr>
        <p:spPr>
          <a:xfrm>
            <a:off x="9070721" y="1636672"/>
            <a:ext cx="2755330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0 w 2513520"/>
              <a:gd name="connsiteY1" fmla="*/ 0 h 373951"/>
              <a:gd name="connsiteX2" fmla="*/ 2513520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0" y="0"/>
                </a:lnTo>
                <a:lnTo>
                  <a:pt x="2513520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3" name="Text Placeholder 212">
            <a:extLst>
              <a:ext uri="{FF2B5EF4-FFF2-40B4-BE49-F238E27FC236}">
                <a16:creationId xmlns:a16="http://schemas.microsoft.com/office/drawing/2014/main" id="{909EEC45-74F6-4D4A-3802-30D0534694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2" y="1636713"/>
            <a:ext cx="2740760" cy="433965"/>
          </a:xfrm>
        </p:spPr>
        <p:txBody>
          <a:bodyPr wrap="square" lIns="182880" tIns="91440" rIns="91440" bIns="91440">
            <a:sp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29" name="Text Placeholder 212">
            <a:extLst>
              <a:ext uri="{FF2B5EF4-FFF2-40B4-BE49-F238E27FC236}">
                <a16:creationId xmlns:a16="http://schemas.microsoft.com/office/drawing/2014/main" id="{853CBCD8-5D3A-0441-6161-5960D4DE25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770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31" name="Text Placeholder 212">
            <a:extLst>
              <a:ext uri="{FF2B5EF4-FFF2-40B4-BE49-F238E27FC236}">
                <a16:creationId xmlns:a16="http://schemas.microsoft.com/office/drawing/2014/main" id="{C31F539B-83B4-84DA-2A7A-69A0245FA3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44761" y="1636713"/>
            <a:ext cx="2740760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3433" name="Text Placeholder 212">
            <a:extLst>
              <a:ext uri="{FF2B5EF4-FFF2-40B4-BE49-F238E27FC236}">
                <a16:creationId xmlns:a16="http://schemas.microsoft.com/office/drawing/2014/main" id="{13B81730-FDA6-818A-892D-1FB9DA8DCF2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69571" y="1636713"/>
            <a:ext cx="2740760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2743968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2191870"/>
            <a:ext cx="274076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2191870"/>
            <a:ext cx="2741489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3432" name="Content Placeholder 2">
            <a:extLst>
              <a:ext uri="{FF2B5EF4-FFF2-40B4-BE49-F238E27FC236}">
                <a16:creationId xmlns:a16="http://schemas.microsoft.com/office/drawing/2014/main" id="{13E0DCF4-21AE-4C71-696D-13E98DC6605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2191870"/>
            <a:ext cx="2737553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4981882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Supportin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0965" y="1776677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360">
            <a:extLst>
              <a:ext uri="{FF2B5EF4-FFF2-40B4-BE49-F238E27FC236}">
                <a16:creationId xmlns:a16="http://schemas.microsoft.com/office/drawing/2014/main" id="{939E5704-91D7-1C33-1BB9-D89551BB48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0965" y="3929080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18357D60-C329-E014-7EC4-02AD7930A5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21865" y="1776677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360">
            <a:extLst>
              <a:ext uri="{FF2B5EF4-FFF2-40B4-BE49-F238E27FC236}">
                <a16:creationId xmlns:a16="http://schemas.microsoft.com/office/drawing/2014/main" id="{1823B7A0-FA70-81A4-C409-2C310328D2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21865" y="3929080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48F5D4-4948-A730-AC23-EF31274A0DE1}"/>
              </a:ext>
            </a:extLst>
          </p:cNvPr>
          <p:cNvSpPr/>
          <p:nvPr/>
        </p:nvSpPr>
        <p:spPr>
          <a:xfrm>
            <a:off x="1384410" y="1758337"/>
            <a:ext cx="2199902" cy="1873809"/>
          </a:xfrm>
          <a:prstGeom prst="rect">
            <a:avLst/>
          </a:prstGeom>
          <a:solidFill>
            <a:schemeClr val="tx2"/>
          </a:solidFill>
          <a:ln w="4048" cap="flat">
            <a:noFill/>
            <a:prstDash val="solid"/>
            <a:miter/>
          </a:ln>
        </p:spPr>
        <p:txBody>
          <a:bodyPr lIns="164592" rtlCol="0" anchor="ctr"/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84D16B10-4114-3D13-50FC-848A872439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4410" y="3911299"/>
            <a:ext cx="2192338" cy="1873250"/>
          </a:xfrm>
          <a:solidFill>
            <a:schemeClr val="accent5"/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2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069C9FFD-3BEB-F410-9877-CC941D3224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9527" y="1758896"/>
            <a:ext cx="2192338" cy="1873250"/>
          </a:xfrm>
          <a:solidFill>
            <a:schemeClr val="tx1"/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3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C39CDA33-6D16-DEAF-0280-749663549D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9527" y="3911299"/>
            <a:ext cx="2192338" cy="1873250"/>
          </a:xfrm>
          <a:solidFill>
            <a:schemeClr val="accent4"/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 for the slide; no longer than two lines  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D367424-2836-F9CD-5A49-338976693C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84410" y="1758896"/>
            <a:ext cx="2192338" cy="1873250"/>
          </a:xfrm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</p:spTree>
    <p:extLst>
      <p:ext uri="{BB962C8B-B14F-4D97-AF65-F5344CB8AC3E}">
        <p14:creationId xmlns:p14="http://schemas.microsoft.com/office/powerpoint/2010/main" val="950612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25B3089-0A48-0AC4-08EB-C9D35463AC28}"/>
              </a:ext>
            </a:extLst>
          </p:cNvPr>
          <p:cNvSpPr/>
          <p:nvPr userDrawn="1"/>
        </p:nvSpPr>
        <p:spPr>
          <a:xfrm>
            <a:off x="385763" y="6015038"/>
            <a:ext cx="6899620" cy="575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8CF54AA-7F0F-038A-AAAF-AD02F6AA5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896615 w 12192000"/>
              <a:gd name="connsiteY0" fmla="*/ 829307 h 6858000"/>
              <a:gd name="connsiteX1" fmla="*/ 896615 w 12192000"/>
              <a:gd name="connsiteY1" fmla="*/ 6028692 h 6858000"/>
              <a:gd name="connsiteX2" fmla="*/ 6096000 w 12192000"/>
              <a:gd name="connsiteY2" fmla="*/ 6028692 h 6858000"/>
              <a:gd name="connsiteX3" fmla="*/ 6096000 w 12192000"/>
              <a:gd name="connsiteY3" fmla="*/ 82930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896615" y="829307"/>
                </a:moveTo>
                <a:lnTo>
                  <a:pt x="896615" y="6028692"/>
                </a:lnTo>
                <a:lnTo>
                  <a:pt x="6096000" y="6028692"/>
                </a:lnTo>
                <a:lnTo>
                  <a:pt x="6096000" y="82930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B6A4265-6FDC-7301-BD87-6CE0C2335A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50" y="2254309"/>
            <a:ext cx="45180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3" name="Text Placeholder 1961">
            <a:extLst>
              <a:ext uri="{FF2B5EF4-FFF2-40B4-BE49-F238E27FC236}">
                <a16:creationId xmlns:a16="http://schemas.microsoft.com/office/drawing/2014/main" id="{1061D354-0A2B-B951-F1BE-22D610DF35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80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9E34D55-5962-D71E-5F14-F58404B73863}"/>
              </a:ext>
            </a:extLst>
          </p:cNvPr>
          <p:cNvGrpSpPr/>
          <p:nvPr userDrawn="1"/>
        </p:nvGrpSpPr>
        <p:grpSpPr>
          <a:xfrm>
            <a:off x="1168862" y="5406470"/>
            <a:ext cx="4834263" cy="369332"/>
            <a:chOff x="1168862" y="5508070"/>
            <a:chExt cx="4834263" cy="369332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4967025-85C6-1E53-9051-CBBA63AE1D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168862" y="5508070"/>
              <a:ext cx="1311127" cy="31621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432B67B-E65C-8C4D-ECEE-0E0F031F2333}"/>
                </a:ext>
              </a:extLst>
            </p:cNvPr>
            <p:cNvSpPr txBox="1"/>
            <p:nvPr userDrawn="1"/>
          </p:nvSpPr>
          <p:spPr>
            <a:xfrm>
              <a:off x="2561071" y="5508070"/>
              <a:ext cx="344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pic>
        <p:nvPicPr>
          <p:cNvPr id="31" name="Graphic 30">
            <a:extLst>
              <a:ext uri="{FF2B5EF4-FFF2-40B4-BE49-F238E27FC236}">
                <a16:creationId xmlns:a16="http://schemas.microsoft.com/office/drawing/2014/main" id="{767997A1-375F-1726-DF9D-576251F05B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  <p:sp>
        <p:nvSpPr>
          <p:cNvPr id="7" name="Text Placeholder 1963">
            <a:extLst>
              <a:ext uri="{FF2B5EF4-FFF2-40B4-BE49-F238E27FC236}">
                <a16:creationId xmlns:a16="http://schemas.microsoft.com/office/drawing/2014/main" id="{3B1CF4E8-BDC8-B225-DB1D-63D508EC38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7">
            <a:extLst>
              <a:ext uri="{FF2B5EF4-FFF2-40B4-BE49-F238E27FC236}">
                <a16:creationId xmlns:a16="http://schemas.microsoft.com/office/drawing/2014/main" id="{67FCB669-B9C0-1E9C-516B-D8A804C4C36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A6F6DA4-481A-E606-D7BA-9C2165FE3E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8004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300" b="1" spc="3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17B51F-DF85-E9E0-712B-297B83E802F9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3042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igh angle view of a city&#10;&#10;Description automatically generated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9145" y="2258209"/>
            <a:ext cx="12210290" cy="664797"/>
          </a:xfrm>
        </p:spPr>
        <p:txBody>
          <a:bodyPr anchor="t" anchorCtr="0">
            <a:noAutofit/>
          </a:bodyPr>
          <a:lstStyle>
            <a:lvl1pPr algn="ctr">
              <a:spcBef>
                <a:spcPts val="1200"/>
              </a:spcBef>
              <a:spcAft>
                <a:spcPts val="60"/>
              </a:spcAft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statement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2922742"/>
            <a:ext cx="12192000" cy="397032"/>
          </a:xfrm>
        </p:spPr>
        <p:txBody>
          <a:bodyPr tIns="91440"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2200" b="1" spc="3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ONE SENTENCE SUBTITLE STATEMENT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5668818" y="3468601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567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igh angle view of a city&#10;&#10;Description automatically generated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1B10DD8E-E016-58F8-208C-69AD92BED39D}"/>
              </a:ext>
            </a:extLst>
          </p:cNvPr>
          <p:cNvSpPr/>
          <p:nvPr userDrawn="1"/>
        </p:nvSpPr>
        <p:spPr>
          <a:xfrm>
            <a:off x="0" y="0"/>
            <a:ext cx="12192000" cy="2575976"/>
          </a:xfrm>
          <a:prstGeom prst="rect">
            <a:avLst/>
          </a:prstGeom>
          <a:gradFill>
            <a:gsLst>
              <a:gs pos="57000">
                <a:srgbClr val="FFFFFF">
                  <a:alpha val="62000"/>
                </a:srgbClr>
              </a:gs>
              <a:gs pos="15000">
                <a:schemeClr val="bg1">
                  <a:alpha val="915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7">
            <a:extLst>
              <a:ext uri="{FF2B5EF4-FFF2-40B4-BE49-F238E27FC236}">
                <a16:creationId xmlns:a16="http://schemas.microsoft.com/office/drawing/2014/main" id="{658225E5-2430-3783-F06E-A0A40A656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0E904804-90C2-92CD-EBBE-DEE84A1EF57E}"/>
              </a:ext>
            </a:extLst>
          </p:cNvPr>
          <p:cNvGrpSpPr/>
          <p:nvPr userDrawn="1"/>
        </p:nvGrpSpPr>
        <p:grpSpPr>
          <a:xfrm>
            <a:off x="2230425" y="1950223"/>
            <a:ext cx="7731150" cy="1180116"/>
            <a:chOff x="2419238" y="1689595"/>
            <a:chExt cx="7333183" cy="1119369"/>
          </a:xfrm>
        </p:grpSpPr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B35B19EB-28CC-5046-67D8-0AC0F092D8F9}"/>
                </a:ext>
              </a:extLst>
            </p:cNvPr>
            <p:cNvSpPr/>
            <p:nvPr userDrawn="1"/>
          </p:nvSpPr>
          <p:spPr>
            <a:xfrm>
              <a:off x="6151118" y="1690962"/>
              <a:ext cx="1113318" cy="1113317"/>
            </a:xfrm>
            <a:custGeom>
              <a:avLst/>
              <a:gdLst>
                <a:gd name="connsiteX0" fmla="*/ 0 w 543306"/>
                <a:gd name="connsiteY0" fmla="*/ 0 h 543305"/>
                <a:gd name="connsiteX1" fmla="*/ 543306 w 543306"/>
                <a:gd name="connsiteY1" fmla="*/ 0 h 543305"/>
                <a:gd name="connsiteX2" fmla="*/ 543306 w 543306"/>
                <a:gd name="connsiteY2" fmla="*/ 543306 h 543305"/>
                <a:gd name="connsiteX3" fmla="*/ 0 w 543306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9F8B7F74-14E3-0359-48F7-8887F481B3F3}"/>
                </a:ext>
              </a:extLst>
            </p:cNvPr>
            <p:cNvSpPr/>
            <p:nvPr userDrawn="1"/>
          </p:nvSpPr>
          <p:spPr>
            <a:xfrm>
              <a:off x="6531907" y="1870334"/>
              <a:ext cx="352119" cy="754014"/>
            </a:xfrm>
            <a:custGeom>
              <a:avLst/>
              <a:gdLst>
                <a:gd name="connsiteX0" fmla="*/ 136975 w 171836"/>
                <a:gd name="connsiteY0" fmla="*/ 62674 h 367963"/>
                <a:gd name="connsiteX1" fmla="*/ 167646 w 171836"/>
                <a:gd name="connsiteY1" fmla="*/ 62674 h 367963"/>
                <a:gd name="connsiteX2" fmla="*/ 171837 w 171836"/>
                <a:gd name="connsiteY2" fmla="*/ 58483 h 367963"/>
                <a:gd name="connsiteX3" fmla="*/ 171837 w 171836"/>
                <a:gd name="connsiteY3" fmla="*/ 3905 h 367963"/>
                <a:gd name="connsiteX4" fmla="*/ 168027 w 171836"/>
                <a:gd name="connsiteY4" fmla="*/ 0 h 367963"/>
                <a:gd name="connsiteX5" fmla="*/ 104305 w 171836"/>
                <a:gd name="connsiteY5" fmla="*/ 667 h 367963"/>
                <a:gd name="connsiteX6" fmla="*/ 53156 w 171836"/>
                <a:gd name="connsiteY6" fmla="*/ 26670 h 367963"/>
                <a:gd name="connsiteX7" fmla="*/ 38392 w 171836"/>
                <a:gd name="connsiteY7" fmla="*/ 72580 h 367963"/>
                <a:gd name="connsiteX8" fmla="*/ 38392 w 171836"/>
                <a:gd name="connsiteY8" fmla="*/ 113633 h 367963"/>
                <a:gd name="connsiteX9" fmla="*/ 32105 w 171836"/>
                <a:gd name="connsiteY9" fmla="*/ 120205 h 367963"/>
                <a:gd name="connsiteX10" fmla="*/ 4483 w 171836"/>
                <a:gd name="connsiteY10" fmla="*/ 120015 h 367963"/>
                <a:gd name="connsiteX11" fmla="*/ 6 w 171836"/>
                <a:gd name="connsiteY11" fmla="*/ 124492 h 367963"/>
                <a:gd name="connsiteX12" fmla="*/ 6 w 171836"/>
                <a:gd name="connsiteY12" fmla="*/ 178403 h 367963"/>
                <a:gd name="connsiteX13" fmla="*/ 4959 w 171836"/>
                <a:gd name="connsiteY13" fmla="*/ 183166 h 367963"/>
                <a:gd name="connsiteX14" fmla="*/ 31915 w 171836"/>
                <a:gd name="connsiteY14" fmla="*/ 182975 h 367963"/>
                <a:gd name="connsiteX15" fmla="*/ 38106 w 171836"/>
                <a:gd name="connsiteY15" fmla="*/ 189167 h 367963"/>
                <a:gd name="connsiteX16" fmla="*/ 38011 w 171836"/>
                <a:gd name="connsiteY16" fmla="*/ 275558 h 367963"/>
                <a:gd name="connsiteX17" fmla="*/ 37915 w 171836"/>
                <a:gd name="connsiteY17" fmla="*/ 360807 h 367963"/>
                <a:gd name="connsiteX18" fmla="*/ 44773 w 171836"/>
                <a:gd name="connsiteY18" fmla="*/ 367951 h 367963"/>
                <a:gd name="connsiteX19" fmla="*/ 107924 w 171836"/>
                <a:gd name="connsiteY19" fmla="*/ 367951 h 367963"/>
                <a:gd name="connsiteX20" fmla="*/ 115354 w 171836"/>
                <a:gd name="connsiteY20" fmla="*/ 360617 h 367963"/>
                <a:gd name="connsiteX21" fmla="*/ 115258 w 171836"/>
                <a:gd name="connsiteY21" fmla="*/ 191452 h 367963"/>
                <a:gd name="connsiteX22" fmla="*/ 123164 w 171836"/>
                <a:gd name="connsiteY22" fmla="*/ 183737 h 367963"/>
                <a:gd name="connsiteX23" fmla="*/ 159931 w 171836"/>
                <a:gd name="connsiteY23" fmla="*/ 183737 h 367963"/>
                <a:gd name="connsiteX24" fmla="*/ 165836 w 171836"/>
                <a:gd name="connsiteY24" fmla="*/ 178975 h 367963"/>
                <a:gd name="connsiteX25" fmla="*/ 170980 w 171836"/>
                <a:gd name="connsiteY25" fmla="*/ 124682 h 367963"/>
                <a:gd name="connsiteX26" fmla="*/ 165455 w 171836"/>
                <a:gd name="connsiteY26" fmla="*/ 118872 h 367963"/>
                <a:gd name="connsiteX27" fmla="*/ 118878 w 171836"/>
                <a:gd name="connsiteY27" fmla="*/ 118967 h 367963"/>
                <a:gd name="connsiteX28" fmla="*/ 114115 w 171836"/>
                <a:gd name="connsiteY28" fmla="*/ 115348 h 367963"/>
                <a:gd name="connsiteX29" fmla="*/ 114592 w 171836"/>
                <a:gd name="connsiteY29" fmla="*/ 82867 h 367963"/>
                <a:gd name="connsiteX30" fmla="*/ 137166 w 171836"/>
                <a:gd name="connsiteY30" fmla="*/ 62389 h 36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71836" h="367963">
                  <a:moveTo>
                    <a:pt x="136975" y="62674"/>
                  </a:moveTo>
                  <a:cubicBezTo>
                    <a:pt x="147167" y="62674"/>
                    <a:pt x="157454" y="62579"/>
                    <a:pt x="167646" y="62674"/>
                  </a:cubicBezTo>
                  <a:cubicBezTo>
                    <a:pt x="170789" y="62674"/>
                    <a:pt x="171837" y="61722"/>
                    <a:pt x="171837" y="58483"/>
                  </a:cubicBezTo>
                  <a:cubicBezTo>
                    <a:pt x="171742" y="40291"/>
                    <a:pt x="171742" y="22098"/>
                    <a:pt x="171837" y="3905"/>
                  </a:cubicBezTo>
                  <a:cubicBezTo>
                    <a:pt x="171837" y="1048"/>
                    <a:pt x="170980" y="0"/>
                    <a:pt x="168027" y="0"/>
                  </a:cubicBezTo>
                  <a:cubicBezTo>
                    <a:pt x="146786" y="190"/>
                    <a:pt x="125546" y="-286"/>
                    <a:pt x="104305" y="667"/>
                  </a:cubicBezTo>
                  <a:cubicBezTo>
                    <a:pt x="83635" y="1619"/>
                    <a:pt x="65729" y="9430"/>
                    <a:pt x="53156" y="26670"/>
                  </a:cubicBezTo>
                  <a:cubicBezTo>
                    <a:pt x="43154" y="40291"/>
                    <a:pt x="38677" y="55817"/>
                    <a:pt x="38392" y="72580"/>
                  </a:cubicBezTo>
                  <a:cubicBezTo>
                    <a:pt x="38106" y="86296"/>
                    <a:pt x="38106" y="100013"/>
                    <a:pt x="38392" y="113633"/>
                  </a:cubicBezTo>
                  <a:cubicBezTo>
                    <a:pt x="38487" y="118586"/>
                    <a:pt x="37439" y="120491"/>
                    <a:pt x="32105" y="120205"/>
                  </a:cubicBezTo>
                  <a:cubicBezTo>
                    <a:pt x="22961" y="119729"/>
                    <a:pt x="13722" y="120205"/>
                    <a:pt x="4483" y="120015"/>
                  </a:cubicBezTo>
                  <a:cubicBezTo>
                    <a:pt x="958" y="120015"/>
                    <a:pt x="-89" y="121063"/>
                    <a:pt x="6" y="124492"/>
                  </a:cubicBezTo>
                  <a:cubicBezTo>
                    <a:pt x="197" y="142494"/>
                    <a:pt x="197" y="160496"/>
                    <a:pt x="6" y="178403"/>
                  </a:cubicBezTo>
                  <a:cubicBezTo>
                    <a:pt x="6" y="182213"/>
                    <a:pt x="1339" y="183261"/>
                    <a:pt x="4959" y="183166"/>
                  </a:cubicBezTo>
                  <a:cubicBezTo>
                    <a:pt x="13913" y="182975"/>
                    <a:pt x="22961" y="183356"/>
                    <a:pt x="31915" y="182975"/>
                  </a:cubicBezTo>
                  <a:cubicBezTo>
                    <a:pt x="36772" y="182785"/>
                    <a:pt x="38106" y="184309"/>
                    <a:pt x="38106" y="189167"/>
                  </a:cubicBezTo>
                  <a:cubicBezTo>
                    <a:pt x="37915" y="217932"/>
                    <a:pt x="38011" y="246793"/>
                    <a:pt x="38011" y="275558"/>
                  </a:cubicBezTo>
                  <a:cubicBezTo>
                    <a:pt x="38011" y="304324"/>
                    <a:pt x="38106" y="332327"/>
                    <a:pt x="37915" y="360807"/>
                  </a:cubicBezTo>
                  <a:cubicBezTo>
                    <a:pt x="37915" y="366141"/>
                    <a:pt x="38868" y="368141"/>
                    <a:pt x="44773" y="367951"/>
                  </a:cubicBezTo>
                  <a:cubicBezTo>
                    <a:pt x="65824" y="367570"/>
                    <a:pt x="86874" y="367570"/>
                    <a:pt x="107924" y="367951"/>
                  </a:cubicBezTo>
                  <a:cubicBezTo>
                    <a:pt x="113830" y="368046"/>
                    <a:pt x="115354" y="366617"/>
                    <a:pt x="115354" y="360617"/>
                  </a:cubicBezTo>
                  <a:cubicBezTo>
                    <a:pt x="115068" y="304229"/>
                    <a:pt x="115163" y="247841"/>
                    <a:pt x="115258" y="191452"/>
                  </a:cubicBezTo>
                  <a:cubicBezTo>
                    <a:pt x="115258" y="182499"/>
                    <a:pt x="114401" y="183833"/>
                    <a:pt x="123164" y="183737"/>
                  </a:cubicBezTo>
                  <a:cubicBezTo>
                    <a:pt x="135451" y="183737"/>
                    <a:pt x="147643" y="183642"/>
                    <a:pt x="159931" y="183737"/>
                  </a:cubicBezTo>
                  <a:cubicBezTo>
                    <a:pt x="163646" y="183737"/>
                    <a:pt x="165455" y="182975"/>
                    <a:pt x="165836" y="178975"/>
                  </a:cubicBezTo>
                  <a:cubicBezTo>
                    <a:pt x="167360" y="160877"/>
                    <a:pt x="169075" y="142780"/>
                    <a:pt x="170980" y="124682"/>
                  </a:cubicBezTo>
                  <a:cubicBezTo>
                    <a:pt x="171456" y="119920"/>
                    <a:pt x="170027" y="118872"/>
                    <a:pt x="165455" y="118872"/>
                  </a:cubicBezTo>
                  <a:cubicBezTo>
                    <a:pt x="149930" y="119158"/>
                    <a:pt x="134404" y="118872"/>
                    <a:pt x="118878" y="118967"/>
                  </a:cubicBezTo>
                  <a:cubicBezTo>
                    <a:pt x="116306" y="118967"/>
                    <a:pt x="114020" y="119253"/>
                    <a:pt x="114115" y="115348"/>
                  </a:cubicBezTo>
                  <a:cubicBezTo>
                    <a:pt x="114401" y="104489"/>
                    <a:pt x="113830" y="93631"/>
                    <a:pt x="114592" y="82867"/>
                  </a:cubicBezTo>
                  <a:cubicBezTo>
                    <a:pt x="115449" y="69437"/>
                    <a:pt x="123545" y="62389"/>
                    <a:pt x="137166" y="6238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C1A6707B-2CA3-3F65-45C2-727FD45B5C49}"/>
                </a:ext>
              </a:extLst>
            </p:cNvPr>
            <p:cNvSpPr/>
            <p:nvPr userDrawn="1"/>
          </p:nvSpPr>
          <p:spPr>
            <a:xfrm>
              <a:off x="4907224" y="1690572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D4C61578-C993-8405-291A-DEF5EE57846B}"/>
                </a:ext>
              </a:extLst>
            </p:cNvPr>
            <p:cNvSpPr/>
            <p:nvPr userDrawn="1"/>
          </p:nvSpPr>
          <p:spPr>
            <a:xfrm>
              <a:off x="5613002" y="2009890"/>
              <a:ext cx="88611" cy="88611"/>
            </a:xfrm>
            <a:custGeom>
              <a:avLst/>
              <a:gdLst>
                <a:gd name="connsiteX0" fmla="*/ 21622 w 43243"/>
                <a:gd name="connsiteY0" fmla="*/ 0 h 43243"/>
                <a:gd name="connsiteX1" fmla="*/ 0 w 43243"/>
                <a:gd name="connsiteY1" fmla="*/ 21622 h 43243"/>
                <a:gd name="connsiteX2" fmla="*/ 21622 w 43243"/>
                <a:gd name="connsiteY2" fmla="*/ 43244 h 43243"/>
                <a:gd name="connsiteX3" fmla="*/ 43244 w 43243"/>
                <a:gd name="connsiteY3" fmla="*/ 21622 h 43243"/>
                <a:gd name="connsiteX4" fmla="*/ 21622 w 43243"/>
                <a:gd name="connsiteY4" fmla="*/ 0 h 4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43" h="43243">
                  <a:moveTo>
                    <a:pt x="21622" y="0"/>
                  </a:moveTo>
                  <a:cubicBezTo>
                    <a:pt x="9715" y="0"/>
                    <a:pt x="0" y="9716"/>
                    <a:pt x="0" y="21622"/>
                  </a:cubicBezTo>
                  <a:cubicBezTo>
                    <a:pt x="0" y="33528"/>
                    <a:pt x="9715" y="43244"/>
                    <a:pt x="21622" y="43244"/>
                  </a:cubicBezTo>
                  <a:cubicBezTo>
                    <a:pt x="33528" y="43244"/>
                    <a:pt x="43244" y="33528"/>
                    <a:pt x="43244" y="21622"/>
                  </a:cubicBezTo>
                  <a:cubicBezTo>
                    <a:pt x="43244" y="9716"/>
                    <a:pt x="33528" y="0"/>
                    <a:pt x="2162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74412687-F6B8-FF14-A681-2E7D9389F291}"/>
                </a:ext>
              </a:extLst>
            </p:cNvPr>
            <p:cNvSpPr/>
            <p:nvPr userDrawn="1"/>
          </p:nvSpPr>
          <p:spPr>
            <a:xfrm>
              <a:off x="5100064" y="1883412"/>
              <a:ext cx="727442" cy="727442"/>
            </a:xfrm>
            <a:custGeom>
              <a:avLst/>
              <a:gdLst>
                <a:gd name="connsiteX0" fmla="*/ 265462 w 354996"/>
                <a:gd name="connsiteY0" fmla="*/ 0 h 354996"/>
                <a:gd name="connsiteX1" fmla="*/ 89535 w 354996"/>
                <a:gd name="connsiteY1" fmla="*/ 0 h 354996"/>
                <a:gd name="connsiteX2" fmla="*/ 0 w 354996"/>
                <a:gd name="connsiteY2" fmla="*/ 89535 h 354996"/>
                <a:gd name="connsiteX3" fmla="*/ 0 w 354996"/>
                <a:gd name="connsiteY3" fmla="*/ 265462 h 354996"/>
                <a:gd name="connsiteX4" fmla="*/ 89535 w 354996"/>
                <a:gd name="connsiteY4" fmla="*/ 354997 h 354996"/>
                <a:gd name="connsiteX5" fmla="*/ 265462 w 354996"/>
                <a:gd name="connsiteY5" fmla="*/ 354997 h 354996"/>
                <a:gd name="connsiteX6" fmla="*/ 354997 w 354996"/>
                <a:gd name="connsiteY6" fmla="*/ 265462 h 354996"/>
                <a:gd name="connsiteX7" fmla="*/ 354997 w 354996"/>
                <a:gd name="connsiteY7" fmla="*/ 89535 h 354996"/>
                <a:gd name="connsiteX8" fmla="*/ 265462 w 354996"/>
                <a:gd name="connsiteY8" fmla="*/ 0 h 354996"/>
                <a:gd name="connsiteX9" fmla="*/ 316421 w 354996"/>
                <a:gd name="connsiteY9" fmla="*/ 265462 h 354996"/>
                <a:gd name="connsiteX10" fmla="*/ 265462 w 354996"/>
                <a:gd name="connsiteY10" fmla="*/ 316421 h 354996"/>
                <a:gd name="connsiteX11" fmla="*/ 89535 w 354996"/>
                <a:gd name="connsiteY11" fmla="*/ 316421 h 354996"/>
                <a:gd name="connsiteX12" fmla="*/ 38576 w 354996"/>
                <a:gd name="connsiteY12" fmla="*/ 265462 h 354996"/>
                <a:gd name="connsiteX13" fmla="*/ 38576 w 354996"/>
                <a:gd name="connsiteY13" fmla="*/ 89535 h 354996"/>
                <a:gd name="connsiteX14" fmla="*/ 89535 w 354996"/>
                <a:gd name="connsiteY14" fmla="*/ 38576 h 354996"/>
                <a:gd name="connsiteX15" fmla="*/ 265462 w 354996"/>
                <a:gd name="connsiteY15" fmla="*/ 38576 h 354996"/>
                <a:gd name="connsiteX16" fmla="*/ 316421 w 354996"/>
                <a:gd name="connsiteY16" fmla="*/ 89535 h 354996"/>
                <a:gd name="connsiteX17" fmla="*/ 316421 w 354996"/>
                <a:gd name="connsiteY17" fmla="*/ 265462 h 354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4996" h="354996">
                  <a:moveTo>
                    <a:pt x="265462" y="0"/>
                  </a:moveTo>
                  <a:lnTo>
                    <a:pt x="89535" y="0"/>
                  </a:lnTo>
                  <a:cubicBezTo>
                    <a:pt x="40196" y="0"/>
                    <a:pt x="0" y="40196"/>
                    <a:pt x="0" y="89535"/>
                  </a:cubicBezTo>
                  <a:lnTo>
                    <a:pt x="0" y="265462"/>
                  </a:lnTo>
                  <a:cubicBezTo>
                    <a:pt x="0" y="314896"/>
                    <a:pt x="40196" y="354997"/>
                    <a:pt x="89535" y="354997"/>
                  </a:cubicBezTo>
                  <a:lnTo>
                    <a:pt x="265462" y="354997"/>
                  </a:lnTo>
                  <a:cubicBezTo>
                    <a:pt x="314801" y="354997"/>
                    <a:pt x="354997" y="314801"/>
                    <a:pt x="354997" y="265462"/>
                  </a:cubicBezTo>
                  <a:lnTo>
                    <a:pt x="354997" y="89535"/>
                  </a:lnTo>
                  <a:cubicBezTo>
                    <a:pt x="354997" y="40196"/>
                    <a:pt x="314801" y="0"/>
                    <a:pt x="265462" y="0"/>
                  </a:cubicBezTo>
                  <a:close/>
                  <a:moveTo>
                    <a:pt x="316421" y="265462"/>
                  </a:moveTo>
                  <a:cubicBezTo>
                    <a:pt x="316421" y="293560"/>
                    <a:pt x="293561" y="316421"/>
                    <a:pt x="265462" y="316421"/>
                  </a:cubicBezTo>
                  <a:lnTo>
                    <a:pt x="89535" y="316421"/>
                  </a:lnTo>
                  <a:cubicBezTo>
                    <a:pt x="61436" y="316421"/>
                    <a:pt x="38576" y="293560"/>
                    <a:pt x="38576" y="265462"/>
                  </a:cubicBezTo>
                  <a:lnTo>
                    <a:pt x="38576" y="89535"/>
                  </a:lnTo>
                  <a:cubicBezTo>
                    <a:pt x="38576" y="61436"/>
                    <a:pt x="61436" y="38576"/>
                    <a:pt x="89535" y="38576"/>
                  </a:cubicBezTo>
                  <a:lnTo>
                    <a:pt x="265462" y="38576"/>
                  </a:lnTo>
                  <a:cubicBezTo>
                    <a:pt x="293561" y="38576"/>
                    <a:pt x="316421" y="61436"/>
                    <a:pt x="316421" y="89535"/>
                  </a:cubicBezTo>
                  <a:lnTo>
                    <a:pt x="316421" y="26546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611DCFC7-265A-A74C-9128-D2C19FEB1FE1}"/>
                </a:ext>
              </a:extLst>
            </p:cNvPr>
            <p:cNvSpPr/>
            <p:nvPr userDrawn="1"/>
          </p:nvSpPr>
          <p:spPr>
            <a:xfrm>
              <a:off x="5276508" y="2059857"/>
              <a:ext cx="374747" cy="374750"/>
            </a:xfrm>
            <a:custGeom>
              <a:avLst/>
              <a:gdLst>
                <a:gd name="connsiteX0" fmla="*/ 91440 w 182879"/>
                <a:gd name="connsiteY0" fmla="*/ 0 h 182880"/>
                <a:gd name="connsiteX1" fmla="*/ 0 w 182879"/>
                <a:gd name="connsiteY1" fmla="*/ 91440 h 182880"/>
                <a:gd name="connsiteX2" fmla="*/ 91440 w 182879"/>
                <a:gd name="connsiteY2" fmla="*/ 182880 h 182880"/>
                <a:gd name="connsiteX3" fmla="*/ 182880 w 182879"/>
                <a:gd name="connsiteY3" fmla="*/ 91440 h 182880"/>
                <a:gd name="connsiteX4" fmla="*/ 91440 w 182879"/>
                <a:gd name="connsiteY4" fmla="*/ 0 h 182880"/>
                <a:gd name="connsiteX5" fmla="*/ 91440 w 182879"/>
                <a:gd name="connsiteY5" fmla="*/ 144209 h 182880"/>
                <a:gd name="connsiteX6" fmla="*/ 38671 w 182879"/>
                <a:gd name="connsiteY6" fmla="*/ 91440 h 182880"/>
                <a:gd name="connsiteX7" fmla="*/ 91440 w 182879"/>
                <a:gd name="connsiteY7" fmla="*/ 38672 h 182880"/>
                <a:gd name="connsiteX8" fmla="*/ 144304 w 182879"/>
                <a:gd name="connsiteY8" fmla="*/ 91440 h 182880"/>
                <a:gd name="connsiteX9" fmla="*/ 91440 w 182879"/>
                <a:gd name="connsiteY9" fmla="*/ 144209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879" h="182880">
                  <a:moveTo>
                    <a:pt x="91440" y="0"/>
                  </a:moveTo>
                  <a:cubicBezTo>
                    <a:pt x="41053" y="0"/>
                    <a:pt x="0" y="41053"/>
                    <a:pt x="0" y="91440"/>
                  </a:cubicBezTo>
                  <a:cubicBezTo>
                    <a:pt x="0" y="141827"/>
                    <a:pt x="41053" y="182880"/>
                    <a:pt x="91440" y="182880"/>
                  </a:cubicBezTo>
                  <a:cubicBezTo>
                    <a:pt x="141827" y="182880"/>
                    <a:pt x="182880" y="141827"/>
                    <a:pt x="182880" y="91440"/>
                  </a:cubicBezTo>
                  <a:cubicBezTo>
                    <a:pt x="182880" y="41053"/>
                    <a:pt x="141922" y="0"/>
                    <a:pt x="91440" y="0"/>
                  </a:cubicBezTo>
                  <a:close/>
                  <a:moveTo>
                    <a:pt x="91440" y="144209"/>
                  </a:moveTo>
                  <a:cubicBezTo>
                    <a:pt x="62389" y="144209"/>
                    <a:pt x="38671" y="120491"/>
                    <a:pt x="38671" y="91440"/>
                  </a:cubicBezTo>
                  <a:cubicBezTo>
                    <a:pt x="38671" y="62389"/>
                    <a:pt x="62389" y="38672"/>
                    <a:pt x="91440" y="38672"/>
                  </a:cubicBezTo>
                  <a:cubicBezTo>
                    <a:pt x="120491" y="38672"/>
                    <a:pt x="144304" y="62389"/>
                    <a:pt x="144304" y="91440"/>
                  </a:cubicBezTo>
                  <a:cubicBezTo>
                    <a:pt x="144304" y="120491"/>
                    <a:pt x="120586" y="144209"/>
                    <a:pt x="91440" y="1442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CF71412B-57D0-8C3F-863B-747D72482FB6}"/>
                </a:ext>
              </a:extLst>
            </p:cNvPr>
            <p:cNvSpPr/>
            <p:nvPr userDrawn="1"/>
          </p:nvSpPr>
          <p:spPr>
            <a:xfrm>
              <a:off x="7395013" y="1695646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32E9776-B6B4-0737-83B3-225F4D4AE1BF}"/>
                </a:ext>
              </a:extLst>
            </p:cNvPr>
            <p:cNvSpPr/>
            <p:nvPr userDrawn="1"/>
          </p:nvSpPr>
          <p:spPr>
            <a:xfrm>
              <a:off x="7581999" y="1991739"/>
              <a:ext cx="739350" cy="521135"/>
            </a:xfrm>
            <a:custGeom>
              <a:avLst/>
              <a:gdLst>
                <a:gd name="connsiteX0" fmla="*/ 353282 w 360807"/>
                <a:gd name="connsiteY0" fmla="*/ 39719 h 254317"/>
                <a:gd name="connsiteX1" fmla="*/ 321373 w 360807"/>
                <a:gd name="connsiteY1" fmla="*/ 7620 h 254317"/>
                <a:gd name="connsiteX2" fmla="*/ 180404 w 360807"/>
                <a:gd name="connsiteY2" fmla="*/ 0 h 254317"/>
                <a:gd name="connsiteX3" fmla="*/ 39433 w 360807"/>
                <a:gd name="connsiteY3" fmla="*/ 7620 h 254317"/>
                <a:gd name="connsiteX4" fmla="*/ 7525 w 360807"/>
                <a:gd name="connsiteY4" fmla="*/ 39719 h 254317"/>
                <a:gd name="connsiteX5" fmla="*/ 0 w 360807"/>
                <a:gd name="connsiteY5" fmla="*/ 127159 h 254317"/>
                <a:gd name="connsiteX6" fmla="*/ 7525 w 360807"/>
                <a:gd name="connsiteY6" fmla="*/ 214598 h 254317"/>
                <a:gd name="connsiteX7" fmla="*/ 39433 w 360807"/>
                <a:gd name="connsiteY7" fmla="*/ 246697 h 254317"/>
                <a:gd name="connsiteX8" fmla="*/ 180404 w 360807"/>
                <a:gd name="connsiteY8" fmla="*/ 254317 h 254317"/>
                <a:gd name="connsiteX9" fmla="*/ 321373 w 360807"/>
                <a:gd name="connsiteY9" fmla="*/ 246697 h 254317"/>
                <a:gd name="connsiteX10" fmla="*/ 353282 w 360807"/>
                <a:gd name="connsiteY10" fmla="*/ 214598 h 254317"/>
                <a:gd name="connsiteX11" fmla="*/ 360807 w 360807"/>
                <a:gd name="connsiteY11" fmla="*/ 127159 h 254317"/>
                <a:gd name="connsiteX12" fmla="*/ 353282 w 360807"/>
                <a:gd name="connsiteY12" fmla="*/ 39719 h 254317"/>
                <a:gd name="connsiteX13" fmla="*/ 143542 w 360807"/>
                <a:gd name="connsiteY13" fmla="*/ 180784 h 254317"/>
                <a:gd name="connsiteX14" fmla="*/ 143542 w 360807"/>
                <a:gd name="connsiteY14" fmla="*/ 73533 h 254317"/>
                <a:gd name="connsiteX15" fmla="*/ 237839 w 360807"/>
                <a:gd name="connsiteY15" fmla="*/ 127159 h 254317"/>
                <a:gd name="connsiteX16" fmla="*/ 143542 w 360807"/>
                <a:gd name="connsiteY16" fmla="*/ 180784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0807" h="254317">
                  <a:moveTo>
                    <a:pt x="353282" y="39719"/>
                  </a:moveTo>
                  <a:cubicBezTo>
                    <a:pt x="349091" y="24098"/>
                    <a:pt x="336899" y="11811"/>
                    <a:pt x="321373" y="7620"/>
                  </a:cubicBezTo>
                  <a:cubicBezTo>
                    <a:pt x="293275" y="0"/>
                    <a:pt x="180404" y="0"/>
                    <a:pt x="180404" y="0"/>
                  </a:cubicBezTo>
                  <a:cubicBezTo>
                    <a:pt x="180404" y="0"/>
                    <a:pt x="67532" y="0"/>
                    <a:pt x="39433" y="7620"/>
                  </a:cubicBezTo>
                  <a:cubicBezTo>
                    <a:pt x="23908" y="11811"/>
                    <a:pt x="11716" y="24098"/>
                    <a:pt x="7525" y="39719"/>
                  </a:cubicBezTo>
                  <a:cubicBezTo>
                    <a:pt x="0" y="68008"/>
                    <a:pt x="0" y="127159"/>
                    <a:pt x="0" y="127159"/>
                  </a:cubicBezTo>
                  <a:cubicBezTo>
                    <a:pt x="0" y="127159"/>
                    <a:pt x="0" y="186214"/>
                    <a:pt x="7525" y="214598"/>
                  </a:cubicBezTo>
                  <a:cubicBezTo>
                    <a:pt x="11716" y="230219"/>
                    <a:pt x="23908" y="242506"/>
                    <a:pt x="39433" y="246697"/>
                  </a:cubicBezTo>
                  <a:cubicBezTo>
                    <a:pt x="67532" y="254317"/>
                    <a:pt x="180404" y="254317"/>
                    <a:pt x="180404" y="254317"/>
                  </a:cubicBezTo>
                  <a:cubicBezTo>
                    <a:pt x="180404" y="254317"/>
                    <a:pt x="293275" y="254317"/>
                    <a:pt x="321373" y="246697"/>
                  </a:cubicBezTo>
                  <a:cubicBezTo>
                    <a:pt x="336899" y="242506"/>
                    <a:pt x="349091" y="230219"/>
                    <a:pt x="353282" y="214598"/>
                  </a:cubicBezTo>
                  <a:cubicBezTo>
                    <a:pt x="360807" y="186309"/>
                    <a:pt x="360807" y="127159"/>
                    <a:pt x="360807" y="127159"/>
                  </a:cubicBezTo>
                  <a:cubicBezTo>
                    <a:pt x="360807" y="127159"/>
                    <a:pt x="360807" y="68104"/>
                    <a:pt x="353282" y="39719"/>
                  </a:cubicBezTo>
                  <a:close/>
                  <a:moveTo>
                    <a:pt x="143542" y="180784"/>
                  </a:moveTo>
                  <a:lnTo>
                    <a:pt x="143542" y="73533"/>
                  </a:lnTo>
                  <a:lnTo>
                    <a:pt x="237839" y="127159"/>
                  </a:lnTo>
                  <a:lnTo>
                    <a:pt x="143542" y="1807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46B36695-9D44-CF4A-14FC-6D97E6B5EEB6}"/>
                </a:ext>
              </a:extLst>
            </p:cNvPr>
            <p:cNvSpPr/>
            <p:nvPr userDrawn="1"/>
          </p:nvSpPr>
          <p:spPr>
            <a:xfrm>
              <a:off x="2419238" y="1689595"/>
              <a:ext cx="1113317" cy="1113317"/>
            </a:xfrm>
            <a:custGeom>
              <a:avLst/>
              <a:gdLst>
                <a:gd name="connsiteX0" fmla="*/ 0 w 543305"/>
                <a:gd name="connsiteY0" fmla="*/ 0 h 543305"/>
                <a:gd name="connsiteX1" fmla="*/ 543306 w 543305"/>
                <a:gd name="connsiteY1" fmla="*/ 0 h 543305"/>
                <a:gd name="connsiteX2" fmla="*/ 543306 w 543305"/>
                <a:gd name="connsiteY2" fmla="*/ 543306 h 543305"/>
                <a:gd name="connsiteX3" fmla="*/ 0 w 543305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E46E7525-5FF1-8346-5B8E-E85830C2BFE2}"/>
                </a:ext>
              </a:extLst>
            </p:cNvPr>
            <p:cNvSpPr/>
            <p:nvPr userDrawn="1"/>
          </p:nvSpPr>
          <p:spPr>
            <a:xfrm>
              <a:off x="2628279" y="2125633"/>
              <a:ext cx="149117" cy="479562"/>
            </a:xfrm>
            <a:custGeom>
              <a:avLst/>
              <a:gdLst>
                <a:gd name="connsiteX0" fmla="*/ 0 w 72770"/>
                <a:gd name="connsiteY0" fmla="*/ 0 h 234029"/>
                <a:gd name="connsiteX1" fmla="*/ 72771 w 72770"/>
                <a:gd name="connsiteY1" fmla="*/ 0 h 234029"/>
                <a:gd name="connsiteX2" fmla="*/ 72771 w 72770"/>
                <a:gd name="connsiteY2" fmla="*/ 234029 h 234029"/>
                <a:gd name="connsiteX3" fmla="*/ 0 w 72770"/>
                <a:gd name="connsiteY3" fmla="*/ 234029 h 23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770" h="234029">
                  <a:moveTo>
                    <a:pt x="0" y="0"/>
                  </a:moveTo>
                  <a:lnTo>
                    <a:pt x="72771" y="0"/>
                  </a:lnTo>
                  <a:lnTo>
                    <a:pt x="72771" y="234029"/>
                  </a:lnTo>
                  <a:lnTo>
                    <a:pt x="0" y="23402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E2643B9D-593C-28B6-33C7-94AC849E27E6}"/>
                </a:ext>
              </a:extLst>
            </p:cNvPr>
            <p:cNvSpPr/>
            <p:nvPr userDrawn="1"/>
          </p:nvSpPr>
          <p:spPr>
            <a:xfrm>
              <a:off x="2616371" y="1887316"/>
              <a:ext cx="172539" cy="172930"/>
            </a:xfrm>
            <a:custGeom>
              <a:avLst/>
              <a:gdLst>
                <a:gd name="connsiteX0" fmla="*/ 42100 w 84200"/>
                <a:gd name="connsiteY0" fmla="*/ 0 h 84391"/>
                <a:gd name="connsiteX1" fmla="*/ 0 w 84200"/>
                <a:gd name="connsiteY1" fmla="*/ 42196 h 84391"/>
                <a:gd name="connsiteX2" fmla="*/ 42100 w 84200"/>
                <a:gd name="connsiteY2" fmla="*/ 84392 h 84391"/>
                <a:gd name="connsiteX3" fmla="*/ 84201 w 84200"/>
                <a:gd name="connsiteY3" fmla="*/ 42196 h 84391"/>
                <a:gd name="connsiteX4" fmla="*/ 42100 w 84200"/>
                <a:gd name="connsiteY4" fmla="*/ 0 h 8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200" h="84391">
                  <a:moveTo>
                    <a:pt x="42100" y="0"/>
                  </a:moveTo>
                  <a:cubicBezTo>
                    <a:pt x="18764" y="0"/>
                    <a:pt x="0" y="18860"/>
                    <a:pt x="0" y="42196"/>
                  </a:cubicBezTo>
                  <a:cubicBezTo>
                    <a:pt x="0" y="65532"/>
                    <a:pt x="18859" y="84392"/>
                    <a:pt x="42100" y="84392"/>
                  </a:cubicBezTo>
                  <a:cubicBezTo>
                    <a:pt x="65342" y="84392"/>
                    <a:pt x="84201" y="65532"/>
                    <a:pt x="84201" y="42196"/>
                  </a:cubicBezTo>
                  <a:cubicBezTo>
                    <a:pt x="84201" y="18860"/>
                    <a:pt x="65342" y="0"/>
                    <a:pt x="4210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DA44CA4D-A7B1-8C2B-5E9A-F02818DF16DD}"/>
                </a:ext>
              </a:extLst>
            </p:cNvPr>
            <p:cNvSpPr/>
            <p:nvPr userDrawn="1"/>
          </p:nvSpPr>
          <p:spPr>
            <a:xfrm>
              <a:off x="2870888" y="2113727"/>
              <a:ext cx="464728" cy="491467"/>
            </a:xfrm>
            <a:custGeom>
              <a:avLst/>
              <a:gdLst>
                <a:gd name="connsiteX0" fmla="*/ 139446 w 226790"/>
                <a:gd name="connsiteY0" fmla="*/ 0 h 239839"/>
                <a:gd name="connsiteX1" fmla="*/ 70675 w 226790"/>
                <a:gd name="connsiteY1" fmla="*/ 37814 h 239839"/>
                <a:gd name="connsiteX2" fmla="*/ 69723 w 226790"/>
                <a:gd name="connsiteY2" fmla="*/ 37814 h 239839"/>
                <a:gd name="connsiteX3" fmla="*/ 69723 w 226790"/>
                <a:gd name="connsiteY3" fmla="*/ 5810 h 239839"/>
                <a:gd name="connsiteX4" fmla="*/ 0 w 226790"/>
                <a:gd name="connsiteY4" fmla="*/ 5810 h 239839"/>
                <a:gd name="connsiteX5" fmla="*/ 0 w 226790"/>
                <a:gd name="connsiteY5" fmla="*/ 239839 h 239839"/>
                <a:gd name="connsiteX6" fmla="*/ 72676 w 226790"/>
                <a:gd name="connsiteY6" fmla="*/ 239839 h 239839"/>
                <a:gd name="connsiteX7" fmla="*/ 72676 w 226790"/>
                <a:gd name="connsiteY7" fmla="*/ 124111 h 239839"/>
                <a:gd name="connsiteX8" fmla="*/ 116300 w 226790"/>
                <a:gd name="connsiteY8" fmla="*/ 64008 h 239839"/>
                <a:gd name="connsiteX9" fmla="*/ 154115 w 226790"/>
                <a:gd name="connsiteY9" fmla="*/ 126016 h 239839"/>
                <a:gd name="connsiteX10" fmla="*/ 154115 w 226790"/>
                <a:gd name="connsiteY10" fmla="*/ 239839 h 239839"/>
                <a:gd name="connsiteX11" fmla="*/ 226790 w 226790"/>
                <a:gd name="connsiteY11" fmla="*/ 239839 h 239839"/>
                <a:gd name="connsiteX12" fmla="*/ 226790 w 226790"/>
                <a:gd name="connsiteY12" fmla="*/ 111538 h 239839"/>
                <a:gd name="connsiteX13" fmla="*/ 139541 w 226790"/>
                <a:gd name="connsiteY13" fmla="*/ 95 h 23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6790" h="239839">
                  <a:moveTo>
                    <a:pt x="139446" y="0"/>
                  </a:moveTo>
                  <a:cubicBezTo>
                    <a:pt x="104108" y="0"/>
                    <a:pt x="80391" y="19431"/>
                    <a:pt x="70675" y="37814"/>
                  </a:cubicBezTo>
                  <a:lnTo>
                    <a:pt x="69723" y="37814"/>
                  </a:lnTo>
                  <a:lnTo>
                    <a:pt x="69723" y="5810"/>
                  </a:lnTo>
                  <a:lnTo>
                    <a:pt x="0" y="5810"/>
                  </a:lnTo>
                  <a:lnTo>
                    <a:pt x="0" y="239839"/>
                  </a:lnTo>
                  <a:lnTo>
                    <a:pt x="72676" y="239839"/>
                  </a:lnTo>
                  <a:lnTo>
                    <a:pt x="72676" y="124111"/>
                  </a:lnTo>
                  <a:cubicBezTo>
                    <a:pt x="72676" y="93631"/>
                    <a:pt x="78486" y="64008"/>
                    <a:pt x="116300" y="64008"/>
                  </a:cubicBezTo>
                  <a:cubicBezTo>
                    <a:pt x="154115" y="64008"/>
                    <a:pt x="154115" y="98869"/>
                    <a:pt x="154115" y="126016"/>
                  </a:cubicBezTo>
                  <a:lnTo>
                    <a:pt x="154115" y="239839"/>
                  </a:lnTo>
                  <a:lnTo>
                    <a:pt x="226790" y="239839"/>
                  </a:lnTo>
                  <a:lnTo>
                    <a:pt x="226790" y="111538"/>
                  </a:lnTo>
                  <a:cubicBezTo>
                    <a:pt x="226790" y="48577"/>
                    <a:pt x="213170" y="95"/>
                    <a:pt x="139541" y="9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D7235AA9-6C56-4AF4-5D5D-249E43C4A4B9}"/>
                </a:ext>
              </a:extLst>
            </p:cNvPr>
            <p:cNvSpPr/>
            <p:nvPr userDrawn="1"/>
          </p:nvSpPr>
          <p:spPr>
            <a:xfrm>
              <a:off x="8639104" y="1690572"/>
              <a:ext cx="1113317" cy="1113318"/>
            </a:xfrm>
            <a:custGeom>
              <a:avLst/>
              <a:gdLst>
                <a:gd name="connsiteX0" fmla="*/ 0 w 543305"/>
                <a:gd name="connsiteY0" fmla="*/ 0 h 543306"/>
                <a:gd name="connsiteX1" fmla="*/ 543306 w 543305"/>
                <a:gd name="connsiteY1" fmla="*/ 0 h 543306"/>
                <a:gd name="connsiteX2" fmla="*/ 543306 w 543305"/>
                <a:gd name="connsiteY2" fmla="*/ 543306 h 543306"/>
                <a:gd name="connsiteX3" fmla="*/ 0 w 543305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9F594E5-39F7-5122-ACD7-B01BB6AD6085}"/>
                </a:ext>
              </a:extLst>
            </p:cNvPr>
            <p:cNvSpPr/>
            <p:nvPr userDrawn="1"/>
          </p:nvSpPr>
          <p:spPr>
            <a:xfrm>
              <a:off x="9250999" y="2079375"/>
              <a:ext cx="335713" cy="335714"/>
            </a:xfrm>
            <a:custGeom>
              <a:avLst/>
              <a:gdLst>
                <a:gd name="connsiteX0" fmla="*/ 81915 w 163830"/>
                <a:gd name="connsiteY0" fmla="*/ 0 h 163830"/>
                <a:gd name="connsiteX1" fmla="*/ 0 w 163830"/>
                <a:gd name="connsiteY1" fmla="*/ 81915 h 163830"/>
                <a:gd name="connsiteX2" fmla="*/ 81915 w 163830"/>
                <a:gd name="connsiteY2" fmla="*/ 163830 h 163830"/>
                <a:gd name="connsiteX3" fmla="*/ 163830 w 163830"/>
                <a:gd name="connsiteY3" fmla="*/ 81915 h 163830"/>
                <a:gd name="connsiteX4" fmla="*/ 81915 w 163830"/>
                <a:gd name="connsiteY4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30">
                  <a:moveTo>
                    <a:pt x="81915" y="0"/>
                  </a:moveTo>
                  <a:cubicBezTo>
                    <a:pt x="36672" y="0"/>
                    <a:pt x="0" y="36671"/>
                    <a:pt x="0" y="81915"/>
                  </a:cubicBezTo>
                  <a:cubicBezTo>
                    <a:pt x="0" y="127159"/>
                    <a:pt x="36672" y="163830"/>
                    <a:pt x="81915" y="163830"/>
                  </a:cubicBezTo>
                  <a:cubicBezTo>
                    <a:pt x="127159" y="163830"/>
                    <a:pt x="163830" y="127159"/>
                    <a:pt x="163830" y="81915"/>
                  </a:cubicBezTo>
                  <a:cubicBezTo>
                    <a:pt x="163830" y="36671"/>
                    <a:pt x="127159" y="0"/>
                    <a:pt x="8191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9221A9C7-C6AD-0626-16DC-BE6C6F74C19B}"/>
                </a:ext>
              </a:extLst>
            </p:cNvPr>
            <p:cNvSpPr/>
            <p:nvPr userDrawn="1"/>
          </p:nvSpPr>
          <p:spPr>
            <a:xfrm>
              <a:off x="8804617" y="2079375"/>
              <a:ext cx="335713" cy="335711"/>
            </a:xfrm>
            <a:custGeom>
              <a:avLst/>
              <a:gdLst>
                <a:gd name="connsiteX0" fmla="*/ 163830 w 163830"/>
                <a:gd name="connsiteY0" fmla="*/ 81915 h 163829"/>
                <a:gd name="connsiteX1" fmla="*/ 81915 w 163830"/>
                <a:gd name="connsiteY1" fmla="*/ 163830 h 163829"/>
                <a:gd name="connsiteX2" fmla="*/ 1 w 163830"/>
                <a:gd name="connsiteY2" fmla="*/ 81915 h 163829"/>
                <a:gd name="connsiteX3" fmla="*/ 81915 w 163830"/>
                <a:gd name="connsiteY3" fmla="*/ 0 h 163829"/>
                <a:gd name="connsiteX4" fmla="*/ 163830 w 163830"/>
                <a:gd name="connsiteY4" fmla="*/ 81915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29">
                  <a:moveTo>
                    <a:pt x="163830" y="81915"/>
                  </a:moveTo>
                  <a:cubicBezTo>
                    <a:pt x="163830" y="127155"/>
                    <a:pt x="127156" y="163830"/>
                    <a:pt x="81915" y="163830"/>
                  </a:cubicBezTo>
                  <a:cubicBezTo>
                    <a:pt x="36675" y="163830"/>
                    <a:pt x="1" y="127155"/>
                    <a:pt x="1" y="81915"/>
                  </a:cubicBezTo>
                  <a:cubicBezTo>
                    <a:pt x="1" y="36675"/>
                    <a:pt x="36675" y="0"/>
                    <a:pt x="81915" y="0"/>
                  </a:cubicBezTo>
                  <a:cubicBezTo>
                    <a:pt x="127156" y="0"/>
                    <a:pt x="163830" y="36675"/>
                    <a:pt x="163830" y="8191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2857E51B-0F39-5587-5067-B466AAFF56CC}"/>
                </a:ext>
              </a:extLst>
            </p:cNvPr>
            <p:cNvSpPr/>
            <p:nvPr userDrawn="1"/>
          </p:nvSpPr>
          <p:spPr>
            <a:xfrm>
              <a:off x="3663327" y="1692523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B9A5378C-3AD2-2975-4FF4-12CED3D169DD}"/>
                </a:ext>
              </a:extLst>
            </p:cNvPr>
            <p:cNvSpPr/>
            <p:nvPr userDrawn="1"/>
          </p:nvSpPr>
          <p:spPr>
            <a:xfrm>
              <a:off x="3867878" y="1889462"/>
              <a:ext cx="703825" cy="719246"/>
            </a:xfrm>
            <a:custGeom>
              <a:avLst/>
              <a:gdLst>
                <a:gd name="connsiteX0" fmla="*/ 204406 w 343471"/>
                <a:gd name="connsiteY0" fmla="*/ 148685 h 350996"/>
                <a:gd name="connsiteX1" fmla="*/ 332327 w 343471"/>
                <a:gd name="connsiteY1" fmla="*/ 0 h 350996"/>
                <a:gd name="connsiteX2" fmla="*/ 302038 w 343471"/>
                <a:gd name="connsiteY2" fmla="*/ 0 h 350996"/>
                <a:gd name="connsiteX3" fmla="*/ 190976 w 343471"/>
                <a:gd name="connsiteY3" fmla="*/ 129064 h 350996"/>
                <a:gd name="connsiteX4" fmla="*/ 102298 w 343471"/>
                <a:gd name="connsiteY4" fmla="*/ 0 h 350996"/>
                <a:gd name="connsiteX5" fmla="*/ 0 w 343471"/>
                <a:gd name="connsiteY5" fmla="*/ 0 h 350996"/>
                <a:gd name="connsiteX6" fmla="*/ 134112 w 343471"/>
                <a:gd name="connsiteY6" fmla="*/ 195167 h 350996"/>
                <a:gd name="connsiteX7" fmla="*/ 0 w 343471"/>
                <a:gd name="connsiteY7" fmla="*/ 350996 h 350996"/>
                <a:gd name="connsiteX8" fmla="*/ 30289 w 343471"/>
                <a:gd name="connsiteY8" fmla="*/ 350996 h 350996"/>
                <a:gd name="connsiteX9" fmla="*/ 147542 w 343471"/>
                <a:gd name="connsiteY9" fmla="*/ 214694 h 350996"/>
                <a:gd name="connsiteX10" fmla="*/ 241173 w 343471"/>
                <a:gd name="connsiteY10" fmla="*/ 350996 h 350996"/>
                <a:gd name="connsiteX11" fmla="*/ 343471 w 343471"/>
                <a:gd name="connsiteY11" fmla="*/ 350996 h 350996"/>
                <a:gd name="connsiteX12" fmla="*/ 204406 w 343471"/>
                <a:gd name="connsiteY12" fmla="*/ 148590 h 350996"/>
                <a:gd name="connsiteX13" fmla="*/ 204406 w 343471"/>
                <a:gd name="connsiteY13" fmla="*/ 148590 h 350996"/>
                <a:gd name="connsiteX14" fmla="*/ 162973 w 343471"/>
                <a:gd name="connsiteY14" fmla="*/ 196882 h 350996"/>
                <a:gd name="connsiteX15" fmla="*/ 149352 w 343471"/>
                <a:gd name="connsiteY15" fmla="*/ 177451 h 350996"/>
                <a:gd name="connsiteX16" fmla="*/ 41243 w 343471"/>
                <a:gd name="connsiteY16" fmla="*/ 22765 h 350996"/>
                <a:gd name="connsiteX17" fmla="*/ 87821 w 343471"/>
                <a:gd name="connsiteY17" fmla="*/ 22765 h 350996"/>
                <a:gd name="connsiteX18" fmla="*/ 175070 w 343471"/>
                <a:gd name="connsiteY18" fmla="*/ 147542 h 350996"/>
                <a:gd name="connsiteX19" fmla="*/ 188690 w 343471"/>
                <a:gd name="connsiteY19" fmla="*/ 166973 h 350996"/>
                <a:gd name="connsiteX20" fmla="*/ 302133 w 343471"/>
                <a:gd name="connsiteY20" fmla="*/ 329184 h 350996"/>
                <a:gd name="connsiteX21" fmla="*/ 255556 w 343471"/>
                <a:gd name="connsiteY21" fmla="*/ 329184 h 350996"/>
                <a:gd name="connsiteX22" fmla="*/ 162973 w 343471"/>
                <a:gd name="connsiteY22" fmla="*/ 196787 h 350996"/>
                <a:gd name="connsiteX23" fmla="*/ 162973 w 343471"/>
                <a:gd name="connsiteY23" fmla="*/ 196787 h 350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3471" h="350996">
                  <a:moveTo>
                    <a:pt x="204406" y="148685"/>
                  </a:moveTo>
                  <a:lnTo>
                    <a:pt x="332327" y="0"/>
                  </a:lnTo>
                  <a:lnTo>
                    <a:pt x="302038" y="0"/>
                  </a:lnTo>
                  <a:lnTo>
                    <a:pt x="190976" y="129064"/>
                  </a:lnTo>
                  <a:lnTo>
                    <a:pt x="102298" y="0"/>
                  </a:lnTo>
                  <a:lnTo>
                    <a:pt x="0" y="0"/>
                  </a:lnTo>
                  <a:lnTo>
                    <a:pt x="134112" y="195167"/>
                  </a:lnTo>
                  <a:lnTo>
                    <a:pt x="0" y="350996"/>
                  </a:lnTo>
                  <a:lnTo>
                    <a:pt x="30289" y="350996"/>
                  </a:lnTo>
                  <a:lnTo>
                    <a:pt x="147542" y="214694"/>
                  </a:lnTo>
                  <a:lnTo>
                    <a:pt x="241173" y="350996"/>
                  </a:lnTo>
                  <a:lnTo>
                    <a:pt x="343471" y="350996"/>
                  </a:lnTo>
                  <a:lnTo>
                    <a:pt x="204406" y="148590"/>
                  </a:lnTo>
                  <a:lnTo>
                    <a:pt x="204406" y="148590"/>
                  </a:lnTo>
                  <a:close/>
                  <a:moveTo>
                    <a:pt x="162973" y="196882"/>
                  </a:moveTo>
                  <a:lnTo>
                    <a:pt x="149352" y="177451"/>
                  </a:lnTo>
                  <a:lnTo>
                    <a:pt x="41243" y="22765"/>
                  </a:lnTo>
                  <a:lnTo>
                    <a:pt x="87821" y="22765"/>
                  </a:lnTo>
                  <a:lnTo>
                    <a:pt x="175070" y="147542"/>
                  </a:lnTo>
                  <a:lnTo>
                    <a:pt x="188690" y="166973"/>
                  </a:lnTo>
                  <a:lnTo>
                    <a:pt x="302133" y="329184"/>
                  </a:lnTo>
                  <a:lnTo>
                    <a:pt x="255556" y="329184"/>
                  </a:lnTo>
                  <a:lnTo>
                    <a:pt x="162973" y="196787"/>
                  </a:lnTo>
                  <a:lnTo>
                    <a:pt x="162973" y="19678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48517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-3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285">
            <a:extLst>
              <a:ext uri="{FF2B5EF4-FFF2-40B4-BE49-F238E27FC236}">
                <a16:creationId xmlns:a16="http://schemas.microsoft.com/office/drawing/2014/main" id="{33C27B49-A27E-0D8E-47DA-07C46ED6F8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886397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 </a:t>
            </a:r>
            <a:br>
              <a:rPr lang="en-US" dirty="0"/>
            </a:br>
            <a:r>
              <a:rPr lang="en-US" dirty="0"/>
              <a:t>for the slide; no longer than two lines 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1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2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6527932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xag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AFC910-D2D4-C5E3-4A8E-DB371D1637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39371" y="-23484"/>
            <a:ext cx="6737350" cy="6865418"/>
          </a:xfrm>
          <a:custGeom>
            <a:avLst/>
            <a:gdLst>
              <a:gd name="connsiteX0" fmla="*/ 4765422 w 6737350"/>
              <a:gd name="connsiteY0" fmla="*/ 5955463 h 6865418"/>
              <a:gd name="connsiteX1" fmla="*/ 6080062 w 6737350"/>
              <a:gd name="connsiteY1" fmla="*/ 5955463 h 6865418"/>
              <a:gd name="connsiteX2" fmla="*/ 6604382 w 6737350"/>
              <a:gd name="connsiteY2" fmla="*/ 6863640 h 6865418"/>
              <a:gd name="connsiteX3" fmla="*/ 4240721 w 6737350"/>
              <a:gd name="connsiteY3" fmla="*/ 6864212 h 6865418"/>
              <a:gd name="connsiteX4" fmla="*/ 2712846 w 6737350"/>
              <a:gd name="connsiteY4" fmla="*/ 4762425 h 6865418"/>
              <a:gd name="connsiteX5" fmla="*/ 4027487 w 6737350"/>
              <a:gd name="connsiteY5" fmla="*/ 4762425 h 6865418"/>
              <a:gd name="connsiteX6" fmla="*/ 4684776 w 6737350"/>
              <a:gd name="connsiteY6" fmla="*/ 5900917 h 6865418"/>
              <a:gd name="connsiteX7" fmla="*/ 4128579 w 6737350"/>
              <a:gd name="connsiteY7" fmla="*/ 6864339 h 6865418"/>
              <a:gd name="connsiteX8" fmla="*/ 2612326 w 6737350"/>
              <a:gd name="connsiteY8" fmla="*/ 6865418 h 6865418"/>
              <a:gd name="connsiteX9" fmla="*/ 2055495 w 6737350"/>
              <a:gd name="connsiteY9" fmla="*/ 5900917 h 6865418"/>
              <a:gd name="connsiteX10" fmla="*/ 4765421 w 6737350"/>
              <a:gd name="connsiteY10" fmla="*/ 3584563 h 6865418"/>
              <a:gd name="connsiteX11" fmla="*/ 6080061 w 6737350"/>
              <a:gd name="connsiteY11" fmla="*/ 3584563 h 6865418"/>
              <a:gd name="connsiteX12" fmla="*/ 6737350 w 6737350"/>
              <a:gd name="connsiteY12" fmla="*/ 4723055 h 6865418"/>
              <a:gd name="connsiteX13" fmla="*/ 6080061 w 6737350"/>
              <a:gd name="connsiteY13" fmla="*/ 5861546 h 6865418"/>
              <a:gd name="connsiteX14" fmla="*/ 4765421 w 6737350"/>
              <a:gd name="connsiteY14" fmla="*/ 5861546 h 6865418"/>
              <a:gd name="connsiteX15" fmla="*/ 4108069 w 6737350"/>
              <a:gd name="connsiteY15" fmla="*/ 4723055 h 6865418"/>
              <a:gd name="connsiteX16" fmla="*/ 2712846 w 6737350"/>
              <a:gd name="connsiteY16" fmla="*/ 2395463 h 6865418"/>
              <a:gd name="connsiteX17" fmla="*/ 4027487 w 6737350"/>
              <a:gd name="connsiteY17" fmla="*/ 2395463 h 6865418"/>
              <a:gd name="connsiteX18" fmla="*/ 4684776 w 6737350"/>
              <a:gd name="connsiteY18" fmla="*/ 3533955 h 6865418"/>
              <a:gd name="connsiteX19" fmla="*/ 4027487 w 6737350"/>
              <a:gd name="connsiteY19" fmla="*/ 4672446 h 6865418"/>
              <a:gd name="connsiteX20" fmla="*/ 2712846 w 6737350"/>
              <a:gd name="connsiteY20" fmla="*/ 4672446 h 6865418"/>
              <a:gd name="connsiteX21" fmla="*/ 2055495 w 6737350"/>
              <a:gd name="connsiteY21" fmla="*/ 3533955 h 6865418"/>
              <a:gd name="connsiteX22" fmla="*/ 657289 w 6737350"/>
              <a:gd name="connsiteY22" fmla="*/ 1217538 h 6865418"/>
              <a:gd name="connsiteX23" fmla="*/ 1971929 w 6737350"/>
              <a:gd name="connsiteY23" fmla="*/ 1217538 h 6865418"/>
              <a:gd name="connsiteX24" fmla="*/ 2629281 w 6737350"/>
              <a:gd name="connsiteY24" fmla="*/ 2356092 h 6865418"/>
              <a:gd name="connsiteX25" fmla="*/ 1971929 w 6737350"/>
              <a:gd name="connsiteY25" fmla="*/ 3494584 h 6865418"/>
              <a:gd name="connsiteX26" fmla="*/ 657289 w 6737350"/>
              <a:gd name="connsiteY26" fmla="*/ 3494584 h 6865418"/>
              <a:gd name="connsiteX27" fmla="*/ 0 w 6737350"/>
              <a:gd name="connsiteY27" fmla="*/ 2356092 h 6865418"/>
              <a:gd name="connsiteX28" fmla="*/ 4765421 w 6737350"/>
              <a:gd name="connsiteY28" fmla="*/ 1217537 h 6865418"/>
              <a:gd name="connsiteX29" fmla="*/ 6080061 w 6737350"/>
              <a:gd name="connsiteY29" fmla="*/ 1217537 h 6865418"/>
              <a:gd name="connsiteX30" fmla="*/ 6737350 w 6737350"/>
              <a:gd name="connsiteY30" fmla="*/ 2356092 h 6865418"/>
              <a:gd name="connsiteX31" fmla="*/ 6080061 w 6737350"/>
              <a:gd name="connsiteY31" fmla="*/ 3494584 h 6865418"/>
              <a:gd name="connsiteX32" fmla="*/ 4765421 w 6737350"/>
              <a:gd name="connsiteY32" fmla="*/ 3494584 h 6865418"/>
              <a:gd name="connsiteX33" fmla="*/ 4108069 w 6737350"/>
              <a:gd name="connsiteY33" fmla="*/ 2356092 h 6865418"/>
              <a:gd name="connsiteX34" fmla="*/ 2712846 w 6737350"/>
              <a:gd name="connsiteY34" fmla="*/ 39549 h 6865418"/>
              <a:gd name="connsiteX35" fmla="*/ 4027487 w 6737350"/>
              <a:gd name="connsiteY35" fmla="*/ 39549 h 6865418"/>
              <a:gd name="connsiteX36" fmla="*/ 4684776 w 6737350"/>
              <a:gd name="connsiteY36" fmla="*/ 1178041 h 6865418"/>
              <a:gd name="connsiteX37" fmla="*/ 4027487 w 6737350"/>
              <a:gd name="connsiteY37" fmla="*/ 2316532 h 6865418"/>
              <a:gd name="connsiteX38" fmla="*/ 2712846 w 6737350"/>
              <a:gd name="connsiteY38" fmla="*/ 2316532 h 6865418"/>
              <a:gd name="connsiteX39" fmla="*/ 2055495 w 6737350"/>
              <a:gd name="connsiteY39" fmla="*/ 1178041 h 6865418"/>
              <a:gd name="connsiteX40" fmla="*/ 13492 w 6737350"/>
              <a:gd name="connsiteY40" fmla="*/ 0 h 6865418"/>
              <a:gd name="connsiteX41" fmla="*/ 2631396 w 6737350"/>
              <a:gd name="connsiteY41" fmla="*/ 13447 h 6865418"/>
              <a:gd name="connsiteX42" fmla="*/ 1973010 w 6737350"/>
              <a:gd name="connsiteY42" fmla="*/ 1137655 h 6865418"/>
              <a:gd name="connsiteX43" fmla="*/ 658369 w 6737350"/>
              <a:gd name="connsiteY43" fmla="*/ 1137655 h 686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737350" h="6865418">
                <a:moveTo>
                  <a:pt x="4765422" y="5955463"/>
                </a:moveTo>
                <a:lnTo>
                  <a:pt x="6080062" y="5955463"/>
                </a:lnTo>
                <a:lnTo>
                  <a:pt x="6604382" y="6863640"/>
                </a:lnTo>
                <a:lnTo>
                  <a:pt x="4240721" y="6864212"/>
                </a:lnTo>
                <a:close/>
                <a:moveTo>
                  <a:pt x="2712846" y="4762425"/>
                </a:moveTo>
                <a:lnTo>
                  <a:pt x="4027487" y="4762425"/>
                </a:lnTo>
                <a:lnTo>
                  <a:pt x="4684776" y="5900917"/>
                </a:lnTo>
                <a:lnTo>
                  <a:pt x="4128579" y="6864339"/>
                </a:lnTo>
                <a:lnTo>
                  <a:pt x="2612326" y="6865418"/>
                </a:lnTo>
                <a:lnTo>
                  <a:pt x="2055495" y="5900917"/>
                </a:lnTo>
                <a:close/>
                <a:moveTo>
                  <a:pt x="4765421" y="3584563"/>
                </a:moveTo>
                <a:lnTo>
                  <a:pt x="6080061" y="3584563"/>
                </a:lnTo>
                <a:lnTo>
                  <a:pt x="6737350" y="4723055"/>
                </a:lnTo>
                <a:lnTo>
                  <a:pt x="6080061" y="5861546"/>
                </a:lnTo>
                <a:lnTo>
                  <a:pt x="4765421" y="5861546"/>
                </a:lnTo>
                <a:lnTo>
                  <a:pt x="4108069" y="4723055"/>
                </a:lnTo>
                <a:close/>
                <a:moveTo>
                  <a:pt x="2712846" y="2395463"/>
                </a:moveTo>
                <a:lnTo>
                  <a:pt x="4027487" y="2395463"/>
                </a:lnTo>
                <a:lnTo>
                  <a:pt x="4684776" y="3533955"/>
                </a:lnTo>
                <a:lnTo>
                  <a:pt x="4027487" y="4672446"/>
                </a:lnTo>
                <a:lnTo>
                  <a:pt x="2712846" y="4672446"/>
                </a:lnTo>
                <a:lnTo>
                  <a:pt x="2055495" y="3533955"/>
                </a:lnTo>
                <a:close/>
                <a:moveTo>
                  <a:pt x="657289" y="1217538"/>
                </a:moveTo>
                <a:lnTo>
                  <a:pt x="1971929" y="1217538"/>
                </a:lnTo>
                <a:lnTo>
                  <a:pt x="2629281" y="2356092"/>
                </a:lnTo>
                <a:lnTo>
                  <a:pt x="1971929" y="3494584"/>
                </a:lnTo>
                <a:lnTo>
                  <a:pt x="657289" y="3494584"/>
                </a:lnTo>
                <a:lnTo>
                  <a:pt x="0" y="2356092"/>
                </a:lnTo>
                <a:close/>
                <a:moveTo>
                  <a:pt x="4765421" y="1217537"/>
                </a:moveTo>
                <a:lnTo>
                  <a:pt x="6080061" y="1217537"/>
                </a:lnTo>
                <a:lnTo>
                  <a:pt x="6737350" y="2356092"/>
                </a:lnTo>
                <a:lnTo>
                  <a:pt x="6080061" y="3494584"/>
                </a:lnTo>
                <a:lnTo>
                  <a:pt x="4765421" y="3494584"/>
                </a:lnTo>
                <a:lnTo>
                  <a:pt x="4108069" y="2356092"/>
                </a:lnTo>
                <a:close/>
                <a:moveTo>
                  <a:pt x="2712846" y="39549"/>
                </a:moveTo>
                <a:lnTo>
                  <a:pt x="4027487" y="39549"/>
                </a:lnTo>
                <a:lnTo>
                  <a:pt x="4684776" y="1178041"/>
                </a:lnTo>
                <a:lnTo>
                  <a:pt x="4027487" y="2316532"/>
                </a:lnTo>
                <a:lnTo>
                  <a:pt x="2712846" y="2316532"/>
                </a:lnTo>
                <a:lnTo>
                  <a:pt x="2055495" y="1178041"/>
                </a:lnTo>
                <a:close/>
                <a:moveTo>
                  <a:pt x="13492" y="0"/>
                </a:moveTo>
                <a:lnTo>
                  <a:pt x="2631396" y="13447"/>
                </a:lnTo>
                <a:lnTo>
                  <a:pt x="1973010" y="1137655"/>
                </a:lnTo>
                <a:lnTo>
                  <a:pt x="658369" y="11376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4412934" cy="1772793"/>
          </a:xfrm>
        </p:spPr>
        <p:txBody>
          <a:bodyPr anchor="t" anchorCtr="0">
            <a:noAutofit/>
          </a:bodyPr>
          <a:lstStyle/>
          <a:p>
            <a:r>
              <a:rPr lang="en-US" dirty="0"/>
              <a:t>One-sentence headline stating the main takeaway message </a:t>
            </a:r>
            <a:br>
              <a:rPr lang="en-US" dirty="0"/>
            </a:br>
            <a:r>
              <a:rPr lang="en-US" dirty="0"/>
              <a:t>for the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3" y="2514601"/>
            <a:ext cx="4412934" cy="3756990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en-US" dirty="0"/>
              <a:t>Supporting point 1 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35542031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OR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85">
            <a:extLst>
              <a:ext uri="{FF2B5EF4-FFF2-40B4-BE49-F238E27FC236}">
                <a16:creationId xmlns:a16="http://schemas.microsoft.com/office/drawing/2014/main" id="{89B1F087-DF83-09A8-95A1-156B3E9031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E6F3ADE-A89C-6520-CF9E-35DBBF658006}"/>
              </a:ext>
            </a:extLst>
          </p:cNvPr>
          <p:cNvGrpSpPr/>
          <p:nvPr userDrawn="1"/>
        </p:nvGrpSpPr>
        <p:grpSpPr>
          <a:xfrm>
            <a:off x="4258364" y="5999147"/>
            <a:ext cx="3675272" cy="369332"/>
            <a:chOff x="2384568" y="6390825"/>
            <a:chExt cx="3439954" cy="345685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01B8E79D-B334-5A32-32FE-8CC93A632A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24FEE0D-24E7-9F86-60D8-E8982B5DB295}"/>
                </a:ext>
              </a:extLst>
            </p:cNvPr>
            <p:cNvSpPr txBox="1"/>
            <p:nvPr userDrawn="1"/>
          </p:nvSpPr>
          <p:spPr>
            <a:xfrm>
              <a:off x="3588247" y="6390825"/>
              <a:ext cx="2236275" cy="345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pic>
        <p:nvPicPr>
          <p:cNvPr id="37" name="Graphic 36">
            <a:extLst>
              <a:ext uri="{FF2B5EF4-FFF2-40B4-BE49-F238E27FC236}">
                <a16:creationId xmlns:a16="http://schemas.microsoft.com/office/drawing/2014/main" id="{5CAC3282-DC62-4A2A-767F-48373E113E9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09255" y="2735048"/>
            <a:ext cx="5773490" cy="138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54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285">
            <a:extLst>
              <a:ext uri="{FF2B5EF4-FFF2-40B4-BE49-F238E27FC236}">
                <a16:creationId xmlns:a16="http://schemas.microsoft.com/office/drawing/2014/main" id="{B10B79AB-DA35-C9D9-2529-6A8AA0E502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1566" r="18851"/>
          <a:stretch/>
        </p:blipFill>
        <p:spPr>
          <a:xfrm rot="10800000">
            <a:off x="-1" y="0"/>
            <a:ext cx="6045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29654C-4DCE-CBB4-4BA7-74D0EC3EB963}"/>
              </a:ext>
            </a:extLst>
          </p:cNvPr>
          <p:cNvGrpSpPr/>
          <p:nvPr userDrawn="1"/>
        </p:nvGrpSpPr>
        <p:grpSpPr>
          <a:xfrm>
            <a:off x="897656" y="6161203"/>
            <a:ext cx="4842685" cy="429764"/>
            <a:chOff x="2384568" y="6419574"/>
            <a:chExt cx="4161723" cy="369332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E739D28-04EF-E5F5-AE3E-05983A573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A706AB-C5B5-40F2-B756-AD0F7D731AE5}"/>
                </a:ext>
              </a:extLst>
            </p:cNvPr>
            <p:cNvSpPr txBox="1"/>
            <p:nvPr userDrawn="1"/>
          </p:nvSpPr>
          <p:spPr>
            <a:xfrm>
              <a:off x="3588247" y="6419574"/>
              <a:ext cx="295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45200" y="0"/>
            <a:ext cx="61468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133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FE843FE-B2D6-28A8-6229-2F4F14E7EA05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5609063 w 12192000"/>
              <a:gd name="connsiteY5" fmla="*/ 1505414 h 6858000"/>
              <a:gd name="connsiteX6" fmla="*/ 5609063 w 12192000"/>
              <a:gd name="connsiteY6" fmla="*/ 5352586 h 6858000"/>
              <a:gd name="connsiteX7" fmla="*/ 11452302 w 12192000"/>
              <a:gd name="connsiteY7" fmla="*/ 5352586 h 6858000"/>
              <a:gd name="connsiteX8" fmla="*/ 11452302 w 12192000"/>
              <a:gd name="connsiteY8" fmla="*/ 1505414 h 6858000"/>
              <a:gd name="connsiteX9" fmla="*/ 5609063 w 12192000"/>
              <a:gd name="connsiteY9" fmla="*/ 150541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5609063" y="1505414"/>
                </a:moveTo>
                <a:lnTo>
                  <a:pt x="5609063" y="5352586"/>
                </a:lnTo>
                <a:lnTo>
                  <a:pt x="11452302" y="5352586"/>
                </a:lnTo>
                <a:lnTo>
                  <a:pt x="11452302" y="1505414"/>
                </a:lnTo>
                <a:lnTo>
                  <a:pt x="5609063" y="1505414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29654C-4DCE-CBB4-4BA7-74D0EC3EB963}"/>
              </a:ext>
            </a:extLst>
          </p:cNvPr>
          <p:cNvGrpSpPr/>
          <p:nvPr userDrawn="1"/>
        </p:nvGrpSpPr>
        <p:grpSpPr>
          <a:xfrm>
            <a:off x="897656" y="6161203"/>
            <a:ext cx="4842685" cy="429764"/>
            <a:chOff x="2384568" y="6419574"/>
            <a:chExt cx="4161723" cy="369332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E739D28-04EF-E5F5-AE3E-05983A573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A706AB-C5B5-40F2-B756-AD0F7D731AE5}"/>
                </a:ext>
              </a:extLst>
            </p:cNvPr>
            <p:cNvSpPr txBox="1"/>
            <p:nvPr userDrawn="1"/>
          </p:nvSpPr>
          <p:spPr>
            <a:xfrm>
              <a:off x="3588247" y="6419574"/>
              <a:ext cx="295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09063" y="1516565"/>
            <a:ext cx="5843239" cy="383602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14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A0731A8F-A5F9-DD23-C897-CABCBA301C32}"/>
              </a:ext>
            </a:extLst>
          </p:cNvPr>
          <p:cNvSpPr/>
          <p:nvPr userDrawn="1"/>
        </p:nvSpPr>
        <p:spPr>
          <a:xfrm>
            <a:off x="0" y="2874040"/>
            <a:ext cx="12192000" cy="3983959"/>
          </a:xfrm>
          <a:custGeom>
            <a:avLst/>
            <a:gdLst>
              <a:gd name="connsiteX0" fmla="*/ 0 w 12192000"/>
              <a:gd name="connsiteY0" fmla="*/ 0 h 3728466"/>
              <a:gd name="connsiteX1" fmla="*/ 12192000 w 12192000"/>
              <a:gd name="connsiteY1" fmla="*/ 0 h 3728466"/>
              <a:gd name="connsiteX2" fmla="*/ 12192000 w 12192000"/>
              <a:gd name="connsiteY2" fmla="*/ 3728466 h 3728466"/>
              <a:gd name="connsiteX3" fmla="*/ 0 w 12192000"/>
              <a:gd name="connsiteY3" fmla="*/ 3728466 h 372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28466">
                <a:moveTo>
                  <a:pt x="0" y="0"/>
                </a:moveTo>
                <a:lnTo>
                  <a:pt x="12192000" y="0"/>
                </a:lnTo>
                <a:lnTo>
                  <a:pt x="12192000" y="3728466"/>
                </a:lnTo>
                <a:lnTo>
                  <a:pt x="0" y="3728466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61" name="Picture Placeholder 360">
            <a:extLst>
              <a:ext uri="{FF2B5EF4-FFF2-40B4-BE49-F238E27FC236}">
                <a16:creationId xmlns:a16="http://schemas.microsoft.com/office/drawing/2014/main" id="{BDA3E75D-82B9-D08B-2F03-A683518AC7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2896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2" name="Picture Placeholder 360">
            <a:extLst>
              <a:ext uri="{FF2B5EF4-FFF2-40B4-BE49-F238E27FC236}">
                <a16:creationId xmlns:a16="http://schemas.microsoft.com/office/drawing/2014/main" id="{B61B4DFE-D0E9-B57A-176A-09A1C664C9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9025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63" name="Picture Placeholder 360">
            <a:extLst>
              <a:ext uri="{FF2B5EF4-FFF2-40B4-BE49-F238E27FC236}">
                <a16:creationId xmlns:a16="http://schemas.microsoft.com/office/drawing/2014/main" id="{174E554B-4BD8-EF29-58CE-4FB93A18B3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58997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E6634D6-1ACC-26AC-A117-291B7F184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/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B6D4833-11C2-F073-A788-EE5CF087546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839855A-2E65-D041-0145-9228A25DEC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87DB2D28-593F-795D-4528-4F36687F3F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30374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7376F770-679C-5A79-745B-C16311760F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06516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BE984742-C45A-DB0D-15F8-E82D7B9C2FC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83421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</p:spTree>
    <p:extLst>
      <p:ext uri="{BB962C8B-B14F-4D97-AF65-F5344CB8AC3E}">
        <p14:creationId xmlns:p14="http://schemas.microsoft.com/office/powerpoint/2010/main" val="2068199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with the main takeaway message </a:t>
            </a:r>
            <a:br>
              <a:rPr lang="en-US" dirty="0"/>
            </a:br>
            <a:r>
              <a:rPr lang="en-US" dirty="0"/>
              <a:t>for the slide; no longer than two lines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C9F7CA-63AC-1736-17E3-F8C40F6055EC}"/>
              </a:ext>
            </a:extLst>
          </p:cNvPr>
          <p:cNvSpPr/>
          <p:nvPr userDrawn="1"/>
        </p:nvSpPr>
        <p:spPr>
          <a:xfrm>
            <a:off x="1963516" y="1371576"/>
            <a:ext cx="1743982" cy="1485470"/>
          </a:xfrm>
          <a:prstGeom prst="rect">
            <a:avLst/>
          </a:prstGeom>
          <a:solidFill>
            <a:schemeClr val="accent4"/>
          </a:solidFill>
          <a:ln w="4048" cap="flat">
            <a:noFill/>
            <a:prstDash val="solid"/>
            <a:miter/>
          </a:ln>
        </p:spPr>
        <p:txBody>
          <a:bodyPr lIns="164592" rtlCol="0" anchor="ctr"/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74D3E8-F858-C461-E97C-68927EB71CC6}"/>
              </a:ext>
            </a:extLst>
          </p:cNvPr>
          <p:cNvSpPr/>
          <p:nvPr userDrawn="1"/>
        </p:nvSpPr>
        <p:spPr>
          <a:xfrm>
            <a:off x="3707492" y="3038912"/>
            <a:ext cx="1743982" cy="1485470"/>
          </a:xfrm>
          <a:prstGeom prst="rect">
            <a:avLst/>
          </a:prstGeom>
          <a:solidFill>
            <a:schemeClr val="accent5"/>
          </a:solidFill>
          <a:ln w="4048" cap="flat">
            <a:noFill/>
            <a:prstDash val="solid"/>
            <a:miter/>
          </a:ln>
        </p:spPr>
        <p:txBody>
          <a:bodyPr lIns="164592" rtlCol="0" anchor="ctr">
            <a:noAutofit/>
          </a:bodyPr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E38164-6148-444B-7F01-D298BA0E2AB8}"/>
              </a:ext>
            </a:extLst>
          </p:cNvPr>
          <p:cNvSpPr/>
          <p:nvPr userDrawn="1"/>
        </p:nvSpPr>
        <p:spPr>
          <a:xfrm>
            <a:off x="5452154" y="4708229"/>
            <a:ext cx="1743982" cy="1485470"/>
          </a:xfrm>
          <a:prstGeom prst="rect">
            <a:avLst/>
          </a:prstGeom>
          <a:solidFill>
            <a:schemeClr val="bg2"/>
          </a:solidFill>
          <a:ln w="4048" cap="flat">
            <a:noFill/>
            <a:prstDash val="solid"/>
            <a:miter/>
          </a:ln>
        </p:spPr>
        <p:txBody>
          <a:bodyPr lIns="164592" rtlCol="0" anchor="ctr"/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Picture Placeholder 122">
            <a:extLst>
              <a:ext uri="{FF2B5EF4-FFF2-40B4-BE49-F238E27FC236}">
                <a16:creationId xmlns:a16="http://schemas.microsoft.com/office/drawing/2014/main" id="{87D78755-2DCD-D8CC-0E1B-26B8798C9E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07498" y="1371575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6CF92BF-DF64-B705-2535-AE3730B97B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62830" y="1371005"/>
            <a:ext cx="1744662" cy="1485900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310FC7CC-84CC-43A4-5964-07BD10E7DE2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07492" y="3038912"/>
            <a:ext cx="1744662" cy="1485900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AD641646-00A1-FBA9-C51B-B35A8988EB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51474" y="4708229"/>
            <a:ext cx="1744662" cy="1485900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32" name="Picture Placeholder 122">
            <a:extLst>
              <a:ext uri="{FF2B5EF4-FFF2-40B4-BE49-F238E27FC236}">
                <a16:creationId xmlns:a16="http://schemas.microsoft.com/office/drawing/2014/main" id="{A646BC9C-4F8B-B5BA-4137-4E5CE8FA2E8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51474" y="3039053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22">
            <a:extLst>
              <a:ext uri="{FF2B5EF4-FFF2-40B4-BE49-F238E27FC236}">
                <a16:creationId xmlns:a16="http://schemas.microsoft.com/office/drawing/2014/main" id="{30C68DC1-70B2-C7B0-A2FE-80122E4F85A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96136" y="4707799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067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Image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icture Placeholder 117">
            <a:extLst>
              <a:ext uri="{FF2B5EF4-FFF2-40B4-BE49-F238E27FC236}">
                <a16:creationId xmlns:a16="http://schemas.microsoft.com/office/drawing/2014/main" id="{FCAA6D76-9D9F-EEEC-3A19-B8672A58A5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5400" y="-6350"/>
            <a:ext cx="4546600" cy="21558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1" name="Picture Placeholder 120">
            <a:extLst>
              <a:ext uri="{FF2B5EF4-FFF2-40B4-BE49-F238E27FC236}">
                <a16:creationId xmlns:a16="http://schemas.microsoft.com/office/drawing/2014/main" id="{374474B3-1A16-3799-2DA6-5E1F9B62F1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45400" y="2352675"/>
            <a:ext cx="4546600" cy="214947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3" name="Picture Placeholder 122">
            <a:extLst>
              <a:ext uri="{FF2B5EF4-FFF2-40B4-BE49-F238E27FC236}">
                <a16:creationId xmlns:a16="http://schemas.microsoft.com/office/drawing/2014/main" id="{0285EA67-185C-FA9B-F112-0DEA71BAF9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5400" y="4703763"/>
            <a:ext cx="4546600" cy="21542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1006475"/>
          </a:xfrm>
        </p:spPr>
        <p:txBody>
          <a:bodyPr>
            <a:noAutofit/>
          </a:bodyPr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</a:t>
            </a:r>
            <a:br>
              <a:rPr lang="en-US" dirty="0"/>
            </a:br>
            <a:r>
              <a:rPr lang="en-US" dirty="0"/>
              <a:t>the main takeaway message 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59"/>
            <a:ext cx="6763894" cy="432482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968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5F232B-0EDE-9AF7-8505-73A82A1D984A}"/>
              </a:ext>
            </a:extLst>
          </p:cNvPr>
          <p:cNvSpPr/>
          <p:nvPr userDrawn="1"/>
        </p:nvSpPr>
        <p:spPr>
          <a:xfrm>
            <a:off x="0" y="0"/>
            <a:ext cx="467885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3899310" cy="1900997"/>
          </a:xfrm>
        </p:spPr>
        <p:txBody>
          <a:bodyPr/>
          <a:lstStyle/>
          <a:p>
            <a:r>
              <a:rPr lang="en-US" dirty="0"/>
              <a:t>One-sentence headline stating </a:t>
            </a:r>
            <a:br>
              <a:rPr lang="en-US" dirty="0"/>
            </a:br>
            <a:r>
              <a:rPr lang="en-US" dirty="0"/>
              <a:t>the main takeaway message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631247"/>
            <a:ext cx="3899310" cy="3511136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dirty="0"/>
              <a:t>Supporting point 1</a:t>
            </a:r>
            <a:br>
              <a:rPr lang="en-US" dirty="0"/>
            </a:br>
            <a:r>
              <a:rPr lang="en-US" dirty="0"/>
              <a:t>Supporting point 2</a:t>
            </a:r>
            <a:br>
              <a:rPr lang="en-US" dirty="0"/>
            </a:br>
            <a:r>
              <a:rPr lang="en-US" dirty="0"/>
              <a:t>Supporting point 3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40400C1-7283-FABD-80B9-45AEE1D1F5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8363" y="0"/>
            <a:ext cx="7513637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059A002-CFDF-58EF-945F-28E943618A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76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Image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Freeform 141">
            <a:extLst>
              <a:ext uri="{FF2B5EF4-FFF2-40B4-BE49-F238E27FC236}">
                <a16:creationId xmlns:a16="http://schemas.microsoft.com/office/drawing/2014/main" id="{C5299A65-0A0F-7322-3425-6AD66F71B88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6" name="Picture Placeholder 135">
            <a:extLst>
              <a:ext uri="{FF2B5EF4-FFF2-40B4-BE49-F238E27FC236}">
                <a16:creationId xmlns:a16="http://schemas.microsoft.com/office/drawing/2014/main" id="{5DC2D7C4-BFF1-5433-4DFD-06CB8AACA1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2225" y="0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7" name="Picture Placeholder 135">
            <a:extLst>
              <a:ext uri="{FF2B5EF4-FFF2-40B4-BE49-F238E27FC236}">
                <a16:creationId xmlns:a16="http://schemas.microsoft.com/office/drawing/2014/main" id="{859767F7-2911-36C4-18C3-120D9FA7D63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044833" y="0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8" name="Picture Placeholder 135">
            <a:extLst>
              <a:ext uri="{FF2B5EF4-FFF2-40B4-BE49-F238E27FC236}">
                <a16:creationId xmlns:a16="http://schemas.microsoft.com/office/drawing/2014/main" id="{FC9DC632-E163-36B5-D009-C524396761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2225" y="2353563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9" name="Picture Placeholder 135">
            <a:extLst>
              <a:ext uri="{FF2B5EF4-FFF2-40B4-BE49-F238E27FC236}">
                <a16:creationId xmlns:a16="http://schemas.microsoft.com/office/drawing/2014/main" id="{99255166-5F9E-0685-2DC9-C0962F7791A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044833" y="2353563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0" name="Picture Placeholder 135">
            <a:extLst>
              <a:ext uri="{FF2B5EF4-FFF2-40B4-BE49-F238E27FC236}">
                <a16:creationId xmlns:a16="http://schemas.microsoft.com/office/drawing/2014/main" id="{0FA78FC9-062C-7D60-CDA4-C25CE63F78E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642225" y="4706937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1" name="Picture Placeholder 135">
            <a:extLst>
              <a:ext uri="{FF2B5EF4-FFF2-40B4-BE49-F238E27FC236}">
                <a16:creationId xmlns:a16="http://schemas.microsoft.com/office/drawing/2014/main" id="{9521219C-7211-80DE-D33B-4B26EA6EEE9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044833" y="4706937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886397"/>
          </a:xfrm>
        </p:spPr>
        <p:txBody>
          <a:bodyPr anchor="t" anchorCtr="0"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</a:t>
            </a:r>
            <a:br>
              <a:rPr lang="en-US" dirty="0"/>
            </a:br>
            <a:r>
              <a:rPr lang="en-US" dirty="0"/>
              <a:t>the main takeaway message 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60"/>
            <a:ext cx="6763894" cy="4354640"/>
          </a:xfrm>
        </p:spPr>
        <p:txBody>
          <a:bodyPr tIns="91440" anchor="t" anchorCtr="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r>
              <a:rPr lang="en-US" dirty="0"/>
              <a:t>Supporting point 1</a:t>
            </a:r>
          </a:p>
          <a:p>
            <a:r>
              <a:rPr lang="en-US" dirty="0"/>
              <a:t>Supporting point 2</a:t>
            </a:r>
          </a:p>
          <a:p>
            <a:r>
              <a:rPr lang="en-US" dirty="0"/>
              <a:t>Supporting point 3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562B7F0-6B0A-3291-2731-E56176CBCD7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EE7C435-1FA7-78B6-5FBF-709DE092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57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4753CB-6476-BF2C-3CDC-FAB102C71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33DD6-9940-13F2-ECB0-187773310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4692" y="1817556"/>
            <a:ext cx="11492432" cy="4020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25FC33D5-6A3D-626E-929B-EDEF84A7F09B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100" b="1" smtClean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100" b="1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Rectangle 256">
            <a:extLst>
              <a:ext uri="{FF2B5EF4-FFF2-40B4-BE49-F238E27FC236}">
                <a16:creationId xmlns:a16="http://schemas.microsoft.com/office/drawing/2014/main" id="{DF5E4726-94A1-FED7-677B-96B372546603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7599464" y="6576851"/>
            <a:ext cx="3860800" cy="152400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rPr>
              <a:t>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4E8AFC4-0CE6-E93B-9E8C-DB368BD3C3DA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14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939" r:id="rId2"/>
    <p:sldLayoutId id="2147483896" r:id="rId3"/>
    <p:sldLayoutId id="2147483927" r:id="rId4"/>
    <p:sldLayoutId id="2147483928" r:id="rId5"/>
    <p:sldLayoutId id="2147483937" r:id="rId6"/>
    <p:sldLayoutId id="2147483897" r:id="rId7"/>
    <p:sldLayoutId id="2147483894" r:id="rId8"/>
    <p:sldLayoutId id="2147483827" r:id="rId9"/>
    <p:sldLayoutId id="2147483861" r:id="rId10"/>
    <p:sldLayoutId id="2147483934" r:id="rId11"/>
    <p:sldLayoutId id="2147483831" r:id="rId12"/>
    <p:sldLayoutId id="2147483832" r:id="rId13"/>
    <p:sldLayoutId id="2147483833" r:id="rId14"/>
    <p:sldLayoutId id="2147483834" r:id="rId15"/>
    <p:sldLayoutId id="2147483940" r:id="rId16"/>
    <p:sldLayoutId id="2147483905" r:id="rId17"/>
    <p:sldLayoutId id="2147483835" r:id="rId18"/>
    <p:sldLayoutId id="2147483938" r:id="rId19"/>
    <p:sldLayoutId id="2147483868" r:id="rId20"/>
    <p:sldLayoutId id="2147483930" r:id="rId21"/>
    <p:sldLayoutId id="2147483906" r:id="rId22"/>
    <p:sldLayoutId id="2147483829" r:id="rId23"/>
    <p:sldLayoutId id="2147483849" r:id="rId2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3840813-7735-7870-4954-E123BBC35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7391" y="2098191"/>
            <a:ext cx="7248327" cy="1336385"/>
          </a:xfrm>
        </p:spPr>
        <p:txBody>
          <a:bodyPr/>
          <a:lstStyle/>
          <a:p>
            <a:r>
              <a:rPr lang="en-US" dirty="0"/>
              <a:t>Gas Production in the Proton Beam Window and Target Vessel at SNS 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C5A09B5E-ED3D-E267-C2B3-397E9F9313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4354" y="3473490"/>
            <a:ext cx="5185350" cy="273319"/>
          </a:xfrm>
        </p:spPr>
        <p:txBody>
          <a:bodyPr/>
          <a:lstStyle/>
          <a:p>
            <a:r>
              <a:rPr lang="en-US" sz="1600" dirty="0"/>
              <a:t>Wei Lu, Franz X. </a:t>
            </a:r>
            <a:r>
              <a:rPr lang="en-US" sz="1600" dirty="0" err="1"/>
              <a:t>Gallmeier</a:t>
            </a:r>
            <a:r>
              <a:rPr lang="en-US" sz="1600" dirty="0"/>
              <a:t> &amp; David McClintock</a:t>
            </a:r>
          </a:p>
          <a:p>
            <a:endParaRPr lang="en-US" sz="16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800046-929C-AD52-FA6F-0FBD1EB39B4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94024" y="3983506"/>
            <a:ext cx="5032115" cy="332399"/>
          </a:xfrm>
        </p:spPr>
        <p:txBody>
          <a:bodyPr/>
          <a:lstStyle/>
          <a:p>
            <a:r>
              <a:rPr lang="en-US" sz="1750" dirty="0"/>
              <a:t>Oak Ridge National Laboratory, Oak Ridge TN, USA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FD0E904-04A7-3517-9C7C-56A69D9D6CB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94026" y="4292975"/>
            <a:ext cx="4951173" cy="109068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1500" dirty="0"/>
              <a:t>16</a:t>
            </a:r>
            <a:r>
              <a:rPr lang="en-US" sz="1500" baseline="30000" dirty="0"/>
              <a:t>th</a:t>
            </a:r>
            <a:r>
              <a:rPr lang="en-US" sz="1500" dirty="0"/>
              <a:t> International Workshop on Spallation Materials Technology (IWSMT-16)</a:t>
            </a:r>
          </a:p>
          <a:p>
            <a:pPr>
              <a:spcBef>
                <a:spcPts val="300"/>
              </a:spcBef>
            </a:pPr>
            <a:r>
              <a:rPr lang="en-US" sz="1500" dirty="0"/>
              <a:t>Abingdon,  Oxfordshire, UK</a:t>
            </a:r>
          </a:p>
          <a:p>
            <a:pPr>
              <a:spcBef>
                <a:spcPts val="300"/>
              </a:spcBef>
            </a:pPr>
            <a:r>
              <a:rPr lang="en-US" sz="1500" dirty="0"/>
              <a:t>Oct. 29 2024</a:t>
            </a:r>
          </a:p>
        </p:txBody>
      </p:sp>
    </p:spTree>
    <p:extLst>
      <p:ext uri="{BB962C8B-B14F-4D97-AF65-F5344CB8AC3E}">
        <p14:creationId xmlns:p14="http://schemas.microsoft.com/office/powerpoint/2010/main" val="2798031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2497D-93E0-641E-37FB-CCAAADED2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6"/>
            <a:ext cx="11492432" cy="649758"/>
          </a:xfrm>
        </p:spPr>
        <p:txBody>
          <a:bodyPr/>
          <a:lstStyle/>
          <a:p>
            <a:r>
              <a:rPr lang="en-US" dirty="0"/>
              <a:t>Fitting Harp Measurements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12DBCA-0991-6917-33E7-7361E1D87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311" y="836639"/>
            <a:ext cx="5495365" cy="39871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9E168D-56AE-2D4A-2947-184760B24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9719" y="160888"/>
            <a:ext cx="4572000" cy="33172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DC6319-4B19-59BA-EB11-E153D8285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9718" y="3433260"/>
            <a:ext cx="4572000" cy="331720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E0C7D57-363B-8825-936A-F08681BE35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109" y="4885347"/>
            <a:ext cx="5972223" cy="101303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Harp measurements have limited space resolution and show variations due to electronic signals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They are hence fitted: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2C5F3C-E920-8566-B2D9-3CAD0BDE3E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803" y="5704046"/>
            <a:ext cx="3616018" cy="882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1CA20F-2466-DA37-1281-3A85E728FD1E}"/>
              </a:ext>
            </a:extLst>
          </p:cNvPr>
          <p:cNvSpPr txBox="1"/>
          <p:nvPr/>
        </p:nvSpPr>
        <p:spPr>
          <a:xfrm>
            <a:off x="5832921" y="6097724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&gt; 2</a:t>
            </a:r>
          </a:p>
        </p:txBody>
      </p:sp>
    </p:spTree>
    <p:extLst>
      <p:ext uri="{BB962C8B-B14F-4D97-AF65-F5344CB8AC3E}">
        <p14:creationId xmlns:p14="http://schemas.microsoft.com/office/powerpoint/2010/main" val="3980500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AE6C3-D841-EFA9-301C-7EC6BB08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Predicting Beam Profile and Direction at PBW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EA903D-1049-34E5-6E35-50CAA87CE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1320125"/>
            <a:ext cx="5486400" cy="2167890"/>
          </a:xfrm>
          <a:prstGeom prst="rect">
            <a:avLst/>
          </a:prstGeom>
        </p:spPr>
      </p:pic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038E977D-6064-9179-0139-6DB3BD9D39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606" b="42047"/>
          <a:stretch/>
        </p:blipFill>
        <p:spPr>
          <a:xfrm>
            <a:off x="120581" y="954272"/>
            <a:ext cx="6742443" cy="329618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576DADE-B70D-84DF-3ABF-05859A16E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4378" y="4553751"/>
            <a:ext cx="9629823" cy="161593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Since it is free drifting downstream of the harp, the beam size downstream could be predicted by the measurements at the harp and magnets upstream by the RTBT Wizard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direction of the beam is determined by the expansion/converging of the beam footprint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4013A2F-52CE-7822-18E8-44350709306C}"/>
              </a:ext>
            </a:extLst>
          </p:cNvPr>
          <p:cNvSpPr/>
          <p:nvPr/>
        </p:nvSpPr>
        <p:spPr>
          <a:xfrm>
            <a:off x="150725" y="2170443"/>
            <a:ext cx="2270928" cy="1004836"/>
          </a:xfrm>
          <a:prstGeom prst="ellipse">
            <a:avLst/>
          </a:prstGeom>
          <a:solidFill>
            <a:schemeClr val="bg1">
              <a:lumMod val="85000"/>
              <a:alpha val="36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30287D1-B180-307A-C4EC-4D12A7344FDA}"/>
              </a:ext>
            </a:extLst>
          </p:cNvPr>
          <p:cNvSpPr/>
          <p:nvPr/>
        </p:nvSpPr>
        <p:spPr>
          <a:xfrm>
            <a:off x="3369054" y="3412055"/>
            <a:ext cx="2991404" cy="312780"/>
          </a:xfrm>
          <a:prstGeom prst="ellipse">
            <a:avLst/>
          </a:prstGeom>
          <a:solidFill>
            <a:schemeClr val="bg1">
              <a:lumMod val="85000"/>
              <a:alpha val="36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792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E206E-829E-0D9B-2482-B9559A35A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FD02BCF1-39C7-2283-2ACF-1FC37A5453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307" t="5875" r="6448" b="5659"/>
          <a:stretch/>
        </p:blipFill>
        <p:spPr>
          <a:xfrm>
            <a:off x="614418" y="652286"/>
            <a:ext cx="10972800" cy="57371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8B9802-9C62-05F8-8706-537FF249F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6"/>
            <a:ext cx="11492432" cy="560426"/>
          </a:xfrm>
        </p:spPr>
        <p:txBody>
          <a:bodyPr/>
          <a:lstStyle/>
          <a:p>
            <a:r>
              <a:rPr lang="en-US" dirty="0"/>
              <a:t>Fitted Harp Measurements</a:t>
            </a:r>
          </a:p>
        </p:txBody>
      </p:sp>
    </p:spTree>
    <p:extLst>
      <p:ext uri="{BB962C8B-B14F-4D97-AF65-F5344CB8AC3E}">
        <p14:creationId xmlns:p14="http://schemas.microsoft.com/office/powerpoint/2010/main" val="6141227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BABDD-EB93-090F-024B-14F28499A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Fitted Harp Measurements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80BF73-2A61-74DE-367F-337DA37B46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57" t="6779" r="7747" b="4617"/>
          <a:stretch/>
        </p:blipFill>
        <p:spPr>
          <a:xfrm>
            <a:off x="557559" y="747131"/>
            <a:ext cx="10972800" cy="570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802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B54A3-CC66-AAC3-615A-ED8B60B9F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6"/>
            <a:ext cx="11492432" cy="627334"/>
          </a:xfrm>
        </p:spPr>
        <p:txBody>
          <a:bodyPr/>
          <a:lstStyle/>
          <a:p>
            <a:r>
              <a:rPr lang="en-US" dirty="0"/>
              <a:t>SNS Operation History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EC457E-90F4-88F1-6C7A-EF2175375A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79"/>
          <a:stretch/>
        </p:blipFill>
        <p:spPr>
          <a:xfrm>
            <a:off x="180277" y="1170876"/>
            <a:ext cx="11842878" cy="5107259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5A5A643-3C67-F6A9-499D-FE39A8D61B17}"/>
              </a:ext>
            </a:extLst>
          </p:cNvPr>
          <p:cNvCxnSpPr>
            <a:cxnSpLocks/>
          </p:cNvCxnSpPr>
          <p:nvPr/>
        </p:nvCxnSpPr>
        <p:spPr>
          <a:xfrm>
            <a:off x="713678" y="1661532"/>
            <a:ext cx="1304693" cy="0"/>
          </a:xfrm>
          <a:prstGeom prst="straightConnector1">
            <a:avLst/>
          </a:prstGeom>
          <a:ln w="25400"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335F558-D223-2444-E7A1-D65F1D056A26}"/>
              </a:ext>
            </a:extLst>
          </p:cNvPr>
          <p:cNvCxnSpPr>
            <a:cxnSpLocks/>
          </p:cNvCxnSpPr>
          <p:nvPr/>
        </p:nvCxnSpPr>
        <p:spPr>
          <a:xfrm flipV="1">
            <a:off x="2040673" y="1494263"/>
            <a:ext cx="0" cy="4572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40C6C7-5D0B-B258-4F7C-8AB6BA385C3B}"/>
              </a:ext>
            </a:extLst>
          </p:cNvPr>
          <p:cNvCxnSpPr>
            <a:cxnSpLocks/>
          </p:cNvCxnSpPr>
          <p:nvPr/>
        </p:nvCxnSpPr>
        <p:spPr>
          <a:xfrm flipV="1">
            <a:off x="3888058" y="1267522"/>
            <a:ext cx="0" cy="476157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D5F4534-C3B6-8538-CEA2-4BC2938DBE17}"/>
              </a:ext>
            </a:extLst>
          </p:cNvPr>
          <p:cNvCxnSpPr>
            <a:cxnSpLocks/>
          </p:cNvCxnSpPr>
          <p:nvPr/>
        </p:nvCxnSpPr>
        <p:spPr>
          <a:xfrm flipV="1">
            <a:off x="8445190" y="1263805"/>
            <a:ext cx="0" cy="476157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71ED2EB-5FC2-00C8-30E3-90BB0A3CC041}"/>
              </a:ext>
            </a:extLst>
          </p:cNvPr>
          <p:cNvCxnSpPr>
            <a:cxnSpLocks/>
          </p:cNvCxnSpPr>
          <p:nvPr/>
        </p:nvCxnSpPr>
        <p:spPr>
          <a:xfrm flipV="1">
            <a:off x="8374566" y="1271238"/>
            <a:ext cx="0" cy="476157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571FEC-908A-3519-8A84-5A04E2C43F08}"/>
              </a:ext>
            </a:extLst>
          </p:cNvPr>
          <p:cNvCxnSpPr>
            <a:cxnSpLocks/>
          </p:cNvCxnSpPr>
          <p:nvPr/>
        </p:nvCxnSpPr>
        <p:spPr>
          <a:xfrm flipV="1">
            <a:off x="12017297" y="1278672"/>
            <a:ext cx="0" cy="476157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07E5B38-73DE-704D-1427-737F2086BFBD}"/>
              </a:ext>
            </a:extLst>
          </p:cNvPr>
          <p:cNvCxnSpPr>
            <a:cxnSpLocks/>
          </p:cNvCxnSpPr>
          <p:nvPr/>
        </p:nvCxnSpPr>
        <p:spPr>
          <a:xfrm>
            <a:off x="3910361" y="1613210"/>
            <a:ext cx="4464205" cy="0"/>
          </a:xfrm>
          <a:prstGeom prst="straightConnector1">
            <a:avLst/>
          </a:prstGeom>
          <a:ln w="25400"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536F7B5-A84A-8604-F812-170349CC1A52}"/>
              </a:ext>
            </a:extLst>
          </p:cNvPr>
          <p:cNvCxnSpPr>
            <a:cxnSpLocks/>
          </p:cNvCxnSpPr>
          <p:nvPr/>
        </p:nvCxnSpPr>
        <p:spPr>
          <a:xfrm>
            <a:off x="8456341" y="1609493"/>
            <a:ext cx="3553522" cy="0"/>
          </a:xfrm>
          <a:prstGeom prst="straightConnector1">
            <a:avLst/>
          </a:prstGeom>
          <a:ln w="25400"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10E0731-09DB-CB6A-0E84-3096C55B80F3}"/>
              </a:ext>
            </a:extLst>
          </p:cNvPr>
          <p:cNvSpPr txBox="1"/>
          <p:nvPr/>
        </p:nvSpPr>
        <p:spPr>
          <a:xfrm>
            <a:off x="680224" y="1148575"/>
            <a:ext cx="14141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tx2"/>
                </a:solidFill>
              </a:rPr>
              <a:t>Target 12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D8793D-9D2D-8CCF-123D-EEB10E8B4CED}"/>
              </a:ext>
            </a:extLst>
          </p:cNvPr>
          <p:cNvSpPr txBox="1"/>
          <p:nvPr/>
        </p:nvSpPr>
        <p:spPr>
          <a:xfrm>
            <a:off x="5203902" y="1077951"/>
            <a:ext cx="25955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tx2"/>
                </a:solidFill>
              </a:rPr>
              <a:t>PBW 6 (Aluminum)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39CF70-2008-CCA0-3BF7-103A852C6859}"/>
              </a:ext>
            </a:extLst>
          </p:cNvPr>
          <p:cNvSpPr txBox="1"/>
          <p:nvPr/>
        </p:nvSpPr>
        <p:spPr>
          <a:xfrm>
            <a:off x="8913541" y="1051931"/>
            <a:ext cx="22300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tx2"/>
                </a:solidFill>
              </a:rPr>
              <a:t>PBW 7 (Inconel)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9521BED-249F-A734-07AA-1326E092F40C}"/>
              </a:ext>
            </a:extLst>
          </p:cNvPr>
          <p:cNvGrpSpPr/>
          <p:nvPr/>
        </p:nvGrpSpPr>
        <p:grpSpPr>
          <a:xfrm>
            <a:off x="8757424" y="0"/>
            <a:ext cx="3434576" cy="936702"/>
            <a:chOff x="8196146" y="89210"/>
            <a:chExt cx="3434576" cy="93670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E3B7213-A6CD-8B51-9551-67F04F4DB6F0}"/>
                </a:ext>
              </a:extLst>
            </p:cNvPr>
            <p:cNvSpPr/>
            <p:nvPr/>
          </p:nvSpPr>
          <p:spPr>
            <a:xfrm>
              <a:off x="8196146" y="89210"/>
              <a:ext cx="3434576" cy="9367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8FF8F73-1818-F529-993F-BAEFB3471BBE}"/>
                </a:ext>
              </a:extLst>
            </p:cNvPr>
            <p:cNvSpPr/>
            <p:nvPr/>
          </p:nvSpPr>
          <p:spPr>
            <a:xfrm>
              <a:off x="8474927" y="278781"/>
              <a:ext cx="1248937" cy="189571"/>
            </a:xfrm>
            <a:prstGeom prst="rect">
              <a:avLst/>
            </a:prstGeom>
            <a:solidFill>
              <a:srgbClr val="4746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70D85DA-C3AD-EFE9-3EFF-2E6AC80EC7AD}"/>
                </a:ext>
              </a:extLst>
            </p:cNvPr>
            <p:cNvSpPr/>
            <p:nvPr/>
          </p:nvSpPr>
          <p:spPr>
            <a:xfrm>
              <a:off x="8474927" y="629301"/>
              <a:ext cx="1248937" cy="18957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FD3809D-0660-6787-3A96-6B945FF04863}"/>
                </a:ext>
              </a:extLst>
            </p:cNvPr>
            <p:cNvSpPr txBox="1"/>
            <p:nvPr/>
          </p:nvSpPr>
          <p:spPr>
            <a:xfrm>
              <a:off x="9808613" y="164666"/>
              <a:ext cx="16145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2">
                      <a:lumMod val="10000"/>
                    </a:schemeClr>
                  </a:solidFill>
                </a:rPr>
                <a:t>Beam power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2A116BC-E564-3E2C-D8EB-620A0CD4BDAD}"/>
                </a:ext>
              </a:extLst>
            </p:cNvPr>
            <p:cNvSpPr txBox="1"/>
            <p:nvPr/>
          </p:nvSpPr>
          <p:spPr>
            <a:xfrm>
              <a:off x="9838349" y="517788"/>
              <a:ext cx="16754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2">
                      <a:lumMod val="10000"/>
                    </a:schemeClr>
                  </a:solidFill>
                </a:rPr>
                <a:t>Beam energy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2790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D7723-1B7B-F758-B26D-017CB60CD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6"/>
            <a:ext cx="11492432" cy="519778"/>
          </a:xfrm>
        </p:spPr>
        <p:txBody>
          <a:bodyPr/>
          <a:lstStyle/>
          <a:p>
            <a:r>
              <a:rPr lang="en-US" dirty="0"/>
              <a:t>Target 12</a:t>
            </a: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ABA2174-9348-512C-7B93-F177BC48CF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13" t="16968" r="11828" b="18613"/>
          <a:stretch/>
        </p:blipFill>
        <p:spPr>
          <a:xfrm>
            <a:off x="973392" y="855407"/>
            <a:ext cx="10972800" cy="44728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2FE5E1-7560-C847-C08C-8E5F530C8B0B}"/>
              </a:ext>
            </a:extLst>
          </p:cNvPr>
          <p:cNvSpPr txBox="1"/>
          <p:nvPr/>
        </p:nvSpPr>
        <p:spPr>
          <a:xfrm>
            <a:off x="2861186" y="5417574"/>
            <a:ext cx="623279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/>
              <a:t>Average proton energy:                </a:t>
            </a:r>
            <a:r>
              <a:rPr lang="en-US" sz="2300" b="1" dirty="0"/>
              <a:t>939.5</a:t>
            </a:r>
            <a:r>
              <a:rPr lang="en-US" sz="2300" dirty="0"/>
              <a:t>    MeV</a:t>
            </a:r>
          </a:p>
          <a:p>
            <a:r>
              <a:rPr lang="en-US" sz="2300" dirty="0"/>
              <a:t>Total energy during operation:    4492.5  </a:t>
            </a:r>
            <a:r>
              <a:rPr lang="en-US" sz="2300" dirty="0" err="1"/>
              <a:t>MWhr</a:t>
            </a: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12402923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CAB94-3012-CB43-E2D3-11307FD5B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A5B19-8A39-8ADF-E805-092F83CA0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6"/>
            <a:ext cx="11492432" cy="519778"/>
          </a:xfrm>
        </p:spPr>
        <p:txBody>
          <a:bodyPr/>
          <a:lstStyle/>
          <a:p>
            <a:r>
              <a:rPr lang="en-US" dirty="0"/>
              <a:t>PBW 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08BAE3-3EB4-F107-D63D-6CE135F6C453}"/>
              </a:ext>
            </a:extLst>
          </p:cNvPr>
          <p:cNvSpPr txBox="1"/>
          <p:nvPr/>
        </p:nvSpPr>
        <p:spPr>
          <a:xfrm>
            <a:off x="2861186" y="5417574"/>
            <a:ext cx="639790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/>
              <a:t>Average proton energy:                </a:t>
            </a:r>
            <a:r>
              <a:rPr lang="en-US" sz="2300" b="1" dirty="0"/>
              <a:t>1002.2</a:t>
            </a:r>
            <a:r>
              <a:rPr lang="en-US" sz="2300" dirty="0"/>
              <a:t>    MeV</a:t>
            </a:r>
          </a:p>
          <a:p>
            <a:r>
              <a:rPr lang="en-US" sz="2300" dirty="0"/>
              <a:t>Total energy during operation:    15892.6  </a:t>
            </a:r>
            <a:r>
              <a:rPr lang="en-US" sz="2300" dirty="0" err="1"/>
              <a:t>MWhr</a:t>
            </a:r>
            <a:endParaRPr lang="en-US" sz="2300" dirty="0"/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6250B9D-79B6-8B73-1ABD-D23D6062DC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463" t="18399" r="11955" b="19162"/>
          <a:stretch/>
        </p:blipFill>
        <p:spPr>
          <a:xfrm>
            <a:off x="717753" y="914400"/>
            <a:ext cx="10972800" cy="458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1707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A8180-59C6-A17D-74FA-B7DE742AC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16C85-EFB1-A340-0DA0-BCA086C3F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6"/>
            <a:ext cx="11492432" cy="519778"/>
          </a:xfrm>
        </p:spPr>
        <p:txBody>
          <a:bodyPr/>
          <a:lstStyle/>
          <a:p>
            <a:r>
              <a:rPr lang="en-US" dirty="0"/>
              <a:t>PBW 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2E0DDB-F8AE-DE10-960F-285255C6D7B1}"/>
              </a:ext>
            </a:extLst>
          </p:cNvPr>
          <p:cNvSpPr txBox="1"/>
          <p:nvPr/>
        </p:nvSpPr>
        <p:spPr>
          <a:xfrm>
            <a:off x="2851354" y="5515897"/>
            <a:ext cx="639790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/>
              <a:t>Average proton energy:                </a:t>
            </a:r>
            <a:r>
              <a:rPr lang="en-US" sz="2300" b="1" dirty="0"/>
              <a:t>996.8 </a:t>
            </a:r>
            <a:r>
              <a:rPr lang="en-US" sz="2300" dirty="0"/>
              <a:t>     MeV</a:t>
            </a:r>
          </a:p>
          <a:p>
            <a:r>
              <a:rPr lang="en-US" sz="2300" dirty="0"/>
              <a:t>Total energy during operation:    15239.1  </a:t>
            </a:r>
            <a:r>
              <a:rPr lang="en-US" sz="2300" dirty="0" err="1"/>
              <a:t>MWhr</a:t>
            </a:r>
            <a:endParaRPr lang="en-US" sz="2300" dirty="0"/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1EF3BC8D-D152-9153-1D6F-DCF6BE27B2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608" t="19175" r="12913" b="19072"/>
          <a:stretch/>
        </p:blipFill>
        <p:spPr>
          <a:xfrm>
            <a:off x="702525" y="825192"/>
            <a:ext cx="10972800" cy="471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658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25EAA-C98B-7E49-EF3D-4832D4ECD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6"/>
            <a:ext cx="11492432" cy="683746"/>
          </a:xfrm>
        </p:spPr>
        <p:txBody>
          <a:bodyPr/>
          <a:lstStyle/>
          <a:p>
            <a:r>
              <a:rPr lang="en-US" dirty="0"/>
              <a:t>Calculations of Gas Production Cross Sections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233735-EAA0-D0ED-B543-FEC5A843B6E5}"/>
              </a:ext>
            </a:extLst>
          </p:cNvPr>
          <p:cNvSpPr txBox="1">
            <a:spLocks/>
          </p:cNvSpPr>
          <p:nvPr/>
        </p:nvSpPr>
        <p:spPr>
          <a:xfrm>
            <a:off x="406030" y="1141097"/>
            <a:ext cx="11640195" cy="45341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2800" dirty="0"/>
              <a:t>Recalculation of hydrogen and helium production cross sections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/>
              <a:t>recent updates of INC models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/>
              <a:t>many mass spectroscopy techniques capable to distinguish isotopes of hydrogen and helium</a:t>
            </a:r>
          </a:p>
          <a:p>
            <a:pPr marL="285750" indent="-285750"/>
            <a:r>
              <a:rPr lang="en-US" sz="2800" dirty="0"/>
              <a:t>Elemental targets: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/>
              <a:t> C,  Mg,  Al,  Si  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/>
              <a:t>Ti,  V, Cr,  Mn,  Fe,  Co,  Ni,  Cu,  Zr,  Nb,  Mo,  Ag,  Sn 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/>
              <a:t>Ta,  W,  Au,  Hg,  Pb,  Bi,  U</a:t>
            </a:r>
          </a:p>
          <a:p>
            <a:r>
              <a:rPr lang="en-US" sz="2800" dirty="0"/>
              <a:t>Particle transport code, MCNP6 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/>
              <a:t> CEM03.03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/>
              <a:t>INCL4</a:t>
            </a:r>
          </a:p>
          <a:p>
            <a:pPr marL="285750" indent="-285750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69703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AB232-C9E6-679C-5D0D-E9F4FCEEC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53" y="206099"/>
            <a:ext cx="11492432" cy="559214"/>
          </a:xfrm>
        </p:spPr>
        <p:txBody>
          <a:bodyPr/>
          <a:lstStyle/>
          <a:p>
            <a:r>
              <a:rPr lang="en-US" dirty="0"/>
              <a:t>Calculation Methods for Gas Production Cross Sections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98371-0BFB-9B18-9255-7DA2C86FE96C}"/>
              </a:ext>
            </a:extLst>
          </p:cNvPr>
          <p:cNvSpPr txBox="1">
            <a:spLocks/>
          </p:cNvSpPr>
          <p:nvPr/>
        </p:nvSpPr>
        <p:spPr>
          <a:xfrm>
            <a:off x="356335" y="773347"/>
            <a:ext cx="11640195" cy="59852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2400" dirty="0"/>
              <a:t>Htape3x not maintained and not correctly working in MCNP6 </a:t>
            </a:r>
          </a:p>
          <a:p>
            <a:pPr marL="285750" indent="-285750"/>
            <a:r>
              <a:rPr lang="en-US" sz="2400" dirty="0"/>
              <a:t>Production cross sections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Tally all particles produced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GENXS card</a:t>
            </a:r>
          </a:p>
          <a:p>
            <a:pPr marL="285750" indent="-285750"/>
            <a:r>
              <a:rPr lang="en-US" sz="2400" dirty="0"/>
              <a:t>Residual cross sections</a:t>
            </a:r>
            <a:endParaRPr lang="en-US" sz="2000" dirty="0"/>
          </a:p>
          <a:p>
            <a:pPr lvl="1">
              <a:buFont typeface="Wingdings" pitchFamily="2" charset="2"/>
              <a:buChar char="Ø"/>
            </a:pPr>
            <a:r>
              <a:rPr lang="en-US" dirty="0"/>
              <a:t> Tally productions stay within the target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 Thin targets of 1 mm was used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AARE (Activation in Accelerator Radiation Environments) code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/>
              <a:t>Prepares MCNP output for nuclide inventory calculation codes, supports 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en-US" sz="1400" dirty="0"/>
              <a:t>CINDER(90/2008)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en-US" sz="1400" dirty="0"/>
              <a:t>SP-FISPACT 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en-US" sz="1400" dirty="0">
                <a:effectLst/>
                <a:latin typeface="TimesNewRomanPSMT"/>
              </a:rPr>
              <a:t>ORIHET3 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/>
              <a:t>Applications in burn-up, activation and transmutation analysis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/>
              <a:t>V-1.0 released by RSICC and V-2.0 is to be submitted </a:t>
            </a:r>
          </a:p>
          <a:p>
            <a:pPr lvl="2">
              <a:buFont typeface="Wingdings" pitchFamily="2" charset="2"/>
              <a:buChar char="§"/>
            </a:pPr>
            <a:r>
              <a:rPr lang="en-US" dirty="0"/>
              <a:t>Reference: </a:t>
            </a:r>
            <a:r>
              <a:rPr lang="en-US" dirty="0" err="1"/>
              <a:t>Gallmeier</a:t>
            </a:r>
            <a:r>
              <a:rPr lang="en-US" dirty="0"/>
              <a:t>, F. and </a:t>
            </a:r>
            <a:r>
              <a:rPr lang="en-US" dirty="0" err="1"/>
              <a:t>Wohlmuther</a:t>
            </a:r>
            <a:r>
              <a:rPr lang="en-US" dirty="0"/>
              <a:t>, M., AARE_ACTIVATION SCRIPT VERSION 2.0 USER GUIDE, ORNL/TM-2018/1036, Oak Ridge National Laboratory, Oak Ridge, TN 2018</a:t>
            </a:r>
          </a:p>
          <a:p>
            <a:pPr lvl="2">
              <a:buFont typeface="Wingdings" pitchFamily="2" charset="2"/>
              <a:buChar char="§"/>
            </a:pPr>
            <a:endParaRPr lang="en-US" dirty="0"/>
          </a:p>
          <a:p>
            <a:pPr lvl="2">
              <a:buFont typeface="Courier New" panose="02070309020205020404" pitchFamily="49" charset="0"/>
              <a:buChar char="o"/>
            </a:pPr>
            <a:endParaRPr lang="en-US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45846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AEFBB-A673-7565-0082-B8357CD23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5A329-27EA-FA73-DC99-938A1A87A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789" y="1311918"/>
            <a:ext cx="11315194" cy="384571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SNS and its proton beam windows &amp; targets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Measurements at the Harp and constructions of proton beam profiles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Cross section calculations for the gas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Gas productions at PBWs 6&amp;7 and Target 12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63295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74C73-37DD-0E64-B0D5-76A8BFE35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875" y="225977"/>
            <a:ext cx="11492432" cy="886397"/>
          </a:xfrm>
        </p:spPr>
        <p:txBody>
          <a:bodyPr/>
          <a:lstStyle/>
          <a:p>
            <a:r>
              <a:rPr lang="en-US" dirty="0"/>
              <a:t>Hydrogen and Helium Cross Sections Calculations</a:t>
            </a:r>
            <a:br>
              <a:rPr lang="en-US" dirty="0"/>
            </a:br>
            <a:r>
              <a:rPr lang="en-US" dirty="0"/>
              <a:t>	</a:t>
            </a:r>
            <a:r>
              <a:rPr lang="en-US" sz="2800" i="1" dirty="0">
                <a:solidFill>
                  <a:schemeClr val="accent3"/>
                </a:solidFill>
              </a:rPr>
              <a:t>- CEM03.03 vs INCL4</a:t>
            </a:r>
            <a:endParaRPr lang="en-US" i="1" dirty="0">
              <a:solidFill>
                <a:schemeClr val="accent3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BDFEC6-ABE7-BBD1-6B43-1D67D60DC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80" y="1036637"/>
            <a:ext cx="8395253" cy="5318458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7C23B7A-2137-A56B-D394-D51F8B338AF7}"/>
              </a:ext>
            </a:extLst>
          </p:cNvPr>
          <p:cNvSpPr txBox="1">
            <a:spLocks/>
          </p:cNvSpPr>
          <p:nvPr/>
        </p:nvSpPr>
        <p:spPr>
          <a:xfrm>
            <a:off x="8545532" y="1560762"/>
            <a:ext cx="3550389" cy="45701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2000" dirty="0"/>
              <a:t>INCL4 is not capable to produce light nuclides in transmutation</a:t>
            </a:r>
          </a:p>
          <a:p>
            <a:pPr marL="285750" indent="-285750"/>
            <a:r>
              <a:rPr lang="en-US" sz="2000" dirty="0"/>
              <a:t>CEM03 shows synthetic tuning for certain energies</a:t>
            </a:r>
          </a:p>
          <a:p>
            <a:pPr marL="285750" indent="-285750"/>
            <a:r>
              <a:rPr lang="en-US" sz="2000" dirty="0"/>
              <a:t>CEM03 is close to realistic transmutation productions </a:t>
            </a:r>
          </a:p>
        </p:txBody>
      </p:sp>
    </p:spTree>
    <p:extLst>
      <p:ext uri="{BB962C8B-B14F-4D97-AF65-F5344CB8AC3E}">
        <p14:creationId xmlns:p14="http://schemas.microsoft.com/office/powerpoint/2010/main" val="6138649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BF179-1DBD-CF08-9C2D-AE925B948A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D1D6D-8579-92FB-2707-9B715DA6D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875" y="225977"/>
            <a:ext cx="11492432" cy="886397"/>
          </a:xfrm>
        </p:spPr>
        <p:txBody>
          <a:bodyPr/>
          <a:lstStyle/>
          <a:p>
            <a:r>
              <a:rPr lang="en-US" dirty="0"/>
              <a:t>Hydrogen and Helium Cross Sections Calculations</a:t>
            </a:r>
            <a:br>
              <a:rPr lang="en-US" dirty="0"/>
            </a:br>
            <a:r>
              <a:rPr lang="en-US" dirty="0"/>
              <a:t>	</a:t>
            </a:r>
            <a:r>
              <a:rPr lang="en-US" sz="2800" i="1" dirty="0">
                <a:solidFill>
                  <a:schemeClr val="accent3"/>
                </a:solidFill>
              </a:rPr>
              <a:t>- Production vs Residual Cross Sections</a:t>
            </a:r>
            <a:endParaRPr lang="en-US" i="1" dirty="0">
              <a:solidFill>
                <a:schemeClr val="accent3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147809-7992-AEBD-4485-C29FF279F277}"/>
              </a:ext>
            </a:extLst>
          </p:cNvPr>
          <p:cNvSpPr txBox="1">
            <a:spLocks/>
          </p:cNvSpPr>
          <p:nvPr/>
        </p:nvSpPr>
        <p:spPr>
          <a:xfrm>
            <a:off x="8505775" y="1570701"/>
            <a:ext cx="3550389" cy="45701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2000" dirty="0"/>
              <a:t>For helium, the difference between production and residual C.S. is not significant ~10% or less</a:t>
            </a:r>
          </a:p>
          <a:p>
            <a:pPr marL="285750" indent="-285750"/>
            <a:r>
              <a:rPr lang="en-US" sz="2000" dirty="0"/>
              <a:t>For hydrogen, the difference depends on the target and energy, usually ~ a factor of 2</a:t>
            </a:r>
          </a:p>
          <a:p>
            <a:pPr marL="285750" indent="-285750"/>
            <a:r>
              <a:rPr lang="en-US" sz="2000" dirty="0"/>
              <a:t>Issue of residual C.S. is geometry dependent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41E3FB-81F6-8A6C-C578-69DFF9EF5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46" y="1116150"/>
            <a:ext cx="8047383" cy="509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8732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237EB6-67CE-C4D8-158A-2B7F85B9E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A7E7D-1104-FBFC-4BDD-A3F23FFFD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875" y="225977"/>
            <a:ext cx="11492432" cy="886397"/>
          </a:xfrm>
        </p:spPr>
        <p:txBody>
          <a:bodyPr/>
          <a:lstStyle/>
          <a:p>
            <a:r>
              <a:rPr lang="en-US" dirty="0"/>
              <a:t>Hydrogen and Helium Cross Sections Calculations</a:t>
            </a:r>
            <a:br>
              <a:rPr lang="en-US" dirty="0"/>
            </a:br>
            <a:r>
              <a:rPr lang="en-US" dirty="0"/>
              <a:t>	</a:t>
            </a:r>
            <a:r>
              <a:rPr lang="en-US" sz="2800" i="1" dirty="0">
                <a:solidFill>
                  <a:schemeClr val="accent3"/>
                </a:solidFill>
              </a:rPr>
              <a:t>- Fractions of Isotope contributions</a:t>
            </a:r>
            <a:endParaRPr lang="en-US" i="1" dirty="0">
              <a:solidFill>
                <a:schemeClr val="accent3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81E16A2-BBFE-60CF-8A4A-35828E11EB8E}"/>
              </a:ext>
            </a:extLst>
          </p:cNvPr>
          <p:cNvSpPr txBox="1">
            <a:spLocks/>
          </p:cNvSpPr>
          <p:nvPr/>
        </p:nvSpPr>
        <p:spPr>
          <a:xfrm>
            <a:off x="8257297" y="1540883"/>
            <a:ext cx="3808807" cy="45701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2000" dirty="0"/>
              <a:t>Contributions of hydrogen and helium isotopes are energy and target dependent</a:t>
            </a:r>
          </a:p>
          <a:p>
            <a:pPr marL="285750" indent="-285750"/>
            <a:r>
              <a:rPr lang="en-US" sz="2000" dirty="0"/>
              <a:t>Similar for incident protons and neutrons </a:t>
            </a:r>
          </a:p>
          <a:p>
            <a:pPr marL="285750" indent="-285750"/>
            <a:r>
              <a:rPr lang="en-US" sz="2000" dirty="0"/>
              <a:t>Generally,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/>
              <a:t>Proton     ~60 – 80%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/>
              <a:t>Deuteron ~20 – 30%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/>
              <a:t>Triton       ~5 – 10%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/>
              <a:t>Helion      ~20 – 30%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/>
              <a:t>Alpha        ~70 – 80%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58F8B2-84EE-006E-2B1F-106EEE7FF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2878"/>
            <a:ext cx="8092971" cy="512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514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46216-504A-7ED1-9B9D-903474552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5D936-9FBA-5361-843D-236E1640D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875" y="225977"/>
            <a:ext cx="11492432" cy="887205"/>
          </a:xfrm>
        </p:spPr>
        <p:txBody>
          <a:bodyPr/>
          <a:lstStyle/>
          <a:p>
            <a:r>
              <a:rPr lang="en-US" dirty="0"/>
              <a:t>Hydrogen and Helium Cross Sections</a:t>
            </a:r>
            <a:br>
              <a:rPr lang="en-US" dirty="0"/>
            </a:br>
            <a:r>
              <a:rPr lang="en-US" dirty="0"/>
              <a:t>	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6BA6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- 1 GeV protons</a:t>
            </a:r>
            <a:br>
              <a:rPr lang="en-US" dirty="0"/>
            </a:br>
            <a:endParaRPr lang="en-US" i="1" dirty="0">
              <a:solidFill>
                <a:schemeClr val="accent3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3F66C18-7CC1-43DD-76F4-BA8B3361FE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2180179"/>
              </p:ext>
            </p:extLst>
          </p:nvPr>
        </p:nvGraphicFramePr>
        <p:xfrm>
          <a:off x="1958010" y="1226561"/>
          <a:ext cx="9988825" cy="2421100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1504502">
                  <a:extLst>
                    <a:ext uri="{9D8B030D-6E8A-4147-A177-3AD203B41FA5}">
                      <a16:colId xmlns:a16="http://schemas.microsoft.com/office/drawing/2014/main" val="2113715456"/>
                    </a:ext>
                  </a:extLst>
                </a:gridCol>
                <a:gridCol w="1542038">
                  <a:extLst>
                    <a:ext uri="{9D8B030D-6E8A-4147-A177-3AD203B41FA5}">
                      <a16:colId xmlns:a16="http://schemas.microsoft.com/office/drawing/2014/main" val="3457027687"/>
                    </a:ext>
                  </a:extLst>
                </a:gridCol>
                <a:gridCol w="1102049">
                  <a:extLst>
                    <a:ext uri="{9D8B030D-6E8A-4147-A177-3AD203B41FA5}">
                      <a16:colId xmlns:a16="http://schemas.microsoft.com/office/drawing/2014/main" val="641620776"/>
                    </a:ext>
                  </a:extLst>
                </a:gridCol>
                <a:gridCol w="1102049">
                  <a:extLst>
                    <a:ext uri="{9D8B030D-6E8A-4147-A177-3AD203B41FA5}">
                      <a16:colId xmlns:a16="http://schemas.microsoft.com/office/drawing/2014/main" val="3403884658"/>
                    </a:ext>
                  </a:extLst>
                </a:gridCol>
                <a:gridCol w="1102049">
                  <a:extLst>
                    <a:ext uri="{9D8B030D-6E8A-4147-A177-3AD203B41FA5}">
                      <a16:colId xmlns:a16="http://schemas.microsoft.com/office/drawing/2014/main" val="3808412388"/>
                    </a:ext>
                  </a:extLst>
                </a:gridCol>
                <a:gridCol w="1270626">
                  <a:extLst>
                    <a:ext uri="{9D8B030D-6E8A-4147-A177-3AD203B41FA5}">
                      <a16:colId xmlns:a16="http://schemas.microsoft.com/office/drawing/2014/main" val="2825406545"/>
                    </a:ext>
                  </a:extLst>
                </a:gridCol>
                <a:gridCol w="1182756">
                  <a:extLst>
                    <a:ext uri="{9D8B030D-6E8A-4147-A177-3AD203B41FA5}">
                      <a16:colId xmlns:a16="http://schemas.microsoft.com/office/drawing/2014/main" val="544491907"/>
                    </a:ext>
                  </a:extLst>
                </a:gridCol>
                <a:gridCol w="1182756">
                  <a:extLst>
                    <a:ext uri="{9D8B030D-6E8A-4147-A177-3AD203B41FA5}">
                      <a16:colId xmlns:a16="http://schemas.microsoft.com/office/drawing/2014/main" val="2387950361"/>
                    </a:ext>
                  </a:extLst>
                </a:gridCol>
              </a:tblGrid>
              <a:tr h="484220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Targets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Hydrogen (barn)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Isotope contributions (%)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Helium (barn)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Isotope contr. (%)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715043"/>
                  </a:ext>
                </a:extLst>
              </a:tr>
              <a:tr h="48422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P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D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T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He3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He4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980815"/>
                  </a:ext>
                </a:extLst>
              </a:tr>
              <a:tr h="48422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Al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1.81</a:t>
                      </a: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72.6</a:t>
                      </a: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22.9</a:t>
                      </a: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4.5</a:t>
                      </a: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0.43</a:t>
                      </a: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21.7</a:t>
                      </a: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78.3</a:t>
                      </a: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86923551"/>
                  </a:ext>
                </a:extLst>
              </a:tr>
              <a:tr h="48422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Fe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3.88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72.2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0.68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23.6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76.4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6235892"/>
                  </a:ext>
                </a:extLst>
              </a:tr>
              <a:tr h="48422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8.01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60.8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28.7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84.3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04442557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2747C04-3F90-3AEF-9797-828D314A2F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7273412"/>
              </p:ext>
            </p:extLst>
          </p:nvPr>
        </p:nvGraphicFramePr>
        <p:xfrm>
          <a:off x="1951382" y="3943256"/>
          <a:ext cx="9988825" cy="2421100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1504502">
                  <a:extLst>
                    <a:ext uri="{9D8B030D-6E8A-4147-A177-3AD203B41FA5}">
                      <a16:colId xmlns:a16="http://schemas.microsoft.com/office/drawing/2014/main" val="2113715456"/>
                    </a:ext>
                  </a:extLst>
                </a:gridCol>
                <a:gridCol w="1542038">
                  <a:extLst>
                    <a:ext uri="{9D8B030D-6E8A-4147-A177-3AD203B41FA5}">
                      <a16:colId xmlns:a16="http://schemas.microsoft.com/office/drawing/2014/main" val="3457027687"/>
                    </a:ext>
                  </a:extLst>
                </a:gridCol>
                <a:gridCol w="1102049">
                  <a:extLst>
                    <a:ext uri="{9D8B030D-6E8A-4147-A177-3AD203B41FA5}">
                      <a16:colId xmlns:a16="http://schemas.microsoft.com/office/drawing/2014/main" val="641620776"/>
                    </a:ext>
                  </a:extLst>
                </a:gridCol>
                <a:gridCol w="1102049">
                  <a:extLst>
                    <a:ext uri="{9D8B030D-6E8A-4147-A177-3AD203B41FA5}">
                      <a16:colId xmlns:a16="http://schemas.microsoft.com/office/drawing/2014/main" val="3403884658"/>
                    </a:ext>
                  </a:extLst>
                </a:gridCol>
                <a:gridCol w="1102049">
                  <a:extLst>
                    <a:ext uri="{9D8B030D-6E8A-4147-A177-3AD203B41FA5}">
                      <a16:colId xmlns:a16="http://schemas.microsoft.com/office/drawing/2014/main" val="3808412388"/>
                    </a:ext>
                  </a:extLst>
                </a:gridCol>
                <a:gridCol w="1270626">
                  <a:extLst>
                    <a:ext uri="{9D8B030D-6E8A-4147-A177-3AD203B41FA5}">
                      <a16:colId xmlns:a16="http://schemas.microsoft.com/office/drawing/2014/main" val="2825406545"/>
                    </a:ext>
                  </a:extLst>
                </a:gridCol>
                <a:gridCol w="1182756">
                  <a:extLst>
                    <a:ext uri="{9D8B030D-6E8A-4147-A177-3AD203B41FA5}">
                      <a16:colId xmlns:a16="http://schemas.microsoft.com/office/drawing/2014/main" val="544491907"/>
                    </a:ext>
                  </a:extLst>
                </a:gridCol>
                <a:gridCol w="1182756">
                  <a:extLst>
                    <a:ext uri="{9D8B030D-6E8A-4147-A177-3AD203B41FA5}">
                      <a16:colId xmlns:a16="http://schemas.microsoft.com/office/drawing/2014/main" val="2387950361"/>
                    </a:ext>
                  </a:extLst>
                </a:gridCol>
              </a:tblGrid>
              <a:tr h="484220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Targets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Hydrogen (barn)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Isotope contributions (%)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Helium (barn)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Isotope contr. (%)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715043"/>
                  </a:ext>
                </a:extLst>
              </a:tr>
              <a:tr h="48422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P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D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T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He3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He4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980815"/>
                  </a:ext>
                </a:extLst>
              </a:tr>
              <a:tr h="48422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Al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0.71</a:t>
                      </a: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62.2</a:t>
                      </a: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30.8</a:t>
                      </a: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7.0</a:t>
                      </a: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0.40</a:t>
                      </a: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18.9</a:t>
                      </a: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81.1</a:t>
                      </a:r>
                    </a:p>
                  </a:txBody>
                  <a:tcPr marL="9525" marR="9525" marT="9525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86923551"/>
                  </a:ext>
                </a:extLst>
              </a:tr>
              <a:tr h="48422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Fe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2.30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67.9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26.1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21.8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78.2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6235892"/>
                  </a:ext>
                </a:extLst>
              </a:tr>
              <a:tr h="48422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5.12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55.9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31.4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85.8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0444255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753C0DA-C2CF-2281-2C8F-FBF85A8CF3FD}"/>
              </a:ext>
            </a:extLst>
          </p:cNvPr>
          <p:cNvSpPr txBox="1"/>
          <p:nvPr/>
        </p:nvSpPr>
        <p:spPr>
          <a:xfrm>
            <a:off x="0" y="1729409"/>
            <a:ext cx="19580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Production cross section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52CD0B-C31A-1C71-3F13-DCD297E4A0E7}"/>
              </a:ext>
            </a:extLst>
          </p:cNvPr>
          <p:cNvSpPr txBox="1"/>
          <p:nvPr/>
        </p:nvSpPr>
        <p:spPr>
          <a:xfrm>
            <a:off x="0" y="4475922"/>
            <a:ext cx="19580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Residual cross section</a:t>
            </a:r>
          </a:p>
        </p:txBody>
      </p:sp>
    </p:spTree>
    <p:extLst>
      <p:ext uri="{BB962C8B-B14F-4D97-AF65-F5344CB8AC3E}">
        <p14:creationId xmlns:p14="http://schemas.microsoft.com/office/powerpoint/2010/main" val="29590048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1BDB8-7B27-8BD0-A3AC-DA214F3A7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935" y="225978"/>
            <a:ext cx="11492432" cy="539336"/>
          </a:xfrm>
        </p:spPr>
        <p:txBody>
          <a:bodyPr/>
          <a:lstStyle/>
          <a:p>
            <a:r>
              <a:rPr lang="en-US" dirty="0"/>
              <a:t>Displacement Productions at Target 12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AC22B1-1696-1A43-351C-013447687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13" y="974125"/>
            <a:ext cx="5760720" cy="23860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B44D92-8D71-D319-446F-C70ACF301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412" y="968397"/>
            <a:ext cx="5760720" cy="23951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EE0914-B456-0A17-9104-71DA19DBC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26" y="3781171"/>
            <a:ext cx="5760720" cy="23951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8CE05B-789A-713C-A25F-7BA7FCB2DD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5148" y="3690479"/>
            <a:ext cx="5760720" cy="23969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85BE6D-E79E-C8E6-FB80-12EF70789B1A}"/>
              </a:ext>
            </a:extLst>
          </p:cNvPr>
          <p:cNvSpPr txBox="1"/>
          <p:nvPr/>
        </p:nvSpPr>
        <p:spPr>
          <a:xfrm>
            <a:off x="308113" y="2782957"/>
            <a:ext cx="1428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Inner most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4FA661-3C0B-BDBB-FF26-1D743B477A30}"/>
              </a:ext>
            </a:extLst>
          </p:cNvPr>
          <p:cNvSpPr txBox="1"/>
          <p:nvPr/>
        </p:nvSpPr>
        <p:spPr>
          <a:xfrm>
            <a:off x="6483626" y="5449957"/>
            <a:ext cx="1471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Outer most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4F7D7673-8001-6C91-8829-7CA448D8750A}"/>
              </a:ext>
            </a:extLst>
          </p:cNvPr>
          <p:cNvSpPr/>
          <p:nvPr/>
        </p:nvSpPr>
        <p:spPr>
          <a:xfrm>
            <a:off x="5744818" y="2176670"/>
            <a:ext cx="487018" cy="4572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7E00294C-994E-BD7F-4C93-3B96D7D9264F}"/>
              </a:ext>
            </a:extLst>
          </p:cNvPr>
          <p:cNvSpPr/>
          <p:nvPr/>
        </p:nvSpPr>
        <p:spPr>
          <a:xfrm>
            <a:off x="5797826" y="5032514"/>
            <a:ext cx="487018" cy="4572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8319CC53-6C36-B6BB-9D48-06A3845253BE}"/>
              </a:ext>
            </a:extLst>
          </p:cNvPr>
          <p:cNvSpPr/>
          <p:nvPr/>
        </p:nvSpPr>
        <p:spPr>
          <a:xfrm rot="8710206">
            <a:off x="5285770" y="3302163"/>
            <a:ext cx="1005788" cy="4572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6461B0-1149-FADD-6398-33A80F0DEA4C}"/>
              </a:ext>
            </a:extLst>
          </p:cNvPr>
          <p:cNvSpPr txBox="1"/>
          <p:nvPr/>
        </p:nvSpPr>
        <p:spPr>
          <a:xfrm>
            <a:off x="3790122" y="1106559"/>
            <a:ext cx="1636644" cy="553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err="1">
                <a:solidFill>
                  <a:schemeClr val="bg1"/>
                </a:solidFill>
              </a:rPr>
              <a:t>Displ</a:t>
            </a:r>
            <a:r>
              <a:rPr lang="en-US" sz="1500" b="1" baseline="-25000" dirty="0" err="1">
                <a:solidFill>
                  <a:schemeClr val="bg1"/>
                </a:solidFill>
              </a:rPr>
              <a:t>max</a:t>
            </a:r>
            <a:r>
              <a:rPr lang="en-US" sz="1500" b="1" dirty="0">
                <a:solidFill>
                  <a:schemeClr val="bg1"/>
                </a:solidFill>
              </a:rPr>
              <a:t> = 10.3 </a:t>
            </a:r>
          </a:p>
          <a:p>
            <a:r>
              <a:rPr lang="en-US" sz="1500" b="1" dirty="0">
                <a:solidFill>
                  <a:schemeClr val="bg1"/>
                </a:solidFill>
              </a:rPr>
              <a:t>                   dpa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29C955-6249-B8CA-05FA-FE4E9D506862}"/>
              </a:ext>
            </a:extLst>
          </p:cNvPr>
          <p:cNvSpPr txBox="1"/>
          <p:nvPr/>
        </p:nvSpPr>
        <p:spPr>
          <a:xfrm>
            <a:off x="3793435" y="3912707"/>
            <a:ext cx="1636644" cy="553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err="1">
                <a:solidFill>
                  <a:schemeClr val="bg1"/>
                </a:solidFill>
              </a:rPr>
              <a:t>Displ</a:t>
            </a:r>
            <a:r>
              <a:rPr lang="en-US" sz="1500" b="1" baseline="-25000" dirty="0" err="1">
                <a:solidFill>
                  <a:schemeClr val="bg1"/>
                </a:solidFill>
              </a:rPr>
              <a:t>max</a:t>
            </a:r>
            <a:r>
              <a:rPr lang="en-US" sz="1500" b="1" dirty="0">
                <a:solidFill>
                  <a:schemeClr val="bg1"/>
                </a:solidFill>
              </a:rPr>
              <a:t> = 7.6</a:t>
            </a:r>
          </a:p>
          <a:p>
            <a:r>
              <a:rPr lang="en-US" sz="1500" b="1" dirty="0">
                <a:solidFill>
                  <a:schemeClr val="bg1"/>
                </a:solidFill>
              </a:rPr>
              <a:t>                   dpa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AC19E0-86D1-0787-46B6-2331DE7534EE}"/>
              </a:ext>
            </a:extLst>
          </p:cNvPr>
          <p:cNvSpPr txBox="1"/>
          <p:nvPr/>
        </p:nvSpPr>
        <p:spPr>
          <a:xfrm>
            <a:off x="10035208" y="1080055"/>
            <a:ext cx="1636644" cy="553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err="1">
                <a:solidFill>
                  <a:schemeClr val="bg1"/>
                </a:solidFill>
              </a:rPr>
              <a:t>Displ</a:t>
            </a:r>
            <a:r>
              <a:rPr lang="en-US" sz="1500" b="1" baseline="-25000" dirty="0" err="1">
                <a:solidFill>
                  <a:schemeClr val="bg1"/>
                </a:solidFill>
              </a:rPr>
              <a:t>max</a:t>
            </a:r>
            <a:r>
              <a:rPr lang="en-US" sz="1500" b="1" dirty="0">
                <a:solidFill>
                  <a:schemeClr val="bg1"/>
                </a:solidFill>
              </a:rPr>
              <a:t> = 8.7 </a:t>
            </a:r>
          </a:p>
          <a:p>
            <a:r>
              <a:rPr lang="en-US" sz="1500" b="1" dirty="0">
                <a:solidFill>
                  <a:schemeClr val="bg1"/>
                </a:solidFill>
              </a:rPr>
              <a:t>                   dpa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D49484-FE66-9AFC-3209-A7C86DA69D4F}"/>
              </a:ext>
            </a:extLst>
          </p:cNvPr>
          <p:cNvSpPr txBox="1"/>
          <p:nvPr/>
        </p:nvSpPr>
        <p:spPr>
          <a:xfrm>
            <a:off x="10028581" y="3836508"/>
            <a:ext cx="1636644" cy="553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err="1">
                <a:solidFill>
                  <a:schemeClr val="bg1"/>
                </a:solidFill>
              </a:rPr>
              <a:t>Displ</a:t>
            </a:r>
            <a:r>
              <a:rPr lang="en-US" sz="1500" b="1" baseline="-25000" dirty="0" err="1">
                <a:solidFill>
                  <a:schemeClr val="bg1"/>
                </a:solidFill>
              </a:rPr>
              <a:t>max</a:t>
            </a:r>
            <a:r>
              <a:rPr lang="en-US" sz="1500" b="1" dirty="0">
                <a:solidFill>
                  <a:schemeClr val="bg1"/>
                </a:solidFill>
              </a:rPr>
              <a:t> = 6.7</a:t>
            </a:r>
          </a:p>
          <a:p>
            <a:r>
              <a:rPr lang="en-US" sz="1500" b="1" dirty="0">
                <a:solidFill>
                  <a:schemeClr val="bg1"/>
                </a:solidFill>
              </a:rPr>
              <a:t>                   dpa</a:t>
            </a:r>
          </a:p>
        </p:txBody>
      </p:sp>
    </p:spTree>
    <p:extLst>
      <p:ext uri="{BB962C8B-B14F-4D97-AF65-F5344CB8AC3E}">
        <p14:creationId xmlns:p14="http://schemas.microsoft.com/office/powerpoint/2010/main" val="34079388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294E4-2A2D-06C1-1AC2-4604BDBA0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5C2C21C-0B7D-6263-9D71-C325A7224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1469" y="3772644"/>
            <a:ext cx="5760720" cy="23521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3E9CD7-2A55-BC8B-D395-94A5A5E13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25" y="1076944"/>
            <a:ext cx="5760720" cy="23521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873263-DC58-C7C1-211F-A23D63334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935" y="225978"/>
            <a:ext cx="11492432" cy="539336"/>
          </a:xfrm>
        </p:spPr>
        <p:txBody>
          <a:bodyPr/>
          <a:lstStyle/>
          <a:p>
            <a:r>
              <a:rPr lang="en-US" dirty="0"/>
              <a:t>Displacement Productions at Target 12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98FCE6-24CB-96C1-B73C-59DC7F488D6C}"/>
              </a:ext>
            </a:extLst>
          </p:cNvPr>
          <p:cNvSpPr txBox="1"/>
          <p:nvPr/>
        </p:nvSpPr>
        <p:spPr>
          <a:xfrm>
            <a:off x="308113" y="2782957"/>
            <a:ext cx="1428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Inner most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AE5CD6-50C7-E80F-C2ED-2FA6C2D02A51}"/>
              </a:ext>
            </a:extLst>
          </p:cNvPr>
          <p:cNvSpPr txBox="1"/>
          <p:nvPr/>
        </p:nvSpPr>
        <p:spPr>
          <a:xfrm>
            <a:off x="6483626" y="5449957"/>
            <a:ext cx="1471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Outer most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CBBAE98D-466E-EBB7-68BA-FAAA2EC19B7C}"/>
              </a:ext>
            </a:extLst>
          </p:cNvPr>
          <p:cNvSpPr/>
          <p:nvPr/>
        </p:nvSpPr>
        <p:spPr>
          <a:xfrm>
            <a:off x="5744818" y="2176670"/>
            <a:ext cx="487018" cy="4572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755CBCED-ADDF-68EF-F0D7-2894C996315C}"/>
              </a:ext>
            </a:extLst>
          </p:cNvPr>
          <p:cNvSpPr/>
          <p:nvPr/>
        </p:nvSpPr>
        <p:spPr>
          <a:xfrm>
            <a:off x="5797826" y="5032514"/>
            <a:ext cx="487018" cy="4572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7E64465E-073C-4C94-8DD3-DD7DC6BBEF9D}"/>
              </a:ext>
            </a:extLst>
          </p:cNvPr>
          <p:cNvSpPr/>
          <p:nvPr/>
        </p:nvSpPr>
        <p:spPr>
          <a:xfrm rot="8710206">
            <a:off x="5285770" y="3302163"/>
            <a:ext cx="1005788" cy="4572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22B0F42-B5F6-E8BD-2471-F13668B229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1828" y="1079138"/>
            <a:ext cx="5760720" cy="23521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2CBE391-2224-8825-301F-FAD530543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75" y="3852155"/>
            <a:ext cx="5760720" cy="235211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7E1FD05-916D-F16C-2F52-AC48FD5460B3}"/>
              </a:ext>
            </a:extLst>
          </p:cNvPr>
          <p:cNvSpPr txBox="1"/>
          <p:nvPr/>
        </p:nvSpPr>
        <p:spPr>
          <a:xfrm>
            <a:off x="3703983" y="1278837"/>
            <a:ext cx="19513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err="1">
                <a:solidFill>
                  <a:schemeClr val="bg1"/>
                </a:solidFill>
              </a:rPr>
              <a:t>Contr</a:t>
            </a:r>
            <a:r>
              <a:rPr lang="en-US" sz="1500" b="1" baseline="-25000" dirty="0" err="1">
                <a:solidFill>
                  <a:schemeClr val="bg1"/>
                </a:solidFill>
              </a:rPr>
              <a:t>max</a:t>
            </a:r>
            <a:r>
              <a:rPr lang="en-US" sz="1500" b="1" dirty="0">
                <a:solidFill>
                  <a:schemeClr val="bg1"/>
                </a:solidFill>
              </a:rPr>
              <a:t> =39 %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75D0A4A-060C-44F0-3D14-EDEBF2CA959F}"/>
              </a:ext>
            </a:extLst>
          </p:cNvPr>
          <p:cNvSpPr txBox="1"/>
          <p:nvPr/>
        </p:nvSpPr>
        <p:spPr>
          <a:xfrm>
            <a:off x="9988827" y="1262271"/>
            <a:ext cx="19513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err="1">
                <a:solidFill>
                  <a:schemeClr val="bg1"/>
                </a:solidFill>
              </a:rPr>
              <a:t>Contr</a:t>
            </a:r>
            <a:r>
              <a:rPr lang="en-US" sz="1500" b="1" baseline="-25000" dirty="0" err="1">
                <a:solidFill>
                  <a:schemeClr val="bg1"/>
                </a:solidFill>
              </a:rPr>
              <a:t>max</a:t>
            </a:r>
            <a:r>
              <a:rPr lang="en-US" sz="1500" b="1" dirty="0">
                <a:solidFill>
                  <a:schemeClr val="bg1"/>
                </a:solidFill>
              </a:rPr>
              <a:t> =47 %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3D4A220-A31D-4AE0-9349-8E46A3F19532}"/>
              </a:ext>
            </a:extLst>
          </p:cNvPr>
          <p:cNvSpPr txBox="1"/>
          <p:nvPr/>
        </p:nvSpPr>
        <p:spPr>
          <a:xfrm>
            <a:off x="3657600" y="4045229"/>
            <a:ext cx="19513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err="1">
                <a:solidFill>
                  <a:schemeClr val="bg1"/>
                </a:solidFill>
              </a:rPr>
              <a:t>Contr</a:t>
            </a:r>
            <a:r>
              <a:rPr lang="en-US" sz="1500" b="1" baseline="-25000" dirty="0" err="1">
                <a:solidFill>
                  <a:schemeClr val="bg1"/>
                </a:solidFill>
              </a:rPr>
              <a:t>max</a:t>
            </a:r>
            <a:r>
              <a:rPr lang="en-US" sz="1500" b="1" dirty="0">
                <a:solidFill>
                  <a:schemeClr val="bg1"/>
                </a:solidFill>
              </a:rPr>
              <a:t> =53 %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E20CFD6-883A-6DF4-5266-BDF78C3E0422}"/>
              </a:ext>
            </a:extLst>
          </p:cNvPr>
          <p:cNvSpPr txBox="1"/>
          <p:nvPr/>
        </p:nvSpPr>
        <p:spPr>
          <a:xfrm>
            <a:off x="9932505" y="3969028"/>
            <a:ext cx="19513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err="1">
                <a:solidFill>
                  <a:schemeClr val="bg1"/>
                </a:solidFill>
              </a:rPr>
              <a:t>Contr</a:t>
            </a:r>
            <a:r>
              <a:rPr lang="en-US" sz="1500" b="1" baseline="-25000" dirty="0" err="1">
                <a:solidFill>
                  <a:schemeClr val="bg1"/>
                </a:solidFill>
              </a:rPr>
              <a:t>max</a:t>
            </a:r>
            <a:r>
              <a:rPr lang="en-US" sz="1500" b="1" dirty="0">
                <a:solidFill>
                  <a:schemeClr val="bg1"/>
                </a:solidFill>
              </a:rPr>
              <a:t> =59 %</a:t>
            </a:r>
          </a:p>
        </p:txBody>
      </p:sp>
    </p:spTree>
    <p:extLst>
      <p:ext uri="{BB962C8B-B14F-4D97-AF65-F5344CB8AC3E}">
        <p14:creationId xmlns:p14="http://schemas.microsoft.com/office/powerpoint/2010/main" val="36978605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4BF3C-3E79-C689-9C96-0F6603042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203CF70-278F-128F-0246-9DA188F62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1531" y="3797963"/>
            <a:ext cx="5760720" cy="23751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5FDB1C-1F51-466F-D78D-A15B33F0E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53" y="1005067"/>
            <a:ext cx="5760720" cy="23751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BBF70C-B24D-3040-229B-7414CEA80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935" y="225978"/>
            <a:ext cx="11492432" cy="539336"/>
          </a:xfrm>
        </p:spPr>
        <p:txBody>
          <a:bodyPr/>
          <a:lstStyle/>
          <a:p>
            <a:r>
              <a:rPr lang="en-US" dirty="0"/>
              <a:t>Helium Productions at Target 12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10BB99-1D16-AA51-E33D-F949032CB780}"/>
              </a:ext>
            </a:extLst>
          </p:cNvPr>
          <p:cNvSpPr txBox="1"/>
          <p:nvPr/>
        </p:nvSpPr>
        <p:spPr>
          <a:xfrm>
            <a:off x="308113" y="2782957"/>
            <a:ext cx="1428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Inner most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0F58F5-F1B1-8469-16B5-1E0FFD66AADB}"/>
              </a:ext>
            </a:extLst>
          </p:cNvPr>
          <p:cNvSpPr txBox="1"/>
          <p:nvPr/>
        </p:nvSpPr>
        <p:spPr>
          <a:xfrm>
            <a:off x="6483626" y="5449957"/>
            <a:ext cx="1471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Outer most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39092CA6-A89A-4842-3C01-39C55920F3B3}"/>
              </a:ext>
            </a:extLst>
          </p:cNvPr>
          <p:cNvSpPr/>
          <p:nvPr/>
        </p:nvSpPr>
        <p:spPr>
          <a:xfrm>
            <a:off x="5744818" y="2176670"/>
            <a:ext cx="487018" cy="4572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A43DDE2D-CF8E-6147-2747-7AACF11E49E1}"/>
              </a:ext>
            </a:extLst>
          </p:cNvPr>
          <p:cNvSpPr/>
          <p:nvPr/>
        </p:nvSpPr>
        <p:spPr>
          <a:xfrm>
            <a:off x="5797826" y="5032514"/>
            <a:ext cx="487018" cy="4572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B14BA3EB-947A-2011-CEC3-6917DB8EC49C}"/>
              </a:ext>
            </a:extLst>
          </p:cNvPr>
          <p:cNvSpPr/>
          <p:nvPr/>
        </p:nvSpPr>
        <p:spPr>
          <a:xfrm rot="8710206">
            <a:off x="5285770" y="3302163"/>
            <a:ext cx="1005788" cy="4572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C54D1B4-8E58-2B1F-F75A-8001516C9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1591" y="1005067"/>
            <a:ext cx="5760720" cy="23751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8D5AC96-054B-4CF9-4C14-14A7BCEBD9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13" y="3827780"/>
            <a:ext cx="5760720" cy="23751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58B124D-64F4-095D-9595-BEFD15182383}"/>
              </a:ext>
            </a:extLst>
          </p:cNvPr>
          <p:cNvSpPr txBox="1"/>
          <p:nvPr/>
        </p:nvSpPr>
        <p:spPr>
          <a:xfrm>
            <a:off x="3869634" y="1186074"/>
            <a:ext cx="17757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err="1">
                <a:solidFill>
                  <a:schemeClr val="bg1"/>
                </a:solidFill>
              </a:rPr>
              <a:t>He</a:t>
            </a:r>
            <a:r>
              <a:rPr lang="en-US" sz="1500" b="1" baseline="-25000" dirty="0" err="1">
                <a:solidFill>
                  <a:schemeClr val="bg1"/>
                </a:solidFill>
              </a:rPr>
              <a:t>max</a:t>
            </a:r>
            <a:r>
              <a:rPr lang="en-US" sz="1500" b="1" dirty="0">
                <a:solidFill>
                  <a:schemeClr val="bg1"/>
                </a:solidFill>
              </a:rPr>
              <a:t> = 915</a:t>
            </a:r>
          </a:p>
          <a:p>
            <a:r>
              <a:rPr lang="en-US" sz="1500" b="1" dirty="0">
                <a:solidFill>
                  <a:schemeClr val="bg1"/>
                </a:solidFill>
              </a:rPr>
              <a:t>              </a:t>
            </a:r>
            <a:r>
              <a:rPr lang="en-US" sz="1500" b="1" dirty="0" err="1">
                <a:solidFill>
                  <a:schemeClr val="bg1"/>
                </a:solidFill>
              </a:rPr>
              <a:t>appm</a:t>
            </a:r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F267BA-8C35-AE96-C810-90D0FEFA4212}"/>
              </a:ext>
            </a:extLst>
          </p:cNvPr>
          <p:cNvSpPr txBox="1"/>
          <p:nvPr/>
        </p:nvSpPr>
        <p:spPr>
          <a:xfrm>
            <a:off x="10084904" y="1189387"/>
            <a:ext cx="17757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err="1">
                <a:solidFill>
                  <a:schemeClr val="bg1"/>
                </a:solidFill>
              </a:rPr>
              <a:t>He</a:t>
            </a:r>
            <a:r>
              <a:rPr lang="en-US" sz="1500" b="1" baseline="-25000" dirty="0" err="1">
                <a:solidFill>
                  <a:schemeClr val="bg1"/>
                </a:solidFill>
              </a:rPr>
              <a:t>max</a:t>
            </a:r>
            <a:r>
              <a:rPr lang="en-US" sz="1500" b="1" dirty="0">
                <a:solidFill>
                  <a:schemeClr val="bg1"/>
                </a:solidFill>
              </a:rPr>
              <a:t> = 919</a:t>
            </a:r>
          </a:p>
          <a:p>
            <a:r>
              <a:rPr lang="en-US" sz="1500" b="1" dirty="0">
                <a:solidFill>
                  <a:schemeClr val="bg1"/>
                </a:solidFill>
              </a:rPr>
              <a:t>              </a:t>
            </a:r>
            <a:r>
              <a:rPr lang="en-US" sz="1500" b="1" dirty="0" err="1">
                <a:solidFill>
                  <a:schemeClr val="bg1"/>
                </a:solidFill>
              </a:rPr>
              <a:t>appm</a:t>
            </a:r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8B950D-AF94-915F-FBC8-922EE35407E3}"/>
              </a:ext>
            </a:extLst>
          </p:cNvPr>
          <p:cNvSpPr txBox="1"/>
          <p:nvPr/>
        </p:nvSpPr>
        <p:spPr>
          <a:xfrm>
            <a:off x="3863007" y="3992222"/>
            <a:ext cx="17757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err="1">
                <a:solidFill>
                  <a:schemeClr val="bg1"/>
                </a:solidFill>
              </a:rPr>
              <a:t>He</a:t>
            </a:r>
            <a:r>
              <a:rPr lang="en-US" sz="1500" b="1" baseline="-25000" dirty="0" err="1">
                <a:solidFill>
                  <a:schemeClr val="bg1"/>
                </a:solidFill>
              </a:rPr>
              <a:t>max</a:t>
            </a:r>
            <a:r>
              <a:rPr lang="en-US" sz="1500" b="1" dirty="0">
                <a:solidFill>
                  <a:schemeClr val="bg1"/>
                </a:solidFill>
              </a:rPr>
              <a:t> = 915</a:t>
            </a:r>
          </a:p>
          <a:p>
            <a:r>
              <a:rPr lang="en-US" sz="1500" b="1" dirty="0">
                <a:solidFill>
                  <a:schemeClr val="bg1"/>
                </a:solidFill>
              </a:rPr>
              <a:t>              </a:t>
            </a:r>
            <a:r>
              <a:rPr lang="en-US" sz="1500" b="1" dirty="0" err="1">
                <a:solidFill>
                  <a:schemeClr val="bg1"/>
                </a:solidFill>
              </a:rPr>
              <a:t>appm</a:t>
            </a:r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A58F7CC-14BE-5AEA-959C-C5C3B5D3FA6A}"/>
              </a:ext>
            </a:extLst>
          </p:cNvPr>
          <p:cNvSpPr txBox="1"/>
          <p:nvPr/>
        </p:nvSpPr>
        <p:spPr>
          <a:xfrm>
            <a:off x="10078277" y="3995535"/>
            <a:ext cx="17757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err="1">
                <a:solidFill>
                  <a:schemeClr val="bg1"/>
                </a:solidFill>
              </a:rPr>
              <a:t>He</a:t>
            </a:r>
            <a:r>
              <a:rPr lang="en-US" sz="1500" b="1" baseline="-25000" dirty="0" err="1">
                <a:solidFill>
                  <a:schemeClr val="bg1"/>
                </a:solidFill>
              </a:rPr>
              <a:t>max</a:t>
            </a:r>
            <a:r>
              <a:rPr lang="en-US" sz="1500" b="1" dirty="0">
                <a:solidFill>
                  <a:schemeClr val="bg1"/>
                </a:solidFill>
              </a:rPr>
              <a:t> = 913</a:t>
            </a:r>
          </a:p>
          <a:p>
            <a:r>
              <a:rPr lang="en-US" sz="1500" b="1" dirty="0">
                <a:solidFill>
                  <a:schemeClr val="bg1"/>
                </a:solidFill>
              </a:rPr>
              <a:t>              </a:t>
            </a:r>
            <a:r>
              <a:rPr lang="en-US" sz="1500" b="1" dirty="0" err="1">
                <a:solidFill>
                  <a:schemeClr val="bg1"/>
                </a:solidFill>
              </a:rPr>
              <a:t>appm</a:t>
            </a:r>
            <a:endParaRPr lang="en-US" sz="1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3411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8A7CF-6C32-6FF7-C7FA-A78F6E793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1A16F1-2128-407B-532B-A5966483E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4" y="1059260"/>
            <a:ext cx="5760720" cy="23521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22B840-880F-3E53-313E-D9389184D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935" y="225978"/>
            <a:ext cx="11492432" cy="539336"/>
          </a:xfrm>
        </p:spPr>
        <p:txBody>
          <a:bodyPr/>
          <a:lstStyle/>
          <a:p>
            <a:r>
              <a:rPr lang="en-US" dirty="0"/>
              <a:t>Helium Productions at Target 12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A325C2-74A9-98BA-8534-90EAA618A259}"/>
              </a:ext>
            </a:extLst>
          </p:cNvPr>
          <p:cNvSpPr txBox="1"/>
          <p:nvPr/>
        </p:nvSpPr>
        <p:spPr>
          <a:xfrm>
            <a:off x="308113" y="2782957"/>
            <a:ext cx="1428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Inner most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14F26D-F955-9CDE-1A08-B6135D134ADA}"/>
              </a:ext>
            </a:extLst>
          </p:cNvPr>
          <p:cNvSpPr txBox="1"/>
          <p:nvPr/>
        </p:nvSpPr>
        <p:spPr>
          <a:xfrm>
            <a:off x="6483626" y="5449957"/>
            <a:ext cx="1471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Outer most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A79C262A-50B8-4CFB-3544-A17AC56E6193}"/>
              </a:ext>
            </a:extLst>
          </p:cNvPr>
          <p:cNvSpPr/>
          <p:nvPr/>
        </p:nvSpPr>
        <p:spPr>
          <a:xfrm>
            <a:off x="5744818" y="2176670"/>
            <a:ext cx="487018" cy="4572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F7FC9F14-C8EC-2E22-6778-1289B23CD657}"/>
              </a:ext>
            </a:extLst>
          </p:cNvPr>
          <p:cNvSpPr/>
          <p:nvPr/>
        </p:nvSpPr>
        <p:spPr>
          <a:xfrm>
            <a:off x="5797826" y="5032514"/>
            <a:ext cx="487018" cy="4572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2683822C-A2C7-675F-D81A-E34865440069}"/>
              </a:ext>
            </a:extLst>
          </p:cNvPr>
          <p:cNvSpPr/>
          <p:nvPr/>
        </p:nvSpPr>
        <p:spPr>
          <a:xfrm rot="8710206">
            <a:off x="5285770" y="3302163"/>
            <a:ext cx="1005788" cy="4572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BA85BC-0FAA-E47E-372A-6B7344C2A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531" y="1069200"/>
            <a:ext cx="5760720" cy="23521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3C1501-35C6-A714-D959-96ADA23081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74" y="3842216"/>
            <a:ext cx="5760720" cy="23521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197563E-E37D-2461-A76A-4DC3C4D3D1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1105" y="3822338"/>
            <a:ext cx="5760720" cy="235211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2686F72-8756-D81C-705B-515EBE48018A}"/>
              </a:ext>
            </a:extLst>
          </p:cNvPr>
          <p:cNvSpPr txBox="1"/>
          <p:nvPr/>
        </p:nvSpPr>
        <p:spPr>
          <a:xfrm>
            <a:off x="3753679" y="1249020"/>
            <a:ext cx="19513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err="1">
                <a:solidFill>
                  <a:schemeClr val="bg1"/>
                </a:solidFill>
              </a:rPr>
              <a:t>Contr</a:t>
            </a:r>
            <a:r>
              <a:rPr lang="en-US" sz="1500" b="1" baseline="-25000" dirty="0" err="1">
                <a:solidFill>
                  <a:schemeClr val="bg1"/>
                </a:solidFill>
              </a:rPr>
              <a:t>max</a:t>
            </a:r>
            <a:r>
              <a:rPr lang="en-US" sz="1500" b="1" dirty="0">
                <a:solidFill>
                  <a:schemeClr val="bg1"/>
                </a:solidFill>
              </a:rPr>
              <a:t> =93 %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C0976AF-FE61-392F-8FF1-B6D35DDE922C}"/>
              </a:ext>
            </a:extLst>
          </p:cNvPr>
          <p:cNvSpPr txBox="1"/>
          <p:nvPr/>
        </p:nvSpPr>
        <p:spPr>
          <a:xfrm>
            <a:off x="9959010" y="1212576"/>
            <a:ext cx="19513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err="1">
                <a:solidFill>
                  <a:schemeClr val="bg1"/>
                </a:solidFill>
              </a:rPr>
              <a:t>Contr</a:t>
            </a:r>
            <a:r>
              <a:rPr lang="en-US" sz="1500" b="1" baseline="-25000" dirty="0" err="1">
                <a:solidFill>
                  <a:schemeClr val="bg1"/>
                </a:solidFill>
              </a:rPr>
              <a:t>max</a:t>
            </a:r>
            <a:r>
              <a:rPr lang="en-US" sz="1500" b="1" dirty="0">
                <a:solidFill>
                  <a:schemeClr val="bg1"/>
                </a:solidFill>
              </a:rPr>
              <a:t> =95 %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EF1D5E-F0E2-69FC-CEFE-2D322472AFEC}"/>
              </a:ext>
            </a:extLst>
          </p:cNvPr>
          <p:cNvSpPr txBox="1"/>
          <p:nvPr/>
        </p:nvSpPr>
        <p:spPr>
          <a:xfrm>
            <a:off x="3707296" y="4015412"/>
            <a:ext cx="19513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err="1">
                <a:solidFill>
                  <a:schemeClr val="bg1"/>
                </a:solidFill>
              </a:rPr>
              <a:t>Contr</a:t>
            </a:r>
            <a:r>
              <a:rPr lang="en-US" sz="1500" b="1" baseline="-25000" dirty="0" err="1">
                <a:solidFill>
                  <a:schemeClr val="bg1"/>
                </a:solidFill>
              </a:rPr>
              <a:t>max</a:t>
            </a:r>
            <a:r>
              <a:rPr lang="en-US" sz="1500" b="1" dirty="0">
                <a:solidFill>
                  <a:schemeClr val="bg1"/>
                </a:solidFill>
              </a:rPr>
              <a:t> =96 %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B0370F-3DDC-A114-E94B-374031D8667B}"/>
              </a:ext>
            </a:extLst>
          </p:cNvPr>
          <p:cNvSpPr txBox="1"/>
          <p:nvPr/>
        </p:nvSpPr>
        <p:spPr>
          <a:xfrm>
            <a:off x="9982201" y="3939211"/>
            <a:ext cx="19513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err="1">
                <a:solidFill>
                  <a:schemeClr val="bg1"/>
                </a:solidFill>
              </a:rPr>
              <a:t>Contr</a:t>
            </a:r>
            <a:r>
              <a:rPr lang="en-US" sz="1500" b="1" baseline="-25000" dirty="0" err="1">
                <a:solidFill>
                  <a:schemeClr val="bg1"/>
                </a:solidFill>
              </a:rPr>
              <a:t>max</a:t>
            </a:r>
            <a:r>
              <a:rPr lang="en-US" sz="1500" b="1" dirty="0">
                <a:solidFill>
                  <a:schemeClr val="bg1"/>
                </a:solidFill>
              </a:rPr>
              <a:t> =98 %</a:t>
            </a:r>
          </a:p>
        </p:txBody>
      </p:sp>
    </p:spTree>
    <p:extLst>
      <p:ext uri="{BB962C8B-B14F-4D97-AF65-F5344CB8AC3E}">
        <p14:creationId xmlns:p14="http://schemas.microsoft.com/office/powerpoint/2010/main" val="3848134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B0889-163F-DC1E-97ED-CC805089C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7FD9B2-649B-B3A5-A206-D0386B92D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635" y="708351"/>
            <a:ext cx="7772400" cy="31900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2579F4-296C-7EC1-AD48-9D13A0633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130" y="3820144"/>
            <a:ext cx="7772400" cy="31734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81A757-435A-DA36-98A0-AEE23FBDB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935" y="225978"/>
            <a:ext cx="11492432" cy="539336"/>
          </a:xfrm>
        </p:spPr>
        <p:txBody>
          <a:bodyPr/>
          <a:lstStyle/>
          <a:p>
            <a:r>
              <a:rPr lang="en-US" dirty="0"/>
              <a:t>Hydrogen Productions at Target 12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CB7AAB-1126-E90A-176C-468FFEC0BC0B}"/>
              </a:ext>
            </a:extLst>
          </p:cNvPr>
          <p:cNvSpPr txBox="1"/>
          <p:nvPr/>
        </p:nvSpPr>
        <p:spPr>
          <a:xfrm>
            <a:off x="7497417" y="1136377"/>
            <a:ext cx="1666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</a:rPr>
              <a:t>H</a:t>
            </a:r>
            <a:r>
              <a:rPr lang="en-US" sz="2000" b="1" baseline="-25000" dirty="0" err="1">
                <a:solidFill>
                  <a:schemeClr val="bg1"/>
                </a:solidFill>
              </a:rPr>
              <a:t>max</a:t>
            </a:r>
            <a:r>
              <a:rPr lang="en-US" sz="2000" b="1" dirty="0">
                <a:solidFill>
                  <a:schemeClr val="bg1"/>
                </a:solidFill>
              </a:rPr>
              <a:t> = 3582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            </a:t>
            </a:r>
            <a:r>
              <a:rPr lang="en-US" sz="2000" b="1" dirty="0" err="1">
                <a:solidFill>
                  <a:schemeClr val="bg1"/>
                </a:solidFill>
              </a:rPr>
              <a:t>appm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AA3614-B945-BC7D-0984-ED87106BEC84}"/>
              </a:ext>
            </a:extLst>
          </p:cNvPr>
          <p:cNvSpPr txBox="1"/>
          <p:nvPr/>
        </p:nvSpPr>
        <p:spPr>
          <a:xfrm>
            <a:off x="457202" y="3379304"/>
            <a:ext cx="2007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Inner wall of MV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D8F49A-0493-5AE8-DA5D-FD1AD0F3D656}"/>
              </a:ext>
            </a:extLst>
          </p:cNvPr>
          <p:cNvSpPr txBox="1"/>
          <p:nvPr/>
        </p:nvSpPr>
        <p:spPr>
          <a:xfrm>
            <a:off x="7292009" y="4141307"/>
            <a:ext cx="1951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</a:rPr>
              <a:t>Contr</a:t>
            </a:r>
            <a:r>
              <a:rPr lang="en-US" sz="2000" b="1" baseline="-25000" dirty="0" err="1">
                <a:solidFill>
                  <a:schemeClr val="bg1"/>
                </a:solidFill>
              </a:rPr>
              <a:t>max</a:t>
            </a:r>
            <a:r>
              <a:rPr lang="en-US" sz="2000" b="1" dirty="0">
                <a:solidFill>
                  <a:schemeClr val="bg1"/>
                </a:solidFill>
              </a:rPr>
              <a:t> =88 %</a:t>
            </a:r>
          </a:p>
        </p:txBody>
      </p:sp>
    </p:spTree>
    <p:extLst>
      <p:ext uri="{BB962C8B-B14F-4D97-AF65-F5344CB8AC3E}">
        <p14:creationId xmlns:p14="http://schemas.microsoft.com/office/powerpoint/2010/main" val="18647893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6DC39-90BF-20B5-4C9C-B45AB9647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0BFEDC3-FF43-705E-95AF-CD2CBE97C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280" y="3772642"/>
            <a:ext cx="5760720" cy="23521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A7EAD5-46AB-99ED-BE33-6B274201B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9" y="3820144"/>
            <a:ext cx="5760720" cy="23521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9DC6F0-2429-FFB6-F4A7-3BBA0AB42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935" y="225978"/>
            <a:ext cx="11492432" cy="539336"/>
          </a:xfrm>
        </p:spPr>
        <p:txBody>
          <a:bodyPr/>
          <a:lstStyle/>
          <a:p>
            <a:r>
              <a:rPr lang="en-US" dirty="0"/>
              <a:t>Helium and Hydrogen Productions at PBW 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EF6467-7908-EF62-7907-7E0F1D2A49B8}"/>
              </a:ext>
            </a:extLst>
          </p:cNvPr>
          <p:cNvSpPr txBox="1"/>
          <p:nvPr/>
        </p:nvSpPr>
        <p:spPr>
          <a:xfrm>
            <a:off x="308113" y="2782957"/>
            <a:ext cx="1428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Inner most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DD9CD1-E492-2F61-BF6B-79DF7EDB4692}"/>
              </a:ext>
            </a:extLst>
          </p:cNvPr>
          <p:cNvSpPr txBox="1"/>
          <p:nvPr/>
        </p:nvSpPr>
        <p:spPr>
          <a:xfrm>
            <a:off x="6483626" y="5449957"/>
            <a:ext cx="1471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Outer most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B15054-3D9B-EABB-8F2A-94E0A45893BA}"/>
              </a:ext>
            </a:extLst>
          </p:cNvPr>
          <p:cNvSpPr txBox="1"/>
          <p:nvPr/>
        </p:nvSpPr>
        <p:spPr>
          <a:xfrm>
            <a:off x="3707296" y="4015412"/>
            <a:ext cx="19513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err="1">
                <a:solidFill>
                  <a:schemeClr val="bg1"/>
                </a:solidFill>
              </a:rPr>
              <a:t>Contr</a:t>
            </a:r>
            <a:r>
              <a:rPr lang="en-US" sz="1500" b="1" baseline="-25000" dirty="0" err="1">
                <a:solidFill>
                  <a:schemeClr val="bg1"/>
                </a:solidFill>
              </a:rPr>
              <a:t>max</a:t>
            </a:r>
            <a:r>
              <a:rPr lang="en-US" sz="1500" b="1" dirty="0">
                <a:solidFill>
                  <a:schemeClr val="bg1"/>
                </a:solidFill>
              </a:rPr>
              <a:t> =99 %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06C325-E21B-6209-BE48-B5A216EBD1F0}"/>
              </a:ext>
            </a:extLst>
          </p:cNvPr>
          <p:cNvSpPr txBox="1"/>
          <p:nvPr/>
        </p:nvSpPr>
        <p:spPr>
          <a:xfrm>
            <a:off x="9982201" y="3939211"/>
            <a:ext cx="19513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err="1">
                <a:solidFill>
                  <a:schemeClr val="bg1"/>
                </a:solidFill>
              </a:rPr>
              <a:t>Contr</a:t>
            </a:r>
            <a:r>
              <a:rPr lang="en-US" sz="1500" b="1" baseline="-25000" dirty="0" err="1">
                <a:solidFill>
                  <a:schemeClr val="bg1"/>
                </a:solidFill>
              </a:rPr>
              <a:t>max</a:t>
            </a:r>
            <a:r>
              <a:rPr lang="en-US" sz="1500" b="1" dirty="0">
                <a:solidFill>
                  <a:schemeClr val="bg1"/>
                </a:solidFill>
              </a:rPr>
              <a:t> =99 %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655A3D-2961-B2B9-5E8E-E538B13EEF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26" y="946892"/>
            <a:ext cx="5760720" cy="23643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B1B582-056C-0D51-FAD3-B1E19A1324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4782" y="919585"/>
            <a:ext cx="5760720" cy="236437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96A2A47-BDE1-655F-2437-2FBDD6713D51}"/>
              </a:ext>
            </a:extLst>
          </p:cNvPr>
          <p:cNvSpPr txBox="1"/>
          <p:nvPr/>
        </p:nvSpPr>
        <p:spPr>
          <a:xfrm>
            <a:off x="3839817" y="1096621"/>
            <a:ext cx="17757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err="1">
                <a:solidFill>
                  <a:schemeClr val="bg1"/>
                </a:solidFill>
              </a:rPr>
              <a:t>He</a:t>
            </a:r>
            <a:r>
              <a:rPr lang="en-US" sz="1500" b="1" baseline="-25000" dirty="0" err="1">
                <a:solidFill>
                  <a:schemeClr val="bg1"/>
                </a:solidFill>
              </a:rPr>
              <a:t>max</a:t>
            </a:r>
            <a:r>
              <a:rPr lang="en-US" sz="1500" b="1" dirty="0">
                <a:solidFill>
                  <a:schemeClr val="bg1"/>
                </a:solidFill>
              </a:rPr>
              <a:t> = 2133</a:t>
            </a:r>
          </a:p>
          <a:p>
            <a:r>
              <a:rPr lang="en-US" sz="1500" b="1" dirty="0">
                <a:solidFill>
                  <a:schemeClr val="bg1"/>
                </a:solidFill>
              </a:rPr>
              <a:t>              </a:t>
            </a:r>
            <a:r>
              <a:rPr lang="en-US" sz="1500" b="1" dirty="0" err="1">
                <a:solidFill>
                  <a:schemeClr val="bg1"/>
                </a:solidFill>
              </a:rPr>
              <a:t>appm</a:t>
            </a:r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F6E4A3-168C-C3BC-9A07-ED058C4BB80B}"/>
              </a:ext>
            </a:extLst>
          </p:cNvPr>
          <p:cNvSpPr txBox="1"/>
          <p:nvPr/>
        </p:nvSpPr>
        <p:spPr>
          <a:xfrm>
            <a:off x="10055087" y="1099934"/>
            <a:ext cx="17757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err="1">
                <a:solidFill>
                  <a:schemeClr val="bg1"/>
                </a:solidFill>
              </a:rPr>
              <a:t>He</a:t>
            </a:r>
            <a:r>
              <a:rPr lang="en-US" sz="1500" b="1" baseline="-25000" dirty="0" err="1">
                <a:solidFill>
                  <a:schemeClr val="bg1"/>
                </a:solidFill>
              </a:rPr>
              <a:t>max</a:t>
            </a:r>
            <a:r>
              <a:rPr lang="en-US" sz="1500" b="1" dirty="0">
                <a:solidFill>
                  <a:schemeClr val="bg1"/>
                </a:solidFill>
              </a:rPr>
              <a:t> = 3576</a:t>
            </a:r>
          </a:p>
          <a:p>
            <a:r>
              <a:rPr lang="en-US" sz="1500" b="1" dirty="0">
                <a:solidFill>
                  <a:schemeClr val="bg1"/>
                </a:solidFill>
              </a:rPr>
              <a:t>              </a:t>
            </a:r>
            <a:r>
              <a:rPr lang="en-US" sz="1500" b="1" dirty="0" err="1">
                <a:solidFill>
                  <a:schemeClr val="bg1"/>
                </a:solidFill>
              </a:rPr>
              <a:t>appm</a:t>
            </a:r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77DC7BA-6163-1554-C379-ED3D1F68229F}"/>
              </a:ext>
            </a:extLst>
          </p:cNvPr>
          <p:cNvSpPr txBox="1"/>
          <p:nvPr/>
        </p:nvSpPr>
        <p:spPr>
          <a:xfrm>
            <a:off x="4731025" y="3210339"/>
            <a:ext cx="3250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Displ</a:t>
            </a:r>
            <a:r>
              <a:rPr lang="en-US" sz="2800" baseline="-25000" dirty="0" err="1"/>
              <a:t>max</a:t>
            </a:r>
            <a:r>
              <a:rPr lang="en-US" sz="2800" dirty="0"/>
              <a:t> = 4.42 dpa</a:t>
            </a:r>
          </a:p>
        </p:txBody>
      </p:sp>
    </p:spTree>
    <p:extLst>
      <p:ext uri="{BB962C8B-B14F-4D97-AF65-F5344CB8AC3E}">
        <p14:creationId xmlns:p14="http://schemas.microsoft.com/office/powerpoint/2010/main" val="1866512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ss, tree, mountain, outdoor&#10;&#10;Description automatically generated">
            <a:extLst>
              <a:ext uri="{FF2B5EF4-FFF2-40B4-BE49-F238E27FC236}">
                <a16:creationId xmlns:a16="http://schemas.microsoft.com/office/drawing/2014/main" id="{29A2073A-4665-56ED-3E72-3A744E06016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1000"/>
          </a:blip>
          <a:stretch>
            <a:fillRect/>
          </a:stretch>
        </p:blipFill>
        <p:spPr>
          <a:xfrm>
            <a:off x="0" y="930382"/>
            <a:ext cx="12192000" cy="50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839568-11E1-C7F6-01DB-C2258444E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54" y="293207"/>
            <a:ext cx="5661910" cy="508178"/>
          </a:xfrm>
        </p:spPr>
        <p:txBody>
          <a:bodyPr/>
          <a:lstStyle/>
          <a:p>
            <a:r>
              <a:rPr lang="en-US" dirty="0"/>
              <a:t>Current Status of SNS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4369C66-74F3-4B81-0F58-E6EE9AED69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38980" y="3341808"/>
            <a:ext cx="6253020" cy="271232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3C836D7-7392-4649-3DB9-C8017D39C8ED}"/>
              </a:ext>
            </a:extLst>
          </p:cNvPr>
          <p:cNvSpPr txBox="1">
            <a:spLocks/>
          </p:cNvSpPr>
          <p:nvPr/>
        </p:nvSpPr>
        <p:spPr>
          <a:xfrm>
            <a:off x="281342" y="1285578"/>
            <a:ext cx="4905980" cy="45202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Completion of PPU (Proton Power Upgrade) project this summer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SNS is now operating at 1.3 GeV and 1.7 MW and will reach the designed full capacity of 2 MW in 2026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55BF34-8A7A-D3E3-620D-AFF1B1B85CFB}"/>
              </a:ext>
            </a:extLst>
          </p:cNvPr>
          <p:cNvSpPr txBox="1"/>
          <p:nvPr/>
        </p:nvSpPr>
        <p:spPr>
          <a:xfrm>
            <a:off x="9777047" y="3737987"/>
            <a:ext cx="1420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1A6094"/>
                </a:solidFill>
                <a:highlight>
                  <a:srgbClr val="ECECEC"/>
                </a:highlight>
              </a:rPr>
              <a:t>1.7 MW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62006A-629B-8AF0-A789-7739D9CB2975}"/>
              </a:ext>
            </a:extLst>
          </p:cNvPr>
          <p:cNvSpPr txBox="1"/>
          <p:nvPr/>
        </p:nvSpPr>
        <p:spPr>
          <a:xfrm>
            <a:off x="6924990" y="3709516"/>
            <a:ext cx="1465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highlight>
                  <a:srgbClr val="ECECEC"/>
                </a:highlight>
              </a:rPr>
              <a:t>1.3 GeV</a:t>
            </a:r>
          </a:p>
        </p:txBody>
      </p:sp>
    </p:spTree>
    <p:extLst>
      <p:ext uri="{BB962C8B-B14F-4D97-AF65-F5344CB8AC3E}">
        <p14:creationId xmlns:p14="http://schemas.microsoft.com/office/powerpoint/2010/main" val="21232677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710B1-F571-4813-2F8C-B35BE7F0C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DD54C668-B8FF-6A05-B5AF-1977C5E9D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1409" y="897197"/>
            <a:ext cx="5760720" cy="236437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708C8B5-11CF-BC17-475D-6357AB62E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949403"/>
            <a:ext cx="5760720" cy="23643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6AEA27-C609-8173-12FF-A409BA525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935" y="225978"/>
            <a:ext cx="11492432" cy="539336"/>
          </a:xfrm>
        </p:spPr>
        <p:txBody>
          <a:bodyPr/>
          <a:lstStyle/>
          <a:p>
            <a:r>
              <a:rPr lang="en-US" dirty="0"/>
              <a:t>Helium and Hydrogen Productions at PBW 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399547-8A9F-A68D-DF84-0BDC91E349B5}"/>
              </a:ext>
            </a:extLst>
          </p:cNvPr>
          <p:cNvSpPr txBox="1"/>
          <p:nvPr/>
        </p:nvSpPr>
        <p:spPr>
          <a:xfrm>
            <a:off x="367748" y="2713383"/>
            <a:ext cx="1306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Upstream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F2A595-3947-A29E-7E5D-4A765A713E94}"/>
              </a:ext>
            </a:extLst>
          </p:cNvPr>
          <p:cNvSpPr txBox="1"/>
          <p:nvPr/>
        </p:nvSpPr>
        <p:spPr>
          <a:xfrm>
            <a:off x="6483626" y="5449957"/>
            <a:ext cx="1471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Outer most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9A806E-E64C-F07C-DC8F-C9F7B719F9B3}"/>
              </a:ext>
            </a:extLst>
          </p:cNvPr>
          <p:cNvSpPr txBox="1"/>
          <p:nvPr/>
        </p:nvSpPr>
        <p:spPr>
          <a:xfrm>
            <a:off x="3839817" y="1096621"/>
            <a:ext cx="17757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err="1">
                <a:solidFill>
                  <a:schemeClr val="bg1"/>
                </a:solidFill>
              </a:rPr>
              <a:t>He</a:t>
            </a:r>
            <a:r>
              <a:rPr lang="en-US" sz="1500" b="1" baseline="-25000" dirty="0" err="1">
                <a:solidFill>
                  <a:schemeClr val="bg1"/>
                </a:solidFill>
              </a:rPr>
              <a:t>max</a:t>
            </a:r>
            <a:r>
              <a:rPr lang="en-US" sz="1500" b="1" dirty="0">
                <a:solidFill>
                  <a:schemeClr val="bg1"/>
                </a:solidFill>
              </a:rPr>
              <a:t> = 3948</a:t>
            </a:r>
          </a:p>
          <a:p>
            <a:r>
              <a:rPr lang="en-US" sz="1500" b="1" dirty="0">
                <a:solidFill>
                  <a:schemeClr val="bg1"/>
                </a:solidFill>
              </a:rPr>
              <a:t>              </a:t>
            </a:r>
            <a:r>
              <a:rPr lang="en-US" sz="1500" b="1" dirty="0" err="1">
                <a:solidFill>
                  <a:schemeClr val="bg1"/>
                </a:solidFill>
              </a:rPr>
              <a:t>appm</a:t>
            </a:r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91C28A-47C8-1445-7FF8-665B512F9A77}"/>
              </a:ext>
            </a:extLst>
          </p:cNvPr>
          <p:cNvSpPr txBox="1"/>
          <p:nvPr/>
        </p:nvSpPr>
        <p:spPr>
          <a:xfrm>
            <a:off x="10055087" y="1099934"/>
            <a:ext cx="17757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err="1">
                <a:solidFill>
                  <a:schemeClr val="bg1"/>
                </a:solidFill>
              </a:rPr>
              <a:t>He</a:t>
            </a:r>
            <a:r>
              <a:rPr lang="en-US" sz="1500" b="1" baseline="-25000" dirty="0" err="1">
                <a:solidFill>
                  <a:schemeClr val="bg1"/>
                </a:solidFill>
              </a:rPr>
              <a:t>max</a:t>
            </a:r>
            <a:r>
              <a:rPr lang="en-US" sz="1500" b="1" dirty="0">
                <a:solidFill>
                  <a:schemeClr val="bg1"/>
                </a:solidFill>
              </a:rPr>
              <a:t> = 3945</a:t>
            </a:r>
          </a:p>
          <a:p>
            <a:r>
              <a:rPr lang="en-US" sz="1500" b="1" dirty="0">
                <a:solidFill>
                  <a:schemeClr val="bg1"/>
                </a:solidFill>
              </a:rPr>
              <a:t>              </a:t>
            </a:r>
            <a:r>
              <a:rPr lang="en-US" sz="1500" b="1" dirty="0" err="1">
                <a:solidFill>
                  <a:schemeClr val="bg1"/>
                </a:solidFill>
              </a:rPr>
              <a:t>appm</a:t>
            </a:r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B1213F-2CE8-CF3E-9385-B50D892BE7FD}"/>
              </a:ext>
            </a:extLst>
          </p:cNvPr>
          <p:cNvSpPr txBox="1"/>
          <p:nvPr/>
        </p:nvSpPr>
        <p:spPr>
          <a:xfrm>
            <a:off x="1480930" y="3349487"/>
            <a:ext cx="3250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Displ</a:t>
            </a:r>
            <a:r>
              <a:rPr lang="en-US" sz="2800" baseline="-25000" dirty="0" err="1"/>
              <a:t>max</a:t>
            </a:r>
            <a:r>
              <a:rPr lang="en-US" sz="2800" dirty="0"/>
              <a:t> = 18.8 dpa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697734B-59CC-88D8-26B9-8EA360DB91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25" y="3969744"/>
            <a:ext cx="5760720" cy="235370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43D7608-2251-F089-B1CE-6DA3E6A8FDC6}"/>
              </a:ext>
            </a:extLst>
          </p:cNvPr>
          <p:cNvSpPr txBox="1"/>
          <p:nvPr/>
        </p:nvSpPr>
        <p:spPr>
          <a:xfrm>
            <a:off x="3806686" y="4194316"/>
            <a:ext cx="17757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</a:rPr>
              <a:t> </a:t>
            </a:r>
            <a:r>
              <a:rPr lang="en-US" sz="1500" b="1" dirty="0" err="1">
                <a:solidFill>
                  <a:schemeClr val="bg1"/>
                </a:solidFill>
              </a:rPr>
              <a:t>H</a:t>
            </a:r>
            <a:r>
              <a:rPr lang="en-US" sz="1500" b="1" baseline="-25000" dirty="0" err="1">
                <a:solidFill>
                  <a:schemeClr val="bg1"/>
                </a:solidFill>
              </a:rPr>
              <a:t>max</a:t>
            </a:r>
            <a:r>
              <a:rPr lang="en-US" sz="1500" b="1" dirty="0">
                <a:solidFill>
                  <a:schemeClr val="bg1"/>
                </a:solidFill>
              </a:rPr>
              <a:t> = 15182</a:t>
            </a:r>
          </a:p>
          <a:p>
            <a:r>
              <a:rPr lang="en-US" sz="1500" b="1" dirty="0">
                <a:solidFill>
                  <a:schemeClr val="bg1"/>
                </a:solidFill>
              </a:rPr>
              <a:t>              </a:t>
            </a:r>
            <a:r>
              <a:rPr lang="en-US" sz="1500" b="1" dirty="0" err="1">
                <a:solidFill>
                  <a:schemeClr val="bg1"/>
                </a:solidFill>
              </a:rPr>
              <a:t>appm</a:t>
            </a:r>
            <a:endParaRPr lang="en-US" sz="1500" b="1" dirty="0">
              <a:solidFill>
                <a:schemeClr val="bg1"/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56BDFDB-59C7-FA03-BE06-81A8ECDF43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1104" y="3890230"/>
            <a:ext cx="5760720" cy="235370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794880C-9538-529B-BF2F-28A2A202DB83}"/>
              </a:ext>
            </a:extLst>
          </p:cNvPr>
          <p:cNvSpPr txBox="1"/>
          <p:nvPr/>
        </p:nvSpPr>
        <p:spPr>
          <a:xfrm>
            <a:off x="10031895" y="4088298"/>
            <a:ext cx="17757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</a:rPr>
              <a:t> </a:t>
            </a:r>
            <a:r>
              <a:rPr lang="en-US" sz="1500" b="1" dirty="0" err="1">
                <a:solidFill>
                  <a:schemeClr val="bg1"/>
                </a:solidFill>
              </a:rPr>
              <a:t>H</a:t>
            </a:r>
            <a:r>
              <a:rPr lang="en-US" sz="1500" b="1" baseline="-25000" dirty="0" err="1">
                <a:solidFill>
                  <a:schemeClr val="bg1"/>
                </a:solidFill>
              </a:rPr>
              <a:t>max</a:t>
            </a:r>
            <a:r>
              <a:rPr lang="en-US" sz="1500" b="1" dirty="0">
                <a:solidFill>
                  <a:schemeClr val="bg1"/>
                </a:solidFill>
              </a:rPr>
              <a:t> = 15299</a:t>
            </a:r>
          </a:p>
          <a:p>
            <a:r>
              <a:rPr lang="en-US" sz="1500" b="1" dirty="0">
                <a:solidFill>
                  <a:schemeClr val="bg1"/>
                </a:solidFill>
              </a:rPr>
              <a:t>              </a:t>
            </a:r>
            <a:r>
              <a:rPr lang="en-US" sz="1500" b="1" dirty="0" err="1">
                <a:solidFill>
                  <a:schemeClr val="bg1"/>
                </a:solidFill>
              </a:rPr>
              <a:t>appm</a:t>
            </a:r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199213C-DA19-B694-30AB-858AC8E437F6}"/>
              </a:ext>
            </a:extLst>
          </p:cNvPr>
          <p:cNvSpPr txBox="1"/>
          <p:nvPr/>
        </p:nvSpPr>
        <p:spPr>
          <a:xfrm>
            <a:off x="361122" y="5708374"/>
            <a:ext cx="1306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Upstream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F5BFE34-9EB8-0609-8906-4AAA9E9874CB}"/>
              </a:ext>
            </a:extLst>
          </p:cNvPr>
          <p:cNvSpPr txBox="1"/>
          <p:nvPr/>
        </p:nvSpPr>
        <p:spPr>
          <a:xfrm>
            <a:off x="6573079" y="2647122"/>
            <a:ext cx="1638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Downstream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0C58224-1BFE-934D-5ADF-E427DB6D3837}"/>
              </a:ext>
            </a:extLst>
          </p:cNvPr>
          <p:cNvSpPr txBox="1"/>
          <p:nvPr/>
        </p:nvSpPr>
        <p:spPr>
          <a:xfrm>
            <a:off x="6636027" y="5582478"/>
            <a:ext cx="1638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Downstream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CF36A86-D18F-D649-D679-E39EF163B126}"/>
              </a:ext>
            </a:extLst>
          </p:cNvPr>
          <p:cNvSpPr txBox="1"/>
          <p:nvPr/>
        </p:nvSpPr>
        <p:spPr>
          <a:xfrm>
            <a:off x="7557052" y="3253409"/>
            <a:ext cx="3250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Displ</a:t>
            </a:r>
            <a:r>
              <a:rPr lang="en-US" sz="2800" baseline="-25000" dirty="0" err="1"/>
              <a:t>max</a:t>
            </a:r>
            <a:r>
              <a:rPr lang="en-US" sz="2800" dirty="0"/>
              <a:t> = 19.6 dpa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E58E31F-CD99-9083-17C0-C25DF0745E69}"/>
              </a:ext>
            </a:extLst>
          </p:cNvPr>
          <p:cNvSpPr txBox="1"/>
          <p:nvPr/>
        </p:nvSpPr>
        <p:spPr>
          <a:xfrm>
            <a:off x="4018721" y="6195391"/>
            <a:ext cx="4916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Proton contribution  95-99%</a:t>
            </a:r>
          </a:p>
        </p:txBody>
      </p:sp>
    </p:spTree>
    <p:extLst>
      <p:ext uri="{BB962C8B-B14F-4D97-AF65-F5344CB8AC3E}">
        <p14:creationId xmlns:p14="http://schemas.microsoft.com/office/powerpoint/2010/main" val="40303575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C6E6F-58FE-AE83-CFD6-DA43FE74B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6"/>
            <a:ext cx="11492432" cy="539336"/>
          </a:xfrm>
        </p:spPr>
        <p:txBody>
          <a:bodyPr/>
          <a:lstStyle/>
          <a:p>
            <a:r>
              <a:rPr lang="en-US" dirty="0"/>
              <a:t>Peak Gas Productions and Uncertainty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0923328-4653-D262-5ADB-10FA5154B1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8368459"/>
              </p:ext>
            </p:extLst>
          </p:nvPr>
        </p:nvGraphicFramePr>
        <p:xfrm>
          <a:off x="1057599" y="1136350"/>
          <a:ext cx="9739905" cy="23263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81803">
                  <a:extLst>
                    <a:ext uri="{9D8B030D-6E8A-4147-A177-3AD203B41FA5}">
                      <a16:colId xmlns:a16="http://schemas.microsoft.com/office/drawing/2014/main" val="2055445054"/>
                    </a:ext>
                  </a:extLst>
                </a:gridCol>
                <a:gridCol w="1481803">
                  <a:extLst>
                    <a:ext uri="{9D8B030D-6E8A-4147-A177-3AD203B41FA5}">
                      <a16:colId xmlns:a16="http://schemas.microsoft.com/office/drawing/2014/main" val="2602042274"/>
                    </a:ext>
                  </a:extLst>
                </a:gridCol>
                <a:gridCol w="1481803">
                  <a:extLst>
                    <a:ext uri="{9D8B030D-6E8A-4147-A177-3AD203B41FA5}">
                      <a16:colId xmlns:a16="http://schemas.microsoft.com/office/drawing/2014/main" val="3532387660"/>
                    </a:ext>
                  </a:extLst>
                </a:gridCol>
                <a:gridCol w="1764832">
                  <a:extLst>
                    <a:ext uri="{9D8B030D-6E8A-4147-A177-3AD203B41FA5}">
                      <a16:colId xmlns:a16="http://schemas.microsoft.com/office/drawing/2014/main" val="376848892"/>
                    </a:ext>
                  </a:extLst>
                </a:gridCol>
                <a:gridCol w="1764832">
                  <a:extLst>
                    <a:ext uri="{9D8B030D-6E8A-4147-A177-3AD203B41FA5}">
                      <a16:colId xmlns:a16="http://schemas.microsoft.com/office/drawing/2014/main" val="3227766557"/>
                    </a:ext>
                  </a:extLst>
                </a:gridCol>
                <a:gridCol w="1764832">
                  <a:extLst>
                    <a:ext uri="{9D8B030D-6E8A-4147-A177-3AD203B41FA5}">
                      <a16:colId xmlns:a16="http://schemas.microsoft.com/office/drawing/2014/main" val="650125164"/>
                    </a:ext>
                  </a:extLst>
                </a:gridCol>
              </a:tblGrid>
              <a:tr h="421575">
                <a:tc rowSpan="2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Avg. proton energy (MeV)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 energy received (</a:t>
                      </a:r>
                      <a:r>
                        <a:rPr lang="en-US" dirty="0" err="1"/>
                        <a:t>MWhr</a:t>
                      </a:r>
                      <a:r>
                        <a:rPr lang="en-US" dirty="0"/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Peak radiation damage productions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4456081"/>
                  </a:ext>
                </a:extLst>
              </a:tr>
              <a:tr h="4215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Displacement (dpa)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Helium  (</a:t>
                      </a:r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appm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Hydrogen (</a:t>
                      </a:r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appm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3740030"/>
                  </a:ext>
                </a:extLst>
              </a:tr>
              <a:tr h="421575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Target 12</a:t>
                      </a: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940</a:t>
                      </a: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4493</a:t>
                      </a: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10.3</a:t>
                      </a: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919</a:t>
                      </a: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3582</a:t>
                      </a: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73185605"/>
                  </a:ext>
                </a:extLst>
              </a:tr>
              <a:tr h="421575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PBW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1002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15893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4.4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2133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3576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5529651"/>
                  </a:ext>
                </a:extLst>
              </a:tr>
              <a:tr h="421575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PBW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997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15239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19.6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3948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15299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9511845"/>
                  </a:ext>
                </a:extLst>
              </a:tr>
            </a:tbl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A06562A-0C69-EEBC-6F03-6E5BCAF180CF}"/>
              </a:ext>
            </a:extLst>
          </p:cNvPr>
          <p:cNvSpPr txBox="1">
            <a:spLocks/>
          </p:cNvSpPr>
          <p:nvPr/>
        </p:nvSpPr>
        <p:spPr>
          <a:xfrm>
            <a:off x="551805" y="3738383"/>
            <a:ext cx="10703097" cy="25359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2400" dirty="0"/>
              <a:t>Proton beam profile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measurements of Harp: tungsten wire signal variation ~10%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beam profile fitting: RMS estimate &lt; 5%</a:t>
            </a:r>
          </a:p>
          <a:p>
            <a:pPr marL="285750" indent="-285750"/>
            <a:r>
              <a:rPr lang="en-US" sz="2400" dirty="0"/>
              <a:t>Calculations of cross sections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CEM03 was benchmarked to experimental measurements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generally ~20% </a:t>
            </a:r>
          </a:p>
          <a:p>
            <a:pPr lvl="1">
              <a:buFont typeface="Wingdings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9492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BCCD6-D94A-54C7-944D-833774A5F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618849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7EE7D-8798-AFEF-85C9-D3A9EDB2E2C8}"/>
              </a:ext>
            </a:extLst>
          </p:cNvPr>
          <p:cNvSpPr txBox="1">
            <a:spLocks/>
          </p:cNvSpPr>
          <p:nvPr/>
        </p:nvSpPr>
        <p:spPr>
          <a:xfrm>
            <a:off x="365517" y="1000632"/>
            <a:ext cx="11315194" cy="53807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2400" dirty="0"/>
              <a:t>With the anticipation of preparing specimens for measurements, the gas productions for  PBWs 6&amp;7 and Target 12 were calculated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Peak helium productions are 2133 </a:t>
            </a:r>
            <a:r>
              <a:rPr lang="en-US" dirty="0" err="1"/>
              <a:t>appm</a:t>
            </a:r>
            <a:r>
              <a:rPr lang="en-US" dirty="0"/>
              <a:t> for aluminum PBW 6 and 3948 </a:t>
            </a:r>
            <a:r>
              <a:rPr lang="en-US" dirty="0" err="1"/>
              <a:t>appm</a:t>
            </a:r>
            <a:r>
              <a:rPr lang="en-US" dirty="0"/>
              <a:t> (19.6 dpa) for Inconel PBW 7, both reached the tentative radiation damage limit of the material</a:t>
            </a:r>
          </a:p>
          <a:p>
            <a:r>
              <a:rPr lang="en-US" sz="2400" dirty="0"/>
              <a:t>The incident proton beam profiles were carefully constructed from the Harp measurements and averaged over the operation time</a:t>
            </a:r>
          </a:p>
          <a:p>
            <a:r>
              <a:rPr lang="en-US" sz="2400" dirty="0"/>
              <a:t>The gas production cross sections were updated with more recent INC models and isotope production cross sections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CEM03 is reasonable in predicting transmutation productions rather than INCL4 though with synthetic tuning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Different than helium cross section, the hydrogen residual cross section is geometry dependent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It is better to calculate hydrogen production with the real geometry using the AARE modified MCNP6 code rather than using its cross sections</a:t>
            </a:r>
          </a:p>
        </p:txBody>
      </p:sp>
    </p:spTree>
    <p:extLst>
      <p:ext uri="{BB962C8B-B14F-4D97-AF65-F5344CB8AC3E}">
        <p14:creationId xmlns:p14="http://schemas.microsoft.com/office/powerpoint/2010/main" val="3309185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2E788-12E3-2732-639A-9CB6EC7A2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SNS FTS Target-Moderator-Reflector System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D168DF-BD5D-AF63-50C9-778A3A7E7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74" y="879633"/>
            <a:ext cx="7878746" cy="553170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36C6F92-0627-39C4-31CD-F17F973F4E4A}"/>
              </a:ext>
            </a:extLst>
          </p:cNvPr>
          <p:cNvSpPr txBox="1">
            <a:spLocks/>
          </p:cNvSpPr>
          <p:nvPr/>
        </p:nvSpPr>
        <p:spPr>
          <a:xfrm>
            <a:off x="8188316" y="923730"/>
            <a:ext cx="3778180" cy="52558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Consists of PBW, mercury target, IRP (Inner Reflector Plug) and ORP (Outer Reflector Plug)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IRP, an Al-6061 structure cooled by heavy water, hosts four moderators (3 cryogenic hydrogen moderators and 1 ambient water moderator), beryllium reflector and stainless steel (SS) shielding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ORP, a SS structure cooled by heavy water, consists of SS shielding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PBW is located ~2.35 m upstream of the target nose tip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66129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25518-3F2B-28C3-BABD-73C10E62C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649759"/>
          </a:xfrm>
        </p:spPr>
        <p:txBody>
          <a:bodyPr/>
          <a:lstStyle/>
          <a:p>
            <a:r>
              <a:rPr lang="en-US" dirty="0"/>
              <a:t>SNS Mercury Target Module</a:t>
            </a:r>
          </a:p>
        </p:txBody>
      </p:sp>
      <p:pic>
        <p:nvPicPr>
          <p:cNvPr id="4" name="Picture 11" descr="sns-4104-2005">
            <a:extLst>
              <a:ext uri="{FF2B5EF4-FFF2-40B4-BE49-F238E27FC236}">
                <a16:creationId xmlns:a16="http://schemas.microsoft.com/office/drawing/2014/main" id="{D9307593-FC75-6E0A-2026-5A695F67F7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24823" y="953738"/>
            <a:ext cx="4877260" cy="324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612FF9-3626-BD54-A6C4-71F8771D4E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6" t="22088" r="19076" b="35998"/>
          <a:stretch/>
        </p:blipFill>
        <p:spPr>
          <a:xfrm>
            <a:off x="174810" y="3587261"/>
            <a:ext cx="5352765" cy="243672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A3D01B7-96B1-7719-A925-BC5F68D0B407}"/>
              </a:ext>
            </a:extLst>
          </p:cNvPr>
          <p:cNvGrpSpPr/>
          <p:nvPr/>
        </p:nvGrpSpPr>
        <p:grpSpPr>
          <a:xfrm>
            <a:off x="5591578" y="-70339"/>
            <a:ext cx="5763060" cy="3751195"/>
            <a:chOff x="5611674" y="-70339"/>
            <a:chExt cx="5763060" cy="375119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368402-2406-1117-CFA7-5BDA5D307E8E}"/>
                </a:ext>
              </a:extLst>
            </p:cNvPr>
            <p:cNvGrpSpPr/>
            <p:nvPr/>
          </p:nvGrpSpPr>
          <p:grpSpPr>
            <a:xfrm>
              <a:off x="5718933" y="-70339"/>
              <a:ext cx="5655801" cy="3751195"/>
              <a:chOff x="5769175" y="0"/>
              <a:chExt cx="5655801" cy="3751195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B0FD5C4A-E75E-96B2-5A57-EFC9A54CDE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9175" y="0"/>
                <a:ext cx="5655801" cy="37511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85DFA2C-C204-7EAA-5AF2-D56D419FE77B}"/>
                  </a:ext>
                </a:extLst>
              </p:cNvPr>
              <p:cNvSpPr txBox="1"/>
              <p:nvPr/>
            </p:nvSpPr>
            <p:spPr>
              <a:xfrm>
                <a:off x="6169687" y="1527350"/>
                <a:ext cx="192928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Water-cooled shroud 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4EDFFB7-18FF-33E9-FD1D-DE53F48F33D5}"/>
                  </a:ext>
                </a:extLst>
              </p:cNvPr>
              <p:cNvSpPr txBox="1"/>
              <p:nvPr/>
            </p:nvSpPr>
            <p:spPr>
              <a:xfrm>
                <a:off x="7628373" y="725156"/>
                <a:ext cx="192928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Mercury vessel</a:t>
                </a: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EC41241-E9BE-1F89-4701-083528FF65DD}"/>
                </a:ext>
              </a:extLst>
            </p:cNvPr>
            <p:cNvSpPr/>
            <p:nvPr/>
          </p:nvSpPr>
          <p:spPr>
            <a:xfrm rot="18302305">
              <a:off x="5756953" y="2536183"/>
              <a:ext cx="954593" cy="12451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3D1FB4D-50AB-71CA-A586-78CD57DA7A0C}"/>
                </a:ext>
              </a:extLst>
            </p:cNvPr>
            <p:cNvSpPr/>
            <p:nvPr/>
          </p:nvSpPr>
          <p:spPr>
            <a:xfrm rot="3890801">
              <a:off x="10097498" y="1230604"/>
              <a:ext cx="858584" cy="10489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30F1DF9-1948-3126-FC5D-BB958BA150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8518" y="2464188"/>
            <a:ext cx="3368101" cy="4092361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ED862F4-D77D-A0CF-C720-8E3AB2785270}"/>
              </a:ext>
            </a:extLst>
          </p:cNvPr>
          <p:cNvSpPr txBox="1">
            <a:spLocks/>
          </p:cNvSpPr>
          <p:nvPr/>
        </p:nvSpPr>
        <p:spPr>
          <a:xfrm>
            <a:off x="5546692" y="3084842"/>
            <a:ext cx="3245616" cy="36977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Both water-cooled shroud and mercury vessel nose are double-walled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Water-cooled shroud</a:t>
            </a:r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Ø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1.52 mm SS</a:t>
            </a:r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Ø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3.56 mm water</a:t>
            </a:r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Ø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1.78 mm 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3.05 mm helium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Mercury vessel</a:t>
            </a:r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Ø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3.05 mm SS</a:t>
            </a:r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Ø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2.03 mm mercury</a:t>
            </a:r>
          </a:p>
          <a:p>
            <a:pPr marL="1028700" lvl="1" indent="-342900">
              <a:spcBef>
                <a:spcPts val="0"/>
              </a:spcBef>
              <a:buFont typeface="Wingdings" pitchFamily="2" charset="2"/>
              <a:buChar char="Ø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3.05 mm SS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04421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9E0AE-7C67-4286-FC25-5897898E4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Proton Beam Windows at SNS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274913-04EC-029C-3572-16A6BBF7BD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1507" t="21074" r="8906" b="14323"/>
          <a:stretch/>
        </p:blipFill>
        <p:spPr>
          <a:xfrm>
            <a:off x="924448" y="974690"/>
            <a:ext cx="4009293" cy="4962836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658884-FEA6-0532-27C1-3BEC81C67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6031" y="804689"/>
            <a:ext cx="6219382" cy="60533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CEDC47-49ED-A9A1-6B40-61A835741475}"/>
              </a:ext>
            </a:extLst>
          </p:cNvPr>
          <p:cNvSpPr txBox="1"/>
          <p:nvPr/>
        </p:nvSpPr>
        <p:spPr>
          <a:xfrm>
            <a:off x="9033469" y="2542232"/>
            <a:ext cx="217078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solidFill>
                  <a:srgbClr val="00492E"/>
                </a:solidFill>
              </a:rPr>
              <a:t>PBWs 1-5 &amp; 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6435D1-E2C9-46D9-6FF4-01F6DFDF4982}"/>
              </a:ext>
            </a:extLst>
          </p:cNvPr>
          <p:cNvSpPr txBox="1"/>
          <p:nvPr/>
        </p:nvSpPr>
        <p:spPr>
          <a:xfrm>
            <a:off x="8884418" y="5819668"/>
            <a:ext cx="320953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/>
              <a:t>PBWs 6 &amp; 8 (current)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E67B05-8316-310F-1A36-0E50C9939299}"/>
              </a:ext>
            </a:extLst>
          </p:cNvPr>
          <p:cNvSpPr txBox="1"/>
          <p:nvPr/>
        </p:nvSpPr>
        <p:spPr>
          <a:xfrm>
            <a:off x="1671377" y="6002213"/>
            <a:ext cx="284725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/>
              <a:t>Uninstalled PBW 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7D5E3A-9AAC-567C-12B6-C0A2FE50184B}"/>
              </a:ext>
            </a:extLst>
          </p:cNvPr>
          <p:cNvSpPr txBox="1"/>
          <p:nvPr/>
        </p:nvSpPr>
        <p:spPr>
          <a:xfrm>
            <a:off x="9909447" y="4873556"/>
            <a:ext cx="2387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Effective Al thickness</a:t>
            </a:r>
          </a:p>
          <a:p>
            <a:r>
              <a:rPr lang="en-US" dirty="0"/>
              <a:t> is 3.4 mm</a:t>
            </a:r>
          </a:p>
        </p:txBody>
      </p:sp>
    </p:spTree>
    <p:extLst>
      <p:ext uri="{BB962C8B-B14F-4D97-AF65-F5344CB8AC3E}">
        <p14:creationId xmlns:p14="http://schemas.microsoft.com/office/powerpoint/2010/main" val="1218189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02C4E-3C91-BBDD-D925-F2D27503A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 Production Measurements in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DF277-3163-22F0-51BF-DF805408F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209" y="1011708"/>
            <a:ext cx="11315194" cy="562020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Measurements of hydrogen and helium productions on PBWs 6&amp;7 and Target 12 are planned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65" name="Content Placeholder 4">
            <a:extLst>
              <a:ext uri="{FF2B5EF4-FFF2-40B4-BE49-F238E27FC236}">
                <a16:creationId xmlns:a16="http://schemas.microsoft.com/office/drawing/2014/main" id="{E8CDC21F-F21E-F34D-64B0-96A5395AFA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6791" y="1477425"/>
            <a:ext cx="4051735" cy="2280720"/>
          </a:xfrm>
          <a:prstGeom prst="rect">
            <a:avLst/>
          </a:prstGeom>
        </p:spPr>
      </p:pic>
      <p:pic>
        <p:nvPicPr>
          <p:cNvPr id="66" name="Content Placeholder 4">
            <a:extLst>
              <a:ext uri="{FF2B5EF4-FFF2-40B4-BE49-F238E27FC236}">
                <a16:creationId xmlns:a16="http://schemas.microsoft.com/office/drawing/2014/main" id="{8E4537BC-DD3D-8795-95E9-5A21D79E1E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84" t="25241" r="12557" b="20684"/>
          <a:stretch/>
        </p:blipFill>
        <p:spPr>
          <a:xfrm>
            <a:off x="1788608" y="4448833"/>
            <a:ext cx="4230356" cy="217303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7F487F7A-F85A-1339-77A1-71ACAB7F9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0043" y="4425133"/>
            <a:ext cx="4593773" cy="216341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4DF7B3B-85E5-B9C1-D536-05064E78BF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0831" y="1505981"/>
            <a:ext cx="4532643" cy="2140208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6C5F5BC9-A8F2-0E4E-2DCD-697BE67E3D43}"/>
              </a:ext>
            </a:extLst>
          </p:cNvPr>
          <p:cNvSpPr txBox="1"/>
          <p:nvPr/>
        </p:nvSpPr>
        <p:spPr>
          <a:xfrm>
            <a:off x="2753247" y="3898759"/>
            <a:ext cx="241765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b="1" dirty="0"/>
              <a:t>PBW 6 (Al-6061)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71D2365-B5A8-339F-9620-53502BF6D684}"/>
              </a:ext>
            </a:extLst>
          </p:cNvPr>
          <p:cNvSpPr txBox="1"/>
          <p:nvPr/>
        </p:nvSpPr>
        <p:spPr>
          <a:xfrm>
            <a:off x="7547985" y="3789902"/>
            <a:ext cx="294503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b="1" dirty="0"/>
              <a:t>PBW 7 (Inconel-718)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6012217-7014-2DFA-D403-229B9999E314}"/>
              </a:ext>
            </a:extLst>
          </p:cNvPr>
          <p:cNvSpPr txBox="1"/>
          <p:nvPr/>
        </p:nvSpPr>
        <p:spPr>
          <a:xfrm>
            <a:off x="242834" y="2152020"/>
            <a:ext cx="161611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/>
              <a:t>Target side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7D31713-F771-9AC6-1501-192700DD84EA}"/>
              </a:ext>
            </a:extLst>
          </p:cNvPr>
          <p:cNvSpPr txBox="1"/>
          <p:nvPr/>
        </p:nvSpPr>
        <p:spPr>
          <a:xfrm>
            <a:off x="70339" y="4947137"/>
            <a:ext cx="177855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/>
              <a:t>Accelerator side</a:t>
            </a:r>
          </a:p>
        </p:txBody>
      </p:sp>
    </p:spTree>
    <p:extLst>
      <p:ext uri="{BB962C8B-B14F-4D97-AF65-F5344CB8AC3E}">
        <p14:creationId xmlns:p14="http://schemas.microsoft.com/office/powerpoint/2010/main" val="512769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AAE7A0-0EEC-ABBB-94FE-707F5D987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EE68D-CF60-8BCD-FF9E-6127DD827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 Production Measurements in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AF5ED-309F-3B25-6C08-0E45D7380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680" y="3965087"/>
            <a:ext cx="7161281" cy="281671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4 specimens in each disk for PBW 6 and 12 specimens in each disk for PBW 7 &amp; Target 12.  3 disks for PBWs 6&amp;7 and 1 disk for Target 12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Either inductively coupled plasma–mass spectroscopy (ICP-MS), or thermal ionization mass spectroscopy (TIMS) will be applied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Analytical Chemistry Laboratories (ACL) at the Chalk River Laboratories (CRL), Canada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4F6F63-047C-2DDB-DF7C-9B8991E0F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238" y="952625"/>
            <a:ext cx="6381541" cy="28895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99764B-D3CC-A523-24ED-DC72ADE7D9F6}"/>
              </a:ext>
            </a:extLst>
          </p:cNvPr>
          <p:cNvSpPr txBox="1"/>
          <p:nvPr/>
        </p:nvSpPr>
        <p:spPr>
          <a:xfrm>
            <a:off x="2049863" y="3416439"/>
            <a:ext cx="422423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b="1" dirty="0"/>
              <a:t>Target 12 after sample cutting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876D6A-C1BF-E6D8-478F-A67EC926D8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769" b="13701"/>
          <a:stretch/>
        </p:blipFill>
        <p:spPr>
          <a:xfrm>
            <a:off x="8534401" y="0"/>
            <a:ext cx="3238499" cy="31684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665705-C4F1-A89D-4310-12DECFD193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4375" y="3234928"/>
            <a:ext cx="3857625" cy="33754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2C041B-B6E2-B906-AD04-8AA186266A81}"/>
              </a:ext>
            </a:extLst>
          </p:cNvPr>
          <p:cNvSpPr txBox="1"/>
          <p:nvPr/>
        </p:nvSpPr>
        <p:spPr>
          <a:xfrm>
            <a:off x="8753475" y="3067050"/>
            <a:ext cx="2856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Machining map for PBW 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406AA7-1491-2131-235E-4032C275A814}"/>
              </a:ext>
            </a:extLst>
          </p:cNvPr>
          <p:cNvSpPr txBox="1"/>
          <p:nvPr/>
        </p:nvSpPr>
        <p:spPr>
          <a:xfrm>
            <a:off x="8201025" y="6421993"/>
            <a:ext cx="4102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Machining map for PBW 7 &amp; Target 12</a:t>
            </a:r>
          </a:p>
        </p:txBody>
      </p:sp>
    </p:spTree>
    <p:extLst>
      <p:ext uri="{BB962C8B-B14F-4D97-AF65-F5344CB8AC3E}">
        <p14:creationId xmlns:p14="http://schemas.microsoft.com/office/powerpoint/2010/main" val="1102884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96058-D1D9-EA32-DA77-B3B6BF942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6"/>
            <a:ext cx="11492432" cy="579420"/>
          </a:xfrm>
        </p:spPr>
        <p:txBody>
          <a:bodyPr/>
          <a:lstStyle/>
          <a:p>
            <a:r>
              <a:rPr lang="en-US" dirty="0"/>
              <a:t>Measurements at the Harp at SNS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DCCBA38-29D7-7E9C-BCAD-682231E3B992}"/>
              </a:ext>
            </a:extLst>
          </p:cNvPr>
          <p:cNvGrpSpPr/>
          <p:nvPr/>
        </p:nvGrpSpPr>
        <p:grpSpPr>
          <a:xfrm>
            <a:off x="160774" y="1014883"/>
            <a:ext cx="7194619" cy="4297085"/>
            <a:chOff x="80387" y="817268"/>
            <a:chExt cx="7932336" cy="484639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E747E9E-C338-5CD9-9C90-FABC54365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0323" y="1134050"/>
              <a:ext cx="7772400" cy="452961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CD80074-6054-FA93-59AF-8612DB5AA2A6}"/>
                </a:ext>
              </a:extLst>
            </p:cNvPr>
            <p:cNvSpPr/>
            <p:nvPr/>
          </p:nvSpPr>
          <p:spPr>
            <a:xfrm>
              <a:off x="80387" y="964642"/>
              <a:ext cx="3436536" cy="16077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FC84284-218E-CF8E-C61E-35A9E95DB257}"/>
                </a:ext>
              </a:extLst>
            </p:cNvPr>
            <p:cNvSpPr/>
            <p:nvPr/>
          </p:nvSpPr>
          <p:spPr>
            <a:xfrm>
              <a:off x="192594" y="1850572"/>
              <a:ext cx="2801815" cy="16077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F481EF4-0744-496E-90DB-F7C9F9B3E690}"/>
                </a:ext>
              </a:extLst>
            </p:cNvPr>
            <p:cNvSpPr/>
            <p:nvPr/>
          </p:nvSpPr>
          <p:spPr>
            <a:xfrm>
              <a:off x="5057672" y="817268"/>
              <a:ext cx="2890574" cy="10718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7CDEB86-3273-5BC0-E1E3-C135906B01F7}"/>
              </a:ext>
            </a:extLst>
          </p:cNvPr>
          <p:cNvSpPr txBox="1"/>
          <p:nvPr/>
        </p:nvSpPr>
        <p:spPr>
          <a:xfrm>
            <a:off x="406957" y="5536605"/>
            <a:ext cx="68981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  <a:latin typeface="TimesNewRomanPSMT"/>
              </a:rPr>
              <a:t>W. Blokland, HIGH BEAM INTENSITY HARP STUDIES AND DEVELOPMENTS AT SNS, Proceedings of 6th International Particle Accelerator Conference (IPAC-15),</a:t>
            </a:r>
            <a:r>
              <a:rPr lang="en-US" sz="1200" dirty="0">
                <a:latin typeface="TimesNewRomanPSMT"/>
              </a:rPr>
              <a:t> Richmond, </a:t>
            </a:r>
            <a:r>
              <a:rPr lang="en-US" sz="1200" dirty="0">
                <a:effectLst/>
                <a:latin typeface="TimesNewRomanPSMT"/>
              </a:rPr>
              <a:t>Virginia, USA , May 3-8, 2015 </a:t>
            </a:r>
            <a:endParaRPr lang="en-US" sz="36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BE55CD9-A133-66C1-343A-E3C763DED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245" y="775571"/>
            <a:ext cx="4143424" cy="457015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Harp is located at 7.192 m from the PBW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Consists of 30 tungsten (100 um) wires for each of the horizontal, vertical, and diagonal planes.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Designed to measure the position, profile and peak current density of the passing proton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 magnets downstream of the harp</a:t>
            </a:r>
          </a:p>
        </p:txBody>
      </p:sp>
    </p:spTree>
    <p:extLst>
      <p:ext uri="{BB962C8B-B14F-4D97-AF65-F5344CB8AC3E}">
        <p14:creationId xmlns:p14="http://schemas.microsoft.com/office/powerpoint/2010/main" val="3141031615"/>
      </p:ext>
    </p:extLst>
  </p:cSld>
  <p:clrMapOvr>
    <a:masterClrMapping/>
  </p:clrMapOvr>
</p:sld>
</file>

<file path=ppt/theme/theme1.xml><?xml version="1.0" encoding="utf-8"?>
<a:theme xmlns:a="http://schemas.openxmlformats.org/drawingml/2006/main" name="ORNL Presentation">
  <a:themeElements>
    <a:clrScheme name="ORNL-OCT2024">
      <a:dk1>
        <a:srgbClr val="00454D"/>
      </a:dk1>
      <a:lt1>
        <a:srgbClr val="FFFFFF"/>
      </a:lt1>
      <a:dk2>
        <a:srgbClr val="00662C"/>
      </a:dk2>
      <a:lt2>
        <a:srgbClr val="DBDCDB"/>
      </a:lt2>
      <a:accent1>
        <a:srgbClr val="373A36"/>
      </a:accent1>
      <a:accent2>
        <a:srgbClr val="005776"/>
      </a:accent2>
      <a:accent3>
        <a:srgbClr val="006BA6"/>
      </a:accent3>
      <a:accent4>
        <a:srgbClr val="7DBA00"/>
      </a:accent4>
      <a:accent5>
        <a:srgbClr val="00BDB5"/>
      </a:accent5>
      <a:accent6>
        <a:srgbClr val="00B38F"/>
      </a:accent6>
      <a:hlink>
        <a:srgbClr val="00444D"/>
      </a:hlink>
      <a:folHlink>
        <a:srgbClr val="00662C"/>
      </a:folHlink>
    </a:clrScheme>
    <a:fontScheme name="ORNL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ORNL">
      <a:srgbClr val="00662C"/>
    </a:custClr>
    <a:custClr name="ORNL">
      <a:srgbClr val="00454D"/>
    </a:custClr>
    <a:custClr name="ORNL">
      <a:srgbClr val="DBDCD8"/>
    </a:custClr>
    <a:custClr name="ORNL">
      <a:srgbClr val="373A36"/>
    </a:custClr>
    <a:custClr name="ORNL">
      <a:srgbClr val="FFFFFF"/>
    </a:custClr>
    <a:custClr name="ORNL">
      <a:srgbClr val="005776"/>
    </a:custClr>
    <a:custClr name="ORNL">
      <a:srgbClr val="006BA6"/>
    </a:custClr>
    <a:custClr name="ORNL">
      <a:srgbClr val="7DBA00"/>
    </a:custClr>
    <a:custClr name="ORNL">
      <a:srgbClr val="00BDB5"/>
    </a:custClr>
    <a:custClr name="ORNL">
      <a:srgbClr val="00B38F"/>
    </a:custClr>
    <a:custClr name="ORNL">
      <a:srgbClr val="00492E"/>
    </a:custClr>
    <a:custClr name="ORNL">
      <a:srgbClr val="00572E"/>
    </a:custClr>
    <a:custClr name="ORNL">
      <a:srgbClr val="28A351"/>
    </a:custClr>
    <a:custClr name="ORNL">
      <a:srgbClr val="53D170"/>
    </a:custClr>
    <a:custClr name="ORNL">
      <a:srgbClr val="8FEF9C"/>
    </a:custClr>
    <a:custClr name="ORNL">
      <a:srgbClr val="002837"/>
    </a:custClr>
    <a:custClr name="ORNL">
      <a:srgbClr val="003542"/>
    </a:custClr>
    <a:custClr name="ORNL">
      <a:srgbClr val="259194"/>
    </a:custClr>
    <a:custClr name="ORNL">
      <a:srgbClr val="50C9C2"/>
    </a:custClr>
    <a:custClr name="ORNL">
      <a:srgbClr val="8EEDE0"/>
    </a:custClr>
  </a:custClrLst>
  <a:extLst>
    <a:ext uri="{05A4C25C-085E-4340-85A3-A5531E510DB2}">
      <thm15:themeFamily xmlns:thm15="http://schemas.microsoft.com/office/thememl/2012/main" name="ORNL-Presentation-16x9-Template" id="{59E5C147-17ED-374E-8903-24E6DA30DC41}" vid="{A13F50BE-4180-FE45-BB92-D12FAAE3C22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ORNL Presentation</Template>
  <TotalTime>4057</TotalTime>
  <Words>1555</Words>
  <Application>Microsoft Macintosh PowerPoint</Application>
  <PresentationFormat>Widescreen</PresentationFormat>
  <Paragraphs>312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TimesNewRomanPSMT</vt:lpstr>
      <vt:lpstr>Aptos Narrow</vt:lpstr>
      <vt:lpstr>Arial</vt:lpstr>
      <vt:lpstr>Calibri</vt:lpstr>
      <vt:lpstr>Courier New</vt:lpstr>
      <vt:lpstr>Roboto</vt:lpstr>
      <vt:lpstr>Roboto Light</vt:lpstr>
      <vt:lpstr>Wingdings</vt:lpstr>
      <vt:lpstr>ORNL Presentation</vt:lpstr>
      <vt:lpstr>Gas Production in the Proton Beam Window and Target Vessel at SNS </vt:lpstr>
      <vt:lpstr>Contents</vt:lpstr>
      <vt:lpstr>Current Status of SNS</vt:lpstr>
      <vt:lpstr>SNS FTS Target-Moderator-Reflector System</vt:lpstr>
      <vt:lpstr>SNS Mercury Target Module</vt:lpstr>
      <vt:lpstr>Proton Beam Windows at SNS</vt:lpstr>
      <vt:lpstr>Gas Production Measurements in Plan</vt:lpstr>
      <vt:lpstr>Gas Production Measurements in Plan</vt:lpstr>
      <vt:lpstr>Measurements at the Harp at SNS</vt:lpstr>
      <vt:lpstr>Fitting Harp Measurements</vt:lpstr>
      <vt:lpstr>Predicting Beam Profile and Direction at PBW</vt:lpstr>
      <vt:lpstr>Fitted Harp Measurements</vt:lpstr>
      <vt:lpstr>Fitted Harp Measurements</vt:lpstr>
      <vt:lpstr>SNS Operation History</vt:lpstr>
      <vt:lpstr>Target 12</vt:lpstr>
      <vt:lpstr>PBW 6</vt:lpstr>
      <vt:lpstr>PBW 7</vt:lpstr>
      <vt:lpstr>Calculations of Gas Production Cross Sections</vt:lpstr>
      <vt:lpstr>Calculation Methods for Gas Production Cross Sections</vt:lpstr>
      <vt:lpstr>Hydrogen and Helium Cross Sections Calculations  - CEM03.03 vs INCL4</vt:lpstr>
      <vt:lpstr>Hydrogen and Helium Cross Sections Calculations  - Production vs Residual Cross Sections</vt:lpstr>
      <vt:lpstr>Hydrogen and Helium Cross Sections Calculations  - Fractions of Isotope contributions</vt:lpstr>
      <vt:lpstr>Hydrogen and Helium Cross Sections  - 1 GeV protons </vt:lpstr>
      <vt:lpstr>Displacement Productions at Target 12</vt:lpstr>
      <vt:lpstr>Displacement Productions at Target 12</vt:lpstr>
      <vt:lpstr>Helium Productions at Target 12</vt:lpstr>
      <vt:lpstr>Helium Productions at Target 12</vt:lpstr>
      <vt:lpstr>Hydrogen Productions at Target 12</vt:lpstr>
      <vt:lpstr>Helium and Hydrogen Productions at PBW 6</vt:lpstr>
      <vt:lpstr>Helium and Hydrogen Productions at PBW 7</vt:lpstr>
      <vt:lpstr>Peak Gas Productions and Uncertainty 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Lu, Wei</dc:creator>
  <cp:lastModifiedBy>Lu, Wei</cp:lastModifiedBy>
  <cp:revision>22</cp:revision>
  <cp:lastPrinted>2024-10-28T17:27:56Z</cp:lastPrinted>
  <dcterms:created xsi:type="dcterms:W3CDTF">2024-10-16T17:48:58Z</dcterms:created>
  <dcterms:modified xsi:type="dcterms:W3CDTF">2024-10-28T20:45:41Z</dcterms:modified>
</cp:coreProperties>
</file>