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4"/>
  </p:sldMasterIdLst>
  <p:notesMasterIdLst>
    <p:notesMasterId r:id="rId34"/>
  </p:notesMasterIdLst>
  <p:handoutMasterIdLst>
    <p:handoutMasterId r:id="rId35"/>
  </p:handoutMasterIdLst>
  <p:sldIdLst>
    <p:sldId id="270" r:id="rId5"/>
    <p:sldId id="516" r:id="rId6"/>
    <p:sldId id="518" r:id="rId7"/>
    <p:sldId id="1887" r:id="rId8"/>
    <p:sldId id="1888" r:id="rId9"/>
    <p:sldId id="551" r:id="rId10"/>
    <p:sldId id="522" r:id="rId11"/>
    <p:sldId id="523" r:id="rId12"/>
    <p:sldId id="525" r:id="rId13"/>
    <p:sldId id="527" r:id="rId14"/>
    <p:sldId id="564" r:id="rId15"/>
    <p:sldId id="524" r:id="rId16"/>
    <p:sldId id="526" r:id="rId17"/>
    <p:sldId id="1889" r:id="rId18"/>
    <p:sldId id="1892" r:id="rId19"/>
    <p:sldId id="1893" r:id="rId20"/>
    <p:sldId id="546" r:id="rId21"/>
    <p:sldId id="1900" r:id="rId22"/>
    <p:sldId id="1899" r:id="rId23"/>
    <p:sldId id="545" r:id="rId24"/>
    <p:sldId id="548" r:id="rId25"/>
    <p:sldId id="1894" r:id="rId26"/>
    <p:sldId id="1895" r:id="rId27"/>
    <p:sldId id="1896" r:id="rId28"/>
    <p:sldId id="1897" r:id="rId29"/>
    <p:sldId id="1898" r:id="rId30"/>
    <p:sldId id="528" r:id="rId31"/>
    <p:sldId id="549" r:id="rId32"/>
    <p:sldId id="550" r:id="rId33"/>
  </p:sldIdLst>
  <p:sldSz cx="12192000" cy="6858000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FFAE1A"/>
    <a:srgbClr val="E7E9DE"/>
    <a:srgbClr val="0F0C8F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9" autoAdjust="0"/>
    <p:restoredTop sz="96405"/>
  </p:normalViewPr>
  <p:slideViewPr>
    <p:cSldViewPr snapToObjects="1">
      <p:cViewPr varScale="1">
        <p:scale>
          <a:sx n="104" d="100"/>
          <a:sy n="104" d="100"/>
        </p:scale>
        <p:origin x="8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8"/>
    </p:cViewPr>
  </p:sorter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5221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Charge stripper suffers the severest condition (beam focused on thin film, high </a:t>
            </a:r>
            <a:r>
              <a:rPr lang="en-US" sz="1200" dirty="0" err="1"/>
              <a:t>dE</a:t>
            </a:r>
            <a:r>
              <a:rPr lang="en-US" sz="1200" dirty="0"/>
              <a:t>/dx due to low energy).</a:t>
            </a:r>
          </a:p>
          <a:p>
            <a:r>
              <a:rPr lang="en-US" sz="1200" dirty="0"/>
              <a:t>Target will have a similar thermal load but have advantage of thickness (rigid). Graphite is ok.</a:t>
            </a:r>
          </a:p>
          <a:p>
            <a:r>
              <a:rPr lang="en-US" sz="1200" dirty="0"/>
              <a:t>Beam dump and charge selector for high power operations will be liquid due to Bragg peak.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3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</a:t>
            </a:r>
            <a:r>
              <a:rPr lang="en-US" baseline="0" dirty="0"/>
              <a:t> Rae for updates biannually</a:t>
            </a: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per TG LECM deck 8/16/2021</a:t>
            </a:r>
            <a:r>
              <a:rPr lang="en-US" baseline="0" dirty="0"/>
              <a:t> </a:t>
            </a:r>
            <a:r>
              <a:rPr lang="en-US" dirty="0"/>
              <a:t>AZ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Under ANL,</a:t>
            </a:r>
            <a:r>
              <a:rPr lang="en-US" baseline="0" dirty="0"/>
              <a:t> added SOLARIS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Added MIT, w/CRIS sub-bullet and MIT logo</a:t>
            </a: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first bullet for ANL</a:t>
            </a:r>
            <a:r>
              <a:rPr lang="en-US" baseline="0" dirty="0"/>
              <a:t> to say “liquid lithium charge stripper” (“charge” was missing previously) – 5/21/21 AZ </a:t>
            </a: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</a:t>
            </a:r>
            <a:r>
              <a:rPr lang="en-US" baseline="0" dirty="0"/>
              <a:t> Rae Benington, audit this slide in April, after Lab Managers Budget briefings with DOE are complete in March – 1/27/21, AZ</a:t>
            </a: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7/22/2020 -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pitchFamily="-65" charset="-128"/>
                <a:cs typeface="ヒラギノ角ゴ Pro W3" pitchFamily="-65" charset="-128"/>
              </a:rPr>
              <a:t>RIKEN, CSNSM-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pitchFamily="-65" charset="-128"/>
                <a:cs typeface="ヒラギノ角ゴ Pro W3" pitchFamily="-65" charset="-128"/>
              </a:rPr>
              <a:t>JaNNUS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pitchFamily="-65" charset="-128"/>
                <a:cs typeface="ヒラギノ角ゴ Pro W3" pitchFamily="-65" charset="-128"/>
              </a:rPr>
              <a:t>, and U Notre Dame marked as DONE, per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ヒラギノ角ゴ Pro W3" pitchFamily="-65" charset="-128"/>
                <a:cs typeface="ヒラギノ角ゴ Pro W3" pitchFamily="-65" charset="-128"/>
              </a:rPr>
              <a:t> Paul Mantica - AZ</a:t>
            </a:r>
            <a:endParaRPr lang="en-US" dirty="0"/>
          </a:p>
          <a:p>
            <a:r>
              <a:rPr lang="en-US" dirty="0"/>
              <a:t>1/7/2020: Added</a:t>
            </a:r>
            <a:r>
              <a:rPr lang="en-US" baseline="0" dirty="0"/>
              <a:t> “DONE” TO ANL RF couplers, per PM, AZ</a:t>
            </a:r>
            <a:endParaRPr lang="en-US" dirty="0"/>
          </a:p>
          <a:p>
            <a:r>
              <a:rPr lang="en-US" dirty="0"/>
              <a:t>10/31/19: Removed</a:t>
            </a:r>
            <a:r>
              <a:rPr lang="en-US" baseline="0" dirty="0"/>
              <a:t> “DONE” from INFN SRF technology, per Paul Mantica, AZ</a:t>
            </a:r>
            <a:endParaRPr lang="en-US" dirty="0"/>
          </a:p>
          <a:p>
            <a:r>
              <a:rPr lang="en-US" dirty="0"/>
              <a:t>Last updated:</a:t>
            </a:r>
          </a:p>
          <a:p>
            <a:r>
              <a:rPr lang="en-US" dirty="0"/>
              <a:t>7/19: current per P. </a:t>
            </a:r>
            <a:r>
              <a:rPr lang="en-US" dirty="0" err="1"/>
              <a:t>Mantica</a:t>
            </a:r>
            <a:endParaRPr lang="en-US" dirty="0"/>
          </a:p>
          <a:p>
            <a:r>
              <a:rPr lang="en-US" dirty="0"/>
              <a:t>March 2019: no edits needed, per P.</a:t>
            </a:r>
            <a:r>
              <a:rPr lang="en-US" baseline="0" dirty="0"/>
              <a:t> </a:t>
            </a:r>
            <a:r>
              <a:rPr lang="en-US" baseline="0" dirty="0" err="1"/>
              <a:t>Mantica</a:t>
            </a:r>
            <a:r>
              <a:rPr lang="en-US" baseline="0" dirty="0"/>
              <a:t>. KZK </a:t>
            </a:r>
            <a:endParaRPr lang="en-US" dirty="0"/>
          </a:p>
          <a:p>
            <a:r>
              <a:rPr lang="en-US" dirty="0"/>
              <a:t>October</a:t>
            </a:r>
            <a:r>
              <a:rPr lang="en-US" baseline="0" dirty="0"/>
              <a:t> 2018 with updates from Paul </a:t>
            </a:r>
            <a:r>
              <a:rPr lang="en-US" baseline="0" dirty="0" err="1"/>
              <a:t>Mantica</a:t>
            </a:r>
            <a:r>
              <a:rPr lang="en-US" baseline="0" dirty="0"/>
              <a:t>, ST</a:t>
            </a:r>
            <a:endParaRPr lang="en-US" dirty="0"/>
          </a:p>
          <a:p>
            <a:r>
              <a:rPr lang="en-US" dirty="0"/>
              <a:t>Updated 7/18/18 - ST</a:t>
            </a:r>
          </a:p>
          <a:p>
            <a:r>
              <a:rPr lang="en-US" dirty="0"/>
              <a:t>7/13/18 – updated by</a:t>
            </a:r>
            <a:r>
              <a:rPr lang="en-US" baseline="0" dirty="0"/>
              <a:t> Paul Mantica as of 7/13/18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July 2018</a:t>
            </a:r>
          </a:p>
        </p:txBody>
      </p:sp>
    </p:spTree>
    <p:extLst>
      <p:ext uri="{BB962C8B-B14F-4D97-AF65-F5344CB8AC3E}">
        <p14:creationId xmlns:p14="http://schemas.microsoft.com/office/powerpoint/2010/main" val="348957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4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1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daytonmj@ornl.gov" TargetMode="External"/><Relationship Id="rId13" Type="http://schemas.openxmlformats.org/officeDocument/2006/relationships/hyperlink" Target="mailto:david.senor@pnnl.gov" TargetMode="External"/><Relationship Id="rId18" Type="http://schemas.openxmlformats.org/officeDocument/2006/relationships/hyperlink" Target="mailto:blokland@ornl.gov" TargetMode="External"/><Relationship Id="rId3" Type="http://schemas.openxmlformats.org/officeDocument/2006/relationships/hyperlink" Target="mailto:gottberg@triumf.ca" TargetMode="External"/><Relationship Id="rId7" Type="http://schemas.openxmlformats.org/officeDocument/2006/relationships/hyperlink" Target="mailto:marco.calviani@cern.ch" TargetMode="External"/><Relationship Id="rId12" Type="http://schemas.openxmlformats.org/officeDocument/2006/relationships/hyperlink" Target="mailto:stuart.maloy@pnnl.gov" TargetMode="External"/><Relationship Id="rId17" Type="http://schemas.openxmlformats.org/officeDocument/2006/relationships/hyperlink" Target="mailto:barbiercn@ornl.gov" TargetMode="External"/><Relationship Id="rId2" Type="http://schemas.openxmlformats.org/officeDocument/2006/relationships/hyperlink" Target="mailto:hurh@frib.msu.edu" TargetMode="External"/><Relationship Id="rId16" Type="http://schemas.openxmlformats.org/officeDocument/2006/relationships/hyperlink" Target="mailto:antonio.perillo-marcone@cern.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ichael.wohlmuther@ess.eu" TargetMode="External"/><Relationship Id="rId11" Type="http://schemas.openxmlformats.org/officeDocument/2006/relationships/hyperlink" Target="mailto:jea@fnal.gov" TargetMode="External"/><Relationship Id="rId5" Type="http://schemas.openxmlformats.org/officeDocument/2006/relationships/hyperlink" Target="mailto:meigo@post.j-parc.jp" TargetMode="External"/><Relationship Id="rId15" Type="http://schemas.openxmlformats.org/officeDocument/2006/relationships/hyperlink" Target="mailto:montierthdn@ornl.gov" TargetMode="External"/><Relationship Id="rId10" Type="http://schemas.openxmlformats.org/officeDocument/2006/relationships/hyperlink" Target="mailto:michael.fitton@stfc.ac.uk" TargetMode="External"/><Relationship Id="rId4" Type="http://schemas.openxmlformats.org/officeDocument/2006/relationships/hyperlink" Target="mailto:yoshida@ribf.riken.jp" TargetMode="External"/><Relationship Id="rId9" Type="http://schemas.openxmlformats.org/officeDocument/2006/relationships/hyperlink" Target="mailto:winderde@ornl.gov" TargetMode="External"/><Relationship Id="rId14" Type="http://schemas.openxmlformats.org/officeDocument/2006/relationships/hyperlink" Target="mailto:ogawa.tatsuhiko@jaea.go.jp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gif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28.212301" TargetMode="External"/><Relationship Id="rId2" Type="http://schemas.openxmlformats.org/officeDocument/2006/relationships/hyperlink" Target="https://doi.org/10.1103/PhysRevLett.126.114801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frib.msu.edu/_files/pdfs/frib400_final.pd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414462"/>
          </a:xfrm>
        </p:spPr>
        <p:txBody>
          <a:bodyPr/>
          <a:lstStyle/>
          <a:p>
            <a:r>
              <a:rPr lang="en-US" dirty="0"/>
              <a:t>Jie Wei</a:t>
            </a:r>
            <a:br>
              <a:rPr lang="en-US" dirty="0"/>
            </a:br>
            <a:r>
              <a:rPr lang="en-US" dirty="0"/>
              <a:t>On Behalf of the FRIB Accelerator Team &amp; Collaboration</a:t>
            </a:r>
          </a:p>
          <a:p>
            <a:r>
              <a:rPr lang="en-US" dirty="0"/>
              <a:t>IWSMT16, The </a:t>
            </a:r>
            <a:r>
              <a:rPr lang="en-US" dirty="0" err="1"/>
              <a:t>Cosener’s</a:t>
            </a:r>
            <a:r>
              <a:rPr lang="en-US" dirty="0"/>
              <a:t> House, UK</a:t>
            </a:r>
            <a:br>
              <a:rPr lang="en-US" dirty="0"/>
            </a:br>
            <a:r>
              <a:rPr lang="en-US" dirty="0"/>
              <a:t>28 October 2024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5" y="3147284"/>
            <a:ext cx="12001499" cy="478612"/>
          </a:xfrm>
        </p:spPr>
        <p:txBody>
          <a:bodyPr/>
          <a:lstStyle/>
          <a:p>
            <a:r>
              <a:rPr lang="en-US" dirty="0"/>
              <a:t>FRIB: Challenges and Current Status</a:t>
            </a: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81" y="0"/>
            <a:ext cx="4876800" cy="209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higan State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0279" cy="209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" y="3424100"/>
            <a:ext cx="7519984" cy="34735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Rare Isotope Separator Complexity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0"/>
            <a:ext cx="11987213" cy="4937125"/>
          </a:xfrm>
        </p:spPr>
        <p:txBody>
          <a:bodyPr/>
          <a:lstStyle/>
          <a:p>
            <a:r>
              <a:rPr lang="en-US" dirty="0"/>
              <a:t>Collects ~ 100% of fragments produced at the target; selects individual isotopes for delivery to desired experimental station</a:t>
            </a:r>
          </a:p>
          <a:p>
            <a:pPr lvl="1"/>
            <a:r>
              <a:rPr lang="en-US" dirty="0"/>
              <a:t>Three stages of fragment separation </a:t>
            </a:r>
          </a:p>
          <a:p>
            <a:pPr lvl="2"/>
            <a:r>
              <a:rPr lang="en-US" dirty="0"/>
              <a:t>In-flight rigidity selection and selective energy loss in profiled degraders</a:t>
            </a:r>
          </a:p>
          <a:p>
            <a:pPr lvl="1"/>
            <a:r>
              <a:rPr lang="en-US" dirty="0"/>
              <a:t>Combination of vertical and horizontal separation</a:t>
            </a:r>
          </a:p>
          <a:p>
            <a:pPr lvl="2"/>
            <a:r>
              <a:rPr lang="en-US" dirty="0"/>
              <a:t>Momentum compression in the vertical plane </a:t>
            </a:r>
          </a:p>
          <a:p>
            <a:pPr lvl="2"/>
            <a:r>
              <a:rPr lang="en-US" dirty="0"/>
              <a:t>Preserves good phase space for gas stopping in the horizontal plane</a:t>
            </a:r>
          </a:p>
          <a:p>
            <a:pPr lvl="1"/>
            <a:r>
              <a:rPr lang="en-US" dirty="0"/>
              <a:t>Optically corrected to 3</a:t>
            </a:r>
            <a:r>
              <a:rPr lang="en-US" baseline="30000" dirty="0"/>
              <a:t>rd</a:t>
            </a:r>
            <a:r>
              <a:rPr lang="en-US" dirty="0"/>
              <a:t> order and operate over rigidity range of 1 to 8 </a:t>
            </a:r>
            <a:r>
              <a:rPr lang="en-US" dirty="0" err="1"/>
              <a:t>T∙m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7519984" y="3765551"/>
            <a:ext cx="4639590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Issues:</a:t>
            </a:r>
          </a:p>
          <a:p>
            <a:pPr lvl="1"/>
            <a:r>
              <a:rPr lang="en-US" kern="0" dirty="0"/>
              <a:t>Newly constructed vertical pre-separator meets legacy reconfigured beam lines</a:t>
            </a:r>
          </a:p>
          <a:p>
            <a:pPr lvl="2"/>
            <a:r>
              <a:rPr lang="en-US" kern="0" dirty="0"/>
              <a:t>Aperture-limited</a:t>
            </a:r>
          </a:p>
          <a:p>
            <a:pPr lvl="2"/>
            <a:r>
              <a:rPr lang="en-US" kern="0" dirty="0"/>
              <a:t>Some magnet aberrations are not compensated for</a:t>
            </a:r>
          </a:p>
          <a:p>
            <a:pPr lvl="2"/>
            <a:r>
              <a:rPr lang="en-US" kern="0" dirty="0"/>
              <a:t>Lack of diagnostics and correctors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11074407" y="6477000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64308"/>
                </a:solidFill>
              </a:rPr>
              <a:t>, Slide </a:t>
            </a:r>
            <a:fld id="{888FC917-2F4D-45AC-AA7A-EF80FFB23A84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10</a:t>
            </a:fld>
            <a:endParaRPr lang="en-US" sz="12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9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Irradiation Conditions for Uranium Beam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096000" y="6356350"/>
            <a:ext cx="5080000" cy="365125"/>
          </a:xfrm>
        </p:spPr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F96564-4DE4-85F2-1175-FB7585DD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513067"/>
              </p:ext>
            </p:extLst>
          </p:nvPr>
        </p:nvGraphicFramePr>
        <p:xfrm>
          <a:off x="101600" y="990600"/>
          <a:ext cx="11987895" cy="551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6293">
                  <a:extLst>
                    <a:ext uri="{9D8B030D-6E8A-4147-A177-3AD203B41FA5}">
                      <a16:colId xmlns:a16="http://schemas.microsoft.com/office/drawing/2014/main" val="1848833058"/>
                    </a:ext>
                  </a:extLst>
                </a:gridCol>
                <a:gridCol w="896107">
                  <a:extLst>
                    <a:ext uri="{9D8B030D-6E8A-4147-A177-3AD203B41FA5}">
                      <a16:colId xmlns:a16="http://schemas.microsoft.com/office/drawing/2014/main" val="4228217282"/>
                    </a:ext>
                  </a:extLst>
                </a:gridCol>
                <a:gridCol w="1478439">
                  <a:extLst>
                    <a:ext uri="{9D8B030D-6E8A-4147-A177-3AD203B41FA5}">
                      <a16:colId xmlns:a16="http://schemas.microsoft.com/office/drawing/2014/main" val="2110578741"/>
                    </a:ext>
                  </a:extLst>
                </a:gridCol>
                <a:gridCol w="1469680">
                  <a:extLst>
                    <a:ext uri="{9D8B030D-6E8A-4147-A177-3AD203B41FA5}">
                      <a16:colId xmlns:a16="http://schemas.microsoft.com/office/drawing/2014/main" val="3054147844"/>
                    </a:ext>
                  </a:extLst>
                </a:gridCol>
                <a:gridCol w="1510233">
                  <a:extLst>
                    <a:ext uri="{9D8B030D-6E8A-4147-A177-3AD203B41FA5}">
                      <a16:colId xmlns:a16="http://schemas.microsoft.com/office/drawing/2014/main" val="2140944900"/>
                    </a:ext>
                  </a:extLst>
                </a:gridCol>
                <a:gridCol w="1166998">
                  <a:extLst>
                    <a:ext uri="{9D8B030D-6E8A-4147-A177-3AD203B41FA5}">
                      <a16:colId xmlns:a16="http://schemas.microsoft.com/office/drawing/2014/main" val="1056365881"/>
                    </a:ext>
                  </a:extLst>
                </a:gridCol>
                <a:gridCol w="1308850">
                  <a:extLst>
                    <a:ext uri="{9D8B030D-6E8A-4147-A177-3AD203B41FA5}">
                      <a16:colId xmlns:a16="http://schemas.microsoft.com/office/drawing/2014/main" val="325230159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1258103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00064298"/>
                    </a:ext>
                  </a:extLst>
                </a:gridCol>
                <a:gridCol w="1421495">
                  <a:extLst>
                    <a:ext uri="{9D8B030D-6E8A-4147-A177-3AD203B41FA5}">
                      <a16:colId xmlns:a16="http://schemas.microsoft.com/office/drawing/2014/main" val="1826232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Beam-intercepting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Beam power</a:t>
                      </a:r>
                      <a:r>
                        <a:rPr lang="en-US" sz="1400" baseline="0" dirty="0"/>
                        <a:t> at device (power at target)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Thermal</a:t>
                      </a:r>
                      <a:r>
                        <a:rPr lang="en-US" sz="1400" baseline="0" dirty="0"/>
                        <a:t> load (Uranium)</a:t>
                      </a:r>
                    </a:p>
                    <a:p>
                      <a:pPr marL="0" marR="0" lvl="0" indent="0" algn="ctr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Deposited Power and Density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</a:t>
                      </a:r>
                      <a:r>
                        <a:rPr lang="en-US" sz="1400" baseline="0" dirty="0"/>
                        <a:t>.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DPA </a:t>
                      </a:r>
                    </a:p>
                    <a:p>
                      <a:pPr algn="ctr"/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irrad</a:t>
                      </a:r>
                      <a:r>
                        <a:rPr lang="en-US" sz="1400" dirty="0"/>
                        <a:t>. period)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Implanted ion concentration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90206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Linac</a:t>
                      </a:r>
                      <a:r>
                        <a:rPr lang="en-US" sz="1400" dirty="0"/>
                        <a:t> (FS1)</a:t>
                      </a:r>
                    </a:p>
                    <a:p>
                      <a:pPr algn="ctr"/>
                      <a:r>
                        <a:rPr lang="en-US" sz="1400" dirty="0"/>
                        <a:t>~ 20 MeV/u</a:t>
                      </a:r>
                    </a:p>
                  </a:txBody>
                  <a:tcPr vert="vert27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Charge stripper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Graphene</a:t>
                      </a:r>
                      <a:r>
                        <a:rPr lang="en-US" sz="1400" baseline="0" dirty="0"/>
                        <a:t> sheet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2.5 kW (20 kW)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94 W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4 MW</a:t>
                      </a:r>
                      <a:r>
                        <a:rPr lang="en-US" sz="1400" dirty="0"/>
                        <a:t>/cm</a:t>
                      </a:r>
                      <a:r>
                        <a:rPr lang="en-US" sz="1400" baseline="30000" dirty="0"/>
                        <a:t>3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Rotating solid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 1000 </a:t>
                      </a:r>
                      <a:r>
                        <a:rPr lang="en-US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°</a:t>
                      </a:r>
                      <a:r>
                        <a:rPr lang="en-US" sz="1400" dirty="0"/>
                        <a:t>C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 </a:t>
                      </a:r>
                      <a:r>
                        <a:rPr lang="en-US" sz="1400" dirty="0" err="1"/>
                        <a:t>dpa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(1 week)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347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Liquid lithium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 kW (400 kW)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1360 W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 MW/cm</a:t>
                      </a:r>
                      <a:r>
                        <a:rPr lang="en-US" sz="1400" baseline="30000" dirty="0"/>
                        <a:t>3</a:t>
                      </a:r>
                      <a:endParaRPr lang="en-US" sz="1400" baseline="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Liquid film w/o window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800 </a:t>
                      </a:r>
                      <a:r>
                        <a:rPr lang="en-US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°</a:t>
                      </a:r>
                      <a:r>
                        <a:rPr lang="en-US" sz="1400" dirty="0"/>
                        <a:t>C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32093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Charge selector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Glidcop</a:t>
                      </a:r>
                      <a:r>
                        <a:rPr lang="en-US" sz="1400" dirty="0"/>
                        <a:t> AL-15 (Cu alloy)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2.5 kW (20 kW)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500 W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0.6 MW/cm</a:t>
                      </a:r>
                      <a:r>
                        <a:rPr lang="en-US" sz="1400" baseline="30000" dirty="0"/>
                        <a:t>3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Static solid, water cooled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500 </a:t>
                      </a:r>
                      <a:r>
                        <a:rPr lang="en-US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°</a:t>
                      </a:r>
                      <a:r>
                        <a:rPr lang="en-US" sz="1400" dirty="0"/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3000 </a:t>
                      </a:r>
                      <a:r>
                        <a:rPr lang="en-US" sz="1400" dirty="0" err="1"/>
                        <a:t>dpa</a:t>
                      </a:r>
                      <a:endParaRPr lang="en-US" sz="1400" dirty="0"/>
                    </a:p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(1 week, at peak)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0" dirty="0"/>
                        <a:t> at%</a:t>
                      </a:r>
                    </a:p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(1 week)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730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Graphite (planned)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 kW (100 kW)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 kW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 MW/cm</a:t>
                      </a:r>
                      <a:r>
                        <a:rPr lang="en-US" sz="1400" baseline="30000" dirty="0"/>
                        <a:t>3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Rotating solid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 1000 </a:t>
                      </a:r>
                      <a:r>
                        <a:rPr lang="en-US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°</a:t>
                      </a:r>
                      <a:r>
                        <a:rPr lang="en-US" sz="1400" dirty="0"/>
                        <a:t>C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 </a:t>
                      </a:r>
                      <a:r>
                        <a:rPr lang="en-US" sz="1400" dirty="0" err="1"/>
                        <a:t>dpa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(1 week at peak)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0.07 at%</a:t>
                      </a:r>
                    </a:p>
                    <a:p>
                      <a:r>
                        <a:rPr lang="en-US" sz="1400" dirty="0"/>
                        <a:t>(1 week)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0935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TBD (liquid metal)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 kW (400 kW)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 kW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~10 MW/cm</a:t>
                      </a:r>
                      <a:r>
                        <a:rPr lang="en-US" sz="1400" baseline="30000" dirty="0"/>
                        <a:t>3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Liquid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film w/o window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TBD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43189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Target Hall</a:t>
                      </a:r>
                    </a:p>
                    <a:p>
                      <a:pPr algn="ctr"/>
                      <a:r>
                        <a:rPr lang="en-US" sz="1400" dirty="0"/>
                        <a:t>~ 200 MeV/u</a:t>
                      </a:r>
                    </a:p>
                  </a:txBody>
                  <a:tcPr vert="vert27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Target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Graphite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400 kW (400 kW)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 kW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60 MW/cm</a:t>
                      </a:r>
                      <a:r>
                        <a:rPr lang="en-US" sz="1400" baseline="30000" dirty="0"/>
                        <a:t>3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Rotating solid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 1000 </a:t>
                      </a:r>
                      <a:r>
                        <a:rPr lang="en-US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°</a:t>
                      </a:r>
                      <a:r>
                        <a:rPr lang="en-US" sz="1400" dirty="0"/>
                        <a:t>C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 </a:t>
                      </a:r>
                      <a:r>
                        <a:rPr lang="en-US" sz="1400" dirty="0" err="1"/>
                        <a:t>dpa</a:t>
                      </a:r>
                      <a:endParaRPr lang="en-US" sz="1400" dirty="0"/>
                    </a:p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(2 weeks)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N/A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55129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Beam dump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CuCrZr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 kW (20 kW)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 kW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0.6 MW/cm</a:t>
                      </a:r>
                      <a:r>
                        <a:rPr lang="en-US" sz="1400" baseline="30000" dirty="0"/>
                        <a:t>3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Static solid, water cooled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250 </a:t>
                      </a:r>
                      <a:r>
                        <a:rPr lang="en-US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°</a:t>
                      </a:r>
                      <a:r>
                        <a:rPr lang="en-US" sz="1400" dirty="0"/>
                        <a:t>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12 </a:t>
                      </a:r>
                      <a:r>
                        <a:rPr lang="en-US" sz="1400" dirty="0" err="1"/>
                        <a:t>dpa</a:t>
                      </a:r>
                      <a:endParaRPr lang="en-US" sz="1400" dirty="0"/>
                    </a:p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(1 week)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0.02 at%</a:t>
                      </a:r>
                    </a:p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(1 week)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35642"/>
                  </a:ext>
                </a:extLst>
              </a:tr>
              <a:tr h="401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Water in thin-wall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 err="1"/>
                        <a:t>Ti</a:t>
                      </a:r>
                      <a:r>
                        <a:rPr lang="en-US" sz="1400" dirty="0"/>
                        <a:t> shell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300 kW (400 kW)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300 kW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30 MW/cm</a:t>
                      </a:r>
                      <a:r>
                        <a:rPr lang="en-US" sz="1400" baseline="30000" dirty="0"/>
                        <a:t>3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Rotating liquid w/</a:t>
                      </a:r>
                      <a:r>
                        <a:rPr lang="en-US" sz="1400" baseline="0" dirty="0"/>
                        <a:t> window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150 </a:t>
                      </a:r>
                      <a:r>
                        <a:rPr lang="en-US" sz="14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°</a:t>
                      </a:r>
                      <a:r>
                        <a:rPr lang="en-US" sz="1400" dirty="0"/>
                        <a:t>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 dpa in shell</a:t>
                      </a:r>
                    </a:p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(1 year)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N/A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046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967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Operating with charge strippers of either liquid-lithium film or rotating carbon foil (for light ions)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89331"/>
            <a:ext cx="11430000" cy="478624"/>
          </a:xfrm>
        </p:spPr>
        <p:txBody>
          <a:bodyPr/>
          <a:lstStyle/>
          <a:p>
            <a:r>
              <a:rPr lang="en-GB" dirty="0"/>
              <a:t>Charge-stripping with Thin-film Liquid Metal 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C:\Users\Wei\own\workshop\srf2023\plot\LLi film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15909"/>
            <a:ext cx="3565716" cy="452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" descr="C:\Users\Wei\Desktop\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399" y="1515910"/>
            <a:ext cx="5791201" cy="4540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2697" y="5271908"/>
            <a:ext cx="1965702" cy="78483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schemeClr val="bg1"/>
                </a:solidFill>
              </a:rPr>
              <a:t>Lithium charge stripper secondary container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29800" y="5271908"/>
            <a:ext cx="1066800" cy="78483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schemeClr val="bg1"/>
                </a:solidFill>
              </a:rPr>
              <a:t>Carbon charge stripper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799" y="5496580"/>
            <a:ext cx="3541221" cy="52322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schemeClr val="bg1"/>
                </a:solidFill>
              </a:rPr>
              <a:t>Liquid lithium film for charge stripping</a:t>
            </a:r>
          </a:p>
        </p:txBody>
      </p:sp>
    </p:spTree>
    <p:extLst>
      <p:ext uri="{BB962C8B-B14F-4D97-AF65-F5344CB8AC3E}">
        <p14:creationId xmlns:p14="http://schemas.microsoft.com/office/powerpoint/2010/main" val="85956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High-power </a:t>
            </a:r>
            <a:r>
              <a:rPr lang="en-GB" dirty="0" err="1"/>
              <a:t>Targetry</a:t>
            </a:r>
            <a:r>
              <a:rPr lang="en-GB" dirty="0"/>
              <a:t> Devices: in Phased Deployment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1"/>
            <a:ext cx="11987213" cy="1512232"/>
          </a:xfrm>
        </p:spPr>
        <p:txBody>
          <a:bodyPr/>
          <a:lstStyle/>
          <a:p>
            <a:r>
              <a:rPr lang="en-US" dirty="0"/>
              <a:t>Rotating, single-slice graphite target for rare isotope production</a:t>
            </a:r>
          </a:p>
          <a:p>
            <a:pPr lvl="1"/>
            <a:r>
              <a:rPr lang="en-US" dirty="0"/>
              <a:t>Absorbs ~ 25% beam power; accommodate small (Ø ~ 1 mm) beam size</a:t>
            </a:r>
          </a:p>
          <a:p>
            <a:r>
              <a:rPr lang="en-US" dirty="0"/>
              <a:t>Static beam dump with shallow beam incident angle</a:t>
            </a:r>
          </a:p>
          <a:p>
            <a:pPr lvl="1"/>
            <a:r>
              <a:rPr lang="en-US" dirty="0"/>
              <a:t>Absorbs ~ 75% beam power; consideration of radio-activation in water and surroundings</a:t>
            </a: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05535" y="3105873"/>
            <a:ext cx="3198703" cy="3730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0" y="2560320"/>
            <a:ext cx="4249931" cy="52322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700" b="1" dirty="0"/>
              <a:t>Static beam dump with 6º incident angle for incoming beam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232" y="2560320"/>
            <a:ext cx="3197006" cy="52322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700" b="1" dirty="0"/>
              <a:t>Single-slice graphite production target</a:t>
            </a: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11074407" y="6477000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64308"/>
                </a:solidFill>
              </a:rPr>
              <a:t>, Slide </a:t>
            </a:r>
            <a:fld id="{888FC917-2F4D-45AC-AA7A-EF80FFB23A84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13</a:t>
            </a:fld>
            <a:endParaRPr lang="en-US" sz="1200" dirty="0">
              <a:solidFill>
                <a:srgbClr val="064308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838" y="3533275"/>
            <a:ext cx="4114800" cy="24137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58838" y="2576881"/>
            <a:ext cx="4114800" cy="738664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10.4 kW </a:t>
            </a:r>
            <a:r>
              <a:rPr lang="en-US" sz="1600" b="1" baseline="30000" dirty="0"/>
              <a:t>238</a:t>
            </a:r>
            <a:r>
              <a:rPr lang="en-US" sz="1600" b="1" dirty="0"/>
              <a:t>U beam on target rotating at 500 rpm</a:t>
            </a:r>
            <a:r>
              <a:rPr lang="en-US" sz="1600" b="1" kern="0" dirty="0"/>
              <a:t> reaching 1004ºC peak temperature</a:t>
            </a:r>
            <a:endParaRPr lang="en-US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FDDB1-9461-C054-D3F5-F6135BFE9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3276599"/>
            <a:ext cx="3657600" cy="320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8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136806"/>
            <a:ext cx="11988800" cy="776526"/>
          </a:xfrm>
        </p:spPr>
        <p:txBody>
          <a:bodyPr/>
          <a:lstStyle/>
          <a:p>
            <a:r>
              <a:rPr lang="en-US" dirty="0"/>
              <a:t>Ensure Safe Power Ramp-Up with Phased Deployments</a:t>
            </a:r>
            <a:br>
              <a:rPr lang="en-US" sz="3000" dirty="0"/>
            </a:br>
            <a:r>
              <a:rPr lang="en-US" sz="2200" dirty="0"/>
              <a:t>Progressively Raising the Average Beam Current over Coming Years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010400" y="1127121"/>
            <a:ext cx="5080000" cy="565467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Experience must be gained to safely handle increased radiological impacts</a:t>
            </a:r>
          </a:p>
          <a:p>
            <a:pPr lvl="1"/>
            <a:r>
              <a:rPr lang="en-US" sz="2200" dirty="0"/>
              <a:t>Prompt radiation and radio-activation in devices,  ground water, and exhaust </a:t>
            </a:r>
          </a:p>
          <a:p>
            <a:r>
              <a:rPr lang="en-US" sz="2600" dirty="0"/>
              <a:t>Extensive machine studies and beam tuning: needed to minimize uncontrolled beam losses</a:t>
            </a:r>
          </a:p>
          <a:p>
            <a:r>
              <a:rPr lang="en-US" sz="2600" dirty="0"/>
              <a:t>High-power targetry systems and beam-intercepting devices: in phased deployment, along with ancillary systems, including non-conventional utilities, and remote handling </a:t>
            </a:r>
          </a:p>
          <a:p>
            <a:r>
              <a:rPr lang="en-US" sz="2600" dirty="0"/>
              <a:t>Accelerator improvements and renovations to aging legacy systems: being implemented in parallel</a:t>
            </a:r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 noChangeAspect="1"/>
          </p:cNvGraphicFramePr>
          <p:nvPr/>
        </p:nvGraphicFramePr>
        <p:xfrm>
          <a:off x="101600" y="1066800"/>
          <a:ext cx="6832601" cy="5654679"/>
        </p:xfrm>
        <a:graphic>
          <a:graphicData uri="http://schemas.openxmlformats.org/drawingml/2006/table">
            <a:tbl>
              <a:tblPr firstRow="1" firstCol="1" bandRow="1"/>
              <a:tblGrid>
                <a:gridCol w="2967545">
                  <a:extLst>
                    <a:ext uri="{9D8B030D-6E8A-4147-A177-3AD203B41FA5}">
                      <a16:colId xmlns:a16="http://schemas.microsoft.com/office/drawing/2014/main" val="3192115673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2781665595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269485153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3882353578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158983920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2270849382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2178439324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642613293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1380209273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3913076956"/>
                    </a:ext>
                  </a:extLst>
                </a:gridCol>
                <a:gridCol w="322088">
                  <a:extLst>
                    <a:ext uri="{9D8B030D-6E8A-4147-A177-3AD203B41FA5}">
                      <a16:colId xmlns:a16="http://schemas.microsoft.com/office/drawing/2014/main" val="3569974103"/>
                    </a:ext>
                  </a:extLst>
                </a:gridCol>
                <a:gridCol w="644176">
                  <a:extLst>
                    <a:ext uri="{9D8B030D-6E8A-4147-A177-3AD203B41FA5}">
                      <a16:colId xmlns:a16="http://schemas.microsoft.com/office/drawing/2014/main" val="592037714"/>
                    </a:ext>
                  </a:extLst>
                </a:gridCol>
              </a:tblGrid>
              <a:tr h="1920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EPOCH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090082"/>
                  </a:ext>
                </a:extLst>
              </a:tr>
              <a:tr h="1924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Power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kW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kW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kW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kW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kW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 kW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392654"/>
                  </a:ext>
                </a:extLst>
              </a:tr>
              <a:tr h="2543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ARTEMIS, light ion beams from gas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760423"/>
                  </a:ext>
                </a:extLst>
              </a:tr>
              <a:tr h="2643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ARTEMIS, heavy ion beams from metal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79136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Power ECR, gas beams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704110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Power ECR, metal beams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757782"/>
                  </a:ext>
                </a:extLst>
              </a:tr>
              <a:tr h="2643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power charge selector in FS1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729452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power charge selector in FS1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351195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Post-stripper chicane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722008"/>
                  </a:ext>
                </a:extLst>
              </a:tr>
              <a:tr h="2643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beam collimation in FS2, BDS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215378"/>
                  </a:ext>
                </a:extLst>
              </a:tr>
              <a:tr h="3845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Dual charge state heavy ions upstream of the stripper (velocity equalizer)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77714"/>
                  </a:ext>
                </a:extLst>
              </a:tr>
              <a:tr h="187915">
                <a:tc gridSpan="1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900" b="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2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0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0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0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0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0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0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63753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Rotatable target, 1 slice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162" rtl="0" eaLnBrk="1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162" rtl="0" eaLnBrk="1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162" rtl="0" eaLnBrk="1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162" rtl="0" eaLnBrk="1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162" rtl="0" eaLnBrk="1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362526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Rotatable target,  multi-slice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078300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Post-target shield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462666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dump 6º slant (S-shape)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75203"/>
                  </a:ext>
                </a:extLst>
              </a:tr>
              <a:tr h="2643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dump 6º slant (S-shape), better cooling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883806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Rotatable beam dump, 1-mm wall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31468"/>
                  </a:ext>
                </a:extLst>
              </a:tr>
              <a:tr h="250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Rotatable beam dump, 0.5-mm wall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756249"/>
                  </a:ext>
                </a:extLst>
              </a:tr>
              <a:tr h="3512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Medium power ladder wedge system with adjustable slits (hands on)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94846"/>
                  </a:ext>
                </a:extLst>
              </a:tr>
              <a:tr h="2643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power wedge system (remote handling)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997030"/>
                  </a:ext>
                </a:extLst>
              </a:tr>
              <a:tr h="2643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b="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PPS upgrade with fast ionization chambers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kern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kern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0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00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9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2" y="2370136"/>
            <a:ext cx="10020651" cy="448786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A5763E9-F1EF-354A-956E-FED9282F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9095"/>
            <a:ext cx="11988800" cy="911948"/>
          </a:xfrm>
        </p:spPr>
        <p:txBody>
          <a:bodyPr/>
          <a:lstStyle/>
          <a:p>
            <a:r>
              <a:rPr lang="en-US" dirty="0"/>
              <a:t>Phased Deployment Example 1: Beam Dump </a:t>
            </a:r>
            <a:br>
              <a:rPr lang="en-US" dirty="0"/>
            </a:br>
            <a:r>
              <a:rPr lang="en-US" dirty="0"/>
              <a:t>from 20 kW to &gt; 50 kW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CBC839C-BB3A-C941-9C9D-E5CC17991200}"/>
              </a:ext>
            </a:extLst>
          </p:cNvPr>
          <p:cNvSpPr txBox="1">
            <a:spLocks/>
          </p:cNvSpPr>
          <p:nvPr/>
        </p:nvSpPr>
        <p:spPr bwMode="auto">
          <a:xfrm>
            <a:off x="101600" y="1066801"/>
            <a:ext cx="11988800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Beam dump used for 10 kW run: water-cooled static aluminum plate with beam incident at 6º angle</a:t>
            </a:r>
          </a:p>
          <a:p>
            <a:r>
              <a:rPr lang="en-US" sz="2000" kern="0" dirty="0"/>
              <a:t>Current: water-cooled static bi-metal plate with mini-channel cooling (6º static dump version 2)</a:t>
            </a:r>
          </a:p>
          <a:p>
            <a:r>
              <a:rPr lang="en-US" sz="2000" kern="0" dirty="0"/>
              <a:t>Next step: 6º static dump version 3 (bi-metal, with further improved cooling on wings/edges)</a:t>
            </a:r>
          </a:p>
          <a:p>
            <a:r>
              <a:rPr lang="en-US" sz="2000" kern="0" dirty="0"/>
              <a:t>Ultimate: rotating thin-wall water-filled drums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2902924"/>
            <a:ext cx="13147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Ultimate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2902925"/>
            <a:ext cx="12121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551789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915D2478-0444-554B-B022-2041A42BB0DA}"/>
              </a:ext>
            </a:extLst>
          </p:cNvPr>
          <p:cNvSpPr txBox="1">
            <a:spLocks/>
          </p:cNvSpPr>
          <p:nvPr/>
        </p:nvSpPr>
        <p:spPr bwMode="auto">
          <a:xfrm>
            <a:off x="101600" y="1066801"/>
            <a:ext cx="11988800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Current charge selector: s</a:t>
            </a:r>
            <a:r>
              <a:rPr lang="en-US" sz="2000" dirty="0"/>
              <a:t>tatic water-cooled jaws made of </a:t>
            </a:r>
            <a:r>
              <a:rPr lang="en-US" sz="2000" dirty="0" err="1"/>
              <a:t>Glidcop</a:t>
            </a:r>
            <a:r>
              <a:rPr lang="en-US" sz="2000" dirty="0"/>
              <a:t> AL-15 </a:t>
            </a:r>
            <a:endParaRPr lang="en-US" sz="2000" kern="0" dirty="0"/>
          </a:p>
          <a:p>
            <a:r>
              <a:rPr lang="en-US" sz="2000" kern="0" dirty="0"/>
              <a:t>Next step: two r</a:t>
            </a:r>
            <a:r>
              <a:rPr lang="en-US" sz="2000" dirty="0"/>
              <a:t>otating graphite drums with ferrofluid feedthrough</a:t>
            </a:r>
            <a:endParaRPr lang="en-US" sz="2000" kern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E1A10D-97C6-D140-8C72-488D9E11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1" y="72669"/>
            <a:ext cx="11972549" cy="911948"/>
          </a:xfrm>
        </p:spPr>
        <p:txBody>
          <a:bodyPr/>
          <a:lstStyle/>
          <a:p>
            <a:r>
              <a:rPr lang="en-US" dirty="0"/>
              <a:t>Phased Deployment Example 2: Charge Selector</a:t>
            </a:r>
            <a:br>
              <a:rPr lang="en-US" dirty="0"/>
            </a:br>
            <a:r>
              <a:rPr lang="en-US" dirty="0"/>
              <a:t> from 20 kW to &gt; 50 kW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B4E0B-0789-8744-9768-BDFE11E941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4CE3-D82D-2A48-A38F-9ABC4E1FB0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22B50482-112C-DC45-81FA-C7CA5BC3E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281" y="2362200"/>
            <a:ext cx="5852119" cy="367628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10109200" y="4533900"/>
            <a:ext cx="1397000" cy="4792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44090C-89D0-BC4B-9A17-84F93D5B9408}"/>
              </a:ext>
            </a:extLst>
          </p:cNvPr>
          <p:cNvSpPr txBox="1"/>
          <p:nvPr/>
        </p:nvSpPr>
        <p:spPr>
          <a:xfrm>
            <a:off x="304800" y="2902925"/>
            <a:ext cx="12121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Current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C393BD-8884-7E4C-8453-49BB87AB7378}"/>
              </a:ext>
            </a:extLst>
          </p:cNvPr>
          <p:cNvSpPr txBox="1"/>
          <p:nvPr/>
        </p:nvSpPr>
        <p:spPr>
          <a:xfrm>
            <a:off x="5867400" y="2271554"/>
            <a:ext cx="148470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Next step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02C93B-8C62-CE46-9D9B-FE9FAF63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" y="3733800"/>
            <a:ext cx="4501904" cy="19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FRIB project was completed in 2022 on scope, on cost, and 5 months ahead of schedule baselined &gt; 8 years ago </a:t>
            </a:r>
          </a:p>
          <a:p>
            <a:r>
              <a:rPr lang="en-GB" dirty="0"/>
              <a:t>FRIB has been operating for &gt; 2 years, delivering &gt; 5000 annual hours of beam time for both scientific and industrial experiments with &gt; 92% availability </a:t>
            </a:r>
          </a:p>
          <a:p>
            <a:r>
              <a:rPr lang="en-GB" dirty="0"/>
              <a:t>The primary beam power is being steadily raised from 1 to 20 kW</a:t>
            </a:r>
          </a:p>
          <a:p>
            <a:r>
              <a:rPr lang="en-GB" dirty="0"/>
              <a:t>To ramp up to the ultimate design beam power of 400 kW, efforts are focused on phased </a:t>
            </a:r>
            <a:r>
              <a:rPr lang="en-GB" dirty="0" err="1"/>
              <a:t>linac</a:t>
            </a:r>
            <a:r>
              <a:rPr lang="en-GB" dirty="0"/>
              <a:t> improvements, phased </a:t>
            </a:r>
            <a:r>
              <a:rPr lang="en-GB" dirty="0" err="1"/>
              <a:t>targetry</a:t>
            </a:r>
            <a:r>
              <a:rPr lang="en-GB" dirty="0"/>
              <a:t> system deployments, control of beam loss, radiological impacts, legacy system renovation, and automation </a:t>
            </a:r>
          </a:p>
          <a:p>
            <a:r>
              <a:rPr lang="en-GB" dirty="0"/>
              <a:t>The power ramp-up campaign and the proposed FRIB upgrade to double the primary-beam energy to 400 MeV/u will significantly enhance FRIB’s discovery potential</a:t>
            </a:r>
          </a:p>
          <a:p>
            <a:r>
              <a:rPr lang="en-US" b="1" dirty="0"/>
              <a:t>We are deeply grateful to the high-power </a:t>
            </a:r>
            <a:r>
              <a:rPr lang="en-US" b="1" dirty="0" err="1"/>
              <a:t>targetry</a:t>
            </a:r>
            <a:r>
              <a:rPr lang="en-US" b="1" dirty="0"/>
              <a:t> community for the help in establishing and improving the FRIB facility, and we are looking forward to collaborations to overcome challenges facing FRIB performance ramp up  </a:t>
            </a:r>
            <a:endParaRPr lang="en-GB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96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97A51B-570C-5A4B-A09B-3C8ED0149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451600" cy="4937460"/>
          </a:xfrm>
        </p:spPr>
        <p:txBody>
          <a:bodyPr/>
          <a:lstStyle/>
          <a:p>
            <a:r>
              <a:rPr lang="en-US" dirty="0"/>
              <a:t>We are deeply grateful to the high-power </a:t>
            </a:r>
            <a:r>
              <a:rPr lang="en-US" dirty="0" err="1"/>
              <a:t>targetry</a:t>
            </a:r>
            <a:r>
              <a:rPr lang="en-US" dirty="0"/>
              <a:t> community for the help in establishing and improving the FRIB facility, in particular the FRIB </a:t>
            </a:r>
            <a:r>
              <a:rPr lang="en-US" dirty="0" err="1"/>
              <a:t>Targetry</a:t>
            </a:r>
            <a:r>
              <a:rPr lang="en-US" dirty="0"/>
              <a:t> Advisory Committee chaired by P. </a:t>
            </a:r>
            <a:r>
              <a:rPr lang="en-US" dirty="0" err="1"/>
              <a:t>Hurh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0CBB32-D7FA-EC4C-ACA1-7C8795A3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7ADD6-FDA7-5448-B0FC-9969C28E5F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0BCCE-6837-AB4A-90D3-57BECD64B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75F563E-BE1B-BD41-ABD1-12C8A5ECB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466990"/>
              </p:ext>
            </p:extLst>
          </p:nvPr>
        </p:nvGraphicFramePr>
        <p:xfrm>
          <a:off x="6676730" y="1082040"/>
          <a:ext cx="5439070" cy="4663440"/>
        </p:xfrm>
        <a:graphic>
          <a:graphicData uri="http://schemas.openxmlformats.org/drawingml/2006/table">
            <a:tbl>
              <a:tblPr/>
              <a:tblGrid>
                <a:gridCol w="2143362">
                  <a:extLst>
                    <a:ext uri="{9D8B030D-6E8A-4147-A177-3AD203B41FA5}">
                      <a16:colId xmlns:a16="http://schemas.microsoft.com/office/drawing/2014/main" val="133196889"/>
                    </a:ext>
                  </a:extLst>
                </a:gridCol>
                <a:gridCol w="3295708">
                  <a:extLst>
                    <a:ext uri="{9D8B030D-6E8A-4147-A177-3AD203B41FA5}">
                      <a16:colId xmlns:a16="http://schemas.microsoft.com/office/drawing/2014/main" val="377138898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Patrick Hurh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none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2"/>
                        </a:rPr>
                        <a:t>hurh@frib.msu.edu</a:t>
                      </a:r>
                      <a:endParaRPr lang="en-US" sz="1200" u="none" baseline="0" dirty="0">
                        <a:solidFill>
                          <a:schemeClr val="tx1"/>
                        </a:solidFill>
                        <a:effectLst/>
                        <a:uFillTx/>
                        <a:latin typeface="Helvetica Neue" panose="02000503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94265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Alex Gottberg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3"/>
                        </a:rPr>
                        <a:t>gottberg@triumf.ca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1116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Koichi Yoshida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4"/>
                        </a:rPr>
                        <a:t>yoshida@ribf.riken.jp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102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Shin-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ichiro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Meigo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5"/>
                        </a:rPr>
                        <a:t>meigo@post.j-parc.jp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8672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Michael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Wohlmuther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6"/>
                        </a:rPr>
                        <a:t>michael.wohlmuther@ess.eu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602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Marco Calviani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7"/>
                        </a:rPr>
                        <a:t>marco.calviani@cern.ch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470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Mike Dayton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8"/>
                        </a:rPr>
                        <a:t>daytonmj@ornl.gov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7281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Drew Winder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9"/>
                        </a:rPr>
                        <a:t>winderde@ornl.gov</a:t>
                      </a:r>
                      <a:endParaRPr lang="en-US" sz="1200" baseline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53345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Michael Fitton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0"/>
                        </a:rPr>
                        <a:t>michael.fitton@stfc.ac.uk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0694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John Anderson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sng" baseline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1"/>
                        </a:rPr>
                        <a:t>jea@fnal.gov</a:t>
                      </a:r>
                      <a:endParaRPr lang="en-US" sz="1200" baseline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8245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 Maloy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2"/>
                        </a:rPr>
                        <a:t>stuart.maloy@pnnl.gov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463551"/>
                  </a:ext>
                </a:extLst>
              </a:tr>
              <a:tr h="261561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David Senor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none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3"/>
                        </a:rPr>
                        <a:t>david.senor@pnnl.gov</a:t>
                      </a:r>
                      <a:endParaRPr lang="en-US" sz="1200" u="none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738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Tatsuhiko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 Ogawa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4"/>
                        </a:rPr>
                        <a:t>ogawa.tatsuhiko@jaea.go.jp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3818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Don Montierth</a:t>
                      </a:r>
                      <a:endParaRPr lang="en-US" sz="12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5"/>
                        </a:rPr>
                        <a:t>montierthdn@ornl.gov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7942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Antonio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Perillo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Marcone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6"/>
                        </a:rPr>
                        <a:t>antonio.perillo-marcone@cern.ch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1563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Charlotte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Barbier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7"/>
                        </a:rPr>
                        <a:t>barbiercn@ornl.gov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0230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Wim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Blokland</a:t>
                      </a:r>
                      <a:endParaRPr lang="en-US" sz="12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Helvetica Neue" panose="02000503000000020004" pitchFamily="2" charset="0"/>
                          <a:hlinkClick r:id="rId18"/>
                        </a:rPr>
                        <a:t>blokland@ornl.gov</a:t>
                      </a:r>
                      <a:endParaRPr lang="en-US" sz="1200" baseline="0" dirty="0">
                        <a:solidFill>
                          <a:schemeClr val="tx1"/>
                        </a:solidFill>
                        <a:effectLst/>
                        <a:uFillTx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778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449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D22F6-E5C4-1648-B7B4-CC37E27B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3CCE1B-CB19-D648-A27D-A025D44C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FE618-146C-154A-B125-49B9DE9462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22B1B-EC93-1743-BC49-0D70CF497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0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FRIB operational status</a:t>
            </a:r>
          </a:p>
          <a:p>
            <a:r>
              <a:rPr lang="en-US" dirty="0"/>
              <a:t>Challenges with beam </a:t>
            </a:r>
            <a:r>
              <a:rPr lang="en-US"/>
              <a:t>intercepting systems</a:t>
            </a:r>
            <a:endParaRPr lang="en-US" dirty="0"/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1024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Outline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520912" y="6356450"/>
            <a:ext cx="5655095" cy="364628"/>
          </a:xfrm>
        </p:spPr>
        <p:txBody>
          <a:bodyPr/>
          <a:lstStyle/>
          <a:p>
            <a:pPr algn="r">
              <a:defRPr/>
            </a:pPr>
            <a:r>
              <a:rPr lang="en-US"/>
              <a:t>J. Wei, IWSMT16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3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Collaboration with National Laboratories and International Partners: Key to Success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5"/>
          <p:cNvSpPr>
            <a:spLocks noGrp="1" noChangeAspect="1" noChangeArrowheads="1"/>
          </p:cNvSpPr>
          <p:nvPr>
            <p:ph idx="4294967295"/>
          </p:nvPr>
        </p:nvSpPr>
        <p:spPr>
          <a:xfrm>
            <a:off x="282011" y="1003596"/>
            <a:ext cx="4823389" cy="5884862"/>
          </a:xfrm>
        </p:spPr>
        <p:txBody>
          <a:bodyPr vert="horz" wrap="square" lIns="0" tIns="4293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ANL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Liquid lithium charge stripper 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Beam dynamics verification; </a:t>
            </a:r>
            <a:r>
              <a:rPr lang="el-GR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β</a:t>
            </a: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=0.29 HWR processing and testing; SRF tuner validation; beam dump; SRF components development </a:t>
            </a: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RF couplers for multi-gap </a:t>
            </a:r>
            <a:r>
              <a:rPr lang="en-US" altLang="zh-CN" sz="11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buncher</a:t>
            </a: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SOLARIS</a:t>
            </a:r>
          </a:p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BNL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Plasma window &amp; charge stripper, physics modeling, magnets </a:t>
            </a:r>
          </a:p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FNAL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Diagnostics, SRF processing </a:t>
            </a:r>
          </a:p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JLab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Cryoplant; cryodistribution design &amp; prototyping 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Cavity hydrogen degassing; e-traveler 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HWR processing &amp; certification 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QWR and HWR cryomodule design and engineering support for production </a:t>
            </a:r>
            <a:endParaRPr lang="en-US" altLang="zh-CN" sz="1100" dirty="0">
              <a:solidFill>
                <a:schemeClr val="tx2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LANL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Proton ion source </a:t>
            </a:r>
          </a:p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LBNL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ECR coldmass; beam dynamics </a:t>
            </a:r>
          </a:p>
          <a:p>
            <a:pPr>
              <a:spcBef>
                <a:spcPts val="282"/>
              </a:spcBef>
            </a:pPr>
            <a:r>
              <a:rPr lang="en-US" altLang="zh-CN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MIT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CRIS</a:t>
            </a:r>
          </a:p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ORNL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Remote handling, diagnostics; large-vessel vacuum, cryoplant controls 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FDSi</a:t>
            </a:r>
            <a:endParaRPr lang="en-US" altLang="zh-CN" sz="11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SLAC</a:t>
            </a:r>
          </a:p>
          <a:p>
            <a:pPr lvl="1"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Cryogenics, SRF multipacting,  physics modeling </a:t>
            </a:r>
          </a:p>
          <a:p>
            <a:pPr lvl="1">
              <a:spcBef>
                <a:spcPts val="376"/>
              </a:spcBef>
            </a:pPr>
            <a:endParaRPr lang="en-US" altLang="zh-CN" sz="983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idx="4294967295"/>
          </p:nvPr>
        </p:nvSpPr>
        <p:spPr>
          <a:xfrm>
            <a:off x="7657558" y="1118845"/>
            <a:ext cx="4229642" cy="5602630"/>
          </a:xfrm>
        </p:spPr>
        <p:txBody>
          <a:bodyPr vert="horz" wrap="square" lIns="0" tIns="4293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RIKEN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Helium gas charge stripper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TRIUMF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Beam dynamics design, physics modeling SRF, QWR etching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INFN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SRF technology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KEK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SRF technology, SC solenoid prototyping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IMP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Magnets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Budker Institute, INR Institute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Diagnostics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Tsinghua Univ. &amp; CAS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RFQ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ESS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Accelerator physics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DTRA 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altLang="zh-CN" sz="11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RFQ power supply </a:t>
            </a: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CSNSM-JaNNUS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Nuclear recoil damage to materials </a:t>
            </a:r>
            <a:endParaRPr lang="en-US" altLang="zh-CN" sz="14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RaDIATE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Nuclear recoil damage to materials</a:t>
            </a:r>
            <a:endParaRPr lang="en-US" altLang="zh-CN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GANIL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Rare isotope physics, target development</a:t>
            </a:r>
            <a:endParaRPr lang="en-US" altLang="zh-CN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GSI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Rare isotope physics, fragment separators</a:t>
            </a:r>
            <a:endParaRPr lang="en-US" altLang="zh-CN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282"/>
              </a:spcBef>
            </a:pPr>
            <a:r>
              <a:rPr lang="en-US" altLang="zh-CN" sz="1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 Notre Dame</a:t>
            </a:r>
          </a:p>
          <a:p>
            <a:pPr lvl="1">
              <a:lnSpc>
                <a:spcPct val="80000"/>
              </a:lnSpc>
              <a:spcBef>
                <a:spcPts val="282"/>
              </a:spcBef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Recoil implantation testing of materials </a:t>
            </a:r>
            <a:endParaRPr lang="en-US" altLang="zh-CN" sz="11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282"/>
              </a:spcBef>
            </a:pPr>
            <a:endParaRPr lang="en-US" altLang="zh-CN" sz="983" dirty="0">
              <a:solidFill>
                <a:schemeClr val="tx2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282"/>
              </a:spcBef>
            </a:pPr>
            <a:endParaRPr lang="en-US" altLang="zh-CN" sz="983" dirty="0">
              <a:solidFill>
                <a:schemeClr val="tx2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 descr="logo-BN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583" y="2163183"/>
            <a:ext cx="1101479" cy="414090"/>
          </a:xfrm>
          <a:prstGeom prst="rect">
            <a:avLst/>
          </a:prstGeom>
        </p:spPr>
      </p:pic>
      <p:pic>
        <p:nvPicPr>
          <p:cNvPr id="9" name="Picture 8" descr="logo_ORN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247" y="5745403"/>
            <a:ext cx="690150" cy="350597"/>
          </a:xfrm>
          <a:prstGeom prst="rect">
            <a:avLst/>
          </a:prstGeom>
        </p:spPr>
      </p:pic>
      <p:pic>
        <p:nvPicPr>
          <p:cNvPr id="10" name="Picture 9" descr="logo-AN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34" y="1118845"/>
            <a:ext cx="858576" cy="333620"/>
          </a:xfrm>
          <a:prstGeom prst="rect">
            <a:avLst/>
          </a:prstGeom>
        </p:spPr>
      </p:pic>
      <p:pic>
        <p:nvPicPr>
          <p:cNvPr id="11" name="Picture 10" descr="logo-JLa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524" y="3533351"/>
            <a:ext cx="1023597" cy="276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154" y="4114800"/>
            <a:ext cx="902337" cy="46352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619" y="4648200"/>
            <a:ext cx="625406" cy="39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Wei\own\frib\collaboration\Fermilab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059" y="2743200"/>
            <a:ext cx="956526" cy="2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Wei\own\frib\collaboration\slac-logo-237.gif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546" y="6436996"/>
            <a:ext cx="699553" cy="2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162" y="5152973"/>
            <a:ext cx="596321" cy="333427"/>
          </a:xfrm>
          <a:prstGeom prst="rect">
            <a:avLst/>
          </a:prstGeom>
        </p:spPr>
      </p:pic>
      <p:sp>
        <p:nvSpPr>
          <p:cNvPr id="20" name="Slide Number Placeholder 3"/>
          <p:cNvSpPr txBox="1">
            <a:spLocks/>
          </p:cNvSpPr>
          <p:nvPr/>
        </p:nvSpPr>
        <p:spPr>
          <a:xfrm>
            <a:off x="11074407" y="6477000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64308"/>
                </a:solidFill>
              </a:rPr>
              <a:t>  Slide </a:t>
            </a:r>
            <a:fld id="{888FC917-2F4D-45AC-AA7A-EF80FFB23A84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20</a:t>
            </a:fld>
            <a:endParaRPr lang="en-US" sz="12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81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28600" y="1066800"/>
            <a:ext cx="11658600" cy="5791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FRIB accelerator systems design and construction have been facilitated under work-for-others agreements with many DOE-SC national laboratories including ANL, BNL, FNAL, </a:t>
            </a:r>
            <a:r>
              <a:rPr lang="en-GB" dirty="0" err="1"/>
              <a:t>JLab</a:t>
            </a:r>
            <a:r>
              <a:rPr lang="en-GB" dirty="0"/>
              <a:t>, LANL, LBNL, ORNL, and SLAC, and in collaboration with institutes worldwide including BINP, KEK, IHEP, IMP, INFN, INR, RIKEN, TRIUMF, and Tsinghua University. The cryogenics system was developed in collaboration with the </a:t>
            </a:r>
            <a:r>
              <a:rPr lang="en-GB" dirty="0" err="1"/>
              <a:t>JLab</a:t>
            </a:r>
            <a:r>
              <a:rPr lang="en-GB" dirty="0"/>
              <a:t> cryogenics team. The SRF development benefited greatly from the expertise of the low-b SRF community. FRIB has been collaborating with ANL on RF coupler and tuner developments, assisted by </a:t>
            </a:r>
            <a:r>
              <a:rPr lang="en-GB" dirty="0" err="1"/>
              <a:t>JLab</a:t>
            </a:r>
            <a:r>
              <a:rPr lang="en-GB" dirty="0"/>
              <a:t> for cryomodule design, and by FNAL and </a:t>
            </a:r>
            <a:r>
              <a:rPr lang="en-GB" dirty="0" err="1"/>
              <a:t>JLab</a:t>
            </a:r>
            <a:r>
              <a:rPr lang="en-GB" dirty="0"/>
              <a:t> on cavity treatments.</a:t>
            </a: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We thank the FRIB Accelerator Systems Advisory Committee for their valuable guidance and colleagues who participated in FRIB accelerator peer reviews, including G. Ambrosio, J. Anderson, J. Aoki, D. </a:t>
            </a:r>
            <a:r>
              <a:rPr lang="en-GB" dirty="0" err="1"/>
              <a:t>Arenius</a:t>
            </a:r>
            <a:r>
              <a:rPr lang="en-GB" dirty="0"/>
              <a:t>, C. </a:t>
            </a:r>
            <a:r>
              <a:rPr lang="en-GB" dirty="0" err="1"/>
              <a:t>Barbier</a:t>
            </a:r>
            <a:r>
              <a:rPr lang="en-GB" dirty="0"/>
              <a:t>, W. Barletta, G. Bauer, G. </a:t>
            </a:r>
            <a:r>
              <a:rPr lang="en-GB" dirty="0" err="1"/>
              <a:t>Biallas</a:t>
            </a:r>
            <a:r>
              <a:rPr lang="en-GB" dirty="0"/>
              <a:t>, J. </a:t>
            </a:r>
            <a:r>
              <a:rPr lang="en-GB" dirty="0" err="1"/>
              <a:t>Bisognano</a:t>
            </a:r>
            <a:r>
              <a:rPr lang="en-GB" dirty="0"/>
              <a:t>, W. </a:t>
            </a:r>
            <a:r>
              <a:rPr lang="en-GB" dirty="0" err="1"/>
              <a:t>Blokland</a:t>
            </a:r>
            <a:r>
              <a:rPr lang="en-GB" dirty="0"/>
              <a:t>, S. </a:t>
            </a:r>
            <a:r>
              <a:rPr lang="en-GB" dirty="0" err="1"/>
              <a:t>Bousson</a:t>
            </a:r>
            <a:r>
              <a:rPr lang="en-GB" dirty="0"/>
              <a:t>, P. </a:t>
            </a:r>
            <a:r>
              <a:rPr lang="en-GB" dirty="0" err="1"/>
              <a:t>Brindza</a:t>
            </a:r>
            <a:r>
              <a:rPr lang="en-GB" dirty="0"/>
              <a:t>, M. </a:t>
            </a:r>
            <a:r>
              <a:rPr lang="en-GB" dirty="0" err="1"/>
              <a:t>Calviani</a:t>
            </a:r>
            <a:r>
              <a:rPr lang="en-GB" dirty="0"/>
              <a:t>, S. Caspi, M. Champion, D. </a:t>
            </a:r>
            <a:r>
              <a:rPr lang="en-GB" dirty="0" err="1"/>
              <a:t>Cossairt</a:t>
            </a:r>
            <a:r>
              <a:rPr lang="en-GB" dirty="0"/>
              <a:t>, M. </a:t>
            </a:r>
            <a:r>
              <a:rPr lang="en-GB" dirty="0" err="1"/>
              <a:t>Crofford</a:t>
            </a:r>
            <a:r>
              <a:rPr lang="en-GB" dirty="0"/>
              <a:t>, C. Cullen, D. Curry, R. Cutler, M. Dayton, G. Decker, J. </a:t>
            </a:r>
            <a:r>
              <a:rPr lang="en-GB" dirty="0" err="1"/>
              <a:t>Delayen</a:t>
            </a:r>
            <a:r>
              <a:rPr lang="en-GB" dirty="0"/>
              <a:t>, J. Delong, G. Dodson, J. Donald, H. Edwards, J. Error, I. Evans, M. Fitton, J. </a:t>
            </a:r>
            <a:r>
              <a:rPr lang="en-GB" dirty="0" err="1"/>
              <a:t>Fuerst</a:t>
            </a:r>
            <a:r>
              <a:rPr lang="en-GB" dirty="0"/>
              <a:t>, Y. Iwamoto, T. </a:t>
            </a:r>
            <a:r>
              <a:rPr lang="en-GB" dirty="0" err="1"/>
              <a:t>Khabiboulline</a:t>
            </a:r>
            <a:r>
              <a:rPr lang="en-GB" dirty="0"/>
              <a:t>, F. </a:t>
            </a:r>
            <a:r>
              <a:rPr lang="en-GB" dirty="0" err="1"/>
              <a:t>Kornegay</a:t>
            </a:r>
            <a:r>
              <a:rPr lang="en-GB" dirty="0"/>
              <a:t>, K. </a:t>
            </a:r>
            <a:r>
              <a:rPr lang="en-GB" dirty="0" err="1"/>
              <a:t>Kurukawa</a:t>
            </a:r>
            <a:r>
              <a:rPr lang="en-GB" dirty="0"/>
              <a:t>, J. </a:t>
            </a:r>
            <a:r>
              <a:rPr lang="en-GB" dirty="0" err="1"/>
              <a:t>Galambos</a:t>
            </a:r>
            <a:r>
              <a:rPr lang="en-GB" dirty="0"/>
              <a:t>, J. </a:t>
            </a:r>
            <a:r>
              <a:rPr lang="en-GB" dirty="0" err="1"/>
              <a:t>Galayda</a:t>
            </a:r>
            <a:r>
              <a:rPr lang="en-GB" dirty="0"/>
              <a:t>, G. </a:t>
            </a:r>
            <a:r>
              <a:rPr lang="en-GB" dirty="0" err="1"/>
              <a:t>Gassner</a:t>
            </a:r>
            <a:r>
              <a:rPr lang="en-GB" dirty="0"/>
              <a:t>, P. Ghoshal, J. </a:t>
            </a:r>
            <a:r>
              <a:rPr lang="en-GB" dirty="0" err="1"/>
              <a:t>Gilpatrick</a:t>
            </a:r>
            <a:r>
              <a:rPr lang="en-GB" dirty="0"/>
              <a:t>, C. Ginsburg, A. </a:t>
            </a:r>
            <a:r>
              <a:rPr lang="en-GB" dirty="0" err="1"/>
              <a:t>Gottberg</a:t>
            </a:r>
            <a:r>
              <a:rPr lang="en-GB" dirty="0"/>
              <a:t>, S. </a:t>
            </a:r>
            <a:r>
              <a:rPr lang="en-GB" dirty="0" err="1"/>
              <a:t>Gourlay</a:t>
            </a:r>
            <a:r>
              <a:rPr lang="en-GB" dirty="0"/>
              <a:t>, J. Haines, M. Harrison, S. Hartman, S. Henderson, G. </a:t>
            </a:r>
            <a:r>
              <a:rPr lang="en-GB" dirty="0" err="1"/>
              <a:t>Hoffstaetter</a:t>
            </a:r>
            <a:r>
              <a:rPr lang="en-GB" dirty="0"/>
              <a:t>, J. Hogan, S. Holmes, M. Howell, P. </a:t>
            </a:r>
            <a:r>
              <a:rPr lang="en-GB" dirty="0" err="1"/>
              <a:t>Hurh</a:t>
            </a:r>
            <a:r>
              <a:rPr lang="en-GB" dirty="0"/>
              <a:t>, R. </a:t>
            </a:r>
            <a:r>
              <a:rPr lang="en-GB" dirty="0" err="1"/>
              <a:t>Kersevan</a:t>
            </a:r>
            <a:r>
              <a:rPr lang="en-GB" dirty="0"/>
              <a:t>, A. Hodgkinson, N. Holtkamp, H. </a:t>
            </a:r>
            <a:r>
              <a:rPr lang="en-GB" dirty="0" err="1"/>
              <a:t>Horiike</a:t>
            </a:r>
            <a:r>
              <a:rPr lang="en-GB" dirty="0"/>
              <a:t>, K. </a:t>
            </a:r>
            <a:r>
              <a:rPr lang="en-GB" dirty="0" err="1"/>
              <a:t>Hosoyama</a:t>
            </a:r>
            <a:r>
              <a:rPr lang="en-GB" dirty="0"/>
              <a:t>, C. </a:t>
            </a:r>
            <a:r>
              <a:rPr lang="en-GB" dirty="0" err="1"/>
              <a:t>Hovater</a:t>
            </a:r>
            <a:r>
              <a:rPr lang="en-GB" dirty="0"/>
              <a:t>, H. Imao, R. Janssens, R. Keller, J. Kelley, M. Kelly, P. Kelley, J. </a:t>
            </a:r>
            <a:r>
              <a:rPr lang="en-GB" dirty="0" err="1"/>
              <a:t>Kerby</a:t>
            </a:r>
            <a:r>
              <a:rPr lang="en-GB" dirty="0"/>
              <a:t>, S. H. Kim, A. </a:t>
            </a:r>
            <a:r>
              <a:rPr lang="en-GB" dirty="0" err="1"/>
              <a:t>Klebaner</a:t>
            </a:r>
            <a:r>
              <a:rPr lang="en-GB" dirty="0"/>
              <a:t>, J. Knobloch, R. </a:t>
            </a:r>
            <a:r>
              <a:rPr lang="en-GB" dirty="0" err="1"/>
              <a:t>Lambiase</a:t>
            </a:r>
            <a:r>
              <a:rPr lang="en-GB" dirty="0"/>
              <a:t>, M. </a:t>
            </a:r>
            <a:r>
              <a:rPr lang="en-GB" dirty="0" err="1"/>
              <a:t>Lamm</a:t>
            </a:r>
            <a:r>
              <a:rPr lang="en-GB" dirty="0"/>
              <a:t>, Y. Li, C. </a:t>
            </a:r>
            <a:r>
              <a:rPr lang="en-GB" dirty="0" err="1"/>
              <a:t>LoCocq</a:t>
            </a:r>
            <a:r>
              <a:rPr lang="en-GB" dirty="0"/>
              <a:t>, C. </a:t>
            </a:r>
            <a:r>
              <a:rPr lang="en-GB" dirty="0" err="1"/>
              <a:t>Luongo</a:t>
            </a:r>
            <a:r>
              <a:rPr lang="en-GB" dirty="0"/>
              <a:t>, K. Mahoney, S. </a:t>
            </a:r>
            <a:r>
              <a:rPr lang="en-GB" dirty="0" err="1"/>
              <a:t>Maloy</a:t>
            </a:r>
            <a:r>
              <a:rPr lang="en-GB" dirty="0"/>
              <a:t>, J. </a:t>
            </a:r>
            <a:r>
              <a:rPr lang="en-GB" dirty="0" err="1"/>
              <a:t>Mammosser</a:t>
            </a:r>
            <a:r>
              <a:rPr lang="en-GB" dirty="0"/>
              <a:t>, T. Mann, A. P. </a:t>
            </a:r>
            <a:r>
              <a:rPr lang="en-GB" dirty="0" err="1"/>
              <a:t>Marcone</a:t>
            </a:r>
            <a:r>
              <a:rPr lang="en-GB" dirty="0"/>
              <a:t>, R. May, S. </a:t>
            </a:r>
            <a:r>
              <a:rPr lang="en-GB" dirty="0" err="1"/>
              <a:t>Meigo</a:t>
            </a:r>
            <a:r>
              <a:rPr lang="en-GB" dirty="0"/>
              <a:t>, W. Meng, N. </a:t>
            </a:r>
            <a:r>
              <a:rPr lang="en-GB" dirty="0" err="1"/>
              <a:t>Mokhov</a:t>
            </a:r>
            <a:r>
              <a:rPr lang="en-GB" dirty="0"/>
              <a:t>, D. </a:t>
            </a:r>
            <a:r>
              <a:rPr lang="en-GB" dirty="0" err="1"/>
              <a:t>Montierth</a:t>
            </a:r>
            <a:r>
              <a:rPr lang="en-GB" dirty="0"/>
              <a:t>, G. Murdoch, J. Nolen, W. </a:t>
            </a:r>
            <a:r>
              <a:rPr lang="en-GB" dirty="0" err="1"/>
              <a:t>Norum</a:t>
            </a:r>
            <a:r>
              <a:rPr lang="en-GB" dirty="0"/>
              <a:t>, H. </a:t>
            </a:r>
            <a:r>
              <a:rPr lang="en-GB" dirty="0" err="1"/>
              <a:t>Okuno</a:t>
            </a:r>
            <a:r>
              <a:rPr lang="en-GB" dirty="0"/>
              <a:t>, S. Ozaki, R. Pardo, S. </a:t>
            </a:r>
            <a:r>
              <a:rPr lang="en-GB" dirty="0" err="1"/>
              <a:t>Peggs</a:t>
            </a:r>
            <a:r>
              <a:rPr lang="en-GB" dirty="0"/>
              <a:t>, C. Peters, R. </a:t>
            </a:r>
            <a:r>
              <a:rPr lang="en-GB" dirty="0" err="1"/>
              <a:t>Petkus</a:t>
            </a:r>
            <a:r>
              <a:rPr lang="en-GB" dirty="0"/>
              <a:t>, C. Pearson, F. </a:t>
            </a:r>
            <a:r>
              <a:rPr lang="en-GB" dirty="0" err="1"/>
              <a:t>Pellemoine</a:t>
            </a:r>
            <a:r>
              <a:rPr lang="en-GB" dirty="0"/>
              <a:t>, T. Peterson, C. </a:t>
            </a:r>
            <a:r>
              <a:rPr lang="en-GB" dirty="0" err="1"/>
              <a:t>Piller</a:t>
            </a:r>
            <a:r>
              <a:rPr lang="en-GB" dirty="0"/>
              <a:t>, J. Power, T. Powers, J. </a:t>
            </a:r>
            <a:r>
              <a:rPr lang="en-GB" dirty="0" err="1"/>
              <a:t>Preble</a:t>
            </a:r>
            <a:r>
              <a:rPr lang="en-GB" dirty="0"/>
              <a:t>, J. Price, D. </a:t>
            </a:r>
            <a:r>
              <a:rPr lang="en-GB" dirty="0" err="1"/>
              <a:t>Raparia</a:t>
            </a:r>
            <a:r>
              <a:rPr lang="en-GB" dirty="0"/>
              <a:t>, J. </a:t>
            </a:r>
            <a:r>
              <a:rPr lang="en-GB" dirty="0" err="1"/>
              <a:t>Rathke</a:t>
            </a:r>
            <a:r>
              <a:rPr lang="en-GB" dirty="0"/>
              <a:t>, A. </a:t>
            </a:r>
            <a:r>
              <a:rPr lang="en-GB" dirty="0" err="1"/>
              <a:t>Ratti</a:t>
            </a:r>
            <a:r>
              <a:rPr lang="en-GB" dirty="0"/>
              <a:t>, T. </a:t>
            </a:r>
            <a:r>
              <a:rPr lang="en-GB" dirty="0" err="1"/>
              <a:t>Roser</a:t>
            </a:r>
            <a:r>
              <a:rPr lang="en-GB" dirty="0"/>
              <a:t>, M. Ross, R. </a:t>
            </a:r>
            <a:r>
              <a:rPr lang="en-GB" dirty="0" err="1"/>
              <a:t>Ruland</a:t>
            </a:r>
            <a:r>
              <a:rPr lang="en-GB" dirty="0"/>
              <a:t>, J. Sandberg, R. Schmidt, W. J. Schneider, D. Schrage, P. Schuh, D. Senor, S. Sharma, I. Silverman, K. Smith, J. </a:t>
            </a:r>
            <a:r>
              <a:rPr lang="en-GB" dirty="0" err="1"/>
              <a:t>Sondericker</a:t>
            </a:r>
            <a:r>
              <a:rPr lang="en-GB" dirty="0"/>
              <a:t>, W. </a:t>
            </a:r>
            <a:r>
              <a:rPr lang="en-GB" dirty="0" err="1"/>
              <a:t>Soyars</a:t>
            </a:r>
            <a:r>
              <a:rPr lang="en-GB" dirty="0"/>
              <a:t>, C. Spencer, R. Stanek, M. Stettler, W. C. Stone, J. Stovall, H. Strong, L. T. Sun, Y. Than, J. Thomason, J. </a:t>
            </a:r>
            <a:r>
              <a:rPr lang="en-GB" dirty="0" err="1"/>
              <a:t>Theilacker</a:t>
            </a:r>
            <a:r>
              <a:rPr lang="en-GB" dirty="0"/>
              <a:t>, Y. Tian, M. </a:t>
            </a:r>
            <a:r>
              <a:rPr lang="en-GB" dirty="0" err="1"/>
              <a:t>Thuot</a:t>
            </a:r>
            <a:r>
              <a:rPr lang="en-GB" dirty="0"/>
              <a:t>, J. </a:t>
            </a:r>
            <a:r>
              <a:rPr lang="en-GB" dirty="0" err="1"/>
              <a:t>Tuozzolo</a:t>
            </a:r>
            <a:r>
              <a:rPr lang="en-GB" dirty="0"/>
              <a:t>, V. </a:t>
            </a:r>
            <a:r>
              <a:rPr lang="en-GB" dirty="0" err="1"/>
              <a:t>Verzilov</a:t>
            </a:r>
            <a:r>
              <a:rPr lang="en-GB" dirty="0"/>
              <a:t>, R. </a:t>
            </a:r>
            <a:r>
              <a:rPr lang="en-GB" dirty="0" err="1"/>
              <a:t>Vondrasek</a:t>
            </a:r>
            <a:r>
              <a:rPr lang="en-GB" dirty="0"/>
              <a:t>, P. Wanderer, K. White, D. Winder, M. Wiseman, W. </a:t>
            </a:r>
            <a:r>
              <a:rPr lang="en-GB" dirty="0" err="1"/>
              <a:t>Wohlmuther</a:t>
            </a:r>
            <a:r>
              <a:rPr lang="en-GB" dirty="0"/>
              <a:t>, P. Wright, H. Xu, K. Yoshida, L. Young, and A. </a:t>
            </a:r>
            <a:r>
              <a:rPr lang="en-GB" dirty="0" err="1"/>
              <a:t>Zaltsman</a:t>
            </a:r>
            <a:r>
              <a:rPr lang="en-GB" dirty="0"/>
              <a:t>; and colleagues who advised and collaborated with the FRIB team including A. Burrill, A. C. Crawford, K. Davis, X. Guan, P. He, Y. He, A. Hutton, P. </a:t>
            </a:r>
            <a:r>
              <a:rPr lang="en-GB" dirty="0" err="1"/>
              <a:t>Kneisel</a:t>
            </a:r>
            <a:r>
              <a:rPr lang="en-GB" dirty="0"/>
              <a:t>, R. Ma, K. Macha, G. Maler, E. A. McEwen, S. </a:t>
            </a:r>
            <a:r>
              <a:rPr lang="en-GB" dirty="0" err="1"/>
              <a:t>Prestemon</a:t>
            </a:r>
            <a:r>
              <a:rPr lang="en-GB" dirty="0"/>
              <a:t>, J. </a:t>
            </a:r>
            <a:r>
              <a:rPr lang="en-GB" dirty="0" err="1"/>
              <a:t>Qiang</a:t>
            </a:r>
            <a:r>
              <a:rPr lang="en-GB" dirty="0"/>
              <a:t>, T. Reilly, W. Sommer, R. </a:t>
            </a:r>
            <a:r>
              <a:rPr lang="en-GB" dirty="0" err="1"/>
              <a:t>Talman</a:t>
            </a:r>
            <a:r>
              <a:rPr lang="en-GB" dirty="0"/>
              <a:t>, J. Vincent, X. W. Wang, J. Xia, Q. Z. Xing, and H. H. Zhang.</a:t>
            </a: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The FRIB accelerator design is executed by a dedicated team in the FRIB Accelerator Systems Division in close collab­oration with the Science Division headed by B. Sherrill, the Experimental Systems Division headed by G. </a:t>
            </a:r>
            <a:r>
              <a:rPr lang="en-GB" dirty="0" err="1"/>
              <a:t>Bollen</a:t>
            </a:r>
            <a:r>
              <a:rPr lang="en-GB" dirty="0"/>
              <a:t>, the Conventional Facility and Infrastructure Division, and the Chief Engineer’s team headed by D. Stout, with support from the FRIB project controls, procurement, and ES&amp;H teams. We thank our industrial partners in the USA and worldwide for their support to FRIB for design, R&amp;D, construction, commissioning, and operations.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1125200" y="6417172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64308"/>
                </a:solidFill>
              </a:rPr>
              <a:t> Slide </a:t>
            </a:r>
            <a:fld id="{888FC917-2F4D-45AC-AA7A-EF80FFB23A84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21</a:t>
            </a:fld>
            <a:endParaRPr lang="en-US" sz="12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4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707DC3F-F780-2D57-4D3A-8F82FC1F0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127495" cy="472410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</a:rPr>
              <a:t>Charge stripper removes electrons from the beam being accelerated to increase energy gain by a factor of 2 (e.g., </a:t>
            </a:r>
            <a:r>
              <a:rPr lang="en-US" baseline="30000" dirty="0">
                <a:latin typeface="Arial"/>
                <a:ea typeface="ＭＳ Ｐゴシック"/>
              </a:rPr>
              <a:t>238</a:t>
            </a:r>
            <a:r>
              <a:rPr lang="en-US" dirty="0">
                <a:latin typeface="Arial"/>
                <a:ea typeface="ＭＳ Ｐゴシック"/>
              </a:rPr>
              <a:t>U</a:t>
            </a:r>
            <a:r>
              <a:rPr lang="en-US" baseline="30000" dirty="0">
                <a:latin typeface="Arial"/>
                <a:ea typeface="ＭＳ Ｐゴシック"/>
              </a:rPr>
              <a:t>35+</a:t>
            </a:r>
            <a:r>
              <a:rPr lang="en-US" dirty="0">
                <a:latin typeface="Arial"/>
                <a:ea typeface="ＭＳ Ｐゴシック"/>
              </a:rPr>
              <a:t> &gt;&gt; </a:t>
            </a:r>
            <a:r>
              <a:rPr lang="en-US" baseline="30000" dirty="0">
                <a:latin typeface="Arial"/>
                <a:ea typeface="ＭＳ Ｐゴシック"/>
              </a:rPr>
              <a:t>238</a:t>
            </a:r>
            <a:r>
              <a:rPr lang="en-US" dirty="0">
                <a:latin typeface="Arial"/>
                <a:ea typeface="ＭＳ Ｐゴシック"/>
              </a:rPr>
              <a:t>U</a:t>
            </a:r>
            <a:r>
              <a:rPr lang="en-US" baseline="30000" dirty="0">
                <a:latin typeface="Arial"/>
                <a:ea typeface="ＭＳ Ｐゴシック"/>
              </a:rPr>
              <a:t>75+</a:t>
            </a:r>
            <a:r>
              <a:rPr lang="en-US" dirty="0">
                <a:latin typeface="Arial"/>
                <a:ea typeface="ＭＳ Ｐゴシック"/>
              </a:rPr>
              <a:t>).</a:t>
            </a:r>
          </a:p>
          <a:p>
            <a:r>
              <a:rPr lang="en-US" dirty="0">
                <a:latin typeface="Arial"/>
                <a:ea typeface="ＭＳ Ｐゴシック"/>
              </a:rPr>
              <a:t>This process, however, produces multiple charge states after the stripper, and not all charge states can be accepted in post-stripper </a:t>
            </a:r>
            <a:r>
              <a:rPr lang="en-US" dirty="0" err="1">
                <a:latin typeface="Arial"/>
                <a:ea typeface="ＭＳ Ｐゴシック"/>
              </a:rPr>
              <a:t>linac</a:t>
            </a:r>
            <a:r>
              <a:rPr lang="en-US" dirty="0">
                <a:latin typeface="Arial"/>
                <a:ea typeface="ＭＳ Ｐゴシック"/>
              </a:rPr>
              <a:t>: charge selector is necessary</a:t>
            </a:r>
            <a:endParaRPr lang="en-US" dirty="0"/>
          </a:p>
          <a:p>
            <a:r>
              <a:rPr lang="en-US" dirty="0"/>
              <a:t>Required thickness: 1.0-1.5 mg/cm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Liquid lithium charge stripper is used for user operations</a:t>
            </a:r>
          </a:p>
          <a:p>
            <a:endParaRPr lang="en-US" dirty="0"/>
          </a:p>
          <a:p>
            <a:r>
              <a:rPr lang="en-US" dirty="0"/>
              <a:t>A carbon stripper is available for low power and light ion beams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72726"/>
          <a:stretch/>
        </p:blipFill>
        <p:spPr>
          <a:xfrm>
            <a:off x="6172200" y="4651171"/>
            <a:ext cx="5867400" cy="13713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Devices in FRIB:</a:t>
            </a:r>
            <a:br>
              <a:rPr lang="en-US" dirty="0"/>
            </a:br>
            <a:r>
              <a:rPr lang="en-US" dirty="0"/>
              <a:t>Charge Stripper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96988" y="4626757"/>
            <a:ext cx="550215" cy="607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625142" y="1219200"/>
            <a:ext cx="4954165" cy="3074768"/>
            <a:chOff x="232364" y="0"/>
            <a:chExt cx="11389386" cy="716896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364" y="0"/>
              <a:ext cx="5619048" cy="68571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2628" t="15113" r="2358"/>
            <a:stretch/>
          </p:blipFill>
          <p:spPr>
            <a:xfrm>
              <a:off x="6106338" y="0"/>
              <a:ext cx="5515412" cy="685714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186336" y="6212844"/>
              <a:ext cx="2359517" cy="956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20 mm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577186" y="6273840"/>
              <a:ext cx="11247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381781" y="4648200"/>
            <a:ext cx="528439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T. Kanemura, Phys. Rev. Lett. </a:t>
            </a:r>
            <a:r>
              <a:rPr lang="en-US" b="1" dirty="0"/>
              <a:t>128</a:t>
            </a:r>
            <a:r>
              <a:rPr lang="en-US" dirty="0"/>
              <a:t>, 212301, 2022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67562" y="4212344"/>
            <a:ext cx="438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20-</a:t>
            </a:r>
            <a:r>
              <a:rPr lang="el-GR" dirty="0">
                <a:cs typeface="Arial" panose="020B0604020202020204" pitchFamily="34" charset="0"/>
              </a:rPr>
              <a:t>μ</a:t>
            </a:r>
            <a:r>
              <a:rPr lang="en-US" dirty="0"/>
              <a:t>m thick liquid lithium film in vacuum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CFD40-0A6A-8FA6-26DC-D5A36FFCBDA7}"/>
              </a:ext>
            </a:extLst>
          </p:cNvPr>
          <p:cNvSpPr txBox="1"/>
          <p:nvPr/>
        </p:nvSpPr>
        <p:spPr>
          <a:xfrm>
            <a:off x="7277730" y="5216463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~20 MeV/u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67D73A-459A-C49A-14F3-4996A39FFE04}"/>
              </a:ext>
            </a:extLst>
          </p:cNvPr>
          <p:cNvCxnSpPr/>
          <p:nvPr/>
        </p:nvCxnSpPr>
        <p:spPr>
          <a:xfrm flipH="1">
            <a:off x="7315200" y="5257800"/>
            <a:ext cx="644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6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73577"/>
          <a:stretch/>
        </p:blipFill>
        <p:spPr>
          <a:xfrm>
            <a:off x="6199583" y="4693942"/>
            <a:ext cx="5840017" cy="132859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86015A-9194-DCB0-B46F-F354A93A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4949696" cy="4937460"/>
          </a:xfrm>
        </p:spPr>
        <p:txBody>
          <a:bodyPr/>
          <a:lstStyle/>
          <a:p>
            <a:r>
              <a:rPr lang="en-US" sz="2400" dirty="0">
                <a:latin typeface="Arial"/>
                <a:ea typeface="ＭＳ Ｐゴシック"/>
              </a:rPr>
              <a:t>Charge selector stops unwanted charge states of the stripped beam, while transporting wanted charge states to the post-stripper </a:t>
            </a:r>
            <a:r>
              <a:rPr lang="en-US" sz="2400" dirty="0" err="1">
                <a:latin typeface="Arial"/>
                <a:ea typeface="ＭＳ Ｐゴシック"/>
              </a:rPr>
              <a:t>linac</a:t>
            </a:r>
            <a:r>
              <a:rPr lang="en-US" sz="2400" dirty="0">
                <a:latin typeface="Arial"/>
                <a:ea typeface="ＭＳ Ｐゴシック"/>
              </a:rPr>
              <a:t>. </a:t>
            </a:r>
          </a:p>
          <a:p>
            <a:r>
              <a:rPr lang="en-US" sz="2400" dirty="0">
                <a:latin typeface="Arial"/>
                <a:ea typeface="ＭＳ Ｐゴシック"/>
              </a:rPr>
              <a:t>FRIB </a:t>
            </a:r>
            <a:r>
              <a:rPr lang="en-US" sz="2400" dirty="0" err="1">
                <a:latin typeface="Arial"/>
                <a:ea typeface="ＭＳ Ｐゴシック"/>
              </a:rPr>
              <a:t>linac</a:t>
            </a:r>
            <a:r>
              <a:rPr lang="en-US" sz="2400" dirty="0">
                <a:latin typeface="Arial"/>
                <a:ea typeface="ＭＳ Ｐゴシック"/>
              </a:rPr>
              <a:t> is capable of multi-charge simultaneous acceleration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Devices in FRIB:</a:t>
            </a:r>
            <a:br>
              <a:rPr lang="en-US" dirty="0"/>
            </a:br>
            <a:r>
              <a:rPr lang="en-US" dirty="0"/>
              <a:t>Charge Selector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99403" y="5326305"/>
            <a:ext cx="609600" cy="1600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76801" y="5314974"/>
            <a:ext cx="11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Charge selector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83" y="1498449"/>
            <a:ext cx="3566041" cy="15192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470" y="3871660"/>
            <a:ext cx="1697279" cy="13353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7" y="3791395"/>
            <a:ext cx="2928654" cy="1301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63047" y="5140128"/>
                <a:ext cx="2060949" cy="2916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 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=1.25 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47" y="5140128"/>
                <a:ext cx="2060949" cy="291618"/>
              </a:xfrm>
              <a:prstGeom prst="rect">
                <a:avLst/>
              </a:prstGeom>
              <a:blipFill>
                <a:blip r:embed="rId7"/>
                <a:stretch>
                  <a:fillRect t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24" r="22743" b="20477"/>
          <a:stretch/>
        </p:blipFill>
        <p:spPr>
          <a:xfrm>
            <a:off x="9021826" y="1512835"/>
            <a:ext cx="2980026" cy="15351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1996" y="5413805"/>
            <a:ext cx="41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Example: </a:t>
            </a:r>
            <a:r>
              <a:rPr lang="en-US" sz="1600" baseline="30000" dirty="0"/>
              <a:t>238</a:t>
            </a:r>
            <a:r>
              <a:rPr lang="en-US" sz="1600" dirty="0"/>
              <a:t>U particle distribution (left) and charge state distribution (right)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9003" y="3244334"/>
            <a:ext cx="419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Static jaws made of </a:t>
            </a:r>
            <a:r>
              <a:rPr lang="en-US" dirty="0" err="1"/>
              <a:t>Glidcop</a:t>
            </a:r>
            <a:r>
              <a:rPr lang="en-US" dirty="0"/>
              <a:t> AL-15 are used in Low Power Charge Selector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DBAD5-0461-CDFB-DC30-1A5FFF505367}"/>
              </a:ext>
            </a:extLst>
          </p:cNvPr>
          <p:cNvSpPr txBox="1"/>
          <p:nvPr/>
        </p:nvSpPr>
        <p:spPr>
          <a:xfrm>
            <a:off x="7277730" y="5216463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~20 MeV/u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46FAE0-8E02-38DB-FF24-2A51078F8515}"/>
              </a:ext>
            </a:extLst>
          </p:cNvPr>
          <p:cNvCxnSpPr/>
          <p:nvPr/>
        </p:nvCxnSpPr>
        <p:spPr>
          <a:xfrm flipH="1">
            <a:off x="7315200" y="5257800"/>
            <a:ext cx="644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83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B8553-BA0F-6424-9BAB-C3427608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5960482" cy="493746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</a:rPr>
              <a:t>~25% of primary beam power deposited in target (~100 kW for full power operations)</a:t>
            </a:r>
          </a:p>
          <a:p>
            <a:r>
              <a:rPr lang="en-US" dirty="0">
                <a:latin typeface="Arial"/>
                <a:ea typeface="ＭＳ Ｐゴシック"/>
              </a:rPr>
              <a:t>Single-slice graphite target in use</a:t>
            </a:r>
          </a:p>
          <a:p>
            <a:r>
              <a:rPr lang="en-US" dirty="0">
                <a:latin typeface="Arial"/>
                <a:ea typeface="ＭＳ Ｐゴシック"/>
              </a:rPr>
              <a:t>Multi-slice target and 5000 rpm rotation for full power beam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Devices in FRIB:</a:t>
            </a:r>
            <a:br>
              <a:rPr lang="en-US" dirty="0"/>
            </a:br>
            <a:r>
              <a:rPr lang="en-US" dirty="0"/>
              <a:t>Production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39" t="27515" r="33370" b="26788"/>
          <a:stretch/>
        </p:blipFill>
        <p:spPr>
          <a:xfrm>
            <a:off x="411661" y="3071694"/>
            <a:ext cx="2832669" cy="25671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1661" y="5629132"/>
            <a:ext cx="2737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Single-slice target in service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7204" y="3581400"/>
            <a:ext cx="161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Production target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195" y="1051560"/>
            <a:ext cx="5898887" cy="312042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823F88-B0E7-5E86-6BEE-355858131E97}"/>
              </a:ext>
            </a:extLst>
          </p:cNvPr>
          <p:cNvCxnSpPr>
            <a:cxnSpLocks/>
          </p:cNvCxnSpPr>
          <p:nvPr/>
        </p:nvCxnSpPr>
        <p:spPr>
          <a:xfrm flipV="1">
            <a:off x="5770198" y="3159299"/>
            <a:ext cx="769414" cy="493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86200" y="2895600"/>
            <a:ext cx="19769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 from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/>
              <a:t>(~200 MeV/u)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770198" y="3028086"/>
            <a:ext cx="859202" cy="1060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0D8B76B-8FCD-86B0-EB3B-2104118A2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947" y="4302770"/>
            <a:ext cx="3839233" cy="168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15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160767-1300-C4D4-C8CE-FD0894E02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5701501" cy="4937460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/>
              </a:rPr>
              <a:t>Unreacted primary beam absorbed, ~75% of primary beam power dumped (~300 kW for full power operations)</a:t>
            </a:r>
          </a:p>
          <a:p>
            <a:r>
              <a:rPr lang="en-US" dirty="0">
                <a:latin typeface="Arial"/>
                <a:ea typeface="ＭＳ Ｐゴシック"/>
              </a:rPr>
              <a:t>Water cooled static beam dump in use</a:t>
            </a:r>
          </a:p>
          <a:p>
            <a:r>
              <a:rPr lang="en-US" dirty="0">
                <a:latin typeface="Arial"/>
                <a:ea typeface="ＭＳ Ｐゴシック"/>
              </a:rPr>
              <a:t>Rotating water beam dump for high power beam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Devices in FRIB:</a:t>
            </a:r>
            <a:br>
              <a:rPr lang="en-US" dirty="0"/>
            </a:br>
            <a:r>
              <a:rPr lang="en-US" dirty="0"/>
              <a:t>Beam Dump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5510365"/>
            <a:ext cx="373443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6º static mini-channel beam dump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195" y="1051560"/>
            <a:ext cx="5898887" cy="312042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823F88-B0E7-5E86-6BEE-355858131E97}"/>
              </a:ext>
            </a:extLst>
          </p:cNvPr>
          <p:cNvCxnSpPr>
            <a:cxnSpLocks/>
          </p:cNvCxnSpPr>
          <p:nvPr/>
        </p:nvCxnSpPr>
        <p:spPr>
          <a:xfrm flipH="1" flipV="1">
            <a:off x="8305800" y="3232203"/>
            <a:ext cx="121802" cy="1194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770198" y="3039716"/>
            <a:ext cx="765018" cy="944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69331" y="4409535"/>
            <a:ext cx="91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Beam dump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0327" y="3200400"/>
            <a:ext cx="3308322" cy="2840324"/>
            <a:chOff x="5771839" y="1455979"/>
            <a:chExt cx="2535524" cy="2176848"/>
          </a:xfrm>
        </p:grpSpPr>
        <p:pic>
          <p:nvPicPr>
            <p:cNvPr id="29" name="Picture 28" descr="A close-up of a machine&#10;&#10;Description automatically generated">
              <a:extLst>
                <a:ext uri="{FF2B5EF4-FFF2-40B4-BE49-F238E27FC236}">
                  <a16:creationId xmlns:a16="http://schemas.microsoft.com/office/drawing/2014/main" id="{76BA3562-AE29-5043-104B-D85E92020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1839" y="1455979"/>
              <a:ext cx="2535524" cy="2022821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 rot="20653885">
              <a:off x="6172104" y="2329137"/>
              <a:ext cx="1902704" cy="1303690"/>
              <a:chOff x="6042010" y="2489725"/>
              <a:chExt cx="1902704" cy="130369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A590C3B-1153-FA0C-BEB5-5BE0D96B29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3132" y="2489725"/>
                <a:ext cx="746781" cy="86689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C42BEB3D-7F35-227B-67C3-A18F98D11815}"/>
                  </a:ext>
                </a:extLst>
              </p:cNvPr>
              <p:cNvSpPr/>
              <p:nvPr/>
            </p:nvSpPr>
            <p:spPr>
              <a:xfrm rot="12128138" flipH="1">
                <a:off x="6703899" y="2949304"/>
                <a:ext cx="208948" cy="217768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FC98FFF-E603-E4FC-AE0F-59E47BF290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66119" y="2879015"/>
                <a:ext cx="314874" cy="91440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B2DE09A-A060-CE08-B077-143E96906B06}"/>
                      </a:ext>
                    </a:extLst>
                  </p:cNvPr>
                  <p:cNvSpPr txBox="1"/>
                  <p:nvPr/>
                </p:nvSpPr>
                <p:spPr>
                  <a:xfrm>
                    <a:off x="6042010" y="3267206"/>
                    <a:ext cx="1902704" cy="3207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9B2DE09A-A060-CE08-B077-143E96906B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42010" y="3267206"/>
                    <a:ext cx="1902704" cy="32079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9" name="Arc 38"/>
          <p:cNvSpPr/>
          <p:nvPr/>
        </p:nvSpPr>
        <p:spPr>
          <a:xfrm>
            <a:off x="7057330" y="2812308"/>
            <a:ext cx="1492074" cy="601452"/>
          </a:xfrm>
          <a:prstGeom prst="arc">
            <a:avLst>
              <a:gd name="adj1" fmla="val 16200000"/>
              <a:gd name="adj2" fmla="val 21141388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/>
          <p:cNvSpPr/>
          <p:nvPr/>
        </p:nvSpPr>
        <p:spPr>
          <a:xfrm rot="10800000">
            <a:off x="8338137" y="2303697"/>
            <a:ext cx="1793888" cy="870943"/>
          </a:xfrm>
          <a:prstGeom prst="arc">
            <a:avLst>
              <a:gd name="adj1" fmla="val 16200000"/>
              <a:gd name="adj2" fmla="val 20686187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9237373" y="2822218"/>
            <a:ext cx="2464615" cy="34777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603185" y="2828156"/>
            <a:ext cx="1214515" cy="171376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47" idx="0"/>
          </p:cNvCxnSpPr>
          <p:nvPr/>
        </p:nvCxnSpPr>
        <p:spPr>
          <a:xfrm flipV="1">
            <a:off x="6545963" y="2827548"/>
            <a:ext cx="1098680" cy="19775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Arc 46"/>
          <p:cNvSpPr/>
          <p:nvPr/>
        </p:nvSpPr>
        <p:spPr>
          <a:xfrm>
            <a:off x="6951150" y="2827548"/>
            <a:ext cx="1386987" cy="782228"/>
          </a:xfrm>
          <a:prstGeom prst="arc">
            <a:avLst>
              <a:gd name="adj1" fmla="val 16200000"/>
              <a:gd name="adj2" fmla="val 196124"/>
            </a:avLst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 rot="7882208">
            <a:off x="11190117" y="1883489"/>
            <a:ext cx="1198308" cy="833487"/>
          </a:xfrm>
          <a:prstGeom prst="arc">
            <a:avLst>
              <a:gd name="adj1" fmla="val 16200000"/>
              <a:gd name="adj2" fmla="val 20157960"/>
            </a:avLst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C83C0-2343-7161-EE81-F0C538DFB864}"/>
              </a:ext>
            </a:extLst>
          </p:cNvPr>
          <p:cNvSpPr txBox="1"/>
          <p:nvPr/>
        </p:nvSpPr>
        <p:spPr>
          <a:xfrm>
            <a:off x="3886200" y="2895600"/>
            <a:ext cx="197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from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/>
              <a:t>(~200 MeV/u)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0F603-C3E6-CAE6-4FA6-DF45646A5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248" y="4271234"/>
            <a:ext cx="2286000" cy="17272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C6404C-B68E-0376-E0CC-C305513CEFE8}"/>
              </a:ext>
            </a:extLst>
          </p:cNvPr>
          <p:cNvCxnSpPr>
            <a:cxnSpLocks/>
          </p:cNvCxnSpPr>
          <p:nvPr/>
        </p:nvCxnSpPr>
        <p:spPr>
          <a:xfrm flipV="1">
            <a:off x="8839200" y="4679415"/>
            <a:ext cx="1154993" cy="1854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77204" y="3581400"/>
            <a:ext cx="161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Production target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B823F88-B0E7-5E86-6BEE-355858131E97}"/>
              </a:ext>
            </a:extLst>
          </p:cNvPr>
          <p:cNvCxnSpPr>
            <a:cxnSpLocks/>
          </p:cNvCxnSpPr>
          <p:nvPr/>
        </p:nvCxnSpPr>
        <p:spPr>
          <a:xfrm flipV="1">
            <a:off x="5770198" y="3159299"/>
            <a:ext cx="769414" cy="493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85905" y="3469707"/>
            <a:ext cx="16187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Unreacted primary beam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25000" y="3423379"/>
            <a:ext cx="13473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Secondary 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823F88-B0E7-5E86-6BEE-355858131E97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7095303" y="2938863"/>
            <a:ext cx="143195" cy="530844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B823F88-B0E7-5E86-6BEE-355858131E97}"/>
              </a:ext>
            </a:extLst>
          </p:cNvPr>
          <p:cNvCxnSpPr>
            <a:cxnSpLocks/>
          </p:cNvCxnSpPr>
          <p:nvPr/>
        </p:nvCxnSpPr>
        <p:spPr>
          <a:xfrm>
            <a:off x="9000058" y="3169087"/>
            <a:ext cx="644703" cy="309082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504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E1A10D-97C6-D140-8C72-488D9E11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1" y="72669"/>
            <a:ext cx="11972549" cy="911948"/>
          </a:xfrm>
        </p:spPr>
        <p:txBody>
          <a:bodyPr/>
          <a:lstStyle/>
          <a:p>
            <a:r>
              <a:rPr lang="en-US" dirty="0"/>
              <a:t>Phased Deployment Example 2: Charge Selector Upgrade with Rotating Drums for Beam Power &gt; 50 kW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B4E0B-0789-8744-9768-BDFE11E941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4CE3-D82D-2A48-A38F-9ABC4E1FB0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22B50482-112C-DC45-81FA-C7CA5BC3E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1" y="1524000"/>
            <a:ext cx="7156668" cy="4495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8D8CF-986F-4F4B-9052-1D59BC7C8D65}"/>
              </a:ext>
            </a:extLst>
          </p:cNvPr>
          <p:cNvSpPr txBox="1"/>
          <p:nvPr/>
        </p:nvSpPr>
        <p:spPr>
          <a:xfrm>
            <a:off x="457200" y="1098415"/>
            <a:ext cx="5943600" cy="276999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Intermediate-power charge selector design (1ʺ = 25.4 mm)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DA48FD-272B-7D49-8727-2FE7A9F7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1219200"/>
            <a:ext cx="4800600" cy="4150369"/>
          </a:xfrm>
        </p:spPr>
        <p:txBody>
          <a:bodyPr/>
          <a:lstStyle/>
          <a:p>
            <a:r>
              <a:rPr lang="en-US" dirty="0"/>
              <a:t>Charge selector cleans up unwanted charge states downstream of charge stripper</a:t>
            </a:r>
          </a:p>
          <a:p>
            <a:pPr lvl="1"/>
            <a:r>
              <a:rPr lang="en-US" baseline="30000" dirty="0"/>
              <a:t>238</a:t>
            </a:r>
            <a:r>
              <a:rPr lang="en-US" dirty="0"/>
              <a:t>U: 5 charge states kept for acceleration, the rest removed by charge selector</a:t>
            </a:r>
          </a:p>
          <a:p>
            <a:r>
              <a:rPr lang="en-US" dirty="0"/>
              <a:t>Present charge selector: adjustable static water-cooled jaws</a:t>
            </a:r>
          </a:p>
          <a:p>
            <a:r>
              <a:rPr lang="en-US" dirty="0"/>
              <a:t>Next phase: 2 rotating graphite drums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3264384" y="3048000"/>
            <a:ext cx="1079015" cy="90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2305777" y="3626100"/>
            <a:ext cx="1079015" cy="90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4910324" y="4054608"/>
            <a:ext cx="1566676" cy="745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094"/>
            <a:ext cx="10668000" cy="911948"/>
          </a:xfrm>
        </p:spPr>
        <p:txBody>
          <a:bodyPr/>
          <a:lstStyle/>
          <a:p>
            <a:r>
              <a:rPr lang="en-US" dirty="0"/>
              <a:t>Multi-layered Machine Protection for Heavy Ion Beams</a:t>
            </a:r>
            <a:r>
              <a:rPr lang="en-US" sz="2400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04800" y="1067100"/>
            <a:ext cx="11049000" cy="91410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GB" dirty="0"/>
              <a:t>High power, low-energy ions beams: short stopping range and high power density </a:t>
            </a:r>
          </a:p>
          <a:p>
            <a:r>
              <a:rPr lang="en-GB" dirty="0"/>
              <a:t>Must </a:t>
            </a:r>
            <a:r>
              <a:rPr lang="en-US" dirty="0"/>
              <a:t>mitigate both acute &amp; chronic beam loss (by beam inhibition)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467600" y="2031460"/>
            <a:ext cx="4267200" cy="243810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GB" dirty="0"/>
              <a:t>Used extensively in driver linac</a:t>
            </a:r>
          </a:p>
          <a:p>
            <a:r>
              <a:rPr lang="en-GB" dirty="0"/>
              <a:t>Need to extend use to high-power targetry systems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34" y="2057400"/>
            <a:ext cx="563154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5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C85816-AA1C-7C4A-9880-14BA625E27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066800"/>
            <a:ext cx="11277600" cy="579120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[1] J. Wei </a:t>
            </a:r>
            <a:r>
              <a:rPr lang="en-GB" sz="1100" i="1" dirty="0"/>
              <a:t>et al.</a:t>
            </a:r>
            <a:r>
              <a:rPr lang="en-GB" sz="1100" dirty="0"/>
              <a:t>, “Accelerator commissioning and rare isotope identification at the Facility for Rare Isotope Beams”, </a:t>
            </a:r>
            <a:r>
              <a:rPr lang="en-GB" sz="1100" i="1" dirty="0"/>
              <a:t>Mod. Phys Lett. A, </a:t>
            </a:r>
            <a:r>
              <a:rPr lang="en-GB" sz="1100" dirty="0"/>
              <a:t>vol. 37, p. 2230006, 2022.	</a:t>
            </a:r>
            <a:br>
              <a:rPr lang="en-GB" sz="1100" dirty="0"/>
            </a:br>
            <a:r>
              <a:rPr lang="en-GB" sz="1100" dirty="0"/>
              <a:t>doi:10.1142/S0217732322300063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[2] P. N. </a:t>
            </a:r>
            <a:r>
              <a:rPr lang="en-GB" sz="1100" dirty="0" err="1"/>
              <a:t>Ostroumov</a:t>
            </a:r>
            <a:r>
              <a:rPr lang="en-GB" sz="1100" dirty="0"/>
              <a:t> </a:t>
            </a:r>
            <a:r>
              <a:rPr lang="en-GB" sz="1100" i="1" dirty="0"/>
              <a:t>et al.</a:t>
            </a:r>
            <a:r>
              <a:rPr lang="en-GB" sz="1100" dirty="0"/>
              <a:t>, “First simultaneous acceleration of multiple charge states of heavy ion beams in a large-scale superconducting linear accelerator”, </a:t>
            </a:r>
            <a:r>
              <a:rPr lang="en-GB" sz="1100" i="1" dirty="0"/>
              <a:t>Phys. Rev. Lett.,</a:t>
            </a:r>
            <a:r>
              <a:rPr lang="en-GB" sz="1100" dirty="0"/>
              <a:t> vol. 126, p. 114801, 2021. 	</a:t>
            </a:r>
            <a:br>
              <a:rPr lang="en-GB" sz="1100" dirty="0"/>
            </a:br>
            <a:r>
              <a:rPr lang="en-GB" sz="1100" dirty="0"/>
              <a:t>doi:</a:t>
            </a:r>
            <a:r>
              <a:rPr lang="en-GB" sz="1100" dirty="0">
                <a:hlinkClick r:id="rId2"/>
              </a:rPr>
              <a:t>10.1103/PhysRevLett.126.114801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[3] T. </a:t>
            </a:r>
            <a:r>
              <a:rPr lang="en-GB" sz="1100" dirty="0" err="1"/>
              <a:t>Kanemura</a:t>
            </a:r>
            <a:r>
              <a:rPr lang="en-GB" sz="1100" dirty="0"/>
              <a:t> </a:t>
            </a:r>
            <a:r>
              <a:rPr lang="en-GB" sz="1100" i="1" dirty="0"/>
              <a:t>et al.</a:t>
            </a:r>
            <a:r>
              <a:rPr lang="en-GB" sz="1100" dirty="0"/>
              <a:t>, “Experimental demonstration of the thin-film liquid-metal jet as a charge stripper”, </a:t>
            </a:r>
            <a:r>
              <a:rPr lang="en-GB" sz="1100" i="1" dirty="0"/>
              <a:t>Phys. Rev. Lett.,</a:t>
            </a:r>
            <a:r>
              <a:rPr lang="en-GB" sz="1100" dirty="0"/>
              <a:t> vol. 128, p. 212301, 2022.	</a:t>
            </a:r>
            <a:br>
              <a:rPr lang="en-GB" sz="1100" dirty="0"/>
            </a:br>
            <a:r>
              <a:rPr lang="en-GB" sz="1100" dirty="0"/>
              <a:t>doi:</a:t>
            </a:r>
            <a:r>
              <a:rPr lang="en-GB" sz="1100" dirty="0">
                <a:hlinkClick r:id="rId3"/>
              </a:rPr>
              <a:t>10.1103/PhysRevLett.128.212301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[4] H. Ren </a:t>
            </a:r>
            <a:r>
              <a:rPr lang="en-US" sz="1100" i="1" dirty="0"/>
              <a:t>et al.,</a:t>
            </a:r>
            <a:r>
              <a:rPr lang="en-GB" sz="1100" dirty="0"/>
              <a:t> “Development and status of the FRIB 28 GHz SC ECRIS”, </a:t>
            </a:r>
            <a:r>
              <a:rPr lang="en-GB" sz="1100" i="1" dirty="0"/>
              <a:t>J. Phys.: Conf. Ser.,</a:t>
            </a:r>
            <a:r>
              <a:rPr lang="en-GB" sz="1100" dirty="0"/>
              <a:t> vol. 2244, p. 012008, 2022.	</a:t>
            </a:r>
            <a:br>
              <a:rPr lang="en-GB" sz="1100" dirty="0"/>
            </a:br>
            <a:r>
              <a:rPr lang="en-GB" sz="1100" dirty="0"/>
              <a:t>doi:10.1088/1742-6596/2244/1/012008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[5] F. </a:t>
            </a:r>
            <a:r>
              <a:rPr lang="en-GB" sz="1100" dirty="0" err="1"/>
              <a:t>Pellemoine</a:t>
            </a:r>
            <a:r>
              <a:rPr lang="en-GB" sz="1100" dirty="0"/>
              <a:t> </a:t>
            </a:r>
            <a:r>
              <a:rPr lang="en-GB" sz="1100" i="1" dirty="0"/>
              <a:t>et al.,</a:t>
            </a:r>
            <a:r>
              <a:rPr lang="en-GB" sz="1100" dirty="0"/>
              <a:t> “Thermo-mechanical behaviour of a single slice test device for the FRIB high power target”, </a:t>
            </a:r>
            <a:r>
              <a:rPr lang="en-GB" sz="1100" i="1" dirty="0" err="1"/>
              <a:t>Nucl</a:t>
            </a:r>
            <a:r>
              <a:rPr lang="en-GB" sz="1100" i="1" dirty="0"/>
              <a:t>. </a:t>
            </a:r>
            <a:r>
              <a:rPr lang="en-GB" sz="1100" i="1" dirty="0" err="1"/>
              <a:t>Instrum</a:t>
            </a:r>
            <a:r>
              <a:rPr lang="en-GB" sz="1100" i="1" dirty="0"/>
              <a:t>. Methods Phys. Res., Sect. A</a:t>
            </a:r>
            <a:r>
              <a:rPr lang="en-GB" sz="1100" dirty="0"/>
              <a:t>, vol. 655, pp 3-9, 2011 doi:10.1016/j.nima.2011.06.010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[6] T. Xu </a:t>
            </a:r>
            <a:r>
              <a:rPr lang="en-GB" sz="1100" i="1" dirty="0"/>
              <a:t>et al.</a:t>
            </a:r>
            <a:r>
              <a:rPr lang="en-GB" sz="1100" dirty="0"/>
              <a:t>, “Completion of FRIB superconducting </a:t>
            </a:r>
            <a:r>
              <a:rPr lang="en-GB" sz="1100" dirty="0" err="1"/>
              <a:t>linac</a:t>
            </a:r>
            <a:r>
              <a:rPr lang="en-GB" sz="1100" dirty="0"/>
              <a:t> and phased beam commissioning”, in </a:t>
            </a:r>
            <a:r>
              <a:rPr lang="en-GB" sz="1100" i="1" dirty="0"/>
              <a:t>Proc. SRF’21</a:t>
            </a:r>
            <a:r>
              <a:rPr lang="en-GB" sz="1100" dirty="0"/>
              <a:t>, East Lansing, MI, USA, Jun.-Jul. 2021, pp. 197-202.	</a:t>
            </a:r>
            <a:br>
              <a:rPr lang="en-GB" sz="1100" dirty="0"/>
            </a:br>
            <a:r>
              <a:rPr lang="en-GB" sz="1100" dirty="0"/>
              <a:t>doi:10.18429/JACoW-SRF2021-MOOFAV10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[7] J. Guo </a:t>
            </a:r>
            <a:r>
              <a:rPr lang="en-GB" sz="1100" i="1" dirty="0"/>
              <a:t>et al</a:t>
            </a:r>
            <a:r>
              <a:rPr lang="en-GB" sz="1100" dirty="0"/>
              <a:t>., “FRIB ECR ion sources operation and future development” presented at ICIS’23, Victoria, Canada, Sep. 2023, Paper 131, unpublished.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[8] T. Shen </a:t>
            </a:r>
            <a:r>
              <a:rPr lang="en-GB" sz="1100" i="1" dirty="0"/>
              <a:t>et al.</a:t>
            </a:r>
            <a:r>
              <a:rPr lang="en-GB" sz="1100" dirty="0"/>
              <a:t>, “Design and Development of a 28 GHz Nb3Sn ECR Ion Source Superconducting Magnet”, submitted to </a:t>
            </a:r>
            <a:r>
              <a:rPr lang="en-GB" sz="1100" i="1" dirty="0"/>
              <a:t>IEEE Trans. Appl. </a:t>
            </a:r>
            <a:r>
              <a:rPr lang="en-GB" sz="1100" i="1" dirty="0" err="1"/>
              <a:t>Supercond</a:t>
            </a:r>
            <a:r>
              <a:rPr lang="en-GB" sz="1100" i="1" dirty="0"/>
              <a:t>.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[9] M. </a:t>
            </a:r>
            <a:r>
              <a:rPr lang="en-GB" sz="1100" dirty="0" err="1"/>
              <a:t>Avilov</a:t>
            </a:r>
            <a:r>
              <a:rPr lang="en-GB" sz="1100" dirty="0"/>
              <a:t> </a:t>
            </a:r>
            <a:r>
              <a:rPr lang="en-GB" sz="1100" i="1" dirty="0"/>
              <a:t>et al.</a:t>
            </a:r>
            <a:r>
              <a:rPr lang="en-GB" sz="1100" dirty="0"/>
              <a:t>, “Thermal, mechanical and fluid flow aspects of the high power beam dump for FRIB”, </a:t>
            </a:r>
            <a:r>
              <a:rPr lang="en-GB" sz="1100" i="1" dirty="0" err="1"/>
              <a:t>Nucl</a:t>
            </a:r>
            <a:r>
              <a:rPr lang="en-GB" sz="1100" i="1" dirty="0"/>
              <a:t>. </a:t>
            </a:r>
            <a:r>
              <a:rPr lang="en-GB" sz="1100" i="1" dirty="0" err="1"/>
              <a:t>Instrum</a:t>
            </a:r>
            <a:r>
              <a:rPr lang="en-GB" sz="1100" i="1" dirty="0"/>
              <a:t>. Methods Phys. Res., Sect. B,</a:t>
            </a:r>
            <a:r>
              <a:rPr lang="en-GB" sz="1100" dirty="0"/>
              <a:t> vol. 376, pp 24-27, 2016. doi:10.1016/j.nimb.2016.02.068.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[10] P. Knudsen </a:t>
            </a:r>
            <a:r>
              <a:rPr lang="en-GB" sz="1100" i="1" dirty="0"/>
              <a:t>et al</a:t>
            </a:r>
            <a:r>
              <a:rPr lang="en-GB" sz="1100" dirty="0"/>
              <a:t>., “FRIB helium refrigeration system commissioning and performance test results”, </a:t>
            </a:r>
            <a:r>
              <a:rPr lang="en-GB" sz="1100" i="1" dirty="0"/>
              <a:t>IOP Conf. Ser.: Mater. Sci. Eng.</a:t>
            </a:r>
            <a:r>
              <a:rPr lang="en-GB" sz="1100" dirty="0"/>
              <a:t>, vol. 755, p. 012090, 2020. 	</a:t>
            </a:r>
            <a:br>
              <a:rPr lang="en-GB" sz="1100" dirty="0"/>
            </a:br>
            <a:r>
              <a:rPr lang="en-US" sz="1100" dirty="0" err="1"/>
              <a:t>doi</a:t>
            </a:r>
            <a:r>
              <a:rPr lang="en-US" sz="1100" dirty="0"/>
              <a:t>: 10.1088/1757-899X/755/1/012090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[11] N. Hasan </a:t>
            </a:r>
            <a:r>
              <a:rPr lang="en-GB" sz="1100" i="1" dirty="0"/>
              <a:t>et al</a:t>
            </a:r>
            <a:r>
              <a:rPr lang="en-GB" sz="1100" dirty="0"/>
              <a:t>., “Design, Fabrication and Installation of the Cryogenic Distribution System for Re-configured FRIB A1900 Fragment Separator”, </a:t>
            </a:r>
            <a:r>
              <a:rPr lang="en-US" sz="1100" dirty="0"/>
              <a:t>in </a:t>
            </a:r>
            <a:r>
              <a:rPr lang="en-US" sz="1100" i="1" dirty="0"/>
              <a:t>Proc.ICEC28-ICMC 2022</a:t>
            </a:r>
            <a:r>
              <a:rPr lang="en-GB" sz="1100" dirty="0"/>
              <a:t>, Hangzhou, China, Apr. 2022. 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[12] V. </a:t>
            </a:r>
            <a:r>
              <a:rPr lang="en-GB" sz="1100" dirty="0" err="1"/>
              <a:t>Ganni</a:t>
            </a:r>
            <a:r>
              <a:rPr lang="en-GB" sz="1100" dirty="0"/>
              <a:t> and P. Knudsen; “Optimal Design and Operation of Helium Refrigeration Systems Using the </a:t>
            </a:r>
            <a:r>
              <a:rPr lang="en-GB" sz="1100" dirty="0" err="1"/>
              <a:t>Ganni</a:t>
            </a:r>
            <a:r>
              <a:rPr lang="en-GB" sz="1100" dirty="0"/>
              <a:t> Cycle”</a:t>
            </a:r>
            <a:r>
              <a:rPr lang="en-GB" sz="1100" i="1" dirty="0"/>
              <a:t>. AIP Conf. Proc.</a:t>
            </a:r>
            <a:r>
              <a:rPr lang="en-GB" sz="1100" dirty="0"/>
              <a:t>, vol. 1218, pp.1057-1071, 2010.	</a:t>
            </a:r>
            <a:br>
              <a:rPr lang="en-GB" sz="1100" dirty="0"/>
            </a:br>
            <a:r>
              <a:rPr lang="en-GB" sz="1100" dirty="0" err="1"/>
              <a:t>doi</a:t>
            </a:r>
            <a:r>
              <a:rPr lang="en-GB" sz="1100" dirty="0"/>
              <a:t>: 10.1063/1.3422267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[13] Y. Choi </a:t>
            </a:r>
            <a:r>
              <a:rPr lang="en-GB" sz="1100" i="1" dirty="0"/>
              <a:t>et al</a:t>
            </a:r>
            <a:r>
              <a:rPr lang="en-GB" sz="1100" dirty="0"/>
              <a:t>., “Overview of fragment separator superconducting magnets in the Facility for Rare Isotope Beams”, </a:t>
            </a:r>
            <a:r>
              <a:rPr lang="en-GB" sz="1100" i="1" dirty="0"/>
              <a:t>IEEE Trans. Appl. </a:t>
            </a:r>
            <a:r>
              <a:rPr lang="en-GB" sz="1100" i="1" dirty="0" err="1"/>
              <a:t>Supercond</a:t>
            </a:r>
            <a:r>
              <a:rPr lang="en-GB" sz="1100" i="1" dirty="0"/>
              <a:t>.,</a:t>
            </a:r>
            <a:r>
              <a:rPr lang="en-GB" sz="1100" dirty="0"/>
              <a:t> vol. 33, no. 5, p. 4100305, 2023. </a:t>
            </a:r>
            <a:r>
              <a:rPr lang="en-US" sz="1100" dirty="0" err="1"/>
              <a:t>doi</a:t>
            </a:r>
            <a:r>
              <a:rPr lang="en-US" sz="1100" dirty="0"/>
              <a:t>: 10.1109/TASC.2023.3244141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[14] S. Zhao </a:t>
            </a:r>
            <a:r>
              <a:rPr lang="en-GB" sz="1100" i="1" dirty="0"/>
              <a:t>et al</a:t>
            </a:r>
            <a:r>
              <a:rPr lang="en-GB" sz="1100" dirty="0"/>
              <a:t>., </a:t>
            </a:r>
            <a:r>
              <a:rPr lang="en-US" sz="1100" dirty="0"/>
              <a:t>“Automation of RF and Cryomodule Operation at FRIB”, in </a:t>
            </a:r>
            <a:r>
              <a:rPr lang="en-US" sz="1100" i="1" dirty="0"/>
              <a:t>Proc. HIAT'22</a:t>
            </a:r>
            <a:r>
              <a:rPr lang="en-US" sz="1100" dirty="0"/>
              <a:t>, Darmstadt, Germany, Jun.-Jul. 2022, pp. 136-139.	</a:t>
            </a:r>
            <a:br>
              <a:rPr lang="en-US" sz="1100" dirty="0"/>
            </a:br>
            <a:r>
              <a:rPr lang="en-US" sz="1100" dirty="0"/>
              <a:t>doi:10.18429/JACoW-HIAT2022-TH1C3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[15] S. Lidia </a:t>
            </a:r>
            <a:r>
              <a:rPr lang="en-GB" sz="1100" i="1" dirty="0"/>
              <a:t>et al</a:t>
            </a:r>
            <a:r>
              <a:rPr lang="en-GB" sz="1100" dirty="0"/>
              <a:t>., “A Heavy-Ion Single-Event Effects Test Facility at Michigan State University”, </a:t>
            </a:r>
            <a:r>
              <a:rPr lang="en-GB" sz="1100" i="1" dirty="0"/>
              <a:t>2022 IEEE Radiation Effects Data Workshop (REDW) (in conjunction with 2022 NSREC)</a:t>
            </a:r>
            <a:r>
              <a:rPr lang="en-GB" sz="1100" dirty="0"/>
              <a:t>, Provo, UT, USA, Jul. 2022, pp. 1-7.</a:t>
            </a:r>
            <a:br>
              <a:rPr lang="en-GB" sz="1100" dirty="0"/>
            </a:br>
            <a:r>
              <a:rPr lang="en-US" sz="1100" dirty="0" err="1"/>
              <a:t>doi</a:t>
            </a:r>
            <a:r>
              <a:rPr lang="en-US" sz="1100" dirty="0"/>
              <a:t>: 10.1109/REDW56037.2022.9921718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[16] W. Chang </a:t>
            </a:r>
            <a:r>
              <a:rPr lang="en-GB" sz="1100" i="1" dirty="0"/>
              <a:t>et al.,</a:t>
            </a:r>
            <a:r>
              <a:rPr lang="en-GB" sz="1100" dirty="0"/>
              <a:t> “Automation of FRIB SRF cavities and SC solenoid turn-on/off”, presented at SRF’23, Grand Rapids, MI, USA, Jun. 2023, Paper FRIBA05, in press.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[17] P. </a:t>
            </a:r>
            <a:r>
              <a:rPr lang="en-GB" sz="1100" dirty="0" err="1"/>
              <a:t>Ostroumov</a:t>
            </a:r>
            <a:r>
              <a:rPr lang="en-GB" sz="1100" dirty="0"/>
              <a:t> </a:t>
            </a:r>
            <a:r>
              <a:rPr lang="en-GB" sz="1100" i="1" dirty="0"/>
              <a:t>et al</a:t>
            </a:r>
            <a:r>
              <a:rPr lang="en-GB" sz="1100" dirty="0"/>
              <a:t>., “FRIB from Commissioning to Operation”, presented at HB’23, Geneva, Switzerland, Oct. 2023, Paper MOA1I2, this conference.</a:t>
            </a:r>
            <a:endParaRPr lang="en-US" sz="11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100" dirty="0"/>
              <a:t>[18] A. D. Tran and Y. Hao, “Beam tomography with coupling using maximum entropy technique”, in </a:t>
            </a:r>
            <a:r>
              <a:rPr lang="en-GB" sz="1100" i="1" dirty="0"/>
              <a:t>Proc. IPAC’23</a:t>
            </a:r>
            <a:r>
              <a:rPr lang="en-US" sz="1100" dirty="0"/>
              <a:t>, Venice, Italy, May 2023, pp. 3944-3947.	</a:t>
            </a:r>
            <a:br>
              <a:rPr lang="en-US" sz="1100" dirty="0"/>
            </a:br>
            <a:r>
              <a:rPr lang="en-US" sz="1100" dirty="0"/>
              <a:t> </a:t>
            </a:r>
            <a:r>
              <a:rPr lang="en-US" sz="1100" dirty="0" err="1"/>
              <a:t>doi</a:t>
            </a:r>
            <a:r>
              <a:rPr lang="en-US" sz="1100" dirty="0"/>
              <a:t>: 10.18429/JACoW-IPAC2023-THOGB2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100" dirty="0"/>
              <a:t>[19] A. </a:t>
            </a:r>
            <a:r>
              <a:rPr lang="en-US" sz="1100" dirty="0" err="1"/>
              <a:t>Gade</a:t>
            </a:r>
            <a:r>
              <a:rPr lang="en-US" sz="1100" dirty="0"/>
              <a:t> et al. Eds., “FRIB400: The Scientific Case for the 400 MeV/u Energy Upgrade of FRIB,” FRIB, Michigan State University, East Lansing, MI, USA, June 2019, updated Feb. 2023, 	 </a:t>
            </a:r>
            <a:r>
              <a:rPr lang="en-US" sz="1100" dirty="0">
                <a:hlinkClick r:id="rId4"/>
              </a:rPr>
              <a:t>https://frib.msu.edu/_files/pdfs/frib400_final.pdf</a:t>
            </a:r>
            <a:r>
              <a:rPr lang="en-US" sz="11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24891-59E6-BD4E-963E-F95C99176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11074407" y="6477000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64308"/>
                </a:solidFill>
              </a:rPr>
              <a:t>  Slide </a:t>
            </a:r>
            <a:fld id="{888FC917-2F4D-45AC-AA7A-EF80FFB23A84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28</a:t>
            </a:fld>
            <a:endParaRPr lang="en-US" sz="12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31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4078" y="1953590"/>
            <a:ext cx="5942922" cy="3198914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2362201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8392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25807"/>
            <a:ext cx="10351191" cy="3240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51"/>
            <a:ext cx="11582400" cy="776526"/>
          </a:xfrm>
        </p:spPr>
        <p:txBody>
          <a:bodyPr/>
          <a:lstStyle/>
          <a:p>
            <a:r>
              <a:rPr lang="en-US" dirty="0"/>
              <a:t>FRIB Project Construction 2014 – 2022</a:t>
            </a:r>
            <a:br>
              <a:rPr lang="en-US" sz="2000" dirty="0"/>
            </a:br>
            <a:r>
              <a:rPr lang="en-US" sz="2200" dirty="0"/>
              <a:t>A User Facility with World’s Highest Energy and Most Powerful Heavy Ion </a:t>
            </a:r>
            <a:r>
              <a:rPr lang="en-US" sz="2200" dirty="0" err="1"/>
              <a:t>Linac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7315200" y="3866167"/>
            <a:ext cx="3961278" cy="257443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73" b="1" dirty="0">
                <a:solidFill>
                  <a:schemeClr val="bg1"/>
                </a:solidFill>
              </a:rPr>
              <a:t> FRIB driver linac in accelerator tunnel </a:t>
            </a:r>
          </a:p>
        </p:txBody>
      </p:sp>
      <p:sp>
        <p:nvSpPr>
          <p:cNvPr id="25" name="Content Placeholder 4"/>
          <p:cNvSpPr txBox="1">
            <a:spLocks/>
          </p:cNvSpPr>
          <p:nvPr/>
        </p:nvSpPr>
        <p:spPr bwMode="auto">
          <a:xfrm>
            <a:off x="6400800" y="4343400"/>
            <a:ext cx="571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75" kern="0" dirty="0" err="1"/>
              <a:t>Linac</a:t>
            </a:r>
            <a:r>
              <a:rPr lang="en-US" sz="1875" kern="0" dirty="0"/>
              <a:t> includes front end and 46 SRF cryomodules</a:t>
            </a:r>
          </a:p>
          <a:p>
            <a:pPr lvl="1"/>
            <a:r>
              <a:rPr lang="en-US" sz="1875" dirty="0"/>
              <a:t>ECR ion sources; RFQ; 324 SRF cavities in 46 cryomodules with velocity </a:t>
            </a:r>
            <a:r>
              <a:rPr lang="en-US" sz="1875" dirty="0">
                <a:latin typeface="Symbol" panose="05050102010706020507" pitchFamily="18" charset="2"/>
              </a:rPr>
              <a:t>b</a:t>
            </a:r>
            <a:r>
              <a:rPr lang="en-US" sz="1875" dirty="0"/>
              <a:t> from 0.041 to 0.53</a:t>
            </a:r>
          </a:p>
          <a:p>
            <a:pPr lvl="1"/>
            <a:r>
              <a:rPr lang="en-US" sz="1875" dirty="0"/>
              <a:t>208 cold magnets, 350 warm magnets</a:t>
            </a:r>
          </a:p>
          <a:p>
            <a:r>
              <a:rPr lang="en-US" sz="1875" kern="0" dirty="0"/>
              <a:t>Liquid helium for 2 K, 4 K operations</a:t>
            </a:r>
          </a:p>
          <a:p>
            <a:r>
              <a:rPr lang="en-US" sz="1875" kern="0" dirty="0"/>
              <a:t>Liquid lithium charge stripping</a:t>
            </a:r>
          </a:p>
          <a:p>
            <a:r>
              <a:rPr lang="en-US" sz="1875" kern="0" dirty="0"/>
              <a:t>Accelerates all stable ions &gt; 200 MeV/u</a:t>
            </a:r>
          </a:p>
        </p:txBody>
      </p:sp>
      <p:graphicFrame>
        <p:nvGraphicFramePr>
          <p:cNvPr id="2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064872"/>
              </p:ext>
            </p:extLst>
          </p:nvPr>
        </p:nvGraphicFramePr>
        <p:xfrm>
          <a:off x="76200" y="4266240"/>
          <a:ext cx="6172200" cy="2591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2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Milestones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2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0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DOE and MSU cooperative agreement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 2009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018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CD-1: preferred alternatives decided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/>
                    <a:p>
                      <a:pPr marL="0" marR="0" lvl="0" indent="0" algn="l" defTabSz="9597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Sep 2010</a:t>
                      </a: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0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CD-2/3a: performance baseline, start of civil construction &amp; long lead procurement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 2013</a:t>
                      </a: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CD-3b: start of technical construction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 2014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0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FRIB linac construction completion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2021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018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Project technical construction completion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/>
                    <a:p>
                      <a:pPr marL="0" marR="0" lvl="0" indent="0" algn="l" defTabSz="9597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Jan 2022</a:t>
                      </a: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018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CD-4: project completion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/>
                    <a:p>
                      <a:pPr marL="0" marR="0" lvl="0" indent="0" algn="l" defTabSz="9597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 2022</a:t>
                      </a: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2060470669"/>
                  </a:ext>
                </a:extLst>
              </a:tr>
              <a:tr h="201018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 of PAC1 user experiments at 1 kW primary beam power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/>
                    <a:p>
                      <a:pPr marL="0" marR="0" lvl="0" indent="0" algn="l" defTabSz="9597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2022</a:t>
                      </a: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2836671543"/>
                  </a:ext>
                </a:extLst>
              </a:tr>
              <a:tr h="201018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User experiments at 20 kW primary beam power</a:t>
                      </a:r>
                    </a:p>
                  </a:txBody>
                  <a:tcPr marL="90011" marR="90011" marT="45006" marB="45006" anchor="ctr"/>
                </a:tc>
                <a:tc>
                  <a:txBody>
                    <a:bodyPr/>
                    <a:lstStyle/>
                    <a:p>
                      <a:pPr marL="0" marR="0" lvl="0" indent="0" algn="l" defTabSz="9597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 2024</a:t>
                      </a:r>
                    </a:p>
                  </a:txBody>
                  <a:tcPr marL="90011" marR="90011" marT="45006" marB="45006" anchor="ctr"/>
                </a:tc>
                <a:extLst>
                  <a:ext uri="{0D108BD9-81ED-4DB2-BD59-A6C34878D82A}">
                    <a16:rowId xmlns:a16="http://schemas.microsoft.com/office/drawing/2014/main" val="23306670"/>
                  </a:ext>
                </a:extLst>
              </a:tr>
            </a:tbl>
          </a:graphicData>
        </a:graphic>
      </p:graphicFrame>
      <p:sp>
        <p:nvSpPr>
          <p:cNvPr id="10" name="Slide Number Placeholder 3"/>
          <p:cNvSpPr txBox="1">
            <a:spLocks/>
          </p:cNvSpPr>
          <p:nvPr/>
        </p:nvSpPr>
        <p:spPr>
          <a:xfrm>
            <a:off x="11125200" y="6477000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/>
              <a:t> </a:t>
            </a:r>
            <a:r>
              <a:rPr lang="en-US" sz="1200" dirty="0">
                <a:solidFill>
                  <a:srgbClr val="064308"/>
                </a:solidFill>
              </a:rPr>
              <a:t>Slide </a:t>
            </a:r>
            <a:fld id="{CF988859-7953-4624-98C4-717249B46A15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3</a:t>
            </a:fld>
            <a:endParaRPr lang="en-US" sz="12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" descr="C:\Users\Wei\own\frib\proposal\FRIB ops 2023 2028 proposal\ASD\FIG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990601"/>
            <a:ext cx="7848601" cy="5791199"/>
          </a:xfrm>
          <a:prstGeom prst="rect">
            <a:avLst/>
          </a:prstGeom>
        </p:spPr>
      </p:pic>
      <p:pic>
        <p:nvPicPr>
          <p:cNvPr id="43" name="Picture 2" descr="C:\Users\pozdeyev\projects\frib\commitees and reviews\lehman 1306\other\rfq\rfq1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1" y="5305877"/>
            <a:ext cx="2326239" cy="1550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721" y="3103056"/>
            <a:ext cx="3429000" cy="177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4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8649" y="3388287"/>
            <a:ext cx="2408470" cy="164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5938" y="5383769"/>
            <a:ext cx="2355464" cy="146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18" y="4745546"/>
            <a:ext cx="2760517" cy="2132081"/>
          </a:xfrm>
          <a:prstGeom prst="rect">
            <a:avLst/>
          </a:prstGeom>
        </p:spPr>
      </p:pic>
      <p:grpSp>
        <p:nvGrpSpPr>
          <p:cNvPr id="49" name="Group 48"/>
          <p:cNvGrpSpPr>
            <a:grpSpLocks noChangeAspect="1"/>
          </p:cNvGrpSpPr>
          <p:nvPr/>
        </p:nvGrpSpPr>
        <p:grpSpPr>
          <a:xfrm rot="15268444">
            <a:off x="1713222" y="3674490"/>
            <a:ext cx="1929951" cy="1668983"/>
            <a:chOff x="609600" y="209444"/>
            <a:chExt cx="6962693" cy="602119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09444"/>
              <a:ext cx="6962693" cy="6021196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 rot="21165713">
              <a:off x="2766976" y="5139158"/>
              <a:ext cx="2971800" cy="264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1571429" y="4904531"/>
              <a:ext cx="1188565" cy="12779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38868" y="1795773"/>
            <a:ext cx="2754811" cy="131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275" y="1324396"/>
            <a:ext cx="2914650" cy="119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8055975" y="2578925"/>
            <a:ext cx="180049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ECR ion source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08375" y="4888468"/>
            <a:ext cx="67197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RFQ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35939" y="2941637"/>
            <a:ext cx="226675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QWR </a:t>
            </a:r>
            <a:r>
              <a:rPr lang="en-US" dirty="0" err="1">
                <a:solidFill>
                  <a:srgbClr val="FF0000"/>
                </a:solidFill>
              </a:rPr>
              <a:t>cryomodules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01956" y="6477000"/>
            <a:ext cx="177484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Charge stripper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24200" y="4191000"/>
            <a:ext cx="82593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88277" y="5014437"/>
            <a:ext cx="225399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HWR </a:t>
            </a:r>
            <a:r>
              <a:rPr lang="en-US" dirty="0" err="1">
                <a:solidFill>
                  <a:srgbClr val="FF0000"/>
                </a:solidFill>
              </a:rPr>
              <a:t>cryomodules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57400" y="1676400"/>
            <a:ext cx="221086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Fragment separator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175308" y="1002268"/>
            <a:ext cx="164660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ReAccelerator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itle 2"/>
          <p:cNvSpPr>
            <a:spLocks noGrp="1"/>
          </p:cNvSpPr>
          <p:nvPr>
            <p:ph type="title"/>
          </p:nvPr>
        </p:nvSpPr>
        <p:spPr>
          <a:xfrm>
            <a:off x="152399" y="150335"/>
            <a:ext cx="11938007" cy="749467"/>
          </a:xfrm>
        </p:spPr>
        <p:txBody>
          <a:bodyPr/>
          <a:lstStyle/>
          <a:p>
            <a:r>
              <a:rPr lang="en-US" sz="3000" dirty="0"/>
              <a:t>Heavy Ion Accelerator Complex with In-Flight Isotope Separation</a:t>
            </a:r>
            <a:br>
              <a:rPr lang="en-US" dirty="0"/>
            </a:br>
            <a:r>
              <a:rPr lang="en-US" sz="2200" dirty="0"/>
              <a:t>Fast, Stopped, and Reaccelerated Rare Isotope Beams</a:t>
            </a:r>
          </a:p>
        </p:txBody>
      </p:sp>
      <p:sp>
        <p:nvSpPr>
          <p:cNvPr id="26" name="Slide Number Placeholder 3"/>
          <p:cNvSpPr txBox="1">
            <a:spLocks/>
          </p:cNvSpPr>
          <p:nvPr/>
        </p:nvSpPr>
        <p:spPr>
          <a:xfrm>
            <a:off x="11074407" y="6477000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64308"/>
                </a:solidFill>
              </a:rPr>
              <a:t>, Slide </a:t>
            </a:r>
            <a:fld id="{888FC917-2F4D-45AC-AA7A-EF80FFB23A84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4</a:t>
            </a:fld>
            <a:endParaRPr lang="en-US" sz="12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J. Wei, IWSMT16</a:t>
            </a:r>
            <a:endParaRPr lang="en-US" dirty="0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More than 270 Rare Isotope Beams Delivered to FRIB User Experiments with &gt; 5000 Annual Beam Hours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43" y="1002905"/>
            <a:ext cx="7547419" cy="50474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67578" y="563392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Neutrons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655001" y="1229311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Protons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1622" y="965736"/>
            <a:ext cx="8842178" cy="199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860000"/>
                </a:solidFill>
              </a:rPr>
              <a:t>Experiments since January 2024: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1400" b="1" dirty="0">
                <a:solidFill>
                  <a:srgbClr val="860000"/>
                </a:solidFill>
              </a:rPr>
              <a:t>E21062B: </a:t>
            </a:r>
            <a:r>
              <a:rPr lang="en-US" sz="1400" baseline="30000" dirty="0">
                <a:solidFill>
                  <a:srgbClr val="860000"/>
                </a:solidFill>
              </a:rPr>
              <a:t>15,17,19</a:t>
            </a:r>
            <a:r>
              <a:rPr lang="en-US" sz="1400" dirty="0">
                <a:solidFill>
                  <a:srgbClr val="860000"/>
                </a:solidFill>
              </a:rPr>
              <a:t>B, </a:t>
            </a:r>
            <a:r>
              <a:rPr lang="en-US" sz="1400" baseline="30000" dirty="0">
                <a:solidFill>
                  <a:srgbClr val="860000"/>
                </a:solidFill>
              </a:rPr>
              <a:t>17-20,22</a:t>
            </a:r>
            <a:r>
              <a:rPr lang="en-US" sz="1400" dirty="0">
                <a:solidFill>
                  <a:srgbClr val="860000"/>
                </a:solidFill>
              </a:rPr>
              <a:t>C, </a:t>
            </a:r>
            <a:r>
              <a:rPr lang="en-US" sz="1400" baseline="30000" dirty="0">
                <a:solidFill>
                  <a:srgbClr val="860000"/>
                </a:solidFill>
              </a:rPr>
              <a:t>20-23</a:t>
            </a:r>
            <a:r>
              <a:rPr lang="en-US" sz="1400" dirty="0">
                <a:solidFill>
                  <a:srgbClr val="860000"/>
                </a:solidFill>
              </a:rPr>
              <a:t>N, </a:t>
            </a:r>
            <a:r>
              <a:rPr lang="en-US" sz="1400" baseline="30000" dirty="0">
                <a:solidFill>
                  <a:srgbClr val="860000"/>
                </a:solidFill>
              </a:rPr>
              <a:t>22-24</a:t>
            </a:r>
            <a:r>
              <a:rPr lang="en-US" sz="1400" dirty="0">
                <a:solidFill>
                  <a:srgbClr val="860000"/>
                </a:solidFill>
              </a:rPr>
              <a:t>O, </a:t>
            </a:r>
            <a:r>
              <a:rPr lang="en-US" sz="1400" baseline="30000" dirty="0">
                <a:solidFill>
                  <a:srgbClr val="860000"/>
                </a:solidFill>
              </a:rPr>
              <a:t>26-27,29,31</a:t>
            </a:r>
            <a:r>
              <a:rPr lang="en-US" sz="1400" dirty="0">
                <a:solidFill>
                  <a:srgbClr val="860000"/>
                </a:solidFill>
              </a:rPr>
              <a:t>F, </a:t>
            </a:r>
            <a:r>
              <a:rPr lang="en-US" sz="1400" baseline="30000" dirty="0">
                <a:solidFill>
                  <a:srgbClr val="860000"/>
                </a:solidFill>
              </a:rPr>
              <a:t>29-32,34</a:t>
            </a:r>
            <a:r>
              <a:rPr lang="en-US" sz="1400" dirty="0">
                <a:solidFill>
                  <a:srgbClr val="860000"/>
                </a:solidFill>
              </a:rPr>
              <a:t>Ne, </a:t>
            </a:r>
            <a:r>
              <a:rPr lang="en-US" sz="1400" baseline="30000" dirty="0">
                <a:solidFill>
                  <a:srgbClr val="860000"/>
                </a:solidFill>
              </a:rPr>
              <a:t>32-35,37</a:t>
            </a:r>
            <a:r>
              <a:rPr lang="en-US" sz="1400" dirty="0">
                <a:solidFill>
                  <a:srgbClr val="860000"/>
                </a:solidFill>
              </a:rPr>
              <a:t>Na, </a:t>
            </a:r>
            <a:r>
              <a:rPr lang="en-US" sz="1400" baseline="30000" dirty="0">
                <a:solidFill>
                  <a:srgbClr val="860000"/>
                </a:solidFill>
              </a:rPr>
              <a:t>33-38,40</a:t>
            </a:r>
            <a:r>
              <a:rPr lang="en-US" sz="1400" dirty="0">
                <a:solidFill>
                  <a:srgbClr val="860000"/>
                </a:solidFill>
              </a:rPr>
              <a:t>Mg, </a:t>
            </a:r>
            <a:r>
              <a:rPr lang="en-US" sz="1400" baseline="30000" dirty="0">
                <a:solidFill>
                  <a:srgbClr val="860000"/>
                </a:solidFill>
              </a:rPr>
              <a:t>35-39</a:t>
            </a:r>
            <a:r>
              <a:rPr lang="en-US" sz="1400" dirty="0">
                <a:solidFill>
                  <a:srgbClr val="860000"/>
                </a:solidFill>
              </a:rPr>
              <a:t>Al, </a:t>
            </a:r>
            <a:r>
              <a:rPr lang="en-US" sz="1400" baseline="30000" dirty="0">
                <a:solidFill>
                  <a:srgbClr val="860000"/>
                </a:solidFill>
              </a:rPr>
              <a:t>37-42</a:t>
            </a:r>
            <a:r>
              <a:rPr lang="en-US" sz="1400" dirty="0">
                <a:solidFill>
                  <a:srgbClr val="860000"/>
                </a:solidFill>
              </a:rPr>
              <a:t>Si, </a:t>
            </a:r>
            <a:r>
              <a:rPr lang="en-US" sz="1400" baseline="30000" dirty="0">
                <a:solidFill>
                  <a:srgbClr val="860000"/>
                </a:solidFill>
              </a:rPr>
              <a:t>40-45</a:t>
            </a:r>
            <a:r>
              <a:rPr lang="en-US" sz="1400" dirty="0">
                <a:solidFill>
                  <a:srgbClr val="860000"/>
                </a:solidFill>
              </a:rPr>
              <a:t>P, </a:t>
            </a:r>
            <a:r>
              <a:rPr lang="en-US" sz="1400" baseline="30000" dirty="0">
                <a:solidFill>
                  <a:srgbClr val="860000"/>
                </a:solidFill>
              </a:rPr>
              <a:t>44-47</a:t>
            </a:r>
            <a:r>
              <a:rPr lang="en-US" sz="1400" dirty="0">
                <a:solidFill>
                  <a:srgbClr val="860000"/>
                </a:solidFill>
              </a:rPr>
              <a:t>S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1400" b="1" dirty="0">
                <a:solidFill>
                  <a:srgbClr val="860000"/>
                </a:solidFill>
              </a:rPr>
              <a:t>E21001: </a:t>
            </a:r>
            <a:r>
              <a:rPr lang="en-US" sz="1400" baseline="30000" dirty="0">
                <a:solidFill>
                  <a:srgbClr val="860000"/>
                </a:solidFill>
              </a:rPr>
              <a:t>42</a:t>
            </a:r>
            <a:r>
              <a:rPr lang="en-US" sz="1400" dirty="0">
                <a:solidFill>
                  <a:srgbClr val="860000"/>
                </a:solidFill>
              </a:rPr>
              <a:t>Si, </a:t>
            </a:r>
            <a:r>
              <a:rPr lang="en-US" sz="1400" baseline="30000" dirty="0">
                <a:solidFill>
                  <a:srgbClr val="860000"/>
                </a:solidFill>
              </a:rPr>
              <a:t>43</a:t>
            </a:r>
            <a:r>
              <a:rPr lang="en-US" sz="1400" dirty="0">
                <a:solidFill>
                  <a:srgbClr val="860000"/>
                </a:solidFill>
              </a:rPr>
              <a:t>P, </a:t>
            </a:r>
            <a:r>
              <a:rPr lang="en-US" sz="1400" baseline="30000" dirty="0">
                <a:solidFill>
                  <a:srgbClr val="860000"/>
                </a:solidFill>
              </a:rPr>
              <a:t>44</a:t>
            </a:r>
            <a:r>
              <a:rPr lang="en-US" sz="1400" dirty="0">
                <a:solidFill>
                  <a:srgbClr val="860000"/>
                </a:solidFill>
              </a:rPr>
              <a:t>S       </a:t>
            </a:r>
            <a:r>
              <a:rPr lang="en-US" sz="1400" b="1" dirty="0">
                <a:solidFill>
                  <a:srgbClr val="860000"/>
                </a:solidFill>
              </a:rPr>
              <a:t>E23003: </a:t>
            </a:r>
            <a:r>
              <a:rPr lang="en-US" sz="1400" baseline="30000" dirty="0">
                <a:solidFill>
                  <a:srgbClr val="860000"/>
                </a:solidFill>
              </a:rPr>
              <a:t>42</a:t>
            </a:r>
            <a:r>
              <a:rPr lang="en-US" sz="1400" dirty="0">
                <a:solidFill>
                  <a:srgbClr val="860000"/>
                </a:solidFill>
              </a:rPr>
              <a:t>Si, </a:t>
            </a:r>
            <a:r>
              <a:rPr lang="en-US" sz="1400" baseline="30000" dirty="0">
                <a:solidFill>
                  <a:srgbClr val="860000"/>
                </a:solidFill>
              </a:rPr>
              <a:t>42,43</a:t>
            </a:r>
            <a:r>
              <a:rPr lang="en-US" sz="1400" dirty="0">
                <a:solidFill>
                  <a:srgbClr val="860000"/>
                </a:solidFill>
              </a:rPr>
              <a:t>P, </a:t>
            </a:r>
            <a:r>
              <a:rPr lang="en-US" sz="1400" baseline="30000" dirty="0">
                <a:solidFill>
                  <a:srgbClr val="860000"/>
                </a:solidFill>
              </a:rPr>
              <a:t>44</a:t>
            </a:r>
            <a:r>
              <a:rPr lang="en-US" sz="1400" dirty="0">
                <a:solidFill>
                  <a:srgbClr val="860000"/>
                </a:solidFill>
              </a:rPr>
              <a:t>S, </a:t>
            </a:r>
            <a:r>
              <a:rPr lang="en-US" sz="1400" baseline="30000" dirty="0">
                <a:solidFill>
                  <a:srgbClr val="860000"/>
                </a:solidFill>
              </a:rPr>
              <a:t>45</a:t>
            </a:r>
            <a:r>
              <a:rPr lang="en-US" sz="1400" dirty="0">
                <a:solidFill>
                  <a:srgbClr val="860000"/>
                </a:solidFill>
              </a:rPr>
              <a:t>Cl         </a:t>
            </a:r>
            <a:r>
              <a:rPr lang="en-US" sz="1400" b="1" dirty="0">
                <a:solidFill>
                  <a:srgbClr val="860000"/>
                </a:solidFill>
              </a:rPr>
              <a:t>E23009: </a:t>
            </a:r>
            <a:r>
              <a:rPr lang="en-US" sz="1400" baseline="30000" dirty="0">
                <a:solidFill>
                  <a:srgbClr val="860000"/>
                </a:solidFill>
              </a:rPr>
              <a:t>10</a:t>
            </a:r>
            <a:r>
              <a:rPr lang="en-US" sz="1400" dirty="0">
                <a:solidFill>
                  <a:srgbClr val="860000"/>
                </a:solidFill>
              </a:rPr>
              <a:t>Be      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1400" b="1" dirty="0">
                <a:solidFill>
                  <a:srgbClr val="860000"/>
                </a:solidFill>
              </a:rPr>
              <a:t>E23030: </a:t>
            </a:r>
            <a:r>
              <a:rPr lang="en-US" sz="1400" baseline="30000" dirty="0">
                <a:solidFill>
                  <a:srgbClr val="860000"/>
                </a:solidFill>
              </a:rPr>
              <a:t>69-70</a:t>
            </a:r>
            <a:r>
              <a:rPr lang="en-US" sz="1400" dirty="0">
                <a:solidFill>
                  <a:srgbClr val="860000"/>
                </a:solidFill>
              </a:rPr>
              <a:t>Fe, </a:t>
            </a:r>
            <a:r>
              <a:rPr lang="en-US" sz="1400" baseline="30000" dirty="0">
                <a:solidFill>
                  <a:srgbClr val="860000"/>
                </a:solidFill>
              </a:rPr>
              <a:t>70-72</a:t>
            </a:r>
            <a:r>
              <a:rPr lang="en-US" sz="1400" dirty="0">
                <a:solidFill>
                  <a:srgbClr val="860000"/>
                </a:solidFill>
              </a:rPr>
              <a:t>Co, </a:t>
            </a:r>
            <a:r>
              <a:rPr lang="en-US" sz="1400" baseline="30000" dirty="0">
                <a:solidFill>
                  <a:srgbClr val="860000"/>
                </a:solidFill>
              </a:rPr>
              <a:t>70-74</a:t>
            </a:r>
            <a:r>
              <a:rPr lang="en-US" sz="1400" dirty="0">
                <a:solidFill>
                  <a:srgbClr val="860000"/>
                </a:solidFill>
              </a:rPr>
              <a:t>Ni, </a:t>
            </a:r>
            <a:r>
              <a:rPr lang="en-US" sz="1400" baseline="30000" dirty="0">
                <a:solidFill>
                  <a:srgbClr val="860000"/>
                </a:solidFill>
              </a:rPr>
              <a:t>74-75</a:t>
            </a:r>
            <a:r>
              <a:rPr lang="en-US" sz="1400" dirty="0">
                <a:solidFill>
                  <a:srgbClr val="860000"/>
                </a:solidFill>
              </a:rPr>
              <a:t>Cu       </a:t>
            </a:r>
            <a:r>
              <a:rPr lang="en-US" sz="1400" b="1" dirty="0">
                <a:solidFill>
                  <a:srgbClr val="860000"/>
                </a:solidFill>
              </a:rPr>
              <a:t>E23004: </a:t>
            </a:r>
            <a:r>
              <a:rPr lang="en-US" sz="1400" baseline="30000" dirty="0">
                <a:solidFill>
                  <a:srgbClr val="860000"/>
                </a:solidFill>
              </a:rPr>
              <a:t>69-70</a:t>
            </a:r>
            <a:r>
              <a:rPr lang="en-US" sz="1400" dirty="0">
                <a:solidFill>
                  <a:srgbClr val="860000"/>
                </a:solidFill>
              </a:rPr>
              <a:t>Fe, </a:t>
            </a:r>
            <a:r>
              <a:rPr lang="en-US" sz="1400" baseline="30000" dirty="0">
                <a:solidFill>
                  <a:srgbClr val="860000"/>
                </a:solidFill>
              </a:rPr>
              <a:t>71-72</a:t>
            </a:r>
            <a:r>
              <a:rPr lang="en-US" sz="1400" dirty="0">
                <a:solidFill>
                  <a:srgbClr val="860000"/>
                </a:solidFill>
              </a:rPr>
              <a:t>Co, </a:t>
            </a:r>
            <a:r>
              <a:rPr lang="en-US" sz="1400" baseline="30000" dirty="0">
                <a:solidFill>
                  <a:srgbClr val="860000"/>
                </a:solidFill>
              </a:rPr>
              <a:t>72-73</a:t>
            </a:r>
            <a:r>
              <a:rPr lang="en-US" sz="1400" dirty="0">
                <a:solidFill>
                  <a:srgbClr val="860000"/>
                </a:solidFill>
              </a:rPr>
              <a:t>Ni, </a:t>
            </a:r>
            <a:r>
              <a:rPr lang="en-US" sz="1400" baseline="30000" dirty="0">
                <a:solidFill>
                  <a:srgbClr val="860000"/>
                </a:solidFill>
              </a:rPr>
              <a:t>74</a:t>
            </a:r>
            <a:r>
              <a:rPr lang="en-US" sz="1400" dirty="0">
                <a:solidFill>
                  <a:srgbClr val="860000"/>
                </a:solidFill>
              </a:rPr>
              <a:t>Cu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1400" b="1" dirty="0">
                <a:solidFill>
                  <a:srgbClr val="860000"/>
                </a:solidFill>
              </a:rPr>
              <a:t>E21069B: </a:t>
            </a:r>
            <a:r>
              <a:rPr lang="en-US" sz="1400" baseline="30000" dirty="0">
                <a:solidFill>
                  <a:srgbClr val="860000"/>
                </a:solidFill>
              </a:rPr>
              <a:t>41-47</a:t>
            </a:r>
            <a:r>
              <a:rPr lang="en-US" sz="1400" dirty="0">
                <a:solidFill>
                  <a:srgbClr val="860000"/>
                </a:solidFill>
              </a:rPr>
              <a:t>S, </a:t>
            </a:r>
            <a:r>
              <a:rPr lang="en-US" sz="1400" baseline="30000" dirty="0">
                <a:solidFill>
                  <a:srgbClr val="860000"/>
                </a:solidFill>
              </a:rPr>
              <a:t>43-50</a:t>
            </a:r>
            <a:r>
              <a:rPr lang="en-US" sz="1400" dirty="0">
                <a:solidFill>
                  <a:srgbClr val="860000"/>
                </a:solidFill>
              </a:rPr>
              <a:t>Cl,</a:t>
            </a:r>
            <a:r>
              <a:rPr lang="en-US" sz="1400" baseline="30000" dirty="0">
                <a:solidFill>
                  <a:srgbClr val="860000"/>
                </a:solidFill>
              </a:rPr>
              <a:t> 46-52</a:t>
            </a:r>
            <a:r>
              <a:rPr lang="en-US" sz="1400" dirty="0">
                <a:solidFill>
                  <a:srgbClr val="860000"/>
                </a:solidFill>
              </a:rPr>
              <a:t>Ar,</a:t>
            </a:r>
            <a:r>
              <a:rPr lang="en-US" sz="1400" baseline="30000" dirty="0">
                <a:solidFill>
                  <a:srgbClr val="860000"/>
                </a:solidFill>
              </a:rPr>
              <a:t> 49-55</a:t>
            </a:r>
            <a:r>
              <a:rPr lang="en-US" sz="1400" dirty="0">
                <a:solidFill>
                  <a:srgbClr val="860000"/>
                </a:solidFill>
              </a:rPr>
              <a:t>K,</a:t>
            </a:r>
            <a:r>
              <a:rPr lang="en-US" sz="1400" baseline="30000" dirty="0">
                <a:solidFill>
                  <a:srgbClr val="860000"/>
                </a:solidFill>
              </a:rPr>
              <a:t> 52-58</a:t>
            </a:r>
            <a:r>
              <a:rPr lang="en-US" sz="1400" dirty="0">
                <a:solidFill>
                  <a:srgbClr val="860000"/>
                </a:solidFill>
              </a:rPr>
              <a:t>Ca,</a:t>
            </a:r>
            <a:r>
              <a:rPr lang="en-US" sz="1400" baseline="30000" dirty="0">
                <a:solidFill>
                  <a:srgbClr val="860000"/>
                </a:solidFill>
              </a:rPr>
              <a:t> 55-60</a:t>
            </a:r>
            <a:r>
              <a:rPr lang="en-US" sz="1400" dirty="0">
                <a:solidFill>
                  <a:srgbClr val="860000"/>
                </a:solidFill>
              </a:rPr>
              <a:t>Sc,</a:t>
            </a:r>
            <a:r>
              <a:rPr lang="en-US" sz="1400" baseline="30000" dirty="0">
                <a:solidFill>
                  <a:srgbClr val="860000"/>
                </a:solidFill>
              </a:rPr>
              <a:t> 57-62</a:t>
            </a:r>
            <a:r>
              <a:rPr lang="en-US" sz="1400" dirty="0">
                <a:solidFill>
                  <a:srgbClr val="860000"/>
                </a:solidFill>
              </a:rPr>
              <a:t>Ti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1400" b="1" dirty="0">
                <a:solidFill>
                  <a:srgbClr val="860000"/>
                </a:solidFill>
              </a:rPr>
              <a:t>E22510: </a:t>
            </a:r>
            <a:r>
              <a:rPr lang="en-US" sz="1400" baseline="30000" dirty="0">
                <a:solidFill>
                  <a:srgbClr val="860000"/>
                </a:solidFill>
              </a:rPr>
              <a:t>80</a:t>
            </a:r>
            <a:r>
              <a:rPr lang="en-US" sz="1400" dirty="0">
                <a:solidFill>
                  <a:srgbClr val="860000"/>
                </a:solidFill>
              </a:rPr>
              <a:t>Ge     </a:t>
            </a:r>
            <a:r>
              <a:rPr lang="en-US" sz="1400" b="1" dirty="0">
                <a:solidFill>
                  <a:srgbClr val="860000"/>
                </a:solidFill>
              </a:rPr>
              <a:t>E23084: </a:t>
            </a:r>
            <a:r>
              <a:rPr lang="en-US" sz="1400" baseline="30000" dirty="0">
                <a:solidFill>
                  <a:srgbClr val="860000"/>
                </a:solidFill>
              </a:rPr>
              <a:t>75</a:t>
            </a:r>
            <a:r>
              <a:rPr lang="en-US" sz="1400" dirty="0">
                <a:solidFill>
                  <a:srgbClr val="860000"/>
                </a:solidFill>
              </a:rPr>
              <a:t>Ga      </a:t>
            </a:r>
            <a:r>
              <a:rPr lang="en-US" sz="1400" b="1" dirty="0">
                <a:solidFill>
                  <a:srgbClr val="860000"/>
                </a:solidFill>
              </a:rPr>
              <a:t>E21015: </a:t>
            </a:r>
            <a:r>
              <a:rPr lang="en-US" sz="1400" baseline="30000" dirty="0">
                <a:solidFill>
                  <a:srgbClr val="860000"/>
                </a:solidFill>
              </a:rPr>
              <a:t>21-23</a:t>
            </a:r>
            <a:r>
              <a:rPr lang="en-US" sz="1400" dirty="0">
                <a:solidFill>
                  <a:srgbClr val="860000"/>
                </a:solidFill>
              </a:rPr>
              <a:t>Mg, </a:t>
            </a:r>
            <a:r>
              <a:rPr lang="en-US" sz="1400" baseline="30000" dirty="0">
                <a:solidFill>
                  <a:srgbClr val="860000"/>
                </a:solidFill>
              </a:rPr>
              <a:t>22-25</a:t>
            </a:r>
            <a:r>
              <a:rPr lang="en-US" sz="1400" dirty="0">
                <a:solidFill>
                  <a:srgbClr val="860000"/>
                </a:solidFill>
              </a:rPr>
              <a:t>Al, </a:t>
            </a:r>
            <a:r>
              <a:rPr lang="en-US" sz="1400" baseline="30000" dirty="0">
                <a:solidFill>
                  <a:srgbClr val="860000"/>
                </a:solidFill>
              </a:rPr>
              <a:t>23</a:t>
            </a:r>
            <a:r>
              <a:rPr lang="en-US" sz="1400" dirty="0">
                <a:solidFill>
                  <a:srgbClr val="860000"/>
                </a:solidFill>
              </a:rPr>
              <a:t>Si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1400" b="1" dirty="0">
                <a:solidFill>
                  <a:srgbClr val="860000"/>
                </a:solidFill>
              </a:rPr>
              <a:t>E21018: </a:t>
            </a:r>
            <a:r>
              <a:rPr lang="en-US" sz="1400" baseline="30000" dirty="0">
                <a:solidFill>
                  <a:srgbClr val="860000"/>
                </a:solidFill>
              </a:rPr>
              <a:t>32</a:t>
            </a:r>
            <a:r>
              <a:rPr lang="en-US" sz="1400" dirty="0">
                <a:solidFill>
                  <a:srgbClr val="860000"/>
                </a:solidFill>
              </a:rPr>
              <a:t>Mg, </a:t>
            </a:r>
            <a:r>
              <a:rPr lang="en-US" sz="1400" baseline="30000" dirty="0">
                <a:solidFill>
                  <a:srgbClr val="860000"/>
                </a:solidFill>
              </a:rPr>
              <a:t>33</a:t>
            </a:r>
            <a:r>
              <a:rPr lang="en-US" sz="1400" dirty="0">
                <a:solidFill>
                  <a:srgbClr val="860000"/>
                </a:solidFill>
              </a:rPr>
              <a:t>Al      </a:t>
            </a:r>
            <a:r>
              <a:rPr lang="en-US" sz="1400" b="1" dirty="0">
                <a:solidFill>
                  <a:srgbClr val="860000"/>
                </a:solidFill>
              </a:rPr>
              <a:t>E23031: </a:t>
            </a:r>
            <a:r>
              <a:rPr lang="en-US" sz="1400" baseline="30000" dirty="0">
                <a:solidFill>
                  <a:srgbClr val="860000"/>
                </a:solidFill>
              </a:rPr>
              <a:t>11</a:t>
            </a:r>
            <a:r>
              <a:rPr lang="en-US" sz="1400" dirty="0">
                <a:solidFill>
                  <a:srgbClr val="860000"/>
                </a:solidFill>
              </a:rPr>
              <a:t>Li, </a:t>
            </a:r>
            <a:r>
              <a:rPr lang="en-US" sz="1400" baseline="30000" dirty="0">
                <a:solidFill>
                  <a:srgbClr val="860000"/>
                </a:solidFill>
              </a:rPr>
              <a:t>12</a:t>
            </a:r>
            <a:r>
              <a:rPr lang="en-US" sz="1400" dirty="0">
                <a:solidFill>
                  <a:srgbClr val="860000"/>
                </a:solidFill>
              </a:rPr>
              <a:t>Be, </a:t>
            </a:r>
            <a:r>
              <a:rPr lang="en-US" sz="1400" baseline="30000" dirty="0">
                <a:solidFill>
                  <a:srgbClr val="860000"/>
                </a:solidFill>
              </a:rPr>
              <a:t>15</a:t>
            </a:r>
            <a:r>
              <a:rPr lang="en-US" sz="1400" dirty="0">
                <a:solidFill>
                  <a:srgbClr val="860000"/>
                </a:solidFill>
              </a:rPr>
              <a:t>B</a:t>
            </a:r>
            <a:endParaRPr lang="en-US" sz="1400" b="1" dirty="0">
              <a:solidFill>
                <a:srgbClr val="860000"/>
              </a:solidFill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45806"/>
              </p:ext>
            </p:extLst>
          </p:nvPr>
        </p:nvGraphicFramePr>
        <p:xfrm>
          <a:off x="9731353" y="1585551"/>
          <a:ext cx="655375" cy="321612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5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Primary Beams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79">
                <a:tc>
                  <a:txBody>
                    <a:bodyPr/>
                    <a:lstStyle/>
                    <a:p>
                      <a:pPr marL="0" marR="0" lvl="0" indent="0" algn="ctr" defTabSz="9141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baseline="30000" dirty="0">
                          <a:effectLst/>
                        </a:rPr>
                        <a:t>18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373">
                <a:tc>
                  <a:txBody>
                    <a:bodyPr/>
                    <a:lstStyle/>
                    <a:p>
                      <a:pPr marL="0" marR="0" lvl="0" indent="0" algn="ctr" defTabSz="9141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baseline="30000" dirty="0">
                          <a:effectLst/>
                        </a:rPr>
                        <a:t>22</a:t>
                      </a:r>
                      <a:r>
                        <a:rPr lang="en-US" sz="1000" u="none" strike="noStrike" dirty="0">
                          <a:effectLst/>
                        </a:rPr>
                        <a:t>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baseline="30000" dirty="0">
                          <a:effectLst/>
                        </a:rPr>
                        <a:t>28</a:t>
                      </a:r>
                      <a:r>
                        <a:rPr lang="en-US" sz="1000" u="none" strike="noStrike" dirty="0">
                          <a:effectLst/>
                        </a:rPr>
                        <a:t>Si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baseline="30000" dirty="0">
                          <a:effectLst/>
                        </a:rPr>
                        <a:t>36</a:t>
                      </a:r>
                      <a:r>
                        <a:rPr lang="en-US" sz="1000" u="none" strike="noStrike" dirty="0">
                          <a:effectLst/>
                        </a:rPr>
                        <a:t>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baseline="30000" dirty="0">
                          <a:effectLst/>
                        </a:rPr>
                        <a:t>48</a:t>
                      </a:r>
                      <a:r>
                        <a:rPr lang="en-US" sz="1000" u="none" strike="noStrike" dirty="0">
                          <a:effectLst/>
                        </a:rPr>
                        <a:t>Ca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029">
                <a:tc>
                  <a:txBody>
                    <a:bodyPr/>
                    <a:lstStyle/>
                    <a:p>
                      <a:pPr marL="0" marR="0" lvl="0" indent="0" algn="ctr" defTabSz="91407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baseline="30000">
                          <a:effectLst/>
                        </a:rPr>
                        <a:t>64</a:t>
                      </a:r>
                      <a:r>
                        <a:rPr lang="en-US" sz="1000" u="none" strike="noStrike">
                          <a:effectLst/>
                        </a:rPr>
                        <a:t>Zn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4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baseline="30000" dirty="0">
                          <a:effectLst/>
                        </a:rPr>
                        <a:t>70</a:t>
                      </a:r>
                      <a:r>
                        <a:rPr lang="en-US" sz="1000" u="none" strike="noStrike" dirty="0">
                          <a:effectLst/>
                        </a:rPr>
                        <a:t>Zn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3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baseline="30000" dirty="0">
                          <a:effectLst/>
                        </a:rPr>
                        <a:t>82</a:t>
                      </a:r>
                      <a:r>
                        <a:rPr lang="en-US" sz="1000" u="none" strike="noStrike" dirty="0">
                          <a:effectLst/>
                        </a:rPr>
                        <a:t>Se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2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baseline="30000" dirty="0">
                          <a:effectLst/>
                        </a:rPr>
                        <a:t>124</a:t>
                      </a:r>
                      <a:r>
                        <a:rPr lang="en-US" sz="1000" u="none" strike="noStrike" dirty="0">
                          <a:effectLst/>
                        </a:rPr>
                        <a:t>Xe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baseline="30000" dirty="0">
                          <a:effectLst/>
                        </a:rPr>
                        <a:t>198</a:t>
                      </a:r>
                      <a:r>
                        <a:rPr lang="en-US" sz="1000" u="none" strike="noStrike" dirty="0">
                          <a:effectLst/>
                        </a:rPr>
                        <a:t>Pt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75892"/>
                  </a:ext>
                </a:extLst>
              </a:tr>
              <a:tr h="248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231913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7467600" y="3635658"/>
            <a:ext cx="1992810" cy="1573591"/>
            <a:chOff x="5943600" y="3882001"/>
            <a:chExt cx="1992810" cy="1573591"/>
          </a:xfrm>
        </p:grpSpPr>
        <p:sp>
          <p:nvSpPr>
            <p:cNvPr id="28" name="Rectangle 27"/>
            <p:cNvSpPr/>
            <p:nvPr/>
          </p:nvSpPr>
          <p:spPr>
            <a:xfrm>
              <a:off x="5943600" y="4221480"/>
              <a:ext cx="137160" cy="1371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99048" y="4136171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Primary Beams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43600" y="4473447"/>
              <a:ext cx="137160" cy="137160"/>
            </a:xfrm>
            <a:prstGeom prst="rect">
              <a:avLst/>
            </a:prstGeom>
            <a:solidFill>
              <a:srgbClr val="CCE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99048" y="4382650"/>
              <a:ext cx="1677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Observed isotopes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43600" y="4735982"/>
              <a:ext cx="137160" cy="1371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99048" y="4650673"/>
              <a:ext cx="18373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400" dirty="0"/>
                <a:t>Experiments at FRIB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43600" y="3967310"/>
              <a:ext cx="137160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99048" y="3882001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Stable isotopes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43600" y="5002292"/>
              <a:ext cx="137160" cy="137160"/>
            </a:xfrm>
            <a:prstGeom prst="rect">
              <a:avLst/>
            </a:prstGeom>
            <a:solidFill>
              <a:srgbClr val="FFAE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E1A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99048" y="4916983"/>
              <a:ext cx="1737976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400" dirty="0"/>
                <a:t>Discovered at FRIB</a:t>
              </a:r>
            </a:p>
            <a:p>
              <a:pPr>
                <a:spcBef>
                  <a:spcPts val="600"/>
                </a:spcBef>
              </a:pPr>
              <a:r>
                <a:rPr lang="en-US" sz="1000" dirty="0"/>
                <a:t>Data Date: 2024-07-15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029776" y="3060715"/>
            <a:ext cx="2121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>
                <a:solidFill>
                  <a:srgbClr val="FFAE1A"/>
                </a:solidFill>
              </a:rPr>
              <a:t>182,183</a:t>
            </a:r>
            <a:r>
              <a:rPr lang="en-US" sz="1400" dirty="0">
                <a:solidFill>
                  <a:srgbClr val="FFAE1A"/>
                </a:solidFill>
              </a:rPr>
              <a:t>Tm,</a:t>
            </a:r>
            <a:r>
              <a:rPr lang="en-US" sz="1400" baseline="30000" dirty="0">
                <a:solidFill>
                  <a:srgbClr val="FFAE1A"/>
                </a:solidFill>
              </a:rPr>
              <a:t> 186,187</a:t>
            </a:r>
            <a:r>
              <a:rPr lang="en-US" sz="1400" dirty="0">
                <a:solidFill>
                  <a:srgbClr val="FFAE1A"/>
                </a:solidFill>
              </a:rPr>
              <a:t>Yb, </a:t>
            </a:r>
            <a:r>
              <a:rPr lang="en-US" sz="1400" baseline="30000" dirty="0">
                <a:solidFill>
                  <a:srgbClr val="FFAE1A"/>
                </a:solidFill>
              </a:rPr>
              <a:t>190</a:t>
            </a:r>
            <a:r>
              <a:rPr lang="en-US" sz="1400" dirty="0">
                <a:solidFill>
                  <a:srgbClr val="FFAE1A"/>
                </a:solidFill>
              </a:rPr>
              <a:t>Lu</a:t>
            </a:r>
          </a:p>
        </p:txBody>
      </p:sp>
    </p:spTree>
    <p:extLst>
      <p:ext uri="{BB962C8B-B14F-4D97-AF65-F5344CB8AC3E}">
        <p14:creationId xmlns:p14="http://schemas.microsoft.com/office/powerpoint/2010/main" val="4266692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1046849"/>
            <a:ext cx="6568038" cy="5807849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6850062" y="1230211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kern="0" dirty="0"/>
              <a:t>Compared to proton-based facilities, lower-energy, heavy-ion based facilities face challenges, including high dissipation-power density and high radiation damage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kern="0" dirty="0"/>
              <a:t>FRIB status</a:t>
            </a:r>
            <a:endParaRPr lang="en-US" kern="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kern="0" dirty="0"/>
              <a:t>FRIB  started user operations at 1 kW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kern="0" dirty="0"/>
              <a:t>Progressively increasing the average beam current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kern="0" dirty="0"/>
              <a:t>10.4 kW uranium beam on target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kern="0" dirty="0"/>
              <a:t>Operating up to 22 kW beam on target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kern="0" dirty="0"/>
              <a:t>Ultimate beam power goal: 400 kW</a:t>
            </a:r>
            <a:endParaRPr lang="en-US" dirty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B305BFA1-284B-BF49-A4ED-A8BA9DDA24C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01600" y="299286"/>
            <a:ext cx="11988800" cy="45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000" dirty="0"/>
              <a:t>Comparison</a:t>
            </a:r>
            <a:r>
              <a:rPr lang="en-US" sz="3000" kern="0" dirty="0"/>
              <a:t> of Proton and Heavy Ion Beam Power Evolution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11074407" y="6477000"/>
            <a:ext cx="1016000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64308"/>
                </a:solidFill>
              </a:rPr>
              <a:t>, Slide </a:t>
            </a:r>
            <a:fld id="{888FC917-2F4D-45AC-AA7A-EF80FFB23A84}" type="slidenum">
              <a:rPr lang="en-US" sz="1200" smtClean="0">
                <a:solidFill>
                  <a:srgbClr val="064308"/>
                </a:solidFill>
              </a:rPr>
              <a:pPr>
                <a:defRPr/>
              </a:pPr>
              <a:t>6</a:t>
            </a:fld>
            <a:endParaRPr lang="en-US" sz="1200" dirty="0">
              <a:solidFill>
                <a:srgbClr val="064308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4986858" y="3986333"/>
            <a:ext cx="994740" cy="1280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5484228" y="2872821"/>
            <a:ext cx="850415" cy="691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/>
          <a:p>
            <a:r>
              <a:rPr lang="en-GB" dirty="0"/>
              <a:t>Large-scale low-β superconducting linac</a:t>
            </a:r>
            <a:endParaRPr lang="en-US" dirty="0"/>
          </a:p>
          <a:p>
            <a:r>
              <a:rPr lang="en-GB" dirty="0"/>
              <a:t>Multiple charge-state acceleration</a:t>
            </a:r>
            <a:endParaRPr lang="en-US" dirty="0"/>
          </a:p>
          <a:p>
            <a:r>
              <a:rPr lang="en-GB" dirty="0"/>
              <a:t>Advanced and complex fragment separation</a:t>
            </a:r>
            <a:endParaRPr lang="en-US" dirty="0"/>
          </a:p>
          <a:p>
            <a:r>
              <a:rPr lang="en-GB" dirty="0"/>
              <a:t>Legacy system interfacing and integration</a:t>
            </a:r>
            <a:endParaRPr lang="en-US" dirty="0"/>
          </a:p>
          <a:p>
            <a:r>
              <a:rPr lang="en-GB" dirty="0"/>
              <a:t>Multi-layered machine protection</a:t>
            </a:r>
          </a:p>
          <a:p>
            <a:r>
              <a:rPr lang="en-GB" b="1" dirty="0"/>
              <a:t>High-power beam-intercepting devices (charge stripping, charge collection, target, beam dump, collimators)</a:t>
            </a:r>
          </a:p>
          <a:p>
            <a:pPr lvl="1"/>
            <a:r>
              <a:rPr lang="en-US" b="1" dirty="0"/>
              <a:t>Low energy, short range</a:t>
            </a:r>
          </a:p>
          <a:p>
            <a:pPr lvl="2"/>
            <a:r>
              <a:rPr lang="en-US" dirty="0"/>
              <a:t>Charge stripping / selection ~ 20 MeV/u ; target /beam dump ~ 200 MeV/u</a:t>
            </a:r>
          </a:p>
          <a:p>
            <a:pPr lvl="1"/>
            <a:r>
              <a:rPr lang="en-US" b="1" dirty="0"/>
              <a:t>High charge state, high power density </a:t>
            </a:r>
            <a:r>
              <a:rPr lang="en-US" dirty="0"/>
              <a:t>(~ 60 MW/cm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Tightly focused beam on target 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 ~ 1 mm)</a:t>
            </a:r>
          </a:p>
          <a:p>
            <a:pPr lvl="1"/>
            <a:r>
              <a:rPr lang="en-US" b="1" dirty="0"/>
              <a:t>Large number of unwanted charge states / isotopes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00200" y="289331"/>
            <a:ext cx="8991600" cy="478624"/>
          </a:xfrm>
        </p:spPr>
        <p:txBody>
          <a:bodyPr/>
          <a:lstStyle/>
          <a:p>
            <a:r>
              <a:rPr lang="en-US" dirty="0"/>
              <a:t>FRIB Facility Challenges and Complexity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Wei, IWSMT16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4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224" y="289331"/>
            <a:ext cx="11155176" cy="478624"/>
          </a:xfrm>
        </p:spPr>
        <p:txBody>
          <a:bodyPr/>
          <a:lstStyle/>
          <a:p>
            <a:r>
              <a:rPr lang="en-GB" dirty="0"/>
              <a:t>Large-scale Low-β Superconducting </a:t>
            </a:r>
            <a:r>
              <a:rPr lang="en-GB" dirty="0" err="1"/>
              <a:t>Linac</a:t>
            </a:r>
            <a:r>
              <a:rPr lang="en-GB" dirty="0"/>
              <a:t>: in Operation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 Wei, IWSMT16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24" y="1295400"/>
            <a:ext cx="7296338" cy="4786078"/>
          </a:xfrm>
          <a:prstGeom prst="rect">
            <a:avLst/>
          </a:prstGeom>
          <a:noFill/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7723563" y="1143000"/>
            <a:ext cx="430998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dirty="0"/>
              <a:t>Integrated design of cryogenics, </a:t>
            </a:r>
            <a:r>
              <a:rPr lang="en-US" dirty="0" err="1"/>
              <a:t>cryo</a:t>
            </a:r>
            <a:r>
              <a:rPr lang="en-US" dirty="0"/>
              <a:t>-distribution, and </a:t>
            </a:r>
            <a:r>
              <a:rPr lang="en-US" dirty="0" err="1"/>
              <a:t>cryomodules</a:t>
            </a:r>
            <a:endParaRPr lang="en-US" kern="0" dirty="0"/>
          </a:p>
          <a:p>
            <a:r>
              <a:rPr lang="en-US" kern="0" dirty="0"/>
              <a:t>All resonators can operate at either 2 K or 4.5 K</a:t>
            </a:r>
          </a:p>
          <a:p>
            <a:r>
              <a:rPr lang="en-US" kern="0" dirty="0"/>
              <a:t>Operations: HWR runs at 2 K, while QWR and SC magnets run at 4.5 K</a:t>
            </a:r>
          </a:p>
          <a:p>
            <a:r>
              <a:rPr lang="en-US" kern="0" dirty="0"/>
              <a:t>All cryomodules operating at or above design goal</a:t>
            </a:r>
          </a:p>
          <a:p>
            <a:r>
              <a:rPr lang="en-US" kern="0" dirty="0"/>
              <a:t>No obvious signs of beam-induced degradation</a:t>
            </a:r>
          </a:p>
        </p:txBody>
      </p:sp>
    </p:spTree>
    <p:extLst>
      <p:ext uri="{BB962C8B-B14F-4D97-AF65-F5344CB8AC3E}">
        <p14:creationId xmlns:p14="http://schemas.microsoft.com/office/powerpoint/2010/main" val="202822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Routinely accelerating up to 5 charge state (for uranium) simultaneously to enhance beam intensity and reduce controlled beam loss downstream of charge stripper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9000" y="159198"/>
            <a:ext cx="10287000" cy="776526"/>
          </a:xfrm>
        </p:spPr>
        <p:txBody>
          <a:bodyPr/>
          <a:lstStyle/>
          <a:p>
            <a:r>
              <a:rPr lang="en-GB" dirty="0"/>
              <a:t>Simultaneous Multiple-charge-state Acceleration</a:t>
            </a:r>
            <a:br>
              <a:rPr lang="en-GB" dirty="0"/>
            </a:br>
            <a:r>
              <a:rPr lang="en-GB" sz="2200" dirty="0"/>
              <a:t>Pioneered at FRIB to Reduce Unwanted Charge States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 Wei, IWSMT16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851718"/>
            <a:ext cx="6103749" cy="4152842"/>
          </a:xfrm>
          <a:prstGeom prst="rect">
            <a:avLst/>
          </a:prstGeom>
          <a:noFill/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7714034" y="1981200"/>
            <a:ext cx="4249366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Multi-charge-state beams tuned to overlap at specified locations</a:t>
            </a:r>
          </a:p>
          <a:p>
            <a:pPr lvl="1"/>
            <a:r>
              <a:rPr lang="en-US" kern="0" dirty="0"/>
              <a:t>Target (present)</a:t>
            </a:r>
          </a:p>
          <a:p>
            <a:pPr lvl="1"/>
            <a:r>
              <a:rPr lang="en-US" kern="0" dirty="0"/>
              <a:t>Charge stripper (future)</a:t>
            </a:r>
          </a:p>
          <a:p>
            <a:r>
              <a:rPr lang="en-US" kern="0" dirty="0"/>
              <a:t>Plan to accelerate multi-charge state beams in </a:t>
            </a:r>
            <a:r>
              <a:rPr lang="en-US" kern="0" dirty="0" err="1"/>
              <a:t>Linac</a:t>
            </a:r>
            <a:r>
              <a:rPr lang="en-US" kern="0" dirty="0"/>
              <a:t> Segment 1 (upstream of charge stripper)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2057400"/>
            <a:ext cx="4267200" cy="52322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>
                <a:solidFill>
                  <a:schemeClr val="bg1"/>
                </a:solidFill>
              </a:rPr>
              <a:t>Simultaneous acceleration of three charge states of </a:t>
            </a:r>
            <a:r>
              <a:rPr lang="en-US" sz="1700" b="1" baseline="30000" dirty="0">
                <a:solidFill>
                  <a:schemeClr val="bg1"/>
                </a:solidFill>
              </a:rPr>
              <a:t>124</a:t>
            </a:r>
            <a:r>
              <a:rPr lang="en-US" sz="1700" b="1" dirty="0">
                <a:solidFill>
                  <a:schemeClr val="bg1"/>
                </a:solidFill>
              </a:rPr>
              <a:t>Xe beam in FRIB linac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6680292" y="327660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1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7A5A396B3A2745BAEFDFB5631C8427" ma:contentTypeVersion="5" ma:contentTypeDescription="Create a new document." ma:contentTypeScope="" ma:versionID="fb46e47335a730f8a8a9c90eaae71364">
  <xsd:schema xmlns:xsd="http://www.w3.org/2001/XMLSchema" xmlns:xs="http://www.w3.org/2001/XMLSchema" xmlns:p="http://schemas.microsoft.com/office/2006/metadata/properties" xmlns:ns2="31ac3772-10db-466f-87b2-5ca6a813de61" xmlns:ns3="68a34312-412a-4230-beb4-6e9905df55d5" targetNamespace="http://schemas.microsoft.com/office/2006/metadata/properties" ma:root="true" ma:fieldsID="6fa6280ab54660ce079a30e3b16dcd0a" ns2:_="" ns3:_="">
    <xsd:import namespace="31ac3772-10db-466f-87b2-5ca6a813de61"/>
    <xsd:import namespace="68a34312-412a-4230-beb4-6e9905df55d5"/>
    <xsd:element name="properties">
      <xsd:complexType>
        <xsd:sequence>
          <xsd:element name="documentManagement">
            <xsd:complexType>
              <xsd:all>
                <xsd:element ref="ns2:Archive_x0020_Dat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34312-412a-4230-beb4-6e9905df55d5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68a34312-412a-4230-beb4-6e9905df55d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31ac3772-10db-466f-87b2-5ca6a813de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7876B6-05C6-4ACE-B024-C8F54EEAC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68a34312-412a-4230-beb4-6e9905df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3431</TotalTime>
  <Words>5049</Words>
  <Application>Microsoft Office PowerPoint</Application>
  <PresentationFormat>Widescreen</PresentationFormat>
  <Paragraphs>722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Helvetica</vt:lpstr>
      <vt:lpstr>Helvetica Neue</vt:lpstr>
      <vt:lpstr>Lucida Grande</vt:lpstr>
      <vt:lpstr>Symbol</vt:lpstr>
      <vt:lpstr>Times New Roman</vt:lpstr>
      <vt:lpstr>Wingdings</vt:lpstr>
      <vt:lpstr>ヒラギノ角ゴ Pro W3</vt:lpstr>
      <vt:lpstr>1_FRIB3</vt:lpstr>
      <vt:lpstr>FRIB: Challenges and Current Status</vt:lpstr>
      <vt:lpstr>Outline</vt:lpstr>
      <vt:lpstr>FRIB Project Construction 2014 – 2022 A User Facility with World’s Highest Energy and Most Powerful Heavy Ion Linac</vt:lpstr>
      <vt:lpstr>Heavy Ion Accelerator Complex with In-Flight Isotope Separation Fast, Stopped, and Reaccelerated Rare Isotope Beams</vt:lpstr>
      <vt:lpstr>More than 270 Rare Isotope Beams Delivered to FRIB User Experiments with &gt; 5000 Annual Beam Hours</vt:lpstr>
      <vt:lpstr>Comparison of Proton and Heavy Ion Beam Power Evolution</vt:lpstr>
      <vt:lpstr>FRIB Facility Challenges and Complexity</vt:lpstr>
      <vt:lpstr>Large-scale Low-β Superconducting Linac: in Operation</vt:lpstr>
      <vt:lpstr>Simultaneous Multiple-charge-state Acceleration Pioneered at FRIB to Reduce Unwanted Charge States</vt:lpstr>
      <vt:lpstr>Advanced Rare Isotope Separator Complexity</vt:lpstr>
      <vt:lpstr>List of Irradiation Conditions for Uranium Beam</vt:lpstr>
      <vt:lpstr>Charge-stripping with Thin-film Liquid Metal </vt:lpstr>
      <vt:lpstr>High-power Targetry Devices: in Phased Deployment</vt:lpstr>
      <vt:lpstr>Ensure Safe Power Ramp-Up with Phased Deployments Progressively Raising the Average Beam Current over Coming Years </vt:lpstr>
      <vt:lpstr>Phased Deployment Example 1: Beam Dump  from 20 kW to &gt; 50 kW</vt:lpstr>
      <vt:lpstr>Phased Deployment Example 2: Charge Selector  from 20 kW to &gt; 50 kW</vt:lpstr>
      <vt:lpstr>Summary</vt:lpstr>
      <vt:lpstr>Acknowledgements</vt:lpstr>
      <vt:lpstr>Backup slides</vt:lpstr>
      <vt:lpstr>Collaboration with National Laboratories and International Partners: Key to Success</vt:lpstr>
      <vt:lpstr>Acknowledgements</vt:lpstr>
      <vt:lpstr>High Power Targetry Devices in FRIB: Charge Stripper</vt:lpstr>
      <vt:lpstr>High Power Targetry Devices in FRIB: Charge Selector</vt:lpstr>
      <vt:lpstr>High Power Targetry Devices in FRIB: Production Target</vt:lpstr>
      <vt:lpstr>High Power Targetry Devices in FRIB: Beam Dump</vt:lpstr>
      <vt:lpstr>Phased Deployment Example 2: Charge Selector Upgrade with Rotating Drums for Beam Power &gt; 50 kW</vt:lpstr>
      <vt:lpstr>Multi-layered Machine Protection for Heavy Ion Beams </vt:lpstr>
      <vt:lpstr>References</vt:lpstr>
      <vt:lpstr>PowerPoint Presentation</vt:lpstr>
    </vt:vector>
  </TitlesOfParts>
  <Company>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 ramp up: status and plans</dc:title>
  <dc:creator>Wei, Jie</dc:creator>
  <cp:lastModifiedBy>Miller, Samuel</cp:lastModifiedBy>
  <cp:revision>185</cp:revision>
  <cp:lastPrinted>2023-04-27T17:51:02Z</cp:lastPrinted>
  <dcterms:created xsi:type="dcterms:W3CDTF">2023-05-16T14:40:51Z</dcterms:created>
  <dcterms:modified xsi:type="dcterms:W3CDTF">2024-10-28T08:40:40Z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0x010100047A5A396B3A2745BAEFDFB5631C8427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