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10" r:id="rId4"/>
  </p:sldMasterIdLst>
  <p:notesMasterIdLst>
    <p:notesMasterId r:id="rId40"/>
  </p:notesMasterIdLst>
  <p:handoutMasterIdLst>
    <p:handoutMasterId r:id="rId41"/>
  </p:handoutMasterIdLst>
  <p:sldIdLst>
    <p:sldId id="270" r:id="rId5"/>
    <p:sldId id="579" r:id="rId6"/>
    <p:sldId id="539" r:id="rId7"/>
    <p:sldId id="587" r:id="rId8"/>
    <p:sldId id="1894" r:id="rId9"/>
    <p:sldId id="549" r:id="rId10"/>
    <p:sldId id="1904" r:id="rId11"/>
    <p:sldId id="581" r:id="rId12"/>
    <p:sldId id="591" r:id="rId13"/>
    <p:sldId id="1898" r:id="rId14"/>
    <p:sldId id="810" r:id="rId15"/>
    <p:sldId id="1896" r:id="rId16"/>
    <p:sldId id="589" r:id="rId17"/>
    <p:sldId id="1899" r:id="rId18"/>
    <p:sldId id="1900" r:id="rId19"/>
    <p:sldId id="1901" r:id="rId20"/>
    <p:sldId id="1903" r:id="rId21"/>
    <p:sldId id="1902" r:id="rId22"/>
    <p:sldId id="1891" r:id="rId23"/>
    <p:sldId id="1892" r:id="rId24"/>
    <p:sldId id="1897" r:id="rId25"/>
    <p:sldId id="1895" r:id="rId26"/>
    <p:sldId id="1905" r:id="rId27"/>
    <p:sldId id="1906" r:id="rId28"/>
    <p:sldId id="1907" r:id="rId29"/>
    <p:sldId id="580" r:id="rId30"/>
    <p:sldId id="553" r:id="rId31"/>
    <p:sldId id="1908" r:id="rId32"/>
    <p:sldId id="588" r:id="rId33"/>
    <p:sldId id="266" r:id="rId34"/>
    <p:sldId id="761" r:id="rId35"/>
    <p:sldId id="806" r:id="rId36"/>
    <p:sldId id="548" r:id="rId37"/>
    <p:sldId id="256" r:id="rId38"/>
    <p:sldId id="261" r:id="rId39"/>
  </p:sldIdLst>
  <p:sldSz cx="12192000" cy="6858000"/>
  <p:notesSz cx="6950075" cy="9236075"/>
  <p:defaultTextStyle>
    <a:defPPr>
      <a:defRPr lang="en-US"/>
    </a:defPPr>
    <a:lvl1pPr algn="l" defTabSz="457126" rtl="0" fontAlgn="base">
      <a:spcBef>
        <a:spcPct val="0"/>
      </a:spcBef>
      <a:spcAft>
        <a:spcPct val="0"/>
      </a:spcAft>
      <a:defRPr kern="1200">
        <a:solidFill>
          <a:schemeClr val="tx1"/>
        </a:solidFill>
        <a:latin typeface="Arial" pitchFamily="34" charset="0"/>
        <a:ea typeface="ヒラギノ角ゴ Pro W3"/>
        <a:cs typeface="ヒラギノ角ゴ Pro W3"/>
      </a:defRPr>
    </a:lvl1pPr>
    <a:lvl2pPr marL="457126" algn="l" defTabSz="457126" rtl="0" fontAlgn="base">
      <a:spcBef>
        <a:spcPct val="0"/>
      </a:spcBef>
      <a:spcAft>
        <a:spcPct val="0"/>
      </a:spcAft>
      <a:defRPr kern="1200">
        <a:solidFill>
          <a:schemeClr val="tx1"/>
        </a:solidFill>
        <a:latin typeface="Arial" pitchFamily="34" charset="0"/>
        <a:ea typeface="ヒラギノ角ゴ Pro W3"/>
        <a:cs typeface="ヒラギノ角ゴ Pro W3"/>
      </a:defRPr>
    </a:lvl2pPr>
    <a:lvl3pPr marL="914254" algn="l" defTabSz="457126" rtl="0" fontAlgn="base">
      <a:spcBef>
        <a:spcPct val="0"/>
      </a:spcBef>
      <a:spcAft>
        <a:spcPct val="0"/>
      </a:spcAft>
      <a:defRPr kern="1200">
        <a:solidFill>
          <a:schemeClr val="tx1"/>
        </a:solidFill>
        <a:latin typeface="Arial" pitchFamily="34" charset="0"/>
        <a:ea typeface="ヒラギノ角ゴ Pro W3"/>
        <a:cs typeface="ヒラギノ角ゴ Pro W3"/>
      </a:defRPr>
    </a:lvl3pPr>
    <a:lvl4pPr marL="1371379" algn="l" defTabSz="457126" rtl="0" fontAlgn="base">
      <a:spcBef>
        <a:spcPct val="0"/>
      </a:spcBef>
      <a:spcAft>
        <a:spcPct val="0"/>
      </a:spcAft>
      <a:defRPr kern="1200">
        <a:solidFill>
          <a:schemeClr val="tx1"/>
        </a:solidFill>
        <a:latin typeface="Arial" pitchFamily="34" charset="0"/>
        <a:ea typeface="ヒラギノ角ゴ Pro W3"/>
        <a:cs typeface="ヒラギノ角ゴ Pro W3"/>
      </a:defRPr>
    </a:lvl4pPr>
    <a:lvl5pPr marL="1828506" algn="l" defTabSz="457126" rtl="0" fontAlgn="base">
      <a:spcBef>
        <a:spcPct val="0"/>
      </a:spcBef>
      <a:spcAft>
        <a:spcPct val="0"/>
      </a:spcAft>
      <a:defRPr kern="1200">
        <a:solidFill>
          <a:schemeClr val="tx1"/>
        </a:solidFill>
        <a:latin typeface="Arial" pitchFamily="34" charset="0"/>
        <a:ea typeface="ヒラギノ角ゴ Pro W3"/>
        <a:cs typeface="ヒラギノ角ゴ Pro W3"/>
      </a:defRPr>
    </a:lvl5pPr>
    <a:lvl6pPr marL="2285633" algn="l" defTabSz="914254" rtl="0" eaLnBrk="1" latinLnBrk="0" hangingPunct="1">
      <a:defRPr kern="1200">
        <a:solidFill>
          <a:schemeClr val="tx1"/>
        </a:solidFill>
        <a:latin typeface="Arial" pitchFamily="34" charset="0"/>
        <a:ea typeface="ヒラギノ角ゴ Pro W3"/>
        <a:cs typeface="ヒラギノ角ゴ Pro W3"/>
      </a:defRPr>
    </a:lvl6pPr>
    <a:lvl7pPr marL="2742759" algn="l" defTabSz="914254" rtl="0" eaLnBrk="1" latinLnBrk="0" hangingPunct="1">
      <a:defRPr kern="1200">
        <a:solidFill>
          <a:schemeClr val="tx1"/>
        </a:solidFill>
        <a:latin typeface="Arial" pitchFamily="34" charset="0"/>
        <a:ea typeface="ヒラギノ角ゴ Pro W3"/>
        <a:cs typeface="ヒラギノ角ゴ Pro W3"/>
      </a:defRPr>
    </a:lvl7pPr>
    <a:lvl8pPr marL="3199886" algn="l" defTabSz="914254" rtl="0" eaLnBrk="1" latinLnBrk="0" hangingPunct="1">
      <a:defRPr kern="1200">
        <a:solidFill>
          <a:schemeClr val="tx1"/>
        </a:solidFill>
        <a:latin typeface="Arial" pitchFamily="34" charset="0"/>
        <a:ea typeface="ヒラギノ角ゴ Pro W3"/>
        <a:cs typeface="ヒラギノ角ゴ Pro W3"/>
      </a:defRPr>
    </a:lvl8pPr>
    <a:lvl9pPr marL="3657012" algn="l" defTabSz="914254" rtl="0" eaLnBrk="1" latinLnBrk="0" hangingPunct="1">
      <a:defRPr kern="1200">
        <a:solidFill>
          <a:schemeClr val="tx1"/>
        </a:solidFill>
        <a:latin typeface="Arial" pitchFamily="34" charset="0"/>
        <a:ea typeface="ヒラギノ角ゴ Pro W3"/>
        <a:cs typeface="ヒラギノ角ゴ Pro W3"/>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08" userDrawn="1">
          <p15:clr>
            <a:srgbClr val="A4A3A4"/>
          </p15:clr>
        </p15:guide>
        <p15:guide id="2" pos="218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00FF"/>
    <a:srgbClr val="F103BE"/>
    <a:srgbClr val="66FF66"/>
    <a:srgbClr val="CC0000"/>
    <a:srgbClr val="000000"/>
    <a:srgbClr val="064308"/>
    <a:srgbClr val="FFAE1A"/>
    <a:srgbClr val="E7E9DE"/>
    <a:srgbClr val="0F0C8F"/>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41" autoAdjust="0"/>
    <p:restoredTop sz="94660"/>
  </p:normalViewPr>
  <p:slideViewPr>
    <p:cSldViewPr snapToObjects="1">
      <p:cViewPr varScale="1">
        <p:scale>
          <a:sx n="67" d="100"/>
          <a:sy n="67" d="100"/>
        </p:scale>
        <p:origin x="216" y="66"/>
      </p:cViewPr>
      <p:guideLst>
        <p:guide orient="horz" pos="2160"/>
        <p:guide pos="3840"/>
      </p:guideLst>
    </p:cSldViewPr>
  </p:slideViewPr>
  <p:notesTextViewPr>
    <p:cViewPr>
      <p:scale>
        <a:sx n="100" d="100"/>
        <a:sy n="100" d="100"/>
      </p:scale>
      <p:origin x="0" y="0"/>
    </p:cViewPr>
  </p:notesTextViewPr>
  <p:notesViewPr>
    <p:cSldViewPr snapToObjects="1">
      <p:cViewPr varScale="1">
        <p:scale>
          <a:sx n="73" d="100"/>
          <a:sy n="73" d="100"/>
        </p:scale>
        <p:origin x="2982" y="54"/>
      </p:cViewPr>
      <p:guideLst>
        <p:guide orient="horz" pos="2908"/>
        <p:guide pos="218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WAKAI-1\Desktop\TIARA\As&#26448;&#12398;&#29031;&#23556;&#12539;&#38750;&#29031;&#23556;&#12398;&#12487;&#12540;&#12479;&#12398;JNM&#35542;&#25991;&#25237;&#31295;&#29992;&#12398;&#20877;&#28204;&#23450;&#12392;&#20877;&#25972;&#29702;.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WAKAI-1\Desktop\TIARA\As&#26448;&#12398;&#29031;&#23556;&#12539;&#38750;&#29031;&#23556;&#12398;&#12487;&#12540;&#12479;&#12398;JNM&#35542;&#25991;&#25237;&#31295;&#29992;&#12398;&#20877;&#28204;&#23450;&#12392;&#20877;&#25972;&#29702;.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28831233595800526"/>
          <c:y val="0.90277777777777779"/>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9560407442144523"/>
          <c:y val="0.10773130870998608"/>
          <c:w val="0.77699282395794711"/>
          <c:h val="0.63642470056161693"/>
        </c:manualLayout>
      </c:layout>
      <c:scatterChart>
        <c:scatterStyle val="lineMarker"/>
        <c:varyColors val="0"/>
        <c:ser>
          <c:idx val="0"/>
          <c:order val="0"/>
          <c:tx>
            <c:v>Displacement Damage (dpa)</c:v>
          </c:tx>
          <c:spPr>
            <a:ln w="19050" cap="rnd">
              <a:noFill/>
              <a:round/>
            </a:ln>
            <a:effectLst/>
          </c:spPr>
          <c:marker>
            <c:symbol val="circle"/>
            <c:size val="5"/>
            <c:spPr>
              <a:solidFill>
                <a:schemeClr val="accent1"/>
              </a:solidFill>
              <a:ln w="38100">
                <a:solidFill>
                  <a:schemeClr val="accent1"/>
                </a:solidFill>
              </a:ln>
              <a:effectLst/>
            </c:spPr>
          </c:marker>
          <c:xVal>
            <c:numRef>
              <c:f>Sheet1!$A$3:$A$5</c:f>
              <c:numCache>
                <c:formatCode>General</c:formatCode>
                <c:ptCount val="3"/>
                <c:pt idx="0">
                  <c:v>0</c:v>
                </c:pt>
                <c:pt idx="1">
                  <c:v>0.1</c:v>
                </c:pt>
                <c:pt idx="2">
                  <c:v>1</c:v>
                </c:pt>
              </c:numCache>
            </c:numRef>
          </c:xVal>
          <c:yVal>
            <c:numRef>
              <c:f>Sheet1!$B$3:$B$5</c:f>
              <c:numCache>
                <c:formatCode>General</c:formatCode>
                <c:ptCount val="3"/>
                <c:pt idx="0">
                  <c:v>6.03</c:v>
                </c:pt>
                <c:pt idx="1">
                  <c:v>5.64</c:v>
                </c:pt>
                <c:pt idx="2">
                  <c:v>5.62</c:v>
                </c:pt>
              </c:numCache>
            </c:numRef>
          </c:yVal>
          <c:smooth val="0"/>
          <c:extLst>
            <c:ext xmlns:c16="http://schemas.microsoft.com/office/drawing/2014/chart" uri="{C3380CC4-5D6E-409C-BE32-E72D297353CC}">
              <c16:uniqueId val="{00000000-B8DD-40E0-8C8E-A53E4C7CF95E}"/>
            </c:ext>
          </c:extLst>
        </c:ser>
        <c:dLbls>
          <c:showLegendKey val="0"/>
          <c:showVal val="0"/>
          <c:showCatName val="0"/>
          <c:showSerName val="0"/>
          <c:showPercent val="0"/>
          <c:showBubbleSize val="0"/>
        </c:dLbls>
        <c:axId val="753185160"/>
        <c:axId val="753185552"/>
      </c:scatterChart>
      <c:valAx>
        <c:axId val="753185160"/>
        <c:scaling>
          <c:orientation val="minMax"/>
          <c:max val="2"/>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753185552"/>
        <c:crosses val="autoZero"/>
        <c:crossBetween val="midCat"/>
      </c:valAx>
      <c:valAx>
        <c:axId val="753185552"/>
        <c:scaling>
          <c:orientation val="minMax"/>
          <c:max val="8"/>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753185160"/>
        <c:crosses val="autoZero"/>
        <c:crossBetween val="midCat"/>
      </c:valAx>
      <c:spPr>
        <a:noFill/>
        <a:ln w="25400">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pPr>
      <a:endParaRPr lang="ja-JP"/>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717844133749212"/>
          <c:y val="0.16373162775879876"/>
          <c:w val="0.77475690884899762"/>
          <c:h val="0.5990172809946539"/>
        </c:manualLayout>
      </c:layout>
      <c:scatterChart>
        <c:scatterStyle val="lineMarker"/>
        <c:varyColors val="0"/>
        <c:ser>
          <c:idx val="0"/>
          <c:order val="0"/>
          <c:spPr>
            <a:ln w="19050" cap="rnd">
              <a:noFill/>
              <a:round/>
            </a:ln>
            <a:effectLst/>
          </c:spPr>
          <c:marker>
            <c:symbol val="circle"/>
            <c:size val="5"/>
            <c:spPr>
              <a:solidFill>
                <a:schemeClr val="accent1"/>
              </a:solidFill>
              <a:ln w="38100">
                <a:solidFill>
                  <a:schemeClr val="accent1"/>
                </a:solidFill>
              </a:ln>
              <a:effectLst/>
            </c:spPr>
          </c:marker>
          <c:xVal>
            <c:numRef>
              <c:f>Sheet1!$A$8:$A$10</c:f>
              <c:numCache>
                <c:formatCode>General</c:formatCode>
                <c:ptCount val="3"/>
                <c:pt idx="0">
                  <c:v>0</c:v>
                </c:pt>
                <c:pt idx="1">
                  <c:v>0.1</c:v>
                </c:pt>
                <c:pt idx="2">
                  <c:v>1</c:v>
                </c:pt>
              </c:numCache>
            </c:numRef>
          </c:xVal>
          <c:yVal>
            <c:numRef>
              <c:f>Sheet1!$B$8:$B$10</c:f>
              <c:numCache>
                <c:formatCode>General</c:formatCode>
                <c:ptCount val="3"/>
                <c:pt idx="0">
                  <c:v>5.27</c:v>
                </c:pt>
                <c:pt idx="1">
                  <c:v>4.96</c:v>
                </c:pt>
                <c:pt idx="2">
                  <c:v>6.02</c:v>
                </c:pt>
              </c:numCache>
            </c:numRef>
          </c:yVal>
          <c:smooth val="0"/>
          <c:extLst>
            <c:ext xmlns:c16="http://schemas.microsoft.com/office/drawing/2014/chart" uri="{C3380CC4-5D6E-409C-BE32-E72D297353CC}">
              <c16:uniqueId val="{00000000-BA79-4FA7-8432-4D27A248E70A}"/>
            </c:ext>
          </c:extLst>
        </c:ser>
        <c:dLbls>
          <c:showLegendKey val="0"/>
          <c:showVal val="0"/>
          <c:showCatName val="0"/>
          <c:showSerName val="0"/>
          <c:showPercent val="0"/>
          <c:showBubbleSize val="0"/>
        </c:dLbls>
        <c:axId val="774061728"/>
        <c:axId val="774060552"/>
      </c:scatterChart>
      <c:valAx>
        <c:axId val="774061728"/>
        <c:scaling>
          <c:orientation val="minMax"/>
          <c:max val="2"/>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774060552"/>
        <c:crosses val="autoZero"/>
        <c:crossBetween val="midCat"/>
      </c:valAx>
      <c:valAx>
        <c:axId val="774060552"/>
        <c:scaling>
          <c:orientation val="minMax"/>
          <c:max val="8"/>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41275" cap="flat" cmpd="sng" algn="ctr">
            <a:no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774061728"/>
        <c:crosses val="autoZero"/>
        <c:crossBetween val="midCat"/>
        <c:majorUnit val="2"/>
      </c:valAx>
      <c:spPr>
        <a:noFill/>
        <a:ln w="25400">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ja-JP"/>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0.0499</cdr:x>
      <cdr:y>0.05912</cdr:y>
    </cdr:from>
    <cdr:to>
      <cdr:x>0.11824</cdr:x>
      <cdr:y>0.94088</cdr:y>
    </cdr:to>
    <cdr:sp macro="" textlink="">
      <cdr:nvSpPr>
        <cdr:cNvPr id="2" name="テキスト ボックス 1">
          <a:extLst xmlns:a="http://schemas.openxmlformats.org/drawingml/2006/main">
            <a:ext uri="{FF2B5EF4-FFF2-40B4-BE49-F238E27FC236}">
              <a16:creationId xmlns:a16="http://schemas.microsoft.com/office/drawing/2014/main" id="{EF8FA443-D9E8-FC99-F3DC-1A7D159DD325}"/>
            </a:ext>
          </a:extLst>
        </cdr:cNvPr>
        <cdr:cNvSpPr txBox="1"/>
      </cdr:nvSpPr>
      <cdr:spPr>
        <a:xfrm xmlns:a="http://schemas.openxmlformats.org/drawingml/2006/main" rot="16200000">
          <a:off x="-814381" y="1204048"/>
          <a:ext cx="2399647" cy="31333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ja-JP" sz="1600" b="1" dirty="0"/>
            <a:t>Nano-hardness (</a:t>
          </a:r>
          <a:r>
            <a:rPr lang="en-US" altLang="ja-JP" sz="1600" b="1" dirty="0" err="1"/>
            <a:t>GPa</a:t>
          </a:r>
          <a:r>
            <a:rPr lang="en-US" altLang="ja-JP" sz="1600" b="1" dirty="0"/>
            <a:t>)</a:t>
          </a:r>
          <a:endParaRPr lang="ja-JP" altLang="en-US" sz="1600" b="1" dirty="0"/>
        </a:p>
      </cdr:txBody>
    </cdr:sp>
  </cdr:relSizeAnchor>
</c:userShapes>
</file>

<file path=ppt/drawings/drawing2.xml><?xml version="1.0" encoding="utf-8"?>
<c:userShapes xmlns:c="http://schemas.openxmlformats.org/drawingml/2006/chart">
  <cdr:relSizeAnchor xmlns:cdr="http://schemas.openxmlformats.org/drawingml/2006/chartDrawing">
    <cdr:from>
      <cdr:x>0.27859</cdr:x>
      <cdr:y>0.88083</cdr:y>
    </cdr:from>
    <cdr:to>
      <cdr:x>0.9533</cdr:x>
      <cdr:y>0.98083</cdr:y>
    </cdr:to>
    <cdr:sp macro="" textlink="">
      <cdr:nvSpPr>
        <cdr:cNvPr id="4" name="テキスト ボックス 3">
          <a:extLst xmlns:a="http://schemas.openxmlformats.org/drawingml/2006/main">
            <a:ext uri="{FF2B5EF4-FFF2-40B4-BE49-F238E27FC236}">
              <a16:creationId xmlns:a16="http://schemas.microsoft.com/office/drawing/2014/main" id="{C680B97D-5B4F-2727-3240-20AA3BC55FE2}"/>
            </a:ext>
          </a:extLst>
        </cdr:cNvPr>
        <cdr:cNvSpPr txBox="1"/>
      </cdr:nvSpPr>
      <cdr:spPr>
        <a:xfrm xmlns:a="http://schemas.openxmlformats.org/drawingml/2006/main">
          <a:off x="1277257" y="2397125"/>
          <a:ext cx="3093357" cy="27214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ja-JP" sz="1600" b="1"/>
            <a:t>Displacement Damage (dpa)</a:t>
          </a:r>
          <a:endParaRPr lang="ja-JP" altLang="en-US" sz="1600" b="1"/>
        </a:p>
      </cdr:txBody>
    </cdr:sp>
  </cdr:relSizeAnchor>
</c:userShapes>
</file>

<file path=ppt/handoutMasters/_rels/handoutMaster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937011" y="0"/>
            <a:ext cx="3011489" cy="463385"/>
          </a:xfrm>
          <a:prstGeom prst="rect">
            <a:avLst/>
          </a:prstGeom>
        </p:spPr>
        <p:txBody>
          <a:bodyPr vert="horz" lIns="90959" tIns="45479" rIns="90959" bIns="45479" rtlCol="0"/>
          <a:lstStyle>
            <a:lvl1pPr algn="r">
              <a:defRPr sz="1200"/>
            </a:lvl1pPr>
          </a:lstStyle>
          <a:p>
            <a:r>
              <a:rPr lang="en-US" sz="900" dirty="0"/>
              <a:t>3 May 2023</a:t>
            </a:r>
          </a:p>
        </p:txBody>
      </p:sp>
      <p:sp>
        <p:nvSpPr>
          <p:cNvPr id="14" name="Header Placeholder 13"/>
          <p:cNvSpPr>
            <a:spLocks noGrp="1"/>
          </p:cNvSpPr>
          <p:nvPr>
            <p:ph type="hdr" sz="quarter"/>
          </p:nvPr>
        </p:nvSpPr>
        <p:spPr>
          <a:xfrm>
            <a:off x="1" y="0"/>
            <a:ext cx="3011489" cy="463385"/>
          </a:xfrm>
          <a:prstGeom prst="rect">
            <a:avLst/>
          </a:prstGeom>
        </p:spPr>
        <p:txBody>
          <a:bodyPr vert="horz" lIns="90959" tIns="45479" rIns="90959" bIns="45479" rtlCol="0"/>
          <a:lstStyle>
            <a:lvl1pPr algn="l">
              <a:defRPr sz="1200"/>
            </a:lvl1pPr>
          </a:lstStyle>
          <a:p>
            <a:r>
              <a:rPr lang="en-US" sz="900" dirty="0"/>
              <a:t>FRIB PowerPoint Template 16x9 Status</a:t>
            </a:r>
          </a:p>
          <a:p>
            <a:r>
              <a:rPr lang="en-US" sz="900" dirty="0"/>
              <a:t>Alex Parsons, FRIB Creative Director</a:t>
            </a:r>
          </a:p>
        </p:txBody>
      </p:sp>
      <p:sp>
        <p:nvSpPr>
          <p:cNvPr id="5" name="Footer Placeholder 1"/>
          <p:cNvSpPr>
            <a:spLocks noGrp="1"/>
          </p:cNvSpPr>
          <p:nvPr>
            <p:ph type="ftr" sz="quarter" idx="2"/>
          </p:nvPr>
        </p:nvSpPr>
        <p:spPr>
          <a:xfrm>
            <a:off x="788289" y="8450227"/>
            <a:ext cx="4729728" cy="703690"/>
          </a:xfrm>
          <a:prstGeom prst="rect">
            <a:avLst/>
          </a:prstGeom>
        </p:spPr>
        <p:txBody>
          <a:bodyPr vert="horz" lIns="94149" tIns="47074" rIns="94149" bIns="47074" rtlCol="0" anchor="b"/>
          <a:lstStyle>
            <a:lvl1pPr algn="l">
              <a:defRPr sz="1200"/>
            </a:lvl1pPr>
          </a:lstStyle>
          <a:p>
            <a:r>
              <a:rPr lang="en-US" sz="900" dirty="0"/>
              <a:t>Facility for Rare Isotope Beams</a:t>
            </a:r>
          </a:p>
          <a:p>
            <a:r>
              <a:rPr lang="en-US" sz="900" dirty="0"/>
              <a:t>U.S. Department of Energy Office of Science | Michigan State University</a:t>
            </a:r>
          </a:p>
          <a:p>
            <a:r>
              <a:rPr lang="en-US" sz="900" dirty="0"/>
              <a:t>640 South Shaw Lane • East Lansing, MI 48824, USA</a:t>
            </a:r>
          </a:p>
          <a:p>
            <a:r>
              <a:rPr lang="en-US" sz="900" dirty="0"/>
              <a:t>frib.msu.edu</a:t>
            </a: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205" y="8403314"/>
            <a:ext cx="642863" cy="750601"/>
          </a:xfrm>
          <a:prstGeom prst="rect">
            <a:avLst/>
          </a:prstGeom>
        </p:spPr>
      </p:pic>
      <p:sp>
        <p:nvSpPr>
          <p:cNvPr id="2" name="Slide Number Placeholder 1"/>
          <p:cNvSpPr>
            <a:spLocks noGrp="1"/>
          </p:cNvSpPr>
          <p:nvPr>
            <p:ph type="sldNum" sz="quarter" idx="3"/>
          </p:nvPr>
        </p:nvSpPr>
        <p:spPr>
          <a:xfrm>
            <a:off x="3936173" y="8772379"/>
            <a:ext cx="3012329" cy="463696"/>
          </a:xfrm>
          <a:prstGeom prst="rect">
            <a:avLst/>
          </a:prstGeom>
        </p:spPr>
        <p:txBody>
          <a:bodyPr vert="horz" lIns="90763" tIns="45382" rIns="90763" bIns="45382" rtlCol="0" anchor="b"/>
          <a:lstStyle>
            <a:lvl1pPr algn="r">
              <a:defRPr sz="1200"/>
            </a:lvl1pPr>
          </a:lstStyle>
          <a:p>
            <a:fld id="{0C3F6D33-7C2E-44BB-B6EF-2876F56DBD42}" type="slidenum">
              <a:rPr lang="en-US" sz="900"/>
              <a:t>‹#›</a:t>
            </a:fld>
            <a:endParaRPr lang="en-US" sz="900" dirty="0"/>
          </a:p>
        </p:txBody>
      </p:sp>
    </p:spTree>
    <p:extLst>
      <p:ext uri="{BB962C8B-B14F-4D97-AF65-F5344CB8AC3E}">
        <p14:creationId xmlns:p14="http://schemas.microsoft.com/office/powerpoint/2010/main" val="380257101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11699" cy="461725"/>
          </a:xfrm>
          <a:prstGeom prst="rect">
            <a:avLst/>
          </a:prstGeom>
        </p:spPr>
        <p:txBody>
          <a:bodyPr vert="horz" wrap="square" lIns="91914" tIns="45956" rIns="91914" bIns="45956" numCol="1" anchor="t" anchorCtr="0" compatLnSpc="1">
            <a:prstTxWarp prst="textNoShape">
              <a:avLst/>
            </a:prstTxWarp>
          </a:bodyPr>
          <a:lstStyle>
            <a:lvl1pPr>
              <a:defRPr sz="1200">
                <a:latin typeface="Calibri" pitchFamily="49" charset="0"/>
                <a:ea typeface="ヒラギノ角ゴ Pro W3" pitchFamily="49" charset="-128"/>
                <a:cs typeface="ヒラギノ角ゴ Pro W3" pitchFamily="49" charset="-128"/>
              </a:defRPr>
            </a:lvl1pPr>
          </a:lstStyle>
          <a:p>
            <a:pPr>
              <a:defRPr/>
            </a:pPr>
            <a:endParaRPr lang="en-US"/>
          </a:p>
        </p:txBody>
      </p:sp>
      <p:sp>
        <p:nvSpPr>
          <p:cNvPr id="3" name="Date Placeholder 2"/>
          <p:cNvSpPr>
            <a:spLocks noGrp="1"/>
          </p:cNvSpPr>
          <p:nvPr>
            <p:ph type="dt" idx="1"/>
          </p:nvPr>
        </p:nvSpPr>
        <p:spPr>
          <a:xfrm>
            <a:off x="3936768" y="2"/>
            <a:ext cx="3011699" cy="461725"/>
          </a:xfrm>
          <a:prstGeom prst="rect">
            <a:avLst/>
          </a:prstGeom>
        </p:spPr>
        <p:txBody>
          <a:bodyPr vert="horz" wrap="square" lIns="91914" tIns="45956" rIns="91914" bIns="45956" numCol="1" anchor="t" anchorCtr="0" compatLnSpc="1">
            <a:prstTxWarp prst="textNoShape">
              <a:avLst/>
            </a:prstTxWarp>
          </a:bodyPr>
          <a:lstStyle>
            <a:lvl1pPr algn="r">
              <a:defRPr sz="1200" smtClean="0">
                <a:latin typeface="Calibri" pitchFamily="34" charset="0"/>
                <a:ea typeface="ヒラギノ角ゴ Pro W3" pitchFamily="-112" charset="-128"/>
                <a:cs typeface="+mn-cs"/>
              </a:defRPr>
            </a:lvl1pPr>
          </a:lstStyle>
          <a:p>
            <a:pPr>
              <a:defRPr/>
            </a:pPr>
            <a:fld id="{58165478-8271-4537-9DBA-6DB278E2C8C0}" type="datetime1">
              <a:rPr lang="en-US"/>
              <a:pPr>
                <a:defRPr/>
              </a:pPr>
              <a:t>11/1/2024</a:t>
            </a:fld>
            <a:endParaRPr lang="en-US"/>
          </a:p>
        </p:txBody>
      </p:sp>
      <p:sp>
        <p:nvSpPr>
          <p:cNvPr id="4" name="Slide Image Placeholder 3"/>
          <p:cNvSpPr>
            <a:spLocks noGrp="1" noRot="1" noChangeAspect="1"/>
          </p:cNvSpPr>
          <p:nvPr>
            <p:ph type="sldImg" idx="2"/>
          </p:nvPr>
        </p:nvSpPr>
        <p:spPr>
          <a:xfrm>
            <a:off x="396875" y="692150"/>
            <a:ext cx="6156325" cy="3463925"/>
          </a:xfrm>
          <a:prstGeom prst="rect">
            <a:avLst/>
          </a:prstGeom>
          <a:noFill/>
          <a:ln w="12700">
            <a:solidFill>
              <a:prstClr val="black"/>
            </a:solidFill>
          </a:ln>
        </p:spPr>
        <p:txBody>
          <a:bodyPr vert="horz" wrap="square" lIns="91914" tIns="45956" rIns="91914" bIns="45956"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95008" y="4387178"/>
            <a:ext cx="5560060" cy="4155519"/>
          </a:xfrm>
          <a:prstGeom prst="rect">
            <a:avLst/>
          </a:prstGeom>
        </p:spPr>
        <p:txBody>
          <a:bodyPr vert="horz" wrap="square" lIns="91914" tIns="45956" rIns="91914" bIns="45956" numCol="1" anchor="t" anchorCtr="0" compatLnSpc="1">
            <a:prstTxWarp prst="textNoShape">
              <a:avLst/>
            </a:prstTxWarp>
            <a:normAutofit/>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6" name="Footer Placeholder 5"/>
          <p:cNvSpPr>
            <a:spLocks noGrp="1"/>
          </p:cNvSpPr>
          <p:nvPr>
            <p:ph type="ftr" sz="quarter" idx="4"/>
          </p:nvPr>
        </p:nvSpPr>
        <p:spPr>
          <a:xfrm>
            <a:off x="1" y="8772764"/>
            <a:ext cx="3011699" cy="461724"/>
          </a:xfrm>
          <a:prstGeom prst="rect">
            <a:avLst/>
          </a:prstGeom>
        </p:spPr>
        <p:txBody>
          <a:bodyPr vert="horz" wrap="square" lIns="91914" tIns="45956" rIns="91914" bIns="45956" numCol="1" anchor="b" anchorCtr="0" compatLnSpc="1">
            <a:prstTxWarp prst="textNoShape">
              <a:avLst/>
            </a:prstTxWarp>
          </a:bodyPr>
          <a:lstStyle>
            <a:lvl1pPr>
              <a:defRPr sz="1200">
                <a:latin typeface="Calibri" pitchFamily="49" charset="0"/>
                <a:ea typeface="ヒラギノ角ゴ Pro W3" pitchFamily="49" charset="-128"/>
                <a:cs typeface="ヒラギノ角ゴ Pro W3" pitchFamily="49" charset="-128"/>
              </a:defRPr>
            </a:lvl1pPr>
          </a:lstStyle>
          <a:p>
            <a:pPr>
              <a:defRPr/>
            </a:pPr>
            <a:endParaRPr lang="en-US"/>
          </a:p>
        </p:txBody>
      </p:sp>
      <p:sp>
        <p:nvSpPr>
          <p:cNvPr id="7" name="Slide Number Placeholder 6"/>
          <p:cNvSpPr>
            <a:spLocks noGrp="1"/>
          </p:cNvSpPr>
          <p:nvPr>
            <p:ph type="sldNum" sz="quarter" idx="5"/>
          </p:nvPr>
        </p:nvSpPr>
        <p:spPr>
          <a:xfrm>
            <a:off x="3936768" y="8772764"/>
            <a:ext cx="3011699" cy="461724"/>
          </a:xfrm>
          <a:prstGeom prst="rect">
            <a:avLst/>
          </a:prstGeom>
        </p:spPr>
        <p:txBody>
          <a:bodyPr vert="horz" wrap="square" lIns="91914" tIns="45956" rIns="91914" bIns="45956" numCol="1" anchor="b" anchorCtr="0" compatLnSpc="1">
            <a:prstTxWarp prst="textNoShape">
              <a:avLst/>
            </a:prstTxWarp>
          </a:bodyPr>
          <a:lstStyle>
            <a:lvl1pPr algn="r">
              <a:defRPr sz="1200" smtClean="0">
                <a:latin typeface="Calibri" pitchFamily="34" charset="0"/>
                <a:ea typeface="ヒラギノ角ゴ Pro W3" pitchFamily="-112" charset="-128"/>
                <a:cs typeface="+mn-cs"/>
              </a:defRPr>
            </a:lvl1pPr>
          </a:lstStyle>
          <a:p>
            <a:pPr>
              <a:defRPr/>
            </a:pPr>
            <a:fld id="{74EB2CD8-9047-43A5-BEAD-229CAC8CFCAA}" type="slidenum">
              <a:rPr lang="en-US"/>
              <a:pPr>
                <a:defRPr/>
              </a:pPr>
              <a:t>‹#›</a:t>
            </a:fld>
            <a:endParaRPr lang="en-US"/>
          </a:p>
        </p:txBody>
      </p:sp>
    </p:spTree>
    <p:extLst>
      <p:ext uri="{BB962C8B-B14F-4D97-AF65-F5344CB8AC3E}">
        <p14:creationId xmlns:p14="http://schemas.microsoft.com/office/powerpoint/2010/main" val="4104131628"/>
      </p:ext>
    </p:extLst>
  </p:cSld>
  <p:clrMap bg1="lt1" tx1="dk1" bg2="lt2" tx2="dk2" accent1="accent1" accent2="accent2" accent3="accent3" accent4="accent4" accent5="accent5" accent6="accent6" hlink="hlink" folHlink="folHlink"/>
  <p:hf sldNum="0" hdr="0" ftr="0" dt="0"/>
  <p:notesStyle>
    <a:lvl1pPr algn="l" defTabSz="457126"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pitchFamily="-65" charset="-128"/>
      </a:defRPr>
    </a:lvl1pPr>
    <a:lvl2pPr marL="742831" indent="-285705" algn="l" defTabSz="457126"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a:defRPr>
    </a:lvl2pPr>
    <a:lvl3pPr marL="1142817" indent="-228563" algn="l" defTabSz="457126" rtl="0" eaLnBrk="0" fontAlgn="base" hangingPunct="0">
      <a:spcBef>
        <a:spcPct val="30000"/>
      </a:spcBef>
      <a:spcAft>
        <a:spcPct val="0"/>
      </a:spcAft>
      <a:defRPr sz="1200" kern="1200">
        <a:solidFill>
          <a:schemeClr val="tx1"/>
        </a:solidFill>
        <a:latin typeface="+mn-lt"/>
        <a:ea typeface="ＭＳ Ｐゴシック" charset="-128"/>
        <a:cs typeface="ＭＳ Ｐゴシック" pitchFamily="-65" charset="-128"/>
      </a:defRPr>
    </a:lvl3pPr>
    <a:lvl4pPr marL="1599942" indent="-228563" algn="l" defTabSz="457126"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4pPr>
    <a:lvl5pPr marL="2057070" indent="-228563" algn="l" defTabSz="457126"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5pPr>
    <a:lvl6pPr marL="2285633" algn="l" defTabSz="457126" rtl="0" eaLnBrk="1" latinLnBrk="0" hangingPunct="1">
      <a:defRPr sz="1200" kern="1200">
        <a:solidFill>
          <a:schemeClr val="tx1"/>
        </a:solidFill>
        <a:latin typeface="+mn-lt"/>
        <a:ea typeface="+mn-ea"/>
        <a:cs typeface="+mn-cs"/>
      </a:defRPr>
    </a:lvl6pPr>
    <a:lvl7pPr marL="2742759" algn="l" defTabSz="457126" rtl="0" eaLnBrk="1" latinLnBrk="0" hangingPunct="1">
      <a:defRPr sz="1200" kern="1200">
        <a:solidFill>
          <a:schemeClr val="tx1"/>
        </a:solidFill>
        <a:latin typeface="+mn-lt"/>
        <a:ea typeface="+mn-ea"/>
        <a:cs typeface="+mn-cs"/>
      </a:defRPr>
    </a:lvl7pPr>
    <a:lvl8pPr marL="3199886" algn="l" defTabSz="457126" rtl="0" eaLnBrk="1" latinLnBrk="0" hangingPunct="1">
      <a:defRPr sz="1200" kern="1200">
        <a:solidFill>
          <a:schemeClr val="tx1"/>
        </a:solidFill>
        <a:latin typeface="+mn-lt"/>
        <a:ea typeface="+mn-ea"/>
        <a:cs typeface="+mn-cs"/>
      </a:defRPr>
    </a:lvl8pPr>
    <a:lvl9pPr marL="3657012" algn="l" defTabSz="45712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xfrm>
            <a:off x="396875" y="692150"/>
            <a:ext cx="6156325" cy="3463925"/>
          </a:xfrm>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a:ea typeface="ヒラギノ角ゴ Pro W3"/>
              <a:cs typeface="ヒラギノ角ゴ Pro W3"/>
            </a:endParaRPr>
          </a:p>
        </p:txBody>
      </p:sp>
    </p:spTree>
    <p:extLst>
      <p:ext uri="{BB962C8B-B14F-4D97-AF65-F5344CB8AC3E}">
        <p14:creationId xmlns:p14="http://schemas.microsoft.com/office/powerpoint/2010/main" val="164087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Charge stripper suffers the severest condition (beam focused on thin film, high </a:t>
            </a:r>
            <a:r>
              <a:rPr lang="en-US" sz="1200" dirty="0" err="1"/>
              <a:t>dE</a:t>
            </a:r>
            <a:r>
              <a:rPr lang="en-US" sz="1200" dirty="0"/>
              <a:t>/dx due to low energy).</a:t>
            </a:r>
          </a:p>
          <a:p>
            <a:r>
              <a:rPr lang="en-US" sz="1200" dirty="0"/>
              <a:t>Target will have a similar thermal load but have advantage of thickness (rigid). Graphite is ok.</a:t>
            </a:r>
          </a:p>
          <a:p>
            <a:r>
              <a:rPr lang="en-US" sz="1200" dirty="0"/>
              <a:t>Beam dump and charge selector for high power operations will be liquid due to Bragg peak.</a:t>
            </a:r>
          </a:p>
          <a:p>
            <a:endParaRPr lang="en-US" dirty="0"/>
          </a:p>
        </p:txBody>
      </p:sp>
    </p:spTree>
    <p:extLst>
      <p:ext uri="{BB962C8B-B14F-4D97-AF65-F5344CB8AC3E}">
        <p14:creationId xmlns:p14="http://schemas.microsoft.com/office/powerpoint/2010/main" val="37269351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le">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850703" y="1238250"/>
            <a:ext cx="9986635" cy="447389"/>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defTabSz="457040" eaLnBrk="0" hangingPunct="0">
              <a:lnSpc>
                <a:spcPct val="90000"/>
              </a:lnSpc>
              <a:defRPr/>
            </a:pPr>
            <a:endParaRPr lang="en-US" sz="2600" dirty="0">
              <a:latin typeface="Helvetica" pitchFamily="-107" charset="0"/>
              <a:ea typeface="ヒラギノ角ゴ Pro W3" pitchFamily="-107" charset="-128"/>
              <a:cs typeface="Arial" charset="0"/>
            </a:endParaRPr>
          </a:p>
        </p:txBody>
      </p:sp>
      <p:sp>
        <p:nvSpPr>
          <p:cNvPr id="9" name="Subtitle 2"/>
          <p:cNvSpPr>
            <a:spLocks noGrp="1"/>
          </p:cNvSpPr>
          <p:nvPr>
            <p:ph type="subTitle" idx="1"/>
          </p:nvPr>
        </p:nvSpPr>
        <p:spPr>
          <a:xfrm>
            <a:off x="2032000" y="4071938"/>
            <a:ext cx="8128000" cy="1143000"/>
          </a:xfrm>
        </p:spPr>
        <p:txBody>
          <a:bodyPr/>
          <a:lstStyle>
            <a:lvl1pPr marL="0" indent="0" algn="ctr">
              <a:buNone/>
              <a:defRPr/>
            </a:lvl1pPr>
            <a:lvl2pPr marL="432277" indent="0" algn="ctr">
              <a:buNone/>
              <a:defRPr/>
            </a:lvl2pPr>
            <a:lvl3pPr marL="864551" indent="0" algn="ctr">
              <a:buNone/>
              <a:defRPr/>
            </a:lvl3pPr>
            <a:lvl4pPr marL="1296827" indent="0" algn="ctr">
              <a:buNone/>
              <a:defRPr/>
            </a:lvl4pPr>
            <a:lvl5pPr marL="1729104" indent="0" algn="ctr">
              <a:buNone/>
              <a:defRPr/>
            </a:lvl5pPr>
            <a:lvl6pPr marL="2161379" indent="0" algn="ctr">
              <a:buNone/>
              <a:defRPr/>
            </a:lvl6pPr>
            <a:lvl7pPr marL="2593655" indent="0" algn="ctr">
              <a:buNone/>
              <a:defRPr/>
            </a:lvl7pPr>
            <a:lvl8pPr marL="3025929" indent="0" algn="ctr">
              <a:buNone/>
              <a:defRPr/>
            </a:lvl8pPr>
            <a:lvl9pPr marL="3458205" indent="0" algn="ctr">
              <a:buNone/>
              <a:defRPr/>
            </a:lvl9pPr>
          </a:lstStyle>
          <a:p>
            <a:r>
              <a:rPr lang="en-US"/>
              <a:t>Click to edit Master subtitle style</a:t>
            </a:r>
            <a:endParaRPr lang="en-US" dirty="0"/>
          </a:p>
        </p:txBody>
      </p:sp>
      <p:sp>
        <p:nvSpPr>
          <p:cNvPr id="7" name="Rectangle 2"/>
          <p:cNvSpPr>
            <a:spLocks noGrp="1" noChangeArrowheads="1"/>
          </p:cNvSpPr>
          <p:nvPr>
            <p:ph type="title"/>
          </p:nvPr>
        </p:nvSpPr>
        <p:spPr bwMode="auto">
          <a:xfrm>
            <a:off x="95255" y="3147284"/>
            <a:ext cx="12001499" cy="478612"/>
          </a:xfrm>
          <a:prstGeom prst="rect">
            <a:avLst/>
          </a:prstGeom>
          <a:noFill/>
          <a:ln w="12700">
            <a:noFill/>
            <a:miter lim="800000"/>
            <a:headEnd/>
            <a:tailEnd/>
          </a:ln>
        </p:spPr>
        <p:txBody>
          <a:bodyPr lIns="56061" tIns="22425" rIns="56061" bIns="22425"/>
          <a:lstStyle/>
          <a:p>
            <a:pPr lvl="0"/>
            <a:r>
              <a:rPr lang="en-US"/>
              <a:t>Click to edit Master title style</a:t>
            </a:r>
            <a:endParaRPr lang="en-US" dirty="0"/>
          </a:p>
        </p:txBody>
      </p:sp>
      <p:sp>
        <p:nvSpPr>
          <p:cNvPr id="6" name="TextBox 5"/>
          <p:cNvSpPr txBox="1"/>
          <p:nvPr userDrawn="1"/>
        </p:nvSpPr>
        <p:spPr>
          <a:xfrm>
            <a:off x="0" y="6387154"/>
            <a:ext cx="12192000" cy="425885"/>
          </a:xfrm>
          <a:prstGeom prst="rect">
            <a:avLst/>
          </a:prstGeom>
          <a:noFill/>
        </p:spPr>
        <p:txBody>
          <a:bodyPr wrap="square" lIns="86486" tIns="43243" rIns="86486" bIns="43243" rtlCol="0">
            <a:spAutoFit/>
          </a:bodyPr>
          <a:lstStyle/>
          <a:p>
            <a:pPr algn="ctr"/>
            <a:r>
              <a:rPr lang="en-US" sz="1100" kern="1200" dirty="0">
                <a:solidFill>
                  <a:schemeClr val="tx1"/>
                </a:solidFill>
                <a:latin typeface="+mn-lt"/>
                <a:ea typeface="ヒラギノ角ゴ Pro W3"/>
                <a:cs typeface="ヒラギノ角ゴ Pro W3"/>
              </a:rPr>
              <a:t>This material is based upon work supported by the U.S. Department of Energy, Office of Science, Office of Nuclear Physics and used resources of</a:t>
            </a:r>
          </a:p>
          <a:p>
            <a:pPr algn="ctr"/>
            <a:r>
              <a:rPr lang="en-US" sz="1100" kern="1200" dirty="0">
                <a:solidFill>
                  <a:schemeClr val="tx1"/>
                </a:solidFill>
                <a:latin typeface="+mn-lt"/>
                <a:ea typeface="ヒラギノ角ゴ Pro W3"/>
                <a:cs typeface="ヒラギノ角ゴ Pro W3"/>
              </a:rPr>
              <a:t>the</a:t>
            </a:r>
            <a:r>
              <a:rPr lang="en-US" sz="1100" kern="1200" baseline="0" dirty="0">
                <a:solidFill>
                  <a:schemeClr val="tx1"/>
                </a:solidFill>
                <a:latin typeface="+mn-lt"/>
                <a:ea typeface="ヒラギノ角ゴ Pro W3"/>
                <a:cs typeface="ヒラギノ角ゴ Pro W3"/>
              </a:rPr>
              <a:t> </a:t>
            </a:r>
            <a:r>
              <a:rPr lang="en-US" sz="1100" kern="1200" dirty="0">
                <a:solidFill>
                  <a:schemeClr val="tx1"/>
                </a:solidFill>
                <a:latin typeface="+mn-lt"/>
                <a:ea typeface="ヒラギノ角ゴ Pro W3"/>
                <a:cs typeface="ヒラギノ角ゴ Pro W3"/>
              </a:rPr>
              <a:t>Facility for Rare Isotope Beams (FRIB) Operations, which is a DOE Office of Science User Facility under Award Number DE-SC0023633.</a:t>
            </a:r>
          </a:p>
        </p:txBody>
      </p:sp>
      <p:sp>
        <p:nvSpPr>
          <p:cNvPr id="10" name="Rectangle 9"/>
          <p:cNvSpPr/>
          <p:nvPr userDrawn="1"/>
        </p:nvSpPr>
        <p:spPr>
          <a:xfrm>
            <a:off x="4015216" y="415245"/>
            <a:ext cx="3657600" cy="20999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95900" y="546592"/>
            <a:ext cx="1600200" cy="2043892"/>
          </a:xfrm>
          <a:prstGeom prst="rect">
            <a:avLst/>
          </a:prstGeom>
        </p:spPr>
      </p:pic>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019800" y="5642530"/>
            <a:ext cx="3200400" cy="701322"/>
          </a:xfrm>
          <a:prstGeom prst="rect">
            <a:avLst/>
          </a:prstGeom>
        </p:spPr>
      </p:pic>
      <p:pic>
        <p:nvPicPr>
          <p:cNvPr id="14" name="Picture 1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944083" y="5642961"/>
            <a:ext cx="2651760" cy="627065"/>
          </a:xfrm>
          <a:prstGeom prst="rect">
            <a:avLst/>
          </a:prstGeom>
        </p:spPr>
      </p:pic>
    </p:spTree>
    <p:extLst>
      <p:ext uri="{BB962C8B-B14F-4D97-AF65-F5344CB8AC3E}">
        <p14:creationId xmlns:p14="http://schemas.microsoft.com/office/powerpoint/2010/main" val="3302241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839603"/>
            <a:ext cx="10363200" cy="167036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8C76CF7-892C-4DC9-ABD6-42555FC534FC}"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2128E1-F049-454A-A3D8-321393DE4DDD}" type="slidenum">
              <a:rPr lang="en-US" smtClean="0"/>
              <a:t>‹#›</a:t>
            </a:fld>
            <a:endParaRPr lang="en-US"/>
          </a:p>
        </p:txBody>
      </p:sp>
    </p:spTree>
    <p:extLst>
      <p:ext uri="{BB962C8B-B14F-4D97-AF65-F5344CB8AC3E}">
        <p14:creationId xmlns:p14="http://schemas.microsoft.com/office/powerpoint/2010/main" val="2541798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581891" y="83974"/>
            <a:ext cx="10946080" cy="604838"/>
          </a:xfrm>
        </p:spPr>
        <p:txBody>
          <a:bodyPr/>
          <a:lstStyle>
            <a:lvl1pPr>
              <a:defRPr>
                <a:effectLst>
                  <a:outerShdw blurRad="38100" dist="38100" dir="2700000" algn="tl">
                    <a:srgbClr val="000000">
                      <a:alpha val="43137"/>
                    </a:srgbClr>
                  </a:outerShdw>
                </a:effectLst>
                <a:latin typeface="Britannic Bold" pitchFamily="34" charset="0"/>
              </a:defRPr>
            </a:lvl1pPr>
          </a:lstStyle>
          <a:p>
            <a:r>
              <a:rPr lang="ja-JP" altLang="en-US" dirty="0"/>
              <a:t>マスタ タイトルの書式設定</a:t>
            </a:r>
          </a:p>
        </p:txBody>
      </p:sp>
      <p:sp>
        <p:nvSpPr>
          <p:cNvPr id="3" name="コンテンツ プレースホルダ 2"/>
          <p:cNvSpPr>
            <a:spLocks noGrp="1"/>
          </p:cNvSpPr>
          <p:nvPr>
            <p:ph idx="1"/>
          </p:nvPr>
        </p:nvSpPr>
        <p:spPr/>
        <p:txBody>
          <a:bodyPr/>
          <a:lstStyle>
            <a:lvl1pPr>
              <a:defRPr>
                <a:latin typeface="Verdana" pitchFamily="34" charset="0"/>
                <a:cs typeface="Verdana" pitchFamily="34" charset="0"/>
              </a:defRPr>
            </a:lvl1pPr>
            <a:lvl2pPr>
              <a:defRPr>
                <a:latin typeface="Verdana" pitchFamily="34" charset="0"/>
                <a:cs typeface="Verdana" pitchFamily="34" charset="0"/>
              </a:defRPr>
            </a:lvl2pPr>
            <a:lvl3pPr>
              <a:defRPr>
                <a:latin typeface="Verdana" pitchFamily="34" charset="0"/>
                <a:cs typeface="Verdana" pitchFamily="34" charset="0"/>
              </a:defRPr>
            </a:lvl3pPr>
            <a:lvl4pPr>
              <a:defRPr>
                <a:latin typeface="Verdana" pitchFamily="34" charset="0"/>
                <a:cs typeface="Verdana" pitchFamily="34" charset="0"/>
              </a:defRPr>
            </a:lvl4pPr>
            <a:lvl5pPr>
              <a:defRPr>
                <a:latin typeface="Verdana" pitchFamily="34" charset="0"/>
                <a:cs typeface="Verdana" pitchFamily="34" charset="0"/>
              </a:defRPr>
            </a:lvl5p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Rectangle 6"/>
          <p:cNvSpPr>
            <a:spLocks noGrp="1" noChangeArrowheads="1"/>
          </p:cNvSpPr>
          <p:nvPr>
            <p:ph type="sldNum" sz="quarter" idx="10"/>
          </p:nvPr>
        </p:nvSpPr>
        <p:spPr>
          <a:ln/>
        </p:spPr>
        <p:txBody>
          <a:bodyPr/>
          <a:lstStyle>
            <a:lvl1pPr>
              <a:defRPr/>
            </a:lvl1pPr>
          </a:lstStyle>
          <a:p>
            <a:pPr>
              <a:defRPr/>
            </a:pPr>
            <a:fld id="{9F116D1B-3857-46E4-969D-511DC8CE9295}" type="slidenum">
              <a:rPr lang="ja-JP" altLang="en-US">
                <a:solidFill>
                  <a:srgbClr val="333399">
                    <a:lumMod val="60000"/>
                    <a:lumOff val="40000"/>
                  </a:srgbClr>
                </a:solidFill>
              </a:rPr>
              <a:pPr>
                <a:defRPr/>
              </a:pPr>
              <a:t>‹#›</a:t>
            </a:fld>
            <a:endParaRPr lang="ja-JP" altLang="en-US" dirty="0">
              <a:solidFill>
                <a:srgbClr val="333399">
                  <a:lumMod val="60000"/>
                  <a:lumOff val="40000"/>
                </a:srgbClr>
              </a:solidFill>
            </a:endParaRPr>
          </a:p>
        </p:txBody>
      </p:sp>
    </p:spTree>
    <p:extLst>
      <p:ext uri="{BB962C8B-B14F-4D97-AF65-F5344CB8AC3E}">
        <p14:creationId xmlns:p14="http://schemas.microsoft.com/office/powerpoint/2010/main" val="36254694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20F366-DAC5-822C-68AD-969E6F610D22}"/>
              </a:ext>
            </a:extLst>
          </p:cNvPr>
          <p:cNvSpPr>
            <a:spLocks noGrp="1"/>
          </p:cNvSpPr>
          <p:nvPr>
            <p:ph type="dt" sz="half" idx="10"/>
          </p:nvPr>
        </p:nvSpPr>
        <p:spPr/>
        <p:txBody>
          <a:bodyPr/>
          <a:lstStyle/>
          <a:p>
            <a:fld id="{B656CFDF-F9A8-41C3-AD16-2CF57EDBDAAA}" type="datetimeFigureOut">
              <a:rPr lang="en-US" smtClean="0"/>
              <a:t>11/1/2024</a:t>
            </a:fld>
            <a:endParaRPr lang="en-US"/>
          </a:p>
        </p:txBody>
      </p:sp>
      <p:sp>
        <p:nvSpPr>
          <p:cNvPr id="3" name="Footer Placeholder 2">
            <a:extLst>
              <a:ext uri="{FF2B5EF4-FFF2-40B4-BE49-F238E27FC236}">
                <a16:creationId xmlns:a16="http://schemas.microsoft.com/office/drawing/2014/main" id="{32605BF4-1EDC-B9AE-C2D7-A3FC9DF6C5F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50D9D0-08A7-5767-DA5F-D36911AFB789}"/>
              </a:ext>
            </a:extLst>
          </p:cNvPr>
          <p:cNvSpPr>
            <a:spLocks noGrp="1"/>
          </p:cNvSpPr>
          <p:nvPr>
            <p:ph type="sldNum" sz="quarter" idx="12"/>
          </p:nvPr>
        </p:nvSpPr>
        <p:spPr/>
        <p:txBody>
          <a:bodyPr/>
          <a:lstStyle/>
          <a:p>
            <a:fld id="{96E7B80A-AB01-46F7-8BFB-D725782DE4C1}" type="slidenum">
              <a:rPr lang="en-US" smtClean="0"/>
              <a:t>‹#›</a:t>
            </a:fld>
            <a:endParaRPr lang="en-US"/>
          </a:p>
        </p:txBody>
      </p:sp>
    </p:spTree>
    <p:extLst>
      <p:ext uri="{BB962C8B-B14F-4D97-AF65-F5344CB8AC3E}">
        <p14:creationId xmlns:p14="http://schemas.microsoft.com/office/powerpoint/2010/main" val="1159783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13" name="Rectangle 12"/>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7" descr="FRIB_ppt_top.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2"/>
            <a:ext cx="12192000" cy="1003102"/>
          </a:xfrm>
          <a:prstGeom prst="rect">
            <a:avLst/>
          </a:prstGeom>
          <a:noFill/>
          <a:ln w="9525">
            <a:noFill/>
            <a:miter lim="800000"/>
            <a:headEnd/>
            <a:tailEnd/>
          </a:ln>
        </p:spPr>
      </p:pic>
      <p:sp>
        <p:nvSpPr>
          <p:cNvPr id="6" name="Text Box 5"/>
          <p:cNvSpPr txBox="1">
            <a:spLocks noChangeArrowheads="1"/>
          </p:cNvSpPr>
          <p:nvPr/>
        </p:nvSpPr>
        <p:spPr bwMode="auto">
          <a:xfrm>
            <a:off x="893039" y="1320109"/>
            <a:ext cx="10486572" cy="3415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12"/>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4937460"/>
          </a:xfrm>
        </p:spPr>
        <p:txBody>
          <a:bodyPr/>
          <a:lstStyle>
            <a:lvl3pPr>
              <a:defRPr sz="18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a:xfrm>
            <a:off x="101600" y="289337"/>
            <a:ext cx="11988800" cy="478624"/>
          </a:xfrm>
        </p:spPr>
        <p:txBody>
          <a:bodyPr/>
          <a:lstStyle/>
          <a:p>
            <a:r>
              <a:rPr lang="en-US"/>
              <a:t>Click to edit Master title style</a:t>
            </a:r>
            <a:endParaRPr lang="en-US" dirty="0"/>
          </a:p>
        </p:txBody>
      </p:sp>
      <p:sp>
        <p:nvSpPr>
          <p:cNvPr id="8" name="Footer Placeholder 6"/>
          <p:cNvSpPr>
            <a:spLocks noGrp="1"/>
          </p:cNvSpPr>
          <p:nvPr>
            <p:ph type="ftr" sz="quarter" idx="10"/>
          </p:nvPr>
        </p:nvSpPr>
        <p:spPr>
          <a:xfrm>
            <a:off x="6096000" y="6356450"/>
            <a:ext cx="5080007" cy="364628"/>
          </a:xfrm>
        </p:spPr>
        <p:txBody>
          <a:bodyPr/>
          <a:lstStyle>
            <a:lvl1pPr algn="r" eaLnBrk="0" hangingPunct="0">
              <a:lnSpc>
                <a:spcPct val="90000"/>
              </a:lnSpc>
              <a:defRPr sz="1200" smtClean="0">
                <a:solidFill>
                  <a:srgbClr val="064308"/>
                </a:solidFill>
                <a:latin typeface="Arial"/>
                <a:ea typeface="+mn-ea"/>
                <a:cs typeface="Arial"/>
              </a:defRPr>
            </a:lvl1pPr>
          </a:lstStyle>
          <a:p>
            <a:pPr>
              <a:defRPr/>
            </a:pPr>
            <a:r>
              <a:rPr lang="en-US"/>
              <a:t>A. Presenter, June 2024 - TAC Review - ##</a:t>
            </a:r>
            <a:endParaRPr lang="en-US" dirty="0"/>
          </a:p>
        </p:txBody>
      </p:sp>
      <p:sp>
        <p:nvSpPr>
          <p:cNvPr id="10" name="Slide Number Placeholder 4"/>
          <p:cNvSpPr>
            <a:spLocks noGrp="1"/>
          </p:cNvSpPr>
          <p:nvPr>
            <p:ph type="sldNum" sz="quarter" idx="11"/>
          </p:nvPr>
        </p:nvSpPr>
        <p:spPr/>
        <p:txBody>
          <a:bodyPr/>
          <a:lstStyle>
            <a:lvl1pPr>
              <a:defRPr sz="1200"/>
            </a:lvl1pPr>
          </a:lstStyle>
          <a:p>
            <a:pPr>
              <a:defRPr/>
            </a:pPr>
            <a:r>
              <a:rPr lang="en-US" dirty="0"/>
              <a:t>, Slide </a:t>
            </a:r>
            <a:fld id="{35AD4620-7552-4207-8973-898801ED212B}" type="slidenum">
              <a:rPr lang="en-US" smtClean="0"/>
              <a:pPr>
                <a:defRPr/>
              </a:pPr>
              <a:t>‹#›</a:t>
            </a:fld>
            <a:endParaRPr lang="en-US" dirty="0"/>
          </a:p>
        </p:txBody>
      </p:sp>
      <p:sp>
        <p:nvSpPr>
          <p:cNvPr id="2" name="TextBox 1"/>
          <p:cNvSpPr txBox="1"/>
          <p:nvPr userDrawn="1"/>
        </p:nvSpPr>
        <p:spPr>
          <a:xfrm>
            <a:off x="838200" y="6095341"/>
            <a:ext cx="5486399" cy="759182"/>
          </a:xfrm>
          <a:prstGeom prst="rect">
            <a:avLst/>
          </a:prstGeom>
          <a:noFill/>
        </p:spPr>
        <p:txBody>
          <a:bodyPr wrap="square" rtlCol="0">
            <a:spAutoFit/>
          </a:bodyPr>
          <a:lstStyle/>
          <a:p>
            <a:pPr>
              <a:lnSpc>
                <a:spcPts val="1300"/>
              </a:lnSpc>
            </a:pPr>
            <a:r>
              <a:rPr lang="en-US" sz="1200" b="0" kern="1200" dirty="0">
                <a:solidFill>
                  <a:schemeClr val="tx1"/>
                </a:solidFill>
                <a:latin typeface="Arial" pitchFamily="34" charset="0"/>
                <a:ea typeface="ヒラギノ角ゴ Pro W3" charset="-128"/>
                <a:cs typeface="+mn-cs"/>
              </a:rPr>
              <a:t>Facility for Rare Isotope Beams</a:t>
            </a:r>
          </a:p>
          <a:p>
            <a:pPr>
              <a:lnSpc>
                <a:spcPts val="1300"/>
              </a:lnSpc>
            </a:pPr>
            <a:r>
              <a:rPr lang="en-US" sz="1200" kern="1200" dirty="0">
                <a:solidFill>
                  <a:schemeClr val="tx1"/>
                </a:solidFill>
                <a:latin typeface="Arial" pitchFamily="34" charset="0"/>
                <a:ea typeface="ヒラギノ角ゴ Pro W3" charset="-128"/>
                <a:cs typeface="+mn-cs"/>
              </a:rPr>
              <a:t>U.S. Department of Energy Office of Science | Michigan State University</a:t>
            </a:r>
          </a:p>
          <a:p>
            <a:pPr>
              <a:lnSpc>
                <a:spcPts val="1300"/>
              </a:lnSpc>
            </a:pPr>
            <a:r>
              <a:rPr lang="en-US" sz="1200" kern="1200" dirty="0">
                <a:solidFill>
                  <a:schemeClr val="tx1"/>
                </a:solidFill>
                <a:latin typeface="Arial" pitchFamily="34" charset="0"/>
                <a:ea typeface="ヒラギノ角ゴ Pro W3" charset="-128"/>
                <a:cs typeface="+mn-cs"/>
              </a:rPr>
              <a:t>640 South Shaw Lane • East Lansing, MI 48824, USA</a:t>
            </a:r>
          </a:p>
          <a:p>
            <a:pPr>
              <a:lnSpc>
                <a:spcPts val="1300"/>
              </a:lnSpc>
            </a:pPr>
            <a:r>
              <a:rPr lang="en-US" sz="1200" kern="1200" dirty="0">
                <a:solidFill>
                  <a:schemeClr val="tx1"/>
                </a:solidFill>
                <a:latin typeface="Arial" pitchFamily="34" charset="0"/>
                <a:ea typeface="ヒラギノ角ゴ Pro W3" charset="-128"/>
                <a:cs typeface="+mn-cs"/>
              </a:rPr>
              <a:t>frib.msu.edu</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3428" y="6063452"/>
            <a:ext cx="621425" cy="731520"/>
          </a:xfrm>
          <a:prstGeom prst="rect">
            <a:avLst/>
          </a:prstGeom>
        </p:spPr>
      </p:pic>
    </p:spTree>
    <p:extLst>
      <p:ext uri="{BB962C8B-B14F-4D97-AF65-F5344CB8AC3E}">
        <p14:creationId xmlns:p14="http://schemas.microsoft.com/office/powerpoint/2010/main" val="1090798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 takeaway">
    <p:spTree>
      <p:nvGrpSpPr>
        <p:cNvPr id="1" name=""/>
        <p:cNvGrpSpPr/>
        <p:nvPr/>
      </p:nvGrpSpPr>
      <p:grpSpPr>
        <a:xfrm>
          <a:off x="0" y="0"/>
          <a:ext cx="0" cy="0"/>
          <a:chOff x="0" y="0"/>
          <a:chExt cx="0" cy="0"/>
        </a:xfrm>
      </p:grpSpPr>
      <p:sp>
        <p:nvSpPr>
          <p:cNvPr id="23" name="Rectangle 22"/>
          <p:cNvSpPr/>
          <p:nvPr userDrawn="1"/>
        </p:nvSpPr>
        <p:spPr>
          <a:xfrm>
            <a:off x="-16079" y="6063452"/>
            <a:ext cx="12208080"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7" descr="FRIB_ppt_top.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2"/>
            <a:ext cx="12192000" cy="1003102"/>
          </a:xfrm>
          <a:prstGeom prst="rect">
            <a:avLst/>
          </a:prstGeom>
          <a:noFill/>
          <a:ln w="9525">
            <a:noFill/>
            <a:miter lim="800000"/>
            <a:headEnd/>
            <a:tailEnd/>
          </a:ln>
        </p:spPr>
      </p:pic>
      <p:sp>
        <p:nvSpPr>
          <p:cNvPr id="6" name="Text Box 5"/>
          <p:cNvSpPr txBox="1">
            <a:spLocks noChangeArrowheads="1"/>
          </p:cNvSpPr>
          <p:nvPr/>
        </p:nvSpPr>
        <p:spPr bwMode="auto">
          <a:xfrm>
            <a:off x="893039" y="1320109"/>
            <a:ext cx="10486572" cy="3415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12"/>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4266900"/>
          </a:xfrm>
        </p:spPr>
        <p:txBody>
          <a:bodyPr/>
          <a:lstStyle>
            <a:lvl3pPr>
              <a:defRPr sz="18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a:xfrm>
            <a:off x="101600" y="289337"/>
            <a:ext cx="11988800" cy="478624"/>
          </a:xfrm>
        </p:spPr>
        <p:txBody>
          <a:bodyPr/>
          <a:lstStyle/>
          <a:p>
            <a:r>
              <a:rPr lang="en-US"/>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1200" smtClean="0">
                <a:solidFill>
                  <a:srgbClr val="064308"/>
                </a:solidFill>
                <a:latin typeface="Arial"/>
                <a:ea typeface="+mn-ea"/>
                <a:cs typeface="Arial"/>
              </a:defRPr>
            </a:lvl1pPr>
          </a:lstStyle>
          <a:p>
            <a:pPr>
              <a:defRPr/>
            </a:pPr>
            <a:r>
              <a:rPr lang="en-US"/>
              <a:t>A. Presenter, June 2024 - TAC Review - ##</a:t>
            </a:r>
            <a:endParaRPr lang="en-US" dirty="0"/>
          </a:p>
        </p:txBody>
      </p:sp>
      <p:sp>
        <p:nvSpPr>
          <p:cNvPr id="10" name="Slide Number Placeholder 4"/>
          <p:cNvSpPr>
            <a:spLocks noGrp="1"/>
          </p:cNvSpPr>
          <p:nvPr>
            <p:ph type="sldNum" sz="quarter" idx="11"/>
          </p:nvPr>
        </p:nvSpPr>
        <p:spPr/>
        <p:txBody>
          <a:bodyPr/>
          <a:lstStyle>
            <a:lvl1pPr>
              <a:defRPr sz="1200"/>
            </a:lvl1pPr>
          </a:lstStyle>
          <a:p>
            <a:pPr>
              <a:defRPr/>
            </a:pPr>
            <a:r>
              <a:rPr lang="en-US" dirty="0"/>
              <a:t>, Slide </a:t>
            </a:r>
            <a:fld id="{35AD4620-7552-4207-8973-898801ED212B}" type="slidenum">
              <a:rPr lang="en-US" smtClean="0"/>
              <a:pPr>
                <a:defRPr/>
              </a:pPr>
              <a:t>‹#›</a:t>
            </a:fld>
            <a:endParaRPr lang="en-US" dirty="0"/>
          </a:p>
        </p:txBody>
      </p:sp>
      <p:sp>
        <p:nvSpPr>
          <p:cNvPr id="11" name="Rectangle 8"/>
          <p:cNvSpPr>
            <a:spLocks noChangeArrowheads="1"/>
          </p:cNvSpPr>
          <p:nvPr userDrawn="1"/>
        </p:nvSpPr>
        <p:spPr bwMode="auto">
          <a:xfrm>
            <a:off x="0" y="5410200"/>
            <a:ext cx="12192000" cy="685800"/>
          </a:xfrm>
          <a:prstGeom prst="rect">
            <a:avLst/>
          </a:prstGeom>
          <a:solidFill>
            <a:schemeClr val="bg2">
              <a:lumMod val="90000"/>
            </a:schemeClr>
          </a:solidFill>
          <a:ln w="9525">
            <a:noFill/>
            <a:miter lim="800000"/>
            <a:headEnd/>
            <a:tailEnd/>
          </a:ln>
        </p:spPr>
        <p:txBody>
          <a:bodyPr wrap="none" lIns="91399" tIns="45700" rIns="91399" bIns="45700" anchor="ctr"/>
          <a:lstStyle/>
          <a:p>
            <a:endParaRPr lang="en-US" dirty="0"/>
          </a:p>
        </p:txBody>
      </p:sp>
      <p:sp>
        <p:nvSpPr>
          <p:cNvPr id="12" name="Rectangle 9"/>
          <p:cNvSpPr>
            <a:spLocks noChangeArrowheads="1"/>
          </p:cNvSpPr>
          <p:nvPr userDrawn="1"/>
        </p:nvSpPr>
        <p:spPr bwMode="auto">
          <a:xfrm>
            <a:off x="0" y="6007095"/>
            <a:ext cx="12192000" cy="76200"/>
          </a:xfrm>
          <a:prstGeom prst="rect">
            <a:avLst/>
          </a:prstGeom>
          <a:solidFill>
            <a:srgbClr val="006633"/>
          </a:solidFill>
          <a:ln w="9525">
            <a:noFill/>
            <a:miter lim="800000"/>
            <a:headEnd/>
            <a:tailEnd/>
          </a:ln>
          <a:effectLst/>
        </p:spPr>
        <p:txBody>
          <a:bodyPr wrap="none" lIns="91399" tIns="45700" rIns="91399" bIns="45700" anchor="ctr"/>
          <a:lstStyle/>
          <a:p>
            <a:endParaRPr lang="en-US" dirty="0"/>
          </a:p>
        </p:txBody>
      </p:sp>
      <p:sp>
        <p:nvSpPr>
          <p:cNvPr id="14" name="Text Placeholder 21"/>
          <p:cNvSpPr>
            <a:spLocks noGrp="1"/>
          </p:cNvSpPr>
          <p:nvPr>
            <p:ph type="body" sz="quarter" idx="12" hasCustomPrompt="1"/>
          </p:nvPr>
        </p:nvSpPr>
        <p:spPr>
          <a:xfrm>
            <a:off x="1" y="5410200"/>
            <a:ext cx="12089496" cy="584200"/>
          </a:xfrm>
        </p:spPr>
        <p:txBody>
          <a:bodyPr anchor="ctr"/>
          <a:lstStyle>
            <a:lvl1pPr marL="137112" indent="0">
              <a:spcBef>
                <a:spcPts val="0"/>
              </a:spcBef>
              <a:buNone/>
              <a:defRPr b="1" baseline="0"/>
            </a:lvl1pPr>
          </a:lstStyle>
          <a:p>
            <a:pPr lvl="0"/>
            <a:r>
              <a:rPr lang="en-US" dirty="0"/>
              <a:t>Add takeaway message</a:t>
            </a:r>
          </a:p>
        </p:txBody>
      </p:sp>
      <p:pic>
        <p:nvPicPr>
          <p:cNvPr id="25" name="Picture 2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3428" y="6063452"/>
            <a:ext cx="621425" cy="731520"/>
          </a:xfrm>
          <a:prstGeom prst="rect">
            <a:avLst/>
          </a:prstGeom>
        </p:spPr>
      </p:pic>
      <p:sp>
        <p:nvSpPr>
          <p:cNvPr id="15" name="TextBox 14"/>
          <p:cNvSpPr txBox="1"/>
          <p:nvPr userDrawn="1"/>
        </p:nvSpPr>
        <p:spPr>
          <a:xfrm>
            <a:off x="838200" y="6095341"/>
            <a:ext cx="5486399" cy="759182"/>
          </a:xfrm>
          <a:prstGeom prst="rect">
            <a:avLst/>
          </a:prstGeom>
          <a:noFill/>
        </p:spPr>
        <p:txBody>
          <a:bodyPr wrap="square" rtlCol="0">
            <a:spAutoFit/>
          </a:bodyPr>
          <a:lstStyle/>
          <a:p>
            <a:pPr>
              <a:lnSpc>
                <a:spcPts val="1300"/>
              </a:lnSpc>
            </a:pPr>
            <a:r>
              <a:rPr lang="en-US" sz="1200" b="0" kern="1200" dirty="0">
                <a:solidFill>
                  <a:schemeClr val="tx1"/>
                </a:solidFill>
                <a:latin typeface="Arial" pitchFamily="34" charset="0"/>
                <a:ea typeface="ヒラギノ角ゴ Pro W3" charset="-128"/>
                <a:cs typeface="ヒラギノ角ゴ Pro W3"/>
              </a:rPr>
              <a:t>Facility for Rare Isotope Beams</a:t>
            </a:r>
          </a:p>
          <a:p>
            <a:pPr>
              <a:lnSpc>
                <a:spcPts val="1300"/>
              </a:lnSpc>
            </a:pPr>
            <a:r>
              <a:rPr lang="en-US" sz="1200" kern="1200" dirty="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1300"/>
              </a:lnSpc>
            </a:pPr>
            <a:r>
              <a:rPr lang="en-US" sz="1200" kern="1200" dirty="0">
                <a:solidFill>
                  <a:schemeClr val="tx1"/>
                </a:solidFill>
                <a:latin typeface="Arial" pitchFamily="34" charset="0"/>
                <a:ea typeface="ヒラギノ角ゴ Pro W3" charset="-128"/>
                <a:cs typeface="ヒラギノ角ゴ Pro W3"/>
              </a:rPr>
              <a:t>640 South Shaw Lane • East Lansing, MI 48824, USA</a:t>
            </a:r>
          </a:p>
          <a:p>
            <a:pPr>
              <a:lnSpc>
                <a:spcPts val="1300"/>
              </a:lnSpc>
            </a:pPr>
            <a:r>
              <a:rPr lang="en-US" sz="1200" kern="1200" dirty="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935527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Half Vertical">
    <p:spTree>
      <p:nvGrpSpPr>
        <p:cNvPr id="1" name=""/>
        <p:cNvGrpSpPr/>
        <p:nvPr/>
      </p:nvGrpSpPr>
      <p:grpSpPr>
        <a:xfrm>
          <a:off x="0" y="0"/>
          <a:ext cx="0" cy="0"/>
          <a:chOff x="0" y="0"/>
          <a:chExt cx="0" cy="0"/>
        </a:xfrm>
      </p:grpSpPr>
      <p:sp>
        <p:nvSpPr>
          <p:cNvPr id="17" name="Rectangle 16"/>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3428" y="6063452"/>
            <a:ext cx="621425" cy="731520"/>
          </a:xfrm>
          <a:prstGeom prst="rect">
            <a:avLst/>
          </a:prstGeom>
        </p:spPr>
      </p:pic>
      <p:pic>
        <p:nvPicPr>
          <p:cNvPr id="6" name="Picture 4" descr="FRIB_ppt_top.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
            <a:ext cx="12192000" cy="1003102"/>
          </a:xfrm>
          <a:prstGeom prst="rect">
            <a:avLst/>
          </a:prstGeom>
          <a:noFill/>
          <a:ln w="9525">
            <a:noFill/>
            <a:miter lim="800000"/>
            <a:headEnd/>
            <a:tailEnd/>
          </a:ln>
        </p:spPr>
      </p:pic>
      <p:sp>
        <p:nvSpPr>
          <p:cNvPr id="7" name="Text Box 5"/>
          <p:cNvSpPr txBox="1">
            <a:spLocks noChangeArrowheads="1"/>
          </p:cNvSpPr>
          <p:nvPr/>
        </p:nvSpPr>
        <p:spPr bwMode="auto">
          <a:xfrm>
            <a:off x="893039" y="1320109"/>
            <a:ext cx="10486572" cy="3415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8" name="Rectangle 7"/>
          <p:cNvSpPr>
            <a:spLocks noChangeArrowheads="1"/>
          </p:cNvSpPr>
          <p:nvPr/>
        </p:nvSpPr>
        <p:spPr bwMode="auto">
          <a:xfrm>
            <a:off x="5487207" y="3009312"/>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6" y="285757"/>
            <a:ext cx="11988797" cy="478624"/>
          </a:xfrm>
        </p:spPr>
        <p:txBody>
          <a:bodyPr/>
          <a:lstStyle/>
          <a:p>
            <a:r>
              <a:rPr lang="en-US"/>
              <a:t>Click to edit Master title style</a:t>
            </a:r>
            <a:endParaRPr lang="en-US" dirty="0"/>
          </a:p>
        </p:txBody>
      </p:sp>
      <p:sp>
        <p:nvSpPr>
          <p:cNvPr id="3" name="Content Placeholder 2"/>
          <p:cNvSpPr>
            <a:spLocks noGrp="1"/>
          </p:cNvSpPr>
          <p:nvPr>
            <p:ph idx="1"/>
          </p:nvPr>
        </p:nvSpPr>
        <p:spPr>
          <a:xfrm>
            <a:off x="101601" y="1067100"/>
            <a:ext cx="5897640" cy="5027414"/>
          </a:xfrm>
        </p:spPr>
        <p:txBody>
          <a:bodyPr/>
          <a:lstStyle>
            <a:lvl3pPr>
              <a:defRPr sz="18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0"/>
          </p:nvPr>
        </p:nvSpPr>
        <p:spPr>
          <a:xfrm>
            <a:off x="6192767" y="1071570"/>
            <a:ext cx="5897636" cy="5027414"/>
          </a:xfrm>
        </p:spPr>
        <p:txBody>
          <a:bodyPr/>
          <a:lstStyle>
            <a:lvl3pPr>
              <a:defRPr sz="18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6"/>
          <p:cNvSpPr>
            <a:spLocks noGrp="1"/>
          </p:cNvSpPr>
          <p:nvPr>
            <p:ph type="ftr" sz="quarter" idx="11"/>
          </p:nvPr>
        </p:nvSpPr>
        <p:spPr/>
        <p:txBody>
          <a:bodyPr/>
          <a:lstStyle>
            <a:lvl1pPr algn="r" eaLnBrk="0" hangingPunct="0">
              <a:lnSpc>
                <a:spcPct val="90000"/>
              </a:lnSpc>
              <a:defRPr sz="1200" smtClean="0">
                <a:solidFill>
                  <a:srgbClr val="064308"/>
                </a:solidFill>
                <a:latin typeface="Arial"/>
                <a:ea typeface="+mn-ea"/>
                <a:cs typeface="Arial"/>
              </a:defRPr>
            </a:lvl1pPr>
          </a:lstStyle>
          <a:p>
            <a:pPr>
              <a:defRPr/>
            </a:pPr>
            <a:r>
              <a:rPr lang="en-US"/>
              <a:t>A. Presenter, June 2024 - TAC Review - ##</a:t>
            </a:r>
            <a:endParaRPr lang="en-US" dirty="0"/>
          </a:p>
        </p:txBody>
      </p:sp>
      <p:sp>
        <p:nvSpPr>
          <p:cNvPr id="11" name="Slide Number Placeholder 4"/>
          <p:cNvSpPr>
            <a:spLocks noGrp="1"/>
          </p:cNvSpPr>
          <p:nvPr>
            <p:ph type="sldNum" sz="quarter" idx="12"/>
          </p:nvPr>
        </p:nvSpPr>
        <p:spPr/>
        <p:txBody>
          <a:bodyPr/>
          <a:lstStyle>
            <a:lvl1pPr>
              <a:defRPr/>
            </a:lvl1pPr>
          </a:lstStyle>
          <a:p>
            <a:pPr>
              <a:defRPr/>
            </a:pPr>
            <a:r>
              <a:rPr lang="en-US" dirty="0"/>
              <a:t>, Slide </a:t>
            </a:r>
            <a:fld id="{4F88C639-55E7-4D97-AC8D-4B42A67367B5}" type="slidenum">
              <a:rPr lang="en-US"/>
              <a:pPr>
                <a:defRPr/>
              </a:pPr>
              <a:t>‹#›</a:t>
            </a:fld>
            <a:endParaRPr lang="en-US" dirty="0"/>
          </a:p>
        </p:txBody>
      </p:sp>
      <p:sp>
        <p:nvSpPr>
          <p:cNvPr id="13" name="TextBox 12"/>
          <p:cNvSpPr txBox="1"/>
          <p:nvPr userDrawn="1"/>
        </p:nvSpPr>
        <p:spPr>
          <a:xfrm>
            <a:off x="838200" y="6095341"/>
            <a:ext cx="5486399" cy="759182"/>
          </a:xfrm>
          <a:prstGeom prst="rect">
            <a:avLst/>
          </a:prstGeom>
          <a:noFill/>
        </p:spPr>
        <p:txBody>
          <a:bodyPr wrap="square" rtlCol="0">
            <a:spAutoFit/>
          </a:bodyPr>
          <a:lstStyle/>
          <a:p>
            <a:pPr>
              <a:lnSpc>
                <a:spcPts val="1300"/>
              </a:lnSpc>
            </a:pPr>
            <a:r>
              <a:rPr lang="en-US" sz="1200" b="0" kern="1200" dirty="0">
                <a:solidFill>
                  <a:schemeClr val="tx1"/>
                </a:solidFill>
                <a:latin typeface="Arial" pitchFamily="34" charset="0"/>
                <a:ea typeface="ヒラギノ角ゴ Pro W3" charset="-128"/>
                <a:cs typeface="ヒラギノ角ゴ Pro W3"/>
              </a:rPr>
              <a:t>Facility for Rare Isotope Beams</a:t>
            </a:r>
          </a:p>
          <a:p>
            <a:pPr>
              <a:lnSpc>
                <a:spcPts val="1300"/>
              </a:lnSpc>
            </a:pPr>
            <a:r>
              <a:rPr lang="en-US" sz="1200" kern="1200" dirty="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1300"/>
              </a:lnSpc>
            </a:pPr>
            <a:r>
              <a:rPr lang="en-US" sz="1200" kern="1200" dirty="0">
                <a:solidFill>
                  <a:schemeClr val="tx1"/>
                </a:solidFill>
                <a:latin typeface="Arial" pitchFamily="34" charset="0"/>
                <a:ea typeface="ヒラギノ角ゴ Pro W3" charset="-128"/>
                <a:cs typeface="ヒラギノ角ゴ Pro W3"/>
              </a:rPr>
              <a:t>640 South Shaw Lane • East Lansing, MI 48824, USA</a:t>
            </a:r>
          </a:p>
          <a:p>
            <a:pPr>
              <a:lnSpc>
                <a:spcPts val="1300"/>
              </a:lnSpc>
            </a:pPr>
            <a:r>
              <a:rPr lang="en-US" sz="1200" kern="1200" dirty="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569056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Half Horizontal">
    <p:spTree>
      <p:nvGrpSpPr>
        <p:cNvPr id="1" name=""/>
        <p:cNvGrpSpPr/>
        <p:nvPr/>
      </p:nvGrpSpPr>
      <p:grpSpPr>
        <a:xfrm>
          <a:off x="0" y="0"/>
          <a:ext cx="0" cy="0"/>
          <a:chOff x="0" y="0"/>
          <a:chExt cx="0" cy="0"/>
        </a:xfrm>
      </p:grpSpPr>
      <p:sp>
        <p:nvSpPr>
          <p:cNvPr id="16" name="Rectangle 15"/>
          <p:cNvSpPr/>
          <p:nvPr userDrawn="1"/>
        </p:nvSpPr>
        <p:spPr>
          <a:xfrm>
            <a:off x="-16079" y="6063452"/>
            <a:ext cx="12208080"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3428" y="6063452"/>
            <a:ext cx="621425" cy="731520"/>
          </a:xfrm>
          <a:prstGeom prst="rect">
            <a:avLst/>
          </a:prstGeom>
        </p:spPr>
      </p:pic>
      <p:pic>
        <p:nvPicPr>
          <p:cNvPr id="6" name="Picture 4" descr="FRIB_ppt_top.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
            <a:ext cx="12192000" cy="1003102"/>
          </a:xfrm>
          <a:prstGeom prst="rect">
            <a:avLst/>
          </a:prstGeom>
          <a:noFill/>
          <a:ln w="9525">
            <a:noFill/>
            <a:miter lim="800000"/>
            <a:headEnd/>
            <a:tailEnd/>
          </a:ln>
        </p:spPr>
      </p:pic>
      <p:sp>
        <p:nvSpPr>
          <p:cNvPr id="7" name="Text Box 5"/>
          <p:cNvSpPr txBox="1">
            <a:spLocks noChangeArrowheads="1"/>
          </p:cNvSpPr>
          <p:nvPr/>
        </p:nvSpPr>
        <p:spPr bwMode="auto">
          <a:xfrm>
            <a:off x="893039" y="1320109"/>
            <a:ext cx="10486572" cy="3415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8" name="Rectangle 7"/>
          <p:cNvSpPr>
            <a:spLocks noChangeArrowheads="1"/>
          </p:cNvSpPr>
          <p:nvPr/>
        </p:nvSpPr>
        <p:spPr bwMode="auto">
          <a:xfrm>
            <a:off x="5487207" y="3009312"/>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0" y="285757"/>
            <a:ext cx="11988800" cy="478624"/>
          </a:xfrm>
        </p:spPr>
        <p:txBody>
          <a:bodyPr/>
          <a:lstStyle/>
          <a:p>
            <a:r>
              <a:rPr lang="en-US"/>
              <a:t>Click to edit Master title style</a:t>
            </a:r>
            <a:endParaRPr lang="en-US" dirty="0"/>
          </a:p>
        </p:txBody>
      </p:sp>
      <p:sp>
        <p:nvSpPr>
          <p:cNvPr id="3" name="Content Placeholder 2"/>
          <p:cNvSpPr>
            <a:spLocks noGrp="1"/>
          </p:cNvSpPr>
          <p:nvPr>
            <p:ph idx="1"/>
          </p:nvPr>
        </p:nvSpPr>
        <p:spPr>
          <a:xfrm>
            <a:off x="101602" y="1067105"/>
            <a:ext cx="11988805" cy="2433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0"/>
          </p:nvPr>
        </p:nvSpPr>
        <p:spPr>
          <a:xfrm>
            <a:off x="101602" y="3581407"/>
            <a:ext cx="11988805" cy="2433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6"/>
          <p:cNvSpPr>
            <a:spLocks noGrp="1"/>
          </p:cNvSpPr>
          <p:nvPr>
            <p:ph type="ftr" sz="quarter" idx="11"/>
          </p:nvPr>
        </p:nvSpPr>
        <p:spPr/>
        <p:txBody>
          <a:bodyPr/>
          <a:lstStyle>
            <a:lvl1pPr algn="r" eaLnBrk="0" hangingPunct="0">
              <a:lnSpc>
                <a:spcPct val="90000"/>
              </a:lnSpc>
              <a:defRPr sz="1200" smtClean="0">
                <a:solidFill>
                  <a:srgbClr val="064308"/>
                </a:solidFill>
                <a:latin typeface="Arial"/>
                <a:ea typeface="+mn-ea"/>
                <a:cs typeface="Arial"/>
              </a:defRPr>
            </a:lvl1pPr>
          </a:lstStyle>
          <a:p>
            <a:pPr>
              <a:defRPr/>
            </a:pPr>
            <a:r>
              <a:rPr lang="en-US"/>
              <a:t>A. Presenter, June 2024 - TAC Review - ##</a:t>
            </a:r>
            <a:endParaRPr lang="en-US" dirty="0"/>
          </a:p>
        </p:txBody>
      </p:sp>
      <p:sp>
        <p:nvSpPr>
          <p:cNvPr id="11" name="Slide Number Placeholder 4"/>
          <p:cNvSpPr>
            <a:spLocks noGrp="1"/>
          </p:cNvSpPr>
          <p:nvPr>
            <p:ph type="sldNum" sz="quarter" idx="12"/>
          </p:nvPr>
        </p:nvSpPr>
        <p:spPr/>
        <p:txBody>
          <a:bodyPr/>
          <a:lstStyle>
            <a:lvl1pPr>
              <a:defRPr/>
            </a:lvl1pPr>
          </a:lstStyle>
          <a:p>
            <a:pPr>
              <a:defRPr/>
            </a:pPr>
            <a:r>
              <a:rPr lang="en-US" dirty="0"/>
              <a:t>, Slide </a:t>
            </a:r>
            <a:fld id="{BCDB990A-6268-4898-A641-7F04AAB15EE6}" type="slidenum">
              <a:rPr lang="en-US"/>
              <a:pPr>
                <a:defRPr/>
              </a:pPr>
              <a:t>‹#›</a:t>
            </a:fld>
            <a:endParaRPr lang="en-US" dirty="0"/>
          </a:p>
        </p:txBody>
      </p:sp>
      <p:sp>
        <p:nvSpPr>
          <p:cNvPr id="13" name="TextBox 12"/>
          <p:cNvSpPr txBox="1"/>
          <p:nvPr userDrawn="1"/>
        </p:nvSpPr>
        <p:spPr>
          <a:xfrm>
            <a:off x="838200" y="6095341"/>
            <a:ext cx="5486399" cy="759182"/>
          </a:xfrm>
          <a:prstGeom prst="rect">
            <a:avLst/>
          </a:prstGeom>
          <a:noFill/>
        </p:spPr>
        <p:txBody>
          <a:bodyPr wrap="square" rtlCol="0">
            <a:spAutoFit/>
          </a:bodyPr>
          <a:lstStyle/>
          <a:p>
            <a:pPr>
              <a:lnSpc>
                <a:spcPts val="1300"/>
              </a:lnSpc>
            </a:pPr>
            <a:r>
              <a:rPr lang="en-US" sz="1200" b="0" kern="1200" dirty="0">
                <a:solidFill>
                  <a:schemeClr val="tx1"/>
                </a:solidFill>
                <a:latin typeface="Arial" pitchFamily="34" charset="0"/>
                <a:ea typeface="ヒラギノ角ゴ Pro W3" charset="-128"/>
                <a:cs typeface="ヒラギノ角ゴ Pro W3"/>
              </a:rPr>
              <a:t>Facility for Rare Isotope Beams</a:t>
            </a:r>
          </a:p>
          <a:p>
            <a:pPr>
              <a:lnSpc>
                <a:spcPts val="1300"/>
              </a:lnSpc>
            </a:pPr>
            <a:r>
              <a:rPr lang="en-US" sz="1200" kern="1200" dirty="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1300"/>
              </a:lnSpc>
            </a:pPr>
            <a:r>
              <a:rPr lang="en-US" sz="1200" kern="1200" dirty="0">
                <a:solidFill>
                  <a:schemeClr val="tx1"/>
                </a:solidFill>
                <a:latin typeface="Arial" pitchFamily="34" charset="0"/>
                <a:ea typeface="ヒラギノ角ゴ Pro W3" charset="-128"/>
                <a:cs typeface="ヒラギノ角ゴ Pro W3"/>
              </a:rPr>
              <a:t>640 South Shaw Lane • East Lansing, MI 48824, USA</a:t>
            </a:r>
          </a:p>
          <a:p>
            <a:pPr>
              <a:lnSpc>
                <a:spcPts val="1300"/>
              </a:lnSpc>
            </a:pPr>
            <a:r>
              <a:rPr lang="en-US" sz="1200" kern="1200" dirty="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2456740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Quarters">
    <p:spTree>
      <p:nvGrpSpPr>
        <p:cNvPr id="1" name=""/>
        <p:cNvGrpSpPr/>
        <p:nvPr/>
      </p:nvGrpSpPr>
      <p:grpSpPr>
        <a:xfrm>
          <a:off x="0" y="0"/>
          <a:ext cx="0" cy="0"/>
          <a:chOff x="0" y="0"/>
          <a:chExt cx="0" cy="0"/>
        </a:xfrm>
      </p:grpSpPr>
      <p:sp>
        <p:nvSpPr>
          <p:cNvPr id="22" name="Rectangle 21"/>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3428" y="6063452"/>
            <a:ext cx="621425" cy="731520"/>
          </a:xfrm>
          <a:prstGeom prst="rect">
            <a:avLst/>
          </a:prstGeom>
        </p:spPr>
      </p:pic>
      <p:pic>
        <p:nvPicPr>
          <p:cNvPr id="8" name="Picture 4" descr="FRIB_ppt_top.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
            <a:ext cx="12192000" cy="1003102"/>
          </a:xfrm>
          <a:prstGeom prst="rect">
            <a:avLst/>
          </a:prstGeom>
          <a:noFill/>
          <a:ln w="9525">
            <a:noFill/>
            <a:miter lim="800000"/>
            <a:headEnd/>
            <a:tailEnd/>
          </a:ln>
        </p:spPr>
      </p:pic>
      <p:sp>
        <p:nvSpPr>
          <p:cNvPr id="9" name="Text Box 5"/>
          <p:cNvSpPr txBox="1">
            <a:spLocks noChangeArrowheads="1"/>
          </p:cNvSpPr>
          <p:nvPr/>
        </p:nvSpPr>
        <p:spPr bwMode="auto">
          <a:xfrm>
            <a:off x="893039" y="1320109"/>
            <a:ext cx="10486572" cy="3415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10" name="Rectangle 9"/>
          <p:cNvSpPr>
            <a:spLocks noChangeArrowheads="1"/>
          </p:cNvSpPr>
          <p:nvPr/>
        </p:nvSpPr>
        <p:spPr bwMode="auto">
          <a:xfrm>
            <a:off x="5487207" y="3009312"/>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6" y="285757"/>
            <a:ext cx="11988797" cy="478624"/>
          </a:xfrm>
        </p:spPr>
        <p:txBody>
          <a:bodyPr/>
          <a:lstStyle/>
          <a:p>
            <a:r>
              <a:rPr lang="en-US"/>
              <a:t>Click to edit Master title style</a:t>
            </a:r>
            <a:endParaRPr lang="en-US" dirty="0"/>
          </a:p>
        </p:txBody>
      </p:sp>
      <p:sp>
        <p:nvSpPr>
          <p:cNvPr id="3" name="Content Placeholder 2"/>
          <p:cNvSpPr>
            <a:spLocks noGrp="1"/>
          </p:cNvSpPr>
          <p:nvPr>
            <p:ph idx="1"/>
          </p:nvPr>
        </p:nvSpPr>
        <p:spPr>
          <a:xfrm>
            <a:off x="101601" y="1067105"/>
            <a:ext cx="5892800" cy="2433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1"/>
          </p:nvPr>
        </p:nvSpPr>
        <p:spPr>
          <a:xfrm>
            <a:off x="6167379" y="1067105"/>
            <a:ext cx="5923033" cy="2433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2"/>
          </p:nvPr>
        </p:nvSpPr>
        <p:spPr>
          <a:xfrm>
            <a:off x="101613" y="3581407"/>
            <a:ext cx="5892799" cy="2433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p:cNvSpPr>
            <a:spLocks noGrp="1"/>
          </p:cNvSpPr>
          <p:nvPr>
            <p:ph idx="13"/>
          </p:nvPr>
        </p:nvSpPr>
        <p:spPr>
          <a:xfrm>
            <a:off x="6167379" y="3581407"/>
            <a:ext cx="5923033" cy="2433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Footer Placeholder 6"/>
          <p:cNvSpPr>
            <a:spLocks noGrp="1"/>
          </p:cNvSpPr>
          <p:nvPr>
            <p:ph type="ftr" sz="quarter" idx="14"/>
          </p:nvPr>
        </p:nvSpPr>
        <p:spPr/>
        <p:txBody>
          <a:bodyPr/>
          <a:lstStyle>
            <a:lvl1pPr algn="r" eaLnBrk="0" hangingPunct="0">
              <a:lnSpc>
                <a:spcPct val="90000"/>
              </a:lnSpc>
              <a:defRPr sz="1200" smtClean="0">
                <a:solidFill>
                  <a:srgbClr val="064308"/>
                </a:solidFill>
                <a:latin typeface="Arial"/>
                <a:ea typeface="+mn-ea"/>
                <a:cs typeface="Arial"/>
              </a:defRPr>
            </a:lvl1pPr>
          </a:lstStyle>
          <a:p>
            <a:pPr>
              <a:defRPr/>
            </a:pPr>
            <a:r>
              <a:rPr lang="en-US"/>
              <a:t>A. Presenter, June 2024 - TAC Review - ##</a:t>
            </a:r>
            <a:endParaRPr lang="en-US" dirty="0"/>
          </a:p>
        </p:txBody>
      </p:sp>
      <p:sp>
        <p:nvSpPr>
          <p:cNvPr id="15" name="Slide Number Placeholder 4"/>
          <p:cNvSpPr>
            <a:spLocks noGrp="1"/>
          </p:cNvSpPr>
          <p:nvPr>
            <p:ph type="sldNum" sz="quarter" idx="15"/>
          </p:nvPr>
        </p:nvSpPr>
        <p:spPr/>
        <p:txBody>
          <a:bodyPr/>
          <a:lstStyle>
            <a:lvl1pPr>
              <a:defRPr/>
            </a:lvl1pPr>
          </a:lstStyle>
          <a:p>
            <a:pPr>
              <a:defRPr/>
            </a:pPr>
            <a:r>
              <a:rPr lang="en-US" dirty="0"/>
              <a:t>, Slide </a:t>
            </a:r>
            <a:fld id="{74887700-F8AD-4E75-9DA6-99EB4D2760D1}" type="slidenum">
              <a:rPr lang="en-US"/>
              <a:pPr>
                <a:defRPr/>
              </a:pPr>
              <a:t>‹#›</a:t>
            </a:fld>
            <a:endParaRPr lang="en-US" dirty="0"/>
          </a:p>
        </p:txBody>
      </p:sp>
      <p:sp>
        <p:nvSpPr>
          <p:cNvPr id="16" name="TextBox 15"/>
          <p:cNvSpPr txBox="1"/>
          <p:nvPr userDrawn="1"/>
        </p:nvSpPr>
        <p:spPr>
          <a:xfrm>
            <a:off x="838200" y="6095341"/>
            <a:ext cx="5486399" cy="759182"/>
          </a:xfrm>
          <a:prstGeom prst="rect">
            <a:avLst/>
          </a:prstGeom>
          <a:noFill/>
        </p:spPr>
        <p:txBody>
          <a:bodyPr wrap="square" rtlCol="0">
            <a:spAutoFit/>
          </a:bodyPr>
          <a:lstStyle/>
          <a:p>
            <a:pPr>
              <a:lnSpc>
                <a:spcPts val="1300"/>
              </a:lnSpc>
            </a:pPr>
            <a:r>
              <a:rPr lang="en-US" sz="1200" b="0" kern="1200" dirty="0">
                <a:solidFill>
                  <a:schemeClr val="tx1"/>
                </a:solidFill>
                <a:latin typeface="Arial" pitchFamily="34" charset="0"/>
                <a:ea typeface="ヒラギノ角ゴ Pro W3" charset="-128"/>
                <a:cs typeface="ヒラギノ角ゴ Pro W3"/>
              </a:rPr>
              <a:t>Facility for Rare Isotope Beams</a:t>
            </a:r>
          </a:p>
          <a:p>
            <a:pPr>
              <a:lnSpc>
                <a:spcPts val="1300"/>
              </a:lnSpc>
            </a:pPr>
            <a:r>
              <a:rPr lang="en-US" sz="1200" kern="1200" dirty="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1300"/>
              </a:lnSpc>
            </a:pPr>
            <a:r>
              <a:rPr lang="en-US" sz="1200" kern="1200" dirty="0">
                <a:solidFill>
                  <a:schemeClr val="tx1"/>
                </a:solidFill>
                <a:latin typeface="Arial" pitchFamily="34" charset="0"/>
                <a:ea typeface="ヒラギノ角ゴ Pro W3" charset="-128"/>
                <a:cs typeface="ヒラギノ角ゴ Pro W3"/>
              </a:rPr>
              <a:t>640 South Shaw Lane • East Lansing, MI 48824, USA</a:t>
            </a:r>
          </a:p>
          <a:p>
            <a:pPr>
              <a:lnSpc>
                <a:spcPts val="1300"/>
              </a:lnSpc>
            </a:pPr>
            <a:r>
              <a:rPr lang="en-US" sz="1200" kern="1200" dirty="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1178028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13" name="Rectangle 12"/>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3428" y="6063452"/>
            <a:ext cx="621425" cy="731520"/>
          </a:xfrm>
          <a:prstGeom prst="rect">
            <a:avLst/>
          </a:prstGeom>
        </p:spPr>
      </p:pic>
      <p:pic>
        <p:nvPicPr>
          <p:cNvPr id="4" name="Picture 5" descr="FRIB_ppt_top.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
            <a:ext cx="12192000" cy="1003102"/>
          </a:xfrm>
          <a:prstGeom prst="rect">
            <a:avLst/>
          </a:prstGeom>
          <a:noFill/>
          <a:ln w="9525">
            <a:noFill/>
            <a:miter lim="800000"/>
            <a:headEnd/>
            <a:tailEnd/>
          </a:ln>
        </p:spPr>
      </p:pic>
      <p:sp>
        <p:nvSpPr>
          <p:cNvPr id="5" name="Text Box 5"/>
          <p:cNvSpPr txBox="1">
            <a:spLocks noChangeArrowheads="1"/>
          </p:cNvSpPr>
          <p:nvPr/>
        </p:nvSpPr>
        <p:spPr bwMode="auto">
          <a:xfrm>
            <a:off x="893039" y="1320109"/>
            <a:ext cx="10486572" cy="3415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6" name="Rectangle 7"/>
          <p:cNvSpPr>
            <a:spLocks noChangeArrowheads="1"/>
          </p:cNvSpPr>
          <p:nvPr/>
        </p:nvSpPr>
        <p:spPr bwMode="auto">
          <a:xfrm>
            <a:off x="5487207" y="3009312"/>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0" y="285757"/>
            <a:ext cx="11988800" cy="478624"/>
          </a:xfrm>
        </p:spPr>
        <p:txBody>
          <a:bodyPr/>
          <a:lstStyle/>
          <a:p>
            <a:r>
              <a:rPr lang="en-US"/>
              <a:t>Click to edit Master title style</a:t>
            </a:r>
            <a:endParaRPr lang="en-US" dirty="0"/>
          </a:p>
        </p:txBody>
      </p:sp>
      <p:sp>
        <p:nvSpPr>
          <p:cNvPr id="7" name="Footer Placeholder 6"/>
          <p:cNvSpPr>
            <a:spLocks noGrp="1"/>
          </p:cNvSpPr>
          <p:nvPr>
            <p:ph type="ftr" sz="quarter" idx="10"/>
          </p:nvPr>
        </p:nvSpPr>
        <p:spPr/>
        <p:txBody>
          <a:bodyPr/>
          <a:lstStyle>
            <a:lvl1pPr algn="r" eaLnBrk="0" hangingPunct="0">
              <a:lnSpc>
                <a:spcPct val="90000"/>
              </a:lnSpc>
              <a:defRPr sz="1200" smtClean="0">
                <a:solidFill>
                  <a:srgbClr val="064308"/>
                </a:solidFill>
                <a:latin typeface="Arial"/>
                <a:ea typeface="+mn-ea"/>
                <a:cs typeface="Arial"/>
              </a:defRPr>
            </a:lvl1pPr>
          </a:lstStyle>
          <a:p>
            <a:pPr>
              <a:defRPr/>
            </a:pPr>
            <a:r>
              <a:rPr lang="en-US"/>
              <a:t>A. Presenter, June 2024 - TAC Review - ##</a:t>
            </a:r>
            <a:endParaRPr lang="en-US" dirty="0"/>
          </a:p>
        </p:txBody>
      </p:sp>
      <p:sp>
        <p:nvSpPr>
          <p:cNvPr id="8" name="Slide Number Placeholder 4"/>
          <p:cNvSpPr>
            <a:spLocks noGrp="1"/>
          </p:cNvSpPr>
          <p:nvPr>
            <p:ph type="sldNum" sz="quarter" idx="11"/>
          </p:nvPr>
        </p:nvSpPr>
        <p:spPr/>
        <p:txBody>
          <a:bodyPr/>
          <a:lstStyle>
            <a:lvl1pPr>
              <a:defRPr/>
            </a:lvl1pPr>
          </a:lstStyle>
          <a:p>
            <a:pPr>
              <a:defRPr/>
            </a:pPr>
            <a:r>
              <a:rPr lang="en-US" dirty="0"/>
              <a:t>, Slide </a:t>
            </a:r>
            <a:fld id="{CF988859-7953-4624-98C4-717249B46A15}" type="slidenum">
              <a:rPr lang="en-US"/>
              <a:pPr>
                <a:defRPr/>
              </a:pPr>
              <a:t>‹#›</a:t>
            </a:fld>
            <a:endParaRPr lang="en-US" dirty="0"/>
          </a:p>
        </p:txBody>
      </p:sp>
      <p:sp>
        <p:nvSpPr>
          <p:cNvPr id="11" name="TextBox 10"/>
          <p:cNvSpPr txBox="1"/>
          <p:nvPr userDrawn="1"/>
        </p:nvSpPr>
        <p:spPr>
          <a:xfrm>
            <a:off x="838200" y="6095341"/>
            <a:ext cx="5486399" cy="759182"/>
          </a:xfrm>
          <a:prstGeom prst="rect">
            <a:avLst/>
          </a:prstGeom>
          <a:noFill/>
        </p:spPr>
        <p:txBody>
          <a:bodyPr wrap="square" rtlCol="0">
            <a:spAutoFit/>
          </a:bodyPr>
          <a:lstStyle/>
          <a:p>
            <a:pPr>
              <a:lnSpc>
                <a:spcPts val="1300"/>
              </a:lnSpc>
            </a:pPr>
            <a:r>
              <a:rPr lang="en-US" sz="1200" b="0" kern="1200" dirty="0">
                <a:solidFill>
                  <a:schemeClr val="tx1"/>
                </a:solidFill>
                <a:latin typeface="Arial" pitchFamily="34" charset="0"/>
                <a:ea typeface="ヒラギノ角ゴ Pro W3" charset="-128"/>
                <a:cs typeface="ヒラギノ角ゴ Pro W3"/>
              </a:rPr>
              <a:t>Facility for Rare Isotope Beams</a:t>
            </a:r>
          </a:p>
          <a:p>
            <a:pPr>
              <a:lnSpc>
                <a:spcPts val="1300"/>
              </a:lnSpc>
            </a:pPr>
            <a:r>
              <a:rPr lang="en-US" sz="1200" kern="1200" dirty="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1300"/>
              </a:lnSpc>
            </a:pPr>
            <a:r>
              <a:rPr lang="en-US" sz="1200" kern="1200" dirty="0">
                <a:solidFill>
                  <a:schemeClr val="tx1"/>
                </a:solidFill>
                <a:latin typeface="Arial" pitchFamily="34" charset="0"/>
                <a:ea typeface="ヒラギノ角ゴ Pro W3" charset="-128"/>
                <a:cs typeface="ヒラギノ角ゴ Pro W3"/>
              </a:rPr>
              <a:t>640 South Shaw Lane • East Lansing, MI 48824, USA</a:t>
            </a:r>
          </a:p>
          <a:p>
            <a:pPr>
              <a:lnSpc>
                <a:spcPts val="1300"/>
              </a:lnSpc>
            </a:pPr>
            <a:r>
              <a:rPr lang="en-US" sz="1200" kern="1200" dirty="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3309516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 clean bottom">
    <p:spTree>
      <p:nvGrpSpPr>
        <p:cNvPr id="1" name=""/>
        <p:cNvGrpSpPr/>
        <p:nvPr/>
      </p:nvGrpSpPr>
      <p:grpSpPr>
        <a:xfrm>
          <a:off x="0" y="0"/>
          <a:ext cx="0" cy="0"/>
          <a:chOff x="0" y="0"/>
          <a:chExt cx="0" cy="0"/>
        </a:xfrm>
      </p:grpSpPr>
      <p:pic>
        <p:nvPicPr>
          <p:cNvPr id="4" name="Picture 4" descr="FRIB_ppt_top.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2"/>
            <a:ext cx="12192000" cy="1003102"/>
          </a:xfrm>
          <a:prstGeom prst="rect">
            <a:avLst/>
          </a:prstGeom>
          <a:noFill/>
          <a:ln w="9525">
            <a:noFill/>
            <a:miter lim="800000"/>
            <a:headEnd/>
            <a:tailEnd/>
          </a:ln>
        </p:spPr>
      </p:pic>
      <p:sp>
        <p:nvSpPr>
          <p:cNvPr id="5" name="Text Box 5"/>
          <p:cNvSpPr txBox="1">
            <a:spLocks noChangeArrowheads="1"/>
          </p:cNvSpPr>
          <p:nvPr/>
        </p:nvSpPr>
        <p:spPr bwMode="auto">
          <a:xfrm>
            <a:off x="893039" y="1320109"/>
            <a:ext cx="10486572" cy="3415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6" name="Rectangle 5"/>
          <p:cNvSpPr>
            <a:spLocks noChangeArrowheads="1"/>
          </p:cNvSpPr>
          <p:nvPr/>
        </p:nvSpPr>
        <p:spPr bwMode="auto">
          <a:xfrm>
            <a:off x="5487207" y="3009312"/>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0" y="285757"/>
            <a:ext cx="11988800" cy="478624"/>
          </a:xfrm>
        </p:spPr>
        <p:txBody>
          <a:bodyPr/>
          <a:lstStyle/>
          <a:p>
            <a:r>
              <a:rPr lang="en-US"/>
              <a:t>Click to edit Master title style</a:t>
            </a:r>
            <a:endParaRPr lang="en-US" dirty="0"/>
          </a:p>
        </p:txBody>
      </p:sp>
      <p:sp>
        <p:nvSpPr>
          <p:cNvPr id="9" name="Rectangle 8"/>
          <p:cNvSpPr/>
          <p:nvPr userDrawn="1"/>
        </p:nvSpPr>
        <p:spPr>
          <a:xfrm>
            <a:off x="-16079" y="6063452"/>
            <a:ext cx="12192000" cy="8229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7628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19" name="Rectangle 18"/>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3428" y="6063452"/>
            <a:ext cx="621425" cy="731520"/>
          </a:xfrm>
          <a:prstGeom prst="rect">
            <a:avLst/>
          </a:prstGeom>
        </p:spPr>
      </p:pic>
      <p:pic>
        <p:nvPicPr>
          <p:cNvPr id="5" name="Picture 7" descr="FRIB_ppt_top.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
            <a:ext cx="12192000" cy="1003102"/>
          </a:xfrm>
          <a:prstGeom prst="rect">
            <a:avLst/>
          </a:prstGeom>
          <a:noFill/>
          <a:ln w="9525">
            <a:noFill/>
            <a:miter lim="800000"/>
            <a:headEnd/>
            <a:tailEnd/>
          </a:ln>
        </p:spPr>
      </p:pic>
      <p:sp>
        <p:nvSpPr>
          <p:cNvPr id="6" name="Text Box 5"/>
          <p:cNvSpPr txBox="1">
            <a:spLocks noChangeArrowheads="1"/>
          </p:cNvSpPr>
          <p:nvPr/>
        </p:nvSpPr>
        <p:spPr bwMode="auto">
          <a:xfrm>
            <a:off x="893039" y="1320109"/>
            <a:ext cx="10486572" cy="3415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12"/>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5027414"/>
          </a:xfrm>
        </p:spPr>
        <p:txBody>
          <a:bodyPr/>
          <a:lstStyle>
            <a:lvl3pPr>
              <a:defRPr sz="18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a:xfrm>
            <a:off x="101600" y="289337"/>
            <a:ext cx="11988800" cy="478624"/>
          </a:xfrm>
        </p:spPr>
        <p:txBody>
          <a:bodyPr/>
          <a:lstStyle/>
          <a:p>
            <a:r>
              <a:rPr lang="en-US"/>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1200" smtClean="0">
                <a:solidFill>
                  <a:srgbClr val="064308"/>
                </a:solidFill>
                <a:latin typeface="Arial"/>
                <a:ea typeface="+mn-ea"/>
                <a:cs typeface="Arial"/>
              </a:defRPr>
            </a:lvl1pPr>
          </a:lstStyle>
          <a:p>
            <a:pPr>
              <a:defRPr/>
            </a:pPr>
            <a:r>
              <a:rPr lang="en-US"/>
              <a:t>A. Presenter, June 2024 - TAC Review - ##</a:t>
            </a:r>
            <a:endParaRPr lang="en-US" dirty="0"/>
          </a:p>
        </p:txBody>
      </p:sp>
      <p:sp>
        <p:nvSpPr>
          <p:cNvPr id="10" name="Slide Number Placeholder 4"/>
          <p:cNvSpPr>
            <a:spLocks noGrp="1"/>
          </p:cNvSpPr>
          <p:nvPr>
            <p:ph type="sldNum" sz="quarter" idx="11"/>
          </p:nvPr>
        </p:nvSpPr>
        <p:spPr/>
        <p:txBody>
          <a:bodyPr/>
          <a:lstStyle>
            <a:lvl1pPr>
              <a:defRPr/>
            </a:lvl1pPr>
          </a:lstStyle>
          <a:p>
            <a:pPr>
              <a:defRPr/>
            </a:pPr>
            <a:r>
              <a:rPr lang="en-US" dirty="0"/>
              <a:t>, Slide </a:t>
            </a:r>
            <a:fld id="{35AD4620-7552-4207-8973-898801ED212B}" type="slidenum">
              <a:rPr lang="en-US"/>
              <a:pPr>
                <a:defRPr/>
              </a:pPr>
              <a:t>‹#›</a:t>
            </a:fld>
            <a:endParaRPr lang="en-US" dirty="0"/>
          </a:p>
        </p:txBody>
      </p:sp>
      <p:sp>
        <p:nvSpPr>
          <p:cNvPr id="12" name="TextBox 11"/>
          <p:cNvSpPr txBox="1"/>
          <p:nvPr userDrawn="1"/>
        </p:nvSpPr>
        <p:spPr>
          <a:xfrm>
            <a:off x="838200" y="6095341"/>
            <a:ext cx="5486399" cy="759182"/>
          </a:xfrm>
          <a:prstGeom prst="rect">
            <a:avLst/>
          </a:prstGeom>
          <a:noFill/>
        </p:spPr>
        <p:txBody>
          <a:bodyPr wrap="square" rtlCol="0">
            <a:spAutoFit/>
          </a:bodyPr>
          <a:lstStyle/>
          <a:p>
            <a:pPr>
              <a:lnSpc>
                <a:spcPts val="1300"/>
              </a:lnSpc>
            </a:pPr>
            <a:r>
              <a:rPr lang="en-US" sz="1200" b="0" kern="1200" dirty="0">
                <a:solidFill>
                  <a:schemeClr val="tx1"/>
                </a:solidFill>
                <a:latin typeface="Arial" pitchFamily="34" charset="0"/>
                <a:ea typeface="ヒラギノ角ゴ Pro W3" charset="-128"/>
                <a:cs typeface="ヒラギノ角ゴ Pro W3"/>
              </a:rPr>
              <a:t>Facility for Rare Isotope Beams</a:t>
            </a:r>
          </a:p>
          <a:p>
            <a:pPr>
              <a:lnSpc>
                <a:spcPts val="1300"/>
              </a:lnSpc>
            </a:pPr>
            <a:r>
              <a:rPr lang="en-US" sz="1200" kern="1200" dirty="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1300"/>
              </a:lnSpc>
            </a:pPr>
            <a:r>
              <a:rPr lang="en-US" sz="1200" kern="1200" dirty="0">
                <a:solidFill>
                  <a:schemeClr val="tx1"/>
                </a:solidFill>
                <a:latin typeface="Arial" pitchFamily="34" charset="0"/>
                <a:ea typeface="ヒラギノ角ゴ Pro W3" charset="-128"/>
                <a:cs typeface="ヒラギノ角ゴ Pro W3"/>
              </a:rPr>
              <a:t>640 South Shaw Lane • East Lansing, MI 48824, USA</a:t>
            </a:r>
          </a:p>
          <a:p>
            <a:pPr>
              <a:lnSpc>
                <a:spcPts val="1300"/>
              </a:lnSpc>
            </a:pPr>
            <a:r>
              <a:rPr lang="en-US" sz="1200" kern="1200" dirty="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893770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0798" y="79927"/>
            <a:ext cx="11990413" cy="478624"/>
          </a:xfrm>
          <a:prstGeom prst="rect">
            <a:avLst/>
          </a:prstGeom>
          <a:noFill/>
          <a:ln w="12700">
            <a:noFill/>
            <a:miter lim="800000"/>
            <a:headEnd/>
            <a:tailEnd/>
          </a:ln>
        </p:spPr>
        <p:txBody>
          <a:bodyPr vert="horz" wrap="square" lIns="56076" tIns="22431" rIns="56076" bIns="22431" numCol="1" anchor="ctr" anchorCtr="0" compatLnSpc="1">
            <a:prstTxWarp prst="textNoShape">
              <a:avLst/>
            </a:prstTxWarp>
            <a:spAutoFit/>
          </a:bodyPr>
          <a:lstStyle/>
          <a:p>
            <a:pPr lvl="0"/>
            <a:r>
              <a:rPr lang="en-US"/>
              <a:t>Click to edit Master title style</a:t>
            </a:r>
          </a:p>
        </p:txBody>
      </p:sp>
      <p:sp>
        <p:nvSpPr>
          <p:cNvPr id="1027" name="Rectangle 6"/>
          <p:cNvSpPr>
            <a:spLocks noGrp="1" noChangeArrowheads="1"/>
          </p:cNvSpPr>
          <p:nvPr>
            <p:ph type="body" idx="1"/>
          </p:nvPr>
        </p:nvSpPr>
        <p:spPr bwMode="auto">
          <a:xfrm>
            <a:off x="100798" y="1067100"/>
            <a:ext cx="11990413" cy="502741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6"/>
          <p:cNvSpPr>
            <a:spLocks noGrp="1"/>
          </p:cNvSpPr>
          <p:nvPr>
            <p:ph type="ftr" sz="quarter" idx="3"/>
          </p:nvPr>
        </p:nvSpPr>
        <p:spPr>
          <a:xfrm>
            <a:off x="5520912" y="6356450"/>
            <a:ext cx="5655095" cy="364628"/>
          </a:xfrm>
          <a:prstGeom prst="rect">
            <a:avLst/>
          </a:prstGeom>
        </p:spPr>
        <p:txBody>
          <a:bodyPr lIns="0" tIns="45712" rIns="0" bIns="45712" anchor="b"/>
          <a:lstStyle>
            <a:lvl1pPr algn="r" eaLnBrk="0" hangingPunct="0">
              <a:lnSpc>
                <a:spcPct val="90000"/>
              </a:lnSpc>
              <a:defRPr sz="1200" smtClean="0">
                <a:solidFill>
                  <a:srgbClr val="064308"/>
                </a:solidFill>
                <a:latin typeface="Arial"/>
                <a:ea typeface="+mn-ea"/>
                <a:cs typeface="Arial"/>
              </a:defRPr>
            </a:lvl1pPr>
          </a:lstStyle>
          <a:p>
            <a:pPr>
              <a:defRPr/>
            </a:pPr>
            <a:r>
              <a:rPr lang="en-US"/>
              <a:t>A. Presenter, June 2024 - TAC Review - ##</a:t>
            </a:r>
            <a:endParaRPr lang="en-US" dirty="0"/>
          </a:p>
        </p:txBody>
      </p:sp>
      <p:sp>
        <p:nvSpPr>
          <p:cNvPr id="9" name="Slide Number Placeholder 4"/>
          <p:cNvSpPr>
            <a:spLocks noGrp="1"/>
          </p:cNvSpPr>
          <p:nvPr>
            <p:ph type="sldNum" sz="quarter" idx="4"/>
          </p:nvPr>
        </p:nvSpPr>
        <p:spPr>
          <a:xfrm>
            <a:off x="11176000" y="6356450"/>
            <a:ext cx="1016000" cy="364628"/>
          </a:xfrm>
          <a:prstGeom prst="rect">
            <a:avLst/>
          </a:prstGeom>
        </p:spPr>
        <p:txBody>
          <a:bodyPr vert="horz" wrap="square" lIns="0" tIns="45712" rIns="0" bIns="45712" numCol="1" anchor="b" anchorCtr="0" compatLnSpc="1">
            <a:prstTxWarp prst="textNoShape">
              <a:avLst/>
            </a:prstTxWarp>
          </a:bodyPr>
          <a:lstStyle>
            <a:lvl1pPr eaLnBrk="0" hangingPunct="0">
              <a:lnSpc>
                <a:spcPct val="90000"/>
              </a:lnSpc>
              <a:defRPr sz="1200">
                <a:solidFill>
                  <a:srgbClr val="064308"/>
                </a:solidFill>
                <a:ea typeface="ヒラギノ角ゴ Pro W3" charset="-128"/>
                <a:cs typeface="+mn-cs"/>
              </a:defRPr>
            </a:lvl1pPr>
          </a:lstStyle>
          <a:p>
            <a:pPr>
              <a:defRPr/>
            </a:pPr>
            <a:r>
              <a:rPr lang="en-US" dirty="0"/>
              <a:t>, Slide </a:t>
            </a:r>
            <a:fld id="{D30A2C6D-39BC-4576-856C-8743CF76CCF1}" type="slidenum">
              <a:rPr lang="en-US" smtClean="0"/>
              <a:pPr>
                <a:defRPr/>
              </a:pPr>
              <a:t>‹#›</a:t>
            </a:fld>
            <a:endParaRPr lang="en-US" dirty="0"/>
          </a:p>
        </p:txBody>
      </p:sp>
    </p:spTree>
    <p:extLst>
      <p:ext uri="{BB962C8B-B14F-4D97-AF65-F5344CB8AC3E}">
        <p14:creationId xmlns:p14="http://schemas.microsoft.com/office/powerpoint/2010/main" val="3239425277"/>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1" r:id="rId10"/>
    <p:sldLayoutId id="2147484022" r:id="rId11"/>
    <p:sldLayoutId id="2147484023" r:id="rId12"/>
  </p:sldLayoutIdLst>
  <p:hf hdr="0" dt="0"/>
  <p:txStyles>
    <p:titleStyle>
      <a:lvl1pPr algn="ctr" defTabSz="80337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37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37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37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37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80" algn="ctr" defTabSz="807828"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162" algn="ctr" defTabSz="807828"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241" algn="ctr" defTabSz="807828"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323" algn="ctr" defTabSz="807828"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p:titleStyle>
    <p:bodyStyle>
      <a:lvl1pPr marL="180195" indent="-180195" algn="l" defTabSz="803370"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94" indent="-151665" algn="l" defTabSz="803370"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641" indent="-160673" algn="l" defTabSz="803370"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90" indent="-133645" algn="l" defTabSz="803370"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3087" indent="-180195" algn="l" defTabSz="803370"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507"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590"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672"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752"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p:bodyStyle>
    <p:otherStyle>
      <a:defPPr>
        <a:defRPr lang="en-US"/>
      </a:defPPr>
      <a:lvl1pPr marL="0" algn="l" defTabSz="914162" rtl="0" eaLnBrk="1" latinLnBrk="0" hangingPunct="1">
        <a:defRPr sz="1800" kern="1200">
          <a:solidFill>
            <a:schemeClr val="tx1"/>
          </a:solidFill>
          <a:latin typeface="+mn-lt"/>
          <a:ea typeface="+mn-ea"/>
          <a:cs typeface="+mn-cs"/>
        </a:defRPr>
      </a:lvl1pPr>
      <a:lvl2pPr marL="457080" algn="l" defTabSz="914162" rtl="0" eaLnBrk="1" latinLnBrk="0" hangingPunct="1">
        <a:defRPr sz="1800" kern="1200">
          <a:solidFill>
            <a:schemeClr val="tx1"/>
          </a:solidFill>
          <a:latin typeface="+mn-lt"/>
          <a:ea typeface="+mn-ea"/>
          <a:cs typeface="+mn-cs"/>
        </a:defRPr>
      </a:lvl2pPr>
      <a:lvl3pPr marL="914162" algn="l" defTabSz="914162" rtl="0" eaLnBrk="1" latinLnBrk="0" hangingPunct="1">
        <a:defRPr sz="1800" kern="1200">
          <a:solidFill>
            <a:schemeClr val="tx1"/>
          </a:solidFill>
          <a:latin typeface="+mn-lt"/>
          <a:ea typeface="+mn-ea"/>
          <a:cs typeface="+mn-cs"/>
        </a:defRPr>
      </a:lvl3pPr>
      <a:lvl4pPr marL="1371241" algn="l" defTabSz="914162" rtl="0" eaLnBrk="1" latinLnBrk="0" hangingPunct="1">
        <a:defRPr sz="1800" kern="1200">
          <a:solidFill>
            <a:schemeClr val="tx1"/>
          </a:solidFill>
          <a:latin typeface="+mn-lt"/>
          <a:ea typeface="+mn-ea"/>
          <a:cs typeface="+mn-cs"/>
        </a:defRPr>
      </a:lvl4pPr>
      <a:lvl5pPr marL="1828323" algn="l" defTabSz="914162" rtl="0" eaLnBrk="1" latinLnBrk="0" hangingPunct="1">
        <a:defRPr sz="1800" kern="1200">
          <a:solidFill>
            <a:schemeClr val="tx1"/>
          </a:solidFill>
          <a:latin typeface="+mn-lt"/>
          <a:ea typeface="+mn-ea"/>
          <a:cs typeface="+mn-cs"/>
        </a:defRPr>
      </a:lvl5pPr>
      <a:lvl6pPr marL="2285406" algn="l" defTabSz="914162" rtl="0" eaLnBrk="1" latinLnBrk="0" hangingPunct="1">
        <a:defRPr sz="1800" kern="1200">
          <a:solidFill>
            <a:schemeClr val="tx1"/>
          </a:solidFill>
          <a:latin typeface="+mn-lt"/>
          <a:ea typeface="+mn-ea"/>
          <a:cs typeface="+mn-cs"/>
        </a:defRPr>
      </a:lvl6pPr>
      <a:lvl7pPr marL="2742487" algn="l" defTabSz="914162" rtl="0" eaLnBrk="1" latinLnBrk="0" hangingPunct="1">
        <a:defRPr sz="1800" kern="1200">
          <a:solidFill>
            <a:schemeClr val="tx1"/>
          </a:solidFill>
          <a:latin typeface="+mn-lt"/>
          <a:ea typeface="+mn-ea"/>
          <a:cs typeface="+mn-cs"/>
        </a:defRPr>
      </a:lvl7pPr>
      <a:lvl8pPr marL="3199566" algn="l" defTabSz="914162" rtl="0" eaLnBrk="1" latinLnBrk="0" hangingPunct="1">
        <a:defRPr sz="1800" kern="1200">
          <a:solidFill>
            <a:schemeClr val="tx1"/>
          </a:solidFill>
          <a:latin typeface="+mn-lt"/>
          <a:ea typeface="+mn-ea"/>
          <a:cs typeface="+mn-cs"/>
        </a:defRPr>
      </a:lvl8pPr>
      <a:lvl9pPr marL="3656647" algn="l" defTabSz="91416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6.png"/><Relationship Id="rId7" Type="http://schemas.openxmlformats.org/officeDocument/2006/relationships/image" Target="../media/image29.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tiff"/><Relationship Id="rId2" Type="http://schemas.openxmlformats.org/officeDocument/2006/relationships/hyperlink" Target="https://doi.org/10.1016/j.jnucmat.2020.152413" TargetMode="Externa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jpeg"/><Relationship Id="rId10" Type="http://schemas.openxmlformats.org/officeDocument/2006/relationships/image" Target="../media/image50.jpeg"/><Relationship Id="rId4" Type="http://schemas.openxmlformats.org/officeDocument/2006/relationships/image" Target="../media/image44.png"/><Relationship Id="rId9"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openxmlformats.org/officeDocument/2006/relationships/image" Target="../media/image56.tiff"/><Relationship Id="rId3" Type="http://schemas.openxmlformats.org/officeDocument/2006/relationships/image" Target="../media/image52.png"/><Relationship Id="rId7" Type="http://schemas.microsoft.com/office/2007/relationships/hdphoto" Target="../media/hdphoto3.wdp"/><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tiff"/><Relationship Id="rId10" Type="http://schemas.openxmlformats.org/officeDocument/2006/relationships/image" Target="../media/image58.png"/><Relationship Id="rId4" Type="http://schemas.openxmlformats.org/officeDocument/2006/relationships/image" Target="../media/image53.png"/><Relationship Id="rId9"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63.png"/><Relationship Id="rId7" Type="http://schemas.openxmlformats.org/officeDocument/2006/relationships/image" Target="../media/image65.png"/><Relationship Id="rId2" Type="http://schemas.openxmlformats.org/officeDocument/2006/relationships/image" Target="../media/image62.pn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64.png"/><Relationship Id="rId10" Type="http://schemas.openxmlformats.org/officeDocument/2006/relationships/image" Target="../media/image66.wmf"/><Relationship Id="rId4" Type="http://schemas.microsoft.com/office/2007/relationships/hdphoto" Target="../media/hdphoto5.wdp"/><Relationship Id="rId9"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8" Type="http://schemas.openxmlformats.org/officeDocument/2006/relationships/image" Target="../media/image70.wmf"/><Relationship Id="rId13" Type="http://schemas.openxmlformats.org/officeDocument/2006/relationships/image" Target="../media/image74.wmf"/><Relationship Id="rId3" Type="http://schemas.openxmlformats.org/officeDocument/2006/relationships/oleObject" Target="../embeddings/oleObject2.bin"/><Relationship Id="rId7" Type="http://schemas.openxmlformats.org/officeDocument/2006/relationships/oleObject" Target="../embeddings/oleObject4.bin"/><Relationship Id="rId12" Type="http://schemas.openxmlformats.org/officeDocument/2006/relationships/image" Target="../media/image73.wmf"/><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69.wmf"/><Relationship Id="rId11" Type="http://schemas.openxmlformats.org/officeDocument/2006/relationships/image" Target="../media/image72.wmf"/><Relationship Id="rId5" Type="http://schemas.openxmlformats.org/officeDocument/2006/relationships/oleObject" Target="../embeddings/oleObject3.bin"/><Relationship Id="rId10" Type="http://schemas.openxmlformats.org/officeDocument/2006/relationships/image" Target="../media/image71.wmf"/><Relationship Id="rId4" Type="http://schemas.openxmlformats.org/officeDocument/2006/relationships/image" Target="../media/image68.wmf"/><Relationship Id="rId9" Type="http://schemas.openxmlformats.org/officeDocument/2006/relationships/oleObject" Target="../embeddings/oleObject5.bin"/><Relationship Id="rId14" Type="http://schemas.openxmlformats.org/officeDocument/2006/relationships/image" Target="../media/image75.wmf"/></Relationships>
</file>

<file path=ppt/slides/_rels/slide1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 Id="rId5" Type="http://schemas.openxmlformats.org/officeDocument/2006/relationships/image" Target="../media/image79.jpeg"/><Relationship Id="rId4" Type="http://schemas.openxmlformats.org/officeDocument/2006/relationships/image" Target="../media/image78.jpe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0.png"/></Relationships>
</file>

<file path=ppt/slides/_rels/slide2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85.png"/><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86.png"/></Relationships>
</file>

<file path=ppt/slides/_rels/slide2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8.jpeg"/><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7.xml"/><Relationship Id="rId5" Type="http://schemas.openxmlformats.org/officeDocument/2006/relationships/image" Target="../media/image94.png"/><Relationship Id="rId4" Type="http://schemas.openxmlformats.org/officeDocument/2006/relationships/image" Target="../media/image93.jpeg"/></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doi.org/10.1016/j.nme.2018.04.006" TargetMode="External"/><Relationship Id="rId7" Type="http://schemas.openxmlformats.org/officeDocument/2006/relationships/image" Target="../media/image99.png"/><Relationship Id="rId2" Type="http://schemas.openxmlformats.org/officeDocument/2006/relationships/image" Target="../media/image95.jpeg"/><Relationship Id="rId1" Type="http://schemas.openxmlformats.org/officeDocument/2006/relationships/slideLayout" Target="../slideLayouts/slideLayout11.xml"/><Relationship Id="rId6" Type="http://schemas.openxmlformats.org/officeDocument/2006/relationships/image" Target="../media/image98.png"/><Relationship Id="rId5" Type="http://schemas.openxmlformats.org/officeDocument/2006/relationships/image" Target="../media/image97.jpeg"/><Relationship Id="rId4" Type="http://schemas.openxmlformats.org/officeDocument/2006/relationships/image" Target="../media/image96.jpeg"/></Relationships>
</file>

<file path=ppt/slides/_rels/slide3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12" Type="http://schemas.openxmlformats.org/officeDocument/2006/relationships/image" Target="../media/image110.png"/><Relationship Id="rId17" Type="http://schemas.openxmlformats.org/officeDocument/2006/relationships/image" Target="../media/image111.png"/><Relationship Id="rId2" Type="http://schemas.openxmlformats.org/officeDocument/2006/relationships/image" Target="../media/image102.png"/><Relationship Id="rId16" Type="http://schemas.openxmlformats.org/officeDocument/2006/relationships/hyperlink" Target="https://doi.org/10.2320/matertrans.ME201910" TargetMode="External"/><Relationship Id="rId1" Type="http://schemas.openxmlformats.org/officeDocument/2006/relationships/slideLayout" Target="../slideLayouts/slideLayout11.xml"/><Relationship Id="rId6" Type="http://schemas.openxmlformats.org/officeDocument/2006/relationships/image" Target="../media/image106.png"/><Relationship Id="rId11" Type="http://schemas.openxmlformats.org/officeDocument/2006/relationships/image" Target="../media/image109.png"/><Relationship Id="rId5" Type="http://schemas.openxmlformats.org/officeDocument/2006/relationships/image" Target="../media/image105.png"/><Relationship Id="rId15" Type="http://schemas.openxmlformats.org/officeDocument/2006/relationships/image" Target="../media/image910.png"/><Relationship Id="rId10" Type="http://schemas.openxmlformats.org/officeDocument/2006/relationships/hyperlink" Target="https://arxiv.org/abs/2405.00517" TargetMode="External"/><Relationship Id="rId4" Type="http://schemas.openxmlformats.org/officeDocument/2006/relationships/image" Target="../media/image104.png"/><Relationship Id="rId9" Type="http://schemas.openxmlformats.org/officeDocument/2006/relationships/hyperlink" Target="https://doi.org/10.1016/j.jallcom.2024.174701" TargetMode="External"/><Relationship Id="rId14" Type="http://schemas.openxmlformats.org/officeDocument/2006/relationships/image" Target="../media/image900.png"/></Relationships>
</file>

<file path=ppt/slides/_rels/slide3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hyperlink" Target="https://www.nature.com/articles/s41563-022-01260-y#auth-Huaqiang-Chen-Aff1" TargetMode="External"/><Relationship Id="rId3" Type="http://schemas.openxmlformats.org/officeDocument/2006/relationships/hyperlink" Target="https://www.nature.com/articles/s41563-022-01260-y#auth-Jinlong-Du-Aff1" TargetMode="External"/><Relationship Id="rId7" Type="http://schemas.openxmlformats.org/officeDocument/2006/relationships/hyperlink" Target="https://www.nature.com/articles/s41563-022-01260-y#auth-Yuan-Wu-Aff2" TargetMode="External"/><Relationship Id="rId12" Type="http://schemas.openxmlformats.org/officeDocument/2006/relationships/hyperlink" Target="https://www.nature.com/nmat" TargetMode="External"/><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hyperlink" Target="https://www.nature.com/articles/s41563-022-01260-y#auth-Chuan-Xu-Aff1" TargetMode="External"/><Relationship Id="rId11" Type="http://schemas.openxmlformats.org/officeDocument/2006/relationships/hyperlink" Target="https://www.nature.com/articles/s41563-022-01260-y" TargetMode="External"/><Relationship Id="rId5" Type="http://schemas.openxmlformats.org/officeDocument/2006/relationships/hyperlink" Target="https://www.nature.com/articles/s41563-022-01260-y#auth-Peipei-Cao-Aff2" TargetMode="External"/><Relationship Id="rId10" Type="http://schemas.openxmlformats.org/officeDocument/2006/relationships/hyperlink" Target="https://www.nature.com/articles/s41563-022-01260-y#auth-Zhaoping-Lu-Aff2" TargetMode="External"/><Relationship Id="rId4" Type="http://schemas.openxmlformats.org/officeDocument/2006/relationships/hyperlink" Target="https://www.nature.com/articles/s41563-022-01260-y#auth-Suihe-Jiang-Aff2" TargetMode="External"/><Relationship Id="rId9" Type="http://schemas.openxmlformats.org/officeDocument/2006/relationships/hyperlink" Target="https://www.nature.com/articles/s41563-022-01260-y#auth-Engang-Fu-Aff1"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9.png"/><Relationship Id="rId3" Type="http://schemas.openxmlformats.org/officeDocument/2006/relationships/image" Target="../media/image21.jpeg"/><Relationship Id="rId7" Type="http://schemas.openxmlformats.org/officeDocument/2006/relationships/image" Target="../media/image24.gif"/><Relationship Id="rId12" Type="http://schemas.microsoft.com/office/2007/relationships/hdphoto" Target="../media/hdphoto1.wdp"/><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3.jpeg"/><Relationship Id="rId11" Type="http://schemas.openxmlformats.org/officeDocument/2006/relationships/image" Target="../media/image28.png"/><Relationship Id="rId5" Type="http://schemas.openxmlformats.org/officeDocument/2006/relationships/hyperlink" Target="https://ja.wikipedia.org/wiki/%E3%83%95%E3%82%A1%E3%82%A4%E3%83%AB:The_Sun_by_the_Atmospheric_Imaging_Assembly_of_NASA's_Solar_Dynamics_Observatory_-_20100819.jpg" TargetMode="External"/><Relationship Id="rId10" Type="http://schemas.openxmlformats.org/officeDocument/2006/relationships/image" Target="../media/image27.jpeg"/><Relationship Id="rId4" Type="http://schemas.openxmlformats.org/officeDocument/2006/relationships/image" Target="../media/image22.jpg"/><Relationship Id="rId9" Type="http://schemas.openxmlformats.org/officeDocument/2006/relationships/image" Target="../media/image26.png"/><Relationship Id="rId1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ubtitle 6"/>
          <p:cNvSpPr>
            <a:spLocks noGrp="1"/>
          </p:cNvSpPr>
          <p:nvPr>
            <p:ph type="subTitle" idx="1"/>
          </p:nvPr>
        </p:nvSpPr>
        <p:spPr>
          <a:xfrm>
            <a:off x="533400" y="3889560"/>
            <a:ext cx="11658600" cy="1368240"/>
          </a:xfrm>
        </p:spPr>
        <p:txBody>
          <a:bodyPr/>
          <a:lstStyle/>
          <a:p>
            <a:r>
              <a:rPr lang="en-US" sz="2800" dirty="0"/>
              <a:t>Eiichi Wakai (FRIB, Michigan State University)</a:t>
            </a:r>
            <a:br>
              <a:rPr lang="en-US" sz="2800" dirty="0"/>
            </a:br>
            <a:br>
              <a:rPr lang="en-US" sz="2800" dirty="0"/>
            </a:br>
            <a:r>
              <a:rPr lang="en-US" altLang="ja-JP" sz="1800" kern="100" dirty="0">
                <a:effectLst/>
                <a:latin typeface="Calibri" panose="020F0502020204030204" pitchFamily="34" charset="0"/>
                <a:ea typeface="Calibri" panose="020F0502020204030204" pitchFamily="34" charset="0"/>
                <a:cs typeface="Times New Roman" panose="02020603050405020304" pitchFamily="18" charset="0"/>
              </a:rPr>
              <a:t>T. </a:t>
            </a:r>
            <a:r>
              <a:rPr lang="en-US" altLang="ja-JP" sz="1800" kern="100" dirty="0" err="1">
                <a:effectLst/>
                <a:latin typeface="Calibri" panose="020F0502020204030204" pitchFamily="34" charset="0"/>
                <a:ea typeface="Calibri" panose="020F0502020204030204" pitchFamily="34" charset="0"/>
                <a:cs typeface="Times New Roman" panose="02020603050405020304" pitchFamily="18" charset="0"/>
              </a:rPr>
              <a:t>K</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anemura</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,(FRIB), S. MILLER (FRIB),</a:t>
            </a:r>
            <a:r>
              <a:rPr lang="en-US" altLang="ja-JP" sz="1800" kern="100" dirty="0">
                <a:effectLst/>
                <a:latin typeface="Calibri" panose="020F0502020204030204" pitchFamily="34" charset="0"/>
                <a:ea typeface="Calibri" panose="020F0502020204030204" pitchFamily="34" charset="0"/>
                <a:cs typeface="Times New Roman" panose="02020603050405020304" pitchFamily="18" charset="0"/>
              </a:rPr>
              <a:t> J. WEI (FRIB),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S. MAKIMUA(J-PARC), T. ISHIDA (J-PARC), K.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Ammigan</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(Fermilab)</a:t>
            </a:r>
            <a:endParaRPr lang="en-US" sz="1200" dirty="0"/>
          </a:p>
          <a:p>
            <a:r>
              <a:rPr lang="en-US" sz="2800" dirty="0"/>
              <a:t>November 1,  2024</a:t>
            </a:r>
          </a:p>
        </p:txBody>
      </p:sp>
      <p:sp>
        <p:nvSpPr>
          <p:cNvPr id="9219" name="Title 5"/>
          <p:cNvSpPr>
            <a:spLocks noGrp="1"/>
          </p:cNvSpPr>
          <p:nvPr>
            <p:ph type="title"/>
          </p:nvPr>
        </p:nvSpPr>
        <p:spPr>
          <a:xfrm>
            <a:off x="95255" y="2807126"/>
            <a:ext cx="12001499" cy="911935"/>
          </a:xfrm>
          <a:solidFill>
            <a:schemeClr val="accent2">
              <a:lumMod val="20000"/>
              <a:lumOff val="80000"/>
            </a:schemeClr>
          </a:solidFill>
        </p:spPr>
        <p:txBody>
          <a:bodyPr/>
          <a:lstStyle/>
          <a:p>
            <a:r>
              <a:rPr lang="en-US" dirty="0"/>
              <a:t>Status and Plan of Materials and the Radiation Damage Analysis in FRIB</a:t>
            </a:r>
          </a:p>
        </p:txBody>
      </p:sp>
      <p:pic>
        <p:nvPicPr>
          <p:cNvPr id="2050" name="Picture 2">
            <a:extLst>
              <a:ext uri="{FF2B5EF4-FFF2-40B4-BE49-F238E27FC236}">
                <a16:creationId xmlns:a16="http://schemas.microsoft.com/office/drawing/2014/main" id="{39B1E7AB-13C8-E3F7-4180-6E92FCB7DBE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100" y="53054"/>
            <a:ext cx="5262185" cy="207717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9E003236-778A-D09F-6976-7817FEB5C454}"/>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086602" y="53054"/>
            <a:ext cx="4795835" cy="2126600"/>
          </a:xfrm>
          <a:prstGeom prst="rect">
            <a:avLst/>
          </a:prstGeom>
          <a:solidFill>
            <a:srgbClr val="FFFFFF"/>
          </a:solid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48DD5E9-7730-144B-A337-F2D567DA150A}"/>
              </a:ext>
            </a:extLst>
          </p:cNvPr>
          <p:cNvSpPr>
            <a:spLocks noGrp="1"/>
          </p:cNvSpPr>
          <p:nvPr>
            <p:ph type="title"/>
          </p:nvPr>
        </p:nvSpPr>
        <p:spPr>
          <a:xfrm>
            <a:off x="101600" y="103182"/>
            <a:ext cx="11988800" cy="424506"/>
          </a:xfrm>
        </p:spPr>
        <p:txBody>
          <a:bodyPr/>
          <a:lstStyle/>
          <a:p>
            <a:r>
              <a:rPr kumimoji="1" lang="en-US" altLang="ja-JP" sz="2800" u="sng" dirty="0">
                <a:effectLst/>
              </a:rPr>
              <a:t>World’s Accelerator Device E</a:t>
            </a:r>
            <a:r>
              <a:rPr lang="en-US" altLang="ja-JP" sz="2800" u="sng" dirty="0">
                <a:effectLst/>
              </a:rPr>
              <a:t>mploy</a:t>
            </a:r>
            <a:r>
              <a:rPr kumimoji="1" lang="en-US" altLang="ja-JP" sz="2800" u="sng" dirty="0">
                <a:effectLst/>
              </a:rPr>
              <a:t>ing or Planning Ti-6Al-4V Alloy</a:t>
            </a:r>
            <a:endParaRPr kumimoji="1" lang="ja-JP" altLang="en-US" sz="2800" dirty="0"/>
          </a:p>
        </p:txBody>
      </p:sp>
      <p:sp>
        <p:nvSpPr>
          <p:cNvPr id="4" name="スライド番号プレースホルダー 3">
            <a:extLst>
              <a:ext uri="{FF2B5EF4-FFF2-40B4-BE49-F238E27FC236}">
                <a16:creationId xmlns:a16="http://schemas.microsoft.com/office/drawing/2014/main" id="{081E33FA-E26C-45B5-47D7-C6B21FD836FE}"/>
              </a:ext>
            </a:extLst>
          </p:cNvPr>
          <p:cNvSpPr>
            <a:spLocks noGrp="1"/>
          </p:cNvSpPr>
          <p:nvPr>
            <p:ph type="sldNum" sz="quarter" idx="11"/>
          </p:nvPr>
        </p:nvSpPr>
        <p:spPr/>
        <p:txBody>
          <a:bodyPr/>
          <a:lstStyle/>
          <a:p>
            <a:pPr>
              <a:defRPr/>
            </a:pPr>
            <a:r>
              <a:rPr lang="en-US"/>
              <a:t>, Slide </a:t>
            </a:r>
            <a:fld id="{CF988859-7953-4624-98C4-717249B46A15}" type="slidenum">
              <a:rPr lang="en-US" smtClean="0"/>
              <a:pPr>
                <a:defRPr/>
              </a:pPr>
              <a:t>10</a:t>
            </a:fld>
            <a:endParaRPr lang="en-US" dirty="0"/>
          </a:p>
        </p:txBody>
      </p:sp>
      <p:pic>
        <p:nvPicPr>
          <p:cNvPr id="5" name="図 4">
            <a:extLst>
              <a:ext uri="{FF2B5EF4-FFF2-40B4-BE49-F238E27FC236}">
                <a16:creationId xmlns:a16="http://schemas.microsoft.com/office/drawing/2014/main" id="{F739C056-C4B7-AED1-0273-3F3E86FBC5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33098" y="3716781"/>
            <a:ext cx="4722952" cy="1376977"/>
          </a:xfrm>
          <a:prstGeom prst="rect">
            <a:avLst/>
          </a:prstGeom>
        </p:spPr>
      </p:pic>
      <p:sp>
        <p:nvSpPr>
          <p:cNvPr id="6" name="コンテンツ プレースホルダー 2">
            <a:extLst>
              <a:ext uri="{FF2B5EF4-FFF2-40B4-BE49-F238E27FC236}">
                <a16:creationId xmlns:a16="http://schemas.microsoft.com/office/drawing/2014/main" id="{A22412F4-8A53-9FC7-3B2A-E0B1D5816A12}"/>
              </a:ext>
            </a:extLst>
          </p:cNvPr>
          <p:cNvSpPr txBox="1">
            <a:spLocks/>
          </p:cNvSpPr>
          <p:nvPr/>
        </p:nvSpPr>
        <p:spPr>
          <a:xfrm>
            <a:off x="257479" y="1190215"/>
            <a:ext cx="6115091" cy="2386409"/>
          </a:xfrm>
          <a:prstGeom prst="rect">
            <a:avLst/>
          </a:prstGeom>
          <a:ln w="57150">
            <a:solidFill>
              <a:srgbClr val="0000FF"/>
            </a:solidFill>
          </a:ln>
        </p:spPr>
        <p:txBody>
          <a:bodyPr/>
          <a:lstStyle>
            <a:lvl1pPr marL="180195" indent="-180195" algn="l" defTabSz="803370"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94" indent="-151665" algn="l" defTabSz="803370"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641" indent="-160673" algn="l" defTabSz="803370"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90" indent="-133645" algn="l" defTabSz="803370"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3087" indent="-180195" algn="l" defTabSz="803370"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507"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590"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672"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752"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r>
              <a:rPr lang="en-US" altLang="ja-JP" sz="2000" b="1" kern="0" dirty="0">
                <a:latin typeface="+mn-lt"/>
              </a:rPr>
              <a:t>LBNF target container and beam window</a:t>
            </a:r>
          </a:p>
          <a:p>
            <a:r>
              <a:rPr lang="en-US" altLang="ja-JP" sz="2000" b="1" kern="0" dirty="0">
                <a:latin typeface="+mn-lt"/>
              </a:rPr>
              <a:t>J-PARC </a:t>
            </a:r>
            <a:r>
              <a:rPr lang="en-US" altLang="ja-JP" sz="2000" b="1" kern="0" dirty="0" err="1">
                <a:latin typeface="+mn-lt"/>
              </a:rPr>
              <a:t>Neutorino’s</a:t>
            </a:r>
            <a:r>
              <a:rPr lang="en-US" altLang="ja-JP" sz="2000" b="1" kern="0" dirty="0">
                <a:latin typeface="+mn-lt"/>
              </a:rPr>
              <a:t> beam window</a:t>
            </a:r>
          </a:p>
          <a:p>
            <a:r>
              <a:rPr lang="en-US" altLang="ja-JP" sz="2000" b="1" kern="0" dirty="0">
                <a:latin typeface="+mn-lt"/>
              </a:rPr>
              <a:t>CERN LHC Main beam dump beam window</a:t>
            </a:r>
          </a:p>
          <a:p>
            <a:r>
              <a:rPr lang="en-US" altLang="ja-JP" sz="2000" b="1" kern="0" dirty="0">
                <a:latin typeface="+mn-lt"/>
              </a:rPr>
              <a:t>MSU-FRIB beam dump</a:t>
            </a:r>
          </a:p>
          <a:p>
            <a:r>
              <a:rPr lang="en-US" altLang="ja-JP" sz="2000" b="1" kern="0" dirty="0">
                <a:latin typeface="+mn-lt"/>
              </a:rPr>
              <a:t>ILC 14MW main beam dump (water) beam window </a:t>
            </a:r>
            <a:endParaRPr lang="ja-JP" altLang="en-US" sz="2000" b="1" kern="0" dirty="0">
              <a:latin typeface="+mn-lt"/>
            </a:endParaRPr>
          </a:p>
        </p:txBody>
      </p:sp>
      <p:sp>
        <p:nvSpPr>
          <p:cNvPr id="7" name="スライド番号プレースホルダー 3">
            <a:extLst>
              <a:ext uri="{FF2B5EF4-FFF2-40B4-BE49-F238E27FC236}">
                <a16:creationId xmlns:a16="http://schemas.microsoft.com/office/drawing/2014/main" id="{2305FC3A-FC0E-B73D-1FE2-42127F5FEF37}"/>
              </a:ext>
            </a:extLst>
          </p:cNvPr>
          <p:cNvSpPr txBox="1">
            <a:spLocks/>
          </p:cNvSpPr>
          <p:nvPr/>
        </p:nvSpPr>
        <p:spPr>
          <a:xfrm>
            <a:off x="11176000" y="6356450"/>
            <a:ext cx="1016000" cy="364628"/>
          </a:xfrm>
          <a:prstGeom prst="rect">
            <a:avLst/>
          </a:prstGeom>
        </p:spPr>
        <p:txBody>
          <a:bodyPr lIns="0" tIns="45712" rIns="0" bIns="45712" anchor="b"/>
          <a:lstStyle>
            <a:defPPr>
              <a:defRPr lang="en-US"/>
            </a:defPPr>
            <a:lvl1pPr algn="r" defTabSz="457126" rtl="0" eaLnBrk="0" fontAlgn="base" hangingPunct="0">
              <a:lnSpc>
                <a:spcPct val="90000"/>
              </a:lnSpc>
              <a:spcBef>
                <a:spcPct val="0"/>
              </a:spcBef>
              <a:spcAft>
                <a:spcPct val="0"/>
              </a:spcAft>
              <a:defRPr sz="1200" kern="1200" smtClean="0">
                <a:solidFill>
                  <a:srgbClr val="064308"/>
                </a:solidFill>
                <a:latin typeface="Arial"/>
                <a:ea typeface="+mn-ea"/>
                <a:cs typeface="Arial"/>
              </a:defRPr>
            </a:lvl1pPr>
            <a:lvl2pPr marL="457126" algn="l" defTabSz="457126" rtl="0" fontAlgn="base">
              <a:spcBef>
                <a:spcPct val="0"/>
              </a:spcBef>
              <a:spcAft>
                <a:spcPct val="0"/>
              </a:spcAft>
              <a:defRPr kern="1200">
                <a:solidFill>
                  <a:schemeClr val="tx1"/>
                </a:solidFill>
                <a:latin typeface="Arial" pitchFamily="34" charset="0"/>
                <a:ea typeface="ヒラギノ角ゴ Pro W3"/>
                <a:cs typeface="ヒラギノ角ゴ Pro W3"/>
              </a:defRPr>
            </a:lvl2pPr>
            <a:lvl3pPr marL="914254" algn="l" defTabSz="457126" rtl="0" fontAlgn="base">
              <a:spcBef>
                <a:spcPct val="0"/>
              </a:spcBef>
              <a:spcAft>
                <a:spcPct val="0"/>
              </a:spcAft>
              <a:defRPr kern="1200">
                <a:solidFill>
                  <a:schemeClr val="tx1"/>
                </a:solidFill>
                <a:latin typeface="Arial" pitchFamily="34" charset="0"/>
                <a:ea typeface="ヒラギノ角ゴ Pro W3"/>
                <a:cs typeface="ヒラギノ角ゴ Pro W3"/>
              </a:defRPr>
            </a:lvl3pPr>
            <a:lvl4pPr marL="1371379" algn="l" defTabSz="457126" rtl="0" fontAlgn="base">
              <a:spcBef>
                <a:spcPct val="0"/>
              </a:spcBef>
              <a:spcAft>
                <a:spcPct val="0"/>
              </a:spcAft>
              <a:defRPr kern="1200">
                <a:solidFill>
                  <a:schemeClr val="tx1"/>
                </a:solidFill>
                <a:latin typeface="Arial" pitchFamily="34" charset="0"/>
                <a:ea typeface="ヒラギノ角ゴ Pro W3"/>
                <a:cs typeface="ヒラギノ角ゴ Pro W3"/>
              </a:defRPr>
            </a:lvl4pPr>
            <a:lvl5pPr marL="1828506" algn="l" defTabSz="457126" rtl="0" fontAlgn="base">
              <a:spcBef>
                <a:spcPct val="0"/>
              </a:spcBef>
              <a:spcAft>
                <a:spcPct val="0"/>
              </a:spcAft>
              <a:defRPr kern="1200">
                <a:solidFill>
                  <a:schemeClr val="tx1"/>
                </a:solidFill>
                <a:latin typeface="Arial" pitchFamily="34" charset="0"/>
                <a:ea typeface="ヒラギノ角ゴ Pro W3"/>
                <a:cs typeface="ヒラギノ角ゴ Pro W3"/>
              </a:defRPr>
            </a:lvl5pPr>
            <a:lvl6pPr marL="2285633" algn="l" defTabSz="914254" rtl="0" eaLnBrk="1" latinLnBrk="0" hangingPunct="1">
              <a:defRPr kern="1200">
                <a:solidFill>
                  <a:schemeClr val="tx1"/>
                </a:solidFill>
                <a:latin typeface="Arial" pitchFamily="34" charset="0"/>
                <a:ea typeface="ヒラギノ角ゴ Pro W3"/>
                <a:cs typeface="ヒラギノ角ゴ Pro W3"/>
              </a:defRPr>
            </a:lvl6pPr>
            <a:lvl7pPr marL="2742759" algn="l" defTabSz="914254" rtl="0" eaLnBrk="1" latinLnBrk="0" hangingPunct="1">
              <a:defRPr kern="1200">
                <a:solidFill>
                  <a:schemeClr val="tx1"/>
                </a:solidFill>
                <a:latin typeface="Arial" pitchFamily="34" charset="0"/>
                <a:ea typeface="ヒラギノ角ゴ Pro W3"/>
                <a:cs typeface="ヒラギノ角ゴ Pro W3"/>
              </a:defRPr>
            </a:lvl7pPr>
            <a:lvl8pPr marL="3199886" algn="l" defTabSz="914254" rtl="0" eaLnBrk="1" latinLnBrk="0" hangingPunct="1">
              <a:defRPr kern="1200">
                <a:solidFill>
                  <a:schemeClr val="tx1"/>
                </a:solidFill>
                <a:latin typeface="Arial" pitchFamily="34" charset="0"/>
                <a:ea typeface="ヒラギノ角ゴ Pro W3"/>
                <a:cs typeface="ヒラギノ角ゴ Pro W3"/>
              </a:defRPr>
            </a:lvl8pPr>
            <a:lvl9pPr marL="3657012" algn="l" defTabSz="914254" rtl="0" eaLnBrk="1" latinLnBrk="0" hangingPunct="1">
              <a:defRPr kern="1200">
                <a:solidFill>
                  <a:schemeClr val="tx1"/>
                </a:solidFill>
                <a:latin typeface="Arial" pitchFamily="34" charset="0"/>
                <a:ea typeface="ヒラギノ角ゴ Pro W3"/>
                <a:cs typeface="ヒラギノ角ゴ Pro W3"/>
              </a:defRPr>
            </a:lvl9pPr>
          </a:lstStyle>
          <a:p>
            <a:pPr>
              <a:defRPr/>
            </a:pPr>
            <a:fld id="{9F116D1B-3857-46E4-969D-511DC8CE9295}" type="slidenum">
              <a:rPr lang="ja-JP" altLang="en-US" smtClean="0">
                <a:solidFill>
                  <a:srgbClr val="333399">
                    <a:lumMod val="60000"/>
                    <a:lumOff val="40000"/>
                  </a:srgbClr>
                </a:solidFill>
              </a:rPr>
              <a:pPr>
                <a:defRPr/>
              </a:pPr>
              <a:t>10</a:t>
            </a:fld>
            <a:endParaRPr lang="ja-JP" altLang="en-US" dirty="0">
              <a:solidFill>
                <a:srgbClr val="333399">
                  <a:lumMod val="60000"/>
                  <a:lumOff val="40000"/>
                </a:srgbClr>
              </a:solidFill>
            </a:endParaRPr>
          </a:p>
        </p:txBody>
      </p:sp>
      <p:pic>
        <p:nvPicPr>
          <p:cNvPr id="8" name="Picture 6">
            <a:extLst>
              <a:ext uri="{FF2B5EF4-FFF2-40B4-BE49-F238E27FC236}">
                <a16:creationId xmlns:a16="http://schemas.microsoft.com/office/drawing/2014/main" id="{99F6457E-D502-3763-957D-63B2255F21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50080" y="754100"/>
            <a:ext cx="3584896" cy="2115161"/>
          </a:xfrm>
          <a:prstGeom prst="rect">
            <a:avLst/>
          </a:prstGeom>
        </p:spPr>
      </p:pic>
      <p:sp>
        <p:nvSpPr>
          <p:cNvPr id="9" name="テキスト ボックス 8">
            <a:extLst>
              <a:ext uri="{FF2B5EF4-FFF2-40B4-BE49-F238E27FC236}">
                <a16:creationId xmlns:a16="http://schemas.microsoft.com/office/drawing/2014/main" id="{F822B0D6-7840-590C-EB71-994E3F213DCE}"/>
              </a:ext>
            </a:extLst>
          </p:cNvPr>
          <p:cNvSpPr txBox="1"/>
          <p:nvPr/>
        </p:nvSpPr>
        <p:spPr>
          <a:xfrm>
            <a:off x="8208195" y="1465112"/>
            <a:ext cx="3295710" cy="369332"/>
          </a:xfrm>
          <a:prstGeom prst="rect">
            <a:avLst/>
          </a:prstGeom>
          <a:noFill/>
        </p:spPr>
        <p:txBody>
          <a:bodyPr wrap="none" rtlCol="0">
            <a:spAutoFit/>
          </a:bodyPr>
          <a:lstStyle/>
          <a:p>
            <a:r>
              <a:rPr lang="en-US" altLang="ja-JP" dirty="0">
                <a:latin typeface="Arial Rounded MT Bold" panose="020F0704030504030204" pitchFamily="34" charset="0"/>
              </a:rPr>
              <a:t>FNAL LBNF Neutrino Target</a:t>
            </a:r>
            <a:endParaRPr kumimoji="1" lang="ja-JP" altLang="en-US" dirty="0">
              <a:latin typeface="Arial Rounded MT Bold" panose="020F0704030504030204" pitchFamily="34" charset="0"/>
            </a:endParaRPr>
          </a:p>
        </p:txBody>
      </p:sp>
      <p:pic>
        <p:nvPicPr>
          <p:cNvPr id="11" name="Picture 7">
            <a:extLst>
              <a:ext uri="{FF2B5EF4-FFF2-40B4-BE49-F238E27FC236}">
                <a16:creationId xmlns:a16="http://schemas.microsoft.com/office/drawing/2014/main" id="{B38C75FB-ED29-4E52-75E2-D050C584922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2593" y="4305017"/>
            <a:ext cx="3052687" cy="137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テキスト ボックス 11">
            <a:extLst>
              <a:ext uri="{FF2B5EF4-FFF2-40B4-BE49-F238E27FC236}">
                <a16:creationId xmlns:a16="http://schemas.microsoft.com/office/drawing/2014/main" id="{CD1D4209-4FAC-C2BC-5026-82A942FCD63F}"/>
              </a:ext>
            </a:extLst>
          </p:cNvPr>
          <p:cNvSpPr txBox="1"/>
          <p:nvPr/>
        </p:nvSpPr>
        <p:spPr>
          <a:xfrm>
            <a:off x="3203598" y="5099063"/>
            <a:ext cx="3881084" cy="923330"/>
          </a:xfrm>
          <a:prstGeom prst="rect">
            <a:avLst/>
          </a:prstGeom>
          <a:noFill/>
        </p:spPr>
        <p:txBody>
          <a:bodyPr wrap="square" rtlCol="0">
            <a:spAutoFit/>
          </a:bodyPr>
          <a:lstStyle/>
          <a:p>
            <a:r>
              <a:rPr kumimoji="1" lang="en-US" altLang="ja-JP" dirty="0">
                <a:solidFill>
                  <a:srgbClr val="0000FF"/>
                </a:solidFill>
                <a:latin typeface="Arial Rounded MT Bold" panose="020F0704030504030204" pitchFamily="34" charset="0"/>
              </a:rPr>
              <a:t>Previous design: MSU-FRIB Water Cooling </a:t>
            </a:r>
            <a:r>
              <a:rPr lang="en-US" altLang="ja-JP" dirty="0">
                <a:solidFill>
                  <a:srgbClr val="0000FF"/>
                </a:solidFill>
                <a:latin typeface="Arial Rounded MT Bold" panose="020F0704030504030204" pitchFamily="34" charset="0"/>
              </a:rPr>
              <a:t>Rotating </a:t>
            </a:r>
            <a:r>
              <a:rPr kumimoji="1" lang="en-US" altLang="ja-JP" dirty="0">
                <a:solidFill>
                  <a:srgbClr val="0000FF"/>
                </a:solidFill>
                <a:latin typeface="Arial Rounded MT Bold" panose="020F0704030504030204" pitchFamily="34" charset="0"/>
              </a:rPr>
              <a:t>Beam Dump, </a:t>
            </a:r>
            <a:r>
              <a:rPr lang="en-US" altLang="ja-JP" dirty="0">
                <a:solidFill>
                  <a:srgbClr val="0000FF"/>
                </a:solidFill>
              </a:rPr>
              <a:t>300 kW, 7dpa/yr</a:t>
            </a:r>
          </a:p>
        </p:txBody>
      </p:sp>
      <p:pic>
        <p:nvPicPr>
          <p:cNvPr id="13" name="図 12">
            <a:extLst>
              <a:ext uri="{FF2B5EF4-FFF2-40B4-BE49-F238E27FC236}">
                <a16:creationId xmlns:a16="http://schemas.microsoft.com/office/drawing/2014/main" id="{50E137FD-E5E3-E4DA-6DF0-AF88C2D4BB3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49392" y="5307936"/>
            <a:ext cx="2034067" cy="1128102"/>
          </a:xfrm>
          <a:prstGeom prst="rect">
            <a:avLst/>
          </a:prstGeom>
        </p:spPr>
      </p:pic>
      <p:sp>
        <p:nvSpPr>
          <p:cNvPr id="14" name="テキスト ボックス 13">
            <a:extLst>
              <a:ext uri="{FF2B5EF4-FFF2-40B4-BE49-F238E27FC236}">
                <a16:creationId xmlns:a16="http://schemas.microsoft.com/office/drawing/2014/main" id="{FE74FCD9-ED59-3A01-C662-85748D7EA7BA}"/>
              </a:ext>
            </a:extLst>
          </p:cNvPr>
          <p:cNvSpPr txBox="1"/>
          <p:nvPr/>
        </p:nvSpPr>
        <p:spPr>
          <a:xfrm>
            <a:off x="5384518" y="3576624"/>
            <a:ext cx="2981907" cy="646331"/>
          </a:xfrm>
          <a:prstGeom prst="rect">
            <a:avLst/>
          </a:prstGeom>
          <a:noFill/>
        </p:spPr>
        <p:txBody>
          <a:bodyPr wrap="none" rtlCol="0">
            <a:spAutoFit/>
          </a:bodyPr>
          <a:lstStyle/>
          <a:p>
            <a:r>
              <a:rPr lang="en-US" altLang="ja-JP" dirty="0">
                <a:latin typeface="Arial Rounded MT Bold" panose="020F0704030504030204" pitchFamily="34" charset="0"/>
              </a:rPr>
              <a:t>LHC Main Dump Window </a:t>
            </a:r>
          </a:p>
          <a:p>
            <a:r>
              <a:rPr lang="en-US" altLang="ja-JP" dirty="0">
                <a:latin typeface="Arial Rounded MT Bold" panose="020F0704030504030204" pitchFamily="34" charset="0"/>
              </a:rPr>
              <a:t>for Run-3</a:t>
            </a:r>
          </a:p>
        </p:txBody>
      </p:sp>
      <p:grpSp>
        <p:nvGrpSpPr>
          <p:cNvPr id="15" name="グループ化 14">
            <a:extLst>
              <a:ext uri="{FF2B5EF4-FFF2-40B4-BE49-F238E27FC236}">
                <a16:creationId xmlns:a16="http://schemas.microsoft.com/office/drawing/2014/main" id="{91451351-3C86-2169-7392-963CD6F9C350}"/>
              </a:ext>
            </a:extLst>
          </p:cNvPr>
          <p:cNvGrpSpPr/>
          <p:nvPr/>
        </p:nvGrpSpPr>
        <p:grpSpPr>
          <a:xfrm>
            <a:off x="9608779" y="4765006"/>
            <a:ext cx="2432091" cy="1591444"/>
            <a:chOff x="6660232" y="4365104"/>
            <a:chExt cx="3215044" cy="2023528"/>
          </a:xfrm>
        </p:grpSpPr>
        <p:pic>
          <p:nvPicPr>
            <p:cNvPr id="16" name="図 15">
              <a:extLst>
                <a:ext uri="{FF2B5EF4-FFF2-40B4-BE49-F238E27FC236}">
                  <a16:creationId xmlns:a16="http://schemas.microsoft.com/office/drawing/2014/main" id="{F787658B-9526-AE94-0ABD-75A8B1FCE87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660232" y="4365105"/>
              <a:ext cx="3215044" cy="2023527"/>
            </a:xfrm>
            <a:prstGeom prst="rect">
              <a:avLst/>
            </a:prstGeom>
          </p:spPr>
        </p:pic>
        <p:sp>
          <p:nvSpPr>
            <p:cNvPr id="17" name="正方形/長方形 16">
              <a:extLst>
                <a:ext uri="{FF2B5EF4-FFF2-40B4-BE49-F238E27FC236}">
                  <a16:creationId xmlns:a16="http://schemas.microsoft.com/office/drawing/2014/main" id="{0B37A982-BB9E-84AE-ADA2-001E67005F00}"/>
                </a:ext>
              </a:extLst>
            </p:cNvPr>
            <p:cNvSpPr/>
            <p:nvPr/>
          </p:nvSpPr>
          <p:spPr bwMode="auto">
            <a:xfrm>
              <a:off x="6660232" y="4365104"/>
              <a:ext cx="1296144" cy="62068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grpSp>
      <p:sp>
        <p:nvSpPr>
          <p:cNvPr id="18" name="テキスト ボックス 17">
            <a:extLst>
              <a:ext uri="{FF2B5EF4-FFF2-40B4-BE49-F238E27FC236}">
                <a16:creationId xmlns:a16="http://schemas.microsoft.com/office/drawing/2014/main" id="{E8F06810-F87D-8A15-36C4-47A9A9FC9045}"/>
              </a:ext>
            </a:extLst>
          </p:cNvPr>
          <p:cNvSpPr txBox="1"/>
          <p:nvPr/>
        </p:nvSpPr>
        <p:spPr>
          <a:xfrm>
            <a:off x="9036266" y="4744307"/>
            <a:ext cx="2641492" cy="646331"/>
          </a:xfrm>
          <a:prstGeom prst="rect">
            <a:avLst/>
          </a:prstGeom>
          <a:noFill/>
        </p:spPr>
        <p:txBody>
          <a:bodyPr wrap="none" rtlCol="0">
            <a:spAutoFit/>
          </a:bodyPr>
          <a:lstStyle/>
          <a:p>
            <a:r>
              <a:rPr lang="en-US" altLang="ja-JP" dirty="0">
                <a:latin typeface="Arial Rounded MT Bold" panose="020F0704030504030204" pitchFamily="34" charset="0"/>
              </a:rPr>
              <a:t>ILC Water Main Dump </a:t>
            </a:r>
          </a:p>
          <a:p>
            <a:r>
              <a:rPr lang="en-US" altLang="ja-JP" dirty="0">
                <a:latin typeface="Arial Rounded MT Bold" panose="020F0704030504030204" pitchFamily="34" charset="0"/>
              </a:rPr>
              <a:t>Window</a:t>
            </a:r>
          </a:p>
        </p:txBody>
      </p:sp>
      <p:sp>
        <p:nvSpPr>
          <p:cNvPr id="19" name="テキスト ボックス 18">
            <a:extLst>
              <a:ext uri="{FF2B5EF4-FFF2-40B4-BE49-F238E27FC236}">
                <a16:creationId xmlns:a16="http://schemas.microsoft.com/office/drawing/2014/main" id="{480CA13B-A7D6-E63C-5BE6-EEA8DC634FBF}"/>
              </a:ext>
            </a:extLst>
          </p:cNvPr>
          <p:cNvSpPr txBox="1"/>
          <p:nvPr/>
        </p:nvSpPr>
        <p:spPr>
          <a:xfrm>
            <a:off x="257479" y="669544"/>
            <a:ext cx="5277540" cy="369332"/>
          </a:xfrm>
          <a:prstGeom prst="rect">
            <a:avLst/>
          </a:prstGeom>
          <a:solidFill>
            <a:schemeClr val="accent2">
              <a:lumMod val="40000"/>
              <a:lumOff val="60000"/>
            </a:schemeClr>
          </a:solidFill>
        </p:spPr>
        <p:txBody>
          <a:bodyPr wrap="square" rtlCol="0">
            <a:spAutoFit/>
          </a:bodyPr>
          <a:lstStyle/>
          <a:p>
            <a:pPr algn="ctr"/>
            <a:r>
              <a:rPr kumimoji="1" lang="en-US" altLang="ja-JP" b="1" dirty="0"/>
              <a:t>Information By Taku Ishida (J-PARC)</a:t>
            </a:r>
            <a:endParaRPr kumimoji="1" lang="ja-JP" altLang="en-US" b="1" dirty="0"/>
          </a:p>
        </p:txBody>
      </p:sp>
      <p:sp>
        <p:nvSpPr>
          <p:cNvPr id="20" name="テキスト ボックス 19">
            <a:extLst>
              <a:ext uri="{FF2B5EF4-FFF2-40B4-BE49-F238E27FC236}">
                <a16:creationId xmlns:a16="http://schemas.microsoft.com/office/drawing/2014/main" id="{F06A4860-F04E-931F-70CA-DD2BD66204F6}"/>
              </a:ext>
            </a:extLst>
          </p:cNvPr>
          <p:cNvSpPr txBox="1"/>
          <p:nvPr/>
        </p:nvSpPr>
        <p:spPr>
          <a:xfrm>
            <a:off x="7826171" y="2829699"/>
            <a:ext cx="2772723" cy="646331"/>
          </a:xfrm>
          <a:prstGeom prst="rect">
            <a:avLst/>
          </a:prstGeom>
          <a:noFill/>
        </p:spPr>
        <p:txBody>
          <a:bodyPr wrap="square" rtlCol="0">
            <a:spAutoFit/>
          </a:bodyPr>
          <a:lstStyle/>
          <a:p>
            <a:r>
              <a:rPr kumimoji="1" lang="en-US" altLang="ja-JP" b="1" dirty="0">
                <a:solidFill>
                  <a:srgbClr val="0000FF"/>
                </a:solidFill>
              </a:rPr>
              <a:t>Neutrino Facility in J-PARC (Beam window)</a:t>
            </a:r>
            <a:endParaRPr kumimoji="1" lang="ja-JP" altLang="en-US" b="1" dirty="0">
              <a:solidFill>
                <a:srgbClr val="0000FF"/>
              </a:solidFill>
            </a:endParaRPr>
          </a:p>
        </p:txBody>
      </p:sp>
      <p:pic>
        <p:nvPicPr>
          <p:cNvPr id="21" name="Picture 2">
            <a:extLst>
              <a:ext uri="{FF2B5EF4-FFF2-40B4-BE49-F238E27FC236}">
                <a16:creationId xmlns:a16="http://schemas.microsoft.com/office/drawing/2014/main" id="{45475807-07C9-82FF-E54D-8E43BF422FAA}"/>
              </a:ext>
            </a:extLst>
          </p:cNvPr>
          <p:cNvPicPr>
            <a:picLocks noChangeAspect="1" noChangeArrowheads="1"/>
          </p:cNvPicPr>
          <p:nvPr/>
        </p:nvPicPr>
        <p:blipFill rotWithShape="1">
          <a:blip r:embed="rId7" cstate="email">
            <a:alphaModFix/>
            <a:extLst>
              <a:ext uri="{BEBA8EAE-BF5A-486C-A8C5-ECC9F3942E4B}">
                <a14:imgProps xmlns:a14="http://schemas.microsoft.com/office/drawing/2010/main">
                  <a14:imgLayer r:embed="rId8">
                    <a14:imgEffect>
                      <a14:sharpenSoften amount="25000"/>
                    </a14:imgEffect>
                    <a14:imgEffect>
                      <a14:brightnessContrast contrast="-40000"/>
                    </a14:imgEffect>
                  </a14:imgLayer>
                </a14:imgProps>
              </a:ext>
              <a:ext uri="{28A0092B-C50C-407E-A947-70E740481C1C}">
                <a14:useLocalDpi xmlns:a14="http://schemas.microsoft.com/office/drawing/2010/main"/>
              </a:ext>
            </a:extLst>
          </a:blip>
          <a:srcRect l="4091"/>
          <a:stretch/>
        </p:blipFill>
        <p:spPr bwMode="auto">
          <a:xfrm>
            <a:off x="10489747" y="2347135"/>
            <a:ext cx="1595306" cy="1763504"/>
          </a:xfrm>
          <a:prstGeom prst="rect">
            <a:avLst/>
          </a:prstGeom>
          <a:solidFill>
            <a:srgbClr val="FFFFFF">
              <a:shade val="85000"/>
            </a:srgbClr>
          </a:solidFill>
          <a:ln w="9525">
            <a:solidFill>
              <a:srgbClr val="000000"/>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733112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1600" y="69095"/>
            <a:ext cx="11988800" cy="911948"/>
          </a:xfrm>
        </p:spPr>
        <p:txBody>
          <a:bodyPr/>
          <a:lstStyle/>
          <a:p>
            <a:r>
              <a:rPr lang="en-US" dirty="0"/>
              <a:t>Device List of high-power </a:t>
            </a:r>
            <a:r>
              <a:rPr lang="en-US" dirty="0" err="1"/>
              <a:t>targetry</a:t>
            </a:r>
            <a:r>
              <a:rPr lang="en-US" dirty="0"/>
              <a:t> system of FRIB </a:t>
            </a:r>
            <a:br>
              <a:rPr lang="en-US" dirty="0"/>
            </a:br>
            <a:r>
              <a:rPr lang="en-US" dirty="0"/>
              <a:t>(Uranium beam case)</a:t>
            </a:r>
            <a:r>
              <a:rPr lang="en-US" sz="2400" dirty="0"/>
              <a:t> (including c</a:t>
            </a:r>
            <a:r>
              <a:rPr lang="en-US" altLang="ja-JP" sz="2400" b="1" dirty="0"/>
              <a:t>onceptual design evaluation</a:t>
            </a:r>
            <a:r>
              <a:rPr lang="en-US" sz="2400" dirty="0"/>
              <a:t>)</a:t>
            </a:r>
          </a:p>
        </p:txBody>
      </p:sp>
      <p:sp>
        <p:nvSpPr>
          <p:cNvPr id="4" name="Footer Placeholder 3"/>
          <p:cNvSpPr>
            <a:spLocks noGrp="1"/>
          </p:cNvSpPr>
          <p:nvPr>
            <p:ph type="ftr" sz="quarter" idx="4294967295"/>
          </p:nvPr>
        </p:nvSpPr>
        <p:spPr>
          <a:xfrm>
            <a:off x="6096000" y="6356350"/>
            <a:ext cx="5080000" cy="365125"/>
          </a:xfrm>
        </p:spPr>
        <p:txBody>
          <a:bodyPr/>
          <a:lstStyle/>
          <a:p>
            <a:pPr>
              <a:defRPr/>
            </a:pPr>
            <a:r>
              <a:rPr lang="en-US"/>
              <a:t>J. Wei, IWSMT16</a:t>
            </a:r>
            <a:endParaRPr lang="en-US" dirty="0"/>
          </a:p>
        </p:txBody>
      </p:sp>
      <p:sp>
        <p:nvSpPr>
          <p:cNvPr id="5" name="Slide Number Placeholder 4"/>
          <p:cNvSpPr>
            <a:spLocks noGrp="1"/>
          </p:cNvSpPr>
          <p:nvPr>
            <p:ph type="sldNum" sz="quarter" idx="4294967295"/>
          </p:nvPr>
        </p:nvSpPr>
        <p:spPr>
          <a:xfrm>
            <a:off x="11176000" y="6356350"/>
            <a:ext cx="1016000" cy="365125"/>
          </a:xfrm>
        </p:spPr>
        <p:txBody>
          <a:bodyPr/>
          <a:lstStyle/>
          <a:p>
            <a:pPr>
              <a:defRPr/>
            </a:pPr>
            <a:r>
              <a:rPr lang="en-US"/>
              <a:t>, Slide </a:t>
            </a:r>
            <a:fld id="{35AD4620-7552-4207-8973-898801ED212B}" type="slidenum">
              <a:rPr lang="en-US" smtClean="0"/>
              <a:pPr>
                <a:defRPr/>
              </a:pPr>
              <a:t>11</a:t>
            </a:fld>
            <a:endParaRPr lang="en-US"/>
          </a:p>
        </p:txBody>
      </p:sp>
      <p:graphicFrame>
        <p:nvGraphicFramePr>
          <p:cNvPr id="6" name="Table 5">
            <a:extLst>
              <a:ext uri="{FF2B5EF4-FFF2-40B4-BE49-F238E27FC236}">
                <a16:creationId xmlns:a16="http://schemas.microsoft.com/office/drawing/2014/main" id="{3EF96564-4DE4-85F2-1175-FB7585DDE6B3}"/>
              </a:ext>
            </a:extLst>
          </p:cNvPr>
          <p:cNvGraphicFramePr>
            <a:graphicFrameLocks noGrp="1"/>
          </p:cNvGraphicFramePr>
          <p:nvPr>
            <p:extLst>
              <p:ext uri="{D42A27DB-BD31-4B8C-83A1-F6EECF244321}">
                <p14:modId xmlns:p14="http://schemas.microsoft.com/office/powerpoint/2010/main" val="775651907"/>
              </p:ext>
            </p:extLst>
          </p:nvPr>
        </p:nvGraphicFramePr>
        <p:xfrm>
          <a:off x="101600" y="990600"/>
          <a:ext cx="11988801" cy="5882640"/>
        </p:xfrm>
        <a:graphic>
          <a:graphicData uri="http://schemas.openxmlformats.org/drawingml/2006/table">
            <a:tbl>
              <a:tblPr firstRow="1" bandRow="1">
                <a:tableStyleId>{00A15C55-8517-42AA-B614-E9B94910E393}</a:tableStyleId>
              </a:tblPr>
              <a:tblGrid>
                <a:gridCol w="585923">
                  <a:extLst>
                    <a:ext uri="{9D8B030D-6E8A-4147-A177-3AD203B41FA5}">
                      <a16:colId xmlns:a16="http://schemas.microsoft.com/office/drawing/2014/main" val="1848833058"/>
                    </a:ext>
                  </a:extLst>
                </a:gridCol>
                <a:gridCol w="1141277">
                  <a:extLst>
                    <a:ext uri="{9D8B030D-6E8A-4147-A177-3AD203B41FA5}">
                      <a16:colId xmlns:a16="http://schemas.microsoft.com/office/drawing/2014/main" val="4228217282"/>
                    </a:ext>
                  </a:extLst>
                </a:gridCol>
                <a:gridCol w="1502308">
                  <a:extLst>
                    <a:ext uri="{9D8B030D-6E8A-4147-A177-3AD203B41FA5}">
                      <a16:colId xmlns:a16="http://schemas.microsoft.com/office/drawing/2014/main" val="2110578741"/>
                    </a:ext>
                  </a:extLst>
                </a:gridCol>
                <a:gridCol w="1636197">
                  <a:extLst>
                    <a:ext uri="{9D8B030D-6E8A-4147-A177-3AD203B41FA5}">
                      <a16:colId xmlns:a16="http://schemas.microsoft.com/office/drawing/2014/main" val="3054147844"/>
                    </a:ext>
                  </a:extLst>
                </a:gridCol>
                <a:gridCol w="2119295">
                  <a:extLst>
                    <a:ext uri="{9D8B030D-6E8A-4147-A177-3AD203B41FA5}">
                      <a16:colId xmlns:a16="http://schemas.microsoft.com/office/drawing/2014/main" val="2140944900"/>
                    </a:ext>
                  </a:extLst>
                </a:gridCol>
                <a:gridCol w="304800">
                  <a:extLst>
                    <a:ext uri="{9D8B030D-6E8A-4147-A177-3AD203B41FA5}">
                      <a16:colId xmlns:a16="http://schemas.microsoft.com/office/drawing/2014/main" val="1056365881"/>
                    </a:ext>
                  </a:extLst>
                </a:gridCol>
                <a:gridCol w="1371600">
                  <a:extLst>
                    <a:ext uri="{9D8B030D-6E8A-4147-A177-3AD203B41FA5}">
                      <a16:colId xmlns:a16="http://schemas.microsoft.com/office/drawing/2014/main" val="3252301590"/>
                    </a:ext>
                  </a:extLst>
                </a:gridCol>
                <a:gridCol w="1752600">
                  <a:extLst>
                    <a:ext uri="{9D8B030D-6E8A-4147-A177-3AD203B41FA5}">
                      <a16:colId xmlns:a16="http://schemas.microsoft.com/office/drawing/2014/main" val="300064298"/>
                    </a:ext>
                  </a:extLst>
                </a:gridCol>
                <a:gridCol w="1574801">
                  <a:extLst>
                    <a:ext uri="{9D8B030D-6E8A-4147-A177-3AD203B41FA5}">
                      <a16:colId xmlns:a16="http://schemas.microsoft.com/office/drawing/2014/main" val="1826232965"/>
                    </a:ext>
                  </a:extLst>
                </a:gridCol>
              </a:tblGrid>
              <a:tr h="370840">
                <a:tc>
                  <a:txBody>
                    <a:bodyPr/>
                    <a:lstStyle/>
                    <a:p>
                      <a:endParaRPr lang="en-US" sz="1600" dirty="0"/>
                    </a:p>
                  </a:txBody>
                  <a:tcPr>
                    <a:solidFill>
                      <a:srgbClr val="002060"/>
                    </a:solidFill>
                  </a:tcPr>
                </a:tc>
                <a:tc>
                  <a:txBody>
                    <a:bodyPr/>
                    <a:lstStyle/>
                    <a:p>
                      <a:r>
                        <a:rPr lang="en-US" sz="1600" dirty="0"/>
                        <a:t>Device</a:t>
                      </a:r>
                    </a:p>
                  </a:txBody>
                  <a:tcPr>
                    <a:solidFill>
                      <a:srgbClr val="002060"/>
                    </a:solidFill>
                  </a:tcPr>
                </a:tc>
                <a:tc>
                  <a:txBody>
                    <a:bodyPr/>
                    <a:lstStyle/>
                    <a:p>
                      <a:r>
                        <a:rPr lang="en-US" sz="1600" dirty="0"/>
                        <a:t>Beam-intercepting material</a:t>
                      </a:r>
                    </a:p>
                  </a:txBody>
                  <a:tcPr>
                    <a:solidFill>
                      <a:srgbClr val="002060"/>
                    </a:solidFill>
                  </a:tcPr>
                </a:tc>
                <a:tc>
                  <a:txBody>
                    <a:bodyPr/>
                    <a:lstStyle/>
                    <a:p>
                      <a:r>
                        <a:rPr lang="en-US" sz="1600" dirty="0"/>
                        <a:t>Beam power</a:t>
                      </a:r>
                      <a:r>
                        <a:rPr lang="en-US" sz="1600" baseline="0" dirty="0"/>
                        <a:t> at device (power at target)</a:t>
                      </a:r>
                      <a:endParaRPr lang="en-US" sz="1600" dirty="0"/>
                    </a:p>
                  </a:txBody>
                  <a:tcPr>
                    <a:solidFill>
                      <a:srgbClr val="002060"/>
                    </a:solidFill>
                  </a:tcPr>
                </a:tc>
                <a:tc gridSpan="2">
                  <a:txBody>
                    <a:bodyPr/>
                    <a:lstStyle/>
                    <a:p>
                      <a:pPr algn="ctr"/>
                      <a:r>
                        <a:rPr lang="en-US" sz="1600" dirty="0"/>
                        <a:t>Thermal</a:t>
                      </a:r>
                      <a:r>
                        <a:rPr lang="en-US" sz="1600" baseline="0" dirty="0"/>
                        <a:t> load (Uranium)</a:t>
                      </a:r>
                    </a:p>
                    <a:p>
                      <a:pPr marL="0" marR="0" lvl="0" indent="0" algn="ctr" defTabSz="914162" rtl="0" eaLnBrk="1" fontAlgn="auto" latinLnBrk="0" hangingPunct="1">
                        <a:lnSpc>
                          <a:spcPct val="100000"/>
                        </a:lnSpc>
                        <a:spcBef>
                          <a:spcPts val="0"/>
                        </a:spcBef>
                        <a:spcAft>
                          <a:spcPts val="0"/>
                        </a:spcAft>
                        <a:buClrTx/>
                        <a:buSzTx/>
                        <a:buFontTx/>
                        <a:buNone/>
                        <a:tabLst/>
                        <a:defRPr/>
                      </a:pPr>
                      <a:r>
                        <a:rPr lang="en-US" sz="1600" baseline="0" dirty="0"/>
                        <a:t>Deposited Power</a:t>
                      </a:r>
                    </a:p>
                  </a:txBody>
                  <a:tcPr>
                    <a:solidFill>
                      <a:srgbClr val="002060"/>
                    </a:solidFill>
                  </a:tcPr>
                </a:tc>
                <a:tc hMerge="1">
                  <a:txBody>
                    <a:bodyPr/>
                    <a:lstStyle/>
                    <a:p>
                      <a:endParaRPr lang="en-US" dirty="0"/>
                    </a:p>
                  </a:txBody>
                  <a:tcPr/>
                </a:tc>
                <a:tc>
                  <a:txBody>
                    <a:bodyPr/>
                    <a:lstStyle/>
                    <a:p>
                      <a:pPr algn="ctr"/>
                      <a:r>
                        <a:rPr lang="en-US" sz="1600" dirty="0"/>
                        <a:t>Type</a:t>
                      </a:r>
                    </a:p>
                  </a:txBody>
                  <a:tcPr>
                    <a:solidFill>
                      <a:srgbClr val="002060"/>
                    </a:solidFill>
                  </a:tcPr>
                </a:tc>
                <a:tc>
                  <a:txBody>
                    <a:bodyPr/>
                    <a:lstStyle/>
                    <a:p>
                      <a:pPr algn="ctr"/>
                      <a:r>
                        <a:rPr lang="en-US" sz="1600" dirty="0"/>
                        <a:t>DPA </a:t>
                      </a:r>
                    </a:p>
                    <a:p>
                      <a:pPr algn="ctr"/>
                      <a:r>
                        <a:rPr lang="en-US" sz="1600" dirty="0"/>
                        <a:t>(</a:t>
                      </a:r>
                      <a:r>
                        <a:rPr lang="en-US" sz="1600" dirty="0" err="1"/>
                        <a:t>irrad</a:t>
                      </a:r>
                      <a:r>
                        <a:rPr lang="en-US" sz="1600" dirty="0"/>
                        <a:t>. period)</a:t>
                      </a:r>
                    </a:p>
                  </a:txBody>
                  <a:tcPr>
                    <a:solidFill>
                      <a:srgbClr val="002060"/>
                    </a:solidFill>
                  </a:tcPr>
                </a:tc>
                <a:tc>
                  <a:txBody>
                    <a:bodyPr/>
                    <a:lstStyle/>
                    <a:p>
                      <a:pPr algn="ctr"/>
                      <a:r>
                        <a:rPr lang="en-US" sz="1600" dirty="0"/>
                        <a:t>Implanted ion concentration</a:t>
                      </a:r>
                    </a:p>
                  </a:txBody>
                  <a:tcPr>
                    <a:solidFill>
                      <a:srgbClr val="002060"/>
                    </a:solidFill>
                  </a:tcPr>
                </a:tc>
                <a:extLst>
                  <a:ext uri="{0D108BD9-81ED-4DB2-BD59-A6C34878D82A}">
                    <a16:rowId xmlns:a16="http://schemas.microsoft.com/office/drawing/2014/main" val="465902063"/>
                  </a:ext>
                </a:extLst>
              </a:tr>
              <a:tr h="370840">
                <a:tc rowSpan="5">
                  <a:txBody>
                    <a:bodyPr/>
                    <a:lstStyle/>
                    <a:p>
                      <a:pPr algn="ctr"/>
                      <a:r>
                        <a:rPr lang="en-US" sz="1600" dirty="0" err="1"/>
                        <a:t>Linac</a:t>
                      </a:r>
                      <a:r>
                        <a:rPr lang="en-US" sz="1600" dirty="0"/>
                        <a:t> (FS1)</a:t>
                      </a:r>
                    </a:p>
                    <a:p>
                      <a:pPr algn="ctr"/>
                      <a:r>
                        <a:rPr lang="en-US" sz="1600" dirty="0"/>
                        <a:t>~ 20 MeV/u</a:t>
                      </a:r>
                    </a:p>
                  </a:txBody>
                  <a:tcPr vert="vert270">
                    <a:solidFill>
                      <a:schemeClr val="accent4">
                        <a:lumMod val="20000"/>
                        <a:lumOff val="80000"/>
                      </a:schemeClr>
                    </a:solidFill>
                  </a:tcPr>
                </a:tc>
                <a:tc rowSpan="2">
                  <a:txBody>
                    <a:bodyPr/>
                    <a:lstStyle/>
                    <a:p>
                      <a:r>
                        <a:rPr lang="en-US" sz="1800" b="1" dirty="0">
                          <a:solidFill>
                            <a:srgbClr val="FF0000"/>
                          </a:solidFill>
                        </a:rPr>
                        <a:t>Charge stripper</a:t>
                      </a:r>
                    </a:p>
                  </a:txBody>
                  <a:tcPr>
                    <a:solidFill>
                      <a:schemeClr val="accent4">
                        <a:lumMod val="20000"/>
                        <a:lumOff val="80000"/>
                      </a:schemeClr>
                    </a:solidFill>
                  </a:tcPr>
                </a:tc>
                <a:tc>
                  <a:txBody>
                    <a:bodyPr/>
                    <a:lstStyle/>
                    <a:p>
                      <a:r>
                        <a:rPr lang="en-US" sz="1600" b="1" dirty="0">
                          <a:solidFill>
                            <a:srgbClr val="0000FF"/>
                          </a:solidFill>
                        </a:rPr>
                        <a:t>Graphene</a:t>
                      </a:r>
                      <a:r>
                        <a:rPr lang="en-US" sz="1600" b="1" baseline="0" dirty="0">
                          <a:solidFill>
                            <a:srgbClr val="0000FF"/>
                          </a:solidFill>
                        </a:rPr>
                        <a:t> sheet</a:t>
                      </a:r>
                      <a:endParaRPr lang="en-US" sz="1600" b="1" dirty="0">
                        <a:solidFill>
                          <a:srgbClr val="0000FF"/>
                        </a:solidFill>
                      </a:endParaRPr>
                    </a:p>
                  </a:txBody>
                  <a:tcPr>
                    <a:solidFill>
                      <a:schemeClr val="accent4">
                        <a:lumMod val="20000"/>
                        <a:lumOff val="80000"/>
                      </a:schemeClr>
                    </a:solidFill>
                  </a:tcPr>
                </a:tc>
                <a:tc>
                  <a:txBody>
                    <a:bodyPr/>
                    <a:lstStyle/>
                    <a:p>
                      <a:r>
                        <a:rPr lang="en-US" sz="1600" baseline="0" dirty="0"/>
                        <a:t>2.5 kW (20 kW)</a:t>
                      </a:r>
                      <a:endParaRPr lang="en-US" sz="1600" dirty="0"/>
                    </a:p>
                  </a:txBody>
                  <a:tcPr>
                    <a:solidFill>
                      <a:schemeClr val="accent4">
                        <a:lumMod val="20000"/>
                        <a:lumOff val="80000"/>
                      </a:schemeClr>
                    </a:solidFill>
                  </a:tcPr>
                </a:tc>
                <a:tc>
                  <a:txBody>
                    <a:bodyPr/>
                    <a:lstStyle/>
                    <a:p>
                      <a:pPr algn="ctr"/>
                      <a:r>
                        <a:rPr lang="en-US" sz="1600" dirty="0"/>
                        <a:t>94 W</a:t>
                      </a:r>
                    </a:p>
                  </a:txBody>
                  <a:tcPr>
                    <a:solidFill>
                      <a:schemeClr val="accent4">
                        <a:lumMod val="20000"/>
                        <a:lumOff val="80000"/>
                      </a:schemeClr>
                    </a:solidFill>
                  </a:tcPr>
                </a:tc>
                <a:tc>
                  <a:txBody>
                    <a:bodyPr/>
                    <a:lstStyle/>
                    <a:p>
                      <a:pPr marL="0" marR="0" lvl="0" indent="0" algn="l" defTabSz="914074" rtl="0" eaLnBrk="1" fontAlgn="auto" latinLnBrk="0" hangingPunct="1">
                        <a:lnSpc>
                          <a:spcPct val="100000"/>
                        </a:lnSpc>
                        <a:spcBef>
                          <a:spcPts val="0"/>
                        </a:spcBef>
                        <a:spcAft>
                          <a:spcPts val="0"/>
                        </a:spcAft>
                        <a:buClrTx/>
                        <a:buSzTx/>
                        <a:buFontTx/>
                        <a:buNone/>
                        <a:tabLst/>
                        <a:defRPr/>
                      </a:pPr>
                      <a:endParaRPr lang="en-US" sz="1600" baseline="0" dirty="0"/>
                    </a:p>
                  </a:txBody>
                  <a:tcPr>
                    <a:solidFill>
                      <a:schemeClr val="accent4">
                        <a:lumMod val="20000"/>
                        <a:lumOff val="80000"/>
                      </a:schemeClr>
                    </a:solidFill>
                  </a:tcPr>
                </a:tc>
                <a:tc>
                  <a:txBody>
                    <a:bodyPr/>
                    <a:lstStyle/>
                    <a:p>
                      <a:r>
                        <a:rPr lang="en-US" sz="1600" dirty="0"/>
                        <a:t>Rotating solid</a:t>
                      </a:r>
                    </a:p>
                  </a:txBody>
                  <a:tcPr>
                    <a:solidFill>
                      <a:schemeClr val="accent4">
                        <a:lumMod val="20000"/>
                        <a:lumOff val="80000"/>
                      </a:schemeClr>
                    </a:solidFill>
                  </a:tcPr>
                </a:tc>
                <a:tc>
                  <a:txBody>
                    <a:bodyPr/>
                    <a:lstStyle/>
                    <a:p>
                      <a:r>
                        <a:rPr lang="en-US" sz="1600" dirty="0"/>
                        <a:t>9 </a:t>
                      </a:r>
                      <a:r>
                        <a:rPr lang="en-US" sz="1600" dirty="0" err="1"/>
                        <a:t>dpa</a:t>
                      </a:r>
                      <a:endParaRPr lang="en-US" sz="1600" dirty="0"/>
                    </a:p>
                    <a:p>
                      <a:r>
                        <a:rPr lang="en-US" sz="1600" dirty="0"/>
                        <a:t>(1 week)</a:t>
                      </a:r>
                    </a:p>
                  </a:txBody>
                  <a:tcPr>
                    <a:solidFill>
                      <a:schemeClr val="accent4">
                        <a:lumMod val="20000"/>
                        <a:lumOff val="80000"/>
                      </a:schemeClr>
                    </a:solidFill>
                  </a:tcPr>
                </a:tc>
                <a:tc>
                  <a:txBody>
                    <a:bodyPr/>
                    <a:lstStyle/>
                    <a:p>
                      <a:r>
                        <a:rPr lang="en-US" sz="1600" dirty="0"/>
                        <a:t>N/A</a:t>
                      </a:r>
                    </a:p>
                  </a:txBody>
                  <a:tcPr>
                    <a:solidFill>
                      <a:schemeClr val="accent4">
                        <a:lumMod val="20000"/>
                        <a:lumOff val="80000"/>
                      </a:schemeClr>
                    </a:solidFill>
                  </a:tcPr>
                </a:tc>
                <a:extLst>
                  <a:ext uri="{0D108BD9-81ED-4DB2-BD59-A6C34878D82A}">
                    <a16:rowId xmlns:a16="http://schemas.microsoft.com/office/drawing/2014/main" val="1318834776"/>
                  </a:ext>
                </a:extLst>
              </a:tr>
              <a:tr h="370840">
                <a:tc vMerge="1">
                  <a:txBody>
                    <a:bodyPr/>
                    <a:lstStyle/>
                    <a:p>
                      <a:endParaRPr lang="en-US"/>
                    </a:p>
                  </a:txBody>
                  <a:tcPr/>
                </a:tc>
                <a:tc vMerge="1">
                  <a:txBody>
                    <a:bodyPr/>
                    <a:lstStyle/>
                    <a:p>
                      <a:endParaRPr lang="en-US" sz="1600" dirty="0"/>
                    </a:p>
                  </a:txBody>
                  <a:tcPr/>
                </a:tc>
                <a:tc>
                  <a:txBody>
                    <a:bodyPr/>
                    <a:lstStyle/>
                    <a:p>
                      <a:r>
                        <a:rPr lang="en-US" sz="1600" b="1" dirty="0">
                          <a:solidFill>
                            <a:srgbClr val="0000FF"/>
                          </a:solidFill>
                        </a:rPr>
                        <a:t>Liquid lithium</a:t>
                      </a:r>
                    </a:p>
                  </a:txBody>
                  <a:tcPr>
                    <a:solidFill>
                      <a:schemeClr val="accent4">
                        <a:lumMod val="20000"/>
                        <a:lumOff val="80000"/>
                      </a:schemeClr>
                    </a:solidFill>
                  </a:tcPr>
                </a:tc>
                <a:tc>
                  <a:txBody>
                    <a:bodyPr/>
                    <a:lstStyle/>
                    <a:p>
                      <a:r>
                        <a:rPr lang="en-US" sz="1600" dirty="0"/>
                        <a:t>50 kW (400 kW)</a:t>
                      </a:r>
                    </a:p>
                  </a:txBody>
                  <a:tcPr>
                    <a:solidFill>
                      <a:schemeClr val="accent4">
                        <a:lumMod val="20000"/>
                        <a:lumOff val="80000"/>
                      </a:schemeClr>
                    </a:solidFill>
                  </a:tcPr>
                </a:tc>
                <a:tc>
                  <a:txBody>
                    <a:bodyPr/>
                    <a:lstStyle/>
                    <a:p>
                      <a:pPr algn="ctr"/>
                      <a:r>
                        <a:rPr lang="en-US" sz="1600" dirty="0"/>
                        <a:t>1360 W</a:t>
                      </a:r>
                    </a:p>
                  </a:txBody>
                  <a:tcPr>
                    <a:solidFill>
                      <a:schemeClr val="accent4">
                        <a:lumMod val="20000"/>
                        <a:lumOff val="80000"/>
                      </a:schemeClr>
                    </a:solidFill>
                  </a:tcPr>
                </a:tc>
                <a:tc>
                  <a:txBody>
                    <a:bodyPr/>
                    <a:lstStyle/>
                    <a:p>
                      <a:endParaRPr lang="en-US" sz="1600" baseline="0" dirty="0"/>
                    </a:p>
                  </a:txBody>
                  <a:tcPr>
                    <a:solidFill>
                      <a:schemeClr val="accent4">
                        <a:lumMod val="20000"/>
                        <a:lumOff val="80000"/>
                      </a:schemeClr>
                    </a:solidFill>
                  </a:tcPr>
                </a:tc>
                <a:tc>
                  <a:txBody>
                    <a:bodyPr/>
                    <a:lstStyle/>
                    <a:p>
                      <a:r>
                        <a:rPr lang="en-US" sz="1600" dirty="0"/>
                        <a:t>Liquid film w/o window</a:t>
                      </a:r>
                    </a:p>
                  </a:txBody>
                  <a:tcPr>
                    <a:solidFill>
                      <a:schemeClr val="accent4">
                        <a:lumMod val="20000"/>
                        <a:lumOff val="80000"/>
                      </a:schemeClr>
                    </a:solidFill>
                  </a:tcPr>
                </a:tc>
                <a:tc>
                  <a:txBody>
                    <a:bodyPr/>
                    <a:lstStyle/>
                    <a:p>
                      <a:r>
                        <a:rPr lang="en-US" sz="1600" dirty="0"/>
                        <a:t>N/A</a:t>
                      </a:r>
                    </a:p>
                  </a:txBody>
                  <a:tcPr>
                    <a:solidFill>
                      <a:schemeClr val="accent4">
                        <a:lumMod val="20000"/>
                        <a:lumOff val="80000"/>
                      </a:schemeClr>
                    </a:solidFill>
                  </a:tcPr>
                </a:tc>
                <a:tc>
                  <a:txBody>
                    <a:bodyPr/>
                    <a:lstStyle/>
                    <a:p>
                      <a:r>
                        <a:rPr lang="en-US" sz="1600" dirty="0"/>
                        <a:t>N/A</a:t>
                      </a:r>
                    </a:p>
                  </a:txBody>
                  <a:tcPr>
                    <a:solidFill>
                      <a:schemeClr val="accent4">
                        <a:lumMod val="20000"/>
                        <a:lumOff val="80000"/>
                      </a:schemeClr>
                    </a:solidFill>
                  </a:tcPr>
                </a:tc>
                <a:extLst>
                  <a:ext uri="{0D108BD9-81ED-4DB2-BD59-A6C34878D82A}">
                    <a16:rowId xmlns:a16="http://schemas.microsoft.com/office/drawing/2014/main" val="730320937"/>
                  </a:ext>
                </a:extLst>
              </a:tr>
              <a:tr h="370840">
                <a:tc vMerge="1">
                  <a:txBody>
                    <a:bodyPr/>
                    <a:lstStyle/>
                    <a:p>
                      <a:endParaRPr lang="en-US" sz="1400" dirty="0"/>
                    </a:p>
                  </a:txBody>
                  <a:tcPr>
                    <a:solidFill>
                      <a:schemeClr val="accent1">
                        <a:lumMod val="20000"/>
                        <a:lumOff val="80000"/>
                      </a:schemeClr>
                    </a:solidFill>
                  </a:tcPr>
                </a:tc>
                <a:tc rowSpan="3">
                  <a:txBody>
                    <a:bodyPr/>
                    <a:lstStyle/>
                    <a:p>
                      <a:r>
                        <a:rPr lang="en-US" sz="1800" b="1" dirty="0">
                          <a:solidFill>
                            <a:srgbClr val="FF0000"/>
                          </a:solidFill>
                        </a:rPr>
                        <a:t>Charge selector</a:t>
                      </a:r>
                    </a:p>
                  </a:txBody>
                  <a:tcPr>
                    <a:solidFill>
                      <a:schemeClr val="accent4">
                        <a:lumMod val="40000"/>
                        <a:lumOff val="60000"/>
                      </a:schemeClr>
                    </a:solidFill>
                  </a:tcPr>
                </a:tc>
                <a:tc>
                  <a:txBody>
                    <a:bodyPr/>
                    <a:lstStyle/>
                    <a:p>
                      <a:r>
                        <a:rPr lang="en-US" sz="1600" b="1" dirty="0" err="1">
                          <a:solidFill>
                            <a:srgbClr val="0000FF"/>
                          </a:solidFill>
                        </a:rPr>
                        <a:t>Glidcop</a:t>
                      </a:r>
                      <a:r>
                        <a:rPr lang="en-US" sz="1600" b="1" dirty="0">
                          <a:solidFill>
                            <a:srgbClr val="0000FF"/>
                          </a:solidFill>
                        </a:rPr>
                        <a:t> AL-15 (Cu alloy)</a:t>
                      </a:r>
                    </a:p>
                  </a:txBody>
                  <a:tcPr>
                    <a:solidFill>
                      <a:schemeClr val="accent4">
                        <a:lumMod val="40000"/>
                        <a:lumOff val="60000"/>
                      </a:schemeClr>
                    </a:solidFill>
                  </a:tcPr>
                </a:tc>
                <a:tc>
                  <a:txBody>
                    <a:bodyPr/>
                    <a:lstStyle/>
                    <a:p>
                      <a:r>
                        <a:rPr lang="en-US" sz="1600" baseline="0" dirty="0"/>
                        <a:t>2.5 kW (20 kW)</a:t>
                      </a:r>
                      <a:endParaRPr lang="en-US" sz="1600" dirty="0"/>
                    </a:p>
                  </a:txBody>
                  <a:tcPr>
                    <a:solidFill>
                      <a:schemeClr val="accent4">
                        <a:lumMod val="40000"/>
                        <a:lumOff val="60000"/>
                      </a:schemeClr>
                    </a:solidFill>
                  </a:tcPr>
                </a:tc>
                <a:tc>
                  <a:txBody>
                    <a:bodyPr/>
                    <a:lstStyle/>
                    <a:p>
                      <a:pPr algn="ctr"/>
                      <a:r>
                        <a:rPr lang="en-US" sz="1600" baseline="0" dirty="0"/>
                        <a:t>500 W</a:t>
                      </a:r>
                      <a:endParaRPr lang="en-US" sz="1600" dirty="0"/>
                    </a:p>
                  </a:txBody>
                  <a:tcPr>
                    <a:solidFill>
                      <a:schemeClr val="accent4">
                        <a:lumMod val="40000"/>
                        <a:lumOff val="60000"/>
                      </a:schemeClr>
                    </a:solidFill>
                  </a:tcPr>
                </a:tc>
                <a:tc>
                  <a:txBody>
                    <a:bodyPr/>
                    <a:lstStyle/>
                    <a:p>
                      <a:endParaRPr lang="en-US" sz="1600" dirty="0"/>
                    </a:p>
                  </a:txBody>
                  <a:tcPr>
                    <a:solidFill>
                      <a:schemeClr val="accent4">
                        <a:lumMod val="40000"/>
                        <a:lumOff val="60000"/>
                      </a:schemeClr>
                    </a:solidFill>
                  </a:tcPr>
                </a:tc>
                <a:tc>
                  <a:txBody>
                    <a:bodyPr/>
                    <a:lstStyle/>
                    <a:p>
                      <a:pPr marL="0" marR="0" lvl="0" indent="0" algn="l" defTabSz="914162" rtl="0" eaLnBrk="1" fontAlgn="auto" latinLnBrk="0" hangingPunct="1">
                        <a:lnSpc>
                          <a:spcPct val="100000"/>
                        </a:lnSpc>
                        <a:spcBef>
                          <a:spcPts val="0"/>
                        </a:spcBef>
                        <a:spcAft>
                          <a:spcPts val="0"/>
                        </a:spcAft>
                        <a:buClrTx/>
                        <a:buSzTx/>
                        <a:buFontTx/>
                        <a:buNone/>
                        <a:tabLst/>
                        <a:defRPr/>
                      </a:pPr>
                      <a:r>
                        <a:rPr lang="en-US" sz="1600" dirty="0"/>
                        <a:t>Static solid, water cooled</a:t>
                      </a:r>
                    </a:p>
                  </a:txBody>
                  <a:tcPr>
                    <a:solidFill>
                      <a:schemeClr val="accent4">
                        <a:lumMod val="40000"/>
                        <a:lumOff val="60000"/>
                      </a:schemeClr>
                    </a:solidFill>
                  </a:tcPr>
                </a:tc>
                <a:tc>
                  <a:txBody>
                    <a:bodyPr/>
                    <a:lstStyle/>
                    <a:p>
                      <a:pPr marL="0" marR="0" lvl="0" indent="0" algn="l" defTabSz="914162" rtl="0" eaLnBrk="1" fontAlgn="auto" latinLnBrk="0" hangingPunct="1">
                        <a:lnSpc>
                          <a:spcPct val="100000"/>
                        </a:lnSpc>
                        <a:spcBef>
                          <a:spcPts val="0"/>
                        </a:spcBef>
                        <a:spcAft>
                          <a:spcPts val="0"/>
                        </a:spcAft>
                        <a:buClrTx/>
                        <a:buSzTx/>
                        <a:buFontTx/>
                        <a:buNone/>
                        <a:tabLst/>
                        <a:defRPr/>
                      </a:pPr>
                      <a:r>
                        <a:rPr lang="en-US" sz="1600" dirty="0"/>
                        <a:t>3000 </a:t>
                      </a:r>
                      <a:r>
                        <a:rPr lang="en-US" sz="1600" dirty="0" err="1"/>
                        <a:t>dpa</a:t>
                      </a:r>
                      <a:endParaRPr lang="en-US" sz="1600" dirty="0"/>
                    </a:p>
                    <a:p>
                      <a:pPr marL="0" marR="0" lvl="0" indent="0" algn="l" defTabSz="914162" rtl="0" eaLnBrk="1" fontAlgn="auto" latinLnBrk="0" hangingPunct="1">
                        <a:lnSpc>
                          <a:spcPct val="100000"/>
                        </a:lnSpc>
                        <a:spcBef>
                          <a:spcPts val="0"/>
                        </a:spcBef>
                        <a:spcAft>
                          <a:spcPts val="0"/>
                        </a:spcAft>
                        <a:buClrTx/>
                        <a:buSzTx/>
                        <a:buFontTx/>
                        <a:buNone/>
                        <a:tabLst/>
                        <a:defRPr/>
                      </a:pPr>
                      <a:r>
                        <a:rPr lang="en-US" sz="1600" dirty="0"/>
                        <a:t>(1 week, at peak)</a:t>
                      </a:r>
                    </a:p>
                  </a:txBody>
                  <a:tcPr>
                    <a:solidFill>
                      <a:schemeClr val="accent4">
                        <a:lumMod val="40000"/>
                        <a:lumOff val="60000"/>
                      </a:schemeClr>
                    </a:solidFill>
                  </a:tcPr>
                </a:tc>
                <a:tc>
                  <a:txBody>
                    <a:bodyPr/>
                    <a:lstStyle/>
                    <a:p>
                      <a:pPr marL="0" marR="0" lvl="0" indent="0" algn="l" defTabSz="914162" rtl="0" eaLnBrk="1" fontAlgn="auto" latinLnBrk="0" hangingPunct="1">
                        <a:lnSpc>
                          <a:spcPct val="100000"/>
                        </a:lnSpc>
                        <a:spcBef>
                          <a:spcPts val="0"/>
                        </a:spcBef>
                        <a:spcAft>
                          <a:spcPts val="0"/>
                        </a:spcAft>
                        <a:buClrTx/>
                        <a:buSzTx/>
                        <a:buFontTx/>
                        <a:buNone/>
                        <a:tabLst/>
                        <a:defRPr/>
                      </a:pPr>
                      <a:r>
                        <a:rPr lang="en-US" sz="1600" dirty="0"/>
                        <a:t>10</a:t>
                      </a:r>
                      <a:r>
                        <a:rPr lang="en-US" sz="1600" baseline="0" dirty="0"/>
                        <a:t> at%</a:t>
                      </a:r>
                    </a:p>
                    <a:p>
                      <a:pPr marL="0" marR="0" lvl="0" indent="0" algn="l" defTabSz="914162" rtl="0" eaLnBrk="1" fontAlgn="auto" latinLnBrk="0" hangingPunct="1">
                        <a:lnSpc>
                          <a:spcPct val="100000"/>
                        </a:lnSpc>
                        <a:spcBef>
                          <a:spcPts val="0"/>
                        </a:spcBef>
                        <a:spcAft>
                          <a:spcPts val="0"/>
                        </a:spcAft>
                        <a:buClrTx/>
                        <a:buSzTx/>
                        <a:buFontTx/>
                        <a:buNone/>
                        <a:tabLst/>
                        <a:defRPr/>
                      </a:pPr>
                      <a:r>
                        <a:rPr lang="en-US" sz="1600" baseline="0" dirty="0"/>
                        <a:t>(1 week)</a:t>
                      </a:r>
                      <a:endParaRPr lang="en-US" sz="1600" dirty="0"/>
                    </a:p>
                  </a:txBody>
                  <a:tcPr>
                    <a:solidFill>
                      <a:schemeClr val="accent4">
                        <a:lumMod val="40000"/>
                        <a:lumOff val="60000"/>
                      </a:schemeClr>
                    </a:solidFill>
                  </a:tcPr>
                </a:tc>
                <a:extLst>
                  <a:ext uri="{0D108BD9-81ED-4DB2-BD59-A6C34878D82A}">
                    <a16:rowId xmlns:a16="http://schemas.microsoft.com/office/drawing/2014/main" val="4106873098"/>
                  </a:ext>
                </a:extLst>
              </a:tr>
              <a:tr h="370840">
                <a:tc vMerge="1">
                  <a:txBody>
                    <a:bodyPr/>
                    <a:lstStyle/>
                    <a:p>
                      <a:endParaRPr lang="en-US"/>
                    </a:p>
                  </a:txBody>
                  <a:tcPr/>
                </a:tc>
                <a:tc vMerge="1">
                  <a:txBody>
                    <a:bodyPr/>
                    <a:lstStyle/>
                    <a:p>
                      <a:endParaRPr lang="en-US" sz="1600" dirty="0"/>
                    </a:p>
                  </a:txBody>
                  <a:tcPr/>
                </a:tc>
                <a:tc>
                  <a:txBody>
                    <a:bodyPr/>
                    <a:lstStyle/>
                    <a:p>
                      <a:r>
                        <a:rPr lang="en-US" sz="1600" b="1" dirty="0">
                          <a:solidFill>
                            <a:srgbClr val="0000FF"/>
                          </a:solidFill>
                        </a:rPr>
                        <a:t>Graphite (planned)</a:t>
                      </a:r>
                    </a:p>
                  </a:txBody>
                  <a:tcPr>
                    <a:solidFill>
                      <a:schemeClr val="accent2">
                        <a:lumMod val="20000"/>
                        <a:lumOff val="80000"/>
                      </a:schemeClr>
                    </a:solidFill>
                  </a:tcPr>
                </a:tc>
                <a:tc>
                  <a:txBody>
                    <a:bodyPr/>
                    <a:lstStyle/>
                    <a:p>
                      <a:r>
                        <a:rPr lang="en-US" sz="1600" dirty="0"/>
                        <a:t>13 kW (100 kW)</a:t>
                      </a:r>
                    </a:p>
                  </a:txBody>
                  <a:tcPr>
                    <a:solidFill>
                      <a:schemeClr val="accent2">
                        <a:lumMod val="20000"/>
                        <a:lumOff val="80000"/>
                      </a:schemeClr>
                    </a:solidFill>
                  </a:tcPr>
                </a:tc>
                <a:tc>
                  <a:txBody>
                    <a:bodyPr/>
                    <a:lstStyle/>
                    <a:p>
                      <a:pPr algn="ctr"/>
                      <a:r>
                        <a:rPr lang="en-US" sz="1600" dirty="0"/>
                        <a:t>3 kW</a:t>
                      </a:r>
                    </a:p>
                  </a:txBody>
                  <a:tcPr>
                    <a:solidFill>
                      <a:schemeClr val="accent2">
                        <a:lumMod val="20000"/>
                        <a:lumOff val="80000"/>
                      </a:schemeClr>
                    </a:solidFill>
                  </a:tcPr>
                </a:tc>
                <a:tc>
                  <a:txBody>
                    <a:bodyPr/>
                    <a:lstStyle/>
                    <a:p>
                      <a:pPr marL="0" marR="0" lvl="0" indent="0" algn="l" defTabSz="914074" rtl="0" eaLnBrk="1" fontAlgn="auto" latinLnBrk="0" hangingPunct="1">
                        <a:lnSpc>
                          <a:spcPct val="100000"/>
                        </a:lnSpc>
                        <a:spcBef>
                          <a:spcPts val="0"/>
                        </a:spcBef>
                        <a:spcAft>
                          <a:spcPts val="0"/>
                        </a:spcAft>
                        <a:buClrTx/>
                        <a:buSzTx/>
                        <a:buFontTx/>
                        <a:buNone/>
                        <a:tabLst/>
                        <a:defRPr/>
                      </a:pPr>
                      <a:endParaRPr lang="en-US" sz="1600" dirty="0"/>
                    </a:p>
                  </a:txBody>
                  <a:tcPr>
                    <a:solidFill>
                      <a:schemeClr val="accent2">
                        <a:lumMod val="20000"/>
                        <a:lumOff val="80000"/>
                      </a:schemeClr>
                    </a:solidFill>
                  </a:tcPr>
                </a:tc>
                <a:tc>
                  <a:txBody>
                    <a:bodyPr/>
                    <a:lstStyle/>
                    <a:p>
                      <a:r>
                        <a:rPr lang="en-US" sz="1600" dirty="0"/>
                        <a:t>Rotating solid</a:t>
                      </a:r>
                    </a:p>
                  </a:txBody>
                  <a:tcPr>
                    <a:solidFill>
                      <a:schemeClr val="accent2">
                        <a:lumMod val="20000"/>
                        <a:lumOff val="80000"/>
                      </a:schemeClr>
                    </a:solidFill>
                  </a:tcPr>
                </a:tc>
                <a:tc>
                  <a:txBody>
                    <a:bodyPr/>
                    <a:lstStyle/>
                    <a:p>
                      <a:r>
                        <a:rPr lang="en-US" sz="1600" dirty="0"/>
                        <a:t>80 </a:t>
                      </a:r>
                      <a:r>
                        <a:rPr lang="en-US" sz="1600" dirty="0" err="1"/>
                        <a:t>dpa</a:t>
                      </a:r>
                      <a:endParaRPr lang="en-US" sz="1600" dirty="0"/>
                    </a:p>
                    <a:p>
                      <a:r>
                        <a:rPr lang="en-US" sz="1600" dirty="0"/>
                        <a:t>(1 week at peak)</a:t>
                      </a:r>
                    </a:p>
                  </a:txBody>
                  <a:tcPr>
                    <a:solidFill>
                      <a:schemeClr val="accent2">
                        <a:lumMod val="20000"/>
                        <a:lumOff val="80000"/>
                      </a:schemeClr>
                    </a:solidFill>
                  </a:tcPr>
                </a:tc>
                <a:tc>
                  <a:txBody>
                    <a:bodyPr/>
                    <a:lstStyle/>
                    <a:p>
                      <a:r>
                        <a:rPr lang="en-US" sz="1600" dirty="0"/>
                        <a:t>0.07 at%</a:t>
                      </a:r>
                    </a:p>
                    <a:p>
                      <a:r>
                        <a:rPr lang="en-US" sz="1600" dirty="0"/>
                        <a:t>(1 week)</a:t>
                      </a:r>
                    </a:p>
                  </a:txBody>
                  <a:tcPr>
                    <a:solidFill>
                      <a:schemeClr val="accent2">
                        <a:lumMod val="20000"/>
                        <a:lumOff val="80000"/>
                      </a:schemeClr>
                    </a:solidFill>
                  </a:tcPr>
                </a:tc>
                <a:extLst>
                  <a:ext uri="{0D108BD9-81ED-4DB2-BD59-A6C34878D82A}">
                    <a16:rowId xmlns:a16="http://schemas.microsoft.com/office/drawing/2014/main" val="2974093555"/>
                  </a:ext>
                </a:extLst>
              </a:tr>
              <a:tr h="370840">
                <a:tc vMerge="1">
                  <a:txBody>
                    <a:bodyPr/>
                    <a:lstStyle/>
                    <a:p>
                      <a:endParaRPr lang="en-US"/>
                    </a:p>
                  </a:txBody>
                  <a:tcPr/>
                </a:tc>
                <a:tc vMerge="1">
                  <a:txBody>
                    <a:bodyPr/>
                    <a:lstStyle/>
                    <a:p>
                      <a:endParaRPr lang="en-US" sz="1400" dirty="0"/>
                    </a:p>
                  </a:txBody>
                  <a:tcPr/>
                </a:tc>
                <a:tc>
                  <a:txBody>
                    <a:bodyPr/>
                    <a:lstStyle/>
                    <a:p>
                      <a:r>
                        <a:rPr lang="en-US" sz="1600" b="1" dirty="0">
                          <a:solidFill>
                            <a:srgbClr val="0000FF"/>
                          </a:solidFill>
                        </a:rPr>
                        <a:t>TBD (liquid metal)</a:t>
                      </a:r>
                    </a:p>
                  </a:txBody>
                  <a:tcPr>
                    <a:solidFill>
                      <a:schemeClr val="accent2">
                        <a:lumMod val="20000"/>
                        <a:lumOff val="80000"/>
                      </a:schemeClr>
                    </a:solidFill>
                  </a:tcPr>
                </a:tc>
                <a:tc>
                  <a:txBody>
                    <a:bodyPr/>
                    <a:lstStyle/>
                    <a:p>
                      <a:pPr marL="0" marR="0" lvl="0" indent="0" algn="l" defTabSz="914162" rtl="0" eaLnBrk="1" fontAlgn="auto" latinLnBrk="0" hangingPunct="1">
                        <a:lnSpc>
                          <a:spcPct val="100000"/>
                        </a:lnSpc>
                        <a:spcBef>
                          <a:spcPts val="0"/>
                        </a:spcBef>
                        <a:spcAft>
                          <a:spcPts val="0"/>
                        </a:spcAft>
                        <a:buClrTx/>
                        <a:buSzTx/>
                        <a:buFontTx/>
                        <a:buNone/>
                        <a:tabLst/>
                        <a:defRPr/>
                      </a:pPr>
                      <a:r>
                        <a:rPr lang="en-US" sz="1600" dirty="0"/>
                        <a:t>50 kW (400 kW)</a:t>
                      </a:r>
                    </a:p>
                  </a:txBody>
                  <a:tcPr>
                    <a:solidFill>
                      <a:schemeClr val="accent2">
                        <a:lumMod val="20000"/>
                        <a:lumOff val="80000"/>
                      </a:schemeClr>
                    </a:solidFill>
                  </a:tcPr>
                </a:tc>
                <a:tc>
                  <a:txBody>
                    <a:bodyPr/>
                    <a:lstStyle/>
                    <a:p>
                      <a:pPr marL="0" marR="0" lvl="0" indent="0" algn="ctr" defTabSz="914162" rtl="0" eaLnBrk="1" fontAlgn="auto" latinLnBrk="0" hangingPunct="1">
                        <a:lnSpc>
                          <a:spcPct val="100000"/>
                        </a:lnSpc>
                        <a:spcBef>
                          <a:spcPts val="0"/>
                        </a:spcBef>
                        <a:spcAft>
                          <a:spcPts val="0"/>
                        </a:spcAft>
                        <a:buClrTx/>
                        <a:buSzTx/>
                        <a:buFontTx/>
                        <a:buNone/>
                        <a:tabLst/>
                        <a:defRPr/>
                      </a:pPr>
                      <a:r>
                        <a:rPr lang="en-US" sz="1600" dirty="0"/>
                        <a:t>10 kW</a:t>
                      </a:r>
                    </a:p>
                  </a:txBody>
                  <a:tcPr>
                    <a:solidFill>
                      <a:schemeClr val="accent2">
                        <a:lumMod val="20000"/>
                        <a:lumOff val="80000"/>
                      </a:schemeClr>
                    </a:solidFill>
                  </a:tcPr>
                </a:tc>
                <a:tc>
                  <a:txBody>
                    <a:bodyPr/>
                    <a:lstStyle/>
                    <a:p>
                      <a:pPr marL="0" marR="0" lvl="0" indent="0" algn="l" defTabSz="914074" rtl="0" eaLnBrk="1" fontAlgn="auto" latinLnBrk="0" hangingPunct="1">
                        <a:lnSpc>
                          <a:spcPct val="100000"/>
                        </a:lnSpc>
                        <a:spcBef>
                          <a:spcPts val="0"/>
                        </a:spcBef>
                        <a:spcAft>
                          <a:spcPts val="0"/>
                        </a:spcAft>
                        <a:buClrTx/>
                        <a:buSzTx/>
                        <a:buFontTx/>
                        <a:buNone/>
                        <a:tabLst/>
                        <a:defRPr/>
                      </a:pPr>
                      <a:endParaRPr lang="en-US" sz="1600" dirty="0"/>
                    </a:p>
                  </a:txBody>
                  <a:tcPr>
                    <a:solidFill>
                      <a:schemeClr val="accent2">
                        <a:lumMod val="20000"/>
                        <a:lumOff val="80000"/>
                      </a:schemeClr>
                    </a:solidFill>
                  </a:tcPr>
                </a:tc>
                <a:tc>
                  <a:txBody>
                    <a:bodyPr/>
                    <a:lstStyle/>
                    <a:p>
                      <a:pPr marL="0" marR="0" lvl="0" indent="0" algn="l" defTabSz="914162" rtl="0" eaLnBrk="1" fontAlgn="auto" latinLnBrk="0" hangingPunct="1">
                        <a:lnSpc>
                          <a:spcPct val="100000"/>
                        </a:lnSpc>
                        <a:spcBef>
                          <a:spcPts val="0"/>
                        </a:spcBef>
                        <a:spcAft>
                          <a:spcPts val="0"/>
                        </a:spcAft>
                        <a:buClrTx/>
                        <a:buSzTx/>
                        <a:buFontTx/>
                        <a:buNone/>
                        <a:tabLst/>
                        <a:defRPr/>
                      </a:pPr>
                      <a:r>
                        <a:rPr lang="en-US" sz="1600" dirty="0"/>
                        <a:t>Liquid</a:t>
                      </a:r>
                      <a:r>
                        <a:rPr lang="en-US" sz="1600" baseline="0" dirty="0"/>
                        <a:t> </a:t>
                      </a:r>
                      <a:r>
                        <a:rPr lang="en-US" sz="1600" dirty="0"/>
                        <a:t>film w/o window</a:t>
                      </a:r>
                    </a:p>
                  </a:txBody>
                  <a:tcPr>
                    <a:solidFill>
                      <a:schemeClr val="accent2">
                        <a:lumMod val="20000"/>
                        <a:lumOff val="80000"/>
                      </a:schemeClr>
                    </a:solidFill>
                  </a:tcPr>
                </a:tc>
                <a:tc>
                  <a:txBody>
                    <a:bodyPr/>
                    <a:lstStyle/>
                    <a:p>
                      <a:r>
                        <a:rPr lang="en-US" sz="1600" dirty="0"/>
                        <a:t>N/A</a:t>
                      </a:r>
                    </a:p>
                  </a:txBody>
                  <a:tcPr>
                    <a:solidFill>
                      <a:schemeClr val="accent2">
                        <a:lumMod val="20000"/>
                        <a:lumOff val="80000"/>
                      </a:schemeClr>
                    </a:solidFill>
                  </a:tcPr>
                </a:tc>
                <a:tc>
                  <a:txBody>
                    <a:bodyPr/>
                    <a:lstStyle/>
                    <a:p>
                      <a:r>
                        <a:rPr lang="en-US" sz="1600" dirty="0"/>
                        <a:t>N/A</a:t>
                      </a:r>
                    </a:p>
                  </a:txBody>
                  <a:tcPr>
                    <a:solidFill>
                      <a:schemeClr val="accent2">
                        <a:lumMod val="20000"/>
                        <a:lumOff val="80000"/>
                      </a:schemeClr>
                    </a:solidFill>
                  </a:tcPr>
                </a:tc>
                <a:extLst>
                  <a:ext uri="{0D108BD9-81ED-4DB2-BD59-A6C34878D82A}">
                    <a16:rowId xmlns:a16="http://schemas.microsoft.com/office/drawing/2014/main" val="2199431893"/>
                  </a:ext>
                </a:extLst>
              </a:tr>
              <a:tr h="370840">
                <a:tc rowSpan="3">
                  <a:txBody>
                    <a:bodyPr/>
                    <a:lstStyle/>
                    <a:p>
                      <a:pPr algn="ctr"/>
                      <a:r>
                        <a:rPr lang="en-US" sz="1600" dirty="0"/>
                        <a:t>Target Hall</a:t>
                      </a:r>
                    </a:p>
                    <a:p>
                      <a:pPr algn="ctr"/>
                      <a:r>
                        <a:rPr lang="en-US" sz="1600" dirty="0"/>
                        <a:t>~ 200 MeV/u</a:t>
                      </a:r>
                    </a:p>
                  </a:txBody>
                  <a:tcPr vert="vert270">
                    <a:solidFill>
                      <a:schemeClr val="accent3">
                        <a:lumMod val="20000"/>
                        <a:lumOff val="80000"/>
                      </a:schemeClr>
                    </a:solidFill>
                  </a:tcPr>
                </a:tc>
                <a:tc>
                  <a:txBody>
                    <a:bodyPr/>
                    <a:lstStyle/>
                    <a:p>
                      <a:r>
                        <a:rPr lang="en-US" sz="2400" b="1" dirty="0">
                          <a:solidFill>
                            <a:srgbClr val="FF0000"/>
                          </a:solidFill>
                        </a:rPr>
                        <a:t>Target</a:t>
                      </a:r>
                    </a:p>
                  </a:txBody>
                  <a:tcPr>
                    <a:solidFill>
                      <a:schemeClr val="accent3">
                        <a:lumMod val="20000"/>
                        <a:lumOff val="80000"/>
                      </a:schemeClr>
                    </a:solidFill>
                  </a:tcPr>
                </a:tc>
                <a:tc>
                  <a:txBody>
                    <a:bodyPr/>
                    <a:lstStyle/>
                    <a:p>
                      <a:r>
                        <a:rPr lang="en-US" sz="1600" b="1" dirty="0">
                          <a:solidFill>
                            <a:srgbClr val="0000FF"/>
                          </a:solidFill>
                        </a:rPr>
                        <a:t>Graphite</a:t>
                      </a:r>
                    </a:p>
                  </a:txBody>
                  <a:tcPr>
                    <a:solidFill>
                      <a:schemeClr val="accent3">
                        <a:lumMod val="20000"/>
                        <a:lumOff val="80000"/>
                      </a:schemeClr>
                    </a:solidFill>
                  </a:tcPr>
                </a:tc>
                <a:tc>
                  <a:txBody>
                    <a:bodyPr/>
                    <a:lstStyle/>
                    <a:p>
                      <a:r>
                        <a:rPr lang="en-US" sz="1600" dirty="0"/>
                        <a:t>400 kW (400 kW)</a:t>
                      </a:r>
                    </a:p>
                  </a:txBody>
                  <a:tcPr>
                    <a:solidFill>
                      <a:schemeClr val="accent3">
                        <a:lumMod val="20000"/>
                        <a:lumOff val="80000"/>
                      </a:schemeClr>
                    </a:solidFill>
                  </a:tcPr>
                </a:tc>
                <a:tc>
                  <a:txBody>
                    <a:bodyPr/>
                    <a:lstStyle/>
                    <a:p>
                      <a:pPr algn="ctr"/>
                      <a:r>
                        <a:rPr lang="en-US" sz="1600" dirty="0"/>
                        <a:t>100 kW</a:t>
                      </a:r>
                    </a:p>
                  </a:txBody>
                  <a:tcPr>
                    <a:solidFill>
                      <a:schemeClr val="accent3">
                        <a:lumMod val="20000"/>
                        <a:lumOff val="80000"/>
                      </a:schemeClr>
                    </a:solidFill>
                  </a:tcPr>
                </a:tc>
                <a:tc>
                  <a:txBody>
                    <a:bodyPr/>
                    <a:lstStyle/>
                    <a:p>
                      <a:pPr marL="0" marR="0" lvl="0" indent="0" algn="l" defTabSz="914074" rtl="0" eaLnBrk="1" fontAlgn="auto" latinLnBrk="0" hangingPunct="1">
                        <a:lnSpc>
                          <a:spcPct val="100000"/>
                        </a:lnSpc>
                        <a:spcBef>
                          <a:spcPts val="0"/>
                        </a:spcBef>
                        <a:spcAft>
                          <a:spcPts val="0"/>
                        </a:spcAft>
                        <a:buClrTx/>
                        <a:buSzTx/>
                        <a:buFontTx/>
                        <a:buNone/>
                        <a:tabLst/>
                        <a:defRPr/>
                      </a:pPr>
                      <a:endParaRPr lang="en-US" sz="1600" dirty="0"/>
                    </a:p>
                  </a:txBody>
                  <a:tcPr>
                    <a:solidFill>
                      <a:schemeClr val="accent3">
                        <a:lumMod val="20000"/>
                        <a:lumOff val="80000"/>
                      </a:schemeClr>
                    </a:solidFill>
                  </a:tcPr>
                </a:tc>
                <a:tc>
                  <a:txBody>
                    <a:bodyPr/>
                    <a:lstStyle/>
                    <a:p>
                      <a:pPr marL="0" marR="0" lvl="0" indent="0" algn="l" defTabSz="914162" rtl="0" eaLnBrk="1" fontAlgn="auto" latinLnBrk="0" hangingPunct="1">
                        <a:lnSpc>
                          <a:spcPct val="100000"/>
                        </a:lnSpc>
                        <a:spcBef>
                          <a:spcPts val="0"/>
                        </a:spcBef>
                        <a:spcAft>
                          <a:spcPts val="0"/>
                        </a:spcAft>
                        <a:buClrTx/>
                        <a:buSzTx/>
                        <a:buFontTx/>
                        <a:buNone/>
                        <a:tabLst/>
                        <a:defRPr/>
                      </a:pPr>
                      <a:r>
                        <a:rPr lang="en-US" sz="1600" dirty="0"/>
                        <a:t>Rotating solid</a:t>
                      </a:r>
                    </a:p>
                  </a:txBody>
                  <a:tcPr>
                    <a:solidFill>
                      <a:schemeClr val="accent3">
                        <a:lumMod val="20000"/>
                        <a:lumOff val="80000"/>
                      </a:schemeClr>
                    </a:solidFill>
                  </a:tcPr>
                </a:tc>
                <a:tc>
                  <a:txBody>
                    <a:bodyPr/>
                    <a:lstStyle/>
                    <a:p>
                      <a:pPr marL="0" marR="0" lvl="0" indent="0" algn="l" defTabSz="914162" rtl="0" eaLnBrk="1" fontAlgn="auto" latinLnBrk="0" hangingPunct="1">
                        <a:lnSpc>
                          <a:spcPct val="100000"/>
                        </a:lnSpc>
                        <a:spcBef>
                          <a:spcPts val="0"/>
                        </a:spcBef>
                        <a:spcAft>
                          <a:spcPts val="0"/>
                        </a:spcAft>
                        <a:buClrTx/>
                        <a:buSzTx/>
                        <a:buFontTx/>
                        <a:buNone/>
                        <a:tabLst/>
                        <a:defRPr/>
                      </a:pPr>
                      <a:r>
                        <a:rPr lang="en-US" sz="1600" dirty="0"/>
                        <a:t>8 </a:t>
                      </a:r>
                      <a:r>
                        <a:rPr lang="en-US" sz="1600" dirty="0" err="1"/>
                        <a:t>dpa</a:t>
                      </a:r>
                      <a:endParaRPr lang="en-US" sz="1600" dirty="0"/>
                    </a:p>
                    <a:p>
                      <a:pPr marL="0" marR="0" lvl="0" indent="0" algn="l" defTabSz="914162" rtl="0" eaLnBrk="1" fontAlgn="auto" latinLnBrk="0" hangingPunct="1">
                        <a:lnSpc>
                          <a:spcPct val="100000"/>
                        </a:lnSpc>
                        <a:spcBef>
                          <a:spcPts val="0"/>
                        </a:spcBef>
                        <a:spcAft>
                          <a:spcPts val="0"/>
                        </a:spcAft>
                        <a:buClrTx/>
                        <a:buSzTx/>
                        <a:buFontTx/>
                        <a:buNone/>
                        <a:tabLst/>
                        <a:defRPr/>
                      </a:pPr>
                      <a:r>
                        <a:rPr lang="en-US" sz="1600" dirty="0"/>
                        <a:t>(2 weeks)</a:t>
                      </a:r>
                    </a:p>
                  </a:txBody>
                  <a:tcPr>
                    <a:solidFill>
                      <a:schemeClr val="accent3">
                        <a:lumMod val="20000"/>
                        <a:lumOff val="80000"/>
                      </a:schemeClr>
                    </a:solidFill>
                  </a:tcPr>
                </a:tc>
                <a:tc>
                  <a:txBody>
                    <a:bodyPr/>
                    <a:lstStyle/>
                    <a:p>
                      <a:pPr marL="0" marR="0" lvl="0" indent="0" algn="l" defTabSz="914162" rtl="0" eaLnBrk="1" fontAlgn="auto" latinLnBrk="0" hangingPunct="1">
                        <a:lnSpc>
                          <a:spcPct val="100000"/>
                        </a:lnSpc>
                        <a:spcBef>
                          <a:spcPts val="0"/>
                        </a:spcBef>
                        <a:spcAft>
                          <a:spcPts val="0"/>
                        </a:spcAft>
                        <a:buClrTx/>
                        <a:buSzTx/>
                        <a:buFontTx/>
                        <a:buNone/>
                        <a:tabLst/>
                        <a:defRPr/>
                      </a:pPr>
                      <a:r>
                        <a:rPr lang="en-US" sz="1600" dirty="0"/>
                        <a:t>N/A</a:t>
                      </a:r>
                    </a:p>
                  </a:txBody>
                  <a:tcPr>
                    <a:solidFill>
                      <a:schemeClr val="accent3">
                        <a:lumMod val="20000"/>
                        <a:lumOff val="80000"/>
                      </a:schemeClr>
                    </a:solidFill>
                  </a:tcPr>
                </a:tc>
                <a:extLst>
                  <a:ext uri="{0D108BD9-81ED-4DB2-BD59-A6C34878D82A}">
                    <a16:rowId xmlns:a16="http://schemas.microsoft.com/office/drawing/2014/main" val="816055129"/>
                  </a:ext>
                </a:extLst>
              </a:tr>
              <a:tr h="518160">
                <a:tc vMerge="1">
                  <a:txBody>
                    <a:bodyPr/>
                    <a:lstStyle/>
                    <a:p>
                      <a:endParaRPr lang="en-US" sz="1400" dirty="0"/>
                    </a:p>
                  </a:txBody>
                  <a:tcPr>
                    <a:solidFill>
                      <a:schemeClr val="accent3">
                        <a:lumMod val="60000"/>
                        <a:lumOff val="40000"/>
                      </a:schemeClr>
                    </a:solidFill>
                  </a:tcPr>
                </a:tc>
                <a:tc rowSpan="2">
                  <a:txBody>
                    <a:bodyPr/>
                    <a:lstStyle/>
                    <a:p>
                      <a:r>
                        <a:rPr lang="en-US" sz="2400" b="1" dirty="0">
                          <a:solidFill>
                            <a:srgbClr val="FF0000"/>
                          </a:solidFill>
                        </a:rPr>
                        <a:t>Beam dump</a:t>
                      </a:r>
                    </a:p>
                  </a:txBody>
                  <a:tcPr>
                    <a:solidFill>
                      <a:schemeClr val="accent3">
                        <a:lumMod val="40000"/>
                        <a:lumOff val="60000"/>
                      </a:schemeClr>
                    </a:solidFill>
                  </a:tcPr>
                </a:tc>
                <a:tc>
                  <a:txBody>
                    <a:bodyPr/>
                    <a:lstStyle/>
                    <a:p>
                      <a:r>
                        <a:rPr lang="en-US" sz="1600" b="1" dirty="0" err="1">
                          <a:solidFill>
                            <a:srgbClr val="0000FF"/>
                          </a:solidFill>
                        </a:rPr>
                        <a:t>CuCrZr</a:t>
                      </a:r>
                      <a:endParaRPr lang="en-US" sz="1600" b="1" dirty="0">
                        <a:solidFill>
                          <a:srgbClr val="0000FF"/>
                        </a:solidFill>
                      </a:endParaRPr>
                    </a:p>
                  </a:txBody>
                  <a:tcPr>
                    <a:solidFill>
                      <a:schemeClr val="accent3">
                        <a:lumMod val="40000"/>
                        <a:lumOff val="60000"/>
                      </a:schemeClr>
                    </a:solidFill>
                  </a:tcPr>
                </a:tc>
                <a:tc>
                  <a:txBody>
                    <a:bodyPr/>
                    <a:lstStyle/>
                    <a:p>
                      <a:r>
                        <a:rPr lang="en-US" sz="1600" dirty="0"/>
                        <a:t>15 kW (20 kW)</a:t>
                      </a:r>
                    </a:p>
                  </a:txBody>
                  <a:tcPr>
                    <a:solidFill>
                      <a:schemeClr val="accent3">
                        <a:lumMod val="40000"/>
                        <a:lumOff val="60000"/>
                      </a:schemeClr>
                    </a:solidFill>
                  </a:tcPr>
                </a:tc>
                <a:tc>
                  <a:txBody>
                    <a:bodyPr/>
                    <a:lstStyle/>
                    <a:p>
                      <a:pPr algn="ctr"/>
                      <a:r>
                        <a:rPr lang="en-US" sz="1600" dirty="0"/>
                        <a:t>15 kW</a:t>
                      </a:r>
                    </a:p>
                  </a:txBody>
                  <a:tcPr>
                    <a:solidFill>
                      <a:schemeClr val="accent3">
                        <a:lumMod val="40000"/>
                        <a:lumOff val="60000"/>
                      </a:schemeClr>
                    </a:solidFill>
                  </a:tcPr>
                </a:tc>
                <a:tc>
                  <a:txBody>
                    <a:bodyPr/>
                    <a:lstStyle/>
                    <a:p>
                      <a:pPr marL="0" marR="0" lvl="0" indent="0" algn="l" defTabSz="914074" rtl="0" eaLnBrk="1" fontAlgn="auto" latinLnBrk="0" hangingPunct="1">
                        <a:lnSpc>
                          <a:spcPct val="100000"/>
                        </a:lnSpc>
                        <a:spcBef>
                          <a:spcPts val="0"/>
                        </a:spcBef>
                        <a:spcAft>
                          <a:spcPts val="0"/>
                        </a:spcAft>
                        <a:buClrTx/>
                        <a:buSzTx/>
                        <a:buFontTx/>
                        <a:buNone/>
                        <a:tabLst/>
                        <a:defRPr/>
                      </a:pPr>
                      <a:endParaRPr lang="en-US" sz="1600" dirty="0"/>
                    </a:p>
                  </a:txBody>
                  <a:tcPr>
                    <a:solidFill>
                      <a:schemeClr val="accent3">
                        <a:lumMod val="40000"/>
                        <a:lumOff val="60000"/>
                      </a:schemeClr>
                    </a:solidFill>
                  </a:tcPr>
                </a:tc>
                <a:tc>
                  <a:txBody>
                    <a:bodyPr/>
                    <a:lstStyle/>
                    <a:p>
                      <a:pPr marL="0" marR="0" lvl="0" indent="0" algn="l" defTabSz="914162" rtl="0" eaLnBrk="1" fontAlgn="auto" latinLnBrk="0" hangingPunct="1">
                        <a:lnSpc>
                          <a:spcPct val="100000"/>
                        </a:lnSpc>
                        <a:spcBef>
                          <a:spcPts val="0"/>
                        </a:spcBef>
                        <a:spcAft>
                          <a:spcPts val="0"/>
                        </a:spcAft>
                        <a:buClrTx/>
                        <a:buSzTx/>
                        <a:buFontTx/>
                        <a:buNone/>
                        <a:tabLst/>
                        <a:defRPr/>
                      </a:pPr>
                      <a:r>
                        <a:rPr lang="en-US" sz="1600" dirty="0"/>
                        <a:t>Static solid, water cooled</a:t>
                      </a:r>
                    </a:p>
                  </a:txBody>
                  <a:tcPr>
                    <a:solidFill>
                      <a:schemeClr val="accent3">
                        <a:lumMod val="40000"/>
                        <a:lumOff val="60000"/>
                      </a:schemeClr>
                    </a:solidFill>
                  </a:tcPr>
                </a:tc>
                <a:tc>
                  <a:txBody>
                    <a:bodyPr/>
                    <a:lstStyle/>
                    <a:p>
                      <a:pPr marL="0" marR="0" lvl="0" indent="0" algn="l" defTabSz="914162" rtl="0" eaLnBrk="1" fontAlgn="auto" latinLnBrk="0" hangingPunct="1">
                        <a:lnSpc>
                          <a:spcPct val="100000"/>
                        </a:lnSpc>
                        <a:spcBef>
                          <a:spcPts val="0"/>
                        </a:spcBef>
                        <a:spcAft>
                          <a:spcPts val="0"/>
                        </a:spcAft>
                        <a:buClrTx/>
                        <a:buSzTx/>
                        <a:buFontTx/>
                        <a:buNone/>
                        <a:tabLst/>
                        <a:defRPr/>
                      </a:pPr>
                      <a:r>
                        <a:rPr lang="en-US" sz="1600" dirty="0"/>
                        <a:t>12 </a:t>
                      </a:r>
                      <a:r>
                        <a:rPr lang="en-US" sz="1600" dirty="0" err="1"/>
                        <a:t>dpa</a:t>
                      </a:r>
                      <a:endParaRPr lang="en-US" sz="1600" dirty="0"/>
                    </a:p>
                    <a:p>
                      <a:pPr marL="0" marR="0" lvl="0" indent="0" algn="l" defTabSz="914162" rtl="0" eaLnBrk="1" fontAlgn="auto" latinLnBrk="0" hangingPunct="1">
                        <a:lnSpc>
                          <a:spcPct val="100000"/>
                        </a:lnSpc>
                        <a:spcBef>
                          <a:spcPts val="0"/>
                        </a:spcBef>
                        <a:spcAft>
                          <a:spcPts val="0"/>
                        </a:spcAft>
                        <a:buClrTx/>
                        <a:buSzTx/>
                        <a:buFontTx/>
                        <a:buNone/>
                        <a:tabLst/>
                        <a:defRPr/>
                      </a:pPr>
                      <a:r>
                        <a:rPr lang="en-US" sz="1600" dirty="0"/>
                        <a:t>(1 week)</a:t>
                      </a:r>
                    </a:p>
                  </a:txBody>
                  <a:tcPr>
                    <a:solidFill>
                      <a:schemeClr val="accent3">
                        <a:lumMod val="40000"/>
                        <a:lumOff val="60000"/>
                      </a:schemeClr>
                    </a:solidFill>
                  </a:tcPr>
                </a:tc>
                <a:tc>
                  <a:txBody>
                    <a:bodyPr/>
                    <a:lstStyle/>
                    <a:p>
                      <a:pPr marL="0" marR="0" lvl="0" indent="0" algn="l" defTabSz="914162" rtl="0" eaLnBrk="1" fontAlgn="auto" latinLnBrk="0" hangingPunct="1">
                        <a:lnSpc>
                          <a:spcPct val="100000"/>
                        </a:lnSpc>
                        <a:spcBef>
                          <a:spcPts val="0"/>
                        </a:spcBef>
                        <a:spcAft>
                          <a:spcPts val="0"/>
                        </a:spcAft>
                        <a:buClrTx/>
                        <a:buSzTx/>
                        <a:buFontTx/>
                        <a:buNone/>
                        <a:tabLst/>
                        <a:defRPr/>
                      </a:pPr>
                      <a:r>
                        <a:rPr lang="en-US" sz="1600" dirty="0"/>
                        <a:t>0.02 at%</a:t>
                      </a:r>
                    </a:p>
                    <a:p>
                      <a:pPr marL="0" marR="0" lvl="0" indent="0" algn="l" defTabSz="914162" rtl="0" eaLnBrk="1" fontAlgn="auto" latinLnBrk="0" hangingPunct="1">
                        <a:lnSpc>
                          <a:spcPct val="100000"/>
                        </a:lnSpc>
                        <a:spcBef>
                          <a:spcPts val="0"/>
                        </a:spcBef>
                        <a:spcAft>
                          <a:spcPts val="0"/>
                        </a:spcAft>
                        <a:buClrTx/>
                        <a:buSzTx/>
                        <a:buFontTx/>
                        <a:buNone/>
                        <a:tabLst/>
                        <a:defRPr/>
                      </a:pPr>
                      <a:r>
                        <a:rPr lang="en-US" sz="1600" dirty="0"/>
                        <a:t>(1 week)</a:t>
                      </a:r>
                    </a:p>
                  </a:txBody>
                  <a:tcPr>
                    <a:solidFill>
                      <a:schemeClr val="accent3">
                        <a:lumMod val="40000"/>
                        <a:lumOff val="60000"/>
                      </a:schemeClr>
                    </a:solidFill>
                  </a:tcPr>
                </a:tc>
                <a:extLst>
                  <a:ext uri="{0D108BD9-81ED-4DB2-BD59-A6C34878D82A}">
                    <a16:rowId xmlns:a16="http://schemas.microsoft.com/office/drawing/2014/main" val="2881135642"/>
                  </a:ext>
                </a:extLst>
              </a:tr>
              <a:tr h="401320">
                <a:tc vMerge="1">
                  <a:txBody>
                    <a:bodyPr/>
                    <a:lstStyle/>
                    <a:p>
                      <a:endParaRPr lang="en-US"/>
                    </a:p>
                  </a:txBody>
                  <a:tcPr/>
                </a:tc>
                <a:tc vMerge="1">
                  <a:txBody>
                    <a:bodyPr/>
                    <a:lstStyle/>
                    <a:p>
                      <a:endParaRPr lang="en-US"/>
                    </a:p>
                  </a:txBody>
                  <a:tcPr/>
                </a:tc>
                <a:tc>
                  <a:txBody>
                    <a:bodyPr/>
                    <a:lstStyle/>
                    <a:p>
                      <a:r>
                        <a:rPr lang="en-US" sz="2000" b="1" dirty="0">
                          <a:solidFill>
                            <a:srgbClr val="0000FF"/>
                          </a:solidFill>
                        </a:rPr>
                        <a:t>Water in thin-wall</a:t>
                      </a:r>
                      <a:r>
                        <a:rPr lang="en-US" sz="2000" b="1" baseline="0" dirty="0">
                          <a:solidFill>
                            <a:srgbClr val="0000FF"/>
                          </a:solidFill>
                        </a:rPr>
                        <a:t> </a:t>
                      </a:r>
                      <a:r>
                        <a:rPr lang="en-US" sz="2000" b="1" dirty="0" err="1">
                          <a:solidFill>
                            <a:srgbClr val="0000FF"/>
                          </a:solidFill>
                        </a:rPr>
                        <a:t>Ti</a:t>
                      </a:r>
                      <a:r>
                        <a:rPr lang="en-US" sz="2000" b="1" dirty="0">
                          <a:solidFill>
                            <a:srgbClr val="0000FF"/>
                          </a:solidFill>
                        </a:rPr>
                        <a:t> shell</a:t>
                      </a:r>
                    </a:p>
                  </a:txBody>
                  <a:tcPr>
                    <a:solidFill>
                      <a:schemeClr val="accent2">
                        <a:lumMod val="40000"/>
                        <a:lumOff val="60000"/>
                      </a:schemeClr>
                    </a:solidFill>
                  </a:tcPr>
                </a:tc>
                <a:tc>
                  <a:txBody>
                    <a:bodyPr/>
                    <a:lstStyle/>
                    <a:p>
                      <a:r>
                        <a:rPr lang="en-US" sz="1600" dirty="0"/>
                        <a:t>37.5 kW (50 kW)</a:t>
                      </a:r>
                    </a:p>
                  </a:txBody>
                  <a:tcPr>
                    <a:solidFill>
                      <a:schemeClr val="accent2">
                        <a:lumMod val="40000"/>
                        <a:lumOff val="60000"/>
                      </a:schemeClr>
                    </a:solidFill>
                  </a:tcPr>
                </a:tc>
                <a:tc>
                  <a:txBody>
                    <a:bodyPr/>
                    <a:lstStyle/>
                    <a:p>
                      <a:pPr algn="ctr"/>
                      <a:r>
                        <a:rPr lang="en-US" sz="1600" dirty="0"/>
                        <a:t>300 kW</a:t>
                      </a:r>
                    </a:p>
                  </a:txBody>
                  <a:tcPr>
                    <a:solidFill>
                      <a:schemeClr val="accent2">
                        <a:lumMod val="40000"/>
                        <a:lumOff val="60000"/>
                      </a:schemeClr>
                    </a:solidFill>
                  </a:tcPr>
                </a:tc>
                <a:tc>
                  <a:txBody>
                    <a:bodyPr/>
                    <a:lstStyle/>
                    <a:p>
                      <a:pPr marL="0" marR="0" lvl="0" indent="0" algn="l" defTabSz="914074" rtl="0" eaLnBrk="1" fontAlgn="auto" latinLnBrk="0" hangingPunct="1">
                        <a:lnSpc>
                          <a:spcPct val="100000"/>
                        </a:lnSpc>
                        <a:spcBef>
                          <a:spcPts val="0"/>
                        </a:spcBef>
                        <a:spcAft>
                          <a:spcPts val="0"/>
                        </a:spcAft>
                        <a:buClrTx/>
                        <a:buSzTx/>
                        <a:buFontTx/>
                        <a:buNone/>
                        <a:tabLst/>
                        <a:defRPr/>
                      </a:pPr>
                      <a:endParaRPr lang="en-US" sz="1600" dirty="0"/>
                    </a:p>
                  </a:txBody>
                  <a:tcPr>
                    <a:solidFill>
                      <a:schemeClr val="accent2">
                        <a:lumMod val="40000"/>
                        <a:lumOff val="60000"/>
                      </a:schemeClr>
                    </a:solidFill>
                  </a:tcPr>
                </a:tc>
                <a:tc>
                  <a:txBody>
                    <a:bodyPr/>
                    <a:lstStyle/>
                    <a:p>
                      <a:pPr marL="0" marR="0" lvl="0" indent="0" algn="l" defTabSz="914162" rtl="0" eaLnBrk="1" fontAlgn="auto" latinLnBrk="0" hangingPunct="1">
                        <a:lnSpc>
                          <a:spcPct val="100000"/>
                        </a:lnSpc>
                        <a:spcBef>
                          <a:spcPts val="0"/>
                        </a:spcBef>
                        <a:spcAft>
                          <a:spcPts val="0"/>
                        </a:spcAft>
                        <a:buClrTx/>
                        <a:buSzTx/>
                        <a:buFontTx/>
                        <a:buNone/>
                        <a:tabLst/>
                        <a:defRPr/>
                      </a:pPr>
                      <a:r>
                        <a:rPr lang="en-US" sz="1600" dirty="0"/>
                        <a:t>Rotating liquid water/</a:t>
                      </a:r>
                      <a:r>
                        <a:rPr lang="en-US" sz="1600" baseline="0" dirty="0"/>
                        <a:t> window</a:t>
                      </a:r>
                      <a:endParaRPr lang="en-US" sz="1600" dirty="0"/>
                    </a:p>
                  </a:txBody>
                  <a:tcPr>
                    <a:solidFill>
                      <a:schemeClr val="accent2">
                        <a:lumMod val="40000"/>
                        <a:lumOff val="60000"/>
                      </a:schemeClr>
                    </a:solidFill>
                  </a:tcPr>
                </a:tc>
                <a:tc>
                  <a:txBody>
                    <a:bodyPr/>
                    <a:lstStyle/>
                    <a:p>
                      <a:pPr marL="0" marR="0" lvl="0" indent="0" algn="l" defTabSz="914162" rtl="0" eaLnBrk="1" fontAlgn="auto" latinLnBrk="0" hangingPunct="1">
                        <a:lnSpc>
                          <a:spcPct val="100000"/>
                        </a:lnSpc>
                        <a:spcBef>
                          <a:spcPts val="0"/>
                        </a:spcBef>
                        <a:spcAft>
                          <a:spcPts val="0"/>
                        </a:spcAft>
                        <a:buClrTx/>
                        <a:buSzTx/>
                        <a:buFontTx/>
                        <a:buNone/>
                        <a:tabLst/>
                        <a:defRPr/>
                      </a:pPr>
                      <a:r>
                        <a:rPr lang="en-US" sz="1600" dirty="0"/>
                        <a:t>7 dpa in shell</a:t>
                      </a:r>
                    </a:p>
                    <a:p>
                      <a:pPr marL="0" marR="0" lvl="0" indent="0" algn="l" defTabSz="914162" rtl="0" eaLnBrk="1" fontAlgn="auto" latinLnBrk="0" hangingPunct="1">
                        <a:lnSpc>
                          <a:spcPct val="100000"/>
                        </a:lnSpc>
                        <a:spcBef>
                          <a:spcPts val="0"/>
                        </a:spcBef>
                        <a:spcAft>
                          <a:spcPts val="0"/>
                        </a:spcAft>
                        <a:buClrTx/>
                        <a:buSzTx/>
                        <a:buFontTx/>
                        <a:buNone/>
                        <a:tabLst/>
                        <a:defRPr/>
                      </a:pPr>
                      <a:r>
                        <a:rPr lang="en-US" sz="1600" dirty="0"/>
                        <a:t>(1 year)</a:t>
                      </a:r>
                    </a:p>
                  </a:txBody>
                  <a:tcPr>
                    <a:solidFill>
                      <a:schemeClr val="accent2">
                        <a:lumMod val="40000"/>
                        <a:lumOff val="60000"/>
                      </a:schemeClr>
                    </a:solidFill>
                  </a:tcPr>
                </a:tc>
                <a:tc>
                  <a:txBody>
                    <a:bodyPr/>
                    <a:lstStyle/>
                    <a:p>
                      <a:pPr marL="0" marR="0" lvl="0" indent="0" algn="l" defTabSz="914162" rtl="0" eaLnBrk="1" fontAlgn="auto" latinLnBrk="0" hangingPunct="1">
                        <a:lnSpc>
                          <a:spcPct val="100000"/>
                        </a:lnSpc>
                        <a:spcBef>
                          <a:spcPts val="0"/>
                        </a:spcBef>
                        <a:spcAft>
                          <a:spcPts val="0"/>
                        </a:spcAft>
                        <a:buClrTx/>
                        <a:buSzTx/>
                        <a:buFontTx/>
                        <a:buNone/>
                        <a:tabLst/>
                        <a:defRPr/>
                      </a:pPr>
                      <a:r>
                        <a:rPr lang="en-US" sz="1600" dirty="0"/>
                        <a:t>N/A</a:t>
                      </a:r>
                    </a:p>
                  </a:txBody>
                  <a:tcPr>
                    <a:solidFill>
                      <a:schemeClr val="accent2">
                        <a:lumMod val="40000"/>
                        <a:lumOff val="60000"/>
                      </a:schemeClr>
                    </a:solidFill>
                  </a:tcPr>
                </a:tc>
                <a:extLst>
                  <a:ext uri="{0D108BD9-81ED-4DB2-BD59-A6C34878D82A}">
                    <a16:rowId xmlns:a16="http://schemas.microsoft.com/office/drawing/2014/main" val="2963046078"/>
                  </a:ext>
                </a:extLst>
              </a:tr>
            </a:tbl>
          </a:graphicData>
        </a:graphic>
      </p:graphicFrame>
      <p:grpSp>
        <p:nvGrpSpPr>
          <p:cNvPr id="8" name="グループ化 7">
            <a:extLst>
              <a:ext uri="{FF2B5EF4-FFF2-40B4-BE49-F238E27FC236}">
                <a16:creationId xmlns:a16="http://schemas.microsoft.com/office/drawing/2014/main" id="{D4545655-8AB1-015C-06B7-C34D3ECE2C40}"/>
              </a:ext>
            </a:extLst>
          </p:cNvPr>
          <p:cNvGrpSpPr/>
          <p:nvPr/>
        </p:nvGrpSpPr>
        <p:grpSpPr>
          <a:xfrm>
            <a:off x="5029200" y="5919755"/>
            <a:ext cx="7061200" cy="701675"/>
            <a:chOff x="5029200" y="5919755"/>
            <a:chExt cx="7061200" cy="701675"/>
          </a:xfrm>
        </p:grpSpPr>
        <p:sp>
          <p:nvSpPr>
            <p:cNvPr id="2" name="矢印: 右 1">
              <a:extLst>
                <a:ext uri="{FF2B5EF4-FFF2-40B4-BE49-F238E27FC236}">
                  <a16:creationId xmlns:a16="http://schemas.microsoft.com/office/drawing/2014/main" id="{39A7D50F-B180-6235-17FC-514357C3EF3D}"/>
                </a:ext>
              </a:extLst>
            </p:cNvPr>
            <p:cNvSpPr/>
            <p:nvPr/>
          </p:nvSpPr>
          <p:spPr>
            <a:xfrm flipH="1">
              <a:off x="5029200" y="5919755"/>
              <a:ext cx="2133600" cy="701675"/>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4B531848-83B9-FF82-6E1E-557B6FB7EDD6}"/>
                </a:ext>
              </a:extLst>
            </p:cNvPr>
            <p:cNvSpPr txBox="1"/>
            <p:nvPr/>
          </p:nvSpPr>
          <p:spPr>
            <a:xfrm>
              <a:off x="7162800" y="5947426"/>
              <a:ext cx="4927600" cy="646331"/>
            </a:xfrm>
            <a:prstGeom prst="rect">
              <a:avLst/>
            </a:prstGeom>
            <a:solidFill>
              <a:srgbClr val="FFFF00"/>
            </a:solidFill>
          </p:spPr>
          <p:txBody>
            <a:bodyPr wrap="square" rtlCol="0">
              <a:spAutoFit/>
            </a:bodyPr>
            <a:lstStyle/>
            <a:p>
              <a:r>
                <a:rPr kumimoji="1" lang="en-US" altLang="ja-JP" sz="3600" b="1" dirty="0">
                  <a:solidFill>
                    <a:srgbClr val="0000FF"/>
                  </a:solidFill>
                </a:rPr>
                <a:t>Urgent Issue Device</a:t>
              </a:r>
              <a:endParaRPr kumimoji="1" lang="ja-JP" altLang="en-US" sz="3600" b="1" dirty="0">
                <a:solidFill>
                  <a:srgbClr val="0000FF"/>
                </a:solidFill>
              </a:endParaRPr>
            </a:p>
          </p:txBody>
        </p:sp>
      </p:grpSp>
    </p:spTree>
    <p:extLst>
      <p:ext uri="{BB962C8B-B14F-4D97-AF65-F5344CB8AC3E}">
        <p14:creationId xmlns:p14="http://schemas.microsoft.com/office/powerpoint/2010/main" val="1945967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25CC0C-C1D1-E3D8-422A-F0E9C4765D49}"/>
              </a:ext>
            </a:extLst>
          </p:cNvPr>
          <p:cNvSpPr>
            <a:spLocks noGrp="1"/>
          </p:cNvSpPr>
          <p:nvPr>
            <p:ph type="title"/>
          </p:nvPr>
        </p:nvSpPr>
        <p:spPr>
          <a:xfrm>
            <a:off x="101600" y="42004"/>
            <a:ext cx="11988800" cy="966130"/>
          </a:xfrm>
        </p:spPr>
        <p:txBody>
          <a:bodyPr/>
          <a:lstStyle/>
          <a:p>
            <a:r>
              <a:rPr kumimoji="1" lang="en-US" altLang="ja-JP" sz="3600" dirty="0"/>
              <a:t>Beam Dump</a:t>
            </a:r>
            <a:br>
              <a:rPr kumimoji="1" lang="en-US" altLang="ja-JP" dirty="0"/>
            </a:br>
            <a:r>
              <a:rPr kumimoji="1" lang="en-US" altLang="ja-JP" dirty="0"/>
              <a:t>Ti Alloys  - Irradiation Damage Behavior</a:t>
            </a:r>
            <a:endParaRPr kumimoji="1" lang="ja-JP" altLang="en-US" dirty="0"/>
          </a:p>
        </p:txBody>
      </p:sp>
      <p:sp>
        <p:nvSpPr>
          <p:cNvPr id="4" name="スライド番号プレースホルダー 3">
            <a:extLst>
              <a:ext uri="{FF2B5EF4-FFF2-40B4-BE49-F238E27FC236}">
                <a16:creationId xmlns:a16="http://schemas.microsoft.com/office/drawing/2014/main" id="{A7913FF5-066D-F077-747D-691ED7C08FBE}"/>
              </a:ext>
            </a:extLst>
          </p:cNvPr>
          <p:cNvSpPr>
            <a:spLocks noGrp="1"/>
          </p:cNvSpPr>
          <p:nvPr>
            <p:ph type="sldNum" sz="quarter" idx="11"/>
          </p:nvPr>
        </p:nvSpPr>
        <p:spPr/>
        <p:txBody>
          <a:bodyPr/>
          <a:lstStyle/>
          <a:p>
            <a:pPr>
              <a:defRPr/>
            </a:pPr>
            <a:r>
              <a:rPr lang="en-US"/>
              <a:t>, Slide </a:t>
            </a:r>
            <a:fld id="{CF988859-7953-4624-98C4-717249B46A15}" type="slidenum">
              <a:rPr lang="en-US" smtClean="0"/>
              <a:pPr>
                <a:defRPr/>
              </a:pPr>
              <a:t>12</a:t>
            </a:fld>
            <a:endParaRPr lang="en-US" dirty="0"/>
          </a:p>
        </p:txBody>
      </p:sp>
      <p:sp>
        <p:nvSpPr>
          <p:cNvPr id="5" name="テキスト ボックス 4">
            <a:extLst>
              <a:ext uri="{FF2B5EF4-FFF2-40B4-BE49-F238E27FC236}">
                <a16:creationId xmlns:a16="http://schemas.microsoft.com/office/drawing/2014/main" id="{60913DD6-188D-0553-EAB4-99827940A19A}"/>
              </a:ext>
            </a:extLst>
          </p:cNvPr>
          <p:cNvSpPr txBox="1"/>
          <p:nvPr/>
        </p:nvSpPr>
        <p:spPr>
          <a:xfrm>
            <a:off x="762000" y="1191726"/>
            <a:ext cx="10668000" cy="1200329"/>
          </a:xfrm>
          <a:prstGeom prst="rect">
            <a:avLst/>
          </a:prstGeom>
          <a:noFill/>
        </p:spPr>
        <p:txBody>
          <a:bodyPr wrap="square" rtlCol="0">
            <a:spAutoFit/>
          </a:bodyPr>
          <a:lstStyle/>
          <a:p>
            <a:r>
              <a:rPr kumimoji="1" lang="en-US" altLang="ja-JP" sz="3600" b="1" dirty="0">
                <a:solidFill>
                  <a:srgbClr val="0000FF"/>
                </a:solidFill>
              </a:rPr>
              <a:t>Under  </a:t>
            </a:r>
            <a:r>
              <a:rPr kumimoji="1" lang="en-US" altLang="ja-JP" sz="3600" b="1" dirty="0" err="1">
                <a:solidFill>
                  <a:srgbClr val="0000FF"/>
                </a:solidFill>
              </a:rPr>
              <a:t>RaDIATE</a:t>
            </a:r>
            <a:r>
              <a:rPr kumimoji="1" lang="en-US" altLang="ja-JP" sz="3600" b="1" dirty="0">
                <a:solidFill>
                  <a:srgbClr val="0000FF"/>
                </a:solidFill>
              </a:rPr>
              <a:t> Collaboration, </a:t>
            </a:r>
          </a:p>
          <a:p>
            <a:r>
              <a:rPr kumimoji="1" lang="en-US" altLang="ja-JP" sz="3600" b="1" dirty="0">
                <a:solidFill>
                  <a:srgbClr val="0000FF"/>
                </a:solidFill>
              </a:rPr>
              <a:t>several Ti alloys have been examined.</a:t>
            </a:r>
            <a:endParaRPr kumimoji="1" lang="ja-JP" altLang="en-US" sz="3600" b="1" dirty="0">
              <a:solidFill>
                <a:srgbClr val="0000FF"/>
              </a:solidFill>
            </a:endParaRPr>
          </a:p>
        </p:txBody>
      </p:sp>
      <p:sp>
        <p:nvSpPr>
          <p:cNvPr id="7" name="テキスト ボックス 6">
            <a:extLst>
              <a:ext uri="{FF2B5EF4-FFF2-40B4-BE49-F238E27FC236}">
                <a16:creationId xmlns:a16="http://schemas.microsoft.com/office/drawing/2014/main" id="{FEC5FBD4-D43A-0098-EFE4-A61C5010D49B}"/>
              </a:ext>
            </a:extLst>
          </p:cNvPr>
          <p:cNvSpPr txBox="1"/>
          <p:nvPr/>
        </p:nvSpPr>
        <p:spPr>
          <a:xfrm>
            <a:off x="1470529" y="2819400"/>
            <a:ext cx="10213471" cy="2308324"/>
          </a:xfrm>
          <a:prstGeom prst="rect">
            <a:avLst/>
          </a:prstGeom>
          <a:noFill/>
          <a:ln w="57150">
            <a:solidFill>
              <a:srgbClr val="00B050"/>
            </a:solidFill>
          </a:ln>
        </p:spPr>
        <p:txBody>
          <a:bodyPr wrap="square">
            <a:spAutoFit/>
          </a:bodyPr>
          <a:lstStyle/>
          <a:p>
            <a:r>
              <a:rPr lang="en-US" altLang="ja-JP" sz="3600" b="1" dirty="0"/>
              <a:t>(1) How long can Ti-64 withstand irradiation?</a:t>
            </a:r>
            <a:br>
              <a:rPr lang="en-US" altLang="ja-JP" sz="3600" b="1" dirty="0"/>
            </a:br>
            <a:endParaRPr lang="en-US" altLang="ja-JP" sz="3600" b="1" dirty="0"/>
          </a:p>
          <a:p>
            <a:r>
              <a:rPr lang="en-US" altLang="ja-JP" sz="3600" b="1" dirty="0"/>
              <a:t>(2) Are there any titanium alloys that are superior in the irradiation environment?</a:t>
            </a:r>
          </a:p>
        </p:txBody>
      </p:sp>
    </p:spTree>
    <p:extLst>
      <p:ext uri="{BB962C8B-B14F-4D97-AF65-F5344CB8AC3E}">
        <p14:creationId xmlns:p14="http://schemas.microsoft.com/office/powerpoint/2010/main" val="39833421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38721-FF4F-2667-7E51-98980ECD043F}"/>
              </a:ext>
            </a:extLst>
          </p:cNvPr>
          <p:cNvSpPr>
            <a:spLocks noGrp="1"/>
          </p:cNvSpPr>
          <p:nvPr>
            <p:ph type="title"/>
          </p:nvPr>
        </p:nvSpPr>
        <p:spPr>
          <a:xfrm>
            <a:off x="463988" y="1026251"/>
            <a:ext cx="6961169" cy="532869"/>
          </a:xfrm>
        </p:spPr>
        <p:txBody>
          <a:bodyPr/>
          <a:lstStyle/>
          <a:p>
            <a:r>
              <a:rPr lang="en-US" sz="1800" dirty="0"/>
              <a:t>BLIP Irradiation of BLN Results under </a:t>
            </a:r>
            <a:r>
              <a:rPr lang="en-US" sz="1800" dirty="0" err="1"/>
              <a:t>RaDIATE</a:t>
            </a:r>
            <a:r>
              <a:rPr lang="en-US" sz="1800" dirty="0"/>
              <a:t> Collaboration</a:t>
            </a:r>
          </a:p>
        </p:txBody>
      </p:sp>
      <p:sp>
        <p:nvSpPr>
          <p:cNvPr id="4" name="Slide Number Placeholder 3">
            <a:extLst>
              <a:ext uri="{FF2B5EF4-FFF2-40B4-BE49-F238E27FC236}">
                <a16:creationId xmlns:a16="http://schemas.microsoft.com/office/drawing/2014/main" id="{E98D1E5B-4DFE-0E2D-6194-7EBE357F0705}"/>
              </a:ext>
            </a:extLst>
          </p:cNvPr>
          <p:cNvSpPr>
            <a:spLocks noGrp="1"/>
          </p:cNvSpPr>
          <p:nvPr>
            <p:ph type="sldNum" sz="quarter" idx="11"/>
          </p:nvPr>
        </p:nvSpPr>
        <p:spPr/>
        <p:txBody>
          <a:bodyPr/>
          <a:lstStyle/>
          <a:p>
            <a:pPr>
              <a:defRPr/>
            </a:pPr>
            <a:r>
              <a:rPr lang="en-US"/>
              <a:t>, Slide </a:t>
            </a:r>
            <a:fld id="{CF988859-7953-4624-98C4-717249B46A15}" type="slidenum">
              <a:rPr lang="en-US" smtClean="0"/>
              <a:pPr>
                <a:defRPr/>
              </a:pPr>
              <a:t>13</a:t>
            </a:fld>
            <a:endParaRPr lang="en-US" dirty="0"/>
          </a:p>
        </p:txBody>
      </p:sp>
      <p:grpSp>
        <p:nvGrpSpPr>
          <p:cNvPr id="10" name="Group 9">
            <a:extLst>
              <a:ext uri="{FF2B5EF4-FFF2-40B4-BE49-F238E27FC236}">
                <a16:creationId xmlns:a16="http://schemas.microsoft.com/office/drawing/2014/main" id="{4CD19ADC-9E3C-29EE-7A22-16413EA69699}"/>
              </a:ext>
            </a:extLst>
          </p:cNvPr>
          <p:cNvGrpSpPr/>
          <p:nvPr/>
        </p:nvGrpSpPr>
        <p:grpSpPr>
          <a:xfrm>
            <a:off x="-88397" y="2178239"/>
            <a:ext cx="7326085" cy="3429000"/>
            <a:chOff x="5015302" y="1371600"/>
            <a:chExt cx="7075098" cy="3200400"/>
          </a:xfrm>
        </p:grpSpPr>
        <p:pic>
          <p:nvPicPr>
            <p:cNvPr id="6" name="Picture 5">
              <a:extLst>
                <a:ext uri="{FF2B5EF4-FFF2-40B4-BE49-F238E27FC236}">
                  <a16:creationId xmlns:a16="http://schemas.microsoft.com/office/drawing/2014/main" id="{F3545EFF-A337-AB78-A8B0-FE39ADDF1AEE}"/>
                </a:ext>
              </a:extLst>
            </p:cNvPr>
            <p:cNvPicPr>
              <a:picLocks noChangeAspect="1"/>
            </p:cNvPicPr>
            <p:nvPr/>
          </p:nvPicPr>
          <p:blipFill>
            <a:blip r:embed="rId2"/>
            <a:stretch>
              <a:fillRect/>
            </a:stretch>
          </p:blipFill>
          <p:spPr>
            <a:xfrm>
              <a:off x="5015302" y="1371600"/>
              <a:ext cx="7075098" cy="3200400"/>
            </a:xfrm>
            <a:prstGeom prst="rect">
              <a:avLst/>
            </a:prstGeom>
          </p:spPr>
        </p:pic>
        <p:sp>
          <p:nvSpPr>
            <p:cNvPr id="7" name="Freeform: Shape 6">
              <a:extLst>
                <a:ext uri="{FF2B5EF4-FFF2-40B4-BE49-F238E27FC236}">
                  <a16:creationId xmlns:a16="http://schemas.microsoft.com/office/drawing/2014/main" id="{0093CC05-A755-800C-4AD6-34FE494CF701}"/>
                </a:ext>
              </a:extLst>
            </p:cNvPr>
            <p:cNvSpPr/>
            <p:nvPr/>
          </p:nvSpPr>
          <p:spPr>
            <a:xfrm>
              <a:off x="9416143" y="3472543"/>
              <a:ext cx="1589314" cy="424543"/>
            </a:xfrm>
            <a:custGeom>
              <a:avLst/>
              <a:gdLst>
                <a:gd name="connsiteX0" fmla="*/ 0 w 1589314"/>
                <a:gd name="connsiteY0" fmla="*/ 0 h 424543"/>
                <a:gd name="connsiteX1" fmla="*/ 261257 w 1589314"/>
                <a:gd name="connsiteY1" fmla="*/ 261257 h 424543"/>
                <a:gd name="connsiteX2" fmla="*/ 413657 w 1589314"/>
                <a:gd name="connsiteY2" fmla="*/ 315686 h 424543"/>
                <a:gd name="connsiteX3" fmla="*/ 881743 w 1589314"/>
                <a:gd name="connsiteY3" fmla="*/ 402771 h 424543"/>
                <a:gd name="connsiteX4" fmla="*/ 1589314 w 1589314"/>
                <a:gd name="connsiteY4" fmla="*/ 424543 h 424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9314" h="424543">
                  <a:moveTo>
                    <a:pt x="0" y="0"/>
                  </a:moveTo>
                  <a:cubicBezTo>
                    <a:pt x="96157" y="104321"/>
                    <a:pt x="192314" y="208643"/>
                    <a:pt x="261257" y="261257"/>
                  </a:cubicBezTo>
                  <a:cubicBezTo>
                    <a:pt x="330200" y="313871"/>
                    <a:pt x="310243" y="292100"/>
                    <a:pt x="413657" y="315686"/>
                  </a:cubicBezTo>
                  <a:cubicBezTo>
                    <a:pt x="517071" y="339272"/>
                    <a:pt x="685800" y="384628"/>
                    <a:pt x="881743" y="402771"/>
                  </a:cubicBezTo>
                  <a:cubicBezTo>
                    <a:pt x="1077686" y="420914"/>
                    <a:pt x="1333500" y="422728"/>
                    <a:pt x="1589314" y="424543"/>
                  </a:cubicBezTo>
                </a:path>
              </a:pathLst>
            </a:custGeom>
            <a:ln w="28575">
              <a:prstDash val="sysDot"/>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ln>
                  <a:solidFill>
                    <a:srgbClr val="0000FF"/>
                  </a:solidFill>
                </a:ln>
                <a:solidFill>
                  <a:srgbClr val="0000FF"/>
                </a:solidFill>
              </a:endParaRPr>
            </a:p>
          </p:txBody>
        </p:sp>
        <p:sp>
          <p:nvSpPr>
            <p:cNvPr id="8" name="Freeform: Shape 7">
              <a:extLst>
                <a:ext uri="{FF2B5EF4-FFF2-40B4-BE49-F238E27FC236}">
                  <a16:creationId xmlns:a16="http://schemas.microsoft.com/office/drawing/2014/main" id="{D7236116-AFE1-6EDD-E1C5-20BDA29CA656}"/>
                </a:ext>
              </a:extLst>
            </p:cNvPr>
            <p:cNvSpPr/>
            <p:nvPr/>
          </p:nvSpPr>
          <p:spPr>
            <a:xfrm>
              <a:off x="9416143" y="2960914"/>
              <a:ext cx="631371" cy="1175657"/>
            </a:xfrm>
            <a:custGeom>
              <a:avLst/>
              <a:gdLst>
                <a:gd name="connsiteX0" fmla="*/ 0 w 631371"/>
                <a:gd name="connsiteY0" fmla="*/ 0 h 1175657"/>
                <a:gd name="connsiteX1" fmla="*/ 261257 w 631371"/>
                <a:gd name="connsiteY1" fmla="*/ 1023257 h 1175657"/>
                <a:gd name="connsiteX2" fmla="*/ 381000 w 631371"/>
                <a:gd name="connsiteY2" fmla="*/ 1143000 h 1175657"/>
                <a:gd name="connsiteX3" fmla="*/ 381000 w 631371"/>
                <a:gd name="connsiteY3" fmla="*/ 1153886 h 1175657"/>
                <a:gd name="connsiteX4" fmla="*/ 381000 w 631371"/>
                <a:gd name="connsiteY4" fmla="*/ 1153886 h 1175657"/>
                <a:gd name="connsiteX5" fmla="*/ 631371 w 631371"/>
                <a:gd name="connsiteY5" fmla="*/ 1175657 h 1175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1371" h="1175657">
                  <a:moveTo>
                    <a:pt x="0" y="0"/>
                  </a:moveTo>
                  <a:cubicBezTo>
                    <a:pt x="98878" y="416378"/>
                    <a:pt x="197757" y="832757"/>
                    <a:pt x="261257" y="1023257"/>
                  </a:cubicBezTo>
                  <a:cubicBezTo>
                    <a:pt x="324757" y="1213757"/>
                    <a:pt x="381000" y="1143000"/>
                    <a:pt x="381000" y="1143000"/>
                  </a:cubicBezTo>
                  <a:cubicBezTo>
                    <a:pt x="400957" y="1164772"/>
                    <a:pt x="381000" y="1153886"/>
                    <a:pt x="381000" y="1153886"/>
                  </a:cubicBezTo>
                  <a:lnTo>
                    <a:pt x="381000" y="1153886"/>
                  </a:lnTo>
                  <a:lnTo>
                    <a:pt x="631371" y="1175657"/>
                  </a:lnTo>
                </a:path>
              </a:pathLst>
            </a:custGeom>
            <a:noFill/>
            <a:ln w="28575">
              <a:solidFill>
                <a:srgbClr val="FFFF00"/>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AF589A3C-1327-8890-B584-0696A877B038}"/>
                </a:ext>
              </a:extLst>
            </p:cNvPr>
            <p:cNvSpPr/>
            <p:nvPr/>
          </p:nvSpPr>
          <p:spPr>
            <a:xfrm>
              <a:off x="6063343" y="2351314"/>
              <a:ext cx="1426028" cy="566057"/>
            </a:xfrm>
            <a:custGeom>
              <a:avLst/>
              <a:gdLst>
                <a:gd name="connsiteX0" fmla="*/ 0 w 1426028"/>
                <a:gd name="connsiteY0" fmla="*/ 566057 h 566057"/>
                <a:gd name="connsiteX1" fmla="*/ 381000 w 1426028"/>
                <a:gd name="connsiteY1" fmla="*/ 283029 h 566057"/>
                <a:gd name="connsiteX2" fmla="*/ 1426028 w 1426028"/>
                <a:gd name="connsiteY2" fmla="*/ 0 h 566057"/>
              </a:gdLst>
              <a:ahLst/>
              <a:cxnLst>
                <a:cxn ang="0">
                  <a:pos x="connsiteX0" y="connsiteY0"/>
                </a:cxn>
                <a:cxn ang="0">
                  <a:pos x="connsiteX1" y="connsiteY1"/>
                </a:cxn>
                <a:cxn ang="0">
                  <a:pos x="connsiteX2" y="connsiteY2"/>
                </a:cxn>
              </a:cxnLst>
              <a:rect l="l" t="t" r="r" b="b"/>
              <a:pathLst>
                <a:path w="1426028" h="566057">
                  <a:moveTo>
                    <a:pt x="0" y="566057"/>
                  </a:moveTo>
                  <a:cubicBezTo>
                    <a:pt x="71664" y="471714"/>
                    <a:pt x="143329" y="377372"/>
                    <a:pt x="381000" y="283029"/>
                  </a:cubicBezTo>
                  <a:cubicBezTo>
                    <a:pt x="618671" y="188686"/>
                    <a:pt x="1022349" y="94343"/>
                    <a:pt x="1426028" y="0"/>
                  </a:cubicBezTo>
                </a:path>
              </a:pathLst>
            </a:custGeom>
            <a:noFill/>
            <a:ln w="28575">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1601345A-ED1D-EB8F-42D0-937A16642F92}"/>
              </a:ext>
            </a:extLst>
          </p:cNvPr>
          <p:cNvSpPr txBox="1"/>
          <p:nvPr/>
        </p:nvSpPr>
        <p:spPr>
          <a:xfrm>
            <a:off x="1859923" y="1420739"/>
            <a:ext cx="3864529" cy="646331"/>
          </a:xfrm>
          <a:prstGeom prst="rect">
            <a:avLst/>
          </a:prstGeom>
          <a:noFill/>
        </p:spPr>
        <p:txBody>
          <a:bodyPr wrap="square" rtlCol="0">
            <a:spAutoFit/>
          </a:bodyPr>
          <a:lstStyle/>
          <a:p>
            <a:r>
              <a:rPr lang="en-US" sz="3600" b="1" u="sng" dirty="0">
                <a:solidFill>
                  <a:srgbClr val="7030A0"/>
                </a:solidFill>
              </a:rPr>
              <a:t>Tensile Property</a:t>
            </a:r>
          </a:p>
        </p:txBody>
      </p:sp>
      <p:grpSp>
        <p:nvGrpSpPr>
          <p:cNvPr id="3" name="グループ化 2">
            <a:extLst>
              <a:ext uri="{FF2B5EF4-FFF2-40B4-BE49-F238E27FC236}">
                <a16:creationId xmlns:a16="http://schemas.microsoft.com/office/drawing/2014/main" id="{4504B0AF-879A-0892-55C9-0A7EE6D44128}"/>
              </a:ext>
            </a:extLst>
          </p:cNvPr>
          <p:cNvGrpSpPr/>
          <p:nvPr/>
        </p:nvGrpSpPr>
        <p:grpSpPr>
          <a:xfrm>
            <a:off x="7021073" y="3087473"/>
            <a:ext cx="5141659" cy="3091586"/>
            <a:chOff x="272897" y="3413831"/>
            <a:chExt cx="4723340" cy="2905359"/>
          </a:xfrm>
        </p:grpSpPr>
        <p:grpSp>
          <p:nvGrpSpPr>
            <p:cNvPr id="5" name="グループ化 4">
              <a:extLst>
                <a:ext uri="{FF2B5EF4-FFF2-40B4-BE49-F238E27FC236}">
                  <a16:creationId xmlns:a16="http://schemas.microsoft.com/office/drawing/2014/main" id="{4CE4D4A2-918B-F452-2C48-3B525396AFD7}"/>
                </a:ext>
              </a:extLst>
            </p:cNvPr>
            <p:cNvGrpSpPr/>
            <p:nvPr/>
          </p:nvGrpSpPr>
          <p:grpSpPr>
            <a:xfrm>
              <a:off x="272897" y="3514412"/>
              <a:ext cx="4723340" cy="2804778"/>
              <a:chOff x="588815" y="3568551"/>
              <a:chExt cx="4723340" cy="2804778"/>
            </a:xfrm>
          </p:grpSpPr>
          <p:sp>
            <p:nvSpPr>
              <p:cNvPr id="13" name="矢印: 上下 12">
                <a:extLst>
                  <a:ext uri="{FF2B5EF4-FFF2-40B4-BE49-F238E27FC236}">
                    <a16:creationId xmlns:a16="http://schemas.microsoft.com/office/drawing/2014/main" id="{FFB1EA05-705A-0A1D-66A9-7333DEEE2EBB}"/>
                  </a:ext>
                </a:extLst>
              </p:cNvPr>
              <p:cNvSpPr/>
              <p:nvPr/>
            </p:nvSpPr>
            <p:spPr bwMode="auto">
              <a:xfrm>
                <a:off x="853720" y="5612565"/>
                <a:ext cx="267757" cy="345422"/>
              </a:xfrm>
              <a:prstGeom prst="upDownArrow">
                <a:avLst/>
              </a:prstGeom>
              <a:solidFill>
                <a:srgbClr val="FFFF00"/>
              </a:solidFill>
              <a:ln w="9525" cap="flat" cmpd="sng" algn="ctr">
                <a:solidFill>
                  <a:srgbClr val="FF505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16" name="テキスト ボックス 15">
                <a:extLst>
                  <a:ext uri="{FF2B5EF4-FFF2-40B4-BE49-F238E27FC236}">
                    <a16:creationId xmlns:a16="http://schemas.microsoft.com/office/drawing/2014/main" id="{CDC761C1-94DB-64D6-CA01-ACEA9C988E59}"/>
                  </a:ext>
                </a:extLst>
              </p:cNvPr>
              <p:cNvSpPr txBox="1"/>
              <p:nvPr/>
            </p:nvSpPr>
            <p:spPr>
              <a:xfrm>
                <a:off x="588815" y="5977498"/>
                <a:ext cx="565767" cy="395831"/>
              </a:xfrm>
              <a:prstGeom prst="rect">
                <a:avLst/>
              </a:prstGeom>
              <a:noFill/>
            </p:spPr>
            <p:txBody>
              <a:bodyPr wrap="none" rtlCol="0">
                <a:spAutoFit/>
              </a:bodyPr>
              <a:lstStyle/>
              <a:p>
                <a:r>
                  <a:rPr lang="en-US" altLang="ja-JP" sz="1100" b="1" dirty="0">
                    <a:solidFill>
                      <a:srgbClr val="FF0000"/>
                    </a:solidFill>
                  </a:rPr>
                  <a:t>Stress</a:t>
                </a:r>
              </a:p>
              <a:p>
                <a:r>
                  <a:rPr kumimoji="1" lang="en-US" altLang="ja-JP" sz="1100" b="1" dirty="0">
                    <a:solidFill>
                      <a:srgbClr val="FF0000"/>
                    </a:solidFill>
                  </a:rPr>
                  <a:t>range</a:t>
                </a:r>
              </a:p>
            </p:txBody>
          </p:sp>
          <p:grpSp>
            <p:nvGrpSpPr>
              <p:cNvPr id="17" name="グループ化 16">
                <a:extLst>
                  <a:ext uri="{FF2B5EF4-FFF2-40B4-BE49-F238E27FC236}">
                    <a16:creationId xmlns:a16="http://schemas.microsoft.com/office/drawing/2014/main" id="{9B7DFFF6-A2F4-AE5C-2F1D-1F4F688FF437}"/>
                  </a:ext>
                </a:extLst>
              </p:cNvPr>
              <p:cNvGrpSpPr/>
              <p:nvPr/>
            </p:nvGrpSpPr>
            <p:grpSpPr>
              <a:xfrm>
                <a:off x="780226" y="3568551"/>
                <a:ext cx="4531929" cy="2795544"/>
                <a:chOff x="-63877" y="3562429"/>
                <a:chExt cx="4531929" cy="2795544"/>
              </a:xfrm>
            </p:grpSpPr>
            <p:grpSp>
              <p:nvGrpSpPr>
                <p:cNvPr id="19" name="グループ化 18">
                  <a:extLst>
                    <a:ext uri="{FF2B5EF4-FFF2-40B4-BE49-F238E27FC236}">
                      <a16:creationId xmlns:a16="http://schemas.microsoft.com/office/drawing/2014/main" id="{C11C3B38-7111-8BF3-7F19-0E04700AE591}"/>
                    </a:ext>
                  </a:extLst>
                </p:cNvPr>
                <p:cNvGrpSpPr/>
                <p:nvPr/>
              </p:nvGrpSpPr>
              <p:grpSpPr>
                <a:xfrm>
                  <a:off x="562325" y="3626272"/>
                  <a:ext cx="3807104" cy="2351700"/>
                  <a:chOff x="1290647" y="896099"/>
                  <a:chExt cx="5407780" cy="3152851"/>
                </a:xfrm>
              </p:grpSpPr>
              <p:pic>
                <p:nvPicPr>
                  <p:cNvPr id="40" name="図 39">
                    <a:extLst>
                      <a:ext uri="{FF2B5EF4-FFF2-40B4-BE49-F238E27FC236}">
                        <a16:creationId xmlns:a16="http://schemas.microsoft.com/office/drawing/2014/main" id="{F8F9F9B9-2887-065F-3BA2-53E5FBE1D33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90647" y="896099"/>
                    <a:ext cx="5407780" cy="3152851"/>
                  </a:xfrm>
                  <a:prstGeom prst="rect">
                    <a:avLst/>
                  </a:prstGeom>
                </p:spPr>
              </p:pic>
              <p:sp>
                <p:nvSpPr>
                  <p:cNvPr id="41" name="楕円 40">
                    <a:extLst>
                      <a:ext uri="{FF2B5EF4-FFF2-40B4-BE49-F238E27FC236}">
                        <a16:creationId xmlns:a16="http://schemas.microsoft.com/office/drawing/2014/main" id="{1B535DC1-F4FA-FA3B-DD1A-CC7968642F98}"/>
                      </a:ext>
                    </a:extLst>
                  </p:cNvPr>
                  <p:cNvSpPr/>
                  <p:nvPr/>
                </p:nvSpPr>
                <p:spPr>
                  <a:xfrm>
                    <a:off x="2005364" y="1949608"/>
                    <a:ext cx="124240" cy="124240"/>
                  </a:xfrm>
                  <a:prstGeom prst="ellipse">
                    <a:avLst/>
                  </a:prstGeom>
                  <a:noFill/>
                  <a:ln w="1905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42" name="楕円 41">
                    <a:extLst>
                      <a:ext uri="{FF2B5EF4-FFF2-40B4-BE49-F238E27FC236}">
                        <a16:creationId xmlns:a16="http://schemas.microsoft.com/office/drawing/2014/main" id="{F4D9D78B-35A6-C19D-09AE-956646BC27AA}"/>
                      </a:ext>
                    </a:extLst>
                  </p:cNvPr>
                  <p:cNvSpPr/>
                  <p:nvPr/>
                </p:nvSpPr>
                <p:spPr>
                  <a:xfrm>
                    <a:off x="2381209" y="1149213"/>
                    <a:ext cx="124240" cy="1242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43" name="楕円 42">
                    <a:extLst>
                      <a:ext uri="{FF2B5EF4-FFF2-40B4-BE49-F238E27FC236}">
                        <a16:creationId xmlns:a16="http://schemas.microsoft.com/office/drawing/2014/main" id="{C7A4D32C-FB1D-56F9-6D0B-1327AB7D81B3}"/>
                      </a:ext>
                    </a:extLst>
                  </p:cNvPr>
                  <p:cNvSpPr/>
                  <p:nvPr/>
                </p:nvSpPr>
                <p:spPr>
                  <a:xfrm>
                    <a:off x="2366500" y="1160977"/>
                    <a:ext cx="124240" cy="124240"/>
                  </a:xfrm>
                  <a:prstGeom prst="ellipse">
                    <a:avLst/>
                  </a:prstGeom>
                  <a:noFill/>
                  <a:ln w="1905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44" name="テキスト ボックス 43">
                    <a:extLst>
                      <a:ext uri="{FF2B5EF4-FFF2-40B4-BE49-F238E27FC236}">
                        <a16:creationId xmlns:a16="http://schemas.microsoft.com/office/drawing/2014/main" id="{5C218E80-4A35-C61D-13E1-72C5DE4DE279}"/>
                      </a:ext>
                    </a:extLst>
                  </p:cNvPr>
                  <p:cNvSpPr txBox="1"/>
                  <p:nvPr/>
                </p:nvSpPr>
                <p:spPr>
                  <a:xfrm>
                    <a:off x="3171946" y="1486496"/>
                    <a:ext cx="1260319" cy="318911"/>
                  </a:xfrm>
                  <a:prstGeom prst="rect">
                    <a:avLst/>
                  </a:prstGeom>
                  <a:noFill/>
                </p:spPr>
                <p:txBody>
                  <a:bodyPr wrap="square">
                    <a:spAutoFit/>
                  </a:bodyPr>
                  <a:lstStyle/>
                  <a:p>
                    <a:r>
                      <a:rPr lang="en-US" altLang="ja-JP" sz="1200" b="1" dirty="0">
                        <a:solidFill>
                          <a:srgbClr val="FF0000"/>
                        </a:solidFill>
                      </a:rPr>
                      <a:t>0.25DPA</a:t>
                    </a:r>
                    <a:endParaRPr lang="ja-JP" altLang="en-US" sz="1200" dirty="0"/>
                  </a:p>
                </p:txBody>
              </p:sp>
              <p:sp>
                <p:nvSpPr>
                  <p:cNvPr id="45" name="テキスト ボックス 44">
                    <a:extLst>
                      <a:ext uri="{FF2B5EF4-FFF2-40B4-BE49-F238E27FC236}">
                        <a16:creationId xmlns:a16="http://schemas.microsoft.com/office/drawing/2014/main" id="{A72E509F-1EEA-CFF3-AE3D-5CCD3F2A7180}"/>
                      </a:ext>
                    </a:extLst>
                  </p:cNvPr>
                  <p:cNvSpPr txBox="1"/>
                  <p:nvPr/>
                </p:nvSpPr>
                <p:spPr>
                  <a:xfrm>
                    <a:off x="2692702" y="976312"/>
                    <a:ext cx="1527459" cy="453889"/>
                  </a:xfrm>
                  <a:prstGeom prst="rect">
                    <a:avLst/>
                  </a:prstGeom>
                  <a:noFill/>
                </p:spPr>
                <p:txBody>
                  <a:bodyPr wrap="square">
                    <a:spAutoFit/>
                  </a:bodyPr>
                  <a:lstStyle/>
                  <a:p>
                    <a:r>
                      <a:rPr lang="en-US" altLang="ja-JP" sz="1600" b="1" dirty="0">
                        <a:solidFill>
                          <a:srgbClr val="FF0000"/>
                        </a:solidFill>
                      </a:rPr>
                      <a:t>0.95DPA</a:t>
                    </a:r>
                    <a:endParaRPr lang="ja-JP" altLang="en-US" sz="1600" dirty="0"/>
                  </a:p>
                </p:txBody>
              </p:sp>
              <p:cxnSp>
                <p:nvCxnSpPr>
                  <p:cNvPr id="46" name="直線コネクタ 45">
                    <a:extLst>
                      <a:ext uri="{FF2B5EF4-FFF2-40B4-BE49-F238E27FC236}">
                        <a16:creationId xmlns:a16="http://schemas.microsoft.com/office/drawing/2014/main" id="{74958115-A717-B109-DE10-E971D7FBFBBB}"/>
                      </a:ext>
                    </a:extLst>
                  </p:cNvPr>
                  <p:cNvCxnSpPr>
                    <a:cxnSpLocks/>
                    <a:stCxn id="41" idx="2"/>
                  </p:cNvCxnSpPr>
                  <p:nvPr/>
                </p:nvCxnSpPr>
                <p:spPr>
                  <a:xfrm flipH="1">
                    <a:off x="1290648" y="2011728"/>
                    <a:ext cx="714716" cy="6713"/>
                  </a:xfrm>
                  <a:prstGeom prst="line">
                    <a:avLst/>
                  </a:prstGeom>
                  <a:ln w="12700">
                    <a:solidFill>
                      <a:srgbClr val="FF5050"/>
                    </a:solidFill>
                    <a:prstDash val="dash"/>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3D0319DB-2F50-0C93-E211-31709979A751}"/>
                      </a:ext>
                    </a:extLst>
                  </p:cNvPr>
                  <p:cNvCxnSpPr>
                    <a:cxnSpLocks/>
                  </p:cNvCxnSpPr>
                  <p:nvPr/>
                </p:nvCxnSpPr>
                <p:spPr>
                  <a:xfrm flipH="1">
                    <a:off x="1321821" y="1218953"/>
                    <a:ext cx="1012421" cy="0"/>
                  </a:xfrm>
                  <a:prstGeom prst="line">
                    <a:avLst/>
                  </a:prstGeom>
                  <a:ln w="12700">
                    <a:solidFill>
                      <a:srgbClr val="FF5050"/>
                    </a:solidFill>
                    <a:prstDash val="dash"/>
                  </a:ln>
                </p:spPr>
                <p:style>
                  <a:lnRef idx="1">
                    <a:schemeClr val="accent1"/>
                  </a:lnRef>
                  <a:fillRef idx="0">
                    <a:schemeClr val="accent1"/>
                  </a:fillRef>
                  <a:effectRef idx="0">
                    <a:schemeClr val="accent1"/>
                  </a:effectRef>
                  <a:fontRef idx="minor">
                    <a:schemeClr val="tx1"/>
                  </a:fontRef>
                </p:style>
              </p:cxnSp>
              <p:cxnSp>
                <p:nvCxnSpPr>
                  <p:cNvPr id="48" name="直線矢印コネクタ 47">
                    <a:extLst>
                      <a:ext uri="{FF2B5EF4-FFF2-40B4-BE49-F238E27FC236}">
                        <a16:creationId xmlns:a16="http://schemas.microsoft.com/office/drawing/2014/main" id="{941F0076-18D1-1967-93E8-0F6EBDD3F1A8}"/>
                      </a:ext>
                    </a:extLst>
                  </p:cNvPr>
                  <p:cNvCxnSpPr>
                    <a:cxnSpLocks/>
                  </p:cNvCxnSpPr>
                  <p:nvPr/>
                </p:nvCxnSpPr>
                <p:spPr>
                  <a:xfrm flipV="1">
                    <a:off x="1537483" y="1207140"/>
                    <a:ext cx="0" cy="812093"/>
                  </a:xfrm>
                  <a:prstGeom prst="straightConnector1">
                    <a:avLst/>
                  </a:prstGeom>
                  <a:ln w="57150">
                    <a:solidFill>
                      <a:srgbClr val="FF5050"/>
                    </a:solidFill>
                    <a:tailEnd type="triangle"/>
                  </a:ln>
                </p:spPr>
                <p:style>
                  <a:lnRef idx="1">
                    <a:schemeClr val="accent1"/>
                  </a:lnRef>
                  <a:fillRef idx="0">
                    <a:schemeClr val="accent1"/>
                  </a:fillRef>
                  <a:effectRef idx="0">
                    <a:schemeClr val="accent1"/>
                  </a:effectRef>
                  <a:fontRef idx="minor">
                    <a:schemeClr val="tx1"/>
                  </a:fontRef>
                </p:style>
              </p:cxnSp>
            </p:grpSp>
            <p:sp>
              <p:nvSpPr>
                <p:cNvPr id="20" name="テキスト ボックス 19">
                  <a:extLst>
                    <a:ext uri="{FF2B5EF4-FFF2-40B4-BE49-F238E27FC236}">
                      <a16:creationId xmlns:a16="http://schemas.microsoft.com/office/drawing/2014/main" id="{21E5C475-01C5-7E87-E435-5B44D450AECB}"/>
                    </a:ext>
                  </a:extLst>
                </p:cNvPr>
                <p:cNvSpPr txBox="1"/>
                <p:nvPr/>
              </p:nvSpPr>
              <p:spPr>
                <a:xfrm>
                  <a:off x="961246" y="6080974"/>
                  <a:ext cx="2904962" cy="276999"/>
                </a:xfrm>
                <a:prstGeom prst="rect">
                  <a:avLst/>
                </a:prstGeom>
                <a:noFill/>
              </p:spPr>
              <p:txBody>
                <a:bodyPr wrap="none" rtlCol="0">
                  <a:spAutoFit/>
                </a:bodyPr>
                <a:lstStyle/>
                <a:p>
                  <a:r>
                    <a:rPr kumimoji="1" lang="en-US" altLang="ja-JP" sz="1200" dirty="0"/>
                    <a:t>Strain</a:t>
                  </a:r>
                  <a:r>
                    <a:rPr kumimoji="1" lang="ja-JP" altLang="en-US" sz="1200" dirty="0"/>
                    <a:t> </a:t>
                  </a:r>
                  <a:r>
                    <a:rPr kumimoji="1" lang="en-US" altLang="ja-JP" sz="1200" dirty="0"/>
                    <a:t>(%)</a:t>
                  </a:r>
                  <a:r>
                    <a:rPr kumimoji="1" lang="ja-JP" altLang="en-US" sz="1200" dirty="0"/>
                    <a:t> ＝ </a:t>
                  </a:r>
                  <a:r>
                    <a:rPr kumimoji="1" lang="en-US" altLang="ja-JP" sz="1200" dirty="0"/>
                    <a:t>Elongation÷Gauge</a:t>
                  </a:r>
                  <a:r>
                    <a:rPr kumimoji="1" lang="ja-JP" altLang="en-US" sz="1200" dirty="0"/>
                    <a:t> </a:t>
                  </a:r>
                  <a:r>
                    <a:rPr kumimoji="1" lang="en-US" altLang="ja-JP" sz="1200" dirty="0"/>
                    <a:t>length</a:t>
                  </a:r>
                  <a:endParaRPr kumimoji="1" lang="ja-JP" altLang="en-US" sz="1200" dirty="0"/>
                </a:p>
              </p:txBody>
            </p:sp>
            <p:sp>
              <p:nvSpPr>
                <p:cNvPr id="21" name="テキスト ボックス 20">
                  <a:extLst>
                    <a:ext uri="{FF2B5EF4-FFF2-40B4-BE49-F238E27FC236}">
                      <a16:creationId xmlns:a16="http://schemas.microsoft.com/office/drawing/2014/main" id="{AB031A6E-08F7-B93D-A0E2-9A7CDB2610C9}"/>
                    </a:ext>
                  </a:extLst>
                </p:cNvPr>
                <p:cNvSpPr txBox="1"/>
                <p:nvPr/>
              </p:nvSpPr>
              <p:spPr>
                <a:xfrm>
                  <a:off x="445887" y="5910803"/>
                  <a:ext cx="269626" cy="276999"/>
                </a:xfrm>
                <a:prstGeom prst="rect">
                  <a:avLst/>
                </a:prstGeom>
                <a:noFill/>
              </p:spPr>
              <p:txBody>
                <a:bodyPr wrap="none" rtlCol="0">
                  <a:spAutoFit/>
                </a:bodyPr>
                <a:lstStyle/>
                <a:p>
                  <a:r>
                    <a:rPr kumimoji="1" lang="en-US" altLang="ja-JP" sz="1200" dirty="0"/>
                    <a:t>0</a:t>
                  </a:r>
                  <a:endParaRPr kumimoji="1" lang="ja-JP" altLang="en-US" sz="1200" dirty="0"/>
                </a:p>
              </p:txBody>
            </p:sp>
            <p:sp>
              <p:nvSpPr>
                <p:cNvPr id="22" name="テキスト ボックス 21">
                  <a:extLst>
                    <a:ext uri="{FF2B5EF4-FFF2-40B4-BE49-F238E27FC236}">
                      <a16:creationId xmlns:a16="http://schemas.microsoft.com/office/drawing/2014/main" id="{3C230877-F7FD-007B-8B27-F415B4919130}"/>
                    </a:ext>
                  </a:extLst>
                </p:cNvPr>
                <p:cNvSpPr txBox="1"/>
                <p:nvPr/>
              </p:nvSpPr>
              <p:spPr>
                <a:xfrm>
                  <a:off x="3095246" y="5925626"/>
                  <a:ext cx="354584" cy="276999"/>
                </a:xfrm>
                <a:prstGeom prst="rect">
                  <a:avLst/>
                </a:prstGeom>
                <a:noFill/>
              </p:spPr>
              <p:txBody>
                <a:bodyPr wrap="none" rtlCol="0">
                  <a:spAutoFit/>
                </a:bodyPr>
                <a:lstStyle/>
                <a:p>
                  <a:r>
                    <a:rPr kumimoji="1" lang="en-US" altLang="ja-JP" sz="1200" dirty="0"/>
                    <a:t>10</a:t>
                  </a:r>
                  <a:endParaRPr kumimoji="1" lang="ja-JP" altLang="en-US" sz="1200" dirty="0"/>
                </a:p>
              </p:txBody>
            </p:sp>
            <p:sp>
              <p:nvSpPr>
                <p:cNvPr id="23" name="テキスト ボックス 22">
                  <a:extLst>
                    <a:ext uri="{FF2B5EF4-FFF2-40B4-BE49-F238E27FC236}">
                      <a16:creationId xmlns:a16="http://schemas.microsoft.com/office/drawing/2014/main" id="{3B79443F-D5D0-3C89-11BA-EEE220C143A6}"/>
                    </a:ext>
                  </a:extLst>
                </p:cNvPr>
                <p:cNvSpPr txBox="1"/>
                <p:nvPr/>
              </p:nvSpPr>
              <p:spPr>
                <a:xfrm>
                  <a:off x="1813962" y="5935596"/>
                  <a:ext cx="269626" cy="276999"/>
                </a:xfrm>
                <a:prstGeom prst="rect">
                  <a:avLst/>
                </a:prstGeom>
                <a:noFill/>
              </p:spPr>
              <p:txBody>
                <a:bodyPr wrap="none" rtlCol="0">
                  <a:spAutoFit/>
                </a:bodyPr>
                <a:lstStyle/>
                <a:p>
                  <a:r>
                    <a:rPr kumimoji="1" lang="en-US" altLang="ja-JP" sz="1200" dirty="0"/>
                    <a:t>5</a:t>
                  </a:r>
                  <a:endParaRPr kumimoji="1" lang="ja-JP" altLang="en-US" sz="1200" dirty="0"/>
                </a:p>
              </p:txBody>
            </p:sp>
            <p:sp>
              <p:nvSpPr>
                <p:cNvPr id="24" name="テキスト ボックス 23">
                  <a:extLst>
                    <a:ext uri="{FF2B5EF4-FFF2-40B4-BE49-F238E27FC236}">
                      <a16:creationId xmlns:a16="http://schemas.microsoft.com/office/drawing/2014/main" id="{6DA43792-1507-1FE1-D29E-F0D1CF7D486C}"/>
                    </a:ext>
                  </a:extLst>
                </p:cNvPr>
                <p:cNvSpPr txBox="1"/>
                <p:nvPr/>
              </p:nvSpPr>
              <p:spPr>
                <a:xfrm>
                  <a:off x="4113468" y="5925626"/>
                  <a:ext cx="354584" cy="276999"/>
                </a:xfrm>
                <a:prstGeom prst="rect">
                  <a:avLst/>
                </a:prstGeom>
                <a:noFill/>
              </p:spPr>
              <p:txBody>
                <a:bodyPr wrap="none" rtlCol="0">
                  <a:spAutoFit/>
                </a:bodyPr>
                <a:lstStyle/>
                <a:p>
                  <a:r>
                    <a:rPr kumimoji="1" lang="en-US" altLang="ja-JP" sz="1200" dirty="0"/>
                    <a:t>15</a:t>
                  </a:r>
                  <a:endParaRPr kumimoji="1" lang="ja-JP" altLang="en-US" sz="1200" dirty="0"/>
                </a:p>
              </p:txBody>
            </p:sp>
            <p:sp>
              <p:nvSpPr>
                <p:cNvPr id="25" name="テキスト ボックス 24">
                  <a:extLst>
                    <a:ext uri="{FF2B5EF4-FFF2-40B4-BE49-F238E27FC236}">
                      <a16:creationId xmlns:a16="http://schemas.microsoft.com/office/drawing/2014/main" id="{7657C9AC-CD7E-916B-6DFC-C2BB5A0339CA}"/>
                    </a:ext>
                  </a:extLst>
                </p:cNvPr>
                <p:cNvSpPr txBox="1"/>
                <p:nvPr/>
              </p:nvSpPr>
              <p:spPr>
                <a:xfrm>
                  <a:off x="359801" y="5805887"/>
                  <a:ext cx="269626" cy="276999"/>
                </a:xfrm>
                <a:prstGeom prst="rect">
                  <a:avLst/>
                </a:prstGeom>
                <a:noFill/>
              </p:spPr>
              <p:txBody>
                <a:bodyPr wrap="none" rtlCol="0">
                  <a:spAutoFit/>
                </a:bodyPr>
                <a:lstStyle/>
                <a:p>
                  <a:r>
                    <a:rPr kumimoji="1" lang="en-US" altLang="ja-JP" sz="1200" dirty="0"/>
                    <a:t>0</a:t>
                  </a:r>
                  <a:endParaRPr kumimoji="1" lang="ja-JP" altLang="en-US" sz="1200" dirty="0"/>
                </a:p>
              </p:txBody>
            </p:sp>
            <p:sp>
              <p:nvSpPr>
                <p:cNvPr id="26" name="テキスト ボックス 25">
                  <a:extLst>
                    <a:ext uri="{FF2B5EF4-FFF2-40B4-BE49-F238E27FC236}">
                      <a16:creationId xmlns:a16="http://schemas.microsoft.com/office/drawing/2014/main" id="{38F85508-9769-D899-DD94-083CB68AC210}"/>
                    </a:ext>
                  </a:extLst>
                </p:cNvPr>
                <p:cNvSpPr txBox="1"/>
                <p:nvPr/>
              </p:nvSpPr>
              <p:spPr>
                <a:xfrm>
                  <a:off x="186027" y="5414981"/>
                  <a:ext cx="439544" cy="276999"/>
                </a:xfrm>
                <a:prstGeom prst="rect">
                  <a:avLst/>
                </a:prstGeom>
                <a:noFill/>
              </p:spPr>
              <p:txBody>
                <a:bodyPr wrap="none" rtlCol="0">
                  <a:spAutoFit/>
                </a:bodyPr>
                <a:lstStyle/>
                <a:p>
                  <a:r>
                    <a:rPr kumimoji="1" lang="en-US" altLang="ja-JP" sz="1200" dirty="0"/>
                    <a:t>250</a:t>
                  </a:r>
                  <a:endParaRPr kumimoji="1" lang="ja-JP" altLang="en-US" sz="1200" dirty="0"/>
                </a:p>
              </p:txBody>
            </p:sp>
            <p:sp>
              <p:nvSpPr>
                <p:cNvPr id="27" name="テキスト ボックス 26">
                  <a:extLst>
                    <a:ext uri="{FF2B5EF4-FFF2-40B4-BE49-F238E27FC236}">
                      <a16:creationId xmlns:a16="http://schemas.microsoft.com/office/drawing/2014/main" id="{5E597F59-9BFD-507E-64BC-BCFB39BDCB0F}"/>
                    </a:ext>
                  </a:extLst>
                </p:cNvPr>
                <p:cNvSpPr txBox="1"/>
                <p:nvPr/>
              </p:nvSpPr>
              <p:spPr>
                <a:xfrm>
                  <a:off x="172156" y="4980147"/>
                  <a:ext cx="439544" cy="276999"/>
                </a:xfrm>
                <a:prstGeom prst="rect">
                  <a:avLst/>
                </a:prstGeom>
                <a:noFill/>
              </p:spPr>
              <p:txBody>
                <a:bodyPr wrap="none" rtlCol="0">
                  <a:spAutoFit/>
                </a:bodyPr>
                <a:lstStyle/>
                <a:p>
                  <a:r>
                    <a:rPr kumimoji="1" lang="en-US" altLang="ja-JP" sz="1200" dirty="0"/>
                    <a:t>500</a:t>
                  </a:r>
                  <a:endParaRPr kumimoji="1" lang="ja-JP" altLang="en-US" sz="1200" dirty="0"/>
                </a:p>
              </p:txBody>
            </p:sp>
            <p:sp>
              <p:nvSpPr>
                <p:cNvPr id="28" name="テキスト ボックス 27">
                  <a:extLst>
                    <a:ext uri="{FF2B5EF4-FFF2-40B4-BE49-F238E27FC236}">
                      <a16:creationId xmlns:a16="http://schemas.microsoft.com/office/drawing/2014/main" id="{9D619DC0-6FC5-AD9D-2FCD-256042CF66A3}"/>
                    </a:ext>
                  </a:extLst>
                </p:cNvPr>
                <p:cNvSpPr txBox="1"/>
                <p:nvPr/>
              </p:nvSpPr>
              <p:spPr>
                <a:xfrm>
                  <a:off x="171611" y="4554111"/>
                  <a:ext cx="439544" cy="276999"/>
                </a:xfrm>
                <a:prstGeom prst="rect">
                  <a:avLst/>
                </a:prstGeom>
                <a:noFill/>
              </p:spPr>
              <p:txBody>
                <a:bodyPr wrap="none" rtlCol="0">
                  <a:spAutoFit/>
                </a:bodyPr>
                <a:lstStyle/>
                <a:p>
                  <a:r>
                    <a:rPr kumimoji="1" lang="en-US" altLang="ja-JP" sz="1200" dirty="0"/>
                    <a:t>750</a:t>
                  </a:r>
                  <a:endParaRPr kumimoji="1" lang="ja-JP" altLang="en-US" sz="1200" dirty="0"/>
                </a:p>
              </p:txBody>
            </p:sp>
            <p:sp>
              <p:nvSpPr>
                <p:cNvPr id="29" name="テキスト ボックス 28">
                  <a:extLst>
                    <a:ext uri="{FF2B5EF4-FFF2-40B4-BE49-F238E27FC236}">
                      <a16:creationId xmlns:a16="http://schemas.microsoft.com/office/drawing/2014/main" id="{32E1027C-FEDC-D6BA-810E-B0EDEA954A62}"/>
                    </a:ext>
                  </a:extLst>
                </p:cNvPr>
                <p:cNvSpPr txBox="1"/>
                <p:nvPr/>
              </p:nvSpPr>
              <p:spPr>
                <a:xfrm>
                  <a:off x="101068" y="4080108"/>
                  <a:ext cx="524503" cy="276999"/>
                </a:xfrm>
                <a:prstGeom prst="rect">
                  <a:avLst/>
                </a:prstGeom>
                <a:noFill/>
              </p:spPr>
              <p:txBody>
                <a:bodyPr wrap="none" rtlCol="0">
                  <a:spAutoFit/>
                </a:bodyPr>
                <a:lstStyle/>
                <a:p>
                  <a:r>
                    <a:rPr kumimoji="1" lang="en-US" altLang="ja-JP" sz="1200" dirty="0"/>
                    <a:t>1000</a:t>
                  </a:r>
                  <a:endParaRPr kumimoji="1" lang="ja-JP" altLang="en-US" sz="1200" dirty="0"/>
                </a:p>
              </p:txBody>
            </p:sp>
            <p:sp>
              <p:nvSpPr>
                <p:cNvPr id="30" name="テキスト ボックス 29">
                  <a:extLst>
                    <a:ext uri="{FF2B5EF4-FFF2-40B4-BE49-F238E27FC236}">
                      <a16:creationId xmlns:a16="http://schemas.microsoft.com/office/drawing/2014/main" id="{DE4AD309-5199-CF26-B280-84217313CDA4}"/>
                    </a:ext>
                  </a:extLst>
                </p:cNvPr>
                <p:cNvSpPr txBox="1"/>
                <p:nvPr/>
              </p:nvSpPr>
              <p:spPr>
                <a:xfrm rot="16200000">
                  <a:off x="-466551" y="4759140"/>
                  <a:ext cx="1082348" cy="276999"/>
                </a:xfrm>
                <a:prstGeom prst="rect">
                  <a:avLst/>
                </a:prstGeom>
                <a:noFill/>
              </p:spPr>
              <p:txBody>
                <a:bodyPr wrap="none" rtlCol="0">
                  <a:spAutoFit/>
                </a:bodyPr>
                <a:lstStyle/>
                <a:p>
                  <a:r>
                    <a:rPr kumimoji="1" lang="en-US" altLang="ja-JP" sz="1200" dirty="0"/>
                    <a:t>Stress</a:t>
                  </a:r>
                  <a:r>
                    <a:rPr kumimoji="1" lang="ja-JP" altLang="en-US" sz="1200" dirty="0"/>
                    <a:t> </a:t>
                  </a:r>
                  <a:r>
                    <a:rPr kumimoji="1" lang="en-US" altLang="ja-JP" sz="1200" dirty="0"/>
                    <a:t>(MPa)</a:t>
                  </a:r>
                  <a:endParaRPr kumimoji="1" lang="ja-JP" altLang="en-US" sz="1200" dirty="0"/>
                </a:p>
              </p:txBody>
            </p:sp>
            <p:sp>
              <p:nvSpPr>
                <p:cNvPr id="31" name="テキスト ボックス 30">
                  <a:extLst>
                    <a:ext uri="{FF2B5EF4-FFF2-40B4-BE49-F238E27FC236}">
                      <a16:creationId xmlns:a16="http://schemas.microsoft.com/office/drawing/2014/main" id="{F529490C-171B-F579-D12D-FD701B6E88EE}"/>
                    </a:ext>
                  </a:extLst>
                </p:cNvPr>
                <p:cNvSpPr txBox="1"/>
                <p:nvPr/>
              </p:nvSpPr>
              <p:spPr>
                <a:xfrm>
                  <a:off x="822266" y="5365910"/>
                  <a:ext cx="1229903" cy="480652"/>
                </a:xfrm>
                <a:prstGeom prst="rect">
                  <a:avLst/>
                </a:prstGeom>
                <a:noFill/>
              </p:spPr>
              <p:txBody>
                <a:bodyPr wrap="none" rtlCol="0">
                  <a:spAutoFit/>
                </a:bodyPr>
                <a:lstStyle/>
                <a:p>
                  <a:r>
                    <a:rPr kumimoji="1" lang="en-US" altLang="ja-JP" sz="1200" b="1" dirty="0">
                      <a:solidFill>
                        <a:srgbClr val="FF0000"/>
                      </a:solidFill>
                    </a:rPr>
                    <a:t>After</a:t>
                  </a:r>
                  <a:r>
                    <a:rPr kumimoji="1" lang="ja-JP" altLang="en-US" sz="1200" b="1" dirty="0">
                      <a:solidFill>
                        <a:srgbClr val="FF0000"/>
                      </a:solidFill>
                    </a:rPr>
                    <a:t> </a:t>
                  </a:r>
                  <a:r>
                    <a:rPr kumimoji="1" lang="en-US" altLang="ja-JP" sz="1200" b="1" dirty="0" err="1">
                      <a:solidFill>
                        <a:srgbClr val="FF0000"/>
                      </a:solidFill>
                    </a:rPr>
                    <a:t>irradiaiton</a:t>
                  </a:r>
                  <a:endParaRPr kumimoji="1" lang="en-US" altLang="ja-JP" sz="1200" b="1" dirty="0">
                    <a:solidFill>
                      <a:srgbClr val="FF0000"/>
                    </a:solidFill>
                  </a:endParaRPr>
                </a:p>
                <a:p>
                  <a:r>
                    <a:rPr kumimoji="1" lang="ja-JP" altLang="en-US" sz="1600" b="1" dirty="0">
                      <a:solidFill>
                        <a:srgbClr val="FF0000"/>
                      </a:solidFill>
                    </a:rPr>
                    <a:t>：</a:t>
                  </a:r>
                  <a:r>
                    <a:rPr kumimoji="1" lang="en-US" altLang="ja-JP" sz="1600" b="1" dirty="0">
                      <a:solidFill>
                        <a:srgbClr val="FF0000"/>
                      </a:solidFill>
                    </a:rPr>
                    <a:t>0.0</a:t>
                  </a:r>
                  <a:r>
                    <a:rPr kumimoji="1" lang="ja-JP" altLang="en-US" sz="1600" b="1" dirty="0">
                      <a:solidFill>
                        <a:srgbClr val="FF0000"/>
                      </a:solidFill>
                    </a:rPr>
                    <a:t>％</a:t>
                  </a:r>
                </a:p>
              </p:txBody>
            </p:sp>
            <p:sp>
              <p:nvSpPr>
                <p:cNvPr id="32" name="テキスト ボックス 31">
                  <a:extLst>
                    <a:ext uri="{FF2B5EF4-FFF2-40B4-BE49-F238E27FC236}">
                      <a16:creationId xmlns:a16="http://schemas.microsoft.com/office/drawing/2014/main" id="{64077349-2A9D-F690-E44E-4134855AC5F6}"/>
                    </a:ext>
                  </a:extLst>
                </p:cNvPr>
                <p:cNvSpPr txBox="1"/>
                <p:nvPr/>
              </p:nvSpPr>
              <p:spPr>
                <a:xfrm>
                  <a:off x="3271823" y="3793260"/>
                  <a:ext cx="1085850" cy="480652"/>
                </a:xfrm>
                <a:prstGeom prst="rect">
                  <a:avLst/>
                </a:prstGeom>
                <a:noFill/>
              </p:spPr>
              <p:txBody>
                <a:bodyPr wrap="square">
                  <a:spAutoFit/>
                </a:bodyPr>
                <a:lstStyle/>
                <a:p>
                  <a:r>
                    <a:rPr lang="en-US" altLang="ja-JP" sz="1400" b="1" dirty="0"/>
                    <a:t>Before</a:t>
                  </a:r>
                </a:p>
                <a:p>
                  <a:r>
                    <a:rPr lang="en-US" altLang="ja-JP" sz="1400" b="1" dirty="0"/>
                    <a:t>Irradiation</a:t>
                  </a:r>
                </a:p>
              </p:txBody>
            </p:sp>
            <p:cxnSp>
              <p:nvCxnSpPr>
                <p:cNvPr id="33" name="直線コネクタ 32">
                  <a:extLst>
                    <a:ext uri="{FF2B5EF4-FFF2-40B4-BE49-F238E27FC236}">
                      <a16:creationId xmlns:a16="http://schemas.microsoft.com/office/drawing/2014/main" id="{F2DBB52A-F1BB-26A9-46B9-D27E32AB11DC}"/>
                    </a:ext>
                  </a:extLst>
                </p:cNvPr>
                <p:cNvCxnSpPr>
                  <a:cxnSpLocks/>
                </p:cNvCxnSpPr>
                <p:nvPr/>
              </p:nvCxnSpPr>
              <p:spPr>
                <a:xfrm flipH="1">
                  <a:off x="2682892" y="4245715"/>
                  <a:ext cx="596210" cy="1728049"/>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4" name="楕円 33">
                  <a:extLst>
                    <a:ext uri="{FF2B5EF4-FFF2-40B4-BE49-F238E27FC236}">
                      <a16:creationId xmlns:a16="http://schemas.microsoft.com/office/drawing/2014/main" id="{4BD904FD-5729-6C65-4F8B-BBBCEF2F58A7}"/>
                    </a:ext>
                  </a:extLst>
                </p:cNvPr>
                <p:cNvSpPr/>
                <p:nvPr/>
              </p:nvSpPr>
              <p:spPr>
                <a:xfrm>
                  <a:off x="3218538" y="4231232"/>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cxnSp>
              <p:nvCxnSpPr>
                <p:cNvPr id="35" name="直線矢印コネクタ 34">
                  <a:extLst>
                    <a:ext uri="{FF2B5EF4-FFF2-40B4-BE49-F238E27FC236}">
                      <a16:creationId xmlns:a16="http://schemas.microsoft.com/office/drawing/2014/main" id="{0A017E73-7AA7-1389-EFA6-A094BF6C7838}"/>
                    </a:ext>
                  </a:extLst>
                </p:cNvPr>
                <p:cNvCxnSpPr>
                  <a:cxnSpLocks/>
                </p:cNvCxnSpPr>
                <p:nvPr/>
              </p:nvCxnSpPr>
              <p:spPr>
                <a:xfrm>
                  <a:off x="813908" y="5342796"/>
                  <a:ext cx="2084685" cy="0"/>
                </a:xfrm>
                <a:prstGeom prst="straightConnector1">
                  <a:avLst/>
                </a:prstGeom>
                <a:ln w="57150">
                  <a:solidFill>
                    <a:srgbClr val="FF5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6" name="テキスト ボックス 35">
                  <a:extLst>
                    <a:ext uri="{FF2B5EF4-FFF2-40B4-BE49-F238E27FC236}">
                      <a16:creationId xmlns:a16="http://schemas.microsoft.com/office/drawing/2014/main" id="{FAB4DFE9-7C9A-0F3A-5F57-94C2387AD51A}"/>
                    </a:ext>
                  </a:extLst>
                </p:cNvPr>
                <p:cNvSpPr txBox="1"/>
                <p:nvPr/>
              </p:nvSpPr>
              <p:spPr>
                <a:xfrm>
                  <a:off x="3000187" y="5305279"/>
                  <a:ext cx="954003" cy="593746"/>
                </a:xfrm>
                <a:prstGeom prst="rect">
                  <a:avLst/>
                </a:prstGeom>
                <a:noFill/>
              </p:spPr>
              <p:txBody>
                <a:bodyPr wrap="square">
                  <a:spAutoFit/>
                </a:bodyPr>
                <a:lstStyle/>
                <a:p>
                  <a:r>
                    <a:rPr lang="en-US" altLang="ja-JP" sz="1200" b="1" dirty="0"/>
                    <a:t>Uniform Elongation</a:t>
                  </a:r>
                  <a:endParaRPr kumimoji="1" lang="en-US" altLang="ja-JP" sz="1200" b="1" dirty="0"/>
                </a:p>
                <a:p>
                  <a:r>
                    <a:rPr lang="en-US" altLang="ja-JP" sz="1200" b="1" dirty="0"/>
                    <a:t>7.0%</a:t>
                  </a:r>
                  <a:r>
                    <a:rPr kumimoji="1" lang="ja-JP" altLang="en-US" sz="1200" b="1" dirty="0"/>
                    <a:t> </a:t>
                  </a:r>
                  <a:endParaRPr kumimoji="1" lang="en-US" altLang="ja-JP" sz="1200" b="1" dirty="0"/>
                </a:p>
              </p:txBody>
            </p:sp>
            <p:sp>
              <p:nvSpPr>
                <p:cNvPr id="37" name="テキスト ボックス 36">
                  <a:extLst>
                    <a:ext uri="{FF2B5EF4-FFF2-40B4-BE49-F238E27FC236}">
                      <a16:creationId xmlns:a16="http://schemas.microsoft.com/office/drawing/2014/main" id="{750C92BC-1240-F487-D127-71AAE6EB4D4C}"/>
                    </a:ext>
                  </a:extLst>
                </p:cNvPr>
                <p:cNvSpPr txBox="1"/>
                <p:nvPr/>
              </p:nvSpPr>
              <p:spPr>
                <a:xfrm rot="900950">
                  <a:off x="1619190" y="4969106"/>
                  <a:ext cx="1458754" cy="537198"/>
                </a:xfrm>
                <a:prstGeom prst="rect">
                  <a:avLst/>
                </a:prstGeom>
                <a:noFill/>
              </p:spPr>
              <p:txBody>
                <a:bodyPr wrap="square">
                  <a:spAutoFit/>
                </a:bodyPr>
                <a:lstStyle/>
                <a:p>
                  <a:pPr algn="ctr"/>
                  <a:r>
                    <a:rPr lang="en-US" altLang="ja-JP" sz="1600" dirty="0">
                      <a:solidFill>
                        <a:srgbClr val="FFFF00"/>
                      </a:solidFill>
                      <a:effectLst>
                        <a:glow rad="101600">
                          <a:schemeClr val="tx1">
                            <a:alpha val="60000"/>
                          </a:schemeClr>
                        </a:glow>
                      </a:effectLst>
                      <a:latin typeface="Arial Black" panose="020B0A04020102020204" pitchFamily="34" charset="0"/>
                      <a:ea typeface="HGP創英角ｺﾞｼｯｸUB" panose="020B0900000000000000" pitchFamily="50" charset="-128"/>
                    </a:rPr>
                    <a:t>Entirely</a:t>
                  </a:r>
                  <a:r>
                    <a:rPr lang="ja-JP" altLang="en-US" sz="1600" dirty="0">
                      <a:solidFill>
                        <a:srgbClr val="FFFF00"/>
                      </a:solidFill>
                      <a:effectLst>
                        <a:glow rad="101600">
                          <a:schemeClr val="tx1">
                            <a:alpha val="60000"/>
                          </a:schemeClr>
                        </a:glow>
                      </a:effectLst>
                      <a:latin typeface="Arial Black" panose="020B0A04020102020204" pitchFamily="34" charset="0"/>
                      <a:ea typeface="HGP創英角ｺﾞｼｯｸUB" panose="020B0900000000000000" pitchFamily="50" charset="-128"/>
                    </a:rPr>
                    <a:t> </a:t>
                  </a:r>
                  <a:r>
                    <a:rPr lang="en-US" altLang="ja-JP" sz="1600" dirty="0">
                      <a:solidFill>
                        <a:srgbClr val="FFFF00"/>
                      </a:solidFill>
                      <a:effectLst>
                        <a:glow rad="101600">
                          <a:schemeClr val="tx1">
                            <a:alpha val="60000"/>
                          </a:schemeClr>
                        </a:glow>
                      </a:effectLst>
                      <a:latin typeface="Arial Black" panose="020B0A04020102020204" pitchFamily="34" charset="0"/>
                      <a:ea typeface="HGP創英角ｺﾞｼｯｸUB" panose="020B0900000000000000" pitchFamily="50" charset="-128"/>
                    </a:rPr>
                    <a:t>Brittle</a:t>
                  </a:r>
                </a:p>
              </p:txBody>
            </p:sp>
            <p:sp>
              <p:nvSpPr>
                <p:cNvPr id="38" name="楕円 37">
                  <a:extLst>
                    <a:ext uri="{FF2B5EF4-FFF2-40B4-BE49-F238E27FC236}">
                      <a16:creationId xmlns:a16="http://schemas.microsoft.com/office/drawing/2014/main" id="{1F8AFB7E-00D4-A059-3A28-B2FEC819BC49}"/>
                    </a:ext>
                  </a:extLst>
                </p:cNvPr>
                <p:cNvSpPr/>
                <p:nvPr/>
              </p:nvSpPr>
              <p:spPr>
                <a:xfrm>
                  <a:off x="1378719" y="4119483"/>
                  <a:ext cx="86360" cy="9149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39" name="テキスト ボックス 38">
                  <a:extLst>
                    <a:ext uri="{FF2B5EF4-FFF2-40B4-BE49-F238E27FC236}">
                      <a16:creationId xmlns:a16="http://schemas.microsoft.com/office/drawing/2014/main" id="{75AA9B72-9CA0-5597-AD92-4E48DD8EA8E2}"/>
                    </a:ext>
                  </a:extLst>
                </p:cNvPr>
                <p:cNvSpPr txBox="1"/>
                <p:nvPr/>
              </p:nvSpPr>
              <p:spPr>
                <a:xfrm>
                  <a:off x="98512" y="3562429"/>
                  <a:ext cx="524503" cy="276999"/>
                </a:xfrm>
                <a:prstGeom prst="rect">
                  <a:avLst/>
                </a:prstGeom>
                <a:noFill/>
              </p:spPr>
              <p:txBody>
                <a:bodyPr wrap="none" rtlCol="0">
                  <a:spAutoFit/>
                </a:bodyPr>
                <a:lstStyle/>
                <a:p>
                  <a:r>
                    <a:rPr kumimoji="1" lang="en-US" altLang="ja-JP" sz="1200" dirty="0"/>
                    <a:t>1250</a:t>
                  </a:r>
                  <a:endParaRPr kumimoji="1" lang="ja-JP" altLang="en-US" sz="1200" dirty="0"/>
                </a:p>
              </p:txBody>
            </p:sp>
          </p:grpSp>
          <p:sp>
            <p:nvSpPr>
              <p:cNvPr id="18" name="テキスト ボックス 17">
                <a:extLst>
                  <a:ext uri="{FF2B5EF4-FFF2-40B4-BE49-F238E27FC236}">
                    <a16:creationId xmlns:a16="http://schemas.microsoft.com/office/drawing/2014/main" id="{2405BFFA-FA01-AA6E-7122-B3B7B9587825}"/>
                  </a:ext>
                </a:extLst>
              </p:cNvPr>
              <p:cNvSpPr txBox="1"/>
              <p:nvPr/>
            </p:nvSpPr>
            <p:spPr>
              <a:xfrm rot="18900000">
                <a:off x="851439" y="3690772"/>
                <a:ext cx="1153043" cy="282737"/>
              </a:xfrm>
              <a:prstGeom prst="rect">
                <a:avLst/>
              </a:prstGeom>
              <a:noFill/>
            </p:spPr>
            <p:txBody>
              <a:bodyPr wrap="square">
                <a:spAutoFit/>
              </a:bodyPr>
              <a:lstStyle/>
              <a:p>
                <a:pPr algn="ctr"/>
                <a:r>
                  <a:rPr lang="en-US" altLang="ja-JP" sz="1400" dirty="0">
                    <a:solidFill>
                      <a:srgbClr val="FFFF00"/>
                    </a:solidFill>
                    <a:effectLst>
                      <a:glow rad="101600">
                        <a:schemeClr val="tx1">
                          <a:alpha val="60000"/>
                        </a:schemeClr>
                      </a:glow>
                    </a:effectLst>
                    <a:latin typeface="Arial Black" panose="020B0A04020102020204" pitchFamily="34" charset="0"/>
                    <a:ea typeface="HGP創英角ｺﾞｼｯｸUB" panose="020B0900000000000000" pitchFamily="50" charset="-128"/>
                  </a:rPr>
                  <a:t>Hardening</a:t>
                </a:r>
              </a:p>
            </p:txBody>
          </p:sp>
        </p:grpSp>
        <p:sp>
          <p:nvSpPr>
            <p:cNvPr id="11" name="テキスト ボックス 10">
              <a:extLst>
                <a:ext uri="{FF2B5EF4-FFF2-40B4-BE49-F238E27FC236}">
                  <a16:creationId xmlns:a16="http://schemas.microsoft.com/office/drawing/2014/main" id="{A295948A-6E0A-E193-9C36-147E4BE044B8}"/>
                </a:ext>
              </a:extLst>
            </p:cNvPr>
            <p:cNvSpPr txBox="1"/>
            <p:nvPr/>
          </p:nvSpPr>
          <p:spPr>
            <a:xfrm>
              <a:off x="3599990" y="3413831"/>
              <a:ext cx="1379031" cy="338554"/>
            </a:xfrm>
            <a:prstGeom prst="rect">
              <a:avLst/>
            </a:prstGeom>
            <a:noFill/>
          </p:spPr>
          <p:txBody>
            <a:bodyPr wrap="square">
              <a:spAutoFit/>
            </a:bodyPr>
            <a:lstStyle/>
            <a:p>
              <a:r>
                <a:rPr lang="en-US" altLang="ja-JP" sz="1600" b="1" u="sng" dirty="0">
                  <a:solidFill>
                    <a:srgbClr val="FF9933"/>
                  </a:solidFill>
                </a:rPr>
                <a:t>Confidential</a:t>
              </a:r>
              <a:endParaRPr lang="ja-JP" altLang="en-US" sz="1600" b="1" u="sng" dirty="0">
                <a:solidFill>
                  <a:srgbClr val="FF9933"/>
                </a:solidFill>
              </a:endParaRPr>
            </a:p>
          </p:txBody>
        </p:sp>
      </p:grpSp>
      <p:grpSp>
        <p:nvGrpSpPr>
          <p:cNvPr id="49" name="グループ化 48">
            <a:extLst>
              <a:ext uri="{FF2B5EF4-FFF2-40B4-BE49-F238E27FC236}">
                <a16:creationId xmlns:a16="http://schemas.microsoft.com/office/drawing/2014/main" id="{98890CE9-1144-1FFF-4757-10285D5F4429}"/>
              </a:ext>
            </a:extLst>
          </p:cNvPr>
          <p:cNvGrpSpPr/>
          <p:nvPr/>
        </p:nvGrpSpPr>
        <p:grpSpPr>
          <a:xfrm>
            <a:off x="7600910" y="146946"/>
            <a:ext cx="4086837" cy="2905382"/>
            <a:chOff x="636482" y="3494296"/>
            <a:chExt cx="4378627" cy="3320851"/>
          </a:xfrm>
        </p:grpSpPr>
        <p:grpSp>
          <p:nvGrpSpPr>
            <p:cNvPr id="50" name="グループ化 49">
              <a:extLst>
                <a:ext uri="{FF2B5EF4-FFF2-40B4-BE49-F238E27FC236}">
                  <a16:creationId xmlns:a16="http://schemas.microsoft.com/office/drawing/2014/main" id="{69F8C706-1F92-CF3E-4ED0-B2682736D6F9}"/>
                </a:ext>
              </a:extLst>
            </p:cNvPr>
            <p:cNvGrpSpPr/>
            <p:nvPr/>
          </p:nvGrpSpPr>
          <p:grpSpPr>
            <a:xfrm>
              <a:off x="636482" y="3494296"/>
              <a:ext cx="4378627" cy="3320851"/>
              <a:chOff x="629264" y="816593"/>
              <a:chExt cx="5437326" cy="3554283"/>
            </a:xfrm>
          </p:grpSpPr>
          <p:pic>
            <p:nvPicPr>
              <p:cNvPr id="55" name="図 54">
                <a:extLst>
                  <a:ext uri="{FF2B5EF4-FFF2-40B4-BE49-F238E27FC236}">
                    <a16:creationId xmlns:a16="http://schemas.microsoft.com/office/drawing/2014/main" id="{6BF60EBA-A444-38FC-D68E-24F099F02CB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29264" y="816593"/>
                <a:ext cx="5437326" cy="3554283"/>
              </a:xfrm>
              <a:prstGeom prst="rect">
                <a:avLst/>
              </a:prstGeom>
            </p:spPr>
          </p:pic>
          <p:sp>
            <p:nvSpPr>
              <p:cNvPr id="56" name="テキスト ボックス 55">
                <a:extLst>
                  <a:ext uri="{FF2B5EF4-FFF2-40B4-BE49-F238E27FC236}">
                    <a16:creationId xmlns:a16="http://schemas.microsoft.com/office/drawing/2014/main" id="{3EA64D89-50C6-D247-6C1D-F0663A0F26F4}"/>
                  </a:ext>
                </a:extLst>
              </p:cNvPr>
              <p:cNvSpPr txBox="1"/>
              <p:nvPr/>
            </p:nvSpPr>
            <p:spPr>
              <a:xfrm>
                <a:off x="2184883" y="3268231"/>
                <a:ext cx="3873516" cy="559999"/>
              </a:xfrm>
              <a:prstGeom prst="rect">
                <a:avLst/>
              </a:prstGeom>
              <a:noFill/>
            </p:spPr>
            <p:txBody>
              <a:bodyPr wrap="square">
                <a:spAutoFit/>
              </a:bodyPr>
              <a:lstStyle/>
              <a:p>
                <a:r>
                  <a:rPr lang="en-GB" altLang="ja-JP" sz="1400" dirty="0">
                    <a:latin typeface="ArialMT"/>
                  </a:rPr>
                  <a:t>Ti-15V-3Cr-3Sn-3Al  </a:t>
                </a:r>
              </a:p>
              <a:p>
                <a:r>
                  <a:rPr lang="en-GB" altLang="ja-JP" sz="1400" dirty="0">
                    <a:solidFill>
                      <a:srgbClr val="FF0000"/>
                    </a:solidFill>
                    <a:latin typeface="ArialMT"/>
                  </a:rPr>
                  <a:t>Solution-Treatment and Aged (STA)</a:t>
                </a:r>
                <a:endParaRPr lang="ja-JP" altLang="en-US" sz="1400" dirty="0">
                  <a:solidFill>
                    <a:srgbClr val="FF0000"/>
                  </a:solidFill>
                </a:endParaRPr>
              </a:p>
            </p:txBody>
          </p:sp>
          <p:sp>
            <p:nvSpPr>
              <p:cNvPr id="57" name="テキスト ボックス 56">
                <a:extLst>
                  <a:ext uri="{FF2B5EF4-FFF2-40B4-BE49-F238E27FC236}">
                    <a16:creationId xmlns:a16="http://schemas.microsoft.com/office/drawing/2014/main" id="{AF45CBA3-C33B-E8DB-391F-78EFB3750E54}"/>
                  </a:ext>
                </a:extLst>
              </p:cNvPr>
              <p:cNvSpPr txBox="1"/>
              <p:nvPr/>
            </p:nvSpPr>
            <p:spPr>
              <a:xfrm>
                <a:off x="4224495" y="1756830"/>
                <a:ext cx="1276452" cy="279999"/>
              </a:xfrm>
              <a:prstGeom prst="rect">
                <a:avLst/>
              </a:prstGeom>
              <a:noFill/>
            </p:spPr>
            <p:txBody>
              <a:bodyPr wrap="square">
                <a:spAutoFit/>
              </a:bodyPr>
              <a:lstStyle/>
              <a:p>
                <a:r>
                  <a:rPr lang="en-US" altLang="ja-JP" sz="1100" b="1" dirty="0">
                    <a:solidFill>
                      <a:srgbClr val="FF0000"/>
                    </a:solidFill>
                  </a:rPr>
                  <a:t>0.25DPA</a:t>
                </a:r>
                <a:endParaRPr lang="ja-JP" altLang="en-US" sz="1100" dirty="0"/>
              </a:p>
            </p:txBody>
          </p:sp>
          <p:sp>
            <p:nvSpPr>
              <p:cNvPr id="58" name="テキスト ボックス 57">
                <a:extLst>
                  <a:ext uri="{FF2B5EF4-FFF2-40B4-BE49-F238E27FC236}">
                    <a16:creationId xmlns:a16="http://schemas.microsoft.com/office/drawing/2014/main" id="{CA0D4794-CD70-D901-0DB2-99F61FCF45D1}"/>
                  </a:ext>
                </a:extLst>
              </p:cNvPr>
              <p:cNvSpPr txBox="1"/>
              <p:nvPr/>
            </p:nvSpPr>
            <p:spPr>
              <a:xfrm>
                <a:off x="2462181" y="859587"/>
                <a:ext cx="1276452" cy="329412"/>
              </a:xfrm>
              <a:prstGeom prst="rect">
                <a:avLst/>
              </a:prstGeom>
              <a:noFill/>
            </p:spPr>
            <p:txBody>
              <a:bodyPr wrap="square">
                <a:spAutoFit/>
              </a:bodyPr>
              <a:lstStyle/>
              <a:p>
                <a:r>
                  <a:rPr lang="en-US" altLang="ja-JP" sz="1400" b="1" dirty="0">
                    <a:solidFill>
                      <a:srgbClr val="FF0000"/>
                    </a:solidFill>
                  </a:rPr>
                  <a:t>0.95DPA</a:t>
                </a:r>
                <a:endParaRPr lang="ja-JP" altLang="en-US" sz="1400" dirty="0"/>
              </a:p>
            </p:txBody>
          </p:sp>
          <p:sp>
            <p:nvSpPr>
              <p:cNvPr id="59" name="テキスト ボックス 58">
                <a:extLst>
                  <a:ext uri="{FF2B5EF4-FFF2-40B4-BE49-F238E27FC236}">
                    <a16:creationId xmlns:a16="http://schemas.microsoft.com/office/drawing/2014/main" id="{C0ED5B9B-9114-177A-62D3-0313A00B9813}"/>
                  </a:ext>
                </a:extLst>
              </p:cNvPr>
              <p:cNvSpPr txBox="1"/>
              <p:nvPr/>
            </p:nvSpPr>
            <p:spPr>
              <a:xfrm>
                <a:off x="5234076" y="1186307"/>
                <a:ext cx="757150" cy="279999"/>
              </a:xfrm>
              <a:prstGeom prst="rect">
                <a:avLst/>
              </a:prstGeom>
              <a:noFill/>
            </p:spPr>
            <p:txBody>
              <a:bodyPr wrap="square">
                <a:spAutoFit/>
              </a:bodyPr>
              <a:lstStyle/>
              <a:p>
                <a:r>
                  <a:rPr lang="en-US" altLang="ja-JP" sz="1100" b="1" dirty="0" err="1">
                    <a:solidFill>
                      <a:srgbClr val="FF0000"/>
                    </a:solidFill>
                  </a:rPr>
                  <a:t>Unirr</a:t>
                </a:r>
                <a:r>
                  <a:rPr lang="en-US" altLang="ja-JP" sz="1100" b="1" dirty="0">
                    <a:solidFill>
                      <a:srgbClr val="FF0000"/>
                    </a:solidFill>
                  </a:rPr>
                  <a:t>.</a:t>
                </a:r>
                <a:endParaRPr lang="ja-JP" altLang="en-US" sz="1100" dirty="0"/>
              </a:p>
            </p:txBody>
          </p:sp>
          <p:sp>
            <p:nvSpPr>
              <p:cNvPr id="60" name="楕円 59">
                <a:extLst>
                  <a:ext uri="{FF2B5EF4-FFF2-40B4-BE49-F238E27FC236}">
                    <a16:creationId xmlns:a16="http://schemas.microsoft.com/office/drawing/2014/main" id="{60EA3A73-B7A2-9490-0718-3F48FF485288}"/>
                  </a:ext>
                </a:extLst>
              </p:cNvPr>
              <p:cNvSpPr/>
              <p:nvPr/>
            </p:nvSpPr>
            <p:spPr>
              <a:xfrm>
                <a:off x="3090826" y="1261267"/>
                <a:ext cx="125830" cy="12583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61" name="楕円 60">
                <a:extLst>
                  <a:ext uri="{FF2B5EF4-FFF2-40B4-BE49-F238E27FC236}">
                    <a16:creationId xmlns:a16="http://schemas.microsoft.com/office/drawing/2014/main" id="{03A9281A-8A98-9B92-08D4-2802B1A24B9F}"/>
                  </a:ext>
                </a:extLst>
              </p:cNvPr>
              <p:cNvSpPr/>
              <p:nvPr/>
            </p:nvSpPr>
            <p:spPr>
              <a:xfrm>
                <a:off x="2494921" y="1433271"/>
                <a:ext cx="134113" cy="115592"/>
              </a:xfrm>
              <a:prstGeom prst="ellipse">
                <a:avLst/>
              </a:prstGeom>
              <a:noFill/>
              <a:ln w="1905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cxnSp>
            <p:nvCxnSpPr>
              <p:cNvPr id="62" name="直線コネクタ 61">
                <a:extLst>
                  <a:ext uri="{FF2B5EF4-FFF2-40B4-BE49-F238E27FC236}">
                    <a16:creationId xmlns:a16="http://schemas.microsoft.com/office/drawing/2014/main" id="{98B21CBC-187D-0152-D71F-7608987860FB}"/>
                  </a:ext>
                </a:extLst>
              </p:cNvPr>
              <p:cNvCxnSpPr>
                <a:cxnSpLocks/>
                <a:stCxn id="60" idx="3"/>
              </p:cNvCxnSpPr>
              <p:nvPr/>
            </p:nvCxnSpPr>
            <p:spPr>
              <a:xfrm flipH="1">
                <a:off x="1724025" y="1368670"/>
                <a:ext cx="1385228" cy="2573138"/>
              </a:xfrm>
              <a:prstGeom prst="line">
                <a:avLst/>
              </a:prstGeom>
              <a:ln w="12700">
                <a:solidFill>
                  <a:srgbClr val="FF5050"/>
                </a:solidFill>
                <a:prstDash val="dash"/>
              </a:ln>
            </p:spPr>
            <p:style>
              <a:lnRef idx="1">
                <a:schemeClr val="accent1"/>
              </a:lnRef>
              <a:fillRef idx="0">
                <a:schemeClr val="accent1"/>
              </a:fillRef>
              <a:effectRef idx="0">
                <a:schemeClr val="accent1"/>
              </a:effectRef>
              <a:fontRef idx="minor">
                <a:schemeClr val="tx1"/>
              </a:fontRef>
            </p:style>
          </p:cxnSp>
          <p:cxnSp>
            <p:nvCxnSpPr>
              <p:cNvPr id="63" name="直線矢印コネクタ 62">
                <a:extLst>
                  <a:ext uri="{FF2B5EF4-FFF2-40B4-BE49-F238E27FC236}">
                    <a16:creationId xmlns:a16="http://schemas.microsoft.com/office/drawing/2014/main" id="{A4A6B545-01C0-6DCB-57C4-ECA66E151009}"/>
                  </a:ext>
                </a:extLst>
              </p:cNvPr>
              <p:cNvCxnSpPr>
                <a:cxnSpLocks/>
              </p:cNvCxnSpPr>
              <p:nvPr/>
            </p:nvCxnSpPr>
            <p:spPr>
              <a:xfrm>
                <a:off x="1724025" y="3045189"/>
                <a:ext cx="501041" cy="0"/>
              </a:xfrm>
              <a:prstGeom prst="straightConnector1">
                <a:avLst/>
              </a:prstGeom>
              <a:ln w="57150">
                <a:solidFill>
                  <a:srgbClr val="FF5050"/>
                </a:solidFill>
                <a:tailEnd type="triangle"/>
              </a:ln>
            </p:spPr>
            <p:style>
              <a:lnRef idx="1">
                <a:schemeClr val="accent1"/>
              </a:lnRef>
              <a:fillRef idx="0">
                <a:schemeClr val="accent1"/>
              </a:fillRef>
              <a:effectRef idx="0">
                <a:schemeClr val="accent1"/>
              </a:effectRef>
              <a:fontRef idx="minor">
                <a:schemeClr val="tx1"/>
              </a:fontRef>
            </p:style>
          </p:cxnSp>
          <p:sp>
            <p:nvSpPr>
              <p:cNvPr id="64" name="テキスト ボックス 63">
                <a:extLst>
                  <a:ext uri="{FF2B5EF4-FFF2-40B4-BE49-F238E27FC236}">
                    <a16:creationId xmlns:a16="http://schemas.microsoft.com/office/drawing/2014/main" id="{2B396668-EFCD-FA18-ED20-044BF66E2480}"/>
                  </a:ext>
                </a:extLst>
              </p:cNvPr>
              <p:cNvSpPr txBox="1"/>
              <p:nvPr/>
            </p:nvSpPr>
            <p:spPr>
              <a:xfrm>
                <a:off x="2601450" y="2310849"/>
                <a:ext cx="3072204" cy="1284704"/>
              </a:xfrm>
              <a:prstGeom prst="rect">
                <a:avLst/>
              </a:prstGeom>
              <a:noFill/>
            </p:spPr>
            <p:txBody>
              <a:bodyPr wrap="square">
                <a:spAutoFit/>
              </a:bodyPr>
              <a:lstStyle/>
              <a:p>
                <a:r>
                  <a:rPr lang="en-US" altLang="ja-JP" b="1" kern="0" dirty="0">
                    <a:solidFill>
                      <a:srgbClr val="FFFF00"/>
                    </a:solidFill>
                    <a:effectLst>
                      <a:glow rad="101600">
                        <a:schemeClr val="accent6">
                          <a:satMod val="175000"/>
                          <a:alpha val="40000"/>
                        </a:schemeClr>
                      </a:glow>
                    </a:effectLst>
                    <a:latin typeface="メイリオ" panose="020B0604030504040204" pitchFamily="50" charset="-128"/>
                    <a:ea typeface="メイリオ" panose="020B0604030504040204" pitchFamily="50" charset="-128"/>
                  </a:rPr>
                  <a:t>1.5</a:t>
                </a:r>
                <a:r>
                  <a:rPr lang="ja-JP" altLang="en-US" b="1" kern="0" dirty="0">
                    <a:solidFill>
                      <a:srgbClr val="FFFF00"/>
                    </a:solidFill>
                    <a:effectLst>
                      <a:glow rad="101600">
                        <a:schemeClr val="accent6">
                          <a:satMod val="175000"/>
                          <a:alpha val="40000"/>
                        </a:schemeClr>
                      </a:glow>
                    </a:effectLst>
                    <a:latin typeface="メイリオ" panose="020B0604030504040204" pitchFamily="50" charset="-128"/>
                    <a:ea typeface="メイリオ" panose="020B0604030504040204" pitchFamily="50" charset="-128"/>
                  </a:rPr>
                  <a:t>％ </a:t>
                </a:r>
                <a:r>
                  <a:rPr lang="en-US" altLang="ja-JP" b="1" kern="0" dirty="0">
                    <a:solidFill>
                      <a:srgbClr val="FFFF00"/>
                    </a:solidFill>
                    <a:effectLst>
                      <a:glow rad="101600">
                        <a:schemeClr val="accent6">
                          <a:satMod val="175000"/>
                          <a:alpha val="40000"/>
                        </a:schemeClr>
                      </a:glow>
                    </a:effectLst>
                    <a:latin typeface="メイリオ" panose="020B0604030504040204" pitchFamily="50" charset="-128"/>
                    <a:ea typeface="メイリオ" panose="020B0604030504040204" pitchFamily="50" charset="-128"/>
                  </a:rPr>
                  <a:t>uniform elongation after irradiation</a:t>
                </a:r>
              </a:p>
              <a:p>
                <a:r>
                  <a:rPr lang="en-US" altLang="ja-JP" b="1" kern="0" dirty="0">
                    <a:solidFill>
                      <a:srgbClr val="FFFF00"/>
                    </a:solidFill>
                    <a:effectLst>
                      <a:glow rad="101600">
                        <a:schemeClr val="accent6">
                          <a:satMod val="175000"/>
                          <a:alpha val="40000"/>
                        </a:schemeClr>
                      </a:glow>
                    </a:effectLst>
                    <a:latin typeface="メイリオ" panose="020B0604030504040204" pitchFamily="50" charset="-128"/>
                    <a:ea typeface="メイリオ" panose="020B0604030504040204" pitchFamily="50" charset="-128"/>
                  </a:rPr>
                  <a:t> </a:t>
                </a:r>
                <a:endParaRPr lang="ja-JP" altLang="en-US" b="1" dirty="0">
                  <a:solidFill>
                    <a:srgbClr val="FFFF00"/>
                  </a:solidFill>
                  <a:effectLst>
                    <a:glow rad="101600">
                      <a:schemeClr val="accent6">
                        <a:satMod val="175000"/>
                        <a:alpha val="40000"/>
                      </a:schemeClr>
                    </a:glow>
                  </a:effectLst>
                  <a:latin typeface="メイリオ" panose="020B0604030504040204" pitchFamily="50" charset="-128"/>
                  <a:ea typeface="メイリオ" panose="020B0604030504040204" pitchFamily="50" charset="-128"/>
                </a:endParaRPr>
              </a:p>
            </p:txBody>
          </p:sp>
        </p:grpSp>
        <p:sp>
          <p:nvSpPr>
            <p:cNvPr id="51" name="楕円 50">
              <a:extLst>
                <a:ext uri="{FF2B5EF4-FFF2-40B4-BE49-F238E27FC236}">
                  <a16:creationId xmlns:a16="http://schemas.microsoft.com/office/drawing/2014/main" id="{89EDEAD0-8F73-2A22-7243-272B1AE56879}"/>
                </a:ext>
              </a:extLst>
            </p:cNvPr>
            <p:cNvSpPr/>
            <p:nvPr/>
          </p:nvSpPr>
          <p:spPr>
            <a:xfrm>
              <a:off x="1983877" y="4188039"/>
              <a:ext cx="108000" cy="108000"/>
            </a:xfrm>
            <a:prstGeom prst="ellipse">
              <a:avLst/>
            </a:prstGeom>
            <a:noFill/>
            <a:ln w="1905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cxnSp>
          <p:nvCxnSpPr>
            <p:cNvPr id="52" name="直線コネクタ 51">
              <a:extLst>
                <a:ext uri="{FF2B5EF4-FFF2-40B4-BE49-F238E27FC236}">
                  <a16:creationId xmlns:a16="http://schemas.microsoft.com/office/drawing/2014/main" id="{3C046F91-6BFE-B999-0E79-2F80ED50E757}"/>
                </a:ext>
              </a:extLst>
            </p:cNvPr>
            <p:cNvCxnSpPr>
              <a:cxnSpLocks/>
            </p:cNvCxnSpPr>
            <p:nvPr/>
          </p:nvCxnSpPr>
          <p:spPr>
            <a:xfrm flipH="1">
              <a:off x="1105131" y="4237532"/>
              <a:ext cx="864000" cy="5007"/>
            </a:xfrm>
            <a:prstGeom prst="line">
              <a:avLst/>
            </a:prstGeom>
            <a:ln w="12700">
              <a:solidFill>
                <a:srgbClr val="FF5050"/>
              </a:solidFill>
              <a:prstDash val="dash"/>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BED94040-A8FA-7F3F-1097-B3FBDEADB648}"/>
                </a:ext>
              </a:extLst>
            </p:cNvPr>
            <p:cNvCxnSpPr>
              <a:cxnSpLocks/>
            </p:cNvCxnSpPr>
            <p:nvPr/>
          </p:nvCxnSpPr>
          <p:spPr>
            <a:xfrm flipH="1">
              <a:off x="1135443" y="4119166"/>
              <a:ext cx="984439" cy="0"/>
            </a:xfrm>
            <a:prstGeom prst="line">
              <a:avLst/>
            </a:prstGeom>
            <a:ln w="12700">
              <a:solidFill>
                <a:srgbClr val="FF5050"/>
              </a:solidFill>
              <a:prstDash val="dash"/>
            </a:ln>
          </p:spPr>
          <p:style>
            <a:lnRef idx="1">
              <a:schemeClr val="accent1"/>
            </a:lnRef>
            <a:fillRef idx="0">
              <a:schemeClr val="accent1"/>
            </a:fillRef>
            <a:effectRef idx="0">
              <a:schemeClr val="accent1"/>
            </a:effectRef>
            <a:fontRef idx="minor">
              <a:schemeClr val="tx1"/>
            </a:fontRef>
          </p:style>
        </p:cxnSp>
        <p:cxnSp>
          <p:nvCxnSpPr>
            <p:cNvPr id="54" name="直線矢印コネクタ 53">
              <a:extLst>
                <a:ext uri="{FF2B5EF4-FFF2-40B4-BE49-F238E27FC236}">
                  <a16:creationId xmlns:a16="http://schemas.microsoft.com/office/drawing/2014/main" id="{7AC2411C-7F27-33E9-EAAD-48695F214FDE}"/>
                </a:ext>
              </a:extLst>
            </p:cNvPr>
            <p:cNvCxnSpPr>
              <a:cxnSpLocks/>
            </p:cNvCxnSpPr>
            <p:nvPr/>
          </p:nvCxnSpPr>
          <p:spPr>
            <a:xfrm flipV="1">
              <a:off x="1345144" y="4110355"/>
              <a:ext cx="0" cy="144000"/>
            </a:xfrm>
            <a:prstGeom prst="straightConnector1">
              <a:avLst/>
            </a:prstGeom>
            <a:ln w="57150">
              <a:solidFill>
                <a:srgbClr val="FF5050"/>
              </a:solidFill>
              <a:tailEnd type="triangle"/>
            </a:ln>
          </p:spPr>
          <p:style>
            <a:lnRef idx="1">
              <a:schemeClr val="accent1"/>
            </a:lnRef>
            <a:fillRef idx="0">
              <a:schemeClr val="accent1"/>
            </a:fillRef>
            <a:effectRef idx="0">
              <a:schemeClr val="accent1"/>
            </a:effectRef>
            <a:fontRef idx="minor">
              <a:schemeClr val="tx1"/>
            </a:fontRef>
          </p:style>
        </p:cxnSp>
      </p:grpSp>
      <p:sp>
        <p:nvSpPr>
          <p:cNvPr id="65" name="テキスト ボックス 64">
            <a:extLst>
              <a:ext uri="{FF2B5EF4-FFF2-40B4-BE49-F238E27FC236}">
                <a16:creationId xmlns:a16="http://schemas.microsoft.com/office/drawing/2014/main" id="{7996DB42-9B8F-20B5-C2D7-BABE9DA5CBFC}"/>
              </a:ext>
            </a:extLst>
          </p:cNvPr>
          <p:cNvSpPr txBox="1"/>
          <p:nvPr/>
        </p:nvSpPr>
        <p:spPr>
          <a:xfrm>
            <a:off x="160288" y="19169"/>
            <a:ext cx="7326085" cy="1077218"/>
          </a:xfrm>
          <a:prstGeom prst="rect">
            <a:avLst/>
          </a:prstGeom>
          <a:noFill/>
        </p:spPr>
        <p:txBody>
          <a:bodyPr wrap="square" rtlCol="0">
            <a:spAutoFit/>
          </a:bodyPr>
          <a:lstStyle/>
          <a:p>
            <a:r>
              <a:rPr kumimoji="1" lang="en-US" altLang="ja-JP" sz="3200" b="1" dirty="0"/>
              <a:t>Tensile Property of irradiated Ti-64 and Ti-15-3</a:t>
            </a:r>
            <a:endParaRPr kumimoji="1" lang="ja-JP" altLang="en-US" sz="3200" b="1" dirty="0"/>
          </a:p>
        </p:txBody>
      </p:sp>
    </p:spTree>
    <p:extLst>
      <p:ext uri="{BB962C8B-B14F-4D97-AF65-F5344CB8AC3E}">
        <p14:creationId xmlns:p14="http://schemas.microsoft.com/office/powerpoint/2010/main" val="22972417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2D08EA6-5A2D-1AD7-6B6D-DDDAA59D0FFF}"/>
              </a:ext>
            </a:extLst>
          </p:cNvPr>
          <p:cNvSpPr>
            <a:spLocks noGrp="1"/>
          </p:cNvSpPr>
          <p:nvPr>
            <p:ph type="title"/>
          </p:nvPr>
        </p:nvSpPr>
        <p:spPr>
          <a:xfrm>
            <a:off x="101600" y="69095"/>
            <a:ext cx="11988800" cy="911948"/>
          </a:xfrm>
        </p:spPr>
        <p:txBody>
          <a:bodyPr/>
          <a:lstStyle/>
          <a:p>
            <a:r>
              <a:rPr lang="en-US" altLang="ja-JP" sz="3200" dirty="0">
                <a:solidFill>
                  <a:srgbClr val="0070C0"/>
                </a:solidFill>
                <a:effectLst/>
              </a:rPr>
              <a:t>Radiation damage effect of Ti-64 (annealed) by high energy protons</a:t>
            </a:r>
            <a:endParaRPr kumimoji="1" lang="ja-JP" altLang="en-US" dirty="0"/>
          </a:p>
        </p:txBody>
      </p:sp>
      <p:sp>
        <p:nvSpPr>
          <p:cNvPr id="4" name="スライド番号プレースホルダー 3">
            <a:extLst>
              <a:ext uri="{FF2B5EF4-FFF2-40B4-BE49-F238E27FC236}">
                <a16:creationId xmlns:a16="http://schemas.microsoft.com/office/drawing/2014/main" id="{30C7E377-73E0-01A7-81D6-46F68F904F34}"/>
              </a:ext>
            </a:extLst>
          </p:cNvPr>
          <p:cNvSpPr>
            <a:spLocks noGrp="1"/>
          </p:cNvSpPr>
          <p:nvPr>
            <p:ph type="sldNum" sz="quarter" idx="11"/>
          </p:nvPr>
        </p:nvSpPr>
        <p:spPr>
          <a:xfrm>
            <a:off x="10973509" y="6476888"/>
            <a:ext cx="1016000" cy="364628"/>
          </a:xfrm>
        </p:spPr>
        <p:txBody>
          <a:bodyPr/>
          <a:lstStyle/>
          <a:p>
            <a:pPr>
              <a:defRPr/>
            </a:pPr>
            <a:r>
              <a:rPr lang="en-US" dirty="0"/>
              <a:t>, Slide </a:t>
            </a:r>
            <a:fld id="{CF988859-7953-4624-98C4-717249B46A15}" type="slidenum">
              <a:rPr lang="en-US" smtClean="0"/>
              <a:pPr>
                <a:defRPr/>
              </a:pPr>
              <a:t>14</a:t>
            </a:fld>
            <a:endParaRPr lang="en-US" dirty="0"/>
          </a:p>
        </p:txBody>
      </p:sp>
      <p:sp>
        <p:nvSpPr>
          <p:cNvPr id="5" name="コンテンツ プレースホルダー 2">
            <a:extLst>
              <a:ext uri="{FF2B5EF4-FFF2-40B4-BE49-F238E27FC236}">
                <a16:creationId xmlns:a16="http://schemas.microsoft.com/office/drawing/2014/main" id="{5F5B3D33-164B-AE6C-EBE6-85621330706E}"/>
              </a:ext>
            </a:extLst>
          </p:cNvPr>
          <p:cNvSpPr txBox="1">
            <a:spLocks/>
          </p:cNvSpPr>
          <p:nvPr/>
        </p:nvSpPr>
        <p:spPr>
          <a:xfrm>
            <a:off x="5095222" y="952566"/>
            <a:ext cx="7017171" cy="2133068"/>
          </a:xfrm>
          <a:prstGeom prst="rect">
            <a:avLst/>
          </a:prstGeom>
        </p:spPr>
        <p:txBody>
          <a:bodyPr/>
          <a:lstStyle>
            <a:lvl1pPr marL="180195" indent="-180195" algn="l" defTabSz="803370"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94" indent="-151665" algn="l" defTabSz="803370"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641" indent="-160673" algn="l" defTabSz="803370"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90" indent="-133645" algn="l" defTabSz="803370"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3087" indent="-180195" algn="l" defTabSz="803370"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507"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590"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672"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752"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r>
              <a:rPr lang="en-US" altLang="ja-JP" sz="1800" b="1" kern="0" dirty="0">
                <a:latin typeface="メイリオ" panose="020B0604030504040204" pitchFamily="50" charset="-128"/>
                <a:ea typeface="メイリオ" panose="020B0604030504040204" pitchFamily="50" charset="-128"/>
              </a:rPr>
              <a:t>Immediately after irradiation, at about 0.1 DPA,   Ti-6Al-4V is </a:t>
            </a:r>
            <a:r>
              <a:rPr lang="en-US" altLang="ja-JP" sz="1800" b="1" kern="0" dirty="0">
                <a:solidFill>
                  <a:srgbClr val="FF0000"/>
                </a:solidFill>
                <a:latin typeface="メイリオ" panose="020B0604030504040204" pitchFamily="50" charset="-128"/>
                <a:ea typeface="メイリオ" panose="020B0604030504040204" pitchFamily="50" charset="-128"/>
              </a:rPr>
              <a:t>radiation hardened </a:t>
            </a:r>
            <a:r>
              <a:rPr lang="en-US" altLang="ja-JP" sz="1800" b="1" kern="0" dirty="0">
                <a:latin typeface="メイリオ" panose="020B0604030504040204" pitchFamily="50" charset="-128"/>
                <a:ea typeface="メイリオ" panose="020B0604030504040204" pitchFamily="50" charset="-128"/>
              </a:rPr>
              <a:t>and </a:t>
            </a:r>
            <a:r>
              <a:rPr lang="en-US" altLang="ja-JP" sz="1800" b="1" kern="0" dirty="0">
                <a:solidFill>
                  <a:srgbClr val="FF0000"/>
                </a:solidFill>
                <a:latin typeface="メイリオ" panose="020B0604030504040204" pitchFamily="50" charset="-128"/>
                <a:ea typeface="メイリオ" panose="020B0604030504040204" pitchFamily="50" charset="-128"/>
              </a:rPr>
              <a:t>loses ductility</a:t>
            </a:r>
          </a:p>
          <a:p>
            <a:r>
              <a:rPr lang="en-US" altLang="ja-JP" sz="1800" b="1" kern="0" dirty="0">
                <a:solidFill>
                  <a:srgbClr val="336699"/>
                </a:solidFill>
                <a:latin typeface="メイリオ" panose="020B0604030504040204" pitchFamily="50" charset="-128"/>
                <a:ea typeface="メイリオ" panose="020B0604030504040204" pitchFamily="50" charset="-128"/>
              </a:rPr>
              <a:t>Formation of </a:t>
            </a:r>
            <a:r>
              <a:rPr lang="en-US" altLang="ja-JP" sz="1800" b="1" kern="0" dirty="0">
                <a:solidFill>
                  <a:srgbClr val="FF0000"/>
                </a:solidFill>
                <a:latin typeface="メイリオ" panose="020B0604030504040204" pitchFamily="50" charset="-128"/>
                <a:ea typeface="メイリオ" panose="020B0604030504040204" pitchFamily="50" charset="-128"/>
              </a:rPr>
              <a:t>dense nano-sized a-type defect clusters in the main α(HCP)-phase</a:t>
            </a:r>
            <a:r>
              <a:rPr lang="en-US" altLang="ja-JP" sz="1800" b="1" kern="0" dirty="0">
                <a:solidFill>
                  <a:srgbClr val="336699"/>
                </a:solidFill>
                <a:latin typeface="メイリオ" panose="020B0604030504040204" pitchFamily="50" charset="-128"/>
                <a:ea typeface="メイリオ" panose="020B0604030504040204" pitchFamily="50" charset="-128"/>
              </a:rPr>
              <a:t>: main cause of irradiation hardening and embrittlement.</a:t>
            </a:r>
          </a:p>
          <a:p>
            <a:r>
              <a:rPr lang="en-US" altLang="ja-JP" sz="1800" b="1" kern="0" dirty="0">
                <a:solidFill>
                  <a:srgbClr val="FF0000"/>
                </a:solidFill>
                <a:latin typeface="メイリオ" panose="020B0604030504040204" pitchFamily="50" charset="-128"/>
                <a:ea typeface="メイリオ" panose="020B0604030504040204" pitchFamily="50" charset="-128"/>
              </a:rPr>
              <a:t>Radiation-induced ω phase formed in β(BCC)-phase</a:t>
            </a:r>
            <a:endParaRPr kumimoji="1" lang="en-US" altLang="ja-JP" sz="1800" b="1" kern="0" dirty="0">
              <a:solidFill>
                <a:srgbClr val="FF0000"/>
              </a:solidFill>
              <a:highlight>
                <a:srgbClr val="FFFFCC"/>
              </a:highlight>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7FEE5FEB-8820-4714-5E10-D5504CB8DDFA}"/>
              </a:ext>
            </a:extLst>
          </p:cNvPr>
          <p:cNvSpPr txBox="1"/>
          <p:nvPr/>
        </p:nvSpPr>
        <p:spPr>
          <a:xfrm>
            <a:off x="7551252" y="654815"/>
            <a:ext cx="3980257" cy="276999"/>
          </a:xfrm>
          <a:prstGeom prst="rect">
            <a:avLst/>
          </a:prstGeom>
          <a:noFill/>
        </p:spPr>
        <p:txBody>
          <a:bodyPr wrap="none" rtlCol="0">
            <a:spAutoFit/>
          </a:bodyPr>
          <a:lstStyle/>
          <a:p>
            <a:r>
              <a:rPr kumimoji="1" lang="en-US" altLang="ja-JP" sz="1200" i="1" dirty="0" err="1">
                <a:solidFill>
                  <a:schemeClr val="accent5">
                    <a:lumMod val="50000"/>
                  </a:schemeClr>
                </a:solidFill>
                <a:hlinkClick r:id="rId2">
                  <a:extLst>
                    <a:ext uri="{A12FA001-AC4F-418D-AE19-62706E023703}">
                      <ahyp:hlinkClr xmlns:ahyp="http://schemas.microsoft.com/office/drawing/2018/hyperlinkcolor" val="tx"/>
                    </a:ext>
                  </a:extLst>
                </a:hlinkClick>
              </a:rPr>
              <a:t>T.Ishida</a:t>
            </a:r>
            <a:r>
              <a:rPr lang="en-US" altLang="ja-JP" sz="1200" i="1" dirty="0">
                <a:solidFill>
                  <a:schemeClr val="accent5">
                    <a:lumMod val="50000"/>
                  </a:schemeClr>
                </a:solidFill>
                <a:hlinkClick r:id="rId2">
                  <a:extLst>
                    <a:ext uri="{A12FA001-AC4F-418D-AE19-62706E023703}">
                      <ahyp:hlinkClr xmlns:ahyp="http://schemas.microsoft.com/office/drawing/2018/hyperlinkcolor" val="tx"/>
                    </a:ext>
                  </a:extLst>
                </a:hlinkClick>
              </a:rPr>
              <a:t>,</a:t>
            </a:r>
            <a:r>
              <a:rPr lang="ja-JP" altLang="en-US" sz="1200" i="1" dirty="0">
                <a:solidFill>
                  <a:schemeClr val="accent5">
                    <a:lumMod val="50000"/>
                  </a:schemeClr>
                </a:solidFill>
                <a:hlinkClick r:id="rId2">
                  <a:extLst>
                    <a:ext uri="{A12FA001-AC4F-418D-AE19-62706E023703}">
                      <ahyp:hlinkClr xmlns:ahyp="http://schemas.microsoft.com/office/drawing/2018/hyperlinkcolor" val="tx"/>
                    </a:ext>
                  </a:extLst>
                </a:hlinkClick>
              </a:rPr>
              <a:t> </a:t>
            </a:r>
            <a:r>
              <a:rPr kumimoji="1" lang="en-US" altLang="ja-JP" sz="1200" i="1" dirty="0" err="1">
                <a:solidFill>
                  <a:schemeClr val="accent5">
                    <a:lumMod val="50000"/>
                  </a:schemeClr>
                </a:solidFill>
                <a:hlinkClick r:id="rId2">
                  <a:extLst>
                    <a:ext uri="{A12FA001-AC4F-418D-AE19-62706E023703}">
                      <ahyp:hlinkClr xmlns:ahyp="http://schemas.microsoft.com/office/drawing/2018/hyperlinkcolor" val="tx"/>
                    </a:ext>
                  </a:extLst>
                </a:hlinkClick>
              </a:rPr>
              <a:t>E.Wakai</a:t>
            </a:r>
            <a:r>
              <a:rPr kumimoji="1" lang="en-US" altLang="ja-JP" sz="1200" i="1" dirty="0">
                <a:solidFill>
                  <a:schemeClr val="accent5">
                    <a:lumMod val="50000"/>
                  </a:schemeClr>
                </a:solidFill>
                <a:hlinkClick r:id="rId2">
                  <a:extLst>
                    <a:ext uri="{A12FA001-AC4F-418D-AE19-62706E023703}">
                      <ahyp:hlinkClr xmlns:ahyp="http://schemas.microsoft.com/office/drawing/2018/hyperlinkcolor" val="tx"/>
                    </a:ext>
                  </a:extLst>
                </a:hlinkClick>
              </a:rPr>
              <a:t> et al. J. </a:t>
            </a:r>
            <a:r>
              <a:rPr kumimoji="1" lang="en-US" altLang="ja-JP" sz="1200" i="1" dirty="0" err="1">
                <a:solidFill>
                  <a:schemeClr val="accent5">
                    <a:lumMod val="50000"/>
                  </a:schemeClr>
                </a:solidFill>
                <a:hlinkClick r:id="rId2">
                  <a:extLst>
                    <a:ext uri="{A12FA001-AC4F-418D-AE19-62706E023703}">
                      <ahyp:hlinkClr xmlns:ahyp="http://schemas.microsoft.com/office/drawing/2018/hyperlinkcolor" val="tx"/>
                    </a:ext>
                  </a:extLst>
                </a:hlinkClick>
              </a:rPr>
              <a:t>Nucl</a:t>
            </a:r>
            <a:r>
              <a:rPr kumimoji="1" lang="en-US" altLang="ja-JP" sz="1200" i="1" dirty="0">
                <a:solidFill>
                  <a:schemeClr val="accent5">
                    <a:lumMod val="50000"/>
                  </a:schemeClr>
                </a:solidFill>
                <a:hlinkClick r:id="rId2">
                  <a:extLst>
                    <a:ext uri="{A12FA001-AC4F-418D-AE19-62706E023703}">
                      <ahyp:hlinkClr xmlns:ahyp="http://schemas.microsoft.com/office/drawing/2018/hyperlinkcolor" val="tx"/>
                    </a:ext>
                  </a:extLst>
                </a:hlinkClick>
              </a:rPr>
              <a:t>. Mat. 541 (2020) 152413</a:t>
            </a:r>
            <a:endParaRPr kumimoji="1" lang="ja-JP" altLang="en-US" sz="1200" i="1" dirty="0">
              <a:solidFill>
                <a:schemeClr val="accent5">
                  <a:lumMod val="50000"/>
                </a:schemeClr>
              </a:solidFill>
            </a:endParaRPr>
          </a:p>
        </p:txBody>
      </p:sp>
      <p:grpSp>
        <p:nvGrpSpPr>
          <p:cNvPr id="8" name="グループ化 7">
            <a:extLst>
              <a:ext uri="{FF2B5EF4-FFF2-40B4-BE49-F238E27FC236}">
                <a16:creationId xmlns:a16="http://schemas.microsoft.com/office/drawing/2014/main" id="{D33AE06A-41C6-D30C-4F47-0E23B04F260B}"/>
              </a:ext>
            </a:extLst>
          </p:cNvPr>
          <p:cNvGrpSpPr/>
          <p:nvPr/>
        </p:nvGrpSpPr>
        <p:grpSpPr>
          <a:xfrm>
            <a:off x="81284" y="544319"/>
            <a:ext cx="5141659" cy="3162670"/>
            <a:chOff x="272897" y="3413831"/>
            <a:chExt cx="4723340" cy="2905359"/>
          </a:xfrm>
        </p:grpSpPr>
        <p:grpSp>
          <p:nvGrpSpPr>
            <p:cNvPr id="9" name="グループ化 8">
              <a:extLst>
                <a:ext uri="{FF2B5EF4-FFF2-40B4-BE49-F238E27FC236}">
                  <a16:creationId xmlns:a16="http://schemas.microsoft.com/office/drawing/2014/main" id="{D9B96483-77D7-189D-F512-4EEFFF67FFEB}"/>
                </a:ext>
              </a:extLst>
            </p:cNvPr>
            <p:cNvGrpSpPr/>
            <p:nvPr/>
          </p:nvGrpSpPr>
          <p:grpSpPr>
            <a:xfrm>
              <a:off x="272897" y="3514412"/>
              <a:ext cx="4723340" cy="2804778"/>
              <a:chOff x="588815" y="3568551"/>
              <a:chExt cx="4723340" cy="2804778"/>
            </a:xfrm>
          </p:grpSpPr>
          <p:sp>
            <p:nvSpPr>
              <p:cNvPr id="11" name="矢印: 上下 10">
                <a:extLst>
                  <a:ext uri="{FF2B5EF4-FFF2-40B4-BE49-F238E27FC236}">
                    <a16:creationId xmlns:a16="http://schemas.microsoft.com/office/drawing/2014/main" id="{9ED9B95E-2FAD-EBD4-9148-E326B154676C}"/>
                  </a:ext>
                </a:extLst>
              </p:cNvPr>
              <p:cNvSpPr/>
              <p:nvPr/>
            </p:nvSpPr>
            <p:spPr bwMode="auto">
              <a:xfrm>
                <a:off x="853720" y="5612565"/>
                <a:ext cx="267757" cy="345422"/>
              </a:xfrm>
              <a:prstGeom prst="upDownArrow">
                <a:avLst/>
              </a:prstGeom>
              <a:solidFill>
                <a:srgbClr val="FFFF00"/>
              </a:solidFill>
              <a:ln w="9525" cap="flat" cmpd="sng" algn="ctr">
                <a:solidFill>
                  <a:srgbClr val="FF505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12" name="テキスト ボックス 11">
                <a:extLst>
                  <a:ext uri="{FF2B5EF4-FFF2-40B4-BE49-F238E27FC236}">
                    <a16:creationId xmlns:a16="http://schemas.microsoft.com/office/drawing/2014/main" id="{FB84643F-71D5-9347-B068-5FAFCDECE948}"/>
                  </a:ext>
                </a:extLst>
              </p:cNvPr>
              <p:cNvSpPr txBox="1"/>
              <p:nvPr/>
            </p:nvSpPr>
            <p:spPr>
              <a:xfrm>
                <a:off x="588815" y="5977498"/>
                <a:ext cx="565767" cy="395831"/>
              </a:xfrm>
              <a:prstGeom prst="rect">
                <a:avLst/>
              </a:prstGeom>
              <a:noFill/>
            </p:spPr>
            <p:txBody>
              <a:bodyPr wrap="none" rtlCol="0">
                <a:spAutoFit/>
              </a:bodyPr>
              <a:lstStyle/>
              <a:p>
                <a:r>
                  <a:rPr lang="en-US" altLang="ja-JP" sz="1100" b="1" dirty="0">
                    <a:solidFill>
                      <a:srgbClr val="FF0000"/>
                    </a:solidFill>
                  </a:rPr>
                  <a:t>Stress</a:t>
                </a:r>
              </a:p>
              <a:p>
                <a:r>
                  <a:rPr kumimoji="1" lang="en-US" altLang="ja-JP" sz="1100" b="1" dirty="0">
                    <a:solidFill>
                      <a:srgbClr val="FF0000"/>
                    </a:solidFill>
                  </a:rPr>
                  <a:t>range</a:t>
                </a:r>
              </a:p>
            </p:txBody>
          </p:sp>
          <p:grpSp>
            <p:nvGrpSpPr>
              <p:cNvPr id="13" name="グループ化 12">
                <a:extLst>
                  <a:ext uri="{FF2B5EF4-FFF2-40B4-BE49-F238E27FC236}">
                    <a16:creationId xmlns:a16="http://schemas.microsoft.com/office/drawing/2014/main" id="{27C64300-E146-D340-B02E-7C770CD30C70}"/>
                  </a:ext>
                </a:extLst>
              </p:cNvPr>
              <p:cNvGrpSpPr/>
              <p:nvPr/>
            </p:nvGrpSpPr>
            <p:grpSpPr>
              <a:xfrm>
                <a:off x="780226" y="3568551"/>
                <a:ext cx="4531929" cy="2795544"/>
                <a:chOff x="-63877" y="3562429"/>
                <a:chExt cx="4531929" cy="2795544"/>
              </a:xfrm>
            </p:grpSpPr>
            <p:grpSp>
              <p:nvGrpSpPr>
                <p:cNvPr id="15" name="グループ化 14">
                  <a:extLst>
                    <a:ext uri="{FF2B5EF4-FFF2-40B4-BE49-F238E27FC236}">
                      <a16:creationId xmlns:a16="http://schemas.microsoft.com/office/drawing/2014/main" id="{C22DA674-C987-9882-6462-F7FE9DA7FFC7}"/>
                    </a:ext>
                  </a:extLst>
                </p:cNvPr>
                <p:cNvGrpSpPr/>
                <p:nvPr/>
              </p:nvGrpSpPr>
              <p:grpSpPr>
                <a:xfrm>
                  <a:off x="562325" y="3626272"/>
                  <a:ext cx="3807104" cy="2351700"/>
                  <a:chOff x="1290647" y="896099"/>
                  <a:chExt cx="5407780" cy="3152851"/>
                </a:xfrm>
              </p:grpSpPr>
              <p:pic>
                <p:nvPicPr>
                  <p:cNvPr id="36" name="図 35">
                    <a:extLst>
                      <a:ext uri="{FF2B5EF4-FFF2-40B4-BE49-F238E27FC236}">
                        <a16:creationId xmlns:a16="http://schemas.microsoft.com/office/drawing/2014/main" id="{5F268647-5D47-BAFF-E1CA-488521E19B9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90647" y="896099"/>
                    <a:ext cx="5407780" cy="3152851"/>
                  </a:xfrm>
                  <a:prstGeom prst="rect">
                    <a:avLst/>
                  </a:prstGeom>
                </p:spPr>
              </p:pic>
              <p:sp>
                <p:nvSpPr>
                  <p:cNvPr id="37" name="楕円 36">
                    <a:extLst>
                      <a:ext uri="{FF2B5EF4-FFF2-40B4-BE49-F238E27FC236}">
                        <a16:creationId xmlns:a16="http://schemas.microsoft.com/office/drawing/2014/main" id="{57C5914E-9159-C2D4-45D8-0D2B64B0AB47}"/>
                      </a:ext>
                    </a:extLst>
                  </p:cNvPr>
                  <p:cNvSpPr/>
                  <p:nvPr/>
                </p:nvSpPr>
                <p:spPr>
                  <a:xfrm>
                    <a:off x="2005364" y="1949608"/>
                    <a:ext cx="124240" cy="124240"/>
                  </a:xfrm>
                  <a:prstGeom prst="ellipse">
                    <a:avLst/>
                  </a:prstGeom>
                  <a:noFill/>
                  <a:ln w="1905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38" name="楕円 37">
                    <a:extLst>
                      <a:ext uri="{FF2B5EF4-FFF2-40B4-BE49-F238E27FC236}">
                        <a16:creationId xmlns:a16="http://schemas.microsoft.com/office/drawing/2014/main" id="{746B6EE2-1687-4C43-7A64-DEFBE1E8D225}"/>
                      </a:ext>
                    </a:extLst>
                  </p:cNvPr>
                  <p:cNvSpPr/>
                  <p:nvPr/>
                </p:nvSpPr>
                <p:spPr>
                  <a:xfrm>
                    <a:off x="2381209" y="1149213"/>
                    <a:ext cx="124240" cy="1242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39" name="楕円 38">
                    <a:extLst>
                      <a:ext uri="{FF2B5EF4-FFF2-40B4-BE49-F238E27FC236}">
                        <a16:creationId xmlns:a16="http://schemas.microsoft.com/office/drawing/2014/main" id="{671AD3B8-FAF3-2A01-758D-C386C1B0DBE9}"/>
                      </a:ext>
                    </a:extLst>
                  </p:cNvPr>
                  <p:cNvSpPr/>
                  <p:nvPr/>
                </p:nvSpPr>
                <p:spPr>
                  <a:xfrm>
                    <a:off x="2366500" y="1160977"/>
                    <a:ext cx="124240" cy="124240"/>
                  </a:xfrm>
                  <a:prstGeom prst="ellipse">
                    <a:avLst/>
                  </a:prstGeom>
                  <a:noFill/>
                  <a:ln w="1905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40" name="テキスト ボックス 39">
                    <a:extLst>
                      <a:ext uri="{FF2B5EF4-FFF2-40B4-BE49-F238E27FC236}">
                        <a16:creationId xmlns:a16="http://schemas.microsoft.com/office/drawing/2014/main" id="{4F80E9FD-2F3A-D586-4D53-D0CC788AE453}"/>
                      </a:ext>
                    </a:extLst>
                  </p:cNvPr>
                  <p:cNvSpPr txBox="1"/>
                  <p:nvPr/>
                </p:nvSpPr>
                <p:spPr>
                  <a:xfrm>
                    <a:off x="3171946" y="1486496"/>
                    <a:ext cx="1260319" cy="318911"/>
                  </a:xfrm>
                  <a:prstGeom prst="rect">
                    <a:avLst/>
                  </a:prstGeom>
                  <a:noFill/>
                </p:spPr>
                <p:txBody>
                  <a:bodyPr wrap="square">
                    <a:spAutoFit/>
                  </a:bodyPr>
                  <a:lstStyle/>
                  <a:p>
                    <a:r>
                      <a:rPr lang="en-US" altLang="ja-JP" sz="1200" b="1" dirty="0">
                        <a:solidFill>
                          <a:srgbClr val="FF0000"/>
                        </a:solidFill>
                      </a:rPr>
                      <a:t>0.25DPA</a:t>
                    </a:r>
                    <a:endParaRPr lang="ja-JP" altLang="en-US" sz="1200" dirty="0"/>
                  </a:p>
                </p:txBody>
              </p:sp>
              <p:sp>
                <p:nvSpPr>
                  <p:cNvPr id="41" name="テキスト ボックス 40">
                    <a:extLst>
                      <a:ext uri="{FF2B5EF4-FFF2-40B4-BE49-F238E27FC236}">
                        <a16:creationId xmlns:a16="http://schemas.microsoft.com/office/drawing/2014/main" id="{2F03D5FC-B7FD-A9D9-AABA-DD18D000FE12}"/>
                      </a:ext>
                    </a:extLst>
                  </p:cNvPr>
                  <p:cNvSpPr txBox="1"/>
                  <p:nvPr/>
                </p:nvSpPr>
                <p:spPr>
                  <a:xfrm>
                    <a:off x="2692702" y="976312"/>
                    <a:ext cx="1527459" cy="453889"/>
                  </a:xfrm>
                  <a:prstGeom prst="rect">
                    <a:avLst/>
                  </a:prstGeom>
                  <a:noFill/>
                </p:spPr>
                <p:txBody>
                  <a:bodyPr wrap="square">
                    <a:spAutoFit/>
                  </a:bodyPr>
                  <a:lstStyle/>
                  <a:p>
                    <a:r>
                      <a:rPr lang="en-US" altLang="ja-JP" sz="1600" b="1" dirty="0">
                        <a:solidFill>
                          <a:srgbClr val="FF0000"/>
                        </a:solidFill>
                      </a:rPr>
                      <a:t>0.95DPA</a:t>
                    </a:r>
                    <a:endParaRPr lang="ja-JP" altLang="en-US" sz="1600" dirty="0"/>
                  </a:p>
                </p:txBody>
              </p:sp>
              <p:cxnSp>
                <p:nvCxnSpPr>
                  <p:cNvPr id="42" name="直線コネクタ 41">
                    <a:extLst>
                      <a:ext uri="{FF2B5EF4-FFF2-40B4-BE49-F238E27FC236}">
                        <a16:creationId xmlns:a16="http://schemas.microsoft.com/office/drawing/2014/main" id="{11C58822-FD23-8152-7497-8FCDD40A55A0}"/>
                      </a:ext>
                    </a:extLst>
                  </p:cNvPr>
                  <p:cNvCxnSpPr>
                    <a:cxnSpLocks/>
                    <a:stCxn id="37" idx="2"/>
                  </p:cNvCxnSpPr>
                  <p:nvPr/>
                </p:nvCxnSpPr>
                <p:spPr>
                  <a:xfrm flipH="1">
                    <a:off x="1290648" y="2011728"/>
                    <a:ext cx="714716" cy="6713"/>
                  </a:xfrm>
                  <a:prstGeom prst="line">
                    <a:avLst/>
                  </a:prstGeom>
                  <a:ln w="12700">
                    <a:solidFill>
                      <a:srgbClr val="FF5050"/>
                    </a:solidFill>
                    <a:prstDash val="dash"/>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0D0938D1-84E4-E734-3312-4E016718060E}"/>
                      </a:ext>
                    </a:extLst>
                  </p:cNvPr>
                  <p:cNvCxnSpPr>
                    <a:cxnSpLocks/>
                  </p:cNvCxnSpPr>
                  <p:nvPr/>
                </p:nvCxnSpPr>
                <p:spPr>
                  <a:xfrm flipH="1">
                    <a:off x="1321821" y="1218953"/>
                    <a:ext cx="1012421" cy="0"/>
                  </a:xfrm>
                  <a:prstGeom prst="line">
                    <a:avLst/>
                  </a:prstGeom>
                  <a:ln w="12700">
                    <a:solidFill>
                      <a:srgbClr val="FF5050"/>
                    </a:solidFill>
                    <a:prstDash val="dash"/>
                  </a:ln>
                </p:spPr>
                <p:style>
                  <a:lnRef idx="1">
                    <a:schemeClr val="accent1"/>
                  </a:lnRef>
                  <a:fillRef idx="0">
                    <a:schemeClr val="accent1"/>
                  </a:fillRef>
                  <a:effectRef idx="0">
                    <a:schemeClr val="accent1"/>
                  </a:effectRef>
                  <a:fontRef idx="minor">
                    <a:schemeClr val="tx1"/>
                  </a:fontRef>
                </p:style>
              </p:cxnSp>
              <p:cxnSp>
                <p:nvCxnSpPr>
                  <p:cNvPr id="44" name="直線矢印コネクタ 43">
                    <a:extLst>
                      <a:ext uri="{FF2B5EF4-FFF2-40B4-BE49-F238E27FC236}">
                        <a16:creationId xmlns:a16="http://schemas.microsoft.com/office/drawing/2014/main" id="{D70F2179-39AD-20A7-A34A-5E0D4BD6057A}"/>
                      </a:ext>
                    </a:extLst>
                  </p:cNvPr>
                  <p:cNvCxnSpPr>
                    <a:cxnSpLocks/>
                  </p:cNvCxnSpPr>
                  <p:nvPr/>
                </p:nvCxnSpPr>
                <p:spPr>
                  <a:xfrm flipV="1">
                    <a:off x="1537483" y="1207140"/>
                    <a:ext cx="0" cy="812093"/>
                  </a:xfrm>
                  <a:prstGeom prst="straightConnector1">
                    <a:avLst/>
                  </a:prstGeom>
                  <a:ln w="57150">
                    <a:solidFill>
                      <a:srgbClr val="FF5050"/>
                    </a:solidFill>
                    <a:tailEnd type="triangle"/>
                  </a:ln>
                </p:spPr>
                <p:style>
                  <a:lnRef idx="1">
                    <a:schemeClr val="accent1"/>
                  </a:lnRef>
                  <a:fillRef idx="0">
                    <a:schemeClr val="accent1"/>
                  </a:fillRef>
                  <a:effectRef idx="0">
                    <a:schemeClr val="accent1"/>
                  </a:effectRef>
                  <a:fontRef idx="minor">
                    <a:schemeClr val="tx1"/>
                  </a:fontRef>
                </p:style>
              </p:cxnSp>
            </p:grpSp>
            <p:sp>
              <p:nvSpPr>
                <p:cNvPr id="16" name="テキスト ボックス 15">
                  <a:extLst>
                    <a:ext uri="{FF2B5EF4-FFF2-40B4-BE49-F238E27FC236}">
                      <a16:creationId xmlns:a16="http://schemas.microsoft.com/office/drawing/2014/main" id="{3EA3E237-E9FB-DA5C-F145-D3460AC4648A}"/>
                    </a:ext>
                  </a:extLst>
                </p:cNvPr>
                <p:cNvSpPr txBox="1"/>
                <p:nvPr/>
              </p:nvSpPr>
              <p:spPr>
                <a:xfrm>
                  <a:off x="961246" y="6080974"/>
                  <a:ext cx="2904962" cy="276999"/>
                </a:xfrm>
                <a:prstGeom prst="rect">
                  <a:avLst/>
                </a:prstGeom>
                <a:noFill/>
              </p:spPr>
              <p:txBody>
                <a:bodyPr wrap="none" rtlCol="0">
                  <a:spAutoFit/>
                </a:bodyPr>
                <a:lstStyle/>
                <a:p>
                  <a:r>
                    <a:rPr kumimoji="1" lang="en-US" altLang="ja-JP" sz="1200" dirty="0"/>
                    <a:t>Strain</a:t>
                  </a:r>
                  <a:r>
                    <a:rPr kumimoji="1" lang="ja-JP" altLang="en-US" sz="1200" dirty="0"/>
                    <a:t> </a:t>
                  </a:r>
                  <a:r>
                    <a:rPr kumimoji="1" lang="en-US" altLang="ja-JP" sz="1200" dirty="0"/>
                    <a:t>(%)</a:t>
                  </a:r>
                  <a:r>
                    <a:rPr kumimoji="1" lang="ja-JP" altLang="en-US" sz="1200" dirty="0"/>
                    <a:t> ＝ </a:t>
                  </a:r>
                  <a:r>
                    <a:rPr kumimoji="1" lang="en-US" altLang="ja-JP" sz="1200" dirty="0"/>
                    <a:t>Elongation÷Gauge</a:t>
                  </a:r>
                  <a:r>
                    <a:rPr kumimoji="1" lang="ja-JP" altLang="en-US" sz="1200" dirty="0"/>
                    <a:t> </a:t>
                  </a:r>
                  <a:r>
                    <a:rPr kumimoji="1" lang="en-US" altLang="ja-JP" sz="1200" dirty="0"/>
                    <a:t>length</a:t>
                  </a:r>
                  <a:endParaRPr kumimoji="1" lang="ja-JP" altLang="en-US" sz="1200" dirty="0"/>
                </a:p>
              </p:txBody>
            </p:sp>
            <p:sp>
              <p:nvSpPr>
                <p:cNvPr id="17" name="テキスト ボックス 16">
                  <a:extLst>
                    <a:ext uri="{FF2B5EF4-FFF2-40B4-BE49-F238E27FC236}">
                      <a16:creationId xmlns:a16="http://schemas.microsoft.com/office/drawing/2014/main" id="{739BF3B9-50EF-EEF6-89AE-A9C2DDA59E8A}"/>
                    </a:ext>
                  </a:extLst>
                </p:cNvPr>
                <p:cNvSpPr txBox="1"/>
                <p:nvPr/>
              </p:nvSpPr>
              <p:spPr>
                <a:xfrm>
                  <a:off x="445887" y="5910803"/>
                  <a:ext cx="269626" cy="276999"/>
                </a:xfrm>
                <a:prstGeom prst="rect">
                  <a:avLst/>
                </a:prstGeom>
                <a:noFill/>
              </p:spPr>
              <p:txBody>
                <a:bodyPr wrap="none" rtlCol="0">
                  <a:spAutoFit/>
                </a:bodyPr>
                <a:lstStyle/>
                <a:p>
                  <a:r>
                    <a:rPr kumimoji="1" lang="en-US" altLang="ja-JP" sz="1200" dirty="0"/>
                    <a:t>0</a:t>
                  </a:r>
                  <a:endParaRPr kumimoji="1" lang="ja-JP" altLang="en-US" sz="1200" dirty="0"/>
                </a:p>
              </p:txBody>
            </p:sp>
            <p:sp>
              <p:nvSpPr>
                <p:cNvPr id="18" name="テキスト ボックス 17">
                  <a:extLst>
                    <a:ext uri="{FF2B5EF4-FFF2-40B4-BE49-F238E27FC236}">
                      <a16:creationId xmlns:a16="http://schemas.microsoft.com/office/drawing/2014/main" id="{3E97FD4C-A296-67FB-AE7F-CFA411383984}"/>
                    </a:ext>
                  </a:extLst>
                </p:cNvPr>
                <p:cNvSpPr txBox="1"/>
                <p:nvPr/>
              </p:nvSpPr>
              <p:spPr>
                <a:xfrm>
                  <a:off x="3095246" y="5925626"/>
                  <a:ext cx="354584" cy="276999"/>
                </a:xfrm>
                <a:prstGeom prst="rect">
                  <a:avLst/>
                </a:prstGeom>
                <a:noFill/>
              </p:spPr>
              <p:txBody>
                <a:bodyPr wrap="none" rtlCol="0">
                  <a:spAutoFit/>
                </a:bodyPr>
                <a:lstStyle/>
                <a:p>
                  <a:r>
                    <a:rPr kumimoji="1" lang="en-US" altLang="ja-JP" sz="1200" dirty="0"/>
                    <a:t>10</a:t>
                  </a:r>
                  <a:endParaRPr kumimoji="1" lang="ja-JP" altLang="en-US" sz="1200" dirty="0"/>
                </a:p>
              </p:txBody>
            </p:sp>
            <p:sp>
              <p:nvSpPr>
                <p:cNvPr id="19" name="テキスト ボックス 18">
                  <a:extLst>
                    <a:ext uri="{FF2B5EF4-FFF2-40B4-BE49-F238E27FC236}">
                      <a16:creationId xmlns:a16="http://schemas.microsoft.com/office/drawing/2014/main" id="{911B4EEA-7636-B942-36F7-5D1861667E3E}"/>
                    </a:ext>
                  </a:extLst>
                </p:cNvPr>
                <p:cNvSpPr txBox="1"/>
                <p:nvPr/>
              </p:nvSpPr>
              <p:spPr>
                <a:xfrm>
                  <a:off x="1813962" y="5935596"/>
                  <a:ext cx="269626" cy="276999"/>
                </a:xfrm>
                <a:prstGeom prst="rect">
                  <a:avLst/>
                </a:prstGeom>
                <a:noFill/>
              </p:spPr>
              <p:txBody>
                <a:bodyPr wrap="none" rtlCol="0">
                  <a:spAutoFit/>
                </a:bodyPr>
                <a:lstStyle/>
                <a:p>
                  <a:r>
                    <a:rPr kumimoji="1" lang="en-US" altLang="ja-JP" sz="1200" dirty="0"/>
                    <a:t>5</a:t>
                  </a:r>
                  <a:endParaRPr kumimoji="1" lang="ja-JP" altLang="en-US" sz="1200" dirty="0"/>
                </a:p>
              </p:txBody>
            </p:sp>
            <p:sp>
              <p:nvSpPr>
                <p:cNvPr id="20" name="テキスト ボックス 19">
                  <a:extLst>
                    <a:ext uri="{FF2B5EF4-FFF2-40B4-BE49-F238E27FC236}">
                      <a16:creationId xmlns:a16="http://schemas.microsoft.com/office/drawing/2014/main" id="{C0EC93CC-A372-CB52-F982-2F86E21A777B}"/>
                    </a:ext>
                  </a:extLst>
                </p:cNvPr>
                <p:cNvSpPr txBox="1"/>
                <p:nvPr/>
              </p:nvSpPr>
              <p:spPr>
                <a:xfrm>
                  <a:off x="4113468" y="5925626"/>
                  <a:ext cx="354584" cy="276999"/>
                </a:xfrm>
                <a:prstGeom prst="rect">
                  <a:avLst/>
                </a:prstGeom>
                <a:noFill/>
              </p:spPr>
              <p:txBody>
                <a:bodyPr wrap="none" rtlCol="0">
                  <a:spAutoFit/>
                </a:bodyPr>
                <a:lstStyle/>
                <a:p>
                  <a:r>
                    <a:rPr kumimoji="1" lang="en-US" altLang="ja-JP" sz="1200" dirty="0"/>
                    <a:t>15</a:t>
                  </a:r>
                  <a:endParaRPr kumimoji="1" lang="ja-JP" altLang="en-US" sz="1200" dirty="0"/>
                </a:p>
              </p:txBody>
            </p:sp>
            <p:sp>
              <p:nvSpPr>
                <p:cNvPr id="21" name="テキスト ボックス 20">
                  <a:extLst>
                    <a:ext uri="{FF2B5EF4-FFF2-40B4-BE49-F238E27FC236}">
                      <a16:creationId xmlns:a16="http://schemas.microsoft.com/office/drawing/2014/main" id="{F0A4187F-2BC3-907C-23DD-503C3CC867C0}"/>
                    </a:ext>
                  </a:extLst>
                </p:cNvPr>
                <p:cNvSpPr txBox="1"/>
                <p:nvPr/>
              </p:nvSpPr>
              <p:spPr>
                <a:xfrm>
                  <a:off x="359801" y="5805887"/>
                  <a:ext cx="269626" cy="276999"/>
                </a:xfrm>
                <a:prstGeom prst="rect">
                  <a:avLst/>
                </a:prstGeom>
                <a:noFill/>
              </p:spPr>
              <p:txBody>
                <a:bodyPr wrap="none" rtlCol="0">
                  <a:spAutoFit/>
                </a:bodyPr>
                <a:lstStyle/>
                <a:p>
                  <a:r>
                    <a:rPr kumimoji="1" lang="en-US" altLang="ja-JP" sz="1200" dirty="0"/>
                    <a:t>0</a:t>
                  </a:r>
                  <a:endParaRPr kumimoji="1" lang="ja-JP" altLang="en-US" sz="1200" dirty="0"/>
                </a:p>
              </p:txBody>
            </p:sp>
            <p:sp>
              <p:nvSpPr>
                <p:cNvPr id="22" name="テキスト ボックス 21">
                  <a:extLst>
                    <a:ext uri="{FF2B5EF4-FFF2-40B4-BE49-F238E27FC236}">
                      <a16:creationId xmlns:a16="http://schemas.microsoft.com/office/drawing/2014/main" id="{5383D428-9FFC-70DF-95C1-33EDEA5682D1}"/>
                    </a:ext>
                  </a:extLst>
                </p:cNvPr>
                <p:cNvSpPr txBox="1"/>
                <p:nvPr/>
              </p:nvSpPr>
              <p:spPr>
                <a:xfrm>
                  <a:off x="186027" y="5414981"/>
                  <a:ext cx="439544" cy="276999"/>
                </a:xfrm>
                <a:prstGeom prst="rect">
                  <a:avLst/>
                </a:prstGeom>
                <a:noFill/>
              </p:spPr>
              <p:txBody>
                <a:bodyPr wrap="none" rtlCol="0">
                  <a:spAutoFit/>
                </a:bodyPr>
                <a:lstStyle/>
                <a:p>
                  <a:r>
                    <a:rPr kumimoji="1" lang="en-US" altLang="ja-JP" sz="1200" dirty="0"/>
                    <a:t>250</a:t>
                  </a:r>
                  <a:endParaRPr kumimoji="1" lang="ja-JP" altLang="en-US" sz="1200" dirty="0"/>
                </a:p>
              </p:txBody>
            </p:sp>
            <p:sp>
              <p:nvSpPr>
                <p:cNvPr id="23" name="テキスト ボックス 22">
                  <a:extLst>
                    <a:ext uri="{FF2B5EF4-FFF2-40B4-BE49-F238E27FC236}">
                      <a16:creationId xmlns:a16="http://schemas.microsoft.com/office/drawing/2014/main" id="{60DB8672-CC81-C9B9-B4F2-60C21AEBFDE0}"/>
                    </a:ext>
                  </a:extLst>
                </p:cNvPr>
                <p:cNvSpPr txBox="1"/>
                <p:nvPr/>
              </p:nvSpPr>
              <p:spPr>
                <a:xfrm>
                  <a:off x="172156" y="4980147"/>
                  <a:ext cx="439544" cy="276999"/>
                </a:xfrm>
                <a:prstGeom prst="rect">
                  <a:avLst/>
                </a:prstGeom>
                <a:noFill/>
              </p:spPr>
              <p:txBody>
                <a:bodyPr wrap="none" rtlCol="0">
                  <a:spAutoFit/>
                </a:bodyPr>
                <a:lstStyle/>
                <a:p>
                  <a:r>
                    <a:rPr kumimoji="1" lang="en-US" altLang="ja-JP" sz="1200" dirty="0"/>
                    <a:t>500</a:t>
                  </a:r>
                  <a:endParaRPr kumimoji="1" lang="ja-JP" altLang="en-US" sz="1200" dirty="0"/>
                </a:p>
              </p:txBody>
            </p:sp>
            <p:sp>
              <p:nvSpPr>
                <p:cNvPr id="24" name="テキスト ボックス 23">
                  <a:extLst>
                    <a:ext uri="{FF2B5EF4-FFF2-40B4-BE49-F238E27FC236}">
                      <a16:creationId xmlns:a16="http://schemas.microsoft.com/office/drawing/2014/main" id="{495DEC9B-53E1-3D6F-4D1D-F3EFF31DD9EF}"/>
                    </a:ext>
                  </a:extLst>
                </p:cNvPr>
                <p:cNvSpPr txBox="1"/>
                <p:nvPr/>
              </p:nvSpPr>
              <p:spPr>
                <a:xfrm>
                  <a:off x="171611" y="4554111"/>
                  <a:ext cx="439544" cy="276999"/>
                </a:xfrm>
                <a:prstGeom prst="rect">
                  <a:avLst/>
                </a:prstGeom>
                <a:noFill/>
              </p:spPr>
              <p:txBody>
                <a:bodyPr wrap="none" rtlCol="0">
                  <a:spAutoFit/>
                </a:bodyPr>
                <a:lstStyle/>
                <a:p>
                  <a:r>
                    <a:rPr kumimoji="1" lang="en-US" altLang="ja-JP" sz="1200" dirty="0"/>
                    <a:t>750</a:t>
                  </a:r>
                  <a:endParaRPr kumimoji="1" lang="ja-JP" altLang="en-US" sz="1200" dirty="0"/>
                </a:p>
              </p:txBody>
            </p:sp>
            <p:sp>
              <p:nvSpPr>
                <p:cNvPr id="25" name="テキスト ボックス 24">
                  <a:extLst>
                    <a:ext uri="{FF2B5EF4-FFF2-40B4-BE49-F238E27FC236}">
                      <a16:creationId xmlns:a16="http://schemas.microsoft.com/office/drawing/2014/main" id="{6772D014-5697-BAA1-743C-6B6F54458C69}"/>
                    </a:ext>
                  </a:extLst>
                </p:cNvPr>
                <p:cNvSpPr txBox="1"/>
                <p:nvPr/>
              </p:nvSpPr>
              <p:spPr>
                <a:xfrm>
                  <a:off x="101068" y="4080108"/>
                  <a:ext cx="524503" cy="276999"/>
                </a:xfrm>
                <a:prstGeom prst="rect">
                  <a:avLst/>
                </a:prstGeom>
                <a:noFill/>
              </p:spPr>
              <p:txBody>
                <a:bodyPr wrap="none" rtlCol="0">
                  <a:spAutoFit/>
                </a:bodyPr>
                <a:lstStyle/>
                <a:p>
                  <a:r>
                    <a:rPr kumimoji="1" lang="en-US" altLang="ja-JP" sz="1200" dirty="0"/>
                    <a:t>1000</a:t>
                  </a:r>
                  <a:endParaRPr kumimoji="1" lang="ja-JP" altLang="en-US" sz="1200" dirty="0"/>
                </a:p>
              </p:txBody>
            </p:sp>
            <p:sp>
              <p:nvSpPr>
                <p:cNvPr id="26" name="テキスト ボックス 25">
                  <a:extLst>
                    <a:ext uri="{FF2B5EF4-FFF2-40B4-BE49-F238E27FC236}">
                      <a16:creationId xmlns:a16="http://schemas.microsoft.com/office/drawing/2014/main" id="{EA4AEF43-D360-07A2-A6AA-4138CEB8A46F}"/>
                    </a:ext>
                  </a:extLst>
                </p:cNvPr>
                <p:cNvSpPr txBox="1"/>
                <p:nvPr/>
              </p:nvSpPr>
              <p:spPr>
                <a:xfrm rot="16200000">
                  <a:off x="-466551" y="4759140"/>
                  <a:ext cx="1082348" cy="276999"/>
                </a:xfrm>
                <a:prstGeom prst="rect">
                  <a:avLst/>
                </a:prstGeom>
                <a:noFill/>
              </p:spPr>
              <p:txBody>
                <a:bodyPr wrap="none" rtlCol="0">
                  <a:spAutoFit/>
                </a:bodyPr>
                <a:lstStyle/>
                <a:p>
                  <a:r>
                    <a:rPr kumimoji="1" lang="en-US" altLang="ja-JP" sz="1200" dirty="0"/>
                    <a:t>Stress</a:t>
                  </a:r>
                  <a:r>
                    <a:rPr kumimoji="1" lang="ja-JP" altLang="en-US" sz="1200" dirty="0"/>
                    <a:t> </a:t>
                  </a:r>
                  <a:r>
                    <a:rPr kumimoji="1" lang="en-US" altLang="ja-JP" sz="1200" dirty="0"/>
                    <a:t>(MPa)</a:t>
                  </a:r>
                  <a:endParaRPr kumimoji="1" lang="ja-JP" altLang="en-US" sz="1200" dirty="0"/>
                </a:p>
              </p:txBody>
            </p:sp>
            <p:sp>
              <p:nvSpPr>
                <p:cNvPr id="27" name="テキスト ボックス 26">
                  <a:extLst>
                    <a:ext uri="{FF2B5EF4-FFF2-40B4-BE49-F238E27FC236}">
                      <a16:creationId xmlns:a16="http://schemas.microsoft.com/office/drawing/2014/main" id="{5814FA2B-B68A-19CB-9A6D-AEDCB8F59570}"/>
                    </a:ext>
                  </a:extLst>
                </p:cNvPr>
                <p:cNvSpPr txBox="1"/>
                <p:nvPr/>
              </p:nvSpPr>
              <p:spPr>
                <a:xfrm>
                  <a:off x="822266" y="5365910"/>
                  <a:ext cx="1229903" cy="480652"/>
                </a:xfrm>
                <a:prstGeom prst="rect">
                  <a:avLst/>
                </a:prstGeom>
                <a:noFill/>
              </p:spPr>
              <p:txBody>
                <a:bodyPr wrap="none" rtlCol="0">
                  <a:spAutoFit/>
                </a:bodyPr>
                <a:lstStyle/>
                <a:p>
                  <a:r>
                    <a:rPr kumimoji="1" lang="en-US" altLang="ja-JP" sz="1200" b="1" dirty="0">
                      <a:solidFill>
                        <a:srgbClr val="FF0000"/>
                      </a:solidFill>
                    </a:rPr>
                    <a:t>After</a:t>
                  </a:r>
                  <a:r>
                    <a:rPr kumimoji="1" lang="ja-JP" altLang="en-US" sz="1200" b="1" dirty="0">
                      <a:solidFill>
                        <a:srgbClr val="FF0000"/>
                      </a:solidFill>
                    </a:rPr>
                    <a:t> </a:t>
                  </a:r>
                  <a:r>
                    <a:rPr kumimoji="1" lang="en-US" altLang="ja-JP" sz="1200" b="1" dirty="0" err="1">
                      <a:solidFill>
                        <a:srgbClr val="FF0000"/>
                      </a:solidFill>
                    </a:rPr>
                    <a:t>irradiaiton</a:t>
                  </a:r>
                  <a:endParaRPr kumimoji="1" lang="en-US" altLang="ja-JP" sz="1200" b="1" dirty="0">
                    <a:solidFill>
                      <a:srgbClr val="FF0000"/>
                    </a:solidFill>
                  </a:endParaRPr>
                </a:p>
                <a:p>
                  <a:r>
                    <a:rPr kumimoji="1" lang="ja-JP" altLang="en-US" sz="1600" b="1" dirty="0">
                      <a:solidFill>
                        <a:srgbClr val="FF0000"/>
                      </a:solidFill>
                    </a:rPr>
                    <a:t>：</a:t>
                  </a:r>
                  <a:r>
                    <a:rPr kumimoji="1" lang="en-US" altLang="ja-JP" sz="1600" b="1" dirty="0">
                      <a:solidFill>
                        <a:srgbClr val="FF0000"/>
                      </a:solidFill>
                    </a:rPr>
                    <a:t>0.0</a:t>
                  </a:r>
                  <a:r>
                    <a:rPr kumimoji="1" lang="ja-JP" altLang="en-US" sz="1600" b="1" dirty="0">
                      <a:solidFill>
                        <a:srgbClr val="FF0000"/>
                      </a:solidFill>
                    </a:rPr>
                    <a:t>％</a:t>
                  </a:r>
                </a:p>
              </p:txBody>
            </p:sp>
            <p:sp>
              <p:nvSpPr>
                <p:cNvPr id="28" name="テキスト ボックス 27">
                  <a:extLst>
                    <a:ext uri="{FF2B5EF4-FFF2-40B4-BE49-F238E27FC236}">
                      <a16:creationId xmlns:a16="http://schemas.microsoft.com/office/drawing/2014/main" id="{F5A110C6-8DAB-26D6-4E07-FF67C4D7C44A}"/>
                    </a:ext>
                  </a:extLst>
                </p:cNvPr>
                <p:cNvSpPr txBox="1"/>
                <p:nvPr/>
              </p:nvSpPr>
              <p:spPr>
                <a:xfrm>
                  <a:off x="3271823" y="3793260"/>
                  <a:ext cx="1085850" cy="480652"/>
                </a:xfrm>
                <a:prstGeom prst="rect">
                  <a:avLst/>
                </a:prstGeom>
                <a:noFill/>
              </p:spPr>
              <p:txBody>
                <a:bodyPr wrap="square">
                  <a:spAutoFit/>
                </a:bodyPr>
                <a:lstStyle/>
                <a:p>
                  <a:r>
                    <a:rPr lang="en-US" altLang="ja-JP" sz="1400" b="1" dirty="0"/>
                    <a:t>Before</a:t>
                  </a:r>
                </a:p>
                <a:p>
                  <a:r>
                    <a:rPr lang="en-US" altLang="ja-JP" sz="1400" b="1" dirty="0"/>
                    <a:t>Irradiation</a:t>
                  </a:r>
                </a:p>
              </p:txBody>
            </p:sp>
            <p:cxnSp>
              <p:nvCxnSpPr>
                <p:cNvPr id="29" name="直線コネクタ 28">
                  <a:extLst>
                    <a:ext uri="{FF2B5EF4-FFF2-40B4-BE49-F238E27FC236}">
                      <a16:creationId xmlns:a16="http://schemas.microsoft.com/office/drawing/2014/main" id="{DBAB6C25-4A26-0BF9-61B1-E0609340188D}"/>
                    </a:ext>
                  </a:extLst>
                </p:cNvPr>
                <p:cNvCxnSpPr>
                  <a:cxnSpLocks/>
                </p:cNvCxnSpPr>
                <p:nvPr/>
              </p:nvCxnSpPr>
              <p:spPr>
                <a:xfrm flipH="1">
                  <a:off x="2682892" y="4245715"/>
                  <a:ext cx="596210" cy="1728049"/>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0" name="楕円 29">
                  <a:extLst>
                    <a:ext uri="{FF2B5EF4-FFF2-40B4-BE49-F238E27FC236}">
                      <a16:creationId xmlns:a16="http://schemas.microsoft.com/office/drawing/2014/main" id="{39796E85-4EC8-5950-55A9-B2167C154900}"/>
                    </a:ext>
                  </a:extLst>
                </p:cNvPr>
                <p:cNvSpPr/>
                <p:nvPr/>
              </p:nvSpPr>
              <p:spPr>
                <a:xfrm>
                  <a:off x="3218538" y="4231232"/>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cxnSp>
              <p:nvCxnSpPr>
                <p:cNvPr id="31" name="直線矢印コネクタ 30">
                  <a:extLst>
                    <a:ext uri="{FF2B5EF4-FFF2-40B4-BE49-F238E27FC236}">
                      <a16:creationId xmlns:a16="http://schemas.microsoft.com/office/drawing/2014/main" id="{B960E423-C78F-41EA-C01D-0C15D2F31143}"/>
                    </a:ext>
                  </a:extLst>
                </p:cNvPr>
                <p:cNvCxnSpPr>
                  <a:cxnSpLocks/>
                </p:cNvCxnSpPr>
                <p:nvPr/>
              </p:nvCxnSpPr>
              <p:spPr>
                <a:xfrm>
                  <a:off x="813908" y="5342796"/>
                  <a:ext cx="2084685" cy="0"/>
                </a:xfrm>
                <a:prstGeom prst="straightConnector1">
                  <a:avLst/>
                </a:prstGeom>
                <a:ln w="57150">
                  <a:solidFill>
                    <a:srgbClr val="FF5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EBA18A8B-FA7D-8121-184E-5E5874A612B4}"/>
                    </a:ext>
                  </a:extLst>
                </p:cNvPr>
                <p:cNvSpPr txBox="1"/>
                <p:nvPr/>
              </p:nvSpPr>
              <p:spPr>
                <a:xfrm>
                  <a:off x="3000187" y="5305279"/>
                  <a:ext cx="954003" cy="593746"/>
                </a:xfrm>
                <a:prstGeom prst="rect">
                  <a:avLst/>
                </a:prstGeom>
                <a:noFill/>
              </p:spPr>
              <p:txBody>
                <a:bodyPr wrap="square">
                  <a:spAutoFit/>
                </a:bodyPr>
                <a:lstStyle/>
                <a:p>
                  <a:r>
                    <a:rPr lang="en-US" altLang="ja-JP" sz="1200" b="1" dirty="0"/>
                    <a:t>Uniform Elongation</a:t>
                  </a:r>
                  <a:endParaRPr kumimoji="1" lang="en-US" altLang="ja-JP" sz="1200" b="1" dirty="0"/>
                </a:p>
                <a:p>
                  <a:r>
                    <a:rPr lang="en-US" altLang="ja-JP" sz="1200" b="1" dirty="0"/>
                    <a:t>7.0%</a:t>
                  </a:r>
                  <a:r>
                    <a:rPr kumimoji="1" lang="ja-JP" altLang="en-US" sz="1200" b="1" dirty="0"/>
                    <a:t> </a:t>
                  </a:r>
                  <a:endParaRPr kumimoji="1" lang="en-US" altLang="ja-JP" sz="1200" b="1" dirty="0"/>
                </a:p>
              </p:txBody>
            </p:sp>
            <p:sp>
              <p:nvSpPr>
                <p:cNvPr id="33" name="テキスト ボックス 32">
                  <a:extLst>
                    <a:ext uri="{FF2B5EF4-FFF2-40B4-BE49-F238E27FC236}">
                      <a16:creationId xmlns:a16="http://schemas.microsoft.com/office/drawing/2014/main" id="{FE918E01-CDE8-FB5C-6067-E989C5A039D9}"/>
                    </a:ext>
                  </a:extLst>
                </p:cNvPr>
                <p:cNvSpPr txBox="1"/>
                <p:nvPr/>
              </p:nvSpPr>
              <p:spPr>
                <a:xfrm rot="900950">
                  <a:off x="1619190" y="4969106"/>
                  <a:ext cx="1458754" cy="537198"/>
                </a:xfrm>
                <a:prstGeom prst="rect">
                  <a:avLst/>
                </a:prstGeom>
                <a:noFill/>
              </p:spPr>
              <p:txBody>
                <a:bodyPr wrap="square">
                  <a:spAutoFit/>
                </a:bodyPr>
                <a:lstStyle/>
                <a:p>
                  <a:pPr algn="ctr"/>
                  <a:r>
                    <a:rPr lang="en-US" altLang="ja-JP" sz="1600" dirty="0">
                      <a:solidFill>
                        <a:srgbClr val="FFFF00"/>
                      </a:solidFill>
                      <a:effectLst>
                        <a:glow rad="101600">
                          <a:schemeClr val="tx1">
                            <a:alpha val="60000"/>
                          </a:schemeClr>
                        </a:glow>
                      </a:effectLst>
                      <a:latin typeface="Arial Black" panose="020B0A04020102020204" pitchFamily="34" charset="0"/>
                      <a:ea typeface="HGP創英角ｺﾞｼｯｸUB" panose="020B0900000000000000" pitchFamily="50" charset="-128"/>
                    </a:rPr>
                    <a:t>Entirely</a:t>
                  </a:r>
                  <a:r>
                    <a:rPr lang="ja-JP" altLang="en-US" sz="1600" dirty="0">
                      <a:solidFill>
                        <a:srgbClr val="FFFF00"/>
                      </a:solidFill>
                      <a:effectLst>
                        <a:glow rad="101600">
                          <a:schemeClr val="tx1">
                            <a:alpha val="60000"/>
                          </a:schemeClr>
                        </a:glow>
                      </a:effectLst>
                      <a:latin typeface="Arial Black" panose="020B0A04020102020204" pitchFamily="34" charset="0"/>
                      <a:ea typeface="HGP創英角ｺﾞｼｯｸUB" panose="020B0900000000000000" pitchFamily="50" charset="-128"/>
                    </a:rPr>
                    <a:t> </a:t>
                  </a:r>
                  <a:r>
                    <a:rPr lang="en-US" altLang="ja-JP" sz="1600" dirty="0">
                      <a:solidFill>
                        <a:srgbClr val="FFFF00"/>
                      </a:solidFill>
                      <a:effectLst>
                        <a:glow rad="101600">
                          <a:schemeClr val="tx1">
                            <a:alpha val="60000"/>
                          </a:schemeClr>
                        </a:glow>
                      </a:effectLst>
                      <a:latin typeface="Arial Black" panose="020B0A04020102020204" pitchFamily="34" charset="0"/>
                      <a:ea typeface="HGP創英角ｺﾞｼｯｸUB" panose="020B0900000000000000" pitchFamily="50" charset="-128"/>
                    </a:rPr>
                    <a:t>Brittle</a:t>
                  </a:r>
                </a:p>
              </p:txBody>
            </p:sp>
            <p:sp>
              <p:nvSpPr>
                <p:cNvPr id="34" name="楕円 33">
                  <a:extLst>
                    <a:ext uri="{FF2B5EF4-FFF2-40B4-BE49-F238E27FC236}">
                      <a16:creationId xmlns:a16="http://schemas.microsoft.com/office/drawing/2014/main" id="{28B07A5C-471B-3243-3B73-00D151EF99F9}"/>
                    </a:ext>
                  </a:extLst>
                </p:cNvPr>
                <p:cNvSpPr/>
                <p:nvPr/>
              </p:nvSpPr>
              <p:spPr>
                <a:xfrm>
                  <a:off x="1378719" y="4119483"/>
                  <a:ext cx="86360" cy="9149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35" name="テキスト ボックス 34">
                  <a:extLst>
                    <a:ext uri="{FF2B5EF4-FFF2-40B4-BE49-F238E27FC236}">
                      <a16:creationId xmlns:a16="http://schemas.microsoft.com/office/drawing/2014/main" id="{27F6179A-85CC-434A-DD9F-7FC0DEEE6B53}"/>
                    </a:ext>
                  </a:extLst>
                </p:cNvPr>
                <p:cNvSpPr txBox="1"/>
                <p:nvPr/>
              </p:nvSpPr>
              <p:spPr>
                <a:xfrm>
                  <a:off x="98512" y="3562429"/>
                  <a:ext cx="524503" cy="276999"/>
                </a:xfrm>
                <a:prstGeom prst="rect">
                  <a:avLst/>
                </a:prstGeom>
                <a:noFill/>
              </p:spPr>
              <p:txBody>
                <a:bodyPr wrap="none" rtlCol="0">
                  <a:spAutoFit/>
                </a:bodyPr>
                <a:lstStyle/>
                <a:p>
                  <a:r>
                    <a:rPr kumimoji="1" lang="en-US" altLang="ja-JP" sz="1200" dirty="0"/>
                    <a:t>1250</a:t>
                  </a:r>
                  <a:endParaRPr kumimoji="1" lang="ja-JP" altLang="en-US" sz="1200" dirty="0"/>
                </a:p>
              </p:txBody>
            </p:sp>
          </p:grpSp>
          <p:sp>
            <p:nvSpPr>
              <p:cNvPr id="14" name="テキスト ボックス 13">
                <a:extLst>
                  <a:ext uri="{FF2B5EF4-FFF2-40B4-BE49-F238E27FC236}">
                    <a16:creationId xmlns:a16="http://schemas.microsoft.com/office/drawing/2014/main" id="{4B5BC309-9EE6-AEAE-35B3-EB9636974241}"/>
                  </a:ext>
                </a:extLst>
              </p:cNvPr>
              <p:cNvSpPr txBox="1"/>
              <p:nvPr/>
            </p:nvSpPr>
            <p:spPr>
              <a:xfrm rot="18900000">
                <a:off x="851439" y="3690772"/>
                <a:ext cx="1153043" cy="282737"/>
              </a:xfrm>
              <a:prstGeom prst="rect">
                <a:avLst/>
              </a:prstGeom>
              <a:noFill/>
            </p:spPr>
            <p:txBody>
              <a:bodyPr wrap="square">
                <a:spAutoFit/>
              </a:bodyPr>
              <a:lstStyle/>
              <a:p>
                <a:pPr algn="ctr"/>
                <a:r>
                  <a:rPr lang="en-US" altLang="ja-JP" sz="1400" dirty="0">
                    <a:solidFill>
                      <a:srgbClr val="FFFF00"/>
                    </a:solidFill>
                    <a:effectLst>
                      <a:glow rad="101600">
                        <a:schemeClr val="tx1">
                          <a:alpha val="60000"/>
                        </a:schemeClr>
                      </a:glow>
                    </a:effectLst>
                    <a:latin typeface="Arial Black" panose="020B0A04020102020204" pitchFamily="34" charset="0"/>
                    <a:ea typeface="HGP創英角ｺﾞｼｯｸUB" panose="020B0900000000000000" pitchFamily="50" charset="-128"/>
                  </a:rPr>
                  <a:t>Hardening</a:t>
                </a:r>
              </a:p>
            </p:txBody>
          </p:sp>
        </p:grpSp>
        <p:sp>
          <p:nvSpPr>
            <p:cNvPr id="10" name="テキスト ボックス 9">
              <a:extLst>
                <a:ext uri="{FF2B5EF4-FFF2-40B4-BE49-F238E27FC236}">
                  <a16:creationId xmlns:a16="http://schemas.microsoft.com/office/drawing/2014/main" id="{9EA790EF-617A-EE9A-6D56-1D2F2BEB72F2}"/>
                </a:ext>
              </a:extLst>
            </p:cNvPr>
            <p:cNvSpPr txBox="1"/>
            <p:nvPr/>
          </p:nvSpPr>
          <p:spPr>
            <a:xfrm>
              <a:off x="3599990" y="3413831"/>
              <a:ext cx="1379031" cy="338554"/>
            </a:xfrm>
            <a:prstGeom prst="rect">
              <a:avLst/>
            </a:prstGeom>
            <a:noFill/>
          </p:spPr>
          <p:txBody>
            <a:bodyPr wrap="square">
              <a:spAutoFit/>
            </a:bodyPr>
            <a:lstStyle/>
            <a:p>
              <a:r>
                <a:rPr lang="en-US" altLang="ja-JP" sz="1600" b="1" u="sng" dirty="0">
                  <a:solidFill>
                    <a:srgbClr val="FF9933"/>
                  </a:solidFill>
                </a:rPr>
                <a:t>Confidential</a:t>
              </a:r>
              <a:endParaRPr lang="ja-JP" altLang="en-US" sz="1600" b="1" u="sng" dirty="0">
                <a:solidFill>
                  <a:srgbClr val="FF9933"/>
                </a:solidFill>
              </a:endParaRPr>
            </a:p>
          </p:txBody>
        </p:sp>
      </p:grpSp>
      <p:grpSp>
        <p:nvGrpSpPr>
          <p:cNvPr id="45" name="グループ化 44">
            <a:extLst>
              <a:ext uri="{FF2B5EF4-FFF2-40B4-BE49-F238E27FC236}">
                <a16:creationId xmlns:a16="http://schemas.microsoft.com/office/drawing/2014/main" id="{CA21FB94-CAE2-3709-A2DE-3CC156A07C1F}"/>
              </a:ext>
            </a:extLst>
          </p:cNvPr>
          <p:cNvGrpSpPr/>
          <p:nvPr/>
        </p:nvGrpSpPr>
        <p:grpSpPr>
          <a:xfrm>
            <a:off x="9214992" y="3306264"/>
            <a:ext cx="3057214" cy="2892601"/>
            <a:chOff x="5013650" y="3406895"/>
            <a:chExt cx="2947518" cy="2788811"/>
          </a:xfrm>
        </p:grpSpPr>
        <p:pic>
          <p:nvPicPr>
            <p:cNvPr id="46" name="図 45">
              <a:extLst>
                <a:ext uri="{FF2B5EF4-FFF2-40B4-BE49-F238E27FC236}">
                  <a16:creationId xmlns:a16="http://schemas.microsoft.com/office/drawing/2014/main" id="{A76F13E1-591A-142A-5822-11C8638D6BC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18764" y="3437046"/>
              <a:ext cx="2709009" cy="2661813"/>
            </a:xfrm>
            <a:prstGeom prst="rect">
              <a:avLst/>
            </a:prstGeom>
          </p:spPr>
        </p:pic>
        <p:cxnSp>
          <p:nvCxnSpPr>
            <p:cNvPr id="48" name="直線矢印コネクタ 47">
              <a:extLst>
                <a:ext uri="{FF2B5EF4-FFF2-40B4-BE49-F238E27FC236}">
                  <a16:creationId xmlns:a16="http://schemas.microsoft.com/office/drawing/2014/main" id="{C340FD31-BF37-6139-730B-BD846321F002}"/>
                </a:ext>
              </a:extLst>
            </p:cNvPr>
            <p:cNvCxnSpPr/>
            <p:nvPr/>
          </p:nvCxnSpPr>
          <p:spPr bwMode="auto">
            <a:xfrm flipH="1" flipV="1">
              <a:off x="5110313" y="5281894"/>
              <a:ext cx="553005" cy="46127"/>
            </a:xfrm>
            <a:prstGeom prst="straightConnector1">
              <a:avLst/>
            </a:prstGeom>
            <a:gradFill rotWithShape="0">
              <a:gsLst>
                <a:gs pos="0">
                  <a:schemeClr val="bg1"/>
                </a:gs>
                <a:gs pos="100000">
                  <a:schemeClr val="accent1"/>
                </a:gs>
              </a:gsLst>
              <a:path path="rect">
                <a:fillToRect l="50000" t="50000" r="50000" b="50000"/>
              </a:path>
            </a:gradFill>
            <a:ln w="28575" cap="flat" cmpd="sng" algn="ctr">
              <a:solidFill>
                <a:srgbClr val="FFFF00"/>
              </a:solidFill>
              <a:prstDash val="solid"/>
              <a:round/>
              <a:headEnd type="none" w="med" len="med"/>
              <a:tailEnd type="triangle"/>
            </a:ln>
            <a:effectLst>
              <a:glow rad="63500">
                <a:schemeClr val="accent4">
                  <a:satMod val="175000"/>
                  <a:alpha val="40000"/>
                </a:schemeClr>
              </a:glow>
            </a:effectLst>
          </p:spPr>
        </p:cxnSp>
        <p:sp>
          <p:nvSpPr>
            <p:cNvPr id="49" name="テキスト ボックス 48">
              <a:extLst>
                <a:ext uri="{FF2B5EF4-FFF2-40B4-BE49-F238E27FC236}">
                  <a16:creationId xmlns:a16="http://schemas.microsoft.com/office/drawing/2014/main" id="{59A42E8D-C000-7CEC-FF67-4172F103F3C9}"/>
                </a:ext>
              </a:extLst>
            </p:cNvPr>
            <p:cNvSpPr txBox="1"/>
            <p:nvPr/>
          </p:nvSpPr>
          <p:spPr>
            <a:xfrm rot="315042">
              <a:off x="5013650" y="4916400"/>
              <a:ext cx="875624" cy="369332"/>
            </a:xfrm>
            <a:prstGeom prst="rect">
              <a:avLst/>
            </a:prstGeom>
            <a:noFill/>
          </p:spPr>
          <p:txBody>
            <a:bodyPr wrap="none" rtlCol="0">
              <a:spAutoFit/>
            </a:bodyPr>
            <a:lstStyle/>
            <a:p>
              <a:r>
                <a:rPr kumimoji="1" lang="ja-JP" altLang="en-US" b="1" dirty="0">
                  <a:solidFill>
                    <a:srgbClr val="FFFF00"/>
                  </a:solidFill>
                  <a:effectLst>
                    <a:glow rad="63500">
                      <a:schemeClr val="accent4">
                        <a:satMod val="175000"/>
                        <a:alpha val="40000"/>
                      </a:schemeClr>
                    </a:glow>
                  </a:effectLst>
                </a:rPr>
                <a:t>｛</a:t>
              </a:r>
              <a:r>
                <a:rPr kumimoji="1" lang="en-US" altLang="ja-JP" b="1" dirty="0">
                  <a:solidFill>
                    <a:srgbClr val="FFFF00"/>
                  </a:solidFill>
                  <a:effectLst>
                    <a:glow rad="63500">
                      <a:schemeClr val="accent4">
                        <a:satMod val="175000"/>
                        <a:alpha val="40000"/>
                      </a:schemeClr>
                    </a:glow>
                  </a:effectLst>
                </a:rPr>
                <a:t>110</a:t>
              </a:r>
              <a:r>
                <a:rPr kumimoji="1" lang="ja-JP" altLang="en-US" b="1" dirty="0">
                  <a:solidFill>
                    <a:srgbClr val="FFFF00"/>
                  </a:solidFill>
                  <a:effectLst>
                    <a:glow rad="63500">
                      <a:schemeClr val="accent4">
                        <a:satMod val="175000"/>
                        <a:alpha val="40000"/>
                      </a:schemeClr>
                    </a:glow>
                  </a:effectLst>
                </a:rPr>
                <a:t>｝</a:t>
              </a:r>
              <a:r>
                <a:rPr kumimoji="1" lang="en-US" altLang="ja-JP" b="1" baseline="-25000" dirty="0">
                  <a:solidFill>
                    <a:srgbClr val="FFFF00"/>
                  </a:solidFill>
                  <a:effectLst>
                    <a:glow rad="63500">
                      <a:schemeClr val="accent4">
                        <a:satMod val="175000"/>
                        <a:alpha val="40000"/>
                      </a:schemeClr>
                    </a:glow>
                  </a:effectLst>
                  <a:latin typeface="Symbol" panose="05050102010706020507" pitchFamily="18" charset="2"/>
                </a:rPr>
                <a:t>b</a:t>
              </a:r>
              <a:endParaRPr kumimoji="1" lang="ja-JP" altLang="en-US" b="1" baseline="-25000" dirty="0">
                <a:solidFill>
                  <a:srgbClr val="FFFF00"/>
                </a:solidFill>
                <a:effectLst>
                  <a:glow rad="63500">
                    <a:schemeClr val="accent4">
                      <a:satMod val="175000"/>
                      <a:alpha val="40000"/>
                    </a:schemeClr>
                  </a:glow>
                </a:effectLst>
                <a:latin typeface="Symbol" panose="05050102010706020507" pitchFamily="18" charset="2"/>
              </a:endParaRPr>
            </a:p>
          </p:txBody>
        </p:sp>
        <p:cxnSp>
          <p:nvCxnSpPr>
            <p:cNvPr id="50" name="直線矢印コネクタ 49">
              <a:extLst>
                <a:ext uri="{FF2B5EF4-FFF2-40B4-BE49-F238E27FC236}">
                  <a16:creationId xmlns:a16="http://schemas.microsoft.com/office/drawing/2014/main" id="{774C7D77-D1D6-0967-350F-EB3555D4CD33}"/>
                </a:ext>
              </a:extLst>
            </p:cNvPr>
            <p:cNvCxnSpPr>
              <a:cxnSpLocks/>
            </p:cNvCxnSpPr>
            <p:nvPr/>
          </p:nvCxnSpPr>
          <p:spPr bwMode="auto">
            <a:xfrm flipV="1">
              <a:off x="6353624" y="4970571"/>
              <a:ext cx="503990" cy="260989"/>
            </a:xfrm>
            <a:prstGeom prst="straightConnector1">
              <a:avLst/>
            </a:prstGeom>
            <a:gradFill rotWithShape="0">
              <a:gsLst>
                <a:gs pos="0">
                  <a:schemeClr val="bg1"/>
                </a:gs>
                <a:gs pos="100000">
                  <a:schemeClr val="accent1"/>
                </a:gs>
              </a:gsLst>
              <a:path path="rect">
                <a:fillToRect l="50000" t="50000" r="50000" b="50000"/>
              </a:path>
            </a:gradFill>
            <a:ln w="28575" cap="flat" cmpd="sng" algn="ctr">
              <a:solidFill>
                <a:schemeClr val="bg1"/>
              </a:solidFill>
              <a:prstDash val="solid"/>
              <a:round/>
              <a:headEnd type="none" w="med" len="med"/>
              <a:tailEnd type="triangle"/>
            </a:ln>
            <a:effectLst>
              <a:glow rad="63500">
                <a:schemeClr val="accent4">
                  <a:satMod val="175000"/>
                  <a:alpha val="40000"/>
                </a:schemeClr>
              </a:glow>
            </a:effectLst>
          </p:spPr>
        </p:cxnSp>
        <p:sp>
          <p:nvSpPr>
            <p:cNvPr id="51" name="テキスト ボックス 50">
              <a:extLst>
                <a:ext uri="{FF2B5EF4-FFF2-40B4-BE49-F238E27FC236}">
                  <a16:creationId xmlns:a16="http://schemas.microsoft.com/office/drawing/2014/main" id="{A4C713C0-490B-066A-0B70-0A3608DDCC48}"/>
                </a:ext>
              </a:extLst>
            </p:cNvPr>
            <p:cNvSpPr txBox="1"/>
            <p:nvPr/>
          </p:nvSpPr>
          <p:spPr>
            <a:xfrm rot="19907044">
              <a:off x="6827460" y="4529783"/>
              <a:ext cx="1133708" cy="646331"/>
            </a:xfrm>
            <a:prstGeom prst="rect">
              <a:avLst/>
            </a:prstGeom>
            <a:noFill/>
          </p:spPr>
          <p:txBody>
            <a:bodyPr wrap="none" rtlCol="0">
              <a:spAutoFit/>
            </a:bodyPr>
            <a:lstStyle/>
            <a:p>
              <a:r>
                <a:rPr kumimoji="1" lang="en-US" altLang="ja-JP" b="1" dirty="0">
                  <a:solidFill>
                    <a:schemeClr val="bg1"/>
                  </a:solidFill>
                  <a:effectLst>
                    <a:glow rad="63500">
                      <a:schemeClr val="accent4">
                        <a:satMod val="175000"/>
                        <a:alpha val="40000"/>
                      </a:schemeClr>
                    </a:glow>
                  </a:effectLst>
                </a:rPr>
                <a:t>&lt;0001&gt;</a:t>
              </a:r>
              <a:r>
                <a:rPr kumimoji="1" lang="en-US" altLang="ja-JP" b="1" baseline="-25000" dirty="0">
                  <a:solidFill>
                    <a:schemeClr val="bg1"/>
                  </a:solidFill>
                  <a:effectLst>
                    <a:glow rad="63500">
                      <a:schemeClr val="accent4">
                        <a:satMod val="175000"/>
                        <a:alpha val="40000"/>
                      </a:schemeClr>
                    </a:glow>
                  </a:effectLst>
                  <a:latin typeface="Symbol" panose="05050102010706020507" pitchFamily="18" charset="2"/>
                </a:rPr>
                <a:t>w</a:t>
              </a:r>
            </a:p>
            <a:p>
              <a:r>
                <a:rPr kumimoji="1" lang="en-US" altLang="ja-JP" b="1" dirty="0">
                  <a:solidFill>
                    <a:srgbClr val="FFFF00"/>
                  </a:solidFill>
                  <a:effectLst>
                    <a:glow rad="63500">
                      <a:schemeClr val="accent4">
                        <a:satMod val="175000"/>
                        <a:alpha val="40000"/>
                      </a:schemeClr>
                    </a:glow>
                  </a:effectLst>
                </a:rPr>
                <a:t>// &lt;11</a:t>
              </a:r>
              <a:r>
                <a:rPr kumimoji="1" lang="ja-JP" altLang="en-US" b="1" dirty="0">
                  <a:solidFill>
                    <a:srgbClr val="FFFF00"/>
                  </a:solidFill>
                  <a:effectLst>
                    <a:glow rad="63500">
                      <a:schemeClr val="accent4">
                        <a:satMod val="175000"/>
                        <a:alpha val="40000"/>
                      </a:schemeClr>
                    </a:glow>
                  </a:effectLst>
                </a:rPr>
                <a:t>１</a:t>
              </a:r>
              <a:r>
                <a:rPr kumimoji="1" lang="en-US" altLang="ja-JP" b="1" dirty="0">
                  <a:solidFill>
                    <a:srgbClr val="FFFF00"/>
                  </a:solidFill>
                  <a:effectLst>
                    <a:glow rad="63500">
                      <a:schemeClr val="accent4">
                        <a:satMod val="175000"/>
                        <a:alpha val="40000"/>
                      </a:schemeClr>
                    </a:glow>
                  </a:effectLst>
                </a:rPr>
                <a:t>&gt;</a:t>
              </a:r>
              <a:r>
                <a:rPr kumimoji="1" lang="en-US" altLang="ja-JP" b="1" baseline="-25000" dirty="0">
                  <a:solidFill>
                    <a:srgbClr val="FFFF00"/>
                  </a:solidFill>
                  <a:effectLst>
                    <a:glow rad="63500">
                      <a:schemeClr val="accent4">
                        <a:satMod val="175000"/>
                        <a:alpha val="40000"/>
                      </a:schemeClr>
                    </a:glow>
                  </a:effectLst>
                  <a:latin typeface="Symbol" panose="05050102010706020507" pitchFamily="18" charset="2"/>
                </a:rPr>
                <a:t>b</a:t>
              </a:r>
              <a:endParaRPr kumimoji="1" lang="ja-JP" altLang="en-US" b="1" baseline="-25000" dirty="0">
                <a:solidFill>
                  <a:srgbClr val="FFFF00"/>
                </a:solidFill>
                <a:effectLst>
                  <a:glow rad="63500">
                    <a:schemeClr val="accent4">
                      <a:satMod val="175000"/>
                      <a:alpha val="40000"/>
                    </a:schemeClr>
                  </a:glow>
                </a:effectLst>
                <a:latin typeface="Symbol" panose="05050102010706020507" pitchFamily="18" charset="2"/>
              </a:endParaRPr>
            </a:p>
          </p:txBody>
        </p:sp>
        <p:grpSp>
          <p:nvGrpSpPr>
            <p:cNvPr id="52" name="グループ化 51">
              <a:extLst>
                <a:ext uri="{FF2B5EF4-FFF2-40B4-BE49-F238E27FC236}">
                  <a16:creationId xmlns:a16="http://schemas.microsoft.com/office/drawing/2014/main" id="{4BFC69A3-D15E-1AF6-8939-64111FCBC782}"/>
                </a:ext>
              </a:extLst>
            </p:cNvPr>
            <p:cNvGrpSpPr/>
            <p:nvPr/>
          </p:nvGrpSpPr>
          <p:grpSpPr>
            <a:xfrm>
              <a:off x="6627754" y="5552784"/>
              <a:ext cx="1021627" cy="642922"/>
              <a:chOff x="6254969" y="3436896"/>
              <a:chExt cx="1021627" cy="642922"/>
            </a:xfrm>
          </p:grpSpPr>
          <p:sp>
            <p:nvSpPr>
              <p:cNvPr id="54" name="テキスト ボックス 53">
                <a:extLst>
                  <a:ext uri="{FF2B5EF4-FFF2-40B4-BE49-F238E27FC236}">
                    <a16:creationId xmlns:a16="http://schemas.microsoft.com/office/drawing/2014/main" id="{204F24A1-BCEA-A5E2-8B50-B494D455D14E}"/>
                  </a:ext>
                </a:extLst>
              </p:cNvPr>
              <p:cNvSpPr txBox="1"/>
              <p:nvPr/>
            </p:nvSpPr>
            <p:spPr>
              <a:xfrm>
                <a:off x="6254969" y="3436896"/>
                <a:ext cx="1021627" cy="642922"/>
              </a:xfrm>
              <a:prstGeom prst="rect">
                <a:avLst/>
              </a:prstGeom>
              <a:noFill/>
            </p:spPr>
            <p:txBody>
              <a:bodyPr wrap="none" rtlCol="0">
                <a:spAutoFit/>
              </a:bodyPr>
              <a:lstStyle/>
              <a:p>
                <a:r>
                  <a:rPr kumimoji="1" lang="en-US" altLang="ja-JP" sz="1400" b="1" dirty="0">
                    <a:solidFill>
                      <a:srgbClr val="FFFF00"/>
                    </a:solidFill>
                    <a:effectLst>
                      <a:glow rad="101600">
                        <a:schemeClr val="accent4">
                          <a:satMod val="175000"/>
                          <a:alpha val="40000"/>
                        </a:schemeClr>
                      </a:glow>
                    </a:effectLst>
                  </a:rPr>
                  <a:t>Z= &lt;11</a:t>
                </a:r>
                <a:r>
                  <a:rPr lang="en-US" altLang="ja-JP" sz="1400" b="1" dirty="0">
                    <a:solidFill>
                      <a:srgbClr val="FFFF00"/>
                    </a:solidFill>
                    <a:effectLst>
                      <a:glow rad="101600">
                        <a:schemeClr val="accent4">
                          <a:satMod val="175000"/>
                          <a:alpha val="40000"/>
                        </a:schemeClr>
                      </a:glow>
                    </a:effectLst>
                  </a:rPr>
                  <a:t>0</a:t>
                </a:r>
                <a:r>
                  <a:rPr kumimoji="1" lang="en-US" altLang="ja-JP" sz="1400" b="1" dirty="0">
                    <a:solidFill>
                      <a:srgbClr val="FFFF00"/>
                    </a:solidFill>
                    <a:effectLst>
                      <a:glow rad="101600">
                        <a:schemeClr val="accent4">
                          <a:satMod val="175000"/>
                          <a:alpha val="40000"/>
                        </a:schemeClr>
                      </a:glow>
                    </a:effectLst>
                  </a:rPr>
                  <a:t>&gt;</a:t>
                </a:r>
                <a:r>
                  <a:rPr kumimoji="1" lang="en-US" altLang="ja-JP" sz="1400" b="1" baseline="-25000" dirty="0">
                    <a:solidFill>
                      <a:srgbClr val="FFFF00"/>
                    </a:solidFill>
                    <a:effectLst>
                      <a:glow rad="101600">
                        <a:schemeClr val="accent4">
                          <a:satMod val="175000"/>
                          <a:alpha val="40000"/>
                        </a:schemeClr>
                      </a:glow>
                    </a:effectLst>
                    <a:latin typeface="Symbol" panose="05050102010706020507" pitchFamily="18" charset="2"/>
                  </a:rPr>
                  <a:t>b</a:t>
                </a:r>
                <a:r>
                  <a:rPr kumimoji="1" lang="en-US" altLang="ja-JP" sz="1400" b="1" dirty="0">
                    <a:solidFill>
                      <a:schemeClr val="bg1"/>
                    </a:solidFill>
                    <a:effectLst>
                      <a:glow rad="101600">
                        <a:schemeClr val="accent4">
                          <a:satMod val="175000"/>
                          <a:alpha val="40000"/>
                        </a:schemeClr>
                      </a:glow>
                    </a:effectLst>
                  </a:rPr>
                  <a:t> </a:t>
                </a:r>
              </a:p>
              <a:p>
                <a:r>
                  <a:rPr kumimoji="1" lang="en-US" altLang="ja-JP" sz="1400" b="1" dirty="0">
                    <a:solidFill>
                      <a:schemeClr val="bg1"/>
                    </a:solidFill>
                    <a:effectLst>
                      <a:glow rad="101600">
                        <a:schemeClr val="accent4">
                          <a:satMod val="175000"/>
                          <a:alpha val="40000"/>
                        </a:schemeClr>
                      </a:glow>
                    </a:effectLst>
                  </a:rPr>
                  <a:t>//&lt;1120&gt;</a:t>
                </a:r>
                <a:r>
                  <a:rPr kumimoji="1" lang="en-US" altLang="ja-JP" sz="1400" b="1" baseline="-25000" dirty="0">
                    <a:solidFill>
                      <a:schemeClr val="bg1"/>
                    </a:solidFill>
                    <a:effectLst>
                      <a:glow rad="101600">
                        <a:schemeClr val="accent4">
                          <a:satMod val="175000"/>
                          <a:alpha val="40000"/>
                        </a:schemeClr>
                      </a:glow>
                    </a:effectLst>
                    <a:latin typeface="Symbol" panose="05050102010706020507" pitchFamily="18" charset="2"/>
                  </a:rPr>
                  <a:t>w</a:t>
                </a:r>
              </a:p>
              <a:p>
                <a:endParaRPr kumimoji="1" lang="ja-JP" altLang="en-US" sz="1400" b="1" baseline="-25000" dirty="0">
                  <a:solidFill>
                    <a:srgbClr val="FFFF00"/>
                  </a:solidFill>
                  <a:effectLst>
                    <a:glow rad="101600">
                      <a:schemeClr val="accent4">
                        <a:satMod val="175000"/>
                        <a:alpha val="40000"/>
                      </a:schemeClr>
                    </a:glow>
                  </a:effectLst>
                  <a:latin typeface="Symbol" panose="05050102010706020507" pitchFamily="18" charset="2"/>
                </a:endParaRPr>
              </a:p>
            </p:txBody>
          </p:sp>
          <p:sp>
            <p:nvSpPr>
              <p:cNvPr id="55" name="テキスト ボックス 54">
                <a:extLst>
                  <a:ext uri="{FF2B5EF4-FFF2-40B4-BE49-F238E27FC236}">
                    <a16:creationId xmlns:a16="http://schemas.microsoft.com/office/drawing/2014/main" id="{7529F844-0C6F-8C5F-7C87-6A02C03AEF49}"/>
                  </a:ext>
                </a:extLst>
              </p:cNvPr>
              <p:cNvSpPr txBox="1"/>
              <p:nvPr/>
            </p:nvSpPr>
            <p:spPr>
              <a:xfrm>
                <a:off x="6769737" y="3567514"/>
                <a:ext cx="243978" cy="307777"/>
              </a:xfrm>
              <a:prstGeom prst="rect">
                <a:avLst/>
              </a:prstGeom>
              <a:noFill/>
            </p:spPr>
            <p:txBody>
              <a:bodyPr wrap="none" rtlCol="0">
                <a:spAutoFit/>
              </a:bodyPr>
              <a:lstStyle/>
              <a:p>
                <a:r>
                  <a:rPr kumimoji="1" lang="en-US" altLang="ja-JP" sz="1400" b="1" dirty="0">
                    <a:solidFill>
                      <a:schemeClr val="bg1"/>
                    </a:solidFill>
                    <a:effectLst>
                      <a:glow rad="101600">
                        <a:schemeClr val="accent4">
                          <a:satMod val="175000"/>
                          <a:alpha val="40000"/>
                        </a:schemeClr>
                      </a:glow>
                    </a:effectLst>
                  </a:rPr>
                  <a:t>-</a:t>
                </a:r>
                <a:endParaRPr kumimoji="1" lang="ja-JP" altLang="en-US" sz="1400" b="1" dirty="0">
                  <a:solidFill>
                    <a:schemeClr val="bg1"/>
                  </a:solidFill>
                  <a:effectLst>
                    <a:glow rad="101600">
                      <a:schemeClr val="accent4">
                        <a:satMod val="175000"/>
                        <a:alpha val="40000"/>
                      </a:schemeClr>
                    </a:glow>
                  </a:effectLst>
                </a:endParaRPr>
              </a:p>
            </p:txBody>
          </p:sp>
        </p:grpSp>
        <p:sp>
          <p:nvSpPr>
            <p:cNvPr id="53" name="テキスト ボックス 52">
              <a:extLst>
                <a:ext uri="{FF2B5EF4-FFF2-40B4-BE49-F238E27FC236}">
                  <a16:creationId xmlns:a16="http://schemas.microsoft.com/office/drawing/2014/main" id="{50B6830B-3A24-B51A-5E0E-5B86AB990F34}"/>
                </a:ext>
              </a:extLst>
            </p:cNvPr>
            <p:cNvSpPr txBox="1"/>
            <p:nvPr/>
          </p:nvSpPr>
          <p:spPr>
            <a:xfrm>
              <a:off x="6292134" y="3406895"/>
              <a:ext cx="833871" cy="338554"/>
            </a:xfrm>
            <a:prstGeom prst="rect">
              <a:avLst/>
            </a:prstGeom>
            <a:noFill/>
          </p:spPr>
          <p:txBody>
            <a:bodyPr wrap="square">
              <a:spAutoFit/>
            </a:bodyPr>
            <a:lstStyle/>
            <a:p>
              <a:r>
                <a:rPr kumimoji="1" lang="en-US" altLang="ja-JP" sz="1600" dirty="0">
                  <a:solidFill>
                    <a:schemeClr val="bg1"/>
                  </a:solidFill>
                  <a:effectLst>
                    <a:glow rad="101600">
                      <a:schemeClr val="accent4">
                        <a:satMod val="175000"/>
                        <a:alpha val="40000"/>
                      </a:schemeClr>
                    </a:glow>
                  </a:effectLst>
                </a:rPr>
                <a:t>I-FFT</a:t>
              </a:r>
              <a:endParaRPr lang="ja-JP" altLang="en-US" sz="1600" dirty="0"/>
            </a:p>
          </p:txBody>
        </p:sp>
      </p:grpSp>
      <p:sp>
        <p:nvSpPr>
          <p:cNvPr id="56" name="テキスト ボックス 55">
            <a:extLst>
              <a:ext uri="{FF2B5EF4-FFF2-40B4-BE49-F238E27FC236}">
                <a16:creationId xmlns:a16="http://schemas.microsoft.com/office/drawing/2014/main" id="{F6573105-6470-A723-8936-3791AC36A687}"/>
              </a:ext>
            </a:extLst>
          </p:cNvPr>
          <p:cNvSpPr txBox="1"/>
          <p:nvPr/>
        </p:nvSpPr>
        <p:spPr>
          <a:xfrm>
            <a:off x="8713224" y="2862739"/>
            <a:ext cx="3371850" cy="523220"/>
          </a:xfrm>
          <a:prstGeom prst="rect">
            <a:avLst/>
          </a:prstGeom>
          <a:noFill/>
        </p:spPr>
        <p:txBody>
          <a:bodyPr wrap="square">
            <a:spAutoFit/>
          </a:bodyPr>
          <a:lstStyle/>
          <a:p>
            <a:pPr algn="r"/>
            <a:r>
              <a:rPr kumimoji="1" lang="en-US" altLang="ja-JP" sz="1400" dirty="0">
                <a:solidFill>
                  <a:srgbClr val="0070C0"/>
                </a:solidFill>
              </a:rPr>
              <a:t>Atomic column imaging</a:t>
            </a:r>
          </a:p>
          <a:p>
            <a:pPr algn="r"/>
            <a:r>
              <a:rPr kumimoji="1" lang="en-US" altLang="ja-JP" sz="1400" dirty="0">
                <a:solidFill>
                  <a:srgbClr val="0070C0"/>
                </a:solidFill>
              </a:rPr>
              <a:t>By </a:t>
            </a:r>
            <a:r>
              <a:rPr kumimoji="1" lang="en-US" altLang="ja-JP" sz="1400" dirty="0" err="1">
                <a:solidFill>
                  <a:srgbClr val="0070C0"/>
                </a:solidFill>
              </a:rPr>
              <a:t>M.Olszta</a:t>
            </a:r>
            <a:r>
              <a:rPr kumimoji="1" lang="en-US" altLang="ja-JP" sz="1400" dirty="0">
                <a:solidFill>
                  <a:srgbClr val="0070C0"/>
                </a:solidFill>
              </a:rPr>
              <a:t>, </a:t>
            </a:r>
            <a:r>
              <a:rPr kumimoji="1" lang="en-US" altLang="ja-JP" sz="1400" dirty="0" err="1">
                <a:solidFill>
                  <a:srgbClr val="0070C0"/>
                </a:solidFill>
              </a:rPr>
              <a:t>D.Edwards</a:t>
            </a:r>
            <a:r>
              <a:rPr kumimoji="1" lang="en-US" altLang="ja-JP" sz="1400" dirty="0">
                <a:solidFill>
                  <a:srgbClr val="0070C0"/>
                </a:solidFill>
              </a:rPr>
              <a:t>(PNNL) </a:t>
            </a:r>
            <a:endParaRPr lang="ja-JP" altLang="en-US" sz="1400" dirty="0">
              <a:solidFill>
                <a:srgbClr val="0070C0"/>
              </a:solidFill>
            </a:endParaRPr>
          </a:p>
        </p:txBody>
      </p:sp>
      <p:grpSp>
        <p:nvGrpSpPr>
          <p:cNvPr id="57" name="グループ化 56">
            <a:extLst>
              <a:ext uri="{FF2B5EF4-FFF2-40B4-BE49-F238E27FC236}">
                <a16:creationId xmlns:a16="http://schemas.microsoft.com/office/drawing/2014/main" id="{B538E63A-2573-E0DD-9BA5-0816759E2896}"/>
              </a:ext>
            </a:extLst>
          </p:cNvPr>
          <p:cNvGrpSpPr/>
          <p:nvPr/>
        </p:nvGrpSpPr>
        <p:grpSpPr>
          <a:xfrm>
            <a:off x="1978932" y="3846537"/>
            <a:ext cx="2019333" cy="2099139"/>
            <a:chOff x="3394118" y="1402030"/>
            <a:chExt cx="1950925" cy="1903605"/>
          </a:xfrm>
        </p:grpSpPr>
        <p:pic>
          <p:nvPicPr>
            <p:cNvPr id="58" name="Content Placeholder 5" descr="A picture containing text, outdoor, white, wave&#10;&#10;Description automatically generated">
              <a:extLst>
                <a:ext uri="{FF2B5EF4-FFF2-40B4-BE49-F238E27FC236}">
                  <a16:creationId xmlns:a16="http://schemas.microsoft.com/office/drawing/2014/main" id="{7A07758D-A1E7-C57E-83F8-0E6C1F9D3BC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45363" y="1402030"/>
              <a:ext cx="1899680" cy="1899681"/>
            </a:xfrm>
            <a:prstGeom prst="rect">
              <a:avLst/>
            </a:prstGeom>
          </p:spPr>
        </p:pic>
        <p:pic>
          <p:nvPicPr>
            <p:cNvPr id="59" name="Picture 10">
              <a:extLst>
                <a:ext uri="{FF2B5EF4-FFF2-40B4-BE49-F238E27FC236}">
                  <a16:creationId xmlns:a16="http://schemas.microsoft.com/office/drawing/2014/main" id="{80310FF2-68BA-5D91-DE20-40E71D1F6C9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53888" y="2665513"/>
              <a:ext cx="478150" cy="640122"/>
            </a:xfrm>
            <a:prstGeom prst="rect">
              <a:avLst/>
            </a:prstGeom>
            <a:ln>
              <a:solidFill>
                <a:srgbClr val="FAF460"/>
              </a:solidFill>
            </a:ln>
          </p:spPr>
        </p:pic>
        <p:cxnSp>
          <p:nvCxnSpPr>
            <p:cNvPr id="60" name="Straight Arrow Connector 12">
              <a:extLst>
                <a:ext uri="{FF2B5EF4-FFF2-40B4-BE49-F238E27FC236}">
                  <a16:creationId xmlns:a16="http://schemas.microsoft.com/office/drawing/2014/main" id="{F113987E-AEBA-E8F1-D429-BD3F217C8863}"/>
                </a:ext>
              </a:extLst>
            </p:cNvPr>
            <p:cNvCxnSpPr>
              <a:cxnSpLocks/>
            </p:cNvCxnSpPr>
            <p:nvPr/>
          </p:nvCxnSpPr>
          <p:spPr>
            <a:xfrm flipV="1">
              <a:off x="3703470" y="1630350"/>
              <a:ext cx="85543" cy="298273"/>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61" name="Group 16">
              <a:extLst>
                <a:ext uri="{FF2B5EF4-FFF2-40B4-BE49-F238E27FC236}">
                  <a16:creationId xmlns:a16="http://schemas.microsoft.com/office/drawing/2014/main" id="{4D5C4A19-89A9-47DA-0190-659A67636C2C}"/>
                </a:ext>
              </a:extLst>
            </p:cNvPr>
            <p:cNvGrpSpPr/>
            <p:nvPr/>
          </p:nvGrpSpPr>
          <p:grpSpPr>
            <a:xfrm>
              <a:off x="3394118" y="1940719"/>
              <a:ext cx="903140" cy="307018"/>
              <a:chOff x="4253738" y="4229912"/>
              <a:chExt cx="1628712" cy="553672"/>
            </a:xfrm>
          </p:grpSpPr>
          <p:sp>
            <p:nvSpPr>
              <p:cNvPr id="63" name="TextBox 13">
                <a:extLst>
                  <a:ext uri="{FF2B5EF4-FFF2-40B4-BE49-F238E27FC236}">
                    <a16:creationId xmlns:a16="http://schemas.microsoft.com/office/drawing/2014/main" id="{FEB686C8-642B-9B9C-6AE4-E5B1E2608995}"/>
                  </a:ext>
                </a:extLst>
              </p:cNvPr>
              <p:cNvSpPr txBox="1"/>
              <p:nvPr/>
            </p:nvSpPr>
            <p:spPr>
              <a:xfrm>
                <a:off x="4253738" y="4229912"/>
                <a:ext cx="1628712" cy="553672"/>
              </a:xfrm>
              <a:prstGeom prst="rect">
                <a:avLst/>
              </a:prstGeom>
              <a:noFill/>
            </p:spPr>
            <p:txBody>
              <a:bodyPr wrap="none" rtlCol="0">
                <a:spAutoFit/>
              </a:bodyPr>
              <a:lstStyle/>
              <a:p>
                <a:r>
                  <a:rPr lang="ja-JP" altLang="en-US" sz="1600" b="1" dirty="0">
                    <a:solidFill>
                      <a:srgbClr val="FFC000"/>
                    </a:solidFill>
                  </a:rPr>
                  <a:t>ｇ</a:t>
                </a:r>
                <a:r>
                  <a:rPr lang="en-US" sz="1600" b="1" dirty="0">
                    <a:solidFill>
                      <a:srgbClr val="FFC000"/>
                    </a:solidFill>
                  </a:rPr>
                  <a:t>=</a:t>
                </a:r>
                <a:r>
                  <a:rPr lang="en-US" sz="1600" dirty="0">
                    <a:solidFill>
                      <a:srgbClr val="FFC000"/>
                    </a:solidFill>
                  </a:rPr>
                  <a:t>0111</a:t>
                </a:r>
              </a:p>
            </p:txBody>
          </p:sp>
          <p:cxnSp>
            <p:nvCxnSpPr>
              <p:cNvPr id="64" name="Straight Connector 15">
                <a:extLst>
                  <a:ext uri="{FF2B5EF4-FFF2-40B4-BE49-F238E27FC236}">
                    <a16:creationId xmlns:a16="http://schemas.microsoft.com/office/drawing/2014/main" id="{A733B171-887F-B77A-A711-441EE7239448}"/>
                  </a:ext>
                </a:extLst>
              </p:cNvPr>
              <p:cNvCxnSpPr>
                <a:cxnSpLocks/>
              </p:cNvCxnSpPr>
              <p:nvPr/>
            </p:nvCxnSpPr>
            <p:spPr>
              <a:xfrm>
                <a:off x="4956336" y="4288718"/>
                <a:ext cx="15821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62" name="TextBox 24">
              <a:extLst>
                <a:ext uri="{FF2B5EF4-FFF2-40B4-BE49-F238E27FC236}">
                  <a16:creationId xmlns:a16="http://schemas.microsoft.com/office/drawing/2014/main" id="{C4D695DC-EB4F-F610-B426-93BC5F170256}"/>
                </a:ext>
              </a:extLst>
            </p:cNvPr>
            <p:cNvSpPr txBox="1"/>
            <p:nvPr/>
          </p:nvSpPr>
          <p:spPr>
            <a:xfrm>
              <a:off x="3452083" y="1402030"/>
              <a:ext cx="1315920" cy="236648"/>
            </a:xfrm>
            <a:prstGeom prst="rect">
              <a:avLst/>
            </a:prstGeom>
            <a:noFill/>
          </p:spPr>
          <p:txBody>
            <a:bodyPr wrap="square" rtlCol="0">
              <a:spAutoFit/>
            </a:bodyPr>
            <a:lstStyle/>
            <a:p>
              <a:pPr algn="ctr"/>
              <a:r>
                <a:rPr lang="en-US" sz="1600" dirty="0">
                  <a:solidFill>
                    <a:srgbClr val="FFC000"/>
                  </a:solidFill>
                  <a:effectLst>
                    <a:glow rad="101600">
                      <a:schemeClr val="tx1">
                        <a:alpha val="60000"/>
                      </a:schemeClr>
                    </a:glow>
                  </a:effectLst>
                </a:rPr>
                <a:t>a-type loops only</a:t>
              </a:r>
            </a:p>
          </p:txBody>
        </p:sp>
      </p:grpSp>
      <p:sp>
        <p:nvSpPr>
          <p:cNvPr id="65" name="テキスト ボックス 64">
            <a:extLst>
              <a:ext uri="{FF2B5EF4-FFF2-40B4-BE49-F238E27FC236}">
                <a16:creationId xmlns:a16="http://schemas.microsoft.com/office/drawing/2014/main" id="{309638A8-1D50-474E-78A8-87E467DA4A55}"/>
              </a:ext>
            </a:extLst>
          </p:cNvPr>
          <p:cNvSpPr txBox="1"/>
          <p:nvPr/>
        </p:nvSpPr>
        <p:spPr>
          <a:xfrm>
            <a:off x="8190753" y="5820352"/>
            <a:ext cx="1277874" cy="307777"/>
          </a:xfrm>
          <a:prstGeom prst="rect">
            <a:avLst/>
          </a:prstGeom>
          <a:noFill/>
        </p:spPr>
        <p:txBody>
          <a:bodyPr wrap="square">
            <a:spAutoFit/>
          </a:bodyPr>
          <a:lstStyle/>
          <a:p>
            <a:r>
              <a:rPr lang="en-US" altLang="ja-JP" sz="1400" b="1" dirty="0">
                <a:solidFill>
                  <a:srgbClr val="FFFF00"/>
                </a:solidFill>
                <a:effectLst>
                  <a:glow rad="101600">
                    <a:schemeClr val="tx1">
                      <a:alpha val="60000"/>
                    </a:schemeClr>
                  </a:glow>
                </a:effectLst>
              </a:rPr>
              <a:t>ZA&lt;113&gt;</a:t>
            </a:r>
            <a:r>
              <a:rPr lang="en-US" altLang="ja-JP" sz="1400" b="1" baseline="-25000" dirty="0">
                <a:solidFill>
                  <a:srgbClr val="FFFF00"/>
                </a:solidFill>
                <a:effectLst>
                  <a:glow rad="101600">
                    <a:schemeClr val="tx1">
                      <a:alpha val="60000"/>
                    </a:schemeClr>
                  </a:glow>
                </a:effectLst>
                <a:latin typeface="Symbol" panose="05050102010706020507" pitchFamily="18" charset="2"/>
              </a:rPr>
              <a:t>b</a:t>
            </a:r>
            <a:endParaRPr lang="ja-JP" altLang="en-US" sz="1400" b="1" dirty="0">
              <a:solidFill>
                <a:srgbClr val="FFFF00"/>
              </a:solidFill>
            </a:endParaRPr>
          </a:p>
        </p:txBody>
      </p:sp>
      <p:sp>
        <p:nvSpPr>
          <p:cNvPr id="66" name="テキスト ボックス 65">
            <a:extLst>
              <a:ext uri="{FF2B5EF4-FFF2-40B4-BE49-F238E27FC236}">
                <a16:creationId xmlns:a16="http://schemas.microsoft.com/office/drawing/2014/main" id="{8B3D202A-56E0-5B45-FDB5-F2303FA9D038}"/>
              </a:ext>
            </a:extLst>
          </p:cNvPr>
          <p:cNvSpPr txBox="1"/>
          <p:nvPr/>
        </p:nvSpPr>
        <p:spPr>
          <a:xfrm>
            <a:off x="6237221" y="3041634"/>
            <a:ext cx="1249060" cy="369332"/>
          </a:xfrm>
          <a:prstGeom prst="rect">
            <a:avLst/>
          </a:prstGeom>
          <a:noFill/>
        </p:spPr>
        <p:txBody>
          <a:bodyPr wrap="none" rtlCol="0">
            <a:spAutoFit/>
          </a:bodyPr>
          <a:lstStyle/>
          <a:p>
            <a:r>
              <a:rPr kumimoji="1" lang="ja-JP" altLang="en-US" dirty="0"/>
              <a:t>（</a:t>
            </a:r>
            <a:r>
              <a:rPr kumimoji="1" lang="en-US" altLang="ja-JP" dirty="0"/>
              <a:t>0.23dpa</a:t>
            </a:r>
            <a:r>
              <a:rPr kumimoji="1" lang="ja-JP" altLang="en-US" dirty="0"/>
              <a:t>）</a:t>
            </a:r>
          </a:p>
        </p:txBody>
      </p:sp>
      <p:grpSp>
        <p:nvGrpSpPr>
          <p:cNvPr id="67" name="グループ化 66">
            <a:extLst>
              <a:ext uri="{FF2B5EF4-FFF2-40B4-BE49-F238E27FC236}">
                <a16:creationId xmlns:a16="http://schemas.microsoft.com/office/drawing/2014/main" id="{4C5CDC4E-FE7E-77D1-3FBB-155B69C5F8B4}"/>
              </a:ext>
            </a:extLst>
          </p:cNvPr>
          <p:cNvGrpSpPr/>
          <p:nvPr/>
        </p:nvGrpSpPr>
        <p:grpSpPr>
          <a:xfrm>
            <a:off x="6415550" y="3249810"/>
            <a:ext cx="2762399" cy="2903102"/>
            <a:chOff x="6252436" y="3683995"/>
            <a:chExt cx="2762399" cy="2903102"/>
          </a:xfrm>
        </p:grpSpPr>
        <p:grpSp>
          <p:nvGrpSpPr>
            <p:cNvPr id="68" name="グループ化 67">
              <a:extLst>
                <a:ext uri="{FF2B5EF4-FFF2-40B4-BE49-F238E27FC236}">
                  <a16:creationId xmlns:a16="http://schemas.microsoft.com/office/drawing/2014/main" id="{A16609F4-40C0-A0F2-9588-03C11AA47779}"/>
                </a:ext>
              </a:extLst>
            </p:cNvPr>
            <p:cNvGrpSpPr/>
            <p:nvPr/>
          </p:nvGrpSpPr>
          <p:grpSpPr>
            <a:xfrm>
              <a:off x="6252436" y="3822981"/>
              <a:ext cx="2720051" cy="2720051"/>
              <a:chOff x="5546101" y="3566043"/>
              <a:chExt cx="2720051" cy="2720051"/>
            </a:xfrm>
          </p:grpSpPr>
          <p:pic>
            <p:nvPicPr>
              <p:cNvPr id="75" name="Picture 13" descr="A picture containing text, outdoor, star, outdoor object&#10;&#10;Description automatically generated">
                <a:extLst>
                  <a:ext uri="{FF2B5EF4-FFF2-40B4-BE49-F238E27FC236}">
                    <a16:creationId xmlns:a16="http://schemas.microsoft.com/office/drawing/2014/main" id="{24BDC63E-DC1D-C75B-2FD3-F2CFAF3F6A7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546101" y="3566043"/>
                <a:ext cx="2720051" cy="2720051"/>
              </a:xfrm>
              <a:prstGeom prst="rect">
                <a:avLst/>
              </a:prstGeom>
            </p:spPr>
          </p:pic>
          <p:grpSp>
            <p:nvGrpSpPr>
              <p:cNvPr id="76" name="グループ化 75">
                <a:extLst>
                  <a:ext uri="{FF2B5EF4-FFF2-40B4-BE49-F238E27FC236}">
                    <a16:creationId xmlns:a16="http://schemas.microsoft.com/office/drawing/2014/main" id="{01BCD20A-66B7-D658-C620-3057CB253C60}"/>
                  </a:ext>
                </a:extLst>
              </p:cNvPr>
              <p:cNvGrpSpPr/>
              <p:nvPr/>
            </p:nvGrpSpPr>
            <p:grpSpPr>
              <a:xfrm>
                <a:off x="7271623" y="5323143"/>
                <a:ext cx="985918" cy="955455"/>
                <a:chOff x="7271623" y="5314434"/>
                <a:chExt cx="985918" cy="955455"/>
              </a:xfrm>
            </p:grpSpPr>
            <p:pic>
              <p:nvPicPr>
                <p:cNvPr id="77" name="Picture 20">
                  <a:extLst>
                    <a:ext uri="{FF2B5EF4-FFF2-40B4-BE49-F238E27FC236}">
                      <a16:creationId xmlns:a16="http://schemas.microsoft.com/office/drawing/2014/main" id="{5F08E261-E71B-D389-7281-F8011192D72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271623" y="5314434"/>
                  <a:ext cx="985918" cy="955455"/>
                </a:xfrm>
                <a:prstGeom prst="rect">
                  <a:avLst/>
                </a:prstGeom>
                <a:ln w="12700">
                  <a:solidFill>
                    <a:srgbClr val="FFFF00"/>
                  </a:solidFill>
                </a:ln>
              </p:spPr>
            </p:pic>
            <p:sp>
              <p:nvSpPr>
                <p:cNvPr id="78" name="Oval 11">
                  <a:extLst>
                    <a:ext uri="{FF2B5EF4-FFF2-40B4-BE49-F238E27FC236}">
                      <a16:creationId xmlns:a16="http://schemas.microsoft.com/office/drawing/2014/main" id="{CB61F942-62FB-0680-FE0C-D1EA0FAE5A6A}"/>
                    </a:ext>
                  </a:extLst>
                </p:cNvPr>
                <p:cNvSpPr/>
                <p:nvPr/>
              </p:nvSpPr>
              <p:spPr>
                <a:xfrm>
                  <a:off x="7944666" y="5587423"/>
                  <a:ext cx="72000" cy="72000"/>
                </a:xfrm>
                <a:prstGeom prst="ellipse">
                  <a:avLst/>
                </a:pr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grpSp>
          <p:nvGrpSpPr>
            <p:cNvPr id="70" name="グループ化 69">
              <a:extLst>
                <a:ext uri="{FF2B5EF4-FFF2-40B4-BE49-F238E27FC236}">
                  <a16:creationId xmlns:a16="http://schemas.microsoft.com/office/drawing/2014/main" id="{131A724C-1240-0868-213E-B95EA1A27405}"/>
                </a:ext>
              </a:extLst>
            </p:cNvPr>
            <p:cNvGrpSpPr/>
            <p:nvPr/>
          </p:nvGrpSpPr>
          <p:grpSpPr>
            <a:xfrm>
              <a:off x="7950360" y="3683995"/>
              <a:ext cx="1022202" cy="996568"/>
              <a:chOff x="7950360" y="3446912"/>
              <a:chExt cx="1022202" cy="996568"/>
            </a:xfrm>
          </p:grpSpPr>
          <p:pic>
            <p:nvPicPr>
              <p:cNvPr id="73" name="Picture 4">
                <a:extLst>
                  <a:ext uri="{FF2B5EF4-FFF2-40B4-BE49-F238E27FC236}">
                    <a16:creationId xmlns:a16="http://schemas.microsoft.com/office/drawing/2014/main" id="{0475A54C-4F94-3874-0A15-8E01BF97B3A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950360" y="3446912"/>
                <a:ext cx="1022202" cy="987573"/>
              </a:xfrm>
              <a:prstGeom prst="rect">
                <a:avLst/>
              </a:prstGeom>
              <a:ln>
                <a:solidFill>
                  <a:srgbClr val="FFFF00"/>
                </a:solidFill>
              </a:ln>
            </p:spPr>
          </p:pic>
          <p:sp>
            <p:nvSpPr>
              <p:cNvPr id="74" name="テキスト ボックス 73">
                <a:extLst>
                  <a:ext uri="{FF2B5EF4-FFF2-40B4-BE49-F238E27FC236}">
                    <a16:creationId xmlns:a16="http://schemas.microsoft.com/office/drawing/2014/main" id="{26EF57C6-7B13-EA00-1499-E08804D81B3A}"/>
                  </a:ext>
                </a:extLst>
              </p:cNvPr>
              <p:cNvSpPr txBox="1"/>
              <p:nvPr/>
            </p:nvSpPr>
            <p:spPr>
              <a:xfrm>
                <a:off x="8131263" y="4135703"/>
                <a:ext cx="744942" cy="307777"/>
              </a:xfrm>
              <a:prstGeom prst="rect">
                <a:avLst/>
              </a:prstGeom>
              <a:noFill/>
            </p:spPr>
            <p:txBody>
              <a:bodyPr wrap="square">
                <a:spAutoFit/>
              </a:bodyPr>
              <a:lstStyle/>
              <a:p>
                <a:r>
                  <a:rPr lang="en-US" altLang="ja-JP" sz="1400" b="1" dirty="0" err="1">
                    <a:solidFill>
                      <a:srgbClr val="FFFF00"/>
                    </a:solidFill>
                    <a:effectLst>
                      <a:glow rad="101600">
                        <a:schemeClr val="tx1">
                          <a:alpha val="60000"/>
                        </a:schemeClr>
                      </a:glow>
                    </a:effectLst>
                  </a:rPr>
                  <a:t>Unirr</a:t>
                </a:r>
                <a:r>
                  <a:rPr lang="en-US" altLang="ja-JP" sz="1400" b="1" dirty="0">
                    <a:solidFill>
                      <a:srgbClr val="FFFF00"/>
                    </a:solidFill>
                    <a:effectLst>
                      <a:glow rad="101600">
                        <a:schemeClr val="tx1">
                          <a:alpha val="60000"/>
                        </a:schemeClr>
                      </a:glow>
                    </a:effectLst>
                  </a:rPr>
                  <a:t>.</a:t>
                </a:r>
                <a:endParaRPr lang="ja-JP" altLang="en-US" sz="1400" b="1" dirty="0">
                  <a:solidFill>
                    <a:srgbClr val="FFFF00"/>
                  </a:solidFill>
                </a:endParaRPr>
              </a:p>
            </p:txBody>
          </p:sp>
        </p:grpSp>
        <p:sp>
          <p:nvSpPr>
            <p:cNvPr id="71" name="矢印: 右 70">
              <a:extLst>
                <a:ext uri="{FF2B5EF4-FFF2-40B4-BE49-F238E27FC236}">
                  <a16:creationId xmlns:a16="http://schemas.microsoft.com/office/drawing/2014/main" id="{F8865439-A73D-571F-6A32-51F3326AC2BC}"/>
                </a:ext>
              </a:extLst>
            </p:cNvPr>
            <p:cNvSpPr/>
            <p:nvPr/>
          </p:nvSpPr>
          <p:spPr>
            <a:xfrm rot="5400000">
              <a:off x="8220679" y="4766152"/>
              <a:ext cx="500475" cy="332312"/>
            </a:xfrm>
            <a:prstGeom prst="rightArrow">
              <a:avLst>
                <a:gd name="adj1" fmla="val 50000"/>
                <a:gd name="adj2" fmla="val 4684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a:solidFill>
                  <a:prstClr val="white"/>
                </a:solidFill>
                <a:latin typeface="Calibri" panose="020F0502020204030204"/>
                <a:ea typeface="游ゴシック" panose="020B0400000000000000" pitchFamily="50" charset="-128"/>
              </a:endParaRPr>
            </a:p>
          </p:txBody>
        </p:sp>
        <p:sp>
          <p:nvSpPr>
            <p:cNvPr id="72" name="テキスト ボックス 71">
              <a:extLst>
                <a:ext uri="{FF2B5EF4-FFF2-40B4-BE49-F238E27FC236}">
                  <a16:creationId xmlns:a16="http://schemas.microsoft.com/office/drawing/2014/main" id="{0FF301B4-A8DC-3C3B-5022-217C06E6F4BB}"/>
                </a:ext>
              </a:extLst>
            </p:cNvPr>
            <p:cNvSpPr txBox="1"/>
            <p:nvPr/>
          </p:nvSpPr>
          <p:spPr>
            <a:xfrm>
              <a:off x="7992633" y="6279320"/>
              <a:ext cx="1022202" cy="307777"/>
            </a:xfrm>
            <a:prstGeom prst="rect">
              <a:avLst/>
            </a:prstGeom>
            <a:noFill/>
          </p:spPr>
          <p:txBody>
            <a:bodyPr wrap="square">
              <a:spAutoFit/>
            </a:bodyPr>
            <a:lstStyle/>
            <a:p>
              <a:r>
                <a:rPr lang="en-US" altLang="ja-JP" sz="1400" b="1" dirty="0">
                  <a:solidFill>
                    <a:srgbClr val="FFFF00"/>
                  </a:solidFill>
                  <a:effectLst>
                    <a:glow rad="101600">
                      <a:schemeClr val="tx1">
                        <a:alpha val="60000"/>
                      </a:schemeClr>
                    </a:glow>
                  </a:effectLst>
                </a:rPr>
                <a:t>0.95 dpa</a:t>
              </a:r>
              <a:endParaRPr lang="ja-JP" altLang="en-US" sz="1400" b="1" dirty="0">
                <a:solidFill>
                  <a:srgbClr val="FFFF00"/>
                </a:solidFill>
              </a:endParaRPr>
            </a:p>
          </p:txBody>
        </p:sp>
      </p:grpSp>
      <p:sp>
        <p:nvSpPr>
          <p:cNvPr id="80" name="テキスト ボックス 79">
            <a:extLst>
              <a:ext uri="{FF2B5EF4-FFF2-40B4-BE49-F238E27FC236}">
                <a16:creationId xmlns:a16="http://schemas.microsoft.com/office/drawing/2014/main" id="{84402357-38D8-B17F-B7D5-0A1391870F26}"/>
              </a:ext>
            </a:extLst>
          </p:cNvPr>
          <p:cNvSpPr txBox="1"/>
          <p:nvPr/>
        </p:nvSpPr>
        <p:spPr>
          <a:xfrm>
            <a:off x="6381900" y="5176949"/>
            <a:ext cx="1382662" cy="307777"/>
          </a:xfrm>
          <a:prstGeom prst="rect">
            <a:avLst/>
          </a:prstGeom>
          <a:noFill/>
        </p:spPr>
        <p:txBody>
          <a:bodyPr wrap="square">
            <a:spAutoFit/>
          </a:bodyPr>
          <a:lstStyle/>
          <a:p>
            <a:r>
              <a:rPr kumimoji="1" lang="en-US" altLang="ja-JP" sz="1400" b="1" dirty="0">
                <a:solidFill>
                  <a:srgbClr val="FFFF00"/>
                </a:solidFill>
                <a:effectLst>
                  <a:glow rad="101600">
                    <a:schemeClr val="accent4">
                      <a:satMod val="175000"/>
                      <a:alpha val="40000"/>
                    </a:schemeClr>
                  </a:glow>
                </a:effectLst>
              </a:rPr>
              <a:t>Z</a:t>
            </a:r>
            <a:r>
              <a:rPr kumimoji="1" lang="ja-JP" altLang="en-US" sz="1400" b="1" dirty="0">
                <a:solidFill>
                  <a:srgbClr val="FFFF00"/>
                </a:solidFill>
                <a:effectLst>
                  <a:glow rad="101600">
                    <a:schemeClr val="accent4">
                      <a:satMod val="175000"/>
                      <a:alpha val="40000"/>
                    </a:schemeClr>
                  </a:glow>
                </a:effectLst>
              </a:rPr>
              <a:t>＝</a:t>
            </a:r>
            <a:r>
              <a:rPr kumimoji="1" lang="en-US" altLang="ja-JP" sz="1400" b="1" dirty="0">
                <a:solidFill>
                  <a:srgbClr val="FFFF00"/>
                </a:solidFill>
                <a:effectLst>
                  <a:glow rad="101600">
                    <a:schemeClr val="accent4">
                      <a:satMod val="175000"/>
                      <a:alpha val="40000"/>
                    </a:schemeClr>
                  </a:glow>
                </a:effectLst>
              </a:rPr>
              <a:t> &lt;11</a:t>
            </a:r>
            <a:r>
              <a:rPr lang="en-US" altLang="ja-JP" sz="1400" b="1" dirty="0">
                <a:solidFill>
                  <a:srgbClr val="FFFF00"/>
                </a:solidFill>
                <a:effectLst>
                  <a:glow rad="101600">
                    <a:schemeClr val="accent4">
                      <a:satMod val="175000"/>
                      <a:alpha val="40000"/>
                    </a:schemeClr>
                  </a:glow>
                </a:effectLst>
              </a:rPr>
              <a:t>3</a:t>
            </a:r>
            <a:r>
              <a:rPr kumimoji="1" lang="en-US" altLang="ja-JP" sz="1400" b="1" dirty="0">
                <a:solidFill>
                  <a:srgbClr val="FFFF00"/>
                </a:solidFill>
                <a:effectLst>
                  <a:glow rad="101600">
                    <a:schemeClr val="accent4">
                      <a:satMod val="175000"/>
                      <a:alpha val="40000"/>
                    </a:schemeClr>
                  </a:glow>
                </a:effectLst>
              </a:rPr>
              <a:t>&gt;</a:t>
            </a:r>
            <a:r>
              <a:rPr kumimoji="1" lang="en-US" altLang="ja-JP" sz="1400" b="1" baseline="-25000" dirty="0">
                <a:solidFill>
                  <a:srgbClr val="FFFF00"/>
                </a:solidFill>
                <a:effectLst>
                  <a:glow rad="101600">
                    <a:schemeClr val="accent4">
                      <a:satMod val="175000"/>
                      <a:alpha val="40000"/>
                    </a:schemeClr>
                  </a:glow>
                </a:effectLst>
                <a:latin typeface="Symbol" panose="05050102010706020507" pitchFamily="18" charset="2"/>
              </a:rPr>
              <a:t>b</a:t>
            </a:r>
            <a:r>
              <a:rPr kumimoji="1" lang="en-US" altLang="ja-JP" sz="1400" b="1" dirty="0">
                <a:solidFill>
                  <a:schemeClr val="bg1"/>
                </a:solidFill>
                <a:effectLst>
                  <a:glow rad="101600">
                    <a:schemeClr val="accent4">
                      <a:satMod val="175000"/>
                      <a:alpha val="40000"/>
                    </a:schemeClr>
                  </a:glow>
                </a:effectLst>
              </a:rPr>
              <a:t> </a:t>
            </a:r>
          </a:p>
        </p:txBody>
      </p:sp>
      <p:grpSp>
        <p:nvGrpSpPr>
          <p:cNvPr id="81" name="グループ化 80">
            <a:extLst>
              <a:ext uri="{FF2B5EF4-FFF2-40B4-BE49-F238E27FC236}">
                <a16:creationId xmlns:a16="http://schemas.microsoft.com/office/drawing/2014/main" id="{8A052AE0-FF11-DF35-8304-299870CE8B20}"/>
              </a:ext>
            </a:extLst>
          </p:cNvPr>
          <p:cNvGrpSpPr/>
          <p:nvPr/>
        </p:nvGrpSpPr>
        <p:grpSpPr>
          <a:xfrm>
            <a:off x="4208657" y="3809062"/>
            <a:ext cx="2268915" cy="2411910"/>
            <a:chOff x="6305482" y="1542948"/>
            <a:chExt cx="2746366" cy="3087409"/>
          </a:xfrm>
        </p:grpSpPr>
        <p:sp>
          <p:nvSpPr>
            <p:cNvPr id="82" name="テキスト ボックス 81">
              <a:extLst>
                <a:ext uri="{FF2B5EF4-FFF2-40B4-BE49-F238E27FC236}">
                  <a16:creationId xmlns:a16="http://schemas.microsoft.com/office/drawing/2014/main" id="{D4C64F36-9873-4340-4F89-56DD4B002525}"/>
                </a:ext>
              </a:extLst>
            </p:cNvPr>
            <p:cNvSpPr txBox="1"/>
            <p:nvPr/>
          </p:nvSpPr>
          <p:spPr>
            <a:xfrm rot="1654770">
              <a:off x="7154251" y="1542948"/>
              <a:ext cx="1209874" cy="617706"/>
            </a:xfrm>
            <a:prstGeom prst="rect">
              <a:avLst/>
            </a:prstGeom>
            <a:solidFill>
              <a:sysClr val="window" lastClr="FFFFFF"/>
            </a:solidFill>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dirty="0">
                  <a:ln>
                    <a:noFill/>
                  </a:ln>
                  <a:solidFill>
                    <a:srgbClr val="336699"/>
                  </a:solidFill>
                  <a:effectLst/>
                  <a:uLnTx/>
                  <a:uFillTx/>
                  <a:latin typeface="Arial Black" panose="020B0A04020102020204" pitchFamily="34" charset="0"/>
                  <a:ea typeface="HGP創英角ｺﾞｼｯｸUB" panose="020B0900000000000000" pitchFamily="50" charset="-128"/>
                </a:rPr>
                <a:t>β</a:t>
              </a:r>
              <a:r>
                <a:rPr kumimoji="0" lang="ja-JP" altLang="en-US" sz="1400" kern="0" dirty="0">
                  <a:solidFill>
                    <a:srgbClr val="336699"/>
                  </a:solidFill>
                  <a:latin typeface="Arial Black" panose="020B0A04020102020204" pitchFamily="34" charset="0"/>
                  <a:ea typeface="HGP創英角ｺﾞｼｯｸUB" panose="020B0900000000000000" pitchFamily="50" charset="-128"/>
                </a:rPr>
                <a:t> </a:t>
              </a:r>
              <a:r>
                <a:rPr kumimoji="0" lang="en-US" altLang="ja-JP" sz="1400" b="0" i="0" u="none" strike="noStrike" kern="0" cap="none" spc="0" normalizeH="0" baseline="0" noProof="0" dirty="0">
                  <a:ln>
                    <a:noFill/>
                  </a:ln>
                  <a:solidFill>
                    <a:srgbClr val="336699"/>
                  </a:solidFill>
                  <a:effectLst/>
                  <a:uLnTx/>
                  <a:uFillTx/>
                  <a:latin typeface="Arial Black" panose="020B0A04020102020204" pitchFamily="34" charset="0"/>
                  <a:ea typeface="HGP創英角ｺﾞｼｯｸUB" panose="020B0900000000000000" pitchFamily="50" charset="-128"/>
                </a:rPr>
                <a:t>phase</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ja-JP" sz="1400" kern="0" dirty="0">
                  <a:solidFill>
                    <a:srgbClr val="336699"/>
                  </a:solidFill>
                  <a:latin typeface="Arial Black" panose="020B0A04020102020204" pitchFamily="34" charset="0"/>
                  <a:ea typeface="HGP創英角ｺﾞｼｯｸUB" panose="020B0900000000000000" pitchFamily="50" charset="-128"/>
                </a:rPr>
                <a:t>(BCC)</a:t>
              </a:r>
              <a:endParaRPr kumimoji="0" lang="ja-JP" altLang="en-US" sz="1400" b="0" i="0" u="none" strike="noStrike" kern="0" cap="none" spc="0" normalizeH="0" baseline="0" noProof="0" dirty="0">
                <a:ln>
                  <a:noFill/>
                </a:ln>
                <a:solidFill>
                  <a:srgbClr val="336699"/>
                </a:solidFill>
                <a:effectLst/>
                <a:uLnTx/>
                <a:uFillTx/>
                <a:latin typeface="Calibri" panose="020F0502020204030204"/>
                <a:ea typeface="游ゴシック" panose="020B0400000000000000" pitchFamily="50" charset="-128"/>
              </a:endParaRPr>
            </a:p>
          </p:txBody>
        </p:sp>
        <p:sp>
          <p:nvSpPr>
            <p:cNvPr id="83" name="テキスト ボックス 82">
              <a:extLst>
                <a:ext uri="{FF2B5EF4-FFF2-40B4-BE49-F238E27FC236}">
                  <a16:creationId xmlns:a16="http://schemas.microsoft.com/office/drawing/2014/main" id="{421FB2E9-88A4-19E2-33EE-FD13C3B54A43}"/>
                </a:ext>
              </a:extLst>
            </p:cNvPr>
            <p:cNvSpPr txBox="1"/>
            <p:nvPr/>
          </p:nvSpPr>
          <p:spPr>
            <a:xfrm>
              <a:off x="6825622" y="3828707"/>
              <a:ext cx="1553226" cy="399692"/>
            </a:xfrm>
            <a:prstGeom prst="rect">
              <a:avLst/>
            </a:prstGeom>
            <a:solidFill>
              <a:srgbClr val="FFC000">
                <a:lumMod val="20000"/>
                <a:lumOff val="80000"/>
              </a:srgbClr>
            </a:solidFill>
            <a:ln>
              <a:solidFill>
                <a:srgbClr val="FFC000"/>
              </a:solidFill>
            </a:ln>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srgbClr val="FF0000"/>
                  </a:solidFill>
                  <a:effectLst/>
                  <a:uLnTx/>
                  <a:uFillTx/>
                  <a:latin typeface="Arial Black" panose="020B0A04020102020204" pitchFamily="34" charset="0"/>
                  <a:ea typeface="HGP創英角ｺﾞｼｯｸUB" panose="020B0900000000000000" pitchFamily="50" charset="-128"/>
                </a:rPr>
                <a:t>ω </a:t>
              </a:r>
              <a:r>
                <a:rPr kumimoji="0" lang="en-US" altLang="ja-JP" sz="1600" kern="0" dirty="0">
                  <a:solidFill>
                    <a:srgbClr val="FF0000"/>
                  </a:solidFill>
                  <a:latin typeface="Arial Black" panose="020B0A04020102020204" pitchFamily="34" charset="0"/>
                  <a:ea typeface="HGP創英角ｺﾞｼｯｸUB" panose="020B0900000000000000" pitchFamily="50" charset="-128"/>
                </a:rPr>
                <a:t>phase</a:t>
              </a:r>
              <a:endParaRPr kumimoji="0" lang="ja-JP" altLang="en-US" sz="16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endParaRPr>
            </a:p>
          </p:txBody>
        </p:sp>
        <p:sp>
          <p:nvSpPr>
            <p:cNvPr id="84" name="テキスト ボックス 83">
              <a:extLst>
                <a:ext uri="{FF2B5EF4-FFF2-40B4-BE49-F238E27FC236}">
                  <a16:creationId xmlns:a16="http://schemas.microsoft.com/office/drawing/2014/main" id="{D3AD7407-31B4-87E8-3E5D-C38F068E2E13}"/>
                </a:ext>
              </a:extLst>
            </p:cNvPr>
            <p:cNvSpPr txBox="1"/>
            <p:nvPr/>
          </p:nvSpPr>
          <p:spPr>
            <a:xfrm>
              <a:off x="6305482" y="4230665"/>
              <a:ext cx="2746366" cy="399692"/>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rPr>
                <a:t>（</a:t>
              </a:r>
              <a:r>
                <a:rPr kumimoji="0" lang="en-US" altLang="ja-JP" sz="16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rPr>
                <a:t>Hexagonal non-</a:t>
              </a:r>
              <a:r>
                <a:rPr kumimoji="0" lang="en-US" altLang="ja-JP" sz="1600" b="0" i="0" u="none" strike="noStrike" kern="0" cap="none" spc="0" normalizeH="0" baseline="0" noProof="0" dirty="0" err="1">
                  <a:ln>
                    <a:noFill/>
                  </a:ln>
                  <a:solidFill>
                    <a:prstClr val="black"/>
                  </a:solidFill>
                  <a:effectLst/>
                  <a:uLnTx/>
                  <a:uFillTx/>
                  <a:latin typeface="Calibri" panose="020F0502020204030204"/>
                  <a:ea typeface="游ゴシック" panose="020B0400000000000000" pitchFamily="50" charset="-128"/>
                </a:rPr>
                <a:t>CPed</a:t>
              </a:r>
              <a:r>
                <a:rPr kumimoji="0" lang="ja-JP" altLang="en-US" sz="16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rPr>
                <a:t>）</a:t>
              </a:r>
            </a:p>
          </p:txBody>
        </p:sp>
        <p:cxnSp>
          <p:nvCxnSpPr>
            <p:cNvPr id="85" name="直線コネクタ 84">
              <a:extLst>
                <a:ext uri="{FF2B5EF4-FFF2-40B4-BE49-F238E27FC236}">
                  <a16:creationId xmlns:a16="http://schemas.microsoft.com/office/drawing/2014/main" id="{08551C29-464F-74A1-D240-A27246EB8902}"/>
                </a:ext>
              </a:extLst>
            </p:cNvPr>
            <p:cNvCxnSpPr>
              <a:cxnSpLocks/>
            </p:cNvCxnSpPr>
            <p:nvPr/>
          </p:nvCxnSpPr>
          <p:spPr>
            <a:xfrm flipV="1">
              <a:off x="7540102" y="2756604"/>
              <a:ext cx="496311" cy="441595"/>
            </a:xfrm>
            <a:prstGeom prst="line">
              <a:avLst/>
            </a:prstGeom>
            <a:noFill/>
            <a:ln w="12700" cap="flat" cmpd="sng" algn="ctr">
              <a:solidFill>
                <a:srgbClr val="0070C0"/>
              </a:solidFill>
              <a:prstDash val="solid"/>
              <a:miter lim="800000"/>
            </a:ln>
            <a:effectLst/>
          </p:spPr>
        </p:cxnSp>
        <p:sp>
          <p:nvSpPr>
            <p:cNvPr id="86" name="楕円 85">
              <a:extLst>
                <a:ext uri="{FF2B5EF4-FFF2-40B4-BE49-F238E27FC236}">
                  <a16:creationId xmlns:a16="http://schemas.microsoft.com/office/drawing/2014/main" id="{EA1662E9-4475-B063-D5C3-C2F8216050EB}"/>
                </a:ext>
              </a:extLst>
            </p:cNvPr>
            <p:cNvSpPr/>
            <p:nvPr/>
          </p:nvSpPr>
          <p:spPr>
            <a:xfrm>
              <a:off x="7622620" y="2132268"/>
              <a:ext cx="90000" cy="90000"/>
            </a:xfrm>
            <a:prstGeom prst="ellipse">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3500000" scaled="1"/>
              <a:tileRect/>
            </a:gradFill>
            <a:ln w="19050" cap="flat" cmpd="sng" algn="ctr">
              <a:solidFill>
                <a:srgbClr val="4472C4"/>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7" name="楕円 86">
              <a:extLst>
                <a:ext uri="{FF2B5EF4-FFF2-40B4-BE49-F238E27FC236}">
                  <a16:creationId xmlns:a16="http://schemas.microsoft.com/office/drawing/2014/main" id="{13E79301-6492-2423-23C0-8FADB8BF83B5}"/>
                </a:ext>
              </a:extLst>
            </p:cNvPr>
            <p:cNvSpPr/>
            <p:nvPr/>
          </p:nvSpPr>
          <p:spPr>
            <a:xfrm>
              <a:off x="8424978" y="2618167"/>
              <a:ext cx="108000" cy="108000"/>
            </a:xfrm>
            <a:prstGeom prst="ellipse">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3500000" scaled="1"/>
              <a:tileRect/>
            </a:gradFill>
            <a:ln w="19050" cap="flat" cmpd="sng" algn="ctr">
              <a:solidFill>
                <a:srgbClr val="FF0066"/>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8" name="楕円 87">
              <a:extLst>
                <a:ext uri="{FF2B5EF4-FFF2-40B4-BE49-F238E27FC236}">
                  <a16:creationId xmlns:a16="http://schemas.microsoft.com/office/drawing/2014/main" id="{4CA6A0A3-03A6-4EB3-F254-38346C63F49B}"/>
                </a:ext>
              </a:extLst>
            </p:cNvPr>
            <p:cNvSpPr/>
            <p:nvPr/>
          </p:nvSpPr>
          <p:spPr>
            <a:xfrm>
              <a:off x="7377570" y="2000286"/>
              <a:ext cx="90000" cy="90000"/>
            </a:xfrm>
            <a:prstGeom prst="ellipse">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3500000" scaled="1"/>
              <a:tileRect/>
            </a:gradFill>
            <a:ln w="19050" cap="flat" cmpd="sng" algn="ctr">
              <a:solidFill>
                <a:srgbClr val="4472C4"/>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9" name="楕円 88">
              <a:extLst>
                <a:ext uri="{FF2B5EF4-FFF2-40B4-BE49-F238E27FC236}">
                  <a16:creationId xmlns:a16="http://schemas.microsoft.com/office/drawing/2014/main" id="{7A0459B2-D04D-8B03-D1F9-ACB09479A0F3}"/>
                </a:ext>
              </a:extLst>
            </p:cNvPr>
            <p:cNvSpPr/>
            <p:nvPr/>
          </p:nvSpPr>
          <p:spPr>
            <a:xfrm>
              <a:off x="7797880" y="2543748"/>
              <a:ext cx="90000" cy="90000"/>
            </a:xfrm>
            <a:prstGeom prst="ellipse">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3500000" scaled="1"/>
              <a:tileRect/>
            </a:gradFill>
            <a:ln w="19050" cap="flat" cmpd="sng" algn="ctr">
              <a:solidFill>
                <a:srgbClr val="4472C4"/>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0" name="楕円 89">
              <a:extLst>
                <a:ext uri="{FF2B5EF4-FFF2-40B4-BE49-F238E27FC236}">
                  <a16:creationId xmlns:a16="http://schemas.microsoft.com/office/drawing/2014/main" id="{2D60713C-B760-F365-03C8-C51F5ECD0CCE}"/>
                </a:ext>
              </a:extLst>
            </p:cNvPr>
            <p:cNvSpPr/>
            <p:nvPr/>
          </p:nvSpPr>
          <p:spPr>
            <a:xfrm>
              <a:off x="8026480" y="2680908"/>
              <a:ext cx="90000" cy="90000"/>
            </a:xfrm>
            <a:prstGeom prst="ellipse">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3500000" scaled="1"/>
              <a:tileRect/>
            </a:gradFill>
            <a:ln w="19050" cap="flat" cmpd="sng" algn="ctr">
              <a:solidFill>
                <a:srgbClr val="4472C4"/>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1" name="楕円 90">
              <a:extLst>
                <a:ext uri="{FF2B5EF4-FFF2-40B4-BE49-F238E27FC236}">
                  <a16:creationId xmlns:a16="http://schemas.microsoft.com/office/drawing/2014/main" id="{B81CEC47-8E4B-6896-7E06-F9A8B854AC3B}"/>
                </a:ext>
              </a:extLst>
            </p:cNvPr>
            <p:cNvSpPr/>
            <p:nvPr/>
          </p:nvSpPr>
          <p:spPr>
            <a:xfrm>
              <a:off x="6817619" y="2505521"/>
              <a:ext cx="90000" cy="90000"/>
            </a:xfrm>
            <a:prstGeom prst="ellipse">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3500000" scaled="1"/>
              <a:tileRect/>
            </a:gradFill>
            <a:ln w="19050" cap="flat" cmpd="sng" algn="ctr">
              <a:solidFill>
                <a:srgbClr val="4472C4"/>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2" name="楕円 91">
              <a:extLst>
                <a:ext uri="{FF2B5EF4-FFF2-40B4-BE49-F238E27FC236}">
                  <a16:creationId xmlns:a16="http://schemas.microsoft.com/office/drawing/2014/main" id="{2B9A8F58-331C-95B7-9BB0-7C189AF4402E}"/>
                </a:ext>
              </a:extLst>
            </p:cNvPr>
            <p:cNvSpPr/>
            <p:nvPr/>
          </p:nvSpPr>
          <p:spPr>
            <a:xfrm>
              <a:off x="7217738" y="3086788"/>
              <a:ext cx="90000" cy="90000"/>
            </a:xfrm>
            <a:prstGeom prst="ellipse">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3500000" scaled="1"/>
              <a:tileRect/>
            </a:gradFill>
            <a:ln w="19050" cap="flat" cmpd="sng" algn="ctr">
              <a:solidFill>
                <a:srgbClr val="4472C4"/>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3" name="楕円 92">
              <a:extLst>
                <a:ext uri="{FF2B5EF4-FFF2-40B4-BE49-F238E27FC236}">
                  <a16:creationId xmlns:a16="http://schemas.microsoft.com/office/drawing/2014/main" id="{592B3127-554D-080D-98FF-F976E8EEB551}"/>
                </a:ext>
              </a:extLst>
            </p:cNvPr>
            <p:cNvSpPr/>
            <p:nvPr/>
          </p:nvSpPr>
          <p:spPr>
            <a:xfrm>
              <a:off x="8456118" y="3221990"/>
              <a:ext cx="108000" cy="108000"/>
            </a:xfrm>
            <a:prstGeom prst="ellipse">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3500000" scaled="1"/>
              <a:tileRect/>
            </a:gradFill>
            <a:ln w="19050" cap="flat" cmpd="sng" algn="ctr">
              <a:solidFill>
                <a:srgbClr val="FF0066"/>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4" name="楕円 93">
              <a:extLst>
                <a:ext uri="{FF2B5EF4-FFF2-40B4-BE49-F238E27FC236}">
                  <a16:creationId xmlns:a16="http://schemas.microsoft.com/office/drawing/2014/main" id="{020CB4EB-4EF8-6BEA-C8A7-2680CF48737F}"/>
                </a:ext>
              </a:extLst>
            </p:cNvPr>
            <p:cNvSpPr/>
            <p:nvPr/>
          </p:nvSpPr>
          <p:spPr>
            <a:xfrm>
              <a:off x="7645556" y="3638517"/>
              <a:ext cx="108000" cy="108000"/>
            </a:xfrm>
            <a:prstGeom prst="ellipse">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3500000" scaled="1"/>
              <a:tileRect/>
            </a:gradFill>
            <a:ln w="19050" cap="flat" cmpd="sng" algn="ctr">
              <a:solidFill>
                <a:srgbClr val="FF0066"/>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5" name="楕円 94">
              <a:extLst>
                <a:ext uri="{FF2B5EF4-FFF2-40B4-BE49-F238E27FC236}">
                  <a16:creationId xmlns:a16="http://schemas.microsoft.com/office/drawing/2014/main" id="{BA043C5F-70A2-82ED-B5AF-540C742D202E}"/>
                </a:ext>
              </a:extLst>
            </p:cNvPr>
            <p:cNvSpPr/>
            <p:nvPr/>
          </p:nvSpPr>
          <p:spPr>
            <a:xfrm>
              <a:off x="6658965" y="3608294"/>
              <a:ext cx="108000" cy="108000"/>
            </a:xfrm>
            <a:prstGeom prst="ellipse">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3500000" scaled="1"/>
              <a:tileRect/>
            </a:gradFill>
            <a:ln w="19050" cap="flat" cmpd="sng" algn="ctr">
              <a:solidFill>
                <a:srgbClr val="FF0066"/>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6" name="楕円 95">
              <a:extLst>
                <a:ext uri="{FF2B5EF4-FFF2-40B4-BE49-F238E27FC236}">
                  <a16:creationId xmlns:a16="http://schemas.microsoft.com/office/drawing/2014/main" id="{F1B8F8A4-CB60-B426-9EA4-5003A148BBB7}"/>
                </a:ext>
              </a:extLst>
            </p:cNvPr>
            <p:cNvSpPr/>
            <p:nvPr/>
          </p:nvSpPr>
          <p:spPr>
            <a:xfrm>
              <a:off x="6628485" y="2991074"/>
              <a:ext cx="108000" cy="108000"/>
            </a:xfrm>
            <a:prstGeom prst="ellipse">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3500000" scaled="1"/>
              <a:tileRect/>
            </a:gradFill>
            <a:ln w="19050" cap="flat" cmpd="sng" algn="ctr">
              <a:solidFill>
                <a:srgbClr val="FF0066"/>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7" name="楕円 96">
              <a:extLst>
                <a:ext uri="{FF2B5EF4-FFF2-40B4-BE49-F238E27FC236}">
                  <a16:creationId xmlns:a16="http://schemas.microsoft.com/office/drawing/2014/main" id="{0EEA7041-509F-B8D1-62C1-CE2348760D23}"/>
                </a:ext>
              </a:extLst>
            </p:cNvPr>
            <p:cNvSpPr/>
            <p:nvPr/>
          </p:nvSpPr>
          <p:spPr>
            <a:xfrm>
              <a:off x="7459065" y="3196814"/>
              <a:ext cx="108000" cy="108000"/>
            </a:xfrm>
            <a:prstGeom prst="ellipse">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3500000" scaled="1"/>
              <a:tileRect/>
            </a:gradFill>
            <a:ln w="19050" cap="flat" cmpd="sng" algn="ctr">
              <a:solidFill>
                <a:srgbClr val="FF0066"/>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8" name="楕円 97">
              <a:extLst>
                <a:ext uri="{FF2B5EF4-FFF2-40B4-BE49-F238E27FC236}">
                  <a16:creationId xmlns:a16="http://schemas.microsoft.com/office/drawing/2014/main" id="{7CE629BB-6E97-8569-FFBD-D29F82B77E86}"/>
                </a:ext>
              </a:extLst>
            </p:cNvPr>
            <p:cNvSpPr/>
            <p:nvPr/>
          </p:nvSpPr>
          <p:spPr>
            <a:xfrm>
              <a:off x="7413345" y="2594834"/>
              <a:ext cx="108000" cy="108000"/>
            </a:xfrm>
            <a:prstGeom prst="ellipse">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3500000" scaled="1"/>
              <a:tileRect/>
            </a:gradFill>
            <a:ln w="19050" cap="flat" cmpd="sng" algn="ctr">
              <a:solidFill>
                <a:srgbClr val="FF0066"/>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9" name="楕円 98">
              <a:extLst>
                <a:ext uri="{FF2B5EF4-FFF2-40B4-BE49-F238E27FC236}">
                  <a16:creationId xmlns:a16="http://schemas.microsoft.com/office/drawing/2014/main" id="{73EBCAB6-6E0A-33EF-5493-45A2D5A2FE3B}"/>
                </a:ext>
              </a:extLst>
            </p:cNvPr>
            <p:cNvSpPr/>
            <p:nvPr/>
          </p:nvSpPr>
          <p:spPr>
            <a:xfrm>
              <a:off x="7588605" y="3013934"/>
              <a:ext cx="108000" cy="108000"/>
            </a:xfrm>
            <a:prstGeom prst="ellipse">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3500000" scaled="1"/>
              <a:tileRect/>
            </a:gradFill>
            <a:ln w="19050" cap="flat" cmpd="sng" algn="ctr">
              <a:solidFill>
                <a:srgbClr val="FF0066"/>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0" name="楕円 99">
              <a:extLst>
                <a:ext uri="{FF2B5EF4-FFF2-40B4-BE49-F238E27FC236}">
                  <a16:creationId xmlns:a16="http://schemas.microsoft.com/office/drawing/2014/main" id="{8FD6489D-9F32-A262-E6B0-FC97D64FF45C}"/>
                </a:ext>
              </a:extLst>
            </p:cNvPr>
            <p:cNvSpPr/>
            <p:nvPr/>
          </p:nvSpPr>
          <p:spPr>
            <a:xfrm>
              <a:off x="7052707" y="2650027"/>
              <a:ext cx="90000" cy="90000"/>
            </a:xfrm>
            <a:prstGeom prst="ellipse">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3500000" scaled="1"/>
              <a:tileRect/>
            </a:gradFill>
            <a:ln w="19050" cap="flat" cmpd="sng" algn="ctr">
              <a:solidFill>
                <a:srgbClr val="4472C4"/>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101" name="直線コネクタ 100">
              <a:extLst>
                <a:ext uri="{FF2B5EF4-FFF2-40B4-BE49-F238E27FC236}">
                  <a16:creationId xmlns:a16="http://schemas.microsoft.com/office/drawing/2014/main" id="{2DC6C274-4C24-B69B-188D-709CBD7EE339}"/>
                </a:ext>
              </a:extLst>
            </p:cNvPr>
            <p:cNvCxnSpPr>
              <a:stCxn id="96" idx="6"/>
              <a:endCxn id="99" idx="2"/>
            </p:cNvCxnSpPr>
            <p:nvPr/>
          </p:nvCxnSpPr>
          <p:spPr>
            <a:xfrm>
              <a:off x="6736485" y="3045074"/>
              <a:ext cx="852120" cy="22860"/>
            </a:xfrm>
            <a:prstGeom prst="line">
              <a:avLst/>
            </a:prstGeom>
            <a:noFill/>
            <a:ln w="19050" cap="flat" cmpd="sng" algn="ctr">
              <a:solidFill>
                <a:srgbClr val="FF0066"/>
              </a:solidFill>
              <a:prstDash val="solid"/>
              <a:miter lim="800000"/>
            </a:ln>
            <a:effectLst/>
          </p:spPr>
        </p:cxnSp>
        <p:cxnSp>
          <p:nvCxnSpPr>
            <p:cNvPr id="102" name="直線コネクタ 101">
              <a:extLst>
                <a:ext uri="{FF2B5EF4-FFF2-40B4-BE49-F238E27FC236}">
                  <a16:creationId xmlns:a16="http://schemas.microsoft.com/office/drawing/2014/main" id="{06FC812A-7E8C-E7DD-6F45-A09AF2F4801D}"/>
                </a:ext>
              </a:extLst>
            </p:cNvPr>
            <p:cNvCxnSpPr>
              <a:cxnSpLocks/>
              <a:endCxn id="94" idx="2"/>
            </p:cNvCxnSpPr>
            <p:nvPr/>
          </p:nvCxnSpPr>
          <p:spPr>
            <a:xfrm>
              <a:off x="6770500" y="3669657"/>
              <a:ext cx="875056" cy="22860"/>
            </a:xfrm>
            <a:prstGeom prst="line">
              <a:avLst/>
            </a:prstGeom>
            <a:noFill/>
            <a:ln w="19050" cap="flat" cmpd="sng" algn="ctr">
              <a:solidFill>
                <a:srgbClr val="FF0066"/>
              </a:solidFill>
              <a:prstDash val="solid"/>
              <a:miter lim="800000"/>
            </a:ln>
            <a:effectLst/>
          </p:spPr>
        </p:cxnSp>
        <p:cxnSp>
          <p:nvCxnSpPr>
            <p:cNvPr id="103" name="直線コネクタ 102">
              <a:extLst>
                <a:ext uri="{FF2B5EF4-FFF2-40B4-BE49-F238E27FC236}">
                  <a16:creationId xmlns:a16="http://schemas.microsoft.com/office/drawing/2014/main" id="{319C5386-3A62-8EE0-52B7-46FB65E1C268}"/>
                </a:ext>
              </a:extLst>
            </p:cNvPr>
            <p:cNvCxnSpPr>
              <a:cxnSpLocks/>
              <a:endCxn id="96" idx="4"/>
            </p:cNvCxnSpPr>
            <p:nvPr/>
          </p:nvCxnSpPr>
          <p:spPr>
            <a:xfrm flipH="1" flipV="1">
              <a:off x="6682485" y="3099074"/>
              <a:ext cx="23550" cy="509220"/>
            </a:xfrm>
            <a:prstGeom prst="line">
              <a:avLst/>
            </a:prstGeom>
            <a:noFill/>
            <a:ln w="19050" cap="flat" cmpd="sng" algn="ctr">
              <a:solidFill>
                <a:srgbClr val="FF0066"/>
              </a:solidFill>
              <a:prstDash val="solid"/>
              <a:miter lim="800000"/>
            </a:ln>
            <a:effectLst/>
          </p:spPr>
        </p:cxnSp>
        <p:cxnSp>
          <p:nvCxnSpPr>
            <p:cNvPr id="104" name="直線コネクタ 103">
              <a:extLst>
                <a:ext uri="{FF2B5EF4-FFF2-40B4-BE49-F238E27FC236}">
                  <a16:creationId xmlns:a16="http://schemas.microsoft.com/office/drawing/2014/main" id="{E6CD4BF1-8B6A-F626-33B2-91A0A05D42A9}"/>
                </a:ext>
              </a:extLst>
            </p:cNvPr>
            <p:cNvCxnSpPr>
              <a:cxnSpLocks/>
              <a:stCxn id="94" idx="0"/>
            </p:cNvCxnSpPr>
            <p:nvPr/>
          </p:nvCxnSpPr>
          <p:spPr>
            <a:xfrm flipH="1" flipV="1">
              <a:off x="7658754" y="3118183"/>
              <a:ext cx="40802" cy="520334"/>
            </a:xfrm>
            <a:prstGeom prst="line">
              <a:avLst/>
            </a:prstGeom>
            <a:noFill/>
            <a:ln w="19050" cap="flat" cmpd="sng" algn="ctr">
              <a:solidFill>
                <a:srgbClr val="FF0066"/>
              </a:solidFill>
              <a:prstDash val="solid"/>
              <a:miter lim="800000"/>
            </a:ln>
            <a:effectLst/>
          </p:spPr>
        </p:cxnSp>
        <p:cxnSp>
          <p:nvCxnSpPr>
            <p:cNvPr id="105" name="直線コネクタ 104">
              <a:extLst>
                <a:ext uri="{FF2B5EF4-FFF2-40B4-BE49-F238E27FC236}">
                  <a16:creationId xmlns:a16="http://schemas.microsoft.com/office/drawing/2014/main" id="{8853A30C-91A7-745E-0121-6813574F5DB2}"/>
                </a:ext>
              </a:extLst>
            </p:cNvPr>
            <p:cNvCxnSpPr>
              <a:cxnSpLocks/>
            </p:cNvCxnSpPr>
            <p:nvPr/>
          </p:nvCxnSpPr>
          <p:spPr>
            <a:xfrm flipH="1" flipV="1">
              <a:off x="8486598" y="2726167"/>
              <a:ext cx="21638" cy="500050"/>
            </a:xfrm>
            <a:prstGeom prst="line">
              <a:avLst/>
            </a:prstGeom>
            <a:noFill/>
            <a:ln w="19050" cap="flat" cmpd="sng" algn="ctr">
              <a:solidFill>
                <a:srgbClr val="FF0066"/>
              </a:solidFill>
              <a:prstDash val="solid"/>
              <a:miter lim="800000"/>
            </a:ln>
            <a:effectLst/>
          </p:spPr>
        </p:cxnSp>
        <p:cxnSp>
          <p:nvCxnSpPr>
            <p:cNvPr id="106" name="直線コネクタ 105">
              <a:extLst>
                <a:ext uri="{FF2B5EF4-FFF2-40B4-BE49-F238E27FC236}">
                  <a16:creationId xmlns:a16="http://schemas.microsoft.com/office/drawing/2014/main" id="{4E87970F-1193-D5CF-B006-B6557C2AEE5B}"/>
                </a:ext>
              </a:extLst>
            </p:cNvPr>
            <p:cNvCxnSpPr>
              <a:cxnSpLocks/>
              <a:stCxn id="93" idx="3"/>
            </p:cNvCxnSpPr>
            <p:nvPr/>
          </p:nvCxnSpPr>
          <p:spPr>
            <a:xfrm flipH="1">
              <a:off x="7756092" y="3314174"/>
              <a:ext cx="715842" cy="343648"/>
            </a:xfrm>
            <a:prstGeom prst="line">
              <a:avLst/>
            </a:prstGeom>
            <a:noFill/>
            <a:ln w="19050" cap="flat" cmpd="sng" algn="ctr">
              <a:solidFill>
                <a:srgbClr val="FF0066"/>
              </a:solidFill>
              <a:prstDash val="solid"/>
              <a:miter lim="800000"/>
            </a:ln>
            <a:effectLst/>
          </p:spPr>
        </p:cxnSp>
        <p:cxnSp>
          <p:nvCxnSpPr>
            <p:cNvPr id="107" name="直線コネクタ 106">
              <a:extLst>
                <a:ext uri="{FF2B5EF4-FFF2-40B4-BE49-F238E27FC236}">
                  <a16:creationId xmlns:a16="http://schemas.microsoft.com/office/drawing/2014/main" id="{553E8720-F17C-1E07-EDE9-A081AC0AA46F}"/>
                </a:ext>
              </a:extLst>
            </p:cNvPr>
            <p:cNvCxnSpPr>
              <a:cxnSpLocks/>
            </p:cNvCxnSpPr>
            <p:nvPr/>
          </p:nvCxnSpPr>
          <p:spPr>
            <a:xfrm flipH="1">
              <a:off x="7688785" y="2698893"/>
              <a:ext cx="756000" cy="360000"/>
            </a:xfrm>
            <a:prstGeom prst="line">
              <a:avLst/>
            </a:prstGeom>
            <a:noFill/>
            <a:ln w="19050" cap="flat" cmpd="sng" algn="ctr">
              <a:solidFill>
                <a:srgbClr val="FF0066"/>
              </a:solidFill>
              <a:prstDash val="solid"/>
              <a:miter lim="800000"/>
            </a:ln>
            <a:effectLst/>
          </p:spPr>
        </p:cxnSp>
        <p:cxnSp>
          <p:nvCxnSpPr>
            <p:cNvPr id="108" name="直線コネクタ 107">
              <a:extLst>
                <a:ext uri="{FF2B5EF4-FFF2-40B4-BE49-F238E27FC236}">
                  <a16:creationId xmlns:a16="http://schemas.microsoft.com/office/drawing/2014/main" id="{D3032C04-93ED-E004-1C50-2F82A5B8058E}"/>
                </a:ext>
              </a:extLst>
            </p:cNvPr>
            <p:cNvCxnSpPr>
              <a:cxnSpLocks/>
            </p:cNvCxnSpPr>
            <p:nvPr/>
          </p:nvCxnSpPr>
          <p:spPr>
            <a:xfrm flipH="1">
              <a:off x="6724550" y="2682340"/>
              <a:ext cx="684000" cy="324000"/>
            </a:xfrm>
            <a:prstGeom prst="line">
              <a:avLst/>
            </a:prstGeom>
            <a:noFill/>
            <a:ln w="19050" cap="flat" cmpd="sng" algn="ctr">
              <a:solidFill>
                <a:srgbClr val="FF0066"/>
              </a:solidFill>
              <a:prstDash val="solid"/>
              <a:miter lim="800000"/>
            </a:ln>
            <a:effectLst/>
          </p:spPr>
        </p:cxnSp>
        <p:cxnSp>
          <p:nvCxnSpPr>
            <p:cNvPr id="109" name="直線コネクタ 108">
              <a:extLst>
                <a:ext uri="{FF2B5EF4-FFF2-40B4-BE49-F238E27FC236}">
                  <a16:creationId xmlns:a16="http://schemas.microsoft.com/office/drawing/2014/main" id="{C0C24D1B-3B9B-C628-ADF4-A940206874E1}"/>
                </a:ext>
              </a:extLst>
            </p:cNvPr>
            <p:cNvCxnSpPr>
              <a:cxnSpLocks/>
              <a:stCxn id="87" idx="2"/>
              <a:endCxn id="98" idx="6"/>
            </p:cNvCxnSpPr>
            <p:nvPr/>
          </p:nvCxnSpPr>
          <p:spPr>
            <a:xfrm flipH="1" flipV="1">
              <a:off x="7521345" y="2648834"/>
              <a:ext cx="903633" cy="23333"/>
            </a:xfrm>
            <a:prstGeom prst="line">
              <a:avLst/>
            </a:prstGeom>
            <a:noFill/>
            <a:ln w="19050" cap="flat" cmpd="sng" algn="ctr">
              <a:solidFill>
                <a:srgbClr val="FF0066"/>
              </a:solidFill>
              <a:prstDash val="solid"/>
              <a:miter lim="800000"/>
            </a:ln>
            <a:effectLst/>
          </p:spPr>
        </p:cxnSp>
        <p:cxnSp>
          <p:nvCxnSpPr>
            <p:cNvPr id="110" name="直線コネクタ 109">
              <a:extLst>
                <a:ext uri="{FF2B5EF4-FFF2-40B4-BE49-F238E27FC236}">
                  <a16:creationId xmlns:a16="http://schemas.microsoft.com/office/drawing/2014/main" id="{9CECEEF5-621C-8497-AA05-F97EF0AC6E3F}"/>
                </a:ext>
              </a:extLst>
            </p:cNvPr>
            <p:cNvCxnSpPr>
              <a:cxnSpLocks/>
              <a:stCxn id="97" idx="3"/>
            </p:cNvCxnSpPr>
            <p:nvPr/>
          </p:nvCxnSpPr>
          <p:spPr>
            <a:xfrm flipH="1">
              <a:off x="6785559" y="3288998"/>
              <a:ext cx="689322" cy="347687"/>
            </a:xfrm>
            <a:prstGeom prst="line">
              <a:avLst/>
            </a:prstGeom>
            <a:noFill/>
            <a:ln w="9525" cap="flat" cmpd="sng" algn="ctr">
              <a:solidFill>
                <a:srgbClr val="FF0066"/>
              </a:solidFill>
              <a:prstDash val="solid"/>
              <a:miter lim="800000"/>
            </a:ln>
            <a:effectLst/>
          </p:spPr>
        </p:cxnSp>
        <p:cxnSp>
          <p:nvCxnSpPr>
            <p:cNvPr id="111" name="直線コネクタ 110">
              <a:extLst>
                <a:ext uri="{FF2B5EF4-FFF2-40B4-BE49-F238E27FC236}">
                  <a16:creationId xmlns:a16="http://schemas.microsoft.com/office/drawing/2014/main" id="{267CB2F8-E9E9-26D1-8239-90D767625A3A}"/>
                </a:ext>
              </a:extLst>
            </p:cNvPr>
            <p:cNvCxnSpPr>
              <a:cxnSpLocks/>
            </p:cNvCxnSpPr>
            <p:nvPr/>
          </p:nvCxnSpPr>
          <p:spPr>
            <a:xfrm>
              <a:off x="7532310" y="3293103"/>
              <a:ext cx="144000" cy="360000"/>
            </a:xfrm>
            <a:prstGeom prst="line">
              <a:avLst/>
            </a:prstGeom>
            <a:noFill/>
            <a:ln w="9525" cap="flat" cmpd="sng" algn="ctr">
              <a:solidFill>
                <a:srgbClr val="FF0066"/>
              </a:solidFill>
              <a:prstDash val="solid"/>
              <a:miter lim="800000"/>
            </a:ln>
            <a:effectLst/>
          </p:spPr>
        </p:cxnSp>
        <p:cxnSp>
          <p:nvCxnSpPr>
            <p:cNvPr id="112" name="直線コネクタ 111">
              <a:extLst>
                <a:ext uri="{FF2B5EF4-FFF2-40B4-BE49-F238E27FC236}">
                  <a16:creationId xmlns:a16="http://schemas.microsoft.com/office/drawing/2014/main" id="{1F878C00-2514-20E9-8CAF-C9B01BB0AA9F}"/>
                </a:ext>
              </a:extLst>
            </p:cNvPr>
            <p:cNvCxnSpPr>
              <a:cxnSpLocks/>
            </p:cNvCxnSpPr>
            <p:nvPr/>
          </p:nvCxnSpPr>
          <p:spPr>
            <a:xfrm>
              <a:off x="7580846" y="3251209"/>
              <a:ext cx="854519" cy="31600"/>
            </a:xfrm>
            <a:prstGeom prst="line">
              <a:avLst/>
            </a:prstGeom>
            <a:noFill/>
            <a:ln w="9525" cap="flat" cmpd="sng" algn="ctr">
              <a:solidFill>
                <a:srgbClr val="FF0066"/>
              </a:solidFill>
              <a:prstDash val="solid"/>
              <a:miter lim="800000"/>
            </a:ln>
            <a:effectLst/>
          </p:spPr>
        </p:cxnSp>
        <p:cxnSp>
          <p:nvCxnSpPr>
            <p:cNvPr id="113" name="直線コネクタ 112">
              <a:extLst>
                <a:ext uri="{FF2B5EF4-FFF2-40B4-BE49-F238E27FC236}">
                  <a16:creationId xmlns:a16="http://schemas.microsoft.com/office/drawing/2014/main" id="{8BBC1442-E4AF-D418-2A3F-92CE0CD0D7AA}"/>
                </a:ext>
              </a:extLst>
            </p:cNvPr>
            <p:cNvCxnSpPr>
              <a:cxnSpLocks/>
            </p:cNvCxnSpPr>
            <p:nvPr/>
          </p:nvCxnSpPr>
          <p:spPr>
            <a:xfrm flipH="1" flipV="1">
              <a:off x="7482669" y="2687018"/>
              <a:ext cx="137076" cy="324000"/>
            </a:xfrm>
            <a:prstGeom prst="line">
              <a:avLst/>
            </a:prstGeom>
            <a:noFill/>
            <a:ln w="9525" cap="flat" cmpd="sng" algn="ctr">
              <a:solidFill>
                <a:srgbClr val="FF0066"/>
              </a:solidFill>
              <a:prstDash val="solid"/>
              <a:miter lim="800000"/>
            </a:ln>
            <a:effectLst/>
          </p:spPr>
        </p:cxnSp>
        <p:cxnSp>
          <p:nvCxnSpPr>
            <p:cNvPr id="114" name="直線コネクタ 113">
              <a:extLst>
                <a:ext uri="{FF2B5EF4-FFF2-40B4-BE49-F238E27FC236}">
                  <a16:creationId xmlns:a16="http://schemas.microsoft.com/office/drawing/2014/main" id="{13C584F1-7331-BF57-5CDC-3039E9336AE9}"/>
                </a:ext>
              </a:extLst>
            </p:cNvPr>
            <p:cNvCxnSpPr>
              <a:cxnSpLocks/>
            </p:cNvCxnSpPr>
            <p:nvPr/>
          </p:nvCxnSpPr>
          <p:spPr>
            <a:xfrm>
              <a:off x="6519998" y="3248867"/>
              <a:ext cx="173498" cy="365564"/>
            </a:xfrm>
            <a:prstGeom prst="line">
              <a:avLst/>
            </a:prstGeom>
            <a:noFill/>
            <a:ln w="9525" cap="flat" cmpd="sng" algn="ctr">
              <a:solidFill>
                <a:srgbClr val="FF0066"/>
              </a:solidFill>
              <a:prstDash val="solid"/>
              <a:miter lim="800000"/>
            </a:ln>
            <a:effectLst/>
          </p:spPr>
        </p:cxnSp>
        <p:cxnSp>
          <p:nvCxnSpPr>
            <p:cNvPr id="115" name="直線コネクタ 114">
              <a:extLst>
                <a:ext uri="{FF2B5EF4-FFF2-40B4-BE49-F238E27FC236}">
                  <a16:creationId xmlns:a16="http://schemas.microsoft.com/office/drawing/2014/main" id="{C90A3A07-C70C-ABF5-962F-8353708B0349}"/>
                </a:ext>
              </a:extLst>
            </p:cNvPr>
            <p:cNvCxnSpPr>
              <a:cxnSpLocks/>
            </p:cNvCxnSpPr>
            <p:nvPr/>
          </p:nvCxnSpPr>
          <p:spPr>
            <a:xfrm>
              <a:off x="6511427" y="2646368"/>
              <a:ext cx="17490" cy="594194"/>
            </a:xfrm>
            <a:prstGeom prst="line">
              <a:avLst/>
            </a:prstGeom>
            <a:noFill/>
            <a:ln w="9525" cap="flat" cmpd="sng" algn="ctr">
              <a:solidFill>
                <a:srgbClr val="FF0066"/>
              </a:solidFill>
              <a:prstDash val="solid"/>
              <a:miter lim="800000"/>
            </a:ln>
            <a:effectLst/>
          </p:spPr>
        </p:cxnSp>
        <p:cxnSp>
          <p:nvCxnSpPr>
            <p:cNvPr id="116" name="直線コネクタ 115">
              <a:extLst>
                <a:ext uri="{FF2B5EF4-FFF2-40B4-BE49-F238E27FC236}">
                  <a16:creationId xmlns:a16="http://schemas.microsoft.com/office/drawing/2014/main" id="{17027110-85BD-9CD9-DC88-D7F5659756B5}"/>
                </a:ext>
              </a:extLst>
            </p:cNvPr>
            <p:cNvCxnSpPr>
              <a:cxnSpLocks/>
            </p:cNvCxnSpPr>
            <p:nvPr/>
          </p:nvCxnSpPr>
          <p:spPr>
            <a:xfrm>
              <a:off x="6507522" y="2646516"/>
              <a:ext cx="144399" cy="352754"/>
            </a:xfrm>
            <a:prstGeom prst="line">
              <a:avLst/>
            </a:prstGeom>
            <a:noFill/>
            <a:ln w="9525" cap="flat" cmpd="sng" algn="ctr">
              <a:solidFill>
                <a:srgbClr val="FF0066"/>
              </a:solidFill>
              <a:prstDash val="solid"/>
              <a:miter lim="800000"/>
            </a:ln>
            <a:effectLst/>
          </p:spPr>
        </p:cxnSp>
        <p:cxnSp>
          <p:nvCxnSpPr>
            <p:cNvPr id="117" name="直線コネクタ 116">
              <a:extLst>
                <a:ext uri="{FF2B5EF4-FFF2-40B4-BE49-F238E27FC236}">
                  <a16:creationId xmlns:a16="http://schemas.microsoft.com/office/drawing/2014/main" id="{5225017D-FEEA-733A-F6EA-CDB8E30C25BE}"/>
                </a:ext>
              </a:extLst>
            </p:cNvPr>
            <p:cNvCxnSpPr>
              <a:cxnSpLocks/>
            </p:cNvCxnSpPr>
            <p:nvPr/>
          </p:nvCxnSpPr>
          <p:spPr>
            <a:xfrm>
              <a:off x="6498208" y="2642241"/>
              <a:ext cx="431378" cy="8550"/>
            </a:xfrm>
            <a:prstGeom prst="line">
              <a:avLst/>
            </a:prstGeom>
            <a:noFill/>
            <a:ln w="9525" cap="flat" cmpd="sng" algn="ctr">
              <a:solidFill>
                <a:srgbClr val="FF0066"/>
              </a:solidFill>
              <a:prstDash val="solid"/>
              <a:miter lim="800000"/>
            </a:ln>
            <a:effectLst/>
          </p:spPr>
        </p:cxnSp>
        <p:cxnSp>
          <p:nvCxnSpPr>
            <p:cNvPr id="118" name="直線コネクタ 117">
              <a:extLst>
                <a:ext uri="{FF2B5EF4-FFF2-40B4-BE49-F238E27FC236}">
                  <a16:creationId xmlns:a16="http://schemas.microsoft.com/office/drawing/2014/main" id="{BDC10700-741F-1495-14FE-C1A3EFC3AF57}"/>
                </a:ext>
              </a:extLst>
            </p:cNvPr>
            <p:cNvCxnSpPr>
              <a:cxnSpLocks/>
            </p:cNvCxnSpPr>
            <p:nvPr/>
          </p:nvCxnSpPr>
          <p:spPr>
            <a:xfrm flipV="1">
              <a:off x="6506771" y="2335094"/>
              <a:ext cx="597671" cy="314933"/>
            </a:xfrm>
            <a:prstGeom prst="line">
              <a:avLst/>
            </a:prstGeom>
            <a:noFill/>
            <a:ln w="9525" cap="flat" cmpd="sng" algn="ctr">
              <a:solidFill>
                <a:srgbClr val="FF0066"/>
              </a:solidFill>
              <a:prstDash val="solid"/>
              <a:miter lim="800000"/>
            </a:ln>
            <a:effectLst/>
          </p:spPr>
        </p:cxnSp>
        <p:cxnSp>
          <p:nvCxnSpPr>
            <p:cNvPr id="119" name="直線コネクタ 118">
              <a:extLst>
                <a:ext uri="{FF2B5EF4-FFF2-40B4-BE49-F238E27FC236}">
                  <a16:creationId xmlns:a16="http://schemas.microsoft.com/office/drawing/2014/main" id="{89C447CE-3090-02FB-C5A3-E41697D7CC92}"/>
                </a:ext>
              </a:extLst>
            </p:cNvPr>
            <p:cNvCxnSpPr>
              <a:cxnSpLocks/>
            </p:cNvCxnSpPr>
            <p:nvPr/>
          </p:nvCxnSpPr>
          <p:spPr>
            <a:xfrm>
              <a:off x="7732360" y="2257101"/>
              <a:ext cx="565820" cy="0"/>
            </a:xfrm>
            <a:prstGeom prst="line">
              <a:avLst/>
            </a:prstGeom>
            <a:noFill/>
            <a:ln w="9525" cap="flat" cmpd="sng" algn="ctr">
              <a:solidFill>
                <a:srgbClr val="FF0066"/>
              </a:solidFill>
              <a:prstDash val="solid"/>
              <a:miter lim="800000"/>
            </a:ln>
            <a:effectLst/>
          </p:spPr>
        </p:cxnSp>
        <p:cxnSp>
          <p:nvCxnSpPr>
            <p:cNvPr id="120" name="直線コネクタ 119">
              <a:extLst>
                <a:ext uri="{FF2B5EF4-FFF2-40B4-BE49-F238E27FC236}">
                  <a16:creationId xmlns:a16="http://schemas.microsoft.com/office/drawing/2014/main" id="{C83F233A-5E3E-B871-F01D-7DAA00EDBC17}"/>
                </a:ext>
              </a:extLst>
            </p:cNvPr>
            <p:cNvCxnSpPr>
              <a:cxnSpLocks/>
            </p:cNvCxnSpPr>
            <p:nvPr/>
          </p:nvCxnSpPr>
          <p:spPr>
            <a:xfrm>
              <a:off x="8282685" y="2250367"/>
              <a:ext cx="181053" cy="356370"/>
            </a:xfrm>
            <a:prstGeom prst="line">
              <a:avLst/>
            </a:prstGeom>
            <a:noFill/>
            <a:ln w="9525" cap="flat" cmpd="sng" algn="ctr">
              <a:solidFill>
                <a:srgbClr val="FF0066"/>
              </a:solidFill>
              <a:prstDash val="solid"/>
              <a:miter lim="800000"/>
            </a:ln>
            <a:effectLst/>
          </p:spPr>
        </p:cxnSp>
        <p:cxnSp>
          <p:nvCxnSpPr>
            <p:cNvPr id="121" name="直線コネクタ 120">
              <a:extLst>
                <a:ext uri="{FF2B5EF4-FFF2-40B4-BE49-F238E27FC236}">
                  <a16:creationId xmlns:a16="http://schemas.microsoft.com/office/drawing/2014/main" id="{CA24384C-EE70-B4E4-C98B-5DC83AC14547}"/>
                </a:ext>
              </a:extLst>
            </p:cNvPr>
            <p:cNvCxnSpPr>
              <a:cxnSpLocks/>
            </p:cNvCxnSpPr>
            <p:nvPr/>
          </p:nvCxnSpPr>
          <p:spPr>
            <a:xfrm flipV="1">
              <a:off x="7862389" y="2257101"/>
              <a:ext cx="413211" cy="197541"/>
            </a:xfrm>
            <a:prstGeom prst="line">
              <a:avLst/>
            </a:prstGeom>
            <a:noFill/>
            <a:ln w="9525" cap="flat" cmpd="sng" algn="ctr">
              <a:solidFill>
                <a:srgbClr val="FF0066"/>
              </a:solidFill>
              <a:prstDash val="solid"/>
              <a:miter lim="800000"/>
            </a:ln>
            <a:effectLst/>
          </p:spPr>
        </p:cxnSp>
        <p:cxnSp>
          <p:nvCxnSpPr>
            <p:cNvPr id="122" name="直線コネクタ 121">
              <a:extLst>
                <a:ext uri="{FF2B5EF4-FFF2-40B4-BE49-F238E27FC236}">
                  <a16:creationId xmlns:a16="http://schemas.microsoft.com/office/drawing/2014/main" id="{A2C676BC-49DB-361C-CBE7-5548D4E8B795}"/>
                </a:ext>
              </a:extLst>
            </p:cNvPr>
            <p:cNvCxnSpPr>
              <a:cxnSpLocks/>
            </p:cNvCxnSpPr>
            <p:nvPr/>
          </p:nvCxnSpPr>
          <p:spPr>
            <a:xfrm>
              <a:off x="8290345" y="2842646"/>
              <a:ext cx="180798" cy="363528"/>
            </a:xfrm>
            <a:prstGeom prst="line">
              <a:avLst/>
            </a:prstGeom>
            <a:noFill/>
            <a:ln w="9525" cap="flat" cmpd="sng" algn="ctr">
              <a:solidFill>
                <a:srgbClr val="FF0066"/>
              </a:solidFill>
              <a:prstDash val="sysDash"/>
              <a:miter lim="800000"/>
            </a:ln>
            <a:effectLst/>
          </p:spPr>
        </p:cxnSp>
        <p:cxnSp>
          <p:nvCxnSpPr>
            <p:cNvPr id="123" name="直線コネクタ 122">
              <a:extLst>
                <a:ext uri="{FF2B5EF4-FFF2-40B4-BE49-F238E27FC236}">
                  <a16:creationId xmlns:a16="http://schemas.microsoft.com/office/drawing/2014/main" id="{633666C1-8480-EB27-F019-9B335E02B728}"/>
                </a:ext>
              </a:extLst>
            </p:cNvPr>
            <p:cNvCxnSpPr>
              <a:cxnSpLocks/>
            </p:cNvCxnSpPr>
            <p:nvPr/>
          </p:nvCxnSpPr>
          <p:spPr>
            <a:xfrm>
              <a:off x="8283820" y="2254639"/>
              <a:ext cx="14360" cy="616078"/>
            </a:xfrm>
            <a:prstGeom prst="line">
              <a:avLst/>
            </a:prstGeom>
            <a:noFill/>
            <a:ln w="9525" cap="flat" cmpd="sng" algn="ctr">
              <a:solidFill>
                <a:srgbClr val="FF0066"/>
              </a:solidFill>
              <a:prstDash val="sysDash"/>
              <a:miter lim="800000"/>
            </a:ln>
            <a:effectLst/>
          </p:spPr>
        </p:cxnSp>
        <p:cxnSp>
          <p:nvCxnSpPr>
            <p:cNvPr id="124" name="直線コネクタ 123">
              <a:extLst>
                <a:ext uri="{FF2B5EF4-FFF2-40B4-BE49-F238E27FC236}">
                  <a16:creationId xmlns:a16="http://schemas.microsoft.com/office/drawing/2014/main" id="{7BE441EA-2E68-51FA-68E2-2D89F2F4AFD4}"/>
                </a:ext>
              </a:extLst>
            </p:cNvPr>
            <p:cNvCxnSpPr>
              <a:cxnSpLocks/>
              <a:stCxn id="97" idx="7"/>
            </p:cNvCxnSpPr>
            <p:nvPr/>
          </p:nvCxnSpPr>
          <p:spPr>
            <a:xfrm flipV="1">
              <a:off x="7551249" y="2852618"/>
              <a:ext cx="746676" cy="360012"/>
            </a:xfrm>
            <a:prstGeom prst="line">
              <a:avLst/>
            </a:prstGeom>
            <a:noFill/>
            <a:ln w="9525" cap="flat" cmpd="sng" algn="ctr">
              <a:solidFill>
                <a:srgbClr val="FF0066"/>
              </a:solidFill>
              <a:prstDash val="sysDash"/>
              <a:miter lim="800000"/>
            </a:ln>
            <a:effectLst/>
          </p:spPr>
        </p:cxnSp>
        <p:cxnSp>
          <p:nvCxnSpPr>
            <p:cNvPr id="125" name="直線コネクタ 124">
              <a:extLst>
                <a:ext uri="{FF2B5EF4-FFF2-40B4-BE49-F238E27FC236}">
                  <a16:creationId xmlns:a16="http://schemas.microsoft.com/office/drawing/2014/main" id="{F1221FB8-5283-F2AD-45A7-DDC4A895DC1A}"/>
                </a:ext>
              </a:extLst>
            </p:cNvPr>
            <p:cNvCxnSpPr>
              <a:cxnSpLocks/>
            </p:cNvCxnSpPr>
            <p:nvPr/>
          </p:nvCxnSpPr>
          <p:spPr>
            <a:xfrm>
              <a:off x="7314263" y="2848434"/>
              <a:ext cx="974607" cy="4184"/>
            </a:xfrm>
            <a:prstGeom prst="line">
              <a:avLst/>
            </a:prstGeom>
            <a:noFill/>
            <a:ln w="9525" cap="flat" cmpd="sng" algn="ctr">
              <a:solidFill>
                <a:srgbClr val="FF0066"/>
              </a:solidFill>
              <a:prstDash val="sysDash"/>
              <a:miter lim="800000"/>
            </a:ln>
            <a:effectLst/>
          </p:spPr>
        </p:cxnSp>
        <p:cxnSp>
          <p:nvCxnSpPr>
            <p:cNvPr id="126" name="直線コネクタ 125">
              <a:extLst>
                <a:ext uri="{FF2B5EF4-FFF2-40B4-BE49-F238E27FC236}">
                  <a16:creationId xmlns:a16="http://schemas.microsoft.com/office/drawing/2014/main" id="{36AAFEE6-0629-57C9-9BB9-90F36A3F2BCF}"/>
                </a:ext>
              </a:extLst>
            </p:cNvPr>
            <p:cNvCxnSpPr>
              <a:cxnSpLocks/>
              <a:endCxn id="97" idx="2"/>
            </p:cNvCxnSpPr>
            <p:nvPr/>
          </p:nvCxnSpPr>
          <p:spPr>
            <a:xfrm flipV="1">
              <a:off x="6515257" y="3250814"/>
              <a:ext cx="943808" cy="1318"/>
            </a:xfrm>
            <a:prstGeom prst="line">
              <a:avLst/>
            </a:prstGeom>
            <a:noFill/>
            <a:ln w="9525" cap="flat" cmpd="sng" algn="ctr">
              <a:solidFill>
                <a:srgbClr val="FF0066"/>
              </a:solidFill>
              <a:prstDash val="sysDash"/>
              <a:miter lim="800000"/>
            </a:ln>
            <a:effectLst/>
          </p:spPr>
        </p:cxnSp>
        <p:cxnSp>
          <p:nvCxnSpPr>
            <p:cNvPr id="127" name="直線コネクタ 126">
              <a:extLst>
                <a:ext uri="{FF2B5EF4-FFF2-40B4-BE49-F238E27FC236}">
                  <a16:creationId xmlns:a16="http://schemas.microsoft.com/office/drawing/2014/main" id="{ABCEAC85-D423-3629-42F0-755B47D6650F}"/>
                </a:ext>
              </a:extLst>
            </p:cNvPr>
            <p:cNvCxnSpPr>
              <a:cxnSpLocks/>
            </p:cNvCxnSpPr>
            <p:nvPr/>
          </p:nvCxnSpPr>
          <p:spPr>
            <a:xfrm flipV="1">
              <a:off x="6515002" y="2848224"/>
              <a:ext cx="806623" cy="389812"/>
            </a:xfrm>
            <a:prstGeom prst="line">
              <a:avLst/>
            </a:prstGeom>
            <a:noFill/>
            <a:ln w="9525" cap="flat" cmpd="sng" algn="ctr">
              <a:solidFill>
                <a:srgbClr val="FF0066"/>
              </a:solidFill>
              <a:prstDash val="sysDash"/>
              <a:miter lim="800000"/>
            </a:ln>
            <a:effectLst/>
          </p:spPr>
        </p:cxnSp>
        <p:cxnSp>
          <p:nvCxnSpPr>
            <p:cNvPr id="128" name="直線コネクタ 127">
              <a:extLst>
                <a:ext uri="{FF2B5EF4-FFF2-40B4-BE49-F238E27FC236}">
                  <a16:creationId xmlns:a16="http://schemas.microsoft.com/office/drawing/2014/main" id="{6D3573F9-7C44-79FA-43D1-736C29BCB1A8}"/>
                </a:ext>
              </a:extLst>
            </p:cNvPr>
            <p:cNvCxnSpPr>
              <a:cxnSpLocks/>
            </p:cNvCxnSpPr>
            <p:nvPr/>
          </p:nvCxnSpPr>
          <p:spPr>
            <a:xfrm flipV="1">
              <a:off x="7145048" y="2251548"/>
              <a:ext cx="133572" cy="56350"/>
            </a:xfrm>
            <a:prstGeom prst="line">
              <a:avLst/>
            </a:prstGeom>
            <a:noFill/>
            <a:ln w="9525" cap="flat" cmpd="sng" algn="ctr">
              <a:solidFill>
                <a:srgbClr val="FF0066"/>
              </a:solidFill>
              <a:prstDash val="sysDash"/>
              <a:miter lim="800000"/>
            </a:ln>
            <a:effectLst/>
          </p:spPr>
        </p:cxnSp>
        <p:cxnSp>
          <p:nvCxnSpPr>
            <p:cNvPr id="129" name="直線コネクタ 128">
              <a:extLst>
                <a:ext uri="{FF2B5EF4-FFF2-40B4-BE49-F238E27FC236}">
                  <a16:creationId xmlns:a16="http://schemas.microsoft.com/office/drawing/2014/main" id="{83FF694E-E4A2-BE9C-D128-ED286A759B98}"/>
                </a:ext>
              </a:extLst>
            </p:cNvPr>
            <p:cNvCxnSpPr>
              <a:cxnSpLocks/>
            </p:cNvCxnSpPr>
            <p:nvPr/>
          </p:nvCxnSpPr>
          <p:spPr>
            <a:xfrm flipV="1">
              <a:off x="7281907" y="2250616"/>
              <a:ext cx="432000" cy="1"/>
            </a:xfrm>
            <a:prstGeom prst="line">
              <a:avLst/>
            </a:prstGeom>
            <a:noFill/>
            <a:ln w="9525" cap="flat" cmpd="sng" algn="ctr">
              <a:solidFill>
                <a:srgbClr val="FF0066"/>
              </a:solidFill>
              <a:prstDash val="sysDash"/>
              <a:miter lim="800000"/>
            </a:ln>
            <a:effectLst/>
          </p:spPr>
        </p:cxnSp>
        <p:cxnSp>
          <p:nvCxnSpPr>
            <p:cNvPr id="130" name="直線コネクタ 129">
              <a:extLst>
                <a:ext uri="{FF2B5EF4-FFF2-40B4-BE49-F238E27FC236}">
                  <a16:creationId xmlns:a16="http://schemas.microsoft.com/office/drawing/2014/main" id="{0B179377-E444-10F3-0980-5C1F7B275924}"/>
                </a:ext>
              </a:extLst>
            </p:cNvPr>
            <p:cNvCxnSpPr>
              <a:cxnSpLocks/>
            </p:cNvCxnSpPr>
            <p:nvPr/>
          </p:nvCxnSpPr>
          <p:spPr>
            <a:xfrm>
              <a:off x="7288429" y="2264815"/>
              <a:ext cx="157240" cy="335465"/>
            </a:xfrm>
            <a:prstGeom prst="line">
              <a:avLst/>
            </a:prstGeom>
            <a:noFill/>
            <a:ln w="9525" cap="flat" cmpd="sng" algn="ctr">
              <a:solidFill>
                <a:srgbClr val="FF0066"/>
              </a:solidFill>
              <a:prstDash val="sysDash"/>
              <a:miter lim="800000"/>
            </a:ln>
            <a:effectLst/>
          </p:spPr>
        </p:cxnSp>
        <p:cxnSp>
          <p:nvCxnSpPr>
            <p:cNvPr id="131" name="直線コネクタ 130">
              <a:extLst>
                <a:ext uri="{FF2B5EF4-FFF2-40B4-BE49-F238E27FC236}">
                  <a16:creationId xmlns:a16="http://schemas.microsoft.com/office/drawing/2014/main" id="{F2B40C60-28E5-65C9-5BD7-774FDFA22A57}"/>
                </a:ext>
              </a:extLst>
            </p:cNvPr>
            <p:cNvCxnSpPr>
              <a:cxnSpLocks/>
            </p:cNvCxnSpPr>
            <p:nvPr/>
          </p:nvCxnSpPr>
          <p:spPr>
            <a:xfrm flipV="1">
              <a:off x="7507521" y="2440365"/>
              <a:ext cx="361296" cy="176124"/>
            </a:xfrm>
            <a:prstGeom prst="line">
              <a:avLst/>
            </a:prstGeom>
            <a:noFill/>
            <a:ln w="9525" cap="flat" cmpd="sng" algn="ctr">
              <a:solidFill>
                <a:srgbClr val="FF0066"/>
              </a:solidFill>
              <a:prstDash val="sysDash"/>
              <a:miter lim="800000"/>
            </a:ln>
            <a:effectLst/>
          </p:spPr>
        </p:cxnSp>
        <p:cxnSp>
          <p:nvCxnSpPr>
            <p:cNvPr id="132" name="直線コネクタ 131">
              <a:extLst>
                <a:ext uri="{FF2B5EF4-FFF2-40B4-BE49-F238E27FC236}">
                  <a16:creationId xmlns:a16="http://schemas.microsoft.com/office/drawing/2014/main" id="{30DFB465-BFAD-EAC0-1495-A92F9609F577}"/>
                </a:ext>
              </a:extLst>
            </p:cNvPr>
            <p:cNvCxnSpPr>
              <a:cxnSpLocks/>
            </p:cNvCxnSpPr>
            <p:nvPr/>
          </p:nvCxnSpPr>
          <p:spPr>
            <a:xfrm flipH="1" flipV="1">
              <a:off x="7327659" y="2847080"/>
              <a:ext cx="161803" cy="346901"/>
            </a:xfrm>
            <a:prstGeom prst="line">
              <a:avLst/>
            </a:prstGeom>
            <a:noFill/>
            <a:ln w="9525" cap="flat" cmpd="sng" algn="ctr">
              <a:solidFill>
                <a:srgbClr val="FF0066"/>
              </a:solidFill>
              <a:prstDash val="sysDash"/>
              <a:miter lim="800000"/>
            </a:ln>
            <a:effectLst/>
          </p:spPr>
        </p:cxnSp>
        <p:cxnSp>
          <p:nvCxnSpPr>
            <p:cNvPr id="133" name="直線コネクタ 132">
              <a:extLst>
                <a:ext uri="{FF2B5EF4-FFF2-40B4-BE49-F238E27FC236}">
                  <a16:creationId xmlns:a16="http://schemas.microsoft.com/office/drawing/2014/main" id="{4C727360-311F-7B5F-EB42-E40AD025370E}"/>
                </a:ext>
              </a:extLst>
            </p:cNvPr>
            <p:cNvCxnSpPr>
              <a:cxnSpLocks/>
            </p:cNvCxnSpPr>
            <p:nvPr/>
          </p:nvCxnSpPr>
          <p:spPr>
            <a:xfrm flipH="1" flipV="1">
              <a:off x="7281821" y="2253495"/>
              <a:ext cx="44556" cy="593585"/>
            </a:xfrm>
            <a:prstGeom prst="line">
              <a:avLst/>
            </a:prstGeom>
            <a:noFill/>
            <a:ln w="9525" cap="flat" cmpd="sng" algn="ctr">
              <a:solidFill>
                <a:srgbClr val="FF0066"/>
              </a:solidFill>
              <a:prstDash val="sysDash"/>
              <a:miter lim="800000"/>
            </a:ln>
            <a:effectLst/>
          </p:spPr>
        </p:cxnSp>
        <p:cxnSp>
          <p:nvCxnSpPr>
            <p:cNvPr id="134" name="直線コネクタ 133">
              <a:extLst>
                <a:ext uri="{FF2B5EF4-FFF2-40B4-BE49-F238E27FC236}">
                  <a16:creationId xmlns:a16="http://schemas.microsoft.com/office/drawing/2014/main" id="{83EB543B-070F-7439-E048-472AC4B0B9AA}"/>
                </a:ext>
              </a:extLst>
            </p:cNvPr>
            <p:cNvCxnSpPr>
              <a:cxnSpLocks/>
              <a:stCxn id="91" idx="7"/>
              <a:endCxn id="88" idx="3"/>
            </p:cNvCxnSpPr>
            <p:nvPr/>
          </p:nvCxnSpPr>
          <p:spPr>
            <a:xfrm flipV="1">
              <a:off x="6894439" y="2077106"/>
              <a:ext cx="496311" cy="441595"/>
            </a:xfrm>
            <a:prstGeom prst="line">
              <a:avLst/>
            </a:prstGeom>
            <a:noFill/>
            <a:ln w="12700" cap="flat" cmpd="sng" algn="ctr">
              <a:solidFill>
                <a:srgbClr val="0070C0"/>
              </a:solidFill>
              <a:prstDash val="solid"/>
              <a:miter lim="800000"/>
            </a:ln>
            <a:effectLst/>
          </p:spPr>
        </p:cxnSp>
        <p:cxnSp>
          <p:nvCxnSpPr>
            <p:cNvPr id="135" name="直線コネクタ 134">
              <a:extLst>
                <a:ext uri="{FF2B5EF4-FFF2-40B4-BE49-F238E27FC236}">
                  <a16:creationId xmlns:a16="http://schemas.microsoft.com/office/drawing/2014/main" id="{2B8FBCC9-14CC-1218-0659-DD01C40D98B6}"/>
                </a:ext>
              </a:extLst>
            </p:cNvPr>
            <p:cNvCxnSpPr>
              <a:cxnSpLocks/>
            </p:cNvCxnSpPr>
            <p:nvPr/>
          </p:nvCxnSpPr>
          <p:spPr>
            <a:xfrm flipH="1" flipV="1">
              <a:off x="7454534" y="2077106"/>
              <a:ext cx="356670" cy="479822"/>
            </a:xfrm>
            <a:prstGeom prst="line">
              <a:avLst/>
            </a:prstGeom>
            <a:noFill/>
            <a:ln w="12700" cap="flat" cmpd="sng" algn="ctr">
              <a:solidFill>
                <a:srgbClr val="0070C0"/>
              </a:solidFill>
              <a:prstDash val="solid"/>
              <a:miter lim="800000"/>
            </a:ln>
            <a:effectLst/>
          </p:spPr>
        </p:cxnSp>
        <p:cxnSp>
          <p:nvCxnSpPr>
            <p:cNvPr id="136" name="直線コネクタ 135">
              <a:extLst>
                <a:ext uri="{FF2B5EF4-FFF2-40B4-BE49-F238E27FC236}">
                  <a16:creationId xmlns:a16="http://schemas.microsoft.com/office/drawing/2014/main" id="{D2F09C7C-F641-A39E-7E52-5462FBAE9A6F}"/>
                </a:ext>
              </a:extLst>
            </p:cNvPr>
            <p:cNvCxnSpPr>
              <a:cxnSpLocks/>
            </p:cNvCxnSpPr>
            <p:nvPr/>
          </p:nvCxnSpPr>
          <p:spPr>
            <a:xfrm flipH="1" flipV="1">
              <a:off x="7474700" y="2065136"/>
              <a:ext cx="144000" cy="90000"/>
            </a:xfrm>
            <a:prstGeom prst="line">
              <a:avLst/>
            </a:prstGeom>
            <a:noFill/>
            <a:ln w="12700" cap="flat" cmpd="sng" algn="ctr">
              <a:solidFill>
                <a:srgbClr val="0070C0"/>
              </a:solidFill>
              <a:prstDash val="solid"/>
              <a:miter lim="800000"/>
            </a:ln>
            <a:effectLst/>
          </p:spPr>
        </p:cxnSp>
        <p:cxnSp>
          <p:nvCxnSpPr>
            <p:cNvPr id="137" name="直線コネクタ 136">
              <a:extLst>
                <a:ext uri="{FF2B5EF4-FFF2-40B4-BE49-F238E27FC236}">
                  <a16:creationId xmlns:a16="http://schemas.microsoft.com/office/drawing/2014/main" id="{C416F2E9-C10A-C947-4785-3CE0A751EAE7}"/>
                </a:ext>
              </a:extLst>
            </p:cNvPr>
            <p:cNvCxnSpPr>
              <a:cxnSpLocks/>
              <a:stCxn id="90" idx="1"/>
              <a:endCxn id="86" idx="5"/>
            </p:cNvCxnSpPr>
            <p:nvPr/>
          </p:nvCxnSpPr>
          <p:spPr>
            <a:xfrm flipH="1" flipV="1">
              <a:off x="7699440" y="2209088"/>
              <a:ext cx="340220" cy="485000"/>
            </a:xfrm>
            <a:prstGeom prst="line">
              <a:avLst/>
            </a:prstGeom>
            <a:noFill/>
            <a:ln w="12700" cap="flat" cmpd="sng" algn="ctr">
              <a:solidFill>
                <a:srgbClr val="0070C0"/>
              </a:solidFill>
              <a:prstDash val="solid"/>
              <a:miter lim="800000"/>
            </a:ln>
            <a:effectLst/>
          </p:spPr>
        </p:cxnSp>
        <p:cxnSp>
          <p:nvCxnSpPr>
            <p:cNvPr id="138" name="直線コネクタ 137">
              <a:extLst>
                <a:ext uri="{FF2B5EF4-FFF2-40B4-BE49-F238E27FC236}">
                  <a16:creationId xmlns:a16="http://schemas.microsoft.com/office/drawing/2014/main" id="{6C9D4EB8-6570-7C93-0C89-DBB8000D19E0}"/>
                </a:ext>
              </a:extLst>
            </p:cNvPr>
            <p:cNvCxnSpPr>
              <a:cxnSpLocks/>
              <a:stCxn id="92" idx="1"/>
            </p:cNvCxnSpPr>
            <p:nvPr/>
          </p:nvCxnSpPr>
          <p:spPr>
            <a:xfrm flipH="1" flipV="1">
              <a:off x="6868522" y="2580024"/>
              <a:ext cx="362396" cy="519944"/>
            </a:xfrm>
            <a:prstGeom prst="line">
              <a:avLst/>
            </a:prstGeom>
            <a:noFill/>
            <a:ln w="12700" cap="flat" cmpd="sng" algn="ctr">
              <a:solidFill>
                <a:srgbClr val="0070C0"/>
              </a:solidFill>
              <a:prstDash val="solid"/>
              <a:miter lim="800000"/>
            </a:ln>
            <a:effectLst/>
          </p:spPr>
        </p:cxnSp>
        <p:cxnSp>
          <p:nvCxnSpPr>
            <p:cNvPr id="139" name="直線コネクタ 138">
              <a:extLst>
                <a:ext uri="{FF2B5EF4-FFF2-40B4-BE49-F238E27FC236}">
                  <a16:creationId xmlns:a16="http://schemas.microsoft.com/office/drawing/2014/main" id="{52C4B961-A71B-3E4B-C180-46955BA2B947}"/>
                </a:ext>
              </a:extLst>
            </p:cNvPr>
            <p:cNvCxnSpPr>
              <a:cxnSpLocks/>
              <a:stCxn id="92" idx="7"/>
              <a:endCxn id="89" idx="3"/>
            </p:cNvCxnSpPr>
            <p:nvPr/>
          </p:nvCxnSpPr>
          <p:spPr>
            <a:xfrm flipV="1">
              <a:off x="7294558" y="2620568"/>
              <a:ext cx="516502" cy="479400"/>
            </a:xfrm>
            <a:prstGeom prst="line">
              <a:avLst/>
            </a:prstGeom>
            <a:noFill/>
            <a:ln w="12700" cap="flat" cmpd="sng" algn="ctr">
              <a:solidFill>
                <a:srgbClr val="0070C0"/>
              </a:solidFill>
              <a:prstDash val="solid"/>
              <a:miter lim="800000"/>
            </a:ln>
            <a:effectLst/>
          </p:spPr>
        </p:cxnSp>
        <p:cxnSp>
          <p:nvCxnSpPr>
            <p:cNvPr id="140" name="直線コネクタ 139">
              <a:extLst>
                <a:ext uri="{FF2B5EF4-FFF2-40B4-BE49-F238E27FC236}">
                  <a16:creationId xmlns:a16="http://schemas.microsoft.com/office/drawing/2014/main" id="{808AED7E-E021-868B-844C-D8E046CCA11B}"/>
                </a:ext>
              </a:extLst>
            </p:cNvPr>
            <p:cNvCxnSpPr>
              <a:cxnSpLocks/>
              <a:endCxn id="86" idx="3"/>
            </p:cNvCxnSpPr>
            <p:nvPr/>
          </p:nvCxnSpPr>
          <p:spPr>
            <a:xfrm flipV="1">
              <a:off x="7152624" y="2209088"/>
              <a:ext cx="483176" cy="431980"/>
            </a:xfrm>
            <a:prstGeom prst="line">
              <a:avLst/>
            </a:prstGeom>
            <a:noFill/>
            <a:ln w="9525" cap="flat" cmpd="sng" algn="ctr">
              <a:solidFill>
                <a:srgbClr val="0070C0"/>
              </a:solidFill>
              <a:prstDash val="sysDash"/>
              <a:miter lim="800000"/>
            </a:ln>
            <a:effectLst/>
          </p:spPr>
        </p:cxnSp>
        <p:cxnSp>
          <p:nvCxnSpPr>
            <p:cNvPr id="141" name="直線コネクタ 140">
              <a:extLst>
                <a:ext uri="{FF2B5EF4-FFF2-40B4-BE49-F238E27FC236}">
                  <a16:creationId xmlns:a16="http://schemas.microsoft.com/office/drawing/2014/main" id="{2182ADA5-B299-469F-26FF-E858C6152B08}"/>
                </a:ext>
              </a:extLst>
            </p:cNvPr>
            <p:cNvCxnSpPr>
              <a:cxnSpLocks/>
            </p:cNvCxnSpPr>
            <p:nvPr/>
          </p:nvCxnSpPr>
          <p:spPr>
            <a:xfrm>
              <a:off x="6915300" y="2579775"/>
              <a:ext cx="139157" cy="83432"/>
            </a:xfrm>
            <a:prstGeom prst="line">
              <a:avLst/>
            </a:prstGeom>
            <a:noFill/>
            <a:ln w="9525" cap="flat" cmpd="sng" algn="ctr">
              <a:solidFill>
                <a:srgbClr val="0070C0"/>
              </a:solidFill>
              <a:prstDash val="sysDash"/>
              <a:miter lim="800000"/>
            </a:ln>
            <a:effectLst/>
          </p:spPr>
        </p:cxnSp>
        <p:cxnSp>
          <p:nvCxnSpPr>
            <p:cNvPr id="142" name="直線コネクタ 141">
              <a:extLst>
                <a:ext uri="{FF2B5EF4-FFF2-40B4-BE49-F238E27FC236}">
                  <a16:creationId xmlns:a16="http://schemas.microsoft.com/office/drawing/2014/main" id="{6B5D2F5D-D791-1B12-70E7-C4241C034E33}"/>
                </a:ext>
              </a:extLst>
            </p:cNvPr>
            <p:cNvCxnSpPr>
              <a:cxnSpLocks/>
              <a:stCxn id="100" idx="5"/>
              <a:endCxn id="97" idx="1"/>
            </p:cNvCxnSpPr>
            <p:nvPr/>
          </p:nvCxnSpPr>
          <p:spPr>
            <a:xfrm>
              <a:off x="7129527" y="2726847"/>
              <a:ext cx="345354" cy="485783"/>
            </a:xfrm>
            <a:prstGeom prst="line">
              <a:avLst/>
            </a:prstGeom>
            <a:noFill/>
            <a:ln w="9525" cap="flat" cmpd="sng" algn="ctr">
              <a:solidFill>
                <a:srgbClr val="0070C0"/>
              </a:solidFill>
              <a:prstDash val="sysDash"/>
              <a:miter lim="800000"/>
            </a:ln>
            <a:effectLst/>
          </p:spPr>
        </p:cxnSp>
        <p:cxnSp>
          <p:nvCxnSpPr>
            <p:cNvPr id="143" name="直線コネクタ 142">
              <a:extLst>
                <a:ext uri="{FF2B5EF4-FFF2-40B4-BE49-F238E27FC236}">
                  <a16:creationId xmlns:a16="http://schemas.microsoft.com/office/drawing/2014/main" id="{CEA77524-171E-C0B2-DC66-B214235D101C}"/>
                </a:ext>
              </a:extLst>
            </p:cNvPr>
            <p:cNvCxnSpPr>
              <a:cxnSpLocks/>
            </p:cNvCxnSpPr>
            <p:nvPr/>
          </p:nvCxnSpPr>
          <p:spPr>
            <a:xfrm flipH="1" flipV="1">
              <a:off x="7310956" y="3157509"/>
              <a:ext cx="144000" cy="72000"/>
            </a:xfrm>
            <a:prstGeom prst="line">
              <a:avLst/>
            </a:prstGeom>
            <a:noFill/>
            <a:ln w="12700" cap="flat" cmpd="sng" algn="ctr">
              <a:solidFill>
                <a:srgbClr val="0070C0"/>
              </a:solidFill>
              <a:prstDash val="solid"/>
              <a:miter lim="800000"/>
            </a:ln>
            <a:effectLst/>
          </p:spPr>
        </p:cxnSp>
        <p:cxnSp>
          <p:nvCxnSpPr>
            <p:cNvPr id="144" name="直線コネクタ 143">
              <a:extLst>
                <a:ext uri="{FF2B5EF4-FFF2-40B4-BE49-F238E27FC236}">
                  <a16:creationId xmlns:a16="http://schemas.microsoft.com/office/drawing/2014/main" id="{C669CAC4-3038-3BF6-6816-DBAC2C7E9203}"/>
                </a:ext>
              </a:extLst>
            </p:cNvPr>
            <p:cNvCxnSpPr>
              <a:cxnSpLocks/>
            </p:cNvCxnSpPr>
            <p:nvPr/>
          </p:nvCxnSpPr>
          <p:spPr>
            <a:xfrm flipH="1" flipV="1">
              <a:off x="7870807" y="2605135"/>
              <a:ext cx="180000" cy="108000"/>
            </a:xfrm>
            <a:prstGeom prst="line">
              <a:avLst/>
            </a:prstGeom>
            <a:noFill/>
            <a:ln w="12700" cap="flat" cmpd="sng" algn="ctr">
              <a:solidFill>
                <a:srgbClr val="0070C0"/>
              </a:solidFill>
              <a:prstDash val="solid"/>
              <a:miter lim="800000"/>
            </a:ln>
            <a:effectLst/>
          </p:spPr>
        </p:cxnSp>
        <p:cxnSp>
          <p:nvCxnSpPr>
            <p:cNvPr id="145" name="直線コネクタ 144">
              <a:extLst>
                <a:ext uri="{FF2B5EF4-FFF2-40B4-BE49-F238E27FC236}">
                  <a16:creationId xmlns:a16="http://schemas.microsoft.com/office/drawing/2014/main" id="{6D81929B-5699-5334-8051-4B972530C897}"/>
                </a:ext>
              </a:extLst>
            </p:cNvPr>
            <p:cNvCxnSpPr>
              <a:cxnSpLocks/>
              <a:endCxn id="98" idx="2"/>
            </p:cNvCxnSpPr>
            <p:nvPr/>
          </p:nvCxnSpPr>
          <p:spPr>
            <a:xfrm flipV="1">
              <a:off x="6934323" y="2648834"/>
              <a:ext cx="479022" cy="946"/>
            </a:xfrm>
            <a:prstGeom prst="line">
              <a:avLst/>
            </a:prstGeom>
            <a:noFill/>
            <a:ln w="9525" cap="flat" cmpd="sng" algn="ctr">
              <a:solidFill>
                <a:srgbClr val="FF0066"/>
              </a:solidFill>
              <a:prstDash val="sysDash"/>
              <a:miter lim="800000"/>
            </a:ln>
            <a:effectLst/>
          </p:spPr>
        </p:cxnSp>
        <p:cxnSp>
          <p:nvCxnSpPr>
            <p:cNvPr id="146" name="直線コネクタ 145">
              <a:extLst>
                <a:ext uri="{FF2B5EF4-FFF2-40B4-BE49-F238E27FC236}">
                  <a16:creationId xmlns:a16="http://schemas.microsoft.com/office/drawing/2014/main" id="{17ABEFF1-5522-9EC7-791E-E19140BA8558}"/>
                </a:ext>
              </a:extLst>
            </p:cNvPr>
            <p:cNvCxnSpPr>
              <a:cxnSpLocks/>
            </p:cNvCxnSpPr>
            <p:nvPr/>
          </p:nvCxnSpPr>
          <p:spPr>
            <a:xfrm flipH="1" flipV="1">
              <a:off x="7471837" y="2691465"/>
              <a:ext cx="36000" cy="504000"/>
            </a:xfrm>
            <a:prstGeom prst="line">
              <a:avLst/>
            </a:prstGeom>
            <a:noFill/>
            <a:ln w="9525" cap="flat" cmpd="sng" algn="ctr">
              <a:solidFill>
                <a:srgbClr val="FF0066"/>
              </a:solidFill>
              <a:prstDash val="sysDash"/>
              <a:miter lim="800000"/>
            </a:ln>
            <a:effectLst/>
          </p:spPr>
        </p:cxnSp>
      </p:grpSp>
      <p:pic>
        <p:nvPicPr>
          <p:cNvPr id="147" name="Picture 6" descr="Hexagonal close-packed structure | crystallography | Britannica">
            <a:extLst>
              <a:ext uri="{FF2B5EF4-FFF2-40B4-BE49-F238E27FC236}">
                <a16:creationId xmlns:a16="http://schemas.microsoft.com/office/drawing/2014/main" id="{7714639F-CB63-D214-9CE4-4A8BA784BAF1}"/>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574590" y="4530803"/>
            <a:ext cx="1073408" cy="1201844"/>
          </a:xfrm>
          <a:prstGeom prst="rect">
            <a:avLst/>
          </a:prstGeom>
          <a:noFill/>
          <a:extLst>
            <a:ext uri="{909E8E84-426E-40DD-AFC4-6F175D3DCCD1}">
              <a14:hiddenFill xmlns:a14="http://schemas.microsoft.com/office/drawing/2010/main">
                <a:solidFill>
                  <a:srgbClr val="FFFFFF"/>
                </a:solidFill>
              </a14:hiddenFill>
            </a:ext>
          </a:extLst>
        </p:spPr>
      </p:pic>
      <p:sp>
        <p:nvSpPr>
          <p:cNvPr id="148" name="テキスト ボックス 147">
            <a:extLst>
              <a:ext uri="{FF2B5EF4-FFF2-40B4-BE49-F238E27FC236}">
                <a16:creationId xmlns:a16="http://schemas.microsoft.com/office/drawing/2014/main" id="{19F294B9-8DA6-D8F7-1037-EE10A8344379}"/>
              </a:ext>
            </a:extLst>
          </p:cNvPr>
          <p:cNvSpPr txBox="1"/>
          <p:nvPr/>
        </p:nvSpPr>
        <p:spPr>
          <a:xfrm>
            <a:off x="510822" y="4012334"/>
            <a:ext cx="978440" cy="523220"/>
          </a:xfrm>
          <a:prstGeom prst="rect">
            <a:avLst/>
          </a:prstGeom>
          <a:noFill/>
        </p:spPr>
        <p:txBody>
          <a:bodyPr wrap="square">
            <a:spAutoFit/>
          </a:bodyPr>
          <a:lstStyle/>
          <a:p>
            <a:pPr algn="ctr"/>
            <a:r>
              <a:rPr lang="en-US" altLang="ja-JP" sz="1400" dirty="0">
                <a:solidFill>
                  <a:srgbClr val="0070C0"/>
                </a:solidFill>
                <a:latin typeface="Arial Black" panose="020B0A04020102020204" pitchFamily="34" charset="0"/>
                <a:ea typeface="HGP創英角ｺﾞｼｯｸUB" panose="020B0900000000000000" pitchFamily="50" charset="-128"/>
              </a:rPr>
              <a:t>α</a:t>
            </a:r>
            <a:r>
              <a:rPr lang="ja-JP" altLang="en-US" sz="1400" dirty="0">
                <a:solidFill>
                  <a:srgbClr val="0070C0"/>
                </a:solidFill>
                <a:latin typeface="Arial Black" panose="020B0A04020102020204" pitchFamily="34" charset="0"/>
                <a:ea typeface="HGP創英角ｺﾞｼｯｸUB" panose="020B0900000000000000" pitchFamily="50" charset="-128"/>
              </a:rPr>
              <a:t> </a:t>
            </a:r>
            <a:r>
              <a:rPr lang="en-US" altLang="ja-JP" sz="1400" dirty="0">
                <a:solidFill>
                  <a:srgbClr val="0070C0"/>
                </a:solidFill>
                <a:latin typeface="Arial Black" panose="020B0A04020102020204" pitchFamily="34" charset="0"/>
                <a:ea typeface="HGP創英角ｺﾞｼｯｸUB" panose="020B0900000000000000" pitchFamily="50" charset="-128"/>
              </a:rPr>
              <a:t>phase</a:t>
            </a:r>
          </a:p>
          <a:p>
            <a:pPr algn="ctr"/>
            <a:r>
              <a:rPr lang="en-US" altLang="ja-JP" sz="1400" dirty="0">
                <a:solidFill>
                  <a:srgbClr val="0070C0"/>
                </a:solidFill>
                <a:latin typeface="Arial Black" panose="020B0A04020102020204" pitchFamily="34" charset="0"/>
                <a:ea typeface="HGP創英角ｺﾞｼｯｸUB" panose="020B0900000000000000" pitchFamily="50" charset="-128"/>
              </a:rPr>
              <a:t>(HCP)</a:t>
            </a:r>
            <a:endParaRPr lang="ja-JP" altLang="en-US" sz="1400" dirty="0">
              <a:solidFill>
                <a:srgbClr val="0070C0"/>
              </a:solidFill>
            </a:endParaRPr>
          </a:p>
        </p:txBody>
      </p:sp>
      <p:cxnSp>
        <p:nvCxnSpPr>
          <p:cNvPr id="150" name="直線コネクタ 149">
            <a:extLst>
              <a:ext uri="{FF2B5EF4-FFF2-40B4-BE49-F238E27FC236}">
                <a16:creationId xmlns:a16="http://schemas.microsoft.com/office/drawing/2014/main" id="{B8323422-D8B1-75C6-DD5B-17C473BA7610}"/>
              </a:ext>
            </a:extLst>
          </p:cNvPr>
          <p:cNvCxnSpPr>
            <a:cxnSpLocks/>
          </p:cNvCxnSpPr>
          <p:nvPr/>
        </p:nvCxnSpPr>
        <p:spPr>
          <a:xfrm>
            <a:off x="9120586" y="2881864"/>
            <a:ext cx="57363" cy="3317001"/>
          </a:xfrm>
          <a:prstGeom prst="line">
            <a:avLst/>
          </a:prstGeom>
        </p:spPr>
        <p:style>
          <a:lnRef idx="2">
            <a:schemeClr val="accent1"/>
          </a:lnRef>
          <a:fillRef idx="0">
            <a:schemeClr val="accent1"/>
          </a:fillRef>
          <a:effectRef idx="1">
            <a:schemeClr val="accent1"/>
          </a:effectRef>
          <a:fontRef idx="minor">
            <a:schemeClr val="tx1"/>
          </a:fontRef>
        </p:style>
      </p:cxnSp>
      <p:cxnSp>
        <p:nvCxnSpPr>
          <p:cNvPr id="152" name="直線コネクタ 151">
            <a:extLst>
              <a:ext uri="{FF2B5EF4-FFF2-40B4-BE49-F238E27FC236}">
                <a16:creationId xmlns:a16="http://schemas.microsoft.com/office/drawing/2014/main" id="{72D542A1-E5DD-1DF6-798D-62D92E0CD5C0}"/>
              </a:ext>
            </a:extLst>
          </p:cNvPr>
          <p:cNvCxnSpPr>
            <a:cxnSpLocks/>
          </p:cNvCxnSpPr>
          <p:nvPr/>
        </p:nvCxnSpPr>
        <p:spPr>
          <a:xfrm>
            <a:off x="9095627" y="2878849"/>
            <a:ext cx="3020173"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058382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C89DD18-CECB-17D0-B474-67C8E4EDC43E}"/>
              </a:ext>
            </a:extLst>
          </p:cNvPr>
          <p:cNvSpPr>
            <a:spLocks noGrp="1"/>
          </p:cNvSpPr>
          <p:nvPr>
            <p:ph type="title"/>
          </p:nvPr>
        </p:nvSpPr>
        <p:spPr>
          <a:xfrm>
            <a:off x="0" y="50074"/>
            <a:ext cx="12319000" cy="911948"/>
          </a:xfrm>
        </p:spPr>
        <p:txBody>
          <a:bodyPr/>
          <a:lstStyle/>
          <a:p>
            <a:r>
              <a:rPr lang="en-US" altLang="ja-JP" dirty="0">
                <a:solidFill>
                  <a:srgbClr val="0070C0"/>
                </a:solidFill>
              </a:rPr>
              <a:t>Radiation damage effect of Ti-15-3 (STA) by high energy protons</a:t>
            </a:r>
            <a:endParaRPr kumimoji="1" lang="ja-JP" altLang="en-US" dirty="0"/>
          </a:p>
        </p:txBody>
      </p:sp>
      <p:sp>
        <p:nvSpPr>
          <p:cNvPr id="4" name="スライド番号プレースホルダー 3">
            <a:extLst>
              <a:ext uri="{FF2B5EF4-FFF2-40B4-BE49-F238E27FC236}">
                <a16:creationId xmlns:a16="http://schemas.microsoft.com/office/drawing/2014/main" id="{048A5D6A-81A3-A7E0-C800-E4A0FC628FC5}"/>
              </a:ext>
            </a:extLst>
          </p:cNvPr>
          <p:cNvSpPr>
            <a:spLocks noGrp="1"/>
          </p:cNvSpPr>
          <p:nvPr>
            <p:ph type="sldNum" sz="quarter" idx="11"/>
          </p:nvPr>
        </p:nvSpPr>
        <p:spPr/>
        <p:txBody>
          <a:bodyPr/>
          <a:lstStyle/>
          <a:p>
            <a:pPr>
              <a:defRPr/>
            </a:pPr>
            <a:r>
              <a:rPr lang="en-US"/>
              <a:t>, Slide </a:t>
            </a:r>
            <a:fld id="{CF988859-7953-4624-98C4-717249B46A15}" type="slidenum">
              <a:rPr lang="en-US" smtClean="0"/>
              <a:pPr>
                <a:defRPr/>
              </a:pPr>
              <a:t>15</a:t>
            </a:fld>
            <a:endParaRPr lang="en-US" dirty="0"/>
          </a:p>
        </p:txBody>
      </p:sp>
      <p:grpSp>
        <p:nvGrpSpPr>
          <p:cNvPr id="6" name="グループ化 5">
            <a:extLst>
              <a:ext uri="{FF2B5EF4-FFF2-40B4-BE49-F238E27FC236}">
                <a16:creationId xmlns:a16="http://schemas.microsoft.com/office/drawing/2014/main" id="{68C3DDD3-0BD3-1E81-5A85-2829A13500E4}"/>
              </a:ext>
            </a:extLst>
          </p:cNvPr>
          <p:cNvGrpSpPr/>
          <p:nvPr/>
        </p:nvGrpSpPr>
        <p:grpSpPr>
          <a:xfrm>
            <a:off x="547272" y="747065"/>
            <a:ext cx="4378627" cy="3320851"/>
            <a:chOff x="636482" y="3494296"/>
            <a:chExt cx="4378627" cy="3320851"/>
          </a:xfrm>
        </p:grpSpPr>
        <p:grpSp>
          <p:nvGrpSpPr>
            <p:cNvPr id="7" name="グループ化 6">
              <a:extLst>
                <a:ext uri="{FF2B5EF4-FFF2-40B4-BE49-F238E27FC236}">
                  <a16:creationId xmlns:a16="http://schemas.microsoft.com/office/drawing/2014/main" id="{D6F53400-16CF-A30D-24C0-D293D807B7EE}"/>
                </a:ext>
              </a:extLst>
            </p:cNvPr>
            <p:cNvGrpSpPr/>
            <p:nvPr/>
          </p:nvGrpSpPr>
          <p:grpSpPr>
            <a:xfrm>
              <a:off x="636482" y="3494296"/>
              <a:ext cx="4378627" cy="3320851"/>
              <a:chOff x="629264" y="816593"/>
              <a:chExt cx="5437326" cy="3554283"/>
            </a:xfrm>
          </p:grpSpPr>
          <p:pic>
            <p:nvPicPr>
              <p:cNvPr id="12" name="図 11">
                <a:extLst>
                  <a:ext uri="{FF2B5EF4-FFF2-40B4-BE49-F238E27FC236}">
                    <a16:creationId xmlns:a16="http://schemas.microsoft.com/office/drawing/2014/main" id="{62A1FDD2-F3AE-FE21-0627-7A5E1AEBE7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29264" y="816593"/>
                <a:ext cx="5437326" cy="3554283"/>
              </a:xfrm>
              <a:prstGeom prst="rect">
                <a:avLst/>
              </a:prstGeom>
            </p:spPr>
          </p:pic>
          <p:sp>
            <p:nvSpPr>
              <p:cNvPr id="13" name="テキスト ボックス 12">
                <a:extLst>
                  <a:ext uri="{FF2B5EF4-FFF2-40B4-BE49-F238E27FC236}">
                    <a16:creationId xmlns:a16="http://schemas.microsoft.com/office/drawing/2014/main" id="{92C836E7-8BF2-E674-4CEF-49A32695A430}"/>
                  </a:ext>
                </a:extLst>
              </p:cNvPr>
              <p:cNvSpPr txBox="1"/>
              <p:nvPr/>
            </p:nvSpPr>
            <p:spPr>
              <a:xfrm>
                <a:off x="2184883" y="3268231"/>
                <a:ext cx="3873516" cy="559999"/>
              </a:xfrm>
              <a:prstGeom prst="rect">
                <a:avLst/>
              </a:prstGeom>
              <a:noFill/>
            </p:spPr>
            <p:txBody>
              <a:bodyPr wrap="square">
                <a:spAutoFit/>
              </a:bodyPr>
              <a:lstStyle/>
              <a:p>
                <a:r>
                  <a:rPr lang="en-GB" altLang="ja-JP" sz="1400" dirty="0">
                    <a:latin typeface="ArialMT"/>
                  </a:rPr>
                  <a:t>Ti-15V-3Cr-3Sn-3Al  </a:t>
                </a:r>
              </a:p>
              <a:p>
                <a:r>
                  <a:rPr lang="en-GB" altLang="ja-JP" sz="1400" dirty="0">
                    <a:solidFill>
                      <a:srgbClr val="FF0000"/>
                    </a:solidFill>
                    <a:latin typeface="ArialMT"/>
                  </a:rPr>
                  <a:t>Solution-Treatment and Aged (STA)</a:t>
                </a:r>
                <a:endParaRPr lang="ja-JP" altLang="en-US" sz="1400" dirty="0">
                  <a:solidFill>
                    <a:srgbClr val="FF0000"/>
                  </a:solidFill>
                </a:endParaRPr>
              </a:p>
            </p:txBody>
          </p:sp>
          <p:sp>
            <p:nvSpPr>
              <p:cNvPr id="14" name="テキスト ボックス 13">
                <a:extLst>
                  <a:ext uri="{FF2B5EF4-FFF2-40B4-BE49-F238E27FC236}">
                    <a16:creationId xmlns:a16="http://schemas.microsoft.com/office/drawing/2014/main" id="{F3905C57-819A-263A-0EB0-B3F3DAA11E5B}"/>
                  </a:ext>
                </a:extLst>
              </p:cNvPr>
              <p:cNvSpPr txBox="1"/>
              <p:nvPr/>
            </p:nvSpPr>
            <p:spPr>
              <a:xfrm>
                <a:off x="4224495" y="1756830"/>
                <a:ext cx="1276452" cy="279999"/>
              </a:xfrm>
              <a:prstGeom prst="rect">
                <a:avLst/>
              </a:prstGeom>
              <a:noFill/>
            </p:spPr>
            <p:txBody>
              <a:bodyPr wrap="square">
                <a:spAutoFit/>
              </a:bodyPr>
              <a:lstStyle/>
              <a:p>
                <a:r>
                  <a:rPr lang="en-US" altLang="ja-JP" sz="1100" b="1" dirty="0">
                    <a:solidFill>
                      <a:srgbClr val="FF0000"/>
                    </a:solidFill>
                  </a:rPr>
                  <a:t>0.25DPA</a:t>
                </a:r>
                <a:endParaRPr lang="ja-JP" altLang="en-US" sz="1100" dirty="0"/>
              </a:p>
            </p:txBody>
          </p:sp>
          <p:sp>
            <p:nvSpPr>
              <p:cNvPr id="15" name="テキスト ボックス 14">
                <a:extLst>
                  <a:ext uri="{FF2B5EF4-FFF2-40B4-BE49-F238E27FC236}">
                    <a16:creationId xmlns:a16="http://schemas.microsoft.com/office/drawing/2014/main" id="{DD20BE1A-E46F-9002-89A0-10F3FC93BA81}"/>
                  </a:ext>
                </a:extLst>
              </p:cNvPr>
              <p:cNvSpPr txBox="1"/>
              <p:nvPr/>
            </p:nvSpPr>
            <p:spPr>
              <a:xfrm>
                <a:off x="2462181" y="859587"/>
                <a:ext cx="1276452" cy="329412"/>
              </a:xfrm>
              <a:prstGeom prst="rect">
                <a:avLst/>
              </a:prstGeom>
              <a:noFill/>
            </p:spPr>
            <p:txBody>
              <a:bodyPr wrap="square">
                <a:spAutoFit/>
              </a:bodyPr>
              <a:lstStyle/>
              <a:p>
                <a:r>
                  <a:rPr lang="en-US" altLang="ja-JP" sz="1400" b="1" dirty="0">
                    <a:solidFill>
                      <a:srgbClr val="FF0000"/>
                    </a:solidFill>
                  </a:rPr>
                  <a:t>0.95DPA</a:t>
                </a:r>
                <a:endParaRPr lang="ja-JP" altLang="en-US" sz="1400" dirty="0"/>
              </a:p>
            </p:txBody>
          </p:sp>
          <p:sp>
            <p:nvSpPr>
              <p:cNvPr id="16" name="テキスト ボックス 15">
                <a:extLst>
                  <a:ext uri="{FF2B5EF4-FFF2-40B4-BE49-F238E27FC236}">
                    <a16:creationId xmlns:a16="http://schemas.microsoft.com/office/drawing/2014/main" id="{F2F3C4ED-7382-2B53-E594-7A2F80445C9F}"/>
                  </a:ext>
                </a:extLst>
              </p:cNvPr>
              <p:cNvSpPr txBox="1"/>
              <p:nvPr/>
            </p:nvSpPr>
            <p:spPr>
              <a:xfrm>
                <a:off x="5234076" y="1186307"/>
                <a:ext cx="757150" cy="279999"/>
              </a:xfrm>
              <a:prstGeom prst="rect">
                <a:avLst/>
              </a:prstGeom>
              <a:noFill/>
            </p:spPr>
            <p:txBody>
              <a:bodyPr wrap="square">
                <a:spAutoFit/>
              </a:bodyPr>
              <a:lstStyle/>
              <a:p>
                <a:r>
                  <a:rPr lang="en-US" altLang="ja-JP" sz="1100" b="1" dirty="0" err="1">
                    <a:solidFill>
                      <a:srgbClr val="FF0000"/>
                    </a:solidFill>
                  </a:rPr>
                  <a:t>Unirr</a:t>
                </a:r>
                <a:r>
                  <a:rPr lang="en-US" altLang="ja-JP" sz="1100" b="1" dirty="0">
                    <a:solidFill>
                      <a:srgbClr val="FF0000"/>
                    </a:solidFill>
                  </a:rPr>
                  <a:t>.</a:t>
                </a:r>
                <a:endParaRPr lang="ja-JP" altLang="en-US" sz="1100" dirty="0"/>
              </a:p>
            </p:txBody>
          </p:sp>
          <p:sp>
            <p:nvSpPr>
              <p:cNvPr id="17" name="楕円 16">
                <a:extLst>
                  <a:ext uri="{FF2B5EF4-FFF2-40B4-BE49-F238E27FC236}">
                    <a16:creationId xmlns:a16="http://schemas.microsoft.com/office/drawing/2014/main" id="{00229091-911E-297E-782F-CD1165A1399C}"/>
                  </a:ext>
                </a:extLst>
              </p:cNvPr>
              <p:cNvSpPr/>
              <p:nvPr/>
            </p:nvSpPr>
            <p:spPr>
              <a:xfrm>
                <a:off x="3090826" y="1261267"/>
                <a:ext cx="125830" cy="12583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8" name="楕円 17">
                <a:extLst>
                  <a:ext uri="{FF2B5EF4-FFF2-40B4-BE49-F238E27FC236}">
                    <a16:creationId xmlns:a16="http://schemas.microsoft.com/office/drawing/2014/main" id="{04E38863-B05C-03FC-B852-5BC710202F62}"/>
                  </a:ext>
                </a:extLst>
              </p:cNvPr>
              <p:cNvSpPr/>
              <p:nvPr/>
            </p:nvSpPr>
            <p:spPr>
              <a:xfrm>
                <a:off x="2494921" y="1433271"/>
                <a:ext cx="134113" cy="115592"/>
              </a:xfrm>
              <a:prstGeom prst="ellipse">
                <a:avLst/>
              </a:prstGeom>
              <a:noFill/>
              <a:ln w="1905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cxnSp>
            <p:nvCxnSpPr>
              <p:cNvPr id="19" name="直線コネクタ 18">
                <a:extLst>
                  <a:ext uri="{FF2B5EF4-FFF2-40B4-BE49-F238E27FC236}">
                    <a16:creationId xmlns:a16="http://schemas.microsoft.com/office/drawing/2014/main" id="{7F80F739-53A7-CD71-C5F4-C10D72D4C7C6}"/>
                  </a:ext>
                </a:extLst>
              </p:cNvPr>
              <p:cNvCxnSpPr>
                <a:cxnSpLocks/>
                <a:stCxn id="17" idx="3"/>
              </p:cNvCxnSpPr>
              <p:nvPr/>
            </p:nvCxnSpPr>
            <p:spPr>
              <a:xfrm flipH="1">
                <a:off x="1724025" y="1368670"/>
                <a:ext cx="1385228" cy="2573138"/>
              </a:xfrm>
              <a:prstGeom prst="line">
                <a:avLst/>
              </a:prstGeom>
              <a:ln w="12700">
                <a:solidFill>
                  <a:srgbClr val="FF5050"/>
                </a:solidFill>
                <a:prstDash val="dash"/>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269AF07D-0AC6-0C33-C28A-5EDC2E94EFDC}"/>
                  </a:ext>
                </a:extLst>
              </p:cNvPr>
              <p:cNvCxnSpPr>
                <a:cxnSpLocks/>
              </p:cNvCxnSpPr>
              <p:nvPr/>
            </p:nvCxnSpPr>
            <p:spPr>
              <a:xfrm>
                <a:off x="1724025" y="3045189"/>
                <a:ext cx="501041" cy="0"/>
              </a:xfrm>
              <a:prstGeom prst="straightConnector1">
                <a:avLst/>
              </a:prstGeom>
              <a:ln w="57150">
                <a:solidFill>
                  <a:srgbClr val="FF5050"/>
                </a:solidFill>
                <a:tailEnd type="triangle"/>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8EB9AE65-28F0-C47E-70A6-048D85F5E0E1}"/>
                  </a:ext>
                </a:extLst>
              </p:cNvPr>
              <p:cNvSpPr txBox="1"/>
              <p:nvPr/>
            </p:nvSpPr>
            <p:spPr>
              <a:xfrm>
                <a:off x="2601450" y="2310849"/>
                <a:ext cx="3072204" cy="1284704"/>
              </a:xfrm>
              <a:prstGeom prst="rect">
                <a:avLst/>
              </a:prstGeom>
              <a:noFill/>
            </p:spPr>
            <p:txBody>
              <a:bodyPr wrap="square">
                <a:spAutoFit/>
              </a:bodyPr>
              <a:lstStyle/>
              <a:p>
                <a:r>
                  <a:rPr lang="en-US" altLang="ja-JP" b="1" kern="0" dirty="0">
                    <a:solidFill>
                      <a:srgbClr val="FFFF00"/>
                    </a:solidFill>
                    <a:effectLst>
                      <a:glow rad="101600">
                        <a:schemeClr val="accent6">
                          <a:satMod val="175000"/>
                          <a:alpha val="40000"/>
                        </a:schemeClr>
                      </a:glow>
                    </a:effectLst>
                    <a:latin typeface="メイリオ" panose="020B0604030504040204" pitchFamily="50" charset="-128"/>
                    <a:ea typeface="メイリオ" panose="020B0604030504040204" pitchFamily="50" charset="-128"/>
                  </a:rPr>
                  <a:t>1.5</a:t>
                </a:r>
                <a:r>
                  <a:rPr lang="ja-JP" altLang="en-US" b="1" kern="0" dirty="0">
                    <a:solidFill>
                      <a:srgbClr val="FFFF00"/>
                    </a:solidFill>
                    <a:effectLst>
                      <a:glow rad="101600">
                        <a:schemeClr val="accent6">
                          <a:satMod val="175000"/>
                          <a:alpha val="40000"/>
                        </a:schemeClr>
                      </a:glow>
                    </a:effectLst>
                    <a:latin typeface="メイリオ" panose="020B0604030504040204" pitchFamily="50" charset="-128"/>
                    <a:ea typeface="メイリオ" panose="020B0604030504040204" pitchFamily="50" charset="-128"/>
                  </a:rPr>
                  <a:t>％ </a:t>
                </a:r>
                <a:r>
                  <a:rPr lang="en-US" altLang="ja-JP" b="1" kern="0" dirty="0">
                    <a:solidFill>
                      <a:srgbClr val="FFFF00"/>
                    </a:solidFill>
                    <a:effectLst>
                      <a:glow rad="101600">
                        <a:schemeClr val="accent6">
                          <a:satMod val="175000"/>
                          <a:alpha val="40000"/>
                        </a:schemeClr>
                      </a:glow>
                    </a:effectLst>
                    <a:latin typeface="メイリオ" panose="020B0604030504040204" pitchFamily="50" charset="-128"/>
                    <a:ea typeface="メイリオ" panose="020B0604030504040204" pitchFamily="50" charset="-128"/>
                  </a:rPr>
                  <a:t>uniform elongation after irradiation</a:t>
                </a:r>
              </a:p>
              <a:p>
                <a:r>
                  <a:rPr lang="en-US" altLang="ja-JP" b="1" kern="0" dirty="0">
                    <a:solidFill>
                      <a:srgbClr val="FFFF00"/>
                    </a:solidFill>
                    <a:effectLst>
                      <a:glow rad="101600">
                        <a:schemeClr val="accent6">
                          <a:satMod val="175000"/>
                          <a:alpha val="40000"/>
                        </a:schemeClr>
                      </a:glow>
                    </a:effectLst>
                    <a:latin typeface="メイリオ" panose="020B0604030504040204" pitchFamily="50" charset="-128"/>
                    <a:ea typeface="メイリオ" panose="020B0604030504040204" pitchFamily="50" charset="-128"/>
                  </a:rPr>
                  <a:t> </a:t>
                </a:r>
                <a:endParaRPr lang="ja-JP" altLang="en-US" b="1" dirty="0">
                  <a:solidFill>
                    <a:srgbClr val="FFFF00"/>
                  </a:solidFill>
                  <a:effectLst>
                    <a:glow rad="101600">
                      <a:schemeClr val="accent6">
                        <a:satMod val="175000"/>
                        <a:alpha val="40000"/>
                      </a:schemeClr>
                    </a:glow>
                  </a:effectLst>
                  <a:latin typeface="メイリオ" panose="020B0604030504040204" pitchFamily="50" charset="-128"/>
                  <a:ea typeface="メイリオ" panose="020B0604030504040204" pitchFamily="50" charset="-128"/>
                </a:endParaRPr>
              </a:p>
            </p:txBody>
          </p:sp>
        </p:grpSp>
        <p:sp>
          <p:nvSpPr>
            <p:cNvPr id="8" name="楕円 7">
              <a:extLst>
                <a:ext uri="{FF2B5EF4-FFF2-40B4-BE49-F238E27FC236}">
                  <a16:creationId xmlns:a16="http://schemas.microsoft.com/office/drawing/2014/main" id="{AA4033DE-CBCB-42D0-2FE4-F4C547C755B1}"/>
                </a:ext>
              </a:extLst>
            </p:cNvPr>
            <p:cNvSpPr/>
            <p:nvPr/>
          </p:nvSpPr>
          <p:spPr>
            <a:xfrm>
              <a:off x="1983877" y="4188039"/>
              <a:ext cx="108000" cy="108000"/>
            </a:xfrm>
            <a:prstGeom prst="ellipse">
              <a:avLst/>
            </a:prstGeom>
            <a:noFill/>
            <a:ln w="1905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cxnSp>
          <p:nvCxnSpPr>
            <p:cNvPr id="9" name="直線コネクタ 8">
              <a:extLst>
                <a:ext uri="{FF2B5EF4-FFF2-40B4-BE49-F238E27FC236}">
                  <a16:creationId xmlns:a16="http://schemas.microsoft.com/office/drawing/2014/main" id="{E4CF02DF-C5E8-5EA0-6D64-4BDA46798BC4}"/>
                </a:ext>
              </a:extLst>
            </p:cNvPr>
            <p:cNvCxnSpPr>
              <a:cxnSpLocks/>
            </p:cNvCxnSpPr>
            <p:nvPr/>
          </p:nvCxnSpPr>
          <p:spPr>
            <a:xfrm flipH="1">
              <a:off x="1105131" y="4237532"/>
              <a:ext cx="864000" cy="5007"/>
            </a:xfrm>
            <a:prstGeom prst="line">
              <a:avLst/>
            </a:prstGeom>
            <a:ln w="12700">
              <a:solidFill>
                <a:srgbClr val="FF5050"/>
              </a:solidFill>
              <a:prstDash val="dash"/>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009352EA-2F65-4314-35F7-8BC985AAD63B}"/>
                </a:ext>
              </a:extLst>
            </p:cNvPr>
            <p:cNvCxnSpPr>
              <a:cxnSpLocks/>
            </p:cNvCxnSpPr>
            <p:nvPr/>
          </p:nvCxnSpPr>
          <p:spPr>
            <a:xfrm flipH="1">
              <a:off x="1135443" y="4119166"/>
              <a:ext cx="984439" cy="0"/>
            </a:xfrm>
            <a:prstGeom prst="line">
              <a:avLst/>
            </a:prstGeom>
            <a:ln w="12700">
              <a:solidFill>
                <a:srgbClr val="FF5050"/>
              </a:solidFill>
              <a:prstDash val="dash"/>
            </a:ln>
          </p:spPr>
          <p:style>
            <a:lnRef idx="1">
              <a:schemeClr val="accent1"/>
            </a:lnRef>
            <a:fillRef idx="0">
              <a:schemeClr val="accent1"/>
            </a:fillRef>
            <a:effectRef idx="0">
              <a:schemeClr val="accent1"/>
            </a:effectRef>
            <a:fontRef idx="minor">
              <a:schemeClr val="tx1"/>
            </a:fontRef>
          </p:style>
        </p:cxnSp>
        <p:cxnSp>
          <p:nvCxnSpPr>
            <p:cNvPr id="11" name="直線矢印コネクタ 10">
              <a:extLst>
                <a:ext uri="{FF2B5EF4-FFF2-40B4-BE49-F238E27FC236}">
                  <a16:creationId xmlns:a16="http://schemas.microsoft.com/office/drawing/2014/main" id="{4FB4231A-9F61-8F6A-52C2-D424C2F1B973}"/>
                </a:ext>
              </a:extLst>
            </p:cNvPr>
            <p:cNvCxnSpPr>
              <a:cxnSpLocks/>
            </p:cNvCxnSpPr>
            <p:nvPr/>
          </p:nvCxnSpPr>
          <p:spPr>
            <a:xfrm flipV="1">
              <a:off x="1345144" y="4110355"/>
              <a:ext cx="0" cy="144000"/>
            </a:xfrm>
            <a:prstGeom prst="straightConnector1">
              <a:avLst/>
            </a:prstGeom>
            <a:ln w="57150">
              <a:solidFill>
                <a:srgbClr val="FF5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グループ化 21">
            <a:extLst>
              <a:ext uri="{FF2B5EF4-FFF2-40B4-BE49-F238E27FC236}">
                <a16:creationId xmlns:a16="http://schemas.microsoft.com/office/drawing/2014/main" id="{6119D230-ABB4-66AB-E262-AD2126588714}"/>
              </a:ext>
            </a:extLst>
          </p:cNvPr>
          <p:cNvGrpSpPr/>
          <p:nvPr/>
        </p:nvGrpSpPr>
        <p:grpSpPr>
          <a:xfrm>
            <a:off x="8540977" y="1097070"/>
            <a:ext cx="3182963" cy="2636849"/>
            <a:chOff x="9151085" y="3004331"/>
            <a:chExt cx="2858936" cy="2368417"/>
          </a:xfrm>
        </p:grpSpPr>
        <p:grpSp>
          <p:nvGrpSpPr>
            <p:cNvPr id="23" name="グループ化 22">
              <a:extLst>
                <a:ext uri="{FF2B5EF4-FFF2-40B4-BE49-F238E27FC236}">
                  <a16:creationId xmlns:a16="http://schemas.microsoft.com/office/drawing/2014/main" id="{5BF1A816-E3B1-A180-BAB5-54CD5DB2BD44}"/>
                </a:ext>
              </a:extLst>
            </p:cNvPr>
            <p:cNvGrpSpPr/>
            <p:nvPr/>
          </p:nvGrpSpPr>
          <p:grpSpPr>
            <a:xfrm>
              <a:off x="9151085" y="3004331"/>
              <a:ext cx="2792819" cy="2368417"/>
              <a:chOff x="9157498" y="2630524"/>
              <a:chExt cx="2792819" cy="2368417"/>
            </a:xfrm>
          </p:grpSpPr>
          <p:pic>
            <p:nvPicPr>
              <p:cNvPr id="30" name="図 29">
                <a:extLst>
                  <a:ext uri="{FF2B5EF4-FFF2-40B4-BE49-F238E27FC236}">
                    <a16:creationId xmlns:a16="http://schemas.microsoft.com/office/drawing/2014/main" id="{B072FEE2-36A2-7881-E247-E3C73A95D781}"/>
                  </a:ext>
                </a:extLst>
              </p:cNvPr>
              <p:cNvPicPr>
                <a:picLocks noChangeAspect="1"/>
              </p:cNvPicPr>
              <p:nvPr/>
            </p:nvPicPr>
            <p:blipFill>
              <a:blip r:embed="rId3"/>
              <a:stretch>
                <a:fillRect/>
              </a:stretch>
            </p:blipFill>
            <p:spPr>
              <a:xfrm>
                <a:off x="9571055" y="2630524"/>
                <a:ext cx="1724025" cy="2276475"/>
              </a:xfrm>
              <a:prstGeom prst="rect">
                <a:avLst/>
              </a:prstGeom>
            </p:spPr>
          </p:pic>
          <p:cxnSp>
            <p:nvCxnSpPr>
              <p:cNvPr id="31" name="直線コネクタ 30">
                <a:extLst>
                  <a:ext uri="{FF2B5EF4-FFF2-40B4-BE49-F238E27FC236}">
                    <a16:creationId xmlns:a16="http://schemas.microsoft.com/office/drawing/2014/main" id="{95200B2B-F159-099A-B91E-ED56FE981027}"/>
                  </a:ext>
                </a:extLst>
              </p:cNvPr>
              <p:cNvCxnSpPr>
                <a:cxnSpLocks/>
              </p:cNvCxnSpPr>
              <p:nvPr/>
            </p:nvCxnSpPr>
            <p:spPr>
              <a:xfrm>
                <a:off x="11295080" y="2707990"/>
                <a:ext cx="0" cy="1944000"/>
              </a:xfrm>
              <a:prstGeom prst="line">
                <a:avLst/>
              </a:prstGeom>
              <a:ln w="19050">
                <a:solidFill>
                  <a:schemeClr val="tx1"/>
                </a:solidFill>
              </a:ln>
            </p:spPr>
            <p:style>
              <a:lnRef idx="2">
                <a:schemeClr val="dk1"/>
              </a:lnRef>
              <a:fillRef idx="0">
                <a:schemeClr val="dk1"/>
              </a:fillRef>
              <a:effectRef idx="1">
                <a:schemeClr val="dk1"/>
              </a:effectRef>
              <a:fontRef idx="minor">
                <a:schemeClr val="tx1"/>
              </a:fontRef>
            </p:style>
          </p:cxnSp>
          <p:sp>
            <p:nvSpPr>
              <p:cNvPr id="32" name="テキスト ボックス 31">
                <a:extLst>
                  <a:ext uri="{FF2B5EF4-FFF2-40B4-BE49-F238E27FC236}">
                    <a16:creationId xmlns:a16="http://schemas.microsoft.com/office/drawing/2014/main" id="{664881EA-1CAD-F58C-20A3-4F64FFC66B4C}"/>
                  </a:ext>
                </a:extLst>
              </p:cNvPr>
              <p:cNvSpPr txBox="1"/>
              <p:nvPr/>
            </p:nvSpPr>
            <p:spPr>
              <a:xfrm rot="16200000">
                <a:off x="8293319" y="3539852"/>
                <a:ext cx="2036135" cy="307777"/>
              </a:xfrm>
              <a:prstGeom prst="rect">
                <a:avLst/>
              </a:prstGeom>
              <a:noFill/>
            </p:spPr>
            <p:txBody>
              <a:bodyPr wrap="none" rtlCol="0">
                <a:spAutoFit/>
              </a:bodyPr>
              <a:lstStyle/>
              <a:p>
                <a:r>
                  <a:rPr kumimoji="1" lang="en-US" altLang="ja-JP" sz="1400" dirty="0"/>
                  <a:t>Uniform Elongation (%)</a:t>
                </a:r>
                <a:endParaRPr kumimoji="1" lang="ja-JP" altLang="en-US" sz="1400" dirty="0"/>
              </a:p>
            </p:txBody>
          </p:sp>
          <p:sp>
            <p:nvSpPr>
              <p:cNvPr id="33" name="テキスト ボックス 32">
                <a:extLst>
                  <a:ext uri="{FF2B5EF4-FFF2-40B4-BE49-F238E27FC236}">
                    <a16:creationId xmlns:a16="http://schemas.microsoft.com/office/drawing/2014/main" id="{56C9CFF4-7F51-1E36-250F-6C0BA703D414}"/>
                  </a:ext>
                </a:extLst>
              </p:cNvPr>
              <p:cNvSpPr txBox="1"/>
              <p:nvPr/>
            </p:nvSpPr>
            <p:spPr>
              <a:xfrm>
                <a:off x="11158814" y="4660387"/>
                <a:ext cx="791503" cy="338554"/>
              </a:xfrm>
              <a:prstGeom prst="rect">
                <a:avLst/>
              </a:prstGeom>
              <a:noFill/>
            </p:spPr>
            <p:txBody>
              <a:bodyPr wrap="square">
                <a:spAutoFit/>
              </a:bodyPr>
              <a:lstStyle/>
              <a:p>
                <a:r>
                  <a:rPr lang="it-IT" altLang="ja-JP" sz="1600" dirty="0"/>
                  <a:t>(dpa)</a:t>
                </a:r>
                <a:r>
                  <a:rPr lang="it-IT" altLang="ja-JP" sz="1600" dirty="0">
                    <a:latin typeface="Symbol" panose="05050102010706020507" pitchFamily="18" charset="2"/>
                  </a:rPr>
                  <a:t> </a:t>
                </a:r>
                <a:endParaRPr lang="ja-JP" altLang="en-US" sz="1600" dirty="0"/>
              </a:p>
            </p:txBody>
          </p:sp>
        </p:grpSp>
        <p:grpSp>
          <p:nvGrpSpPr>
            <p:cNvPr id="24" name="グループ化 23">
              <a:extLst>
                <a:ext uri="{FF2B5EF4-FFF2-40B4-BE49-F238E27FC236}">
                  <a16:creationId xmlns:a16="http://schemas.microsoft.com/office/drawing/2014/main" id="{D1983E41-D96D-0D09-9675-2BBC06A040E2}"/>
                </a:ext>
              </a:extLst>
            </p:cNvPr>
            <p:cNvGrpSpPr/>
            <p:nvPr/>
          </p:nvGrpSpPr>
          <p:grpSpPr>
            <a:xfrm>
              <a:off x="10146135" y="3249396"/>
              <a:ext cx="1392756" cy="1738991"/>
              <a:chOff x="10152548" y="2875589"/>
              <a:chExt cx="1392756" cy="1738991"/>
            </a:xfrm>
          </p:grpSpPr>
          <p:cxnSp>
            <p:nvCxnSpPr>
              <p:cNvPr id="28" name="直線矢印コネクタ 27">
                <a:extLst>
                  <a:ext uri="{FF2B5EF4-FFF2-40B4-BE49-F238E27FC236}">
                    <a16:creationId xmlns:a16="http://schemas.microsoft.com/office/drawing/2014/main" id="{F2FFDD30-415E-9B43-31E7-BB583FA5EEAB}"/>
                  </a:ext>
                </a:extLst>
              </p:cNvPr>
              <p:cNvCxnSpPr>
                <a:cxnSpLocks/>
              </p:cNvCxnSpPr>
              <p:nvPr/>
            </p:nvCxnSpPr>
            <p:spPr>
              <a:xfrm flipH="1">
                <a:off x="10225613" y="3351913"/>
                <a:ext cx="422416" cy="1262667"/>
              </a:xfrm>
              <a:prstGeom prst="straightConnector1">
                <a:avLst/>
              </a:prstGeom>
              <a:noFill/>
              <a:ln w="28575" cap="flat" cmpd="sng" algn="ctr">
                <a:solidFill>
                  <a:srgbClr val="FF0000"/>
                </a:solidFill>
                <a:prstDash val="sysDash"/>
                <a:miter lim="800000"/>
                <a:tailEnd type="triangle"/>
              </a:ln>
              <a:effectLst/>
            </p:spPr>
          </p:cxnSp>
          <p:sp>
            <p:nvSpPr>
              <p:cNvPr id="29" name="テキスト ボックス 28">
                <a:extLst>
                  <a:ext uri="{FF2B5EF4-FFF2-40B4-BE49-F238E27FC236}">
                    <a16:creationId xmlns:a16="http://schemas.microsoft.com/office/drawing/2014/main" id="{F05456BD-D5AF-5944-D15C-00A3292093EC}"/>
                  </a:ext>
                </a:extLst>
              </p:cNvPr>
              <p:cNvSpPr txBox="1"/>
              <p:nvPr/>
            </p:nvSpPr>
            <p:spPr>
              <a:xfrm>
                <a:off x="10152548" y="2875589"/>
                <a:ext cx="1392756" cy="442312"/>
              </a:xfrm>
              <a:prstGeom prst="rect">
                <a:avLst/>
              </a:prstGeom>
              <a:solidFill>
                <a:srgbClr val="FFC000">
                  <a:lumMod val="20000"/>
                  <a:lumOff val="80000"/>
                </a:srgbClr>
              </a:solidFill>
              <a:ln>
                <a:solidFill>
                  <a:srgbClr val="FFC000"/>
                </a:solidFill>
              </a:ln>
              <a:effectLst>
                <a:outerShdw blurRad="50800" dist="38100" dir="2700000" algn="tl" rotWithShape="0">
                  <a:prstClr val="black">
                    <a:alpha val="40000"/>
                  </a:prstClr>
                </a:outerShdw>
              </a:effectLst>
            </p:spPr>
            <p:txBody>
              <a:bodyPr wrap="square">
                <a:spAutoFit/>
              </a:bodyPr>
              <a:lstStyle/>
              <a:p>
                <a:pPr algn="ctr" defTabSz="457200">
                  <a:defRPr/>
                </a:pPr>
                <a:r>
                  <a:rPr lang="en-US" altLang="ja-JP" sz="1200" kern="0" dirty="0">
                    <a:solidFill>
                      <a:srgbClr val="FF0000"/>
                    </a:solidFill>
                    <a:latin typeface="Arial Black" panose="020B0A04020102020204" pitchFamily="34" charset="0"/>
                    <a:ea typeface="HGP創英角ｺﾞｼｯｸUB" panose="020B0900000000000000" pitchFamily="50" charset="-128"/>
                  </a:rPr>
                  <a:t>Complete </a:t>
                </a:r>
                <a:r>
                  <a:rPr lang="en-US" altLang="ja-JP" sz="1400" kern="0" dirty="0">
                    <a:solidFill>
                      <a:srgbClr val="FF0000"/>
                    </a:solidFill>
                    <a:latin typeface="Arial Black" panose="020B0A04020102020204" pitchFamily="34" charset="0"/>
                    <a:ea typeface="HGP創英角ｺﾞｼｯｸUB" panose="020B0900000000000000" pitchFamily="50" charset="-128"/>
                  </a:rPr>
                  <a:t>loss</a:t>
                </a:r>
                <a:r>
                  <a:rPr lang="en-US" altLang="ja-JP" sz="1200" kern="0" dirty="0">
                    <a:solidFill>
                      <a:srgbClr val="FF0000"/>
                    </a:solidFill>
                    <a:latin typeface="Arial Black" panose="020B0A04020102020204" pitchFamily="34" charset="0"/>
                    <a:ea typeface="HGP創英角ｺﾞｼｯｸUB" panose="020B0900000000000000" pitchFamily="50" charset="-128"/>
                  </a:rPr>
                  <a:t> of UE (Ti64)</a:t>
                </a:r>
                <a:endParaRPr lang="ja-JP" altLang="en-US" sz="1200" kern="0" dirty="0">
                  <a:solidFill>
                    <a:prstClr val="black"/>
                  </a:solidFill>
                  <a:ea typeface="游ゴシック" panose="020B0400000000000000" pitchFamily="50" charset="-128"/>
                </a:endParaRPr>
              </a:p>
            </p:txBody>
          </p:sp>
        </p:grpSp>
        <p:grpSp>
          <p:nvGrpSpPr>
            <p:cNvPr id="25" name="グループ化 24">
              <a:extLst>
                <a:ext uri="{FF2B5EF4-FFF2-40B4-BE49-F238E27FC236}">
                  <a16:creationId xmlns:a16="http://schemas.microsoft.com/office/drawing/2014/main" id="{03FE5F3C-2947-64E2-1BAB-AE87DEAB4586}"/>
                </a:ext>
              </a:extLst>
            </p:cNvPr>
            <p:cNvGrpSpPr/>
            <p:nvPr/>
          </p:nvGrpSpPr>
          <p:grpSpPr>
            <a:xfrm>
              <a:off x="10655962" y="3861502"/>
              <a:ext cx="1354059" cy="924136"/>
              <a:chOff x="10662375" y="3487695"/>
              <a:chExt cx="1354059" cy="924136"/>
            </a:xfrm>
          </p:grpSpPr>
          <p:sp>
            <p:nvSpPr>
              <p:cNvPr id="26" name="テキスト ボックス 25">
                <a:extLst>
                  <a:ext uri="{FF2B5EF4-FFF2-40B4-BE49-F238E27FC236}">
                    <a16:creationId xmlns:a16="http://schemas.microsoft.com/office/drawing/2014/main" id="{E677CFB1-B2A7-B624-24C8-9690C5F63C92}"/>
                  </a:ext>
                </a:extLst>
              </p:cNvPr>
              <p:cNvSpPr txBox="1"/>
              <p:nvPr/>
            </p:nvSpPr>
            <p:spPr>
              <a:xfrm>
                <a:off x="10662375" y="3487695"/>
                <a:ext cx="1354059" cy="663468"/>
              </a:xfrm>
              <a:prstGeom prst="rect">
                <a:avLst/>
              </a:prstGeom>
              <a:solidFill>
                <a:srgbClr val="FFC000">
                  <a:lumMod val="20000"/>
                  <a:lumOff val="80000"/>
                </a:srgbClr>
              </a:solidFill>
              <a:ln>
                <a:solidFill>
                  <a:srgbClr val="FFC000"/>
                </a:solidFill>
              </a:ln>
              <a:effectLst>
                <a:outerShdw blurRad="50800" dist="38100" dir="2700000" algn="tl" rotWithShape="0">
                  <a:prstClr val="black">
                    <a:alpha val="40000"/>
                  </a:prstClr>
                </a:outerShdw>
              </a:effectLst>
            </p:spPr>
            <p:txBody>
              <a:bodyPr wrap="square">
                <a:spAutoFit/>
              </a:bodyPr>
              <a:lstStyle/>
              <a:p>
                <a:pPr algn="ctr" defTabSz="457200">
                  <a:defRPr/>
                </a:pPr>
                <a:r>
                  <a:rPr lang="en-US" altLang="ja-JP" sz="1400" kern="0" dirty="0">
                    <a:solidFill>
                      <a:srgbClr val="FF0000"/>
                    </a:solidFill>
                    <a:latin typeface="Arial Black" panose="020B0A04020102020204" pitchFamily="34" charset="0"/>
                    <a:ea typeface="HGP創英角ｺﾞｼｯｸUB" panose="020B0900000000000000" pitchFamily="50" charset="-128"/>
                  </a:rPr>
                  <a:t>Preserve a few % UE</a:t>
                </a:r>
              </a:p>
              <a:p>
                <a:pPr algn="ctr" defTabSz="457200">
                  <a:defRPr/>
                </a:pPr>
                <a:r>
                  <a:rPr lang="en-US" altLang="ja-JP" sz="1400" kern="0" dirty="0">
                    <a:solidFill>
                      <a:srgbClr val="FF0000"/>
                    </a:solidFill>
                    <a:latin typeface="Arial Black" panose="020B0A04020102020204" pitchFamily="34" charset="0"/>
                    <a:ea typeface="HGP創英角ｺﾞｼｯｸUB" panose="020B0900000000000000" pitchFamily="50" charset="-128"/>
                  </a:rPr>
                  <a:t>(Ti-15-3 STA)</a:t>
                </a:r>
                <a:endParaRPr lang="ja-JP" altLang="en-US" sz="1200" kern="0" dirty="0">
                  <a:solidFill>
                    <a:prstClr val="black"/>
                  </a:solidFill>
                  <a:ea typeface="游ゴシック" panose="020B0400000000000000" pitchFamily="50" charset="-128"/>
                </a:endParaRPr>
              </a:p>
            </p:txBody>
          </p:sp>
          <p:cxnSp>
            <p:nvCxnSpPr>
              <p:cNvPr id="27" name="直線矢印コネクタ 26">
                <a:extLst>
                  <a:ext uri="{FF2B5EF4-FFF2-40B4-BE49-F238E27FC236}">
                    <a16:creationId xmlns:a16="http://schemas.microsoft.com/office/drawing/2014/main" id="{C3951671-D548-D415-FDF5-19EDFB7C7A13}"/>
                  </a:ext>
                </a:extLst>
              </p:cNvPr>
              <p:cNvCxnSpPr>
                <a:cxnSpLocks/>
                <a:stCxn id="26" idx="2"/>
              </p:cNvCxnSpPr>
              <p:nvPr/>
            </p:nvCxnSpPr>
            <p:spPr>
              <a:xfrm flipH="1">
                <a:off x="11120752" y="4151163"/>
                <a:ext cx="218652" cy="260668"/>
              </a:xfrm>
              <a:prstGeom prst="straightConnector1">
                <a:avLst/>
              </a:prstGeom>
              <a:noFill/>
              <a:ln w="28575" cap="flat" cmpd="sng" algn="ctr">
                <a:solidFill>
                  <a:srgbClr val="FF0000"/>
                </a:solidFill>
                <a:prstDash val="sysDash"/>
                <a:miter lim="800000"/>
                <a:tailEnd type="triangle"/>
              </a:ln>
              <a:effectLst/>
            </p:spPr>
          </p:cxnSp>
        </p:grpSp>
      </p:grpSp>
      <p:grpSp>
        <p:nvGrpSpPr>
          <p:cNvPr id="34" name="グループ化 33">
            <a:extLst>
              <a:ext uri="{FF2B5EF4-FFF2-40B4-BE49-F238E27FC236}">
                <a16:creationId xmlns:a16="http://schemas.microsoft.com/office/drawing/2014/main" id="{03381874-53CE-CE5E-7403-33076371334C}"/>
              </a:ext>
            </a:extLst>
          </p:cNvPr>
          <p:cNvGrpSpPr/>
          <p:nvPr/>
        </p:nvGrpSpPr>
        <p:grpSpPr>
          <a:xfrm>
            <a:off x="5363235" y="780851"/>
            <a:ext cx="3520403" cy="2939587"/>
            <a:chOff x="9130007" y="384143"/>
            <a:chExt cx="3162025" cy="2640337"/>
          </a:xfrm>
        </p:grpSpPr>
        <p:grpSp>
          <p:nvGrpSpPr>
            <p:cNvPr id="35" name="グループ化 34">
              <a:extLst>
                <a:ext uri="{FF2B5EF4-FFF2-40B4-BE49-F238E27FC236}">
                  <a16:creationId xmlns:a16="http://schemas.microsoft.com/office/drawing/2014/main" id="{8B1E4016-8B6F-755C-80A3-1C6A432F8904}"/>
                </a:ext>
              </a:extLst>
            </p:cNvPr>
            <p:cNvGrpSpPr/>
            <p:nvPr/>
          </p:nvGrpSpPr>
          <p:grpSpPr>
            <a:xfrm>
              <a:off x="9130007" y="708919"/>
              <a:ext cx="2722671" cy="2315561"/>
              <a:chOff x="9136420" y="335112"/>
              <a:chExt cx="2722671" cy="2315561"/>
            </a:xfrm>
          </p:grpSpPr>
          <p:pic>
            <p:nvPicPr>
              <p:cNvPr id="40" name="図 39">
                <a:extLst>
                  <a:ext uri="{FF2B5EF4-FFF2-40B4-BE49-F238E27FC236}">
                    <a16:creationId xmlns:a16="http://schemas.microsoft.com/office/drawing/2014/main" id="{5A751408-1381-EA04-1B98-027870BF935B}"/>
                  </a:ext>
                </a:extLst>
              </p:cNvPr>
              <p:cNvPicPr>
                <a:picLocks noChangeAspect="1"/>
              </p:cNvPicPr>
              <p:nvPr/>
            </p:nvPicPr>
            <p:blipFill>
              <a:blip r:embed="rId4"/>
              <a:stretch>
                <a:fillRect/>
              </a:stretch>
            </p:blipFill>
            <p:spPr>
              <a:xfrm>
                <a:off x="9401161" y="335112"/>
                <a:ext cx="1924050" cy="2305050"/>
              </a:xfrm>
              <a:prstGeom prst="rect">
                <a:avLst/>
              </a:prstGeom>
            </p:spPr>
          </p:pic>
          <p:sp>
            <p:nvSpPr>
              <p:cNvPr id="41" name="テキスト ボックス 40">
                <a:extLst>
                  <a:ext uri="{FF2B5EF4-FFF2-40B4-BE49-F238E27FC236}">
                    <a16:creationId xmlns:a16="http://schemas.microsoft.com/office/drawing/2014/main" id="{AD0F4CB5-F063-3ADD-2538-4DEC867D3C5F}"/>
                  </a:ext>
                </a:extLst>
              </p:cNvPr>
              <p:cNvSpPr txBox="1"/>
              <p:nvPr/>
            </p:nvSpPr>
            <p:spPr>
              <a:xfrm>
                <a:off x="11144059" y="2312119"/>
                <a:ext cx="715032" cy="338554"/>
              </a:xfrm>
              <a:prstGeom prst="rect">
                <a:avLst/>
              </a:prstGeom>
              <a:noFill/>
            </p:spPr>
            <p:txBody>
              <a:bodyPr wrap="square">
                <a:spAutoFit/>
              </a:bodyPr>
              <a:lstStyle/>
              <a:p>
                <a:r>
                  <a:rPr lang="it-IT" altLang="ja-JP" sz="1600" dirty="0"/>
                  <a:t>(dpa)</a:t>
                </a:r>
                <a:r>
                  <a:rPr lang="it-IT" altLang="ja-JP" sz="1600" dirty="0">
                    <a:latin typeface="Symbol" panose="05050102010706020507" pitchFamily="18" charset="2"/>
                  </a:rPr>
                  <a:t> </a:t>
                </a:r>
                <a:endParaRPr lang="ja-JP" altLang="en-US" sz="1600" dirty="0"/>
              </a:p>
            </p:txBody>
          </p:sp>
          <p:cxnSp>
            <p:nvCxnSpPr>
              <p:cNvPr id="42" name="直線コネクタ 41">
                <a:extLst>
                  <a:ext uri="{FF2B5EF4-FFF2-40B4-BE49-F238E27FC236}">
                    <a16:creationId xmlns:a16="http://schemas.microsoft.com/office/drawing/2014/main" id="{C32B0201-429D-9B21-20A6-867B608BAF9C}"/>
                  </a:ext>
                </a:extLst>
              </p:cNvPr>
              <p:cNvCxnSpPr>
                <a:cxnSpLocks/>
              </p:cNvCxnSpPr>
              <p:nvPr/>
            </p:nvCxnSpPr>
            <p:spPr>
              <a:xfrm>
                <a:off x="11325211" y="397312"/>
                <a:ext cx="0" cy="1944000"/>
              </a:xfrm>
              <a:prstGeom prst="line">
                <a:avLst/>
              </a:prstGeom>
              <a:ln w="19050">
                <a:solidFill>
                  <a:schemeClr val="tx1"/>
                </a:solidFill>
              </a:ln>
            </p:spPr>
            <p:style>
              <a:lnRef idx="2">
                <a:schemeClr val="dk1"/>
              </a:lnRef>
              <a:fillRef idx="0">
                <a:schemeClr val="dk1"/>
              </a:fillRef>
              <a:effectRef idx="1">
                <a:schemeClr val="dk1"/>
              </a:effectRef>
              <a:fontRef idx="minor">
                <a:schemeClr val="tx1"/>
              </a:fontRef>
            </p:style>
          </p:cxnSp>
          <p:sp>
            <p:nvSpPr>
              <p:cNvPr id="43" name="テキスト ボックス 42">
                <a:extLst>
                  <a:ext uri="{FF2B5EF4-FFF2-40B4-BE49-F238E27FC236}">
                    <a16:creationId xmlns:a16="http://schemas.microsoft.com/office/drawing/2014/main" id="{B7F9F6C4-E476-F5A5-566F-C561C7E7287D}"/>
                  </a:ext>
                </a:extLst>
              </p:cNvPr>
              <p:cNvSpPr txBox="1"/>
              <p:nvPr/>
            </p:nvSpPr>
            <p:spPr>
              <a:xfrm rot="16200000">
                <a:off x="8370153" y="1202200"/>
                <a:ext cx="1840312" cy="307777"/>
              </a:xfrm>
              <a:prstGeom prst="rect">
                <a:avLst/>
              </a:prstGeom>
              <a:noFill/>
            </p:spPr>
            <p:txBody>
              <a:bodyPr wrap="none" rtlCol="0">
                <a:spAutoFit/>
              </a:bodyPr>
              <a:lstStyle/>
              <a:p>
                <a:r>
                  <a:rPr kumimoji="1" lang="en-US" altLang="ja-JP" sz="1400" dirty="0"/>
                  <a:t>Yield Strength (MPa)</a:t>
                </a:r>
              </a:p>
            </p:txBody>
          </p:sp>
          <p:sp>
            <p:nvSpPr>
              <p:cNvPr id="44" name="テキスト ボックス 43">
                <a:extLst>
                  <a:ext uri="{FF2B5EF4-FFF2-40B4-BE49-F238E27FC236}">
                    <a16:creationId xmlns:a16="http://schemas.microsoft.com/office/drawing/2014/main" id="{5E85D358-6DD6-8BE8-550E-3180190CFCD1}"/>
                  </a:ext>
                </a:extLst>
              </p:cNvPr>
              <p:cNvSpPr txBox="1"/>
              <p:nvPr/>
            </p:nvSpPr>
            <p:spPr>
              <a:xfrm>
                <a:off x="10089249" y="1875108"/>
                <a:ext cx="1092656" cy="338554"/>
              </a:xfrm>
              <a:prstGeom prst="rect">
                <a:avLst/>
              </a:prstGeom>
              <a:noFill/>
            </p:spPr>
            <p:txBody>
              <a:bodyPr wrap="square">
                <a:spAutoFit/>
              </a:bodyPr>
              <a:lstStyle/>
              <a:p>
                <a:r>
                  <a:rPr lang="it-IT" altLang="ja-JP" sz="1600" dirty="0"/>
                  <a:t>Ti-6Al-4V</a:t>
                </a:r>
                <a:endParaRPr lang="ja-JP" altLang="en-US" sz="1600" dirty="0"/>
              </a:p>
            </p:txBody>
          </p:sp>
          <p:sp>
            <p:nvSpPr>
              <p:cNvPr id="45" name="テキスト ボックス 44">
                <a:extLst>
                  <a:ext uri="{FF2B5EF4-FFF2-40B4-BE49-F238E27FC236}">
                    <a16:creationId xmlns:a16="http://schemas.microsoft.com/office/drawing/2014/main" id="{35B0C0A3-A943-BD1A-4602-450F03E0B446}"/>
                  </a:ext>
                </a:extLst>
              </p:cNvPr>
              <p:cNvSpPr txBox="1"/>
              <p:nvPr/>
            </p:nvSpPr>
            <p:spPr>
              <a:xfrm>
                <a:off x="10093690" y="1621385"/>
                <a:ext cx="1477805" cy="338554"/>
              </a:xfrm>
              <a:prstGeom prst="rect">
                <a:avLst/>
              </a:prstGeom>
              <a:noFill/>
            </p:spPr>
            <p:txBody>
              <a:bodyPr wrap="square">
                <a:spAutoFit/>
              </a:bodyPr>
              <a:lstStyle/>
              <a:p>
                <a:r>
                  <a:rPr lang="it-IT" altLang="ja-JP" sz="1600" dirty="0"/>
                  <a:t>Ti-15-3STA</a:t>
                </a:r>
              </a:p>
            </p:txBody>
          </p:sp>
          <p:sp>
            <p:nvSpPr>
              <p:cNvPr id="46" name="楕円 45">
                <a:extLst>
                  <a:ext uri="{FF2B5EF4-FFF2-40B4-BE49-F238E27FC236}">
                    <a16:creationId xmlns:a16="http://schemas.microsoft.com/office/drawing/2014/main" id="{A5FA79E9-4DCE-F67A-F0F3-1F6967557F00}"/>
                  </a:ext>
                </a:extLst>
              </p:cNvPr>
              <p:cNvSpPr/>
              <p:nvPr/>
            </p:nvSpPr>
            <p:spPr bwMode="auto">
              <a:xfrm>
                <a:off x="10001451" y="1970106"/>
                <a:ext cx="126902" cy="126902"/>
              </a:xfrm>
              <a:prstGeom prst="ellipse">
                <a:avLst/>
              </a:prstGeom>
              <a:solidFill>
                <a:srgbClr val="FFC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47" name="楕円 46">
                <a:extLst>
                  <a:ext uri="{FF2B5EF4-FFF2-40B4-BE49-F238E27FC236}">
                    <a16:creationId xmlns:a16="http://schemas.microsoft.com/office/drawing/2014/main" id="{0EDCBD4F-9C3D-FCDF-202E-7694F3E94EE7}"/>
                  </a:ext>
                </a:extLst>
              </p:cNvPr>
              <p:cNvSpPr/>
              <p:nvPr/>
            </p:nvSpPr>
            <p:spPr bwMode="auto">
              <a:xfrm>
                <a:off x="10007094" y="1712281"/>
                <a:ext cx="126902" cy="126902"/>
              </a:xfrm>
              <a:prstGeom prst="ellipse">
                <a:avLst/>
              </a:prstGeom>
              <a:solidFill>
                <a:srgbClr val="3366CC"/>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grpSp>
        <p:grpSp>
          <p:nvGrpSpPr>
            <p:cNvPr id="36" name="グループ化 35">
              <a:extLst>
                <a:ext uri="{FF2B5EF4-FFF2-40B4-BE49-F238E27FC236}">
                  <a16:creationId xmlns:a16="http://schemas.microsoft.com/office/drawing/2014/main" id="{AB7AD3CB-9582-41C4-63A6-E252DB1693AC}"/>
                </a:ext>
              </a:extLst>
            </p:cNvPr>
            <p:cNvGrpSpPr/>
            <p:nvPr/>
          </p:nvGrpSpPr>
          <p:grpSpPr>
            <a:xfrm>
              <a:off x="9954094" y="384143"/>
              <a:ext cx="2337938" cy="1292522"/>
              <a:chOff x="9960507" y="10336"/>
              <a:chExt cx="2337938" cy="1292522"/>
            </a:xfrm>
          </p:grpSpPr>
          <p:cxnSp>
            <p:nvCxnSpPr>
              <p:cNvPr id="37" name="直線コネクタ 36">
                <a:extLst>
                  <a:ext uri="{FF2B5EF4-FFF2-40B4-BE49-F238E27FC236}">
                    <a16:creationId xmlns:a16="http://schemas.microsoft.com/office/drawing/2014/main" id="{EF8743A1-F460-22FD-BA1D-53CEA9D5D42F}"/>
                  </a:ext>
                </a:extLst>
              </p:cNvPr>
              <p:cNvCxnSpPr>
                <a:cxnSpLocks/>
              </p:cNvCxnSpPr>
              <p:nvPr/>
            </p:nvCxnSpPr>
            <p:spPr bwMode="auto">
              <a:xfrm>
                <a:off x="9960507" y="1301496"/>
                <a:ext cx="1198307" cy="0"/>
              </a:xfrm>
              <a:prstGeom prst="line">
                <a:avLst/>
              </a:prstGeom>
              <a:gradFill rotWithShape="0">
                <a:gsLst>
                  <a:gs pos="0">
                    <a:schemeClr val="bg1"/>
                  </a:gs>
                  <a:gs pos="100000">
                    <a:schemeClr val="accent1"/>
                  </a:gs>
                </a:gsLst>
                <a:path path="rect">
                  <a:fillToRect l="50000" t="50000" r="50000" b="50000"/>
                </a:path>
              </a:gradFill>
              <a:ln w="28575" cap="flat" cmpd="sng" algn="ctr">
                <a:solidFill>
                  <a:srgbClr val="FF0000"/>
                </a:solidFill>
                <a:prstDash val="sysDash"/>
                <a:round/>
                <a:headEnd type="none" w="med" len="med"/>
                <a:tailEnd type="none" w="med" len="med"/>
              </a:ln>
              <a:effectLst/>
            </p:spPr>
          </p:cxnSp>
          <p:cxnSp>
            <p:nvCxnSpPr>
              <p:cNvPr id="38" name="Straight Arrow Connector 12">
                <a:extLst>
                  <a:ext uri="{FF2B5EF4-FFF2-40B4-BE49-F238E27FC236}">
                    <a16:creationId xmlns:a16="http://schemas.microsoft.com/office/drawing/2014/main" id="{AFDD788B-FAB0-77A1-AA19-2F7BDAD1993B}"/>
                  </a:ext>
                </a:extLst>
              </p:cNvPr>
              <p:cNvCxnSpPr>
                <a:cxnSpLocks/>
              </p:cNvCxnSpPr>
              <p:nvPr/>
            </p:nvCxnSpPr>
            <p:spPr>
              <a:xfrm flipV="1">
                <a:off x="11064750" y="870858"/>
                <a:ext cx="0" cy="4320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テキスト ボックス 38">
                <a:extLst>
                  <a:ext uri="{FF2B5EF4-FFF2-40B4-BE49-F238E27FC236}">
                    <a16:creationId xmlns:a16="http://schemas.microsoft.com/office/drawing/2014/main" id="{110C7F38-ED2A-3E90-C8AD-1C3D68CD7A30}"/>
                  </a:ext>
                </a:extLst>
              </p:cNvPr>
              <p:cNvSpPr txBox="1"/>
              <p:nvPr/>
            </p:nvSpPr>
            <p:spPr>
              <a:xfrm>
                <a:off x="11138403" y="10336"/>
                <a:ext cx="1160042" cy="469956"/>
              </a:xfrm>
              <a:prstGeom prst="rect">
                <a:avLst/>
              </a:prstGeom>
              <a:solidFill>
                <a:srgbClr val="FFC000">
                  <a:lumMod val="20000"/>
                  <a:lumOff val="80000"/>
                </a:srgbClr>
              </a:solidFill>
              <a:ln>
                <a:solidFill>
                  <a:srgbClr val="FFC000"/>
                </a:solidFill>
              </a:ln>
              <a:effectLst>
                <a:outerShdw blurRad="50800" dist="38100" dir="2700000" algn="tl" rotWithShape="0">
                  <a:prstClr val="black">
                    <a:alpha val="40000"/>
                  </a:prstClr>
                </a:outerShdw>
              </a:effectLst>
            </p:spPr>
            <p:txBody>
              <a:bodyPr wrap="square">
                <a:spAutoFit/>
              </a:bodyPr>
              <a:lstStyle/>
              <a:p>
                <a:pPr algn="ctr" defTabSz="457200">
                  <a:defRPr/>
                </a:pPr>
                <a:r>
                  <a:rPr lang="en-US" altLang="ja-JP" sz="1400" kern="0" dirty="0">
                    <a:solidFill>
                      <a:srgbClr val="FF0000"/>
                    </a:solidFill>
                    <a:latin typeface="Arial Black" panose="020B0A04020102020204" pitchFamily="34" charset="0"/>
                    <a:ea typeface="HGP創英角ｺﾞｼｯｸUB" panose="020B0900000000000000" pitchFamily="50" charset="-128"/>
                  </a:rPr>
                  <a:t>Hardening</a:t>
                </a:r>
              </a:p>
              <a:p>
                <a:pPr algn="ctr" defTabSz="457200">
                  <a:defRPr/>
                </a:pPr>
                <a:r>
                  <a:rPr lang="en-US" altLang="ja-JP" sz="1400" kern="0" dirty="0">
                    <a:solidFill>
                      <a:srgbClr val="FF0000"/>
                    </a:solidFill>
                    <a:latin typeface="Arial Black" panose="020B0A04020102020204" pitchFamily="34" charset="0"/>
                    <a:ea typeface="HGP創英角ｺﾞｼｯｸUB" panose="020B0900000000000000" pitchFamily="50" charset="-128"/>
                  </a:rPr>
                  <a:t>(Ti-64) </a:t>
                </a:r>
              </a:p>
            </p:txBody>
          </p:sp>
        </p:grpSp>
      </p:grpSp>
      <p:cxnSp>
        <p:nvCxnSpPr>
          <p:cNvPr id="48" name="直線矢印コネクタ 47">
            <a:extLst>
              <a:ext uri="{FF2B5EF4-FFF2-40B4-BE49-F238E27FC236}">
                <a16:creationId xmlns:a16="http://schemas.microsoft.com/office/drawing/2014/main" id="{723D62B6-5D15-E25E-D91C-0F723C5BA1D9}"/>
              </a:ext>
            </a:extLst>
          </p:cNvPr>
          <p:cNvCxnSpPr>
            <a:cxnSpLocks/>
            <a:stCxn id="39" idx="2"/>
          </p:cNvCxnSpPr>
          <p:nvPr/>
        </p:nvCxnSpPr>
        <p:spPr>
          <a:xfrm flipH="1">
            <a:off x="7609027" y="1304071"/>
            <a:ext cx="628852" cy="564353"/>
          </a:xfrm>
          <a:prstGeom prst="straightConnector1">
            <a:avLst/>
          </a:prstGeom>
          <a:noFill/>
          <a:ln w="28575" cap="flat" cmpd="sng" algn="ctr">
            <a:solidFill>
              <a:srgbClr val="FF0000"/>
            </a:solidFill>
            <a:prstDash val="sysDash"/>
            <a:miter lim="800000"/>
            <a:tailEnd type="triangle"/>
          </a:ln>
          <a:effectLst/>
        </p:spPr>
      </p:cxnSp>
      <p:pic>
        <p:nvPicPr>
          <p:cNvPr id="49" name="Picture Placeholder 8">
            <a:extLst>
              <a:ext uri="{FF2B5EF4-FFF2-40B4-BE49-F238E27FC236}">
                <a16:creationId xmlns:a16="http://schemas.microsoft.com/office/drawing/2014/main" id="{07F117E3-2244-343C-C0ED-CC56CCA5028E}"/>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92108" y="4052668"/>
            <a:ext cx="2641726" cy="2476619"/>
          </a:xfrm>
          <a:prstGeom prst="rect">
            <a:avLst/>
          </a:prstGeom>
        </p:spPr>
      </p:pic>
      <p:sp>
        <p:nvSpPr>
          <p:cNvPr id="50" name="TextBox 12">
            <a:extLst>
              <a:ext uri="{FF2B5EF4-FFF2-40B4-BE49-F238E27FC236}">
                <a16:creationId xmlns:a16="http://schemas.microsoft.com/office/drawing/2014/main" id="{C51B1332-1AF8-6F5A-2B9C-CD970B9D5833}"/>
              </a:ext>
            </a:extLst>
          </p:cNvPr>
          <p:cNvSpPr txBox="1"/>
          <p:nvPr/>
        </p:nvSpPr>
        <p:spPr>
          <a:xfrm>
            <a:off x="1715549" y="5331598"/>
            <a:ext cx="325730" cy="369332"/>
          </a:xfrm>
          <a:prstGeom prst="rect">
            <a:avLst/>
          </a:prstGeom>
          <a:noFill/>
        </p:spPr>
        <p:txBody>
          <a:bodyPr wrap="none" rtlCol="0">
            <a:spAutoFit/>
          </a:bodyPr>
          <a:lstStyle/>
          <a:p>
            <a:r>
              <a:rPr lang="el-GR" b="1" dirty="0">
                <a:solidFill>
                  <a:srgbClr val="FF0000"/>
                </a:solidFill>
                <a:effectLst>
                  <a:outerShdw blurRad="38100" dist="38100" dir="2700000" algn="tl">
                    <a:srgbClr val="000000">
                      <a:alpha val="43137"/>
                    </a:srgbClr>
                  </a:outerShdw>
                </a:effectLst>
              </a:rPr>
              <a:t>β</a:t>
            </a:r>
            <a:endParaRPr lang="en-US" b="1" dirty="0">
              <a:solidFill>
                <a:srgbClr val="FF0000"/>
              </a:solidFill>
              <a:effectLst>
                <a:outerShdw blurRad="38100" dist="38100" dir="2700000" algn="tl">
                  <a:srgbClr val="000000">
                    <a:alpha val="43137"/>
                  </a:srgbClr>
                </a:outerShdw>
              </a:effectLst>
            </a:endParaRPr>
          </a:p>
        </p:txBody>
      </p:sp>
      <p:sp>
        <p:nvSpPr>
          <p:cNvPr id="51" name="TextBox 13">
            <a:extLst>
              <a:ext uri="{FF2B5EF4-FFF2-40B4-BE49-F238E27FC236}">
                <a16:creationId xmlns:a16="http://schemas.microsoft.com/office/drawing/2014/main" id="{23DD96DB-D52E-8F48-EE58-B327D73E08F9}"/>
              </a:ext>
            </a:extLst>
          </p:cNvPr>
          <p:cNvSpPr txBox="1"/>
          <p:nvPr/>
        </p:nvSpPr>
        <p:spPr>
          <a:xfrm>
            <a:off x="1357908" y="5005997"/>
            <a:ext cx="327334" cy="369332"/>
          </a:xfrm>
          <a:prstGeom prst="rect">
            <a:avLst/>
          </a:prstGeom>
          <a:noFill/>
        </p:spPr>
        <p:txBody>
          <a:bodyPr wrap="none" rtlCol="0">
            <a:spAutoFit/>
          </a:bodyPr>
          <a:lstStyle/>
          <a:p>
            <a:r>
              <a:rPr lang="el-GR" b="1" dirty="0">
                <a:solidFill>
                  <a:srgbClr val="3366CC"/>
                </a:solidFill>
                <a:effectLst>
                  <a:outerShdw blurRad="38100" dist="38100" dir="2700000" algn="tl">
                    <a:srgbClr val="000000">
                      <a:alpha val="43137"/>
                    </a:srgbClr>
                  </a:outerShdw>
                </a:effectLst>
              </a:rPr>
              <a:t>α</a:t>
            </a:r>
            <a:endParaRPr lang="en-US" b="1" dirty="0">
              <a:solidFill>
                <a:srgbClr val="3366CC"/>
              </a:solidFill>
              <a:effectLst>
                <a:outerShdw blurRad="38100" dist="38100" dir="2700000" algn="tl">
                  <a:srgbClr val="000000">
                    <a:alpha val="43137"/>
                  </a:srgbClr>
                </a:outerShdw>
              </a:effectLst>
            </a:endParaRPr>
          </a:p>
        </p:txBody>
      </p:sp>
      <p:pic>
        <p:nvPicPr>
          <p:cNvPr id="52" name="Picture Placeholder 8">
            <a:extLst>
              <a:ext uri="{FF2B5EF4-FFF2-40B4-BE49-F238E27FC236}">
                <a16:creationId xmlns:a16="http://schemas.microsoft.com/office/drawing/2014/main" id="{EDB60DA2-5B43-3F55-B096-CB693E51942E}"/>
              </a:ext>
            </a:extLst>
          </p:cNvPr>
          <p:cNvPicPr>
            <a:picLocks noChangeAspect="1"/>
          </p:cNvPicPr>
          <p:nvPr/>
        </p:nvPicPr>
        <p:blipFill>
          <a:blip r:embed="rId6" cstate="email">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a:ext>
            </a:extLst>
          </a:blip>
          <a:srcRect/>
          <a:stretch/>
        </p:blipFill>
        <p:spPr>
          <a:xfrm>
            <a:off x="2909309" y="4056961"/>
            <a:ext cx="2476618" cy="2476619"/>
          </a:xfrm>
          <a:prstGeom prst="rect">
            <a:avLst/>
          </a:prstGeom>
          <a:solidFill>
            <a:srgbClr val="B3B3B3"/>
          </a:solidFill>
        </p:spPr>
      </p:pic>
      <p:grpSp>
        <p:nvGrpSpPr>
          <p:cNvPr id="53" name="グループ化 52">
            <a:extLst>
              <a:ext uri="{FF2B5EF4-FFF2-40B4-BE49-F238E27FC236}">
                <a16:creationId xmlns:a16="http://schemas.microsoft.com/office/drawing/2014/main" id="{5E32FD11-863A-FD6B-D1F7-08659CBFF8E5}"/>
              </a:ext>
            </a:extLst>
          </p:cNvPr>
          <p:cNvGrpSpPr/>
          <p:nvPr/>
        </p:nvGrpSpPr>
        <p:grpSpPr>
          <a:xfrm>
            <a:off x="5461679" y="4075327"/>
            <a:ext cx="2629029" cy="2512542"/>
            <a:chOff x="9124165" y="2084073"/>
            <a:chExt cx="3630650" cy="3469779"/>
          </a:xfrm>
        </p:grpSpPr>
        <p:pic>
          <p:nvPicPr>
            <p:cNvPr id="54" name="Picture 22" descr="A picture containing text, outdoor&#10;&#10;Description automatically generated">
              <a:extLst>
                <a:ext uri="{FF2B5EF4-FFF2-40B4-BE49-F238E27FC236}">
                  <a16:creationId xmlns:a16="http://schemas.microsoft.com/office/drawing/2014/main" id="{5D701975-A370-F273-FADB-E923A406682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124165" y="2084073"/>
              <a:ext cx="3425142" cy="3425142"/>
            </a:xfrm>
            <a:prstGeom prst="rect">
              <a:avLst/>
            </a:prstGeom>
          </p:spPr>
        </p:pic>
        <p:sp>
          <p:nvSpPr>
            <p:cNvPr id="55" name="TextBox 15">
              <a:extLst>
                <a:ext uri="{FF2B5EF4-FFF2-40B4-BE49-F238E27FC236}">
                  <a16:creationId xmlns:a16="http://schemas.microsoft.com/office/drawing/2014/main" id="{1C9BC3BE-962B-923E-C00F-5A414F680B03}"/>
                </a:ext>
              </a:extLst>
            </p:cNvPr>
            <p:cNvSpPr txBox="1"/>
            <p:nvPr/>
          </p:nvSpPr>
          <p:spPr>
            <a:xfrm>
              <a:off x="10727943" y="5043811"/>
              <a:ext cx="2026872" cy="510041"/>
            </a:xfrm>
            <a:prstGeom prst="rect">
              <a:avLst/>
            </a:prstGeom>
            <a:noFill/>
          </p:spPr>
          <p:txBody>
            <a:bodyPr wrap="square" rtlCol="0">
              <a:spAutoFit/>
            </a:bodyPr>
            <a:lstStyle/>
            <a:p>
              <a:r>
                <a:rPr lang="en-US" altLang="ja-JP" sz="1800" b="1" dirty="0">
                  <a:solidFill>
                    <a:srgbClr val="FFFF00"/>
                  </a:solidFill>
                  <a:effectLst>
                    <a:outerShdw blurRad="38100" dist="38100" dir="2700000" algn="tl">
                      <a:srgbClr val="000000">
                        <a:alpha val="43137"/>
                      </a:srgbClr>
                    </a:outerShdw>
                  </a:effectLst>
                </a:rPr>
                <a:t>ZA</a:t>
              </a:r>
              <a:r>
                <a:rPr lang="en-US" sz="1800" b="1" dirty="0">
                  <a:solidFill>
                    <a:srgbClr val="FFFF00"/>
                  </a:solidFill>
                  <a:effectLst>
                    <a:outerShdw blurRad="38100" dist="38100" dir="2700000" algn="tl">
                      <a:srgbClr val="000000">
                        <a:alpha val="43137"/>
                      </a:srgbClr>
                    </a:outerShdw>
                  </a:effectLst>
                </a:rPr>
                <a:t>&lt;113&gt;</a:t>
              </a:r>
              <a:r>
                <a:rPr lang="el-GR" altLang="ja-JP" sz="1800" b="1" dirty="0">
                  <a:solidFill>
                    <a:srgbClr val="FFFF00"/>
                  </a:solidFill>
                  <a:effectLst>
                    <a:outerShdw blurRad="38100" dist="38100" dir="2700000" algn="tl">
                      <a:srgbClr val="000000">
                        <a:alpha val="43137"/>
                      </a:srgbClr>
                    </a:outerShdw>
                  </a:effectLst>
                </a:rPr>
                <a:t> </a:t>
              </a:r>
              <a:r>
                <a:rPr lang="el-GR" altLang="ja-JP" sz="1800" b="1" baseline="-25000" dirty="0">
                  <a:solidFill>
                    <a:srgbClr val="FFFF00"/>
                  </a:solidFill>
                  <a:effectLst>
                    <a:outerShdw blurRad="38100" dist="38100" dir="2700000" algn="tl">
                      <a:srgbClr val="000000">
                        <a:alpha val="43137"/>
                      </a:srgbClr>
                    </a:outerShdw>
                  </a:effectLst>
                </a:rPr>
                <a:t>β</a:t>
              </a:r>
              <a:endParaRPr lang="en-US" sz="1800" b="1" baseline="-25000" dirty="0">
                <a:solidFill>
                  <a:srgbClr val="FFFF00"/>
                </a:solidFill>
                <a:effectLst>
                  <a:outerShdw blurRad="38100" dist="38100" dir="2700000" algn="tl">
                    <a:srgbClr val="000000">
                      <a:alpha val="43137"/>
                    </a:srgbClr>
                  </a:outerShdw>
                </a:effectLst>
              </a:endParaRPr>
            </a:p>
          </p:txBody>
        </p:sp>
        <p:pic>
          <p:nvPicPr>
            <p:cNvPr id="56" name="Picture 25">
              <a:extLst>
                <a:ext uri="{FF2B5EF4-FFF2-40B4-BE49-F238E27FC236}">
                  <a16:creationId xmlns:a16="http://schemas.microsoft.com/office/drawing/2014/main" id="{20E12407-CBBB-B1F6-3B36-7EB47B19B8E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148066" y="2110834"/>
              <a:ext cx="1712841" cy="1330332"/>
            </a:xfrm>
            <a:prstGeom prst="rect">
              <a:avLst/>
            </a:prstGeom>
            <a:ln>
              <a:solidFill>
                <a:srgbClr val="FF0000"/>
              </a:solidFill>
            </a:ln>
            <a:effectLst>
              <a:outerShdw blurRad="50800" dist="38100" dir="2700000" algn="tl" rotWithShape="0">
                <a:prstClr val="black">
                  <a:alpha val="40000"/>
                </a:prstClr>
              </a:outerShdw>
            </a:effectLst>
          </p:spPr>
        </p:pic>
      </p:grpSp>
      <p:sp>
        <p:nvSpPr>
          <p:cNvPr id="57" name="TextBox 13">
            <a:extLst>
              <a:ext uri="{FF2B5EF4-FFF2-40B4-BE49-F238E27FC236}">
                <a16:creationId xmlns:a16="http://schemas.microsoft.com/office/drawing/2014/main" id="{E0136192-661C-A680-D413-198E565C96E0}"/>
              </a:ext>
            </a:extLst>
          </p:cNvPr>
          <p:cNvSpPr txBox="1"/>
          <p:nvPr/>
        </p:nvSpPr>
        <p:spPr>
          <a:xfrm>
            <a:off x="4435037" y="5546860"/>
            <a:ext cx="327334" cy="369332"/>
          </a:xfrm>
          <a:prstGeom prst="rect">
            <a:avLst/>
          </a:prstGeom>
          <a:noFill/>
        </p:spPr>
        <p:txBody>
          <a:bodyPr wrap="none" rtlCol="0">
            <a:spAutoFit/>
          </a:bodyPr>
          <a:lstStyle/>
          <a:p>
            <a:r>
              <a:rPr lang="el-GR" b="1" dirty="0">
                <a:solidFill>
                  <a:srgbClr val="00B0F0"/>
                </a:solidFill>
                <a:effectLst>
                  <a:glow rad="63500">
                    <a:schemeClr val="accent4">
                      <a:satMod val="175000"/>
                      <a:alpha val="40000"/>
                    </a:schemeClr>
                  </a:glow>
                  <a:outerShdw blurRad="38100" dist="38100" dir="2700000" algn="tl">
                    <a:srgbClr val="000000">
                      <a:alpha val="43137"/>
                    </a:srgbClr>
                  </a:outerShdw>
                </a:effectLst>
              </a:rPr>
              <a:t>α</a:t>
            </a:r>
            <a:endParaRPr lang="en-US" b="1" dirty="0">
              <a:solidFill>
                <a:srgbClr val="00B0F0"/>
              </a:solidFill>
              <a:effectLst>
                <a:glow rad="63500">
                  <a:schemeClr val="accent4">
                    <a:satMod val="175000"/>
                    <a:alpha val="40000"/>
                  </a:schemeClr>
                </a:glow>
                <a:outerShdw blurRad="38100" dist="38100" dir="2700000" algn="tl">
                  <a:srgbClr val="000000">
                    <a:alpha val="43137"/>
                  </a:srgbClr>
                </a:outerShdw>
              </a:effectLst>
            </a:endParaRPr>
          </a:p>
        </p:txBody>
      </p:sp>
      <p:sp>
        <p:nvSpPr>
          <p:cNvPr id="58" name="TextBox 12">
            <a:extLst>
              <a:ext uri="{FF2B5EF4-FFF2-40B4-BE49-F238E27FC236}">
                <a16:creationId xmlns:a16="http://schemas.microsoft.com/office/drawing/2014/main" id="{F276AAC9-E019-D8EA-1C26-112557425F30}"/>
              </a:ext>
            </a:extLst>
          </p:cNvPr>
          <p:cNvSpPr txBox="1"/>
          <p:nvPr/>
        </p:nvSpPr>
        <p:spPr>
          <a:xfrm>
            <a:off x="7278643" y="4962266"/>
            <a:ext cx="325730" cy="369332"/>
          </a:xfrm>
          <a:prstGeom prst="rect">
            <a:avLst/>
          </a:prstGeom>
          <a:noFill/>
        </p:spPr>
        <p:txBody>
          <a:bodyPr wrap="none" rtlCol="0">
            <a:spAutoFit/>
          </a:bodyPr>
          <a:lstStyle/>
          <a:p>
            <a:r>
              <a:rPr lang="el-GR" b="1" dirty="0">
                <a:solidFill>
                  <a:srgbClr val="FF0000"/>
                </a:solidFill>
                <a:effectLst>
                  <a:outerShdw blurRad="38100" dist="38100" dir="2700000" algn="tl">
                    <a:srgbClr val="000000">
                      <a:alpha val="43137"/>
                    </a:srgbClr>
                  </a:outerShdw>
                </a:effectLst>
              </a:rPr>
              <a:t>β</a:t>
            </a:r>
            <a:endParaRPr lang="en-US" b="1" dirty="0">
              <a:solidFill>
                <a:srgbClr val="FF0000"/>
              </a:solidFill>
              <a:effectLst>
                <a:outerShdw blurRad="38100" dist="38100" dir="2700000" algn="tl">
                  <a:srgbClr val="000000">
                    <a:alpha val="43137"/>
                  </a:srgbClr>
                </a:outerShdw>
              </a:effectLst>
            </a:endParaRPr>
          </a:p>
        </p:txBody>
      </p:sp>
      <p:sp>
        <p:nvSpPr>
          <p:cNvPr id="59" name="TextBox 15">
            <a:extLst>
              <a:ext uri="{FF2B5EF4-FFF2-40B4-BE49-F238E27FC236}">
                <a16:creationId xmlns:a16="http://schemas.microsoft.com/office/drawing/2014/main" id="{70B83950-BF9C-6113-C224-395A831FFC72}"/>
              </a:ext>
            </a:extLst>
          </p:cNvPr>
          <p:cNvSpPr txBox="1"/>
          <p:nvPr/>
        </p:nvSpPr>
        <p:spPr>
          <a:xfrm>
            <a:off x="3995163" y="6174804"/>
            <a:ext cx="1420645" cy="369332"/>
          </a:xfrm>
          <a:prstGeom prst="rect">
            <a:avLst/>
          </a:prstGeom>
          <a:noFill/>
        </p:spPr>
        <p:txBody>
          <a:bodyPr wrap="none" rtlCol="0">
            <a:spAutoFit/>
          </a:bodyPr>
          <a:lstStyle/>
          <a:p>
            <a:r>
              <a:rPr lang="en-US" altLang="ja-JP" sz="1800" b="1" dirty="0">
                <a:solidFill>
                  <a:srgbClr val="FFFF00"/>
                </a:solidFill>
                <a:effectLst>
                  <a:outerShdw blurRad="38100" dist="38100" dir="2700000" algn="tl">
                    <a:srgbClr val="000000">
                      <a:alpha val="43137"/>
                    </a:srgbClr>
                  </a:outerShdw>
                </a:effectLst>
              </a:rPr>
              <a:t>ZA</a:t>
            </a:r>
            <a:r>
              <a:rPr lang="en-US" sz="1800" b="1" dirty="0">
                <a:solidFill>
                  <a:srgbClr val="FFFF00"/>
                </a:solidFill>
                <a:effectLst>
                  <a:outerShdw blurRad="38100" dist="38100" dir="2700000" algn="tl">
                    <a:srgbClr val="000000">
                      <a:alpha val="43137"/>
                    </a:srgbClr>
                  </a:outerShdw>
                </a:effectLst>
              </a:rPr>
              <a:t>&lt;1120&gt;</a:t>
            </a:r>
            <a:r>
              <a:rPr lang="el-GR" altLang="ja-JP" sz="1800" b="1" dirty="0">
                <a:solidFill>
                  <a:srgbClr val="FFFF00"/>
                </a:solidFill>
                <a:effectLst>
                  <a:outerShdw blurRad="38100" dist="38100" dir="2700000" algn="tl">
                    <a:srgbClr val="000000">
                      <a:alpha val="43137"/>
                    </a:srgbClr>
                  </a:outerShdw>
                </a:effectLst>
              </a:rPr>
              <a:t> </a:t>
            </a:r>
            <a:r>
              <a:rPr lang="en-US" altLang="ja-JP" sz="1800" b="1" baseline="-25000" dirty="0">
                <a:solidFill>
                  <a:srgbClr val="FFFF00"/>
                </a:solidFill>
                <a:effectLst>
                  <a:outerShdw blurRad="38100" dist="38100" dir="2700000" algn="tl">
                    <a:srgbClr val="000000">
                      <a:alpha val="43137"/>
                    </a:srgbClr>
                  </a:outerShdw>
                </a:effectLst>
              </a:rPr>
              <a:t>α</a:t>
            </a:r>
            <a:endParaRPr lang="en-US" sz="1800" b="1" baseline="-25000" dirty="0">
              <a:solidFill>
                <a:srgbClr val="FFFF00"/>
              </a:solidFill>
              <a:effectLst>
                <a:outerShdw blurRad="38100" dist="38100" dir="2700000" algn="tl">
                  <a:srgbClr val="000000">
                    <a:alpha val="43137"/>
                  </a:srgbClr>
                </a:outerShdw>
              </a:effectLst>
            </a:endParaRPr>
          </a:p>
        </p:txBody>
      </p:sp>
      <p:sp>
        <p:nvSpPr>
          <p:cNvPr id="60" name="コンテンツ プレースホルダー 62">
            <a:extLst>
              <a:ext uri="{FF2B5EF4-FFF2-40B4-BE49-F238E27FC236}">
                <a16:creationId xmlns:a16="http://schemas.microsoft.com/office/drawing/2014/main" id="{0195758F-7C91-1EDA-17A4-AAD4DD54A005}"/>
              </a:ext>
            </a:extLst>
          </p:cNvPr>
          <p:cNvSpPr txBox="1">
            <a:spLocks/>
          </p:cNvSpPr>
          <p:nvPr/>
        </p:nvSpPr>
        <p:spPr>
          <a:xfrm>
            <a:off x="7941895" y="3966578"/>
            <a:ext cx="4257407" cy="2621291"/>
          </a:xfrm>
          <a:prstGeom prst="rect">
            <a:avLst/>
          </a:prstGeom>
        </p:spPr>
        <p:txBody>
          <a:bodyPr/>
          <a:lstStyle>
            <a:lvl1pPr marL="180195" indent="-180195" algn="l" defTabSz="803370"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94" indent="-151665" algn="l" defTabSz="803370"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641" indent="-160673" algn="l" defTabSz="803370"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90" indent="-133645" algn="l" defTabSz="803370"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3087" indent="-180195" algn="l" defTabSz="803370"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507"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590"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672"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752"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r>
              <a:rPr lang="en-US" altLang="ja-JP" sz="1600" kern="0">
                <a:solidFill>
                  <a:srgbClr val="FF0000"/>
                </a:solidFill>
                <a:highlight>
                  <a:srgbClr val="FFFFCC"/>
                </a:highlight>
              </a:rPr>
              <a:t>Ti-15-3STA shows only slight hardening and retains ductility after irradiation at </a:t>
            </a:r>
            <a:r>
              <a:rPr lang="ja-JP" altLang="en-US" sz="1600" kern="0">
                <a:solidFill>
                  <a:srgbClr val="FF0000"/>
                </a:solidFill>
                <a:highlight>
                  <a:srgbClr val="FFFFCC"/>
                </a:highlight>
              </a:rPr>
              <a:t>～</a:t>
            </a:r>
            <a:r>
              <a:rPr lang="en-US" altLang="ja-JP" sz="1600" kern="0">
                <a:solidFill>
                  <a:srgbClr val="FF0000"/>
                </a:solidFill>
                <a:highlight>
                  <a:srgbClr val="FFFFCC"/>
                </a:highlight>
              </a:rPr>
              <a:t>1 dpa.</a:t>
            </a:r>
          </a:p>
          <a:p>
            <a:r>
              <a:rPr lang="en-US" altLang="ja-JP" sz="1600" kern="0"/>
              <a:t>Fine, highly distorted β+α phase structure reduces irradiation effects. </a:t>
            </a:r>
          </a:p>
          <a:p>
            <a:r>
              <a:rPr lang="en-US" altLang="ja-JP" sz="1600" kern="0"/>
              <a:t>No irradiation-induced damage was found.</a:t>
            </a:r>
          </a:p>
          <a:p>
            <a:r>
              <a:rPr lang="en-US" altLang="ja-JP" sz="1600" kern="0"/>
              <a:t>Diffuse streaks characteristic of ω-phase precursors. </a:t>
            </a:r>
            <a:r>
              <a:rPr lang="en-US" altLang="ja-JP" sz="1600" kern="0">
                <a:solidFill>
                  <a:srgbClr val="FF0000"/>
                </a:solidFill>
                <a:highlight>
                  <a:srgbClr val="FFFFCC"/>
                </a:highlight>
              </a:rPr>
              <a:t>Irradiation did not grow the ω phase.</a:t>
            </a:r>
            <a:endParaRPr lang="en-US" altLang="ja-JP" sz="1600" kern="0" dirty="0"/>
          </a:p>
        </p:txBody>
      </p:sp>
      <p:pic>
        <p:nvPicPr>
          <p:cNvPr id="61" name="図 60">
            <a:extLst>
              <a:ext uri="{FF2B5EF4-FFF2-40B4-BE49-F238E27FC236}">
                <a16:creationId xmlns:a16="http://schemas.microsoft.com/office/drawing/2014/main" id="{54D14EE3-FB4A-1DB2-F035-4796839ED75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487260" y="4065014"/>
            <a:ext cx="913607" cy="1016370"/>
          </a:xfrm>
          <a:prstGeom prst="rect">
            <a:avLst/>
          </a:prstGeom>
        </p:spPr>
      </p:pic>
      <p:sp>
        <p:nvSpPr>
          <p:cNvPr id="62" name="テキスト ボックス 61">
            <a:extLst>
              <a:ext uri="{FF2B5EF4-FFF2-40B4-BE49-F238E27FC236}">
                <a16:creationId xmlns:a16="http://schemas.microsoft.com/office/drawing/2014/main" id="{F2F46AF9-64B5-753A-BF4B-07A36FFCFBA8}"/>
              </a:ext>
            </a:extLst>
          </p:cNvPr>
          <p:cNvSpPr txBox="1"/>
          <p:nvPr/>
        </p:nvSpPr>
        <p:spPr>
          <a:xfrm>
            <a:off x="228019" y="4040852"/>
            <a:ext cx="1200853" cy="369332"/>
          </a:xfrm>
          <a:prstGeom prst="rect">
            <a:avLst/>
          </a:prstGeom>
          <a:noFill/>
        </p:spPr>
        <p:txBody>
          <a:bodyPr wrap="square">
            <a:spAutoFit/>
          </a:bodyPr>
          <a:lstStyle/>
          <a:p>
            <a:r>
              <a:rPr lang="en-US" altLang="ja-JP" b="1" dirty="0">
                <a:solidFill>
                  <a:srgbClr val="FF9933"/>
                </a:solidFill>
                <a:effectLst>
                  <a:glow rad="63500">
                    <a:schemeClr val="accent4">
                      <a:satMod val="175000"/>
                      <a:alpha val="40000"/>
                    </a:schemeClr>
                  </a:glow>
                </a:effectLst>
              </a:rPr>
              <a:t>0.95DPA</a:t>
            </a:r>
            <a:endParaRPr lang="ja-JP" altLang="en-US" dirty="0">
              <a:solidFill>
                <a:srgbClr val="FF9933"/>
              </a:solidFill>
              <a:effectLst>
                <a:glow rad="63500">
                  <a:schemeClr val="accent4">
                    <a:satMod val="175000"/>
                    <a:alpha val="40000"/>
                  </a:schemeClr>
                </a:glow>
              </a:effectLst>
            </a:endParaRPr>
          </a:p>
        </p:txBody>
      </p:sp>
      <p:sp>
        <p:nvSpPr>
          <p:cNvPr id="63" name="テキスト ボックス 62">
            <a:extLst>
              <a:ext uri="{FF2B5EF4-FFF2-40B4-BE49-F238E27FC236}">
                <a16:creationId xmlns:a16="http://schemas.microsoft.com/office/drawing/2014/main" id="{56C9780A-3675-E4AD-BADF-498629F1224E}"/>
              </a:ext>
            </a:extLst>
          </p:cNvPr>
          <p:cNvSpPr txBox="1"/>
          <p:nvPr/>
        </p:nvSpPr>
        <p:spPr>
          <a:xfrm>
            <a:off x="3518287" y="767343"/>
            <a:ext cx="1379031" cy="338554"/>
          </a:xfrm>
          <a:prstGeom prst="rect">
            <a:avLst/>
          </a:prstGeom>
          <a:noFill/>
        </p:spPr>
        <p:txBody>
          <a:bodyPr wrap="square">
            <a:spAutoFit/>
          </a:bodyPr>
          <a:lstStyle/>
          <a:p>
            <a:r>
              <a:rPr lang="en-US" altLang="ja-JP" sz="1600" b="1" u="sng" dirty="0">
                <a:solidFill>
                  <a:srgbClr val="FF9933"/>
                </a:solidFill>
              </a:rPr>
              <a:t>Confidential</a:t>
            </a:r>
            <a:endParaRPr lang="ja-JP" altLang="en-US" sz="1600" b="1" u="sng" dirty="0">
              <a:solidFill>
                <a:srgbClr val="FF9933"/>
              </a:solidFill>
            </a:endParaRPr>
          </a:p>
        </p:txBody>
      </p:sp>
      <p:sp>
        <p:nvSpPr>
          <p:cNvPr id="64" name="テキスト ボックス 63">
            <a:extLst>
              <a:ext uri="{FF2B5EF4-FFF2-40B4-BE49-F238E27FC236}">
                <a16:creationId xmlns:a16="http://schemas.microsoft.com/office/drawing/2014/main" id="{7A95936A-F8F7-329E-76F9-887AE4AD1883}"/>
              </a:ext>
            </a:extLst>
          </p:cNvPr>
          <p:cNvSpPr txBox="1"/>
          <p:nvPr/>
        </p:nvSpPr>
        <p:spPr>
          <a:xfrm>
            <a:off x="1454526" y="4033452"/>
            <a:ext cx="1379031" cy="338554"/>
          </a:xfrm>
          <a:prstGeom prst="rect">
            <a:avLst/>
          </a:prstGeom>
          <a:noFill/>
        </p:spPr>
        <p:txBody>
          <a:bodyPr wrap="square">
            <a:spAutoFit/>
          </a:bodyPr>
          <a:lstStyle/>
          <a:p>
            <a:r>
              <a:rPr lang="en-US" altLang="ja-JP" sz="1600" b="1" u="sng" dirty="0">
                <a:solidFill>
                  <a:srgbClr val="FF9933"/>
                </a:solidFill>
                <a:effectLst>
                  <a:glow rad="63500">
                    <a:schemeClr val="accent4">
                      <a:satMod val="175000"/>
                      <a:alpha val="40000"/>
                    </a:schemeClr>
                  </a:glow>
                </a:effectLst>
              </a:rPr>
              <a:t>Confidential</a:t>
            </a:r>
            <a:endParaRPr lang="ja-JP" altLang="en-US" sz="1600" b="1" u="sng" dirty="0">
              <a:solidFill>
                <a:srgbClr val="FF9933"/>
              </a:solidFill>
              <a:effectLst>
                <a:glow rad="63500">
                  <a:schemeClr val="accent4">
                    <a:satMod val="175000"/>
                    <a:alpha val="40000"/>
                  </a:schemeClr>
                </a:glow>
              </a:effectLst>
            </a:endParaRPr>
          </a:p>
        </p:txBody>
      </p:sp>
      <p:cxnSp>
        <p:nvCxnSpPr>
          <p:cNvPr id="65" name="直線コネクタ 64">
            <a:extLst>
              <a:ext uri="{FF2B5EF4-FFF2-40B4-BE49-F238E27FC236}">
                <a16:creationId xmlns:a16="http://schemas.microsoft.com/office/drawing/2014/main" id="{AD465B63-EBED-116B-0717-86CD56292E57}"/>
              </a:ext>
            </a:extLst>
          </p:cNvPr>
          <p:cNvCxnSpPr>
            <a:cxnSpLocks/>
          </p:cNvCxnSpPr>
          <p:nvPr/>
        </p:nvCxnSpPr>
        <p:spPr bwMode="auto">
          <a:xfrm>
            <a:off x="6199519" y="1548808"/>
            <a:ext cx="1334121" cy="0"/>
          </a:xfrm>
          <a:prstGeom prst="line">
            <a:avLst/>
          </a:prstGeom>
          <a:gradFill rotWithShape="0">
            <a:gsLst>
              <a:gs pos="0">
                <a:schemeClr val="bg1"/>
              </a:gs>
              <a:gs pos="100000">
                <a:schemeClr val="accent1"/>
              </a:gs>
            </a:gsLst>
            <a:path path="rect">
              <a:fillToRect l="50000" t="50000" r="50000" b="50000"/>
            </a:path>
          </a:gradFill>
          <a:ln w="28575" cap="flat" cmpd="sng" algn="ctr">
            <a:solidFill>
              <a:srgbClr val="336699"/>
            </a:solidFill>
            <a:prstDash val="sysDash"/>
            <a:round/>
            <a:headEnd type="none" w="med" len="med"/>
            <a:tailEnd type="none" w="med" len="med"/>
          </a:ln>
          <a:effectLst/>
        </p:spPr>
      </p:cxnSp>
    </p:spTree>
    <p:extLst>
      <p:ext uri="{BB962C8B-B14F-4D97-AF65-F5344CB8AC3E}">
        <p14:creationId xmlns:p14="http://schemas.microsoft.com/office/powerpoint/2010/main" val="34982166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F29159A-5551-7AA7-AC9B-5053631F965F}"/>
              </a:ext>
            </a:extLst>
          </p:cNvPr>
          <p:cNvSpPr>
            <a:spLocks noGrp="1"/>
          </p:cNvSpPr>
          <p:nvPr>
            <p:ph type="title"/>
          </p:nvPr>
        </p:nvSpPr>
        <p:spPr>
          <a:xfrm>
            <a:off x="101600" y="138023"/>
            <a:ext cx="11988800" cy="478624"/>
          </a:xfrm>
        </p:spPr>
        <p:txBody>
          <a:bodyPr/>
          <a:lstStyle/>
          <a:p>
            <a:r>
              <a:rPr lang="en-US" altLang="ja-JP" sz="3200" dirty="0"/>
              <a:t>Higher dpa - Low energy Ion Irradiation Experiment</a:t>
            </a:r>
            <a:endParaRPr kumimoji="1" lang="ja-JP" altLang="en-US" dirty="0"/>
          </a:p>
        </p:txBody>
      </p:sp>
      <p:sp>
        <p:nvSpPr>
          <p:cNvPr id="4" name="スライド番号プレースホルダー 3">
            <a:extLst>
              <a:ext uri="{FF2B5EF4-FFF2-40B4-BE49-F238E27FC236}">
                <a16:creationId xmlns:a16="http://schemas.microsoft.com/office/drawing/2014/main" id="{3EA29ED0-C03A-D5B1-279C-599422B15A93}"/>
              </a:ext>
            </a:extLst>
          </p:cNvPr>
          <p:cNvSpPr>
            <a:spLocks noGrp="1"/>
          </p:cNvSpPr>
          <p:nvPr>
            <p:ph type="sldNum" sz="quarter" idx="11"/>
          </p:nvPr>
        </p:nvSpPr>
        <p:spPr/>
        <p:txBody>
          <a:bodyPr/>
          <a:lstStyle/>
          <a:p>
            <a:pPr>
              <a:defRPr/>
            </a:pPr>
            <a:r>
              <a:rPr lang="en-US"/>
              <a:t>, Slide </a:t>
            </a:r>
            <a:fld id="{CF988859-7953-4624-98C4-717249B46A15}" type="slidenum">
              <a:rPr lang="en-US" smtClean="0"/>
              <a:pPr>
                <a:defRPr/>
              </a:pPr>
              <a:t>16</a:t>
            </a:fld>
            <a:endParaRPr lang="en-US" dirty="0"/>
          </a:p>
        </p:txBody>
      </p:sp>
      <p:pic>
        <p:nvPicPr>
          <p:cNvPr id="10" name="図 9">
            <a:extLst>
              <a:ext uri="{FF2B5EF4-FFF2-40B4-BE49-F238E27FC236}">
                <a16:creationId xmlns:a16="http://schemas.microsoft.com/office/drawing/2014/main" id="{14C289E7-2AB1-6B72-D024-A73FE4E68E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4248" y="3269029"/>
            <a:ext cx="3405752" cy="2760156"/>
          </a:xfrm>
          <a:prstGeom prst="rect">
            <a:avLst/>
          </a:prstGeom>
        </p:spPr>
      </p:pic>
      <p:sp>
        <p:nvSpPr>
          <p:cNvPr id="11" name="コンテンツ プレースホルダー 2">
            <a:extLst>
              <a:ext uri="{FF2B5EF4-FFF2-40B4-BE49-F238E27FC236}">
                <a16:creationId xmlns:a16="http://schemas.microsoft.com/office/drawing/2014/main" id="{07225B93-3E20-81CE-AE8F-51BD3C59828F}"/>
              </a:ext>
            </a:extLst>
          </p:cNvPr>
          <p:cNvSpPr txBox="1">
            <a:spLocks/>
          </p:cNvSpPr>
          <p:nvPr/>
        </p:nvSpPr>
        <p:spPr>
          <a:xfrm>
            <a:off x="4551137" y="935193"/>
            <a:ext cx="7543699" cy="5834337"/>
          </a:xfrm>
          <a:prstGeom prst="rect">
            <a:avLst/>
          </a:prstGeom>
        </p:spPr>
        <p:txBody>
          <a:bodyPr/>
          <a:lstStyle>
            <a:lvl1pPr marL="180195" indent="-180195" algn="l" defTabSz="803370"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94" indent="-151665" algn="l" defTabSz="803370"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641" indent="-160673" algn="l" defTabSz="803370"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90" indent="-133645" algn="l" defTabSz="803370"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3087" indent="-180195" algn="l" defTabSz="803370"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507"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590"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672"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752"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r>
              <a:rPr lang="en-US" altLang="ja-JP" sz="1800" kern="0" dirty="0">
                <a:solidFill>
                  <a:srgbClr val="FF0000"/>
                </a:solidFill>
              </a:rPr>
              <a:t>Materials</a:t>
            </a:r>
            <a:r>
              <a:rPr kumimoji="1" lang="ja-JP" altLang="en-US" sz="1800" kern="0" dirty="0">
                <a:solidFill>
                  <a:srgbClr val="FF0000"/>
                </a:solidFill>
              </a:rPr>
              <a:t>：　</a:t>
            </a:r>
            <a:r>
              <a:rPr lang="en-US" altLang="ja-JP" sz="1800" kern="0" dirty="0"/>
              <a:t>KSW KS15-3-3-3 (Ti-15V-3Cr-3Sn-3Al) sheet material manufactured by Kobe Steel, Ltd. undergoes a two-step (low → high temperature) aging treatment (ST2A)</a:t>
            </a:r>
            <a:endParaRPr kumimoji="1" lang="en-US" altLang="ja-JP" sz="1800" kern="0" dirty="0"/>
          </a:p>
          <a:p>
            <a:pPr lvl="1"/>
            <a:r>
              <a:rPr lang="en-US" altLang="ja-JP" sz="1600" kern="0" dirty="0"/>
              <a:t>Unaged (ST), aged (STA) and Ti-64 annealed (A)</a:t>
            </a:r>
          </a:p>
          <a:p>
            <a:pPr lvl="1"/>
            <a:r>
              <a:rPr lang="en-US" altLang="ja-JP" sz="1600" kern="0" dirty="0"/>
              <a:t>Mechanical polishing on strip-shaped specimens </a:t>
            </a:r>
            <a:r>
              <a:rPr lang="ja-JP" altLang="en-US" sz="1600" kern="0" dirty="0"/>
              <a:t>⇒ </a:t>
            </a:r>
            <a:r>
              <a:rPr lang="en-US" altLang="ja-JP" sz="1600" kern="0" dirty="0"/>
              <a:t>Electropolishing to remove the machined layer.</a:t>
            </a:r>
            <a:endParaRPr kumimoji="1" lang="en-US" altLang="ja-JP" sz="1600" kern="0" dirty="0"/>
          </a:p>
          <a:p>
            <a:r>
              <a:rPr lang="en-US" altLang="ja-JP" sz="1800" kern="0" dirty="0">
                <a:solidFill>
                  <a:srgbClr val="FF0000"/>
                </a:solidFill>
              </a:rPr>
              <a:t>Irradiation</a:t>
            </a:r>
            <a:r>
              <a:rPr lang="ja-JP" altLang="en-US" sz="1800" kern="0" dirty="0">
                <a:solidFill>
                  <a:srgbClr val="FF0000"/>
                </a:solidFill>
              </a:rPr>
              <a:t>： </a:t>
            </a:r>
            <a:r>
              <a:rPr lang="en-US" altLang="ja-JP" sz="1800" kern="0" dirty="0">
                <a:solidFill>
                  <a:srgbClr val="336699"/>
                </a:solidFill>
              </a:rPr>
              <a:t>2.8MeV-Fe</a:t>
            </a:r>
            <a:r>
              <a:rPr lang="en-US" altLang="ja-JP" sz="1800" kern="0" baseline="30000" dirty="0">
                <a:solidFill>
                  <a:srgbClr val="336699"/>
                </a:solidFill>
              </a:rPr>
              <a:t>2+</a:t>
            </a:r>
            <a:r>
              <a:rPr lang="en-US" altLang="ja-JP" sz="1800" kern="0" dirty="0">
                <a:solidFill>
                  <a:srgbClr val="336699"/>
                </a:solidFill>
              </a:rPr>
              <a:t>ion beam at HIT facility, </a:t>
            </a:r>
            <a:r>
              <a:rPr lang="en-US" altLang="ja-JP" sz="1800" kern="0" dirty="0" err="1">
                <a:solidFill>
                  <a:srgbClr val="336699"/>
                </a:solidFill>
              </a:rPr>
              <a:t>Univ.Tokyo</a:t>
            </a:r>
            <a:endParaRPr lang="en-US" altLang="ja-JP" sz="1800" kern="0" dirty="0">
              <a:solidFill>
                <a:srgbClr val="336699"/>
              </a:solidFill>
            </a:endParaRPr>
          </a:p>
          <a:p>
            <a:pPr lvl="1"/>
            <a:r>
              <a:rPr lang="en-US" altLang="ja-JP" sz="1600" kern="0" dirty="0"/>
              <a:t>~1x10</a:t>
            </a:r>
            <a:r>
              <a:rPr lang="en-US" altLang="ja-JP" sz="1600" kern="0" baseline="30000" dirty="0"/>
              <a:t>-3</a:t>
            </a:r>
            <a:r>
              <a:rPr lang="en-US" altLang="ja-JP" sz="1600" kern="0" dirty="0"/>
              <a:t> dpa/s,</a:t>
            </a:r>
            <a:r>
              <a:rPr lang="ja-JP" altLang="en-US" sz="1600" kern="0" dirty="0"/>
              <a:t> </a:t>
            </a:r>
            <a:r>
              <a:rPr lang="en-US" altLang="ja-JP" sz="1600" kern="0" dirty="0"/>
              <a:t>up</a:t>
            </a:r>
            <a:r>
              <a:rPr lang="ja-JP" altLang="en-US" sz="1600" kern="0" dirty="0"/>
              <a:t> </a:t>
            </a:r>
            <a:r>
              <a:rPr lang="en-US" altLang="ja-JP" sz="1600" kern="0" dirty="0"/>
              <a:t>to</a:t>
            </a:r>
            <a:r>
              <a:rPr lang="ja-JP" altLang="en-US" sz="1600" kern="0" dirty="0"/>
              <a:t> </a:t>
            </a:r>
            <a:r>
              <a:rPr lang="en-US" altLang="ja-JP" sz="1600" kern="0" dirty="0"/>
              <a:t>~11 dpa,</a:t>
            </a:r>
            <a:r>
              <a:rPr lang="ja-JP" altLang="en-US" sz="1600" kern="0" dirty="0"/>
              <a:t> </a:t>
            </a:r>
            <a:r>
              <a:rPr lang="en-US" altLang="ja-JP" sz="1600" kern="0" dirty="0"/>
              <a:t>damage peak</a:t>
            </a:r>
            <a:r>
              <a:rPr lang="ja-JP" altLang="en-US" sz="1600" kern="0" dirty="0"/>
              <a:t> </a:t>
            </a:r>
            <a:r>
              <a:rPr lang="en-US" altLang="ja-JP" sz="1600" kern="0" dirty="0"/>
              <a:t>at</a:t>
            </a:r>
            <a:r>
              <a:rPr lang="ja-JP" altLang="en-US" sz="1600" kern="0" dirty="0"/>
              <a:t> </a:t>
            </a:r>
            <a:r>
              <a:rPr lang="en-US" altLang="ja-JP" sz="1600" kern="0" dirty="0"/>
              <a:t>1.2 </a:t>
            </a:r>
            <a:r>
              <a:rPr lang="en-US" altLang="ja-JP" sz="1600" kern="0" dirty="0" err="1"/>
              <a:t>μm</a:t>
            </a:r>
            <a:r>
              <a:rPr lang="en-US" altLang="ja-JP" sz="1600" kern="0" dirty="0"/>
              <a:t> depth</a:t>
            </a:r>
          </a:p>
          <a:p>
            <a:pPr lvl="1"/>
            <a:r>
              <a:rPr lang="en-US" altLang="ja-JP" sz="1600" kern="0" dirty="0"/>
              <a:t>Under room temperature (RT)</a:t>
            </a:r>
            <a:r>
              <a:rPr lang="ja-JP" altLang="en-US" sz="1600" kern="0" dirty="0"/>
              <a:t> </a:t>
            </a:r>
            <a:r>
              <a:rPr lang="en-US" altLang="ja-JP" sz="1600" kern="0" dirty="0"/>
              <a:t>and</a:t>
            </a:r>
            <a:r>
              <a:rPr lang="ja-JP" altLang="en-US" sz="1600" kern="0" dirty="0"/>
              <a:t> </a:t>
            </a:r>
            <a:r>
              <a:rPr lang="en-US" altLang="ja-JP" sz="1600" kern="0" dirty="0"/>
              <a:t>300℃</a:t>
            </a:r>
          </a:p>
          <a:p>
            <a:pPr lvl="1"/>
            <a:r>
              <a:rPr lang="en-US" altLang="ja-JP" sz="1600" kern="0" dirty="0"/>
              <a:t>Masking produces unirradiated areas on the same specimen</a:t>
            </a:r>
          </a:p>
          <a:p>
            <a:r>
              <a:rPr lang="en-US" altLang="ja-JP" sz="1800" kern="0" dirty="0">
                <a:solidFill>
                  <a:srgbClr val="FF0000"/>
                </a:solidFill>
              </a:rPr>
              <a:t>Nano-indentation</a:t>
            </a:r>
            <a:r>
              <a:rPr lang="ja-JP" altLang="en-US" sz="1800" kern="0" dirty="0">
                <a:solidFill>
                  <a:srgbClr val="FF0000"/>
                </a:solidFill>
              </a:rPr>
              <a:t>：</a:t>
            </a:r>
            <a:r>
              <a:rPr lang="ja-JP" altLang="en-US" sz="1800" kern="0" dirty="0">
                <a:solidFill>
                  <a:srgbClr val="336699"/>
                </a:solidFill>
              </a:rPr>
              <a:t>　</a:t>
            </a:r>
            <a:r>
              <a:rPr lang="en-US" altLang="ja-JP" sz="1800" kern="0" dirty="0">
                <a:solidFill>
                  <a:srgbClr val="336699"/>
                </a:solidFill>
              </a:rPr>
              <a:t>Shimadzu Co. DUH-211S</a:t>
            </a:r>
            <a:r>
              <a:rPr lang="ja-JP" altLang="en-US" sz="1800" kern="0" dirty="0">
                <a:solidFill>
                  <a:srgbClr val="336699"/>
                </a:solidFill>
              </a:rPr>
              <a:t>　</a:t>
            </a:r>
            <a:endParaRPr lang="en-US" altLang="ja-JP" sz="1800" kern="0" dirty="0">
              <a:solidFill>
                <a:srgbClr val="336699"/>
              </a:solidFill>
            </a:endParaRPr>
          </a:p>
          <a:p>
            <a:pPr lvl="1"/>
            <a:r>
              <a:rPr lang="en-US" altLang="ja-JP" sz="1600" kern="0" dirty="0" err="1"/>
              <a:t>Berkovich</a:t>
            </a:r>
            <a:r>
              <a:rPr lang="en-US" altLang="ja-JP" sz="1600" kern="0" dirty="0"/>
              <a:t>-type,</a:t>
            </a:r>
            <a:r>
              <a:rPr lang="ja-JP" altLang="en-US" sz="1600" kern="0" dirty="0"/>
              <a:t> </a:t>
            </a:r>
            <a:r>
              <a:rPr lang="en-US" altLang="ja-JP" sz="1600" kern="0" dirty="0"/>
              <a:t>indentation</a:t>
            </a:r>
            <a:r>
              <a:rPr lang="ja-JP" altLang="en-US" sz="1600" kern="0" dirty="0"/>
              <a:t> </a:t>
            </a:r>
            <a:r>
              <a:rPr lang="en-US" altLang="ja-JP" sz="1600" kern="0" dirty="0"/>
              <a:t>with</a:t>
            </a:r>
            <a:r>
              <a:rPr lang="ja-JP" altLang="en-US" sz="1600" kern="0" dirty="0"/>
              <a:t> </a:t>
            </a:r>
            <a:r>
              <a:rPr lang="en-US" altLang="ja-JP" sz="1600" kern="0" dirty="0"/>
              <a:t>150 nm depth×120</a:t>
            </a:r>
            <a:r>
              <a:rPr lang="ja-JP" altLang="en-US" sz="1600" kern="0" dirty="0"/>
              <a:t> </a:t>
            </a:r>
            <a:r>
              <a:rPr lang="en-US" altLang="ja-JP" sz="1600" kern="0" dirty="0"/>
              <a:t>times</a:t>
            </a:r>
            <a:r>
              <a:rPr lang="ja-JP" altLang="en-US" sz="1600" kern="0" dirty="0"/>
              <a:t> </a:t>
            </a:r>
            <a:r>
              <a:rPr lang="en-US" altLang="ja-JP" sz="1600" kern="0" dirty="0"/>
              <a:t>(10μm intervals)</a:t>
            </a:r>
          </a:p>
          <a:p>
            <a:pPr lvl="1"/>
            <a:r>
              <a:rPr lang="en-US" altLang="ja-JP" sz="1600" kern="0" dirty="0"/>
              <a:t>Compare irradiated and un-irradiated areas</a:t>
            </a:r>
          </a:p>
          <a:p>
            <a:r>
              <a:rPr lang="en-US" altLang="ja-JP" sz="1800" kern="0" dirty="0">
                <a:solidFill>
                  <a:srgbClr val="FF0000"/>
                </a:solidFill>
              </a:rPr>
              <a:t>Microscopic</a:t>
            </a:r>
            <a:r>
              <a:rPr lang="ja-JP" altLang="en-US" sz="1800" kern="0" dirty="0">
                <a:solidFill>
                  <a:srgbClr val="FF0000"/>
                </a:solidFill>
              </a:rPr>
              <a:t> </a:t>
            </a:r>
            <a:r>
              <a:rPr lang="en-US" altLang="ja-JP" sz="1800" kern="0" dirty="0">
                <a:solidFill>
                  <a:srgbClr val="FF0000"/>
                </a:solidFill>
              </a:rPr>
              <a:t>observations</a:t>
            </a:r>
            <a:r>
              <a:rPr lang="ja-JP" altLang="en-US" sz="1800" kern="0" dirty="0">
                <a:solidFill>
                  <a:srgbClr val="FF0000"/>
                </a:solidFill>
              </a:rPr>
              <a:t> </a:t>
            </a:r>
            <a:r>
              <a:rPr lang="en-US" altLang="ja-JP" sz="1800" kern="0" dirty="0">
                <a:solidFill>
                  <a:srgbClr val="FF0000"/>
                </a:solidFill>
              </a:rPr>
              <a:t>on</a:t>
            </a:r>
            <a:r>
              <a:rPr lang="ja-JP" altLang="en-US" sz="1800" kern="0" dirty="0">
                <a:solidFill>
                  <a:srgbClr val="FF0000"/>
                </a:solidFill>
              </a:rPr>
              <a:t> </a:t>
            </a:r>
            <a:r>
              <a:rPr lang="en-US" altLang="ja-JP" sz="1800" kern="0" dirty="0">
                <a:solidFill>
                  <a:srgbClr val="FF0000"/>
                </a:solidFill>
              </a:rPr>
              <a:t>radiation</a:t>
            </a:r>
            <a:r>
              <a:rPr lang="ja-JP" altLang="en-US" sz="1800" kern="0" dirty="0">
                <a:solidFill>
                  <a:srgbClr val="FF0000"/>
                </a:solidFill>
              </a:rPr>
              <a:t> </a:t>
            </a:r>
            <a:r>
              <a:rPr lang="en-US" altLang="ja-JP" sz="1800" kern="0" dirty="0">
                <a:solidFill>
                  <a:srgbClr val="FF0000"/>
                </a:solidFill>
              </a:rPr>
              <a:t>damage signatures</a:t>
            </a:r>
            <a:r>
              <a:rPr lang="ja-JP" altLang="en-US" sz="1800" kern="0" dirty="0">
                <a:solidFill>
                  <a:srgbClr val="FF0000"/>
                </a:solidFill>
              </a:rPr>
              <a:t>： </a:t>
            </a:r>
            <a:endParaRPr lang="en-US" altLang="ja-JP" sz="1800" kern="0" dirty="0">
              <a:solidFill>
                <a:srgbClr val="FF0000"/>
              </a:solidFill>
            </a:endParaRPr>
          </a:p>
          <a:p>
            <a:pPr lvl="1"/>
            <a:r>
              <a:rPr lang="en-US" altLang="ja-JP" sz="1600" kern="0" dirty="0"/>
              <a:t>Focused Ion Beam (FIB) sampling and thin lamellae production</a:t>
            </a:r>
          </a:p>
          <a:p>
            <a:pPr lvl="1"/>
            <a:r>
              <a:rPr lang="en-US" altLang="ja-JP" sz="1600" kern="0" dirty="0"/>
              <a:t>Electropolishing</a:t>
            </a:r>
            <a:r>
              <a:rPr lang="ja-JP" altLang="en-US" sz="1600" kern="0" dirty="0"/>
              <a:t>　</a:t>
            </a:r>
            <a:r>
              <a:rPr lang="en-US" altLang="ja-JP" sz="1600" kern="0" dirty="0"/>
              <a:t>and/or</a:t>
            </a:r>
            <a:r>
              <a:rPr lang="ja-JP" altLang="en-US" sz="1600" kern="0" dirty="0"/>
              <a:t>　</a:t>
            </a:r>
            <a:r>
              <a:rPr lang="en-US" altLang="ja-JP" sz="1600" kern="0" dirty="0"/>
              <a:t>gentle milling</a:t>
            </a:r>
            <a:r>
              <a:rPr lang="ja-JP" altLang="en-US" sz="1600" kern="0" dirty="0"/>
              <a:t>　</a:t>
            </a:r>
            <a:r>
              <a:rPr lang="en-US" altLang="ja-JP" sz="1600" kern="0" dirty="0"/>
              <a:t>by low-energy </a:t>
            </a:r>
            <a:r>
              <a:rPr lang="en-US" altLang="ja-JP" sz="1600" kern="0" dirty="0" err="1"/>
              <a:t>Ar</a:t>
            </a:r>
            <a:r>
              <a:rPr lang="en-US" altLang="ja-JP" sz="1600" kern="0" dirty="0"/>
              <a:t> ion to remove FIB damage layers and surface oxide layer</a:t>
            </a:r>
          </a:p>
          <a:p>
            <a:pPr lvl="1"/>
            <a:r>
              <a:rPr lang="en-US" altLang="ja-JP" sz="1600" kern="0" dirty="0"/>
              <a:t>Transmission</a:t>
            </a:r>
            <a:r>
              <a:rPr lang="ja-JP" altLang="en-US" sz="1600" kern="0" dirty="0"/>
              <a:t> </a:t>
            </a:r>
            <a:r>
              <a:rPr lang="en-US" altLang="ja-JP" sz="1600" kern="0" dirty="0"/>
              <a:t>Electron</a:t>
            </a:r>
            <a:r>
              <a:rPr lang="ja-JP" altLang="en-US" sz="1600" kern="0" dirty="0"/>
              <a:t> </a:t>
            </a:r>
            <a:r>
              <a:rPr lang="en-US" altLang="ja-JP" sz="1600" kern="0" dirty="0"/>
              <a:t>Microscope:</a:t>
            </a:r>
            <a:r>
              <a:rPr lang="ja-JP" altLang="en-US" sz="1600" kern="0" dirty="0"/>
              <a:t>　</a:t>
            </a:r>
            <a:r>
              <a:rPr lang="en-US" altLang="ja-JP" sz="1600" kern="0" dirty="0"/>
              <a:t>JEOL Ltd. JEM-2100F</a:t>
            </a:r>
            <a:r>
              <a:rPr lang="ja-JP" altLang="en-US" sz="1600" kern="0" dirty="0"/>
              <a:t>・</a:t>
            </a:r>
            <a:r>
              <a:rPr lang="en-US" altLang="ja-JP" sz="1600" kern="0" dirty="0"/>
              <a:t>JEM-ARM200F</a:t>
            </a:r>
            <a:r>
              <a:rPr lang="ja-JP" altLang="en-US" sz="1600" kern="0" dirty="0"/>
              <a:t>・ </a:t>
            </a:r>
            <a:r>
              <a:rPr lang="en-US" altLang="ja-JP" sz="1600" kern="0" dirty="0"/>
              <a:t>FEI</a:t>
            </a:r>
            <a:r>
              <a:rPr lang="ja-JP" altLang="en-US" sz="1600" kern="0" dirty="0"/>
              <a:t> </a:t>
            </a:r>
            <a:r>
              <a:rPr lang="en-US" altLang="ja-JP" sz="1600" kern="0" dirty="0"/>
              <a:t>TITAN3G2 60-300,</a:t>
            </a:r>
            <a:r>
              <a:rPr lang="ja-JP" altLang="en-US" sz="1600" kern="0" dirty="0"/>
              <a:t> </a:t>
            </a:r>
            <a:r>
              <a:rPr lang="en-US" altLang="ja-JP" sz="1600" kern="0" dirty="0"/>
              <a:t>CTEM/STEM/HREM/EELS/EDS</a:t>
            </a:r>
            <a:endParaRPr lang="en-US" altLang="ja-JP" kern="0" dirty="0">
              <a:solidFill>
                <a:srgbClr val="336699"/>
              </a:solidFill>
            </a:endParaRPr>
          </a:p>
          <a:p>
            <a:endParaRPr lang="ja-JP" altLang="en-US" sz="2000" kern="0" dirty="0">
              <a:solidFill>
                <a:srgbClr val="336699"/>
              </a:solidFill>
            </a:endParaRPr>
          </a:p>
          <a:p>
            <a:endParaRPr lang="ja-JP" altLang="en-US" sz="2400" kern="0" dirty="0">
              <a:solidFill>
                <a:srgbClr val="336699"/>
              </a:solidFill>
            </a:endParaRPr>
          </a:p>
          <a:p>
            <a:endParaRPr kumimoji="1" lang="ja-JP" altLang="en-US" sz="2400" kern="0" dirty="0">
              <a:solidFill>
                <a:srgbClr val="FF0000"/>
              </a:solidFill>
            </a:endParaRPr>
          </a:p>
        </p:txBody>
      </p:sp>
      <p:sp>
        <p:nvSpPr>
          <p:cNvPr id="12" name="スライド番号プレースホルダー 3">
            <a:extLst>
              <a:ext uri="{FF2B5EF4-FFF2-40B4-BE49-F238E27FC236}">
                <a16:creationId xmlns:a16="http://schemas.microsoft.com/office/drawing/2014/main" id="{B8FD8C27-68AA-858D-1EB3-FDA27B321328}"/>
              </a:ext>
            </a:extLst>
          </p:cNvPr>
          <p:cNvSpPr txBox="1">
            <a:spLocks/>
          </p:cNvSpPr>
          <p:nvPr/>
        </p:nvSpPr>
        <p:spPr>
          <a:xfrm>
            <a:off x="11176000" y="6356450"/>
            <a:ext cx="1016000" cy="364628"/>
          </a:xfrm>
          <a:prstGeom prst="rect">
            <a:avLst/>
          </a:prstGeom>
        </p:spPr>
        <p:txBody>
          <a:bodyPr lIns="0" tIns="45712" rIns="0" bIns="45712" anchor="b"/>
          <a:lstStyle>
            <a:defPPr>
              <a:defRPr lang="en-US"/>
            </a:defPPr>
            <a:lvl1pPr algn="r" defTabSz="457126" rtl="0" eaLnBrk="0" fontAlgn="base" hangingPunct="0">
              <a:lnSpc>
                <a:spcPct val="90000"/>
              </a:lnSpc>
              <a:spcBef>
                <a:spcPct val="0"/>
              </a:spcBef>
              <a:spcAft>
                <a:spcPct val="0"/>
              </a:spcAft>
              <a:defRPr sz="1200" kern="1200" smtClean="0">
                <a:solidFill>
                  <a:srgbClr val="064308"/>
                </a:solidFill>
                <a:latin typeface="Arial"/>
                <a:ea typeface="+mn-ea"/>
                <a:cs typeface="Arial"/>
              </a:defRPr>
            </a:lvl1pPr>
            <a:lvl2pPr marL="457126" algn="l" defTabSz="457126" rtl="0" fontAlgn="base">
              <a:spcBef>
                <a:spcPct val="0"/>
              </a:spcBef>
              <a:spcAft>
                <a:spcPct val="0"/>
              </a:spcAft>
              <a:defRPr kern="1200">
                <a:solidFill>
                  <a:schemeClr val="tx1"/>
                </a:solidFill>
                <a:latin typeface="Arial" pitchFamily="34" charset="0"/>
                <a:ea typeface="ヒラギノ角ゴ Pro W3"/>
                <a:cs typeface="ヒラギノ角ゴ Pro W3"/>
              </a:defRPr>
            </a:lvl2pPr>
            <a:lvl3pPr marL="914254" algn="l" defTabSz="457126" rtl="0" fontAlgn="base">
              <a:spcBef>
                <a:spcPct val="0"/>
              </a:spcBef>
              <a:spcAft>
                <a:spcPct val="0"/>
              </a:spcAft>
              <a:defRPr kern="1200">
                <a:solidFill>
                  <a:schemeClr val="tx1"/>
                </a:solidFill>
                <a:latin typeface="Arial" pitchFamily="34" charset="0"/>
                <a:ea typeface="ヒラギノ角ゴ Pro W3"/>
                <a:cs typeface="ヒラギノ角ゴ Pro W3"/>
              </a:defRPr>
            </a:lvl3pPr>
            <a:lvl4pPr marL="1371379" algn="l" defTabSz="457126" rtl="0" fontAlgn="base">
              <a:spcBef>
                <a:spcPct val="0"/>
              </a:spcBef>
              <a:spcAft>
                <a:spcPct val="0"/>
              </a:spcAft>
              <a:defRPr kern="1200">
                <a:solidFill>
                  <a:schemeClr val="tx1"/>
                </a:solidFill>
                <a:latin typeface="Arial" pitchFamily="34" charset="0"/>
                <a:ea typeface="ヒラギノ角ゴ Pro W3"/>
                <a:cs typeface="ヒラギノ角ゴ Pro W3"/>
              </a:defRPr>
            </a:lvl4pPr>
            <a:lvl5pPr marL="1828506" algn="l" defTabSz="457126" rtl="0" fontAlgn="base">
              <a:spcBef>
                <a:spcPct val="0"/>
              </a:spcBef>
              <a:spcAft>
                <a:spcPct val="0"/>
              </a:spcAft>
              <a:defRPr kern="1200">
                <a:solidFill>
                  <a:schemeClr val="tx1"/>
                </a:solidFill>
                <a:latin typeface="Arial" pitchFamily="34" charset="0"/>
                <a:ea typeface="ヒラギノ角ゴ Pro W3"/>
                <a:cs typeface="ヒラギノ角ゴ Pro W3"/>
              </a:defRPr>
            </a:lvl5pPr>
            <a:lvl6pPr marL="2285633" algn="l" defTabSz="914254" rtl="0" eaLnBrk="1" latinLnBrk="0" hangingPunct="1">
              <a:defRPr kern="1200">
                <a:solidFill>
                  <a:schemeClr val="tx1"/>
                </a:solidFill>
                <a:latin typeface="Arial" pitchFamily="34" charset="0"/>
                <a:ea typeface="ヒラギノ角ゴ Pro W3"/>
                <a:cs typeface="ヒラギノ角ゴ Pro W3"/>
              </a:defRPr>
            </a:lvl6pPr>
            <a:lvl7pPr marL="2742759" algn="l" defTabSz="914254" rtl="0" eaLnBrk="1" latinLnBrk="0" hangingPunct="1">
              <a:defRPr kern="1200">
                <a:solidFill>
                  <a:schemeClr val="tx1"/>
                </a:solidFill>
                <a:latin typeface="Arial" pitchFamily="34" charset="0"/>
                <a:ea typeface="ヒラギノ角ゴ Pro W3"/>
                <a:cs typeface="ヒラギノ角ゴ Pro W3"/>
              </a:defRPr>
            </a:lvl7pPr>
            <a:lvl8pPr marL="3199886" algn="l" defTabSz="914254" rtl="0" eaLnBrk="1" latinLnBrk="0" hangingPunct="1">
              <a:defRPr kern="1200">
                <a:solidFill>
                  <a:schemeClr val="tx1"/>
                </a:solidFill>
                <a:latin typeface="Arial" pitchFamily="34" charset="0"/>
                <a:ea typeface="ヒラギノ角ゴ Pro W3"/>
                <a:cs typeface="ヒラギノ角ゴ Pro W3"/>
              </a:defRPr>
            </a:lvl8pPr>
            <a:lvl9pPr marL="3657012" algn="l" defTabSz="914254" rtl="0" eaLnBrk="1" latinLnBrk="0" hangingPunct="1">
              <a:defRPr kern="1200">
                <a:solidFill>
                  <a:schemeClr val="tx1"/>
                </a:solidFill>
                <a:latin typeface="Arial" pitchFamily="34" charset="0"/>
                <a:ea typeface="ヒラギノ角ゴ Pro W3"/>
                <a:cs typeface="ヒラギノ角ゴ Pro W3"/>
              </a:defRPr>
            </a:lvl9pPr>
          </a:lstStyle>
          <a:p>
            <a:pPr>
              <a:defRPr/>
            </a:pPr>
            <a:fld id="{9F116D1B-3857-46E4-969D-511DC8CE9295}" type="slidenum">
              <a:rPr lang="ja-JP" altLang="en-US" smtClean="0">
                <a:solidFill>
                  <a:srgbClr val="333399">
                    <a:lumMod val="60000"/>
                    <a:lumOff val="40000"/>
                  </a:srgbClr>
                </a:solidFill>
              </a:rPr>
              <a:pPr>
                <a:defRPr/>
              </a:pPr>
              <a:t>16</a:t>
            </a:fld>
            <a:endParaRPr lang="ja-JP" altLang="en-US" dirty="0">
              <a:solidFill>
                <a:srgbClr val="333399">
                  <a:lumMod val="60000"/>
                  <a:lumOff val="40000"/>
                </a:srgbClr>
              </a:solidFill>
            </a:endParaRPr>
          </a:p>
        </p:txBody>
      </p:sp>
      <p:pic>
        <p:nvPicPr>
          <p:cNvPr id="13" name="図 12">
            <a:extLst>
              <a:ext uri="{FF2B5EF4-FFF2-40B4-BE49-F238E27FC236}">
                <a16:creationId xmlns:a16="http://schemas.microsoft.com/office/drawing/2014/main" id="{F88AEDBB-18D2-552D-C6A3-A5BC94ABB9D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459427" y="870214"/>
            <a:ext cx="2104175" cy="2135425"/>
          </a:xfrm>
          <a:prstGeom prst="rect">
            <a:avLst/>
          </a:prstGeom>
        </p:spPr>
      </p:pic>
      <p:pic>
        <p:nvPicPr>
          <p:cNvPr id="14" name="図 13">
            <a:extLst>
              <a:ext uri="{FF2B5EF4-FFF2-40B4-BE49-F238E27FC236}">
                <a16:creationId xmlns:a16="http://schemas.microsoft.com/office/drawing/2014/main" id="{FD59C98D-4B98-F186-60AF-34676CFD251C}"/>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287471" y="870214"/>
            <a:ext cx="2135425" cy="2135425"/>
          </a:xfrm>
          <a:prstGeom prst="rect">
            <a:avLst/>
          </a:prstGeom>
        </p:spPr>
      </p:pic>
    </p:spTree>
    <p:extLst>
      <p:ext uri="{BB962C8B-B14F-4D97-AF65-F5344CB8AC3E}">
        <p14:creationId xmlns:p14="http://schemas.microsoft.com/office/powerpoint/2010/main" val="24894225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8491BEA-16AE-A60F-CD5D-2B8444FFEF75}"/>
              </a:ext>
            </a:extLst>
          </p:cNvPr>
          <p:cNvSpPr>
            <a:spLocks noGrp="1"/>
          </p:cNvSpPr>
          <p:nvPr>
            <p:ph type="title"/>
          </p:nvPr>
        </p:nvSpPr>
        <p:spPr>
          <a:xfrm>
            <a:off x="104798" y="171492"/>
            <a:ext cx="11988800" cy="478624"/>
          </a:xfrm>
        </p:spPr>
        <p:txBody>
          <a:bodyPr/>
          <a:lstStyle/>
          <a:p>
            <a:r>
              <a:rPr kumimoji="1" lang="en-US" altLang="ja-JP" sz="3200" dirty="0"/>
              <a:t>Nano-Hardness (Irradiation at RT)</a:t>
            </a:r>
            <a:endParaRPr kumimoji="1" lang="ja-JP" altLang="en-US" dirty="0"/>
          </a:p>
        </p:txBody>
      </p:sp>
      <p:sp>
        <p:nvSpPr>
          <p:cNvPr id="4" name="スライド番号プレースホルダー 3">
            <a:extLst>
              <a:ext uri="{FF2B5EF4-FFF2-40B4-BE49-F238E27FC236}">
                <a16:creationId xmlns:a16="http://schemas.microsoft.com/office/drawing/2014/main" id="{3F0D0142-7C7B-67FB-E0C3-AC564BB223A1}"/>
              </a:ext>
            </a:extLst>
          </p:cNvPr>
          <p:cNvSpPr>
            <a:spLocks noGrp="1"/>
          </p:cNvSpPr>
          <p:nvPr>
            <p:ph type="sldNum" sz="quarter" idx="11"/>
          </p:nvPr>
        </p:nvSpPr>
        <p:spPr/>
        <p:txBody>
          <a:bodyPr/>
          <a:lstStyle/>
          <a:p>
            <a:pPr>
              <a:defRPr/>
            </a:pPr>
            <a:r>
              <a:rPr lang="en-US"/>
              <a:t>, Slide </a:t>
            </a:r>
            <a:fld id="{CF988859-7953-4624-98C4-717249B46A15}" type="slidenum">
              <a:rPr lang="en-US" smtClean="0"/>
              <a:pPr>
                <a:defRPr/>
              </a:pPr>
              <a:t>17</a:t>
            </a:fld>
            <a:endParaRPr lang="en-US" dirty="0"/>
          </a:p>
        </p:txBody>
      </p:sp>
      <p:sp>
        <p:nvSpPr>
          <p:cNvPr id="5" name="コンテンツ プレースホルダー 2">
            <a:extLst>
              <a:ext uri="{FF2B5EF4-FFF2-40B4-BE49-F238E27FC236}">
                <a16:creationId xmlns:a16="http://schemas.microsoft.com/office/drawing/2014/main" id="{BEA2ADCF-A8E9-5336-5A44-DB6BE4D4C194}"/>
              </a:ext>
            </a:extLst>
          </p:cNvPr>
          <p:cNvSpPr txBox="1">
            <a:spLocks/>
          </p:cNvSpPr>
          <p:nvPr/>
        </p:nvSpPr>
        <p:spPr>
          <a:xfrm>
            <a:off x="388088" y="5127995"/>
            <a:ext cx="11559401" cy="1122850"/>
          </a:xfrm>
          <a:prstGeom prst="rect">
            <a:avLst/>
          </a:prstGeom>
        </p:spPr>
        <p:txBody>
          <a:bodyPr/>
          <a:lstStyle>
            <a:lvl1pPr marL="180195" indent="-180195" algn="l" defTabSz="803370"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94" indent="-151665" algn="l" defTabSz="803370"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641" indent="-160673" algn="l" defTabSz="803370"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90" indent="-133645" algn="l" defTabSz="803370"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3087" indent="-180195" algn="l" defTabSz="803370"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507"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590"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672"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752"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r>
              <a:rPr kumimoji="1" lang="en-US" altLang="ja-JP" sz="2000" kern="0" dirty="0"/>
              <a:t>In Ti-64, irradiation hardening as large as 1 </a:t>
            </a:r>
            <a:r>
              <a:rPr kumimoji="1" lang="en-US" altLang="ja-JP" sz="2000" kern="0" dirty="0" err="1"/>
              <a:t>GPa</a:t>
            </a:r>
            <a:r>
              <a:rPr kumimoji="1" lang="en-US" altLang="ja-JP" sz="2000" kern="0" dirty="0"/>
              <a:t> is observed.</a:t>
            </a:r>
          </a:p>
          <a:p>
            <a:r>
              <a:rPr kumimoji="1" lang="en-US" altLang="ja-JP" sz="2000" kern="0" dirty="0"/>
              <a:t>For Ti-15-3, STA material shows some hardening, but </a:t>
            </a:r>
            <a:r>
              <a:rPr kumimoji="1" lang="en-US" altLang="ja-JP" sz="2000" kern="0" dirty="0">
                <a:solidFill>
                  <a:srgbClr val="FF0000"/>
                </a:solidFill>
                <a:highlight>
                  <a:srgbClr val="FFFFCC"/>
                </a:highlight>
              </a:rPr>
              <a:t>ST material without aging treatment (100% metastable β-phase) shows almost no irradiation hardening.</a:t>
            </a:r>
            <a:endParaRPr kumimoji="1" lang="ja-JP" altLang="en-US" sz="2000" kern="0" dirty="0"/>
          </a:p>
        </p:txBody>
      </p:sp>
      <p:grpSp>
        <p:nvGrpSpPr>
          <p:cNvPr id="7" name="グループ化 6">
            <a:extLst>
              <a:ext uri="{FF2B5EF4-FFF2-40B4-BE49-F238E27FC236}">
                <a16:creationId xmlns:a16="http://schemas.microsoft.com/office/drawing/2014/main" id="{78C896F2-7D2A-2C55-2213-6BD110D6D1B4}"/>
              </a:ext>
            </a:extLst>
          </p:cNvPr>
          <p:cNvGrpSpPr/>
          <p:nvPr/>
        </p:nvGrpSpPr>
        <p:grpSpPr>
          <a:xfrm>
            <a:off x="197170" y="724910"/>
            <a:ext cx="6053243" cy="4387124"/>
            <a:chOff x="581891" y="751386"/>
            <a:chExt cx="4481886" cy="3248273"/>
          </a:xfrm>
        </p:grpSpPr>
        <p:pic>
          <p:nvPicPr>
            <p:cNvPr id="8" name="図 7">
              <a:extLst>
                <a:ext uri="{FF2B5EF4-FFF2-40B4-BE49-F238E27FC236}">
                  <a16:creationId xmlns:a16="http://schemas.microsoft.com/office/drawing/2014/main" id="{97148FEA-8A4C-16DA-1795-B3F2E390D56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1891" y="751386"/>
              <a:ext cx="3251907" cy="3248273"/>
            </a:xfrm>
            <a:prstGeom prst="rect">
              <a:avLst/>
            </a:prstGeom>
          </p:spPr>
        </p:pic>
        <p:grpSp>
          <p:nvGrpSpPr>
            <p:cNvPr id="9" name="グループ化 8">
              <a:extLst>
                <a:ext uri="{FF2B5EF4-FFF2-40B4-BE49-F238E27FC236}">
                  <a16:creationId xmlns:a16="http://schemas.microsoft.com/office/drawing/2014/main" id="{EADA7184-23EB-087F-AEC5-E1B3D8C36668}"/>
                </a:ext>
              </a:extLst>
            </p:cNvPr>
            <p:cNvGrpSpPr/>
            <p:nvPr/>
          </p:nvGrpSpPr>
          <p:grpSpPr>
            <a:xfrm>
              <a:off x="3833797" y="897923"/>
              <a:ext cx="1229980" cy="2779983"/>
              <a:chOff x="4677049" y="779224"/>
              <a:chExt cx="1567357" cy="3542525"/>
            </a:xfrm>
          </p:grpSpPr>
          <p:pic>
            <p:nvPicPr>
              <p:cNvPr id="11" name="図 10">
                <a:extLst>
                  <a:ext uri="{FF2B5EF4-FFF2-40B4-BE49-F238E27FC236}">
                    <a16:creationId xmlns:a16="http://schemas.microsoft.com/office/drawing/2014/main" id="{3F2963D4-8A05-15D9-648E-3BB8E3CA6806}"/>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10000" contrast="40000"/>
                        </a14:imgEffect>
                      </a14:imgLayer>
                    </a14:imgProps>
                  </a:ext>
                  <a:ext uri="{28A0092B-C50C-407E-A947-70E740481C1C}">
                    <a14:useLocalDpi xmlns:a14="http://schemas.microsoft.com/office/drawing/2010/main"/>
                  </a:ext>
                </a:extLst>
              </a:blip>
              <a:stretch>
                <a:fillRect/>
              </a:stretch>
            </p:blipFill>
            <p:spPr>
              <a:xfrm>
                <a:off x="4709582" y="779224"/>
                <a:ext cx="1519764" cy="1139823"/>
              </a:xfrm>
              <a:prstGeom prst="rect">
                <a:avLst/>
              </a:prstGeom>
            </p:spPr>
          </p:pic>
          <p:grpSp>
            <p:nvGrpSpPr>
              <p:cNvPr id="12" name="グループ化 11">
                <a:extLst>
                  <a:ext uri="{FF2B5EF4-FFF2-40B4-BE49-F238E27FC236}">
                    <a16:creationId xmlns:a16="http://schemas.microsoft.com/office/drawing/2014/main" id="{81F89E90-5347-87A5-DA5E-196829BD668B}"/>
                  </a:ext>
                </a:extLst>
              </p:cNvPr>
              <p:cNvGrpSpPr/>
              <p:nvPr/>
            </p:nvGrpSpPr>
            <p:grpSpPr>
              <a:xfrm>
                <a:off x="4677059" y="3198369"/>
                <a:ext cx="1526844" cy="1123380"/>
                <a:chOff x="4980087" y="2851259"/>
                <a:chExt cx="1497012" cy="1101432"/>
              </a:xfrm>
            </p:grpSpPr>
            <p:pic>
              <p:nvPicPr>
                <p:cNvPr id="17" name="図 16">
                  <a:extLst>
                    <a:ext uri="{FF2B5EF4-FFF2-40B4-BE49-F238E27FC236}">
                      <a16:creationId xmlns:a16="http://schemas.microsoft.com/office/drawing/2014/main" id="{DF51BA34-8AE4-A9FF-4D55-2A94CBD148F0}"/>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bright="-10000" contrast="40000"/>
                          </a14:imgEffect>
                        </a14:imgLayer>
                      </a14:imgProps>
                    </a:ext>
                    <a:ext uri="{28A0092B-C50C-407E-A947-70E740481C1C}">
                      <a14:useLocalDpi xmlns:a14="http://schemas.microsoft.com/office/drawing/2010/main"/>
                    </a:ext>
                  </a:extLst>
                </a:blip>
                <a:stretch>
                  <a:fillRect/>
                </a:stretch>
              </p:blipFill>
              <p:spPr>
                <a:xfrm>
                  <a:off x="5008523" y="2851259"/>
                  <a:ext cx="1468576" cy="1101432"/>
                </a:xfrm>
                <a:prstGeom prst="rect">
                  <a:avLst/>
                </a:prstGeom>
              </p:spPr>
            </p:pic>
            <p:cxnSp>
              <p:nvCxnSpPr>
                <p:cNvPr id="18" name="直線コネクタ 17">
                  <a:extLst>
                    <a:ext uri="{FF2B5EF4-FFF2-40B4-BE49-F238E27FC236}">
                      <a16:creationId xmlns:a16="http://schemas.microsoft.com/office/drawing/2014/main" id="{DB2E5A22-008F-3D63-795E-35D293E88B97}"/>
                    </a:ext>
                  </a:extLst>
                </p:cNvPr>
                <p:cNvCxnSpPr>
                  <a:cxnSpLocks/>
                </p:cNvCxnSpPr>
                <p:nvPr/>
              </p:nvCxnSpPr>
              <p:spPr>
                <a:xfrm>
                  <a:off x="5070632" y="3830053"/>
                  <a:ext cx="554400" cy="833"/>
                </a:xfrm>
                <a:prstGeom prst="line">
                  <a:avLst/>
                </a:prstGeom>
                <a:noFill/>
                <a:ln w="25400" cap="flat" cmpd="sng" algn="ctr">
                  <a:solidFill>
                    <a:srgbClr val="FFFFFF"/>
                  </a:solidFill>
                  <a:prstDash val="solid"/>
                </a:ln>
                <a:effectLst>
                  <a:glow rad="63500">
                    <a:srgbClr val="000000">
                      <a:satMod val="175000"/>
                      <a:alpha val="40000"/>
                    </a:srgbClr>
                  </a:glow>
                </a:effectLst>
              </p:spPr>
            </p:cxnSp>
            <p:sp>
              <p:nvSpPr>
                <p:cNvPr id="19" name="正方形/長方形 18">
                  <a:extLst>
                    <a:ext uri="{FF2B5EF4-FFF2-40B4-BE49-F238E27FC236}">
                      <a16:creationId xmlns:a16="http://schemas.microsoft.com/office/drawing/2014/main" id="{A16039BC-0BC7-C9ED-87AE-9C30516395DA}"/>
                    </a:ext>
                  </a:extLst>
                </p:cNvPr>
                <p:cNvSpPr/>
                <p:nvPr/>
              </p:nvSpPr>
              <p:spPr>
                <a:xfrm>
                  <a:off x="4980087" y="3607689"/>
                  <a:ext cx="723034" cy="235094"/>
                </a:xfrm>
                <a:prstGeom prst="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srgbClr val="FFFFFF"/>
                      </a:solidFill>
                      <a:effectLst>
                        <a:glow rad="101600">
                          <a:srgbClr val="000000">
                            <a:satMod val="175000"/>
                            <a:alpha val="40000"/>
                          </a:srgbClr>
                        </a:glow>
                      </a:effectLst>
                      <a:uLnTx/>
                      <a:uFillTx/>
                      <a:latin typeface="Times New Roman" panose="02020603050405020304" pitchFamily="18" charset="0"/>
                      <a:cs typeface="Times New Roman" panose="02020603050405020304" pitchFamily="18" charset="0"/>
                    </a:rPr>
                    <a:t>10 </a:t>
                  </a:r>
                  <a:r>
                    <a:rPr kumimoji="0" lang="el-GR" altLang="ja-JP" sz="1200" b="0" i="0" u="none" strike="noStrike" kern="0" cap="none" spc="0" normalizeH="0" baseline="0" noProof="0" dirty="0">
                      <a:ln>
                        <a:noFill/>
                      </a:ln>
                      <a:solidFill>
                        <a:srgbClr val="FFFFFF"/>
                      </a:solidFill>
                      <a:effectLst>
                        <a:glow rad="101600">
                          <a:srgbClr val="000000">
                            <a:satMod val="175000"/>
                            <a:alpha val="40000"/>
                          </a:srgbClr>
                        </a:glow>
                      </a:effectLst>
                      <a:uLnTx/>
                      <a:uFillTx/>
                      <a:latin typeface="Times New Roman" panose="02020603050405020304" pitchFamily="18" charset="0"/>
                      <a:cs typeface="Times New Roman" panose="02020603050405020304" pitchFamily="18" charset="0"/>
                    </a:rPr>
                    <a:t>μ</a:t>
                  </a:r>
                  <a:r>
                    <a:rPr kumimoji="0" lang="en-US" altLang="ja-JP" sz="1200" b="0" i="0" u="none" strike="noStrike" kern="0" cap="none" spc="0" normalizeH="0" baseline="0" noProof="0" dirty="0">
                      <a:ln>
                        <a:noFill/>
                      </a:ln>
                      <a:solidFill>
                        <a:srgbClr val="FFFFFF"/>
                      </a:solidFill>
                      <a:effectLst>
                        <a:glow rad="101600">
                          <a:srgbClr val="000000">
                            <a:satMod val="175000"/>
                            <a:alpha val="40000"/>
                          </a:srgbClr>
                        </a:glow>
                      </a:effectLst>
                      <a:uLnTx/>
                      <a:uFillTx/>
                      <a:latin typeface="Times New Roman" panose="02020603050405020304" pitchFamily="18" charset="0"/>
                      <a:cs typeface="Times New Roman" panose="02020603050405020304" pitchFamily="18" charset="0"/>
                    </a:rPr>
                    <a:t>m</a:t>
                  </a:r>
                  <a:endParaRPr kumimoji="0" lang="ja-JP" altLang="en-US" sz="1200" b="0" i="0" u="none" strike="noStrike" kern="0" cap="none" spc="0" normalizeH="0" baseline="0" noProof="0" dirty="0">
                    <a:ln>
                      <a:noFill/>
                    </a:ln>
                    <a:solidFill>
                      <a:srgbClr val="FFFFFF"/>
                    </a:solidFill>
                    <a:effectLst>
                      <a:glow rad="101600">
                        <a:srgbClr val="000000">
                          <a:satMod val="175000"/>
                          <a:alpha val="40000"/>
                        </a:srgbClr>
                      </a:glow>
                    </a:effectLst>
                    <a:uLnTx/>
                    <a:uFillTx/>
                    <a:latin typeface="Times New Roman" panose="02020603050405020304" pitchFamily="18" charset="0"/>
                    <a:cs typeface="Times New Roman" panose="02020603050405020304" pitchFamily="18" charset="0"/>
                  </a:endParaRPr>
                </a:p>
              </p:txBody>
            </p:sp>
          </p:grpSp>
          <p:pic>
            <p:nvPicPr>
              <p:cNvPr id="13" name="図 12">
                <a:extLst>
                  <a:ext uri="{FF2B5EF4-FFF2-40B4-BE49-F238E27FC236}">
                    <a16:creationId xmlns:a16="http://schemas.microsoft.com/office/drawing/2014/main" id="{2DB44075-F45A-3D0F-AC20-172DB5826049}"/>
                  </a:ext>
                </a:extLst>
              </p:cNvPr>
              <p:cNvPicPr>
                <a:picLocks noChangeAspect="1"/>
              </p:cNvPicPr>
              <p:nvPr/>
            </p:nvPicPr>
            <p:blipFill>
              <a:blip r:embed="rId7" cstate="email">
                <a:extLst>
                  <a:ext uri="{BEBA8EAE-BF5A-486C-A8C5-ECC9F3942E4B}">
                    <a14:imgProps xmlns:a14="http://schemas.microsoft.com/office/drawing/2010/main">
                      <a14:imgLayer r:embed="rId8">
                        <a14:imgEffect>
                          <a14:brightnessContrast bright="-10000" contrast="40000"/>
                        </a14:imgEffect>
                      </a14:imgLayer>
                    </a14:imgProps>
                  </a:ext>
                  <a:ext uri="{28A0092B-C50C-407E-A947-70E740481C1C}">
                    <a14:useLocalDpi xmlns:a14="http://schemas.microsoft.com/office/drawing/2010/main"/>
                  </a:ext>
                </a:extLst>
              </a:blip>
              <a:stretch>
                <a:fillRect/>
              </a:stretch>
            </p:blipFill>
            <p:spPr>
              <a:xfrm>
                <a:off x="4706058" y="1989241"/>
                <a:ext cx="1498193" cy="1123646"/>
              </a:xfrm>
              <a:prstGeom prst="rect">
                <a:avLst/>
              </a:prstGeom>
            </p:spPr>
          </p:pic>
          <p:sp>
            <p:nvSpPr>
              <p:cNvPr id="14" name="TextBox 12">
                <a:extLst>
                  <a:ext uri="{FF2B5EF4-FFF2-40B4-BE49-F238E27FC236}">
                    <a16:creationId xmlns:a16="http://schemas.microsoft.com/office/drawing/2014/main" id="{68D865DA-EC7A-01AB-FCD6-EBAD97922275}"/>
                  </a:ext>
                </a:extLst>
              </p:cNvPr>
              <p:cNvSpPr txBox="1"/>
              <p:nvPr/>
            </p:nvSpPr>
            <p:spPr>
              <a:xfrm>
                <a:off x="4782970" y="3192817"/>
                <a:ext cx="1416884" cy="1016359"/>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00"/>
                    </a:solidFill>
                    <a:effectLst>
                      <a:glow rad="101600">
                        <a:srgbClr val="000000">
                          <a:alpha val="60000"/>
                        </a:srgbClr>
                      </a:glow>
                      <a:outerShdw blurRad="38100" dist="38100" dir="2700000" algn="tl">
                        <a:srgbClr val="000000">
                          <a:alpha val="43137"/>
                        </a:srgbClr>
                      </a:outerShdw>
                    </a:effectLst>
                    <a:uLnTx/>
                    <a:uFillTx/>
                  </a:rPr>
                  <a:t>Ti-15-3ST</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FFFF00"/>
                  </a:solidFill>
                  <a:effectLst>
                    <a:glow rad="101600">
                      <a:srgbClr val="000000">
                        <a:alpha val="60000"/>
                      </a:srgbClr>
                    </a:glow>
                    <a:outerShdw blurRad="38100" dist="38100" dir="2700000" algn="tl">
                      <a:srgbClr val="000000">
                        <a:alpha val="43137"/>
                      </a:srgbClr>
                    </a:outerShdw>
                  </a:effectLst>
                  <a:uLnTx/>
                  <a:uFillTx/>
                </a:endParaRPr>
              </a:p>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FFFF00"/>
                  </a:solidFill>
                  <a:effectLst>
                    <a:glow rad="101600">
                      <a:srgbClr val="000000">
                        <a:alpha val="60000"/>
                      </a:srgbClr>
                    </a:glow>
                    <a:outerShdw blurRad="38100" dist="38100" dir="2700000" algn="tl">
                      <a:srgbClr val="000000">
                        <a:alpha val="43137"/>
                      </a:srgbClr>
                    </a:outerShdw>
                  </a:effectLst>
                  <a:uLnTx/>
                  <a:uFillTx/>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00"/>
                    </a:solidFill>
                    <a:effectLst>
                      <a:glow rad="101600">
                        <a:srgbClr val="000000">
                          <a:alpha val="60000"/>
                        </a:srgbClr>
                      </a:glow>
                      <a:outerShdw blurRad="38100" dist="38100" dir="2700000" algn="tl">
                        <a:srgbClr val="000000">
                          <a:alpha val="43137"/>
                        </a:srgbClr>
                      </a:outerShdw>
                    </a:effectLst>
                    <a:uLnTx/>
                    <a:uFillTx/>
                  </a:rPr>
                  <a:t>100% </a:t>
                </a:r>
                <a:r>
                  <a:rPr kumimoji="0" lang="el-GR" sz="1600" b="1" i="0" u="none" strike="noStrike" kern="0" cap="none" spc="0" normalizeH="0" baseline="0" noProof="0" dirty="0">
                    <a:ln>
                      <a:noFill/>
                    </a:ln>
                    <a:solidFill>
                      <a:srgbClr val="FFFF00"/>
                    </a:solidFill>
                    <a:effectLst>
                      <a:glow rad="101600">
                        <a:srgbClr val="000000">
                          <a:alpha val="60000"/>
                        </a:srgbClr>
                      </a:glow>
                      <a:outerShdw blurRad="38100" dist="38100" dir="2700000" algn="tl">
                        <a:srgbClr val="000000">
                          <a:alpha val="43137"/>
                        </a:srgbClr>
                      </a:outerShdw>
                    </a:effectLst>
                    <a:uLnTx/>
                    <a:uFillTx/>
                  </a:rPr>
                  <a:t>β</a:t>
                </a:r>
                <a:endParaRPr kumimoji="0" lang="en-US" b="1" i="0" u="none" strike="noStrike" kern="0" cap="none" spc="0" normalizeH="0" baseline="0" noProof="0" dirty="0">
                  <a:ln>
                    <a:noFill/>
                  </a:ln>
                  <a:solidFill>
                    <a:srgbClr val="FFFF00"/>
                  </a:solidFill>
                  <a:effectLst>
                    <a:glow rad="101600">
                      <a:srgbClr val="000000">
                        <a:alpha val="60000"/>
                      </a:srgbClr>
                    </a:glow>
                    <a:outerShdw blurRad="38100" dist="38100" dir="2700000" algn="tl">
                      <a:srgbClr val="000000">
                        <a:alpha val="43137"/>
                      </a:srgbClr>
                    </a:outerShdw>
                  </a:effectLst>
                  <a:uLnTx/>
                  <a:uFillTx/>
                </a:endParaRPr>
              </a:p>
            </p:txBody>
          </p:sp>
          <p:sp>
            <p:nvSpPr>
              <p:cNvPr id="15" name="TextBox 13">
                <a:extLst>
                  <a:ext uri="{FF2B5EF4-FFF2-40B4-BE49-F238E27FC236}">
                    <a16:creationId xmlns:a16="http://schemas.microsoft.com/office/drawing/2014/main" id="{31674DE8-5CEA-52C8-E761-E29EF2D8B8CB}"/>
                  </a:ext>
                </a:extLst>
              </p:cNvPr>
              <p:cNvSpPr txBox="1"/>
              <p:nvPr/>
            </p:nvSpPr>
            <p:spPr>
              <a:xfrm>
                <a:off x="4677049" y="787748"/>
                <a:ext cx="1540758" cy="1045398"/>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00"/>
                    </a:solidFill>
                    <a:effectLst>
                      <a:glow rad="101600">
                        <a:srgbClr val="000000">
                          <a:alpha val="60000"/>
                        </a:srgbClr>
                      </a:glow>
                      <a:outerShdw blurRad="38100" dist="38100" dir="2700000" algn="tl">
                        <a:srgbClr val="000000">
                          <a:alpha val="43137"/>
                        </a:srgbClr>
                      </a:outerShdw>
                    </a:effectLst>
                    <a:uLnTx/>
                    <a:uFillTx/>
                  </a:rPr>
                  <a:t>Ti-64</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FFFF00"/>
                  </a:solidFill>
                  <a:effectLst>
                    <a:glow rad="101600">
                      <a:srgbClr val="000000">
                        <a:alpha val="60000"/>
                      </a:srgbClr>
                    </a:glow>
                    <a:outerShdw blurRad="38100" dist="38100" dir="2700000" algn="tl">
                      <a:srgbClr val="000000">
                        <a:alpha val="43137"/>
                      </a:srgbClr>
                    </a:outerShdw>
                  </a:effectLst>
                  <a:uLnTx/>
                  <a:uFillTx/>
                </a:endParaRPr>
              </a:p>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FFFF00"/>
                  </a:solidFill>
                  <a:effectLst>
                    <a:glow rad="101600">
                      <a:srgbClr val="000000">
                        <a:alpha val="60000"/>
                      </a:srgbClr>
                    </a:glow>
                    <a:outerShdw blurRad="38100" dist="38100" dir="2700000" algn="tl">
                      <a:srgbClr val="000000">
                        <a:alpha val="43137"/>
                      </a:srgbClr>
                    </a:outerShdw>
                  </a:effectLst>
                  <a:uLnTx/>
                  <a:uFillTx/>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00"/>
                    </a:solidFill>
                    <a:effectLst>
                      <a:glow rad="101600">
                        <a:srgbClr val="000000">
                          <a:alpha val="60000"/>
                        </a:srgbClr>
                      </a:glow>
                      <a:outerShdw blurRad="38100" dist="38100" dir="2700000" algn="tl">
                        <a:srgbClr val="000000">
                          <a:alpha val="43137"/>
                        </a:srgbClr>
                      </a:outerShdw>
                    </a:effectLst>
                    <a:uLnTx/>
                    <a:uFillTx/>
                  </a:rPr>
                  <a:t>78% </a:t>
                </a:r>
                <a:r>
                  <a:rPr kumimoji="0" lang="el-GR" sz="1600" b="1" i="0" u="none" strike="noStrike" kern="0" cap="none" spc="0" normalizeH="0" baseline="0" noProof="0" dirty="0">
                    <a:ln>
                      <a:noFill/>
                    </a:ln>
                    <a:solidFill>
                      <a:srgbClr val="FFFF00"/>
                    </a:solidFill>
                    <a:effectLst>
                      <a:glow rad="101600">
                        <a:srgbClr val="000000">
                          <a:alpha val="60000"/>
                        </a:srgbClr>
                      </a:glow>
                      <a:outerShdw blurRad="38100" dist="38100" dir="2700000" algn="tl">
                        <a:srgbClr val="000000">
                          <a:alpha val="43137"/>
                        </a:srgbClr>
                      </a:outerShdw>
                    </a:effectLst>
                    <a:uLnTx/>
                    <a:uFillTx/>
                  </a:rPr>
                  <a:t>α</a:t>
                </a:r>
                <a:r>
                  <a:rPr kumimoji="0" lang="en-US" altLang="ja-JP" sz="1600" b="1" i="0" u="none" strike="noStrike" kern="0" cap="none" spc="0" normalizeH="0" baseline="0" noProof="0" dirty="0">
                    <a:ln>
                      <a:noFill/>
                    </a:ln>
                    <a:solidFill>
                      <a:srgbClr val="FFFF00"/>
                    </a:solidFill>
                    <a:effectLst>
                      <a:glow rad="101600">
                        <a:srgbClr val="000000">
                          <a:alpha val="60000"/>
                        </a:srgbClr>
                      </a:glow>
                      <a:outerShdw blurRad="38100" dist="38100" dir="2700000" algn="tl">
                        <a:srgbClr val="000000">
                          <a:alpha val="43137"/>
                        </a:srgbClr>
                      </a:outerShdw>
                    </a:effectLst>
                    <a:uLnTx/>
                    <a:uFillTx/>
                  </a:rPr>
                  <a:t>/ 22%</a:t>
                </a:r>
                <a:r>
                  <a:rPr kumimoji="0" lang="en-US" altLang="ja-JP" sz="1800" b="1" i="0" u="none" strike="noStrike" kern="0" cap="none" spc="0" normalizeH="0" baseline="0" noProof="0" dirty="0">
                    <a:ln>
                      <a:noFill/>
                    </a:ln>
                    <a:solidFill>
                      <a:srgbClr val="FFFF00"/>
                    </a:solidFill>
                    <a:effectLst>
                      <a:glow rad="101600">
                        <a:srgbClr val="000000">
                          <a:alpha val="60000"/>
                        </a:srgbClr>
                      </a:glow>
                      <a:outerShdw blurRad="38100" dist="38100" dir="2700000" algn="tl">
                        <a:srgbClr val="000000">
                          <a:alpha val="43137"/>
                        </a:srgbClr>
                      </a:outerShdw>
                    </a:effectLst>
                    <a:uLnTx/>
                    <a:uFillTx/>
                    <a:latin typeface="Symbol" panose="05050102010706020507" pitchFamily="18" charset="2"/>
                  </a:rPr>
                  <a:t> b</a:t>
                </a:r>
                <a:endParaRPr kumimoji="0" lang="en-US" b="1" i="0" u="none" strike="noStrike" kern="0" cap="none" spc="0" normalizeH="0" baseline="0" noProof="0" dirty="0">
                  <a:ln>
                    <a:noFill/>
                  </a:ln>
                  <a:solidFill>
                    <a:srgbClr val="FFFF00"/>
                  </a:solidFill>
                  <a:effectLst>
                    <a:glow rad="101600">
                      <a:srgbClr val="000000">
                        <a:alpha val="60000"/>
                      </a:srgbClr>
                    </a:glow>
                    <a:outerShdw blurRad="38100" dist="38100" dir="2700000" algn="tl">
                      <a:srgbClr val="000000">
                        <a:alpha val="43137"/>
                      </a:srgbClr>
                    </a:outerShdw>
                  </a:effectLst>
                  <a:uLnTx/>
                  <a:uFillTx/>
                </a:endParaRPr>
              </a:p>
            </p:txBody>
          </p:sp>
          <p:sp>
            <p:nvSpPr>
              <p:cNvPr id="16" name="TextBox 13">
                <a:extLst>
                  <a:ext uri="{FF2B5EF4-FFF2-40B4-BE49-F238E27FC236}">
                    <a16:creationId xmlns:a16="http://schemas.microsoft.com/office/drawing/2014/main" id="{ACF8E8C5-AC26-F1F4-D33D-34E6FFB74C6F}"/>
                  </a:ext>
                </a:extLst>
              </p:cNvPr>
              <p:cNvSpPr txBox="1"/>
              <p:nvPr/>
            </p:nvSpPr>
            <p:spPr>
              <a:xfrm>
                <a:off x="4677053" y="1987330"/>
                <a:ext cx="1567353" cy="1016359"/>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00"/>
                    </a:solidFill>
                    <a:effectLst>
                      <a:glow rad="101600">
                        <a:srgbClr val="000000">
                          <a:alpha val="60000"/>
                        </a:srgbClr>
                      </a:glow>
                      <a:outerShdw blurRad="38100" dist="38100" dir="2700000" algn="tl">
                        <a:srgbClr val="000000">
                          <a:alpha val="43137"/>
                        </a:srgbClr>
                      </a:outerShdw>
                    </a:effectLst>
                    <a:uLnTx/>
                    <a:uFillTx/>
                  </a:rPr>
                  <a:t>Ti-15-3STA</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FFFF00"/>
                  </a:solidFill>
                  <a:effectLst>
                    <a:glow rad="101600">
                      <a:srgbClr val="000000">
                        <a:alpha val="60000"/>
                      </a:srgbClr>
                    </a:glow>
                    <a:outerShdw blurRad="38100" dist="38100" dir="2700000" algn="tl">
                      <a:srgbClr val="000000">
                        <a:alpha val="43137"/>
                      </a:srgbClr>
                    </a:outerShdw>
                  </a:effectLst>
                  <a:uLnTx/>
                  <a:uFillTx/>
                </a:endParaRPr>
              </a:p>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FFFF00"/>
                  </a:solidFill>
                  <a:effectLst>
                    <a:glow rad="101600">
                      <a:srgbClr val="000000">
                        <a:alpha val="60000"/>
                      </a:srgbClr>
                    </a:glow>
                    <a:outerShdw blurRad="38100" dist="38100" dir="2700000" algn="tl">
                      <a:srgbClr val="000000">
                        <a:alpha val="43137"/>
                      </a:srgbClr>
                    </a:outerShdw>
                  </a:effectLst>
                  <a:uLnTx/>
                  <a:uFillTx/>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00"/>
                    </a:solidFill>
                    <a:effectLst>
                      <a:glow rad="101600">
                        <a:srgbClr val="000000">
                          <a:alpha val="60000"/>
                        </a:srgbClr>
                      </a:glow>
                      <a:outerShdw blurRad="38100" dist="38100" dir="2700000" algn="tl">
                        <a:srgbClr val="000000">
                          <a:alpha val="43137"/>
                        </a:srgbClr>
                      </a:outerShdw>
                    </a:effectLst>
                    <a:uLnTx/>
                    <a:uFillTx/>
                  </a:rPr>
                  <a:t>53% </a:t>
                </a:r>
                <a:r>
                  <a:rPr kumimoji="0" lang="en-US" sz="1600" b="1" i="0" u="none" strike="noStrike" kern="0" cap="none" spc="0" normalizeH="0" baseline="0" noProof="0" dirty="0">
                    <a:ln>
                      <a:noFill/>
                    </a:ln>
                    <a:solidFill>
                      <a:srgbClr val="FFFF00"/>
                    </a:solidFill>
                    <a:effectLst>
                      <a:glow rad="101600">
                        <a:srgbClr val="000000">
                          <a:alpha val="60000"/>
                        </a:srgbClr>
                      </a:glow>
                      <a:outerShdw blurRad="38100" dist="38100" dir="2700000" algn="tl">
                        <a:srgbClr val="000000">
                          <a:alpha val="43137"/>
                        </a:srgbClr>
                      </a:outerShdw>
                    </a:effectLst>
                    <a:uLnTx/>
                    <a:uFillTx/>
                    <a:latin typeface="Symbol" panose="05050102010706020507" pitchFamily="18" charset="2"/>
                  </a:rPr>
                  <a:t>b </a:t>
                </a:r>
                <a:r>
                  <a:rPr kumimoji="0" lang="en-US" altLang="ja-JP" sz="1600" b="1" i="0" u="none" strike="noStrike" kern="0" cap="none" spc="0" normalizeH="0" baseline="0" noProof="0" dirty="0">
                    <a:ln>
                      <a:noFill/>
                    </a:ln>
                    <a:solidFill>
                      <a:srgbClr val="FFFF00"/>
                    </a:solidFill>
                    <a:effectLst>
                      <a:glow rad="101600">
                        <a:srgbClr val="000000">
                          <a:alpha val="60000"/>
                        </a:srgbClr>
                      </a:glow>
                      <a:outerShdw blurRad="38100" dist="38100" dir="2700000" algn="tl">
                        <a:srgbClr val="000000">
                          <a:alpha val="43137"/>
                        </a:srgbClr>
                      </a:outerShdw>
                    </a:effectLst>
                    <a:uLnTx/>
                    <a:uFillTx/>
                  </a:rPr>
                  <a:t>/ 47% </a:t>
                </a:r>
                <a:r>
                  <a:rPr kumimoji="0" lang="el-GR" altLang="ja-JP" sz="1600" b="1" i="0" u="none" strike="noStrike" kern="0" cap="none" spc="0" normalizeH="0" baseline="0" noProof="0" dirty="0">
                    <a:ln>
                      <a:noFill/>
                    </a:ln>
                    <a:solidFill>
                      <a:srgbClr val="FFFF00"/>
                    </a:solidFill>
                    <a:effectLst>
                      <a:glow rad="101600">
                        <a:srgbClr val="000000">
                          <a:alpha val="60000"/>
                        </a:srgbClr>
                      </a:glow>
                      <a:outerShdw blurRad="38100" dist="38100" dir="2700000" algn="tl">
                        <a:srgbClr val="000000">
                          <a:alpha val="43137"/>
                        </a:srgbClr>
                      </a:outerShdw>
                    </a:effectLst>
                    <a:uLnTx/>
                    <a:uFillTx/>
                  </a:rPr>
                  <a:t>α</a:t>
                </a:r>
                <a:endParaRPr kumimoji="0" lang="en-US" altLang="ja-JP" sz="1600" b="1" i="0" u="none" strike="noStrike" kern="0" cap="none" spc="0" normalizeH="0" baseline="0" noProof="0" dirty="0">
                  <a:ln>
                    <a:noFill/>
                  </a:ln>
                  <a:solidFill>
                    <a:srgbClr val="FFFF00"/>
                  </a:solidFill>
                  <a:effectLst>
                    <a:glow rad="101600">
                      <a:srgbClr val="000000">
                        <a:alpha val="60000"/>
                      </a:srgbClr>
                    </a:glow>
                    <a:outerShdw blurRad="38100" dist="38100" dir="2700000" algn="tl">
                      <a:srgbClr val="000000">
                        <a:alpha val="43137"/>
                      </a:srgbClr>
                    </a:outerShdw>
                  </a:effectLst>
                  <a:uLnTx/>
                  <a:uFillTx/>
                </a:endParaRPr>
              </a:p>
            </p:txBody>
          </p:sp>
        </p:grpSp>
        <p:sp>
          <p:nvSpPr>
            <p:cNvPr id="10" name="楕円 9">
              <a:extLst>
                <a:ext uri="{FF2B5EF4-FFF2-40B4-BE49-F238E27FC236}">
                  <a16:creationId xmlns:a16="http://schemas.microsoft.com/office/drawing/2014/main" id="{9BC1F494-B4DB-5B3A-558A-EFC7EC7EBD88}"/>
                </a:ext>
              </a:extLst>
            </p:cNvPr>
            <p:cNvSpPr/>
            <p:nvPr/>
          </p:nvSpPr>
          <p:spPr bwMode="auto">
            <a:xfrm>
              <a:off x="1244235" y="2608351"/>
              <a:ext cx="1332739" cy="1332739"/>
            </a:xfrm>
            <a:prstGeom prst="ellipse">
              <a:avLst/>
            </a:prstGeom>
            <a:noFill/>
            <a:ln w="2857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b="0" i="0" u="none" strike="noStrike" kern="0" cap="none" spc="0" normalizeH="0" baseline="0" noProof="0">
                <a:ln>
                  <a:noFill/>
                </a:ln>
                <a:solidFill>
                  <a:srgbClr val="000000"/>
                </a:solidFill>
                <a:effectLst/>
                <a:uLnTx/>
                <a:uFillTx/>
              </a:endParaRPr>
            </a:p>
          </p:txBody>
        </p:sp>
      </p:grpSp>
      <p:grpSp>
        <p:nvGrpSpPr>
          <p:cNvPr id="20" name="グループ化 19">
            <a:extLst>
              <a:ext uri="{FF2B5EF4-FFF2-40B4-BE49-F238E27FC236}">
                <a16:creationId xmlns:a16="http://schemas.microsoft.com/office/drawing/2014/main" id="{EDE3A3CC-AE21-DD61-D2C5-63D4D65B5D40}"/>
              </a:ext>
            </a:extLst>
          </p:cNvPr>
          <p:cNvGrpSpPr/>
          <p:nvPr/>
        </p:nvGrpSpPr>
        <p:grpSpPr>
          <a:xfrm>
            <a:off x="6539505" y="645356"/>
            <a:ext cx="5026261" cy="4448433"/>
            <a:chOff x="6627813" y="606425"/>
            <a:chExt cx="4801745" cy="4743450"/>
          </a:xfrm>
        </p:grpSpPr>
        <p:graphicFrame>
          <p:nvGraphicFramePr>
            <p:cNvPr id="21" name="オブジェクト 20">
              <a:extLst>
                <a:ext uri="{FF2B5EF4-FFF2-40B4-BE49-F238E27FC236}">
                  <a16:creationId xmlns:a16="http://schemas.microsoft.com/office/drawing/2014/main" id="{A205821E-27F5-4329-B187-20B55E1FFD70}"/>
                </a:ext>
              </a:extLst>
            </p:cNvPr>
            <p:cNvGraphicFramePr>
              <a:graphicFrameLocks noChangeAspect="1"/>
            </p:cNvGraphicFramePr>
            <p:nvPr/>
          </p:nvGraphicFramePr>
          <p:xfrm>
            <a:off x="6627813" y="606425"/>
            <a:ext cx="4756150" cy="4743450"/>
          </p:xfrm>
          <a:graphic>
            <a:graphicData uri="http://schemas.openxmlformats.org/presentationml/2006/ole">
              <mc:AlternateContent xmlns:mc="http://schemas.openxmlformats.org/markup-compatibility/2006">
                <mc:Choice xmlns:v="urn:schemas-microsoft-com:vml" Requires="v">
                  <p:oleObj name="KGPlot" r:id="rId9" imgW="4114800" imgH="4343400" progId="KGraph_Plot">
                    <p:embed/>
                  </p:oleObj>
                </mc:Choice>
                <mc:Fallback>
                  <p:oleObj name="KGPlot" r:id="rId9" imgW="4114800" imgH="4343400" progId="KGraph_Plot">
                    <p:embed/>
                    <p:pic>
                      <p:nvPicPr>
                        <p:cNvPr id="19" name="オブジェクト 18">
                          <a:extLst>
                            <a:ext uri="{FF2B5EF4-FFF2-40B4-BE49-F238E27FC236}">
                              <a16:creationId xmlns:a16="http://schemas.microsoft.com/office/drawing/2014/main" id="{2D34E6C7-2C58-17AF-55BB-2DB05CD51853}"/>
                            </a:ext>
                          </a:extLst>
                        </p:cNvPr>
                        <p:cNvPicPr/>
                        <p:nvPr/>
                      </p:nvPicPr>
                      <p:blipFill>
                        <a:blip r:embed="rId10"/>
                        <a:stretch>
                          <a:fillRect/>
                        </a:stretch>
                      </p:blipFill>
                      <p:spPr>
                        <a:xfrm>
                          <a:off x="6627813" y="606425"/>
                          <a:ext cx="4756150" cy="4743450"/>
                        </a:xfrm>
                        <a:prstGeom prst="rect">
                          <a:avLst/>
                        </a:prstGeom>
                      </p:spPr>
                    </p:pic>
                  </p:oleObj>
                </mc:Fallback>
              </mc:AlternateContent>
            </a:graphicData>
          </a:graphic>
        </p:graphicFrame>
        <p:sp>
          <p:nvSpPr>
            <p:cNvPr id="22" name="矢印: 下 21">
              <a:extLst>
                <a:ext uri="{FF2B5EF4-FFF2-40B4-BE49-F238E27FC236}">
                  <a16:creationId xmlns:a16="http://schemas.microsoft.com/office/drawing/2014/main" id="{130DC930-8EEC-A52F-0D2D-52CBEBF40934}"/>
                </a:ext>
              </a:extLst>
            </p:cNvPr>
            <p:cNvSpPr/>
            <p:nvPr/>
          </p:nvSpPr>
          <p:spPr>
            <a:xfrm flipV="1">
              <a:off x="8631202" y="2222116"/>
              <a:ext cx="284198" cy="1307302"/>
            </a:xfrm>
            <a:prstGeom prst="downArrow">
              <a:avLst/>
            </a:prstGeom>
            <a:solidFill>
              <a:srgbClr val="FFFF00"/>
            </a:solidFill>
            <a:ln w="25400" cap="flat" cmpd="sng" algn="ctr">
              <a:solidFill>
                <a:srgbClr val="BBE0E3">
                  <a:shade val="50000"/>
                </a:srgbClr>
              </a:solidFill>
              <a:prstDash val="solid"/>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600" b="0" i="0" u="none" strike="noStrike" kern="1200" cap="none" spc="0" normalizeH="0" baseline="0" noProof="0">
                <a:ln>
                  <a:noFill/>
                </a:ln>
                <a:solidFill>
                  <a:srgbClr val="FFFFFF"/>
                </a:solidFill>
                <a:effectLst/>
                <a:uLnTx/>
                <a:uFillTx/>
                <a:latin typeface="Calibri"/>
                <a:ea typeface="ＭＳ Ｐゴシック" panose="020B0600070205080204" pitchFamily="50" charset="-128"/>
                <a:cs typeface="+mn-cs"/>
              </a:endParaRPr>
            </a:p>
          </p:txBody>
        </p:sp>
        <p:sp>
          <p:nvSpPr>
            <p:cNvPr id="23" name="矢印: 下 22">
              <a:extLst>
                <a:ext uri="{FF2B5EF4-FFF2-40B4-BE49-F238E27FC236}">
                  <a16:creationId xmlns:a16="http://schemas.microsoft.com/office/drawing/2014/main" id="{3C89A667-CCD0-F032-D1F2-D27289E85A99}"/>
                </a:ext>
              </a:extLst>
            </p:cNvPr>
            <p:cNvSpPr/>
            <p:nvPr/>
          </p:nvSpPr>
          <p:spPr>
            <a:xfrm flipV="1">
              <a:off x="9985040" y="3223375"/>
              <a:ext cx="195169" cy="422274"/>
            </a:xfrm>
            <a:prstGeom prst="downArrow">
              <a:avLst/>
            </a:prstGeom>
            <a:solidFill>
              <a:srgbClr val="FFFF00"/>
            </a:solidFill>
            <a:ln w="25400" cap="flat" cmpd="sng" algn="ctr">
              <a:solidFill>
                <a:srgbClr val="BBE0E3">
                  <a:shade val="50000"/>
                </a:srgbClr>
              </a:solidFill>
              <a:prstDash val="solid"/>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600" b="0" i="0" u="none" strike="noStrike" kern="1200" cap="none" spc="0" normalizeH="0" baseline="0" noProof="0">
                <a:ln>
                  <a:noFill/>
                </a:ln>
                <a:solidFill>
                  <a:srgbClr val="FFFFFF"/>
                </a:solidFill>
                <a:effectLst/>
                <a:uLnTx/>
                <a:uFillTx/>
                <a:latin typeface="Calibri"/>
                <a:ea typeface="ＭＳ Ｐゴシック" panose="020B0600070205080204" pitchFamily="50" charset="-128"/>
                <a:cs typeface="+mn-cs"/>
              </a:endParaRPr>
            </a:p>
          </p:txBody>
        </p:sp>
        <p:sp>
          <p:nvSpPr>
            <p:cNvPr id="24" name="矢印: 下 23">
              <a:extLst>
                <a:ext uri="{FF2B5EF4-FFF2-40B4-BE49-F238E27FC236}">
                  <a16:creationId xmlns:a16="http://schemas.microsoft.com/office/drawing/2014/main" id="{098462A7-1649-2AE1-F079-45A700149082}"/>
                </a:ext>
              </a:extLst>
            </p:cNvPr>
            <p:cNvSpPr/>
            <p:nvPr/>
          </p:nvSpPr>
          <p:spPr>
            <a:xfrm flipV="1">
              <a:off x="11219246" y="3803182"/>
              <a:ext cx="210312" cy="149925"/>
            </a:xfrm>
            <a:prstGeom prst="downArrow">
              <a:avLst/>
            </a:prstGeom>
            <a:solidFill>
              <a:srgbClr val="FFFF00"/>
            </a:solidFill>
            <a:ln w="25400" cap="flat" cmpd="sng" algn="ctr">
              <a:solidFill>
                <a:srgbClr val="BBE0E3">
                  <a:shade val="50000"/>
                </a:srgbClr>
              </a:solidFill>
              <a:prstDash val="solid"/>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600" b="0" i="0" u="none" strike="noStrike" kern="1200" cap="none" spc="0" normalizeH="0" baseline="0" noProof="0">
                <a:ln>
                  <a:noFill/>
                </a:ln>
                <a:solidFill>
                  <a:srgbClr val="FFFFFF"/>
                </a:solidFill>
                <a:effectLst/>
                <a:uLnTx/>
                <a:uFillTx/>
                <a:latin typeface="Calibri"/>
                <a:ea typeface="ＭＳ Ｐゴシック" panose="020B0600070205080204" pitchFamily="50" charset="-128"/>
                <a:cs typeface="+mn-cs"/>
              </a:endParaRPr>
            </a:p>
          </p:txBody>
        </p:sp>
        <p:sp>
          <p:nvSpPr>
            <p:cNvPr id="25" name="テキスト ボックス 6">
              <a:extLst>
                <a:ext uri="{FF2B5EF4-FFF2-40B4-BE49-F238E27FC236}">
                  <a16:creationId xmlns:a16="http://schemas.microsoft.com/office/drawing/2014/main" id="{840FB504-A670-688E-0E30-1EB246D2C306}"/>
                </a:ext>
              </a:extLst>
            </p:cNvPr>
            <p:cNvSpPr txBox="1"/>
            <p:nvPr/>
          </p:nvSpPr>
          <p:spPr>
            <a:xfrm>
              <a:off x="8366518" y="1348843"/>
              <a:ext cx="1325684" cy="68919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Radiation Hardening</a:t>
              </a:r>
              <a:endParaRPr kumimoji="0" lang="ja-JP" altLang="en-US"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endParaRPr>
            </a:p>
          </p:txBody>
        </p:sp>
        <p:sp>
          <p:nvSpPr>
            <p:cNvPr id="26" name="楕円 25">
              <a:extLst>
                <a:ext uri="{FF2B5EF4-FFF2-40B4-BE49-F238E27FC236}">
                  <a16:creationId xmlns:a16="http://schemas.microsoft.com/office/drawing/2014/main" id="{5E6B5406-9CC2-9ABE-DD94-D5B20425067A}"/>
                </a:ext>
              </a:extLst>
            </p:cNvPr>
            <p:cNvSpPr/>
            <p:nvPr/>
          </p:nvSpPr>
          <p:spPr bwMode="auto">
            <a:xfrm>
              <a:off x="9880686" y="3495935"/>
              <a:ext cx="1547637" cy="1727437"/>
            </a:xfrm>
            <a:prstGeom prst="ellipse">
              <a:avLst/>
            </a:prstGeom>
            <a:noFill/>
            <a:ln w="2857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2000" b="0" i="0" u="none" strike="noStrike" kern="0" cap="none" spc="0" normalizeH="0" baseline="0" noProof="0">
                <a:ln>
                  <a:noFill/>
                </a:ln>
                <a:solidFill>
                  <a:srgbClr val="000000"/>
                </a:solidFill>
                <a:effectLst/>
                <a:uLnTx/>
                <a:uFillTx/>
              </a:endParaRPr>
            </a:p>
          </p:txBody>
        </p:sp>
      </p:grpSp>
    </p:spTree>
    <p:extLst>
      <p:ext uri="{BB962C8B-B14F-4D97-AF65-F5344CB8AC3E}">
        <p14:creationId xmlns:p14="http://schemas.microsoft.com/office/powerpoint/2010/main" val="1462301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BECCE35-1F7A-D58C-E328-39CA03B07488}"/>
              </a:ext>
            </a:extLst>
          </p:cNvPr>
          <p:cNvSpPr>
            <a:spLocks noGrp="1"/>
          </p:cNvSpPr>
          <p:nvPr>
            <p:ph type="title"/>
          </p:nvPr>
        </p:nvSpPr>
        <p:spPr>
          <a:xfrm>
            <a:off x="294760" y="125328"/>
            <a:ext cx="11988800" cy="478624"/>
          </a:xfrm>
        </p:spPr>
        <p:txBody>
          <a:bodyPr/>
          <a:lstStyle/>
          <a:p>
            <a:r>
              <a:rPr kumimoji="1" lang="en-US" altLang="ja-JP" sz="3200" dirty="0"/>
              <a:t>Ti-15-3ST2A (irradiated at 300</a:t>
            </a:r>
            <a:r>
              <a:rPr kumimoji="1" lang="ja-JP" altLang="en-US" sz="3200" dirty="0"/>
              <a:t>℃</a:t>
            </a:r>
            <a:r>
              <a:rPr kumimoji="1" lang="en-US" altLang="ja-JP" sz="3200" dirty="0"/>
              <a:t>) nano-hardness</a:t>
            </a:r>
            <a:endParaRPr kumimoji="1" lang="ja-JP" altLang="en-US" dirty="0"/>
          </a:p>
        </p:txBody>
      </p:sp>
      <p:sp>
        <p:nvSpPr>
          <p:cNvPr id="4" name="スライド番号プレースホルダー 3">
            <a:extLst>
              <a:ext uri="{FF2B5EF4-FFF2-40B4-BE49-F238E27FC236}">
                <a16:creationId xmlns:a16="http://schemas.microsoft.com/office/drawing/2014/main" id="{A28B6A5D-E5A6-5443-4A5F-2E3ABD130853}"/>
              </a:ext>
            </a:extLst>
          </p:cNvPr>
          <p:cNvSpPr>
            <a:spLocks noGrp="1"/>
          </p:cNvSpPr>
          <p:nvPr>
            <p:ph type="sldNum" sz="quarter" idx="11"/>
          </p:nvPr>
        </p:nvSpPr>
        <p:spPr/>
        <p:txBody>
          <a:bodyPr/>
          <a:lstStyle/>
          <a:p>
            <a:pPr>
              <a:defRPr/>
            </a:pPr>
            <a:r>
              <a:rPr lang="en-US"/>
              <a:t>, Slide </a:t>
            </a:r>
            <a:fld id="{CF988859-7953-4624-98C4-717249B46A15}" type="slidenum">
              <a:rPr lang="en-US" smtClean="0"/>
              <a:pPr>
                <a:defRPr/>
              </a:pPr>
              <a:t>18</a:t>
            </a:fld>
            <a:endParaRPr lang="en-US" dirty="0"/>
          </a:p>
        </p:txBody>
      </p:sp>
      <p:sp>
        <p:nvSpPr>
          <p:cNvPr id="5" name="コンテンツ プレースホルダー 2">
            <a:extLst>
              <a:ext uri="{FF2B5EF4-FFF2-40B4-BE49-F238E27FC236}">
                <a16:creationId xmlns:a16="http://schemas.microsoft.com/office/drawing/2014/main" id="{BD03F9B7-A357-7B01-68C0-4B278FC56FCE}"/>
              </a:ext>
            </a:extLst>
          </p:cNvPr>
          <p:cNvSpPr txBox="1">
            <a:spLocks/>
          </p:cNvSpPr>
          <p:nvPr/>
        </p:nvSpPr>
        <p:spPr>
          <a:xfrm>
            <a:off x="1860916" y="5588859"/>
            <a:ext cx="9111884" cy="972650"/>
          </a:xfrm>
          <a:prstGeom prst="rect">
            <a:avLst/>
          </a:prstGeom>
          <a:solidFill>
            <a:schemeClr val="accent1">
              <a:lumMod val="40000"/>
              <a:lumOff val="60000"/>
            </a:schemeClr>
          </a:solidFill>
        </p:spPr>
        <p:txBody>
          <a:bodyPr/>
          <a:lstStyle>
            <a:lvl1pPr marL="180195" indent="-180195" algn="l" defTabSz="803370"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94" indent="-151665" algn="l" defTabSz="803370"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641" indent="-160673" algn="l" defTabSz="803370"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90" indent="-133645" algn="l" defTabSz="803370"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3087" indent="-180195" algn="l" defTabSz="803370"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507"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590"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672"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752"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r>
              <a:rPr kumimoji="1" lang="en-US" altLang="ja-JP" sz="2400" b="1" kern="0" dirty="0"/>
              <a:t>Both Ti-64/Ti-15-3 showed a slight hardening </a:t>
            </a:r>
          </a:p>
          <a:p>
            <a:r>
              <a:rPr kumimoji="1" lang="en-US" altLang="ja-JP" sz="2400" b="1" kern="0" dirty="0"/>
              <a:t>Radiation </a:t>
            </a:r>
            <a:r>
              <a:rPr kumimoji="1" lang="en-US" altLang="ja-JP" sz="2400" b="1" kern="0" dirty="0" err="1"/>
              <a:t>Hardeing</a:t>
            </a:r>
            <a:r>
              <a:rPr kumimoji="1" lang="en-US" altLang="ja-JP" sz="2400" b="1" kern="0" dirty="0"/>
              <a:t>: </a:t>
            </a:r>
            <a:r>
              <a:rPr kumimoji="1" lang="en-US" altLang="ja-JP" sz="2400" b="1" kern="0" dirty="0">
                <a:solidFill>
                  <a:srgbClr val="FF0000"/>
                </a:solidFill>
                <a:highlight>
                  <a:srgbClr val="FFFFCC"/>
                </a:highlight>
              </a:rPr>
              <a:t>1GPa</a:t>
            </a:r>
            <a:r>
              <a:rPr kumimoji="1" lang="ja-JP" altLang="en-US" sz="2400" b="1" kern="0" dirty="0">
                <a:solidFill>
                  <a:srgbClr val="FF0000"/>
                </a:solidFill>
                <a:highlight>
                  <a:srgbClr val="FFFFCC"/>
                </a:highlight>
              </a:rPr>
              <a:t>（</a:t>
            </a:r>
            <a:r>
              <a:rPr kumimoji="1" lang="en-US" altLang="ja-JP" sz="2400" b="1" kern="0" dirty="0">
                <a:solidFill>
                  <a:srgbClr val="FF0000"/>
                </a:solidFill>
                <a:highlight>
                  <a:srgbClr val="FFFFCC"/>
                </a:highlight>
              </a:rPr>
              <a:t>Ti-64</a:t>
            </a:r>
            <a:r>
              <a:rPr kumimoji="1" lang="ja-JP" altLang="en-US" sz="2400" b="1" kern="0" dirty="0">
                <a:solidFill>
                  <a:srgbClr val="FF0000"/>
                </a:solidFill>
                <a:highlight>
                  <a:srgbClr val="FFFFCC"/>
                </a:highlight>
              </a:rPr>
              <a:t>）　</a:t>
            </a:r>
            <a:r>
              <a:rPr kumimoji="1" lang="en-US" altLang="ja-JP" sz="2400" b="1" kern="0" dirty="0">
                <a:solidFill>
                  <a:srgbClr val="FF0000"/>
                </a:solidFill>
                <a:highlight>
                  <a:srgbClr val="FFFFCC"/>
                </a:highlight>
              </a:rPr>
              <a:t>&gt;&gt; 0.2GPa</a:t>
            </a:r>
            <a:r>
              <a:rPr kumimoji="1" lang="ja-JP" altLang="en-US" sz="2400" b="1" kern="0" dirty="0">
                <a:solidFill>
                  <a:srgbClr val="FF0000"/>
                </a:solidFill>
                <a:highlight>
                  <a:srgbClr val="FFFFCC"/>
                </a:highlight>
              </a:rPr>
              <a:t>（</a:t>
            </a:r>
            <a:r>
              <a:rPr kumimoji="1" lang="en-US" altLang="ja-JP" sz="2400" b="1" kern="0" dirty="0">
                <a:solidFill>
                  <a:srgbClr val="FF0000"/>
                </a:solidFill>
                <a:highlight>
                  <a:srgbClr val="FFFFCC"/>
                </a:highlight>
              </a:rPr>
              <a:t>Ti-15-3ST2A</a:t>
            </a:r>
            <a:r>
              <a:rPr lang="ja-JP" altLang="en-US" sz="2400" b="1" kern="0" dirty="0">
                <a:solidFill>
                  <a:srgbClr val="FF0000"/>
                </a:solidFill>
                <a:highlight>
                  <a:srgbClr val="FFFFCC"/>
                </a:highlight>
              </a:rPr>
              <a:t>）</a:t>
            </a:r>
            <a:endParaRPr kumimoji="1" lang="en-US" altLang="ja-JP" sz="2400" b="1" kern="0" dirty="0">
              <a:solidFill>
                <a:srgbClr val="FF0000"/>
              </a:solidFill>
              <a:highlight>
                <a:srgbClr val="FFFFCC"/>
              </a:highlight>
            </a:endParaRPr>
          </a:p>
        </p:txBody>
      </p:sp>
      <p:grpSp>
        <p:nvGrpSpPr>
          <p:cNvPr id="7" name="グループ化 6">
            <a:extLst>
              <a:ext uri="{FF2B5EF4-FFF2-40B4-BE49-F238E27FC236}">
                <a16:creationId xmlns:a16="http://schemas.microsoft.com/office/drawing/2014/main" id="{732A76C0-A2B0-EB92-1D0B-3A63CBBA0FA6}"/>
              </a:ext>
            </a:extLst>
          </p:cNvPr>
          <p:cNvGrpSpPr/>
          <p:nvPr/>
        </p:nvGrpSpPr>
        <p:grpSpPr>
          <a:xfrm>
            <a:off x="577053" y="744489"/>
            <a:ext cx="5193510" cy="4668091"/>
            <a:chOff x="327618" y="696982"/>
            <a:chExt cx="5776418" cy="5092229"/>
          </a:xfrm>
        </p:grpSpPr>
        <p:grpSp>
          <p:nvGrpSpPr>
            <p:cNvPr id="8" name="グループ化 7">
              <a:extLst>
                <a:ext uri="{FF2B5EF4-FFF2-40B4-BE49-F238E27FC236}">
                  <a16:creationId xmlns:a16="http://schemas.microsoft.com/office/drawing/2014/main" id="{991B741D-B546-3175-511B-FA8FF4226BF6}"/>
                </a:ext>
              </a:extLst>
            </p:cNvPr>
            <p:cNvGrpSpPr/>
            <p:nvPr/>
          </p:nvGrpSpPr>
          <p:grpSpPr>
            <a:xfrm>
              <a:off x="327618" y="737623"/>
              <a:ext cx="2989319" cy="5051588"/>
              <a:chOff x="417589" y="688812"/>
              <a:chExt cx="3325016" cy="5618875"/>
            </a:xfrm>
          </p:grpSpPr>
          <p:pic>
            <p:nvPicPr>
              <p:cNvPr id="25" name="図 24">
                <a:extLst>
                  <a:ext uri="{FF2B5EF4-FFF2-40B4-BE49-F238E27FC236}">
                    <a16:creationId xmlns:a16="http://schemas.microsoft.com/office/drawing/2014/main" id="{9A2AB8D6-4DF3-00A3-AA82-BA9A74D947D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7589" y="997486"/>
                <a:ext cx="3325016" cy="5266975"/>
              </a:xfrm>
              <a:prstGeom prst="rect">
                <a:avLst/>
              </a:prstGeom>
            </p:spPr>
          </p:pic>
          <p:sp>
            <p:nvSpPr>
              <p:cNvPr id="26" name="テキスト ボックス 25">
                <a:extLst>
                  <a:ext uri="{FF2B5EF4-FFF2-40B4-BE49-F238E27FC236}">
                    <a16:creationId xmlns:a16="http://schemas.microsoft.com/office/drawing/2014/main" id="{A202928C-C7A5-5F59-FE9C-167DCE8220A3}"/>
                  </a:ext>
                </a:extLst>
              </p:cNvPr>
              <p:cNvSpPr txBox="1"/>
              <p:nvPr/>
            </p:nvSpPr>
            <p:spPr>
              <a:xfrm>
                <a:off x="1473138" y="688812"/>
                <a:ext cx="1924476" cy="369332"/>
              </a:xfrm>
              <a:prstGeom prst="rect">
                <a:avLst/>
              </a:prstGeom>
              <a:noFill/>
            </p:spPr>
            <p:txBody>
              <a:bodyPr wrap="square">
                <a:spAutoFit/>
              </a:bodyPr>
              <a:lstStyle/>
              <a:p>
                <a:r>
                  <a:rPr lang="en-US" altLang="ja-JP" b="1" dirty="0">
                    <a:latin typeface="Times New Roman" panose="02020603050405020304" pitchFamily="18" charset="0"/>
                    <a:cs typeface="Times New Roman" panose="02020603050405020304" pitchFamily="18" charset="0"/>
                  </a:rPr>
                  <a:t>Ti-6Al-4V, A</a:t>
                </a:r>
              </a:p>
            </p:txBody>
          </p:sp>
          <p:sp>
            <p:nvSpPr>
              <p:cNvPr id="27" name="テキスト ボックス 26">
                <a:extLst>
                  <a:ext uri="{FF2B5EF4-FFF2-40B4-BE49-F238E27FC236}">
                    <a16:creationId xmlns:a16="http://schemas.microsoft.com/office/drawing/2014/main" id="{A098EC2F-728C-02B5-9D14-733190B8A582}"/>
                  </a:ext>
                </a:extLst>
              </p:cNvPr>
              <p:cNvSpPr txBox="1"/>
              <p:nvPr/>
            </p:nvSpPr>
            <p:spPr>
              <a:xfrm>
                <a:off x="914400" y="6030688"/>
                <a:ext cx="2441716" cy="276999"/>
              </a:xfrm>
              <a:prstGeom prst="rect">
                <a:avLst/>
              </a:prstGeom>
              <a:noFill/>
            </p:spPr>
            <p:txBody>
              <a:bodyPr wrap="square" rtlCol="0">
                <a:spAutoFit/>
              </a:bodyPr>
              <a:lstStyle/>
              <a:p>
                <a:pPr algn="ctr"/>
                <a:r>
                  <a:rPr kumimoji="1" lang="en-US" altLang="ja-JP" sz="1200" dirty="0"/>
                  <a:t>Nano-hardness (</a:t>
                </a:r>
                <a:r>
                  <a:rPr kumimoji="1" lang="en-US" altLang="ja-JP" sz="1200" dirty="0" err="1"/>
                  <a:t>GPa</a:t>
                </a:r>
                <a:r>
                  <a:rPr kumimoji="1" lang="en-US" altLang="ja-JP" sz="1200" dirty="0"/>
                  <a:t>)</a:t>
                </a:r>
                <a:endParaRPr kumimoji="1" lang="ja-JP" altLang="en-US" sz="1200" dirty="0"/>
              </a:p>
            </p:txBody>
          </p:sp>
        </p:grpSp>
        <p:grpSp>
          <p:nvGrpSpPr>
            <p:cNvPr id="9" name="グループ化 8">
              <a:extLst>
                <a:ext uri="{FF2B5EF4-FFF2-40B4-BE49-F238E27FC236}">
                  <a16:creationId xmlns:a16="http://schemas.microsoft.com/office/drawing/2014/main" id="{E73C020D-97D8-7271-CEEA-C06A81666946}"/>
                </a:ext>
              </a:extLst>
            </p:cNvPr>
            <p:cNvGrpSpPr/>
            <p:nvPr/>
          </p:nvGrpSpPr>
          <p:grpSpPr>
            <a:xfrm>
              <a:off x="3179854" y="696982"/>
              <a:ext cx="2924182" cy="5053367"/>
              <a:chOff x="4019699" y="688812"/>
              <a:chExt cx="3257331" cy="5629094"/>
            </a:xfrm>
          </p:grpSpPr>
          <p:grpSp>
            <p:nvGrpSpPr>
              <p:cNvPr id="10" name="グループ化 9">
                <a:extLst>
                  <a:ext uri="{FF2B5EF4-FFF2-40B4-BE49-F238E27FC236}">
                    <a16:creationId xmlns:a16="http://schemas.microsoft.com/office/drawing/2014/main" id="{1B52801D-C92F-707E-0A74-ECA6F74A4220}"/>
                  </a:ext>
                </a:extLst>
              </p:cNvPr>
              <p:cNvGrpSpPr/>
              <p:nvPr/>
            </p:nvGrpSpPr>
            <p:grpSpPr>
              <a:xfrm>
                <a:off x="4019699" y="955924"/>
                <a:ext cx="3257331" cy="5248225"/>
                <a:chOff x="670351" y="1175772"/>
                <a:chExt cx="5194300" cy="8369078"/>
              </a:xfrm>
            </p:grpSpPr>
            <p:graphicFrame>
              <p:nvGraphicFramePr>
                <p:cNvPr id="13" name="オブジェクト 12">
                  <a:extLst>
                    <a:ext uri="{FF2B5EF4-FFF2-40B4-BE49-F238E27FC236}">
                      <a16:creationId xmlns:a16="http://schemas.microsoft.com/office/drawing/2014/main" id="{6059A2FC-F10C-2801-0066-B8F0502F5B61}"/>
                    </a:ext>
                  </a:extLst>
                </p:cNvPr>
                <p:cNvGraphicFramePr>
                  <a:graphicFrameLocks noChangeAspect="1"/>
                </p:cNvGraphicFramePr>
                <p:nvPr/>
              </p:nvGraphicFramePr>
              <p:xfrm>
                <a:off x="670351" y="1175772"/>
                <a:ext cx="5105400" cy="2362200"/>
              </p:xfrm>
              <a:graphic>
                <a:graphicData uri="http://schemas.openxmlformats.org/presentationml/2006/ole">
                  <mc:AlternateContent xmlns:mc="http://schemas.openxmlformats.org/markup-compatibility/2006">
                    <mc:Choice xmlns:v="urn:schemas-microsoft-com:vml" Requires="v">
                      <p:oleObj name="KGPlot" r:id="rId3" imgW="5105520" imgH="2362320" progId="KGraph_Plot">
                        <p:embed/>
                      </p:oleObj>
                    </mc:Choice>
                    <mc:Fallback>
                      <p:oleObj name="KGPlot" r:id="rId3" imgW="5105520" imgH="2362320" progId="KGraph_Plot">
                        <p:embed/>
                        <p:pic>
                          <p:nvPicPr>
                            <p:cNvPr id="6" name="オブジェクト 5">
                              <a:extLst>
                                <a:ext uri="{FF2B5EF4-FFF2-40B4-BE49-F238E27FC236}">
                                  <a16:creationId xmlns:a16="http://schemas.microsoft.com/office/drawing/2014/main" id="{A277EB81-6C4E-060E-67CF-7C8CAF30CAE4}"/>
                                </a:ext>
                              </a:extLst>
                            </p:cNvPr>
                            <p:cNvPicPr/>
                            <p:nvPr/>
                          </p:nvPicPr>
                          <p:blipFill>
                            <a:blip r:embed="rId4"/>
                            <a:stretch>
                              <a:fillRect/>
                            </a:stretch>
                          </p:blipFill>
                          <p:spPr>
                            <a:xfrm>
                              <a:off x="670351" y="1175772"/>
                              <a:ext cx="5105400" cy="2362200"/>
                            </a:xfrm>
                            <a:prstGeom prst="rect">
                              <a:avLst/>
                            </a:prstGeom>
                          </p:spPr>
                        </p:pic>
                      </p:oleObj>
                    </mc:Fallback>
                  </mc:AlternateContent>
                </a:graphicData>
              </a:graphic>
            </p:graphicFrame>
            <p:graphicFrame>
              <p:nvGraphicFramePr>
                <p:cNvPr id="14" name="オブジェクト 13">
                  <a:extLst>
                    <a:ext uri="{FF2B5EF4-FFF2-40B4-BE49-F238E27FC236}">
                      <a16:creationId xmlns:a16="http://schemas.microsoft.com/office/drawing/2014/main" id="{EAE0AF24-37B4-497A-041A-3EE9EA25E2DE}"/>
                    </a:ext>
                  </a:extLst>
                </p:cNvPr>
                <p:cNvGraphicFramePr>
                  <a:graphicFrameLocks noChangeAspect="1"/>
                </p:cNvGraphicFramePr>
                <p:nvPr/>
              </p:nvGraphicFramePr>
              <p:xfrm>
                <a:off x="670351" y="3080698"/>
                <a:ext cx="5105400" cy="2362200"/>
              </p:xfrm>
              <a:graphic>
                <a:graphicData uri="http://schemas.openxmlformats.org/presentationml/2006/ole">
                  <mc:AlternateContent xmlns:mc="http://schemas.openxmlformats.org/markup-compatibility/2006">
                    <mc:Choice xmlns:v="urn:schemas-microsoft-com:vml" Requires="v">
                      <p:oleObj name="KGPlot" r:id="rId5" imgW="5105520" imgH="2362320" progId="KGraph_Plot">
                        <p:embed/>
                      </p:oleObj>
                    </mc:Choice>
                    <mc:Fallback>
                      <p:oleObj name="KGPlot" r:id="rId5" imgW="5105520" imgH="2362320" progId="KGraph_Plot">
                        <p:embed/>
                        <p:pic>
                          <p:nvPicPr>
                            <p:cNvPr id="7" name="オブジェクト 6">
                              <a:extLst>
                                <a:ext uri="{FF2B5EF4-FFF2-40B4-BE49-F238E27FC236}">
                                  <a16:creationId xmlns:a16="http://schemas.microsoft.com/office/drawing/2014/main" id="{5A05C91D-476B-DEA9-4817-3A9DD3051CB3}"/>
                                </a:ext>
                              </a:extLst>
                            </p:cNvPr>
                            <p:cNvPicPr/>
                            <p:nvPr/>
                          </p:nvPicPr>
                          <p:blipFill>
                            <a:blip r:embed="rId6"/>
                            <a:stretch>
                              <a:fillRect/>
                            </a:stretch>
                          </p:blipFill>
                          <p:spPr>
                            <a:xfrm>
                              <a:off x="670351" y="3080698"/>
                              <a:ext cx="5105400" cy="2362200"/>
                            </a:xfrm>
                            <a:prstGeom prst="rect">
                              <a:avLst/>
                            </a:prstGeom>
                          </p:spPr>
                        </p:pic>
                      </p:oleObj>
                    </mc:Fallback>
                  </mc:AlternateContent>
                </a:graphicData>
              </a:graphic>
            </p:graphicFrame>
            <p:graphicFrame>
              <p:nvGraphicFramePr>
                <p:cNvPr id="15" name="オブジェクト 14">
                  <a:extLst>
                    <a:ext uri="{FF2B5EF4-FFF2-40B4-BE49-F238E27FC236}">
                      <a16:creationId xmlns:a16="http://schemas.microsoft.com/office/drawing/2014/main" id="{868ACE86-D053-B6CD-9A14-BCC28464FAFD}"/>
                    </a:ext>
                  </a:extLst>
                </p:cNvPr>
                <p:cNvGraphicFramePr>
                  <a:graphicFrameLocks noChangeAspect="1"/>
                </p:cNvGraphicFramePr>
                <p:nvPr/>
              </p:nvGraphicFramePr>
              <p:xfrm>
                <a:off x="670351" y="4983126"/>
                <a:ext cx="5105400" cy="2362200"/>
              </p:xfrm>
              <a:graphic>
                <a:graphicData uri="http://schemas.openxmlformats.org/presentationml/2006/ole">
                  <mc:AlternateContent xmlns:mc="http://schemas.openxmlformats.org/markup-compatibility/2006">
                    <mc:Choice xmlns:v="urn:schemas-microsoft-com:vml" Requires="v">
                      <p:oleObj name="KGPlot" r:id="rId7" imgW="5105520" imgH="2362320" progId="KGraph_Plot">
                        <p:embed/>
                      </p:oleObj>
                    </mc:Choice>
                    <mc:Fallback>
                      <p:oleObj name="KGPlot" r:id="rId7" imgW="5105520" imgH="2362320" progId="KGraph_Plot">
                        <p:embed/>
                        <p:pic>
                          <p:nvPicPr>
                            <p:cNvPr id="8" name="オブジェクト 7">
                              <a:extLst>
                                <a:ext uri="{FF2B5EF4-FFF2-40B4-BE49-F238E27FC236}">
                                  <a16:creationId xmlns:a16="http://schemas.microsoft.com/office/drawing/2014/main" id="{8F581B07-C971-AE29-C60B-D7A02A7C1D98}"/>
                                </a:ext>
                              </a:extLst>
                            </p:cNvPr>
                            <p:cNvPicPr/>
                            <p:nvPr/>
                          </p:nvPicPr>
                          <p:blipFill>
                            <a:blip r:embed="rId8"/>
                            <a:stretch>
                              <a:fillRect/>
                            </a:stretch>
                          </p:blipFill>
                          <p:spPr>
                            <a:xfrm>
                              <a:off x="670351" y="4983126"/>
                              <a:ext cx="5105400" cy="2362200"/>
                            </a:xfrm>
                            <a:prstGeom prst="rect">
                              <a:avLst/>
                            </a:prstGeom>
                          </p:spPr>
                        </p:pic>
                      </p:oleObj>
                    </mc:Fallback>
                  </mc:AlternateContent>
                </a:graphicData>
              </a:graphic>
            </p:graphicFrame>
            <p:graphicFrame>
              <p:nvGraphicFramePr>
                <p:cNvPr id="16" name="オブジェクト 15">
                  <a:extLst>
                    <a:ext uri="{FF2B5EF4-FFF2-40B4-BE49-F238E27FC236}">
                      <a16:creationId xmlns:a16="http://schemas.microsoft.com/office/drawing/2014/main" id="{2B00F70A-172E-4C4B-2A56-17B865155EED}"/>
                    </a:ext>
                  </a:extLst>
                </p:cNvPr>
                <p:cNvGraphicFramePr>
                  <a:graphicFrameLocks noChangeAspect="1"/>
                </p:cNvGraphicFramePr>
                <p:nvPr/>
              </p:nvGraphicFramePr>
              <p:xfrm>
                <a:off x="670351" y="6890550"/>
                <a:ext cx="5194300" cy="2654300"/>
              </p:xfrm>
              <a:graphic>
                <a:graphicData uri="http://schemas.openxmlformats.org/presentationml/2006/ole">
                  <mc:AlternateContent xmlns:mc="http://schemas.openxmlformats.org/markup-compatibility/2006">
                    <mc:Choice xmlns:v="urn:schemas-microsoft-com:vml" Requires="v">
                      <p:oleObj name="KGPlot" r:id="rId9" imgW="5194440" imgH="2654280" progId="KGraph_Plot">
                        <p:embed/>
                      </p:oleObj>
                    </mc:Choice>
                    <mc:Fallback>
                      <p:oleObj name="KGPlot" r:id="rId9" imgW="5194440" imgH="2654280" progId="KGraph_Plot">
                        <p:embed/>
                        <p:pic>
                          <p:nvPicPr>
                            <p:cNvPr id="9" name="オブジェクト 8">
                              <a:extLst>
                                <a:ext uri="{FF2B5EF4-FFF2-40B4-BE49-F238E27FC236}">
                                  <a16:creationId xmlns:a16="http://schemas.microsoft.com/office/drawing/2014/main" id="{E659F6D0-F592-B06F-D6BB-51FA3AFE2E01}"/>
                                </a:ext>
                              </a:extLst>
                            </p:cNvPr>
                            <p:cNvPicPr/>
                            <p:nvPr/>
                          </p:nvPicPr>
                          <p:blipFill>
                            <a:blip r:embed="rId10"/>
                            <a:stretch>
                              <a:fillRect/>
                            </a:stretch>
                          </p:blipFill>
                          <p:spPr>
                            <a:xfrm>
                              <a:off x="670351" y="6890550"/>
                              <a:ext cx="5194300" cy="2654300"/>
                            </a:xfrm>
                            <a:prstGeom prst="rect">
                              <a:avLst/>
                            </a:prstGeom>
                          </p:spPr>
                        </p:pic>
                      </p:oleObj>
                    </mc:Fallback>
                  </mc:AlternateContent>
                </a:graphicData>
              </a:graphic>
            </p:graphicFrame>
            <p:sp>
              <p:nvSpPr>
                <p:cNvPr id="17" name="フリーフォーム: 図形 16">
                  <a:extLst>
                    <a:ext uri="{FF2B5EF4-FFF2-40B4-BE49-F238E27FC236}">
                      <a16:creationId xmlns:a16="http://schemas.microsoft.com/office/drawing/2014/main" id="{67A25D7A-8053-CF68-CB86-3CAA28A12AD8}"/>
                    </a:ext>
                  </a:extLst>
                </p:cNvPr>
                <p:cNvSpPr/>
                <p:nvPr/>
              </p:nvSpPr>
              <p:spPr>
                <a:xfrm>
                  <a:off x="1147763" y="2478881"/>
                  <a:ext cx="2924175" cy="835819"/>
                </a:xfrm>
                <a:custGeom>
                  <a:avLst/>
                  <a:gdLst>
                    <a:gd name="connsiteX0" fmla="*/ 0 w 2924175"/>
                    <a:gd name="connsiteY0" fmla="*/ 831057 h 835819"/>
                    <a:gd name="connsiteX1" fmla="*/ 0 w 2924175"/>
                    <a:gd name="connsiteY1" fmla="*/ 781050 h 835819"/>
                    <a:gd name="connsiteX2" fmla="*/ 180975 w 2924175"/>
                    <a:gd name="connsiteY2" fmla="*/ 781050 h 835819"/>
                    <a:gd name="connsiteX3" fmla="*/ 180975 w 2924175"/>
                    <a:gd name="connsiteY3" fmla="*/ 590550 h 835819"/>
                    <a:gd name="connsiteX4" fmla="*/ 369093 w 2924175"/>
                    <a:gd name="connsiteY4" fmla="*/ 590550 h 835819"/>
                    <a:gd name="connsiteX5" fmla="*/ 369093 w 2924175"/>
                    <a:gd name="connsiteY5" fmla="*/ 640557 h 835819"/>
                    <a:gd name="connsiteX6" fmla="*/ 547687 w 2924175"/>
                    <a:gd name="connsiteY6" fmla="*/ 640557 h 835819"/>
                    <a:gd name="connsiteX7" fmla="*/ 547687 w 2924175"/>
                    <a:gd name="connsiteY7" fmla="*/ 445294 h 835819"/>
                    <a:gd name="connsiteX8" fmla="*/ 735806 w 2924175"/>
                    <a:gd name="connsiteY8" fmla="*/ 445294 h 835819"/>
                    <a:gd name="connsiteX9" fmla="*/ 735806 w 2924175"/>
                    <a:gd name="connsiteY9" fmla="*/ 528638 h 835819"/>
                    <a:gd name="connsiteX10" fmla="*/ 921543 w 2924175"/>
                    <a:gd name="connsiteY10" fmla="*/ 528638 h 835819"/>
                    <a:gd name="connsiteX11" fmla="*/ 921543 w 2924175"/>
                    <a:gd name="connsiteY11" fmla="*/ 0 h 835819"/>
                    <a:gd name="connsiteX12" fmla="*/ 1097756 w 2924175"/>
                    <a:gd name="connsiteY12" fmla="*/ 0 h 835819"/>
                    <a:gd name="connsiteX13" fmla="*/ 1097756 w 2924175"/>
                    <a:gd name="connsiteY13" fmla="*/ 247650 h 835819"/>
                    <a:gd name="connsiteX14" fmla="*/ 1281112 w 2924175"/>
                    <a:gd name="connsiteY14" fmla="*/ 247650 h 835819"/>
                    <a:gd name="connsiteX15" fmla="*/ 1281112 w 2924175"/>
                    <a:gd name="connsiteY15" fmla="*/ 435769 h 835819"/>
                    <a:gd name="connsiteX16" fmla="*/ 1462087 w 2924175"/>
                    <a:gd name="connsiteY16" fmla="*/ 435769 h 835819"/>
                    <a:gd name="connsiteX17" fmla="*/ 1462087 w 2924175"/>
                    <a:gd name="connsiteY17" fmla="*/ 147638 h 835819"/>
                    <a:gd name="connsiteX18" fmla="*/ 1833562 w 2924175"/>
                    <a:gd name="connsiteY18" fmla="*/ 147638 h 835819"/>
                    <a:gd name="connsiteX19" fmla="*/ 1833562 w 2924175"/>
                    <a:gd name="connsiteY19" fmla="*/ 438150 h 835819"/>
                    <a:gd name="connsiteX20" fmla="*/ 2005012 w 2924175"/>
                    <a:gd name="connsiteY20" fmla="*/ 438150 h 835819"/>
                    <a:gd name="connsiteX21" fmla="*/ 2005012 w 2924175"/>
                    <a:gd name="connsiteY21" fmla="*/ 642938 h 835819"/>
                    <a:gd name="connsiteX22" fmla="*/ 2202656 w 2924175"/>
                    <a:gd name="connsiteY22" fmla="*/ 642938 h 835819"/>
                    <a:gd name="connsiteX23" fmla="*/ 2202656 w 2924175"/>
                    <a:gd name="connsiteY23" fmla="*/ 485775 h 835819"/>
                    <a:gd name="connsiteX24" fmla="*/ 2378868 w 2924175"/>
                    <a:gd name="connsiteY24" fmla="*/ 485775 h 835819"/>
                    <a:gd name="connsiteX25" fmla="*/ 2378868 w 2924175"/>
                    <a:gd name="connsiteY25" fmla="*/ 683419 h 835819"/>
                    <a:gd name="connsiteX26" fmla="*/ 2564606 w 2924175"/>
                    <a:gd name="connsiteY26" fmla="*/ 683419 h 835819"/>
                    <a:gd name="connsiteX27" fmla="*/ 2564606 w 2924175"/>
                    <a:gd name="connsiteY27" fmla="*/ 783432 h 835819"/>
                    <a:gd name="connsiteX28" fmla="*/ 2924175 w 2924175"/>
                    <a:gd name="connsiteY28" fmla="*/ 783432 h 835819"/>
                    <a:gd name="connsiteX29" fmla="*/ 2924175 w 2924175"/>
                    <a:gd name="connsiteY29" fmla="*/ 835819 h 835819"/>
                    <a:gd name="connsiteX30" fmla="*/ 0 w 2924175"/>
                    <a:gd name="connsiteY30" fmla="*/ 831057 h 835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24175" h="835819">
                      <a:moveTo>
                        <a:pt x="0" y="831057"/>
                      </a:moveTo>
                      <a:lnTo>
                        <a:pt x="0" y="781050"/>
                      </a:lnTo>
                      <a:lnTo>
                        <a:pt x="180975" y="781050"/>
                      </a:lnTo>
                      <a:lnTo>
                        <a:pt x="180975" y="590550"/>
                      </a:lnTo>
                      <a:lnTo>
                        <a:pt x="369093" y="590550"/>
                      </a:lnTo>
                      <a:lnTo>
                        <a:pt x="369093" y="640557"/>
                      </a:lnTo>
                      <a:lnTo>
                        <a:pt x="547687" y="640557"/>
                      </a:lnTo>
                      <a:lnTo>
                        <a:pt x="547687" y="445294"/>
                      </a:lnTo>
                      <a:lnTo>
                        <a:pt x="735806" y="445294"/>
                      </a:lnTo>
                      <a:lnTo>
                        <a:pt x="735806" y="528638"/>
                      </a:lnTo>
                      <a:lnTo>
                        <a:pt x="921543" y="528638"/>
                      </a:lnTo>
                      <a:lnTo>
                        <a:pt x="921543" y="0"/>
                      </a:lnTo>
                      <a:lnTo>
                        <a:pt x="1097756" y="0"/>
                      </a:lnTo>
                      <a:lnTo>
                        <a:pt x="1097756" y="247650"/>
                      </a:lnTo>
                      <a:lnTo>
                        <a:pt x="1281112" y="247650"/>
                      </a:lnTo>
                      <a:lnTo>
                        <a:pt x="1281112" y="435769"/>
                      </a:lnTo>
                      <a:lnTo>
                        <a:pt x="1462087" y="435769"/>
                      </a:lnTo>
                      <a:lnTo>
                        <a:pt x="1462087" y="147638"/>
                      </a:lnTo>
                      <a:lnTo>
                        <a:pt x="1833562" y="147638"/>
                      </a:lnTo>
                      <a:lnTo>
                        <a:pt x="1833562" y="438150"/>
                      </a:lnTo>
                      <a:lnTo>
                        <a:pt x="2005012" y="438150"/>
                      </a:lnTo>
                      <a:lnTo>
                        <a:pt x="2005012" y="642938"/>
                      </a:lnTo>
                      <a:lnTo>
                        <a:pt x="2202656" y="642938"/>
                      </a:lnTo>
                      <a:lnTo>
                        <a:pt x="2202656" y="485775"/>
                      </a:lnTo>
                      <a:lnTo>
                        <a:pt x="2378868" y="485775"/>
                      </a:lnTo>
                      <a:lnTo>
                        <a:pt x="2378868" y="683419"/>
                      </a:lnTo>
                      <a:lnTo>
                        <a:pt x="2564606" y="683419"/>
                      </a:lnTo>
                      <a:lnTo>
                        <a:pt x="2564606" y="783432"/>
                      </a:lnTo>
                      <a:lnTo>
                        <a:pt x="2924175" y="783432"/>
                      </a:lnTo>
                      <a:lnTo>
                        <a:pt x="2924175" y="835819"/>
                      </a:lnTo>
                      <a:lnTo>
                        <a:pt x="0" y="831057"/>
                      </a:lnTo>
                      <a:close/>
                    </a:path>
                  </a:pathLst>
                </a:cu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フリーフォーム: 図形 17">
                  <a:extLst>
                    <a:ext uri="{FF2B5EF4-FFF2-40B4-BE49-F238E27FC236}">
                      <a16:creationId xmlns:a16="http://schemas.microsoft.com/office/drawing/2014/main" id="{F199BCB1-7C18-BA5F-8EA4-4CAFB63EDDCC}"/>
                    </a:ext>
                  </a:extLst>
                </p:cNvPr>
                <p:cNvSpPr/>
                <p:nvPr/>
              </p:nvSpPr>
              <p:spPr>
                <a:xfrm>
                  <a:off x="1700213" y="2724150"/>
                  <a:ext cx="2743200" cy="583406"/>
                </a:xfrm>
                <a:custGeom>
                  <a:avLst/>
                  <a:gdLst>
                    <a:gd name="connsiteX0" fmla="*/ 0 w 2743200"/>
                    <a:gd name="connsiteY0" fmla="*/ 581025 h 583406"/>
                    <a:gd name="connsiteX1" fmla="*/ 0 w 2743200"/>
                    <a:gd name="connsiteY1" fmla="*/ 488156 h 583406"/>
                    <a:gd name="connsiteX2" fmla="*/ 192881 w 2743200"/>
                    <a:gd name="connsiteY2" fmla="*/ 488156 h 583406"/>
                    <a:gd name="connsiteX3" fmla="*/ 192881 w 2743200"/>
                    <a:gd name="connsiteY3" fmla="*/ 250031 h 583406"/>
                    <a:gd name="connsiteX4" fmla="*/ 366712 w 2743200"/>
                    <a:gd name="connsiteY4" fmla="*/ 250031 h 583406"/>
                    <a:gd name="connsiteX5" fmla="*/ 366712 w 2743200"/>
                    <a:gd name="connsiteY5" fmla="*/ 138113 h 583406"/>
                    <a:gd name="connsiteX6" fmla="*/ 540543 w 2743200"/>
                    <a:gd name="connsiteY6" fmla="*/ 138113 h 583406"/>
                    <a:gd name="connsiteX7" fmla="*/ 540543 w 2743200"/>
                    <a:gd name="connsiteY7" fmla="*/ 50006 h 583406"/>
                    <a:gd name="connsiteX8" fmla="*/ 733425 w 2743200"/>
                    <a:gd name="connsiteY8" fmla="*/ 50006 h 583406"/>
                    <a:gd name="connsiteX9" fmla="*/ 733425 w 2743200"/>
                    <a:gd name="connsiteY9" fmla="*/ 245269 h 583406"/>
                    <a:gd name="connsiteX10" fmla="*/ 912018 w 2743200"/>
                    <a:gd name="connsiteY10" fmla="*/ 245269 h 583406"/>
                    <a:gd name="connsiteX11" fmla="*/ 912018 w 2743200"/>
                    <a:gd name="connsiteY11" fmla="*/ 140494 h 583406"/>
                    <a:gd name="connsiteX12" fmla="*/ 1100137 w 2743200"/>
                    <a:gd name="connsiteY12" fmla="*/ 140494 h 583406"/>
                    <a:gd name="connsiteX13" fmla="*/ 1100137 w 2743200"/>
                    <a:gd name="connsiteY13" fmla="*/ 104775 h 583406"/>
                    <a:gd name="connsiteX14" fmla="*/ 1278731 w 2743200"/>
                    <a:gd name="connsiteY14" fmla="*/ 104775 h 583406"/>
                    <a:gd name="connsiteX15" fmla="*/ 1278731 w 2743200"/>
                    <a:gd name="connsiteY15" fmla="*/ 0 h 583406"/>
                    <a:gd name="connsiteX16" fmla="*/ 1464468 w 2743200"/>
                    <a:gd name="connsiteY16" fmla="*/ 0 h 583406"/>
                    <a:gd name="connsiteX17" fmla="*/ 1464468 w 2743200"/>
                    <a:gd name="connsiteY17" fmla="*/ 142875 h 583406"/>
                    <a:gd name="connsiteX18" fmla="*/ 1652587 w 2743200"/>
                    <a:gd name="connsiteY18" fmla="*/ 142875 h 583406"/>
                    <a:gd name="connsiteX19" fmla="*/ 1652587 w 2743200"/>
                    <a:gd name="connsiteY19" fmla="*/ 450056 h 583406"/>
                    <a:gd name="connsiteX20" fmla="*/ 1833562 w 2743200"/>
                    <a:gd name="connsiteY20" fmla="*/ 450056 h 583406"/>
                    <a:gd name="connsiteX21" fmla="*/ 1833562 w 2743200"/>
                    <a:gd name="connsiteY21" fmla="*/ 528638 h 583406"/>
                    <a:gd name="connsiteX22" fmla="*/ 2190750 w 2743200"/>
                    <a:gd name="connsiteY22" fmla="*/ 528638 h 583406"/>
                    <a:gd name="connsiteX23" fmla="*/ 2190750 w 2743200"/>
                    <a:gd name="connsiteY23" fmla="*/ 583406 h 583406"/>
                    <a:gd name="connsiteX24" fmla="*/ 2369343 w 2743200"/>
                    <a:gd name="connsiteY24" fmla="*/ 583406 h 583406"/>
                    <a:gd name="connsiteX25" fmla="*/ 2369343 w 2743200"/>
                    <a:gd name="connsiteY25" fmla="*/ 445294 h 583406"/>
                    <a:gd name="connsiteX26" fmla="*/ 2564606 w 2743200"/>
                    <a:gd name="connsiteY26" fmla="*/ 445294 h 583406"/>
                    <a:gd name="connsiteX27" fmla="*/ 2564606 w 2743200"/>
                    <a:gd name="connsiteY27" fmla="*/ 488156 h 583406"/>
                    <a:gd name="connsiteX28" fmla="*/ 2743200 w 2743200"/>
                    <a:gd name="connsiteY28" fmla="*/ 488156 h 583406"/>
                    <a:gd name="connsiteX29" fmla="*/ 2743200 w 2743200"/>
                    <a:gd name="connsiteY29" fmla="*/ 578644 h 583406"/>
                    <a:gd name="connsiteX30" fmla="*/ 0 w 2743200"/>
                    <a:gd name="connsiteY30" fmla="*/ 581025 h 583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43200" h="583406">
                      <a:moveTo>
                        <a:pt x="0" y="581025"/>
                      </a:moveTo>
                      <a:lnTo>
                        <a:pt x="0" y="488156"/>
                      </a:lnTo>
                      <a:lnTo>
                        <a:pt x="192881" y="488156"/>
                      </a:lnTo>
                      <a:lnTo>
                        <a:pt x="192881" y="250031"/>
                      </a:lnTo>
                      <a:lnTo>
                        <a:pt x="366712" y="250031"/>
                      </a:lnTo>
                      <a:lnTo>
                        <a:pt x="366712" y="138113"/>
                      </a:lnTo>
                      <a:lnTo>
                        <a:pt x="540543" y="138113"/>
                      </a:lnTo>
                      <a:lnTo>
                        <a:pt x="540543" y="50006"/>
                      </a:lnTo>
                      <a:lnTo>
                        <a:pt x="733425" y="50006"/>
                      </a:lnTo>
                      <a:lnTo>
                        <a:pt x="733425" y="245269"/>
                      </a:lnTo>
                      <a:lnTo>
                        <a:pt x="912018" y="245269"/>
                      </a:lnTo>
                      <a:lnTo>
                        <a:pt x="912018" y="140494"/>
                      </a:lnTo>
                      <a:lnTo>
                        <a:pt x="1100137" y="140494"/>
                      </a:lnTo>
                      <a:lnTo>
                        <a:pt x="1100137" y="104775"/>
                      </a:lnTo>
                      <a:lnTo>
                        <a:pt x="1278731" y="104775"/>
                      </a:lnTo>
                      <a:lnTo>
                        <a:pt x="1278731" y="0"/>
                      </a:lnTo>
                      <a:lnTo>
                        <a:pt x="1464468" y="0"/>
                      </a:lnTo>
                      <a:lnTo>
                        <a:pt x="1464468" y="142875"/>
                      </a:lnTo>
                      <a:lnTo>
                        <a:pt x="1652587" y="142875"/>
                      </a:lnTo>
                      <a:lnTo>
                        <a:pt x="1652587" y="450056"/>
                      </a:lnTo>
                      <a:lnTo>
                        <a:pt x="1833562" y="450056"/>
                      </a:lnTo>
                      <a:lnTo>
                        <a:pt x="1833562" y="528638"/>
                      </a:lnTo>
                      <a:lnTo>
                        <a:pt x="2190750" y="528638"/>
                      </a:lnTo>
                      <a:lnTo>
                        <a:pt x="2190750" y="583406"/>
                      </a:lnTo>
                      <a:lnTo>
                        <a:pt x="2369343" y="583406"/>
                      </a:lnTo>
                      <a:lnTo>
                        <a:pt x="2369343" y="445294"/>
                      </a:lnTo>
                      <a:lnTo>
                        <a:pt x="2564606" y="445294"/>
                      </a:lnTo>
                      <a:lnTo>
                        <a:pt x="2564606" y="488156"/>
                      </a:lnTo>
                      <a:lnTo>
                        <a:pt x="2743200" y="488156"/>
                      </a:lnTo>
                      <a:lnTo>
                        <a:pt x="2743200" y="578644"/>
                      </a:lnTo>
                      <a:lnTo>
                        <a:pt x="0" y="581025"/>
                      </a:lnTo>
                      <a:close/>
                    </a:path>
                  </a:pathLst>
                </a:cu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フリーフォーム: 図形 18">
                  <a:extLst>
                    <a:ext uri="{FF2B5EF4-FFF2-40B4-BE49-F238E27FC236}">
                      <a16:creationId xmlns:a16="http://schemas.microsoft.com/office/drawing/2014/main" id="{9F87DBA3-525A-9D34-DF1B-45A2DC193A65}"/>
                    </a:ext>
                  </a:extLst>
                </p:cNvPr>
                <p:cNvSpPr/>
                <p:nvPr/>
              </p:nvSpPr>
              <p:spPr>
                <a:xfrm>
                  <a:off x="1700213" y="4236244"/>
                  <a:ext cx="2371725" cy="973931"/>
                </a:xfrm>
                <a:custGeom>
                  <a:avLst/>
                  <a:gdLst>
                    <a:gd name="connsiteX0" fmla="*/ 0 w 2371725"/>
                    <a:gd name="connsiteY0" fmla="*/ 969169 h 973931"/>
                    <a:gd name="connsiteX1" fmla="*/ 0 w 2371725"/>
                    <a:gd name="connsiteY1" fmla="*/ 876300 h 973931"/>
                    <a:gd name="connsiteX2" fmla="*/ 188118 w 2371725"/>
                    <a:gd name="connsiteY2" fmla="*/ 876300 h 973931"/>
                    <a:gd name="connsiteX3" fmla="*/ 188118 w 2371725"/>
                    <a:gd name="connsiteY3" fmla="*/ 916781 h 973931"/>
                    <a:gd name="connsiteX4" fmla="*/ 359568 w 2371725"/>
                    <a:gd name="connsiteY4" fmla="*/ 916781 h 973931"/>
                    <a:gd name="connsiteX5" fmla="*/ 359568 w 2371725"/>
                    <a:gd name="connsiteY5" fmla="*/ 971550 h 973931"/>
                    <a:gd name="connsiteX6" fmla="*/ 542925 w 2371725"/>
                    <a:gd name="connsiteY6" fmla="*/ 971550 h 973931"/>
                    <a:gd name="connsiteX7" fmla="*/ 542925 w 2371725"/>
                    <a:gd name="connsiteY7" fmla="*/ 788194 h 973931"/>
                    <a:gd name="connsiteX8" fmla="*/ 738187 w 2371725"/>
                    <a:gd name="connsiteY8" fmla="*/ 788194 h 973931"/>
                    <a:gd name="connsiteX9" fmla="*/ 738187 w 2371725"/>
                    <a:gd name="connsiteY9" fmla="*/ 690562 h 973931"/>
                    <a:gd name="connsiteX10" fmla="*/ 914400 w 2371725"/>
                    <a:gd name="connsiteY10" fmla="*/ 690562 h 973931"/>
                    <a:gd name="connsiteX11" fmla="*/ 914400 w 2371725"/>
                    <a:gd name="connsiteY11" fmla="*/ 0 h 973931"/>
                    <a:gd name="connsiteX12" fmla="*/ 1104900 w 2371725"/>
                    <a:gd name="connsiteY12" fmla="*/ 0 h 973931"/>
                    <a:gd name="connsiteX13" fmla="*/ 1104900 w 2371725"/>
                    <a:gd name="connsiteY13" fmla="*/ 238125 h 973931"/>
                    <a:gd name="connsiteX14" fmla="*/ 1281112 w 2371725"/>
                    <a:gd name="connsiteY14" fmla="*/ 238125 h 973931"/>
                    <a:gd name="connsiteX15" fmla="*/ 1281112 w 2371725"/>
                    <a:gd name="connsiteY15" fmla="*/ 97631 h 973931"/>
                    <a:gd name="connsiteX16" fmla="*/ 1454943 w 2371725"/>
                    <a:gd name="connsiteY16" fmla="*/ 97631 h 973931"/>
                    <a:gd name="connsiteX17" fmla="*/ 1454943 w 2371725"/>
                    <a:gd name="connsiteY17" fmla="*/ 392906 h 973931"/>
                    <a:gd name="connsiteX18" fmla="*/ 1654968 w 2371725"/>
                    <a:gd name="connsiteY18" fmla="*/ 392906 h 973931"/>
                    <a:gd name="connsiteX19" fmla="*/ 1654968 w 2371725"/>
                    <a:gd name="connsiteY19" fmla="*/ 633412 h 973931"/>
                    <a:gd name="connsiteX20" fmla="*/ 1824037 w 2371725"/>
                    <a:gd name="connsiteY20" fmla="*/ 633412 h 973931"/>
                    <a:gd name="connsiteX21" fmla="*/ 1824037 w 2371725"/>
                    <a:gd name="connsiteY21" fmla="*/ 438150 h 973931"/>
                    <a:gd name="connsiteX22" fmla="*/ 2014537 w 2371725"/>
                    <a:gd name="connsiteY22" fmla="*/ 438150 h 973931"/>
                    <a:gd name="connsiteX23" fmla="*/ 2014537 w 2371725"/>
                    <a:gd name="connsiteY23" fmla="*/ 788194 h 973931"/>
                    <a:gd name="connsiteX24" fmla="*/ 2188368 w 2371725"/>
                    <a:gd name="connsiteY24" fmla="*/ 788194 h 973931"/>
                    <a:gd name="connsiteX25" fmla="*/ 2188368 w 2371725"/>
                    <a:gd name="connsiteY25" fmla="*/ 828675 h 973931"/>
                    <a:gd name="connsiteX26" fmla="*/ 2371725 w 2371725"/>
                    <a:gd name="connsiteY26" fmla="*/ 828675 h 973931"/>
                    <a:gd name="connsiteX27" fmla="*/ 2371725 w 2371725"/>
                    <a:gd name="connsiteY27" fmla="*/ 973931 h 973931"/>
                    <a:gd name="connsiteX28" fmla="*/ 0 w 2371725"/>
                    <a:gd name="connsiteY28" fmla="*/ 969169 h 9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71725" h="973931">
                      <a:moveTo>
                        <a:pt x="0" y="969169"/>
                      </a:moveTo>
                      <a:lnTo>
                        <a:pt x="0" y="876300"/>
                      </a:lnTo>
                      <a:lnTo>
                        <a:pt x="188118" y="876300"/>
                      </a:lnTo>
                      <a:lnTo>
                        <a:pt x="188118" y="916781"/>
                      </a:lnTo>
                      <a:lnTo>
                        <a:pt x="359568" y="916781"/>
                      </a:lnTo>
                      <a:lnTo>
                        <a:pt x="359568" y="971550"/>
                      </a:lnTo>
                      <a:lnTo>
                        <a:pt x="542925" y="971550"/>
                      </a:lnTo>
                      <a:lnTo>
                        <a:pt x="542925" y="788194"/>
                      </a:lnTo>
                      <a:lnTo>
                        <a:pt x="738187" y="788194"/>
                      </a:lnTo>
                      <a:lnTo>
                        <a:pt x="738187" y="690562"/>
                      </a:lnTo>
                      <a:lnTo>
                        <a:pt x="914400" y="690562"/>
                      </a:lnTo>
                      <a:lnTo>
                        <a:pt x="914400" y="0"/>
                      </a:lnTo>
                      <a:lnTo>
                        <a:pt x="1104900" y="0"/>
                      </a:lnTo>
                      <a:lnTo>
                        <a:pt x="1104900" y="238125"/>
                      </a:lnTo>
                      <a:lnTo>
                        <a:pt x="1281112" y="238125"/>
                      </a:lnTo>
                      <a:lnTo>
                        <a:pt x="1281112" y="97631"/>
                      </a:lnTo>
                      <a:lnTo>
                        <a:pt x="1454943" y="97631"/>
                      </a:lnTo>
                      <a:lnTo>
                        <a:pt x="1454943" y="392906"/>
                      </a:lnTo>
                      <a:lnTo>
                        <a:pt x="1654968" y="392906"/>
                      </a:lnTo>
                      <a:lnTo>
                        <a:pt x="1654968" y="633412"/>
                      </a:lnTo>
                      <a:lnTo>
                        <a:pt x="1824037" y="633412"/>
                      </a:lnTo>
                      <a:lnTo>
                        <a:pt x="1824037" y="438150"/>
                      </a:lnTo>
                      <a:lnTo>
                        <a:pt x="2014537" y="438150"/>
                      </a:lnTo>
                      <a:lnTo>
                        <a:pt x="2014537" y="788194"/>
                      </a:lnTo>
                      <a:lnTo>
                        <a:pt x="2188368" y="788194"/>
                      </a:lnTo>
                      <a:lnTo>
                        <a:pt x="2188368" y="828675"/>
                      </a:lnTo>
                      <a:lnTo>
                        <a:pt x="2371725" y="828675"/>
                      </a:lnTo>
                      <a:lnTo>
                        <a:pt x="2371725" y="973931"/>
                      </a:lnTo>
                      <a:lnTo>
                        <a:pt x="0" y="969169"/>
                      </a:lnTo>
                      <a:close/>
                    </a:path>
                  </a:pathLst>
                </a:cu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フリーフォーム: 図形 19">
                  <a:extLst>
                    <a:ext uri="{FF2B5EF4-FFF2-40B4-BE49-F238E27FC236}">
                      <a16:creationId xmlns:a16="http://schemas.microsoft.com/office/drawing/2014/main" id="{508A12B4-AAB6-32E4-C7E4-C8D309CF17D9}"/>
                    </a:ext>
                  </a:extLst>
                </p:cNvPr>
                <p:cNvSpPr/>
                <p:nvPr/>
              </p:nvSpPr>
              <p:spPr>
                <a:xfrm>
                  <a:off x="2247900" y="4338638"/>
                  <a:ext cx="1828800" cy="871537"/>
                </a:xfrm>
                <a:custGeom>
                  <a:avLst/>
                  <a:gdLst>
                    <a:gd name="connsiteX0" fmla="*/ 0 w 1828800"/>
                    <a:gd name="connsiteY0" fmla="*/ 871537 h 871537"/>
                    <a:gd name="connsiteX1" fmla="*/ 0 w 1828800"/>
                    <a:gd name="connsiteY1" fmla="*/ 740568 h 871537"/>
                    <a:gd name="connsiteX2" fmla="*/ 183356 w 1828800"/>
                    <a:gd name="connsiteY2" fmla="*/ 740568 h 871537"/>
                    <a:gd name="connsiteX3" fmla="*/ 183356 w 1828800"/>
                    <a:gd name="connsiteY3" fmla="*/ 683418 h 871537"/>
                    <a:gd name="connsiteX4" fmla="*/ 371475 w 1828800"/>
                    <a:gd name="connsiteY4" fmla="*/ 683418 h 871537"/>
                    <a:gd name="connsiteX5" fmla="*/ 371475 w 1828800"/>
                    <a:gd name="connsiteY5" fmla="*/ 485775 h 871537"/>
                    <a:gd name="connsiteX6" fmla="*/ 557213 w 1828800"/>
                    <a:gd name="connsiteY6" fmla="*/ 485775 h 871537"/>
                    <a:gd name="connsiteX7" fmla="*/ 557213 w 1828800"/>
                    <a:gd name="connsiteY7" fmla="*/ 340518 h 871537"/>
                    <a:gd name="connsiteX8" fmla="*/ 731044 w 1828800"/>
                    <a:gd name="connsiteY8" fmla="*/ 340518 h 871537"/>
                    <a:gd name="connsiteX9" fmla="*/ 731044 w 1828800"/>
                    <a:gd name="connsiteY9" fmla="*/ 0 h 871537"/>
                    <a:gd name="connsiteX10" fmla="*/ 916781 w 1828800"/>
                    <a:gd name="connsiteY10" fmla="*/ 0 h 871537"/>
                    <a:gd name="connsiteX11" fmla="*/ 916781 w 1828800"/>
                    <a:gd name="connsiteY11" fmla="*/ 190500 h 871537"/>
                    <a:gd name="connsiteX12" fmla="*/ 1102519 w 1828800"/>
                    <a:gd name="connsiteY12" fmla="*/ 190500 h 871537"/>
                    <a:gd name="connsiteX13" fmla="*/ 1102519 w 1828800"/>
                    <a:gd name="connsiteY13" fmla="*/ 426243 h 871537"/>
                    <a:gd name="connsiteX14" fmla="*/ 1281113 w 1828800"/>
                    <a:gd name="connsiteY14" fmla="*/ 426243 h 871537"/>
                    <a:gd name="connsiteX15" fmla="*/ 1281113 w 1828800"/>
                    <a:gd name="connsiteY15" fmla="*/ 528637 h 871537"/>
                    <a:gd name="connsiteX16" fmla="*/ 1471613 w 1828800"/>
                    <a:gd name="connsiteY16" fmla="*/ 528637 h 871537"/>
                    <a:gd name="connsiteX17" fmla="*/ 1471613 w 1828800"/>
                    <a:gd name="connsiteY17" fmla="*/ 576262 h 871537"/>
                    <a:gd name="connsiteX18" fmla="*/ 1635919 w 1828800"/>
                    <a:gd name="connsiteY18" fmla="*/ 576262 h 871537"/>
                    <a:gd name="connsiteX19" fmla="*/ 1635919 w 1828800"/>
                    <a:gd name="connsiteY19" fmla="*/ 676275 h 871537"/>
                    <a:gd name="connsiteX20" fmla="*/ 1828800 w 1828800"/>
                    <a:gd name="connsiteY20" fmla="*/ 676275 h 871537"/>
                    <a:gd name="connsiteX21" fmla="*/ 1828800 w 1828800"/>
                    <a:gd name="connsiteY21" fmla="*/ 871537 h 871537"/>
                    <a:gd name="connsiteX22" fmla="*/ 0 w 1828800"/>
                    <a:gd name="connsiteY22" fmla="*/ 871537 h 87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8800" h="871537">
                      <a:moveTo>
                        <a:pt x="0" y="871537"/>
                      </a:moveTo>
                      <a:lnTo>
                        <a:pt x="0" y="740568"/>
                      </a:lnTo>
                      <a:lnTo>
                        <a:pt x="183356" y="740568"/>
                      </a:lnTo>
                      <a:lnTo>
                        <a:pt x="183356" y="683418"/>
                      </a:lnTo>
                      <a:lnTo>
                        <a:pt x="371475" y="683418"/>
                      </a:lnTo>
                      <a:lnTo>
                        <a:pt x="371475" y="485775"/>
                      </a:lnTo>
                      <a:lnTo>
                        <a:pt x="557213" y="485775"/>
                      </a:lnTo>
                      <a:lnTo>
                        <a:pt x="557213" y="340518"/>
                      </a:lnTo>
                      <a:lnTo>
                        <a:pt x="731044" y="340518"/>
                      </a:lnTo>
                      <a:lnTo>
                        <a:pt x="731044" y="0"/>
                      </a:lnTo>
                      <a:lnTo>
                        <a:pt x="916781" y="0"/>
                      </a:lnTo>
                      <a:lnTo>
                        <a:pt x="916781" y="190500"/>
                      </a:lnTo>
                      <a:lnTo>
                        <a:pt x="1102519" y="190500"/>
                      </a:lnTo>
                      <a:lnTo>
                        <a:pt x="1102519" y="426243"/>
                      </a:lnTo>
                      <a:lnTo>
                        <a:pt x="1281113" y="426243"/>
                      </a:lnTo>
                      <a:lnTo>
                        <a:pt x="1281113" y="528637"/>
                      </a:lnTo>
                      <a:lnTo>
                        <a:pt x="1471613" y="528637"/>
                      </a:lnTo>
                      <a:lnTo>
                        <a:pt x="1471613" y="576262"/>
                      </a:lnTo>
                      <a:lnTo>
                        <a:pt x="1635919" y="576262"/>
                      </a:lnTo>
                      <a:lnTo>
                        <a:pt x="1635919" y="676275"/>
                      </a:lnTo>
                      <a:lnTo>
                        <a:pt x="1828800" y="676275"/>
                      </a:lnTo>
                      <a:lnTo>
                        <a:pt x="1828800" y="871537"/>
                      </a:lnTo>
                      <a:lnTo>
                        <a:pt x="0" y="871537"/>
                      </a:lnTo>
                      <a:close/>
                    </a:path>
                  </a:pathLst>
                </a:cu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フリーフォーム: 図形 20">
                  <a:extLst>
                    <a:ext uri="{FF2B5EF4-FFF2-40B4-BE49-F238E27FC236}">
                      <a16:creationId xmlns:a16="http://schemas.microsoft.com/office/drawing/2014/main" id="{C5605EE2-3C0D-4141-9BF1-F6CFF56246F1}"/>
                    </a:ext>
                  </a:extLst>
                </p:cNvPr>
                <p:cNvSpPr/>
                <p:nvPr/>
              </p:nvSpPr>
              <p:spPr>
                <a:xfrm>
                  <a:off x="2245519" y="6341269"/>
                  <a:ext cx="2195512" cy="776287"/>
                </a:xfrm>
                <a:custGeom>
                  <a:avLst/>
                  <a:gdLst>
                    <a:gd name="connsiteX0" fmla="*/ 0 w 2195512"/>
                    <a:gd name="connsiteY0" fmla="*/ 776287 h 776287"/>
                    <a:gd name="connsiteX1" fmla="*/ 0 w 2195512"/>
                    <a:gd name="connsiteY1" fmla="*/ 578644 h 776287"/>
                    <a:gd name="connsiteX2" fmla="*/ 192881 w 2195512"/>
                    <a:gd name="connsiteY2" fmla="*/ 578644 h 776287"/>
                    <a:gd name="connsiteX3" fmla="*/ 192881 w 2195512"/>
                    <a:gd name="connsiteY3" fmla="*/ 431006 h 776287"/>
                    <a:gd name="connsiteX4" fmla="*/ 369094 w 2195512"/>
                    <a:gd name="connsiteY4" fmla="*/ 431006 h 776287"/>
                    <a:gd name="connsiteX5" fmla="*/ 369094 w 2195512"/>
                    <a:gd name="connsiteY5" fmla="*/ 381000 h 776287"/>
                    <a:gd name="connsiteX6" fmla="*/ 557212 w 2195512"/>
                    <a:gd name="connsiteY6" fmla="*/ 381000 h 776287"/>
                    <a:gd name="connsiteX7" fmla="*/ 557212 w 2195512"/>
                    <a:gd name="connsiteY7" fmla="*/ 328612 h 776287"/>
                    <a:gd name="connsiteX8" fmla="*/ 735806 w 2195512"/>
                    <a:gd name="connsiteY8" fmla="*/ 328612 h 776287"/>
                    <a:gd name="connsiteX9" fmla="*/ 735806 w 2195512"/>
                    <a:gd name="connsiteY9" fmla="*/ 290512 h 776287"/>
                    <a:gd name="connsiteX10" fmla="*/ 909637 w 2195512"/>
                    <a:gd name="connsiteY10" fmla="*/ 290512 h 776287"/>
                    <a:gd name="connsiteX11" fmla="*/ 909637 w 2195512"/>
                    <a:gd name="connsiteY11" fmla="*/ 0 h 776287"/>
                    <a:gd name="connsiteX12" fmla="*/ 1100137 w 2195512"/>
                    <a:gd name="connsiteY12" fmla="*/ 0 h 776287"/>
                    <a:gd name="connsiteX13" fmla="*/ 1100137 w 2195512"/>
                    <a:gd name="connsiteY13" fmla="*/ 283369 h 776287"/>
                    <a:gd name="connsiteX14" fmla="*/ 1278731 w 2195512"/>
                    <a:gd name="connsiteY14" fmla="*/ 283369 h 776287"/>
                    <a:gd name="connsiteX15" fmla="*/ 1278731 w 2195512"/>
                    <a:gd name="connsiteY15" fmla="*/ 481012 h 776287"/>
                    <a:gd name="connsiteX16" fmla="*/ 1652587 w 2195512"/>
                    <a:gd name="connsiteY16" fmla="*/ 481012 h 776287"/>
                    <a:gd name="connsiteX17" fmla="*/ 1652587 w 2195512"/>
                    <a:gd name="connsiteY17" fmla="*/ 585787 h 776287"/>
                    <a:gd name="connsiteX18" fmla="*/ 1824037 w 2195512"/>
                    <a:gd name="connsiteY18" fmla="*/ 585787 h 776287"/>
                    <a:gd name="connsiteX19" fmla="*/ 1824037 w 2195512"/>
                    <a:gd name="connsiteY19" fmla="*/ 628650 h 776287"/>
                    <a:gd name="connsiteX20" fmla="*/ 2012156 w 2195512"/>
                    <a:gd name="connsiteY20" fmla="*/ 628650 h 776287"/>
                    <a:gd name="connsiteX21" fmla="*/ 2012156 w 2195512"/>
                    <a:gd name="connsiteY21" fmla="*/ 711994 h 776287"/>
                    <a:gd name="connsiteX22" fmla="*/ 2195512 w 2195512"/>
                    <a:gd name="connsiteY22" fmla="*/ 711994 h 776287"/>
                    <a:gd name="connsiteX23" fmla="*/ 2195512 w 2195512"/>
                    <a:gd name="connsiteY23" fmla="*/ 776287 h 776287"/>
                    <a:gd name="connsiteX24" fmla="*/ 0 w 2195512"/>
                    <a:gd name="connsiteY24" fmla="*/ 776287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95512" h="776287">
                      <a:moveTo>
                        <a:pt x="0" y="776287"/>
                      </a:moveTo>
                      <a:lnTo>
                        <a:pt x="0" y="578644"/>
                      </a:lnTo>
                      <a:lnTo>
                        <a:pt x="192881" y="578644"/>
                      </a:lnTo>
                      <a:lnTo>
                        <a:pt x="192881" y="431006"/>
                      </a:lnTo>
                      <a:lnTo>
                        <a:pt x="369094" y="431006"/>
                      </a:lnTo>
                      <a:lnTo>
                        <a:pt x="369094" y="381000"/>
                      </a:lnTo>
                      <a:lnTo>
                        <a:pt x="557212" y="381000"/>
                      </a:lnTo>
                      <a:lnTo>
                        <a:pt x="557212" y="328612"/>
                      </a:lnTo>
                      <a:lnTo>
                        <a:pt x="735806" y="328612"/>
                      </a:lnTo>
                      <a:lnTo>
                        <a:pt x="735806" y="290512"/>
                      </a:lnTo>
                      <a:lnTo>
                        <a:pt x="909637" y="290512"/>
                      </a:lnTo>
                      <a:lnTo>
                        <a:pt x="909637" y="0"/>
                      </a:lnTo>
                      <a:lnTo>
                        <a:pt x="1100137" y="0"/>
                      </a:lnTo>
                      <a:lnTo>
                        <a:pt x="1100137" y="283369"/>
                      </a:lnTo>
                      <a:lnTo>
                        <a:pt x="1278731" y="283369"/>
                      </a:lnTo>
                      <a:lnTo>
                        <a:pt x="1278731" y="481012"/>
                      </a:lnTo>
                      <a:lnTo>
                        <a:pt x="1652587" y="481012"/>
                      </a:lnTo>
                      <a:lnTo>
                        <a:pt x="1652587" y="585787"/>
                      </a:lnTo>
                      <a:lnTo>
                        <a:pt x="1824037" y="585787"/>
                      </a:lnTo>
                      <a:lnTo>
                        <a:pt x="1824037" y="628650"/>
                      </a:lnTo>
                      <a:lnTo>
                        <a:pt x="2012156" y="628650"/>
                      </a:lnTo>
                      <a:lnTo>
                        <a:pt x="2012156" y="711994"/>
                      </a:lnTo>
                      <a:lnTo>
                        <a:pt x="2195512" y="711994"/>
                      </a:lnTo>
                      <a:lnTo>
                        <a:pt x="2195512" y="776287"/>
                      </a:lnTo>
                      <a:lnTo>
                        <a:pt x="0" y="776287"/>
                      </a:lnTo>
                      <a:close/>
                    </a:path>
                  </a:pathLst>
                </a:cu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フリーフォーム: 図形 21">
                  <a:extLst>
                    <a:ext uri="{FF2B5EF4-FFF2-40B4-BE49-F238E27FC236}">
                      <a16:creationId xmlns:a16="http://schemas.microsoft.com/office/drawing/2014/main" id="{AB311497-EDF9-61A8-8E59-34DF7CACE6B0}"/>
                    </a:ext>
                  </a:extLst>
                </p:cNvPr>
                <p:cNvSpPr/>
                <p:nvPr/>
              </p:nvSpPr>
              <p:spPr>
                <a:xfrm>
                  <a:off x="1524000" y="6479381"/>
                  <a:ext cx="3281363" cy="635794"/>
                </a:xfrm>
                <a:custGeom>
                  <a:avLst/>
                  <a:gdLst>
                    <a:gd name="connsiteX0" fmla="*/ 0 w 3281363"/>
                    <a:gd name="connsiteY0" fmla="*/ 635794 h 635794"/>
                    <a:gd name="connsiteX1" fmla="*/ 0 w 3281363"/>
                    <a:gd name="connsiteY1" fmla="*/ 583407 h 635794"/>
                    <a:gd name="connsiteX2" fmla="*/ 173831 w 3281363"/>
                    <a:gd name="connsiteY2" fmla="*/ 583407 h 635794"/>
                    <a:gd name="connsiteX3" fmla="*/ 173831 w 3281363"/>
                    <a:gd name="connsiteY3" fmla="*/ 631032 h 635794"/>
                    <a:gd name="connsiteX4" fmla="*/ 547688 w 3281363"/>
                    <a:gd name="connsiteY4" fmla="*/ 631032 h 635794"/>
                    <a:gd name="connsiteX5" fmla="*/ 547688 w 3281363"/>
                    <a:gd name="connsiteY5" fmla="*/ 588169 h 635794"/>
                    <a:gd name="connsiteX6" fmla="*/ 719138 w 3281363"/>
                    <a:gd name="connsiteY6" fmla="*/ 588169 h 635794"/>
                    <a:gd name="connsiteX7" fmla="*/ 719138 w 3281363"/>
                    <a:gd name="connsiteY7" fmla="*/ 500063 h 635794"/>
                    <a:gd name="connsiteX8" fmla="*/ 912019 w 3281363"/>
                    <a:gd name="connsiteY8" fmla="*/ 500063 h 635794"/>
                    <a:gd name="connsiteX9" fmla="*/ 912019 w 3281363"/>
                    <a:gd name="connsiteY9" fmla="*/ 390525 h 635794"/>
                    <a:gd name="connsiteX10" fmla="*/ 1278731 w 3281363"/>
                    <a:gd name="connsiteY10" fmla="*/ 390525 h 635794"/>
                    <a:gd name="connsiteX11" fmla="*/ 1278731 w 3281363"/>
                    <a:gd name="connsiteY11" fmla="*/ 288132 h 635794"/>
                    <a:gd name="connsiteX12" fmla="*/ 1635919 w 3281363"/>
                    <a:gd name="connsiteY12" fmla="*/ 288132 h 635794"/>
                    <a:gd name="connsiteX13" fmla="*/ 1635919 w 3281363"/>
                    <a:gd name="connsiteY13" fmla="*/ 195263 h 635794"/>
                    <a:gd name="connsiteX14" fmla="*/ 1828800 w 3281363"/>
                    <a:gd name="connsiteY14" fmla="*/ 195263 h 635794"/>
                    <a:gd name="connsiteX15" fmla="*/ 1828800 w 3281363"/>
                    <a:gd name="connsiteY15" fmla="*/ 395288 h 635794"/>
                    <a:gd name="connsiteX16" fmla="*/ 2005013 w 3281363"/>
                    <a:gd name="connsiteY16" fmla="*/ 395288 h 635794"/>
                    <a:gd name="connsiteX17" fmla="*/ 2005013 w 3281363"/>
                    <a:gd name="connsiteY17" fmla="*/ 0 h 635794"/>
                    <a:gd name="connsiteX18" fmla="*/ 2193131 w 3281363"/>
                    <a:gd name="connsiteY18" fmla="*/ 0 h 635794"/>
                    <a:gd name="connsiteX19" fmla="*/ 2193131 w 3281363"/>
                    <a:gd name="connsiteY19" fmla="*/ 157163 h 635794"/>
                    <a:gd name="connsiteX20" fmla="*/ 2374106 w 3281363"/>
                    <a:gd name="connsiteY20" fmla="*/ 157163 h 635794"/>
                    <a:gd name="connsiteX21" fmla="*/ 2374106 w 3281363"/>
                    <a:gd name="connsiteY21" fmla="*/ 190500 h 635794"/>
                    <a:gd name="connsiteX22" fmla="*/ 2545556 w 3281363"/>
                    <a:gd name="connsiteY22" fmla="*/ 190500 h 635794"/>
                    <a:gd name="connsiteX23" fmla="*/ 2545556 w 3281363"/>
                    <a:gd name="connsiteY23" fmla="*/ 531019 h 635794"/>
                    <a:gd name="connsiteX24" fmla="*/ 2738438 w 3281363"/>
                    <a:gd name="connsiteY24" fmla="*/ 531019 h 635794"/>
                    <a:gd name="connsiteX25" fmla="*/ 2738438 w 3281363"/>
                    <a:gd name="connsiteY25" fmla="*/ 452438 h 635794"/>
                    <a:gd name="connsiteX26" fmla="*/ 2919413 w 3281363"/>
                    <a:gd name="connsiteY26" fmla="*/ 452438 h 635794"/>
                    <a:gd name="connsiteX27" fmla="*/ 2919413 w 3281363"/>
                    <a:gd name="connsiteY27" fmla="*/ 583407 h 635794"/>
                    <a:gd name="connsiteX28" fmla="*/ 3102769 w 3281363"/>
                    <a:gd name="connsiteY28" fmla="*/ 583407 h 635794"/>
                    <a:gd name="connsiteX29" fmla="*/ 3102769 w 3281363"/>
                    <a:gd name="connsiteY29" fmla="*/ 538163 h 635794"/>
                    <a:gd name="connsiteX30" fmla="*/ 3281363 w 3281363"/>
                    <a:gd name="connsiteY30" fmla="*/ 538163 h 635794"/>
                    <a:gd name="connsiteX31" fmla="*/ 3281363 w 3281363"/>
                    <a:gd name="connsiteY31" fmla="*/ 635794 h 635794"/>
                    <a:gd name="connsiteX32" fmla="*/ 0 w 3281363"/>
                    <a:gd name="connsiteY32" fmla="*/ 635794 h 63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281363" h="635794">
                      <a:moveTo>
                        <a:pt x="0" y="635794"/>
                      </a:moveTo>
                      <a:lnTo>
                        <a:pt x="0" y="583407"/>
                      </a:lnTo>
                      <a:lnTo>
                        <a:pt x="173831" y="583407"/>
                      </a:lnTo>
                      <a:lnTo>
                        <a:pt x="173831" y="631032"/>
                      </a:lnTo>
                      <a:lnTo>
                        <a:pt x="547688" y="631032"/>
                      </a:lnTo>
                      <a:lnTo>
                        <a:pt x="547688" y="588169"/>
                      </a:lnTo>
                      <a:lnTo>
                        <a:pt x="719138" y="588169"/>
                      </a:lnTo>
                      <a:lnTo>
                        <a:pt x="719138" y="500063"/>
                      </a:lnTo>
                      <a:lnTo>
                        <a:pt x="912019" y="500063"/>
                      </a:lnTo>
                      <a:lnTo>
                        <a:pt x="912019" y="390525"/>
                      </a:lnTo>
                      <a:lnTo>
                        <a:pt x="1278731" y="390525"/>
                      </a:lnTo>
                      <a:lnTo>
                        <a:pt x="1278731" y="288132"/>
                      </a:lnTo>
                      <a:lnTo>
                        <a:pt x="1635919" y="288132"/>
                      </a:lnTo>
                      <a:lnTo>
                        <a:pt x="1635919" y="195263"/>
                      </a:lnTo>
                      <a:lnTo>
                        <a:pt x="1828800" y="195263"/>
                      </a:lnTo>
                      <a:lnTo>
                        <a:pt x="1828800" y="395288"/>
                      </a:lnTo>
                      <a:lnTo>
                        <a:pt x="2005013" y="395288"/>
                      </a:lnTo>
                      <a:lnTo>
                        <a:pt x="2005013" y="0"/>
                      </a:lnTo>
                      <a:lnTo>
                        <a:pt x="2193131" y="0"/>
                      </a:lnTo>
                      <a:lnTo>
                        <a:pt x="2193131" y="157163"/>
                      </a:lnTo>
                      <a:lnTo>
                        <a:pt x="2374106" y="157163"/>
                      </a:lnTo>
                      <a:lnTo>
                        <a:pt x="2374106" y="190500"/>
                      </a:lnTo>
                      <a:lnTo>
                        <a:pt x="2545556" y="190500"/>
                      </a:lnTo>
                      <a:lnTo>
                        <a:pt x="2545556" y="531019"/>
                      </a:lnTo>
                      <a:lnTo>
                        <a:pt x="2738438" y="531019"/>
                      </a:lnTo>
                      <a:lnTo>
                        <a:pt x="2738438" y="452438"/>
                      </a:lnTo>
                      <a:lnTo>
                        <a:pt x="2919413" y="452438"/>
                      </a:lnTo>
                      <a:lnTo>
                        <a:pt x="2919413" y="583407"/>
                      </a:lnTo>
                      <a:lnTo>
                        <a:pt x="3102769" y="583407"/>
                      </a:lnTo>
                      <a:lnTo>
                        <a:pt x="3102769" y="538163"/>
                      </a:lnTo>
                      <a:lnTo>
                        <a:pt x="3281363" y="538163"/>
                      </a:lnTo>
                      <a:lnTo>
                        <a:pt x="3281363" y="635794"/>
                      </a:lnTo>
                      <a:lnTo>
                        <a:pt x="0" y="635794"/>
                      </a:lnTo>
                      <a:close/>
                    </a:path>
                  </a:pathLst>
                </a:cu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フリーフォーム: 図形 22">
                  <a:extLst>
                    <a:ext uri="{FF2B5EF4-FFF2-40B4-BE49-F238E27FC236}">
                      <a16:creationId xmlns:a16="http://schemas.microsoft.com/office/drawing/2014/main" id="{A97F3645-9188-801E-C86D-39675D2DC3D9}"/>
                    </a:ext>
                  </a:extLst>
                </p:cNvPr>
                <p:cNvSpPr/>
                <p:nvPr/>
              </p:nvSpPr>
              <p:spPr>
                <a:xfrm>
                  <a:off x="2431254" y="8055767"/>
                  <a:ext cx="2007393" cy="969169"/>
                </a:xfrm>
                <a:custGeom>
                  <a:avLst/>
                  <a:gdLst>
                    <a:gd name="connsiteX0" fmla="*/ 0 w 2007393"/>
                    <a:gd name="connsiteY0" fmla="*/ 969169 h 969169"/>
                    <a:gd name="connsiteX1" fmla="*/ 0 w 2007393"/>
                    <a:gd name="connsiteY1" fmla="*/ 790575 h 969169"/>
                    <a:gd name="connsiteX2" fmla="*/ 178593 w 2007393"/>
                    <a:gd name="connsiteY2" fmla="*/ 790575 h 969169"/>
                    <a:gd name="connsiteX3" fmla="*/ 178593 w 2007393"/>
                    <a:gd name="connsiteY3" fmla="*/ 588169 h 969169"/>
                    <a:gd name="connsiteX4" fmla="*/ 369093 w 2007393"/>
                    <a:gd name="connsiteY4" fmla="*/ 588169 h 969169"/>
                    <a:gd name="connsiteX5" fmla="*/ 369093 w 2007393"/>
                    <a:gd name="connsiteY5" fmla="*/ 342900 h 969169"/>
                    <a:gd name="connsiteX6" fmla="*/ 547687 w 2007393"/>
                    <a:gd name="connsiteY6" fmla="*/ 342900 h 969169"/>
                    <a:gd name="connsiteX7" fmla="*/ 547687 w 2007393"/>
                    <a:gd name="connsiteY7" fmla="*/ 0 h 969169"/>
                    <a:gd name="connsiteX8" fmla="*/ 723900 w 2007393"/>
                    <a:gd name="connsiteY8" fmla="*/ 0 h 969169"/>
                    <a:gd name="connsiteX9" fmla="*/ 723900 w 2007393"/>
                    <a:gd name="connsiteY9" fmla="*/ 238125 h 969169"/>
                    <a:gd name="connsiteX10" fmla="*/ 916781 w 2007393"/>
                    <a:gd name="connsiteY10" fmla="*/ 238125 h 969169"/>
                    <a:gd name="connsiteX11" fmla="*/ 916781 w 2007393"/>
                    <a:gd name="connsiteY11" fmla="*/ 197644 h 969169"/>
                    <a:gd name="connsiteX12" fmla="*/ 1271587 w 2007393"/>
                    <a:gd name="connsiteY12" fmla="*/ 197644 h 969169"/>
                    <a:gd name="connsiteX13" fmla="*/ 1271587 w 2007393"/>
                    <a:gd name="connsiteY13" fmla="*/ 788194 h 969169"/>
                    <a:gd name="connsiteX14" fmla="*/ 1459706 w 2007393"/>
                    <a:gd name="connsiteY14" fmla="*/ 788194 h 969169"/>
                    <a:gd name="connsiteX15" fmla="*/ 1459706 w 2007393"/>
                    <a:gd name="connsiteY15" fmla="*/ 688181 h 969169"/>
                    <a:gd name="connsiteX16" fmla="*/ 1638300 w 2007393"/>
                    <a:gd name="connsiteY16" fmla="*/ 688181 h 969169"/>
                    <a:gd name="connsiteX17" fmla="*/ 1638300 w 2007393"/>
                    <a:gd name="connsiteY17" fmla="*/ 835819 h 969169"/>
                    <a:gd name="connsiteX18" fmla="*/ 1826418 w 2007393"/>
                    <a:gd name="connsiteY18" fmla="*/ 835819 h 969169"/>
                    <a:gd name="connsiteX19" fmla="*/ 1826418 w 2007393"/>
                    <a:gd name="connsiteY19" fmla="*/ 923925 h 969169"/>
                    <a:gd name="connsiteX20" fmla="*/ 2007393 w 2007393"/>
                    <a:gd name="connsiteY20" fmla="*/ 923925 h 969169"/>
                    <a:gd name="connsiteX21" fmla="*/ 2007393 w 2007393"/>
                    <a:gd name="connsiteY21" fmla="*/ 966787 h 969169"/>
                    <a:gd name="connsiteX22" fmla="*/ 0 w 2007393"/>
                    <a:gd name="connsiteY22" fmla="*/ 969169 h 96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07393" h="969169">
                      <a:moveTo>
                        <a:pt x="0" y="969169"/>
                      </a:moveTo>
                      <a:lnTo>
                        <a:pt x="0" y="790575"/>
                      </a:lnTo>
                      <a:lnTo>
                        <a:pt x="178593" y="790575"/>
                      </a:lnTo>
                      <a:lnTo>
                        <a:pt x="178593" y="588169"/>
                      </a:lnTo>
                      <a:lnTo>
                        <a:pt x="369093" y="588169"/>
                      </a:lnTo>
                      <a:lnTo>
                        <a:pt x="369093" y="342900"/>
                      </a:lnTo>
                      <a:lnTo>
                        <a:pt x="547687" y="342900"/>
                      </a:lnTo>
                      <a:lnTo>
                        <a:pt x="547687" y="0"/>
                      </a:lnTo>
                      <a:lnTo>
                        <a:pt x="723900" y="0"/>
                      </a:lnTo>
                      <a:lnTo>
                        <a:pt x="723900" y="238125"/>
                      </a:lnTo>
                      <a:lnTo>
                        <a:pt x="916781" y="238125"/>
                      </a:lnTo>
                      <a:lnTo>
                        <a:pt x="916781" y="197644"/>
                      </a:lnTo>
                      <a:lnTo>
                        <a:pt x="1271587" y="197644"/>
                      </a:lnTo>
                      <a:lnTo>
                        <a:pt x="1271587" y="788194"/>
                      </a:lnTo>
                      <a:lnTo>
                        <a:pt x="1459706" y="788194"/>
                      </a:lnTo>
                      <a:lnTo>
                        <a:pt x="1459706" y="688181"/>
                      </a:lnTo>
                      <a:lnTo>
                        <a:pt x="1638300" y="688181"/>
                      </a:lnTo>
                      <a:lnTo>
                        <a:pt x="1638300" y="835819"/>
                      </a:lnTo>
                      <a:lnTo>
                        <a:pt x="1826418" y="835819"/>
                      </a:lnTo>
                      <a:lnTo>
                        <a:pt x="1826418" y="923925"/>
                      </a:lnTo>
                      <a:lnTo>
                        <a:pt x="2007393" y="923925"/>
                      </a:lnTo>
                      <a:lnTo>
                        <a:pt x="2007393" y="966787"/>
                      </a:lnTo>
                      <a:lnTo>
                        <a:pt x="0" y="969169"/>
                      </a:lnTo>
                      <a:close/>
                    </a:path>
                  </a:pathLst>
                </a:cu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フリーフォーム: 図形 23">
                  <a:extLst>
                    <a:ext uri="{FF2B5EF4-FFF2-40B4-BE49-F238E27FC236}">
                      <a16:creationId xmlns:a16="http://schemas.microsoft.com/office/drawing/2014/main" id="{C107E19F-14B6-929B-0561-5C71897753F8}"/>
                    </a:ext>
                  </a:extLst>
                </p:cNvPr>
                <p:cNvSpPr/>
                <p:nvPr/>
              </p:nvSpPr>
              <p:spPr>
                <a:xfrm>
                  <a:off x="2243138" y="8196263"/>
                  <a:ext cx="2016918" cy="831056"/>
                </a:xfrm>
                <a:custGeom>
                  <a:avLst/>
                  <a:gdLst>
                    <a:gd name="connsiteX0" fmla="*/ 0 w 2016918"/>
                    <a:gd name="connsiteY0" fmla="*/ 828675 h 831056"/>
                    <a:gd name="connsiteX1" fmla="*/ 0 w 2016918"/>
                    <a:gd name="connsiteY1" fmla="*/ 776287 h 831056"/>
                    <a:gd name="connsiteX2" fmla="*/ 192881 w 2016918"/>
                    <a:gd name="connsiteY2" fmla="*/ 776287 h 831056"/>
                    <a:gd name="connsiteX3" fmla="*/ 192881 w 2016918"/>
                    <a:gd name="connsiteY3" fmla="*/ 826293 h 831056"/>
                    <a:gd name="connsiteX4" fmla="*/ 376237 w 2016918"/>
                    <a:gd name="connsiteY4" fmla="*/ 826293 h 831056"/>
                    <a:gd name="connsiteX5" fmla="*/ 376237 w 2016918"/>
                    <a:gd name="connsiteY5" fmla="*/ 540543 h 831056"/>
                    <a:gd name="connsiteX6" fmla="*/ 561975 w 2016918"/>
                    <a:gd name="connsiteY6" fmla="*/ 540543 h 831056"/>
                    <a:gd name="connsiteX7" fmla="*/ 561975 w 2016918"/>
                    <a:gd name="connsiteY7" fmla="*/ 347662 h 831056"/>
                    <a:gd name="connsiteX8" fmla="*/ 742950 w 2016918"/>
                    <a:gd name="connsiteY8" fmla="*/ 347662 h 831056"/>
                    <a:gd name="connsiteX9" fmla="*/ 742950 w 2016918"/>
                    <a:gd name="connsiteY9" fmla="*/ 0 h 831056"/>
                    <a:gd name="connsiteX10" fmla="*/ 919162 w 2016918"/>
                    <a:gd name="connsiteY10" fmla="*/ 0 h 831056"/>
                    <a:gd name="connsiteX11" fmla="*/ 919162 w 2016918"/>
                    <a:gd name="connsiteY11" fmla="*/ 142875 h 831056"/>
                    <a:gd name="connsiteX12" fmla="*/ 1107281 w 2016918"/>
                    <a:gd name="connsiteY12" fmla="*/ 142875 h 831056"/>
                    <a:gd name="connsiteX13" fmla="*/ 1107281 w 2016918"/>
                    <a:gd name="connsiteY13" fmla="*/ 90487 h 831056"/>
                    <a:gd name="connsiteX14" fmla="*/ 1283493 w 2016918"/>
                    <a:gd name="connsiteY14" fmla="*/ 90487 h 831056"/>
                    <a:gd name="connsiteX15" fmla="*/ 1283493 w 2016918"/>
                    <a:gd name="connsiteY15" fmla="*/ 0 h 831056"/>
                    <a:gd name="connsiteX16" fmla="*/ 1478756 w 2016918"/>
                    <a:gd name="connsiteY16" fmla="*/ 0 h 831056"/>
                    <a:gd name="connsiteX17" fmla="*/ 1478756 w 2016918"/>
                    <a:gd name="connsiteY17" fmla="*/ 242887 h 831056"/>
                    <a:gd name="connsiteX18" fmla="*/ 1659731 w 2016918"/>
                    <a:gd name="connsiteY18" fmla="*/ 242887 h 831056"/>
                    <a:gd name="connsiteX19" fmla="*/ 1659731 w 2016918"/>
                    <a:gd name="connsiteY19" fmla="*/ 61912 h 831056"/>
                    <a:gd name="connsiteX20" fmla="*/ 1828800 w 2016918"/>
                    <a:gd name="connsiteY20" fmla="*/ 61912 h 831056"/>
                    <a:gd name="connsiteX21" fmla="*/ 1828800 w 2016918"/>
                    <a:gd name="connsiteY21" fmla="*/ 485775 h 831056"/>
                    <a:gd name="connsiteX22" fmla="*/ 2016918 w 2016918"/>
                    <a:gd name="connsiteY22" fmla="*/ 485775 h 831056"/>
                    <a:gd name="connsiteX23" fmla="*/ 2016918 w 2016918"/>
                    <a:gd name="connsiteY23" fmla="*/ 831056 h 831056"/>
                    <a:gd name="connsiteX24" fmla="*/ 0 w 2016918"/>
                    <a:gd name="connsiteY24" fmla="*/ 828675 h 83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16918" h="831056">
                      <a:moveTo>
                        <a:pt x="0" y="828675"/>
                      </a:moveTo>
                      <a:lnTo>
                        <a:pt x="0" y="776287"/>
                      </a:lnTo>
                      <a:lnTo>
                        <a:pt x="192881" y="776287"/>
                      </a:lnTo>
                      <a:lnTo>
                        <a:pt x="192881" y="826293"/>
                      </a:lnTo>
                      <a:lnTo>
                        <a:pt x="376237" y="826293"/>
                      </a:lnTo>
                      <a:lnTo>
                        <a:pt x="376237" y="540543"/>
                      </a:lnTo>
                      <a:lnTo>
                        <a:pt x="561975" y="540543"/>
                      </a:lnTo>
                      <a:lnTo>
                        <a:pt x="561975" y="347662"/>
                      </a:lnTo>
                      <a:lnTo>
                        <a:pt x="742950" y="347662"/>
                      </a:lnTo>
                      <a:lnTo>
                        <a:pt x="742950" y="0"/>
                      </a:lnTo>
                      <a:lnTo>
                        <a:pt x="919162" y="0"/>
                      </a:lnTo>
                      <a:lnTo>
                        <a:pt x="919162" y="142875"/>
                      </a:lnTo>
                      <a:lnTo>
                        <a:pt x="1107281" y="142875"/>
                      </a:lnTo>
                      <a:lnTo>
                        <a:pt x="1107281" y="90487"/>
                      </a:lnTo>
                      <a:lnTo>
                        <a:pt x="1283493" y="90487"/>
                      </a:lnTo>
                      <a:lnTo>
                        <a:pt x="1283493" y="0"/>
                      </a:lnTo>
                      <a:lnTo>
                        <a:pt x="1478756" y="0"/>
                      </a:lnTo>
                      <a:lnTo>
                        <a:pt x="1478756" y="242887"/>
                      </a:lnTo>
                      <a:lnTo>
                        <a:pt x="1659731" y="242887"/>
                      </a:lnTo>
                      <a:lnTo>
                        <a:pt x="1659731" y="61912"/>
                      </a:lnTo>
                      <a:lnTo>
                        <a:pt x="1828800" y="61912"/>
                      </a:lnTo>
                      <a:lnTo>
                        <a:pt x="1828800" y="485775"/>
                      </a:lnTo>
                      <a:lnTo>
                        <a:pt x="2016918" y="485775"/>
                      </a:lnTo>
                      <a:lnTo>
                        <a:pt x="2016918" y="831056"/>
                      </a:lnTo>
                      <a:lnTo>
                        <a:pt x="0" y="828675"/>
                      </a:lnTo>
                      <a:close/>
                    </a:path>
                  </a:pathLst>
                </a:cu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テキスト ボックス 10">
                <a:extLst>
                  <a:ext uri="{FF2B5EF4-FFF2-40B4-BE49-F238E27FC236}">
                    <a16:creationId xmlns:a16="http://schemas.microsoft.com/office/drawing/2014/main" id="{1606D7A1-C3FC-C2E4-1069-28A1F4695231}"/>
                  </a:ext>
                </a:extLst>
              </p:cNvPr>
              <p:cNvSpPr txBox="1"/>
              <p:nvPr/>
            </p:nvSpPr>
            <p:spPr>
              <a:xfrm>
                <a:off x="4866581" y="688812"/>
                <a:ext cx="1924476" cy="369332"/>
              </a:xfrm>
              <a:prstGeom prst="rect">
                <a:avLst/>
              </a:prstGeom>
              <a:noFill/>
            </p:spPr>
            <p:txBody>
              <a:bodyPr wrap="square">
                <a:spAutoFit/>
              </a:bodyPr>
              <a:lstStyle/>
              <a:p>
                <a:r>
                  <a:rPr lang="en-US" altLang="ja-JP" b="1" dirty="0">
                    <a:latin typeface="Times New Roman" panose="02020603050405020304" pitchFamily="18" charset="0"/>
                    <a:cs typeface="Times New Roman" panose="02020603050405020304" pitchFamily="18" charset="0"/>
                  </a:rPr>
                  <a:t>Ti-15-3 ST2A</a:t>
                </a:r>
                <a:endParaRPr kumimoji="1" lang="en-US" altLang="ja-JP" sz="1800" b="1" dirty="0">
                  <a:solidFill>
                    <a:schemeClr val="tx1"/>
                  </a:solidFill>
                  <a:latin typeface="Times New Roman" panose="02020603050405020304" pitchFamily="18" charset="0"/>
                  <a:cs typeface="Times New Roman" panose="02020603050405020304" pitchFamily="18" charset="0"/>
                </a:endParaRPr>
              </a:p>
            </p:txBody>
          </p:sp>
          <p:sp>
            <p:nvSpPr>
              <p:cNvPr id="12" name="テキスト ボックス 11">
                <a:extLst>
                  <a:ext uri="{FF2B5EF4-FFF2-40B4-BE49-F238E27FC236}">
                    <a16:creationId xmlns:a16="http://schemas.microsoft.com/office/drawing/2014/main" id="{40E7E0C8-7BFA-19CF-F306-187BCFC3158E}"/>
                  </a:ext>
                </a:extLst>
              </p:cNvPr>
              <p:cNvSpPr txBox="1"/>
              <p:nvPr/>
            </p:nvSpPr>
            <p:spPr>
              <a:xfrm>
                <a:off x="4555020" y="6040907"/>
                <a:ext cx="2441716" cy="276999"/>
              </a:xfrm>
              <a:prstGeom prst="rect">
                <a:avLst/>
              </a:prstGeom>
              <a:noFill/>
            </p:spPr>
            <p:txBody>
              <a:bodyPr wrap="square" rtlCol="0">
                <a:spAutoFit/>
              </a:bodyPr>
              <a:lstStyle/>
              <a:p>
                <a:pPr algn="ctr"/>
                <a:r>
                  <a:rPr kumimoji="1" lang="en-US" altLang="ja-JP" sz="1200" dirty="0"/>
                  <a:t>Nano-hardness (</a:t>
                </a:r>
                <a:r>
                  <a:rPr kumimoji="1" lang="en-US" altLang="ja-JP" sz="1200" dirty="0" err="1"/>
                  <a:t>GPa</a:t>
                </a:r>
                <a:r>
                  <a:rPr kumimoji="1" lang="en-US" altLang="ja-JP" sz="1200" dirty="0"/>
                  <a:t>)</a:t>
                </a:r>
                <a:endParaRPr kumimoji="1" lang="ja-JP" altLang="en-US" sz="1200" dirty="0"/>
              </a:p>
            </p:txBody>
          </p:sp>
        </p:grpSp>
      </p:grpSp>
      <p:grpSp>
        <p:nvGrpSpPr>
          <p:cNvPr id="28" name="グループ化 27">
            <a:extLst>
              <a:ext uri="{FF2B5EF4-FFF2-40B4-BE49-F238E27FC236}">
                <a16:creationId xmlns:a16="http://schemas.microsoft.com/office/drawing/2014/main" id="{89618A5A-2F3D-9AFD-DB96-AE59DDCED261}"/>
              </a:ext>
            </a:extLst>
          </p:cNvPr>
          <p:cNvGrpSpPr/>
          <p:nvPr/>
        </p:nvGrpSpPr>
        <p:grpSpPr>
          <a:xfrm>
            <a:off x="6289160" y="759933"/>
            <a:ext cx="5444526" cy="4687937"/>
            <a:chOff x="6061417" y="759932"/>
            <a:chExt cx="5867673" cy="5080703"/>
          </a:xfrm>
        </p:grpSpPr>
        <p:grpSp>
          <p:nvGrpSpPr>
            <p:cNvPr id="29" name="グループ化 28">
              <a:extLst>
                <a:ext uri="{FF2B5EF4-FFF2-40B4-BE49-F238E27FC236}">
                  <a16:creationId xmlns:a16="http://schemas.microsoft.com/office/drawing/2014/main" id="{07A89BEB-65E9-FA77-E459-6FCFBD6FE454}"/>
                </a:ext>
              </a:extLst>
            </p:cNvPr>
            <p:cNvGrpSpPr/>
            <p:nvPr/>
          </p:nvGrpSpPr>
          <p:grpSpPr>
            <a:xfrm>
              <a:off x="6061417" y="956256"/>
              <a:ext cx="3190549" cy="4884379"/>
              <a:chOff x="3060700" y="-1217710"/>
              <a:chExt cx="6070600" cy="9293420"/>
            </a:xfrm>
          </p:grpSpPr>
          <p:pic>
            <p:nvPicPr>
              <p:cNvPr id="35" name="図 34">
                <a:extLst>
                  <a:ext uri="{FF2B5EF4-FFF2-40B4-BE49-F238E27FC236}">
                    <a16:creationId xmlns:a16="http://schemas.microsoft.com/office/drawing/2014/main" id="{A1B93B85-97EE-DB86-407E-BBB3BAB7E39D}"/>
                  </a:ext>
                </a:extLst>
              </p:cNvPr>
              <p:cNvPicPr/>
              <p:nvPr/>
            </p:nvPicPr>
            <p:blipFill>
              <a:blip r:embed="rId11"/>
              <a:stretch>
                <a:fillRect/>
              </a:stretch>
            </p:blipFill>
            <p:spPr>
              <a:xfrm>
                <a:off x="3180654" y="-1217710"/>
                <a:ext cx="5930900" cy="4572000"/>
              </a:xfrm>
              <a:prstGeom prst="rect">
                <a:avLst/>
              </a:prstGeom>
            </p:spPr>
          </p:pic>
          <p:pic>
            <p:nvPicPr>
              <p:cNvPr id="36" name="図 35">
                <a:extLst>
                  <a:ext uri="{FF2B5EF4-FFF2-40B4-BE49-F238E27FC236}">
                    <a16:creationId xmlns:a16="http://schemas.microsoft.com/office/drawing/2014/main" id="{FFF2AD1D-A14B-30C0-F8C1-4137EF4BE51B}"/>
                  </a:ext>
                </a:extLst>
              </p:cNvPr>
              <p:cNvPicPr/>
              <p:nvPr/>
            </p:nvPicPr>
            <p:blipFill>
              <a:blip r:embed="rId12"/>
              <a:stretch>
                <a:fillRect/>
              </a:stretch>
            </p:blipFill>
            <p:spPr>
              <a:xfrm>
                <a:off x="3060700" y="2957610"/>
                <a:ext cx="6070600" cy="5118100"/>
              </a:xfrm>
              <a:prstGeom prst="rect">
                <a:avLst/>
              </a:prstGeom>
            </p:spPr>
          </p:pic>
        </p:grpSp>
        <p:grpSp>
          <p:nvGrpSpPr>
            <p:cNvPr id="30" name="グループ化 29">
              <a:extLst>
                <a:ext uri="{FF2B5EF4-FFF2-40B4-BE49-F238E27FC236}">
                  <a16:creationId xmlns:a16="http://schemas.microsoft.com/office/drawing/2014/main" id="{3C955981-7D3D-81E6-687F-FFA7DF2A9497}"/>
                </a:ext>
              </a:extLst>
            </p:cNvPr>
            <p:cNvGrpSpPr/>
            <p:nvPr/>
          </p:nvGrpSpPr>
          <p:grpSpPr>
            <a:xfrm>
              <a:off x="9229447" y="956256"/>
              <a:ext cx="2699643" cy="4873595"/>
              <a:chOff x="4002745" y="-1217710"/>
              <a:chExt cx="5147927" cy="9293420"/>
            </a:xfrm>
          </p:grpSpPr>
          <p:pic>
            <p:nvPicPr>
              <p:cNvPr id="33" name="図 32">
                <a:extLst>
                  <a:ext uri="{FF2B5EF4-FFF2-40B4-BE49-F238E27FC236}">
                    <a16:creationId xmlns:a16="http://schemas.microsoft.com/office/drawing/2014/main" id="{61804229-D55F-A063-696C-FDA7FA77D262}"/>
                  </a:ext>
                </a:extLst>
              </p:cNvPr>
              <p:cNvPicPr/>
              <p:nvPr/>
            </p:nvPicPr>
            <p:blipFill>
              <a:blip r:embed="rId13"/>
              <a:srcRect l="13871"/>
              <a:stretch/>
            </p:blipFill>
            <p:spPr>
              <a:xfrm>
                <a:off x="4003346" y="-1217710"/>
                <a:ext cx="5147326" cy="4607017"/>
              </a:xfrm>
              <a:prstGeom prst="rect">
                <a:avLst/>
              </a:prstGeom>
            </p:spPr>
          </p:pic>
          <p:pic>
            <p:nvPicPr>
              <p:cNvPr id="34" name="図 33">
                <a:extLst>
                  <a:ext uri="{FF2B5EF4-FFF2-40B4-BE49-F238E27FC236}">
                    <a16:creationId xmlns:a16="http://schemas.microsoft.com/office/drawing/2014/main" id="{E6310078-9311-A058-EC15-0EEB6C3A257C}"/>
                  </a:ext>
                </a:extLst>
              </p:cNvPr>
              <p:cNvPicPr/>
              <p:nvPr/>
            </p:nvPicPr>
            <p:blipFill>
              <a:blip r:embed="rId14"/>
              <a:srcRect l="15199"/>
              <a:stretch/>
            </p:blipFill>
            <p:spPr>
              <a:xfrm>
                <a:off x="4002745" y="2957611"/>
                <a:ext cx="5147927" cy="5118099"/>
              </a:xfrm>
              <a:prstGeom prst="rect">
                <a:avLst/>
              </a:prstGeom>
            </p:spPr>
          </p:pic>
        </p:grpSp>
        <p:sp>
          <p:nvSpPr>
            <p:cNvPr id="31" name="テキスト ボックス 30">
              <a:extLst>
                <a:ext uri="{FF2B5EF4-FFF2-40B4-BE49-F238E27FC236}">
                  <a16:creationId xmlns:a16="http://schemas.microsoft.com/office/drawing/2014/main" id="{02CFAB8F-B001-A9CD-9DC9-CB3163BE5A99}"/>
                </a:ext>
              </a:extLst>
            </p:cNvPr>
            <p:cNvSpPr txBox="1"/>
            <p:nvPr/>
          </p:nvSpPr>
          <p:spPr>
            <a:xfrm>
              <a:off x="7333703" y="759932"/>
              <a:ext cx="971228" cy="369332"/>
            </a:xfrm>
            <a:prstGeom prst="rect">
              <a:avLst/>
            </a:prstGeom>
            <a:noFill/>
          </p:spPr>
          <p:txBody>
            <a:bodyPr wrap="none" rtlCol="0">
              <a:spAutoFit/>
            </a:bodyPr>
            <a:lstStyle/>
            <a:p>
              <a:r>
                <a:rPr kumimoji="1" lang="en-US" altLang="ja-JP" dirty="0"/>
                <a:t>Ti-64, A</a:t>
              </a:r>
              <a:endParaRPr kumimoji="1" lang="ja-JP" altLang="en-US" dirty="0"/>
            </a:p>
          </p:txBody>
        </p:sp>
        <p:sp>
          <p:nvSpPr>
            <p:cNvPr id="32" name="テキスト ボックス 31">
              <a:extLst>
                <a:ext uri="{FF2B5EF4-FFF2-40B4-BE49-F238E27FC236}">
                  <a16:creationId xmlns:a16="http://schemas.microsoft.com/office/drawing/2014/main" id="{9AC4C07B-4DF4-C216-6208-AF32D091801A}"/>
                </a:ext>
              </a:extLst>
            </p:cNvPr>
            <p:cNvSpPr txBox="1"/>
            <p:nvPr/>
          </p:nvSpPr>
          <p:spPr>
            <a:xfrm>
              <a:off x="9757824" y="771590"/>
              <a:ext cx="1612364" cy="369332"/>
            </a:xfrm>
            <a:prstGeom prst="rect">
              <a:avLst/>
            </a:prstGeom>
            <a:noFill/>
          </p:spPr>
          <p:txBody>
            <a:bodyPr wrap="none" rtlCol="0">
              <a:spAutoFit/>
            </a:bodyPr>
            <a:lstStyle/>
            <a:p>
              <a:r>
                <a:rPr kumimoji="1" lang="en-US" altLang="ja-JP" dirty="0"/>
                <a:t>Ti-15-3, ST2A</a:t>
              </a:r>
              <a:endParaRPr kumimoji="1" lang="ja-JP" altLang="en-US" dirty="0"/>
            </a:p>
          </p:txBody>
        </p:sp>
      </p:grpSp>
    </p:spTree>
    <p:extLst>
      <p:ext uri="{BB962C8B-B14F-4D97-AF65-F5344CB8AC3E}">
        <p14:creationId xmlns:p14="http://schemas.microsoft.com/office/powerpoint/2010/main" val="8150823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852F1C6-FD1F-971C-E4C2-5571BAFBE405}"/>
              </a:ext>
            </a:extLst>
          </p:cNvPr>
          <p:cNvSpPr>
            <a:spLocks noGrp="1"/>
          </p:cNvSpPr>
          <p:nvPr>
            <p:ph type="title"/>
          </p:nvPr>
        </p:nvSpPr>
        <p:spPr>
          <a:xfrm>
            <a:off x="64914" y="69095"/>
            <a:ext cx="12166600" cy="911948"/>
          </a:xfrm>
        </p:spPr>
        <p:txBody>
          <a:bodyPr/>
          <a:lstStyle/>
          <a:p>
            <a:r>
              <a:rPr kumimoji="1" lang="en-US" altLang="ja-JP" dirty="0"/>
              <a:t>Materials Challenge (High Entropy Ti-Based Alloy) </a:t>
            </a:r>
            <a:br>
              <a:rPr kumimoji="1" lang="en-US" altLang="ja-JP" dirty="0"/>
            </a:br>
            <a:r>
              <a:rPr kumimoji="1" lang="en-US" altLang="ja-JP" dirty="0"/>
              <a:t>For Application</a:t>
            </a:r>
            <a:endParaRPr kumimoji="1" lang="ja-JP" altLang="en-US" dirty="0"/>
          </a:p>
        </p:txBody>
      </p:sp>
      <p:sp>
        <p:nvSpPr>
          <p:cNvPr id="4" name="スライド番号プレースホルダー 3">
            <a:extLst>
              <a:ext uri="{FF2B5EF4-FFF2-40B4-BE49-F238E27FC236}">
                <a16:creationId xmlns:a16="http://schemas.microsoft.com/office/drawing/2014/main" id="{5801F312-E5B1-5F44-6127-A9CE68068226}"/>
              </a:ext>
            </a:extLst>
          </p:cNvPr>
          <p:cNvSpPr>
            <a:spLocks noGrp="1"/>
          </p:cNvSpPr>
          <p:nvPr>
            <p:ph type="sldNum" sz="quarter" idx="11"/>
          </p:nvPr>
        </p:nvSpPr>
        <p:spPr/>
        <p:txBody>
          <a:bodyPr/>
          <a:lstStyle/>
          <a:p>
            <a:pPr>
              <a:defRPr/>
            </a:pPr>
            <a:r>
              <a:rPr lang="en-US"/>
              <a:t>, Slide </a:t>
            </a:r>
            <a:fld id="{CF988859-7953-4624-98C4-717249B46A15}" type="slidenum">
              <a:rPr lang="en-US" smtClean="0"/>
              <a:pPr>
                <a:defRPr/>
              </a:pPr>
              <a:t>19</a:t>
            </a:fld>
            <a:endParaRPr lang="en-US" dirty="0"/>
          </a:p>
        </p:txBody>
      </p:sp>
      <p:graphicFrame>
        <p:nvGraphicFramePr>
          <p:cNvPr id="45" name="表 44">
            <a:extLst>
              <a:ext uri="{FF2B5EF4-FFF2-40B4-BE49-F238E27FC236}">
                <a16:creationId xmlns:a16="http://schemas.microsoft.com/office/drawing/2014/main" id="{38085C9E-78C6-92CF-C026-121DC2EDC7D4}"/>
              </a:ext>
            </a:extLst>
          </p:cNvPr>
          <p:cNvGraphicFramePr>
            <a:graphicFrameLocks noGrp="1"/>
          </p:cNvGraphicFramePr>
          <p:nvPr>
            <p:extLst>
              <p:ext uri="{D42A27DB-BD31-4B8C-83A1-F6EECF244321}">
                <p14:modId xmlns:p14="http://schemas.microsoft.com/office/powerpoint/2010/main" val="2248336907"/>
              </p:ext>
            </p:extLst>
          </p:nvPr>
        </p:nvGraphicFramePr>
        <p:xfrm>
          <a:off x="800162" y="866972"/>
          <a:ext cx="10964488" cy="1854200"/>
        </p:xfrm>
        <a:graphic>
          <a:graphicData uri="http://schemas.openxmlformats.org/drawingml/2006/table">
            <a:tbl>
              <a:tblPr firstRow="1" bandRow="1">
                <a:tableStyleId>{21E4AEA4-8DFA-4A89-87EB-49C32662AFE0}</a:tableStyleId>
              </a:tblPr>
              <a:tblGrid>
                <a:gridCol w="1766376">
                  <a:extLst>
                    <a:ext uri="{9D8B030D-6E8A-4147-A177-3AD203B41FA5}">
                      <a16:colId xmlns:a16="http://schemas.microsoft.com/office/drawing/2014/main" val="911630152"/>
                    </a:ext>
                  </a:extLst>
                </a:gridCol>
                <a:gridCol w="974746">
                  <a:extLst>
                    <a:ext uri="{9D8B030D-6E8A-4147-A177-3AD203B41FA5}">
                      <a16:colId xmlns:a16="http://schemas.microsoft.com/office/drawing/2014/main" val="1391333550"/>
                    </a:ext>
                  </a:extLst>
                </a:gridCol>
                <a:gridCol w="1370561">
                  <a:extLst>
                    <a:ext uri="{9D8B030D-6E8A-4147-A177-3AD203B41FA5}">
                      <a16:colId xmlns:a16="http://schemas.microsoft.com/office/drawing/2014/main" val="4269648059"/>
                    </a:ext>
                  </a:extLst>
                </a:gridCol>
                <a:gridCol w="1370561">
                  <a:extLst>
                    <a:ext uri="{9D8B030D-6E8A-4147-A177-3AD203B41FA5}">
                      <a16:colId xmlns:a16="http://schemas.microsoft.com/office/drawing/2014/main" val="3992064075"/>
                    </a:ext>
                  </a:extLst>
                </a:gridCol>
                <a:gridCol w="1370561">
                  <a:extLst>
                    <a:ext uri="{9D8B030D-6E8A-4147-A177-3AD203B41FA5}">
                      <a16:colId xmlns:a16="http://schemas.microsoft.com/office/drawing/2014/main" val="91687627"/>
                    </a:ext>
                  </a:extLst>
                </a:gridCol>
                <a:gridCol w="1370561">
                  <a:extLst>
                    <a:ext uri="{9D8B030D-6E8A-4147-A177-3AD203B41FA5}">
                      <a16:colId xmlns:a16="http://schemas.microsoft.com/office/drawing/2014/main" val="4206733504"/>
                    </a:ext>
                  </a:extLst>
                </a:gridCol>
                <a:gridCol w="1370561">
                  <a:extLst>
                    <a:ext uri="{9D8B030D-6E8A-4147-A177-3AD203B41FA5}">
                      <a16:colId xmlns:a16="http://schemas.microsoft.com/office/drawing/2014/main" val="2542267370"/>
                    </a:ext>
                  </a:extLst>
                </a:gridCol>
                <a:gridCol w="1370561">
                  <a:extLst>
                    <a:ext uri="{9D8B030D-6E8A-4147-A177-3AD203B41FA5}">
                      <a16:colId xmlns:a16="http://schemas.microsoft.com/office/drawing/2014/main" val="3188191"/>
                    </a:ext>
                  </a:extLst>
                </a:gridCol>
              </a:tblGrid>
              <a:tr h="370840">
                <a:tc>
                  <a:txBody>
                    <a:bodyPr/>
                    <a:lstStyle/>
                    <a:p>
                      <a:pPr algn="ctr"/>
                      <a:endParaRPr kumimoji="1" lang="ja-JP" altLang="en-US" dirty="0"/>
                    </a:p>
                  </a:txBody>
                  <a:tcPr/>
                </a:tc>
                <a:tc>
                  <a:txBody>
                    <a:bodyPr/>
                    <a:lstStyle/>
                    <a:p>
                      <a:pPr algn="ctr"/>
                      <a:r>
                        <a:rPr kumimoji="1" lang="en-US" altLang="ja-JP" dirty="0" err="1"/>
                        <a:t>Ti</a:t>
                      </a:r>
                      <a:endParaRPr kumimoji="1" lang="ja-JP" altLang="en-US" dirty="0"/>
                    </a:p>
                  </a:txBody>
                  <a:tcPr/>
                </a:tc>
                <a:tc>
                  <a:txBody>
                    <a:bodyPr/>
                    <a:lstStyle/>
                    <a:p>
                      <a:pPr algn="ctr"/>
                      <a:r>
                        <a:rPr kumimoji="1" lang="en-US" altLang="ja-JP" dirty="0"/>
                        <a:t>V</a:t>
                      </a:r>
                      <a:endParaRPr kumimoji="1" lang="ja-JP" altLang="en-US" dirty="0"/>
                    </a:p>
                  </a:txBody>
                  <a:tcPr/>
                </a:tc>
                <a:tc>
                  <a:txBody>
                    <a:bodyPr/>
                    <a:lstStyle/>
                    <a:p>
                      <a:pPr algn="ctr"/>
                      <a:r>
                        <a:rPr kumimoji="1" lang="en-US" altLang="ja-JP" dirty="0"/>
                        <a:t>Cr</a:t>
                      </a:r>
                      <a:endParaRPr kumimoji="1" lang="ja-JP" altLang="en-US" dirty="0"/>
                    </a:p>
                  </a:txBody>
                  <a:tcPr/>
                </a:tc>
                <a:tc>
                  <a:txBody>
                    <a:bodyPr/>
                    <a:lstStyle/>
                    <a:p>
                      <a:pPr algn="ctr"/>
                      <a:r>
                        <a:rPr kumimoji="1" lang="en-US" altLang="ja-JP" dirty="0"/>
                        <a:t>Zr</a:t>
                      </a:r>
                      <a:endParaRPr kumimoji="1" lang="ja-JP" altLang="en-US" dirty="0"/>
                    </a:p>
                  </a:txBody>
                  <a:tcPr/>
                </a:tc>
                <a:tc>
                  <a:txBody>
                    <a:bodyPr/>
                    <a:lstStyle/>
                    <a:p>
                      <a:pPr algn="ctr"/>
                      <a:r>
                        <a:rPr kumimoji="1" lang="en-US" altLang="ja-JP" dirty="0"/>
                        <a:t>Ta</a:t>
                      </a:r>
                      <a:endParaRPr kumimoji="1" lang="ja-JP" altLang="en-US" dirty="0"/>
                    </a:p>
                  </a:txBody>
                  <a:tcPr/>
                </a:tc>
                <a:tc>
                  <a:txBody>
                    <a:bodyPr/>
                    <a:lstStyle/>
                    <a:p>
                      <a:pPr algn="ctr"/>
                      <a:r>
                        <a:rPr kumimoji="1" lang="en-US" altLang="ja-JP" dirty="0"/>
                        <a:t>Al</a:t>
                      </a:r>
                      <a:endParaRPr kumimoji="1" lang="ja-JP" altLang="en-US" dirty="0"/>
                    </a:p>
                  </a:txBody>
                  <a:tcPr/>
                </a:tc>
                <a:tc>
                  <a:txBody>
                    <a:bodyPr/>
                    <a:lstStyle/>
                    <a:p>
                      <a:pPr algn="ctr"/>
                      <a:r>
                        <a:rPr kumimoji="1" lang="en-US" altLang="ja-JP" dirty="0"/>
                        <a:t>W</a:t>
                      </a:r>
                      <a:endParaRPr kumimoji="1" lang="ja-JP" altLang="en-US" dirty="0"/>
                    </a:p>
                  </a:txBody>
                  <a:tcPr/>
                </a:tc>
                <a:extLst>
                  <a:ext uri="{0D108BD9-81ED-4DB2-BD59-A6C34878D82A}">
                    <a16:rowId xmlns:a16="http://schemas.microsoft.com/office/drawing/2014/main" val="1157128359"/>
                  </a:ext>
                </a:extLst>
              </a:tr>
              <a:tr h="370840">
                <a:tc>
                  <a:txBody>
                    <a:bodyPr/>
                    <a:lstStyle/>
                    <a:p>
                      <a:pPr algn="ctr"/>
                      <a:r>
                        <a:rPr kumimoji="1" lang="en-US" altLang="ja-JP" dirty="0" err="1"/>
                        <a:t>Ti</a:t>
                      </a:r>
                      <a:r>
                        <a:rPr kumimoji="1" lang="en-US" altLang="ja-JP" dirty="0"/>
                        <a:t>-HEA No. 1</a:t>
                      </a:r>
                      <a:endParaRPr kumimoji="1" lang="ja-JP" altLang="en-US" dirty="0"/>
                    </a:p>
                  </a:txBody>
                  <a:tcPr/>
                </a:tc>
                <a:tc>
                  <a:txBody>
                    <a:bodyPr/>
                    <a:lstStyle/>
                    <a:p>
                      <a:pPr algn="ctr"/>
                      <a:r>
                        <a:rPr kumimoji="1" lang="en-US" altLang="ja-JP" dirty="0"/>
                        <a:t>30</a:t>
                      </a:r>
                      <a:endParaRPr kumimoji="1" lang="ja-JP" altLang="en-US" dirty="0"/>
                    </a:p>
                  </a:txBody>
                  <a:tcPr/>
                </a:tc>
                <a:tc>
                  <a:txBody>
                    <a:bodyPr/>
                    <a:lstStyle/>
                    <a:p>
                      <a:pPr algn="ctr"/>
                      <a:r>
                        <a:rPr kumimoji="1" lang="ja-JP" altLang="en-US"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dirty="0"/>
                        <a:t>●</a:t>
                      </a:r>
                    </a:p>
                  </a:txBody>
                  <a:tcPr/>
                </a:tc>
                <a:tc>
                  <a:txBody>
                    <a:bodyPr/>
                    <a:lstStyle/>
                    <a:p>
                      <a:pPr algn="ctr"/>
                      <a:endParaRPr kumimoji="1" lang="ja-JP" altLang="en-US" dirty="0"/>
                    </a:p>
                  </a:txBody>
                  <a:tcPr/>
                </a:tc>
                <a:tc>
                  <a:txBody>
                    <a:bodyPr/>
                    <a:lstStyle/>
                    <a:p>
                      <a:pPr algn="ctr"/>
                      <a:endParaRPr kumimoji="1" lang="ja-JP" altLang="en-US" dirty="0"/>
                    </a:p>
                  </a:txBody>
                  <a:tcPr/>
                </a:tc>
                <a:extLst>
                  <a:ext uri="{0D108BD9-81ED-4DB2-BD59-A6C34878D82A}">
                    <a16:rowId xmlns:a16="http://schemas.microsoft.com/office/drawing/2014/main" val="585977849"/>
                  </a:ext>
                </a:extLst>
              </a:tr>
              <a:tr h="370840">
                <a:tc>
                  <a:txBody>
                    <a:bodyPr/>
                    <a:lstStyle/>
                    <a:p>
                      <a:pPr algn="ctr"/>
                      <a:r>
                        <a:rPr kumimoji="1" lang="en-US" altLang="ja-JP" dirty="0" err="1"/>
                        <a:t>Ti</a:t>
                      </a:r>
                      <a:r>
                        <a:rPr kumimoji="1" lang="en-US" altLang="ja-JP" dirty="0"/>
                        <a:t>-HEA No. 2</a:t>
                      </a:r>
                      <a:endParaRPr kumimoji="1" lang="ja-JP" altLang="en-US" dirty="0"/>
                    </a:p>
                  </a:txBody>
                  <a:tcPr/>
                </a:tc>
                <a:tc>
                  <a:txBody>
                    <a:bodyPr/>
                    <a:lstStyle/>
                    <a:p>
                      <a:pPr algn="ctr"/>
                      <a:r>
                        <a:rPr kumimoji="1" lang="en-US" altLang="ja-JP" dirty="0"/>
                        <a:t>20</a:t>
                      </a:r>
                      <a:endParaRPr kumimoji="1" lang="ja-JP"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dirty="0"/>
                        <a:t>●</a:t>
                      </a:r>
                    </a:p>
                  </a:txBody>
                  <a:tcPr/>
                </a:tc>
                <a:tc>
                  <a:txBody>
                    <a:bodyPr/>
                    <a:lstStyle/>
                    <a:p>
                      <a:pPr algn="ctr"/>
                      <a:endParaRPr kumimoji="1" lang="ja-JP" altLang="en-US" dirty="0"/>
                    </a:p>
                  </a:txBody>
                  <a:tcPr/>
                </a:tc>
                <a:tc>
                  <a:txBody>
                    <a:bodyPr/>
                    <a:lstStyle/>
                    <a:p>
                      <a:pPr algn="ctr"/>
                      <a:endParaRPr kumimoji="1" lang="ja-JP" altLang="en-US"/>
                    </a:p>
                  </a:txBody>
                  <a:tcPr/>
                </a:tc>
                <a:extLst>
                  <a:ext uri="{0D108BD9-81ED-4DB2-BD59-A6C34878D82A}">
                    <a16:rowId xmlns:a16="http://schemas.microsoft.com/office/drawing/2014/main" val="3902462886"/>
                  </a:ext>
                </a:extLst>
              </a:tr>
              <a:tr h="370840">
                <a:tc>
                  <a:txBody>
                    <a:bodyPr/>
                    <a:lstStyle/>
                    <a:p>
                      <a:pPr algn="ctr"/>
                      <a:r>
                        <a:rPr kumimoji="1" lang="en-US" altLang="ja-JP" dirty="0" err="1"/>
                        <a:t>Ti</a:t>
                      </a:r>
                      <a:r>
                        <a:rPr kumimoji="1" lang="en-US" altLang="ja-JP" dirty="0"/>
                        <a:t>-HEA No. 4</a:t>
                      </a:r>
                      <a:endParaRPr kumimoji="1" lang="ja-JP" altLang="en-US" dirty="0"/>
                    </a:p>
                  </a:txBody>
                  <a:tcPr/>
                </a:tc>
                <a:tc>
                  <a:txBody>
                    <a:bodyPr/>
                    <a:lstStyle/>
                    <a:p>
                      <a:pPr algn="ctr"/>
                      <a:r>
                        <a:rPr kumimoji="1" lang="en-US" altLang="ja-JP" dirty="0"/>
                        <a:t>30</a:t>
                      </a:r>
                      <a:endParaRPr kumimoji="1" lang="ja-JP"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dirty="0"/>
                        <a:t>●</a:t>
                      </a:r>
                    </a:p>
                  </a:txBody>
                  <a:tcPr/>
                </a:tc>
                <a:tc>
                  <a:txBody>
                    <a:bodyPr/>
                    <a:lstStyle/>
                    <a:p>
                      <a:pPr algn="ctr"/>
                      <a:endParaRPr kumimoji="1" lang="ja-JP"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dirty="0"/>
                        <a:t>●</a:t>
                      </a:r>
                    </a:p>
                  </a:txBody>
                  <a:tcPr/>
                </a:tc>
                <a:tc>
                  <a:txBody>
                    <a:bodyPr/>
                    <a:lstStyle/>
                    <a:p>
                      <a:pPr algn="ctr"/>
                      <a:endParaRPr kumimoji="1" lang="ja-JP" altLang="en-US" dirty="0"/>
                    </a:p>
                  </a:txBody>
                  <a:tcPr/>
                </a:tc>
                <a:extLst>
                  <a:ext uri="{0D108BD9-81ED-4DB2-BD59-A6C34878D82A}">
                    <a16:rowId xmlns:a16="http://schemas.microsoft.com/office/drawing/2014/main" val="324457530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dirty="0" err="1"/>
                        <a:t>Ti</a:t>
                      </a:r>
                      <a:r>
                        <a:rPr kumimoji="1" lang="en-US" altLang="ja-JP" dirty="0"/>
                        <a:t>-HEA No. 5</a:t>
                      </a:r>
                      <a:endParaRPr kumimoji="1" lang="ja-JP" altLang="en-US" dirty="0"/>
                    </a:p>
                  </a:txBody>
                  <a:tcPr/>
                </a:tc>
                <a:tc>
                  <a:txBody>
                    <a:bodyPr/>
                    <a:lstStyle/>
                    <a:p>
                      <a:pPr algn="ctr"/>
                      <a:r>
                        <a:rPr kumimoji="1" lang="en-US" altLang="ja-JP" dirty="0"/>
                        <a:t>30</a:t>
                      </a:r>
                      <a:endParaRPr kumimoji="1" lang="ja-JP"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dirty="0"/>
                        <a:t>●</a:t>
                      </a:r>
                    </a:p>
                  </a:txBody>
                  <a:tcPr/>
                </a:tc>
                <a:tc>
                  <a:txBody>
                    <a:bodyPr/>
                    <a:lstStyle/>
                    <a:p>
                      <a:pPr algn="ctr"/>
                      <a:endParaRPr kumimoji="1" lang="ja-JP" altLang="en-US" dirty="0"/>
                    </a:p>
                  </a:txBody>
                  <a:tcPr/>
                </a:tc>
                <a:tc>
                  <a:txBody>
                    <a:bodyPr/>
                    <a:lstStyle/>
                    <a:p>
                      <a:pPr algn="ctr"/>
                      <a:endParaRPr kumimoji="1" lang="ja-JP"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dirty="0"/>
                        <a:t>●</a:t>
                      </a:r>
                    </a:p>
                  </a:txBody>
                  <a:tcPr/>
                </a:tc>
                <a:extLst>
                  <a:ext uri="{0D108BD9-81ED-4DB2-BD59-A6C34878D82A}">
                    <a16:rowId xmlns:a16="http://schemas.microsoft.com/office/drawing/2014/main" val="3411384256"/>
                  </a:ext>
                </a:extLst>
              </a:tr>
            </a:tbl>
          </a:graphicData>
        </a:graphic>
      </p:graphicFrame>
      <p:sp>
        <p:nvSpPr>
          <p:cNvPr id="46" name="テキスト ボックス 45">
            <a:extLst>
              <a:ext uri="{FF2B5EF4-FFF2-40B4-BE49-F238E27FC236}">
                <a16:creationId xmlns:a16="http://schemas.microsoft.com/office/drawing/2014/main" id="{EC4ED94F-EF37-00AF-0FE2-12DDC65926D2}"/>
              </a:ext>
            </a:extLst>
          </p:cNvPr>
          <p:cNvSpPr txBox="1"/>
          <p:nvPr/>
        </p:nvSpPr>
        <p:spPr>
          <a:xfrm>
            <a:off x="10571032" y="497640"/>
            <a:ext cx="864159" cy="369332"/>
          </a:xfrm>
          <a:prstGeom prst="rect">
            <a:avLst/>
          </a:prstGeom>
          <a:noFill/>
        </p:spPr>
        <p:txBody>
          <a:bodyPr wrap="square" rtlCol="0">
            <a:spAutoFit/>
          </a:bodyPr>
          <a:lstStyle/>
          <a:p>
            <a:r>
              <a:rPr kumimoji="1" lang="en-US" altLang="ja-JP" dirty="0"/>
              <a:t>(at%)</a:t>
            </a:r>
            <a:endParaRPr kumimoji="1" lang="ja-JP" altLang="en-US" dirty="0"/>
          </a:p>
        </p:txBody>
      </p:sp>
      <p:sp>
        <p:nvSpPr>
          <p:cNvPr id="48" name="正方形/長方形 47">
            <a:extLst>
              <a:ext uri="{FF2B5EF4-FFF2-40B4-BE49-F238E27FC236}">
                <a16:creationId xmlns:a16="http://schemas.microsoft.com/office/drawing/2014/main" id="{DDE14B81-02E6-5FDB-3F65-8E7D8388C879}"/>
              </a:ext>
            </a:extLst>
          </p:cNvPr>
          <p:cNvSpPr/>
          <p:nvPr/>
        </p:nvSpPr>
        <p:spPr>
          <a:xfrm>
            <a:off x="18693" y="2760055"/>
            <a:ext cx="12255856" cy="400110"/>
          </a:xfrm>
          <a:prstGeom prst="rect">
            <a:avLst/>
          </a:prstGeom>
        </p:spPr>
        <p:txBody>
          <a:bodyPr wrap="none">
            <a:spAutoFit/>
          </a:bodyPr>
          <a:lstStyle/>
          <a:p>
            <a:pPr marL="342900" indent="-342900">
              <a:buFont typeface="Wingdings" panose="05000000000000000000" pitchFamily="2" charset="2"/>
              <a:buChar char="u"/>
            </a:pPr>
            <a:r>
              <a:rPr lang="en-US" altLang="ja-JP" sz="2000" dirty="0" err="1">
                <a:effectLst/>
                <a:latin typeface="Times New Roman" panose="02020603050405020304" pitchFamily="18" charset="0"/>
                <a:ea typeface="ＭＳ 明朝" panose="02020609040205080304" pitchFamily="17" charset="-128"/>
              </a:rPr>
              <a:t>Ti</a:t>
            </a:r>
            <a:r>
              <a:rPr lang="en-US" altLang="ja-JP" sz="2000" dirty="0">
                <a:effectLst/>
                <a:latin typeface="Times New Roman" panose="02020603050405020304" pitchFamily="18" charset="0"/>
                <a:ea typeface="ＭＳ 明朝" panose="02020609040205080304" pitchFamily="17" charset="-128"/>
              </a:rPr>
              <a:t>-based alloys by cold crucible levitation melting (CCLM) in the NIMS (National Institute for Materials Science)</a:t>
            </a:r>
            <a:endParaRPr lang="ja-JP" altLang="en-US" sz="2000" dirty="0"/>
          </a:p>
        </p:txBody>
      </p:sp>
      <p:sp>
        <p:nvSpPr>
          <p:cNvPr id="49" name="テキスト ボックス 48">
            <a:extLst>
              <a:ext uri="{FF2B5EF4-FFF2-40B4-BE49-F238E27FC236}">
                <a16:creationId xmlns:a16="http://schemas.microsoft.com/office/drawing/2014/main" id="{45B6ABC8-ADE9-AC29-3267-F4AF0A133E38}"/>
              </a:ext>
            </a:extLst>
          </p:cNvPr>
          <p:cNvSpPr txBox="1"/>
          <p:nvPr/>
        </p:nvSpPr>
        <p:spPr>
          <a:xfrm>
            <a:off x="580766" y="5438082"/>
            <a:ext cx="11411264" cy="707886"/>
          </a:xfrm>
          <a:prstGeom prst="rect">
            <a:avLst/>
          </a:prstGeom>
          <a:noFill/>
        </p:spPr>
        <p:txBody>
          <a:bodyPr wrap="square" rtlCol="0">
            <a:spAutoFit/>
          </a:bodyPr>
          <a:lstStyle/>
          <a:p>
            <a:r>
              <a:rPr kumimoji="1" lang="en-US" altLang="ja-JP" sz="2000" b="1" dirty="0">
                <a:solidFill>
                  <a:srgbClr val="0070C0"/>
                </a:solidFill>
              </a:rPr>
              <a:t>After CCLM melting, normalizing treatments were done at 1200</a:t>
            </a:r>
            <a:r>
              <a:rPr kumimoji="1" lang="en-US" altLang="ja-JP" sz="2000" b="1" baseline="30000" dirty="0">
                <a:solidFill>
                  <a:srgbClr val="0070C0"/>
                </a:solidFill>
              </a:rPr>
              <a:t>o</a:t>
            </a:r>
            <a:r>
              <a:rPr kumimoji="1" lang="en-US" altLang="ja-JP" sz="2000" b="1" dirty="0">
                <a:solidFill>
                  <a:srgbClr val="0070C0"/>
                </a:solidFill>
              </a:rPr>
              <a:t>C for 5 </a:t>
            </a:r>
            <a:r>
              <a:rPr kumimoji="1" lang="en-US" altLang="ja-JP" sz="2000" b="1" dirty="0" err="1">
                <a:solidFill>
                  <a:srgbClr val="0070C0"/>
                </a:solidFill>
              </a:rPr>
              <a:t>hrs</a:t>
            </a:r>
            <a:r>
              <a:rPr kumimoji="1" lang="en-US" altLang="ja-JP" sz="2000" b="1" dirty="0">
                <a:solidFill>
                  <a:srgbClr val="0070C0"/>
                </a:solidFill>
              </a:rPr>
              <a:t> in air, and hot rolling tests were examined for four Ti-HEA.</a:t>
            </a:r>
            <a:endParaRPr kumimoji="1" lang="ja-JP" altLang="en-US" sz="2000" b="1" dirty="0">
              <a:solidFill>
                <a:srgbClr val="0070C0"/>
              </a:solidFill>
            </a:endParaRPr>
          </a:p>
        </p:txBody>
      </p:sp>
      <p:pic>
        <p:nvPicPr>
          <p:cNvPr id="51" name="図 50">
            <a:extLst>
              <a:ext uri="{FF2B5EF4-FFF2-40B4-BE49-F238E27FC236}">
                <a16:creationId xmlns:a16="http://schemas.microsoft.com/office/drawing/2014/main" id="{77840F1F-7062-21B7-943E-468C5425B8F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0999" y="3347718"/>
            <a:ext cx="2832003" cy="2124002"/>
          </a:xfrm>
          <a:prstGeom prst="rect">
            <a:avLst/>
          </a:prstGeom>
        </p:spPr>
      </p:pic>
      <p:pic>
        <p:nvPicPr>
          <p:cNvPr id="52" name="図 51">
            <a:extLst>
              <a:ext uri="{FF2B5EF4-FFF2-40B4-BE49-F238E27FC236}">
                <a16:creationId xmlns:a16="http://schemas.microsoft.com/office/drawing/2014/main" id="{B5572632-A522-6761-C58A-489C788926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97946" y="3347718"/>
            <a:ext cx="2832002" cy="2124002"/>
          </a:xfrm>
          <a:prstGeom prst="rect">
            <a:avLst/>
          </a:prstGeom>
        </p:spPr>
      </p:pic>
      <p:pic>
        <p:nvPicPr>
          <p:cNvPr id="53" name="図 52">
            <a:extLst>
              <a:ext uri="{FF2B5EF4-FFF2-40B4-BE49-F238E27FC236}">
                <a16:creationId xmlns:a16="http://schemas.microsoft.com/office/drawing/2014/main" id="{FF9EDAD7-A51B-E4F2-9D5F-6C35C2DBA1C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55030" y="3347718"/>
            <a:ext cx="2832003" cy="2124002"/>
          </a:xfrm>
          <a:prstGeom prst="rect">
            <a:avLst/>
          </a:prstGeom>
        </p:spPr>
      </p:pic>
      <p:pic>
        <p:nvPicPr>
          <p:cNvPr id="54" name="図 53">
            <a:extLst>
              <a:ext uri="{FF2B5EF4-FFF2-40B4-BE49-F238E27FC236}">
                <a16:creationId xmlns:a16="http://schemas.microsoft.com/office/drawing/2014/main" id="{567AC157-38FB-44CA-C3CB-1F4F9088770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82406" y="3347718"/>
            <a:ext cx="2832003" cy="2124002"/>
          </a:xfrm>
          <a:prstGeom prst="rect">
            <a:avLst/>
          </a:prstGeom>
        </p:spPr>
      </p:pic>
    </p:spTree>
    <p:extLst>
      <p:ext uri="{BB962C8B-B14F-4D97-AF65-F5344CB8AC3E}">
        <p14:creationId xmlns:p14="http://schemas.microsoft.com/office/powerpoint/2010/main" val="9931618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69095"/>
            <a:ext cx="11988800" cy="911948"/>
          </a:xfrm>
        </p:spPr>
        <p:txBody>
          <a:bodyPr/>
          <a:lstStyle/>
          <a:p>
            <a:r>
              <a:rPr lang="en-US" dirty="0"/>
              <a:t>Radiation Damage – General Phenomena and Design Requirement for lifetime</a:t>
            </a:r>
          </a:p>
        </p:txBody>
      </p:sp>
      <p:sp>
        <p:nvSpPr>
          <p:cNvPr id="4" name="Slide Number Placeholder 3"/>
          <p:cNvSpPr>
            <a:spLocks noGrp="1"/>
          </p:cNvSpPr>
          <p:nvPr>
            <p:ph type="sldNum" sz="quarter" idx="11"/>
          </p:nvPr>
        </p:nvSpPr>
        <p:spPr>
          <a:xfrm>
            <a:off x="11277600" y="6572243"/>
            <a:ext cx="1016000" cy="364628"/>
          </a:xfrm>
        </p:spPr>
        <p:txBody>
          <a:bodyPr/>
          <a:lstStyle/>
          <a:p>
            <a:pPr>
              <a:defRPr/>
            </a:pPr>
            <a:r>
              <a:rPr lang="en-US" dirty="0"/>
              <a:t>, Slide </a:t>
            </a:r>
            <a:fld id="{CF988859-7953-4624-98C4-717249B46A15}" type="slidenum">
              <a:rPr lang="en-US" smtClean="0"/>
              <a:pPr>
                <a:defRPr/>
              </a:pPr>
              <a:t>2</a:t>
            </a:fld>
            <a:endParaRPr lang="en-US" dirty="0"/>
          </a:p>
        </p:txBody>
      </p:sp>
      <p:graphicFrame>
        <p:nvGraphicFramePr>
          <p:cNvPr id="5" name="表 5">
            <a:extLst>
              <a:ext uri="{FF2B5EF4-FFF2-40B4-BE49-F238E27FC236}">
                <a16:creationId xmlns:a16="http://schemas.microsoft.com/office/drawing/2014/main" id="{2C8A82E6-B008-EFFC-D1E7-BB41023A6BF9}"/>
              </a:ext>
            </a:extLst>
          </p:cNvPr>
          <p:cNvGraphicFramePr>
            <a:graphicFrameLocks noGrp="1"/>
          </p:cNvGraphicFramePr>
          <p:nvPr>
            <p:extLst>
              <p:ext uri="{D42A27DB-BD31-4B8C-83A1-F6EECF244321}">
                <p14:modId xmlns:p14="http://schemas.microsoft.com/office/powerpoint/2010/main" val="3702468697"/>
              </p:ext>
            </p:extLst>
          </p:nvPr>
        </p:nvGraphicFramePr>
        <p:xfrm>
          <a:off x="7543800" y="1234440"/>
          <a:ext cx="4658698" cy="4785360"/>
        </p:xfrm>
        <a:graphic>
          <a:graphicData uri="http://schemas.openxmlformats.org/drawingml/2006/table">
            <a:tbl>
              <a:tblPr firstRow="1" bandRow="1">
                <a:tableStyleId>{5C22544A-7EE6-4342-B048-85BDC9FD1C3A}</a:tableStyleId>
              </a:tblPr>
              <a:tblGrid>
                <a:gridCol w="1965938">
                  <a:extLst>
                    <a:ext uri="{9D8B030D-6E8A-4147-A177-3AD203B41FA5}">
                      <a16:colId xmlns:a16="http://schemas.microsoft.com/office/drawing/2014/main" val="2962654241"/>
                    </a:ext>
                  </a:extLst>
                </a:gridCol>
                <a:gridCol w="1346561">
                  <a:extLst>
                    <a:ext uri="{9D8B030D-6E8A-4147-A177-3AD203B41FA5}">
                      <a16:colId xmlns:a16="http://schemas.microsoft.com/office/drawing/2014/main" val="818570983"/>
                    </a:ext>
                  </a:extLst>
                </a:gridCol>
                <a:gridCol w="1346199">
                  <a:extLst>
                    <a:ext uri="{9D8B030D-6E8A-4147-A177-3AD203B41FA5}">
                      <a16:colId xmlns:a16="http://schemas.microsoft.com/office/drawing/2014/main" val="2795005643"/>
                    </a:ext>
                  </a:extLst>
                </a:gridCol>
              </a:tblGrid>
              <a:tr h="446113">
                <a:tc>
                  <a:txBody>
                    <a:bodyPr/>
                    <a:lstStyle/>
                    <a:p>
                      <a:pPr algn="ctr"/>
                      <a:r>
                        <a:rPr kumimoji="1" lang="en-US" altLang="ja-JP" sz="1600" dirty="0" err="1">
                          <a:latin typeface="+mj-lt"/>
                        </a:rPr>
                        <a:t>Phnomena</a:t>
                      </a:r>
                      <a:endParaRPr kumimoji="1" lang="ja-JP" altLang="en-US" sz="16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sz="1600" dirty="0">
                          <a:latin typeface="+mj-lt"/>
                        </a:rPr>
                        <a:t>Temp. (K)</a:t>
                      </a:r>
                      <a:endParaRPr kumimoji="1" lang="ja-JP" altLang="en-US" sz="16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sz="1600" dirty="0">
                          <a:latin typeface="+mj-lt"/>
                        </a:rPr>
                        <a:t>Displacement</a:t>
                      </a:r>
                      <a:r>
                        <a:rPr kumimoji="1" lang="en-US" altLang="ja-JP" sz="1600" baseline="0" dirty="0">
                          <a:latin typeface="+mj-lt"/>
                        </a:rPr>
                        <a:t> </a:t>
                      </a:r>
                      <a:r>
                        <a:rPr kumimoji="1" lang="en-US" altLang="ja-JP" sz="1600" dirty="0">
                          <a:latin typeface="+mj-lt"/>
                        </a:rPr>
                        <a:t>Damage</a:t>
                      </a:r>
                      <a:endParaRPr kumimoji="1" lang="ja-JP" altLang="en-US" sz="16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21892051"/>
                  </a:ext>
                </a:extLst>
              </a:tr>
              <a:tr h="446113">
                <a:tc>
                  <a:txBody>
                    <a:bodyPr/>
                    <a:lstStyle/>
                    <a:p>
                      <a:pPr algn="ctr"/>
                      <a:r>
                        <a:rPr kumimoji="1" lang="en-US" altLang="ja-JP" sz="1600" dirty="0">
                          <a:latin typeface="+mj-lt"/>
                        </a:rPr>
                        <a:t>Radiation hardening and embrittlement</a:t>
                      </a:r>
                      <a:endParaRPr kumimoji="1" lang="ja-JP" altLang="en-US" sz="16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sz="1600" dirty="0">
                          <a:latin typeface="+mj-lt"/>
                        </a:rPr>
                        <a:t>&lt; 0.35 - 0.4T</a:t>
                      </a:r>
                      <a:r>
                        <a:rPr kumimoji="1" lang="en-US" altLang="ja-JP" sz="1600" baseline="-25000" dirty="0">
                          <a:latin typeface="+mj-lt"/>
                        </a:rPr>
                        <a:t>M</a:t>
                      </a:r>
                      <a:endParaRPr kumimoji="1" lang="ja-JP" altLang="en-US" sz="1600" baseline="-250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sz="1600" dirty="0">
                          <a:latin typeface="+mj-lt"/>
                        </a:rPr>
                        <a:t>&gt;0.1 dpa</a:t>
                      </a:r>
                      <a:endParaRPr kumimoji="1" lang="ja-JP" altLang="en-US" sz="16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7478386"/>
                  </a:ext>
                </a:extLst>
              </a:tr>
              <a:tr h="446113">
                <a:tc>
                  <a:txBody>
                    <a:bodyPr/>
                    <a:lstStyle/>
                    <a:p>
                      <a:pPr algn="ctr"/>
                      <a:r>
                        <a:rPr kumimoji="1" lang="en-US" altLang="ja-JP" sz="1600" dirty="0">
                          <a:latin typeface="+mj-lt"/>
                        </a:rPr>
                        <a:t>Irradiation creep</a:t>
                      </a:r>
                      <a:endParaRPr kumimoji="1" lang="ja-JP" altLang="en-US" sz="16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sz="1600" dirty="0">
                          <a:latin typeface="+mj-lt"/>
                        </a:rPr>
                        <a:t>&lt;0.40 - 0.45T</a:t>
                      </a:r>
                      <a:r>
                        <a:rPr kumimoji="1" lang="en-US" altLang="ja-JP" sz="1600" baseline="-25000" dirty="0">
                          <a:latin typeface="+mj-lt"/>
                        </a:rPr>
                        <a:t>M</a:t>
                      </a:r>
                      <a:endParaRPr kumimoji="1" lang="ja-JP" altLang="en-US" sz="1600" baseline="-250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sz="1600" dirty="0">
                          <a:latin typeface="+mj-lt"/>
                        </a:rPr>
                        <a:t>&gt;10 dpa</a:t>
                      </a:r>
                      <a:endParaRPr kumimoji="1" lang="ja-JP" altLang="en-US" sz="16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55198704"/>
                  </a:ext>
                </a:extLst>
              </a:tr>
              <a:tr h="446113">
                <a:tc>
                  <a:txBody>
                    <a:bodyPr/>
                    <a:lstStyle/>
                    <a:p>
                      <a:pPr algn="ctr"/>
                      <a:r>
                        <a:rPr kumimoji="1" lang="en-US" altLang="ja-JP" sz="1600" dirty="0">
                          <a:latin typeface="+mj-lt"/>
                        </a:rPr>
                        <a:t>Volumetric swelling from</a:t>
                      </a:r>
                      <a:r>
                        <a:rPr kumimoji="1" lang="ja-JP" altLang="en-US" sz="1600" baseline="0" dirty="0">
                          <a:latin typeface="+mj-lt"/>
                        </a:rPr>
                        <a:t> </a:t>
                      </a:r>
                      <a:r>
                        <a:rPr kumimoji="1" lang="en-US" altLang="ja-JP" sz="1600" dirty="0">
                          <a:latin typeface="+mj-lt"/>
                        </a:rPr>
                        <a:t>void formation</a:t>
                      </a:r>
                      <a:endParaRPr kumimoji="1" lang="ja-JP" altLang="en-US" sz="16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sz="1600" dirty="0">
                          <a:latin typeface="+mj-lt"/>
                        </a:rPr>
                        <a:t>0.3-0.6 T</a:t>
                      </a:r>
                      <a:r>
                        <a:rPr kumimoji="1" lang="en-US" altLang="ja-JP" sz="1600" baseline="-25000" dirty="0">
                          <a:latin typeface="+mj-lt"/>
                        </a:rPr>
                        <a:t>M</a:t>
                      </a:r>
                      <a:endParaRPr kumimoji="1" lang="ja-JP" altLang="en-US" sz="16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dirty="0">
                          <a:latin typeface="+mj-lt"/>
                        </a:rPr>
                        <a:t>&gt;10 dpa</a:t>
                      </a:r>
                      <a:endParaRPr kumimoji="1" lang="ja-JP" altLang="en-US" sz="1600" dirty="0">
                        <a:latin typeface="+mj-lt"/>
                      </a:endParaRPr>
                    </a:p>
                    <a:p>
                      <a:pPr algn="ctr"/>
                      <a:endParaRPr kumimoji="1" lang="ja-JP" altLang="en-US" sz="16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93384970"/>
                  </a:ext>
                </a:extLst>
              </a:tr>
              <a:tr h="446113">
                <a:tc>
                  <a:txBody>
                    <a:bodyPr/>
                    <a:lstStyle/>
                    <a:p>
                      <a:pPr algn="ctr"/>
                      <a:r>
                        <a:rPr kumimoji="1" lang="en-US" altLang="ja-JP" sz="1600" dirty="0">
                          <a:latin typeface="+mj-lt"/>
                        </a:rPr>
                        <a:t>Phase instability from radiation-induced precipitation</a:t>
                      </a:r>
                      <a:endParaRPr kumimoji="1" lang="ja-JP" altLang="en-US" sz="16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dirty="0">
                          <a:latin typeface="+mj-lt"/>
                        </a:rPr>
                        <a:t>0.3-0.6 T</a:t>
                      </a:r>
                      <a:r>
                        <a:rPr kumimoji="1" lang="en-US" altLang="ja-JP" sz="1600" baseline="-25000" dirty="0">
                          <a:latin typeface="+mj-lt"/>
                        </a:rPr>
                        <a:t>M</a:t>
                      </a:r>
                      <a:endParaRPr kumimoji="1" lang="ja-JP" altLang="en-US" sz="1600" dirty="0">
                        <a:latin typeface="+mj-lt"/>
                      </a:endParaRPr>
                    </a:p>
                    <a:p>
                      <a:pPr algn="ctr"/>
                      <a:endParaRPr kumimoji="1" lang="ja-JP" altLang="en-US" sz="16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dirty="0">
                          <a:latin typeface="+mj-lt"/>
                        </a:rPr>
                        <a:t>&gt;10 dpa</a:t>
                      </a:r>
                      <a:endParaRPr kumimoji="1" lang="ja-JP" altLang="en-US" sz="1600" dirty="0">
                        <a:latin typeface="+mj-lt"/>
                      </a:endParaRPr>
                    </a:p>
                    <a:p>
                      <a:pPr algn="ctr"/>
                      <a:endParaRPr kumimoji="1" lang="ja-JP" altLang="en-US" sz="16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4705348"/>
                  </a:ext>
                </a:extLst>
              </a:tr>
              <a:tr h="446113">
                <a:tc>
                  <a:txBody>
                    <a:bodyPr/>
                    <a:lstStyle/>
                    <a:p>
                      <a:pPr algn="ctr"/>
                      <a:r>
                        <a:rPr kumimoji="1" lang="en-US" altLang="ja-JP" sz="1600" dirty="0">
                          <a:latin typeface="+mj-lt"/>
                        </a:rPr>
                        <a:t>High temperature He embrittlement</a:t>
                      </a:r>
                      <a:endParaRPr kumimoji="1" lang="ja-JP" altLang="en-US" sz="16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sz="1600" dirty="0">
                          <a:latin typeface="+mj-lt"/>
                        </a:rPr>
                        <a:t>&gt;0.45 - 0.5 T</a:t>
                      </a:r>
                      <a:r>
                        <a:rPr kumimoji="1" lang="en-US" altLang="ja-JP" sz="1600" baseline="-25000" dirty="0">
                          <a:latin typeface="+mj-lt"/>
                        </a:rPr>
                        <a:t>M</a:t>
                      </a:r>
                      <a:endParaRPr kumimoji="1" lang="ja-JP" altLang="en-US" sz="16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dirty="0">
                          <a:latin typeface="+mj-lt"/>
                        </a:rPr>
                        <a:t>&gt;10 dpa</a:t>
                      </a:r>
                      <a:endParaRPr kumimoji="1" lang="ja-JP" altLang="en-US" sz="1600" dirty="0">
                        <a:latin typeface="+mj-lt"/>
                      </a:endParaRPr>
                    </a:p>
                    <a:p>
                      <a:pPr algn="ctr"/>
                      <a:endParaRPr kumimoji="1" lang="ja-JP" altLang="en-US" sz="16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76640870"/>
                  </a:ext>
                </a:extLst>
              </a:tr>
              <a:tr h="446113">
                <a:tc>
                  <a:txBody>
                    <a:bodyPr/>
                    <a:lstStyle/>
                    <a:p>
                      <a:pPr algn="ctr"/>
                      <a:r>
                        <a:rPr kumimoji="1" lang="en-US" altLang="ja-JP" sz="1600" dirty="0">
                          <a:latin typeface="+mj-lt"/>
                        </a:rPr>
                        <a:t>Radiation-induced</a:t>
                      </a:r>
                      <a:r>
                        <a:rPr kumimoji="1" lang="en-US" altLang="ja-JP" sz="1600" baseline="0" dirty="0">
                          <a:latin typeface="+mj-lt"/>
                        </a:rPr>
                        <a:t> </a:t>
                      </a:r>
                      <a:r>
                        <a:rPr kumimoji="1" lang="en-US" altLang="ja-JP" sz="1600" baseline="0" dirty="0" err="1">
                          <a:latin typeface="+mj-lt"/>
                        </a:rPr>
                        <a:t>a</a:t>
                      </a:r>
                      <a:r>
                        <a:rPr kumimoji="1" lang="en-US" altLang="ja-JP" sz="1600" dirty="0" err="1">
                          <a:latin typeface="+mj-lt"/>
                        </a:rPr>
                        <a:t>morphization</a:t>
                      </a:r>
                      <a:endParaRPr kumimoji="1" lang="ja-JP" altLang="en-US" sz="16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162" rtl="0" eaLnBrk="1" fontAlgn="auto" latinLnBrk="0" hangingPunct="1">
                        <a:lnSpc>
                          <a:spcPct val="100000"/>
                        </a:lnSpc>
                        <a:spcBef>
                          <a:spcPts val="0"/>
                        </a:spcBef>
                        <a:spcAft>
                          <a:spcPts val="0"/>
                        </a:spcAft>
                        <a:buClrTx/>
                        <a:buSzTx/>
                        <a:buFontTx/>
                        <a:buNone/>
                        <a:tabLst/>
                        <a:defRPr/>
                      </a:pPr>
                      <a:r>
                        <a:rPr kumimoji="1" lang="en-US" altLang="ja-JP" sz="1600" dirty="0">
                          <a:latin typeface="+mj-lt"/>
                        </a:rPr>
                        <a:t>&gt;0.18</a:t>
                      </a:r>
                      <a:r>
                        <a:rPr kumimoji="1" lang="en-US" altLang="ja-JP" sz="1600" baseline="0" dirty="0">
                          <a:latin typeface="+mj-lt"/>
                        </a:rPr>
                        <a:t> </a:t>
                      </a:r>
                      <a:r>
                        <a:rPr kumimoji="1" lang="en-US" altLang="ja-JP" sz="1600" dirty="0">
                          <a:latin typeface="+mj-lt"/>
                        </a:rPr>
                        <a:t>T</a:t>
                      </a:r>
                      <a:r>
                        <a:rPr kumimoji="1" lang="en-US" altLang="ja-JP" sz="1600" baseline="-25000" dirty="0">
                          <a:latin typeface="+mj-lt"/>
                        </a:rPr>
                        <a:t>M</a:t>
                      </a:r>
                      <a:endParaRPr kumimoji="1" lang="ja-JP" altLang="en-US" sz="1600" dirty="0">
                        <a:latin typeface="+mj-lt"/>
                      </a:endParaRPr>
                    </a:p>
                    <a:p>
                      <a:pPr algn="ctr"/>
                      <a:r>
                        <a:rPr kumimoji="1" lang="en-US" altLang="ja-JP" sz="1600" dirty="0">
                          <a:latin typeface="+mj-lt"/>
                        </a:rPr>
                        <a:t>(graphite)</a:t>
                      </a:r>
                      <a:endParaRPr kumimoji="1" lang="ja-JP" altLang="en-US" sz="16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sz="1600" dirty="0">
                          <a:latin typeface="+mj-lt"/>
                        </a:rPr>
                        <a:t>&gt;0.5 – 10 </a:t>
                      </a:r>
                      <a:r>
                        <a:rPr kumimoji="1" lang="en-US" altLang="ja-JP" sz="1600" dirty="0" err="1">
                          <a:latin typeface="+mj-lt"/>
                        </a:rPr>
                        <a:t>dpa</a:t>
                      </a:r>
                      <a:r>
                        <a:rPr kumimoji="1" lang="en-US" altLang="ja-JP" sz="1600" dirty="0">
                          <a:latin typeface="+mj-lt"/>
                        </a:rPr>
                        <a:t> </a:t>
                      </a:r>
                      <a:endParaRPr kumimoji="1" lang="ja-JP" altLang="en-US" sz="16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38439699"/>
                  </a:ext>
                </a:extLst>
              </a:tr>
            </a:tbl>
          </a:graphicData>
        </a:graphic>
      </p:graphicFrame>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30953" y="1942330"/>
            <a:ext cx="1447800" cy="1016907"/>
          </a:xfrm>
          <a:prstGeom prst="rect">
            <a:avLst/>
          </a:prstGeom>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39761" y="3471154"/>
            <a:ext cx="1752599" cy="858169"/>
          </a:xfrm>
          <a:prstGeom prst="rect">
            <a:avLst/>
          </a:prstGeom>
        </p:spPr>
      </p:pic>
      <p:sp>
        <p:nvSpPr>
          <p:cNvPr id="8" name="Right Arrow 7"/>
          <p:cNvSpPr/>
          <p:nvPr/>
        </p:nvSpPr>
        <p:spPr>
          <a:xfrm>
            <a:off x="4199535" y="3765041"/>
            <a:ext cx="315310" cy="328499"/>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58886" y="5472136"/>
            <a:ext cx="1262176" cy="816427"/>
          </a:xfrm>
          <a:prstGeom prst="rect">
            <a:avLst/>
          </a:prstGeom>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25690" y="4329323"/>
            <a:ext cx="1447800" cy="965200"/>
          </a:xfrm>
          <a:prstGeom prst="rect">
            <a:avLst/>
          </a:prstGeom>
        </p:spPr>
      </p:pic>
      <p:cxnSp>
        <p:nvCxnSpPr>
          <p:cNvPr id="12" name="Straight Arrow Connector 11"/>
          <p:cNvCxnSpPr/>
          <p:nvPr/>
        </p:nvCxnSpPr>
        <p:spPr>
          <a:xfrm>
            <a:off x="620916" y="1502131"/>
            <a:ext cx="6847635" cy="16156"/>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389031" y="1721315"/>
            <a:ext cx="560990" cy="381000"/>
          </a:xfrm>
          <a:prstGeom prst="rect">
            <a:avLst/>
          </a:prstGeom>
          <a:noFill/>
        </p:spPr>
        <p:txBody>
          <a:bodyPr wrap="square" rtlCol="0">
            <a:spAutoFit/>
          </a:bodyPr>
          <a:lstStyle/>
          <a:p>
            <a:r>
              <a:rPr lang="en-US" dirty="0"/>
              <a:t>0 K</a:t>
            </a:r>
          </a:p>
        </p:txBody>
      </p:sp>
      <p:sp>
        <p:nvSpPr>
          <p:cNvPr id="16" name="TextBox 15"/>
          <p:cNvSpPr txBox="1"/>
          <p:nvPr/>
        </p:nvSpPr>
        <p:spPr>
          <a:xfrm>
            <a:off x="6349715" y="1667836"/>
            <a:ext cx="1415163" cy="523220"/>
          </a:xfrm>
          <a:prstGeom prst="rect">
            <a:avLst/>
          </a:prstGeom>
          <a:noFill/>
        </p:spPr>
        <p:txBody>
          <a:bodyPr wrap="square" rtlCol="0">
            <a:spAutoFit/>
          </a:bodyPr>
          <a:lstStyle/>
          <a:p>
            <a:r>
              <a:rPr lang="en-US" sz="1400" dirty="0"/>
              <a:t>Melting point (T</a:t>
            </a:r>
            <a:r>
              <a:rPr lang="en-US" sz="1400" baseline="-25000" dirty="0"/>
              <a:t>M</a:t>
            </a:r>
            <a:r>
              <a:rPr lang="en-US" sz="1400" dirty="0"/>
              <a:t>)</a:t>
            </a:r>
          </a:p>
        </p:txBody>
      </p:sp>
      <p:cxnSp>
        <p:nvCxnSpPr>
          <p:cNvPr id="17" name="Straight Connector 16"/>
          <p:cNvCxnSpPr/>
          <p:nvPr/>
        </p:nvCxnSpPr>
        <p:spPr>
          <a:xfrm>
            <a:off x="620916" y="1447800"/>
            <a:ext cx="0" cy="274320"/>
          </a:xfrm>
          <a:prstGeom prst="line">
            <a:avLst/>
          </a:prstGeom>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6589169" y="1051305"/>
            <a:ext cx="381000" cy="369332"/>
          </a:xfrm>
          <a:prstGeom prst="rect">
            <a:avLst/>
          </a:prstGeom>
          <a:noFill/>
        </p:spPr>
        <p:txBody>
          <a:bodyPr wrap="square" rtlCol="0">
            <a:spAutoFit/>
          </a:bodyPr>
          <a:lstStyle/>
          <a:p>
            <a:r>
              <a:rPr lang="en-US" dirty="0"/>
              <a:t>1</a:t>
            </a:r>
          </a:p>
        </p:txBody>
      </p:sp>
      <p:cxnSp>
        <p:nvCxnSpPr>
          <p:cNvPr id="19" name="Straight Connector 18"/>
          <p:cNvCxnSpPr/>
          <p:nvPr/>
        </p:nvCxnSpPr>
        <p:spPr>
          <a:xfrm>
            <a:off x="1230516" y="1486892"/>
            <a:ext cx="0" cy="203028"/>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1840116" y="1505703"/>
            <a:ext cx="0" cy="203028"/>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2463163" y="1524000"/>
            <a:ext cx="0" cy="203028"/>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3086210" y="1518287"/>
            <a:ext cx="0" cy="203028"/>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3722704" y="1447800"/>
            <a:ext cx="0" cy="27432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332304" y="1517371"/>
            <a:ext cx="0" cy="203028"/>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4921061" y="1501433"/>
            <a:ext cx="0" cy="203028"/>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5544108" y="1524000"/>
            <a:ext cx="0" cy="203028"/>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6779669" y="1447800"/>
            <a:ext cx="0" cy="27432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6168051" y="1524000"/>
            <a:ext cx="0" cy="203028"/>
          </a:xfrm>
          <a:prstGeom prst="line">
            <a:avLst/>
          </a:prstGeom>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3451632" y="1061307"/>
            <a:ext cx="542143" cy="369332"/>
          </a:xfrm>
          <a:prstGeom prst="rect">
            <a:avLst/>
          </a:prstGeom>
          <a:noFill/>
        </p:spPr>
        <p:txBody>
          <a:bodyPr wrap="square" rtlCol="0">
            <a:spAutoFit/>
          </a:bodyPr>
          <a:lstStyle/>
          <a:p>
            <a:r>
              <a:rPr lang="en-US" dirty="0"/>
              <a:t>0.5</a:t>
            </a:r>
          </a:p>
        </p:txBody>
      </p:sp>
      <p:sp>
        <p:nvSpPr>
          <p:cNvPr id="41" name="TextBox 40"/>
          <p:cNvSpPr txBox="1"/>
          <p:nvPr/>
        </p:nvSpPr>
        <p:spPr>
          <a:xfrm>
            <a:off x="407878" y="1053124"/>
            <a:ext cx="542143" cy="369332"/>
          </a:xfrm>
          <a:prstGeom prst="rect">
            <a:avLst/>
          </a:prstGeom>
          <a:noFill/>
        </p:spPr>
        <p:txBody>
          <a:bodyPr wrap="square" rtlCol="0">
            <a:spAutoFit/>
          </a:bodyPr>
          <a:lstStyle/>
          <a:p>
            <a:r>
              <a:rPr lang="en-US" dirty="0"/>
              <a:t>0</a:t>
            </a:r>
          </a:p>
        </p:txBody>
      </p:sp>
      <p:cxnSp>
        <p:nvCxnSpPr>
          <p:cNvPr id="43" name="Straight Arrow Connector 42"/>
          <p:cNvCxnSpPr/>
          <p:nvPr/>
        </p:nvCxnSpPr>
        <p:spPr>
          <a:xfrm flipH="1">
            <a:off x="620916" y="2203171"/>
            <a:ext cx="2318845" cy="0"/>
          </a:xfrm>
          <a:prstGeom prst="straightConnector1">
            <a:avLst/>
          </a:prstGeom>
          <a:ln w="57150">
            <a:solidFill>
              <a:srgbClr val="00B05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H="1">
            <a:off x="3086210" y="2203171"/>
            <a:ext cx="3075889" cy="0"/>
          </a:xfrm>
          <a:prstGeom prst="straightConnector1">
            <a:avLst/>
          </a:prstGeom>
          <a:ln w="57150">
            <a:solidFill>
              <a:srgbClr val="00B05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flipH="1">
            <a:off x="2712583" y="3383280"/>
            <a:ext cx="1644607" cy="0"/>
          </a:xfrm>
          <a:prstGeom prst="straightConnector1">
            <a:avLst/>
          </a:prstGeom>
          <a:ln w="57150">
            <a:solidFill>
              <a:srgbClr val="00B05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flipH="1">
            <a:off x="3557714" y="5370959"/>
            <a:ext cx="1437732" cy="0"/>
          </a:xfrm>
          <a:prstGeom prst="straightConnector1">
            <a:avLst/>
          </a:prstGeom>
          <a:ln w="57150">
            <a:solidFill>
              <a:srgbClr val="00B05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flipH="1" flipV="1">
            <a:off x="490971" y="4533501"/>
            <a:ext cx="1219200" cy="5379"/>
          </a:xfrm>
          <a:prstGeom prst="straightConnector1">
            <a:avLst/>
          </a:prstGeom>
          <a:ln w="57150">
            <a:solidFill>
              <a:srgbClr val="00B050"/>
            </a:solidFill>
            <a:headEnd type="triangle"/>
            <a:tailEnd type="triangle"/>
          </a:ln>
        </p:spPr>
        <p:style>
          <a:lnRef idx="2">
            <a:schemeClr val="accent1"/>
          </a:lnRef>
          <a:fillRef idx="0">
            <a:schemeClr val="accent1"/>
          </a:fillRef>
          <a:effectRef idx="1">
            <a:schemeClr val="accent1"/>
          </a:effectRef>
          <a:fontRef idx="minor">
            <a:schemeClr val="tx1"/>
          </a:fontRef>
        </p:style>
      </p:cxnSp>
      <p:pic>
        <p:nvPicPr>
          <p:cNvPr id="54" name="Picture 53"/>
          <p:cNvPicPr>
            <a:picLocks noChangeAspect="1"/>
          </p:cNvPicPr>
          <p:nvPr/>
        </p:nvPicPr>
        <p:blipFill>
          <a:blip r:embed="rId6"/>
          <a:stretch>
            <a:fillRect/>
          </a:stretch>
        </p:blipFill>
        <p:spPr>
          <a:xfrm>
            <a:off x="26232" y="4718679"/>
            <a:ext cx="2999458" cy="768154"/>
          </a:xfrm>
          <a:prstGeom prst="rect">
            <a:avLst/>
          </a:prstGeom>
        </p:spPr>
      </p:pic>
      <p:sp>
        <p:nvSpPr>
          <p:cNvPr id="55" name="Rectangle 54"/>
          <p:cNvSpPr/>
          <p:nvPr/>
        </p:nvSpPr>
        <p:spPr>
          <a:xfrm>
            <a:off x="30817" y="5490329"/>
            <a:ext cx="3169583" cy="523220"/>
          </a:xfrm>
          <a:prstGeom prst="rect">
            <a:avLst/>
          </a:prstGeom>
        </p:spPr>
        <p:txBody>
          <a:bodyPr wrap="square">
            <a:spAutoFit/>
          </a:bodyPr>
          <a:lstStyle/>
          <a:p>
            <a:r>
              <a:rPr kumimoji="1" lang="en-US" altLang="ja-JP" sz="1400" b="1" dirty="0">
                <a:solidFill>
                  <a:srgbClr val="FF0000"/>
                </a:solidFill>
              </a:rPr>
              <a:t>Radiation-induced </a:t>
            </a:r>
            <a:r>
              <a:rPr kumimoji="1" lang="en-US" altLang="ja-JP" sz="1400" b="1" dirty="0" err="1">
                <a:solidFill>
                  <a:srgbClr val="FF0000"/>
                </a:solidFill>
              </a:rPr>
              <a:t>amorphization</a:t>
            </a:r>
            <a:r>
              <a:rPr kumimoji="1" lang="en-US" altLang="ja-JP" sz="1400" b="1" dirty="0">
                <a:solidFill>
                  <a:srgbClr val="FF0000"/>
                </a:solidFill>
              </a:rPr>
              <a:t> in Graphite </a:t>
            </a:r>
            <a:endParaRPr kumimoji="1" lang="ja-JP" altLang="en-US" sz="1400" b="1" dirty="0">
              <a:solidFill>
                <a:srgbClr val="FF0000"/>
              </a:solidFill>
            </a:endParaRPr>
          </a:p>
        </p:txBody>
      </p:sp>
      <p:sp>
        <p:nvSpPr>
          <p:cNvPr id="56" name="Rectangle 55"/>
          <p:cNvSpPr/>
          <p:nvPr/>
        </p:nvSpPr>
        <p:spPr>
          <a:xfrm>
            <a:off x="4872233" y="5573915"/>
            <a:ext cx="2519167" cy="738664"/>
          </a:xfrm>
          <a:prstGeom prst="rect">
            <a:avLst/>
          </a:prstGeom>
        </p:spPr>
        <p:txBody>
          <a:bodyPr wrap="square">
            <a:spAutoFit/>
          </a:bodyPr>
          <a:lstStyle/>
          <a:p>
            <a:r>
              <a:rPr kumimoji="1" lang="en-US" altLang="ja-JP" sz="1400" b="1" dirty="0">
                <a:solidFill>
                  <a:srgbClr val="FF0000"/>
                </a:solidFill>
              </a:rPr>
              <a:t>High temperature He embrittlement (aggregated at grain boundaries)</a:t>
            </a:r>
            <a:endParaRPr kumimoji="1" lang="ja-JP" altLang="en-US" sz="1400" b="1" dirty="0">
              <a:solidFill>
                <a:srgbClr val="FF0000"/>
              </a:solidFill>
            </a:endParaRPr>
          </a:p>
        </p:txBody>
      </p:sp>
      <p:sp>
        <p:nvSpPr>
          <p:cNvPr id="57" name="Rectangle 56"/>
          <p:cNvSpPr/>
          <p:nvPr/>
        </p:nvSpPr>
        <p:spPr>
          <a:xfrm>
            <a:off x="4049129" y="2597718"/>
            <a:ext cx="1587294" cy="307777"/>
          </a:xfrm>
          <a:prstGeom prst="rect">
            <a:avLst/>
          </a:prstGeom>
        </p:spPr>
        <p:txBody>
          <a:bodyPr wrap="none">
            <a:spAutoFit/>
          </a:bodyPr>
          <a:lstStyle/>
          <a:p>
            <a:r>
              <a:rPr kumimoji="1" lang="en-US" altLang="ja-JP" sz="1400" b="1" u="sng" dirty="0">
                <a:solidFill>
                  <a:srgbClr val="FF0000"/>
                </a:solidFill>
                <a:effectLst>
                  <a:outerShdw blurRad="38100" dist="38100" dir="2700000" algn="tl">
                    <a:srgbClr val="000000">
                      <a:alpha val="43137"/>
                    </a:srgbClr>
                  </a:outerShdw>
                </a:effectLst>
              </a:rPr>
              <a:t>Irradiation creep</a:t>
            </a:r>
            <a:endParaRPr kumimoji="1" lang="ja-JP" altLang="en-US" sz="1400" b="1" u="sng" dirty="0">
              <a:solidFill>
                <a:srgbClr val="FF0000"/>
              </a:solidFill>
              <a:effectLst>
                <a:outerShdw blurRad="38100" dist="38100" dir="2700000" algn="tl">
                  <a:srgbClr val="000000">
                    <a:alpha val="43137"/>
                  </a:srgbClr>
                </a:outerShdw>
              </a:effectLst>
            </a:endParaRPr>
          </a:p>
        </p:txBody>
      </p:sp>
      <p:sp>
        <p:nvSpPr>
          <p:cNvPr id="58" name="Rectangle 57"/>
          <p:cNvSpPr/>
          <p:nvPr/>
        </p:nvSpPr>
        <p:spPr>
          <a:xfrm>
            <a:off x="1573775" y="2319070"/>
            <a:ext cx="1430105" cy="738664"/>
          </a:xfrm>
          <a:prstGeom prst="rect">
            <a:avLst/>
          </a:prstGeom>
        </p:spPr>
        <p:txBody>
          <a:bodyPr wrap="square">
            <a:spAutoFit/>
          </a:bodyPr>
          <a:lstStyle/>
          <a:p>
            <a:r>
              <a:rPr kumimoji="1" lang="en-US" altLang="ja-JP" sz="1400" b="1" dirty="0">
                <a:solidFill>
                  <a:srgbClr val="FF0000"/>
                </a:solidFill>
              </a:rPr>
              <a:t>Radiation hardening and embrittlement</a:t>
            </a:r>
            <a:endParaRPr kumimoji="1" lang="ja-JP" altLang="en-US" sz="1400" b="1" dirty="0">
              <a:solidFill>
                <a:srgbClr val="FF0000"/>
              </a:solidFill>
            </a:endParaRPr>
          </a:p>
        </p:txBody>
      </p:sp>
      <p:sp>
        <p:nvSpPr>
          <p:cNvPr id="59" name="Rectangle 58"/>
          <p:cNvSpPr/>
          <p:nvPr/>
        </p:nvSpPr>
        <p:spPr>
          <a:xfrm>
            <a:off x="4921061" y="3447209"/>
            <a:ext cx="2669438" cy="523220"/>
          </a:xfrm>
          <a:prstGeom prst="rect">
            <a:avLst/>
          </a:prstGeom>
        </p:spPr>
        <p:txBody>
          <a:bodyPr wrap="square">
            <a:spAutoFit/>
          </a:bodyPr>
          <a:lstStyle/>
          <a:p>
            <a:r>
              <a:rPr kumimoji="1" lang="en-US" altLang="ja-JP" sz="1400" b="1" dirty="0">
                <a:solidFill>
                  <a:srgbClr val="FF0000"/>
                </a:solidFill>
              </a:rPr>
              <a:t>Volumetric swelling from</a:t>
            </a:r>
            <a:r>
              <a:rPr kumimoji="1" lang="ja-JP" altLang="en-US" sz="1400" b="1" dirty="0">
                <a:solidFill>
                  <a:srgbClr val="FF0000"/>
                </a:solidFill>
              </a:rPr>
              <a:t> </a:t>
            </a:r>
            <a:r>
              <a:rPr kumimoji="1" lang="en-US" altLang="ja-JP" sz="1400" b="1" dirty="0">
                <a:solidFill>
                  <a:srgbClr val="FF0000"/>
                </a:solidFill>
              </a:rPr>
              <a:t>void formation</a:t>
            </a:r>
            <a:endParaRPr kumimoji="1" lang="ja-JP" altLang="en-US" sz="1400" b="1" dirty="0">
              <a:solidFill>
                <a:srgbClr val="FF0000"/>
              </a:solidFill>
            </a:endParaRPr>
          </a:p>
        </p:txBody>
      </p:sp>
      <p:sp>
        <p:nvSpPr>
          <p:cNvPr id="60" name="Rectangle 59"/>
          <p:cNvSpPr/>
          <p:nvPr/>
        </p:nvSpPr>
        <p:spPr>
          <a:xfrm>
            <a:off x="4472538" y="4555411"/>
            <a:ext cx="2996013" cy="523220"/>
          </a:xfrm>
          <a:prstGeom prst="rect">
            <a:avLst/>
          </a:prstGeom>
        </p:spPr>
        <p:txBody>
          <a:bodyPr wrap="square">
            <a:spAutoFit/>
          </a:bodyPr>
          <a:lstStyle/>
          <a:p>
            <a:r>
              <a:rPr kumimoji="1" lang="en-US" altLang="ja-JP" sz="1400" b="1" dirty="0">
                <a:solidFill>
                  <a:srgbClr val="FF0000"/>
                </a:solidFill>
              </a:rPr>
              <a:t>Phase instability from radiation-induced precipitation</a:t>
            </a:r>
            <a:endParaRPr kumimoji="1" lang="ja-JP" altLang="en-US" sz="1400" b="1" dirty="0">
              <a:solidFill>
                <a:srgbClr val="FF0000"/>
              </a:solidFill>
            </a:endParaRPr>
          </a:p>
        </p:txBody>
      </p:sp>
      <p:sp>
        <p:nvSpPr>
          <p:cNvPr id="62" name="Footer Placeholder 2"/>
          <p:cNvSpPr>
            <a:spLocks noGrp="1"/>
          </p:cNvSpPr>
          <p:nvPr>
            <p:ph type="ftr" sz="quarter" idx="10"/>
          </p:nvPr>
        </p:nvSpPr>
        <p:spPr>
          <a:xfrm>
            <a:off x="5554994" y="6546233"/>
            <a:ext cx="5655095" cy="364628"/>
          </a:xfrm>
        </p:spPr>
        <p:txBody>
          <a:bodyPr/>
          <a:lstStyle/>
          <a:p>
            <a:pPr>
              <a:defRPr/>
            </a:pPr>
            <a:r>
              <a:rPr lang="en-US" dirty="0"/>
              <a:t>Eiichi Wakai</a:t>
            </a:r>
          </a:p>
        </p:txBody>
      </p:sp>
      <p:pic>
        <p:nvPicPr>
          <p:cNvPr id="63" name="Picture 6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4028" y="2464249"/>
            <a:ext cx="1697139" cy="1362578"/>
          </a:xfrm>
          <a:prstGeom prst="rect">
            <a:avLst/>
          </a:prstGeom>
        </p:spPr>
      </p:pic>
      <p:cxnSp>
        <p:nvCxnSpPr>
          <p:cNvPr id="11" name="Straight Connector 10"/>
          <p:cNvCxnSpPr/>
          <p:nvPr/>
        </p:nvCxnSpPr>
        <p:spPr>
          <a:xfrm>
            <a:off x="3741754" y="1563475"/>
            <a:ext cx="0" cy="4925811"/>
          </a:xfrm>
          <a:prstGeom prst="line">
            <a:avLst/>
          </a:prstGeom>
          <a:ln>
            <a:solidFill>
              <a:schemeClr val="accent4">
                <a:lumMod val="60000"/>
                <a:lumOff val="40000"/>
              </a:schemeClr>
            </a:solidFill>
            <a:prstDash val="dash"/>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3276600" y="1536129"/>
            <a:ext cx="1313297" cy="338554"/>
          </a:xfrm>
          <a:prstGeom prst="rect">
            <a:avLst/>
          </a:prstGeom>
          <a:noFill/>
        </p:spPr>
        <p:txBody>
          <a:bodyPr wrap="square" rtlCol="0">
            <a:spAutoFit/>
          </a:bodyPr>
          <a:lstStyle/>
          <a:p>
            <a:r>
              <a:rPr lang="en-US" sz="1600" b="1" dirty="0">
                <a:solidFill>
                  <a:srgbClr val="FF0000"/>
                </a:solidFill>
                <a:effectLst>
                  <a:outerShdw blurRad="38100" dist="38100" dir="2700000" algn="tl">
                    <a:srgbClr val="000000">
                      <a:alpha val="43137"/>
                    </a:srgbClr>
                  </a:outerShdw>
                </a:effectLst>
              </a:rPr>
              <a:t>Al-193</a:t>
            </a:r>
            <a:r>
              <a:rPr lang="en-US" sz="1600" b="1" baseline="30000" dirty="0">
                <a:solidFill>
                  <a:srgbClr val="FF0000"/>
                </a:solidFill>
                <a:effectLst>
                  <a:outerShdw blurRad="38100" dist="38100" dir="2700000" algn="tl">
                    <a:srgbClr val="000000">
                      <a:alpha val="43137"/>
                    </a:srgbClr>
                  </a:outerShdw>
                </a:effectLst>
              </a:rPr>
              <a:t>o</a:t>
            </a:r>
            <a:r>
              <a:rPr lang="en-US" sz="1600" b="1" dirty="0">
                <a:solidFill>
                  <a:srgbClr val="FF0000"/>
                </a:solidFill>
                <a:effectLst>
                  <a:outerShdw blurRad="38100" dist="38100" dir="2700000" algn="tl">
                    <a:srgbClr val="000000">
                      <a:alpha val="43137"/>
                    </a:srgbClr>
                  </a:outerShdw>
                </a:effectLst>
              </a:rPr>
              <a:t>C</a:t>
            </a:r>
          </a:p>
        </p:txBody>
      </p:sp>
      <p:sp>
        <p:nvSpPr>
          <p:cNvPr id="15" name="TextBox 14"/>
          <p:cNvSpPr txBox="1"/>
          <p:nvPr/>
        </p:nvSpPr>
        <p:spPr>
          <a:xfrm>
            <a:off x="3306330" y="1756784"/>
            <a:ext cx="1010121" cy="307777"/>
          </a:xfrm>
          <a:prstGeom prst="rect">
            <a:avLst/>
          </a:prstGeom>
          <a:noFill/>
        </p:spPr>
        <p:txBody>
          <a:bodyPr wrap="square" rtlCol="0">
            <a:spAutoFit/>
          </a:bodyPr>
          <a:lstStyle/>
          <a:p>
            <a:r>
              <a:rPr lang="en-US" sz="1400" b="1" dirty="0">
                <a:solidFill>
                  <a:srgbClr val="C00000"/>
                </a:solidFill>
                <a:effectLst>
                  <a:outerShdw blurRad="38100" dist="38100" dir="2700000" algn="tl">
                    <a:srgbClr val="000000">
                      <a:alpha val="43137"/>
                    </a:srgbClr>
                  </a:outerShdw>
                </a:effectLst>
              </a:rPr>
              <a:t>Cu-405</a:t>
            </a:r>
            <a:r>
              <a:rPr lang="en-US" sz="1400" b="1" baseline="30000" dirty="0">
                <a:solidFill>
                  <a:srgbClr val="C00000"/>
                </a:solidFill>
                <a:effectLst>
                  <a:outerShdw blurRad="38100" dist="38100" dir="2700000" algn="tl">
                    <a:srgbClr val="000000">
                      <a:alpha val="43137"/>
                    </a:srgbClr>
                  </a:outerShdw>
                </a:effectLst>
              </a:rPr>
              <a:t>o</a:t>
            </a:r>
            <a:r>
              <a:rPr lang="en-US" sz="1400" b="1" dirty="0">
                <a:solidFill>
                  <a:srgbClr val="C00000"/>
                </a:solidFill>
                <a:effectLst>
                  <a:outerShdw blurRad="38100" dist="38100" dir="2700000" algn="tl">
                    <a:srgbClr val="000000">
                      <a:alpha val="43137"/>
                    </a:srgbClr>
                  </a:outerShdw>
                </a:effectLst>
              </a:rPr>
              <a:t>C</a:t>
            </a:r>
          </a:p>
        </p:txBody>
      </p:sp>
      <p:sp>
        <p:nvSpPr>
          <p:cNvPr id="27" name="TextBox 26"/>
          <p:cNvSpPr txBox="1"/>
          <p:nvPr/>
        </p:nvSpPr>
        <p:spPr>
          <a:xfrm>
            <a:off x="3310857" y="1929061"/>
            <a:ext cx="1240728" cy="338554"/>
          </a:xfrm>
          <a:prstGeom prst="rect">
            <a:avLst/>
          </a:prstGeom>
          <a:noFill/>
        </p:spPr>
        <p:txBody>
          <a:bodyPr wrap="square" rtlCol="0">
            <a:spAutoFit/>
          </a:bodyPr>
          <a:lstStyle/>
          <a:p>
            <a:r>
              <a:rPr lang="en-US" sz="1600" b="1" dirty="0"/>
              <a:t>Ti-698</a:t>
            </a:r>
            <a:r>
              <a:rPr lang="en-US" sz="1600" b="1" baseline="30000" dirty="0"/>
              <a:t>o</a:t>
            </a:r>
            <a:r>
              <a:rPr lang="en-US" sz="1600" b="1" dirty="0"/>
              <a:t>C</a:t>
            </a:r>
          </a:p>
        </p:txBody>
      </p:sp>
      <p:sp>
        <p:nvSpPr>
          <p:cNvPr id="48" name="TextBox 47"/>
          <p:cNvSpPr txBox="1"/>
          <p:nvPr/>
        </p:nvSpPr>
        <p:spPr>
          <a:xfrm>
            <a:off x="3084749" y="2174774"/>
            <a:ext cx="1787484" cy="338554"/>
          </a:xfrm>
          <a:prstGeom prst="rect">
            <a:avLst/>
          </a:prstGeom>
          <a:noFill/>
        </p:spPr>
        <p:txBody>
          <a:bodyPr wrap="square" rtlCol="0">
            <a:spAutoFit/>
          </a:bodyPr>
          <a:lstStyle/>
          <a:p>
            <a:r>
              <a:rPr lang="en-US" sz="1600" b="1" dirty="0">
                <a:solidFill>
                  <a:srgbClr val="F103BE"/>
                </a:solidFill>
              </a:rPr>
              <a:t>Graphite-1778</a:t>
            </a:r>
            <a:r>
              <a:rPr lang="en-US" sz="1600" b="1" baseline="30000" dirty="0">
                <a:solidFill>
                  <a:srgbClr val="F103BE"/>
                </a:solidFill>
              </a:rPr>
              <a:t>o</a:t>
            </a:r>
            <a:r>
              <a:rPr lang="en-US" sz="1600" b="1" dirty="0">
                <a:solidFill>
                  <a:srgbClr val="F103BE"/>
                </a:solidFill>
              </a:rPr>
              <a:t>C</a:t>
            </a:r>
          </a:p>
        </p:txBody>
      </p:sp>
      <p:sp>
        <p:nvSpPr>
          <p:cNvPr id="28" name="Smiley Face 27"/>
          <p:cNvSpPr/>
          <p:nvPr/>
        </p:nvSpPr>
        <p:spPr>
          <a:xfrm>
            <a:off x="2524075" y="1015935"/>
            <a:ext cx="413080" cy="431865"/>
          </a:xfrm>
          <a:prstGeom prst="smileyFac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43837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F877B-A909-B522-6521-FC92A7435033}"/>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5C72604C-AB2D-58E1-98AA-569913547114}"/>
              </a:ext>
            </a:extLst>
          </p:cNvPr>
          <p:cNvSpPr>
            <a:spLocks noGrp="1"/>
          </p:cNvSpPr>
          <p:nvPr>
            <p:ph type="title"/>
          </p:nvPr>
        </p:nvSpPr>
        <p:spPr>
          <a:xfrm>
            <a:off x="64914" y="69095"/>
            <a:ext cx="12166600" cy="911948"/>
          </a:xfrm>
        </p:spPr>
        <p:txBody>
          <a:bodyPr/>
          <a:lstStyle/>
          <a:p>
            <a:r>
              <a:rPr kumimoji="1" lang="en-US" altLang="ja-JP" dirty="0"/>
              <a:t>Advanced Materials Challenge (High Entropy Ti-Based Alloy) </a:t>
            </a:r>
            <a:br>
              <a:rPr kumimoji="1" lang="en-US" altLang="ja-JP" dirty="0"/>
            </a:br>
            <a:r>
              <a:rPr kumimoji="1" lang="en-US" altLang="ja-JP" dirty="0"/>
              <a:t>For Application</a:t>
            </a:r>
            <a:endParaRPr kumimoji="1" lang="ja-JP" altLang="en-US" dirty="0"/>
          </a:p>
        </p:txBody>
      </p:sp>
      <p:sp>
        <p:nvSpPr>
          <p:cNvPr id="4" name="スライド番号プレースホルダー 3">
            <a:extLst>
              <a:ext uri="{FF2B5EF4-FFF2-40B4-BE49-F238E27FC236}">
                <a16:creationId xmlns:a16="http://schemas.microsoft.com/office/drawing/2014/main" id="{7A440C2E-DA13-B2E7-E060-715967962825}"/>
              </a:ext>
            </a:extLst>
          </p:cNvPr>
          <p:cNvSpPr>
            <a:spLocks noGrp="1"/>
          </p:cNvSpPr>
          <p:nvPr>
            <p:ph type="sldNum" sz="quarter" idx="11"/>
          </p:nvPr>
        </p:nvSpPr>
        <p:spPr/>
        <p:txBody>
          <a:bodyPr/>
          <a:lstStyle/>
          <a:p>
            <a:pPr>
              <a:defRPr/>
            </a:pPr>
            <a:r>
              <a:rPr lang="en-US"/>
              <a:t>, Slide </a:t>
            </a:r>
            <a:fld id="{CF988859-7953-4624-98C4-717249B46A15}" type="slidenum">
              <a:rPr lang="en-US" smtClean="0"/>
              <a:pPr>
                <a:defRPr/>
              </a:pPr>
              <a:t>20</a:t>
            </a:fld>
            <a:endParaRPr lang="en-US" dirty="0"/>
          </a:p>
        </p:txBody>
      </p:sp>
      <p:cxnSp>
        <p:nvCxnSpPr>
          <p:cNvPr id="5" name="直線コネクタ 4">
            <a:extLst>
              <a:ext uri="{FF2B5EF4-FFF2-40B4-BE49-F238E27FC236}">
                <a16:creationId xmlns:a16="http://schemas.microsoft.com/office/drawing/2014/main" id="{91811A58-2EBA-342C-3133-E5030C4F6959}"/>
              </a:ext>
            </a:extLst>
          </p:cNvPr>
          <p:cNvCxnSpPr/>
          <p:nvPr/>
        </p:nvCxnSpPr>
        <p:spPr>
          <a:xfrm flipV="1">
            <a:off x="4674215" y="1994474"/>
            <a:ext cx="0" cy="3258005"/>
          </a:xfrm>
          <a:prstGeom prst="line">
            <a:avLst/>
          </a:prstGeom>
        </p:spPr>
        <p:style>
          <a:lnRef idx="1">
            <a:schemeClr val="dk1"/>
          </a:lnRef>
          <a:fillRef idx="0">
            <a:schemeClr val="dk1"/>
          </a:fillRef>
          <a:effectRef idx="0">
            <a:schemeClr val="dk1"/>
          </a:effectRef>
          <a:fontRef idx="minor">
            <a:schemeClr val="tx1"/>
          </a:fontRef>
        </p:style>
      </p:cxnSp>
      <p:cxnSp>
        <p:nvCxnSpPr>
          <p:cNvPr id="6" name="直線コネクタ 5">
            <a:extLst>
              <a:ext uri="{FF2B5EF4-FFF2-40B4-BE49-F238E27FC236}">
                <a16:creationId xmlns:a16="http://schemas.microsoft.com/office/drawing/2014/main" id="{B82A0C35-D088-16E7-83E0-BEFACE8B6081}"/>
              </a:ext>
            </a:extLst>
          </p:cNvPr>
          <p:cNvCxnSpPr/>
          <p:nvPr/>
        </p:nvCxnSpPr>
        <p:spPr>
          <a:xfrm>
            <a:off x="4674215" y="5248788"/>
            <a:ext cx="4459459" cy="0"/>
          </a:xfrm>
          <a:prstGeom prst="line">
            <a:avLst/>
          </a:prstGeom>
        </p:spPr>
        <p:style>
          <a:lnRef idx="1">
            <a:schemeClr val="dk1"/>
          </a:lnRef>
          <a:fillRef idx="0">
            <a:schemeClr val="dk1"/>
          </a:fillRef>
          <a:effectRef idx="0">
            <a:schemeClr val="dk1"/>
          </a:effectRef>
          <a:fontRef idx="minor">
            <a:schemeClr val="tx1"/>
          </a:fontRef>
        </p:style>
      </p:cxnSp>
      <p:cxnSp>
        <p:nvCxnSpPr>
          <p:cNvPr id="7" name="直線コネクタ 6">
            <a:extLst>
              <a:ext uri="{FF2B5EF4-FFF2-40B4-BE49-F238E27FC236}">
                <a16:creationId xmlns:a16="http://schemas.microsoft.com/office/drawing/2014/main" id="{AB07BFE9-551C-B40A-8888-72FA6147A1B6}"/>
              </a:ext>
            </a:extLst>
          </p:cNvPr>
          <p:cNvCxnSpPr/>
          <p:nvPr/>
        </p:nvCxnSpPr>
        <p:spPr>
          <a:xfrm>
            <a:off x="4668815" y="3498285"/>
            <a:ext cx="43560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EB3F149B-866E-BD61-722E-A3BBEC442FE4}"/>
              </a:ext>
            </a:extLst>
          </p:cNvPr>
          <p:cNvCxnSpPr/>
          <p:nvPr/>
        </p:nvCxnSpPr>
        <p:spPr>
          <a:xfrm>
            <a:off x="4673233" y="4374129"/>
            <a:ext cx="43560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20B9973B-A118-B083-2231-E3A6BB12CAA3}"/>
              </a:ext>
            </a:extLst>
          </p:cNvPr>
          <p:cNvCxnSpPr/>
          <p:nvPr/>
        </p:nvCxnSpPr>
        <p:spPr>
          <a:xfrm>
            <a:off x="4670885" y="2599257"/>
            <a:ext cx="43560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4014082B-13DE-409A-6CE3-95E4C17E2621}"/>
              </a:ext>
            </a:extLst>
          </p:cNvPr>
          <p:cNvCxnSpPr/>
          <p:nvPr/>
        </p:nvCxnSpPr>
        <p:spPr>
          <a:xfrm flipV="1">
            <a:off x="6052849" y="1934514"/>
            <a:ext cx="0" cy="3314274"/>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E1B73F9C-7348-DEFC-728A-1C80F6D96263}"/>
              </a:ext>
            </a:extLst>
          </p:cNvPr>
          <p:cNvCxnSpPr/>
          <p:nvPr/>
        </p:nvCxnSpPr>
        <p:spPr>
          <a:xfrm flipV="1">
            <a:off x="7414405" y="1945979"/>
            <a:ext cx="0" cy="3314274"/>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02CD92D1-CDDC-FA27-5BA4-11821563EC6E}"/>
              </a:ext>
            </a:extLst>
          </p:cNvPr>
          <p:cNvCxnSpPr/>
          <p:nvPr/>
        </p:nvCxnSpPr>
        <p:spPr>
          <a:xfrm flipV="1">
            <a:off x="8762564" y="1943631"/>
            <a:ext cx="0" cy="3314274"/>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B040BFC5-9B9E-38B4-95FE-0FD23A491A53}"/>
              </a:ext>
            </a:extLst>
          </p:cNvPr>
          <p:cNvSpPr txBox="1"/>
          <p:nvPr/>
        </p:nvSpPr>
        <p:spPr>
          <a:xfrm>
            <a:off x="5827769" y="5274321"/>
            <a:ext cx="820820" cy="338554"/>
          </a:xfrm>
          <a:prstGeom prst="rect">
            <a:avLst/>
          </a:prstGeom>
          <a:noFill/>
        </p:spPr>
        <p:txBody>
          <a:bodyPr wrap="square" rtlCol="0">
            <a:spAutoFit/>
          </a:bodyPr>
          <a:lstStyle/>
          <a:p>
            <a:r>
              <a:rPr kumimoji="1" lang="en-US" altLang="ja-JP" sz="1600" b="1" dirty="0"/>
              <a:t>500</a:t>
            </a:r>
            <a:endParaRPr kumimoji="1" lang="ja-JP" altLang="en-US" sz="1600" b="1" dirty="0"/>
          </a:p>
        </p:txBody>
      </p:sp>
      <p:sp>
        <p:nvSpPr>
          <p:cNvPr id="14" name="テキスト ボックス 13">
            <a:extLst>
              <a:ext uri="{FF2B5EF4-FFF2-40B4-BE49-F238E27FC236}">
                <a16:creationId xmlns:a16="http://schemas.microsoft.com/office/drawing/2014/main" id="{D9F35994-9C3B-2045-BB87-409F82996FF4}"/>
              </a:ext>
            </a:extLst>
          </p:cNvPr>
          <p:cNvSpPr txBox="1"/>
          <p:nvPr/>
        </p:nvSpPr>
        <p:spPr>
          <a:xfrm>
            <a:off x="7159617" y="5299286"/>
            <a:ext cx="820820" cy="338554"/>
          </a:xfrm>
          <a:prstGeom prst="rect">
            <a:avLst/>
          </a:prstGeom>
          <a:noFill/>
        </p:spPr>
        <p:txBody>
          <a:bodyPr wrap="square" rtlCol="0">
            <a:spAutoFit/>
          </a:bodyPr>
          <a:lstStyle/>
          <a:p>
            <a:r>
              <a:rPr lang="en-US" altLang="ja-JP" sz="1600" b="1" dirty="0"/>
              <a:t>10</a:t>
            </a:r>
            <a:r>
              <a:rPr kumimoji="1" lang="en-US" altLang="ja-JP" sz="1600" b="1" dirty="0"/>
              <a:t>00</a:t>
            </a:r>
            <a:endParaRPr kumimoji="1" lang="ja-JP" altLang="en-US" sz="1600" b="1" dirty="0"/>
          </a:p>
        </p:txBody>
      </p:sp>
      <p:sp>
        <p:nvSpPr>
          <p:cNvPr id="15" name="テキスト ボックス 14">
            <a:extLst>
              <a:ext uri="{FF2B5EF4-FFF2-40B4-BE49-F238E27FC236}">
                <a16:creationId xmlns:a16="http://schemas.microsoft.com/office/drawing/2014/main" id="{36D09F32-6128-4FD6-E9ED-2B7461ADC965}"/>
              </a:ext>
            </a:extLst>
          </p:cNvPr>
          <p:cNvSpPr txBox="1"/>
          <p:nvPr/>
        </p:nvSpPr>
        <p:spPr>
          <a:xfrm>
            <a:off x="4520339" y="5283873"/>
            <a:ext cx="533703" cy="338554"/>
          </a:xfrm>
          <a:prstGeom prst="rect">
            <a:avLst/>
          </a:prstGeom>
          <a:noFill/>
        </p:spPr>
        <p:txBody>
          <a:bodyPr wrap="square" rtlCol="0">
            <a:spAutoFit/>
          </a:bodyPr>
          <a:lstStyle/>
          <a:p>
            <a:r>
              <a:rPr kumimoji="1" lang="en-US" altLang="ja-JP" sz="1600" b="1" dirty="0"/>
              <a:t>0</a:t>
            </a:r>
            <a:endParaRPr kumimoji="1" lang="ja-JP" altLang="en-US" sz="1600" b="1" dirty="0"/>
          </a:p>
        </p:txBody>
      </p:sp>
      <p:sp>
        <p:nvSpPr>
          <p:cNvPr id="16" name="テキスト ボックス 15">
            <a:extLst>
              <a:ext uri="{FF2B5EF4-FFF2-40B4-BE49-F238E27FC236}">
                <a16:creationId xmlns:a16="http://schemas.microsoft.com/office/drawing/2014/main" id="{5467F0A5-E301-3D9A-F2B3-58ED809EBC55}"/>
              </a:ext>
            </a:extLst>
          </p:cNvPr>
          <p:cNvSpPr txBox="1"/>
          <p:nvPr/>
        </p:nvSpPr>
        <p:spPr>
          <a:xfrm>
            <a:off x="8481501" y="5266736"/>
            <a:ext cx="820820" cy="338554"/>
          </a:xfrm>
          <a:prstGeom prst="rect">
            <a:avLst/>
          </a:prstGeom>
          <a:noFill/>
        </p:spPr>
        <p:txBody>
          <a:bodyPr wrap="square" rtlCol="0">
            <a:spAutoFit/>
          </a:bodyPr>
          <a:lstStyle/>
          <a:p>
            <a:r>
              <a:rPr lang="en-US" altLang="ja-JP" sz="1600" b="1" dirty="0"/>
              <a:t>15</a:t>
            </a:r>
            <a:r>
              <a:rPr kumimoji="1" lang="en-US" altLang="ja-JP" sz="1600" b="1" dirty="0"/>
              <a:t>00</a:t>
            </a:r>
            <a:endParaRPr kumimoji="1" lang="ja-JP" altLang="en-US" sz="1600" b="1" dirty="0"/>
          </a:p>
        </p:txBody>
      </p:sp>
      <p:sp>
        <p:nvSpPr>
          <p:cNvPr id="17" name="テキスト ボックス 16">
            <a:extLst>
              <a:ext uri="{FF2B5EF4-FFF2-40B4-BE49-F238E27FC236}">
                <a16:creationId xmlns:a16="http://schemas.microsoft.com/office/drawing/2014/main" id="{B0FE4D92-1C52-8677-F3C5-397C19C0AAF9}"/>
              </a:ext>
            </a:extLst>
          </p:cNvPr>
          <p:cNvSpPr txBox="1"/>
          <p:nvPr/>
        </p:nvSpPr>
        <p:spPr>
          <a:xfrm>
            <a:off x="4320966" y="5068919"/>
            <a:ext cx="533703" cy="338554"/>
          </a:xfrm>
          <a:prstGeom prst="rect">
            <a:avLst/>
          </a:prstGeom>
          <a:noFill/>
        </p:spPr>
        <p:txBody>
          <a:bodyPr wrap="square" rtlCol="0">
            <a:spAutoFit/>
          </a:bodyPr>
          <a:lstStyle/>
          <a:p>
            <a:r>
              <a:rPr kumimoji="1" lang="en-US" altLang="ja-JP" sz="1600" b="1" dirty="0"/>
              <a:t>0</a:t>
            </a:r>
            <a:endParaRPr kumimoji="1" lang="ja-JP" altLang="en-US" sz="1600" b="1" dirty="0"/>
          </a:p>
        </p:txBody>
      </p:sp>
      <p:sp>
        <p:nvSpPr>
          <p:cNvPr id="18" name="テキスト ボックス 17">
            <a:extLst>
              <a:ext uri="{FF2B5EF4-FFF2-40B4-BE49-F238E27FC236}">
                <a16:creationId xmlns:a16="http://schemas.microsoft.com/office/drawing/2014/main" id="{E4C64B2B-FDAF-3526-86EB-45DCAA130798}"/>
              </a:ext>
            </a:extLst>
          </p:cNvPr>
          <p:cNvSpPr txBox="1"/>
          <p:nvPr/>
        </p:nvSpPr>
        <p:spPr>
          <a:xfrm>
            <a:off x="4152443" y="4204279"/>
            <a:ext cx="820820" cy="338554"/>
          </a:xfrm>
          <a:prstGeom prst="rect">
            <a:avLst/>
          </a:prstGeom>
          <a:noFill/>
        </p:spPr>
        <p:txBody>
          <a:bodyPr wrap="square" rtlCol="0">
            <a:spAutoFit/>
          </a:bodyPr>
          <a:lstStyle/>
          <a:p>
            <a:r>
              <a:rPr kumimoji="1" lang="en-US" altLang="ja-JP" sz="1600" b="1" dirty="0"/>
              <a:t>500</a:t>
            </a:r>
            <a:endParaRPr kumimoji="1" lang="ja-JP" altLang="en-US" sz="1600" b="1" dirty="0"/>
          </a:p>
        </p:txBody>
      </p:sp>
      <p:sp>
        <p:nvSpPr>
          <p:cNvPr id="19" name="テキスト ボックス 18">
            <a:extLst>
              <a:ext uri="{FF2B5EF4-FFF2-40B4-BE49-F238E27FC236}">
                <a16:creationId xmlns:a16="http://schemas.microsoft.com/office/drawing/2014/main" id="{5E17B6E9-6A15-65AC-E1BB-C43F47E20803}"/>
              </a:ext>
            </a:extLst>
          </p:cNvPr>
          <p:cNvSpPr txBox="1"/>
          <p:nvPr/>
        </p:nvSpPr>
        <p:spPr>
          <a:xfrm>
            <a:off x="4065411" y="3369675"/>
            <a:ext cx="820820" cy="338554"/>
          </a:xfrm>
          <a:prstGeom prst="rect">
            <a:avLst/>
          </a:prstGeom>
          <a:noFill/>
        </p:spPr>
        <p:txBody>
          <a:bodyPr wrap="square" rtlCol="0">
            <a:spAutoFit/>
          </a:bodyPr>
          <a:lstStyle/>
          <a:p>
            <a:r>
              <a:rPr lang="en-US" altLang="ja-JP" sz="1600" b="1" dirty="0"/>
              <a:t>10</a:t>
            </a:r>
            <a:r>
              <a:rPr kumimoji="1" lang="en-US" altLang="ja-JP" sz="1600" b="1" dirty="0"/>
              <a:t>00</a:t>
            </a:r>
            <a:endParaRPr kumimoji="1" lang="ja-JP" altLang="en-US" sz="1600" b="1" dirty="0"/>
          </a:p>
        </p:txBody>
      </p:sp>
      <p:sp>
        <p:nvSpPr>
          <p:cNvPr id="20" name="テキスト ボックス 19">
            <a:extLst>
              <a:ext uri="{FF2B5EF4-FFF2-40B4-BE49-F238E27FC236}">
                <a16:creationId xmlns:a16="http://schemas.microsoft.com/office/drawing/2014/main" id="{A62371CD-F28A-8D86-B359-DD5FE68C4D9E}"/>
              </a:ext>
            </a:extLst>
          </p:cNvPr>
          <p:cNvSpPr txBox="1"/>
          <p:nvPr/>
        </p:nvSpPr>
        <p:spPr>
          <a:xfrm>
            <a:off x="4093722" y="2480044"/>
            <a:ext cx="820820" cy="338554"/>
          </a:xfrm>
          <a:prstGeom prst="rect">
            <a:avLst/>
          </a:prstGeom>
          <a:noFill/>
        </p:spPr>
        <p:txBody>
          <a:bodyPr wrap="square" rtlCol="0">
            <a:spAutoFit/>
          </a:bodyPr>
          <a:lstStyle/>
          <a:p>
            <a:r>
              <a:rPr lang="en-US" altLang="ja-JP" sz="1600" b="1" dirty="0"/>
              <a:t>15</a:t>
            </a:r>
            <a:r>
              <a:rPr kumimoji="1" lang="en-US" altLang="ja-JP" sz="1600" b="1" dirty="0"/>
              <a:t>00</a:t>
            </a:r>
            <a:endParaRPr kumimoji="1" lang="ja-JP" altLang="en-US" sz="1600" b="1" dirty="0"/>
          </a:p>
        </p:txBody>
      </p:sp>
      <p:sp>
        <p:nvSpPr>
          <p:cNvPr id="21" name="四角形: 角を丸くする 20">
            <a:extLst>
              <a:ext uri="{FF2B5EF4-FFF2-40B4-BE49-F238E27FC236}">
                <a16:creationId xmlns:a16="http://schemas.microsoft.com/office/drawing/2014/main" id="{51B736F3-03BF-7AC4-28F3-822607035C74}"/>
              </a:ext>
            </a:extLst>
          </p:cNvPr>
          <p:cNvSpPr/>
          <p:nvPr/>
        </p:nvSpPr>
        <p:spPr>
          <a:xfrm>
            <a:off x="4862448" y="3102870"/>
            <a:ext cx="191593" cy="17303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二等辺三角形 21">
            <a:extLst>
              <a:ext uri="{FF2B5EF4-FFF2-40B4-BE49-F238E27FC236}">
                <a16:creationId xmlns:a16="http://schemas.microsoft.com/office/drawing/2014/main" id="{D63B3B3A-6627-EAA3-4C43-DB40D8E304AA}"/>
              </a:ext>
            </a:extLst>
          </p:cNvPr>
          <p:cNvSpPr/>
          <p:nvPr/>
        </p:nvSpPr>
        <p:spPr>
          <a:xfrm>
            <a:off x="8952938" y="4439286"/>
            <a:ext cx="161043" cy="190394"/>
          </a:xfrm>
          <a:prstGeom prst="triangl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9793E356-737A-B855-2694-7620B9D05F30}"/>
              </a:ext>
            </a:extLst>
          </p:cNvPr>
          <p:cNvSpPr txBox="1"/>
          <p:nvPr/>
        </p:nvSpPr>
        <p:spPr>
          <a:xfrm>
            <a:off x="5975480" y="5497527"/>
            <a:ext cx="2518852" cy="400110"/>
          </a:xfrm>
          <a:prstGeom prst="rect">
            <a:avLst/>
          </a:prstGeom>
          <a:noFill/>
        </p:spPr>
        <p:txBody>
          <a:bodyPr wrap="square" rtlCol="0">
            <a:spAutoFit/>
          </a:bodyPr>
          <a:lstStyle/>
          <a:p>
            <a:r>
              <a:rPr kumimoji="1" lang="en-US" altLang="ja-JP" sz="2000" b="1" dirty="0"/>
              <a:t>Temperature (</a:t>
            </a:r>
            <a:r>
              <a:rPr kumimoji="1" lang="en-US" altLang="ja-JP" sz="2000" b="1" baseline="30000" dirty="0" err="1"/>
              <a:t>o</a:t>
            </a:r>
            <a:r>
              <a:rPr kumimoji="1" lang="en-US" altLang="ja-JP" sz="2000" b="1" dirty="0" err="1"/>
              <a:t>C</a:t>
            </a:r>
            <a:r>
              <a:rPr kumimoji="1" lang="en-US" altLang="ja-JP" sz="2000" b="1" dirty="0"/>
              <a:t>)</a:t>
            </a:r>
            <a:endParaRPr kumimoji="1" lang="ja-JP" altLang="en-US" sz="2000" b="1" dirty="0"/>
          </a:p>
        </p:txBody>
      </p:sp>
      <p:sp>
        <p:nvSpPr>
          <p:cNvPr id="24" name="テキスト ボックス 23">
            <a:extLst>
              <a:ext uri="{FF2B5EF4-FFF2-40B4-BE49-F238E27FC236}">
                <a16:creationId xmlns:a16="http://schemas.microsoft.com/office/drawing/2014/main" id="{73D92A6C-095C-4841-EC8E-1638B3C39508}"/>
              </a:ext>
            </a:extLst>
          </p:cNvPr>
          <p:cNvSpPr txBox="1"/>
          <p:nvPr/>
        </p:nvSpPr>
        <p:spPr>
          <a:xfrm rot="16200000">
            <a:off x="2577374" y="3468691"/>
            <a:ext cx="2840250" cy="400110"/>
          </a:xfrm>
          <a:prstGeom prst="rect">
            <a:avLst/>
          </a:prstGeom>
          <a:noFill/>
        </p:spPr>
        <p:txBody>
          <a:bodyPr wrap="square" rtlCol="0">
            <a:spAutoFit/>
          </a:bodyPr>
          <a:lstStyle/>
          <a:p>
            <a:r>
              <a:rPr lang="en-US" altLang="ja-JP" sz="2000" b="1" dirty="0"/>
              <a:t>Yield Strength</a:t>
            </a:r>
            <a:r>
              <a:rPr kumimoji="1" lang="en-US" altLang="ja-JP" sz="2000" b="1" dirty="0"/>
              <a:t> (</a:t>
            </a:r>
            <a:r>
              <a:rPr lang="en-US" altLang="ja-JP" sz="2000" b="1" dirty="0"/>
              <a:t>MPa</a:t>
            </a:r>
            <a:r>
              <a:rPr kumimoji="1" lang="en-US" altLang="ja-JP" sz="2000" b="1" dirty="0"/>
              <a:t>)</a:t>
            </a:r>
            <a:endParaRPr kumimoji="1" lang="ja-JP" altLang="en-US" sz="2000" b="1" dirty="0"/>
          </a:p>
        </p:txBody>
      </p:sp>
      <p:sp>
        <p:nvSpPr>
          <p:cNvPr id="25" name="フリーフォーム: 図形 24">
            <a:extLst>
              <a:ext uri="{FF2B5EF4-FFF2-40B4-BE49-F238E27FC236}">
                <a16:creationId xmlns:a16="http://schemas.microsoft.com/office/drawing/2014/main" id="{B11880D2-1130-3025-66E5-7090B0742966}"/>
              </a:ext>
            </a:extLst>
          </p:cNvPr>
          <p:cNvSpPr/>
          <p:nvPr/>
        </p:nvSpPr>
        <p:spPr>
          <a:xfrm>
            <a:off x="6348270" y="2159597"/>
            <a:ext cx="1741683" cy="3007325"/>
          </a:xfrm>
          <a:custGeom>
            <a:avLst/>
            <a:gdLst>
              <a:gd name="connsiteX0" fmla="*/ 0 w 1741683"/>
              <a:gd name="connsiteY0" fmla="*/ 0 h 3007325"/>
              <a:gd name="connsiteX1" fmla="*/ 196948 w 1741683"/>
              <a:gd name="connsiteY1" fmla="*/ 590843 h 3007325"/>
              <a:gd name="connsiteX2" fmla="*/ 534573 w 1741683"/>
              <a:gd name="connsiteY2" fmla="*/ 1266093 h 3007325"/>
              <a:gd name="connsiteX3" fmla="*/ 914400 w 1741683"/>
              <a:gd name="connsiteY3" fmla="*/ 2039816 h 3007325"/>
              <a:gd name="connsiteX4" fmla="*/ 1181687 w 1741683"/>
              <a:gd name="connsiteY4" fmla="*/ 2475914 h 3007325"/>
              <a:gd name="connsiteX5" fmla="*/ 1688123 w 1741683"/>
              <a:gd name="connsiteY5" fmla="*/ 2968283 h 3007325"/>
              <a:gd name="connsiteX6" fmla="*/ 1702191 w 1741683"/>
              <a:gd name="connsiteY6" fmla="*/ 2940148 h 300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1683" h="3007325">
                <a:moveTo>
                  <a:pt x="0" y="0"/>
                </a:moveTo>
                <a:cubicBezTo>
                  <a:pt x="53926" y="189913"/>
                  <a:pt x="107852" y="379827"/>
                  <a:pt x="196948" y="590843"/>
                </a:cubicBezTo>
                <a:cubicBezTo>
                  <a:pt x="286044" y="801859"/>
                  <a:pt x="414998" y="1024598"/>
                  <a:pt x="534573" y="1266093"/>
                </a:cubicBezTo>
                <a:cubicBezTo>
                  <a:pt x="654148" y="1507588"/>
                  <a:pt x="806548" y="1838179"/>
                  <a:pt x="914400" y="2039816"/>
                </a:cubicBezTo>
                <a:cubicBezTo>
                  <a:pt x="1022252" y="2241453"/>
                  <a:pt x="1052733" y="2321170"/>
                  <a:pt x="1181687" y="2475914"/>
                </a:cubicBezTo>
                <a:cubicBezTo>
                  <a:pt x="1310641" y="2630659"/>
                  <a:pt x="1688123" y="2968283"/>
                  <a:pt x="1688123" y="2968283"/>
                </a:cubicBezTo>
                <a:cubicBezTo>
                  <a:pt x="1774874" y="3045655"/>
                  <a:pt x="1738532" y="2992901"/>
                  <a:pt x="1702191" y="2940148"/>
                </a:cubicBez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フリーフォーム: 図形 25">
            <a:extLst>
              <a:ext uri="{FF2B5EF4-FFF2-40B4-BE49-F238E27FC236}">
                <a16:creationId xmlns:a16="http://schemas.microsoft.com/office/drawing/2014/main" id="{47913F7B-1EDF-5699-E740-FCB9F7892EBC}"/>
              </a:ext>
            </a:extLst>
          </p:cNvPr>
          <p:cNvSpPr/>
          <p:nvPr/>
        </p:nvSpPr>
        <p:spPr>
          <a:xfrm>
            <a:off x="6884811" y="2826743"/>
            <a:ext cx="1355817" cy="2146393"/>
          </a:xfrm>
          <a:custGeom>
            <a:avLst/>
            <a:gdLst>
              <a:gd name="connsiteX0" fmla="*/ 0 w 1252024"/>
              <a:gd name="connsiteY0" fmla="*/ 0 h 2138289"/>
              <a:gd name="connsiteX1" fmla="*/ 590843 w 1252024"/>
              <a:gd name="connsiteY1" fmla="*/ 1139483 h 2138289"/>
              <a:gd name="connsiteX2" fmla="*/ 1252024 w 1252024"/>
              <a:gd name="connsiteY2" fmla="*/ 2138289 h 2138289"/>
              <a:gd name="connsiteX3" fmla="*/ 1252024 w 1252024"/>
              <a:gd name="connsiteY3" fmla="*/ 2138289 h 2138289"/>
            </a:gdLst>
            <a:ahLst/>
            <a:cxnLst>
              <a:cxn ang="0">
                <a:pos x="connsiteX0" y="connsiteY0"/>
              </a:cxn>
              <a:cxn ang="0">
                <a:pos x="connsiteX1" y="connsiteY1"/>
              </a:cxn>
              <a:cxn ang="0">
                <a:pos x="connsiteX2" y="connsiteY2"/>
              </a:cxn>
              <a:cxn ang="0">
                <a:pos x="connsiteX3" y="connsiteY3"/>
              </a:cxn>
            </a:cxnLst>
            <a:rect l="l" t="t" r="r" b="b"/>
            <a:pathLst>
              <a:path w="1252024" h="2138289">
                <a:moveTo>
                  <a:pt x="0" y="0"/>
                </a:moveTo>
                <a:cubicBezTo>
                  <a:pt x="191086" y="391550"/>
                  <a:pt x="382172" y="783101"/>
                  <a:pt x="590843" y="1139483"/>
                </a:cubicBezTo>
                <a:cubicBezTo>
                  <a:pt x="799514" y="1495865"/>
                  <a:pt x="1252024" y="2138289"/>
                  <a:pt x="1252024" y="2138289"/>
                </a:cubicBezTo>
                <a:lnTo>
                  <a:pt x="1252024" y="2138289"/>
                </a:lnTo>
              </a:path>
            </a:pathLst>
          </a:custGeom>
          <a:noFill/>
          <a:ln w="57150">
            <a:solidFill>
              <a:srgbClr val="FF000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フリーフォーム: 図形 26">
            <a:extLst>
              <a:ext uri="{FF2B5EF4-FFF2-40B4-BE49-F238E27FC236}">
                <a16:creationId xmlns:a16="http://schemas.microsoft.com/office/drawing/2014/main" id="{8248E6F2-BA0D-5F8E-4C4D-45FAE13B2B07}"/>
              </a:ext>
            </a:extLst>
          </p:cNvPr>
          <p:cNvSpPr/>
          <p:nvPr/>
        </p:nvSpPr>
        <p:spPr>
          <a:xfrm>
            <a:off x="4899071" y="3158403"/>
            <a:ext cx="2405802" cy="1814733"/>
          </a:xfrm>
          <a:custGeom>
            <a:avLst/>
            <a:gdLst>
              <a:gd name="connsiteX0" fmla="*/ 2405802 w 2405802"/>
              <a:gd name="connsiteY0" fmla="*/ 1814733 h 1814733"/>
              <a:gd name="connsiteX1" fmla="*/ 2082246 w 2405802"/>
              <a:gd name="connsiteY1" fmla="*/ 1406770 h 1814733"/>
              <a:gd name="connsiteX2" fmla="*/ 1941569 w 2405802"/>
              <a:gd name="connsiteY2" fmla="*/ 928468 h 1814733"/>
              <a:gd name="connsiteX3" fmla="*/ 1786824 w 2405802"/>
              <a:gd name="connsiteY3" fmla="*/ 618979 h 1814733"/>
              <a:gd name="connsiteX4" fmla="*/ 1646147 w 2405802"/>
              <a:gd name="connsiteY4" fmla="*/ 393896 h 1814733"/>
              <a:gd name="connsiteX5" fmla="*/ 1491402 w 2405802"/>
              <a:gd name="connsiteY5" fmla="*/ 295422 h 1814733"/>
              <a:gd name="connsiteX6" fmla="*/ 1181913 w 2405802"/>
              <a:gd name="connsiteY6" fmla="*/ 267287 h 1814733"/>
              <a:gd name="connsiteX7" fmla="*/ 675476 w 2405802"/>
              <a:gd name="connsiteY7" fmla="*/ 211016 h 1814733"/>
              <a:gd name="connsiteX8" fmla="*/ 56498 w 2405802"/>
              <a:gd name="connsiteY8" fmla="*/ 42204 h 1814733"/>
              <a:gd name="connsiteX9" fmla="*/ 28362 w 2405802"/>
              <a:gd name="connsiteY9" fmla="*/ 0 h 1814733"/>
              <a:gd name="connsiteX10" fmla="*/ 28362 w 2405802"/>
              <a:gd name="connsiteY10" fmla="*/ 0 h 181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05802" h="1814733">
                <a:moveTo>
                  <a:pt x="2405802" y="1814733"/>
                </a:moveTo>
                <a:cubicBezTo>
                  <a:pt x="2282710" y="1684607"/>
                  <a:pt x="2159618" y="1554481"/>
                  <a:pt x="2082246" y="1406770"/>
                </a:cubicBezTo>
                <a:cubicBezTo>
                  <a:pt x="2004874" y="1259059"/>
                  <a:pt x="1990806" y="1059767"/>
                  <a:pt x="1941569" y="928468"/>
                </a:cubicBezTo>
                <a:cubicBezTo>
                  <a:pt x="1892332" y="797169"/>
                  <a:pt x="1836061" y="708074"/>
                  <a:pt x="1786824" y="618979"/>
                </a:cubicBezTo>
                <a:cubicBezTo>
                  <a:pt x="1737587" y="529884"/>
                  <a:pt x="1695384" y="447822"/>
                  <a:pt x="1646147" y="393896"/>
                </a:cubicBezTo>
                <a:cubicBezTo>
                  <a:pt x="1596910" y="339970"/>
                  <a:pt x="1568774" y="316524"/>
                  <a:pt x="1491402" y="295422"/>
                </a:cubicBezTo>
                <a:cubicBezTo>
                  <a:pt x="1414030" y="274320"/>
                  <a:pt x="1181913" y="267287"/>
                  <a:pt x="1181913" y="267287"/>
                </a:cubicBezTo>
                <a:cubicBezTo>
                  <a:pt x="1045925" y="253219"/>
                  <a:pt x="863045" y="248530"/>
                  <a:pt x="675476" y="211016"/>
                </a:cubicBezTo>
                <a:cubicBezTo>
                  <a:pt x="487907" y="173502"/>
                  <a:pt x="164350" y="77373"/>
                  <a:pt x="56498" y="42204"/>
                </a:cubicBezTo>
                <a:cubicBezTo>
                  <a:pt x="-51354" y="7035"/>
                  <a:pt x="28362" y="0"/>
                  <a:pt x="28362" y="0"/>
                </a:cubicBezTo>
                <a:lnTo>
                  <a:pt x="28362" y="0"/>
                </a:lnTo>
              </a:path>
            </a:pathLst>
          </a:custGeom>
          <a:noFill/>
          <a:ln w="7620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フリーフォーム: 図形 27">
            <a:extLst>
              <a:ext uri="{FF2B5EF4-FFF2-40B4-BE49-F238E27FC236}">
                <a16:creationId xmlns:a16="http://schemas.microsoft.com/office/drawing/2014/main" id="{96ADBCEB-7D31-A51E-2A46-80ACFAF4DE87}"/>
              </a:ext>
            </a:extLst>
          </p:cNvPr>
          <p:cNvSpPr/>
          <p:nvPr/>
        </p:nvSpPr>
        <p:spPr>
          <a:xfrm>
            <a:off x="4716418" y="3425690"/>
            <a:ext cx="4375052" cy="1181686"/>
          </a:xfrm>
          <a:custGeom>
            <a:avLst/>
            <a:gdLst>
              <a:gd name="connsiteX0" fmla="*/ 4375052 w 4375052"/>
              <a:gd name="connsiteY0" fmla="*/ 1181686 h 1181686"/>
              <a:gd name="connsiteX1" fmla="*/ 3713871 w 4375052"/>
              <a:gd name="connsiteY1" fmla="*/ 998806 h 1181686"/>
              <a:gd name="connsiteX2" fmla="*/ 2658794 w 4375052"/>
              <a:gd name="connsiteY2" fmla="*/ 928467 h 1181686"/>
              <a:gd name="connsiteX3" fmla="*/ 1814732 w 4375052"/>
              <a:gd name="connsiteY3" fmla="*/ 872197 h 1181686"/>
              <a:gd name="connsiteX4" fmla="*/ 1125415 w 4375052"/>
              <a:gd name="connsiteY4" fmla="*/ 661181 h 1181686"/>
              <a:gd name="connsiteX5" fmla="*/ 801859 w 4375052"/>
              <a:gd name="connsiteY5" fmla="*/ 548640 h 1181686"/>
              <a:gd name="connsiteX6" fmla="*/ 492369 w 4375052"/>
              <a:gd name="connsiteY6" fmla="*/ 337624 h 1181686"/>
              <a:gd name="connsiteX7" fmla="*/ 0 w 4375052"/>
              <a:gd name="connsiteY7" fmla="*/ 0 h 1181686"/>
              <a:gd name="connsiteX8" fmla="*/ 0 w 4375052"/>
              <a:gd name="connsiteY8" fmla="*/ 0 h 1181686"/>
              <a:gd name="connsiteX9" fmla="*/ 0 w 4375052"/>
              <a:gd name="connsiteY9" fmla="*/ 0 h 1181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75052" h="1181686">
                <a:moveTo>
                  <a:pt x="4375052" y="1181686"/>
                </a:moveTo>
                <a:cubicBezTo>
                  <a:pt x="4187483" y="1111347"/>
                  <a:pt x="3999914" y="1041009"/>
                  <a:pt x="3713871" y="998806"/>
                </a:cubicBezTo>
                <a:cubicBezTo>
                  <a:pt x="3427828" y="956603"/>
                  <a:pt x="2658794" y="928467"/>
                  <a:pt x="2658794" y="928467"/>
                </a:cubicBezTo>
                <a:cubicBezTo>
                  <a:pt x="2342271" y="907366"/>
                  <a:pt x="2070295" y="916745"/>
                  <a:pt x="1814732" y="872197"/>
                </a:cubicBezTo>
                <a:cubicBezTo>
                  <a:pt x="1559169" y="827649"/>
                  <a:pt x="1294227" y="715107"/>
                  <a:pt x="1125415" y="661181"/>
                </a:cubicBezTo>
                <a:cubicBezTo>
                  <a:pt x="956603" y="607255"/>
                  <a:pt x="907367" y="602566"/>
                  <a:pt x="801859" y="548640"/>
                </a:cubicBezTo>
                <a:cubicBezTo>
                  <a:pt x="696351" y="494714"/>
                  <a:pt x="492369" y="337624"/>
                  <a:pt x="492369" y="337624"/>
                </a:cubicBezTo>
                <a:lnTo>
                  <a:pt x="0" y="0"/>
                </a:lnTo>
                <a:lnTo>
                  <a:pt x="0" y="0"/>
                </a:lnTo>
                <a:lnTo>
                  <a:pt x="0" y="0"/>
                </a:lnTo>
              </a:path>
            </a:pathLst>
          </a:cu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33534535-D936-7407-8859-0117A083D030}"/>
              </a:ext>
            </a:extLst>
          </p:cNvPr>
          <p:cNvSpPr txBox="1"/>
          <p:nvPr/>
        </p:nvSpPr>
        <p:spPr>
          <a:xfrm>
            <a:off x="8684415" y="4622153"/>
            <a:ext cx="1472489" cy="830997"/>
          </a:xfrm>
          <a:prstGeom prst="rect">
            <a:avLst/>
          </a:prstGeom>
          <a:noFill/>
        </p:spPr>
        <p:txBody>
          <a:bodyPr wrap="square" rtlCol="0">
            <a:spAutoFit/>
          </a:bodyPr>
          <a:lstStyle/>
          <a:p>
            <a:r>
              <a:rPr kumimoji="1" lang="en-US" altLang="ja-JP" sz="1600" b="1" dirty="0" err="1">
                <a:solidFill>
                  <a:srgbClr val="00B050"/>
                </a:solidFill>
              </a:rPr>
              <a:t>NbMoTaW</a:t>
            </a:r>
            <a:endParaRPr kumimoji="1" lang="en-US" altLang="ja-JP" sz="1600" b="1" dirty="0">
              <a:solidFill>
                <a:srgbClr val="00B050"/>
              </a:solidFill>
            </a:endParaRPr>
          </a:p>
          <a:p>
            <a:r>
              <a:rPr kumimoji="1" lang="en-US" altLang="ja-JP" sz="1200" b="1" dirty="0"/>
              <a:t>(O.N. </a:t>
            </a:r>
            <a:r>
              <a:rPr kumimoji="1" lang="en-US" altLang="ja-JP" sz="1200" b="1" dirty="0" err="1"/>
              <a:t>Senkov</a:t>
            </a:r>
            <a:r>
              <a:rPr kumimoji="1" lang="en-US" altLang="ja-JP" sz="1200" b="1" dirty="0"/>
              <a:t>)</a:t>
            </a:r>
            <a:endParaRPr kumimoji="1" lang="ja-JP" altLang="en-US" sz="1200" b="1" dirty="0"/>
          </a:p>
          <a:p>
            <a:endParaRPr kumimoji="1" lang="ja-JP" altLang="en-US" b="1" dirty="0">
              <a:solidFill>
                <a:srgbClr val="00B050"/>
              </a:solidFill>
            </a:endParaRPr>
          </a:p>
        </p:txBody>
      </p:sp>
      <p:sp>
        <p:nvSpPr>
          <p:cNvPr id="30" name="テキスト ボックス 29">
            <a:extLst>
              <a:ext uri="{FF2B5EF4-FFF2-40B4-BE49-F238E27FC236}">
                <a16:creationId xmlns:a16="http://schemas.microsoft.com/office/drawing/2014/main" id="{FC0905DB-45B7-372C-EA3C-D4751252ADF7}"/>
              </a:ext>
            </a:extLst>
          </p:cNvPr>
          <p:cNvSpPr txBox="1"/>
          <p:nvPr/>
        </p:nvSpPr>
        <p:spPr>
          <a:xfrm>
            <a:off x="4796104" y="2458999"/>
            <a:ext cx="1243948" cy="707886"/>
          </a:xfrm>
          <a:prstGeom prst="rect">
            <a:avLst/>
          </a:prstGeom>
          <a:noFill/>
        </p:spPr>
        <p:txBody>
          <a:bodyPr wrap="square" rtlCol="0">
            <a:spAutoFit/>
          </a:bodyPr>
          <a:lstStyle/>
          <a:p>
            <a:r>
              <a:rPr lang="en-US" altLang="ja-JP" sz="2000" b="1" dirty="0">
                <a:solidFill>
                  <a:srgbClr val="0000FF"/>
                </a:solidFill>
              </a:rPr>
              <a:t>Inconel 718</a:t>
            </a:r>
            <a:endParaRPr kumimoji="1" lang="ja-JP" altLang="en-US" sz="2000" b="1" dirty="0">
              <a:solidFill>
                <a:srgbClr val="0000FF"/>
              </a:solidFill>
            </a:endParaRPr>
          </a:p>
        </p:txBody>
      </p:sp>
      <p:sp>
        <p:nvSpPr>
          <p:cNvPr id="31" name="テキスト ボックス 30">
            <a:extLst>
              <a:ext uri="{FF2B5EF4-FFF2-40B4-BE49-F238E27FC236}">
                <a16:creationId xmlns:a16="http://schemas.microsoft.com/office/drawing/2014/main" id="{65C4C61E-5928-1FE5-1A95-18C39F3F88E4}"/>
              </a:ext>
            </a:extLst>
          </p:cNvPr>
          <p:cNvSpPr txBox="1"/>
          <p:nvPr/>
        </p:nvSpPr>
        <p:spPr>
          <a:xfrm>
            <a:off x="8801033" y="1758607"/>
            <a:ext cx="3213112" cy="1200329"/>
          </a:xfrm>
          <a:prstGeom prst="rect">
            <a:avLst/>
          </a:prstGeom>
          <a:noFill/>
          <a:ln w="38100">
            <a:solidFill>
              <a:srgbClr val="0070C0"/>
            </a:solidFill>
          </a:ln>
        </p:spPr>
        <p:txBody>
          <a:bodyPr wrap="square" rtlCol="0">
            <a:spAutoFit/>
          </a:bodyPr>
          <a:lstStyle/>
          <a:p>
            <a:r>
              <a:rPr kumimoji="1" lang="en-US" altLang="ja-JP" sz="2400" b="1" dirty="0">
                <a:solidFill>
                  <a:srgbClr val="FF0000"/>
                </a:solidFill>
                <a:latin typeface="Arial Black" panose="020B0A04020102020204" pitchFamily="34" charset="0"/>
              </a:rPr>
              <a:t>Our data (Ti-HEA)</a:t>
            </a:r>
          </a:p>
          <a:p>
            <a:r>
              <a:rPr lang="en-US" altLang="ja-JP" sz="2400" b="1" dirty="0">
                <a:solidFill>
                  <a:srgbClr val="FF0000"/>
                </a:solidFill>
                <a:latin typeface="Arial Black" panose="020B0A04020102020204" pitchFamily="34" charset="0"/>
              </a:rPr>
              <a:t>            0.1/s            </a:t>
            </a:r>
          </a:p>
          <a:p>
            <a:r>
              <a:rPr lang="en-US" altLang="ja-JP" sz="2400" b="1" dirty="0">
                <a:solidFill>
                  <a:srgbClr val="FF0000"/>
                </a:solidFill>
                <a:latin typeface="Arial Black" panose="020B0A04020102020204" pitchFamily="34" charset="0"/>
              </a:rPr>
              <a:t>            0.01/s</a:t>
            </a:r>
            <a:endParaRPr kumimoji="1" lang="ja-JP" altLang="en-US" sz="2400" b="1" dirty="0">
              <a:solidFill>
                <a:srgbClr val="FF0000"/>
              </a:solidFill>
              <a:latin typeface="Arial Black" panose="020B0A04020102020204" pitchFamily="34" charset="0"/>
            </a:endParaRPr>
          </a:p>
        </p:txBody>
      </p:sp>
      <p:cxnSp>
        <p:nvCxnSpPr>
          <p:cNvPr id="32" name="直線コネクタ 31">
            <a:extLst>
              <a:ext uri="{FF2B5EF4-FFF2-40B4-BE49-F238E27FC236}">
                <a16:creationId xmlns:a16="http://schemas.microsoft.com/office/drawing/2014/main" id="{C2CC3878-9479-9539-39BD-52457ACABB3F}"/>
              </a:ext>
            </a:extLst>
          </p:cNvPr>
          <p:cNvCxnSpPr>
            <a:cxnSpLocks/>
          </p:cNvCxnSpPr>
          <p:nvPr/>
        </p:nvCxnSpPr>
        <p:spPr>
          <a:xfrm>
            <a:off x="9342585" y="2391289"/>
            <a:ext cx="631557" cy="0"/>
          </a:xfrm>
          <a:prstGeom prst="line">
            <a:avLst/>
          </a:prstGeom>
          <a:ln w="38100">
            <a:solidFill>
              <a:srgbClr val="FF0000"/>
            </a:solidFill>
            <a:prstDash val="dashDot"/>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C13584CF-2BFF-2AC4-C8A7-55C82AEC3BC1}"/>
              </a:ext>
            </a:extLst>
          </p:cNvPr>
          <p:cNvCxnSpPr>
            <a:cxnSpLocks/>
          </p:cNvCxnSpPr>
          <p:nvPr/>
        </p:nvCxnSpPr>
        <p:spPr>
          <a:xfrm>
            <a:off x="9357575" y="2716286"/>
            <a:ext cx="569486" cy="34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フリーフォーム: 図形 33">
            <a:extLst>
              <a:ext uri="{FF2B5EF4-FFF2-40B4-BE49-F238E27FC236}">
                <a16:creationId xmlns:a16="http://schemas.microsoft.com/office/drawing/2014/main" id="{6841EE4D-3E3A-8D36-29FE-9E5F54BAD038}"/>
              </a:ext>
            </a:extLst>
          </p:cNvPr>
          <p:cNvSpPr/>
          <p:nvPr/>
        </p:nvSpPr>
        <p:spPr>
          <a:xfrm>
            <a:off x="4809267" y="3068041"/>
            <a:ext cx="4304714" cy="1350498"/>
          </a:xfrm>
          <a:custGeom>
            <a:avLst/>
            <a:gdLst>
              <a:gd name="connsiteX0" fmla="*/ 0 w 4304714"/>
              <a:gd name="connsiteY0" fmla="*/ 0 h 1350498"/>
              <a:gd name="connsiteX1" fmla="*/ 309489 w 4304714"/>
              <a:gd name="connsiteY1" fmla="*/ 295422 h 1350498"/>
              <a:gd name="connsiteX2" fmla="*/ 886264 w 4304714"/>
              <a:gd name="connsiteY2" fmla="*/ 576775 h 1350498"/>
              <a:gd name="connsiteX3" fmla="*/ 1420837 w 4304714"/>
              <a:gd name="connsiteY3" fmla="*/ 661182 h 1350498"/>
              <a:gd name="connsiteX4" fmla="*/ 2096086 w 4304714"/>
              <a:gd name="connsiteY4" fmla="*/ 689317 h 1350498"/>
              <a:gd name="connsiteX5" fmla="*/ 2574388 w 4304714"/>
              <a:gd name="connsiteY5" fmla="*/ 703385 h 1350498"/>
              <a:gd name="connsiteX6" fmla="*/ 2954215 w 4304714"/>
              <a:gd name="connsiteY6" fmla="*/ 759655 h 1350498"/>
              <a:gd name="connsiteX7" fmla="*/ 3390314 w 4304714"/>
              <a:gd name="connsiteY7" fmla="*/ 886265 h 1350498"/>
              <a:gd name="connsiteX8" fmla="*/ 3924886 w 4304714"/>
              <a:gd name="connsiteY8" fmla="*/ 1125415 h 1350498"/>
              <a:gd name="connsiteX9" fmla="*/ 4220308 w 4304714"/>
              <a:gd name="connsiteY9" fmla="*/ 1252025 h 1350498"/>
              <a:gd name="connsiteX10" fmla="*/ 4304714 w 4304714"/>
              <a:gd name="connsiteY10" fmla="*/ 1322363 h 1350498"/>
              <a:gd name="connsiteX11" fmla="*/ 4304714 w 4304714"/>
              <a:gd name="connsiteY11" fmla="*/ 1322363 h 1350498"/>
              <a:gd name="connsiteX12" fmla="*/ 4304714 w 4304714"/>
              <a:gd name="connsiteY12" fmla="*/ 1322363 h 1350498"/>
              <a:gd name="connsiteX13" fmla="*/ 4290646 w 4304714"/>
              <a:gd name="connsiteY13" fmla="*/ 1350498 h 135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04714" h="1350498">
                <a:moveTo>
                  <a:pt x="0" y="0"/>
                </a:moveTo>
                <a:cubicBezTo>
                  <a:pt x="80889" y="99646"/>
                  <a:pt x="161778" y="199293"/>
                  <a:pt x="309489" y="295422"/>
                </a:cubicBezTo>
                <a:cubicBezTo>
                  <a:pt x="457200" y="391551"/>
                  <a:pt x="701039" y="515815"/>
                  <a:pt x="886264" y="576775"/>
                </a:cubicBezTo>
                <a:cubicBezTo>
                  <a:pt x="1071489" y="637735"/>
                  <a:pt x="1219200" y="642425"/>
                  <a:pt x="1420837" y="661182"/>
                </a:cubicBezTo>
                <a:cubicBezTo>
                  <a:pt x="1622474" y="679939"/>
                  <a:pt x="2096086" y="689317"/>
                  <a:pt x="2096086" y="689317"/>
                </a:cubicBezTo>
                <a:cubicBezTo>
                  <a:pt x="2288344" y="696351"/>
                  <a:pt x="2431366" y="691662"/>
                  <a:pt x="2574388" y="703385"/>
                </a:cubicBezTo>
                <a:cubicBezTo>
                  <a:pt x="2717410" y="715108"/>
                  <a:pt x="2818227" y="729175"/>
                  <a:pt x="2954215" y="759655"/>
                </a:cubicBezTo>
                <a:cubicBezTo>
                  <a:pt x="3090203" y="790135"/>
                  <a:pt x="3228536" y="825305"/>
                  <a:pt x="3390314" y="886265"/>
                </a:cubicBezTo>
                <a:cubicBezTo>
                  <a:pt x="3552092" y="947225"/>
                  <a:pt x="3786554" y="1064455"/>
                  <a:pt x="3924886" y="1125415"/>
                </a:cubicBezTo>
                <a:cubicBezTo>
                  <a:pt x="4063218" y="1186375"/>
                  <a:pt x="4157003" y="1219200"/>
                  <a:pt x="4220308" y="1252025"/>
                </a:cubicBezTo>
                <a:cubicBezTo>
                  <a:pt x="4283613" y="1284850"/>
                  <a:pt x="4304714" y="1322363"/>
                  <a:pt x="4304714" y="1322363"/>
                </a:cubicBezTo>
                <a:lnTo>
                  <a:pt x="4304714" y="1322363"/>
                </a:lnTo>
                <a:lnTo>
                  <a:pt x="4304714" y="1322363"/>
                </a:lnTo>
                <a:lnTo>
                  <a:pt x="4290646" y="1350498"/>
                </a:lnTo>
              </a:path>
            </a:pathLst>
          </a:custGeom>
          <a:noFill/>
          <a:ln w="28575">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38C84CA4-2F41-D17B-0534-AAEA81DB27BF}"/>
              </a:ext>
            </a:extLst>
          </p:cNvPr>
          <p:cNvSpPr txBox="1"/>
          <p:nvPr/>
        </p:nvSpPr>
        <p:spPr>
          <a:xfrm>
            <a:off x="8683506" y="3741932"/>
            <a:ext cx="1981379" cy="523220"/>
          </a:xfrm>
          <a:prstGeom prst="rect">
            <a:avLst/>
          </a:prstGeom>
          <a:noFill/>
        </p:spPr>
        <p:txBody>
          <a:bodyPr wrap="square" rtlCol="0">
            <a:spAutoFit/>
          </a:bodyPr>
          <a:lstStyle/>
          <a:p>
            <a:r>
              <a:rPr kumimoji="1" lang="en-US" altLang="ja-JP" sz="1400" b="1" dirty="0" err="1"/>
              <a:t>VNbMoTaW</a:t>
            </a:r>
            <a:r>
              <a:rPr kumimoji="1" lang="en-US" altLang="ja-JP" sz="1400" b="1" dirty="0"/>
              <a:t> </a:t>
            </a:r>
          </a:p>
          <a:p>
            <a:r>
              <a:rPr kumimoji="1" lang="en-US" altLang="ja-JP" sz="1200" b="1" dirty="0"/>
              <a:t>(O.N. </a:t>
            </a:r>
            <a:r>
              <a:rPr kumimoji="1" lang="en-US" altLang="ja-JP" sz="1200" b="1" dirty="0" err="1"/>
              <a:t>Senkov</a:t>
            </a:r>
            <a:r>
              <a:rPr kumimoji="1" lang="en-US" altLang="ja-JP" sz="1400" b="1" dirty="0"/>
              <a:t>)</a:t>
            </a:r>
            <a:endParaRPr kumimoji="1" lang="ja-JP" altLang="en-US" sz="1400" b="1" dirty="0"/>
          </a:p>
        </p:txBody>
      </p:sp>
      <p:sp>
        <p:nvSpPr>
          <p:cNvPr id="36" name="二等辺三角形 35">
            <a:extLst>
              <a:ext uri="{FF2B5EF4-FFF2-40B4-BE49-F238E27FC236}">
                <a16:creationId xmlns:a16="http://schemas.microsoft.com/office/drawing/2014/main" id="{D481091E-3A8E-4666-CC60-E0730064A3C3}"/>
              </a:ext>
            </a:extLst>
          </p:cNvPr>
          <p:cNvSpPr/>
          <p:nvPr/>
        </p:nvSpPr>
        <p:spPr>
          <a:xfrm flipV="1">
            <a:off x="8990729" y="4265152"/>
            <a:ext cx="210273" cy="190394"/>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矢印: 下 36">
            <a:extLst>
              <a:ext uri="{FF2B5EF4-FFF2-40B4-BE49-F238E27FC236}">
                <a16:creationId xmlns:a16="http://schemas.microsoft.com/office/drawing/2014/main" id="{C1DD2691-52B7-2D21-BD32-84EE125A533E}"/>
              </a:ext>
            </a:extLst>
          </p:cNvPr>
          <p:cNvSpPr/>
          <p:nvPr/>
        </p:nvSpPr>
        <p:spPr>
          <a:xfrm flipV="1">
            <a:off x="6142654" y="2468161"/>
            <a:ext cx="327263" cy="83461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楕円 39">
            <a:extLst>
              <a:ext uri="{FF2B5EF4-FFF2-40B4-BE49-F238E27FC236}">
                <a16:creationId xmlns:a16="http://schemas.microsoft.com/office/drawing/2014/main" id="{574CF053-43F2-82B1-13F0-0FDA59C594AD}"/>
              </a:ext>
            </a:extLst>
          </p:cNvPr>
          <p:cNvSpPr/>
          <p:nvPr/>
        </p:nvSpPr>
        <p:spPr>
          <a:xfrm>
            <a:off x="6280125" y="2026223"/>
            <a:ext cx="230334" cy="236047"/>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楕円 40">
            <a:extLst>
              <a:ext uri="{FF2B5EF4-FFF2-40B4-BE49-F238E27FC236}">
                <a16:creationId xmlns:a16="http://schemas.microsoft.com/office/drawing/2014/main" id="{1E37E969-8BFD-21EF-6080-8669BCA1ADAF}"/>
              </a:ext>
            </a:extLst>
          </p:cNvPr>
          <p:cNvSpPr/>
          <p:nvPr/>
        </p:nvSpPr>
        <p:spPr>
          <a:xfrm>
            <a:off x="6793552" y="2658973"/>
            <a:ext cx="230334" cy="236047"/>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
            <a:extLst>
              <a:ext uri="{FF2B5EF4-FFF2-40B4-BE49-F238E27FC236}">
                <a16:creationId xmlns:a16="http://schemas.microsoft.com/office/drawing/2014/main" id="{DC375B43-2562-AD49-9801-12B71CBD3EEE}"/>
              </a:ext>
            </a:extLst>
          </p:cNvPr>
          <p:cNvSpPr txBox="1"/>
          <p:nvPr/>
        </p:nvSpPr>
        <p:spPr>
          <a:xfrm>
            <a:off x="1053273" y="5818036"/>
            <a:ext cx="6639767" cy="307777"/>
          </a:xfrm>
          <a:prstGeom prst="rect">
            <a:avLst/>
          </a:prstGeom>
          <a:noFill/>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400" i="1" dirty="0"/>
              <a:t>Ref. O.N. </a:t>
            </a:r>
            <a:r>
              <a:rPr lang="en-US" altLang="ja-JP" sz="1400" i="1" dirty="0" err="1"/>
              <a:t>Senkov</a:t>
            </a:r>
            <a:r>
              <a:rPr lang="en-US" altLang="ja-JP" sz="1400" i="1" dirty="0"/>
              <a:t> et al. / </a:t>
            </a:r>
            <a:r>
              <a:rPr lang="en-US" altLang="ja-JP" sz="1400" i="1" dirty="0" err="1"/>
              <a:t>Intermetallics</a:t>
            </a:r>
            <a:r>
              <a:rPr lang="en-US" altLang="ja-JP" sz="1400" i="1" dirty="0"/>
              <a:t> 19 (2011) 698-706 </a:t>
            </a:r>
            <a:endParaRPr lang="ja-JP" altLang="en-US" sz="1400" i="1" dirty="0"/>
          </a:p>
        </p:txBody>
      </p:sp>
      <p:sp>
        <p:nvSpPr>
          <p:cNvPr id="43" name="テキスト ボックス 42">
            <a:extLst>
              <a:ext uri="{FF2B5EF4-FFF2-40B4-BE49-F238E27FC236}">
                <a16:creationId xmlns:a16="http://schemas.microsoft.com/office/drawing/2014/main" id="{88E33A19-A38D-8873-2800-1F0F7DE9173C}"/>
              </a:ext>
            </a:extLst>
          </p:cNvPr>
          <p:cNvSpPr txBox="1"/>
          <p:nvPr/>
        </p:nvSpPr>
        <p:spPr>
          <a:xfrm>
            <a:off x="292258" y="5567375"/>
            <a:ext cx="5660700" cy="338554"/>
          </a:xfrm>
          <a:prstGeom prst="rect">
            <a:avLst/>
          </a:prstGeom>
          <a:noFill/>
        </p:spPr>
        <p:txBody>
          <a:bodyPr wrap="square" rtlCol="0">
            <a:spAutoFit/>
          </a:bodyPr>
          <a:lstStyle/>
          <a:p>
            <a:r>
              <a:rPr kumimoji="1" lang="en-US" altLang="ja-JP" sz="1600" i="1" dirty="0"/>
              <a:t>E. Wakai,</a:t>
            </a:r>
            <a:r>
              <a:rPr kumimoji="1" lang="ja-JP" altLang="en-US" sz="1600" i="1" dirty="0"/>
              <a:t> </a:t>
            </a:r>
            <a:r>
              <a:rPr kumimoji="1" lang="en-US" altLang="ja-JP" sz="1600" i="1" dirty="0"/>
              <a:t>T. Ishida, K. </a:t>
            </a:r>
            <a:r>
              <a:rPr kumimoji="1" lang="en-US" altLang="ja-JP" sz="1600" i="1" dirty="0" err="1"/>
              <a:t>Furuya</a:t>
            </a:r>
            <a:r>
              <a:rPr kumimoji="1" lang="en-US" altLang="ja-JP" sz="1600" i="1" dirty="0"/>
              <a:t>, et al., (to be published</a:t>
            </a:r>
            <a:r>
              <a:rPr kumimoji="1" lang="ja-JP" altLang="en-US" sz="1600" i="1" dirty="0"/>
              <a:t>）</a:t>
            </a:r>
          </a:p>
        </p:txBody>
      </p:sp>
      <p:sp>
        <p:nvSpPr>
          <p:cNvPr id="44" name="テキスト ボックス 43">
            <a:extLst>
              <a:ext uri="{FF2B5EF4-FFF2-40B4-BE49-F238E27FC236}">
                <a16:creationId xmlns:a16="http://schemas.microsoft.com/office/drawing/2014/main" id="{5348F7A1-78FD-3C48-89C5-A677623D76A5}"/>
              </a:ext>
            </a:extLst>
          </p:cNvPr>
          <p:cNvSpPr txBox="1"/>
          <p:nvPr/>
        </p:nvSpPr>
        <p:spPr>
          <a:xfrm>
            <a:off x="7732830" y="2845820"/>
            <a:ext cx="4391862" cy="923330"/>
          </a:xfrm>
          <a:prstGeom prst="rect">
            <a:avLst/>
          </a:prstGeom>
          <a:noFill/>
        </p:spPr>
        <p:txBody>
          <a:bodyPr wrap="square" rtlCol="0">
            <a:spAutoFit/>
          </a:bodyPr>
          <a:lstStyle/>
          <a:p>
            <a:r>
              <a:rPr kumimoji="1" lang="en-US" altLang="ja-JP" sz="5400" i="1" dirty="0">
                <a:solidFill>
                  <a:schemeClr val="bg1">
                    <a:lumMod val="75000"/>
                  </a:schemeClr>
                </a:solidFill>
              </a:rPr>
              <a:t>Preliminary</a:t>
            </a:r>
            <a:endParaRPr kumimoji="1" lang="ja-JP" altLang="en-US" sz="5400" i="1" dirty="0">
              <a:solidFill>
                <a:schemeClr val="bg1">
                  <a:lumMod val="75000"/>
                </a:schemeClr>
              </a:solidFill>
            </a:endParaRPr>
          </a:p>
        </p:txBody>
      </p:sp>
      <p:sp>
        <p:nvSpPr>
          <p:cNvPr id="38" name="テキスト ボックス 37">
            <a:extLst>
              <a:ext uri="{FF2B5EF4-FFF2-40B4-BE49-F238E27FC236}">
                <a16:creationId xmlns:a16="http://schemas.microsoft.com/office/drawing/2014/main" id="{9B5DF811-BCA2-B33B-0306-14223FA74C43}"/>
              </a:ext>
            </a:extLst>
          </p:cNvPr>
          <p:cNvSpPr txBox="1"/>
          <p:nvPr/>
        </p:nvSpPr>
        <p:spPr>
          <a:xfrm>
            <a:off x="878933" y="948393"/>
            <a:ext cx="10148050" cy="830997"/>
          </a:xfrm>
          <a:prstGeom prst="rect">
            <a:avLst/>
          </a:prstGeom>
          <a:noFill/>
        </p:spPr>
        <p:txBody>
          <a:bodyPr wrap="square">
            <a:spAutoFit/>
          </a:bodyPr>
          <a:lstStyle/>
          <a:p>
            <a:pPr marL="342900" indent="-342900">
              <a:buFont typeface="Wingdings" panose="05000000000000000000" pitchFamily="2" charset="2"/>
              <a:buChar char="Ø"/>
            </a:pPr>
            <a:r>
              <a:rPr lang="en-US" altLang="ja-JP" sz="2400" b="1" dirty="0">
                <a:solidFill>
                  <a:srgbClr val="0000FF"/>
                </a:solidFill>
              </a:rPr>
              <a:t>Seeking the possibility of titanium alloys that can be used at higher temperatures (depending on time schedule and resource)</a:t>
            </a:r>
            <a:endParaRPr lang="en-US" altLang="ja-JP" sz="2400" dirty="0">
              <a:solidFill>
                <a:srgbClr val="0000FF"/>
              </a:solidFill>
            </a:endParaRPr>
          </a:p>
        </p:txBody>
      </p:sp>
      <p:sp>
        <p:nvSpPr>
          <p:cNvPr id="45" name="テキスト ボックス 44">
            <a:extLst>
              <a:ext uri="{FF2B5EF4-FFF2-40B4-BE49-F238E27FC236}">
                <a16:creationId xmlns:a16="http://schemas.microsoft.com/office/drawing/2014/main" id="{66C37206-92C6-A171-4AD1-38723CC0276C}"/>
              </a:ext>
            </a:extLst>
          </p:cNvPr>
          <p:cNvSpPr txBox="1"/>
          <p:nvPr/>
        </p:nvSpPr>
        <p:spPr>
          <a:xfrm>
            <a:off x="161643" y="2150660"/>
            <a:ext cx="3509621" cy="3170099"/>
          </a:xfrm>
          <a:prstGeom prst="rect">
            <a:avLst/>
          </a:prstGeom>
          <a:noFill/>
          <a:ln w="38100">
            <a:solidFill>
              <a:srgbClr val="00B050"/>
            </a:solidFill>
          </a:ln>
        </p:spPr>
        <p:txBody>
          <a:bodyPr wrap="square">
            <a:spAutoFit/>
          </a:bodyPr>
          <a:lstStyle/>
          <a:p>
            <a:pPr marL="285750" indent="-285750">
              <a:buFont typeface="Wingdings" panose="05000000000000000000" pitchFamily="2" charset="2"/>
              <a:buChar char="ü"/>
            </a:pPr>
            <a:r>
              <a:rPr lang="en-US" altLang="ja-JP" sz="2000" b="1" dirty="0">
                <a:solidFill>
                  <a:schemeClr val="accent1">
                    <a:lumMod val="75000"/>
                  </a:schemeClr>
                </a:solidFill>
              </a:rPr>
              <a:t>The best titanium alloys, which can be used industrially for long periods of time, have a maximum temperature of up to 600°C (such as DAT54).</a:t>
            </a:r>
          </a:p>
          <a:p>
            <a:pPr marL="285750" indent="-285750">
              <a:buFont typeface="Wingdings" panose="05000000000000000000" pitchFamily="2" charset="2"/>
              <a:buChar char="ü"/>
            </a:pPr>
            <a:r>
              <a:rPr lang="en-US" altLang="ja-JP" sz="2000" b="1" dirty="0">
                <a:solidFill>
                  <a:schemeClr val="accent1">
                    <a:lumMod val="75000"/>
                  </a:schemeClr>
                </a:solidFill>
              </a:rPr>
              <a:t>Ti-based HEA can be over the Inconel 718 strength.</a:t>
            </a:r>
            <a:endParaRPr lang="en-US" altLang="ja-JP" sz="2000" dirty="0">
              <a:solidFill>
                <a:schemeClr val="accent1">
                  <a:lumMod val="75000"/>
                </a:schemeClr>
              </a:solidFill>
            </a:endParaRPr>
          </a:p>
        </p:txBody>
      </p:sp>
      <p:sp>
        <p:nvSpPr>
          <p:cNvPr id="46" name="テキスト ボックス 45">
            <a:extLst>
              <a:ext uri="{FF2B5EF4-FFF2-40B4-BE49-F238E27FC236}">
                <a16:creationId xmlns:a16="http://schemas.microsoft.com/office/drawing/2014/main" id="{C7068B44-5D23-45C7-DB77-9C34F4016528}"/>
              </a:ext>
            </a:extLst>
          </p:cNvPr>
          <p:cNvSpPr txBox="1"/>
          <p:nvPr/>
        </p:nvSpPr>
        <p:spPr>
          <a:xfrm>
            <a:off x="8952938" y="5567375"/>
            <a:ext cx="3144419" cy="1200329"/>
          </a:xfrm>
          <a:prstGeom prst="rect">
            <a:avLst/>
          </a:prstGeom>
          <a:noFill/>
        </p:spPr>
        <p:txBody>
          <a:bodyPr wrap="square" rtlCol="0">
            <a:spAutoFit/>
          </a:bodyPr>
          <a:lstStyle/>
          <a:p>
            <a:r>
              <a:rPr kumimoji="1" lang="en-US" altLang="ja-JP" b="1" i="1" dirty="0">
                <a:solidFill>
                  <a:schemeClr val="accent3">
                    <a:lumMod val="50000"/>
                  </a:schemeClr>
                </a:solidFill>
              </a:rPr>
              <a:t>Compression Tests at high temperature in a vacuum performed in NIMS Facility of Japan</a:t>
            </a:r>
            <a:endParaRPr kumimoji="1" lang="ja-JP" altLang="en-US" b="1" i="1" dirty="0">
              <a:solidFill>
                <a:schemeClr val="accent3">
                  <a:lumMod val="50000"/>
                </a:schemeClr>
              </a:solidFill>
            </a:endParaRPr>
          </a:p>
        </p:txBody>
      </p:sp>
      <p:sp>
        <p:nvSpPr>
          <p:cNvPr id="47" name="テキスト ボックス 46">
            <a:extLst>
              <a:ext uri="{FF2B5EF4-FFF2-40B4-BE49-F238E27FC236}">
                <a16:creationId xmlns:a16="http://schemas.microsoft.com/office/drawing/2014/main" id="{A8A1E315-2D60-263E-E3DA-CA5B0EA17888}"/>
              </a:ext>
            </a:extLst>
          </p:cNvPr>
          <p:cNvSpPr txBox="1"/>
          <p:nvPr/>
        </p:nvSpPr>
        <p:spPr>
          <a:xfrm>
            <a:off x="6648589" y="1962533"/>
            <a:ext cx="1509509" cy="523220"/>
          </a:xfrm>
          <a:prstGeom prst="rect">
            <a:avLst/>
          </a:prstGeom>
          <a:noFill/>
        </p:spPr>
        <p:txBody>
          <a:bodyPr wrap="square" rtlCol="0">
            <a:spAutoFit/>
          </a:bodyPr>
          <a:lstStyle/>
          <a:p>
            <a:r>
              <a:rPr kumimoji="1" lang="en-US" altLang="ja-JP" sz="2800" b="1" dirty="0">
                <a:solidFill>
                  <a:srgbClr val="FF0000"/>
                </a:solidFill>
              </a:rPr>
              <a:t>Ti-HEA</a:t>
            </a:r>
            <a:endParaRPr kumimoji="1" lang="ja-JP" altLang="en-US" sz="2800" b="1" dirty="0">
              <a:solidFill>
                <a:srgbClr val="FF0000"/>
              </a:solidFill>
            </a:endParaRPr>
          </a:p>
        </p:txBody>
      </p:sp>
    </p:spTree>
    <p:extLst>
      <p:ext uri="{BB962C8B-B14F-4D97-AF65-F5344CB8AC3E}">
        <p14:creationId xmlns:p14="http://schemas.microsoft.com/office/powerpoint/2010/main" val="9147206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3C48C7-EC70-AE63-B2C3-1AF0B7FEDFCF}"/>
              </a:ext>
            </a:extLst>
          </p:cNvPr>
          <p:cNvSpPr>
            <a:spLocks noGrp="1"/>
          </p:cNvSpPr>
          <p:nvPr>
            <p:ph type="title"/>
          </p:nvPr>
        </p:nvSpPr>
        <p:spPr>
          <a:xfrm>
            <a:off x="101600" y="69095"/>
            <a:ext cx="11988800" cy="911948"/>
          </a:xfrm>
        </p:spPr>
        <p:txBody>
          <a:bodyPr/>
          <a:lstStyle/>
          <a:p>
            <a:r>
              <a:rPr kumimoji="1" lang="en-US" altLang="ja-JP" sz="3200" b="1" dirty="0">
                <a:latin typeface="Arial" panose="020B0604020202020204" pitchFamily="34" charset="0"/>
                <a:cs typeface="Arial" panose="020B0604020202020204" pitchFamily="34" charset="0"/>
              </a:rPr>
              <a:t>Fe-Mn-Cr-V-Al-C HEA</a:t>
            </a:r>
            <a:br>
              <a:rPr kumimoji="1" lang="ja-JP" altLang="en-US" sz="3200" b="1" dirty="0">
                <a:latin typeface="Arial" panose="020B0604020202020204" pitchFamily="34" charset="0"/>
                <a:cs typeface="Arial" panose="020B0604020202020204" pitchFamily="34" charset="0"/>
              </a:rPr>
            </a:br>
            <a:endParaRPr kumimoji="1" lang="ja-JP" altLang="en-US" dirty="0"/>
          </a:p>
        </p:txBody>
      </p:sp>
      <p:sp>
        <p:nvSpPr>
          <p:cNvPr id="3" name="フッター プレースホルダー 2">
            <a:extLst>
              <a:ext uri="{FF2B5EF4-FFF2-40B4-BE49-F238E27FC236}">
                <a16:creationId xmlns:a16="http://schemas.microsoft.com/office/drawing/2014/main" id="{8DC090A8-00A1-85AA-2166-3E6950613637}"/>
              </a:ext>
            </a:extLst>
          </p:cNvPr>
          <p:cNvSpPr>
            <a:spLocks noGrp="1"/>
          </p:cNvSpPr>
          <p:nvPr>
            <p:ph type="ftr" sz="quarter" idx="10"/>
          </p:nvPr>
        </p:nvSpPr>
        <p:spPr/>
        <p:txBody>
          <a:bodyPr/>
          <a:lstStyle/>
          <a:p>
            <a:pPr>
              <a:defRPr/>
            </a:pPr>
            <a:r>
              <a:rPr lang="en-US"/>
              <a:t>A. Presenter, June 2024 - TAC Review - ##</a:t>
            </a:r>
            <a:endParaRPr lang="en-US" dirty="0"/>
          </a:p>
        </p:txBody>
      </p:sp>
      <p:sp>
        <p:nvSpPr>
          <p:cNvPr id="4" name="スライド番号プレースホルダー 3">
            <a:extLst>
              <a:ext uri="{FF2B5EF4-FFF2-40B4-BE49-F238E27FC236}">
                <a16:creationId xmlns:a16="http://schemas.microsoft.com/office/drawing/2014/main" id="{C83A1FB8-8C14-C316-1252-9F88A2425E6B}"/>
              </a:ext>
            </a:extLst>
          </p:cNvPr>
          <p:cNvSpPr>
            <a:spLocks noGrp="1"/>
          </p:cNvSpPr>
          <p:nvPr>
            <p:ph type="sldNum" sz="quarter" idx="11"/>
          </p:nvPr>
        </p:nvSpPr>
        <p:spPr/>
        <p:txBody>
          <a:bodyPr/>
          <a:lstStyle/>
          <a:p>
            <a:pPr>
              <a:defRPr/>
            </a:pPr>
            <a:r>
              <a:rPr lang="en-US"/>
              <a:t>, Slide </a:t>
            </a:r>
            <a:fld id="{CF988859-7953-4624-98C4-717249B46A15}" type="slidenum">
              <a:rPr lang="en-US" smtClean="0"/>
              <a:pPr>
                <a:defRPr/>
              </a:pPr>
              <a:t>21</a:t>
            </a:fld>
            <a:endParaRPr lang="en-US" dirty="0"/>
          </a:p>
        </p:txBody>
      </p:sp>
      <p:grpSp>
        <p:nvGrpSpPr>
          <p:cNvPr id="5" name="グループ化 4">
            <a:extLst>
              <a:ext uri="{FF2B5EF4-FFF2-40B4-BE49-F238E27FC236}">
                <a16:creationId xmlns:a16="http://schemas.microsoft.com/office/drawing/2014/main" id="{8D434C72-F961-5152-4AFC-0C6DBBB33717}"/>
              </a:ext>
            </a:extLst>
          </p:cNvPr>
          <p:cNvGrpSpPr/>
          <p:nvPr/>
        </p:nvGrpSpPr>
        <p:grpSpPr>
          <a:xfrm>
            <a:off x="97277" y="311094"/>
            <a:ext cx="4643040" cy="5934063"/>
            <a:chOff x="2992944" y="246205"/>
            <a:chExt cx="4622409" cy="5599310"/>
          </a:xfrm>
        </p:grpSpPr>
        <p:graphicFrame>
          <p:nvGraphicFramePr>
            <p:cNvPr id="6" name="グラフ 5">
              <a:extLst>
                <a:ext uri="{FF2B5EF4-FFF2-40B4-BE49-F238E27FC236}">
                  <a16:creationId xmlns:a16="http://schemas.microsoft.com/office/drawing/2014/main" id="{EAB24680-CEBA-2480-6067-33DD6184177D}"/>
                </a:ext>
              </a:extLst>
            </p:cNvPr>
            <p:cNvGraphicFramePr>
              <a:graphicFrameLocks/>
            </p:cNvGraphicFramePr>
            <p:nvPr/>
          </p:nvGraphicFramePr>
          <p:xfrm>
            <a:off x="2992944" y="402658"/>
            <a:ext cx="4584700" cy="2721428"/>
          </p:xfrm>
          <a:graphic>
            <a:graphicData uri="http://schemas.openxmlformats.org/drawingml/2006/chart">
              <c:chart xmlns:c="http://schemas.openxmlformats.org/drawingml/2006/chart" xmlns:r="http://schemas.openxmlformats.org/officeDocument/2006/relationships" r:id="rId2"/>
            </a:graphicData>
          </a:graphic>
        </p:graphicFrame>
        <p:sp>
          <p:nvSpPr>
            <p:cNvPr id="7" name="テキスト ボックス 6">
              <a:extLst>
                <a:ext uri="{FF2B5EF4-FFF2-40B4-BE49-F238E27FC236}">
                  <a16:creationId xmlns:a16="http://schemas.microsoft.com/office/drawing/2014/main" id="{B517C992-D4E8-E8B3-BD70-7005C1748F22}"/>
                </a:ext>
              </a:extLst>
            </p:cNvPr>
            <p:cNvSpPr txBox="1"/>
            <p:nvPr/>
          </p:nvSpPr>
          <p:spPr>
            <a:xfrm>
              <a:off x="4044099" y="246205"/>
              <a:ext cx="754145" cy="461665"/>
            </a:xfrm>
            <a:prstGeom prst="rect">
              <a:avLst/>
            </a:prstGeom>
            <a:noFill/>
          </p:spPr>
          <p:txBody>
            <a:bodyPr wrap="square" rtlCol="0">
              <a:spAutoFit/>
            </a:bodyPr>
            <a:lstStyle/>
            <a:p>
              <a:r>
                <a:rPr kumimoji="1" lang="en-US" altLang="ja-JP" sz="2400" b="1" dirty="0">
                  <a:latin typeface="Arial" panose="020B0604020202020204" pitchFamily="34" charset="0"/>
                  <a:cs typeface="Arial" panose="020B0604020202020204" pitchFamily="34" charset="0"/>
                </a:rPr>
                <a:t>(a)</a:t>
              </a:r>
              <a:endParaRPr kumimoji="1" lang="ja-JP" altLang="en-US" sz="2400" b="1" dirty="0">
                <a:latin typeface="Arial" panose="020B0604020202020204" pitchFamily="34" charset="0"/>
                <a:cs typeface="Arial" panose="020B0604020202020204" pitchFamily="34" charset="0"/>
              </a:endParaRPr>
            </a:p>
          </p:txBody>
        </p:sp>
        <p:sp>
          <p:nvSpPr>
            <p:cNvPr id="8" name="テキスト ボックス 2">
              <a:extLst>
                <a:ext uri="{FF2B5EF4-FFF2-40B4-BE49-F238E27FC236}">
                  <a16:creationId xmlns:a16="http://schemas.microsoft.com/office/drawing/2014/main" id="{E4878EB5-CEE4-E563-79FF-E5127275B07C}"/>
                </a:ext>
              </a:extLst>
            </p:cNvPr>
            <p:cNvSpPr txBox="1"/>
            <p:nvPr/>
          </p:nvSpPr>
          <p:spPr>
            <a:xfrm>
              <a:off x="5425521" y="1590362"/>
              <a:ext cx="1856212" cy="319952"/>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en-US" altLang="ja-JP" sz="1600" dirty="0">
                  <a:solidFill>
                    <a:srgbClr val="0000FF"/>
                  </a:solidFill>
                  <a:latin typeface="Arial" panose="020B0604020202020204" pitchFamily="34" charset="0"/>
                  <a:cs typeface="Arial" panose="020B0604020202020204" pitchFamily="34" charset="0"/>
                </a:rPr>
                <a:t>300</a:t>
              </a:r>
              <a:r>
                <a:rPr kumimoji="1" lang="en-US" altLang="ja-JP" sz="1600" baseline="30000" dirty="0">
                  <a:solidFill>
                    <a:srgbClr val="0000FF"/>
                  </a:solidFill>
                  <a:latin typeface="Arial" panose="020B0604020202020204" pitchFamily="34" charset="0"/>
                  <a:cs typeface="Arial" panose="020B0604020202020204" pitchFamily="34" charset="0"/>
                </a:rPr>
                <a:t>o</a:t>
              </a:r>
              <a:r>
                <a:rPr kumimoji="1" lang="en-US" altLang="ja-JP" sz="1600" dirty="0">
                  <a:solidFill>
                    <a:srgbClr val="0000FF"/>
                  </a:solidFill>
                  <a:latin typeface="Arial" panose="020B0604020202020204" pitchFamily="34" charset="0"/>
                  <a:cs typeface="Arial" panose="020B0604020202020204" pitchFamily="34" charset="0"/>
                </a:rPr>
                <a:t>C Irradiation</a:t>
              </a:r>
              <a:endParaRPr kumimoji="1" lang="ja-JP" altLang="en-US" sz="1600" dirty="0">
                <a:solidFill>
                  <a:srgbClr val="0000FF"/>
                </a:solidFill>
                <a:latin typeface="Arial" panose="020B0604020202020204" pitchFamily="34" charset="0"/>
                <a:cs typeface="Arial" panose="020B0604020202020204" pitchFamily="34" charset="0"/>
              </a:endParaRPr>
            </a:p>
          </p:txBody>
        </p:sp>
        <p:graphicFrame>
          <p:nvGraphicFramePr>
            <p:cNvPr id="9" name="グラフ 8">
              <a:extLst>
                <a:ext uri="{FF2B5EF4-FFF2-40B4-BE49-F238E27FC236}">
                  <a16:creationId xmlns:a16="http://schemas.microsoft.com/office/drawing/2014/main" id="{1017041B-6307-0F30-FBE1-D961257BCD1C}"/>
                </a:ext>
              </a:extLst>
            </p:cNvPr>
            <p:cNvGraphicFramePr>
              <a:graphicFrameLocks/>
            </p:cNvGraphicFramePr>
            <p:nvPr/>
          </p:nvGraphicFramePr>
          <p:xfrm>
            <a:off x="3030653" y="3124086"/>
            <a:ext cx="4584700" cy="2721429"/>
          </p:xfrm>
          <a:graphic>
            <a:graphicData uri="http://schemas.openxmlformats.org/drawingml/2006/chart">
              <c:chart xmlns:c="http://schemas.openxmlformats.org/drawingml/2006/chart" xmlns:r="http://schemas.openxmlformats.org/officeDocument/2006/relationships" r:id="rId3"/>
            </a:graphicData>
          </a:graphic>
        </p:graphicFrame>
        <p:sp>
          <p:nvSpPr>
            <p:cNvPr id="10" name="テキスト ボックス 6">
              <a:extLst>
                <a:ext uri="{FF2B5EF4-FFF2-40B4-BE49-F238E27FC236}">
                  <a16:creationId xmlns:a16="http://schemas.microsoft.com/office/drawing/2014/main" id="{A52DB081-B862-7E67-F680-2456A9492178}"/>
                </a:ext>
              </a:extLst>
            </p:cNvPr>
            <p:cNvSpPr txBox="1"/>
            <p:nvPr/>
          </p:nvSpPr>
          <p:spPr>
            <a:xfrm rot="16200000">
              <a:off x="2106870" y="4336296"/>
              <a:ext cx="2408524" cy="29701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en-US" altLang="ja-JP" sz="1600" b="1"/>
                <a:t>Nano-hardness (GPa)</a:t>
              </a:r>
              <a:endParaRPr kumimoji="1" lang="ja-JP" altLang="en-US" sz="1600" b="1"/>
            </a:p>
          </p:txBody>
        </p:sp>
        <p:sp>
          <p:nvSpPr>
            <p:cNvPr id="11" name="テキスト ボックス 10">
              <a:extLst>
                <a:ext uri="{FF2B5EF4-FFF2-40B4-BE49-F238E27FC236}">
                  <a16:creationId xmlns:a16="http://schemas.microsoft.com/office/drawing/2014/main" id="{38DF6818-D6C7-8FB9-8271-37D8FCEF2C00}"/>
                </a:ext>
              </a:extLst>
            </p:cNvPr>
            <p:cNvSpPr txBox="1"/>
            <p:nvPr/>
          </p:nvSpPr>
          <p:spPr>
            <a:xfrm>
              <a:off x="4138367" y="3124087"/>
              <a:ext cx="754145" cy="461665"/>
            </a:xfrm>
            <a:prstGeom prst="rect">
              <a:avLst/>
            </a:prstGeom>
            <a:noFill/>
          </p:spPr>
          <p:txBody>
            <a:bodyPr wrap="square" rtlCol="0">
              <a:spAutoFit/>
            </a:bodyPr>
            <a:lstStyle/>
            <a:p>
              <a:r>
                <a:rPr kumimoji="1" lang="en-US" altLang="ja-JP" sz="2400" b="1" dirty="0">
                  <a:latin typeface="Arial" panose="020B0604020202020204" pitchFamily="34" charset="0"/>
                  <a:cs typeface="Arial" panose="020B0604020202020204" pitchFamily="34" charset="0"/>
                </a:rPr>
                <a:t>(b)</a:t>
              </a:r>
              <a:endParaRPr kumimoji="1" lang="ja-JP" altLang="en-US" sz="2400" b="1" dirty="0">
                <a:latin typeface="Arial" panose="020B0604020202020204" pitchFamily="34" charset="0"/>
                <a:cs typeface="Arial" panose="020B0604020202020204" pitchFamily="34" charset="0"/>
              </a:endParaRPr>
            </a:p>
          </p:txBody>
        </p:sp>
        <p:sp>
          <p:nvSpPr>
            <p:cNvPr id="12" name="テキスト ボックス 2">
              <a:extLst>
                <a:ext uri="{FF2B5EF4-FFF2-40B4-BE49-F238E27FC236}">
                  <a16:creationId xmlns:a16="http://schemas.microsoft.com/office/drawing/2014/main" id="{8A91CC8B-1BD6-F5D2-06E6-482EC0ED52A9}"/>
                </a:ext>
              </a:extLst>
            </p:cNvPr>
            <p:cNvSpPr txBox="1"/>
            <p:nvPr/>
          </p:nvSpPr>
          <p:spPr>
            <a:xfrm>
              <a:off x="5414089" y="4432364"/>
              <a:ext cx="1879075" cy="31305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altLang="ja-JP" sz="1600" dirty="0">
                  <a:solidFill>
                    <a:srgbClr val="0000FF"/>
                  </a:solidFill>
                  <a:latin typeface="Arial" panose="020B0604020202020204" pitchFamily="34" charset="0"/>
                  <a:cs typeface="Arial" panose="020B0604020202020204" pitchFamily="34" charset="0"/>
                </a:rPr>
                <a:t>5</a:t>
              </a:r>
              <a:r>
                <a:rPr kumimoji="1" lang="en-US" altLang="ja-JP" sz="1600" dirty="0">
                  <a:solidFill>
                    <a:srgbClr val="0000FF"/>
                  </a:solidFill>
                  <a:latin typeface="Arial" panose="020B0604020202020204" pitchFamily="34" charset="0"/>
                  <a:cs typeface="Arial" panose="020B0604020202020204" pitchFamily="34" charset="0"/>
                </a:rPr>
                <a:t>00</a:t>
              </a:r>
              <a:r>
                <a:rPr kumimoji="1" lang="en-US" altLang="ja-JP" sz="1600" baseline="30000" dirty="0">
                  <a:solidFill>
                    <a:srgbClr val="0000FF"/>
                  </a:solidFill>
                  <a:latin typeface="Arial" panose="020B0604020202020204" pitchFamily="34" charset="0"/>
                  <a:cs typeface="Arial" panose="020B0604020202020204" pitchFamily="34" charset="0"/>
                </a:rPr>
                <a:t>o</a:t>
              </a:r>
              <a:r>
                <a:rPr kumimoji="1" lang="en-US" altLang="ja-JP" sz="1600" dirty="0">
                  <a:solidFill>
                    <a:srgbClr val="0000FF"/>
                  </a:solidFill>
                  <a:latin typeface="Arial" panose="020B0604020202020204" pitchFamily="34" charset="0"/>
                  <a:cs typeface="Arial" panose="020B0604020202020204" pitchFamily="34" charset="0"/>
                </a:rPr>
                <a:t>C Irradiation</a:t>
              </a:r>
              <a:endParaRPr kumimoji="1" lang="ja-JP" altLang="en-US" sz="1600" dirty="0">
                <a:solidFill>
                  <a:srgbClr val="0000FF"/>
                </a:solidFill>
                <a:latin typeface="Arial" panose="020B0604020202020204" pitchFamily="34" charset="0"/>
                <a:cs typeface="Arial" panose="020B0604020202020204" pitchFamily="34" charset="0"/>
              </a:endParaRPr>
            </a:p>
          </p:txBody>
        </p:sp>
      </p:grpSp>
      <p:pic>
        <p:nvPicPr>
          <p:cNvPr id="13" name="図 12">
            <a:extLst>
              <a:ext uri="{FF2B5EF4-FFF2-40B4-BE49-F238E27FC236}">
                <a16:creationId xmlns:a16="http://schemas.microsoft.com/office/drawing/2014/main" id="{7DC20B2C-C3C1-C199-2700-1C466421DDE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37921" y="3504687"/>
            <a:ext cx="4413083" cy="2999430"/>
          </a:xfrm>
          <a:prstGeom prst="rect">
            <a:avLst/>
          </a:prstGeom>
        </p:spPr>
      </p:pic>
      <p:sp>
        <p:nvSpPr>
          <p:cNvPr id="14" name="正方形/長方形 13">
            <a:extLst>
              <a:ext uri="{FF2B5EF4-FFF2-40B4-BE49-F238E27FC236}">
                <a16:creationId xmlns:a16="http://schemas.microsoft.com/office/drawing/2014/main" id="{B4373492-8BFB-1C58-D4E6-CB4BF7AB834E}"/>
              </a:ext>
            </a:extLst>
          </p:cNvPr>
          <p:cNvSpPr/>
          <p:nvPr/>
        </p:nvSpPr>
        <p:spPr>
          <a:xfrm>
            <a:off x="9292945" y="4114910"/>
            <a:ext cx="1983235" cy="369332"/>
          </a:xfrm>
          <a:prstGeom prst="rect">
            <a:avLst/>
          </a:prstGeom>
          <a:solidFill>
            <a:schemeClr val="accent6">
              <a:lumMod val="20000"/>
              <a:lumOff val="80000"/>
            </a:schemeClr>
          </a:solidFill>
        </p:spPr>
        <p:txBody>
          <a:bodyPr wrap="none">
            <a:spAutoFit/>
          </a:bodyPr>
          <a:lstStyle/>
          <a:p>
            <a:pPr algn="just">
              <a:spcAft>
                <a:spcPts val="0"/>
              </a:spcAft>
            </a:pPr>
            <a:r>
              <a:rPr lang="en-US" altLang="ja-JP" kern="100" dirty="0" err="1">
                <a:latin typeface="Times New Roman" panose="02020603050405020304" pitchFamily="18" charset="0"/>
                <a:ea typeface="游明朝" panose="02020400000000000000" pitchFamily="18" charset="-128"/>
                <a:cs typeface="Times New Roman" panose="02020603050405020304" pitchFamily="18" charset="0"/>
              </a:rPr>
              <a:t>σ</a:t>
            </a:r>
            <a:r>
              <a:rPr lang="en-US" altLang="ja-JP" kern="100" baseline="-25000" dirty="0" err="1">
                <a:latin typeface="Times New Roman" panose="02020603050405020304" pitchFamily="18" charset="0"/>
                <a:ea typeface="游明朝" panose="02020400000000000000" pitchFamily="18" charset="-128"/>
                <a:cs typeface="Times New Roman" panose="02020603050405020304" pitchFamily="18" charset="0"/>
              </a:rPr>
              <a:t>y</a:t>
            </a:r>
            <a:r>
              <a:rPr lang="en-US" altLang="ja-JP" kern="100" dirty="0">
                <a:latin typeface="Times New Roman" panose="02020603050405020304" pitchFamily="18" charset="0"/>
                <a:ea typeface="游明朝" panose="02020400000000000000" pitchFamily="18" charset="-128"/>
                <a:cs typeface="Times New Roman" panose="02020603050405020304" pitchFamily="18" charset="0"/>
              </a:rPr>
              <a:t> = MαGb(</a:t>
            </a:r>
            <a:r>
              <a:rPr lang="en-US" altLang="ja-JP" kern="100" dirty="0" err="1">
                <a:latin typeface="Times New Roman" panose="02020603050405020304" pitchFamily="18" charset="0"/>
                <a:ea typeface="游明朝" panose="02020400000000000000" pitchFamily="18" charset="-128"/>
                <a:cs typeface="Times New Roman" panose="02020603050405020304" pitchFamily="18" charset="0"/>
              </a:rPr>
              <a:t>Nd</a:t>
            </a:r>
            <a:r>
              <a:rPr lang="en-US" altLang="ja-JP" kern="100" dirty="0">
                <a:latin typeface="Times New Roman" panose="02020603050405020304" pitchFamily="18" charset="0"/>
                <a:ea typeface="游明朝" panose="02020400000000000000" pitchFamily="18" charset="-128"/>
                <a:cs typeface="Times New Roman" panose="02020603050405020304" pitchFamily="18" charset="0"/>
              </a:rPr>
              <a:t>) </a:t>
            </a:r>
            <a:r>
              <a:rPr lang="en-US" altLang="ja-JP" kern="100" baseline="30000" dirty="0">
                <a:latin typeface="Times New Roman" panose="02020603050405020304" pitchFamily="18" charset="0"/>
                <a:ea typeface="游明朝" panose="02020400000000000000" pitchFamily="18" charset="-128"/>
                <a:cs typeface="Times New Roman" panose="02020603050405020304" pitchFamily="18" charset="0"/>
              </a:rPr>
              <a:t>0.5</a:t>
            </a:r>
            <a:r>
              <a:rPr lang="en-US" altLang="ja-JP" kern="100" dirty="0">
                <a:latin typeface="Times New Roman" panose="02020603050405020304" pitchFamily="18" charset="0"/>
                <a:ea typeface="游明朝" panose="02020400000000000000" pitchFamily="18" charset="-128"/>
                <a:cs typeface="Times New Roman" panose="02020603050405020304" pitchFamily="18" charset="0"/>
              </a:rPr>
              <a:t> </a:t>
            </a:r>
            <a:endParaRPr lang="ja-JP" altLang="ja-JP" kern="100" dirty="0">
              <a:latin typeface="游明朝" panose="02020400000000000000" pitchFamily="18" charset="-128"/>
              <a:ea typeface="游明朝" panose="02020400000000000000" pitchFamily="18" charset="-128"/>
              <a:cs typeface="Times New Roman" panose="02020603050405020304" pitchFamily="18" charset="0"/>
            </a:endParaRPr>
          </a:p>
        </p:txBody>
      </p:sp>
      <p:sp>
        <p:nvSpPr>
          <p:cNvPr id="15" name="正方形/長方形 14">
            <a:extLst>
              <a:ext uri="{FF2B5EF4-FFF2-40B4-BE49-F238E27FC236}">
                <a16:creationId xmlns:a16="http://schemas.microsoft.com/office/drawing/2014/main" id="{4D483D84-85DA-BE1B-ED0C-818D3501622D}"/>
              </a:ext>
            </a:extLst>
          </p:cNvPr>
          <p:cNvSpPr/>
          <p:nvPr/>
        </p:nvSpPr>
        <p:spPr>
          <a:xfrm>
            <a:off x="9265077" y="4762210"/>
            <a:ext cx="2912849" cy="338554"/>
          </a:xfrm>
          <a:prstGeom prst="rect">
            <a:avLst/>
          </a:prstGeom>
          <a:solidFill>
            <a:schemeClr val="accent6">
              <a:lumMod val="20000"/>
              <a:lumOff val="80000"/>
            </a:schemeClr>
          </a:solidFill>
        </p:spPr>
        <p:txBody>
          <a:bodyPr wrap="none">
            <a:spAutoFit/>
          </a:bodyPr>
          <a:lstStyle/>
          <a:p>
            <a:r>
              <a:rPr lang="en-US" altLang="ja-JP" sz="1600" kern="100" dirty="0" err="1">
                <a:latin typeface="Times New Roman" panose="02020603050405020304" pitchFamily="18" charset="0"/>
                <a:ea typeface="游明朝" panose="02020400000000000000" pitchFamily="18" charset="-128"/>
                <a:cs typeface="Times New Roman" panose="02020603050405020304" pitchFamily="18" charset="0"/>
              </a:rPr>
              <a:t>Δσ</a:t>
            </a:r>
            <a:r>
              <a:rPr lang="en-US" altLang="ja-JP" sz="1600" kern="100" baseline="-25000" dirty="0" err="1">
                <a:latin typeface="Times New Roman" panose="02020603050405020304" pitchFamily="18" charset="0"/>
                <a:ea typeface="游明朝" panose="02020400000000000000" pitchFamily="18" charset="-128"/>
                <a:cs typeface="Times New Roman" panose="02020603050405020304" pitchFamily="18" charset="0"/>
              </a:rPr>
              <a:t>y</a:t>
            </a:r>
            <a:r>
              <a:rPr lang="en-US" altLang="ja-JP" sz="1600" kern="100" dirty="0">
                <a:latin typeface="Times New Roman" panose="02020603050405020304" pitchFamily="18" charset="0"/>
                <a:ea typeface="游明朝" panose="02020400000000000000" pitchFamily="18" charset="-128"/>
                <a:cs typeface="Times New Roman" panose="02020603050405020304" pitchFamily="18" charset="0"/>
              </a:rPr>
              <a:t>(MPa) = 3.06 </a:t>
            </a:r>
            <a:r>
              <a:rPr lang="en-US" altLang="ja-JP" sz="1600" kern="100" dirty="0" err="1">
                <a:latin typeface="Times New Roman" panose="02020603050405020304" pitchFamily="18" charset="0"/>
                <a:ea typeface="游明朝" panose="02020400000000000000" pitchFamily="18" charset="-128"/>
                <a:cs typeface="Times New Roman" panose="02020603050405020304" pitchFamily="18" charset="0"/>
              </a:rPr>
              <a:t>ΔHv</a:t>
            </a:r>
            <a:r>
              <a:rPr lang="en-US" altLang="ja-JP" sz="1600" kern="100" dirty="0">
                <a:latin typeface="Times New Roman" panose="02020603050405020304" pitchFamily="18" charset="0"/>
                <a:ea typeface="游明朝" panose="02020400000000000000" pitchFamily="18" charset="-128"/>
                <a:cs typeface="Times New Roman" panose="02020603050405020304" pitchFamily="18" charset="0"/>
              </a:rPr>
              <a:t> (kg/mm</a:t>
            </a:r>
            <a:r>
              <a:rPr lang="en-US" altLang="ja-JP" sz="1600" kern="100" baseline="30000" dirty="0">
                <a:latin typeface="Times New Roman" panose="02020603050405020304" pitchFamily="18" charset="0"/>
                <a:ea typeface="游明朝" panose="02020400000000000000" pitchFamily="18" charset="-128"/>
                <a:cs typeface="Times New Roman" panose="02020603050405020304" pitchFamily="18" charset="0"/>
              </a:rPr>
              <a:t>2</a:t>
            </a:r>
            <a:r>
              <a:rPr lang="en-US" altLang="ja-JP" sz="1600" kern="100" dirty="0">
                <a:latin typeface="Times New Roman" panose="02020603050405020304" pitchFamily="18" charset="0"/>
                <a:ea typeface="游明朝" panose="02020400000000000000" pitchFamily="18" charset="-128"/>
                <a:cs typeface="Times New Roman" panose="02020603050405020304" pitchFamily="18" charset="0"/>
              </a:rPr>
              <a:t>) </a:t>
            </a:r>
            <a:endParaRPr lang="ja-JP" altLang="en-US" sz="1600" dirty="0"/>
          </a:p>
        </p:txBody>
      </p:sp>
      <p:sp>
        <p:nvSpPr>
          <p:cNvPr id="16" name="正方形/長方形 15">
            <a:extLst>
              <a:ext uri="{FF2B5EF4-FFF2-40B4-BE49-F238E27FC236}">
                <a16:creationId xmlns:a16="http://schemas.microsoft.com/office/drawing/2014/main" id="{425E5798-E381-3831-C162-CC4244127C9D}"/>
              </a:ext>
            </a:extLst>
          </p:cNvPr>
          <p:cNvSpPr/>
          <p:nvPr/>
        </p:nvSpPr>
        <p:spPr>
          <a:xfrm>
            <a:off x="9276489" y="5370223"/>
            <a:ext cx="2816669" cy="338554"/>
          </a:xfrm>
          <a:prstGeom prst="rect">
            <a:avLst/>
          </a:prstGeom>
          <a:solidFill>
            <a:schemeClr val="accent6">
              <a:lumMod val="20000"/>
              <a:lumOff val="80000"/>
            </a:schemeClr>
          </a:solidFill>
        </p:spPr>
        <p:txBody>
          <a:bodyPr wrap="none">
            <a:spAutoFit/>
          </a:bodyPr>
          <a:lstStyle/>
          <a:p>
            <a:pPr algn="just">
              <a:spcAft>
                <a:spcPts val="0"/>
              </a:spcAft>
            </a:pPr>
            <a:r>
              <a:rPr lang="en-US" altLang="ja-JP" sz="1600" kern="100" dirty="0" err="1">
                <a:latin typeface="Times New Roman" panose="02020603050405020304" pitchFamily="18" charset="0"/>
                <a:ea typeface="游明朝" panose="02020400000000000000" pitchFamily="18" charset="-128"/>
                <a:cs typeface="Times New Roman" panose="02020603050405020304" pitchFamily="18" charset="0"/>
              </a:rPr>
              <a:t>ΔH</a:t>
            </a:r>
            <a:r>
              <a:rPr lang="en-US" altLang="ja-JP" sz="1600" kern="100" baseline="-25000" dirty="0" err="1">
                <a:latin typeface="Times New Roman" panose="02020603050405020304" pitchFamily="18" charset="0"/>
                <a:ea typeface="游明朝" panose="02020400000000000000" pitchFamily="18" charset="-128"/>
                <a:cs typeface="Times New Roman" panose="02020603050405020304" pitchFamily="18" charset="0"/>
              </a:rPr>
              <a:t>v</a:t>
            </a:r>
            <a:r>
              <a:rPr lang="en-US" altLang="ja-JP" sz="1600" kern="100" dirty="0">
                <a:latin typeface="Times New Roman" panose="02020603050405020304" pitchFamily="18" charset="0"/>
                <a:ea typeface="游明朝" panose="02020400000000000000" pitchFamily="18" charset="-128"/>
                <a:cs typeface="Times New Roman" panose="02020603050405020304" pitchFamily="18" charset="0"/>
              </a:rPr>
              <a:t> (</a:t>
            </a:r>
            <a:r>
              <a:rPr lang="en-US" altLang="ja-JP" sz="1600" kern="100" dirty="0" err="1">
                <a:latin typeface="Times New Roman" panose="02020603050405020304" pitchFamily="18" charset="0"/>
                <a:ea typeface="游明朝" panose="02020400000000000000" pitchFamily="18" charset="-128"/>
                <a:cs typeface="Times New Roman" panose="02020603050405020304" pitchFamily="18" charset="0"/>
              </a:rPr>
              <a:t>GPa</a:t>
            </a:r>
            <a:r>
              <a:rPr lang="en-US" altLang="ja-JP" sz="1600" kern="100" dirty="0">
                <a:latin typeface="Times New Roman" panose="02020603050405020304" pitchFamily="18" charset="0"/>
                <a:ea typeface="游明朝" panose="02020400000000000000" pitchFamily="18" charset="-128"/>
                <a:cs typeface="Times New Roman" panose="02020603050405020304" pitchFamily="18" charset="0"/>
              </a:rPr>
              <a:t>) = 0.937 ΔH</a:t>
            </a:r>
            <a:r>
              <a:rPr lang="en-US" altLang="ja-JP" sz="1600" kern="100" baseline="-25000" dirty="0">
                <a:latin typeface="Times New Roman" panose="02020603050405020304" pitchFamily="18" charset="0"/>
                <a:ea typeface="游明朝" panose="02020400000000000000" pitchFamily="18" charset="-128"/>
                <a:cs typeface="Times New Roman" panose="02020603050405020304" pitchFamily="18" charset="0"/>
              </a:rPr>
              <a:t>N</a:t>
            </a:r>
            <a:r>
              <a:rPr lang="en-US" altLang="ja-JP" sz="1600" kern="100" dirty="0">
                <a:latin typeface="Times New Roman" panose="02020603050405020304" pitchFamily="18" charset="0"/>
                <a:ea typeface="游明朝" panose="02020400000000000000" pitchFamily="18" charset="-128"/>
                <a:cs typeface="Times New Roman" panose="02020603050405020304" pitchFamily="18" charset="0"/>
              </a:rPr>
              <a:t> (</a:t>
            </a:r>
            <a:r>
              <a:rPr lang="en-US" altLang="ja-JP" sz="1600" kern="100" dirty="0" err="1">
                <a:latin typeface="Times New Roman" panose="02020603050405020304" pitchFamily="18" charset="0"/>
                <a:ea typeface="游明朝" panose="02020400000000000000" pitchFamily="18" charset="-128"/>
                <a:cs typeface="Times New Roman" panose="02020603050405020304" pitchFamily="18" charset="0"/>
              </a:rPr>
              <a:t>GPa</a:t>
            </a:r>
            <a:r>
              <a:rPr lang="en-US" altLang="ja-JP" sz="1600" kern="100" dirty="0">
                <a:latin typeface="Times New Roman" panose="02020603050405020304" pitchFamily="18" charset="0"/>
                <a:ea typeface="游明朝" panose="02020400000000000000" pitchFamily="18" charset="-128"/>
                <a:cs typeface="Times New Roman" panose="02020603050405020304" pitchFamily="18" charset="0"/>
              </a:rPr>
              <a:t>), </a:t>
            </a:r>
            <a:endParaRPr lang="ja-JP" altLang="ja-JP" sz="1600" kern="100" dirty="0">
              <a:latin typeface="游明朝" panose="02020400000000000000" pitchFamily="18" charset="-128"/>
              <a:ea typeface="游明朝" panose="02020400000000000000" pitchFamily="18" charset="-128"/>
              <a:cs typeface="Times New Roman" panose="02020603050405020304" pitchFamily="18" charset="0"/>
            </a:endParaRPr>
          </a:p>
        </p:txBody>
      </p:sp>
      <p:sp>
        <p:nvSpPr>
          <p:cNvPr id="17" name="正方形/長方形 16">
            <a:extLst>
              <a:ext uri="{FF2B5EF4-FFF2-40B4-BE49-F238E27FC236}">
                <a16:creationId xmlns:a16="http://schemas.microsoft.com/office/drawing/2014/main" id="{6E5DDB61-BE90-AE63-4667-E9B1BAA5B0F5}"/>
              </a:ext>
            </a:extLst>
          </p:cNvPr>
          <p:cNvSpPr/>
          <p:nvPr/>
        </p:nvSpPr>
        <p:spPr>
          <a:xfrm>
            <a:off x="5085786" y="2767579"/>
            <a:ext cx="7032858" cy="954107"/>
          </a:xfrm>
          <a:prstGeom prst="rect">
            <a:avLst/>
          </a:prstGeom>
        </p:spPr>
        <p:txBody>
          <a:bodyPr wrap="square">
            <a:spAutoFit/>
          </a:bodyPr>
          <a:lstStyle/>
          <a:p>
            <a:r>
              <a:rPr lang="en-US" altLang="ja-JP" sz="1400" dirty="0">
                <a:latin typeface="Times New Roman" panose="02020603050405020304" pitchFamily="18" charset="0"/>
                <a:ea typeface="游明朝" panose="02020400000000000000" pitchFamily="18" charset="-128"/>
              </a:rPr>
              <a:t> Dislocation loops with burgers vector of (1/2)&lt;111&gt; type formed in the irradiated Fe-based HEA irradiated at 300</a:t>
            </a:r>
            <a:r>
              <a:rPr lang="en-US" altLang="ja-JP" sz="1400" baseline="30000" dirty="0">
                <a:latin typeface="Times New Roman" panose="02020603050405020304" pitchFamily="18" charset="0"/>
                <a:ea typeface="游明朝" panose="02020400000000000000" pitchFamily="18" charset="-128"/>
              </a:rPr>
              <a:t>o</a:t>
            </a:r>
            <a:r>
              <a:rPr lang="en-US" altLang="ja-JP" sz="1400" dirty="0">
                <a:latin typeface="Times New Roman" panose="02020603050405020304" pitchFamily="18" charset="0"/>
                <a:ea typeface="游明朝" panose="02020400000000000000" pitchFamily="18" charset="-128"/>
              </a:rPr>
              <a:t>C to 1 </a:t>
            </a:r>
            <a:r>
              <a:rPr lang="en-US" altLang="ja-JP" sz="1400" dirty="0" err="1">
                <a:latin typeface="Times New Roman" panose="02020603050405020304" pitchFamily="18" charset="0"/>
                <a:ea typeface="游明朝" panose="02020400000000000000" pitchFamily="18" charset="-128"/>
              </a:rPr>
              <a:t>dpa</a:t>
            </a:r>
            <a:r>
              <a:rPr lang="en-US" altLang="ja-JP" sz="1400" dirty="0">
                <a:latin typeface="Times New Roman" panose="02020603050405020304" pitchFamily="18" charset="0"/>
                <a:ea typeface="游明朝" panose="02020400000000000000" pitchFamily="18" charset="-128"/>
              </a:rPr>
              <a:t> under 100 </a:t>
            </a:r>
            <a:r>
              <a:rPr lang="en-US" altLang="ja-JP" sz="1400" dirty="0" err="1">
                <a:latin typeface="Times New Roman" panose="02020603050405020304" pitchFamily="18" charset="0"/>
                <a:ea typeface="游明朝" panose="02020400000000000000" pitchFamily="18" charset="-128"/>
              </a:rPr>
              <a:t>appm</a:t>
            </a:r>
            <a:r>
              <a:rPr lang="en-US" altLang="ja-JP" sz="1400" dirty="0">
                <a:latin typeface="Times New Roman" panose="02020603050405020304" pitchFamily="18" charset="0"/>
                <a:ea typeface="游明朝" panose="02020400000000000000" pitchFamily="18" charset="-128"/>
              </a:rPr>
              <a:t> He/</a:t>
            </a:r>
            <a:r>
              <a:rPr lang="en-US" altLang="ja-JP" sz="1400" dirty="0" err="1">
                <a:latin typeface="Times New Roman" panose="02020603050405020304" pitchFamily="18" charset="0"/>
                <a:ea typeface="游明朝" panose="02020400000000000000" pitchFamily="18" charset="-128"/>
              </a:rPr>
              <a:t>dpa</a:t>
            </a:r>
            <a:r>
              <a:rPr lang="en-US" altLang="ja-JP" sz="1400" dirty="0">
                <a:latin typeface="Times New Roman" panose="02020603050405020304" pitchFamily="18" charset="0"/>
                <a:ea typeface="游明朝" panose="02020400000000000000" pitchFamily="18" charset="-128"/>
              </a:rPr>
              <a:t> by Fe</a:t>
            </a:r>
            <a:r>
              <a:rPr lang="en-US" altLang="ja-JP" sz="1400" baseline="30000" dirty="0">
                <a:latin typeface="Times New Roman" panose="02020603050405020304" pitchFamily="18" charset="0"/>
                <a:ea typeface="游明朝" panose="02020400000000000000" pitchFamily="18" charset="-128"/>
              </a:rPr>
              <a:t>3+</a:t>
            </a:r>
            <a:r>
              <a:rPr lang="en-US" altLang="ja-JP" sz="1400" dirty="0">
                <a:latin typeface="Times New Roman" panose="02020603050405020304" pitchFamily="18" charset="0"/>
                <a:ea typeface="游明朝" panose="02020400000000000000" pitchFamily="18" charset="-128"/>
              </a:rPr>
              <a:t> and He</a:t>
            </a:r>
            <a:r>
              <a:rPr lang="en-US" altLang="ja-JP" sz="1400" baseline="30000" dirty="0">
                <a:latin typeface="Times New Roman" panose="02020603050405020304" pitchFamily="18" charset="0"/>
                <a:ea typeface="游明朝" panose="02020400000000000000" pitchFamily="18" charset="-128"/>
              </a:rPr>
              <a:t>+</a:t>
            </a:r>
            <a:r>
              <a:rPr lang="en-US" altLang="ja-JP" sz="1400" dirty="0">
                <a:latin typeface="Times New Roman" panose="02020603050405020304" pitchFamily="18" charset="0"/>
                <a:ea typeface="游明朝" panose="02020400000000000000" pitchFamily="18" charset="-128"/>
              </a:rPr>
              <a:t> ions. The pictures of (a) bright-field image, (b) weak beam dark-field image, and (c) diffraction pattern were taken from near 011 pole using </a:t>
            </a:r>
            <a:r>
              <a:rPr lang="en-US" altLang="ja-JP" sz="1400" i="1" dirty="0">
                <a:latin typeface="Times New Roman" panose="02020603050405020304" pitchFamily="18" charset="0"/>
                <a:ea typeface="游明朝" panose="02020400000000000000" pitchFamily="18" charset="-128"/>
              </a:rPr>
              <a:t>g</a:t>
            </a:r>
            <a:r>
              <a:rPr lang="en-US" altLang="ja-JP" sz="1400" dirty="0">
                <a:latin typeface="Times New Roman" panose="02020603050405020304" pitchFamily="18" charset="0"/>
                <a:ea typeface="游明朝" panose="02020400000000000000" pitchFamily="18" charset="-128"/>
              </a:rPr>
              <a:t>=211.</a:t>
            </a:r>
            <a:endParaRPr lang="ja-JP" altLang="en-US" sz="1400" dirty="0"/>
          </a:p>
        </p:txBody>
      </p:sp>
      <p:sp>
        <p:nvSpPr>
          <p:cNvPr id="19" name="テキスト ボックス 18">
            <a:extLst>
              <a:ext uri="{FF2B5EF4-FFF2-40B4-BE49-F238E27FC236}">
                <a16:creationId xmlns:a16="http://schemas.microsoft.com/office/drawing/2014/main" id="{305B78C2-3E37-2B60-4F7A-A414FC157662}"/>
              </a:ext>
            </a:extLst>
          </p:cNvPr>
          <p:cNvSpPr txBox="1"/>
          <p:nvPr/>
        </p:nvSpPr>
        <p:spPr>
          <a:xfrm>
            <a:off x="1376902" y="642759"/>
            <a:ext cx="4192113" cy="523220"/>
          </a:xfrm>
          <a:prstGeom prst="rect">
            <a:avLst/>
          </a:prstGeom>
          <a:noFill/>
        </p:spPr>
        <p:txBody>
          <a:bodyPr wrap="square" rtlCol="0">
            <a:spAutoFit/>
          </a:bodyPr>
          <a:lstStyle/>
          <a:p>
            <a:r>
              <a:rPr kumimoji="1" lang="en-US" altLang="ja-JP" sz="2800" b="1" u="sng" dirty="0" err="1">
                <a:solidFill>
                  <a:srgbClr val="0070C0"/>
                </a:solidFill>
              </a:rPr>
              <a:t>Fe+He</a:t>
            </a:r>
            <a:r>
              <a:rPr kumimoji="1" lang="ja-JP" altLang="en-US" sz="2800" b="1" u="sng" dirty="0">
                <a:solidFill>
                  <a:srgbClr val="0070C0"/>
                </a:solidFill>
              </a:rPr>
              <a:t> </a:t>
            </a:r>
            <a:r>
              <a:rPr kumimoji="1" lang="en-US" altLang="ja-JP" sz="2800" b="1" u="sng" dirty="0">
                <a:solidFill>
                  <a:srgbClr val="0070C0"/>
                </a:solidFill>
              </a:rPr>
              <a:t>ion</a:t>
            </a:r>
            <a:r>
              <a:rPr kumimoji="1" lang="ja-JP" altLang="en-US" sz="2800" b="1" u="sng" dirty="0">
                <a:solidFill>
                  <a:srgbClr val="0070C0"/>
                </a:solidFill>
              </a:rPr>
              <a:t> </a:t>
            </a:r>
            <a:r>
              <a:rPr kumimoji="1" lang="en-US" altLang="ja-JP" sz="2800" b="1" u="sng" dirty="0">
                <a:solidFill>
                  <a:srgbClr val="0070C0"/>
                </a:solidFill>
              </a:rPr>
              <a:t>irradiation</a:t>
            </a:r>
            <a:endParaRPr kumimoji="1" lang="ja-JP" altLang="en-US" sz="2800" b="1" u="sng" dirty="0">
              <a:solidFill>
                <a:srgbClr val="0070C0"/>
              </a:solidFill>
            </a:endParaRPr>
          </a:p>
        </p:txBody>
      </p:sp>
      <p:pic>
        <p:nvPicPr>
          <p:cNvPr id="20" name="図 19" descr="屋外, 記号, 写真, ストリート が含まれている画像&#10;&#10;自動的に生成された説明">
            <a:extLst>
              <a:ext uri="{FF2B5EF4-FFF2-40B4-BE49-F238E27FC236}">
                <a16:creationId xmlns:a16="http://schemas.microsoft.com/office/drawing/2014/main" id="{730D833A-D30E-2155-BE71-C742545B182A}"/>
              </a:ext>
            </a:extLst>
          </p:cNvPr>
          <p:cNvPicPr/>
          <p:nvPr/>
        </p:nvPicPr>
        <p:blipFill>
          <a:blip r:embed="rId5" cstate="email">
            <a:extLst>
              <a:ext uri="{28A0092B-C50C-407E-A947-70E740481C1C}">
                <a14:useLocalDpi xmlns:a14="http://schemas.microsoft.com/office/drawing/2010/main"/>
              </a:ext>
            </a:extLst>
          </a:blip>
          <a:srcRect/>
          <a:stretch>
            <a:fillRect/>
          </a:stretch>
        </p:blipFill>
        <p:spPr bwMode="auto">
          <a:xfrm>
            <a:off x="5282396" y="638281"/>
            <a:ext cx="6439434" cy="2145423"/>
          </a:xfrm>
          <a:prstGeom prst="rect">
            <a:avLst/>
          </a:prstGeom>
          <a:noFill/>
          <a:ln>
            <a:noFill/>
          </a:ln>
        </p:spPr>
      </p:pic>
      <p:sp>
        <p:nvSpPr>
          <p:cNvPr id="21" name="テキスト ボックス 20">
            <a:extLst>
              <a:ext uri="{FF2B5EF4-FFF2-40B4-BE49-F238E27FC236}">
                <a16:creationId xmlns:a16="http://schemas.microsoft.com/office/drawing/2014/main" id="{453AFE94-E2BC-5025-61DC-C5A2CAA01115}"/>
              </a:ext>
            </a:extLst>
          </p:cNvPr>
          <p:cNvSpPr txBox="1"/>
          <p:nvPr/>
        </p:nvSpPr>
        <p:spPr>
          <a:xfrm>
            <a:off x="1146029" y="2255597"/>
            <a:ext cx="2743200" cy="369332"/>
          </a:xfrm>
          <a:prstGeom prst="rect">
            <a:avLst/>
          </a:prstGeom>
          <a:noFill/>
        </p:spPr>
        <p:txBody>
          <a:bodyPr wrap="square" rtlCol="0">
            <a:spAutoFit/>
          </a:bodyPr>
          <a:lstStyle/>
          <a:p>
            <a:r>
              <a:rPr kumimoji="1" lang="en-US" altLang="ja-JP" dirty="0"/>
              <a:t>100appmHe/dpa</a:t>
            </a:r>
            <a:endParaRPr kumimoji="1" lang="ja-JP" altLang="en-US" dirty="0"/>
          </a:p>
        </p:txBody>
      </p:sp>
      <p:sp>
        <p:nvSpPr>
          <p:cNvPr id="22" name="テキスト ボックス 21">
            <a:extLst>
              <a:ext uri="{FF2B5EF4-FFF2-40B4-BE49-F238E27FC236}">
                <a16:creationId xmlns:a16="http://schemas.microsoft.com/office/drawing/2014/main" id="{18FA81E4-E02F-288D-3229-EAA3C9134121}"/>
              </a:ext>
            </a:extLst>
          </p:cNvPr>
          <p:cNvSpPr txBox="1"/>
          <p:nvPr/>
        </p:nvSpPr>
        <p:spPr>
          <a:xfrm>
            <a:off x="1311294" y="5080968"/>
            <a:ext cx="2743200" cy="369332"/>
          </a:xfrm>
          <a:prstGeom prst="rect">
            <a:avLst/>
          </a:prstGeom>
          <a:noFill/>
        </p:spPr>
        <p:txBody>
          <a:bodyPr wrap="square" rtlCol="0">
            <a:spAutoFit/>
          </a:bodyPr>
          <a:lstStyle/>
          <a:p>
            <a:r>
              <a:rPr kumimoji="1" lang="en-US" altLang="ja-JP" dirty="0"/>
              <a:t>100appmHe/dpa</a:t>
            </a:r>
            <a:endParaRPr kumimoji="1" lang="ja-JP" altLang="en-US" dirty="0"/>
          </a:p>
        </p:txBody>
      </p:sp>
      <p:sp>
        <p:nvSpPr>
          <p:cNvPr id="24" name="テキスト ボックス 23">
            <a:extLst>
              <a:ext uri="{FF2B5EF4-FFF2-40B4-BE49-F238E27FC236}">
                <a16:creationId xmlns:a16="http://schemas.microsoft.com/office/drawing/2014/main" id="{B4BFAA6B-93C8-7E55-76FC-46FE46CD2CE3}"/>
              </a:ext>
            </a:extLst>
          </p:cNvPr>
          <p:cNvSpPr txBox="1"/>
          <p:nvPr/>
        </p:nvSpPr>
        <p:spPr>
          <a:xfrm>
            <a:off x="8348459" y="273427"/>
            <a:ext cx="3995941" cy="276999"/>
          </a:xfrm>
          <a:prstGeom prst="rect">
            <a:avLst/>
          </a:prstGeom>
          <a:noFill/>
        </p:spPr>
        <p:txBody>
          <a:bodyPr wrap="square" rtlCol="0">
            <a:spAutoFit/>
          </a:bodyPr>
          <a:lstStyle/>
          <a:p>
            <a:r>
              <a:rPr kumimoji="1" lang="en-US" altLang="ja-JP" sz="1200" i="1" dirty="0"/>
              <a:t>E. Wakai et al, Materials Characterization, 2024.</a:t>
            </a:r>
            <a:endParaRPr kumimoji="1" lang="ja-JP" altLang="en-US" sz="1200" i="1" dirty="0"/>
          </a:p>
        </p:txBody>
      </p:sp>
      <p:sp>
        <p:nvSpPr>
          <p:cNvPr id="25" name="テキスト ボックス 24">
            <a:extLst>
              <a:ext uri="{FF2B5EF4-FFF2-40B4-BE49-F238E27FC236}">
                <a16:creationId xmlns:a16="http://schemas.microsoft.com/office/drawing/2014/main" id="{0E95ED8B-2426-1915-F60A-984225E13848}"/>
              </a:ext>
            </a:extLst>
          </p:cNvPr>
          <p:cNvSpPr txBox="1"/>
          <p:nvPr/>
        </p:nvSpPr>
        <p:spPr>
          <a:xfrm>
            <a:off x="5841227" y="3923909"/>
            <a:ext cx="1465951" cy="646331"/>
          </a:xfrm>
          <a:prstGeom prst="rect">
            <a:avLst/>
          </a:prstGeom>
          <a:noFill/>
        </p:spPr>
        <p:txBody>
          <a:bodyPr wrap="square" rtlCol="0">
            <a:spAutoFit/>
          </a:bodyPr>
          <a:lstStyle/>
          <a:p>
            <a:r>
              <a:rPr kumimoji="1" lang="en-US" altLang="ja-JP" dirty="0"/>
              <a:t>300</a:t>
            </a:r>
            <a:r>
              <a:rPr kumimoji="1" lang="en-US" altLang="ja-JP" baseline="30000" dirty="0"/>
              <a:t>o</a:t>
            </a:r>
            <a:r>
              <a:rPr kumimoji="1" lang="en-US" altLang="ja-JP" dirty="0"/>
              <a:t>C </a:t>
            </a:r>
            <a:r>
              <a:rPr kumimoji="1" lang="en-US" altLang="ja-JP" dirty="0" err="1"/>
              <a:t>Irrad</a:t>
            </a:r>
            <a:r>
              <a:rPr kumimoji="1" lang="en-US" altLang="ja-JP" dirty="0"/>
              <a:t>. case</a:t>
            </a:r>
            <a:endParaRPr kumimoji="1" lang="ja-JP" altLang="en-US" dirty="0"/>
          </a:p>
        </p:txBody>
      </p:sp>
    </p:spTree>
    <p:extLst>
      <p:ext uri="{BB962C8B-B14F-4D97-AF65-F5344CB8AC3E}">
        <p14:creationId xmlns:p14="http://schemas.microsoft.com/office/powerpoint/2010/main" val="319979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AEE08220-2EE6-D793-F389-C18F39A45804}"/>
              </a:ext>
            </a:extLst>
          </p:cNvPr>
          <p:cNvSpPr>
            <a:spLocks noGrp="1"/>
          </p:cNvSpPr>
          <p:nvPr>
            <p:ph type="sldNum" sz="quarter" idx="11"/>
          </p:nvPr>
        </p:nvSpPr>
        <p:spPr/>
        <p:txBody>
          <a:bodyPr/>
          <a:lstStyle/>
          <a:p>
            <a:pPr>
              <a:defRPr/>
            </a:pPr>
            <a:r>
              <a:rPr lang="en-US"/>
              <a:t>, Slide </a:t>
            </a:r>
            <a:fld id="{CF988859-7953-4624-98C4-717249B46A15}" type="slidenum">
              <a:rPr lang="en-US" smtClean="0"/>
              <a:pPr>
                <a:defRPr/>
              </a:pPr>
              <a:t>22</a:t>
            </a:fld>
            <a:endParaRPr lang="en-US" dirty="0"/>
          </a:p>
        </p:txBody>
      </p:sp>
      <p:grpSp>
        <p:nvGrpSpPr>
          <p:cNvPr id="5" name="グループ化 4">
            <a:extLst>
              <a:ext uri="{FF2B5EF4-FFF2-40B4-BE49-F238E27FC236}">
                <a16:creationId xmlns:a16="http://schemas.microsoft.com/office/drawing/2014/main" id="{FD2C5B16-9008-9B77-C4EB-DE46ADC08F9F}"/>
              </a:ext>
            </a:extLst>
          </p:cNvPr>
          <p:cNvGrpSpPr/>
          <p:nvPr/>
        </p:nvGrpSpPr>
        <p:grpSpPr>
          <a:xfrm>
            <a:off x="3194301" y="1203309"/>
            <a:ext cx="8201775" cy="5642429"/>
            <a:chOff x="1329817" y="359229"/>
            <a:chExt cx="8658975" cy="6174319"/>
          </a:xfrm>
        </p:grpSpPr>
        <p:pic>
          <p:nvPicPr>
            <p:cNvPr id="6" name="図 5">
              <a:extLst>
                <a:ext uri="{FF2B5EF4-FFF2-40B4-BE49-F238E27FC236}">
                  <a16:creationId xmlns:a16="http://schemas.microsoft.com/office/drawing/2014/main" id="{ED8B177E-92B6-9C92-582F-08F170D5AAEA}"/>
                </a:ext>
              </a:extLst>
            </p:cNvPr>
            <p:cNvPicPr>
              <a:picLocks noChangeAspect="1"/>
            </p:cNvPicPr>
            <p:nvPr/>
          </p:nvPicPr>
          <p:blipFill>
            <a:blip r:embed="rId2"/>
            <a:stretch>
              <a:fillRect/>
            </a:stretch>
          </p:blipFill>
          <p:spPr>
            <a:xfrm>
              <a:off x="1329817" y="359229"/>
              <a:ext cx="8658975" cy="6174319"/>
            </a:xfrm>
            <a:prstGeom prst="rect">
              <a:avLst/>
            </a:prstGeom>
          </p:spPr>
        </p:pic>
        <p:sp>
          <p:nvSpPr>
            <p:cNvPr id="7" name="正方形/長方形 6">
              <a:extLst>
                <a:ext uri="{FF2B5EF4-FFF2-40B4-BE49-F238E27FC236}">
                  <a16:creationId xmlns:a16="http://schemas.microsoft.com/office/drawing/2014/main" id="{6840F983-89C4-B2DB-BE63-50A046467875}"/>
                </a:ext>
              </a:extLst>
            </p:cNvPr>
            <p:cNvSpPr/>
            <p:nvPr/>
          </p:nvSpPr>
          <p:spPr>
            <a:xfrm>
              <a:off x="7260771" y="2624667"/>
              <a:ext cx="2307772" cy="5321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32E9004A-FF70-234A-0CE3-29DFEB81A682}"/>
                </a:ext>
              </a:extLst>
            </p:cNvPr>
            <p:cNvSpPr/>
            <p:nvPr/>
          </p:nvSpPr>
          <p:spPr>
            <a:xfrm>
              <a:off x="7992532" y="3073401"/>
              <a:ext cx="1669143" cy="5321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FC8DE5AE-747F-FFC3-4693-00C9835C1A33}"/>
                </a:ext>
              </a:extLst>
            </p:cNvPr>
            <p:cNvSpPr/>
            <p:nvPr/>
          </p:nvSpPr>
          <p:spPr>
            <a:xfrm>
              <a:off x="6457343" y="2923998"/>
              <a:ext cx="1104295" cy="505002"/>
            </a:xfrm>
            <a:prstGeom prst="ellipse">
              <a:avLst/>
            </a:prstGeom>
            <a:gradFill flip="none" rotWithShape="1">
              <a:gsLst>
                <a:gs pos="0">
                  <a:srgbClr val="FF0000"/>
                </a:gs>
                <a:gs pos="32000">
                  <a:srgbClr val="FF0000">
                    <a:shade val="67500"/>
                    <a:satMod val="115000"/>
                  </a:srgbClr>
                </a:gs>
                <a:gs pos="70000">
                  <a:srgbClr val="FFCCFF"/>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テキスト ボックス 9">
              <a:extLst>
                <a:ext uri="{FF2B5EF4-FFF2-40B4-BE49-F238E27FC236}">
                  <a16:creationId xmlns:a16="http://schemas.microsoft.com/office/drawing/2014/main" id="{6BCC6D52-6EDD-1FAA-547C-5F4572CDF545}"/>
                </a:ext>
              </a:extLst>
            </p:cNvPr>
            <p:cNvSpPr txBox="1"/>
            <p:nvPr/>
          </p:nvSpPr>
          <p:spPr>
            <a:xfrm>
              <a:off x="8119533" y="2693165"/>
              <a:ext cx="1869259" cy="1044047"/>
            </a:xfrm>
            <a:prstGeom prst="rect">
              <a:avLst/>
            </a:prstGeom>
            <a:noFill/>
          </p:spPr>
          <p:txBody>
            <a:bodyPr wrap="square" rtlCol="0">
              <a:spAutoFit/>
            </a:bodyPr>
            <a:lstStyle/>
            <a:p>
              <a:r>
                <a:rPr lang="en-US" altLang="ja-JP" sz="2800" b="1" dirty="0">
                  <a:solidFill>
                    <a:srgbClr val="FF0000"/>
                  </a:solidFill>
                </a:rPr>
                <a:t>Our</a:t>
              </a:r>
              <a:r>
                <a:rPr lang="ja-JP" altLang="en-US" sz="2800" b="1" dirty="0">
                  <a:solidFill>
                    <a:srgbClr val="FF0000"/>
                  </a:solidFill>
                </a:rPr>
                <a:t> </a:t>
              </a:r>
              <a:r>
                <a:rPr lang="en-US" altLang="ja-JP" sz="2800" b="1" dirty="0">
                  <a:solidFill>
                    <a:srgbClr val="FF0000"/>
                  </a:solidFill>
                </a:rPr>
                <a:t>data </a:t>
              </a:r>
              <a:r>
                <a:rPr kumimoji="1" lang="en-US" altLang="ja-JP" sz="2800" b="1" dirty="0">
                  <a:solidFill>
                    <a:srgbClr val="FF0000"/>
                  </a:solidFill>
                </a:rPr>
                <a:t>(W-HEA)</a:t>
              </a:r>
              <a:endParaRPr kumimoji="1" lang="ja-JP" altLang="en-US" sz="2800" b="1" dirty="0">
                <a:solidFill>
                  <a:srgbClr val="FF0000"/>
                </a:solidFill>
              </a:endParaRPr>
            </a:p>
          </p:txBody>
        </p:sp>
        <p:cxnSp>
          <p:nvCxnSpPr>
            <p:cNvPr id="11" name="直線矢印コネクタ 10">
              <a:extLst>
                <a:ext uri="{FF2B5EF4-FFF2-40B4-BE49-F238E27FC236}">
                  <a16:creationId xmlns:a16="http://schemas.microsoft.com/office/drawing/2014/main" id="{C71432AD-2193-0AF5-EC1A-66844F1E9E4B}"/>
                </a:ext>
              </a:extLst>
            </p:cNvPr>
            <p:cNvCxnSpPr>
              <a:cxnSpLocks/>
              <a:stCxn id="10" idx="1"/>
            </p:cNvCxnSpPr>
            <p:nvPr/>
          </p:nvCxnSpPr>
          <p:spPr>
            <a:xfrm flipH="1" flipV="1">
              <a:off x="7561638" y="3108663"/>
              <a:ext cx="557895" cy="106526"/>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
        <p:nvSpPr>
          <p:cNvPr id="12" name="テキスト ボックス 11">
            <a:extLst>
              <a:ext uri="{FF2B5EF4-FFF2-40B4-BE49-F238E27FC236}">
                <a16:creationId xmlns:a16="http://schemas.microsoft.com/office/drawing/2014/main" id="{0BCE4E24-3A58-186E-291B-F2AA76FFB5E4}"/>
              </a:ext>
            </a:extLst>
          </p:cNvPr>
          <p:cNvSpPr txBox="1"/>
          <p:nvPr/>
        </p:nvSpPr>
        <p:spPr>
          <a:xfrm>
            <a:off x="8175267" y="1715853"/>
            <a:ext cx="2900496" cy="369332"/>
          </a:xfrm>
          <a:prstGeom prst="rect">
            <a:avLst/>
          </a:prstGeom>
          <a:solidFill>
            <a:schemeClr val="accent6">
              <a:lumMod val="60000"/>
              <a:lumOff val="40000"/>
            </a:schemeClr>
          </a:solidFill>
        </p:spPr>
        <p:txBody>
          <a:bodyPr wrap="square" rtlCol="0">
            <a:spAutoFit/>
          </a:bodyPr>
          <a:lstStyle/>
          <a:p>
            <a:pPr algn="ctr"/>
            <a:r>
              <a:rPr kumimoji="1" lang="en-US" altLang="ja-JP" b="1" dirty="0">
                <a:latin typeface="Arial" panose="020B0604020202020204" pitchFamily="34" charset="0"/>
                <a:cs typeface="Arial" panose="020B0604020202020204" pitchFamily="34" charset="0"/>
              </a:rPr>
              <a:t>W</a:t>
            </a:r>
            <a:r>
              <a:rPr lang="en-US" altLang="ja-JP" b="1" dirty="0">
                <a:latin typeface="Arial" panose="020B0604020202020204" pitchFamily="34" charset="0"/>
                <a:cs typeface="Arial" panose="020B0604020202020204" pitchFamily="34" charset="0"/>
              </a:rPr>
              <a:t>-rich</a:t>
            </a:r>
            <a:r>
              <a:rPr lang="ja-JP" altLang="en-US" b="1" dirty="0">
                <a:latin typeface="Arial" panose="020B0604020202020204" pitchFamily="34" charset="0"/>
                <a:cs typeface="Arial" panose="020B0604020202020204" pitchFamily="34" charset="0"/>
              </a:rPr>
              <a:t> </a:t>
            </a:r>
            <a:r>
              <a:rPr lang="en-US" altLang="ja-JP" b="1" dirty="0">
                <a:latin typeface="Arial" panose="020B0604020202020204" pitchFamily="34" charset="0"/>
                <a:cs typeface="Arial" panose="020B0604020202020204" pitchFamily="34" charset="0"/>
              </a:rPr>
              <a:t>W-</a:t>
            </a:r>
            <a:r>
              <a:rPr kumimoji="1" lang="en-US" altLang="ja-JP" b="1" dirty="0">
                <a:latin typeface="Arial" panose="020B0604020202020204" pitchFamily="34" charset="0"/>
                <a:cs typeface="Arial" panose="020B0604020202020204" pitchFamily="34" charset="0"/>
              </a:rPr>
              <a:t>Fe-Si-V-Cr HEA</a:t>
            </a:r>
            <a:endParaRPr kumimoji="1" lang="ja-JP" altLang="en-US" b="1" dirty="0">
              <a:latin typeface="Arial" panose="020B0604020202020204" pitchFamily="34" charset="0"/>
              <a:cs typeface="Arial" panose="020B0604020202020204" pitchFamily="34" charset="0"/>
            </a:endParaRPr>
          </a:p>
        </p:txBody>
      </p:sp>
      <p:sp>
        <p:nvSpPr>
          <p:cNvPr id="13" name="テキスト ボックス 12">
            <a:extLst>
              <a:ext uri="{FF2B5EF4-FFF2-40B4-BE49-F238E27FC236}">
                <a16:creationId xmlns:a16="http://schemas.microsoft.com/office/drawing/2014/main" id="{CA8A887A-37C7-8A8A-F89F-93D0A0062AA3}"/>
              </a:ext>
            </a:extLst>
          </p:cNvPr>
          <p:cNvSpPr txBox="1"/>
          <p:nvPr/>
        </p:nvSpPr>
        <p:spPr>
          <a:xfrm>
            <a:off x="8240780" y="2162168"/>
            <a:ext cx="4391862" cy="923330"/>
          </a:xfrm>
          <a:prstGeom prst="rect">
            <a:avLst/>
          </a:prstGeom>
          <a:noFill/>
        </p:spPr>
        <p:txBody>
          <a:bodyPr wrap="square" rtlCol="0">
            <a:spAutoFit/>
          </a:bodyPr>
          <a:lstStyle/>
          <a:p>
            <a:r>
              <a:rPr kumimoji="1" lang="en-US" altLang="ja-JP" sz="5400" i="1" dirty="0">
                <a:solidFill>
                  <a:schemeClr val="bg1">
                    <a:lumMod val="75000"/>
                  </a:schemeClr>
                </a:solidFill>
              </a:rPr>
              <a:t>Preliminary</a:t>
            </a:r>
            <a:endParaRPr kumimoji="1" lang="ja-JP" altLang="en-US" sz="5400" i="1" dirty="0">
              <a:solidFill>
                <a:schemeClr val="bg1">
                  <a:lumMod val="75000"/>
                </a:schemeClr>
              </a:solidFill>
            </a:endParaRPr>
          </a:p>
        </p:txBody>
      </p:sp>
      <p:sp>
        <p:nvSpPr>
          <p:cNvPr id="14" name="タイトル 1">
            <a:extLst>
              <a:ext uri="{FF2B5EF4-FFF2-40B4-BE49-F238E27FC236}">
                <a16:creationId xmlns:a16="http://schemas.microsoft.com/office/drawing/2014/main" id="{3B8ECAA5-2ED0-6CFC-FACF-DCE5C13AACC9}"/>
              </a:ext>
            </a:extLst>
          </p:cNvPr>
          <p:cNvSpPr>
            <a:spLocks noGrp="1"/>
          </p:cNvSpPr>
          <p:nvPr>
            <p:ph type="title"/>
          </p:nvPr>
        </p:nvSpPr>
        <p:spPr>
          <a:xfrm>
            <a:off x="101600" y="68695"/>
            <a:ext cx="11988800" cy="911948"/>
          </a:xfrm>
        </p:spPr>
        <p:txBody>
          <a:bodyPr/>
          <a:lstStyle/>
          <a:p>
            <a:r>
              <a:rPr kumimoji="1" lang="en-US" altLang="ja-JP" dirty="0"/>
              <a:t>Advanced Materials Challenge (High Entropy W-Based Alloy) </a:t>
            </a:r>
            <a:br>
              <a:rPr kumimoji="1" lang="en-US" altLang="ja-JP" dirty="0"/>
            </a:br>
            <a:r>
              <a:rPr kumimoji="1" lang="en-US" altLang="ja-JP" dirty="0"/>
              <a:t>For Application</a:t>
            </a:r>
            <a:endParaRPr kumimoji="1" lang="ja-JP" altLang="en-US" dirty="0"/>
          </a:p>
        </p:txBody>
      </p:sp>
      <p:sp>
        <p:nvSpPr>
          <p:cNvPr id="16" name="テキスト ボックス 15">
            <a:extLst>
              <a:ext uri="{FF2B5EF4-FFF2-40B4-BE49-F238E27FC236}">
                <a16:creationId xmlns:a16="http://schemas.microsoft.com/office/drawing/2014/main" id="{241DF573-D797-43E4-8836-16CB49E6C0EE}"/>
              </a:ext>
            </a:extLst>
          </p:cNvPr>
          <p:cNvSpPr txBox="1"/>
          <p:nvPr/>
        </p:nvSpPr>
        <p:spPr>
          <a:xfrm>
            <a:off x="440214" y="980643"/>
            <a:ext cx="10955862" cy="461665"/>
          </a:xfrm>
          <a:prstGeom prst="rect">
            <a:avLst/>
          </a:prstGeom>
          <a:solidFill>
            <a:schemeClr val="accent1">
              <a:lumMod val="20000"/>
              <a:lumOff val="80000"/>
            </a:schemeClr>
          </a:solidFill>
        </p:spPr>
        <p:txBody>
          <a:bodyPr wrap="square">
            <a:spAutoFit/>
          </a:bodyPr>
          <a:lstStyle/>
          <a:p>
            <a:pPr marL="342900" indent="-342900">
              <a:buFont typeface="Wingdings" panose="05000000000000000000" pitchFamily="2" charset="2"/>
              <a:buChar char="Ø"/>
            </a:pPr>
            <a:r>
              <a:rPr lang="en-US" altLang="ja-JP" sz="2400" b="1" dirty="0">
                <a:solidFill>
                  <a:srgbClr val="0000FF"/>
                </a:solidFill>
              </a:rPr>
              <a:t>Seek higher strength for high temp. application (in metallic materials)</a:t>
            </a:r>
            <a:endParaRPr lang="en-US" altLang="ja-JP" sz="2400" dirty="0">
              <a:solidFill>
                <a:srgbClr val="0000FF"/>
              </a:solidFill>
            </a:endParaRPr>
          </a:p>
        </p:txBody>
      </p:sp>
      <p:sp>
        <p:nvSpPr>
          <p:cNvPr id="17" name="テキスト ボックス 16">
            <a:extLst>
              <a:ext uri="{FF2B5EF4-FFF2-40B4-BE49-F238E27FC236}">
                <a16:creationId xmlns:a16="http://schemas.microsoft.com/office/drawing/2014/main" id="{384AC42E-7C1F-B693-722A-5BDBD47C018B}"/>
              </a:ext>
            </a:extLst>
          </p:cNvPr>
          <p:cNvSpPr txBox="1"/>
          <p:nvPr/>
        </p:nvSpPr>
        <p:spPr>
          <a:xfrm>
            <a:off x="101600" y="5590293"/>
            <a:ext cx="5660700" cy="338554"/>
          </a:xfrm>
          <a:prstGeom prst="rect">
            <a:avLst/>
          </a:prstGeom>
          <a:noFill/>
        </p:spPr>
        <p:txBody>
          <a:bodyPr wrap="square" rtlCol="0">
            <a:spAutoFit/>
          </a:bodyPr>
          <a:lstStyle/>
          <a:p>
            <a:r>
              <a:rPr kumimoji="1" lang="en-US" altLang="ja-JP" sz="1600" dirty="0"/>
              <a:t>E. Wakai, H. Noto, et al., (to be published</a:t>
            </a:r>
            <a:r>
              <a:rPr kumimoji="1" lang="ja-JP" altLang="en-US" sz="1600" dirty="0"/>
              <a:t>）</a:t>
            </a:r>
          </a:p>
        </p:txBody>
      </p:sp>
    </p:spTree>
    <p:extLst>
      <p:ext uri="{BB962C8B-B14F-4D97-AF65-F5344CB8AC3E}">
        <p14:creationId xmlns:p14="http://schemas.microsoft.com/office/powerpoint/2010/main" val="16627437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C809DEE-55F0-6660-B61C-7049AD9A396B}"/>
              </a:ext>
            </a:extLst>
          </p:cNvPr>
          <p:cNvSpPr>
            <a:spLocks noGrp="1"/>
          </p:cNvSpPr>
          <p:nvPr>
            <p:ph type="title"/>
          </p:nvPr>
        </p:nvSpPr>
        <p:spPr>
          <a:xfrm>
            <a:off x="101600" y="109113"/>
            <a:ext cx="11988800" cy="478624"/>
          </a:xfrm>
        </p:spPr>
        <p:txBody>
          <a:bodyPr/>
          <a:lstStyle/>
          <a:p>
            <a:r>
              <a:rPr kumimoji="1" lang="en-US" altLang="ja-JP" dirty="0">
                <a:solidFill>
                  <a:srgbClr val="FF0000"/>
                </a:solidFill>
              </a:rPr>
              <a:t>Next Step-1 plan </a:t>
            </a:r>
            <a:r>
              <a:rPr kumimoji="1" lang="en-US" altLang="ja-JP" dirty="0"/>
              <a:t>for 50 kW (Mid. 2025) and 100 kW operation</a:t>
            </a:r>
            <a:endParaRPr kumimoji="1" lang="ja-JP" altLang="en-US" dirty="0"/>
          </a:p>
        </p:txBody>
      </p:sp>
      <p:sp>
        <p:nvSpPr>
          <p:cNvPr id="4" name="スライド番号プレースホルダー 3">
            <a:extLst>
              <a:ext uri="{FF2B5EF4-FFF2-40B4-BE49-F238E27FC236}">
                <a16:creationId xmlns:a16="http://schemas.microsoft.com/office/drawing/2014/main" id="{7401F56D-58C6-D253-F342-6FFA233C27DE}"/>
              </a:ext>
            </a:extLst>
          </p:cNvPr>
          <p:cNvSpPr>
            <a:spLocks noGrp="1"/>
          </p:cNvSpPr>
          <p:nvPr>
            <p:ph type="sldNum" sz="quarter" idx="11"/>
          </p:nvPr>
        </p:nvSpPr>
        <p:spPr/>
        <p:txBody>
          <a:bodyPr/>
          <a:lstStyle/>
          <a:p>
            <a:pPr>
              <a:defRPr/>
            </a:pPr>
            <a:r>
              <a:rPr lang="en-US"/>
              <a:t>, Slide </a:t>
            </a:r>
            <a:fld id="{CF988859-7953-4624-98C4-717249B46A15}" type="slidenum">
              <a:rPr lang="en-US" smtClean="0"/>
              <a:pPr>
                <a:defRPr/>
              </a:pPr>
              <a:t>23</a:t>
            </a:fld>
            <a:endParaRPr lang="en-US" dirty="0"/>
          </a:p>
        </p:txBody>
      </p:sp>
      <p:sp>
        <p:nvSpPr>
          <p:cNvPr id="6" name="テキスト ボックス 5">
            <a:extLst>
              <a:ext uri="{FF2B5EF4-FFF2-40B4-BE49-F238E27FC236}">
                <a16:creationId xmlns:a16="http://schemas.microsoft.com/office/drawing/2014/main" id="{76DBDDE2-3070-2BA5-2CE9-09F7010B2F28}"/>
              </a:ext>
            </a:extLst>
          </p:cNvPr>
          <p:cNvSpPr txBox="1"/>
          <p:nvPr/>
        </p:nvSpPr>
        <p:spPr>
          <a:xfrm>
            <a:off x="171116" y="1293593"/>
            <a:ext cx="9201484" cy="5078313"/>
          </a:xfrm>
          <a:prstGeom prst="rect">
            <a:avLst/>
          </a:prstGeom>
          <a:noFill/>
        </p:spPr>
        <p:txBody>
          <a:bodyPr wrap="square">
            <a:spAutoFit/>
          </a:bodyPr>
          <a:lstStyle/>
          <a:p>
            <a:pPr marL="342900" indent="-342900">
              <a:buFont typeface="Wingdings" panose="05000000000000000000" pitchFamily="2" charset="2"/>
              <a:buChar char="Ø"/>
            </a:pPr>
            <a:r>
              <a:rPr lang="ja-JP" altLang="en-US" b="1" dirty="0"/>
              <a:t>Since the beam dump plans to produce isotopes in water, materials with good water corrosion resistance and excellent resistance to irradiation damage are essential. </a:t>
            </a:r>
            <a:endParaRPr lang="en-US" altLang="ja-JP" b="1" dirty="0"/>
          </a:p>
          <a:p>
            <a:endParaRPr lang="en-US" altLang="ja-JP" b="1" dirty="0"/>
          </a:p>
          <a:p>
            <a:pPr marL="342900" indent="-342900">
              <a:buFont typeface="Wingdings" panose="05000000000000000000" pitchFamily="2" charset="2"/>
              <a:buChar char="Ø"/>
            </a:pPr>
            <a:r>
              <a:rPr lang="ja-JP" altLang="en-US" b="1" dirty="0"/>
              <a:t>The thin-walled vessel to receive the beam must be thinner than 1 mm to prevent heat generation under the unprecedented beam load (10</a:t>
            </a:r>
            <a:r>
              <a:rPr lang="ja-JP" altLang="en-US" b="1" baseline="30000" dirty="0"/>
              <a:t>5</a:t>
            </a:r>
            <a:r>
              <a:rPr lang="ja-JP" altLang="en-US" b="1" dirty="0"/>
              <a:t> MW/m</a:t>
            </a:r>
            <a:r>
              <a:rPr lang="ja-JP" altLang="en-US" b="1" baseline="30000" dirty="0"/>
              <a:t>2</a:t>
            </a:r>
            <a:r>
              <a:rPr lang="ja-JP" altLang="en-US" b="1" dirty="0"/>
              <a:t>), which exceeds that of a fusion reactor divertor, and must be rotatable. </a:t>
            </a:r>
            <a:endParaRPr lang="en-US" altLang="ja-JP" b="1" dirty="0"/>
          </a:p>
          <a:p>
            <a:endParaRPr lang="en-US" altLang="ja-JP" b="1" dirty="0"/>
          </a:p>
          <a:p>
            <a:pPr marL="342900" indent="-342900">
              <a:buFont typeface="Wingdings" panose="05000000000000000000" pitchFamily="2" charset="2"/>
              <a:buChar char="Ø"/>
            </a:pPr>
            <a:r>
              <a:rPr lang="ja-JP" altLang="en-US" b="1" dirty="0"/>
              <a:t>Materials that meet these requirements are limited, and Ti-15-3 material will be selected as a candidate; Ti-15-3 alloy has excellent press workability at room temperature, and thermal processing and optimal heat treatment using this alloy should be performed to take advantage of its characteristics.</a:t>
            </a:r>
            <a:endParaRPr lang="en-US" altLang="ja-JP" b="1" dirty="0"/>
          </a:p>
          <a:p>
            <a:pPr marL="342900" indent="-342900">
              <a:buFont typeface="Wingdings" panose="05000000000000000000" pitchFamily="2" charset="2"/>
              <a:buChar char="Ø"/>
            </a:pPr>
            <a:endParaRPr lang="en-US" altLang="ja-JP" b="1" dirty="0"/>
          </a:p>
          <a:p>
            <a:pPr marL="342900" indent="-342900">
              <a:buFont typeface="Wingdings" panose="05000000000000000000" pitchFamily="2" charset="2"/>
              <a:buChar char="Ø"/>
            </a:pPr>
            <a:r>
              <a:rPr lang="en-US" altLang="ja-JP" b="1" dirty="0"/>
              <a:t>Creep evaluation is essential for the long time of 6,000 hours of use, depending on the temperature, but at high temperatures. In titanium alloys, industrially available commercially available materials (e.g., DAT54) have a maximum temperature of 600°C.</a:t>
            </a:r>
          </a:p>
          <a:p>
            <a:pPr marL="342900" indent="-342900">
              <a:buFont typeface="Wingdings" panose="05000000000000000000" pitchFamily="2" charset="2"/>
              <a:buChar char="Ø"/>
            </a:pPr>
            <a:endParaRPr lang="ja-JP" altLang="en-US" b="1" dirty="0"/>
          </a:p>
        </p:txBody>
      </p:sp>
      <p:sp>
        <p:nvSpPr>
          <p:cNvPr id="7" name="テキスト ボックス 6">
            <a:extLst>
              <a:ext uri="{FF2B5EF4-FFF2-40B4-BE49-F238E27FC236}">
                <a16:creationId xmlns:a16="http://schemas.microsoft.com/office/drawing/2014/main" id="{D3D95FF1-70C9-C54A-8BCF-4A010EA3D552}"/>
              </a:ext>
            </a:extLst>
          </p:cNvPr>
          <p:cNvSpPr txBox="1"/>
          <p:nvPr/>
        </p:nvSpPr>
        <p:spPr>
          <a:xfrm>
            <a:off x="1239230" y="877001"/>
            <a:ext cx="8661400" cy="523220"/>
          </a:xfrm>
          <a:prstGeom prst="rect">
            <a:avLst/>
          </a:prstGeom>
          <a:noFill/>
        </p:spPr>
        <p:txBody>
          <a:bodyPr wrap="square" rtlCol="0">
            <a:spAutoFit/>
          </a:bodyPr>
          <a:lstStyle/>
          <a:p>
            <a:r>
              <a:rPr kumimoji="1" lang="en-US" altLang="ja-JP" sz="2800" b="1" dirty="0">
                <a:solidFill>
                  <a:srgbClr val="0000FF"/>
                </a:solidFill>
              </a:rPr>
              <a:t>FRIB  Beam Dump Design Requirement  - Basic</a:t>
            </a:r>
            <a:endParaRPr kumimoji="1" lang="ja-JP" altLang="en-US" sz="2800" b="1" dirty="0">
              <a:solidFill>
                <a:srgbClr val="0000FF"/>
              </a:solidFill>
            </a:endParaRPr>
          </a:p>
        </p:txBody>
      </p:sp>
      <p:grpSp>
        <p:nvGrpSpPr>
          <p:cNvPr id="10" name="グループ化 9">
            <a:extLst>
              <a:ext uri="{FF2B5EF4-FFF2-40B4-BE49-F238E27FC236}">
                <a16:creationId xmlns:a16="http://schemas.microsoft.com/office/drawing/2014/main" id="{6264BAC6-C685-4C4D-30A6-0695EEC7BF37}"/>
              </a:ext>
            </a:extLst>
          </p:cNvPr>
          <p:cNvGrpSpPr/>
          <p:nvPr/>
        </p:nvGrpSpPr>
        <p:grpSpPr>
          <a:xfrm rot="21600000">
            <a:off x="10018542" y="2861405"/>
            <a:ext cx="1960600" cy="997813"/>
            <a:chOff x="8869460" y="2052145"/>
            <a:chExt cx="3496234" cy="1376856"/>
          </a:xfrm>
        </p:grpSpPr>
        <p:sp>
          <p:nvSpPr>
            <p:cNvPr id="8" name="Rectangle 10">
              <a:extLst>
                <a:ext uri="{FF2B5EF4-FFF2-40B4-BE49-F238E27FC236}">
                  <a16:creationId xmlns:a16="http://schemas.microsoft.com/office/drawing/2014/main" id="{7ABFD065-1746-10D9-37A2-A9439BF1FED4}"/>
                </a:ext>
              </a:extLst>
            </p:cNvPr>
            <p:cNvSpPr/>
            <p:nvPr/>
          </p:nvSpPr>
          <p:spPr>
            <a:xfrm>
              <a:off x="8869460" y="2052145"/>
              <a:ext cx="198341" cy="1376856"/>
            </a:xfrm>
            <a:prstGeom prst="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1">
              <a:extLst>
                <a:ext uri="{FF2B5EF4-FFF2-40B4-BE49-F238E27FC236}">
                  <a16:creationId xmlns:a16="http://schemas.microsoft.com/office/drawing/2014/main" id="{6ED45383-3016-C204-D0F8-41EC1917ADAF}"/>
                </a:ext>
              </a:extLst>
            </p:cNvPr>
            <p:cNvSpPr/>
            <p:nvPr/>
          </p:nvSpPr>
          <p:spPr>
            <a:xfrm>
              <a:off x="9067800" y="2071810"/>
              <a:ext cx="3297894" cy="1357190"/>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26" name="Picture 2" descr="日本初！耐熱チタン合金で航空宇宙用材料規格｢AEROSPACE MATERIAL SPECIFICATION｣に登録 | プレスリリース ...">
            <a:extLst>
              <a:ext uri="{FF2B5EF4-FFF2-40B4-BE49-F238E27FC236}">
                <a16:creationId xmlns:a16="http://schemas.microsoft.com/office/drawing/2014/main" id="{178BBAFA-3592-0D56-92CE-E224250083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41597" y="4055199"/>
            <a:ext cx="2355224" cy="2012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itanium Grade 9 Heat Exchanger Tube Manufacturer">
            <a:extLst>
              <a:ext uri="{FF2B5EF4-FFF2-40B4-BE49-F238E27FC236}">
                <a16:creationId xmlns:a16="http://schemas.microsoft.com/office/drawing/2014/main" id="{F6FEF13F-4334-2745-689C-29DA87EF03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6999" y="907023"/>
            <a:ext cx="1473563" cy="1742271"/>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8BAF479C-B0EF-BD00-0320-CC18517431D1}"/>
              </a:ext>
            </a:extLst>
          </p:cNvPr>
          <p:cNvSpPr txBox="1"/>
          <p:nvPr/>
        </p:nvSpPr>
        <p:spPr>
          <a:xfrm>
            <a:off x="990600" y="564902"/>
            <a:ext cx="10185400" cy="400110"/>
          </a:xfrm>
          <a:prstGeom prst="rect">
            <a:avLst/>
          </a:prstGeom>
          <a:noFill/>
        </p:spPr>
        <p:txBody>
          <a:bodyPr wrap="square">
            <a:spAutoFit/>
          </a:bodyPr>
          <a:lstStyle/>
          <a:p>
            <a:r>
              <a:rPr lang="en-US" altLang="ja-JP" sz="2000" b="1" dirty="0">
                <a:solidFill>
                  <a:srgbClr val="FF0000"/>
                </a:solidFill>
              </a:rPr>
              <a:t>- </a:t>
            </a:r>
            <a:r>
              <a:rPr lang="ja-JP" altLang="en-US" sz="2000" b="1" dirty="0">
                <a:solidFill>
                  <a:srgbClr val="FF0000"/>
                </a:solidFill>
              </a:rPr>
              <a:t>This draft plan is still a private plan and will be discussed within the FRIB. </a:t>
            </a:r>
            <a:r>
              <a:rPr lang="en-US" altLang="ja-JP" sz="2000" b="1" dirty="0">
                <a:solidFill>
                  <a:srgbClr val="FF0000"/>
                </a:solidFill>
              </a:rPr>
              <a:t>-</a:t>
            </a:r>
            <a:endParaRPr lang="ja-JP" altLang="en-US" sz="2000" b="1" dirty="0">
              <a:solidFill>
                <a:srgbClr val="FF0000"/>
              </a:solidFill>
            </a:endParaRPr>
          </a:p>
        </p:txBody>
      </p:sp>
    </p:spTree>
    <p:extLst>
      <p:ext uri="{BB962C8B-B14F-4D97-AF65-F5344CB8AC3E}">
        <p14:creationId xmlns:p14="http://schemas.microsoft.com/office/powerpoint/2010/main" val="1759628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EF00E-4EA0-7CC5-B0B4-47CD18C569E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585351C9-79B8-274F-E9D8-94E2C6862F14}"/>
              </a:ext>
            </a:extLst>
          </p:cNvPr>
          <p:cNvSpPr>
            <a:spLocks noGrp="1"/>
          </p:cNvSpPr>
          <p:nvPr>
            <p:ph type="title"/>
          </p:nvPr>
        </p:nvSpPr>
        <p:spPr>
          <a:xfrm>
            <a:off x="101600" y="104799"/>
            <a:ext cx="11988800" cy="478624"/>
          </a:xfrm>
        </p:spPr>
        <p:txBody>
          <a:bodyPr/>
          <a:lstStyle/>
          <a:p>
            <a:r>
              <a:rPr kumimoji="1" lang="en-US" altLang="ja-JP" dirty="0">
                <a:solidFill>
                  <a:srgbClr val="FF0000"/>
                </a:solidFill>
              </a:rPr>
              <a:t>Next Step-2 plan </a:t>
            </a:r>
            <a:r>
              <a:rPr kumimoji="1" lang="en-US" altLang="ja-JP" dirty="0"/>
              <a:t>for 50 kW (Mid. 2025) and 100 kW operation</a:t>
            </a:r>
            <a:endParaRPr kumimoji="1" lang="ja-JP" altLang="en-US" dirty="0"/>
          </a:p>
        </p:txBody>
      </p:sp>
      <p:sp>
        <p:nvSpPr>
          <p:cNvPr id="4" name="スライド番号プレースホルダー 3">
            <a:extLst>
              <a:ext uri="{FF2B5EF4-FFF2-40B4-BE49-F238E27FC236}">
                <a16:creationId xmlns:a16="http://schemas.microsoft.com/office/drawing/2014/main" id="{57404AE3-CDE2-8DF9-E291-067071558C6E}"/>
              </a:ext>
            </a:extLst>
          </p:cNvPr>
          <p:cNvSpPr>
            <a:spLocks noGrp="1"/>
          </p:cNvSpPr>
          <p:nvPr>
            <p:ph type="sldNum" sz="quarter" idx="11"/>
          </p:nvPr>
        </p:nvSpPr>
        <p:spPr/>
        <p:txBody>
          <a:bodyPr/>
          <a:lstStyle/>
          <a:p>
            <a:pPr>
              <a:defRPr/>
            </a:pPr>
            <a:r>
              <a:rPr lang="en-US"/>
              <a:t>, Slide </a:t>
            </a:r>
            <a:fld id="{CF988859-7953-4624-98C4-717249B46A15}" type="slidenum">
              <a:rPr lang="en-US" smtClean="0"/>
              <a:pPr>
                <a:defRPr/>
              </a:pPr>
              <a:t>24</a:t>
            </a:fld>
            <a:endParaRPr lang="en-US" dirty="0"/>
          </a:p>
        </p:txBody>
      </p:sp>
      <p:sp>
        <p:nvSpPr>
          <p:cNvPr id="7" name="テキスト ボックス 6">
            <a:extLst>
              <a:ext uri="{FF2B5EF4-FFF2-40B4-BE49-F238E27FC236}">
                <a16:creationId xmlns:a16="http://schemas.microsoft.com/office/drawing/2014/main" id="{8020FC6C-901F-75F3-031A-64ED756B1C29}"/>
              </a:ext>
            </a:extLst>
          </p:cNvPr>
          <p:cNvSpPr txBox="1"/>
          <p:nvPr/>
        </p:nvSpPr>
        <p:spPr>
          <a:xfrm>
            <a:off x="61996" y="1474495"/>
            <a:ext cx="9231939" cy="5078313"/>
          </a:xfrm>
          <a:prstGeom prst="rect">
            <a:avLst/>
          </a:prstGeom>
          <a:noFill/>
        </p:spPr>
        <p:txBody>
          <a:bodyPr wrap="square">
            <a:spAutoFit/>
          </a:bodyPr>
          <a:lstStyle/>
          <a:p>
            <a:endParaRPr lang="en-US" altLang="ja-JP" b="1" dirty="0"/>
          </a:p>
          <a:p>
            <a:pPr marL="342900" indent="-342900">
              <a:buFont typeface="Wingdings" panose="05000000000000000000" pitchFamily="2" charset="2"/>
              <a:buChar char="Ø"/>
            </a:pPr>
            <a:r>
              <a:rPr lang="ja-JP" altLang="en-US" b="1" dirty="0"/>
              <a:t>After th</a:t>
            </a:r>
            <a:r>
              <a:rPr lang="en-US" altLang="ja-JP" b="1" dirty="0"/>
              <a:t>ese</a:t>
            </a:r>
            <a:r>
              <a:rPr lang="ja-JP" altLang="en-US" b="1" dirty="0"/>
              <a:t>, we plan to evaluate the exact dpa and other parameters (the calculated annual damage due to the beam burst was about 7 dpa, but we also plan to evaluate the dpa due to neutrons produced </a:t>
            </a:r>
            <a:r>
              <a:rPr lang="ja-JP" altLang="en-US" b="1" dirty="0">
                <a:solidFill>
                  <a:srgbClr val="FF0000"/>
                </a:solidFill>
              </a:rPr>
              <a:t>by the reaction between energetic </a:t>
            </a:r>
            <a:r>
              <a:rPr lang="ja-JP" altLang="en-US" b="1">
                <a:solidFill>
                  <a:srgbClr val="FF0000"/>
                </a:solidFill>
              </a:rPr>
              <a:t>particles and </a:t>
            </a:r>
            <a:r>
              <a:rPr lang="ja-JP" altLang="en-US" b="1" dirty="0">
                <a:solidFill>
                  <a:srgbClr val="FF0000"/>
                </a:solidFill>
              </a:rPr>
              <a:t>water</a:t>
            </a:r>
            <a:r>
              <a:rPr lang="ja-JP" altLang="en-US" b="1" dirty="0"/>
              <a:t>). </a:t>
            </a:r>
            <a:endParaRPr lang="en-US" altLang="ja-JP" b="1" dirty="0"/>
          </a:p>
          <a:p>
            <a:pPr marL="342900" indent="-342900">
              <a:buFont typeface="Wingdings" panose="05000000000000000000" pitchFamily="2" charset="2"/>
              <a:buChar char="Ø"/>
            </a:pPr>
            <a:endParaRPr lang="en-US" altLang="ja-JP" b="1" dirty="0"/>
          </a:p>
          <a:p>
            <a:pPr marL="342900" indent="-342900">
              <a:buFont typeface="Wingdings" panose="05000000000000000000" pitchFamily="2" charset="2"/>
              <a:buChar char="Ø"/>
            </a:pPr>
            <a:r>
              <a:rPr lang="ja-JP" altLang="en-US" b="1" dirty="0"/>
              <a:t>In addition, </a:t>
            </a:r>
            <a:r>
              <a:rPr lang="en-US" altLang="ja-JP" b="1" dirty="0"/>
              <a:t>nuclear </a:t>
            </a:r>
            <a:r>
              <a:rPr lang="ja-JP" altLang="en-US" b="1" dirty="0"/>
              <a:t>heat</a:t>
            </a:r>
            <a:r>
              <a:rPr lang="en-US" altLang="ja-JP" b="1" dirty="0" err="1"/>
              <a:t>ing</a:t>
            </a:r>
            <a:r>
              <a:rPr lang="ja-JP" altLang="en-US" b="1" dirty="0"/>
              <a:t> due to </a:t>
            </a:r>
            <a:r>
              <a:rPr lang="en-US" altLang="ja-JP" b="1" dirty="0"/>
              <a:t>radio-</a:t>
            </a:r>
            <a:r>
              <a:rPr lang="ja-JP" altLang="en-US" b="1" dirty="0"/>
              <a:t>activation will be calculated. </a:t>
            </a:r>
            <a:endParaRPr lang="en-US" altLang="ja-JP" b="1" dirty="0"/>
          </a:p>
          <a:p>
            <a:pPr marL="342900" indent="-342900">
              <a:buFont typeface="Wingdings" panose="05000000000000000000" pitchFamily="2" charset="2"/>
              <a:buChar char="Ø"/>
            </a:pPr>
            <a:endParaRPr lang="en-US" altLang="ja-JP" b="1" dirty="0"/>
          </a:p>
          <a:p>
            <a:pPr marL="342900" indent="-342900">
              <a:buFont typeface="Wingdings" panose="05000000000000000000" pitchFamily="2" charset="2"/>
              <a:buChar char="Ø"/>
            </a:pPr>
            <a:r>
              <a:rPr lang="ja-JP" altLang="en-US" b="1" dirty="0"/>
              <a:t>Based on these processes, </a:t>
            </a:r>
            <a:r>
              <a:rPr lang="ja-JP" altLang="en-US" b="1" dirty="0">
                <a:solidFill>
                  <a:srgbClr val="FF0000"/>
                </a:solidFill>
              </a:rPr>
              <a:t>thermal stress analysis </a:t>
            </a:r>
            <a:r>
              <a:rPr lang="ja-JP" altLang="en-US" b="1" dirty="0"/>
              <a:t>will be carried out, and the conventional design will be modified and updated to achieve the optimum shape </a:t>
            </a:r>
            <a:r>
              <a:rPr lang="en-US" altLang="ja-JP" b="1" dirty="0"/>
              <a:t>for design and fabrication</a:t>
            </a:r>
            <a:r>
              <a:rPr lang="ja-JP" altLang="en-US" b="1" dirty="0"/>
              <a:t>.</a:t>
            </a:r>
            <a:endParaRPr lang="en-US" altLang="ja-JP" b="1" dirty="0"/>
          </a:p>
          <a:p>
            <a:pPr marL="342900" indent="-342900">
              <a:buFont typeface="Wingdings" panose="05000000000000000000" pitchFamily="2" charset="2"/>
              <a:buChar char="Ø"/>
            </a:pPr>
            <a:endParaRPr lang="en-US" altLang="ja-JP" b="1" dirty="0"/>
          </a:p>
          <a:p>
            <a:pPr marL="342900" indent="-342900">
              <a:buFont typeface="Wingdings" panose="05000000000000000000" pitchFamily="2" charset="2"/>
              <a:buChar char="Ø"/>
            </a:pPr>
            <a:r>
              <a:rPr lang="ja-JP" altLang="en-US" b="1" dirty="0"/>
              <a:t> In addition, it would be safer to evaluate irradiated materials in bulk materials as much as possible.There are evaluations of thermal fatigue and fatigue with pulsed ions, the former for cycles in the 10</a:t>
            </a:r>
            <a:r>
              <a:rPr lang="ja-JP" altLang="en-US" b="1" baseline="30000" dirty="0"/>
              <a:t>8</a:t>
            </a:r>
            <a:r>
              <a:rPr lang="ja-JP" altLang="en-US" b="1" dirty="0"/>
              <a:t> range, </a:t>
            </a:r>
            <a:r>
              <a:rPr lang="en-US" altLang="ja-JP" b="1" dirty="0"/>
              <a:t>while the latter is considered to be a shock wave of low stress, but it will be subjected to </a:t>
            </a:r>
            <a:r>
              <a:rPr lang="en-US" altLang="ja-JP" b="1" dirty="0">
                <a:solidFill>
                  <a:srgbClr val="FF0000"/>
                </a:solidFill>
              </a:rPr>
              <a:t>fatigue over gigacycles.</a:t>
            </a:r>
            <a:endParaRPr lang="ja-JP" altLang="en-US" b="1" dirty="0">
              <a:solidFill>
                <a:srgbClr val="FF0000"/>
              </a:solidFill>
            </a:endParaRPr>
          </a:p>
          <a:p>
            <a:pPr marL="342900" indent="-342900">
              <a:buFont typeface="Wingdings" panose="05000000000000000000" pitchFamily="2" charset="2"/>
              <a:buChar char="Ø"/>
            </a:pPr>
            <a:endParaRPr lang="ja-JP" altLang="en-US" b="1" dirty="0"/>
          </a:p>
        </p:txBody>
      </p:sp>
      <p:sp>
        <p:nvSpPr>
          <p:cNvPr id="8" name="テキスト ボックス 7">
            <a:extLst>
              <a:ext uri="{FF2B5EF4-FFF2-40B4-BE49-F238E27FC236}">
                <a16:creationId xmlns:a16="http://schemas.microsoft.com/office/drawing/2014/main" id="{5628596E-1BD4-9636-7351-EFB2CBA9ABF2}"/>
              </a:ext>
            </a:extLst>
          </p:cNvPr>
          <p:cNvSpPr txBox="1"/>
          <p:nvPr/>
        </p:nvSpPr>
        <p:spPr>
          <a:xfrm>
            <a:off x="590321" y="902147"/>
            <a:ext cx="8915401" cy="954107"/>
          </a:xfrm>
          <a:prstGeom prst="rect">
            <a:avLst/>
          </a:prstGeom>
          <a:noFill/>
        </p:spPr>
        <p:txBody>
          <a:bodyPr wrap="square" rtlCol="0">
            <a:spAutoFit/>
          </a:bodyPr>
          <a:lstStyle/>
          <a:p>
            <a:r>
              <a:rPr kumimoji="1" lang="en-US" altLang="ja-JP" sz="2800" b="1" dirty="0">
                <a:solidFill>
                  <a:srgbClr val="0000FF"/>
                </a:solidFill>
              </a:rPr>
              <a:t>FRIB  Beam Dump Design Requirement - dpa cal., nuclear heating effect, and others</a:t>
            </a:r>
            <a:endParaRPr kumimoji="1" lang="ja-JP" altLang="en-US" sz="2800" b="1" dirty="0">
              <a:solidFill>
                <a:srgbClr val="0000FF"/>
              </a:solidFill>
            </a:endParaRPr>
          </a:p>
        </p:txBody>
      </p:sp>
      <p:grpSp>
        <p:nvGrpSpPr>
          <p:cNvPr id="9" name="グループ化 8">
            <a:extLst>
              <a:ext uri="{FF2B5EF4-FFF2-40B4-BE49-F238E27FC236}">
                <a16:creationId xmlns:a16="http://schemas.microsoft.com/office/drawing/2014/main" id="{7CF70C82-7104-41D0-E17C-DFC68CA41CC6}"/>
              </a:ext>
            </a:extLst>
          </p:cNvPr>
          <p:cNvGrpSpPr/>
          <p:nvPr/>
        </p:nvGrpSpPr>
        <p:grpSpPr>
          <a:xfrm>
            <a:off x="9408430" y="1291639"/>
            <a:ext cx="2911867" cy="1725459"/>
            <a:chOff x="6553201" y="2667001"/>
            <a:chExt cx="6200957" cy="3319504"/>
          </a:xfrm>
        </p:grpSpPr>
        <p:pic>
          <p:nvPicPr>
            <p:cNvPr id="10" name="Picture 8">
              <a:extLst>
                <a:ext uri="{FF2B5EF4-FFF2-40B4-BE49-F238E27FC236}">
                  <a16:creationId xmlns:a16="http://schemas.microsoft.com/office/drawing/2014/main" id="{A567AB7F-A664-C118-3824-E30EC3CB5FCB}"/>
                </a:ext>
              </a:extLst>
            </p:cNvPr>
            <p:cNvPicPr>
              <a:picLocks noChangeAspect="1"/>
            </p:cNvPicPr>
            <p:nvPr/>
          </p:nvPicPr>
          <p:blipFill rotWithShape="1">
            <a:blip r:embed="rId2"/>
            <a:srcRect r="7215"/>
            <a:stretch/>
          </p:blipFill>
          <p:spPr>
            <a:xfrm>
              <a:off x="6553201" y="2667001"/>
              <a:ext cx="5715000" cy="3319504"/>
            </a:xfrm>
            <a:prstGeom prst="rect">
              <a:avLst/>
            </a:prstGeom>
          </p:spPr>
        </p:pic>
        <p:sp>
          <p:nvSpPr>
            <p:cNvPr id="11" name="テキスト ボックス 10">
              <a:extLst>
                <a:ext uri="{FF2B5EF4-FFF2-40B4-BE49-F238E27FC236}">
                  <a16:creationId xmlns:a16="http://schemas.microsoft.com/office/drawing/2014/main" id="{38D69CD3-3D9C-A49D-B816-0ED5ECDCEF52}"/>
                </a:ext>
              </a:extLst>
            </p:cNvPr>
            <p:cNvSpPr txBox="1"/>
            <p:nvPr/>
          </p:nvSpPr>
          <p:spPr>
            <a:xfrm>
              <a:off x="7423762" y="3097466"/>
              <a:ext cx="3059449" cy="888169"/>
            </a:xfrm>
            <a:prstGeom prst="rect">
              <a:avLst/>
            </a:prstGeom>
            <a:noFill/>
          </p:spPr>
          <p:txBody>
            <a:bodyPr wrap="square">
              <a:spAutoFit/>
            </a:bodyPr>
            <a:lstStyle/>
            <a:p>
              <a:pPr algn="ctr"/>
              <a:r>
                <a:rPr lang="it-IT" altLang="ja-JP" sz="800" b="1" i="0" dirty="0">
                  <a:solidFill>
                    <a:srgbClr val="00274C"/>
                  </a:solidFill>
                  <a:effectLst/>
                  <a:highlight>
                    <a:srgbClr val="FFFFFF"/>
                  </a:highlight>
                  <a:latin typeface="+mj-lt"/>
                </a:rPr>
                <a:t>Wolverine: </a:t>
              </a:r>
            </a:p>
            <a:p>
              <a:pPr algn="ctr"/>
              <a:r>
                <a:rPr lang="it-IT" altLang="ja-JP" sz="800" b="1" i="0" dirty="0">
                  <a:solidFill>
                    <a:srgbClr val="00274C"/>
                  </a:solidFill>
                  <a:effectLst/>
                  <a:highlight>
                    <a:srgbClr val="FFFFFF"/>
                  </a:highlight>
                  <a:latin typeface="+mj-lt"/>
                </a:rPr>
                <a:t>3 MV Tandem particle accelerator</a:t>
              </a:r>
            </a:p>
          </p:txBody>
        </p:sp>
        <p:sp>
          <p:nvSpPr>
            <p:cNvPr id="12" name="テキスト ボックス 11">
              <a:extLst>
                <a:ext uri="{FF2B5EF4-FFF2-40B4-BE49-F238E27FC236}">
                  <a16:creationId xmlns:a16="http://schemas.microsoft.com/office/drawing/2014/main" id="{CC903E1B-B779-792B-745E-F4F69E694A75}"/>
                </a:ext>
              </a:extLst>
            </p:cNvPr>
            <p:cNvSpPr txBox="1"/>
            <p:nvPr/>
          </p:nvSpPr>
          <p:spPr>
            <a:xfrm>
              <a:off x="7789217" y="4851183"/>
              <a:ext cx="3059449" cy="888169"/>
            </a:xfrm>
            <a:prstGeom prst="rect">
              <a:avLst/>
            </a:prstGeom>
            <a:noFill/>
          </p:spPr>
          <p:txBody>
            <a:bodyPr wrap="square">
              <a:spAutoFit/>
            </a:bodyPr>
            <a:lstStyle/>
            <a:p>
              <a:pPr algn="ctr"/>
              <a:r>
                <a:rPr lang="en-US" altLang="ja-JP" sz="800" b="1" i="0" dirty="0">
                  <a:solidFill>
                    <a:srgbClr val="00274C"/>
                  </a:solidFill>
                  <a:effectLst/>
                  <a:highlight>
                    <a:srgbClr val="FFFFFF"/>
                  </a:highlight>
                  <a:latin typeface="+mj-lt"/>
                </a:rPr>
                <a:t>Maize: </a:t>
              </a:r>
            </a:p>
            <a:p>
              <a:pPr algn="ctr"/>
              <a:r>
                <a:rPr lang="en-US" altLang="ja-JP" sz="800" b="1" i="0" dirty="0">
                  <a:solidFill>
                    <a:srgbClr val="00274C"/>
                  </a:solidFill>
                  <a:effectLst/>
                  <a:highlight>
                    <a:srgbClr val="FFFFFF"/>
                  </a:highlight>
                  <a:latin typeface="+mj-lt"/>
                </a:rPr>
                <a:t>1.7 MV Tandem particle accelerator</a:t>
              </a:r>
            </a:p>
          </p:txBody>
        </p:sp>
        <p:sp>
          <p:nvSpPr>
            <p:cNvPr id="13" name="テキスト ボックス 12">
              <a:extLst>
                <a:ext uri="{FF2B5EF4-FFF2-40B4-BE49-F238E27FC236}">
                  <a16:creationId xmlns:a16="http://schemas.microsoft.com/office/drawing/2014/main" id="{145962E7-21CF-A0C0-36B9-E4DBE88BD7B4}"/>
                </a:ext>
              </a:extLst>
            </p:cNvPr>
            <p:cNvSpPr txBox="1"/>
            <p:nvPr/>
          </p:nvSpPr>
          <p:spPr>
            <a:xfrm>
              <a:off x="6629396" y="4024765"/>
              <a:ext cx="1447847" cy="888169"/>
            </a:xfrm>
            <a:prstGeom prst="rect">
              <a:avLst/>
            </a:prstGeom>
            <a:noFill/>
          </p:spPr>
          <p:txBody>
            <a:bodyPr wrap="square">
              <a:spAutoFit/>
            </a:bodyPr>
            <a:lstStyle/>
            <a:p>
              <a:pPr algn="l"/>
              <a:r>
                <a:rPr lang="en-US" altLang="ja-JP" sz="800" b="1" i="0" dirty="0">
                  <a:solidFill>
                    <a:srgbClr val="404040"/>
                  </a:solidFill>
                  <a:effectLst/>
                  <a:highlight>
                    <a:srgbClr val="FFFFFF"/>
                  </a:highlight>
                  <a:latin typeface="+mj-lt"/>
                </a:rPr>
                <a:t>400 KV Ion</a:t>
              </a:r>
            </a:p>
            <a:p>
              <a:pPr algn="l"/>
              <a:r>
                <a:rPr lang="en-US" altLang="ja-JP" sz="800" b="1" i="0" dirty="0">
                  <a:solidFill>
                    <a:srgbClr val="404040"/>
                  </a:solidFill>
                  <a:effectLst/>
                  <a:highlight>
                    <a:srgbClr val="FFFFFF"/>
                  </a:highlight>
                  <a:latin typeface="Roboto" panose="02000000000000000000" pitchFamily="2" charset="0"/>
                </a:rPr>
                <a:t> </a:t>
              </a:r>
              <a:r>
                <a:rPr lang="en-US" altLang="ja-JP" sz="800" b="1" i="0" dirty="0">
                  <a:solidFill>
                    <a:srgbClr val="404040"/>
                  </a:solidFill>
                  <a:effectLst/>
                  <a:highlight>
                    <a:srgbClr val="FFFFFF"/>
                  </a:highlight>
                  <a:latin typeface="+mj-lt"/>
                </a:rPr>
                <a:t>Implanter</a:t>
              </a:r>
            </a:p>
          </p:txBody>
        </p:sp>
        <p:sp>
          <p:nvSpPr>
            <p:cNvPr id="14" name="テキスト ボックス 13">
              <a:extLst>
                <a:ext uri="{FF2B5EF4-FFF2-40B4-BE49-F238E27FC236}">
                  <a16:creationId xmlns:a16="http://schemas.microsoft.com/office/drawing/2014/main" id="{A38AC8D3-5E55-B30A-C572-9EADBA4AE216}"/>
                </a:ext>
              </a:extLst>
            </p:cNvPr>
            <p:cNvSpPr txBox="1"/>
            <p:nvPr/>
          </p:nvSpPr>
          <p:spPr>
            <a:xfrm>
              <a:off x="11420206" y="4589369"/>
              <a:ext cx="1172537" cy="651323"/>
            </a:xfrm>
            <a:prstGeom prst="rect">
              <a:avLst/>
            </a:prstGeom>
            <a:solidFill>
              <a:schemeClr val="accent2"/>
            </a:solidFill>
          </p:spPr>
          <p:txBody>
            <a:bodyPr wrap="square" rtlCol="0">
              <a:spAutoFit/>
            </a:bodyPr>
            <a:lstStyle/>
            <a:p>
              <a:r>
                <a:rPr kumimoji="1" lang="en-US" altLang="ja-JP" sz="800" dirty="0"/>
                <a:t>In-situ TEM</a:t>
              </a:r>
              <a:endParaRPr kumimoji="1" lang="ja-JP" altLang="en-US" sz="800" dirty="0"/>
            </a:p>
          </p:txBody>
        </p:sp>
        <p:sp>
          <p:nvSpPr>
            <p:cNvPr id="15" name="テキスト ボックス 14">
              <a:extLst>
                <a:ext uri="{FF2B5EF4-FFF2-40B4-BE49-F238E27FC236}">
                  <a16:creationId xmlns:a16="http://schemas.microsoft.com/office/drawing/2014/main" id="{057E4F33-A933-3A5B-C51F-470130EDF7A9}"/>
                </a:ext>
              </a:extLst>
            </p:cNvPr>
            <p:cNvSpPr txBox="1"/>
            <p:nvPr/>
          </p:nvSpPr>
          <p:spPr>
            <a:xfrm>
              <a:off x="11385234" y="3749978"/>
              <a:ext cx="1368924" cy="651323"/>
            </a:xfrm>
            <a:prstGeom prst="rect">
              <a:avLst/>
            </a:prstGeom>
            <a:solidFill>
              <a:schemeClr val="accent2"/>
            </a:solidFill>
          </p:spPr>
          <p:txBody>
            <a:bodyPr wrap="square">
              <a:spAutoFit/>
            </a:bodyPr>
            <a:lstStyle/>
            <a:p>
              <a:r>
                <a:rPr lang="en-US" altLang="ja-JP" sz="800" i="0" dirty="0">
                  <a:effectLst/>
                  <a:highlight>
                    <a:srgbClr val="FFFFFF"/>
                  </a:highlight>
                  <a:latin typeface="+mn-lt"/>
                </a:rPr>
                <a:t>Water</a:t>
              </a:r>
              <a:r>
                <a:rPr lang="ja-JP" altLang="en-US" sz="800" i="0" dirty="0">
                  <a:effectLst/>
                  <a:highlight>
                    <a:srgbClr val="FFFFFF"/>
                  </a:highlight>
                  <a:latin typeface="+mn-lt"/>
                </a:rPr>
                <a:t> </a:t>
              </a:r>
              <a:r>
                <a:rPr lang="en-US" altLang="ja-JP" sz="800" dirty="0">
                  <a:highlight>
                    <a:srgbClr val="FFFFFF"/>
                  </a:highlight>
                  <a:latin typeface="+mn-lt"/>
                </a:rPr>
                <a:t>c</a:t>
              </a:r>
              <a:r>
                <a:rPr lang="en-US" altLang="ja-JP" sz="800" i="0" dirty="0">
                  <a:effectLst/>
                  <a:highlight>
                    <a:srgbClr val="FFFFFF"/>
                  </a:highlight>
                  <a:latin typeface="+mn-lt"/>
                </a:rPr>
                <a:t>orrosion </a:t>
              </a:r>
              <a:endParaRPr lang="ja-JP" altLang="en-US" sz="800" dirty="0">
                <a:latin typeface="+mn-lt"/>
              </a:endParaRPr>
            </a:p>
          </p:txBody>
        </p:sp>
        <p:cxnSp>
          <p:nvCxnSpPr>
            <p:cNvPr id="16" name="直線矢印コネクタ 15">
              <a:extLst>
                <a:ext uri="{FF2B5EF4-FFF2-40B4-BE49-F238E27FC236}">
                  <a16:creationId xmlns:a16="http://schemas.microsoft.com/office/drawing/2014/main" id="{08DD755B-BB61-FB7D-818B-54EB8491E2AB}"/>
                </a:ext>
              </a:extLst>
            </p:cNvPr>
            <p:cNvCxnSpPr/>
            <p:nvPr/>
          </p:nvCxnSpPr>
          <p:spPr>
            <a:xfrm>
              <a:off x="8686800" y="3749977"/>
              <a:ext cx="685800" cy="0"/>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7" name="直線矢印コネクタ 16">
              <a:extLst>
                <a:ext uri="{FF2B5EF4-FFF2-40B4-BE49-F238E27FC236}">
                  <a16:creationId xmlns:a16="http://schemas.microsoft.com/office/drawing/2014/main" id="{E37FB33D-39A8-783F-B528-36E940C9AA9E}"/>
                </a:ext>
              </a:extLst>
            </p:cNvPr>
            <p:cNvCxnSpPr>
              <a:cxnSpLocks/>
            </p:cNvCxnSpPr>
            <p:nvPr/>
          </p:nvCxnSpPr>
          <p:spPr>
            <a:xfrm>
              <a:off x="7789219" y="4206126"/>
              <a:ext cx="2161728" cy="0"/>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直線矢印コネクタ 17">
              <a:extLst>
                <a:ext uri="{FF2B5EF4-FFF2-40B4-BE49-F238E27FC236}">
                  <a16:creationId xmlns:a16="http://schemas.microsoft.com/office/drawing/2014/main" id="{0D33AFA6-1576-4BAD-1BBA-823EA5EAB9AD}"/>
                </a:ext>
              </a:extLst>
            </p:cNvPr>
            <p:cNvCxnSpPr/>
            <p:nvPr/>
          </p:nvCxnSpPr>
          <p:spPr>
            <a:xfrm>
              <a:off x="9372600" y="4648200"/>
              <a:ext cx="685800" cy="0"/>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9" name="楕円 18">
              <a:extLst>
                <a:ext uri="{FF2B5EF4-FFF2-40B4-BE49-F238E27FC236}">
                  <a16:creationId xmlns:a16="http://schemas.microsoft.com/office/drawing/2014/main" id="{93A2F196-6612-92E0-B933-CE90928CC891}"/>
                </a:ext>
              </a:extLst>
            </p:cNvPr>
            <p:cNvSpPr/>
            <p:nvPr/>
          </p:nvSpPr>
          <p:spPr>
            <a:xfrm>
              <a:off x="11040988" y="3810000"/>
              <a:ext cx="465212" cy="274789"/>
            </a:xfrm>
            <a:prstGeom prst="ellipse">
              <a:avLst/>
            </a:prstGeom>
            <a:noFill/>
            <a:ln w="38100">
              <a:solidFill>
                <a:srgbClr val="F103BE"/>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p>
          </p:txBody>
        </p:sp>
      </p:grpSp>
      <p:pic>
        <p:nvPicPr>
          <p:cNvPr id="21" name="図 20">
            <a:extLst>
              <a:ext uri="{FF2B5EF4-FFF2-40B4-BE49-F238E27FC236}">
                <a16:creationId xmlns:a16="http://schemas.microsoft.com/office/drawing/2014/main" id="{02CAB8DB-9493-774F-8151-2AADDADB44D2}"/>
              </a:ext>
            </a:extLst>
          </p:cNvPr>
          <p:cNvPicPr>
            <a:picLocks noChangeAspect="1"/>
          </p:cNvPicPr>
          <p:nvPr/>
        </p:nvPicPr>
        <p:blipFill>
          <a:blip r:embed="rId3"/>
          <a:stretch>
            <a:fillRect/>
          </a:stretch>
        </p:blipFill>
        <p:spPr>
          <a:xfrm>
            <a:off x="9769309" y="3049689"/>
            <a:ext cx="2158619" cy="1753463"/>
          </a:xfrm>
          <a:prstGeom prst="rect">
            <a:avLst/>
          </a:prstGeom>
        </p:spPr>
      </p:pic>
      <p:grpSp>
        <p:nvGrpSpPr>
          <p:cNvPr id="22" name="グループ化 21">
            <a:extLst>
              <a:ext uri="{FF2B5EF4-FFF2-40B4-BE49-F238E27FC236}">
                <a16:creationId xmlns:a16="http://schemas.microsoft.com/office/drawing/2014/main" id="{CFDC9D21-E5CB-4F99-58F3-02C70E29D54F}"/>
              </a:ext>
            </a:extLst>
          </p:cNvPr>
          <p:cNvGrpSpPr/>
          <p:nvPr/>
        </p:nvGrpSpPr>
        <p:grpSpPr>
          <a:xfrm>
            <a:off x="9874014" y="4803152"/>
            <a:ext cx="2053913" cy="1638542"/>
            <a:chOff x="6229238" y="3394613"/>
            <a:chExt cx="2387285" cy="1946284"/>
          </a:xfrm>
        </p:grpSpPr>
        <p:pic>
          <p:nvPicPr>
            <p:cNvPr id="23" name="図 22">
              <a:extLst>
                <a:ext uri="{FF2B5EF4-FFF2-40B4-BE49-F238E27FC236}">
                  <a16:creationId xmlns:a16="http://schemas.microsoft.com/office/drawing/2014/main" id="{387B0C8C-D00B-3F97-0EAE-A1EFB58D90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6287047" y="3518992"/>
              <a:ext cx="935437" cy="850718"/>
            </a:xfrm>
            <a:prstGeom prst="rect">
              <a:avLst/>
            </a:prstGeom>
          </p:spPr>
        </p:pic>
        <p:cxnSp>
          <p:nvCxnSpPr>
            <p:cNvPr id="24" name="直線コネクタ 23">
              <a:extLst>
                <a:ext uri="{FF2B5EF4-FFF2-40B4-BE49-F238E27FC236}">
                  <a16:creationId xmlns:a16="http://schemas.microsoft.com/office/drawing/2014/main" id="{C60B85D4-65E1-46DF-995A-95A3755774AB}"/>
                </a:ext>
              </a:extLst>
            </p:cNvPr>
            <p:cNvCxnSpPr>
              <a:cxnSpLocks/>
            </p:cNvCxnSpPr>
            <p:nvPr/>
          </p:nvCxnSpPr>
          <p:spPr>
            <a:xfrm flipV="1">
              <a:off x="6766469" y="4044389"/>
              <a:ext cx="0" cy="837900"/>
            </a:xfrm>
            <a:prstGeom prst="line">
              <a:avLst/>
            </a:prstGeom>
            <a:ln w="28575">
              <a:solidFill>
                <a:srgbClr val="FF7C8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DE485CB9-B0DE-EA7D-8C18-7194C89E058D}"/>
                </a:ext>
              </a:extLst>
            </p:cNvPr>
            <p:cNvCxnSpPr>
              <a:cxnSpLocks/>
            </p:cNvCxnSpPr>
            <p:nvPr/>
          </p:nvCxnSpPr>
          <p:spPr>
            <a:xfrm flipH="1">
              <a:off x="6754766" y="4056092"/>
              <a:ext cx="560484" cy="0"/>
            </a:xfrm>
            <a:prstGeom prst="line">
              <a:avLst/>
            </a:prstGeom>
            <a:ln w="28575">
              <a:solidFill>
                <a:srgbClr val="FF7C80"/>
              </a:solidFill>
            </a:ln>
          </p:spPr>
          <p:style>
            <a:lnRef idx="1">
              <a:schemeClr val="accent1"/>
            </a:lnRef>
            <a:fillRef idx="0">
              <a:schemeClr val="accent1"/>
            </a:fillRef>
            <a:effectRef idx="0">
              <a:schemeClr val="accent1"/>
            </a:effectRef>
            <a:fontRef idx="minor">
              <a:schemeClr val="tx1"/>
            </a:fontRef>
          </p:style>
        </p:cxnSp>
        <p:pic>
          <p:nvPicPr>
            <p:cNvPr id="26" name="図 25">
              <a:extLst>
                <a:ext uri="{FF2B5EF4-FFF2-40B4-BE49-F238E27FC236}">
                  <a16:creationId xmlns:a16="http://schemas.microsoft.com/office/drawing/2014/main" id="{97993C26-536B-431F-8899-2D03DCBF4B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29238" y="3394613"/>
              <a:ext cx="2387285" cy="1946284"/>
            </a:xfrm>
            <a:prstGeom prst="rect">
              <a:avLst/>
            </a:prstGeom>
          </p:spPr>
        </p:pic>
      </p:grpSp>
      <p:sp>
        <p:nvSpPr>
          <p:cNvPr id="3" name="テキスト ボックス 2">
            <a:extLst>
              <a:ext uri="{FF2B5EF4-FFF2-40B4-BE49-F238E27FC236}">
                <a16:creationId xmlns:a16="http://schemas.microsoft.com/office/drawing/2014/main" id="{1BFE84B9-D7FE-2FC2-A17E-C2AE9A7EAD5A}"/>
              </a:ext>
            </a:extLst>
          </p:cNvPr>
          <p:cNvSpPr txBox="1"/>
          <p:nvPr/>
        </p:nvSpPr>
        <p:spPr>
          <a:xfrm>
            <a:off x="990600" y="564902"/>
            <a:ext cx="10185400" cy="400110"/>
          </a:xfrm>
          <a:prstGeom prst="rect">
            <a:avLst/>
          </a:prstGeom>
          <a:noFill/>
        </p:spPr>
        <p:txBody>
          <a:bodyPr wrap="square">
            <a:spAutoFit/>
          </a:bodyPr>
          <a:lstStyle/>
          <a:p>
            <a:r>
              <a:rPr lang="en-US" altLang="ja-JP" sz="2000" b="1" dirty="0">
                <a:solidFill>
                  <a:srgbClr val="FF0000"/>
                </a:solidFill>
              </a:rPr>
              <a:t>- </a:t>
            </a:r>
            <a:r>
              <a:rPr lang="ja-JP" altLang="en-US" sz="2000" b="1" dirty="0">
                <a:solidFill>
                  <a:srgbClr val="FF0000"/>
                </a:solidFill>
              </a:rPr>
              <a:t>This draft plan is still a private plan and will be discussed within the FRIB. </a:t>
            </a:r>
            <a:r>
              <a:rPr lang="en-US" altLang="ja-JP" sz="2000" b="1" dirty="0">
                <a:solidFill>
                  <a:srgbClr val="FF0000"/>
                </a:solidFill>
              </a:rPr>
              <a:t>-</a:t>
            </a:r>
            <a:endParaRPr lang="ja-JP" altLang="en-US" sz="2000" b="1" dirty="0">
              <a:solidFill>
                <a:srgbClr val="FF0000"/>
              </a:solidFill>
            </a:endParaRPr>
          </a:p>
        </p:txBody>
      </p:sp>
    </p:spTree>
    <p:extLst>
      <p:ext uri="{BB962C8B-B14F-4D97-AF65-F5344CB8AC3E}">
        <p14:creationId xmlns:p14="http://schemas.microsoft.com/office/powerpoint/2010/main" val="8578314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8F610-58D8-353D-E402-4CB99AC66A9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A214060D-0735-F581-D19A-55F2E59A3082}"/>
              </a:ext>
            </a:extLst>
          </p:cNvPr>
          <p:cNvSpPr>
            <a:spLocks noGrp="1"/>
          </p:cNvSpPr>
          <p:nvPr>
            <p:ph type="title"/>
          </p:nvPr>
        </p:nvSpPr>
        <p:spPr>
          <a:xfrm>
            <a:off x="92856" y="46445"/>
            <a:ext cx="11988800" cy="478624"/>
          </a:xfrm>
        </p:spPr>
        <p:txBody>
          <a:bodyPr/>
          <a:lstStyle/>
          <a:p>
            <a:r>
              <a:rPr kumimoji="1" lang="en-US" altLang="ja-JP" dirty="0">
                <a:solidFill>
                  <a:srgbClr val="FF0000"/>
                </a:solidFill>
              </a:rPr>
              <a:t>Next Step-3 plan </a:t>
            </a:r>
            <a:r>
              <a:rPr kumimoji="1" lang="en-US" altLang="ja-JP" dirty="0"/>
              <a:t>for 50 kW (Mid. 2025) and 100 kW operation</a:t>
            </a:r>
            <a:endParaRPr kumimoji="1" lang="ja-JP" altLang="en-US" dirty="0"/>
          </a:p>
        </p:txBody>
      </p:sp>
      <p:sp>
        <p:nvSpPr>
          <p:cNvPr id="4" name="スライド番号プレースホルダー 3">
            <a:extLst>
              <a:ext uri="{FF2B5EF4-FFF2-40B4-BE49-F238E27FC236}">
                <a16:creationId xmlns:a16="http://schemas.microsoft.com/office/drawing/2014/main" id="{B94175BC-9588-815D-6A67-728FED7C5D93}"/>
              </a:ext>
            </a:extLst>
          </p:cNvPr>
          <p:cNvSpPr>
            <a:spLocks noGrp="1"/>
          </p:cNvSpPr>
          <p:nvPr>
            <p:ph type="sldNum" sz="quarter" idx="11"/>
          </p:nvPr>
        </p:nvSpPr>
        <p:spPr/>
        <p:txBody>
          <a:bodyPr/>
          <a:lstStyle/>
          <a:p>
            <a:pPr>
              <a:defRPr/>
            </a:pPr>
            <a:r>
              <a:rPr lang="en-US"/>
              <a:t>, Slide </a:t>
            </a:r>
            <a:fld id="{CF988859-7953-4624-98C4-717249B46A15}" type="slidenum">
              <a:rPr lang="en-US" smtClean="0"/>
              <a:pPr>
                <a:defRPr/>
              </a:pPr>
              <a:t>25</a:t>
            </a:fld>
            <a:endParaRPr lang="en-US" dirty="0"/>
          </a:p>
        </p:txBody>
      </p:sp>
      <p:sp>
        <p:nvSpPr>
          <p:cNvPr id="6" name="テキスト ボックス 5">
            <a:extLst>
              <a:ext uri="{FF2B5EF4-FFF2-40B4-BE49-F238E27FC236}">
                <a16:creationId xmlns:a16="http://schemas.microsoft.com/office/drawing/2014/main" id="{CB2DACA6-6CCF-411F-A5EC-97E6B74975F8}"/>
              </a:ext>
            </a:extLst>
          </p:cNvPr>
          <p:cNvSpPr txBox="1"/>
          <p:nvPr/>
        </p:nvSpPr>
        <p:spPr>
          <a:xfrm>
            <a:off x="304800" y="1346407"/>
            <a:ext cx="9601200" cy="4985980"/>
          </a:xfrm>
          <a:prstGeom prst="rect">
            <a:avLst/>
          </a:prstGeom>
          <a:noFill/>
        </p:spPr>
        <p:txBody>
          <a:bodyPr wrap="square">
            <a:spAutoFit/>
          </a:bodyPr>
          <a:lstStyle/>
          <a:p>
            <a:pPr marL="285750" indent="-285750">
              <a:buFont typeface="Wingdings" panose="05000000000000000000" pitchFamily="2" charset="2"/>
              <a:buChar char="Ø"/>
            </a:pPr>
            <a:r>
              <a:rPr lang="ja-JP" altLang="en-US" sz="2000" b="1" dirty="0">
                <a:solidFill>
                  <a:srgbClr val="FF0000"/>
                </a:solidFill>
              </a:rPr>
              <a:t>PIE</a:t>
            </a:r>
            <a:r>
              <a:rPr lang="ja-JP" altLang="en-US" sz="2000" b="1" dirty="0"/>
              <a:t> </a:t>
            </a:r>
            <a:r>
              <a:rPr lang="en-US" altLang="ja-JP" sz="2000" b="1" dirty="0"/>
              <a:t>and materials characterization are</a:t>
            </a:r>
            <a:r>
              <a:rPr lang="ja-JP" altLang="en-US" sz="2000" b="1" dirty="0"/>
              <a:t> planned to be proceeded in order to correctly understand the state of </a:t>
            </a:r>
            <a:r>
              <a:rPr lang="en-US" altLang="ja-JP" sz="2000" b="1" dirty="0"/>
              <a:t>before and after </a:t>
            </a:r>
            <a:r>
              <a:rPr lang="ja-JP" altLang="en-US" sz="2000" b="1" dirty="0"/>
              <a:t>irradiation </a:t>
            </a:r>
            <a:r>
              <a:rPr lang="en-US" altLang="ja-JP" sz="2000" b="1" dirty="0"/>
              <a:t>in</a:t>
            </a:r>
            <a:r>
              <a:rPr lang="ja-JP" altLang="en-US" sz="2000" b="1" dirty="0"/>
              <a:t> damage of used </a:t>
            </a:r>
            <a:r>
              <a:rPr lang="en-US" altLang="ja-JP" sz="2000" b="1" dirty="0"/>
              <a:t>devices.</a:t>
            </a:r>
          </a:p>
          <a:p>
            <a:pPr marL="285750" indent="-285750">
              <a:buFont typeface="Wingdings" panose="05000000000000000000" pitchFamily="2" charset="2"/>
              <a:buChar char="Ø"/>
            </a:pPr>
            <a:endParaRPr lang="en-US" altLang="ja-JP" sz="2000" b="1" dirty="0"/>
          </a:p>
          <a:p>
            <a:pPr marL="285750" indent="-285750">
              <a:buFont typeface="Wingdings" panose="05000000000000000000" pitchFamily="2" charset="2"/>
              <a:buChar char="Ø"/>
            </a:pPr>
            <a:r>
              <a:rPr lang="ja-JP" altLang="en-US" sz="2000" b="1" dirty="0"/>
              <a:t>Titanium 15-3 is known to have good availability of thin sheets but poor availability of bulk materials, so we will either find a company that can obtain it or fabricate it at a facility such as NIMS in Japan.</a:t>
            </a:r>
            <a:endParaRPr lang="en-US" altLang="ja-JP" sz="2000" b="1" dirty="0"/>
          </a:p>
          <a:p>
            <a:pPr marL="285750" indent="-285750">
              <a:buFont typeface="Wingdings" panose="05000000000000000000" pitchFamily="2" charset="2"/>
              <a:buChar char="Ø"/>
            </a:pPr>
            <a:endParaRPr lang="en-US" altLang="ja-JP" sz="2000" b="1" dirty="0"/>
          </a:p>
          <a:p>
            <a:pPr marL="285750" indent="-285750">
              <a:buFont typeface="Wingdings" panose="05000000000000000000" pitchFamily="2" charset="2"/>
              <a:buChar char="Ø"/>
            </a:pPr>
            <a:r>
              <a:rPr lang="ja-JP" altLang="en-US" sz="2000" b="1" dirty="0"/>
              <a:t>Since there are only a limited number of places and facilities where thermal load tests exceeding 100 </a:t>
            </a:r>
            <a:r>
              <a:rPr lang="en-US" altLang="ja-JP" sz="2000" b="1" dirty="0"/>
              <a:t>k</a:t>
            </a:r>
            <a:r>
              <a:rPr lang="ja-JP" altLang="en-US" sz="2000" b="1" dirty="0"/>
              <a:t>W can be performed, it is necessary to proceed with the evaluation of thermal load experiments using </a:t>
            </a:r>
            <a:r>
              <a:rPr lang="ja-JP" altLang="en-US" sz="2000" b="1" dirty="0">
                <a:solidFill>
                  <a:srgbClr val="FF0000"/>
                </a:solidFill>
              </a:rPr>
              <a:t>electron beams up to 300 kW, such as those at NIFS </a:t>
            </a:r>
            <a:r>
              <a:rPr lang="ja-JP" altLang="en-US" sz="2000" b="1" dirty="0"/>
              <a:t>in Japan.</a:t>
            </a:r>
            <a:endParaRPr lang="en-US" altLang="ja-JP" sz="2000" b="1" dirty="0"/>
          </a:p>
          <a:p>
            <a:pPr marL="285750" indent="-285750">
              <a:buFont typeface="Wingdings" panose="05000000000000000000" pitchFamily="2" charset="2"/>
              <a:buChar char="Ø"/>
            </a:pPr>
            <a:endParaRPr lang="en-US" altLang="ja-JP" sz="2000" b="1" dirty="0"/>
          </a:p>
          <a:p>
            <a:pPr marL="285750" indent="-285750">
              <a:buFont typeface="Wingdings" panose="05000000000000000000" pitchFamily="2" charset="2"/>
              <a:buChar char="Ø"/>
            </a:pPr>
            <a:r>
              <a:rPr lang="ja-JP" altLang="en-US" sz="2000" b="1" dirty="0"/>
              <a:t>Since </a:t>
            </a:r>
            <a:r>
              <a:rPr lang="ja-JP" altLang="en-US" sz="2000" b="1" dirty="0">
                <a:solidFill>
                  <a:srgbClr val="FF0000"/>
                </a:solidFill>
              </a:rPr>
              <a:t>ion irradiation at low energies can be performed to high dpa </a:t>
            </a:r>
            <a:r>
              <a:rPr lang="ja-JP" altLang="en-US" sz="2000" b="1" dirty="0"/>
              <a:t>in a short time, it will be important to promote further material selection.</a:t>
            </a:r>
            <a:endParaRPr lang="en-US" altLang="ja-JP" sz="2000" b="1" dirty="0"/>
          </a:p>
          <a:p>
            <a:pPr marL="285750" indent="-285750">
              <a:buFont typeface="Wingdings" panose="05000000000000000000" pitchFamily="2" charset="2"/>
              <a:buChar char="Ø"/>
            </a:pPr>
            <a:endParaRPr lang="en-US" altLang="ja-JP" b="1" dirty="0"/>
          </a:p>
        </p:txBody>
      </p:sp>
      <p:sp>
        <p:nvSpPr>
          <p:cNvPr id="9" name="テキスト ボックス 8">
            <a:extLst>
              <a:ext uri="{FF2B5EF4-FFF2-40B4-BE49-F238E27FC236}">
                <a16:creationId xmlns:a16="http://schemas.microsoft.com/office/drawing/2014/main" id="{00DD843F-ADBB-889F-1EF5-48422A314A8D}"/>
              </a:ext>
            </a:extLst>
          </p:cNvPr>
          <p:cNvSpPr txBox="1"/>
          <p:nvPr/>
        </p:nvSpPr>
        <p:spPr>
          <a:xfrm>
            <a:off x="609600" y="890974"/>
            <a:ext cx="11098463" cy="584775"/>
          </a:xfrm>
          <a:prstGeom prst="rect">
            <a:avLst/>
          </a:prstGeom>
          <a:noFill/>
        </p:spPr>
        <p:txBody>
          <a:bodyPr wrap="square">
            <a:spAutoFit/>
          </a:bodyPr>
          <a:lstStyle/>
          <a:p>
            <a:r>
              <a:rPr lang="en-US" altLang="ja-JP" sz="3200" b="1" dirty="0">
                <a:solidFill>
                  <a:srgbClr val="0000FF"/>
                </a:solidFill>
              </a:rPr>
              <a:t>FRIB  PIE and related exams for assignment evaluation</a:t>
            </a:r>
            <a:endParaRPr lang="en-US" altLang="ja-JP" sz="3200" dirty="0">
              <a:solidFill>
                <a:srgbClr val="0000FF"/>
              </a:solidFill>
            </a:endParaRPr>
          </a:p>
        </p:txBody>
      </p:sp>
      <p:pic>
        <p:nvPicPr>
          <p:cNvPr id="2050" name="Picture 2" descr="Hot laboratories / Japan Atomic Energy Agency / Nuclear Science ...">
            <a:extLst>
              <a:ext uri="{FF2B5EF4-FFF2-40B4-BE49-F238E27FC236}">
                <a16:creationId xmlns:a16="http://schemas.microsoft.com/office/drawing/2014/main" id="{896DD7A8-AC68-81F8-29E8-8CC93C723B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74918" y="1475749"/>
            <a:ext cx="2381250" cy="157582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グループ化 9">
            <a:extLst>
              <a:ext uri="{FF2B5EF4-FFF2-40B4-BE49-F238E27FC236}">
                <a16:creationId xmlns:a16="http://schemas.microsoft.com/office/drawing/2014/main" id="{BF1692C9-0320-5A99-C114-0F6FAAF978B1}"/>
              </a:ext>
            </a:extLst>
          </p:cNvPr>
          <p:cNvGrpSpPr/>
          <p:nvPr/>
        </p:nvGrpSpPr>
        <p:grpSpPr>
          <a:xfrm>
            <a:off x="9286930" y="4740281"/>
            <a:ext cx="2911867" cy="1725459"/>
            <a:chOff x="6553201" y="2667001"/>
            <a:chExt cx="6200957" cy="3319504"/>
          </a:xfrm>
        </p:grpSpPr>
        <p:pic>
          <p:nvPicPr>
            <p:cNvPr id="11" name="Picture 8">
              <a:extLst>
                <a:ext uri="{FF2B5EF4-FFF2-40B4-BE49-F238E27FC236}">
                  <a16:creationId xmlns:a16="http://schemas.microsoft.com/office/drawing/2014/main" id="{3DD8E80B-EF6A-142D-F15F-60CBE6E7A452}"/>
                </a:ext>
              </a:extLst>
            </p:cNvPr>
            <p:cNvPicPr>
              <a:picLocks noChangeAspect="1"/>
            </p:cNvPicPr>
            <p:nvPr/>
          </p:nvPicPr>
          <p:blipFill rotWithShape="1">
            <a:blip r:embed="rId3"/>
            <a:srcRect r="7215"/>
            <a:stretch/>
          </p:blipFill>
          <p:spPr>
            <a:xfrm>
              <a:off x="6553201" y="2667001"/>
              <a:ext cx="5715000" cy="3319504"/>
            </a:xfrm>
            <a:prstGeom prst="rect">
              <a:avLst/>
            </a:prstGeom>
          </p:spPr>
        </p:pic>
        <p:sp>
          <p:nvSpPr>
            <p:cNvPr id="12" name="テキスト ボックス 11">
              <a:extLst>
                <a:ext uri="{FF2B5EF4-FFF2-40B4-BE49-F238E27FC236}">
                  <a16:creationId xmlns:a16="http://schemas.microsoft.com/office/drawing/2014/main" id="{6398FBB5-A602-5E8C-B7DF-1221B4F2C600}"/>
                </a:ext>
              </a:extLst>
            </p:cNvPr>
            <p:cNvSpPr txBox="1"/>
            <p:nvPr/>
          </p:nvSpPr>
          <p:spPr>
            <a:xfrm>
              <a:off x="7423762" y="3097466"/>
              <a:ext cx="3059449" cy="888169"/>
            </a:xfrm>
            <a:prstGeom prst="rect">
              <a:avLst/>
            </a:prstGeom>
            <a:noFill/>
          </p:spPr>
          <p:txBody>
            <a:bodyPr wrap="square">
              <a:spAutoFit/>
            </a:bodyPr>
            <a:lstStyle/>
            <a:p>
              <a:pPr algn="ctr"/>
              <a:r>
                <a:rPr lang="it-IT" altLang="ja-JP" sz="800" b="1" i="0" dirty="0">
                  <a:solidFill>
                    <a:srgbClr val="00274C"/>
                  </a:solidFill>
                  <a:effectLst/>
                  <a:highlight>
                    <a:srgbClr val="FFFFFF"/>
                  </a:highlight>
                  <a:latin typeface="+mj-lt"/>
                </a:rPr>
                <a:t>Wolverine: </a:t>
              </a:r>
            </a:p>
            <a:p>
              <a:pPr algn="ctr"/>
              <a:r>
                <a:rPr lang="it-IT" altLang="ja-JP" sz="800" b="1" i="0" dirty="0">
                  <a:solidFill>
                    <a:srgbClr val="00274C"/>
                  </a:solidFill>
                  <a:effectLst/>
                  <a:highlight>
                    <a:srgbClr val="FFFFFF"/>
                  </a:highlight>
                  <a:latin typeface="+mj-lt"/>
                </a:rPr>
                <a:t>3 MV Tandem particle accelerator</a:t>
              </a:r>
            </a:p>
          </p:txBody>
        </p:sp>
        <p:sp>
          <p:nvSpPr>
            <p:cNvPr id="13" name="テキスト ボックス 12">
              <a:extLst>
                <a:ext uri="{FF2B5EF4-FFF2-40B4-BE49-F238E27FC236}">
                  <a16:creationId xmlns:a16="http://schemas.microsoft.com/office/drawing/2014/main" id="{16C0771D-FCE1-9FE2-4CBF-0AA190BEA6D6}"/>
                </a:ext>
              </a:extLst>
            </p:cNvPr>
            <p:cNvSpPr txBox="1"/>
            <p:nvPr/>
          </p:nvSpPr>
          <p:spPr>
            <a:xfrm>
              <a:off x="7789217" y="4851183"/>
              <a:ext cx="3059449" cy="888169"/>
            </a:xfrm>
            <a:prstGeom prst="rect">
              <a:avLst/>
            </a:prstGeom>
            <a:noFill/>
          </p:spPr>
          <p:txBody>
            <a:bodyPr wrap="square">
              <a:spAutoFit/>
            </a:bodyPr>
            <a:lstStyle/>
            <a:p>
              <a:pPr algn="ctr"/>
              <a:r>
                <a:rPr lang="en-US" altLang="ja-JP" sz="800" b="1" i="0" dirty="0">
                  <a:solidFill>
                    <a:srgbClr val="00274C"/>
                  </a:solidFill>
                  <a:effectLst/>
                  <a:highlight>
                    <a:srgbClr val="FFFFFF"/>
                  </a:highlight>
                  <a:latin typeface="+mj-lt"/>
                </a:rPr>
                <a:t>Maize: </a:t>
              </a:r>
            </a:p>
            <a:p>
              <a:pPr algn="ctr"/>
              <a:r>
                <a:rPr lang="en-US" altLang="ja-JP" sz="800" b="1" i="0" dirty="0">
                  <a:solidFill>
                    <a:srgbClr val="00274C"/>
                  </a:solidFill>
                  <a:effectLst/>
                  <a:highlight>
                    <a:srgbClr val="FFFFFF"/>
                  </a:highlight>
                  <a:latin typeface="+mj-lt"/>
                </a:rPr>
                <a:t>1.7 MV Tandem particle accelerator</a:t>
              </a:r>
            </a:p>
          </p:txBody>
        </p:sp>
        <p:sp>
          <p:nvSpPr>
            <p:cNvPr id="14" name="テキスト ボックス 13">
              <a:extLst>
                <a:ext uri="{FF2B5EF4-FFF2-40B4-BE49-F238E27FC236}">
                  <a16:creationId xmlns:a16="http://schemas.microsoft.com/office/drawing/2014/main" id="{ECFE32B5-70DC-A098-BDC4-10A3E4457F90}"/>
                </a:ext>
              </a:extLst>
            </p:cNvPr>
            <p:cNvSpPr txBox="1"/>
            <p:nvPr/>
          </p:nvSpPr>
          <p:spPr>
            <a:xfrm>
              <a:off x="6629396" y="4024765"/>
              <a:ext cx="1447847" cy="888169"/>
            </a:xfrm>
            <a:prstGeom prst="rect">
              <a:avLst/>
            </a:prstGeom>
            <a:noFill/>
          </p:spPr>
          <p:txBody>
            <a:bodyPr wrap="square">
              <a:spAutoFit/>
            </a:bodyPr>
            <a:lstStyle/>
            <a:p>
              <a:pPr algn="l"/>
              <a:r>
                <a:rPr lang="en-US" altLang="ja-JP" sz="800" b="1" i="0" dirty="0">
                  <a:solidFill>
                    <a:srgbClr val="404040"/>
                  </a:solidFill>
                  <a:effectLst/>
                  <a:highlight>
                    <a:srgbClr val="FFFFFF"/>
                  </a:highlight>
                  <a:latin typeface="+mj-lt"/>
                </a:rPr>
                <a:t>400 KV Ion</a:t>
              </a:r>
            </a:p>
            <a:p>
              <a:pPr algn="l"/>
              <a:r>
                <a:rPr lang="en-US" altLang="ja-JP" sz="800" b="1" i="0" dirty="0">
                  <a:solidFill>
                    <a:srgbClr val="404040"/>
                  </a:solidFill>
                  <a:effectLst/>
                  <a:highlight>
                    <a:srgbClr val="FFFFFF"/>
                  </a:highlight>
                  <a:latin typeface="Roboto" panose="02000000000000000000" pitchFamily="2" charset="0"/>
                </a:rPr>
                <a:t> </a:t>
              </a:r>
              <a:r>
                <a:rPr lang="en-US" altLang="ja-JP" sz="800" b="1" i="0" dirty="0">
                  <a:solidFill>
                    <a:srgbClr val="404040"/>
                  </a:solidFill>
                  <a:effectLst/>
                  <a:highlight>
                    <a:srgbClr val="FFFFFF"/>
                  </a:highlight>
                  <a:latin typeface="+mj-lt"/>
                </a:rPr>
                <a:t>Implanter</a:t>
              </a:r>
            </a:p>
          </p:txBody>
        </p:sp>
        <p:sp>
          <p:nvSpPr>
            <p:cNvPr id="15" name="テキスト ボックス 14">
              <a:extLst>
                <a:ext uri="{FF2B5EF4-FFF2-40B4-BE49-F238E27FC236}">
                  <a16:creationId xmlns:a16="http://schemas.microsoft.com/office/drawing/2014/main" id="{9A9DFCBB-7457-DCB3-EC0B-9576575784D2}"/>
                </a:ext>
              </a:extLst>
            </p:cNvPr>
            <p:cNvSpPr txBox="1"/>
            <p:nvPr/>
          </p:nvSpPr>
          <p:spPr>
            <a:xfrm>
              <a:off x="11420206" y="4589369"/>
              <a:ext cx="1172537" cy="651323"/>
            </a:xfrm>
            <a:prstGeom prst="rect">
              <a:avLst/>
            </a:prstGeom>
            <a:solidFill>
              <a:schemeClr val="accent2"/>
            </a:solidFill>
          </p:spPr>
          <p:txBody>
            <a:bodyPr wrap="square" rtlCol="0">
              <a:spAutoFit/>
            </a:bodyPr>
            <a:lstStyle/>
            <a:p>
              <a:r>
                <a:rPr kumimoji="1" lang="en-US" altLang="ja-JP" sz="800" dirty="0"/>
                <a:t>In-situ TEM</a:t>
              </a:r>
              <a:endParaRPr kumimoji="1" lang="ja-JP" altLang="en-US" sz="800" dirty="0"/>
            </a:p>
          </p:txBody>
        </p:sp>
        <p:sp>
          <p:nvSpPr>
            <p:cNvPr id="16" name="テキスト ボックス 15">
              <a:extLst>
                <a:ext uri="{FF2B5EF4-FFF2-40B4-BE49-F238E27FC236}">
                  <a16:creationId xmlns:a16="http://schemas.microsoft.com/office/drawing/2014/main" id="{4E5A5869-0124-6D7C-C635-A4D0B8D5F03F}"/>
                </a:ext>
              </a:extLst>
            </p:cNvPr>
            <p:cNvSpPr txBox="1"/>
            <p:nvPr/>
          </p:nvSpPr>
          <p:spPr>
            <a:xfrm>
              <a:off x="11385234" y="3749978"/>
              <a:ext cx="1368924" cy="651323"/>
            </a:xfrm>
            <a:prstGeom prst="rect">
              <a:avLst/>
            </a:prstGeom>
            <a:solidFill>
              <a:schemeClr val="accent2"/>
            </a:solidFill>
          </p:spPr>
          <p:txBody>
            <a:bodyPr wrap="square">
              <a:spAutoFit/>
            </a:bodyPr>
            <a:lstStyle/>
            <a:p>
              <a:r>
                <a:rPr lang="en-US" altLang="ja-JP" sz="800" i="0" dirty="0">
                  <a:effectLst/>
                  <a:highlight>
                    <a:srgbClr val="FFFFFF"/>
                  </a:highlight>
                  <a:latin typeface="+mn-lt"/>
                </a:rPr>
                <a:t>Water</a:t>
              </a:r>
              <a:r>
                <a:rPr lang="ja-JP" altLang="en-US" sz="800" i="0" dirty="0">
                  <a:effectLst/>
                  <a:highlight>
                    <a:srgbClr val="FFFFFF"/>
                  </a:highlight>
                  <a:latin typeface="+mn-lt"/>
                </a:rPr>
                <a:t> </a:t>
              </a:r>
              <a:r>
                <a:rPr lang="en-US" altLang="ja-JP" sz="800" dirty="0">
                  <a:highlight>
                    <a:srgbClr val="FFFFFF"/>
                  </a:highlight>
                  <a:latin typeface="+mn-lt"/>
                </a:rPr>
                <a:t>c</a:t>
              </a:r>
              <a:r>
                <a:rPr lang="en-US" altLang="ja-JP" sz="800" i="0" dirty="0">
                  <a:effectLst/>
                  <a:highlight>
                    <a:srgbClr val="FFFFFF"/>
                  </a:highlight>
                  <a:latin typeface="+mn-lt"/>
                </a:rPr>
                <a:t>orrosion </a:t>
              </a:r>
              <a:endParaRPr lang="ja-JP" altLang="en-US" sz="800" dirty="0">
                <a:latin typeface="+mn-lt"/>
              </a:endParaRPr>
            </a:p>
          </p:txBody>
        </p:sp>
        <p:cxnSp>
          <p:nvCxnSpPr>
            <p:cNvPr id="17" name="直線矢印コネクタ 16">
              <a:extLst>
                <a:ext uri="{FF2B5EF4-FFF2-40B4-BE49-F238E27FC236}">
                  <a16:creationId xmlns:a16="http://schemas.microsoft.com/office/drawing/2014/main" id="{41C17C1F-B116-CB58-6F39-D4F371D8DBB8}"/>
                </a:ext>
              </a:extLst>
            </p:cNvPr>
            <p:cNvCxnSpPr/>
            <p:nvPr/>
          </p:nvCxnSpPr>
          <p:spPr>
            <a:xfrm>
              <a:off x="8686800" y="3749977"/>
              <a:ext cx="685800" cy="0"/>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直線矢印コネクタ 17">
              <a:extLst>
                <a:ext uri="{FF2B5EF4-FFF2-40B4-BE49-F238E27FC236}">
                  <a16:creationId xmlns:a16="http://schemas.microsoft.com/office/drawing/2014/main" id="{8C4401DC-D3BF-A860-9411-2B29875CED9C}"/>
                </a:ext>
              </a:extLst>
            </p:cNvPr>
            <p:cNvCxnSpPr>
              <a:cxnSpLocks/>
            </p:cNvCxnSpPr>
            <p:nvPr/>
          </p:nvCxnSpPr>
          <p:spPr>
            <a:xfrm>
              <a:off x="7789219" y="4206126"/>
              <a:ext cx="2161728" cy="0"/>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9" name="直線矢印コネクタ 18">
              <a:extLst>
                <a:ext uri="{FF2B5EF4-FFF2-40B4-BE49-F238E27FC236}">
                  <a16:creationId xmlns:a16="http://schemas.microsoft.com/office/drawing/2014/main" id="{3F5D12E6-6F86-5A4E-8C13-73E716BCBDF2}"/>
                </a:ext>
              </a:extLst>
            </p:cNvPr>
            <p:cNvCxnSpPr/>
            <p:nvPr/>
          </p:nvCxnSpPr>
          <p:spPr>
            <a:xfrm>
              <a:off x="9372600" y="4648200"/>
              <a:ext cx="685800" cy="0"/>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0" name="楕円 19">
              <a:extLst>
                <a:ext uri="{FF2B5EF4-FFF2-40B4-BE49-F238E27FC236}">
                  <a16:creationId xmlns:a16="http://schemas.microsoft.com/office/drawing/2014/main" id="{E5669A2B-508C-3E69-7F70-332130B50034}"/>
                </a:ext>
              </a:extLst>
            </p:cNvPr>
            <p:cNvSpPr/>
            <p:nvPr/>
          </p:nvSpPr>
          <p:spPr>
            <a:xfrm>
              <a:off x="11040988" y="3810000"/>
              <a:ext cx="465212" cy="274789"/>
            </a:xfrm>
            <a:prstGeom prst="ellipse">
              <a:avLst/>
            </a:prstGeom>
            <a:noFill/>
            <a:ln w="38100">
              <a:solidFill>
                <a:srgbClr val="F103BE"/>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p>
          </p:txBody>
        </p:sp>
      </p:grpSp>
      <p:pic>
        <p:nvPicPr>
          <p:cNvPr id="2052" name="Picture 4" descr="超高熱負荷試験装置ACT2（Active Cooling Teststand 2）">
            <a:extLst>
              <a:ext uri="{FF2B5EF4-FFF2-40B4-BE49-F238E27FC236}">
                <a16:creationId xmlns:a16="http://schemas.microsoft.com/office/drawing/2014/main" id="{0767A984-FC1A-2654-BCFA-DEBA04DDDF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38387" y="3116122"/>
            <a:ext cx="1165623" cy="1575891"/>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3B10A8E7-0CDB-98F6-58E5-6B98C259494D}"/>
              </a:ext>
            </a:extLst>
          </p:cNvPr>
          <p:cNvSpPr txBox="1"/>
          <p:nvPr/>
        </p:nvSpPr>
        <p:spPr>
          <a:xfrm>
            <a:off x="1208921" y="564902"/>
            <a:ext cx="10185400" cy="400110"/>
          </a:xfrm>
          <a:prstGeom prst="rect">
            <a:avLst/>
          </a:prstGeom>
          <a:noFill/>
        </p:spPr>
        <p:txBody>
          <a:bodyPr wrap="square">
            <a:spAutoFit/>
          </a:bodyPr>
          <a:lstStyle/>
          <a:p>
            <a:r>
              <a:rPr lang="en-US" altLang="ja-JP" sz="2000" b="1" dirty="0">
                <a:solidFill>
                  <a:srgbClr val="FF0000"/>
                </a:solidFill>
              </a:rPr>
              <a:t>- </a:t>
            </a:r>
            <a:r>
              <a:rPr lang="ja-JP" altLang="en-US" sz="2000" b="1" dirty="0">
                <a:solidFill>
                  <a:srgbClr val="FF0000"/>
                </a:solidFill>
              </a:rPr>
              <a:t>This draft plan is still a private plan and will be discussed within the FRIB. </a:t>
            </a:r>
            <a:r>
              <a:rPr lang="en-US" altLang="ja-JP" sz="2000" b="1" dirty="0">
                <a:solidFill>
                  <a:srgbClr val="FF0000"/>
                </a:solidFill>
              </a:rPr>
              <a:t>-</a:t>
            </a:r>
            <a:endParaRPr lang="ja-JP" altLang="en-US" sz="2000" b="1" dirty="0">
              <a:solidFill>
                <a:srgbClr val="FF0000"/>
              </a:solidFill>
            </a:endParaRPr>
          </a:p>
        </p:txBody>
      </p:sp>
    </p:spTree>
    <p:extLst>
      <p:ext uri="{BB962C8B-B14F-4D97-AF65-F5344CB8AC3E}">
        <p14:creationId xmlns:p14="http://schemas.microsoft.com/office/powerpoint/2010/main" val="23903058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24683-AFB0-A51A-7D51-4879B7D71D9F}"/>
              </a:ext>
            </a:extLst>
          </p:cNvPr>
          <p:cNvSpPr>
            <a:spLocks noGrp="1"/>
          </p:cNvSpPr>
          <p:nvPr>
            <p:ph type="title"/>
          </p:nvPr>
        </p:nvSpPr>
        <p:spPr>
          <a:xfrm>
            <a:off x="101600" y="258666"/>
            <a:ext cx="11988800" cy="532806"/>
          </a:xfrm>
        </p:spPr>
        <p:txBody>
          <a:bodyPr/>
          <a:lstStyle/>
          <a:p>
            <a:r>
              <a:rPr lang="en-US" sz="3600" dirty="0"/>
              <a:t>Summary</a:t>
            </a:r>
          </a:p>
        </p:txBody>
      </p:sp>
      <p:sp>
        <p:nvSpPr>
          <p:cNvPr id="4" name="Slide Number Placeholder 3">
            <a:extLst>
              <a:ext uri="{FF2B5EF4-FFF2-40B4-BE49-F238E27FC236}">
                <a16:creationId xmlns:a16="http://schemas.microsoft.com/office/drawing/2014/main" id="{B9D77A30-D3C8-A88C-CC16-A62FC2ACA527}"/>
              </a:ext>
            </a:extLst>
          </p:cNvPr>
          <p:cNvSpPr>
            <a:spLocks noGrp="1"/>
          </p:cNvSpPr>
          <p:nvPr>
            <p:ph type="sldNum" sz="quarter" idx="11"/>
          </p:nvPr>
        </p:nvSpPr>
        <p:spPr/>
        <p:txBody>
          <a:bodyPr/>
          <a:lstStyle/>
          <a:p>
            <a:pPr>
              <a:defRPr/>
            </a:pPr>
            <a:r>
              <a:rPr lang="en-US"/>
              <a:t>, Slide </a:t>
            </a:r>
            <a:fld id="{CF988859-7953-4624-98C4-717249B46A15}" type="slidenum">
              <a:rPr lang="en-US" smtClean="0"/>
              <a:pPr>
                <a:defRPr/>
              </a:pPr>
              <a:t>26</a:t>
            </a:fld>
            <a:endParaRPr lang="en-US" dirty="0"/>
          </a:p>
        </p:txBody>
      </p:sp>
      <p:sp>
        <p:nvSpPr>
          <p:cNvPr id="6" name="TextBox 5">
            <a:extLst>
              <a:ext uri="{FF2B5EF4-FFF2-40B4-BE49-F238E27FC236}">
                <a16:creationId xmlns:a16="http://schemas.microsoft.com/office/drawing/2014/main" id="{F588B39C-0673-BDB7-4739-5AFC18ECD488}"/>
              </a:ext>
            </a:extLst>
          </p:cNvPr>
          <p:cNvSpPr txBox="1"/>
          <p:nvPr/>
        </p:nvSpPr>
        <p:spPr>
          <a:xfrm>
            <a:off x="732971" y="1019521"/>
            <a:ext cx="11125200" cy="4647426"/>
          </a:xfrm>
          <a:prstGeom prst="rect">
            <a:avLst/>
          </a:prstGeom>
          <a:noFill/>
        </p:spPr>
        <p:txBody>
          <a:bodyPr wrap="square">
            <a:spAutoFit/>
          </a:bodyPr>
          <a:lstStyle/>
          <a:p>
            <a:pPr marL="342900" marR="0" indent="-342900" algn="just">
              <a:spcBef>
                <a:spcPts val="0"/>
              </a:spcBef>
              <a:spcAft>
                <a:spcPts val="800"/>
              </a:spcAft>
              <a:buFont typeface="Wingdings" panose="05000000000000000000" pitchFamily="2" charset="2"/>
              <a:buChar char="§"/>
            </a:pPr>
            <a:r>
              <a:rPr lang="en-US" sz="2000" b="1" kern="100" dirty="0">
                <a:effectLst/>
                <a:latin typeface="+mn-lt"/>
                <a:ea typeface="平成明朝"/>
                <a:cs typeface="Calibri" panose="020F0502020204030204" pitchFamily="34" charset="0"/>
              </a:rPr>
              <a:t>The Facility for Rare Isotope Beams (FRIB) is a scientific user facility for nuclear science. FRIB’s superconducting radio frequency (SRF) linear heavy-ion accelerator can accelerate all the ions from hydrogen up to uranium to energies above 200 MeV/u. </a:t>
            </a:r>
          </a:p>
          <a:p>
            <a:pPr marL="342900" marR="0" indent="-342900" algn="just">
              <a:spcBef>
                <a:spcPts val="0"/>
              </a:spcBef>
              <a:spcAft>
                <a:spcPts val="800"/>
              </a:spcAft>
              <a:buFont typeface="Wingdings" panose="05000000000000000000" pitchFamily="2" charset="2"/>
              <a:buChar char="§"/>
            </a:pPr>
            <a:endParaRPr lang="en-US" sz="1200" b="1" kern="100" dirty="0">
              <a:effectLst/>
              <a:latin typeface="+mn-lt"/>
              <a:ea typeface="平成明朝"/>
              <a:cs typeface="Calibri" panose="020F0502020204030204" pitchFamily="34" charset="0"/>
            </a:endParaRPr>
          </a:p>
          <a:p>
            <a:pPr marL="342900" marR="0" indent="-342900" algn="just">
              <a:spcBef>
                <a:spcPts val="0"/>
              </a:spcBef>
              <a:spcAft>
                <a:spcPts val="800"/>
              </a:spcAft>
              <a:buFont typeface="Wingdings" panose="05000000000000000000" pitchFamily="2" charset="2"/>
              <a:buChar char="§"/>
            </a:pPr>
            <a:r>
              <a:rPr lang="en-US" sz="2000" b="1" kern="100" dirty="0">
                <a:effectLst/>
                <a:latin typeface="+mn-lt"/>
                <a:ea typeface="平成明朝"/>
                <a:cs typeface="Calibri" panose="020F0502020204030204" pitchFamily="34" charset="0"/>
              </a:rPr>
              <a:t>FRIB currently operates at a primary beam power of 10 kW</a:t>
            </a:r>
            <a:r>
              <a:rPr lang="en-US" sz="2000" b="1" kern="100" dirty="0">
                <a:effectLst/>
                <a:latin typeface="+mn-lt"/>
                <a:ea typeface="平成明朝"/>
                <a:cs typeface="Calibri" panose="020F0502020204030204" pitchFamily="34" charset="0"/>
                <a:sym typeface="Wingdings" panose="05000000000000000000" pitchFamily="2" charset="2"/>
              </a:rPr>
              <a:t> 20 kW</a:t>
            </a:r>
            <a:r>
              <a:rPr lang="en-US" sz="2000" b="1" kern="100" dirty="0">
                <a:effectLst/>
                <a:latin typeface="+mn-lt"/>
                <a:ea typeface="平成明朝"/>
                <a:cs typeface="Calibri" panose="020F0502020204030204" pitchFamily="34" charset="0"/>
              </a:rPr>
              <a:t>. Then </a:t>
            </a:r>
            <a:r>
              <a:rPr lang="en-US" altLang="ja-JP" sz="2000" b="1" kern="100" dirty="0">
                <a:effectLst/>
                <a:latin typeface="+mn-lt"/>
                <a:ea typeface="Calibri" panose="020F0502020204030204" pitchFamily="34" charset="0"/>
                <a:cs typeface="Times New Roman" panose="02020603050405020304" pitchFamily="18" charset="0"/>
              </a:rPr>
              <a:t>in particular, the function of the beam dump is planned to include isotope production in water</a:t>
            </a:r>
            <a:r>
              <a:rPr lang="en-US" altLang="ja-JP" sz="2000" b="1" kern="100" dirty="0">
                <a:latin typeface="+mn-lt"/>
                <a:ea typeface="Calibri" panose="020F0502020204030204" pitchFamily="34" charset="0"/>
                <a:cs typeface="Times New Roman" panose="02020603050405020304" pitchFamily="18" charset="0"/>
              </a:rPr>
              <a:t>.</a:t>
            </a:r>
            <a:endParaRPr lang="en-US" sz="2000" b="1" kern="100" dirty="0">
              <a:effectLst/>
              <a:latin typeface="+mn-lt"/>
              <a:ea typeface="Calibri" panose="020F0502020204030204" pitchFamily="34" charset="0"/>
              <a:cs typeface="Times New Roman" panose="02020603050405020304" pitchFamily="18" charset="0"/>
            </a:endParaRPr>
          </a:p>
          <a:p>
            <a:pPr marL="342900" marR="0" indent="-342900" algn="just">
              <a:spcBef>
                <a:spcPts val="0"/>
              </a:spcBef>
              <a:spcAft>
                <a:spcPts val="800"/>
              </a:spcAft>
              <a:buFont typeface="Wingdings" panose="05000000000000000000" pitchFamily="2" charset="2"/>
              <a:buChar char="§"/>
            </a:pPr>
            <a:endParaRPr lang="en-US" sz="1200" b="1" kern="100" dirty="0">
              <a:effectLst/>
              <a:latin typeface="+mn-lt"/>
              <a:ea typeface="Calibri" panose="020F0502020204030204" pitchFamily="34" charset="0"/>
              <a:cs typeface="Times New Roman" panose="02020603050405020304" pitchFamily="18" charset="0"/>
            </a:endParaRPr>
          </a:p>
          <a:p>
            <a:pPr marL="342900" marR="0" indent="-342900" algn="just">
              <a:spcBef>
                <a:spcPts val="0"/>
              </a:spcBef>
              <a:spcAft>
                <a:spcPts val="800"/>
              </a:spcAft>
              <a:buFont typeface="Wingdings" panose="05000000000000000000" pitchFamily="2" charset="2"/>
              <a:buChar char="§"/>
            </a:pPr>
            <a:r>
              <a:rPr lang="en-US" sz="2000" b="1" kern="100" dirty="0">
                <a:effectLst/>
                <a:latin typeface="+mn-lt"/>
                <a:ea typeface="Calibri" panose="020F0502020204030204" pitchFamily="34" charset="0"/>
                <a:cs typeface="Times New Roman" panose="02020603050405020304" pitchFamily="18" charset="0"/>
              </a:rPr>
              <a:t>The status and private draft plan of urgent </a:t>
            </a:r>
            <a:r>
              <a:rPr lang="en-US" sz="2000" b="1" kern="100" dirty="0">
                <a:latin typeface="+mn-lt"/>
                <a:ea typeface="Calibri" panose="020F0502020204030204" pitchFamily="34" charset="0"/>
                <a:cs typeface="Times New Roman" panose="02020603050405020304" pitchFamily="18" charset="0"/>
              </a:rPr>
              <a:t>devices</a:t>
            </a:r>
            <a:r>
              <a:rPr lang="en-US" sz="2000" b="1" kern="100" dirty="0">
                <a:effectLst/>
                <a:latin typeface="+mn-lt"/>
                <a:ea typeface="Calibri" panose="020F0502020204030204" pitchFamily="34" charset="0"/>
                <a:cs typeface="Times New Roman" panose="02020603050405020304" pitchFamily="18" charset="0"/>
              </a:rPr>
              <a:t> </a:t>
            </a:r>
            <a:r>
              <a:rPr lang="en-US" sz="2000" b="1" kern="100" dirty="0">
                <a:latin typeface="+mn-lt"/>
                <a:ea typeface="Calibri" panose="020F0502020204030204" pitchFamily="34" charset="0"/>
                <a:cs typeface="Times New Roman" panose="02020603050405020304" pitchFamily="18" charset="0"/>
              </a:rPr>
              <a:t>of</a:t>
            </a:r>
            <a:r>
              <a:rPr lang="en-US" sz="2000" b="1" kern="100" dirty="0">
                <a:effectLst/>
                <a:latin typeface="+mn-lt"/>
                <a:ea typeface="Calibri" panose="020F0502020204030204" pitchFamily="34" charset="0"/>
                <a:cs typeface="Times New Roman" panose="02020603050405020304" pitchFamily="18" charset="0"/>
              </a:rPr>
              <a:t> the FRIB have been shown, and the radiation damage analysis of Ti alloys and advanced materials </a:t>
            </a:r>
            <a:r>
              <a:rPr lang="en-US" sz="2000" b="1" kern="100" dirty="0">
                <a:latin typeface="+mn-lt"/>
                <a:ea typeface="Calibri" panose="020F0502020204030204" pitchFamily="34" charset="0"/>
                <a:cs typeface="Times New Roman" panose="02020603050405020304" pitchFamily="18" charset="0"/>
              </a:rPr>
              <a:t>a</a:t>
            </a:r>
            <a:r>
              <a:rPr lang="en-US" sz="2000" b="1" kern="100" dirty="0">
                <a:effectLst/>
                <a:latin typeface="+mn-lt"/>
                <a:ea typeface="Calibri" panose="020F0502020204030204" pitchFamily="34" charset="0"/>
                <a:cs typeface="Times New Roman" panose="02020603050405020304" pitchFamily="18" charset="0"/>
              </a:rPr>
              <a:t>re mainly analyzing and should</a:t>
            </a:r>
            <a:r>
              <a:rPr lang="en-US" sz="2000" b="1" kern="100" dirty="0">
                <a:latin typeface="+mn-lt"/>
                <a:ea typeface="Calibri" panose="020F0502020204030204" pitchFamily="34" charset="0"/>
                <a:cs typeface="Times New Roman" panose="02020603050405020304" pitchFamily="18" charset="0"/>
              </a:rPr>
              <a:t> be </a:t>
            </a:r>
            <a:r>
              <a:rPr lang="en-US" sz="2000" b="1" kern="100" dirty="0">
                <a:effectLst/>
                <a:latin typeface="+mn-lt"/>
                <a:ea typeface="Calibri" panose="020F0502020204030204" pitchFamily="34" charset="0"/>
                <a:cs typeface="Times New Roman" panose="02020603050405020304" pitchFamily="18" charset="0"/>
              </a:rPr>
              <a:t>developing for the application </a:t>
            </a:r>
            <a:r>
              <a:rPr lang="en-US" sz="2000" b="1" kern="100" dirty="0">
                <a:latin typeface="+mn-lt"/>
                <a:ea typeface="Calibri" panose="020F0502020204030204" pitchFamily="34" charset="0"/>
                <a:cs typeface="Times New Roman" panose="02020603050405020304" pitchFamily="18" charset="0"/>
              </a:rPr>
              <a:t>of </a:t>
            </a:r>
            <a:r>
              <a:rPr lang="en-US" sz="2000" b="1" kern="100" dirty="0">
                <a:effectLst/>
                <a:latin typeface="+mn-lt"/>
                <a:ea typeface="Calibri" panose="020F0502020204030204" pitchFamily="34" charset="0"/>
                <a:cs typeface="Times New Roman" panose="02020603050405020304" pitchFamily="18" charset="0"/>
              </a:rPr>
              <a:t>beam dump in FRIB, etc. </a:t>
            </a:r>
          </a:p>
          <a:p>
            <a:pPr marL="342900" indent="-342900" algn="just">
              <a:spcBef>
                <a:spcPts val="0"/>
              </a:spcBef>
              <a:spcAft>
                <a:spcPts val="800"/>
              </a:spcAft>
              <a:buFont typeface="Wingdings" panose="05000000000000000000" pitchFamily="2" charset="2"/>
              <a:buChar char="§"/>
            </a:pPr>
            <a:endParaRPr lang="en-US" sz="1200" b="1" kern="100" dirty="0">
              <a:latin typeface="+mn-lt"/>
              <a:ea typeface="Calibri" panose="020F0502020204030204" pitchFamily="34" charset="0"/>
              <a:cs typeface="Times New Roman" panose="02020603050405020304" pitchFamily="18" charset="0"/>
            </a:endParaRPr>
          </a:p>
          <a:p>
            <a:pPr marL="342900" indent="-342900" algn="just">
              <a:spcBef>
                <a:spcPts val="0"/>
              </a:spcBef>
              <a:spcAft>
                <a:spcPts val="800"/>
              </a:spcAft>
              <a:buFont typeface="Wingdings" panose="05000000000000000000" pitchFamily="2" charset="2"/>
              <a:buChar char="§"/>
            </a:pPr>
            <a:r>
              <a:rPr lang="en-US" sz="2000" b="1" kern="100" dirty="0">
                <a:latin typeface="+mn-lt"/>
                <a:ea typeface="Calibri" panose="020F0502020204030204" pitchFamily="34" charset="0"/>
                <a:cs typeface="Times New Roman" panose="02020603050405020304" pitchFamily="18" charset="0"/>
              </a:rPr>
              <a:t>To proceed from 20 kW to over 50 kW, the development of beam dump is urgent issue and thermal fatigue effect (2x10</a:t>
            </a:r>
            <a:r>
              <a:rPr lang="en-US" sz="2000" b="1" kern="100" baseline="30000" dirty="0">
                <a:latin typeface="+mn-lt"/>
                <a:ea typeface="Calibri" panose="020F0502020204030204" pitchFamily="34" charset="0"/>
                <a:cs typeface="Times New Roman" panose="02020603050405020304" pitchFamily="18" charset="0"/>
              </a:rPr>
              <a:t>8 </a:t>
            </a:r>
            <a:r>
              <a:rPr lang="en-US" sz="2000" b="1" kern="100" dirty="0">
                <a:latin typeface="+mn-lt"/>
                <a:ea typeface="Calibri" panose="020F0502020204030204" pitchFamily="34" charset="0"/>
                <a:cs typeface="Times New Roman" panose="02020603050405020304" pitchFamily="18" charset="0"/>
              </a:rPr>
              <a:t>cycles) due to rotation and evaluation </a:t>
            </a:r>
            <a:r>
              <a:rPr lang="en-US" altLang="ja-JP" sz="2000" b="1" dirty="0">
                <a:latin typeface="+mn-lt"/>
              </a:rPr>
              <a:t>of the synergistic effects of irradiation and water (corrosion), etc. are very important.</a:t>
            </a:r>
            <a:endParaRPr lang="en-US" sz="2000" b="1" kern="100"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525519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Acknowledgments</a:t>
            </a:r>
          </a:p>
        </p:txBody>
      </p:sp>
      <p:sp>
        <p:nvSpPr>
          <p:cNvPr id="4" name="Slide Number Placeholder 3"/>
          <p:cNvSpPr>
            <a:spLocks noGrp="1"/>
          </p:cNvSpPr>
          <p:nvPr>
            <p:ph type="sldNum" sz="quarter" idx="11"/>
          </p:nvPr>
        </p:nvSpPr>
        <p:spPr/>
        <p:txBody>
          <a:bodyPr/>
          <a:lstStyle/>
          <a:p>
            <a:pPr>
              <a:defRPr/>
            </a:pPr>
            <a:r>
              <a:rPr lang="en-US"/>
              <a:t>, Slide </a:t>
            </a:r>
            <a:fld id="{CF988859-7953-4624-98C4-717249B46A15}" type="slidenum">
              <a:rPr lang="en-US" smtClean="0"/>
              <a:pPr>
                <a:defRPr/>
              </a:pPr>
              <a:t>27</a:t>
            </a:fld>
            <a:endParaRPr lang="en-US" dirty="0"/>
          </a:p>
        </p:txBody>
      </p:sp>
      <p:pic>
        <p:nvPicPr>
          <p:cNvPr id="7" name="図 1"/>
          <p:cNvPicPr>
            <a:picLocks noChangeAspect="1"/>
          </p:cNvPicPr>
          <p:nvPr/>
        </p:nvPicPr>
        <p:blipFill>
          <a:blip r:embed="rId2" cstate="email">
            <a:alphaModFix amt="50000"/>
            <a:extLst>
              <a:ext uri="{28A0092B-C50C-407E-A947-70E740481C1C}">
                <a14:useLocalDpi xmlns:a14="http://schemas.microsoft.com/office/drawing/2010/main"/>
              </a:ext>
            </a:extLst>
          </a:blip>
          <a:srcRect/>
          <a:stretch>
            <a:fillRect/>
          </a:stretch>
        </p:blipFill>
        <p:spPr bwMode="auto">
          <a:xfrm>
            <a:off x="2443624" y="986737"/>
            <a:ext cx="6776576" cy="5082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FDFBA49A-92B1-06C6-0981-D803DC267F65}"/>
              </a:ext>
            </a:extLst>
          </p:cNvPr>
          <p:cNvSpPr>
            <a:spLocks noGrp="1"/>
          </p:cNvSpPr>
          <p:nvPr>
            <p:ph type="ftr" sz="quarter" idx="10"/>
          </p:nvPr>
        </p:nvSpPr>
        <p:spPr>
          <a:xfrm>
            <a:off x="5520905" y="6356450"/>
            <a:ext cx="5655095" cy="364628"/>
          </a:xfrm>
        </p:spPr>
        <p:txBody>
          <a:bodyPr/>
          <a:lstStyle/>
          <a:p>
            <a:pPr>
              <a:defRPr/>
            </a:pPr>
            <a:r>
              <a:rPr lang="en-US" dirty="0"/>
              <a:t>Eiichi Wakai</a:t>
            </a:r>
          </a:p>
        </p:txBody>
      </p:sp>
      <p:sp>
        <p:nvSpPr>
          <p:cNvPr id="5" name="テキスト ボックス 4">
            <a:extLst>
              <a:ext uri="{FF2B5EF4-FFF2-40B4-BE49-F238E27FC236}">
                <a16:creationId xmlns:a16="http://schemas.microsoft.com/office/drawing/2014/main" id="{FA11E59D-AA7D-A5EC-CB3D-05A9F3482247}"/>
              </a:ext>
            </a:extLst>
          </p:cNvPr>
          <p:cNvSpPr txBox="1"/>
          <p:nvPr/>
        </p:nvSpPr>
        <p:spPr>
          <a:xfrm>
            <a:off x="126999" y="1001138"/>
            <a:ext cx="11988800" cy="5078313"/>
          </a:xfrm>
          <a:prstGeom prst="rect">
            <a:avLst/>
          </a:prstGeom>
          <a:noFill/>
        </p:spPr>
        <p:txBody>
          <a:bodyPr wrap="square" rtlCol="0">
            <a:spAutoFit/>
          </a:bodyPr>
          <a:lstStyle/>
          <a:p>
            <a:r>
              <a:rPr kumimoji="1" lang="en-US" altLang="ja-JP" dirty="0">
                <a:latin typeface="Times New Roman" panose="02020603050405020304" pitchFamily="18" charset="0"/>
                <a:cs typeface="Times New Roman" panose="02020603050405020304" pitchFamily="18" charset="0"/>
              </a:rPr>
              <a:t>We are very thanks to the members of engineering and research teams of FRIB.</a:t>
            </a:r>
          </a:p>
          <a:p>
            <a:endParaRPr kumimoji="1" lang="en-US" altLang="ja-JP" dirty="0">
              <a:latin typeface="Times New Roman" panose="02020603050405020304" pitchFamily="18" charset="0"/>
              <a:cs typeface="Times New Roman" panose="02020603050405020304" pitchFamily="18" charset="0"/>
            </a:endParaRPr>
          </a:p>
          <a:p>
            <a:r>
              <a:rPr kumimoji="1" lang="en-US" altLang="ja-JP" dirty="0">
                <a:latin typeface="Times New Roman" panose="02020603050405020304" pitchFamily="18" charset="0"/>
                <a:cs typeface="Times New Roman" panose="02020603050405020304" pitchFamily="18" charset="0"/>
              </a:rPr>
              <a:t>The PIE after BLIP irradiation was performed in PNNL and we are grateful to Drs. D. Edwards, D. Senor, </a:t>
            </a:r>
            <a:r>
              <a:rPr kumimoji="1" lang="en-US" altLang="ja-JP" dirty="0">
                <a:solidFill>
                  <a:srgbClr val="222222"/>
                </a:solidFill>
                <a:latin typeface="Times New Roman" panose="02020603050405020304" pitchFamily="18" charset="0"/>
                <a:cs typeface="Times New Roman" panose="02020603050405020304" pitchFamily="18" charset="0"/>
              </a:rPr>
              <a:t>A.</a:t>
            </a:r>
            <a:r>
              <a:rPr lang="en-US" altLang="ja-JP" b="0" i="0" dirty="0">
                <a:solidFill>
                  <a:srgbClr val="222222"/>
                </a:solidFill>
                <a:effectLst/>
                <a:latin typeface="Times New Roman" panose="02020603050405020304" pitchFamily="18" charset="0"/>
                <a:cs typeface="Times New Roman" panose="02020603050405020304" pitchFamily="18" charset="0"/>
              </a:rPr>
              <a:t> Casella (PNNL) for their work </a:t>
            </a:r>
            <a:r>
              <a:rPr kumimoji="1" lang="en-US" altLang="ja-JP" dirty="0">
                <a:latin typeface="Times New Roman" panose="02020603050405020304" pitchFamily="18" charset="0"/>
                <a:cs typeface="Times New Roman" panose="02020603050405020304" pitchFamily="18" charset="0"/>
              </a:rPr>
              <a:t>and P. Hurth (Fermilab) for his coordination in the </a:t>
            </a:r>
            <a:r>
              <a:rPr kumimoji="1" lang="en-US" altLang="ja-JP" dirty="0" err="1">
                <a:latin typeface="Times New Roman" panose="02020603050405020304" pitchFamily="18" charset="0"/>
                <a:cs typeface="Times New Roman" panose="02020603050405020304" pitchFamily="18" charset="0"/>
              </a:rPr>
              <a:t>RaDIATE</a:t>
            </a:r>
            <a:r>
              <a:rPr kumimoji="1" lang="en-US" altLang="ja-JP" dirty="0">
                <a:latin typeface="Times New Roman" panose="02020603050405020304" pitchFamily="18" charset="0"/>
                <a:cs typeface="Times New Roman" panose="02020603050405020304" pitchFamily="18" charset="0"/>
              </a:rPr>
              <a:t> collaboration. </a:t>
            </a:r>
          </a:p>
          <a:p>
            <a:endParaRPr kumimoji="1" lang="en-US" altLang="ja-JP" dirty="0">
              <a:latin typeface="Times New Roman" panose="02020603050405020304" pitchFamily="18" charset="0"/>
              <a:cs typeface="Times New Roman" panose="02020603050405020304" pitchFamily="18" charset="0"/>
            </a:endParaRPr>
          </a:p>
          <a:p>
            <a:r>
              <a:rPr kumimoji="1" lang="en-US" altLang="ja-JP" dirty="0">
                <a:latin typeface="Times New Roman" panose="02020603050405020304" pitchFamily="18" charset="0"/>
                <a:cs typeface="Times New Roman" panose="02020603050405020304" pitchFamily="18" charset="0"/>
              </a:rPr>
              <a:t>In low energy ion irradiation experiment of University of Tokyo, we are grateful to Dr. S. Kano and Prof. H. Abe.</a:t>
            </a:r>
          </a:p>
          <a:p>
            <a:endParaRPr kumimoji="1" lang="en-US" altLang="ja-JP" dirty="0">
              <a:latin typeface="Times New Roman" panose="02020603050405020304" pitchFamily="18" charset="0"/>
              <a:cs typeface="Times New Roman" panose="02020603050405020304" pitchFamily="18" charset="0"/>
            </a:endParaRPr>
          </a:p>
          <a:p>
            <a:r>
              <a:rPr kumimoji="1" lang="en-US" altLang="ja-JP" dirty="0">
                <a:latin typeface="Times New Roman" panose="02020603050405020304" pitchFamily="18" charset="0"/>
                <a:cs typeface="Times New Roman" panose="02020603050405020304" pitchFamily="18" charset="0"/>
              </a:rPr>
              <a:t>In the microstructural analysis,  we are grateful to Prof. T. </a:t>
            </a:r>
            <a:r>
              <a:rPr kumimoji="1" lang="en-US" altLang="ja-JP" dirty="0" err="1">
                <a:latin typeface="Times New Roman" panose="02020603050405020304" pitchFamily="18" charset="0"/>
                <a:cs typeface="Times New Roman" panose="02020603050405020304" pitchFamily="18" charset="0"/>
              </a:rPr>
              <a:t>Shibayama</a:t>
            </a:r>
            <a:r>
              <a:rPr kumimoji="1" lang="en-US" altLang="ja-JP" dirty="0">
                <a:latin typeface="Times New Roman" panose="02020603050405020304" pitchFamily="18" charset="0"/>
                <a:cs typeface="Times New Roman" panose="02020603050405020304" pitchFamily="18" charset="0"/>
              </a:rPr>
              <a:t> (Hokkaido University), Prof. K. </a:t>
            </a:r>
            <a:r>
              <a:rPr kumimoji="1" lang="en-US" altLang="ja-JP" dirty="0" err="1">
                <a:latin typeface="Times New Roman" panose="02020603050405020304" pitchFamily="18" charset="0"/>
                <a:cs typeface="Times New Roman" panose="02020603050405020304" pitchFamily="18" charset="0"/>
              </a:rPr>
              <a:t>Furuya</a:t>
            </a:r>
            <a:r>
              <a:rPr kumimoji="1" lang="en-US" altLang="ja-JP" dirty="0">
                <a:latin typeface="Times New Roman" panose="02020603050405020304" pitchFamily="18" charset="0"/>
                <a:cs typeface="Times New Roman" panose="02020603050405020304" pitchFamily="18" charset="0"/>
              </a:rPr>
              <a:t> (Hachinohe College) and Dr. A. Hasegawa and Y. Nakayama (National Institute of Materials Science) for their support and discussion.</a:t>
            </a:r>
          </a:p>
          <a:p>
            <a:endParaRPr kumimoji="1" lang="en-US" altLang="ja-JP" dirty="0">
              <a:latin typeface="Times New Roman" panose="02020603050405020304" pitchFamily="18" charset="0"/>
              <a:cs typeface="Times New Roman" panose="02020603050405020304" pitchFamily="18" charset="0"/>
            </a:endParaRPr>
          </a:p>
          <a:p>
            <a:r>
              <a:rPr kumimoji="1" lang="en-US" altLang="ja-JP" dirty="0">
                <a:latin typeface="Times New Roman" panose="02020603050405020304" pitchFamily="18" charset="0"/>
                <a:cs typeface="Times New Roman" panose="02020603050405020304" pitchFamily="18" charset="0"/>
              </a:rPr>
              <a:t>In compressive tests at high temperature, we are grateful to Ms. N. </a:t>
            </a:r>
            <a:r>
              <a:rPr kumimoji="1" lang="en-US" altLang="ja-JP" dirty="0" err="1">
                <a:latin typeface="Times New Roman" panose="02020603050405020304" pitchFamily="18" charset="0"/>
                <a:cs typeface="Times New Roman" panose="02020603050405020304" pitchFamily="18" charset="0"/>
              </a:rPr>
              <a:t>Motohashi</a:t>
            </a:r>
            <a:r>
              <a:rPr kumimoji="1" lang="en-US" altLang="ja-JP" dirty="0">
                <a:latin typeface="Times New Roman" panose="02020603050405020304" pitchFamily="18" charset="0"/>
                <a:cs typeface="Times New Roman" panose="02020603050405020304" pitchFamily="18" charset="0"/>
              </a:rPr>
              <a:t> and Mr. S. Kuroda (NIMS), and Dr. Y. Noto (NIFS) for several related tests under a collaboration study.</a:t>
            </a:r>
          </a:p>
          <a:p>
            <a:endParaRPr kumimoji="1" lang="en-US" altLang="ja-JP" dirty="0">
              <a:latin typeface="Times New Roman" panose="02020603050405020304" pitchFamily="18" charset="0"/>
              <a:cs typeface="Times New Roman" panose="02020603050405020304" pitchFamily="18" charset="0"/>
            </a:endParaRPr>
          </a:p>
          <a:p>
            <a:r>
              <a:rPr kumimoji="1" lang="en-US" altLang="ja-JP" dirty="0">
                <a:latin typeface="Times New Roman" panose="02020603050405020304" pitchFamily="18" charset="0"/>
                <a:cs typeface="Times New Roman" panose="02020603050405020304" pitchFamily="18" charset="0"/>
              </a:rPr>
              <a:t>A part of this work</a:t>
            </a:r>
            <a:r>
              <a:rPr lang="en-US" altLang="ja-JP" kern="100" dirty="0">
                <a:effectLst/>
                <a:latin typeface="Times New Roman" panose="02020603050405020304" pitchFamily="18" charset="0"/>
                <a:ea typeface="游明朝" panose="02020400000000000000" pitchFamily="18" charset="-128"/>
                <a:cs typeface="Times New Roman" panose="02020603050405020304" pitchFamily="18" charset="0"/>
              </a:rPr>
              <a:t> was supported by JSPS Grants-in-Aid for Scientific Research (21H04668, 21H04480), MEXT‘s Nanotechnology Platform (JPMXP09A21HK0074) and NIFS general collaboration program. A part of this work was also conducted at the Hokkaido University and NIMS as a program of “Nanotechnology Platform” and “ARIM” and NOF of NIMS </a:t>
            </a:r>
            <a:r>
              <a:rPr lang="en-US" altLang="ja-JP" kern="100" dirty="0">
                <a:latin typeface="Times New Roman" panose="02020603050405020304" pitchFamily="18" charset="0"/>
                <a:ea typeface="游明朝" panose="02020400000000000000" pitchFamily="18" charset="-128"/>
                <a:cs typeface="Times New Roman" panose="02020603050405020304" pitchFamily="18" charset="0"/>
              </a:rPr>
              <a:t>in </a:t>
            </a:r>
            <a:r>
              <a:rPr lang="en-US" altLang="ja-JP" kern="100" dirty="0">
                <a:effectLst/>
                <a:latin typeface="Times New Roman" panose="02020603050405020304" pitchFamily="18" charset="0"/>
                <a:ea typeface="游明朝" panose="02020400000000000000" pitchFamily="18" charset="-128"/>
                <a:cs typeface="Times New Roman" panose="02020603050405020304" pitchFamily="18" charset="0"/>
              </a:rPr>
              <a:t>the Ministry of Education, Culture, Sports, Science and Technology (MEXT), Japan</a:t>
            </a:r>
            <a:r>
              <a:rPr lang="en-US" altLang="ja-JP" kern="100" dirty="0">
                <a:latin typeface="Times New Roman" panose="02020603050405020304" pitchFamily="18" charset="0"/>
                <a:ea typeface="游明朝" panose="02020400000000000000" pitchFamily="18" charset="-128"/>
                <a:cs typeface="Times New Roman" panose="02020603050405020304" pitchFamily="18" charset="0"/>
              </a:rPr>
              <a:t>, and</a:t>
            </a:r>
            <a:r>
              <a:rPr lang="ja-JP" altLang="en-US" kern="100" dirty="0">
                <a:latin typeface="Times New Roman" panose="02020603050405020304" pitchFamily="18" charset="0"/>
                <a:ea typeface="游明朝" panose="02020400000000000000" pitchFamily="18" charset="-128"/>
                <a:cs typeface="Times New Roman" panose="02020603050405020304" pitchFamily="18" charset="0"/>
              </a:rPr>
              <a:t> </a:t>
            </a:r>
            <a:r>
              <a:rPr lang="en-US" altLang="ja-JP" kern="100" dirty="0">
                <a:latin typeface="Times New Roman" panose="02020603050405020304" pitchFamily="18" charset="0"/>
                <a:ea typeface="游明朝" panose="02020400000000000000" pitchFamily="18" charset="-128"/>
                <a:cs typeface="Times New Roman" panose="02020603050405020304" pitchFamily="18" charset="0"/>
              </a:rPr>
              <a:t>t</a:t>
            </a:r>
            <a:r>
              <a:rPr lang="en-US" altLang="ja-JP" kern="100" dirty="0">
                <a:effectLst/>
                <a:latin typeface="Times New Roman" panose="02020603050405020304" pitchFamily="18" charset="0"/>
                <a:ea typeface="游明朝" panose="02020400000000000000" pitchFamily="18" charset="-128"/>
                <a:cs typeface="Times New Roman" panose="02020603050405020304" pitchFamily="18" charset="0"/>
              </a:rPr>
              <a:t>he Japan-US Science and Technology Cooperation Program </a:t>
            </a:r>
            <a:r>
              <a:rPr lang="ja-JP" altLang="en-US" kern="100" dirty="0">
                <a:effectLst/>
                <a:latin typeface="Times New Roman" panose="02020603050405020304" pitchFamily="18" charset="0"/>
                <a:ea typeface="游明朝" panose="02020400000000000000" pitchFamily="18" charset="-128"/>
                <a:cs typeface="Times New Roman" panose="02020603050405020304" pitchFamily="18" charset="0"/>
              </a:rPr>
              <a:t>（</a:t>
            </a:r>
            <a:r>
              <a:rPr lang="en-US" altLang="ja-JP" kern="100" dirty="0">
                <a:effectLst/>
                <a:latin typeface="Times New Roman" panose="02020603050405020304" pitchFamily="18" charset="0"/>
                <a:ea typeface="游明朝" panose="02020400000000000000" pitchFamily="18" charset="-128"/>
                <a:cs typeface="Times New Roman" panose="02020603050405020304" pitchFamily="18" charset="0"/>
              </a:rPr>
              <a:t>High Energy Physics</a:t>
            </a:r>
            <a:r>
              <a:rPr lang="ja-JP" altLang="en-US" kern="100" dirty="0">
                <a:effectLst/>
                <a:latin typeface="Times New Roman" panose="02020603050405020304" pitchFamily="18" charset="0"/>
                <a:ea typeface="游明朝" panose="02020400000000000000" pitchFamily="18" charset="-128"/>
                <a:cs typeface="Times New Roman" panose="02020603050405020304" pitchFamily="18" charset="0"/>
              </a:rPr>
              <a:t>）</a:t>
            </a:r>
            <a:endParaRPr kumimoji="1" lang="ja-JP"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3082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a:extLst>
              <a:ext uri="{FF2B5EF4-FFF2-40B4-BE49-F238E27FC236}">
                <a16:creationId xmlns:a16="http://schemas.microsoft.com/office/drawing/2014/main" id="{FE43991C-47B3-3B9F-C8F8-80536982DAD6}"/>
              </a:ext>
            </a:extLst>
          </p:cNvPr>
          <p:cNvSpPr>
            <a:spLocks noGrp="1"/>
          </p:cNvSpPr>
          <p:nvPr>
            <p:ph type="ftr" sz="quarter" idx="10"/>
          </p:nvPr>
        </p:nvSpPr>
        <p:spPr/>
        <p:txBody>
          <a:bodyPr/>
          <a:lstStyle/>
          <a:p>
            <a:pPr>
              <a:defRPr/>
            </a:pPr>
            <a:r>
              <a:rPr lang="en-US"/>
              <a:t>A. Presenter, June 2024 - TAC Review - ##</a:t>
            </a:r>
            <a:endParaRPr lang="en-US" dirty="0"/>
          </a:p>
        </p:txBody>
      </p:sp>
      <p:sp>
        <p:nvSpPr>
          <p:cNvPr id="4" name="スライド番号プレースホルダー 3">
            <a:extLst>
              <a:ext uri="{FF2B5EF4-FFF2-40B4-BE49-F238E27FC236}">
                <a16:creationId xmlns:a16="http://schemas.microsoft.com/office/drawing/2014/main" id="{CE5EB097-3792-93AB-50B4-D6C0869DEF95}"/>
              </a:ext>
            </a:extLst>
          </p:cNvPr>
          <p:cNvSpPr>
            <a:spLocks noGrp="1"/>
          </p:cNvSpPr>
          <p:nvPr>
            <p:ph type="sldNum" sz="quarter" idx="11"/>
          </p:nvPr>
        </p:nvSpPr>
        <p:spPr/>
        <p:txBody>
          <a:bodyPr/>
          <a:lstStyle/>
          <a:p>
            <a:pPr>
              <a:defRPr/>
            </a:pPr>
            <a:r>
              <a:rPr lang="en-US"/>
              <a:t>, Slide </a:t>
            </a:r>
            <a:fld id="{CF988859-7953-4624-98C4-717249B46A15}" type="slidenum">
              <a:rPr lang="en-US" smtClean="0"/>
              <a:pPr>
                <a:defRPr/>
              </a:pPr>
              <a:t>28</a:t>
            </a:fld>
            <a:endParaRPr lang="en-US" dirty="0"/>
          </a:p>
        </p:txBody>
      </p:sp>
      <p:sp>
        <p:nvSpPr>
          <p:cNvPr id="5" name="テキスト ボックス 4">
            <a:extLst>
              <a:ext uri="{FF2B5EF4-FFF2-40B4-BE49-F238E27FC236}">
                <a16:creationId xmlns:a16="http://schemas.microsoft.com/office/drawing/2014/main" id="{63DC0AAB-EDEE-11BC-085B-7716A327FC86}"/>
              </a:ext>
            </a:extLst>
          </p:cNvPr>
          <p:cNvSpPr txBox="1"/>
          <p:nvPr/>
        </p:nvSpPr>
        <p:spPr>
          <a:xfrm>
            <a:off x="3898780" y="3044279"/>
            <a:ext cx="4457700" cy="769441"/>
          </a:xfrm>
          <a:prstGeom prst="rect">
            <a:avLst/>
          </a:prstGeom>
          <a:noFill/>
        </p:spPr>
        <p:txBody>
          <a:bodyPr wrap="square" rtlCol="0">
            <a:spAutoFit/>
          </a:bodyPr>
          <a:lstStyle/>
          <a:p>
            <a:r>
              <a:rPr kumimoji="1" lang="en-US" altLang="ja-JP" sz="4400" dirty="0"/>
              <a:t>Back-up Slides</a:t>
            </a:r>
            <a:endParaRPr kumimoji="1" lang="ja-JP" altLang="en-US" sz="4400" dirty="0"/>
          </a:p>
        </p:txBody>
      </p:sp>
    </p:spTree>
    <p:extLst>
      <p:ext uri="{BB962C8B-B14F-4D97-AF65-F5344CB8AC3E}">
        <p14:creationId xmlns:p14="http://schemas.microsoft.com/office/powerpoint/2010/main" val="16249740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C1A0D-359C-89C1-83FA-00F48BD0C172}"/>
              </a:ext>
            </a:extLst>
          </p:cNvPr>
          <p:cNvSpPr>
            <a:spLocks noGrp="1"/>
          </p:cNvSpPr>
          <p:nvPr>
            <p:ph type="title"/>
          </p:nvPr>
        </p:nvSpPr>
        <p:spPr>
          <a:xfrm>
            <a:off x="101600" y="69095"/>
            <a:ext cx="11988800" cy="911948"/>
          </a:xfrm>
        </p:spPr>
        <p:txBody>
          <a:bodyPr/>
          <a:lstStyle/>
          <a:p>
            <a:r>
              <a:rPr lang="en-US" dirty="0"/>
              <a:t>Updated Fabrication Test of Beam Window in J-PARC (Neutrino Facility)</a:t>
            </a:r>
          </a:p>
        </p:txBody>
      </p:sp>
      <p:sp>
        <p:nvSpPr>
          <p:cNvPr id="4" name="Slide Number Placeholder 3">
            <a:extLst>
              <a:ext uri="{FF2B5EF4-FFF2-40B4-BE49-F238E27FC236}">
                <a16:creationId xmlns:a16="http://schemas.microsoft.com/office/drawing/2014/main" id="{AFF73C66-0194-A058-9FC8-1BA22528FA7D}"/>
              </a:ext>
            </a:extLst>
          </p:cNvPr>
          <p:cNvSpPr>
            <a:spLocks noGrp="1"/>
          </p:cNvSpPr>
          <p:nvPr>
            <p:ph type="sldNum" sz="quarter" idx="11"/>
          </p:nvPr>
        </p:nvSpPr>
        <p:spPr/>
        <p:txBody>
          <a:bodyPr/>
          <a:lstStyle/>
          <a:p>
            <a:pPr>
              <a:defRPr/>
            </a:pPr>
            <a:r>
              <a:rPr lang="en-US"/>
              <a:t>, Slide </a:t>
            </a:r>
            <a:fld id="{CF988859-7953-4624-98C4-717249B46A15}" type="slidenum">
              <a:rPr lang="en-US" smtClean="0"/>
              <a:pPr>
                <a:defRPr/>
              </a:pPr>
              <a:t>29</a:t>
            </a:fld>
            <a:endParaRPr lang="en-US" dirty="0"/>
          </a:p>
        </p:txBody>
      </p:sp>
      <p:pic>
        <p:nvPicPr>
          <p:cNvPr id="6" name="Picture 5">
            <a:extLst>
              <a:ext uri="{FF2B5EF4-FFF2-40B4-BE49-F238E27FC236}">
                <a16:creationId xmlns:a16="http://schemas.microsoft.com/office/drawing/2014/main" id="{0BCEDD09-A45B-F5C5-6A6D-C11A93EEF6B8}"/>
              </a:ext>
            </a:extLst>
          </p:cNvPr>
          <p:cNvPicPr>
            <a:picLocks noChangeAspect="1"/>
          </p:cNvPicPr>
          <p:nvPr/>
        </p:nvPicPr>
        <p:blipFill>
          <a:blip r:embed="rId2"/>
          <a:stretch>
            <a:fillRect/>
          </a:stretch>
        </p:blipFill>
        <p:spPr>
          <a:xfrm>
            <a:off x="214312" y="2048589"/>
            <a:ext cx="11763375" cy="2971800"/>
          </a:xfrm>
          <a:prstGeom prst="rect">
            <a:avLst/>
          </a:prstGeom>
        </p:spPr>
      </p:pic>
      <p:sp>
        <p:nvSpPr>
          <p:cNvPr id="8" name="TextBox 7">
            <a:extLst>
              <a:ext uri="{FF2B5EF4-FFF2-40B4-BE49-F238E27FC236}">
                <a16:creationId xmlns:a16="http://schemas.microsoft.com/office/drawing/2014/main" id="{D0D85AF5-F703-BF73-DBD3-B9B6B65F49B3}"/>
              </a:ext>
            </a:extLst>
          </p:cNvPr>
          <p:cNvSpPr txBox="1"/>
          <p:nvPr/>
        </p:nvSpPr>
        <p:spPr>
          <a:xfrm>
            <a:off x="236083" y="5308097"/>
            <a:ext cx="2964317" cy="523220"/>
          </a:xfrm>
          <a:prstGeom prst="rect">
            <a:avLst/>
          </a:prstGeom>
          <a:noFill/>
        </p:spPr>
        <p:txBody>
          <a:bodyPr wrap="square">
            <a:spAutoFit/>
          </a:bodyPr>
          <a:lstStyle/>
          <a:p>
            <a:r>
              <a:rPr lang="da-DK" sz="1400" dirty="0"/>
              <a:t>T.Ishida, E.Wakai et al. J.Nucl. Mat. 541 (2020) 152413</a:t>
            </a:r>
            <a:endParaRPr lang="en-US" sz="1400" dirty="0"/>
          </a:p>
        </p:txBody>
      </p:sp>
      <p:sp>
        <p:nvSpPr>
          <p:cNvPr id="9" name="TextBox 8">
            <a:extLst>
              <a:ext uri="{FF2B5EF4-FFF2-40B4-BE49-F238E27FC236}">
                <a16:creationId xmlns:a16="http://schemas.microsoft.com/office/drawing/2014/main" id="{AD38414E-8FF1-4E23-A65A-7BB24E01C6D7}"/>
              </a:ext>
            </a:extLst>
          </p:cNvPr>
          <p:cNvSpPr txBox="1"/>
          <p:nvPr/>
        </p:nvSpPr>
        <p:spPr>
          <a:xfrm>
            <a:off x="8088110" y="981043"/>
            <a:ext cx="3773690" cy="830997"/>
          </a:xfrm>
          <a:prstGeom prst="rect">
            <a:avLst/>
          </a:prstGeom>
          <a:solidFill>
            <a:schemeClr val="accent2">
              <a:lumMod val="20000"/>
              <a:lumOff val="80000"/>
            </a:schemeClr>
          </a:solidFill>
        </p:spPr>
        <p:txBody>
          <a:bodyPr wrap="square" rtlCol="0">
            <a:spAutoFit/>
          </a:bodyPr>
          <a:lstStyle/>
          <a:p>
            <a:r>
              <a:rPr lang="en-US" sz="2400" b="1" dirty="0">
                <a:solidFill>
                  <a:srgbClr val="7030A0"/>
                </a:solidFill>
              </a:rPr>
              <a:t>Recent New Fabrication Test in J-PARC</a:t>
            </a:r>
          </a:p>
        </p:txBody>
      </p:sp>
      <p:cxnSp>
        <p:nvCxnSpPr>
          <p:cNvPr id="11" name="Straight Connector 10">
            <a:extLst>
              <a:ext uri="{FF2B5EF4-FFF2-40B4-BE49-F238E27FC236}">
                <a16:creationId xmlns:a16="http://schemas.microsoft.com/office/drawing/2014/main" id="{B099A4D1-C305-595B-8220-8F6C9B0573D9}"/>
              </a:ext>
            </a:extLst>
          </p:cNvPr>
          <p:cNvCxnSpPr>
            <a:cxnSpLocks/>
          </p:cNvCxnSpPr>
          <p:nvPr/>
        </p:nvCxnSpPr>
        <p:spPr>
          <a:xfrm>
            <a:off x="7848600" y="1049178"/>
            <a:ext cx="0" cy="4970622"/>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4A2B5898-78B1-400C-2912-EACA72F680CF}"/>
              </a:ext>
            </a:extLst>
          </p:cNvPr>
          <p:cNvSpPr txBox="1"/>
          <p:nvPr/>
        </p:nvSpPr>
        <p:spPr>
          <a:xfrm>
            <a:off x="101601" y="1109815"/>
            <a:ext cx="7293428" cy="830997"/>
          </a:xfrm>
          <a:prstGeom prst="rect">
            <a:avLst/>
          </a:prstGeom>
          <a:solidFill>
            <a:schemeClr val="accent2">
              <a:lumMod val="20000"/>
              <a:lumOff val="80000"/>
            </a:schemeClr>
          </a:solidFill>
        </p:spPr>
        <p:txBody>
          <a:bodyPr wrap="square" rtlCol="0">
            <a:spAutoFit/>
          </a:bodyPr>
          <a:lstStyle/>
          <a:p>
            <a:r>
              <a:rPr lang="en-US" sz="2400" b="1" dirty="0"/>
              <a:t>Beam Window of Neutrino Facility of J-PARC under collaboration of UKRI</a:t>
            </a:r>
          </a:p>
        </p:txBody>
      </p:sp>
      <p:sp>
        <p:nvSpPr>
          <p:cNvPr id="14" name="TextBox 13">
            <a:extLst>
              <a:ext uri="{FF2B5EF4-FFF2-40B4-BE49-F238E27FC236}">
                <a16:creationId xmlns:a16="http://schemas.microsoft.com/office/drawing/2014/main" id="{0FA01883-54FB-A05C-CB59-3207FA888B3B}"/>
              </a:ext>
            </a:extLst>
          </p:cNvPr>
          <p:cNvSpPr txBox="1"/>
          <p:nvPr/>
        </p:nvSpPr>
        <p:spPr>
          <a:xfrm>
            <a:off x="8458200" y="1756146"/>
            <a:ext cx="3784601" cy="369332"/>
          </a:xfrm>
          <a:prstGeom prst="rect">
            <a:avLst/>
          </a:prstGeom>
          <a:noFill/>
        </p:spPr>
        <p:txBody>
          <a:bodyPr wrap="square" rtlCol="0">
            <a:spAutoFit/>
          </a:bodyPr>
          <a:lstStyle/>
          <a:p>
            <a:r>
              <a:rPr lang="en-US" b="1" dirty="0">
                <a:solidFill>
                  <a:srgbClr val="FF0000"/>
                </a:solidFill>
              </a:rPr>
              <a:t>0.5 mm thickness in minimum</a:t>
            </a:r>
          </a:p>
        </p:txBody>
      </p:sp>
      <p:cxnSp>
        <p:nvCxnSpPr>
          <p:cNvPr id="16" name="Straight Arrow Connector 15">
            <a:extLst>
              <a:ext uri="{FF2B5EF4-FFF2-40B4-BE49-F238E27FC236}">
                <a16:creationId xmlns:a16="http://schemas.microsoft.com/office/drawing/2014/main" id="{8826F048-4B29-953D-2523-AC22FCF61D39}"/>
              </a:ext>
            </a:extLst>
          </p:cNvPr>
          <p:cNvCxnSpPr>
            <a:cxnSpLocks/>
          </p:cNvCxnSpPr>
          <p:nvPr/>
        </p:nvCxnSpPr>
        <p:spPr>
          <a:xfrm flipH="1">
            <a:off x="9144000" y="2125478"/>
            <a:ext cx="1219200" cy="541522"/>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33BB5469-5B4C-605F-EC7C-70868F8C4CD5}"/>
              </a:ext>
            </a:extLst>
          </p:cNvPr>
          <p:cNvCxnSpPr>
            <a:cxnSpLocks/>
            <a:stCxn id="14" idx="2"/>
          </p:cNvCxnSpPr>
          <p:nvPr/>
        </p:nvCxnSpPr>
        <p:spPr>
          <a:xfrm>
            <a:off x="10350501" y="2125478"/>
            <a:ext cx="622299" cy="521732"/>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pic>
        <p:nvPicPr>
          <p:cNvPr id="3" name="図 2">
            <a:extLst>
              <a:ext uri="{FF2B5EF4-FFF2-40B4-BE49-F238E27FC236}">
                <a16:creationId xmlns:a16="http://schemas.microsoft.com/office/drawing/2014/main" id="{DC382E12-DA60-DD13-B5B1-7467BE695A2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53201" y="5584514"/>
            <a:ext cx="1226342" cy="1226342"/>
          </a:xfrm>
          <a:prstGeom prst="rect">
            <a:avLst/>
          </a:prstGeom>
        </p:spPr>
      </p:pic>
      <p:pic>
        <p:nvPicPr>
          <p:cNvPr id="5" name="図 4">
            <a:extLst>
              <a:ext uri="{FF2B5EF4-FFF2-40B4-BE49-F238E27FC236}">
                <a16:creationId xmlns:a16="http://schemas.microsoft.com/office/drawing/2014/main" id="{7EECB557-2F54-2C86-E3AF-75BEB57C9D0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32659" y="5018750"/>
            <a:ext cx="1120542" cy="1991297"/>
          </a:xfrm>
          <a:prstGeom prst="rect">
            <a:avLst/>
          </a:prstGeom>
        </p:spPr>
      </p:pic>
      <p:pic>
        <p:nvPicPr>
          <p:cNvPr id="7" name="Picture 4" descr="C:\Documents and Settings\kami\デスクトップ\epi-2006anl\jparclogo1.gif">
            <a:extLst>
              <a:ext uri="{FF2B5EF4-FFF2-40B4-BE49-F238E27FC236}">
                <a16:creationId xmlns:a16="http://schemas.microsoft.com/office/drawing/2014/main" id="{9C7EC4B6-BC1A-615A-EBE8-3D343035EA8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570667" y="5182624"/>
            <a:ext cx="948006" cy="760532"/>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69227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Materials for High-Power </a:t>
            </a:r>
            <a:r>
              <a:rPr lang="en-US" dirty="0" err="1"/>
              <a:t>Targetry</a:t>
            </a:r>
            <a:r>
              <a:rPr lang="en-US" dirty="0"/>
              <a:t> System</a:t>
            </a:r>
          </a:p>
        </p:txBody>
      </p:sp>
      <p:sp>
        <p:nvSpPr>
          <p:cNvPr id="4" name="Slide Number Placeholder 3"/>
          <p:cNvSpPr>
            <a:spLocks noGrp="1"/>
          </p:cNvSpPr>
          <p:nvPr>
            <p:ph type="sldNum" sz="quarter" idx="11"/>
          </p:nvPr>
        </p:nvSpPr>
        <p:spPr/>
        <p:txBody>
          <a:bodyPr/>
          <a:lstStyle/>
          <a:p>
            <a:pPr>
              <a:defRPr/>
            </a:pPr>
            <a:r>
              <a:rPr lang="en-US"/>
              <a:t>, Slide </a:t>
            </a:r>
            <a:fld id="{CF988859-7953-4624-98C4-717249B46A15}" type="slidenum">
              <a:rPr lang="en-US" smtClean="0"/>
              <a:pPr>
                <a:defRPr/>
              </a:pPr>
              <a:t>3</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780394873"/>
              </p:ext>
            </p:extLst>
          </p:nvPr>
        </p:nvGraphicFramePr>
        <p:xfrm>
          <a:off x="260343" y="1851369"/>
          <a:ext cx="11671314" cy="2128764"/>
        </p:xfrm>
        <a:graphic>
          <a:graphicData uri="http://schemas.openxmlformats.org/drawingml/2006/table">
            <a:tbl>
              <a:tblPr firstRow="1" bandRow="1">
                <a:tableStyleId>{5C22544A-7EE6-4342-B048-85BDC9FD1C3A}</a:tableStyleId>
              </a:tblPr>
              <a:tblGrid>
                <a:gridCol w="2530320">
                  <a:extLst>
                    <a:ext uri="{9D8B030D-6E8A-4147-A177-3AD203B41FA5}">
                      <a16:colId xmlns:a16="http://schemas.microsoft.com/office/drawing/2014/main" val="2487517093"/>
                    </a:ext>
                  </a:extLst>
                </a:gridCol>
                <a:gridCol w="2161677">
                  <a:extLst>
                    <a:ext uri="{9D8B030D-6E8A-4147-A177-3AD203B41FA5}">
                      <a16:colId xmlns:a16="http://schemas.microsoft.com/office/drawing/2014/main" val="3863418067"/>
                    </a:ext>
                  </a:extLst>
                </a:gridCol>
                <a:gridCol w="2387320">
                  <a:extLst>
                    <a:ext uri="{9D8B030D-6E8A-4147-A177-3AD203B41FA5}">
                      <a16:colId xmlns:a16="http://schemas.microsoft.com/office/drawing/2014/main" val="2960943879"/>
                    </a:ext>
                  </a:extLst>
                </a:gridCol>
                <a:gridCol w="4591997">
                  <a:extLst>
                    <a:ext uri="{9D8B030D-6E8A-4147-A177-3AD203B41FA5}">
                      <a16:colId xmlns:a16="http://schemas.microsoft.com/office/drawing/2014/main" val="2983623685"/>
                    </a:ext>
                  </a:extLst>
                </a:gridCol>
              </a:tblGrid>
              <a:tr h="348102">
                <a:tc>
                  <a:txBody>
                    <a:bodyPr/>
                    <a:lstStyle/>
                    <a:p>
                      <a:r>
                        <a:rPr lang="en-US" sz="1400" dirty="0"/>
                        <a:t>Material</a:t>
                      </a:r>
                    </a:p>
                  </a:txBody>
                  <a:tcPr/>
                </a:tc>
                <a:tc>
                  <a:txBody>
                    <a:bodyPr/>
                    <a:lstStyle/>
                    <a:p>
                      <a:r>
                        <a:rPr lang="en-US" sz="1400" dirty="0"/>
                        <a:t>Melting Point (</a:t>
                      </a:r>
                      <a:r>
                        <a:rPr lang="en-US" sz="1400" baseline="30000" dirty="0" err="1"/>
                        <a:t>o</a:t>
                      </a:r>
                      <a:r>
                        <a:rPr lang="en-US" sz="1400" dirty="0" err="1"/>
                        <a:t>C</a:t>
                      </a:r>
                      <a:r>
                        <a:rPr lang="en-US" sz="1400" dirty="0"/>
                        <a:t>)</a:t>
                      </a:r>
                    </a:p>
                  </a:txBody>
                  <a:tcPr/>
                </a:tc>
                <a:tc>
                  <a:txBody>
                    <a:bodyPr/>
                    <a:lstStyle/>
                    <a:p>
                      <a:r>
                        <a:rPr lang="en-US" sz="1400" dirty="0"/>
                        <a:t>Crystal structure at RT</a:t>
                      </a:r>
                    </a:p>
                  </a:txBody>
                  <a:tcPr/>
                </a:tc>
                <a:tc>
                  <a:txBody>
                    <a:bodyPr/>
                    <a:lstStyle/>
                    <a:p>
                      <a:r>
                        <a:rPr lang="en-US" sz="1400" dirty="0"/>
                        <a:t>Threshold displacement energy (eV) </a:t>
                      </a:r>
                    </a:p>
                  </a:txBody>
                  <a:tcPr/>
                </a:tc>
                <a:extLst>
                  <a:ext uri="{0D108BD9-81ED-4DB2-BD59-A6C34878D82A}">
                    <a16:rowId xmlns:a16="http://schemas.microsoft.com/office/drawing/2014/main" val="3040263372"/>
                  </a:ext>
                </a:extLst>
              </a:tr>
              <a:tr h="348102">
                <a:tc>
                  <a:txBody>
                    <a:bodyPr/>
                    <a:lstStyle/>
                    <a:p>
                      <a:r>
                        <a:rPr lang="en-US" sz="1400" dirty="0"/>
                        <a:t>Al</a:t>
                      </a:r>
                    </a:p>
                  </a:txBody>
                  <a:tcPr/>
                </a:tc>
                <a:tc>
                  <a:txBody>
                    <a:bodyPr/>
                    <a:lstStyle/>
                    <a:p>
                      <a:r>
                        <a:rPr lang="en-US" sz="1400" dirty="0"/>
                        <a:t>660</a:t>
                      </a:r>
                    </a:p>
                  </a:txBody>
                  <a:tcPr/>
                </a:tc>
                <a:tc>
                  <a:txBody>
                    <a:bodyPr/>
                    <a:lstStyle/>
                    <a:p>
                      <a:r>
                        <a:rPr lang="en-US" sz="1400" dirty="0"/>
                        <a:t>FCC</a:t>
                      </a:r>
                    </a:p>
                  </a:txBody>
                  <a:tcPr/>
                </a:tc>
                <a:tc>
                  <a:txBody>
                    <a:bodyPr/>
                    <a:lstStyle/>
                    <a:p>
                      <a:r>
                        <a:rPr lang="en-US" sz="1400" b="1" dirty="0">
                          <a:solidFill>
                            <a:srgbClr val="FF0000"/>
                          </a:solidFill>
                        </a:rPr>
                        <a:t>27</a:t>
                      </a:r>
                      <a:r>
                        <a:rPr lang="en-US" sz="1400" dirty="0"/>
                        <a:t>(*4), 16.5(*5)</a:t>
                      </a:r>
                    </a:p>
                  </a:txBody>
                  <a:tcPr/>
                </a:tc>
                <a:extLst>
                  <a:ext uri="{0D108BD9-81ED-4DB2-BD59-A6C34878D82A}">
                    <a16:rowId xmlns:a16="http://schemas.microsoft.com/office/drawing/2014/main" val="1440677825"/>
                  </a:ext>
                </a:extLst>
              </a:tr>
              <a:tr h="348102">
                <a:tc>
                  <a:txBody>
                    <a:bodyPr/>
                    <a:lstStyle/>
                    <a:p>
                      <a:r>
                        <a:rPr lang="en-US" sz="1400" dirty="0"/>
                        <a:t>Graphite</a:t>
                      </a:r>
                    </a:p>
                  </a:txBody>
                  <a:tcPr/>
                </a:tc>
                <a:tc>
                  <a:txBody>
                    <a:bodyPr/>
                    <a:lstStyle/>
                    <a:p>
                      <a:r>
                        <a:rPr lang="en-US" sz="1400" dirty="0"/>
                        <a:t>3800 - 3950</a:t>
                      </a:r>
                    </a:p>
                  </a:txBody>
                  <a:tcPr/>
                </a:tc>
                <a:tc>
                  <a:txBody>
                    <a:bodyPr/>
                    <a:lstStyle/>
                    <a:p>
                      <a:r>
                        <a:rPr lang="en-US" sz="1400" dirty="0"/>
                        <a:t>Hexagonal</a:t>
                      </a:r>
                    </a:p>
                  </a:txBody>
                  <a:tcPr/>
                </a:tc>
                <a:tc>
                  <a:txBody>
                    <a:bodyPr/>
                    <a:lstStyle/>
                    <a:p>
                      <a:r>
                        <a:rPr lang="en-US" sz="1400" b="1" dirty="0">
                          <a:solidFill>
                            <a:srgbClr val="FF0000"/>
                          </a:solidFill>
                        </a:rPr>
                        <a:t>60</a:t>
                      </a:r>
                      <a:r>
                        <a:rPr lang="en-US" sz="1400" baseline="0" dirty="0"/>
                        <a:t> (*1), </a:t>
                      </a:r>
                      <a:r>
                        <a:rPr lang="en-US" sz="1400" b="1" baseline="0" dirty="0">
                          <a:solidFill>
                            <a:srgbClr val="0070C0"/>
                          </a:solidFill>
                        </a:rPr>
                        <a:t>24</a:t>
                      </a:r>
                      <a:r>
                        <a:rPr lang="en-US" sz="1400" baseline="0" dirty="0"/>
                        <a:t> at 0 </a:t>
                      </a:r>
                      <a:r>
                        <a:rPr lang="en-US" sz="1400" baseline="0" dirty="0" err="1"/>
                        <a:t>dpa</a:t>
                      </a:r>
                      <a:r>
                        <a:rPr lang="en-US" sz="1400" baseline="0" dirty="0"/>
                        <a:t> (*2, *3) and 12 at 1dpa (*2), </a:t>
                      </a:r>
                      <a:r>
                        <a:rPr lang="en-US" sz="1400" b="1" baseline="0" dirty="0">
                          <a:solidFill>
                            <a:srgbClr val="FF0000"/>
                          </a:solidFill>
                        </a:rPr>
                        <a:t>69</a:t>
                      </a:r>
                      <a:r>
                        <a:rPr lang="en-US" sz="1400" baseline="0" dirty="0"/>
                        <a:t> (*4), 25(*5)</a:t>
                      </a:r>
                      <a:endParaRPr lang="en-US" sz="1400" dirty="0"/>
                    </a:p>
                  </a:txBody>
                  <a:tcPr/>
                </a:tc>
                <a:extLst>
                  <a:ext uri="{0D108BD9-81ED-4DB2-BD59-A6C34878D82A}">
                    <a16:rowId xmlns:a16="http://schemas.microsoft.com/office/drawing/2014/main" val="2965791971"/>
                  </a:ext>
                </a:extLst>
              </a:tr>
              <a:tr h="209680">
                <a:tc>
                  <a:txBody>
                    <a:bodyPr/>
                    <a:lstStyle/>
                    <a:p>
                      <a:r>
                        <a:rPr lang="en-US" sz="1400" dirty="0"/>
                        <a:t>Cu</a:t>
                      </a:r>
                    </a:p>
                  </a:txBody>
                  <a:tcPr/>
                </a:tc>
                <a:tc>
                  <a:txBody>
                    <a:bodyPr/>
                    <a:lstStyle/>
                    <a:p>
                      <a:r>
                        <a:rPr lang="en-US" sz="1400" dirty="0"/>
                        <a:t>1084</a:t>
                      </a:r>
                    </a:p>
                  </a:txBody>
                  <a:tcPr/>
                </a:tc>
                <a:tc>
                  <a:txBody>
                    <a:bodyPr/>
                    <a:lstStyle/>
                    <a:p>
                      <a:r>
                        <a:rPr lang="en-US" sz="1400" dirty="0"/>
                        <a:t>FCC</a:t>
                      </a:r>
                    </a:p>
                  </a:txBody>
                  <a:tcPr/>
                </a:tc>
                <a:tc>
                  <a:txBody>
                    <a:bodyPr/>
                    <a:lstStyle/>
                    <a:p>
                      <a:r>
                        <a:rPr lang="en-US" sz="1400" b="1" dirty="0">
                          <a:solidFill>
                            <a:srgbClr val="FF0000"/>
                          </a:solidFill>
                        </a:rPr>
                        <a:t>33</a:t>
                      </a:r>
                      <a:r>
                        <a:rPr lang="en-US" sz="1400" dirty="0"/>
                        <a:t>(*4), 19(*5), 30</a:t>
                      </a:r>
                      <a:r>
                        <a:rPr lang="en-US" sz="1400" baseline="0" dirty="0"/>
                        <a:t>  (*6), </a:t>
                      </a:r>
                      <a:endParaRPr lang="en-US" sz="1400" dirty="0"/>
                    </a:p>
                  </a:txBody>
                  <a:tcPr/>
                </a:tc>
                <a:extLst>
                  <a:ext uri="{0D108BD9-81ED-4DB2-BD59-A6C34878D82A}">
                    <a16:rowId xmlns:a16="http://schemas.microsoft.com/office/drawing/2014/main" val="1626343159"/>
                  </a:ext>
                </a:extLst>
              </a:tr>
              <a:tr h="209680">
                <a:tc>
                  <a:txBody>
                    <a:bodyPr/>
                    <a:lstStyle/>
                    <a:p>
                      <a:r>
                        <a:rPr lang="en-US" sz="1400" dirty="0" err="1"/>
                        <a:t>Ti</a:t>
                      </a:r>
                      <a:endParaRPr lang="en-US" sz="1400" dirty="0"/>
                    </a:p>
                  </a:txBody>
                  <a:tcPr/>
                </a:tc>
                <a:tc>
                  <a:txBody>
                    <a:bodyPr/>
                    <a:lstStyle/>
                    <a:p>
                      <a:r>
                        <a:rPr lang="en-US" sz="1400" dirty="0"/>
                        <a:t>1668</a:t>
                      </a:r>
                    </a:p>
                  </a:txBody>
                  <a:tcPr/>
                </a:tc>
                <a:tc>
                  <a:txBody>
                    <a:bodyPr/>
                    <a:lstStyle/>
                    <a:p>
                      <a:r>
                        <a:rPr lang="en-US" sz="1400" dirty="0"/>
                        <a:t>HCP</a:t>
                      </a:r>
                    </a:p>
                  </a:txBody>
                  <a:tcPr/>
                </a:tc>
                <a:tc>
                  <a:txBody>
                    <a:bodyPr/>
                    <a:lstStyle/>
                    <a:p>
                      <a:r>
                        <a:rPr lang="en-US" sz="1400" dirty="0"/>
                        <a:t>19(*5), 21 (0.3-0.5 MeV electron),</a:t>
                      </a:r>
                      <a:r>
                        <a:rPr lang="en-US" sz="1400" baseline="0" dirty="0"/>
                        <a:t> 31 ( 0.5-2.5 MeV) (*7)</a:t>
                      </a:r>
                      <a:endParaRPr lang="en-US" sz="1400" dirty="0"/>
                    </a:p>
                  </a:txBody>
                  <a:tcPr/>
                </a:tc>
                <a:extLst>
                  <a:ext uri="{0D108BD9-81ED-4DB2-BD59-A6C34878D82A}">
                    <a16:rowId xmlns:a16="http://schemas.microsoft.com/office/drawing/2014/main" val="186772374"/>
                  </a:ext>
                </a:extLst>
              </a:tr>
              <a:tr h="209680">
                <a:tc>
                  <a:txBody>
                    <a:bodyPr/>
                    <a:lstStyle/>
                    <a:p>
                      <a:r>
                        <a:rPr lang="en-US" sz="1400" dirty="0"/>
                        <a:t>Ti-64 Alloy</a:t>
                      </a:r>
                    </a:p>
                  </a:txBody>
                  <a:tcPr/>
                </a:tc>
                <a:tc>
                  <a:txBody>
                    <a:bodyPr/>
                    <a:lstStyle/>
                    <a:p>
                      <a:endParaRPr lang="en-US" sz="1400" dirty="0"/>
                    </a:p>
                  </a:txBody>
                  <a:tcPr/>
                </a:tc>
                <a:tc>
                  <a:txBody>
                    <a:bodyPr/>
                    <a:lstStyle/>
                    <a:p>
                      <a:r>
                        <a:rPr lang="en-US" sz="1400" dirty="0"/>
                        <a:t>HCP+BCC</a:t>
                      </a:r>
                    </a:p>
                  </a:txBody>
                  <a:tcPr/>
                </a:tc>
                <a:tc>
                  <a:txBody>
                    <a:bodyPr/>
                    <a:lstStyle/>
                    <a:p>
                      <a:r>
                        <a:rPr lang="en-US" sz="1400" dirty="0"/>
                        <a:t>66 (in </a:t>
                      </a:r>
                      <a:r>
                        <a:rPr lang="el-GR" sz="1400" dirty="0"/>
                        <a:t>α-</a:t>
                      </a:r>
                      <a:r>
                        <a:rPr lang="en-US" sz="1400" dirty="0"/>
                        <a:t>phase), 46 (in</a:t>
                      </a:r>
                      <a:r>
                        <a:rPr lang="el-GR" sz="1400" dirty="0"/>
                        <a:t> β-</a:t>
                      </a:r>
                      <a:r>
                        <a:rPr lang="en-US" sz="1400" dirty="0"/>
                        <a:t>phase) (*8)</a:t>
                      </a:r>
                    </a:p>
                  </a:txBody>
                  <a:tcPr/>
                </a:tc>
                <a:extLst>
                  <a:ext uri="{0D108BD9-81ED-4DB2-BD59-A6C34878D82A}">
                    <a16:rowId xmlns:a16="http://schemas.microsoft.com/office/drawing/2014/main" val="429864851"/>
                  </a:ext>
                </a:extLst>
              </a:tr>
            </a:tbl>
          </a:graphicData>
        </a:graphic>
      </p:graphicFrame>
      <p:sp>
        <p:nvSpPr>
          <p:cNvPr id="6" name="Rectangle 5"/>
          <p:cNvSpPr/>
          <p:nvPr/>
        </p:nvSpPr>
        <p:spPr>
          <a:xfrm>
            <a:off x="5314950" y="3980133"/>
            <a:ext cx="6877050" cy="2169825"/>
          </a:xfrm>
          <a:prstGeom prst="rect">
            <a:avLst/>
          </a:prstGeom>
        </p:spPr>
        <p:txBody>
          <a:bodyPr wrap="square">
            <a:spAutoFit/>
          </a:bodyPr>
          <a:lstStyle/>
          <a:p>
            <a:r>
              <a:rPr lang="en-US" sz="900" i="1" dirty="0"/>
              <a:t>*1: UK Nuclear Industry Standard</a:t>
            </a:r>
          </a:p>
          <a:p>
            <a:r>
              <a:rPr lang="en-US" sz="900" i="1" dirty="0"/>
              <a:t>*2:  (For pristine graphite, the best estimate of Ed is 24 eV. Ed decreases with increasing irradiation damage, dropping by nearly a factor of 2 at a dose of one displacement per atom. For a fully disordered amorphous-carbon structure, Ed is around 5 eV. )</a:t>
            </a:r>
          </a:p>
          <a:p>
            <a:r>
              <a:rPr lang="en-US" sz="900" i="1" dirty="0"/>
              <a:t>*3: IAEA Techdoc-1154 in 2000, Irradiation damage in graphite due to fast neutrons in fission and fusion systems. </a:t>
            </a:r>
          </a:p>
          <a:p>
            <a:r>
              <a:rPr lang="en-US" sz="900" i="1" dirty="0"/>
              <a:t>*4: Y. Iwamoto, S. </a:t>
            </a:r>
            <a:r>
              <a:rPr lang="en-US" sz="900" i="1" dirty="0" err="1"/>
              <a:t>Meigo</a:t>
            </a:r>
            <a:r>
              <a:rPr lang="en-US" sz="900" i="1" dirty="0"/>
              <a:t>, S. Hashimoto, Estimation of reliable displacements-per-atom based on </a:t>
            </a:r>
            <a:r>
              <a:rPr lang="en-US" sz="900" i="1" dirty="0" err="1"/>
              <a:t>athermal</a:t>
            </a:r>
            <a:r>
              <a:rPr lang="en-US" sz="900" i="1" dirty="0"/>
              <a:t> recombination-corrected model in radiation environments at nuclear</a:t>
            </a:r>
          </a:p>
          <a:p>
            <a:r>
              <a:rPr lang="en-US" sz="900" i="1" dirty="0"/>
              <a:t>fission, fusion, and accelerator facilities, Journal of Nuclear Materials 538 (2020) 152261</a:t>
            </a:r>
          </a:p>
          <a:p>
            <a:r>
              <a:rPr lang="en-US" sz="900" i="1" dirty="0"/>
              <a:t>*5: H.H. Anderson, The Depth Resolution of Sputter Profiling, Appl. Phys. 18, 131--140 (1979).</a:t>
            </a:r>
          </a:p>
          <a:p>
            <a:r>
              <a:rPr lang="en-US" sz="900" i="1" dirty="0"/>
              <a:t>*6: </a:t>
            </a:r>
            <a:r>
              <a:rPr lang="en-US" sz="900" i="1" dirty="0" err="1"/>
              <a:t>A.Yu</a:t>
            </a:r>
            <a:r>
              <a:rPr lang="en-US" sz="900" i="1" dirty="0"/>
              <a:t>. </a:t>
            </a:r>
            <a:r>
              <a:rPr lang="en-US" sz="900" i="1" dirty="0" err="1"/>
              <a:t>Konobeye</a:t>
            </a:r>
            <a:r>
              <a:rPr lang="en-US" sz="900" i="1" dirty="0"/>
              <a:t>, U. Fischer, </a:t>
            </a:r>
            <a:r>
              <a:rPr lang="en-US" sz="900" i="1" dirty="0" err="1"/>
              <a:t>Yu.A</a:t>
            </a:r>
            <a:r>
              <a:rPr lang="en-US" sz="900" i="1" dirty="0"/>
              <a:t>. Korovin, S.P. </a:t>
            </a:r>
            <a:r>
              <a:rPr lang="en-US" sz="900" i="1" dirty="0" err="1"/>
              <a:t>Simakov</a:t>
            </a:r>
            <a:r>
              <a:rPr lang="en-US" sz="900" i="1" dirty="0"/>
              <a:t>, Evaluation of effective threshold displacement energies and other data required for the calculation of advanced atomic displacement cross-sections, Nuclear Energy and Technology 3 (2017) 169–175.</a:t>
            </a:r>
          </a:p>
          <a:p>
            <a:r>
              <a:rPr lang="en-US" sz="900" i="1" dirty="0"/>
              <a:t>*7: G. </a:t>
            </a:r>
            <a:r>
              <a:rPr lang="en-US" sz="900" i="1" dirty="0" err="1"/>
              <a:t>Sattonnay</a:t>
            </a:r>
            <a:r>
              <a:rPr lang="en-US" sz="900" i="1" dirty="0"/>
              <a:t>, et al., Determination of displacement threshold energies in pure </a:t>
            </a:r>
            <a:r>
              <a:rPr lang="en-US" sz="900" i="1" dirty="0" err="1"/>
              <a:t>Ti</a:t>
            </a:r>
            <a:r>
              <a:rPr lang="en-US" sz="900" i="1" dirty="0"/>
              <a:t> and in c-</a:t>
            </a:r>
            <a:r>
              <a:rPr lang="en-US" sz="900" i="1" dirty="0" err="1"/>
              <a:t>TiAl</a:t>
            </a:r>
            <a:r>
              <a:rPr lang="en-US" sz="900" i="1" dirty="0"/>
              <a:t> alloys by electron irradiation, J. </a:t>
            </a:r>
            <a:r>
              <a:rPr lang="en-US" sz="900" i="1" dirty="0" err="1"/>
              <a:t>Nucl</a:t>
            </a:r>
            <a:r>
              <a:rPr lang="en-US" sz="900" i="1" dirty="0"/>
              <a:t>. Mater. s 275 (1999) 63-73.</a:t>
            </a:r>
          </a:p>
          <a:p>
            <a:r>
              <a:rPr lang="en-US" sz="900" i="1" dirty="0"/>
              <a:t>*8: Ankit Roy, et al., Insights into radiation resistance of titanium alloys from displacement cascade simulations, J. </a:t>
            </a:r>
            <a:r>
              <a:rPr lang="en-US" sz="900" i="1" dirty="0" err="1"/>
              <a:t>Nucl</a:t>
            </a:r>
            <a:r>
              <a:rPr lang="en-US" sz="900" i="1" dirty="0"/>
              <a:t>. Mater. Volume 586, 2023, 154695. </a:t>
            </a:r>
          </a:p>
        </p:txBody>
      </p:sp>
      <p:sp>
        <p:nvSpPr>
          <p:cNvPr id="7" name="Footer Placeholder 2"/>
          <p:cNvSpPr>
            <a:spLocks noGrp="1"/>
          </p:cNvSpPr>
          <p:nvPr>
            <p:ph type="ftr" sz="quarter" idx="10"/>
          </p:nvPr>
        </p:nvSpPr>
        <p:spPr>
          <a:xfrm>
            <a:off x="5520905" y="6356450"/>
            <a:ext cx="5655095" cy="364628"/>
          </a:xfrm>
        </p:spPr>
        <p:txBody>
          <a:bodyPr/>
          <a:lstStyle/>
          <a:p>
            <a:pPr>
              <a:defRPr/>
            </a:pPr>
            <a:r>
              <a:rPr lang="en-US" dirty="0"/>
              <a:t>Eiichi Wakai,</a:t>
            </a:r>
          </a:p>
        </p:txBody>
      </p:sp>
      <p:sp>
        <p:nvSpPr>
          <p:cNvPr id="8" name="TextBox 7"/>
          <p:cNvSpPr txBox="1"/>
          <p:nvPr/>
        </p:nvSpPr>
        <p:spPr>
          <a:xfrm>
            <a:off x="123813" y="1020230"/>
            <a:ext cx="11560187" cy="769441"/>
          </a:xfrm>
          <a:prstGeom prst="rect">
            <a:avLst/>
          </a:prstGeom>
          <a:noFill/>
        </p:spPr>
        <p:txBody>
          <a:bodyPr wrap="square" rtlCol="0">
            <a:spAutoFit/>
          </a:bodyPr>
          <a:lstStyle/>
          <a:p>
            <a:pPr marL="342900" indent="-342900">
              <a:buFont typeface="Wingdings" panose="05000000000000000000" pitchFamily="2" charset="2"/>
              <a:buChar char="§"/>
            </a:pPr>
            <a:r>
              <a:rPr lang="en-US" sz="2200" b="1" dirty="0">
                <a:solidFill>
                  <a:srgbClr val="FF0000"/>
                </a:solidFill>
              </a:rPr>
              <a:t>Threshold displacement energy  (Td) </a:t>
            </a:r>
            <a:r>
              <a:rPr lang="en-US" sz="2200" dirty="0"/>
              <a:t>is the minimum kinetic energy that an atom in a solid needs to be permanently displaced from its site in the lattice to a defect position </a:t>
            </a:r>
          </a:p>
        </p:txBody>
      </p:sp>
      <p:pic>
        <p:nvPicPr>
          <p:cNvPr id="10" name="Picture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0038" y="4103528"/>
            <a:ext cx="4612962" cy="1916272"/>
          </a:xfrm>
          <a:prstGeom prst="rect">
            <a:avLst/>
          </a:prstGeom>
          <a:ln w="57150">
            <a:solidFill>
              <a:srgbClr val="00B0F0"/>
            </a:solidFill>
          </a:ln>
        </p:spPr>
      </p:pic>
    </p:spTree>
    <p:extLst>
      <p:ext uri="{BB962C8B-B14F-4D97-AF65-F5344CB8AC3E}">
        <p14:creationId xmlns:p14="http://schemas.microsoft.com/office/powerpoint/2010/main" val="37947010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94E4515-5C4F-4EE3-AE44-A48888F9C839}"/>
              </a:ext>
            </a:extLst>
          </p:cNvPr>
          <p:cNvSpPr txBox="1"/>
          <p:nvPr/>
        </p:nvSpPr>
        <p:spPr>
          <a:xfrm>
            <a:off x="159681" y="699307"/>
            <a:ext cx="8303438" cy="707886"/>
          </a:xfrm>
          <a:prstGeom prst="rect">
            <a:avLst/>
          </a:prstGeom>
          <a:noFill/>
        </p:spPr>
        <p:txBody>
          <a:bodyPr wrap="square" rtlCol="0">
            <a:spAutoFit/>
          </a:bodyPr>
          <a:lstStyle/>
          <a:p>
            <a:pPr defTabSz="457200">
              <a:defRPr/>
            </a:pPr>
            <a:r>
              <a:rPr lang="en-US" altLang="ja-JP" sz="2000" b="1" dirty="0">
                <a:solidFill>
                  <a:srgbClr val="336699"/>
                </a:solidFill>
                <a:latin typeface="Calibri" panose="020F0502020204030204"/>
                <a:ea typeface="游ゴシック" panose="020B0400000000000000" pitchFamily="50" charset="-128"/>
              </a:rPr>
              <a:t>Beam profile monitor receiving a small amount of proton beam at J-PARC</a:t>
            </a:r>
          </a:p>
          <a:p>
            <a:pPr defTabSz="457200">
              <a:defRPr/>
            </a:pPr>
            <a:r>
              <a:rPr lang="en-US" altLang="ja-JP" sz="2000" b="1" dirty="0">
                <a:solidFill>
                  <a:srgbClr val="336699"/>
                </a:solidFill>
                <a:latin typeface="Calibri" panose="020F0502020204030204"/>
                <a:ea typeface="游ゴシック" panose="020B0400000000000000" pitchFamily="50" charset="-128"/>
              </a:rPr>
              <a:t>Post Irradiation Exam of 50μm-thick </a:t>
            </a:r>
            <a:r>
              <a:rPr lang="en-US" altLang="ja-JP" sz="2000" b="1" dirty="0">
                <a:solidFill>
                  <a:srgbClr val="FF0000"/>
                </a:solidFill>
                <a:latin typeface="Calibri" panose="020F0502020204030204"/>
                <a:ea typeface="游ゴシック" panose="020B0400000000000000" pitchFamily="50" charset="-128"/>
              </a:rPr>
              <a:t>Ti-15V-3Cr-3Sn-3Al (Ti-15-3) alloy</a:t>
            </a:r>
            <a:r>
              <a:rPr lang="ja-JP" altLang="en-US" sz="2000" b="1" dirty="0">
                <a:solidFill>
                  <a:srgbClr val="FF0000"/>
                </a:solidFill>
                <a:latin typeface="Calibri" panose="020F0502020204030204"/>
                <a:ea typeface="游ゴシック" panose="020B0400000000000000" pitchFamily="50" charset="-128"/>
              </a:rPr>
              <a:t> </a:t>
            </a:r>
            <a:r>
              <a:rPr lang="en-US" altLang="ja-JP" sz="2000" b="1" dirty="0">
                <a:solidFill>
                  <a:srgbClr val="336699"/>
                </a:solidFill>
                <a:latin typeface="Calibri" panose="020F0502020204030204"/>
                <a:ea typeface="游ゴシック" panose="020B0400000000000000" pitchFamily="50" charset="-128"/>
              </a:rPr>
              <a:t>foils</a:t>
            </a:r>
          </a:p>
        </p:txBody>
      </p:sp>
      <p:pic>
        <p:nvPicPr>
          <p:cNvPr id="11270" name="Picture 6">
            <a:extLst>
              <a:ext uri="{FF2B5EF4-FFF2-40B4-BE49-F238E27FC236}">
                <a16:creationId xmlns:a16="http://schemas.microsoft.com/office/drawing/2014/main" id="{D74CA198-4A08-427E-863D-0F82ACCF0043}"/>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59681" y="1412305"/>
            <a:ext cx="3538019" cy="3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テキスト ボックス 23">
            <a:extLst>
              <a:ext uri="{FF2B5EF4-FFF2-40B4-BE49-F238E27FC236}">
                <a16:creationId xmlns:a16="http://schemas.microsoft.com/office/drawing/2014/main" id="{104CF30F-2C3A-45D4-BB9A-C166B9639271}"/>
              </a:ext>
            </a:extLst>
          </p:cNvPr>
          <p:cNvSpPr txBox="1"/>
          <p:nvPr/>
        </p:nvSpPr>
        <p:spPr>
          <a:xfrm>
            <a:off x="8650193" y="750615"/>
            <a:ext cx="3258741" cy="584775"/>
          </a:xfrm>
          <a:prstGeom prst="rect">
            <a:avLst/>
          </a:prstGeom>
          <a:noFill/>
        </p:spPr>
        <p:txBody>
          <a:bodyPr wrap="square" rtlCol="0">
            <a:spAutoFit/>
          </a:bodyPr>
          <a:lstStyle/>
          <a:p>
            <a:pPr defTabSz="457200">
              <a:defRPr/>
            </a:pPr>
            <a:r>
              <a:rPr kumimoji="1" lang="en-US" altLang="ja-JP" sz="1600" dirty="0">
                <a:solidFill>
                  <a:schemeClr val="accent5">
                    <a:lumMod val="50000"/>
                  </a:schemeClr>
                </a:solidFill>
                <a:hlinkClick r:id="rId3"/>
              </a:rPr>
              <a:t>T.Ishida, </a:t>
            </a:r>
            <a:r>
              <a:rPr kumimoji="1" lang="en-US" altLang="ja-JP" sz="1600" dirty="0" err="1">
                <a:solidFill>
                  <a:schemeClr val="accent5">
                    <a:lumMod val="50000"/>
                  </a:schemeClr>
                </a:solidFill>
                <a:hlinkClick r:id="rId3"/>
              </a:rPr>
              <a:t>E.Wakai</a:t>
            </a:r>
            <a:r>
              <a:rPr kumimoji="1" lang="en-US" altLang="ja-JP" sz="1600" dirty="0">
                <a:solidFill>
                  <a:schemeClr val="accent5">
                    <a:lumMod val="50000"/>
                  </a:schemeClr>
                </a:solidFill>
                <a:hlinkClick r:id="rId3"/>
              </a:rPr>
              <a:t> et al.</a:t>
            </a:r>
            <a:endParaRPr lang="en-US" altLang="ja-JP" sz="1600" dirty="0">
              <a:solidFill>
                <a:prstClr val="black"/>
              </a:solidFill>
              <a:latin typeface="Calibri" panose="020F0502020204030204"/>
              <a:ea typeface="游ゴシック" panose="020B0400000000000000" pitchFamily="50" charset="-128"/>
              <a:hlinkClick r:id="rId3"/>
            </a:endParaRPr>
          </a:p>
          <a:p>
            <a:pPr defTabSz="457200">
              <a:defRPr/>
            </a:pPr>
            <a:r>
              <a:rPr lang="en-US" altLang="ja-JP" sz="1600" dirty="0" err="1">
                <a:solidFill>
                  <a:prstClr val="black"/>
                </a:solidFill>
                <a:latin typeface="Calibri" panose="020F0502020204030204"/>
                <a:ea typeface="游ゴシック" panose="020B0400000000000000" pitchFamily="50" charset="-128"/>
                <a:hlinkClick r:id="rId3"/>
              </a:rPr>
              <a:t>Nucl</a:t>
            </a:r>
            <a:r>
              <a:rPr lang="en-US" altLang="ja-JP" sz="1600" dirty="0">
                <a:solidFill>
                  <a:prstClr val="black"/>
                </a:solidFill>
                <a:latin typeface="Calibri" panose="020F0502020204030204"/>
                <a:ea typeface="游ゴシック" panose="020B0400000000000000" pitchFamily="50" charset="-128"/>
                <a:hlinkClick r:id="rId3"/>
              </a:rPr>
              <a:t>. Mater. </a:t>
            </a:r>
            <a:r>
              <a:rPr lang="en-US" altLang="ja-JP" sz="1600" dirty="0" err="1">
                <a:solidFill>
                  <a:prstClr val="black"/>
                </a:solidFill>
                <a:latin typeface="Calibri" panose="020F0502020204030204"/>
                <a:ea typeface="游ゴシック" panose="020B0400000000000000" pitchFamily="50" charset="-128"/>
                <a:hlinkClick r:id="rId3"/>
              </a:rPr>
              <a:t>En</a:t>
            </a:r>
            <a:r>
              <a:rPr lang="en-US" altLang="ja-JP" sz="1600" dirty="0">
                <a:solidFill>
                  <a:prstClr val="black"/>
                </a:solidFill>
                <a:latin typeface="Calibri" panose="020F0502020204030204"/>
                <a:ea typeface="游ゴシック" panose="020B0400000000000000" pitchFamily="50" charset="-128"/>
                <a:hlinkClick r:id="rId3"/>
              </a:rPr>
              <a:t>. 15 (2018) 169-174</a:t>
            </a:r>
            <a:endParaRPr lang="ja-JP" altLang="en-US" sz="1600" dirty="0">
              <a:solidFill>
                <a:prstClr val="black"/>
              </a:solidFill>
              <a:latin typeface="Calibri" panose="020F0502020204030204"/>
              <a:ea typeface="游ゴシック" panose="020B0400000000000000" pitchFamily="50" charset="-128"/>
            </a:endParaRPr>
          </a:p>
        </p:txBody>
      </p:sp>
      <p:sp>
        <p:nvSpPr>
          <p:cNvPr id="3" name="スライド番号プレースホルダー 2"/>
          <p:cNvSpPr>
            <a:spLocks noGrp="1"/>
          </p:cNvSpPr>
          <p:nvPr>
            <p:ph type="sldNum" sz="quarter" idx="12"/>
          </p:nvPr>
        </p:nvSpPr>
        <p:spPr>
          <a:xfrm>
            <a:off x="10134600" y="6463828"/>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defTabSz="457200">
              <a:defRPr/>
            </a:pPr>
            <a:fld id="{5A7E91AC-8A4E-47BC-817F-3A34EB5EAD93}" type="slidenum">
              <a:rPr lang="ja-JP" altLang="en-US" smtClean="0"/>
              <a:pPr algn="r" defTabSz="457200">
                <a:defRPr/>
              </a:pPr>
              <a:t>30</a:t>
            </a:fld>
            <a:endParaRPr lang="ja-JP" altLang="en-US" sz="1200" dirty="0">
              <a:solidFill>
                <a:prstClr val="black">
                  <a:tint val="75000"/>
                </a:prstClr>
              </a:solidFill>
              <a:latin typeface="Calibri" panose="020F0502020204030204"/>
              <a:ea typeface="游ゴシック" panose="020B0400000000000000" pitchFamily="50" charset="-128"/>
            </a:endParaRPr>
          </a:p>
        </p:txBody>
      </p:sp>
      <p:sp>
        <p:nvSpPr>
          <p:cNvPr id="4" name="正方形/長方形 3"/>
          <p:cNvSpPr/>
          <p:nvPr/>
        </p:nvSpPr>
        <p:spPr>
          <a:xfrm>
            <a:off x="246184" y="4815985"/>
            <a:ext cx="2876157" cy="707886"/>
          </a:xfrm>
          <a:prstGeom prst="rect">
            <a:avLst/>
          </a:prstGeom>
          <a:solidFill>
            <a:schemeClr val="accent5"/>
          </a:solidFill>
          <a:effectLst>
            <a:outerShdw blurRad="50800" dist="38100" dir="2700000" algn="tl" rotWithShape="0">
              <a:prstClr val="black">
                <a:alpha val="40000"/>
              </a:prstClr>
            </a:outerShdw>
          </a:effectLst>
        </p:spPr>
        <p:txBody>
          <a:bodyPr wrap="square">
            <a:spAutoFit/>
          </a:bodyPr>
          <a:lstStyle/>
          <a:p>
            <a:pPr defTabSz="457200">
              <a:defRPr/>
            </a:pPr>
            <a:r>
              <a:rPr kumimoji="0" lang="en-US" altLang="ja-JP" sz="2000" kern="0" dirty="0">
                <a:solidFill>
                  <a:srgbClr val="336699"/>
                </a:solidFill>
                <a:latin typeface="Arial" panose="020B0604020202020204" pitchFamily="34" charset="0"/>
                <a:ea typeface="小塚ゴシック Pro M" panose="020B0700000000000000" pitchFamily="34" charset="-128"/>
                <a:cs typeface="Arial" panose="020B0604020202020204" pitchFamily="34" charset="0"/>
              </a:rPr>
              <a:t>Ti-1:  1.4×10</a:t>
            </a:r>
            <a:r>
              <a:rPr kumimoji="0" lang="en-US" altLang="ja-JP" sz="2000" kern="0" baseline="30000" dirty="0">
                <a:solidFill>
                  <a:srgbClr val="336699"/>
                </a:solidFill>
                <a:latin typeface="Arial" panose="020B0604020202020204" pitchFamily="34" charset="0"/>
                <a:ea typeface="小塚ゴシック Pro M" panose="020B0700000000000000" pitchFamily="34" charset="-128"/>
                <a:cs typeface="Arial" panose="020B0604020202020204" pitchFamily="34" charset="0"/>
              </a:rPr>
              <a:t>20</a:t>
            </a:r>
            <a:r>
              <a:rPr kumimoji="0" lang="en-US" altLang="ja-JP" sz="2000" kern="0" dirty="0">
                <a:solidFill>
                  <a:srgbClr val="336699"/>
                </a:solidFill>
                <a:latin typeface="Arial" panose="020B0604020202020204" pitchFamily="34" charset="0"/>
                <a:ea typeface="小塚ゴシック Pro M" panose="020B0700000000000000" pitchFamily="34" charset="-128"/>
                <a:cs typeface="Arial" panose="020B0604020202020204" pitchFamily="34" charset="0"/>
              </a:rPr>
              <a:t>pot   </a:t>
            </a:r>
          </a:p>
          <a:p>
            <a:pPr defTabSz="457200">
              <a:defRPr/>
            </a:pPr>
            <a:r>
              <a:rPr kumimoji="0" lang="en-US" altLang="ja-JP" sz="2000" kern="0" dirty="0">
                <a:solidFill>
                  <a:srgbClr val="FF0000"/>
                </a:solidFill>
                <a:latin typeface="Arial" panose="020B0604020202020204" pitchFamily="34" charset="0"/>
                <a:ea typeface="小塚ゴシック Pro M" panose="020B0700000000000000" pitchFamily="34" charset="-128"/>
                <a:cs typeface="Arial" panose="020B0604020202020204" pitchFamily="34" charset="0"/>
              </a:rPr>
              <a:t>0.12 peak DPA </a:t>
            </a:r>
            <a:r>
              <a:rPr kumimoji="0" lang="ja-JP" altLang="en-US" sz="2000" kern="0" dirty="0">
                <a:solidFill>
                  <a:srgbClr val="FF0000"/>
                </a:solidFill>
                <a:latin typeface="Arial" panose="020B0604020202020204" pitchFamily="34" charset="0"/>
                <a:ea typeface="小塚ゴシック Pro M" panose="020B0700000000000000" pitchFamily="34" charset="-128"/>
                <a:cs typeface="Arial" panose="020B0604020202020204" pitchFamily="34" charset="0"/>
              </a:rPr>
              <a:t>＠</a:t>
            </a:r>
            <a:r>
              <a:rPr kumimoji="0" lang="en-US" altLang="ja-JP" sz="2000" kern="0" dirty="0">
                <a:solidFill>
                  <a:srgbClr val="FF0000"/>
                </a:solidFill>
                <a:latin typeface="Arial" panose="020B0604020202020204" pitchFamily="34" charset="0"/>
                <a:ea typeface="小塚ゴシック Pro M" panose="020B0700000000000000" pitchFamily="34" charset="-128"/>
                <a:cs typeface="Arial" panose="020B0604020202020204" pitchFamily="34" charset="0"/>
              </a:rPr>
              <a:t>RT</a:t>
            </a:r>
            <a:endParaRPr kumimoji="0" lang="en-US" altLang="ja-JP" kern="0" dirty="0">
              <a:solidFill>
                <a:srgbClr val="FF0000"/>
              </a:solidFill>
              <a:latin typeface="Arial" panose="020B0604020202020204" pitchFamily="34" charset="0"/>
              <a:ea typeface="小塚ゴシック Pro M" panose="020B0700000000000000" pitchFamily="34" charset="-128"/>
              <a:cs typeface="Arial" panose="020B0604020202020204" pitchFamily="34" charset="0"/>
            </a:endParaRPr>
          </a:p>
        </p:txBody>
      </p:sp>
      <p:pic>
        <p:nvPicPr>
          <p:cNvPr id="9" name="Picture 2">
            <a:extLst>
              <a:ext uri="{FF2B5EF4-FFF2-40B4-BE49-F238E27FC236}">
                <a16:creationId xmlns:a16="http://schemas.microsoft.com/office/drawing/2014/main" id="{E018BA04-F60D-4DC8-B2CC-11B760A51834}"/>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436199" y="1404818"/>
            <a:ext cx="3200747" cy="32283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
            <a:extLst>
              <a:ext uri="{FF2B5EF4-FFF2-40B4-BE49-F238E27FC236}">
                <a16:creationId xmlns:a16="http://schemas.microsoft.com/office/drawing/2014/main" id="{6F66B949-F872-44A4-98CA-6A5CDF2DB04D}"/>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3969792" y="1473255"/>
            <a:ext cx="3194316" cy="3185897"/>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a:extLst>
              <a:ext uri="{FF2B5EF4-FFF2-40B4-BE49-F238E27FC236}">
                <a16:creationId xmlns:a16="http://schemas.microsoft.com/office/drawing/2014/main" id="{B08C8605-7D20-4D6D-AE22-12F822CE9C3F}"/>
              </a:ext>
            </a:extLst>
          </p:cNvPr>
          <p:cNvSpPr/>
          <p:nvPr/>
        </p:nvSpPr>
        <p:spPr>
          <a:xfrm>
            <a:off x="3411415" y="4742559"/>
            <a:ext cx="4024784" cy="923330"/>
          </a:xfrm>
          <a:prstGeom prst="rect">
            <a:avLst/>
          </a:prstGeom>
          <a:ln>
            <a:solidFill>
              <a:srgbClr val="99CCFF"/>
            </a:solidFill>
          </a:ln>
        </p:spPr>
        <p:txBody>
          <a:bodyPr wrap="square">
            <a:spAutoFit/>
          </a:bodyPr>
          <a:lstStyle/>
          <a:p>
            <a:pPr algn="ctr" defTabSz="457200">
              <a:defRPr/>
            </a:pPr>
            <a:r>
              <a:rPr lang="en-US" altLang="ja-JP" b="1" dirty="0">
                <a:solidFill>
                  <a:srgbClr val="FF0000"/>
                </a:solidFill>
                <a:highlight>
                  <a:srgbClr val="FFFFCC"/>
                </a:highlight>
              </a:rPr>
              <a:t>Very low density of defect clusters No significant changes on micro-Vickers hardness</a:t>
            </a:r>
          </a:p>
        </p:txBody>
      </p:sp>
      <p:sp>
        <p:nvSpPr>
          <p:cNvPr id="12" name="テキスト ボックス 11">
            <a:extLst>
              <a:ext uri="{FF2B5EF4-FFF2-40B4-BE49-F238E27FC236}">
                <a16:creationId xmlns:a16="http://schemas.microsoft.com/office/drawing/2014/main" id="{3E802E02-A803-435C-AFB9-88CA750051C1}"/>
              </a:ext>
            </a:extLst>
          </p:cNvPr>
          <p:cNvSpPr txBox="1"/>
          <p:nvPr/>
        </p:nvSpPr>
        <p:spPr>
          <a:xfrm>
            <a:off x="893618" y="5757217"/>
            <a:ext cx="8253220" cy="707886"/>
          </a:xfrm>
          <a:prstGeom prst="rect">
            <a:avLst/>
          </a:prstGeom>
          <a:solidFill>
            <a:srgbClr val="FFFFCC"/>
          </a:solidFill>
          <a:effectLst>
            <a:outerShdw blurRad="50800" dist="38100" dir="2700000" algn="tl" rotWithShape="0">
              <a:prstClr val="black">
                <a:alpha val="40000"/>
              </a:prstClr>
            </a:outerShdw>
          </a:effectLst>
        </p:spPr>
        <p:txBody>
          <a:bodyPr wrap="square" rtlCol="0">
            <a:spAutoFit/>
          </a:bodyPr>
          <a:lstStyle/>
          <a:p>
            <a:pPr defTabSz="457200">
              <a:defRPr/>
            </a:pPr>
            <a:r>
              <a:rPr lang="ja-JP" altLang="en-US" sz="2000" dirty="0">
                <a:solidFill>
                  <a:srgbClr val="336699"/>
                </a:solidFill>
                <a:latin typeface="メイリオ" panose="020B0604030504040204" pitchFamily="50" charset="-128"/>
                <a:ea typeface="メイリオ" panose="020B0604030504040204" pitchFamily="50" charset="-128"/>
                <a:cs typeface="Arial" panose="020B0604020202020204" pitchFamily="34" charset="0"/>
              </a:rPr>
              <a:t>“</a:t>
            </a:r>
            <a:r>
              <a:rPr lang="en-US" altLang="ja-JP" sz="2000" dirty="0">
                <a:solidFill>
                  <a:srgbClr val="336699"/>
                </a:solidFill>
                <a:latin typeface="メイリオ" panose="020B0604030504040204" pitchFamily="50" charset="-128"/>
                <a:ea typeface="メイリオ" panose="020B0604030504040204" pitchFamily="50" charset="-128"/>
                <a:cs typeface="Arial" panose="020B0604020202020204" pitchFamily="34" charset="0"/>
              </a:rPr>
              <a:t>15-3 Ti alloy may have a high resistance for radiation damage due to </a:t>
            </a:r>
            <a:r>
              <a:rPr lang="en-US" altLang="ja-JP" sz="2000" dirty="0">
                <a:solidFill>
                  <a:srgbClr val="FF0000"/>
                </a:solidFill>
                <a:latin typeface="メイリオ" panose="020B0604030504040204" pitchFamily="50" charset="-128"/>
                <a:ea typeface="メイリオ" panose="020B0604030504040204" pitchFamily="50" charset="-128"/>
                <a:cs typeface="Arial" panose="020B0604020202020204" pitchFamily="34" charset="0"/>
              </a:rPr>
              <a:t>nanoscale precipitates working as point defect sink cites</a:t>
            </a:r>
            <a:r>
              <a:rPr lang="ja-JP" altLang="en-US" sz="2000" dirty="0">
                <a:solidFill>
                  <a:srgbClr val="336699"/>
                </a:solidFill>
                <a:latin typeface="メイリオ" panose="020B0604030504040204" pitchFamily="50" charset="-128"/>
                <a:ea typeface="メイリオ" panose="020B0604030504040204" pitchFamily="50" charset="-128"/>
                <a:cs typeface="Arial" panose="020B0604020202020204" pitchFamily="34" charset="0"/>
              </a:rPr>
              <a:t>”</a:t>
            </a:r>
            <a:endParaRPr lang="en-US" altLang="ja-JP" sz="2000" dirty="0">
              <a:solidFill>
                <a:srgbClr val="336699"/>
              </a:solidFill>
              <a:latin typeface="メイリオ" panose="020B0604030504040204" pitchFamily="50" charset="-128"/>
              <a:ea typeface="メイリオ" panose="020B0604030504040204" pitchFamily="50" charset="-128"/>
              <a:cs typeface="Arial" panose="020B0604020202020204" pitchFamily="34" charset="0"/>
            </a:endParaRPr>
          </a:p>
        </p:txBody>
      </p:sp>
      <p:sp>
        <p:nvSpPr>
          <p:cNvPr id="13" name="矢印: 右 12">
            <a:extLst>
              <a:ext uri="{FF2B5EF4-FFF2-40B4-BE49-F238E27FC236}">
                <a16:creationId xmlns:a16="http://schemas.microsoft.com/office/drawing/2014/main" id="{708ADDEF-DA54-42AE-BB41-646A7E9BD76B}"/>
              </a:ext>
            </a:extLst>
          </p:cNvPr>
          <p:cNvSpPr/>
          <p:nvPr/>
        </p:nvSpPr>
        <p:spPr>
          <a:xfrm>
            <a:off x="243336" y="5889342"/>
            <a:ext cx="425324" cy="422370"/>
          </a:xfrm>
          <a:prstGeom prst="rightArrow">
            <a:avLst>
              <a:gd name="adj1" fmla="val 50000"/>
              <a:gd name="adj2" fmla="val 4684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a:solidFill>
                <a:prstClr val="white"/>
              </a:solidFill>
              <a:latin typeface="Calibri" panose="020F0502020204030204"/>
              <a:ea typeface="游ゴシック" panose="020B0400000000000000" pitchFamily="50" charset="-128"/>
            </a:endParaRPr>
          </a:p>
        </p:txBody>
      </p:sp>
      <p:sp>
        <p:nvSpPr>
          <p:cNvPr id="15" name="正方形/長方形 14">
            <a:extLst>
              <a:ext uri="{FF2B5EF4-FFF2-40B4-BE49-F238E27FC236}">
                <a16:creationId xmlns:a16="http://schemas.microsoft.com/office/drawing/2014/main" id="{09406C4B-AAA4-43B2-B1D3-89E69F8894A4}"/>
              </a:ext>
            </a:extLst>
          </p:cNvPr>
          <p:cNvSpPr/>
          <p:nvPr/>
        </p:nvSpPr>
        <p:spPr>
          <a:xfrm>
            <a:off x="246184" y="100985"/>
            <a:ext cx="11013703" cy="523220"/>
          </a:xfrm>
          <a:prstGeom prst="rect">
            <a:avLst/>
          </a:prstGeom>
        </p:spPr>
        <p:txBody>
          <a:bodyPr wrap="square">
            <a:spAutoFit/>
          </a:bodyPr>
          <a:lstStyle/>
          <a:p>
            <a:pPr algn="ctr" defTabSz="457200">
              <a:defRPr/>
            </a:pPr>
            <a:r>
              <a:rPr lang="en-US" altLang="ja-JP" sz="2800" b="1" dirty="0">
                <a:solidFill>
                  <a:srgbClr val="0070C0"/>
                </a:solidFill>
                <a:effectLst>
                  <a:outerShdw blurRad="38100" dist="38100" dir="2700000" algn="tl">
                    <a:srgbClr val="000000">
                      <a:alpha val="43137"/>
                    </a:srgbClr>
                  </a:outerShdw>
                </a:effectLst>
                <a:latin typeface="Britannic Bold" panose="020B0903060703020204" pitchFamily="34" charset="0"/>
              </a:rPr>
              <a:t>Radiation Damage Tolerance of Metastable β-phase</a:t>
            </a:r>
            <a:r>
              <a:rPr lang="ja-JP" altLang="en-US" sz="2800" b="1" dirty="0">
                <a:solidFill>
                  <a:srgbClr val="0070C0"/>
                </a:solidFill>
                <a:effectLst>
                  <a:outerShdw blurRad="38100" dist="38100" dir="2700000" algn="tl">
                    <a:srgbClr val="000000">
                      <a:alpha val="43137"/>
                    </a:srgbClr>
                  </a:outerShdw>
                </a:effectLst>
                <a:latin typeface="Britannic Bold" panose="020B0903060703020204" pitchFamily="34" charset="0"/>
              </a:rPr>
              <a:t> </a:t>
            </a:r>
            <a:r>
              <a:rPr lang="en-US" altLang="ja-JP" sz="2800" b="1" dirty="0">
                <a:solidFill>
                  <a:srgbClr val="0070C0"/>
                </a:solidFill>
                <a:effectLst>
                  <a:outerShdw blurRad="38100" dist="38100" dir="2700000" algn="tl">
                    <a:srgbClr val="000000">
                      <a:alpha val="43137"/>
                    </a:srgbClr>
                  </a:outerShdw>
                </a:effectLst>
                <a:latin typeface="Britannic Bold" panose="020B0903060703020204" pitchFamily="34" charset="0"/>
              </a:rPr>
              <a:t>Ti-15-3(ST) </a:t>
            </a:r>
          </a:p>
        </p:txBody>
      </p:sp>
      <p:pic>
        <p:nvPicPr>
          <p:cNvPr id="14" name="図 13">
            <a:extLst>
              <a:ext uri="{FF2B5EF4-FFF2-40B4-BE49-F238E27FC236}">
                <a16:creationId xmlns:a16="http://schemas.microsoft.com/office/drawing/2014/main" id="{34F8FFB8-32E7-F747-7F0A-1F740352A13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715005" y="1778666"/>
            <a:ext cx="1395372" cy="3097529"/>
          </a:xfrm>
          <a:prstGeom prst="rect">
            <a:avLst/>
          </a:prstGeom>
        </p:spPr>
      </p:pic>
      <p:sp>
        <p:nvSpPr>
          <p:cNvPr id="17" name="テキスト ボックス 16">
            <a:extLst>
              <a:ext uri="{FF2B5EF4-FFF2-40B4-BE49-F238E27FC236}">
                <a16:creationId xmlns:a16="http://schemas.microsoft.com/office/drawing/2014/main" id="{BBC25AF5-B2CA-B4AE-32F8-5EAE0A6F5F22}"/>
              </a:ext>
            </a:extLst>
          </p:cNvPr>
          <p:cNvSpPr txBox="1"/>
          <p:nvPr/>
        </p:nvSpPr>
        <p:spPr>
          <a:xfrm>
            <a:off x="9281800" y="5677646"/>
            <a:ext cx="2828577" cy="923330"/>
          </a:xfrm>
          <a:prstGeom prst="rect">
            <a:avLst/>
          </a:prstGeom>
          <a:noFill/>
          <a:ln>
            <a:solidFill>
              <a:schemeClr val="accent1"/>
            </a:solidFill>
          </a:ln>
        </p:spPr>
        <p:txBody>
          <a:bodyPr wrap="square">
            <a:spAutoFit/>
          </a:bodyPr>
          <a:lstStyle/>
          <a:p>
            <a:r>
              <a:rPr lang="en-US" altLang="ja-JP" dirty="0">
                <a:solidFill>
                  <a:srgbClr val="336699"/>
                </a:solidFill>
              </a:rPr>
              <a:t>2D concentration map of Ti varied 79-69at% with amplitude less than 5nm</a:t>
            </a:r>
            <a:endParaRPr lang="ja-JP" altLang="en-US" dirty="0">
              <a:solidFill>
                <a:srgbClr val="336699"/>
              </a:solidFill>
            </a:endParaRPr>
          </a:p>
        </p:txBody>
      </p:sp>
      <p:pic>
        <p:nvPicPr>
          <p:cNvPr id="21" name="図 20">
            <a:extLst>
              <a:ext uri="{FF2B5EF4-FFF2-40B4-BE49-F238E27FC236}">
                <a16:creationId xmlns:a16="http://schemas.microsoft.com/office/drawing/2014/main" id="{81C374AD-D5F3-AEA0-BB94-A95A39BF72B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715005" y="1429791"/>
            <a:ext cx="544883" cy="1523901"/>
          </a:xfrm>
          <a:prstGeom prst="rect">
            <a:avLst/>
          </a:prstGeom>
          <a:ln>
            <a:solidFill>
              <a:srgbClr val="FFFF00"/>
            </a:solidFill>
          </a:ln>
        </p:spPr>
      </p:pic>
      <p:sp>
        <p:nvSpPr>
          <p:cNvPr id="5" name="正方形/長方形 4">
            <a:extLst>
              <a:ext uri="{FF2B5EF4-FFF2-40B4-BE49-F238E27FC236}">
                <a16:creationId xmlns:a16="http://schemas.microsoft.com/office/drawing/2014/main" id="{857D7892-9081-4693-BA62-157CE10E1D2C}"/>
              </a:ext>
            </a:extLst>
          </p:cNvPr>
          <p:cNvSpPr/>
          <p:nvPr/>
        </p:nvSpPr>
        <p:spPr>
          <a:xfrm>
            <a:off x="7514258" y="4724510"/>
            <a:ext cx="4500573" cy="923330"/>
          </a:xfrm>
          <a:prstGeom prst="rect">
            <a:avLst/>
          </a:prstGeom>
          <a:ln>
            <a:solidFill>
              <a:srgbClr val="99CCFF"/>
            </a:solidFill>
          </a:ln>
        </p:spPr>
        <p:txBody>
          <a:bodyPr wrap="square">
            <a:spAutoFit/>
          </a:bodyPr>
          <a:lstStyle/>
          <a:p>
            <a:pPr algn="ctr"/>
            <a:r>
              <a:rPr lang="en-US" altLang="ja-JP" b="1" dirty="0">
                <a:solidFill>
                  <a:srgbClr val="0070C0"/>
                </a:solidFill>
              </a:rPr>
              <a:t>A high density of </a:t>
            </a:r>
            <a:r>
              <a:rPr lang="en-US" altLang="ja-JP" b="1" dirty="0">
                <a:solidFill>
                  <a:srgbClr val="FF0000"/>
                </a:solidFill>
                <a:highlight>
                  <a:srgbClr val="FFFFCC"/>
                </a:highlight>
              </a:rPr>
              <a:t>nano-clusters of ω</a:t>
            </a:r>
            <a:r>
              <a:rPr lang="ja-JP" altLang="en-US" b="1" dirty="0">
                <a:solidFill>
                  <a:srgbClr val="FF0000"/>
                </a:solidFill>
                <a:highlight>
                  <a:srgbClr val="FFFFCC"/>
                </a:highlight>
              </a:rPr>
              <a:t>　</a:t>
            </a:r>
            <a:r>
              <a:rPr lang="en-US" altLang="ja-JP" b="1" dirty="0">
                <a:solidFill>
                  <a:srgbClr val="FF0000"/>
                </a:solidFill>
                <a:highlight>
                  <a:srgbClr val="FFFFCC"/>
                </a:highlight>
              </a:rPr>
              <a:t>phase precursor</a:t>
            </a:r>
            <a:r>
              <a:rPr lang="en-US" altLang="ja-JP" b="1" dirty="0">
                <a:solidFill>
                  <a:srgbClr val="0070C0"/>
                </a:solidFill>
                <a:highlight>
                  <a:srgbClr val="FFFFCC"/>
                </a:highlight>
              </a:rPr>
              <a:t> </a:t>
            </a:r>
            <a:r>
              <a:rPr lang="en-US" altLang="ja-JP" b="1" dirty="0">
                <a:solidFill>
                  <a:srgbClr val="0070C0"/>
                </a:solidFill>
              </a:rPr>
              <a:t>(</a:t>
            </a:r>
            <a:r>
              <a:rPr lang="en-US" altLang="ja-JP" b="1" dirty="0" err="1">
                <a:solidFill>
                  <a:srgbClr val="0070C0"/>
                </a:solidFill>
              </a:rPr>
              <a:t>athermal</a:t>
            </a:r>
            <a:r>
              <a:rPr lang="en-US" altLang="ja-JP" b="1" dirty="0">
                <a:solidFill>
                  <a:srgbClr val="0070C0"/>
                </a:solidFill>
              </a:rPr>
              <a:t> ω phase)</a:t>
            </a:r>
          </a:p>
          <a:p>
            <a:pPr algn="ctr"/>
            <a:r>
              <a:rPr lang="en-US" altLang="ja-JP" b="1" dirty="0">
                <a:solidFill>
                  <a:srgbClr val="0070C0"/>
                </a:solidFill>
              </a:rPr>
              <a:t>stable after irradiation</a:t>
            </a:r>
          </a:p>
        </p:txBody>
      </p:sp>
    </p:spTree>
    <p:extLst>
      <p:ext uri="{BB962C8B-B14F-4D97-AF65-F5344CB8AC3E}">
        <p14:creationId xmlns:p14="http://schemas.microsoft.com/office/powerpoint/2010/main" val="27632100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5523BA-5E6F-187D-3AE6-4103A35C02A4}"/>
              </a:ext>
            </a:extLst>
          </p:cNvPr>
          <p:cNvSpPr>
            <a:spLocks noGrp="1"/>
          </p:cNvSpPr>
          <p:nvPr>
            <p:ph type="title"/>
          </p:nvPr>
        </p:nvSpPr>
        <p:spPr>
          <a:xfrm>
            <a:off x="154213" y="55869"/>
            <a:ext cx="7736837" cy="1185152"/>
          </a:xfrm>
        </p:spPr>
        <p:txBody>
          <a:bodyPr/>
          <a:lstStyle/>
          <a:p>
            <a:r>
              <a:rPr kumimoji="1" lang="en-US" altLang="ja-JP" sz="2800" dirty="0"/>
              <a:t>Phase transformation of ω phase precursor in metastable β phase of Ti-15-3 ST (</a:t>
            </a:r>
            <a:r>
              <a:rPr kumimoji="1" lang="en-US" altLang="ja-JP" sz="2800" dirty="0" err="1"/>
              <a:t>irrad</a:t>
            </a:r>
            <a:r>
              <a:rPr kumimoji="1" lang="en-US" altLang="ja-JP" sz="2800" dirty="0"/>
              <a:t>. </a:t>
            </a:r>
            <a:r>
              <a:rPr lang="en-US" altLang="ja-JP" sz="2800" dirty="0"/>
              <a:t>a</a:t>
            </a:r>
            <a:r>
              <a:rPr kumimoji="1" lang="en-US" altLang="ja-JP" sz="2800" dirty="0"/>
              <a:t>t RT) </a:t>
            </a:r>
            <a:endParaRPr kumimoji="1" lang="ja-JP" altLang="en-US" sz="2800" dirty="0"/>
          </a:p>
        </p:txBody>
      </p:sp>
      <p:sp>
        <p:nvSpPr>
          <p:cNvPr id="4" name="スライド番号プレースホルダー 3">
            <a:extLst>
              <a:ext uri="{FF2B5EF4-FFF2-40B4-BE49-F238E27FC236}">
                <a16:creationId xmlns:a16="http://schemas.microsoft.com/office/drawing/2014/main" id="{8E47B3F7-6BFC-1733-5371-AC26CCE4F80F}"/>
              </a:ext>
            </a:extLst>
          </p:cNvPr>
          <p:cNvSpPr>
            <a:spLocks noGrp="1"/>
          </p:cNvSpPr>
          <p:nvPr>
            <p:ph type="sldNum" sz="quarter" idx="10"/>
          </p:nvPr>
        </p:nvSpPr>
        <p:spPr/>
        <p:txBody>
          <a:bodyPr/>
          <a:lstStyle/>
          <a:p>
            <a:pPr>
              <a:defRPr/>
            </a:pPr>
            <a:fld id="{9F116D1B-3857-46E4-969D-511DC8CE9295}" type="slidenum">
              <a:rPr lang="ja-JP" altLang="en-US" smtClean="0">
                <a:solidFill>
                  <a:srgbClr val="333399">
                    <a:lumMod val="60000"/>
                    <a:lumOff val="40000"/>
                  </a:srgbClr>
                </a:solidFill>
              </a:rPr>
              <a:pPr>
                <a:defRPr/>
              </a:pPr>
              <a:t>31</a:t>
            </a:fld>
            <a:endParaRPr lang="ja-JP" altLang="en-US" dirty="0">
              <a:solidFill>
                <a:srgbClr val="333399">
                  <a:lumMod val="60000"/>
                  <a:lumOff val="40000"/>
                </a:srgbClr>
              </a:solidFill>
            </a:endParaRPr>
          </a:p>
        </p:txBody>
      </p:sp>
      <p:grpSp>
        <p:nvGrpSpPr>
          <p:cNvPr id="22" name="グループ化 21">
            <a:extLst>
              <a:ext uri="{FF2B5EF4-FFF2-40B4-BE49-F238E27FC236}">
                <a16:creationId xmlns:a16="http://schemas.microsoft.com/office/drawing/2014/main" id="{97851231-1B26-1E16-93FE-247B29A9C0D9}"/>
              </a:ext>
            </a:extLst>
          </p:cNvPr>
          <p:cNvGrpSpPr/>
          <p:nvPr/>
        </p:nvGrpSpPr>
        <p:grpSpPr>
          <a:xfrm>
            <a:off x="6989507" y="2862771"/>
            <a:ext cx="5012956" cy="3800061"/>
            <a:chOff x="7094128" y="3013656"/>
            <a:chExt cx="5032458" cy="3814845"/>
          </a:xfrm>
        </p:grpSpPr>
        <p:pic>
          <p:nvPicPr>
            <p:cNvPr id="8" name="図 7">
              <a:extLst>
                <a:ext uri="{FF2B5EF4-FFF2-40B4-BE49-F238E27FC236}">
                  <a16:creationId xmlns:a16="http://schemas.microsoft.com/office/drawing/2014/main" id="{BA329DA8-FCA8-11D3-A449-C4F34B7B04B0}"/>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753269" y="3013656"/>
              <a:ext cx="3714175" cy="3814845"/>
            </a:xfrm>
            <a:prstGeom prst="rect">
              <a:avLst/>
            </a:prstGeom>
          </p:spPr>
        </p:pic>
        <p:cxnSp>
          <p:nvCxnSpPr>
            <p:cNvPr id="10" name="直線矢印コネクタ 9">
              <a:extLst>
                <a:ext uri="{FF2B5EF4-FFF2-40B4-BE49-F238E27FC236}">
                  <a16:creationId xmlns:a16="http://schemas.microsoft.com/office/drawing/2014/main" id="{AD63AD1C-B566-A003-10FA-9AAFE8C776CF}"/>
                </a:ext>
              </a:extLst>
            </p:cNvPr>
            <p:cNvCxnSpPr>
              <a:cxnSpLocks/>
            </p:cNvCxnSpPr>
            <p:nvPr/>
          </p:nvCxnSpPr>
          <p:spPr bwMode="auto">
            <a:xfrm flipH="1">
              <a:off x="9705358" y="4472345"/>
              <a:ext cx="1326524" cy="279959"/>
            </a:xfrm>
            <a:prstGeom prst="straightConnector1">
              <a:avLst/>
            </a:prstGeom>
            <a:gradFill rotWithShape="0">
              <a:gsLst>
                <a:gs pos="0">
                  <a:schemeClr val="bg1"/>
                </a:gs>
                <a:gs pos="100000">
                  <a:schemeClr val="accent1"/>
                </a:gs>
              </a:gsLst>
              <a:path path="rect">
                <a:fillToRect l="50000" t="50000" r="50000" b="50000"/>
              </a:path>
            </a:gradFill>
            <a:ln w="38100" cap="flat" cmpd="sng" algn="ctr">
              <a:solidFill>
                <a:srgbClr val="FFC000"/>
              </a:solidFill>
              <a:prstDash val="solid"/>
              <a:round/>
              <a:headEnd type="none" w="med" len="med"/>
              <a:tailEnd type="triangle"/>
            </a:ln>
            <a:effectLst/>
          </p:spPr>
        </p:cxnSp>
        <p:cxnSp>
          <p:nvCxnSpPr>
            <p:cNvPr id="11" name="直線矢印コネクタ 10">
              <a:extLst>
                <a:ext uri="{FF2B5EF4-FFF2-40B4-BE49-F238E27FC236}">
                  <a16:creationId xmlns:a16="http://schemas.microsoft.com/office/drawing/2014/main" id="{01DD4C53-0760-5F9E-09C9-462576E3DBFF}"/>
                </a:ext>
              </a:extLst>
            </p:cNvPr>
            <p:cNvCxnSpPr>
              <a:cxnSpLocks/>
            </p:cNvCxnSpPr>
            <p:nvPr/>
          </p:nvCxnSpPr>
          <p:spPr bwMode="auto">
            <a:xfrm flipH="1">
              <a:off x="10145559" y="4563564"/>
              <a:ext cx="886323" cy="312313"/>
            </a:xfrm>
            <a:prstGeom prst="straightConnector1">
              <a:avLst/>
            </a:prstGeom>
            <a:gradFill rotWithShape="0">
              <a:gsLst>
                <a:gs pos="0">
                  <a:schemeClr val="bg1"/>
                </a:gs>
                <a:gs pos="100000">
                  <a:schemeClr val="accent1"/>
                </a:gs>
              </a:gsLst>
              <a:path path="rect">
                <a:fillToRect l="50000" t="50000" r="50000" b="50000"/>
              </a:path>
            </a:gradFill>
            <a:ln w="38100" cap="flat" cmpd="sng" algn="ctr">
              <a:solidFill>
                <a:srgbClr val="FFC000"/>
              </a:solidFill>
              <a:prstDash val="solid"/>
              <a:round/>
              <a:headEnd type="none" w="med" len="med"/>
              <a:tailEnd type="triangle"/>
            </a:ln>
            <a:effectLst/>
          </p:spPr>
        </p:cxnSp>
        <p:sp>
          <p:nvSpPr>
            <p:cNvPr id="14" name="四角形: 角を丸くする 13">
              <a:extLst>
                <a:ext uri="{FF2B5EF4-FFF2-40B4-BE49-F238E27FC236}">
                  <a16:creationId xmlns:a16="http://schemas.microsoft.com/office/drawing/2014/main" id="{3CB363C9-0CE2-30A1-C9CF-49C885B0531A}"/>
                </a:ext>
              </a:extLst>
            </p:cNvPr>
            <p:cNvSpPr/>
            <p:nvPr/>
          </p:nvSpPr>
          <p:spPr bwMode="auto">
            <a:xfrm>
              <a:off x="10972342" y="4261572"/>
              <a:ext cx="1154244" cy="717871"/>
            </a:xfrm>
            <a:prstGeom prst="roundRect">
              <a:avLst/>
            </a:prstGeom>
            <a:solidFill>
              <a:srgbClr val="FFFFCC"/>
            </a:solidFill>
            <a:ln w="9525" cap="flat" cmpd="sng" algn="ctr">
              <a:noFill/>
              <a:prstDash val="solid"/>
              <a:round/>
              <a:headEnd type="none" w="med" len="med"/>
              <a:tailEnd type="none" w="med" len="med"/>
            </a:ln>
            <a:effectLst>
              <a:glow rad="101600">
                <a:srgbClr val="FFC000">
                  <a:alpha val="60000"/>
                </a:srgbClr>
              </a:glow>
            </a:effectLst>
          </p:spPr>
          <p:txBody>
            <a:bodyPr vert="horz" wrap="square" lIns="91440" tIns="45720" rIns="91440" bIns="45720" numCol="1" rtlCol="0" anchor="t" anchorCtr="0" compatLnSpc="1">
              <a:prstTxWarp prst="textNoShape">
                <a:avLst/>
              </a:prstTxWarp>
              <a:spAutoFit/>
            </a:bodyPr>
            <a:lstStyle/>
            <a:p>
              <a:pPr algn="ctr"/>
              <a:r>
                <a:rPr lang="en-US" altLang="ja-JP" sz="1200" b="1" dirty="0">
                  <a:solidFill>
                    <a:srgbClr val="FF0000"/>
                  </a:solidFill>
                </a:rPr>
                <a:t>Loop</a:t>
              </a:r>
              <a:r>
                <a:rPr lang="ja-JP" altLang="en-US" sz="1200" b="1" dirty="0">
                  <a:solidFill>
                    <a:srgbClr val="FF0000"/>
                  </a:solidFill>
                </a:rPr>
                <a:t> </a:t>
              </a:r>
              <a:r>
                <a:rPr lang="en-US" altLang="ja-JP" sz="1200" b="1" dirty="0">
                  <a:solidFill>
                    <a:srgbClr val="FF0000"/>
                  </a:solidFill>
                </a:rPr>
                <a:t>formation</a:t>
              </a:r>
              <a:r>
                <a:rPr lang="ja-JP" altLang="en-US" sz="1200" b="1" dirty="0">
                  <a:solidFill>
                    <a:srgbClr val="FF0000"/>
                  </a:solidFill>
                </a:rPr>
                <a:t> </a:t>
              </a:r>
              <a:r>
                <a:rPr lang="en-US" altLang="ja-JP" sz="1200" b="1" dirty="0">
                  <a:solidFill>
                    <a:srgbClr val="FF0000"/>
                  </a:solidFill>
                </a:rPr>
                <a:t>starts</a:t>
              </a:r>
              <a:endParaRPr kumimoji="1" lang="ja-JP" altLang="en-US" sz="1400" b="1" dirty="0">
                <a:solidFill>
                  <a:srgbClr val="FF0000"/>
                </a:solidFill>
              </a:endParaRPr>
            </a:p>
          </p:txBody>
        </p:sp>
        <p:cxnSp>
          <p:nvCxnSpPr>
            <p:cNvPr id="16" name="直線矢印コネクタ 15">
              <a:extLst>
                <a:ext uri="{FF2B5EF4-FFF2-40B4-BE49-F238E27FC236}">
                  <a16:creationId xmlns:a16="http://schemas.microsoft.com/office/drawing/2014/main" id="{C205D471-2DCC-A672-096E-7E56859CBE71}"/>
                </a:ext>
              </a:extLst>
            </p:cNvPr>
            <p:cNvCxnSpPr>
              <a:cxnSpLocks/>
            </p:cNvCxnSpPr>
            <p:nvPr/>
          </p:nvCxnSpPr>
          <p:spPr bwMode="auto">
            <a:xfrm flipV="1">
              <a:off x="8041296" y="5063490"/>
              <a:ext cx="1127356" cy="247650"/>
            </a:xfrm>
            <a:prstGeom prst="straightConnector1">
              <a:avLst/>
            </a:prstGeom>
            <a:gradFill rotWithShape="0">
              <a:gsLst>
                <a:gs pos="0">
                  <a:schemeClr val="bg1"/>
                </a:gs>
                <a:gs pos="100000">
                  <a:schemeClr val="accent1"/>
                </a:gs>
              </a:gsLst>
              <a:path path="rect">
                <a:fillToRect l="50000" t="50000" r="50000" b="50000"/>
              </a:path>
            </a:gradFill>
            <a:ln w="38100" cap="flat" cmpd="sng" algn="ctr">
              <a:solidFill>
                <a:srgbClr val="FFC000"/>
              </a:solidFill>
              <a:prstDash val="solid"/>
              <a:round/>
              <a:headEnd type="none" w="med" len="med"/>
              <a:tailEnd type="triangle"/>
            </a:ln>
            <a:effectLst/>
          </p:spPr>
        </p:cxnSp>
        <p:cxnSp>
          <p:nvCxnSpPr>
            <p:cNvPr id="19" name="直線矢印コネクタ 18">
              <a:extLst>
                <a:ext uri="{FF2B5EF4-FFF2-40B4-BE49-F238E27FC236}">
                  <a16:creationId xmlns:a16="http://schemas.microsoft.com/office/drawing/2014/main" id="{1D487BC7-7464-F2D0-AA28-53A376B5F7AF}"/>
                </a:ext>
              </a:extLst>
            </p:cNvPr>
            <p:cNvCxnSpPr>
              <a:cxnSpLocks/>
            </p:cNvCxnSpPr>
            <p:nvPr/>
          </p:nvCxnSpPr>
          <p:spPr bwMode="auto">
            <a:xfrm>
              <a:off x="8041296" y="5402359"/>
              <a:ext cx="695123" cy="0"/>
            </a:xfrm>
            <a:prstGeom prst="straightConnector1">
              <a:avLst/>
            </a:prstGeom>
            <a:gradFill rotWithShape="0">
              <a:gsLst>
                <a:gs pos="0">
                  <a:schemeClr val="bg1"/>
                </a:gs>
                <a:gs pos="100000">
                  <a:schemeClr val="accent1"/>
                </a:gs>
              </a:gsLst>
              <a:path path="rect">
                <a:fillToRect l="50000" t="50000" r="50000" b="50000"/>
              </a:path>
            </a:gradFill>
            <a:ln w="38100" cap="flat" cmpd="sng" algn="ctr">
              <a:solidFill>
                <a:srgbClr val="FFC000"/>
              </a:solidFill>
              <a:prstDash val="solid"/>
              <a:round/>
              <a:headEnd type="none" w="med" len="med"/>
              <a:tailEnd type="triangle"/>
            </a:ln>
            <a:effectLst/>
          </p:spPr>
        </p:cxnSp>
        <p:sp>
          <p:nvSpPr>
            <p:cNvPr id="15" name="四角形: 角を丸くする 14">
              <a:extLst>
                <a:ext uri="{FF2B5EF4-FFF2-40B4-BE49-F238E27FC236}">
                  <a16:creationId xmlns:a16="http://schemas.microsoft.com/office/drawing/2014/main" id="{1643080B-4A83-6E81-DB76-8B556CEB1197}"/>
                </a:ext>
              </a:extLst>
            </p:cNvPr>
            <p:cNvSpPr/>
            <p:nvPr/>
          </p:nvSpPr>
          <p:spPr bwMode="auto">
            <a:xfrm>
              <a:off x="7094128" y="5063490"/>
              <a:ext cx="1030728" cy="307659"/>
            </a:xfrm>
            <a:prstGeom prst="roundRect">
              <a:avLst/>
            </a:prstGeom>
            <a:solidFill>
              <a:srgbClr val="FFFFCC"/>
            </a:solidFill>
            <a:ln w="9525" cap="flat" cmpd="sng" algn="ctr">
              <a:noFill/>
              <a:prstDash val="solid"/>
              <a:round/>
              <a:headEnd type="none" w="med" len="med"/>
              <a:tailEnd type="none" w="med" len="med"/>
            </a:ln>
            <a:effectLst>
              <a:glow rad="101600">
                <a:srgbClr val="FFC000">
                  <a:alpha val="60000"/>
                </a:srgbClr>
              </a:glow>
            </a:effectLst>
          </p:spPr>
          <p:txBody>
            <a:bodyPr vert="horz" wrap="square" lIns="91440" tIns="45720" rIns="91440" bIns="45720" numCol="1" rtlCol="0" anchor="t" anchorCtr="0" compatLnSpc="1">
              <a:prstTxWarp prst="textNoShape">
                <a:avLst/>
              </a:prstTxWarp>
              <a:spAutoFit/>
            </a:bodyPr>
            <a:lstStyle/>
            <a:p>
              <a:pPr algn="ctr"/>
              <a:r>
                <a:rPr lang="en-US" altLang="ja-JP" sz="1200" b="1" dirty="0">
                  <a:solidFill>
                    <a:srgbClr val="FF0000"/>
                  </a:solidFill>
                </a:rPr>
                <a:t>No</a:t>
              </a:r>
              <a:r>
                <a:rPr lang="ja-JP" altLang="en-US" sz="1200" b="1" dirty="0">
                  <a:solidFill>
                    <a:srgbClr val="FF0000"/>
                  </a:solidFill>
                </a:rPr>
                <a:t> </a:t>
              </a:r>
              <a:r>
                <a:rPr lang="en-US" altLang="ja-JP" sz="1200" b="1" dirty="0">
                  <a:solidFill>
                    <a:srgbClr val="FF0000"/>
                  </a:solidFill>
                </a:rPr>
                <a:t>loops</a:t>
              </a:r>
              <a:endParaRPr kumimoji="1" lang="en-US" altLang="ja-JP" sz="1200" b="1" dirty="0">
                <a:solidFill>
                  <a:srgbClr val="FF0000"/>
                </a:solidFill>
              </a:endParaRPr>
            </a:p>
          </p:txBody>
        </p:sp>
      </p:grpSp>
      <p:sp>
        <p:nvSpPr>
          <p:cNvPr id="9" name="テキスト ボックス 8">
            <a:extLst>
              <a:ext uri="{FF2B5EF4-FFF2-40B4-BE49-F238E27FC236}">
                <a16:creationId xmlns:a16="http://schemas.microsoft.com/office/drawing/2014/main" id="{DB04E5C3-1D0D-16BC-7AFD-7143657AFAA4}"/>
              </a:ext>
            </a:extLst>
          </p:cNvPr>
          <p:cNvSpPr txBox="1"/>
          <p:nvPr/>
        </p:nvSpPr>
        <p:spPr>
          <a:xfrm>
            <a:off x="498821" y="1322642"/>
            <a:ext cx="6303604" cy="646331"/>
          </a:xfrm>
          <a:prstGeom prst="rect">
            <a:avLst/>
          </a:prstGeom>
          <a:noFill/>
          <a:ln>
            <a:noFill/>
          </a:ln>
        </p:spPr>
        <p:txBody>
          <a:bodyPr wrap="square">
            <a:spAutoFit/>
          </a:bodyPr>
          <a:lstStyle/>
          <a:p>
            <a:r>
              <a:rPr lang="en-US" altLang="ja-JP" dirty="0" err="1"/>
              <a:t>E.Wakai</a:t>
            </a:r>
            <a:r>
              <a:rPr lang="en-US" altLang="ja-JP" dirty="0"/>
              <a:t>,</a:t>
            </a:r>
            <a:r>
              <a:rPr lang="ja-JP" altLang="en-US" dirty="0"/>
              <a:t> </a:t>
            </a:r>
            <a:r>
              <a:rPr lang="en-US" altLang="ja-JP" dirty="0" err="1"/>
              <a:t>S.Kano</a:t>
            </a:r>
            <a:r>
              <a:rPr lang="en-US" altLang="ja-JP" dirty="0"/>
              <a:t>,</a:t>
            </a:r>
            <a:r>
              <a:rPr lang="ja-JP" altLang="en-US" dirty="0"/>
              <a:t> </a:t>
            </a:r>
            <a:r>
              <a:rPr lang="en-US" altLang="ja-JP" dirty="0" err="1"/>
              <a:t>T.Ishida</a:t>
            </a:r>
            <a:r>
              <a:rPr lang="ja-JP" altLang="en-US" dirty="0"/>
              <a:t> </a:t>
            </a:r>
            <a:r>
              <a:rPr lang="en-US" altLang="ja-JP" dirty="0"/>
              <a:t>et</a:t>
            </a:r>
            <a:r>
              <a:rPr lang="ja-JP" altLang="en-US" dirty="0"/>
              <a:t> </a:t>
            </a:r>
            <a:r>
              <a:rPr lang="en-US" altLang="ja-JP" dirty="0"/>
              <a:t>al.</a:t>
            </a:r>
            <a:r>
              <a:rPr lang="ja-JP" altLang="en-US" dirty="0"/>
              <a:t> </a:t>
            </a:r>
            <a:r>
              <a:rPr lang="en-US" altLang="ja-JP" dirty="0"/>
              <a:t>JIMM 2022 Autumn Meeting</a:t>
            </a:r>
            <a:r>
              <a:rPr lang="ja-JP" altLang="en-US" dirty="0"/>
              <a:t>　</a:t>
            </a:r>
            <a:endParaRPr lang="en-US" altLang="ja-JP" dirty="0"/>
          </a:p>
          <a:p>
            <a:r>
              <a:rPr lang="en-US" altLang="ja-JP" dirty="0" err="1"/>
              <a:t>E.Wakai</a:t>
            </a:r>
            <a:r>
              <a:rPr lang="en-US" altLang="ja-JP" dirty="0"/>
              <a:t> et al., HPTW2023, Riken, Nov.7.2023</a:t>
            </a:r>
            <a:endParaRPr lang="ja-JP" altLang="en-US" dirty="0"/>
          </a:p>
        </p:txBody>
      </p:sp>
      <p:sp>
        <p:nvSpPr>
          <p:cNvPr id="3" name="コンテンツ プレースホルダー 2">
            <a:extLst>
              <a:ext uri="{FF2B5EF4-FFF2-40B4-BE49-F238E27FC236}">
                <a16:creationId xmlns:a16="http://schemas.microsoft.com/office/drawing/2014/main" id="{0F76C45C-4DF1-E01A-103B-5D3EBBAD72A8}"/>
              </a:ext>
            </a:extLst>
          </p:cNvPr>
          <p:cNvSpPr>
            <a:spLocks noGrp="1"/>
          </p:cNvSpPr>
          <p:nvPr>
            <p:ph idx="1"/>
          </p:nvPr>
        </p:nvSpPr>
        <p:spPr>
          <a:xfrm>
            <a:off x="112914" y="2051207"/>
            <a:ext cx="6902143" cy="4416719"/>
          </a:xfrm>
        </p:spPr>
        <p:txBody>
          <a:bodyPr/>
          <a:lstStyle/>
          <a:p>
            <a:r>
              <a:rPr lang="en-US" altLang="ja-JP" sz="1800" dirty="0">
                <a:latin typeface="+mn-lt"/>
              </a:rPr>
              <a:t>Hardness measurements using a nano-indenter show that irradiation hardening of about 1 </a:t>
            </a:r>
            <a:r>
              <a:rPr lang="en-US" altLang="ja-JP" sz="1800" dirty="0" err="1">
                <a:latin typeface="+mn-lt"/>
              </a:rPr>
              <a:t>GPa</a:t>
            </a:r>
            <a:r>
              <a:rPr lang="en-US" altLang="ja-JP" sz="1800" dirty="0">
                <a:latin typeface="+mn-lt"/>
              </a:rPr>
              <a:t> appears in Ti-64, whereas </a:t>
            </a:r>
            <a:r>
              <a:rPr lang="en-US" altLang="ja-JP" sz="1800" dirty="0">
                <a:solidFill>
                  <a:srgbClr val="FF0000"/>
                </a:solidFill>
                <a:highlight>
                  <a:srgbClr val="FFFFCC"/>
                </a:highlight>
                <a:latin typeface="+mn-lt"/>
              </a:rPr>
              <a:t>almost no irradiation hardening is observed in Ti-15-3 ST</a:t>
            </a:r>
            <a:r>
              <a:rPr lang="en-US" altLang="ja-JP" sz="1800" dirty="0">
                <a:solidFill>
                  <a:srgbClr val="FF0000"/>
                </a:solidFill>
                <a:latin typeface="+mn-lt"/>
              </a:rPr>
              <a:t>, indicating that it is expected to have high irradiation resistance.</a:t>
            </a:r>
          </a:p>
          <a:p>
            <a:r>
              <a:rPr lang="en-US" altLang="ja-JP" sz="1800" kern="0" dirty="0">
                <a:latin typeface="+mn-lt"/>
              </a:rPr>
              <a:t>The distribution of radiation damage was found to be depth-dependent from the incident surface, with </a:t>
            </a:r>
            <a:r>
              <a:rPr lang="en-US" altLang="ja-JP" sz="1800" kern="0" dirty="0">
                <a:solidFill>
                  <a:srgbClr val="FF0000"/>
                </a:solidFill>
                <a:highlight>
                  <a:srgbClr val="FFFFCC"/>
                </a:highlight>
                <a:latin typeface="+mn-lt"/>
              </a:rPr>
              <a:t>no dislocation loops observed up to a region of ~ 6 dpa</a:t>
            </a:r>
            <a:r>
              <a:rPr lang="en-US" altLang="ja-JP" sz="1800" kern="0" dirty="0">
                <a:latin typeface="+mn-lt"/>
              </a:rPr>
              <a:t>.</a:t>
            </a:r>
            <a:endParaRPr lang="ja-JP" altLang="en-US" sz="1800" kern="0" dirty="0">
              <a:latin typeface="+mn-lt"/>
            </a:endParaRPr>
          </a:p>
          <a:p>
            <a:r>
              <a:rPr lang="en-US" altLang="ja-JP" sz="1800" kern="0" dirty="0">
                <a:latin typeface="+mn-lt"/>
              </a:rPr>
              <a:t>The diffraction pattern analysis revealed </a:t>
            </a:r>
            <a:r>
              <a:rPr lang="en-US" altLang="ja-JP" sz="1800" kern="0" dirty="0">
                <a:solidFill>
                  <a:srgbClr val="FF0000"/>
                </a:solidFill>
                <a:latin typeface="+mn-lt"/>
              </a:rPr>
              <a:t>no clear spots due to the ω phase</a:t>
            </a:r>
            <a:r>
              <a:rPr lang="en-US" altLang="ja-JP" sz="1800" kern="0" dirty="0">
                <a:latin typeface="+mn-lt"/>
              </a:rPr>
              <a:t>, but </a:t>
            </a:r>
            <a:r>
              <a:rPr lang="en-US" altLang="ja-JP" sz="1800" kern="0" dirty="0">
                <a:solidFill>
                  <a:srgbClr val="FF0000"/>
                </a:solidFill>
                <a:latin typeface="+mn-lt"/>
              </a:rPr>
              <a:t>nano-sized atomic disorder, which may be precursors of the ω phase </a:t>
            </a:r>
            <a:r>
              <a:rPr lang="en-US" altLang="ja-JP" sz="1800" kern="0" dirty="0">
                <a:latin typeface="+mn-lt"/>
              </a:rPr>
              <a:t>, was observed, and</a:t>
            </a:r>
            <a:r>
              <a:rPr lang="en-US" altLang="ja-JP" sz="1800" kern="0" dirty="0">
                <a:solidFill>
                  <a:srgbClr val="FF0000"/>
                </a:solidFill>
                <a:latin typeface="+mn-lt"/>
              </a:rPr>
              <a:t> the diffuse streaks seemed to become stronger with increasing dpa. </a:t>
            </a:r>
            <a:r>
              <a:rPr lang="en-US" altLang="ja-JP" sz="1800" kern="0" dirty="0">
                <a:solidFill>
                  <a:srgbClr val="336699"/>
                </a:solidFill>
                <a:latin typeface="+mn-lt"/>
              </a:rPr>
              <a:t>The streaks seem to weaken with further dpa.</a:t>
            </a:r>
          </a:p>
          <a:p>
            <a:r>
              <a:rPr lang="en-US" altLang="ja-JP" sz="1800" dirty="0">
                <a:solidFill>
                  <a:srgbClr val="FF0000"/>
                </a:solidFill>
                <a:highlight>
                  <a:srgbClr val="FFFFCC"/>
                </a:highlight>
                <a:latin typeface="+mn-lt"/>
              </a:rPr>
              <a:t>Correlation possibly exists between dislocation loop formation and </a:t>
            </a:r>
            <a:r>
              <a:rPr lang="el-GR" altLang="ja-JP" sz="1800" dirty="0">
                <a:solidFill>
                  <a:srgbClr val="FF0000"/>
                </a:solidFill>
                <a:highlight>
                  <a:srgbClr val="FFFFCC"/>
                </a:highlight>
                <a:latin typeface="+mn-lt"/>
              </a:rPr>
              <a:t>ω </a:t>
            </a:r>
            <a:r>
              <a:rPr lang="en-US" altLang="ja-JP" sz="1800" dirty="0">
                <a:solidFill>
                  <a:srgbClr val="FF0000"/>
                </a:solidFill>
                <a:highlight>
                  <a:srgbClr val="FFFFCC"/>
                </a:highlight>
                <a:latin typeface="+mn-lt"/>
              </a:rPr>
              <a:t>phase transformation</a:t>
            </a:r>
            <a:endParaRPr kumimoji="1" lang="en-US" altLang="ja-JP" sz="2000" dirty="0">
              <a:latin typeface="+mn-lt"/>
            </a:endParaRPr>
          </a:p>
        </p:txBody>
      </p:sp>
      <p:grpSp>
        <p:nvGrpSpPr>
          <p:cNvPr id="5" name="グループ化 4">
            <a:extLst>
              <a:ext uri="{FF2B5EF4-FFF2-40B4-BE49-F238E27FC236}">
                <a16:creationId xmlns:a16="http://schemas.microsoft.com/office/drawing/2014/main" id="{73D61B95-AB6A-B858-AE83-4755920275ED}"/>
              </a:ext>
            </a:extLst>
          </p:cNvPr>
          <p:cNvGrpSpPr/>
          <p:nvPr/>
        </p:nvGrpSpPr>
        <p:grpSpPr>
          <a:xfrm>
            <a:off x="7919234" y="185097"/>
            <a:ext cx="3260678" cy="2605187"/>
            <a:chOff x="1128992" y="1061934"/>
            <a:chExt cx="4784021" cy="3822294"/>
          </a:xfrm>
        </p:grpSpPr>
        <p:grpSp>
          <p:nvGrpSpPr>
            <p:cNvPr id="7" name="グループ化 6">
              <a:extLst>
                <a:ext uri="{FF2B5EF4-FFF2-40B4-BE49-F238E27FC236}">
                  <a16:creationId xmlns:a16="http://schemas.microsoft.com/office/drawing/2014/main" id="{171DF8E2-BCF5-9A7F-7139-71C6402ADE3C}"/>
                </a:ext>
              </a:extLst>
            </p:cNvPr>
            <p:cNvGrpSpPr/>
            <p:nvPr/>
          </p:nvGrpSpPr>
          <p:grpSpPr>
            <a:xfrm>
              <a:off x="1128992" y="1061934"/>
              <a:ext cx="4784021" cy="3822294"/>
              <a:chOff x="967067" y="675080"/>
              <a:chExt cx="4584355" cy="3523347"/>
            </a:xfrm>
          </p:grpSpPr>
          <p:pic>
            <p:nvPicPr>
              <p:cNvPr id="13" name="図 12">
                <a:extLst>
                  <a:ext uri="{FF2B5EF4-FFF2-40B4-BE49-F238E27FC236}">
                    <a16:creationId xmlns:a16="http://schemas.microsoft.com/office/drawing/2014/main" id="{1F669747-EB88-616E-8F04-F37368F9571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7067" y="675080"/>
                <a:ext cx="4584355" cy="3523347"/>
              </a:xfrm>
              <a:prstGeom prst="rect">
                <a:avLst/>
              </a:prstGeom>
            </p:spPr>
          </p:pic>
          <p:sp>
            <p:nvSpPr>
              <p:cNvPr id="17" name="矢印: 下 16">
                <a:extLst>
                  <a:ext uri="{FF2B5EF4-FFF2-40B4-BE49-F238E27FC236}">
                    <a16:creationId xmlns:a16="http://schemas.microsoft.com/office/drawing/2014/main" id="{D76DA34D-9422-D406-1560-066D3732C5D0}"/>
                  </a:ext>
                </a:extLst>
              </p:cNvPr>
              <p:cNvSpPr/>
              <p:nvPr/>
            </p:nvSpPr>
            <p:spPr>
              <a:xfrm flipV="1">
                <a:off x="2128839" y="3137593"/>
                <a:ext cx="269201" cy="1440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ja-JP" altLang="en-US" sz="1400"/>
              </a:p>
            </p:txBody>
          </p:sp>
          <p:sp>
            <p:nvSpPr>
              <p:cNvPr id="18" name="テキスト ボックス 17">
                <a:extLst>
                  <a:ext uri="{FF2B5EF4-FFF2-40B4-BE49-F238E27FC236}">
                    <a16:creationId xmlns:a16="http://schemas.microsoft.com/office/drawing/2014/main" id="{459681AD-7FD5-3561-05DB-FD9BA415AD17}"/>
                  </a:ext>
                </a:extLst>
              </p:cNvPr>
              <p:cNvSpPr txBox="1"/>
              <p:nvPr/>
            </p:nvSpPr>
            <p:spPr>
              <a:xfrm>
                <a:off x="1665050" y="3256906"/>
                <a:ext cx="2050514" cy="416248"/>
              </a:xfrm>
              <a:prstGeom prst="rect">
                <a:avLst/>
              </a:prstGeom>
              <a:noFill/>
            </p:spPr>
            <p:txBody>
              <a:bodyPr wrap="square">
                <a:spAutoFit/>
              </a:bodyPr>
              <a:lstStyle/>
              <a:p>
                <a:r>
                  <a:rPr lang="ja-JP" altLang="en-US" sz="1400" dirty="0">
                    <a:solidFill>
                      <a:srgbClr val="0070C0"/>
                    </a:solidFill>
                  </a:rPr>
                  <a:t>＋</a:t>
                </a:r>
                <a:r>
                  <a:rPr lang="en-US" altLang="ja-JP" sz="1400" dirty="0">
                    <a:solidFill>
                      <a:srgbClr val="0070C0"/>
                    </a:solidFill>
                  </a:rPr>
                  <a:t>0.2GPa </a:t>
                </a:r>
                <a:endParaRPr lang="ja-JP" altLang="en-US" sz="1400" dirty="0">
                  <a:solidFill>
                    <a:srgbClr val="0070C0"/>
                  </a:solidFill>
                </a:endParaRPr>
              </a:p>
            </p:txBody>
          </p:sp>
        </p:grpSp>
        <p:sp>
          <p:nvSpPr>
            <p:cNvPr id="12" name="正方形/長方形 11">
              <a:extLst>
                <a:ext uri="{FF2B5EF4-FFF2-40B4-BE49-F238E27FC236}">
                  <a16:creationId xmlns:a16="http://schemas.microsoft.com/office/drawing/2014/main" id="{8206535C-1E9B-59FF-1614-D2F12AAF45F9}"/>
                </a:ext>
              </a:extLst>
            </p:cNvPr>
            <p:cNvSpPr/>
            <p:nvPr/>
          </p:nvSpPr>
          <p:spPr bwMode="auto">
            <a:xfrm>
              <a:off x="1857375" y="1171575"/>
              <a:ext cx="4014287" cy="3118697"/>
            </a:xfrm>
            <a:prstGeom prst="rect">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grpSp>
      <p:sp>
        <p:nvSpPr>
          <p:cNvPr id="6" name="テキスト ボックス 5">
            <a:extLst>
              <a:ext uri="{FF2B5EF4-FFF2-40B4-BE49-F238E27FC236}">
                <a16:creationId xmlns:a16="http://schemas.microsoft.com/office/drawing/2014/main" id="{83D26EB0-FCA0-C2AB-8030-5DFB83A15D87}"/>
              </a:ext>
            </a:extLst>
          </p:cNvPr>
          <p:cNvSpPr txBox="1"/>
          <p:nvPr/>
        </p:nvSpPr>
        <p:spPr>
          <a:xfrm>
            <a:off x="9827705" y="1138269"/>
            <a:ext cx="2049973" cy="523220"/>
          </a:xfrm>
          <a:prstGeom prst="rect">
            <a:avLst/>
          </a:prstGeom>
          <a:noFill/>
        </p:spPr>
        <p:txBody>
          <a:bodyPr wrap="square" rtlCol="0">
            <a:spAutoFit/>
          </a:bodyPr>
          <a:lstStyle/>
          <a:p>
            <a:r>
              <a:rPr kumimoji="1" lang="en-US" altLang="ja-JP" sz="2800" b="1" dirty="0">
                <a:solidFill>
                  <a:schemeClr val="bg1">
                    <a:lumMod val="75000"/>
                  </a:schemeClr>
                </a:solidFill>
              </a:rPr>
              <a:t>Tentative</a:t>
            </a:r>
            <a:endParaRPr kumimoji="1" lang="ja-JP" altLang="en-US" sz="2800" b="1" dirty="0">
              <a:solidFill>
                <a:schemeClr val="bg1">
                  <a:lumMod val="75000"/>
                </a:schemeClr>
              </a:solidFill>
            </a:endParaRPr>
          </a:p>
        </p:txBody>
      </p:sp>
      <p:sp>
        <p:nvSpPr>
          <p:cNvPr id="20" name="テキスト ボックス 19">
            <a:extLst>
              <a:ext uri="{FF2B5EF4-FFF2-40B4-BE49-F238E27FC236}">
                <a16:creationId xmlns:a16="http://schemas.microsoft.com/office/drawing/2014/main" id="{A2A226EF-BA95-32D0-E6A8-0FE4339498B3}"/>
              </a:ext>
            </a:extLst>
          </p:cNvPr>
          <p:cNvSpPr txBox="1"/>
          <p:nvPr/>
        </p:nvSpPr>
        <p:spPr>
          <a:xfrm>
            <a:off x="9144909" y="4760745"/>
            <a:ext cx="2049973" cy="523220"/>
          </a:xfrm>
          <a:prstGeom prst="rect">
            <a:avLst/>
          </a:prstGeom>
          <a:noFill/>
        </p:spPr>
        <p:txBody>
          <a:bodyPr wrap="square" rtlCol="0">
            <a:spAutoFit/>
          </a:bodyPr>
          <a:lstStyle/>
          <a:p>
            <a:r>
              <a:rPr kumimoji="1" lang="en-US" altLang="ja-JP" sz="2800" b="1" dirty="0">
                <a:solidFill>
                  <a:schemeClr val="bg1">
                    <a:lumMod val="75000"/>
                  </a:schemeClr>
                </a:solidFill>
              </a:rPr>
              <a:t>Tentative</a:t>
            </a:r>
            <a:endParaRPr kumimoji="1" lang="ja-JP" altLang="en-US" sz="2800" b="1" dirty="0">
              <a:solidFill>
                <a:schemeClr val="bg1">
                  <a:lumMod val="75000"/>
                </a:schemeClr>
              </a:solidFill>
            </a:endParaRPr>
          </a:p>
        </p:txBody>
      </p:sp>
      <p:sp>
        <p:nvSpPr>
          <p:cNvPr id="21" name="テキスト ボックス 20">
            <a:extLst>
              <a:ext uri="{FF2B5EF4-FFF2-40B4-BE49-F238E27FC236}">
                <a16:creationId xmlns:a16="http://schemas.microsoft.com/office/drawing/2014/main" id="{29BB0C9E-DB37-9073-D799-8BB4012A3D6E}"/>
              </a:ext>
            </a:extLst>
          </p:cNvPr>
          <p:cNvSpPr txBox="1"/>
          <p:nvPr/>
        </p:nvSpPr>
        <p:spPr>
          <a:xfrm>
            <a:off x="10470557" y="3453556"/>
            <a:ext cx="2049973" cy="523220"/>
          </a:xfrm>
          <a:prstGeom prst="rect">
            <a:avLst/>
          </a:prstGeom>
          <a:noFill/>
        </p:spPr>
        <p:txBody>
          <a:bodyPr wrap="square" rtlCol="0">
            <a:spAutoFit/>
          </a:bodyPr>
          <a:lstStyle/>
          <a:p>
            <a:r>
              <a:rPr kumimoji="1" lang="en-US" altLang="ja-JP" sz="2800" b="1" dirty="0">
                <a:solidFill>
                  <a:schemeClr val="bg1">
                    <a:lumMod val="75000"/>
                  </a:schemeClr>
                </a:solidFill>
              </a:rPr>
              <a:t>Tentative</a:t>
            </a:r>
            <a:endParaRPr kumimoji="1" lang="ja-JP" altLang="en-US" sz="2800" b="1" dirty="0">
              <a:solidFill>
                <a:schemeClr val="bg1">
                  <a:lumMod val="75000"/>
                </a:schemeClr>
              </a:solidFill>
            </a:endParaRPr>
          </a:p>
        </p:txBody>
      </p:sp>
      <p:sp>
        <p:nvSpPr>
          <p:cNvPr id="23" name="テキスト ボックス 22">
            <a:extLst>
              <a:ext uri="{FF2B5EF4-FFF2-40B4-BE49-F238E27FC236}">
                <a16:creationId xmlns:a16="http://schemas.microsoft.com/office/drawing/2014/main" id="{8FAC6BC7-D883-A54F-0EFB-A0AB7E4D0EB5}"/>
              </a:ext>
            </a:extLst>
          </p:cNvPr>
          <p:cNvSpPr txBox="1"/>
          <p:nvPr/>
        </p:nvSpPr>
        <p:spPr>
          <a:xfrm>
            <a:off x="8307044" y="710545"/>
            <a:ext cx="2049973" cy="523220"/>
          </a:xfrm>
          <a:prstGeom prst="rect">
            <a:avLst/>
          </a:prstGeom>
          <a:noFill/>
        </p:spPr>
        <p:txBody>
          <a:bodyPr wrap="square" rtlCol="0">
            <a:spAutoFit/>
          </a:bodyPr>
          <a:lstStyle/>
          <a:p>
            <a:r>
              <a:rPr kumimoji="1" lang="en-US" altLang="ja-JP" sz="2800" b="1" dirty="0">
                <a:solidFill>
                  <a:schemeClr val="bg1">
                    <a:lumMod val="75000"/>
                  </a:schemeClr>
                </a:solidFill>
              </a:rPr>
              <a:t>Tentative</a:t>
            </a:r>
            <a:endParaRPr kumimoji="1" lang="ja-JP" altLang="en-US" sz="2800" b="1" dirty="0">
              <a:solidFill>
                <a:schemeClr val="bg1">
                  <a:lumMod val="75000"/>
                </a:schemeClr>
              </a:solidFill>
            </a:endParaRPr>
          </a:p>
        </p:txBody>
      </p:sp>
    </p:spTree>
    <p:extLst>
      <p:ext uri="{BB962C8B-B14F-4D97-AF65-F5344CB8AC3E}">
        <p14:creationId xmlns:p14="http://schemas.microsoft.com/office/powerpoint/2010/main" val="25797897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A823018-D90A-FC52-2CE1-9E9E43AEA692}"/>
              </a:ext>
            </a:extLst>
          </p:cNvPr>
          <p:cNvSpPr>
            <a:spLocks noGrp="1"/>
          </p:cNvSpPr>
          <p:nvPr>
            <p:ph type="title"/>
          </p:nvPr>
        </p:nvSpPr>
        <p:spPr>
          <a:xfrm>
            <a:off x="100687" y="105440"/>
            <a:ext cx="11775781" cy="604838"/>
          </a:xfrm>
        </p:spPr>
        <p:txBody>
          <a:bodyPr/>
          <a:lstStyle/>
          <a:p>
            <a:pPr algn="ctr"/>
            <a:r>
              <a:rPr kumimoji="1" lang="en-US" altLang="ja-JP" sz="2800" dirty="0"/>
              <a:t>Nano-hardness change of Ti-64 (irradiated at RT) &amp; TEM observation </a:t>
            </a:r>
            <a:endParaRPr kumimoji="1" lang="ja-JP" altLang="en-US" sz="2800" dirty="0"/>
          </a:p>
        </p:txBody>
      </p:sp>
      <p:sp>
        <p:nvSpPr>
          <p:cNvPr id="4" name="スライド番号プレースホルダー 3">
            <a:extLst>
              <a:ext uri="{FF2B5EF4-FFF2-40B4-BE49-F238E27FC236}">
                <a16:creationId xmlns:a16="http://schemas.microsoft.com/office/drawing/2014/main" id="{53A67462-A1AC-95DA-45BC-4704A25B7194}"/>
              </a:ext>
            </a:extLst>
          </p:cNvPr>
          <p:cNvSpPr>
            <a:spLocks noGrp="1"/>
          </p:cNvSpPr>
          <p:nvPr>
            <p:ph type="sldNum" sz="quarter" idx="10"/>
          </p:nvPr>
        </p:nvSpPr>
        <p:spPr/>
        <p:txBody>
          <a:bodyPr/>
          <a:lstStyle/>
          <a:p>
            <a:pPr>
              <a:defRPr/>
            </a:pPr>
            <a:fld id="{9F116D1B-3857-46E4-969D-511DC8CE9295}" type="slidenum">
              <a:rPr lang="ja-JP" altLang="en-US" smtClean="0">
                <a:solidFill>
                  <a:srgbClr val="333399">
                    <a:lumMod val="60000"/>
                    <a:lumOff val="40000"/>
                  </a:srgbClr>
                </a:solidFill>
              </a:rPr>
              <a:pPr>
                <a:defRPr/>
              </a:pPr>
              <a:t>32</a:t>
            </a:fld>
            <a:endParaRPr lang="ja-JP" altLang="en-US" dirty="0">
              <a:solidFill>
                <a:srgbClr val="333399">
                  <a:lumMod val="60000"/>
                  <a:lumOff val="40000"/>
                </a:srgbClr>
              </a:solidFill>
            </a:endParaRPr>
          </a:p>
        </p:txBody>
      </p:sp>
      <p:sp>
        <p:nvSpPr>
          <p:cNvPr id="5" name="コンテンツ プレースホルダー 2">
            <a:extLst>
              <a:ext uri="{FF2B5EF4-FFF2-40B4-BE49-F238E27FC236}">
                <a16:creationId xmlns:a16="http://schemas.microsoft.com/office/drawing/2014/main" id="{1ED08455-BAB6-4F34-46A2-0066F9E6B8E4}"/>
              </a:ext>
            </a:extLst>
          </p:cNvPr>
          <p:cNvSpPr txBox="1">
            <a:spLocks/>
          </p:cNvSpPr>
          <p:nvPr/>
        </p:nvSpPr>
        <p:spPr bwMode="auto">
          <a:xfrm>
            <a:off x="121919" y="4087366"/>
            <a:ext cx="5201922" cy="1974394"/>
          </a:xfrm>
          <a:prstGeom prst="rect">
            <a:avLst/>
          </a:prstGeom>
          <a:noFill/>
          <a:ln w="9525">
            <a:solidFill>
              <a:srgbClr val="33CC33"/>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00FF"/>
              </a:buClr>
              <a:buSzPct val="65000"/>
              <a:buFont typeface="Wingdings" pitchFamily="2" charset="2"/>
              <a:buBlip>
                <a:blip r:embed="rId2"/>
              </a:buBlip>
              <a:defRPr kumimoji="1" sz="2800">
                <a:solidFill>
                  <a:srgbClr val="006699"/>
                </a:solidFill>
                <a:latin typeface="Verdana" pitchFamily="34" charset="0"/>
                <a:ea typeface="+mn-ea"/>
                <a:cs typeface="Verdana" pitchFamily="34" charset="0"/>
              </a:defRPr>
            </a:lvl1pPr>
            <a:lvl2pPr marL="742950" indent="-285750" algn="l" rtl="0" eaLnBrk="0" fontAlgn="base" hangingPunct="0">
              <a:spcBef>
                <a:spcPct val="20000"/>
              </a:spcBef>
              <a:spcAft>
                <a:spcPct val="0"/>
              </a:spcAft>
              <a:buClr>
                <a:schemeClr val="accent2"/>
              </a:buClr>
              <a:buSzPct val="65000"/>
              <a:buFont typeface="Wingdings" pitchFamily="2" charset="2"/>
              <a:buBlip>
                <a:blip r:embed="rId3"/>
              </a:buBlip>
              <a:defRPr kumimoji="1" sz="2400">
                <a:solidFill>
                  <a:schemeClr val="tx1"/>
                </a:solidFill>
                <a:latin typeface="Verdana" pitchFamily="34" charset="0"/>
                <a:ea typeface="+mn-ea"/>
                <a:cs typeface="Verdana" pitchFamily="34" charset="0"/>
              </a:defRPr>
            </a:lvl2pPr>
            <a:lvl3pPr marL="1143000" indent="-228600" algn="l" rtl="0" eaLnBrk="0" fontAlgn="base" hangingPunct="0">
              <a:spcBef>
                <a:spcPct val="20000"/>
              </a:spcBef>
              <a:spcAft>
                <a:spcPct val="0"/>
              </a:spcAft>
              <a:buClr>
                <a:srgbClr val="0000FF"/>
              </a:buClr>
              <a:buSzPct val="65000"/>
              <a:buFont typeface="Wingdings" pitchFamily="2" charset="2"/>
              <a:buBlip>
                <a:blip r:embed="rId4"/>
              </a:buBlip>
              <a:defRPr kumimoji="1" sz="2400">
                <a:solidFill>
                  <a:schemeClr val="tx1"/>
                </a:solidFill>
                <a:latin typeface="Verdana" pitchFamily="34" charset="0"/>
                <a:ea typeface="+mn-ea"/>
                <a:cs typeface="Verdana" pitchFamily="34" charset="0"/>
              </a:defRPr>
            </a:lvl3pPr>
            <a:lvl4pPr marL="1600200" indent="-228600" algn="l" rtl="0" eaLnBrk="0" fontAlgn="base" hangingPunct="0">
              <a:spcBef>
                <a:spcPct val="20000"/>
              </a:spcBef>
              <a:spcAft>
                <a:spcPct val="0"/>
              </a:spcAft>
              <a:buClr>
                <a:schemeClr val="accent2"/>
              </a:buClr>
              <a:buSzPct val="65000"/>
              <a:buFont typeface="Wingdings" pitchFamily="2" charset="2"/>
              <a:buBlip>
                <a:blip r:embed="rId5"/>
              </a:buBlip>
              <a:defRPr kumimoji="1" sz="2000">
                <a:solidFill>
                  <a:schemeClr val="tx1"/>
                </a:solidFill>
                <a:latin typeface="Verdana" pitchFamily="34" charset="0"/>
                <a:ea typeface="+mn-ea"/>
                <a:cs typeface="Verdana" pitchFamily="34" charset="0"/>
              </a:defRPr>
            </a:lvl4pPr>
            <a:lvl5pPr marL="2057400" indent="-228600" algn="l" rtl="0" eaLnBrk="0" fontAlgn="base" hangingPunct="0">
              <a:spcBef>
                <a:spcPct val="20000"/>
              </a:spcBef>
              <a:spcAft>
                <a:spcPct val="0"/>
              </a:spcAft>
              <a:buClr>
                <a:srgbClr val="0000FF"/>
              </a:buClr>
              <a:buSzPct val="65000"/>
              <a:buFont typeface="Wingdings" pitchFamily="2" charset="2"/>
              <a:buBlip>
                <a:blip r:embed="rId6"/>
              </a:buBlip>
              <a:defRPr kumimoji="1" sz="2000">
                <a:solidFill>
                  <a:schemeClr val="tx1"/>
                </a:solidFill>
                <a:latin typeface="Verdana" pitchFamily="34" charset="0"/>
                <a:ea typeface="+mn-ea"/>
                <a:cs typeface="Verdana" pitchFamily="34" charset="0"/>
              </a:defRPr>
            </a:lvl5pPr>
            <a:lvl6pPr marL="2514600" indent="-228600" algn="l" rtl="0" eaLnBrk="1" fontAlgn="base" hangingPunct="1">
              <a:spcBef>
                <a:spcPct val="20000"/>
              </a:spcBef>
              <a:spcAft>
                <a:spcPct val="0"/>
              </a:spcAft>
              <a:buClr>
                <a:srgbClr val="0000FF"/>
              </a:buClr>
              <a:buSzPct val="65000"/>
              <a:buFont typeface="Wingdings" pitchFamily="2" charset="2"/>
              <a:buBlip>
                <a:blip r:embed="rId6"/>
              </a:buBlip>
              <a:defRPr kumimoji="1" sz="2000">
                <a:solidFill>
                  <a:schemeClr val="tx1"/>
                </a:solidFill>
                <a:effectLst>
                  <a:outerShdw blurRad="38100" dist="38100" dir="2700000" algn="tl">
                    <a:srgbClr val="C0C0C0"/>
                  </a:outerShdw>
                </a:effectLst>
                <a:latin typeface="+mn-lt"/>
                <a:ea typeface="+mn-ea"/>
              </a:defRPr>
            </a:lvl6pPr>
            <a:lvl7pPr marL="2971800" indent="-228600" algn="l" rtl="0" eaLnBrk="1" fontAlgn="base" hangingPunct="1">
              <a:spcBef>
                <a:spcPct val="20000"/>
              </a:spcBef>
              <a:spcAft>
                <a:spcPct val="0"/>
              </a:spcAft>
              <a:buClr>
                <a:srgbClr val="0000FF"/>
              </a:buClr>
              <a:buSzPct val="65000"/>
              <a:buFont typeface="Wingdings" pitchFamily="2" charset="2"/>
              <a:buBlip>
                <a:blip r:embed="rId6"/>
              </a:buBlip>
              <a:defRPr kumimoji="1" sz="2000">
                <a:solidFill>
                  <a:schemeClr val="tx1"/>
                </a:solidFill>
                <a:effectLst>
                  <a:outerShdw blurRad="38100" dist="38100" dir="2700000" algn="tl">
                    <a:srgbClr val="C0C0C0"/>
                  </a:outerShdw>
                </a:effectLst>
                <a:latin typeface="+mn-lt"/>
                <a:ea typeface="+mn-ea"/>
              </a:defRPr>
            </a:lvl7pPr>
            <a:lvl8pPr marL="3429000" indent="-228600" algn="l" rtl="0" eaLnBrk="1" fontAlgn="base" hangingPunct="1">
              <a:spcBef>
                <a:spcPct val="20000"/>
              </a:spcBef>
              <a:spcAft>
                <a:spcPct val="0"/>
              </a:spcAft>
              <a:buClr>
                <a:srgbClr val="0000FF"/>
              </a:buClr>
              <a:buSzPct val="65000"/>
              <a:buFont typeface="Wingdings" pitchFamily="2" charset="2"/>
              <a:buBlip>
                <a:blip r:embed="rId6"/>
              </a:buBlip>
              <a:defRPr kumimoji="1" sz="2000">
                <a:solidFill>
                  <a:schemeClr val="tx1"/>
                </a:solidFill>
                <a:effectLst>
                  <a:outerShdw blurRad="38100" dist="38100" dir="2700000" algn="tl">
                    <a:srgbClr val="C0C0C0"/>
                  </a:outerShdw>
                </a:effectLst>
                <a:latin typeface="+mn-lt"/>
                <a:ea typeface="+mn-ea"/>
              </a:defRPr>
            </a:lvl8pPr>
            <a:lvl9pPr marL="3886200" indent="-228600" algn="l" rtl="0" eaLnBrk="1" fontAlgn="base" hangingPunct="1">
              <a:spcBef>
                <a:spcPct val="20000"/>
              </a:spcBef>
              <a:spcAft>
                <a:spcPct val="0"/>
              </a:spcAft>
              <a:buClr>
                <a:srgbClr val="0000FF"/>
              </a:buClr>
              <a:buSzPct val="65000"/>
              <a:buFont typeface="Wingdings" pitchFamily="2" charset="2"/>
              <a:buBlip>
                <a:blip r:embed="rId6"/>
              </a:buBlip>
              <a:defRPr kumimoji="1" sz="2000">
                <a:solidFill>
                  <a:schemeClr val="tx1"/>
                </a:solidFill>
                <a:effectLst>
                  <a:outerShdw blurRad="38100" dist="38100" dir="2700000" algn="tl">
                    <a:srgbClr val="C0C0C0"/>
                  </a:outerShdw>
                </a:effectLst>
                <a:latin typeface="+mn-lt"/>
                <a:ea typeface="+mn-ea"/>
              </a:defRPr>
            </a:lvl9pPr>
          </a:lstStyle>
          <a:p>
            <a:pPr marL="342900" marR="0" lvl="0" indent="-342900" algn="l" defTabSz="914400" rtl="0" eaLnBrk="0" fontAlgn="base" latinLnBrk="0" hangingPunct="0">
              <a:lnSpc>
                <a:spcPct val="100000"/>
              </a:lnSpc>
              <a:spcBef>
                <a:spcPct val="20000"/>
              </a:spcBef>
              <a:spcAft>
                <a:spcPct val="0"/>
              </a:spcAft>
              <a:buClr>
                <a:srgbClr val="0000FF"/>
              </a:buClr>
              <a:buSzPct val="65000"/>
              <a:buFont typeface="Wingdings" pitchFamily="2" charset="2"/>
              <a:buBlip>
                <a:blip r:embed="rId2"/>
              </a:buBlip>
              <a:tabLst/>
              <a:defRPr/>
            </a:pPr>
            <a:r>
              <a:rPr kumimoji="1" lang="en-US" altLang="ja-JP" sz="2000" b="0" i="0" u="none" strike="noStrike" kern="0" cap="none" spc="0" normalizeH="0" baseline="0" noProof="0" dirty="0">
                <a:ln>
                  <a:noFill/>
                </a:ln>
                <a:solidFill>
                  <a:srgbClr val="002060"/>
                </a:solidFill>
                <a:effectLst/>
                <a:uLnTx/>
                <a:uFillTx/>
                <a:latin typeface="メイリオ" panose="020B0604030504040204" pitchFamily="50" charset="-128"/>
                <a:ea typeface="メイリオ" panose="020B0604030504040204" pitchFamily="50" charset="-128"/>
                <a:cs typeface="Arial Unicode MS" panose="020B0604020202020204" pitchFamily="50" charset="-128"/>
              </a:rPr>
              <a:t>Nanoindentation hardness increases at 1 dpa and remains constant up to 11 dpa.</a:t>
            </a:r>
          </a:p>
          <a:p>
            <a:pPr marL="342900" marR="0" lvl="0" indent="-342900" algn="l" defTabSz="914400" rtl="0" eaLnBrk="0" fontAlgn="base" latinLnBrk="0" hangingPunct="0">
              <a:lnSpc>
                <a:spcPct val="100000"/>
              </a:lnSpc>
              <a:spcBef>
                <a:spcPct val="20000"/>
              </a:spcBef>
              <a:spcAft>
                <a:spcPct val="0"/>
              </a:spcAft>
              <a:buClr>
                <a:srgbClr val="0000FF"/>
              </a:buClr>
              <a:buSzPct val="65000"/>
              <a:buFont typeface="Wingdings" pitchFamily="2" charset="2"/>
              <a:buBlip>
                <a:blip r:embed="rId2"/>
              </a:buBlip>
              <a:tabLst/>
              <a:defRPr/>
            </a:pPr>
            <a:r>
              <a:rPr kumimoji="1" lang="en-US" altLang="ja-JP" sz="2000" b="0" i="0" u="none" strike="noStrike" kern="0" cap="none" spc="0" normalizeH="0" baseline="0" noProof="0" dirty="0">
                <a:ln>
                  <a:noFill/>
                </a:ln>
                <a:solidFill>
                  <a:srgbClr val="002060"/>
                </a:solidFill>
                <a:effectLst/>
                <a:uLnTx/>
                <a:uFillTx/>
                <a:latin typeface="メイリオ" panose="020B0604030504040204" pitchFamily="50" charset="-128"/>
                <a:ea typeface="メイリオ" panose="020B0604030504040204" pitchFamily="50" charset="-128"/>
                <a:cs typeface="Arial Unicode MS" panose="020B0604020202020204" pitchFamily="50" charset="-128"/>
              </a:rPr>
              <a:t>This is because </a:t>
            </a:r>
            <a:r>
              <a:rPr kumimoji="1" lang="en-US" altLang="ja-JP" sz="2000" b="0" i="0" u="none" strike="noStrike" kern="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Arial Unicode MS" panose="020B0604020202020204" pitchFamily="50" charset="-128"/>
              </a:rPr>
              <a:t>the number density of nano-size defect clusters in the dominant α phase saturates at 1 dpa.</a:t>
            </a:r>
            <a:endParaRPr kumimoji="1" lang="en-US" altLang="ja-JP" sz="2000" b="0" i="0" u="none" strike="noStrike" kern="0" cap="none" spc="0" normalizeH="0" baseline="0" noProof="0" dirty="0">
              <a:ln>
                <a:noFill/>
              </a:ln>
              <a:solidFill>
                <a:srgbClr val="002060"/>
              </a:solidFill>
              <a:effectLst/>
              <a:uLnTx/>
              <a:uFillTx/>
              <a:latin typeface="メイリオ" panose="020B0604030504040204" pitchFamily="50" charset="-128"/>
              <a:ea typeface="メイリオ" panose="020B0604030504040204" pitchFamily="50" charset="-128"/>
              <a:cs typeface="Arial Unicode MS" panose="020B0604020202020204" pitchFamily="50" charset="-128"/>
            </a:endParaRPr>
          </a:p>
        </p:txBody>
      </p:sp>
      <p:pic>
        <p:nvPicPr>
          <p:cNvPr id="7" name="図 6">
            <a:extLst>
              <a:ext uri="{FF2B5EF4-FFF2-40B4-BE49-F238E27FC236}">
                <a16:creationId xmlns:a16="http://schemas.microsoft.com/office/drawing/2014/main" id="{413CD5C9-9918-2EDA-AC4F-29429589B93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546130" y="2301577"/>
            <a:ext cx="2697214" cy="1453639"/>
          </a:xfrm>
          <a:prstGeom prst="rect">
            <a:avLst/>
          </a:prstGeom>
          <a:effectLst>
            <a:outerShdw blurRad="50800" dist="38100" dir="2700000" algn="tl" rotWithShape="0">
              <a:prstClr val="black">
                <a:alpha val="40000"/>
              </a:prstClr>
            </a:outerShdw>
          </a:effectLst>
        </p:spPr>
      </p:pic>
      <p:pic>
        <p:nvPicPr>
          <p:cNvPr id="9" name="図 8">
            <a:extLst>
              <a:ext uri="{FF2B5EF4-FFF2-40B4-BE49-F238E27FC236}">
                <a16:creationId xmlns:a16="http://schemas.microsoft.com/office/drawing/2014/main" id="{E9CC8A5E-EE2B-4E4E-7586-FA27B0E37E86}"/>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521934" y="864438"/>
            <a:ext cx="2708793" cy="1303401"/>
          </a:xfrm>
          <a:prstGeom prst="rect">
            <a:avLst/>
          </a:prstGeom>
          <a:effectLst>
            <a:outerShdw blurRad="50800" dist="38100" dir="2700000" algn="tl" rotWithShape="0">
              <a:prstClr val="black">
                <a:alpha val="40000"/>
              </a:prstClr>
            </a:outerShdw>
          </a:effectLst>
        </p:spPr>
      </p:pic>
      <p:sp>
        <p:nvSpPr>
          <p:cNvPr id="10" name="テキスト ボックス 9">
            <a:extLst>
              <a:ext uri="{FF2B5EF4-FFF2-40B4-BE49-F238E27FC236}">
                <a16:creationId xmlns:a16="http://schemas.microsoft.com/office/drawing/2014/main" id="{1FC015D1-B7B6-C503-4681-809194C8FB8E}"/>
              </a:ext>
            </a:extLst>
          </p:cNvPr>
          <p:cNvSpPr txBox="1"/>
          <p:nvPr/>
        </p:nvSpPr>
        <p:spPr>
          <a:xfrm>
            <a:off x="4252303" y="836504"/>
            <a:ext cx="1969170" cy="369332"/>
          </a:xfrm>
          <a:prstGeom prst="rect">
            <a:avLst/>
          </a:prstGeom>
          <a:noFill/>
        </p:spPr>
        <p:txBody>
          <a:bodyPr wrap="square">
            <a:spAutoFit/>
          </a:bodyPr>
          <a:lstStyle/>
          <a:p>
            <a:pPr algn="r" defTabSz="914400"/>
            <a:r>
              <a:rPr kumimoji="1" lang="en-US" altLang="ja-JP" b="1" dirty="0">
                <a:solidFill>
                  <a:srgbClr val="FFC000"/>
                </a:solidFill>
                <a:effectLst>
                  <a:glow rad="101600">
                    <a:srgbClr val="000000">
                      <a:alpha val="60000"/>
                    </a:srgbClr>
                  </a:glow>
                </a:effectLst>
                <a:latin typeface="ＭＳ Ｐゴシック"/>
                <a:cs typeface="Times New Roman" panose="02020603050405020304" pitchFamily="18" charset="0"/>
              </a:rPr>
              <a:t>α-phase</a:t>
            </a:r>
            <a:endParaRPr kumimoji="1" lang="ja-JP" altLang="en-US" b="1" baseline="30000" dirty="0">
              <a:solidFill>
                <a:srgbClr val="FFC000"/>
              </a:solidFill>
              <a:effectLst>
                <a:glow rad="101600">
                  <a:srgbClr val="000000">
                    <a:alpha val="60000"/>
                  </a:srgbClr>
                </a:glow>
              </a:effectLst>
              <a:latin typeface="ＭＳ Ｐゴシック"/>
            </a:endParaRPr>
          </a:p>
        </p:txBody>
      </p:sp>
      <p:sp>
        <p:nvSpPr>
          <p:cNvPr id="11" name="テキスト ボックス 10">
            <a:extLst>
              <a:ext uri="{FF2B5EF4-FFF2-40B4-BE49-F238E27FC236}">
                <a16:creationId xmlns:a16="http://schemas.microsoft.com/office/drawing/2014/main" id="{64D8FFCE-783F-9228-2E20-512FC7D40448}"/>
              </a:ext>
            </a:extLst>
          </p:cNvPr>
          <p:cNvSpPr txBox="1"/>
          <p:nvPr/>
        </p:nvSpPr>
        <p:spPr>
          <a:xfrm>
            <a:off x="4261557" y="2320675"/>
            <a:ext cx="1969170" cy="369332"/>
          </a:xfrm>
          <a:prstGeom prst="rect">
            <a:avLst/>
          </a:prstGeom>
          <a:noFill/>
        </p:spPr>
        <p:txBody>
          <a:bodyPr wrap="square">
            <a:spAutoFit/>
          </a:bodyPr>
          <a:lstStyle/>
          <a:p>
            <a:pPr algn="r" defTabSz="914400"/>
            <a:r>
              <a:rPr kumimoji="1" lang="en-US" altLang="ja-JP" b="1" dirty="0">
                <a:solidFill>
                  <a:srgbClr val="FFC000"/>
                </a:solidFill>
                <a:effectLst>
                  <a:glow rad="101600">
                    <a:srgbClr val="000000">
                      <a:alpha val="80000"/>
                    </a:srgbClr>
                  </a:glow>
                </a:effectLst>
                <a:latin typeface="Symbol" panose="05050102010706020507" pitchFamily="18" charset="2"/>
                <a:cs typeface="Times New Roman" panose="02020603050405020304" pitchFamily="18" charset="0"/>
              </a:rPr>
              <a:t>b</a:t>
            </a:r>
            <a:r>
              <a:rPr kumimoji="1" lang="en-US" altLang="ja-JP" b="1" dirty="0">
                <a:solidFill>
                  <a:srgbClr val="FFC000"/>
                </a:solidFill>
                <a:effectLst>
                  <a:glow rad="101600">
                    <a:srgbClr val="000000">
                      <a:alpha val="80000"/>
                    </a:srgbClr>
                  </a:glow>
                </a:effectLst>
                <a:latin typeface="ＭＳ Ｐゴシック"/>
                <a:cs typeface="Times New Roman" panose="02020603050405020304" pitchFamily="18" charset="0"/>
              </a:rPr>
              <a:t>-phase</a:t>
            </a:r>
            <a:endParaRPr kumimoji="1" lang="ja-JP" altLang="en-US" b="1" baseline="30000" dirty="0">
              <a:solidFill>
                <a:srgbClr val="FFC000"/>
              </a:solidFill>
              <a:effectLst>
                <a:glow rad="101600">
                  <a:srgbClr val="000000">
                    <a:alpha val="80000"/>
                  </a:srgbClr>
                </a:glow>
              </a:effectLst>
              <a:latin typeface="ＭＳ Ｐゴシック"/>
            </a:endParaRPr>
          </a:p>
        </p:txBody>
      </p:sp>
      <p:sp>
        <p:nvSpPr>
          <p:cNvPr id="23" name="テキスト ボックス 22">
            <a:extLst>
              <a:ext uri="{FF2B5EF4-FFF2-40B4-BE49-F238E27FC236}">
                <a16:creationId xmlns:a16="http://schemas.microsoft.com/office/drawing/2014/main" id="{9F304E27-0B2F-C0F2-87F2-68C1BA2077EC}"/>
              </a:ext>
            </a:extLst>
          </p:cNvPr>
          <p:cNvSpPr txBox="1"/>
          <p:nvPr/>
        </p:nvSpPr>
        <p:spPr>
          <a:xfrm>
            <a:off x="535642" y="6204760"/>
            <a:ext cx="10905869" cy="338554"/>
          </a:xfrm>
          <a:prstGeom prst="rect">
            <a:avLst/>
          </a:prstGeom>
          <a:noFill/>
        </p:spPr>
        <p:txBody>
          <a:bodyPr wrap="square" rtlCol="0">
            <a:spAutoFit/>
          </a:bodyPr>
          <a:lstStyle/>
          <a:p>
            <a:r>
              <a:rPr kumimoji="1" lang="en-US" altLang="ja-JP" sz="1600" dirty="0" err="1"/>
              <a:t>T.Ishida</a:t>
            </a:r>
            <a:r>
              <a:rPr kumimoji="1" lang="en-US" altLang="ja-JP" sz="1600" dirty="0"/>
              <a:t>, </a:t>
            </a:r>
            <a:r>
              <a:rPr kumimoji="1" lang="en-US" altLang="ja-JP" sz="1600" dirty="0" err="1"/>
              <a:t>S.Kano</a:t>
            </a:r>
            <a:r>
              <a:rPr kumimoji="1" lang="en-US" altLang="ja-JP" sz="1600" dirty="0"/>
              <a:t>, </a:t>
            </a:r>
            <a:r>
              <a:rPr kumimoji="1" lang="en-US" altLang="ja-JP" sz="1600" dirty="0" err="1"/>
              <a:t>E.Wakai</a:t>
            </a:r>
            <a:r>
              <a:rPr kumimoji="1" lang="en-US" altLang="ja-JP" sz="1600" dirty="0"/>
              <a:t> et al, </a:t>
            </a:r>
            <a:r>
              <a:rPr lang="en-US" altLang="ja-JP" sz="1600" dirty="0">
                <a:hlinkClick r:id="rId9"/>
              </a:rPr>
              <a:t>J. Alloys and Compounds 995 (2024) 174701 </a:t>
            </a:r>
            <a:r>
              <a:rPr kumimoji="1" lang="en-US" altLang="ja-JP" sz="1600" dirty="0"/>
              <a:t>  /  </a:t>
            </a:r>
            <a:r>
              <a:rPr kumimoji="1" lang="en-US" altLang="ja-JP" sz="1600" dirty="0">
                <a:hlinkClick r:id="rId10"/>
              </a:rPr>
              <a:t>arXiv:2405.00517 [</a:t>
            </a:r>
            <a:r>
              <a:rPr kumimoji="1" lang="en-US" altLang="ja-JP" sz="1600" dirty="0" err="1">
                <a:hlinkClick r:id="rId10"/>
              </a:rPr>
              <a:t>cond</a:t>
            </a:r>
            <a:r>
              <a:rPr kumimoji="1" lang="en-US" altLang="ja-JP" sz="1600" dirty="0">
                <a:hlinkClick r:id="rId10"/>
              </a:rPr>
              <a:t>-</a:t>
            </a:r>
            <a:r>
              <a:rPr kumimoji="1" lang="en-US" altLang="ja-JP" sz="1600" dirty="0" err="1">
                <a:hlinkClick r:id="rId10"/>
              </a:rPr>
              <a:t>mat.mtrl</a:t>
            </a:r>
            <a:r>
              <a:rPr kumimoji="1" lang="en-US" altLang="ja-JP" sz="1600" dirty="0">
                <a:hlinkClick r:id="rId10"/>
              </a:rPr>
              <a:t>-sci]</a:t>
            </a:r>
            <a:endParaRPr kumimoji="1" lang="ja-JP" altLang="en-US" sz="1600" dirty="0"/>
          </a:p>
        </p:txBody>
      </p:sp>
      <p:grpSp>
        <p:nvGrpSpPr>
          <p:cNvPr id="51" name="グループ化 50">
            <a:extLst>
              <a:ext uri="{FF2B5EF4-FFF2-40B4-BE49-F238E27FC236}">
                <a16:creationId xmlns:a16="http://schemas.microsoft.com/office/drawing/2014/main" id="{FB1B6E7D-FA3F-4B16-DD5B-EC1566926E7A}"/>
              </a:ext>
            </a:extLst>
          </p:cNvPr>
          <p:cNvGrpSpPr/>
          <p:nvPr/>
        </p:nvGrpSpPr>
        <p:grpSpPr>
          <a:xfrm>
            <a:off x="6478792" y="850275"/>
            <a:ext cx="5347145" cy="3214767"/>
            <a:chOff x="6478792" y="941715"/>
            <a:chExt cx="5347145" cy="3214767"/>
          </a:xfrm>
        </p:grpSpPr>
        <p:sp>
          <p:nvSpPr>
            <p:cNvPr id="15" name="テキスト ボックス 14">
              <a:extLst>
                <a:ext uri="{FF2B5EF4-FFF2-40B4-BE49-F238E27FC236}">
                  <a16:creationId xmlns:a16="http://schemas.microsoft.com/office/drawing/2014/main" id="{64751C70-F1DB-69F0-B846-EDE282FA6407}"/>
                </a:ext>
              </a:extLst>
            </p:cNvPr>
            <p:cNvSpPr txBox="1"/>
            <p:nvPr/>
          </p:nvSpPr>
          <p:spPr>
            <a:xfrm>
              <a:off x="6478792" y="3130034"/>
              <a:ext cx="2864404" cy="400110"/>
            </a:xfrm>
            <a:prstGeom prst="rect">
              <a:avLst/>
            </a:prstGeom>
            <a:noFill/>
          </p:spPr>
          <p:txBody>
            <a:bodyPr wrap="square" rtlCol="0">
              <a:spAutoFit/>
            </a:bodyPr>
            <a:lstStyle/>
            <a:p>
              <a:pPr algn="ctr" defTabSz="914400"/>
              <a:r>
                <a:rPr kumimoji="1" lang="en-US" altLang="ja-JP" sz="2000" dirty="0">
                  <a:solidFill>
                    <a:srgbClr val="000000"/>
                  </a:solidFill>
                  <a:latin typeface="Arial"/>
                </a:rPr>
                <a:t> </a:t>
              </a:r>
              <a:endParaRPr kumimoji="1" lang="ja-JP" altLang="en-US" sz="2000" dirty="0">
                <a:solidFill>
                  <a:srgbClr val="000000"/>
                </a:solidFill>
                <a:latin typeface="Arial"/>
              </a:endParaRPr>
            </a:p>
          </p:txBody>
        </p:sp>
        <p:sp>
          <p:nvSpPr>
            <p:cNvPr id="22" name="テキスト ボックス 21">
              <a:extLst>
                <a:ext uri="{FF2B5EF4-FFF2-40B4-BE49-F238E27FC236}">
                  <a16:creationId xmlns:a16="http://schemas.microsoft.com/office/drawing/2014/main" id="{10B9C6A2-92BB-157D-679B-A27328CFA412}"/>
                </a:ext>
              </a:extLst>
            </p:cNvPr>
            <p:cNvSpPr txBox="1"/>
            <p:nvPr/>
          </p:nvSpPr>
          <p:spPr>
            <a:xfrm>
              <a:off x="9441040" y="3694817"/>
              <a:ext cx="2204595" cy="461665"/>
            </a:xfrm>
            <a:prstGeom prst="rect">
              <a:avLst/>
            </a:prstGeom>
            <a:noFill/>
          </p:spPr>
          <p:txBody>
            <a:bodyPr wrap="square">
              <a:spAutoFit/>
            </a:bodyPr>
            <a:lstStyle/>
            <a:p>
              <a:r>
                <a:rPr lang="en-US" altLang="ja-JP" sz="1200" dirty="0"/>
                <a:t>Dark</a:t>
              </a:r>
              <a:r>
                <a:rPr lang="ja-JP" altLang="en-US" sz="1200" dirty="0"/>
                <a:t> </a:t>
              </a:r>
              <a:r>
                <a:rPr lang="en-US" altLang="ja-JP" sz="1200" dirty="0"/>
                <a:t>contrast</a:t>
              </a:r>
              <a:r>
                <a:rPr lang="ja-JP" altLang="en-US" sz="1200" dirty="0"/>
                <a:t> </a:t>
              </a:r>
              <a:r>
                <a:rPr lang="en-US" altLang="ja-JP" sz="1200" dirty="0"/>
                <a:t>in</a:t>
              </a:r>
              <a:r>
                <a:rPr lang="ja-JP" altLang="en-US" sz="1200" dirty="0"/>
                <a:t> </a:t>
              </a:r>
              <a:r>
                <a:rPr lang="en-US" altLang="ja-JP" sz="1200" dirty="0"/>
                <a:t>red/yellow,</a:t>
              </a:r>
            </a:p>
            <a:p>
              <a:r>
                <a:rPr lang="en-US" altLang="ja-JP" sz="1200" dirty="0"/>
                <a:t>light contrast in blue/purple</a:t>
              </a:r>
              <a:endParaRPr lang="ja-JP" altLang="en-US" sz="1200" dirty="0"/>
            </a:p>
          </p:txBody>
        </p:sp>
        <p:pic>
          <p:nvPicPr>
            <p:cNvPr id="26" name="図 25">
              <a:extLst>
                <a:ext uri="{FF2B5EF4-FFF2-40B4-BE49-F238E27FC236}">
                  <a16:creationId xmlns:a16="http://schemas.microsoft.com/office/drawing/2014/main" id="{F5ABA4D0-840D-45A8-64B3-050C5738CE25}"/>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120571" y="960839"/>
              <a:ext cx="2705366" cy="2705365"/>
            </a:xfrm>
            <a:prstGeom prst="rect">
              <a:avLst/>
            </a:prstGeom>
            <a:effectLst>
              <a:glow rad="101600">
                <a:schemeClr val="accent2">
                  <a:satMod val="175000"/>
                  <a:alpha val="40000"/>
                </a:schemeClr>
              </a:glow>
            </a:effectLst>
          </p:spPr>
        </p:pic>
        <p:pic>
          <p:nvPicPr>
            <p:cNvPr id="35" name="図 34">
              <a:extLst>
                <a:ext uri="{FF2B5EF4-FFF2-40B4-BE49-F238E27FC236}">
                  <a16:creationId xmlns:a16="http://schemas.microsoft.com/office/drawing/2014/main" id="{7A137D4A-2891-8064-EC86-F6C73892A299}"/>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478792" y="955878"/>
              <a:ext cx="2382310" cy="2395923"/>
            </a:xfrm>
            <a:prstGeom prst="rect">
              <a:avLst/>
            </a:prstGeom>
          </p:spPr>
        </p:pic>
        <p:sp>
          <p:nvSpPr>
            <p:cNvPr id="36" name="正方形/長方形 35">
              <a:extLst>
                <a:ext uri="{FF2B5EF4-FFF2-40B4-BE49-F238E27FC236}">
                  <a16:creationId xmlns:a16="http://schemas.microsoft.com/office/drawing/2014/main" id="{2BB0BA8D-4ABD-37CF-2197-592FE19FD466}"/>
                </a:ext>
              </a:extLst>
            </p:cNvPr>
            <p:cNvSpPr/>
            <p:nvPr/>
          </p:nvSpPr>
          <p:spPr bwMode="auto">
            <a:xfrm>
              <a:off x="6637830" y="1060192"/>
              <a:ext cx="549564" cy="538082"/>
            </a:xfrm>
            <a:prstGeom prst="rect">
              <a:avLst/>
            </a:prstGeom>
            <a:no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chemeClr val="tx1"/>
                </a:solidFill>
                <a:effectLst/>
                <a:latin typeface="Arial" charset="0"/>
                <a:ea typeface="ＭＳ Ｐゴシック" pitchFamily="50" charset="-128"/>
              </a:endParaRPr>
            </a:p>
          </p:txBody>
        </p:sp>
        <p:grpSp>
          <p:nvGrpSpPr>
            <p:cNvPr id="39" name="グループ化 38">
              <a:extLst>
                <a:ext uri="{FF2B5EF4-FFF2-40B4-BE49-F238E27FC236}">
                  <a16:creationId xmlns:a16="http://schemas.microsoft.com/office/drawing/2014/main" id="{0AEF3770-B82A-3726-A516-516C2AA5E1C1}"/>
                </a:ext>
              </a:extLst>
            </p:cNvPr>
            <p:cNvGrpSpPr/>
            <p:nvPr/>
          </p:nvGrpSpPr>
          <p:grpSpPr>
            <a:xfrm>
              <a:off x="6558388" y="1933920"/>
              <a:ext cx="775531" cy="956822"/>
              <a:chOff x="2857103" y="3085904"/>
              <a:chExt cx="1023999" cy="1263371"/>
            </a:xfrm>
          </p:grpSpPr>
          <p:grpSp>
            <p:nvGrpSpPr>
              <p:cNvPr id="40" name="グループ化 39">
                <a:extLst>
                  <a:ext uri="{FF2B5EF4-FFF2-40B4-BE49-F238E27FC236}">
                    <a16:creationId xmlns:a16="http://schemas.microsoft.com/office/drawing/2014/main" id="{0DF0895E-4204-96C4-69D4-A03ACA19F645}"/>
                  </a:ext>
                </a:extLst>
              </p:cNvPr>
              <p:cNvGrpSpPr/>
              <p:nvPr/>
            </p:nvGrpSpPr>
            <p:grpSpPr>
              <a:xfrm>
                <a:off x="3130257" y="3085904"/>
                <a:ext cx="750845" cy="1263371"/>
                <a:chOff x="1270521" y="1746986"/>
                <a:chExt cx="750845" cy="1263371"/>
              </a:xfrm>
            </p:grpSpPr>
            <mc:AlternateContent xmlns:mc="http://schemas.openxmlformats.org/markup-compatibility/2006" xmlns:a14="http://schemas.microsoft.com/office/drawing/2010/main">
              <mc:Choice Requires="a14">
                <p:sp>
                  <p:nvSpPr>
                    <p:cNvPr id="43" name="テキスト ボックス 42">
                      <a:extLst>
                        <a:ext uri="{FF2B5EF4-FFF2-40B4-BE49-F238E27FC236}">
                          <a16:creationId xmlns:a16="http://schemas.microsoft.com/office/drawing/2014/main" id="{17B14729-F9B5-CE90-436A-D86349C82B16}"/>
                        </a:ext>
                      </a:extLst>
                    </p:cNvPr>
                    <p:cNvSpPr txBox="1"/>
                    <p:nvPr/>
                  </p:nvSpPr>
                  <p:spPr>
                    <a:xfrm rot="19523905">
                      <a:off x="1270521" y="2644612"/>
                      <a:ext cx="750845" cy="365745"/>
                    </a:xfrm>
                    <a:prstGeom prst="rect">
                      <a:avLst/>
                    </a:prstGeom>
                    <a:noFill/>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ja-JP" sz="1200" b="0" u="none" strike="noStrike" kern="0" cap="none" spc="0" normalizeH="0" baseline="0" noProof="0" dirty="0">
                          <a:ln>
                            <a:noFill/>
                          </a:ln>
                          <a:solidFill>
                            <a:srgbClr val="FF9933"/>
                          </a:solidFill>
                          <a:effectLst>
                            <a:glow rad="63500">
                              <a:prstClr val="black">
                                <a:alpha val="75000"/>
                              </a:prstClr>
                            </a:glow>
                          </a:effectLst>
                          <a:uLnTx/>
                          <a:uFillTx/>
                          <a:cs typeface="+mn-cs"/>
                        </a:rPr>
                        <a:t>[</a:t>
                      </a:r>
                      <a14:m>
                        <m:oMath xmlns:m="http://schemas.openxmlformats.org/officeDocument/2006/math">
                          <m:r>
                            <a:rPr kumimoji="0" lang="en-US" altLang="ja-JP" sz="1200" b="0" i="1" u="none" strike="noStrike" kern="0" cap="none" spc="0" normalizeH="0" baseline="0" noProof="0" smtClean="0">
                              <a:ln>
                                <a:noFill/>
                              </a:ln>
                              <a:solidFill>
                                <a:srgbClr val="FF9933"/>
                              </a:solidFill>
                              <a:effectLst>
                                <a:glow rad="63500">
                                  <a:prstClr val="black">
                                    <a:alpha val="75000"/>
                                  </a:prstClr>
                                </a:glow>
                              </a:effectLst>
                              <a:uLnTx/>
                              <a:uFillTx/>
                              <a:latin typeface="Cambria Math" panose="02040503050406030204" pitchFamily="18" charset="0"/>
                              <a:cs typeface="+mn-cs"/>
                            </a:rPr>
                            <m:t>200</m:t>
                          </m:r>
                        </m:oMath>
                      </a14:m>
                      <a:r>
                        <a:rPr kumimoji="0" lang="en-US" altLang="ja-JP" sz="1200" b="0" i="0" u="none" strike="noStrike" kern="0" cap="none" spc="0" normalizeH="0" baseline="0" noProof="0" dirty="0">
                          <a:ln>
                            <a:noFill/>
                          </a:ln>
                          <a:solidFill>
                            <a:srgbClr val="FF9933"/>
                          </a:solidFill>
                          <a:effectLst>
                            <a:glow rad="63500">
                              <a:prstClr val="black">
                                <a:alpha val="75000"/>
                              </a:prstClr>
                            </a:glow>
                          </a:effectLst>
                          <a:uLnTx/>
                          <a:uFillTx/>
                          <a:latin typeface="Calibri" panose="020F0502020204030204"/>
                          <a:ea typeface="游ゴシック" panose="020B0400000000000000" pitchFamily="50" charset="-128"/>
                          <a:cs typeface="+mn-cs"/>
                        </a:rPr>
                        <a:t>]</a:t>
                      </a:r>
                    </a:p>
                  </p:txBody>
                </p:sp>
              </mc:Choice>
              <mc:Fallback xmlns="">
                <p:sp>
                  <p:nvSpPr>
                    <p:cNvPr id="43" name="テキスト ボックス 42">
                      <a:extLst>
                        <a:ext uri="{FF2B5EF4-FFF2-40B4-BE49-F238E27FC236}">
                          <a16:creationId xmlns:a16="http://schemas.microsoft.com/office/drawing/2014/main" id="{17B14729-F9B5-CE90-436A-D86349C82B16}"/>
                        </a:ext>
                      </a:extLst>
                    </p:cNvPr>
                    <p:cNvSpPr txBox="1">
                      <a:spLocks noRot="1" noChangeAspect="1" noMove="1" noResize="1" noEditPoints="1" noAdjustHandles="1" noChangeArrowheads="1" noChangeShapeType="1" noTextEdit="1"/>
                    </p:cNvSpPr>
                    <p:nvPr/>
                  </p:nvSpPr>
                  <p:spPr>
                    <a:xfrm rot="19523905">
                      <a:off x="1270521" y="2644612"/>
                      <a:ext cx="750845" cy="365745"/>
                    </a:xfrm>
                    <a:prstGeom prst="rect">
                      <a:avLst/>
                    </a:prstGeom>
                    <a:blipFill>
                      <a:blip r:embed="rId14"/>
                      <a:stretch>
                        <a:fillRect l="-1942" r="-4854" b="-769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4" name="テキスト ボックス 43">
                      <a:extLst>
                        <a:ext uri="{FF2B5EF4-FFF2-40B4-BE49-F238E27FC236}">
                          <a16:creationId xmlns:a16="http://schemas.microsoft.com/office/drawing/2014/main" id="{2D2D9F85-42DB-71F0-C6C5-E2459B81B292}"/>
                        </a:ext>
                      </a:extLst>
                    </p:cNvPr>
                    <p:cNvSpPr txBox="1"/>
                    <p:nvPr/>
                  </p:nvSpPr>
                  <p:spPr>
                    <a:xfrm rot="3300287">
                      <a:off x="1416070" y="1934562"/>
                      <a:ext cx="741405" cy="366254"/>
                    </a:xfrm>
                    <a:prstGeom prst="rect">
                      <a:avLst/>
                    </a:prstGeom>
                    <a:noFill/>
                  </p:spPr>
                  <p:txBody>
                    <a:bodyPr wrap="square">
                      <a:spAutoFit/>
                    </a:bodyPr>
                    <a:lstStyle/>
                    <a:p>
                      <a:pPr lvl="0" algn="ctr">
                        <a:defRPr/>
                      </a:pPr>
                      <a:r>
                        <a:rPr kumimoji="0" lang="en-US" altLang="ja-JP" sz="1200" b="0" u="none" strike="noStrike" kern="0" cap="none" spc="0" normalizeH="0" baseline="0" noProof="0" dirty="0">
                          <a:ln>
                            <a:noFill/>
                          </a:ln>
                          <a:solidFill>
                            <a:srgbClr val="FF9933"/>
                          </a:solidFill>
                          <a:effectLst>
                            <a:glow rad="63500">
                              <a:prstClr val="black">
                                <a:alpha val="75000"/>
                              </a:prstClr>
                            </a:glow>
                          </a:effectLst>
                          <a:uLnTx/>
                          <a:uFillTx/>
                        </a:rPr>
                        <a:t>[</a:t>
                      </a:r>
                      <a14:m>
                        <m:oMath xmlns:m="http://schemas.openxmlformats.org/officeDocument/2006/math">
                          <m:r>
                            <a:rPr kumimoji="0" lang="en-US" altLang="ja-JP" sz="1200" b="0" i="1" u="none" strike="noStrike" kern="0" cap="none" spc="0" normalizeH="0" baseline="0" noProof="0" smtClean="0">
                              <a:ln>
                                <a:noFill/>
                              </a:ln>
                              <a:solidFill>
                                <a:srgbClr val="FF9933"/>
                              </a:solidFill>
                              <a:effectLst>
                                <a:glow rad="63500">
                                  <a:prstClr val="black">
                                    <a:alpha val="75000"/>
                                  </a:prstClr>
                                </a:glow>
                              </a:effectLst>
                              <a:uLnTx/>
                              <a:uFillTx/>
                              <a:latin typeface="Cambria Math" panose="02040503050406030204" pitchFamily="18" charset="0"/>
                            </a:rPr>
                            <m:t>0</m:t>
                          </m:r>
                          <m:acc>
                            <m:accPr>
                              <m:chr m:val="̅"/>
                              <m:ctrlPr>
                                <a:rPr lang="en-US" altLang="ja-JP" sz="1200" i="1" kern="0">
                                  <a:solidFill>
                                    <a:srgbClr val="FF9933"/>
                                  </a:solidFill>
                                  <a:effectLst>
                                    <a:glow rad="63500">
                                      <a:prstClr val="black">
                                        <a:alpha val="75000"/>
                                      </a:prstClr>
                                    </a:glow>
                                  </a:effectLst>
                                  <a:latin typeface="Cambria Math" panose="02040503050406030204" pitchFamily="18" charset="0"/>
                                </a:rPr>
                              </m:ctrlPr>
                            </m:accPr>
                            <m:e>
                              <m:r>
                                <a:rPr lang="en-US" altLang="ja-JP" sz="1200" i="1" kern="0">
                                  <a:solidFill>
                                    <a:srgbClr val="FF9933"/>
                                  </a:solidFill>
                                  <a:effectLst>
                                    <a:glow rad="63500">
                                      <a:prstClr val="black">
                                        <a:alpha val="75000"/>
                                      </a:prstClr>
                                    </a:glow>
                                  </a:effectLst>
                                  <a:latin typeface="Cambria Math" panose="02040503050406030204" pitchFamily="18" charset="0"/>
                                </a:rPr>
                                <m:t>1</m:t>
                              </m:r>
                            </m:e>
                          </m:acc>
                          <m:r>
                            <a:rPr lang="en-US" altLang="ja-JP" sz="1200" b="0" i="1" kern="0" smtClean="0">
                              <a:solidFill>
                                <a:srgbClr val="FF9933"/>
                              </a:solidFill>
                              <a:effectLst>
                                <a:glow rad="63500">
                                  <a:prstClr val="black">
                                    <a:alpha val="75000"/>
                                  </a:prstClr>
                                </a:glow>
                              </a:effectLst>
                              <a:latin typeface="Cambria Math" panose="02040503050406030204" pitchFamily="18" charset="0"/>
                            </a:rPr>
                            <m:t>1</m:t>
                          </m:r>
                        </m:oMath>
                      </a14:m>
                      <a:r>
                        <a:rPr kumimoji="0" lang="en-US" altLang="ja-JP" sz="1200" b="0" i="0" u="none" strike="noStrike" kern="0" cap="none" spc="0" normalizeH="0" baseline="0" noProof="0" dirty="0">
                          <a:ln>
                            <a:noFill/>
                          </a:ln>
                          <a:solidFill>
                            <a:srgbClr val="FF9933"/>
                          </a:solidFill>
                          <a:effectLst>
                            <a:glow rad="63500">
                              <a:prstClr val="black">
                                <a:alpha val="75000"/>
                              </a:prstClr>
                            </a:glow>
                          </a:effectLst>
                          <a:uLnTx/>
                          <a:uFillTx/>
                          <a:latin typeface="Calibri" panose="020F0502020204030204"/>
                          <a:ea typeface="游ゴシック" panose="020B0400000000000000" pitchFamily="50" charset="-128"/>
                        </a:rPr>
                        <a:t>]</a:t>
                      </a:r>
                    </a:p>
                  </p:txBody>
                </p:sp>
              </mc:Choice>
              <mc:Fallback xmlns="">
                <p:sp>
                  <p:nvSpPr>
                    <p:cNvPr id="44" name="テキスト ボックス 43">
                      <a:extLst>
                        <a:ext uri="{FF2B5EF4-FFF2-40B4-BE49-F238E27FC236}">
                          <a16:creationId xmlns:a16="http://schemas.microsoft.com/office/drawing/2014/main" id="{2D2D9F85-42DB-71F0-C6C5-E2459B81B292}"/>
                        </a:ext>
                      </a:extLst>
                    </p:cNvPr>
                    <p:cNvSpPr txBox="1">
                      <a:spLocks noRot="1" noChangeAspect="1" noMove="1" noResize="1" noEditPoints="1" noAdjustHandles="1" noChangeArrowheads="1" noChangeShapeType="1" noTextEdit="1"/>
                    </p:cNvSpPr>
                    <p:nvPr/>
                  </p:nvSpPr>
                  <p:spPr>
                    <a:xfrm rot="3300287">
                      <a:off x="1416070" y="1934562"/>
                      <a:ext cx="741405" cy="366254"/>
                    </a:xfrm>
                    <a:prstGeom prst="rect">
                      <a:avLst/>
                    </a:prstGeom>
                    <a:blipFill>
                      <a:blip r:embed="rId15"/>
                      <a:stretch>
                        <a:fillRect l="-6593" t="-1942" r="-1099" b="-4854"/>
                      </a:stretch>
                    </a:blipFill>
                  </p:spPr>
                  <p:txBody>
                    <a:bodyPr/>
                    <a:lstStyle/>
                    <a:p>
                      <a:r>
                        <a:rPr lang="ja-JP" altLang="en-US">
                          <a:noFill/>
                        </a:rPr>
                        <a:t> </a:t>
                      </a:r>
                    </a:p>
                  </p:txBody>
                </p:sp>
              </mc:Fallback>
            </mc:AlternateContent>
          </p:grpSp>
          <p:cxnSp>
            <p:nvCxnSpPr>
              <p:cNvPr id="41" name="直線矢印コネクタ 40">
                <a:extLst>
                  <a:ext uri="{FF2B5EF4-FFF2-40B4-BE49-F238E27FC236}">
                    <a16:creationId xmlns:a16="http://schemas.microsoft.com/office/drawing/2014/main" id="{5852794E-F28B-92B1-3F35-1EADBAD3E68B}"/>
                  </a:ext>
                </a:extLst>
              </p:cNvPr>
              <p:cNvCxnSpPr>
                <a:cxnSpLocks/>
              </p:cNvCxnSpPr>
              <p:nvPr/>
            </p:nvCxnSpPr>
            <p:spPr>
              <a:xfrm rot="3284951" flipH="1">
                <a:off x="3184795" y="3558497"/>
                <a:ext cx="639855" cy="0"/>
              </a:xfrm>
              <a:prstGeom prst="straightConnector1">
                <a:avLst/>
              </a:prstGeom>
              <a:ln w="25400">
                <a:solidFill>
                  <a:srgbClr val="FF9933"/>
                </a:solidFill>
                <a:tailEnd type="arrow"/>
              </a:ln>
              <a:effectLst>
                <a:glow rad="25400">
                  <a:schemeClr val="tx1">
                    <a:alpha val="75000"/>
                  </a:schemeClr>
                </a:glow>
              </a:effectLst>
            </p:spPr>
            <p:style>
              <a:lnRef idx="1">
                <a:schemeClr val="accent1"/>
              </a:lnRef>
              <a:fillRef idx="0">
                <a:schemeClr val="accent1"/>
              </a:fillRef>
              <a:effectRef idx="0">
                <a:schemeClr val="accent1"/>
              </a:effectRef>
              <a:fontRef idx="minor">
                <a:schemeClr val="tx1"/>
              </a:fontRef>
            </p:style>
          </p:cxnSp>
          <p:cxnSp>
            <p:nvCxnSpPr>
              <p:cNvPr id="42" name="直線矢印コネクタ 41">
                <a:extLst>
                  <a:ext uri="{FF2B5EF4-FFF2-40B4-BE49-F238E27FC236}">
                    <a16:creationId xmlns:a16="http://schemas.microsoft.com/office/drawing/2014/main" id="{110660AC-88C9-DDF4-E718-9F4706EBD615}"/>
                  </a:ext>
                </a:extLst>
              </p:cNvPr>
              <p:cNvCxnSpPr>
                <a:cxnSpLocks/>
              </p:cNvCxnSpPr>
              <p:nvPr/>
            </p:nvCxnSpPr>
            <p:spPr>
              <a:xfrm rot="3284951">
                <a:off x="3310941" y="3633379"/>
                <a:ext cx="0" cy="907675"/>
              </a:xfrm>
              <a:prstGeom prst="straightConnector1">
                <a:avLst/>
              </a:prstGeom>
              <a:ln w="25400">
                <a:solidFill>
                  <a:srgbClr val="FF9933"/>
                </a:solidFill>
                <a:tailEnd type="arrow"/>
              </a:ln>
              <a:effectLst>
                <a:glow rad="25400">
                  <a:schemeClr val="tx1">
                    <a:alpha val="75000"/>
                  </a:schemeClr>
                </a:glow>
              </a:effectLst>
            </p:spPr>
            <p:style>
              <a:lnRef idx="1">
                <a:schemeClr val="accent1"/>
              </a:lnRef>
              <a:fillRef idx="0">
                <a:schemeClr val="accent1"/>
              </a:fillRef>
              <a:effectRef idx="0">
                <a:schemeClr val="accent1"/>
              </a:effectRef>
              <a:fontRef idx="minor">
                <a:schemeClr val="tx1"/>
              </a:fontRef>
            </p:style>
          </p:cxnSp>
        </p:grpSp>
        <p:cxnSp>
          <p:nvCxnSpPr>
            <p:cNvPr id="46" name="直線コネクタ 45">
              <a:extLst>
                <a:ext uri="{FF2B5EF4-FFF2-40B4-BE49-F238E27FC236}">
                  <a16:creationId xmlns:a16="http://schemas.microsoft.com/office/drawing/2014/main" id="{8D28FC51-2560-135A-4C43-45983EFD1194}"/>
                </a:ext>
              </a:extLst>
            </p:cNvPr>
            <p:cNvCxnSpPr>
              <a:cxnSpLocks/>
              <a:stCxn id="36" idx="2"/>
            </p:cNvCxnSpPr>
            <p:nvPr/>
          </p:nvCxnSpPr>
          <p:spPr bwMode="auto">
            <a:xfrm>
              <a:off x="6912612" y="1598274"/>
              <a:ext cx="2027659" cy="2065599"/>
            </a:xfrm>
            <a:prstGeom prst="line">
              <a:avLst/>
            </a:prstGeom>
            <a:gradFill rotWithShape="0">
              <a:gsLst>
                <a:gs pos="0">
                  <a:schemeClr val="bg1"/>
                </a:gs>
                <a:gs pos="100000">
                  <a:schemeClr val="accent1"/>
                </a:gs>
              </a:gsLst>
              <a:path path="rect">
                <a:fillToRect l="50000" t="50000" r="50000" b="50000"/>
              </a:path>
            </a:gradFill>
            <a:ln w="9525" cap="flat" cmpd="sng" algn="ctr">
              <a:solidFill>
                <a:srgbClr val="FFFF00"/>
              </a:solidFill>
              <a:prstDash val="solid"/>
              <a:round/>
              <a:headEnd type="none" w="med" len="med"/>
              <a:tailEnd type="none" w="med" len="med"/>
            </a:ln>
            <a:effectLst/>
          </p:spPr>
        </p:cxnSp>
        <p:cxnSp>
          <p:nvCxnSpPr>
            <p:cNvPr id="47" name="直線コネクタ 46">
              <a:extLst>
                <a:ext uri="{FF2B5EF4-FFF2-40B4-BE49-F238E27FC236}">
                  <a16:creationId xmlns:a16="http://schemas.microsoft.com/office/drawing/2014/main" id="{1E18BD97-BA1A-B14E-B422-2D11F6791D14}"/>
                </a:ext>
              </a:extLst>
            </p:cNvPr>
            <p:cNvCxnSpPr>
              <a:cxnSpLocks/>
              <a:stCxn id="36" idx="0"/>
            </p:cNvCxnSpPr>
            <p:nvPr/>
          </p:nvCxnSpPr>
          <p:spPr bwMode="auto">
            <a:xfrm flipV="1">
              <a:off x="6912612" y="941715"/>
              <a:ext cx="2027659" cy="118477"/>
            </a:xfrm>
            <a:prstGeom prst="line">
              <a:avLst/>
            </a:prstGeom>
            <a:gradFill rotWithShape="0">
              <a:gsLst>
                <a:gs pos="0">
                  <a:schemeClr val="bg1"/>
                </a:gs>
                <a:gs pos="100000">
                  <a:schemeClr val="accent1"/>
                </a:gs>
              </a:gsLst>
              <a:path path="rect">
                <a:fillToRect l="50000" t="50000" r="50000" b="50000"/>
              </a:path>
            </a:gradFill>
            <a:ln w="9525" cap="flat" cmpd="sng" algn="ctr">
              <a:solidFill>
                <a:srgbClr val="FFFF00"/>
              </a:solidFill>
              <a:prstDash val="solid"/>
              <a:round/>
              <a:headEnd type="none" w="med" len="med"/>
              <a:tailEnd type="none" w="med" len="med"/>
            </a:ln>
            <a:effectLst/>
          </p:spPr>
        </p:cxnSp>
        <p:sp>
          <p:nvSpPr>
            <p:cNvPr id="49" name="テキスト ボックス 48">
              <a:extLst>
                <a:ext uri="{FF2B5EF4-FFF2-40B4-BE49-F238E27FC236}">
                  <a16:creationId xmlns:a16="http://schemas.microsoft.com/office/drawing/2014/main" id="{6595B37F-0598-9EEA-DBF7-5F1D9A1AAFA1}"/>
                </a:ext>
              </a:extLst>
            </p:cNvPr>
            <p:cNvSpPr txBox="1"/>
            <p:nvPr/>
          </p:nvSpPr>
          <p:spPr>
            <a:xfrm>
              <a:off x="10113695" y="941715"/>
              <a:ext cx="1682564" cy="338554"/>
            </a:xfrm>
            <a:prstGeom prst="rect">
              <a:avLst/>
            </a:prstGeom>
            <a:noFill/>
          </p:spPr>
          <p:txBody>
            <a:bodyPr wrap="square">
              <a:spAutoFit/>
            </a:bodyPr>
            <a:lstStyle/>
            <a:p>
              <a:r>
                <a:rPr kumimoji="1" lang="en-US" altLang="ja-JP" sz="1600" b="1" dirty="0">
                  <a:solidFill>
                    <a:srgbClr val="FFC000"/>
                  </a:solidFill>
                  <a:effectLst>
                    <a:glow rad="63500">
                      <a:schemeClr val="accent4">
                        <a:satMod val="175000"/>
                        <a:alpha val="40000"/>
                      </a:schemeClr>
                    </a:glow>
                  </a:effectLst>
                </a:rPr>
                <a:t>I-FFT</a:t>
              </a:r>
              <a:r>
                <a:rPr kumimoji="1" lang="ja-JP" altLang="en-US" sz="1600" b="1" dirty="0">
                  <a:solidFill>
                    <a:srgbClr val="FFC000"/>
                  </a:solidFill>
                  <a:effectLst>
                    <a:glow rad="63500">
                      <a:schemeClr val="accent4">
                        <a:satMod val="175000"/>
                        <a:alpha val="40000"/>
                      </a:schemeClr>
                    </a:glow>
                  </a:effectLst>
                </a:rPr>
                <a:t>　</a:t>
              </a:r>
              <a:r>
                <a:rPr kumimoji="1" lang="en-US" altLang="ja-JP" sz="1600" b="1" dirty="0">
                  <a:solidFill>
                    <a:srgbClr val="FFC000"/>
                  </a:solidFill>
                  <a:effectLst>
                    <a:glow rad="63500">
                      <a:schemeClr val="accent4">
                        <a:satMod val="175000"/>
                        <a:alpha val="40000"/>
                      </a:schemeClr>
                    </a:glow>
                  </a:effectLst>
                </a:rPr>
                <a:t>Filtered</a:t>
              </a:r>
              <a:endParaRPr lang="ja-JP" altLang="en-US" sz="1600" b="1" dirty="0">
                <a:solidFill>
                  <a:srgbClr val="FFC000"/>
                </a:solidFill>
                <a:effectLst>
                  <a:glow rad="63500">
                    <a:schemeClr val="accent4">
                      <a:satMod val="175000"/>
                      <a:alpha val="40000"/>
                    </a:schemeClr>
                  </a:glow>
                </a:effectLst>
              </a:endParaRPr>
            </a:p>
          </p:txBody>
        </p:sp>
      </p:grpSp>
      <p:grpSp>
        <p:nvGrpSpPr>
          <p:cNvPr id="59" name="グループ化 58">
            <a:extLst>
              <a:ext uri="{FF2B5EF4-FFF2-40B4-BE49-F238E27FC236}">
                <a16:creationId xmlns:a16="http://schemas.microsoft.com/office/drawing/2014/main" id="{0178DC4D-B968-D9B1-B1DA-1B9220BB393B}"/>
              </a:ext>
            </a:extLst>
          </p:cNvPr>
          <p:cNvGrpSpPr/>
          <p:nvPr/>
        </p:nvGrpSpPr>
        <p:grpSpPr>
          <a:xfrm>
            <a:off x="5378061" y="4087366"/>
            <a:ext cx="6692020" cy="1974394"/>
            <a:chOff x="5354321" y="3974127"/>
            <a:chExt cx="6692020" cy="1974394"/>
          </a:xfrm>
        </p:grpSpPr>
        <p:sp>
          <p:nvSpPr>
            <p:cNvPr id="18" name="コンテンツ プレースホルダー 2">
              <a:extLst>
                <a:ext uri="{FF2B5EF4-FFF2-40B4-BE49-F238E27FC236}">
                  <a16:creationId xmlns:a16="http://schemas.microsoft.com/office/drawing/2014/main" id="{9FDAC76D-9B9C-0FEC-3040-086598AEFC76}"/>
                </a:ext>
              </a:extLst>
            </p:cNvPr>
            <p:cNvSpPr txBox="1">
              <a:spLocks/>
            </p:cNvSpPr>
            <p:nvPr/>
          </p:nvSpPr>
          <p:spPr bwMode="auto">
            <a:xfrm>
              <a:off x="5354321" y="3974127"/>
              <a:ext cx="6692020" cy="1974394"/>
            </a:xfrm>
            <a:prstGeom prst="rect">
              <a:avLst/>
            </a:prstGeom>
            <a:noFill/>
            <a:ln w="9525">
              <a:solidFill>
                <a:srgbClr val="33CC33"/>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00FF"/>
                </a:buClr>
                <a:buSzPct val="65000"/>
                <a:buFont typeface="Wingdings" pitchFamily="2" charset="2"/>
                <a:buBlip>
                  <a:blip r:embed="rId2"/>
                </a:buBlip>
                <a:defRPr kumimoji="1" sz="2800">
                  <a:solidFill>
                    <a:srgbClr val="006699"/>
                  </a:solidFill>
                  <a:latin typeface="Verdana" pitchFamily="34" charset="0"/>
                  <a:ea typeface="+mn-ea"/>
                  <a:cs typeface="Verdana" pitchFamily="34" charset="0"/>
                </a:defRPr>
              </a:lvl1pPr>
              <a:lvl2pPr marL="742950" indent="-285750" algn="l" rtl="0" eaLnBrk="0" fontAlgn="base" hangingPunct="0">
                <a:spcBef>
                  <a:spcPct val="20000"/>
                </a:spcBef>
                <a:spcAft>
                  <a:spcPct val="0"/>
                </a:spcAft>
                <a:buClr>
                  <a:schemeClr val="accent2"/>
                </a:buClr>
                <a:buSzPct val="65000"/>
                <a:buFont typeface="Wingdings" pitchFamily="2" charset="2"/>
                <a:buBlip>
                  <a:blip r:embed="rId3"/>
                </a:buBlip>
                <a:defRPr kumimoji="1" sz="2400">
                  <a:solidFill>
                    <a:schemeClr val="tx1"/>
                  </a:solidFill>
                  <a:latin typeface="Verdana" pitchFamily="34" charset="0"/>
                  <a:ea typeface="+mn-ea"/>
                  <a:cs typeface="Verdana" pitchFamily="34" charset="0"/>
                </a:defRPr>
              </a:lvl2pPr>
              <a:lvl3pPr marL="1143000" indent="-228600" algn="l" rtl="0" eaLnBrk="0" fontAlgn="base" hangingPunct="0">
                <a:spcBef>
                  <a:spcPct val="20000"/>
                </a:spcBef>
                <a:spcAft>
                  <a:spcPct val="0"/>
                </a:spcAft>
                <a:buClr>
                  <a:srgbClr val="0000FF"/>
                </a:buClr>
                <a:buSzPct val="65000"/>
                <a:buFont typeface="Wingdings" pitchFamily="2" charset="2"/>
                <a:buBlip>
                  <a:blip r:embed="rId4"/>
                </a:buBlip>
                <a:defRPr kumimoji="1" sz="2400">
                  <a:solidFill>
                    <a:schemeClr val="tx1"/>
                  </a:solidFill>
                  <a:latin typeface="Verdana" pitchFamily="34" charset="0"/>
                  <a:ea typeface="+mn-ea"/>
                  <a:cs typeface="Verdana" pitchFamily="34" charset="0"/>
                </a:defRPr>
              </a:lvl3pPr>
              <a:lvl4pPr marL="1600200" indent="-228600" algn="l" rtl="0" eaLnBrk="0" fontAlgn="base" hangingPunct="0">
                <a:spcBef>
                  <a:spcPct val="20000"/>
                </a:spcBef>
                <a:spcAft>
                  <a:spcPct val="0"/>
                </a:spcAft>
                <a:buClr>
                  <a:schemeClr val="accent2"/>
                </a:buClr>
                <a:buSzPct val="65000"/>
                <a:buFont typeface="Wingdings" pitchFamily="2" charset="2"/>
                <a:buBlip>
                  <a:blip r:embed="rId5"/>
                </a:buBlip>
                <a:defRPr kumimoji="1" sz="2000">
                  <a:solidFill>
                    <a:schemeClr val="tx1"/>
                  </a:solidFill>
                  <a:latin typeface="Verdana" pitchFamily="34" charset="0"/>
                  <a:ea typeface="+mn-ea"/>
                  <a:cs typeface="Verdana" pitchFamily="34" charset="0"/>
                </a:defRPr>
              </a:lvl4pPr>
              <a:lvl5pPr marL="2057400" indent="-228600" algn="l" rtl="0" eaLnBrk="0" fontAlgn="base" hangingPunct="0">
                <a:spcBef>
                  <a:spcPct val="20000"/>
                </a:spcBef>
                <a:spcAft>
                  <a:spcPct val="0"/>
                </a:spcAft>
                <a:buClr>
                  <a:srgbClr val="0000FF"/>
                </a:buClr>
                <a:buSzPct val="65000"/>
                <a:buFont typeface="Wingdings" pitchFamily="2" charset="2"/>
                <a:buBlip>
                  <a:blip r:embed="rId6"/>
                </a:buBlip>
                <a:defRPr kumimoji="1" sz="2000">
                  <a:solidFill>
                    <a:schemeClr val="tx1"/>
                  </a:solidFill>
                  <a:latin typeface="Verdana" pitchFamily="34" charset="0"/>
                  <a:ea typeface="+mn-ea"/>
                  <a:cs typeface="Verdana" pitchFamily="34" charset="0"/>
                </a:defRPr>
              </a:lvl5pPr>
              <a:lvl6pPr marL="2514600" indent="-228600" algn="l" rtl="0" eaLnBrk="1" fontAlgn="base" hangingPunct="1">
                <a:spcBef>
                  <a:spcPct val="20000"/>
                </a:spcBef>
                <a:spcAft>
                  <a:spcPct val="0"/>
                </a:spcAft>
                <a:buClr>
                  <a:srgbClr val="0000FF"/>
                </a:buClr>
                <a:buSzPct val="65000"/>
                <a:buFont typeface="Wingdings" pitchFamily="2" charset="2"/>
                <a:buBlip>
                  <a:blip r:embed="rId6"/>
                </a:buBlip>
                <a:defRPr kumimoji="1" sz="2000">
                  <a:solidFill>
                    <a:schemeClr val="tx1"/>
                  </a:solidFill>
                  <a:effectLst>
                    <a:outerShdw blurRad="38100" dist="38100" dir="2700000" algn="tl">
                      <a:srgbClr val="C0C0C0"/>
                    </a:outerShdw>
                  </a:effectLst>
                  <a:latin typeface="+mn-lt"/>
                  <a:ea typeface="+mn-ea"/>
                </a:defRPr>
              </a:lvl6pPr>
              <a:lvl7pPr marL="2971800" indent="-228600" algn="l" rtl="0" eaLnBrk="1" fontAlgn="base" hangingPunct="1">
                <a:spcBef>
                  <a:spcPct val="20000"/>
                </a:spcBef>
                <a:spcAft>
                  <a:spcPct val="0"/>
                </a:spcAft>
                <a:buClr>
                  <a:srgbClr val="0000FF"/>
                </a:buClr>
                <a:buSzPct val="65000"/>
                <a:buFont typeface="Wingdings" pitchFamily="2" charset="2"/>
                <a:buBlip>
                  <a:blip r:embed="rId6"/>
                </a:buBlip>
                <a:defRPr kumimoji="1" sz="2000">
                  <a:solidFill>
                    <a:schemeClr val="tx1"/>
                  </a:solidFill>
                  <a:effectLst>
                    <a:outerShdw blurRad="38100" dist="38100" dir="2700000" algn="tl">
                      <a:srgbClr val="C0C0C0"/>
                    </a:outerShdw>
                  </a:effectLst>
                  <a:latin typeface="+mn-lt"/>
                  <a:ea typeface="+mn-ea"/>
                </a:defRPr>
              </a:lvl7pPr>
              <a:lvl8pPr marL="3429000" indent="-228600" algn="l" rtl="0" eaLnBrk="1" fontAlgn="base" hangingPunct="1">
                <a:spcBef>
                  <a:spcPct val="20000"/>
                </a:spcBef>
                <a:spcAft>
                  <a:spcPct val="0"/>
                </a:spcAft>
                <a:buClr>
                  <a:srgbClr val="0000FF"/>
                </a:buClr>
                <a:buSzPct val="65000"/>
                <a:buFont typeface="Wingdings" pitchFamily="2" charset="2"/>
                <a:buBlip>
                  <a:blip r:embed="rId6"/>
                </a:buBlip>
                <a:defRPr kumimoji="1" sz="2000">
                  <a:solidFill>
                    <a:schemeClr val="tx1"/>
                  </a:solidFill>
                  <a:effectLst>
                    <a:outerShdw blurRad="38100" dist="38100" dir="2700000" algn="tl">
                      <a:srgbClr val="C0C0C0"/>
                    </a:outerShdw>
                  </a:effectLst>
                  <a:latin typeface="+mn-lt"/>
                  <a:ea typeface="+mn-ea"/>
                </a:defRPr>
              </a:lvl8pPr>
              <a:lvl9pPr marL="3886200" indent="-228600" algn="l" rtl="0" eaLnBrk="1" fontAlgn="base" hangingPunct="1">
                <a:spcBef>
                  <a:spcPct val="20000"/>
                </a:spcBef>
                <a:spcAft>
                  <a:spcPct val="0"/>
                </a:spcAft>
                <a:buClr>
                  <a:srgbClr val="0000FF"/>
                </a:buClr>
                <a:buSzPct val="65000"/>
                <a:buFont typeface="Wingdings" pitchFamily="2" charset="2"/>
                <a:buBlip>
                  <a:blip r:embed="rId6"/>
                </a:buBlip>
                <a:defRPr kumimoji="1" sz="2000">
                  <a:solidFill>
                    <a:schemeClr val="tx1"/>
                  </a:solidFill>
                  <a:effectLst>
                    <a:outerShdw blurRad="38100" dist="38100" dir="2700000" algn="tl">
                      <a:srgbClr val="C0C0C0"/>
                    </a:outerShdw>
                  </a:effectLst>
                  <a:latin typeface="+mn-lt"/>
                  <a:ea typeface="+mn-ea"/>
                </a:defRPr>
              </a:lvl9pPr>
            </a:lstStyle>
            <a:p>
              <a:pPr marL="342900" marR="0" lvl="0" indent="-342900" algn="l" defTabSz="914400" rtl="0" eaLnBrk="0" fontAlgn="base" latinLnBrk="0" hangingPunct="0">
                <a:lnSpc>
                  <a:spcPct val="100000"/>
                </a:lnSpc>
                <a:spcBef>
                  <a:spcPct val="20000"/>
                </a:spcBef>
                <a:spcAft>
                  <a:spcPct val="0"/>
                </a:spcAft>
                <a:buClr>
                  <a:srgbClr val="0000FF"/>
                </a:buClr>
                <a:buSzPct val="65000"/>
                <a:buFont typeface="Wingdings" pitchFamily="2" charset="2"/>
                <a:buBlip>
                  <a:blip r:embed="rId2"/>
                </a:buBlip>
                <a:tabLst/>
                <a:defRPr/>
              </a:pPr>
              <a:r>
                <a:rPr lang="en-US" altLang="ja-JP" sz="1800" kern="0" dirty="0">
                  <a:solidFill>
                    <a:srgbClr val="FF0000"/>
                  </a:solidFill>
                  <a:latin typeface="メイリオ" panose="020B0604030504040204" pitchFamily="50" charset="-128"/>
                  <a:ea typeface="メイリオ" panose="020B0604030504040204" pitchFamily="50" charset="-128"/>
                  <a:cs typeface="Arial Unicode MS" panose="020B0604020202020204" pitchFamily="50" charset="-128"/>
                </a:rPr>
                <a:t>In contrast, in the β phase, there are very few dislocations and no phase transformations. </a:t>
              </a:r>
            </a:p>
            <a:p>
              <a:pPr marL="342900" marR="0" lvl="0" indent="-342900" algn="l" defTabSz="914400" rtl="0" eaLnBrk="0" fontAlgn="base" latinLnBrk="0" hangingPunct="0">
                <a:lnSpc>
                  <a:spcPct val="100000"/>
                </a:lnSpc>
                <a:spcBef>
                  <a:spcPct val="20000"/>
                </a:spcBef>
                <a:spcAft>
                  <a:spcPct val="0"/>
                </a:spcAft>
                <a:buClr>
                  <a:srgbClr val="0000FF"/>
                </a:buClr>
                <a:buSzPct val="65000"/>
                <a:buFont typeface="Wingdings" pitchFamily="2" charset="2"/>
                <a:buBlip>
                  <a:blip r:embed="rId2"/>
                </a:buBlip>
                <a:tabLst/>
                <a:defRPr/>
              </a:pPr>
              <a:r>
                <a:rPr lang="en-US" altLang="ja-JP" sz="1800" kern="0" dirty="0">
                  <a:solidFill>
                    <a:srgbClr val="FF0000"/>
                  </a:solidFill>
                  <a:latin typeface="メイリオ" panose="020B0604030504040204" pitchFamily="50" charset="-128"/>
                  <a:ea typeface="メイリオ" panose="020B0604030504040204" pitchFamily="50" charset="-128"/>
                  <a:cs typeface="Arial Unicode MS" panose="020B0604020202020204" pitchFamily="50" charset="-128"/>
                </a:rPr>
                <a:t>In the I-FFT image of HREM, </a:t>
              </a:r>
              <a:r>
                <a:rPr lang="en-US" altLang="ja-JP" sz="1800" kern="0" dirty="0">
                  <a:solidFill>
                    <a:srgbClr val="FF0000"/>
                  </a:solidFill>
                  <a:highlight>
                    <a:srgbClr val="FFFFCC"/>
                  </a:highlight>
                  <a:latin typeface="メイリオ" panose="020B0604030504040204" pitchFamily="50" charset="-128"/>
                  <a:ea typeface="メイリオ" panose="020B0604030504040204" pitchFamily="50" charset="-128"/>
                  <a:cs typeface="Arial Unicode MS" panose="020B0604020202020204" pitchFamily="50" charset="-128"/>
                </a:rPr>
                <a:t>regular lattice disorders uniformly distributed in the β-phase corresponding to the precursor of the ω-phase</a:t>
              </a:r>
              <a:r>
                <a:rPr lang="en-US" altLang="ja-JP" sz="1800" kern="0" dirty="0">
                  <a:solidFill>
                    <a:srgbClr val="FF0000"/>
                  </a:solidFill>
                  <a:latin typeface="メイリオ" panose="020B0604030504040204" pitchFamily="50" charset="-128"/>
                  <a:ea typeface="メイリオ" panose="020B0604030504040204" pitchFamily="50" charset="-128"/>
                  <a:cs typeface="Arial Unicode MS" panose="020B0604020202020204" pitchFamily="50" charset="-128"/>
                </a:rPr>
                <a:t> are observed.</a:t>
              </a:r>
              <a:endParaRPr lang="en-US" altLang="ja-JP" sz="1200" kern="0" dirty="0">
                <a:solidFill>
                  <a:srgbClr val="FF0000"/>
                </a:solidFill>
                <a:latin typeface="メイリオ" panose="020B0604030504040204" pitchFamily="50" charset="-128"/>
                <a:ea typeface="メイリオ" panose="020B0604030504040204" pitchFamily="50" charset="-128"/>
                <a:cs typeface="Arial Unicode MS" panose="020B0604020202020204" pitchFamily="50" charset="-128"/>
              </a:endParaRPr>
            </a:p>
            <a:p>
              <a:pPr marL="342900" marR="0" lvl="0" indent="-342900" algn="l" defTabSz="914400" rtl="0" eaLnBrk="0" fontAlgn="base" latinLnBrk="0" hangingPunct="0">
                <a:lnSpc>
                  <a:spcPct val="100000"/>
                </a:lnSpc>
                <a:spcBef>
                  <a:spcPct val="20000"/>
                </a:spcBef>
                <a:spcAft>
                  <a:spcPct val="0"/>
                </a:spcAft>
                <a:buClr>
                  <a:srgbClr val="0000FF"/>
                </a:buClr>
                <a:buSzPct val="65000"/>
                <a:buFont typeface="Wingdings" pitchFamily="2" charset="2"/>
                <a:buBlip>
                  <a:blip r:embed="rId2"/>
                </a:buBlip>
                <a:tabLst/>
                <a:defRPr/>
              </a:pPr>
              <a:endParaRPr lang="en-US" altLang="ja-JP" sz="1100" kern="0" dirty="0">
                <a:solidFill>
                  <a:srgbClr val="336699"/>
                </a:solidFill>
                <a:latin typeface="メイリオ" panose="020B0604030504040204" pitchFamily="50" charset="-128"/>
                <a:ea typeface="メイリオ" panose="020B0604030504040204" pitchFamily="50" charset="-128"/>
                <a:cs typeface="Arial Unicode MS" panose="020B0604020202020204" pitchFamily="50" charset="-128"/>
              </a:endParaRPr>
            </a:p>
            <a:p>
              <a:pPr marL="342900" marR="0" lvl="0" indent="-342900" algn="l" defTabSz="914400" rtl="0" eaLnBrk="0" fontAlgn="base" latinLnBrk="0" hangingPunct="0">
                <a:lnSpc>
                  <a:spcPct val="100000"/>
                </a:lnSpc>
                <a:spcBef>
                  <a:spcPct val="20000"/>
                </a:spcBef>
                <a:spcAft>
                  <a:spcPct val="0"/>
                </a:spcAft>
                <a:buClr>
                  <a:srgbClr val="0000FF"/>
                </a:buClr>
                <a:buSzPct val="65000"/>
                <a:buFont typeface="Wingdings" pitchFamily="2" charset="2"/>
                <a:buBlip>
                  <a:blip r:embed="rId2"/>
                </a:buBlip>
                <a:tabLst/>
                <a:defRPr/>
              </a:pPr>
              <a:r>
                <a:rPr lang="en-US" altLang="ja-JP" sz="1800" kern="0" dirty="0">
                  <a:solidFill>
                    <a:srgbClr val="336699"/>
                  </a:solidFill>
                  <a:latin typeface="メイリオ" panose="020B0604030504040204" pitchFamily="50" charset="-128"/>
                  <a:ea typeface="メイリオ" panose="020B0604030504040204" pitchFamily="50" charset="-128"/>
                  <a:cs typeface="Arial Unicode MS" panose="020B0604020202020204" pitchFamily="50" charset="-128"/>
                </a:rPr>
                <a:t>Why does this structure have a sink effect ?</a:t>
              </a:r>
              <a:endParaRPr kumimoji="1" lang="en-US" altLang="ja-JP" sz="1800" b="0" i="0" u="none" strike="noStrike" kern="0" cap="none" spc="0" normalizeH="0" baseline="0" noProof="0" dirty="0">
                <a:ln>
                  <a:noFill/>
                </a:ln>
                <a:solidFill>
                  <a:srgbClr val="336699"/>
                </a:solidFill>
                <a:effectLst/>
                <a:uLnTx/>
                <a:uFillTx/>
                <a:latin typeface="メイリオ" panose="020B0604030504040204" pitchFamily="50" charset="-128"/>
                <a:ea typeface="メイリオ" panose="020B0604030504040204" pitchFamily="50" charset="-128"/>
                <a:cs typeface="Arial Unicode MS" panose="020B0604020202020204" pitchFamily="50" charset="-128"/>
              </a:endParaRPr>
            </a:p>
          </p:txBody>
        </p:sp>
        <p:sp>
          <p:nvSpPr>
            <p:cNvPr id="52" name="テキスト ボックス 51">
              <a:extLst>
                <a:ext uri="{FF2B5EF4-FFF2-40B4-BE49-F238E27FC236}">
                  <a16:creationId xmlns:a16="http://schemas.microsoft.com/office/drawing/2014/main" id="{C8942941-0781-2FEB-7B90-8F595A858E90}"/>
                </a:ext>
              </a:extLst>
            </p:cNvPr>
            <p:cNvSpPr txBox="1"/>
            <p:nvPr/>
          </p:nvSpPr>
          <p:spPr>
            <a:xfrm>
              <a:off x="5690417" y="5431688"/>
              <a:ext cx="6316101" cy="307777"/>
            </a:xfrm>
            <a:prstGeom prst="rect">
              <a:avLst/>
            </a:prstGeom>
            <a:noFill/>
          </p:spPr>
          <p:txBody>
            <a:bodyPr wrap="square">
              <a:spAutoFit/>
            </a:bodyPr>
            <a:lstStyle/>
            <a:p>
              <a:r>
                <a:rPr lang="en-US" altLang="ja-JP" sz="1400" dirty="0"/>
                <a:t>Cf. </a:t>
              </a:r>
              <a:r>
                <a:rPr lang="en-US" altLang="ja-JP" sz="1400" dirty="0" err="1"/>
                <a:t>E.Sukedai</a:t>
              </a:r>
              <a:r>
                <a:rPr lang="ja-JP" altLang="en-US" sz="1400" dirty="0"/>
                <a:t> </a:t>
              </a:r>
              <a:r>
                <a:rPr lang="en-US" altLang="ja-JP" sz="1400" dirty="0"/>
                <a:t>et</a:t>
              </a:r>
              <a:r>
                <a:rPr lang="ja-JP" altLang="en-US" sz="1400" dirty="0"/>
                <a:t> </a:t>
              </a:r>
              <a:r>
                <a:rPr lang="en-US" altLang="ja-JP" sz="1400" dirty="0"/>
                <a:t>al.(2019) </a:t>
              </a:r>
              <a:r>
                <a:rPr lang="en-US" altLang="ja-JP" sz="1400" dirty="0">
                  <a:hlinkClick r:id="rId16"/>
                </a:rPr>
                <a:t>https://doi.org/10.2320/matertrans.ME201910</a:t>
              </a:r>
              <a:endParaRPr lang="en-US" altLang="ja-JP" sz="1400" dirty="0"/>
            </a:p>
          </p:txBody>
        </p:sp>
      </p:grpSp>
      <p:pic>
        <p:nvPicPr>
          <p:cNvPr id="12" name="図 11">
            <a:extLst>
              <a:ext uri="{FF2B5EF4-FFF2-40B4-BE49-F238E27FC236}">
                <a16:creationId xmlns:a16="http://schemas.microsoft.com/office/drawing/2014/main" id="{0CCC8D79-7B01-B749-BA0A-FD69B1F166EA}"/>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18794" y="844016"/>
            <a:ext cx="3225924" cy="2911200"/>
          </a:xfrm>
          <a:prstGeom prst="rect">
            <a:avLst/>
          </a:prstGeom>
        </p:spPr>
      </p:pic>
    </p:spTree>
    <p:extLst>
      <p:ext uri="{BB962C8B-B14F-4D97-AF65-F5344CB8AC3E}">
        <p14:creationId xmlns:p14="http://schemas.microsoft.com/office/powerpoint/2010/main" val="20187207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Graphite Radiation Damage - Amorphous below 500</a:t>
            </a:r>
            <a:r>
              <a:rPr lang="en-US" baseline="30000" dirty="0"/>
              <a:t>o</a:t>
            </a:r>
            <a:r>
              <a:rPr lang="en-US" dirty="0"/>
              <a:t>C</a:t>
            </a:r>
          </a:p>
        </p:txBody>
      </p:sp>
      <p:sp>
        <p:nvSpPr>
          <p:cNvPr id="4" name="Slide Number Placeholder 3"/>
          <p:cNvSpPr>
            <a:spLocks noGrp="1"/>
          </p:cNvSpPr>
          <p:nvPr>
            <p:ph type="sldNum" sz="quarter" idx="11"/>
          </p:nvPr>
        </p:nvSpPr>
        <p:spPr/>
        <p:txBody>
          <a:bodyPr/>
          <a:lstStyle/>
          <a:p>
            <a:pPr>
              <a:defRPr/>
            </a:pPr>
            <a:r>
              <a:rPr lang="en-US"/>
              <a:t>, Slide </a:t>
            </a:r>
            <a:fld id="{CF988859-7953-4624-98C4-717249B46A15}" type="slidenum">
              <a:rPr lang="en-US" smtClean="0"/>
              <a:pPr>
                <a:defRPr/>
              </a:pPr>
              <a:t>33</a:t>
            </a:fld>
            <a:endParaRPr lang="en-US" dirty="0"/>
          </a:p>
        </p:txBody>
      </p:sp>
      <p:pic>
        <p:nvPicPr>
          <p:cNvPr id="5" name="Picture 4"/>
          <p:cNvPicPr>
            <a:picLocks noChangeAspect="1"/>
          </p:cNvPicPr>
          <p:nvPr/>
        </p:nvPicPr>
        <p:blipFill>
          <a:blip r:embed="rId2"/>
          <a:stretch>
            <a:fillRect/>
          </a:stretch>
        </p:blipFill>
        <p:spPr>
          <a:xfrm>
            <a:off x="548863" y="2133600"/>
            <a:ext cx="4775860" cy="3429000"/>
          </a:xfrm>
          <a:prstGeom prst="rect">
            <a:avLst/>
          </a:prstGeom>
          <a:ln w="38100">
            <a:solidFill>
              <a:srgbClr val="FF0000"/>
            </a:solidFill>
          </a:ln>
        </p:spPr>
      </p:pic>
      <p:sp>
        <p:nvSpPr>
          <p:cNvPr id="6" name="Rectangle 5"/>
          <p:cNvSpPr/>
          <p:nvPr/>
        </p:nvSpPr>
        <p:spPr>
          <a:xfrm>
            <a:off x="217940" y="5650302"/>
            <a:ext cx="5251873" cy="430887"/>
          </a:xfrm>
          <a:prstGeom prst="rect">
            <a:avLst/>
          </a:prstGeom>
        </p:spPr>
        <p:txBody>
          <a:bodyPr wrap="square">
            <a:spAutoFit/>
          </a:bodyPr>
          <a:lstStyle/>
          <a:p>
            <a:r>
              <a:rPr lang="en-US" sz="1050" i="1" dirty="0"/>
              <a:t>Tetsuo Tanabe , et al., Radiation damage of graphite - degradation of material parameters and defect structures, Phys. Scr. T64,1996, pp.7-16.</a:t>
            </a: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01862" y="1163467"/>
            <a:ext cx="6529560" cy="2227433"/>
          </a:xfrm>
          <a:prstGeom prst="rect">
            <a:avLst/>
          </a:prstGeom>
        </p:spPr>
      </p:pic>
      <p:sp>
        <p:nvSpPr>
          <p:cNvPr id="8" name="Rectangle 7"/>
          <p:cNvSpPr/>
          <p:nvPr/>
        </p:nvSpPr>
        <p:spPr>
          <a:xfrm>
            <a:off x="5324722" y="3581400"/>
            <a:ext cx="6706700" cy="430887"/>
          </a:xfrm>
          <a:prstGeom prst="rect">
            <a:avLst/>
          </a:prstGeom>
        </p:spPr>
        <p:txBody>
          <a:bodyPr wrap="square">
            <a:spAutoFit/>
          </a:bodyPr>
          <a:lstStyle/>
          <a:p>
            <a:pPr marL="342900" indent="-342900">
              <a:buFont typeface="Wingdings" panose="05000000000000000000" pitchFamily="2" charset="2"/>
              <a:buChar char="§"/>
            </a:pPr>
            <a:r>
              <a:rPr lang="en-US" sz="2200" dirty="0">
                <a:solidFill>
                  <a:srgbClr val="0070C0"/>
                </a:solidFill>
              </a:rPr>
              <a:t>For pristine graphite </a:t>
            </a:r>
          </a:p>
        </p:txBody>
      </p:sp>
      <p:sp>
        <p:nvSpPr>
          <p:cNvPr id="9" name="Rectangle 8"/>
          <p:cNvSpPr/>
          <p:nvPr/>
        </p:nvSpPr>
        <p:spPr>
          <a:xfrm>
            <a:off x="5791200" y="5687228"/>
            <a:ext cx="5892800" cy="415498"/>
          </a:xfrm>
          <a:prstGeom prst="rect">
            <a:avLst/>
          </a:prstGeom>
        </p:spPr>
        <p:txBody>
          <a:bodyPr wrap="square">
            <a:spAutoFit/>
          </a:bodyPr>
          <a:lstStyle/>
          <a:p>
            <a:r>
              <a:rPr lang="en-US" sz="1050" i="1" dirty="0"/>
              <a:t>Filip </a:t>
            </a:r>
            <a:r>
              <a:rPr lang="en-US" sz="1050" i="1" dirty="0" err="1"/>
              <a:t>Vukovic</a:t>
            </a:r>
            <a:r>
              <a:rPr lang="en-US" sz="1050" i="1" dirty="0"/>
              <a:t>, Jean-Marc </a:t>
            </a:r>
            <a:r>
              <a:rPr lang="en-US" sz="1050" i="1" dirty="0" err="1"/>
              <a:t>Leyssale,Philippe</a:t>
            </a:r>
            <a:r>
              <a:rPr lang="en-US" sz="1050" i="1" dirty="0"/>
              <a:t> </a:t>
            </a:r>
            <a:r>
              <a:rPr lang="en-US" sz="1050" i="1" dirty="0" err="1"/>
              <a:t>Aurel,Nigel</a:t>
            </a:r>
            <a:r>
              <a:rPr lang="en-US" sz="1050" i="1" dirty="0"/>
              <a:t> A. Marks, Evolution of Threshold Displacement Energy in Irradiated Graphite, PHYSICAL REVIEW APPLIED 10, 064040 (2018)</a:t>
            </a:r>
          </a:p>
        </p:txBody>
      </p:sp>
      <p:sp>
        <p:nvSpPr>
          <p:cNvPr id="10" name="TextBox 9"/>
          <p:cNvSpPr txBox="1"/>
          <p:nvPr/>
        </p:nvSpPr>
        <p:spPr>
          <a:xfrm>
            <a:off x="138776" y="1010960"/>
            <a:ext cx="4890424" cy="430887"/>
          </a:xfrm>
          <a:prstGeom prst="rect">
            <a:avLst/>
          </a:prstGeom>
          <a:noFill/>
        </p:spPr>
        <p:txBody>
          <a:bodyPr wrap="square" rtlCol="0">
            <a:spAutoFit/>
          </a:bodyPr>
          <a:lstStyle/>
          <a:p>
            <a:pPr marL="457200" indent="-457200">
              <a:buFont typeface="Wingdings" panose="05000000000000000000" pitchFamily="2" charset="2"/>
              <a:buChar char="§"/>
            </a:pPr>
            <a:r>
              <a:rPr lang="en-US" sz="2200" u="sng" dirty="0"/>
              <a:t>Graphite Structural Change</a:t>
            </a:r>
          </a:p>
        </p:txBody>
      </p:sp>
      <p:sp>
        <p:nvSpPr>
          <p:cNvPr id="11" name="Rectangle 10"/>
          <p:cNvSpPr/>
          <p:nvPr/>
        </p:nvSpPr>
        <p:spPr>
          <a:xfrm>
            <a:off x="548862" y="1365260"/>
            <a:ext cx="4953000" cy="646331"/>
          </a:xfrm>
          <a:prstGeom prst="rect">
            <a:avLst/>
          </a:prstGeom>
        </p:spPr>
        <p:txBody>
          <a:bodyPr wrap="square">
            <a:spAutoFit/>
          </a:bodyPr>
          <a:lstStyle/>
          <a:p>
            <a:pPr marL="457200" indent="-457200">
              <a:buFont typeface="Wingdings" panose="05000000000000000000" pitchFamily="2" charset="2"/>
              <a:buChar char="§"/>
            </a:pPr>
            <a:r>
              <a:rPr lang="en-US" dirty="0"/>
              <a:t>Amorphous is induced by irradiation below about 500</a:t>
            </a:r>
            <a:r>
              <a:rPr lang="en-US" baseline="30000" dirty="0"/>
              <a:t>o</a:t>
            </a:r>
            <a:r>
              <a:rPr lang="en-US" dirty="0"/>
              <a:t>C</a:t>
            </a:r>
          </a:p>
        </p:txBody>
      </p:sp>
      <p:sp>
        <p:nvSpPr>
          <p:cNvPr id="12" name="TextBox 11"/>
          <p:cNvSpPr txBox="1"/>
          <p:nvPr/>
        </p:nvSpPr>
        <p:spPr>
          <a:xfrm>
            <a:off x="5520913" y="4048779"/>
            <a:ext cx="6569487" cy="1477328"/>
          </a:xfrm>
          <a:prstGeom prst="rect">
            <a:avLst/>
          </a:prstGeom>
          <a:noFill/>
        </p:spPr>
        <p:txBody>
          <a:bodyPr wrap="square" rtlCol="0">
            <a:spAutoFit/>
          </a:bodyPr>
          <a:lstStyle/>
          <a:p>
            <a:pPr marL="285750" indent="-285750">
              <a:buFont typeface="Wingdings" panose="05000000000000000000" pitchFamily="2" charset="2"/>
              <a:buChar char="§"/>
            </a:pPr>
            <a:r>
              <a:rPr lang="en-US" dirty="0"/>
              <a:t>The best estimate of </a:t>
            </a:r>
            <a:r>
              <a:rPr lang="en-US" dirty="0">
                <a:solidFill>
                  <a:srgbClr val="FF0000"/>
                </a:solidFill>
              </a:rPr>
              <a:t>Ed is 24 eV</a:t>
            </a:r>
            <a:r>
              <a:rPr lang="en-US" dirty="0"/>
              <a:t>. Ed decreases with increasing irradiation damage, </a:t>
            </a:r>
            <a:r>
              <a:rPr lang="en-US" dirty="0">
                <a:solidFill>
                  <a:srgbClr val="FF0000"/>
                </a:solidFill>
              </a:rPr>
              <a:t>dropping by nearly a factor of 2 at a dose of one displacement per atom. For a fully disordered amorphous-carbon structure, Ed is around 5 eV </a:t>
            </a:r>
          </a:p>
          <a:p>
            <a:pPr marL="285750" indent="-285750">
              <a:buFont typeface="Wingdings" panose="05000000000000000000" pitchFamily="2" charset="2"/>
              <a:buChar char="§"/>
            </a:pPr>
            <a:endParaRPr lang="en-US" dirty="0"/>
          </a:p>
        </p:txBody>
      </p:sp>
      <p:sp>
        <p:nvSpPr>
          <p:cNvPr id="13" name="TextBox 12"/>
          <p:cNvSpPr txBox="1"/>
          <p:nvPr/>
        </p:nvSpPr>
        <p:spPr>
          <a:xfrm>
            <a:off x="5685545" y="5267979"/>
            <a:ext cx="6240222" cy="338554"/>
          </a:xfrm>
          <a:prstGeom prst="rect">
            <a:avLst/>
          </a:prstGeom>
          <a:solidFill>
            <a:schemeClr val="accent2">
              <a:lumMod val="20000"/>
              <a:lumOff val="80000"/>
            </a:schemeClr>
          </a:solidFill>
        </p:spPr>
        <p:txBody>
          <a:bodyPr wrap="square" rtlCol="0">
            <a:spAutoFit/>
          </a:bodyPr>
          <a:lstStyle/>
          <a:p>
            <a:r>
              <a:rPr lang="en-US" sz="1600" dirty="0">
                <a:solidFill>
                  <a:srgbClr val="0070C0"/>
                </a:solidFill>
                <a:sym typeface="Wingdings" panose="05000000000000000000" pitchFamily="2" charset="2"/>
              </a:rPr>
              <a:t>(Very careful: 60 eV is adopted in </a:t>
            </a:r>
            <a:r>
              <a:rPr lang="en-US" sz="1600" i="1" dirty="0">
                <a:solidFill>
                  <a:srgbClr val="0070C0"/>
                </a:solidFill>
              </a:rPr>
              <a:t>UK Nuclear Industry Standard)</a:t>
            </a:r>
          </a:p>
        </p:txBody>
      </p:sp>
      <p:sp>
        <p:nvSpPr>
          <p:cNvPr id="14" name="Footer Placeholder 2">
            <a:extLst>
              <a:ext uri="{FF2B5EF4-FFF2-40B4-BE49-F238E27FC236}">
                <a16:creationId xmlns:a16="http://schemas.microsoft.com/office/drawing/2014/main" id="{3D1BC252-89CF-F2DA-B4AD-11FEFD402F46}"/>
              </a:ext>
            </a:extLst>
          </p:cNvPr>
          <p:cNvSpPr>
            <a:spLocks noGrp="1"/>
          </p:cNvSpPr>
          <p:nvPr>
            <p:ph type="ftr" sz="quarter" idx="10"/>
          </p:nvPr>
        </p:nvSpPr>
        <p:spPr>
          <a:xfrm>
            <a:off x="5520905" y="6356450"/>
            <a:ext cx="5655095" cy="364628"/>
          </a:xfrm>
        </p:spPr>
        <p:txBody>
          <a:bodyPr/>
          <a:lstStyle/>
          <a:p>
            <a:pPr>
              <a:defRPr/>
            </a:pPr>
            <a:r>
              <a:rPr lang="en-US" dirty="0"/>
              <a:t>Eiichi Wakai</a:t>
            </a:r>
          </a:p>
        </p:txBody>
      </p:sp>
    </p:spTree>
    <p:extLst>
      <p:ext uri="{BB962C8B-B14F-4D97-AF65-F5344CB8AC3E}">
        <p14:creationId xmlns:p14="http://schemas.microsoft.com/office/powerpoint/2010/main" val="2726286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35EAF57-C503-160D-813F-23E6F238E06F}"/>
              </a:ext>
            </a:extLst>
          </p:cNvPr>
          <p:cNvSpPr txBox="1"/>
          <p:nvPr/>
        </p:nvSpPr>
        <p:spPr>
          <a:xfrm>
            <a:off x="6426211" y="1980969"/>
            <a:ext cx="4360500" cy="1754326"/>
          </a:xfrm>
          <a:prstGeom prst="rect">
            <a:avLst/>
          </a:prstGeom>
          <a:noFill/>
        </p:spPr>
        <p:txBody>
          <a:bodyPr wrap="square" rtlCol="0">
            <a:spAutoFit/>
          </a:bodyPr>
          <a:lstStyle/>
          <a:p>
            <a:r>
              <a:rPr lang="en-US" dirty="0"/>
              <a:t>Total displacements:  229,664/Ion</a:t>
            </a:r>
          </a:p>
          <a:p>
            <a:r>
              <a:rPr lang="en-US" dirty="0"/>
              <a:t>(Total Vacancies: 229,664/Ion, Replacement collision: 0/Ion)</a:t>
            </a:r>
          </a:p>
          <a:p>
            <a:endParaRPr lang="en-US" dirty="0"/>
          </a:p>
          <a:p>
            <a:r>
              <a:rPr lang="en-US" dirty="0"/>
              <a:t>Ion longitudinal = 6.32 mm</a:t>
            </a:r>
          </a:p>
          <a:p>
            <a:endParaRPr lang="en-US" dirty="0"/>
          </a:p>
        </p:txBody>
      </p:sp>
      <p:sp>
        <p:nvSpPr>
          <p:cNvPr id="5" name="Rectangle 4">
            <a:extLst>
              <a:ext uri="{FF2B5EF4-FFF2-40B4-BE49-F238E27FC236}">
                <a16:creationId xmlns:a16="http://schemas.microsoft.com/office/drawing/2014/main" id="{8BE745E3-AA0E-4E63-886A-0805FD25C079}"/>
              </a:ext>
            </a:extLst>
          </p:cNvPr>
          <p:cNvSpPr/>
          <p:nvPr/>
        </p:nvSpPr>
        <p:spPr>
          <a:xfrm>
            <a:off x="2467896" y="1920963"/>
            <a:ext cx="330211" cy="1376856"/>
          </a:xfrm>
          <a:prstGeom prst="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1C0FF6E-7874-4AC0-B5C1-01AEB3909B2C}"/>
              </a:ext>
            </a:extLst>
          </p:cNvPr>
          <p:cNvSpPr/>
          <p:nvPr/>
        </p:nvSpPr>
        <p:spPr>
          <a:xfrm>
            <a:off x="2798106" y="1940628"/>
            <a:ext cx="3297894" cy="1357190"/>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E3852F1-1557-FB1F-2D19-EEAD5E76C81F}"/>
              </a:ext>
            </a:extLst>
          </p:cNvPr>
          <p:cNvSpPr txBox="1"/>
          <p:nvPr/>
        </p:nvSpPr>
        <p:spPr>
          <a:xfrm>
            <a:off x="1405289" y="1250730"/>
            <a:ext cx="2491573" cy="646331"/>
          </a:xfrm>
          <a:prstGeom prst="rect">
            <a:avLst/>
          </a:prstGeom>
          <a:noFill/>
        </p:spPr>
        <p:txBody>
          <a:bodyPr wrap="square" rtlCol="0">
            <a:spAutoFit/>
          </a:bodyPr>
          <a:lstStyle/>
          <a:p>
            <a:r>
              <a:rPr lang="en-US" dirty="0"/>
              <a:t>Ti = 1mm thickness</a:t>
            </a:r>
          </a:p>
          <a:p>
            <a:r>
              <a:rPr lang="en-US" dirty="0"/>
              <a:t>Density=4.51 g/cm3</a:t>
            </a:r>
          </a:p>
        </p:txBody>
      </p:sp>
      <p:sp>
        <p:nvSpPr>
          <p:cNvPr id="8" name="TextBox 7">
            <a:extLst>
              <a:ext uri="{FF2B5EF4-FFF2-40B4-BE49-F238E27FC236}">
                <a16:creationId xmlns:a16="http://schemas.microsoft.com/office/drawing/2014/main" id="{849138C3-DACE-6DB5-3184-6557A28F9F38}"/>
              </a:ext>
            </a:extLst>
          </p:cNvPr>
          <p:cNvSpPr txBox="1"/>
          <p:nvPr/>
        </p:nvSpPr>
        <p:spPr>
          <a:xfrm>
            <a:off x="4178710" y="1212335"/>
            <a:ext cx="3114196" cy="646331"/>
          </a:xfrm>
          <a:prstGeom prst="rect">
            <a:avLst/>
          </a:prstGeom>
          <a:noFill/>
        </p:spPr>
        <p:txBody>
          <a:bodyPr wrap="square" rtlCol="0">
            <a:spAutoFit/>
          </a:bodyPr>
          <a:lstStyle/>
          <a:p>
            <a:r>
              <a:rPr lang="en-US" dirty="0"/>
              <a:t>Water = 10 mm thickness</a:t>
            </a:r>
          </a:p>
          <a:p>
            <a:r>
              <a:rPr lang="en-US" dirty="0"/>
              <a:t>Density=1.0 g/cm3</a:t>
            </a:r>
          </a:p>
        </p:txBody>
      </p:sp>
      <p:sp>
        <p:nvSpPr>
          <p:cNvPr id="9" name="TextBox 8">
            <a:extLst>
              <a:ext uri="{FF2B5EF4-FFF2-40B4-BE49-F238E27FC236}">
                <a16:creationId xmlns:a16="http://schemas.microsoft.com/office/drawing/2014/main" id="{73ED1807-C7CE-84D9-378F-946763A9A095}"/>
              </a:ext>
            </a:extLst>
          </p:cNvPr>
          <p:cNvSpPr txBox="1"/>
          <p:nvPr/>
        </p:nvSpPr>
        <p:spPr>
          <a:xfrm>
            <a:off x="1947101" y="434822"/>
            <a:ext cx="2162368" cy="646331"/>
          </a:xfrm>
          <a:prstGeom prst="rect">
            <a:avLst/>
          </a:prstGeom>
          <a:noFill/>
        </p:spPr>
        <p:txBody>
          <a:bodyPr wrap="square" rtlCol="0">
            <a:spAutoFit/>
          </a:bodyPr>
          <a:lstStyle/>
          <a:p>
            <a:r>
              <a:rPr lang="en-US" dirty="0"/>
              <a:t>Ion 238.05 amu, 47.6 GeV</a:t>
            </a:r>
          </a:p>
        </p:txBody>
      </p:sp>
      <p:sp>
        <p:nvSpPr>
          <p:cNvPr id="10" name="TextBox 9">
            <a:extLst>
              <a:ext uri="{FF2B5EF4-FFF2-40B4-BE49-F238E27FC236}">
                <a16:creationId xmlns:a16="http://schemas.microsoft.com/office/drawing/2014/main" id="{C538B1A5-264A-53CF-1264-5A145CE7B4B3}"/>
              </a:ext>
            </a:extLst>
          </p:cNvPr>
          <p:cNvSpPr txBox="1"/>
          <p:nvPr/>
        </p:nvSpPr>
        <p:spPr>
          <a:xfrm>
            <a:off x="6426211" y="4284899"/>
            <a:ext cx="4360500" cy="1754326"/>
          </a:xfrm>
          <a:prstGeom prst="rect">
            <a:avLst/>
          </a:prstGeom>
          <a:noFill/>
        </p:spPr>
        <p:txBody>
          <a:bodyPr wrap="square" rtlCol="0">
            <a:spAutoFit/>
          </a:bodyPr>
          <a:lstStyle/>
          <a:p>
            <a:r>
              <a:rPr lang="en-US" dirty="0"/>
              <a:t>Total displacements:  231,663/Ion</a:t>
            </a:r>
          </a:p>
          <a:p>
            <a:r>
              <a:rPr lang="en-US" dirty="0"/>
              <a:t>(Total Vacancies: 231,663/Ion, Replacement collision: 0/Ion)</a:t>
            </a:r>
          </a:p>
          <a:p>
            <a:endParaRPr lang="en-US" dirty="0"/>
          </a:p>
          <a:p>
            <a:r>
              <a:rPr lang="en-US" dirty="0"/>
              <a:t>Ion longitudinal = 7.63 mm</a:t>
            </a:r>
          </a:p>
          <a:p>
            <a:endParaRPr lang="en-US" dirty="0"/>
          </a:p>
        </p:txBody>
      </p:sp>
      <p:sp>
        <p:nvSpPr>
          <p:cNvPr id="11" name="Rectangle 10">
            <a:extLst>
              <a:ext uri="{FF2B5EF4-FFF2-40B4-BE49-F238E27FC236}">
                <a16:creationId xmlns:a16="http://schemas.microsoft.com/office/drawing/2014/main" id="{43CF5B2A-4D9E-CB14-44D8-FFE9EBBFF726}"/>
              </a:ext>
            </a:extLst>
          </p:cNvPr>
          <p:cNvSpPr/>
          <p:nvPr/>
        </p:nvSpPr>
        <p:spPr>
          <a:xfrm>
            <a:off x="2599766" y="4224893"/>
            <a:ext cx="198341" cy="1376856"/>
          </a:xfrm>
          <a:prstGeom prst="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30505E8-D8E9-E16D-32E9-72EFE41D34CC}"/>
              </a:ext>
            </a:extLst>
          </p:cNvPr>
          <p:cNvSpPr/>
          <p:nvPr/>
        </p:nvSpPr>
        <p:spPr>
          <a:xfrm>
            <a:off x="2798106" y="4244558"/>
            <a:ext cx="3297894" cy="1357190"/>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84B8656-F4AD-67D3-586A-13346D0ACFC5}"/>
              </a:ext>
            </a:extLst>
          </p:cNvPr>
          <p:cNvSpPr txBox="1"/>
          <p:nvPr/>
        </p:nvSpPr>
        <p:spPr>
          <a:xfrm>
            <a:off x="1219200" y="3560183"/>
            <a:ext cx="2633315" cy="646331"/>
          </a:xfrm>
          <a:prstGeom prst="rect">
            <a:avLst/>
          </a:prstGeom>
          <a:noFill/>
        </p:spPr>
        <p:txBody>
          <a:bodyPr wrap="square" rtlCol="0">
            <a:spAutoFit/>
          </a:bodyPr>
          <a:lstStyle/>
          <a:p>
            <a:r>
              <a:rPr lang="en-US" dirty="0"/>
              <a:t>Ti = 0.5mm thickness</a:t>
            </a:r>
          </a:p>
          <a:p>
            <a:r>
              <a:rPr lang="en-US" dirty="0"/>
              <a:t>Density=4.51 g/cm3</a:t>
            </a:r>
          </a:p>
        </p:txBody>
      </p:sp>
      <p:sp>
        <p:nvSpPr>
          <p:cNvPr id="14" name="TextBox 13">
            <a:extLst>
              <a:ext uri="{FF2B5EF4-FFF2-40B4-BE49-F238E27FC236}">
                <a16:creationId xmlns:a16="http://schemas.microsoft.com/office/drawing/2014/main" id="{D1A6AFD6-BEC9-C14D-8AC3-0BFF730F7112}"/>
              </a:ext>
            </a:extLst>
          </p:cNvPr>
          <p:cNvSpPr txBox="1"/>
          <p:nvPr/>
        </p:nvSpPr>
        <p:spPr>
          <a:xfrm>
            <a:off x="4109469" y="3588395"/>
            <a:ext cx="3114196" cy="646331"/>
          </a:xfrm>
          <a:prstGeom prst="rect">
            <a:avLst/>
          </a:prstGeom>
          <a:noFill/>
        </p:spPr>
        <p:txBody>
          <a:bodyPr wrap="square" rtlCol="0">
            <a:spAutoFit/>
          </a:bodyPr>
          <a:lstStyle/>
          <a:p>
            <a:r>
              <a:rPr lang="en-US" dirty="0"/>
              <a:t>Water = 10 mm thickness</a:t>
            </a:r>
          </a:p>
          <a:p>
            <a:r>
              <a:rPr lang="en-US" dirty="0"/>
              <a:t>Density=1.0 g/cm3</a:t>
            </a:r>
          </a:p>
        </p:txBody>
      </p:sp>
    </p:spTree>
    <p:extLst>
      <p:ext uri="{BB962C8B-B14F-4D97-AF65-F5344CB8AC3E}">
        <p14:creationId xmlns:p14="http://schemas.microsoft.com/office/powerpoint/2010/main" val="17852509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7EDEB8-867E-A4AC-E635-8A1EAA070F67}"/>
              </a:ext>
            </a:extLst>
          </p:cNvPr>
          <p:cNvSpPr/>
          <p:nvPr/>
        </p:nvSpPr>
        <p:spPr>
          <a:xfrm>
            <a:off x="845217" y="79861"/>
            <a:ext cx="2173356" cy="675861"/>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Ducted fume food</a:t>
            </a:r>
          </a:p>
        </p:txBody>
      </p:sp>
      <p:sp>
        <p:nvSpPr>
          <p:cNvPr id="4" name="Rectangle 3">
            <a:extLst>
              <a:ext uri="{FF2B5EF4-FFF2-40B4-BE49-F238E27FC236}">
                <a16:creationId xmlns:a16="http://schemas.microsoft.com/office/drawing/2014/main" id="{BB89D361-2D10-2F62-21F9-BCB2BBAFFE0E}"/>
              </a:ext>
            </a:extLst>
          </p:cNvPr>
          <p:cNvSpPr/>
          <p:nvPr/>
        </p:nvSpPr>
        <p:spPr>
          <a:xfrm>
            <a:off x="2027251" y="5590884"/>
            <a:ext cx="1524000" cy="106679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Mechanical Testing (long time test for fatigue)</a:t>
            </a:r>
          </a:p>
        </p:txBody>
      </p:sp>
      <p:sp>
        <p:nvSpPr>
          <p:cNvPr id="5" name="Rectangle 4">
            <a:extLst>
              <a:ext uri="{FF2B5EF4-FFF2-40B4-BE49-F238E27FC236}">
                <a16:creationId xmlns:a16="http://schemas.microsoft.com/office/drawing/2014/main" id="{C551DE0D-C6B9-3AFC-7667-454E4980D2EB}"/>
              </a:ext>
            </a:extLst>
          </p:cNvPr>
          <p:cNvSpPr/>
          <p:nvPr/>
        </p:nvSpPr>
        <p:spPr>
          <a:xfrm>
            <a:off x="7838199" y="5570204"/>
            <a:ext cx="1524000" cy="106679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Mechanical </a:t>
            </a:r>
            <a:r>
              <a:rPr lang="en-US" sz="1600" dirty="0"/>
              <a:t>Testing</a:t>
            </a:r>
            <a:r>
              <a:rPr lang="en-US" dirty="0"/>
              <a:t> (short time for tensile or )</a:t>
            </a:r>
          </a:p>
        </p:txBody>
      </p:sp>
      <p:sp>
        <p:nvSpPr>
          <p:cNvPr id="6" name="Rectangle 5">
            <a:extLst>
              <a:ext uri="{FF2B5EF4-FFF2-40B4-BE49-F238E27FC236}">
                <a16:creationId xmlns:a16="http://schemas.microsoft.com/office/drawing/2014/main" id="{638525FE-43AF-79F2-D8E0-F7647B0B23BB}"/>
              </a:ext>
            </a:extLst>
          </p:cNvPr>
          <p:cNvSpPr/>
          <p:nvPr/>
        </p:nvSpPr>
        <p:spPr>
          <a:xfrm>
            <a:off x="3686150" y="5581311"/>
            <a:ext cx="1524000" cy="106679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Mechanical Testing (long time test for creep)</a:t>
            </a:r>
          </a:p>
        </p:txBody>
      </p:sp>
      <p:sp>
        <p:nvSpPr>
          <p:cNvPr id="7" name="TextBox 6">
            <a:extLst>
              <a:ext uri="{FF2B5EF4-FFF2-40B4-BE49-F238E27FC236}">
                <a16:creationId xmlns:a16="http://schemas.microsoft.com/office/drawing/2014/main" id="{B92AF91C-11C2-04C3-6436-157294E14830}"/>
              </a:ext>
            </a:extLst>
          </p:cNvPr>
          <p:cNvSpPr txBox="1"/>
          <p:nvPr/>
        </p:nvSpPr>
        <p:spPr>
          <a:xfrm>
            <a:off x="7927651" y="4885133"/>
            <a:ext cx="1345097" cy="584775"/>
          </a:xfrm>
          <a:prstGeom prst="rect">
            <a:avLst/>
          </a:prstGeom>
          <a:noFill/>
        </p:spPr>
        <p:txBody>
          <a:bodyPr wrap="square" rtlCol="0">
            <a:spAutoFit/>
          </a:bodyPr>
          <a:lstStyle/>
          <a:p>
            <a:r>
              <a:rPr lang="en-US" sz="1600" dirty="0"/>
              <a:t>True-stress and strain</a:t>
            </a:r>
          </a:p>
        </p:txBody>
      </p:sp>
      <p:sp>
        <p:nvSpPr>
          <p:cNvPr id="8" name="Rectangle 7">
            <a:extLst>
              <a:ext uri="{FF2B5EF4-FFF2-40B4-BE49-F238E27FC236}">
                <a16:creationId xmlns:a16="http://schemas.microsoft.com/office/drawing/2014/main" id="{02507BCE-C978-3FE1-02CC-3D05F30BCBEB}"/>
              </a:ext>
            </a:extLst>
          </p:cNvPr>
          <p:cNvSpPr/>
          <p:nvPr/>
        </p:nvSpPr>
        <p:spPr>
          <a:xfrm>
            <a:off x="263874" y="5531464"/>
            <a:ext cx="1668021" cy="113470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Mechanical and Corrosion Testing (water)</a:t>
            </a:r>
          </a:p>
        </p:txBody>
      </p:sp>
      <p:sp>
        <p:nvSpPr>
          <p:cNvPr id="9" name="Rectangle 8">
            <a:extLst>
              <a:ext uri="{FF2B5EF4-FFF2-40B4-BE49-F238E27FC236}">
                <a16:creationId xmlns:a16="http://schemas.microsoft.com/office/drawing/2014/main" id="{44EB349C-A23E-845B-D22E-A51C8679269E}"/>
              </a:ext>
            </a:extLst>
          </p:cNvPr>
          <p:cNvSpPr/>
          <p:nvPr/>
        </p:nvSpPr>
        <p:spPr>
          <a:xfrm>
            <a:off x="10546463" y="5548440"/>
            <a:ext cx="1524000" cy="1066799"/>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Nano-Indentation Testing</a:t>
            </a:r>
          </a:p>
        </p:txBody>
      </p:sp>
      <p:sp>
        <p:nvSpPr>
          <p:cNvPr id="10" name="Rectangle 9">
            <a:extLst>
              <a:ext uri="{FF2B5EF4-FFF2-40B4-BE49-F238E27FC236}">
                <a16:creationId xmlns:a16="http://schemas.microsoft.com/office/drawing/2014/main" id="{D86C1C03-75CB-8176-AEA1-1A8ACA0961B9}"/>
              </a:ext>
            </a:extLst>
          </p:cNvPr>
          <p:cNvSpPr/>
          <p:nvPr/>
        </p:nvSpPr>
        <p:spPr>
          <a:xfrm>
            <a:off x="1312951" y="2884077"/>
            <a:ext cx="1696278" cy="97403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Work desk</a:t>
            </a:r>
          </a:p>
        </p:txBody>
      </p:sp>
      <p:sp>
        <p:nvSpPr>
          <p:cNvPr id="11" name="Rectangle 10">
            <a:extLst>
              <a:ext uri="{FF2B5EF4-FFF2-40B4-BE49-F238E27FC236}">
                <a16:creationId xmlns:a16="http://schemas.microsoft.com/office/drawing/2014/main" id="{07865722-C539-D9C3-2F58-FF59D5B04FAE}"/>
              </a:ext>
            </a:extLst>
          </p:cNvPr>
          <p:cNvSpPr/>
          <p:nvPr/>
        </p:nvSpPr>
        <p:spPr>
          <a:xfrm>
            <a:off x="9499940" y="2606414"/>
            <a:ext cx="1696278" cy="97403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Work desk</a:t>
            </a:r>
          </a:p>
        </p:txBody>
      </p:sp>
      <p:sp>
        <p:nvSpPr>
          <p:cNvPr id="12" name="Rectangle 11">
            <a:extLst>
              <a:ext uri="{FF2B5EF4-FFF2-40B4-BE49-F238E27FC236}">
                <a16:creationId xmlns:a16="http://schemas.microsoft.com/office/drawing/2014/main" id="{833FDCEB-AF44-4708-0FFE-7F606B9D87CB}"/>
              </a:ext>
            </a:extLst>
          </p:cNvPr>
          <p:cNvSpPr/>
          <p:nvPr/>
        </p:nvSpPr>
        <p:spPr>
          <a:xfrm>
            <a:off x="36931" y="1772478"/>
            <a:ext cx="344557" cy="331304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Shelves</a:t>
            </a:r>
          </a:p>
        </p:txBody>
      </p:sp>
      <p:sp>
        <p:nvSpPr>
          <p:cNvPr id="13" name="Rectangle 12">
            <a:extLst>
              <a:ext uri="{FF2B5EF4-FFF2-40B4-BE49-F238E27FC236}">
                <a16:creationId xmlns:a16="http://schemas.microsoft.com/office/drawing/2014/main" id="{253B8F92-F506-487C-0BEC-EB527B2C0299}"/>
              </a:ext>
            </a:extLst>
          </p:cNvPr>
          <p:cNvSpPr/>
          <p:nvPr/>
        </p:nvSpPr>
        <p:spPr>
          <a:xfrm>
            <a:off x="7481077" y="3381362"/>
            <a:ext cx="1517376" cy="675861"/>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Optical Microscope</a:t>
            </a:r>
          </a:p>
        </p:txBody>
      </p:sp>
      <p:sp>
        <p:nvSpPr>
          <p:cNvPr id="14" name="Rectangle 13">
            <a:extLst>
              <a:ext uri="{FF2B5EF4-FFF2-40B4-BE49-F238E27FC236}">
                <a16:creationId xmlns:a16="http://schemas.microsoft.com/office/drawing/2014/main" id="{C2C49CA7-5FFE-B8F6-4146-CA26EC46BFC3}"/>
              </a:ext>
            </a:extLst>
          </p:cNvPr>
          <p:cNvSpPr/>
          <p:nvPr/>
        </p:nvSpPr>
        <p:spPr>
          <a:xfrm>
            <a:off x="6005023" y="3361632"/>
            <a:ext cx="1380474" cy="67586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Laser Microscope</a:t>
            </a:r>
          </a:p>
        </p:txBody>
      </p:sp>
      <p:sp>
        <p:nvSpPr>
          <p:cNvPr id="15" name="Rectangle 14">
            <a:extLst>
              <a:ext uri="{FF2B5EF4-FFF2-40B4-BE49-F238E27FC236}">
                <a16:creationId xmlns:a16="http://schemas.microsoft.com/office/drawing/2014/main" id="{C8E7EA3F-DB88-FF1D-AF86-F35D56A0F21D}"/>
              </a:ext>
            </a:extLst>
          </p:cNvPr>
          <p:cNvSpPr/>
          <p:nvPr/>
        </p:nvSpPr>
        <p:spPr>
          <a:xfrm>
            <a:off x="10255736" y="79861"/>
            <a:ext cx="1345097" cy="67586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SEM/EDS/EBSD</a:t>
            </a:r>
          </a:p>
        </p:txBody>
      </p:sp>
      <p:sp>
        <p:nvSpPr>
          <p:cNvPr id="2" name="Rectangle 1">
            <a:extLst>
              <a:ext uri="{FF2B5EF4-FFF2-40B4-BE49-F238E27FC236}">
                <a16:creationId xmlns:a16="http://schemas.microsoft.com/office/drawing/2014/main" id="{C012F180-D4DD-7E08-4452-AF2C101BD97C}"/>
              </a:ext>
            </a:extLst>
          </p:cNvPr>
          <p:cNvSpPr/>
          <p:nvPr/>
        </p:nvSpPr>
        <p:spPr>
          <a:xfrm>
            <a:off x="5314628" y="5604696"/>
            <a:ext cx="1172963" cy="106679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Heat Furnace</a:t>
            </a:r>
          </a:p>
        </p:txBody>
      </p:sp>
      <p:sp>
        <p:nvSpPr>
          <p:cNvPr id="16" name="Rectangle 15">
            <a:extLst>
              <a:ext uri="{FF2B5EF4-FFF2-40B4-BE49-F238E27FC236}">
                <a16:creationId xmlns:a16="http://schemas.microsoft.com/office/drawing/2014/main" id="{BAD6E5D2-3798-5461-3A3D-F6D55D802F0B}"/>
              </a:ext>
            </a:extLst>
          </p:cNvPr>
          <p:cNvSpPr/>
          <p:nvPr/>
        </p:nvSpPr>
        <p:spPr>
          <a:xfrm>
            <a:off x="8494255" y="29214"/>
            <a:ext cx="1524000" cy="77715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X-ray Reflation Diffraction</a:t>
            </a:r>
          </a:p>
        </p:txBody>
      </p:sp>
      <p:sp>
        <p:nvSpPr>
          <p:cNvPr id="17" name="Rectangle 16">
            <a:extLst>
              <a:ext uri="{FF2B5EF4-FFF2-40B4-BE49-F238E27FC236}">
                <a16:creationId xmlns:a16="http://schemas.microsoft.com/office/drawing/2014/main" id="{E6FD87DA-30D9-3795-710C-3680911D4ED2}"/>
              </a:ext>
            </a:extLst>
          </p:cNvPr>
          <p:cNvSpPr/>
          <p:nvPr/>
        </p:nvSpPr>
        <p:spPr>
          <a:xfrm>
            <a:off x="9435366" y="5548439"/>
            <a:ext cx="1064456" cy="1066799"/>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Hardness</a:t>
            </a:r>
          </a:p>
        </p:txBody>
      </p:sp>
      <p:sp>
        <p:nvSpPr>
          <p:cNvPr id="18" name="Rectangle 17">
            <a:extLst>
              <a:ext uri="{FF2B5EF4-FFF2-40B4-BE49-F238E27FC236}">
                <a16:creationId xmlns:a16="http://schemas.microsoft.com/office/drawing/2014/main" id="{D2904BAA-9627-E09F-DBFB-1A7CDF467628}"/>
              </a:ext>
            </a:extLst>
          </p:cNvPr>
          <p:cNvSpPr/>
          <p:nvPr/>
        </p:nvSpPr>
        <p:spPr>
          <a:xfrm>
            <a:off x="3241736" y="112645"/>
            <a:ext cx="1524000" cy="643077"/>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Cutting, Polishing</a:t>
            </a:r>
          </a:p>
        </p:txBody>
      </p:sp>
      <p:sp>
        <p:nvSpPr>
          <p:cNvPr id="19" name="Rectangle 18">
            <a:extLst>
              <a:ext uri="{FF2B5EF4-FFF2-40B4-BE49-F238E27FC236}">
                <a16:creationId xmlns:a16="http://schemas.microsoft.com/office/drawing/2014/main" id="{1C369978-8B06-8A49-6E41-3AC3450067C1}"/>
              </a:ext>
            </a:extLst>
          </p:cNvPr>
          <p:cNvSpPr/>
          <p:nvPr/>
        </p:nvSpPr>
        <p:spPr>
          <a:xfrm>
            <a:off x="6592069" y="5599372"/>
            <a:ext cx="1172963" cy="106679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Arc Melting</a:t>
            </a:r>
          </a:p>
        </p:txBody>
      </p:sp>
      <p:sp>
        <p:nvSpPr>
          <p:cNvPr id="20" name="Rectangle 19">
            <a:extLst>
              <a:ext uri="{FF2B5EF4-FFF2-40B4-BE49-F238E27FC236}">
                <a16:creationId xmlns:a16="http://schemas.microsoft.com/office/drawing/2014/main" id="{46C1C7BE-59F2-018C-2337-BDC84BB7597E}"/>
              </a:ext>
            </a:extLst>
          </p:cNvPr>
          <p:cNvSpPr/>
          <p:nvPr/>
        </p:nvSpPr>
        <p:spPr>
          <a:xfrm>
            <a:off x="7528950" y="2186971"/>
            <a:ext cx="1172962" cy="1066799"/>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4-terminal electric resistivity</a:t>
            </a:r>
          </a:p>
        </p:txBody>
      </p:sp>
      <p:sp>
        <p:nvSpPr>
          <p:cNvPr id="21" name="Rectangle 20">
            <a:extLst>
              <a:ext uri="{FF2B5EF4-FFF2-40B4-BE49-F238E27FC236}">
                <a16:creationId xmlns:a16="http://schemas.microsoft.com/office/drawing/2014/main" id="{519626AE-BB91-2226-5432-EBAA816F4165}"/>
              </a:ext>
            </a:extLst>
          </p:cNvPr>
          <p:cNvSpPr/>
          <p:nvPr/>
        </p:nvSpPr>
        <p:spPr>
          <a:xfrm>
            <a:off x="6143947" y="2186972"/>
            <a:ext cx="1172962" cy="1066799"/>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Ultra sonic test</a:t>
            </a:r>
          </a:p>
        </p:txBody>
      </p:sp>
      <p:sp>
        <p:nvSpPr>
          <p:cNvPr id="22" name="Rectangle 21">
            <a:extLst>
              <a:ext uri="{FF2B5EF4-FFF2-40B4-BE49-F238E27FC236}">
                <a16:creationId xmlns:a16="http://schemas.microsoft.com/office/drawing/2014/main" id="{50FC3BD3-F20F-35C5-7EC7-CF7272D1920E}"/>
              </a:ext>
            </a:extLst>
          </p:cNvPr>
          <p:cNvSpPr/>
          <p:nvPr/>
        </p:nvSpPr>
        <p:spPr>
          <a:xfrm>
            <a:off x="11697705" y="1753066"/>
            <a:ext cx="344557" cy="215045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Shelves</a:t>
            </a:r>
          </a:p>
        </p:txBody>
      </p:sp>
      <p:sp>
        <p:nvSpPr>
          <p:cNvPr id="24" name="Rectangle 23">
            <a:extLst>
              <a:ext uri="{FF2B5EF4-FFF2-40B4-BE49-F238E27FC236}">
                <a16:creationId xmlns:a16="http://schemas.microsoft.com/office/drawing/2014/main" id="{EEEA51C2-21DB-9683-964B-56C167AD5003}"/>
              </a:ext>
            </a:extLst>
          </p:cNvPr>
          <p:cNvSpPr/>
          <p:nvPr/>
        </p:nvSpPr>
        <p:spPr>
          <a:xfrm>
            <a:off x="3120473" y="2874615"/>
            <a:ext cx="1696278" cy="97403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Work desk</a:t>
            </a:r>
          </a:p>
        </p:txBody>
      </p:sp>
      <p:sp>
        <p:nvSpPr>
          <p:cNvPr id="23" name="Rectangle 22">
            <a:extLst>
              <a:ext uri="{FF2B5EF4-FFF2-40B4-BE49-F238E27FC236}">
                <a16:creationId xmlns:a16="http://schemas.microsoft.com/office/drawing/2014/main" id="{3D50BF8B-8CBA-9AC6-CFA6-925510B9EBDB}"/>
              </a:ext>
            </a:extLst>
          </p:cNvPr>
          <p:cNvSpPr/>
          <p:nvPr/>
        </p:nvSpPr>
        <p:spPr>
          <a:xfrm>
            <a:off x="3018573" y="2677307"/>
            <a:ext cx="1028887" cy="444486"/>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Optical Microscope</a:t>
            </a:r>
          </a:p>
        </p:txBody>
      </p:sp>
      <p:sp>
        <p:nvSpPr>
          <p:cNvPr id="25" name="Rectangle 24">
            <a:extLst>
              <a:ext uri="{FF2B5EF4-FFF2-40B4-BE49-F238E27FC236}">
                <a16:creationId xmlns:a16="http://schemas.microsoft.com/office/drawing/2014/main" id="{6AFE2550-AF43-FC88-76F3-423469F23117}"/>
              </a:ext>
            </a:extLst>
          </p:cNvPr>
          <p:cNvSpPr/>
          <p:nvPr/>
        </p:nvSpPr>
        <p:spPr>
          <a:xfrm>
            <a:off x="4084391" y="2553077"/>
            <a:ext cx="843603" cy="643076"/>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t>Ultra-sonic vibration</a:t>
            </a:r>
          </a:p>
        </p:txBody>
      </p:sp>
      <p:sp>
        <p:nvSpPr>
          <p:cNvPr id="26" name="Rectangle 25">
            <a:extLst>
              <a:ext uri="{FF2B5EF4-FFF2-40B4-BE49-F238E27FC236}">
                <a16:creationId xmlns:a16="http://schemas.microsoft.com/office/drawing/2014/main" id="{71F47117-9E31-7BDB-08C8-930FB5B6F672}"/>
              </a:ext>
            </a:extLst>
          </p:cNvPr>
          <p:cNvSpPr/>
          <p:nvPr/>
        </p:nvSpPr>
        <p:spPr>
          <a:xfrm>
            <a:off x="36932" y="29214"/>
            <a:ext cx="12118138" cy="6716141"/>
          </a:xfrm>
          <a:prstGeom prst="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6A5844F6-1307-BEC8-CA4E-B4A03E0EFEEB}"/>
              </a:ext>
            </a:extLst>
          </p:cNvPr>
          <p:cNvSpPr txBox="1"/>
          <p:nvPr/>
        </p:nvSpPr>
        <p:spPr>
          <a:xfrm>
            <a:off x="344079" y="991198"/>
            <a:ext cx="11046479" cy="923330"/>
          </a:xfrm>
          <a:prstGeom prst="rect">
            <a:avLst/>
          </a:prstGeom>
          <a:noFill/>
        </p:spPr>
        <p:txBody>
          <a:bodyPr wrap="square" rtlCol="0">
            <a:spAutoFit/>
          </a:bodyPr>
          <a:lstStyle/>
          <a:p>
            <a:r>
              <a:rPr lang="en-US" sz="5400" i="1" dirty="0">
                <a:solidFill>
                  <a:srgbClr val="00B050"/>
                </a:solidFill>
              </a:rPr>
              <a:t>Materials Testing (draft private)Plan</a:t>
            </a:r>
          </a:p>
        </p:txBody>
      </p:sp>
    </p:spTree>
    <p:extLst>
      <p:ext uri="{BB962C8B-B14F-4D97-AF65-F5344CB8AC3E}">
        <p14:creationId xmlns:p14="http://schemas.microsoft.com/office/powerpoint/2010/main" val="3265169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D7317-AFF6-B7FA-DDBD-0735A8C82925}"/>
              </a:ext>
            </a:extLst>
          </p:cNvPr>
          <p:cNvSpPr>
            <a:spLocks noGrp="1"/>
          </p:cNvSpPr>
          <p:nvPr>
            <p:ph type="title"/>
          </p:nvPr>
        </p:nvSpPr>
        <p:spPr>
          <a:xfrm>
            <a:off x="1752600" y="14537"/>
            <a:ext cx="9220200" cy="478624"/>
          </a:xfrm>
        </p:spPr>
        <p:txBody>
          <a:bodyPr/>
          <a:lstStyle/>
          <a:p>
            <a:r>
              <a:rPr lang="en-US" dirty="0">
                <a:solidFill>
                  <a:srgbClr val="0000FF"/>
                </a:solidFill>
              </a:rPr>
              <a:t>Void Swelling Resistance</a:t>
            </a:r>
          </a:p>
        </p:txBody>
      </p:sp>
      <p:sp>
        <p:nvSpPr>
          <p:cNvPr id="4" name="Slide Number Placeholder 3">
            <a:extLst>
              <a:ext uri="{FF2B5EF4-FFF2-40B4-BE49-F238E27FC236}">
                <a16:creationId xmlns:a16="http://schemas.microsoft.com/office/drawing/2014/main" id="{289FB189-F0BF-A0F2-F391-88B68C2F7A6C}"/>
              </a:ext>
            </a:extLst>
          </p:cNvPr>
          <p:cNvSpPr>
            <a:spLocks noGrp="1"/>
          </p:cNvSpPr>
          <p:nvPr>
            <p:ph type="sldNum" sz="quarter" idx="11"/>
          </p:nvPr>
        </p:nvSpPr>
        <p:spPr/>
        <p:txBody>
          <a:bodyPr/>
          <a:lstStyle/>
          <a:p>
            <a:pPr>
              <a:defRPr/>
            </a:pPr>
            <a:r>
              <a:rPr lang="en-US"/>
              <a:t>, Slide </a:t>
            </a:r>
            <a:fld id="{CF988859-7953-4624-98C4-717249B46A15}" type="slidenum">
              <a:rPr lang="en-US" smtClean="0"/>
              <a:pPr>
                <a:defRPr/>
              </a:pPr>
              <a:t>4</a:t>
            </a:fld>
            <a:endParaRPr lang="en-US" dirty="0"/>
          </a:p>
        </p:txBody>
      </p:sp>
      <p:pic>
        <p:nvPicPr>
          <p:cNvPr id="6" name="Picture 5">
            <a:extLst>
              <a:ext uri="{FF2B5EF4-FFF2-40B4-BE49-F238E27FC236}">
                <a16:creationId xmlns:a16="http://schemas.microsoft.com/office/drawing/2014/main" id="{75A5F3AD-542A-2155-A7E6-68A33A9191C1}"/>
              </a:ext>
            </a:extLst>
          </p:cNvPr>
          <p:cNvPicPr>
            <a:picLocks noChangeAspect="1"/>
          </p:cNvPicPr>
          <p:nvPr/>
        </p:nvPicPr>
        <p:blipFill>
          <a:blip r:embed="rId2"/>
          <a:stretch>
            <a:fillRect/>
          </a:stretch>
        </p:blipFill>
        <p:spPr>
          <a:xfrm>
            <a:off x="762000" y="794083"/>
            <a:ext cx="9906000" cy="4265277"/>
          </a:xfrm>
          <a:prstGeom prst="rect">
            <a:avLst/>
          </a:prstGeom>
        </p:spPr>
      </p:pic>
      <p:sp>
        <p:nvSpPr>
          <p:cNvPr id="8" name="TextBox 7">
            <a:extLst>
              <a:ext uri="{FF2B5EF4-FFF2-40B4-BE49-F238E27FC236}">
                <a16:creationId xmlns:a16="http://schemas.microsoft.com/office/drawing/2014/main" id="{B0023490-F35B-000E-CC18-F83C75C5E7E1}"/>
              </a:ext>
            </a:extLst>
          </p:cNvPr>
          <p:cNvSpPr txBox="1"/>
          <p:nvPr/>
        </p:nvSpPr>
        <p:spPr>
          <a:xfrm>
            <a:off x="170543" y="484944"/>
            <a:ext cx="11952514" cy="415498"/>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1050" b="0" i="1" u="none" strike="noStrike" cap="none" normalizeH="0" baseline="0" dirty="0" err="1">
                <a:ln>
                  <a:noFill/>
                </a:ln>
                <a:solidFill>
                  <a:srgbClr val="7030A0"/>
                </a:solidFill>
                <a:effectLst/>
                <a:latin typeface="-apple-system"/>
                <a:hlinkClick r:id="rId3">
                  <a:extLst>
                    <a:ext uri="{A12FA001-AC4F-418D-AE19-62706E023703}">
                      <ahyp:hlinkClr xmlns:ahyp="http://schemas.microsoft.com/office/drawing/2018/hyperlinkcolor" val="tx"/>
                    </a:ext>
                  </a:extLst>
                </a:hlinkClick>
              </a:rPr>
              <a:t>Jinlong</a:t>
            </a:r>
            <a:r>
              <a:rPr kumimoji="0" lang="en-US" altLang="en-US" sz="1050" b="0" i="1" u="none" strike="noStrike" cap="none" normalizeH="0" baseline="0" dirty="0">
                <a:ln>
                  <a:noFill/>
                </a:ln>
                <a:solidFill>
                  <a:srgbClr val="7030A0"/>
                </a:solidFill>
                <a:effectLst/>
                <a:latin typeface="-apple-system"/>
                <a:hlinkClick r:id="rId3">
                  <a:extLst>
                    <a:ext uri="{A12FA001-AC4F-418D-AE19-62706E023703}">
                      <ahyp:hlinkClr xmlns:ahyp="http://schemas.microsoft.com/office/drawing/2018/hyperlinkcolor" val="tx"/>
                    </a:ext>
                  </a:extLst>
                </a:hlinkClick>
              </a:rPr>
              <a:t> Du</a:t>
            </a:r>
            <a:r>
              <a:rPr kumimoji="0" lang="en-US" altLang="en-US" sz="1050" b="0" i="1" u="none" strike="noStrike" cap="none" normalizeH="0" baseline="0" dirty="0">
                <a:ln>
                  <a:noFill/>
                </a:ln>
                <a:solidFill>
                  <a:srgbClr val="7030A0"/>
                </a:solidFill>
                <a:effectLst/>
                <a:latin typeface="-apple-system"/>
              </a:rPr>
              <a:t>, </a:t>
            </a:r>
            <a:r>
              <a:rPr kumimoji="0" lang="en-US" altLang="en-US" sz="1050" b="0" i="1" u="none" strike="noStrike" cap="none" normalizeH="0" baseline="0" dirty="0" err="1">
                <a:ln>
                  <a:noFill/>
                </a:ln>
                <a:solidFill>
                  <a:srgbClr val="7030A0"/>
                </a:solidFill>
                <a:effectLst/>
                <a:latin typeface="-apple-system"/>
                <a:hlinkClick r:id="rId4">
                  <a:extLst>
                    <a:ext uri="{A12FA001-AC4F-418D-AE19-62706E023703}">
                      <ahyp:hlinkClr xmlns:ahyp="http://schemas.microsoft.com/office/drawing/2018/hyperlinkcolor" val="tx"/>
                    </a:ext>
                  </a:extLst>
                </a:hlinkClick>
              </a:rPr>
              <a:t>Suihe</a:t>
            </a:r>
            <a:r>
              <a:rPr kumimoji="0" lang="en-US" altLang="en-US" sz="1050" b="0" i="1" u="none" strike="noStrike" cap="none" normalizeH="0" baseline="0" dirty="0">
                <a:ln>
                  <a:noFill/>
                </a:ln>
                <a:solidFill>
                  <a:srgbClr val="7030A0"/>
                </a:solidFill>
                <a:effectLst/>
                <a:latin typeface="-apple-system"/>
                <a:hlinkClick r:id="rId4">
                  <a:extLst>
                    <a:ext uri="{A12FA001-AC4F-418D-AE19-62706E023703}">
                      <ahyp:hlinkClr xmlns:ahyp="http://schemas.microsoft.com/office/drawing/2018/hyperlinkcolor" val="tx"/>
                    </a:ext>
                  </a:extLst>
                </a:hlinkClick>
              </a:rPr>
              <a:t> Jiang</a:t>
            </a:r>
            <a:r>
              <a:rPr kumimoji="0" lang="en-US" altLang="en-US" sz="1050" b="0" i="1" u="none" strike="noStrike" cap="none" normalizeH="0" baseline="0" dirty="0">
                <a:ln>
                  <a:noFill/>
                </a:ln>
                <a:solidFill>
                  <a:srgbClr val="7030A0"/>
                </a:solidFill>
                <a:effectLst/>
                <a:latin typeface="-apple-system"/>
              </a:rPr>
              <a:t>, </a:t>
            </a:r>
            <a:r>
              <a:rPr kumimoji="0" lang="en-US" altLang="en-US" sz="1050" b="0" i="1" u="none" strike="noStrike" cap="none" normalizeH="0" baseline="0" dirty="0" err="1">
                <a:ln>
                  <a:noFill/>
                </a:ln>
                <a:solidFill>
                  <a:srgbClr val="7030A0"/>
                </a:solidFill>
                <a:effectLst/>
                <a:latin typeface="-apple-system"/>
                <a:hlinkClick r:id="rId5">
                  <a:extLst>
                    <a:ext uri="{A12FA001-AC4F-418D-AE19-62706E023703}">
                      <ahyp:hlinkClr xmlns:ahyp="http://schemas.microsoft.com/office/drawing/2018/hyperlinkcolor" val="tx"/>
                    </a:ext>
                  </a:extLst>
                </a:hlinkClick>
              </a:rPr>
              <a:t>Peipei</a:t>
            </a:r>
            <a:r>
              <a:rPr kumimoji="0" lang="en-US" altLang="en-US" sz="1050" b="0" i="1" u="none" strike="noStrike" cap="none" normalizeH="0" baseline="0" dirty="0">
                <a:ln>
                  <a:noFill/>
                </a:ln>
                <a:solidFill>
                  <a:srgbClr val="7030A0"/>
                </a:solidFill>
                <a:effectLst/>
                <a:latin typeface="-apple-system"/>
                <a:hlinkClick r:id="rId5">
                  <a:extLst>
                    <a:ext uri="{A12FA001-AC4F-418D-AE19-62706E023703}">
                      <ahyp:hlinkClr xmlns:ahyp="http://schemas.microsoft.com/office/drawing/2018/hyperlinkcolor" val="tx"/>
                    </a:ext>
                  </a:extLst>
                </a:hlinkClick>
              </a:rPr>
              <a:t> Cao</a:t>
            </a:r>
            <a:r>
              <a:rPr kumimoji="0" lang="en-US" altLang="en-US" sz="1050" b="0" i="1" u="none" strike="noStrike" cap="none" normalizeH="0" baseline="0" dirty="0">
                <a:ln>
                  <a:noFill/>
                </a:ln>
                <a:solidFill>
                  <a:srgbClr val="7030A0"/>
                </a:solidFill>
                <a:effectLst/>
                <a:latin typeface="-apple-system"/>
              </a:rPr>
              <a:t>, </a:t>
            </a:r>
            <a:r>
              <a:rPr kumimoji="0" lang="en-US" altLang="en-US" sz="1050" b="0" i="1" u="none" strike="noStrike" cap="none" normalizeH="0" baseline="0" dirty="0">
                <a:ln>
                  <a:noFill/>
                </a:ln>
                <a:solidFill>
                  <a:srgbClr val="7030A0"/>
                </a:solidFill>
                <a:effectLst/>
                <a:latin typeface="-apple-system"/>
                <a:hlinkClick r:id="rId6">
                  <a:extLst>
                    <a:ext uri="{A12FA001-AC4F-418D-AE19-62706E023703}">
                      <ahyp:hlinkClr xmlns:ahyp="http://schemas.microsoft.com/office/drawing/2018/hyperlinkcolor" val="tx"/>
                    </a:ext>
                  </a:extLst>
                </a:hlinkClick>
              </a:rPr>
              <a:t>Chuan Xu</a:t>
            </a:r>
            <a:r>
              <a:rPr kumimoji="0" lang="en-US" altLang="en-US" sz="1050" b="0" i="1" u="none" strike="noStrike" cap="none" normalizeH="0" baseline="0" dirty="0">
                <a:ln>
                  <a:noFill/>
                </a:ln>
                <a:solidFill>
                  <a:srgbClr val="7030A0"/>
                </a:solidFill>
                <a:effectLst/>
                <a:latin typeface="-apple-system"/>
              </a:rPr>
              <a:t>, </a:t>
            </a:r>
            <a:r>
              <a:rPr kumimoji="0" lang="en-US" altLang="en-US" sz="1050" b="0" i="1" u="none" strike="noStrike" cap="none" normalizeH="0" baseline="0" dirty="0">
                <a:ln>
                  <a:noFill/>
                </a:ln>
                <a:solidFill>
                  <a:srgbClr val="7030A0"/>
                </a:solidFill>
                <a:effectLst/>
                <a:latin typeface="-apple-system"/>
                <a:hlinkClick r:id="rId7">
                  <a:extLst>
                    <a:ext uri="{A12FA001-AC4F-418D-AE19-62706E023703}">
                      <ahyp:hlinkClr xmlns:ahyp="http://schemas.microsoft.com/office/drawing/2018/hyperlinkcolor" val="tx"/>
                    </a:ext>
                  </a:extLst>
                </a:hlinkClick>
              </a:rPr>
              <a:t>Yuan Wu</a:t>
            </a:r>
            <a:r>
              <a:rPr kumimoji="0" lang="en-US" altLang="en-US" sz="1050" b="0" i="1" u="none" strike="noStrike" cap="none" normalizeH="0" baseline="0" dirty="0">
                <a:ln>
                  <a:noFill/>
                </a:ln>
                <a:solidFill>
                  <a:srgbClr val="7030A0"/>
                </a:solidFill>
                <a:effectLst/>
                <a:latin typeface="-apple-system"/>
              </a:rPr>
              <a:t>, </a:t>
            </a:r>
            <a:r>
              <a:rPr kumimoji="0" lang="en-US" altLang="en-US" sz="1050" b="0" i="1" u="none" strike="noStrike" cap="none" normalizeH="0" baseline="0" dirty="0" err="1">
                <a:ln>
                  <a:noFill/>
                </a:ln>
                <a:solidFill>
                  <a:srgbClr val="7030A0"/>
                </a:solidFill>
                <a:effectLst/>
                <a:latin typeface="-apple-system"/>
                <a:hlinkClick r:id="rId8">
                  <a:extLst>
                    <a:ext uri="{A12FA001-AC4F-418D-AE19-62706E023703}">
                      <ahyp:hlinkClr xmlns:ahyp="http://schemas.microsoft.com/office/drawing/2018/hyperlinkcolor" val="tx"/>
                    </a:ext>
                  </a:extLst>
                </a:hlinkClick>
              </a:rPr>
              <a:t>Huaqiang</a:t>
            </a:r>
            <a:r>
              <a:rPr kumimoji="0" lang="en-US" altLang="en-US" sz="1050" b="0" i="1" u="none" strike="noStrike" cap="none" normalizeH="0" baseline="0" dirty="0">
                <a:ln>
                  <a:noFill/>
                </a:ln>
                <a:solidFill>
                  <a:srgbClr val="7030A0"/>
                </a:solidFill>
                <a:effectLst/>
                <a:latin typeface="-apple-system"/>
                <a:hlinkClick r:id="rId8">
                  <a:extLst>
                    <a:ext uri="{A12FA001-AC4F-418D-AE19-62706E023703}">
                      <ahyp:hlinkClr xmlns:ahyp="http://schemas.microsoft.com/office/drawing/2018/hyperlinkcolor" val="tx"/>
                    </a:ext>
                  </a:extLst>
                </a:hlinkClick>
              </a:rPr>
              <a:t> Chen</a:t>
            </a:r>
            <a:r>
              <a:rPr kumimoji="0" lang="en-US" altLang="en-US" sz="1050" b="0" i="1" u="none" strike="noStrike" cap="none" normalizeH="0" baseline="0" dirty="0">
                <a:ln>
                  <a:noFill/>
                </a:ln>
                <a:solidFill>
                  <a:srgbClr val="7030A0"/>
                </a:solidFill>
                <a:effectLst/>
                <a:latin typeface="-apple-system"/>
              </a:rPr>
              <a:t>, </a:t>
            </a:r>
            <a:r>
              <a:rPr kumimoji="0" lang="en-US" altLang="en-US" sz="1050" b="0" i="1" u="none" strike="noStrike" cap="none" normalizeH="0" baseline="0" dirty="0" err="1">
                <a:ln>
                  <a:noFill/>
                </a:ln>
                <a:solidFill>
                  <a:srgbClr val="7030A0"/>
                </a:solidFill>
                <a:effectLst/>
                <a:latin typeface="-apple-system"/>
                <a:hlinkClick r:id="rId9">
                  <a:extLst>
                    <a:ext uri="{A12FA001-AC4F-418D-AE19-62706E023703}">
                      <ahyp:hlinkClr xmlns:ahyp="http://schemas.microsoft.com/office/drawing/2018/hyperlinkcolor" val="tx"/>
                    </a:ext>
                  </a:extLst>
                </a:hlinkClick>
              </a:rPr>
              <a:t>Engang</a:t>
            </a:r>
            <a:r>
              <a:rPr kumimoji="0" lang="en-US" altLang="en-US" sz="1050" b="0" i="1" u="none" strike="noStrike" cap="none" normalizeH="0" baseline="0" dirty="0">
                <a:ln>
                  <a:noFill/>
                </a:ln>
                <a:solidFill>
                  <a:srgbClr val="7030A0"/>
                </a:solidFill>
                <a:effectLst/>
                <a:latin typeface="-apple-system"/>
                <a:hlinkClick r:id="rId9">
                  <a:extLst>
                    <a:ext uri="{A12FA001-AC4F-418D-AE19-62706E023703}">
                      <ahyp:hlinkClr xmlns:ahyp="http://schemas.microsoft.com/office/drawing/2018/hyperlinkcolor" val="tx"/>
                    </a:ext>
                  </a:extLst>
                </a:hlinkClick>
              </a:rPr>
              <a:t> Fu</a:t>
            </a:r>
            <a:r>
              <a:rPr kumimoji="0" lang="en-US" altLang="en-US" sz="1050" b="0" i="1" u="none" strike="noStrike" cap="none" normalizeH="0" baseline="0" dirty="0">
                <a:ln>
                  <a:noFill/>
                </a:ln>
                <a:solidFill>
                  <a:srgbClr val="7030A0"/>
                </a:solidFill>
                <a:effectLst/>
                <a:latin typeface="-apple-system"/>
              </a:rPr>
              <a:t> &amp; </a:t>
            </a:r>
            <a:r>
              <a:rPr kumimoji="0" lang="en-US" altLang="en-US" sz="1050" b="0" i="1" u="none" strike="noStrike" cap="none" normalizeH="0" baseline="0" dirty="0" err="1">
                <a:ln>
                  <a:noFill/>
                </a:ln>
                <a:solidFill>
                  <a:srgbClr val="7030A0"/>
                </a:solidFill>
                <a:effectLst/>
                <a:latin typeface="-apple-system"/>
                <a:hlinkClick r:id="rId10">
                  <a:extLst>
                    <a:ext uri="{A12FA001-AC4F-418D-AE19-62706E023703}">
                      <ahyp:hlinkClr xmlns:ahyp="http://schemas.microsoft.com/office/drawing/2018/hyperlinkcolor" val="tx"/>
                    </a:ext>
                  </a:extLst>
                </a:hlinkClick>
              </a:rPr>
              <a:t>Zhaoping</a:t>
            </a:r>
            <a:r>
              <a:rPr kumimoji="0" lang="en-US" altLang="en-US" sz="1050" b="0" i="1" u="none" strike="noStrike" cap="none" normalizeH="0" baseline="0" dirty="0">
                <a:ln>
                  <a:noFill/>
                </a:ln>
                <a:solidFill>
                  <a:srgbClr val="7030A0"/>
                </a:solidFill>
                <a:effectLst/>
                <a:latin typeface="-apple-system"/>
                <a:hlinkClick r:id="rId10">
                  <a:extLst>
                    <a:ext uri="{A12FA001-AC4F-418D-AE19-62706E023703}">
                      <ahyp:hlinkClr xmlns:ahyp="http://schemas.microsoft.com/office/drawing/2018/hyperlinkcolor" val="tx"/>
                    </a:ext>
                  </a:extLst>
                </a:hlinkClick>
              </a:rPr>
              <a:t> Lu</a:t>
            </a:r>
            <a:r>
              <a:rPr kumimoji="0" lang="en-US" altLang="en-US" sz="1050" b="0" i="1" u="none" strike="noStrike" cap="none" normalizeH="0" baseline="0" dirty="0">
                <a:ln>
                  <a:noFill/>
                </a:ln>
                <a:solidFill>
                  <a:srgbClr val="7030A0"/>
                </a:solidFill>
                <a:effectLst/>
                <a:latin typeface="-apple-system"/>
              </a:rPr>
              <a:t>, </a:t>
            </a:r>
            <a:r>
              <a:rPr lang="en-US" sz="1050" b="1" i="1" u="sng" dirty="0">
                <a:solidFill>
                  <a:srgbClr val="7030A0"/>
                </a:solidFill>
                <a:effectLst/>
                <a:latin typeface="Harding"/>
                <a:hlinkClick r:id="rId11">
                  <a:extLst>
                    <a:ext uri="{A12FA001-AC4F-418D-AE19-62706E023703}">
                      <ahyp:hlinkClr xmlns:ahyp="http://schemas.microsoft.com/office/drawing/2018/hyperlinkcolor" val="tx"/>
                    </a:ext>
                  </a:extLst>
                </a:hlinkClick>
              </a:rPr>
              <a:t>Superior radiation tolerance via reversible disordering–ordering transition of coherent superlattices</a:t>
            </a:r>
            <a:r>
              <a:rPr lang="en-US" sz="1050" b="1" i="1" u="sng" dirty="0">
                <a:solidFill>
                  <a:srgbClr val="7030A0"/>
                </a:solidFill>
                <a:effectLst/>
                <a:latin typeface="Harding"/>
              </a:rPr>
              <a:t>, </a:t>
            </a:r>
            <a:r>
              <a:rPr lang="fr-FR" sz="1050" b="0" i="1" dirty="0">
                <a:solidFill>
                  <a:srgbClr val="7030A0"/>
                </a:solidFill>
                <a:effectLst/>
                <a:latin typeface="-apple-system"/>
                <a:hlinkClick r:id="rId12">
                  <a:extLst>
                    <a:ext uri="{A12FA001-AC4F-418D-AE19-62706E023703}">
                      <ahyp:hlinkClr xmlns:ahyp="http://schemas.microsoft.com/office/drawing/2018/hyperlinkcolor" val="tx"/>
                    </a:ext>
                  </a:extLst>
                </a:hlinkClick>
              </a:rPr>
              <a:t>Nature Materials</a:t>
            </a:r>
            <a:r>
              <a:rPr lang="fr-FR" sz="1050" b="0" i="1" dirty="0">
                <a:solidFill>
                  <a:srgbClr val="7030A0"/>
                </a:solidFill>
                <a:effectLst/>
                <a:latin typeface="-apple-system"/>
              </a:rPr>
              <a:t> </a:t>
            </a:r>
            <a:r>
              <a:rPr lang="fr-FR" sz="1050" b="1" i="1" dirty="0">
                <a:solidFill>
                  <a:srgbClr val="7030A0"/>
                </a:solidFill>
                <a:effectLst/>
                <a:latin typeface="-apple-system"/>
              </a:rPr>
              <a:t>22</a:t>
            </a:r>
            <a:r>
              <a:rPr lang="fr-FR" sz="1050" b="0" i="1" dirty="0">
                <a:solidFill>
                  <a:srgbClr val="7030A0"/>
                </a:solidFill>
                <a:effectLst/>
                <a:latin typeface="-apple-system"/>
              </a:rPr>
              <a:t>, pages442–449 (2023)</a:t>
            </a:r>
            <a:endParaRPr lang="en-US" sz="1050" b="0" i="1" dirty="0">
              <a:solidFill>
                <a:srgbClr val="7030A0"/>
              </a:solidFill>
              <a:effectLst/>
              <a:latin typeface="-apple-system"/>
            </a:endParaRPr>
          </a:p>
        </p:txBody>
      </p:sp>
      <p:sp>
        <p:nvSpPr>
          <p:cNvPr id="12" name="TextBox 11">
            <a:extLst>
              <a:ext uri="{FF2B5EF4-FFF2-40B4-BE49-F238E27FC236}">
                <a16:creationId xmlns:a16="http://schemas.microsoft.com/office/drawing/2014/main" id="{3E594FE2-43BE-5C8A-128E-F2380151E272}"/>
              </a:ext>
            </a:extLst>
          </p:cNvPr>
          <p:cNvSpPr txBox="1"/>
          <p:nvPr/>
        </p:nvSpPr>
        <p:spPr>
          <a:xfrm>
            <a:off x="392793" y="4953000"/>
            <a:ext cx="11682186" cy="1200329"/>
          </a:xfrm>
          <a:prstGeom prst="rect">
            <a:avLst/>
          </a:prstGeom>
          <a:noFill/>
        </p:spPr>
        <p:txBody>
          <a:bodyPr wrap="square">
            <a:spAutoFit/>
          </a:bodyPr>
          <a:lstStyle/>
          <a:p>
            <a:r>
              <a:rPr lang="en-US" sz="1200" dirty="0"/>
              <a:t>Superior radiation tolerance of superlattice steel containing high-density Ni(</a:t>
            </a:r>
            <a:r>
              <a:rPr lang="en-US" sz="1200" dirty="0" err="1"/>
              <a:t>Al,Fe</a:t>
            </a:r>
            <a:r>
              <a:rPr lang="en-US" sz="1200" dirty="0"/>
              <a:t>) NPs. Comparison of b and c shows that the superlattice steel exhibits much stronger void swelling resistance than 9Cr ODS steel. a, Void swelling in superlattice steel compared with that of typical conventional austenitic steels, ferritic–martensitic (F-M) steels and ODS steels (Supplementary Information gives detailed descriptions). The </a:t>
            </a:r>
            <a:r>
              <a:rPr lang="en-US" sz="1200" dirty="0" err="1"/>
              <a:t>coloured</a:t>
            </a:r>
            <a:r>
              <a:rPr lang="en-US" sz="1200" dirty="0"/>
              <a:t> areas are guides to the eye. The inset (zoomed-in view of the dashed rectangular box) shows that superlattice steels exhibit zero void swelling compared with several typical ODS steels. b, TEM micrograph of the superlattice steel after average radiation damage of 2,350 dpa within the investigated region at 500 °C, and no voids were observed. c, TEM micrograph of 9Cr ODS steel after average radiation damage of 840 dpa at 500 °C, and numerous voids were observed. The images in b and c were recorded in </a:t>
            </a:r>
            <a:r>
              <a:rPr lang="en-US" sz="1200" dirty="0" err="1"/>
              <a:t>underfocus</a:t>
            </a:r>
            <a:r>
              <a:rPr lang="en-US" sz="1200" dirty="0"/>
              <a:t> with a defocus distance of −2.0 </a:t>
            </a:r>
            <a:r>
              <a:rPr lang="en-US" sz="1200" dirty="0" err="1"/>
              <a:t>μm</a:t>
            </a:r>
            <a:endParaRPr lang="en-US" sz="1200" dirty="0"/>
          </a:p>
        </p:txBody>
      </p:sp>
      <p:sp>
        <p:nvSpPr>
          <p:cNvPr id="13" name="TextBox 12">
            <a:extLst>
              <a:ext uri="{FF2B5EF4-FFF2-40B4-BE49-F238E27FC236}">
                <a16:creationId xmlns:a16="http://schemas.microsoft.com/office/drawing/2014/main" id="{8FD36584-EB77-6499-CA39-D53D07D6D2E8}"/>
              </a:ext>
            </a:extLst>
          </p:cNvPr>
          <p:cNvSpPr txBox="1"/>
          <p:nvPr/>
        </p:nvSpPr>
        <p:spPr>
          <a:xfrm>
            <a:off x="10633529" y="1445650"/>
            <a:ext cx="1524000" cy="523220"/>
          </a:xfrm>
          <a:prstGeom prst="rect">
            <a:avLst/>
          </a:prstGeom>
          <a:noFill/>
        </p:spPr>
        <p:txBody>
          <a:bodyPr wrap="square" rtlCol="0">
            <a:spAutoFit/>
          </a:bodyPr>
          <a:lstStyle/>
          <a:p>
            <a:r>
              <a:rPr lang="en-US" sz="2800" b="1" dirty="0">
                <a:solidFill>
                  <a:srgbClr val="7030A0"/>
                </a:solidFill>
              </a:rPr>
              <a:t>500</a:t>
            </a:r>
            <a:r>
              <a:rPr lang="en-US" sz="2800" b="1" baseline="30000" dirty="0">
                <a:solidFill>
                  <a:srgbClr val="7030A0"/>
                </a:solidFill>
              </a:rPr>
              <a:t>o</a:t>
            </a:r>
            <a:r>
              <a:rPr lang="en-US" sz="2800" b="1" dirty="0">
                <a:solidFill>
                  <a:srgbClr val="7030A0"/>
                </a:solidFill>
              </a:rPr>
              <a:t>C</a:t>
            </a:r>
          </a:p>
        </p:txBody>
      </p:sp>
    </p:spTree>
    <p:extLst>
      <p:ext uri="{BB962C8B-B14F-4D97-AF65-F5344CB8AC3E}">
        <p14:creationId xmlns:p14="http://schemas.microsoft.com/office/powerpoint/2010/main" val="2973402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A2F0C-C762-60B2-47CB-5C3FD330E4A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71915B5-8741-1FB8-92DC-84504321B211}"/>
              </a:ext>
            </a:extLst>
          </p:cNvPr>
          <p:cNvSpPr>
            <a:spLocks noGrp="1"/>
          </p:cNvSpPr>
          <p:nvPr>
            <p:ph type="sldNum" sz="quarter" idx="11"/>
          </p:nvPr>
        </p:nvSpPr>
        <p:spPr>
          <a:xfrm>
            <a:off x="11176000" y="6497964"/>
            <a:ext cx="1016000" cy="364628"/>
          </a:xfrm>
        </p:spPr>
        <p:txBody>
          <a:bodyPr/>
          <a:lstStyle/>
          <a:p>
            <a:pPr>
              <a:defRPr/>
            </a:pPr>
            <a:r>
              <a:rPr lang="en-US" dirty="0"/>
              <a:t>Slide </a:t>
            </a:r>
            <a:fld id="{CF988859-7953-4624-98C4-717249B46A15}" type="slidenum">
              <a:rPr lang="en-US" smtClean="0"/>
              <a:pPr>
                <a:defRPr/>
              </a:pPr>
              <a:t>5</a:t>
            </a:fld>
            <a:endParaRPr lang="en-US" dirty="0"/>
          </a:p>
        </p:txBody>
      </p:sp>
      <p:sp>
        <p:nvSpPr>
          <p:cNvPr id="62" name="Footer Placeholder 2">
            <a:extLst>
              <a:ext uri="{FF2B5EF4-FFF2-40B4-BE49-F238E27FC236}">
                <a16:creationId xmlns:a16="http://schemas.microsoft.com/office/drawing/2014/main" id="{239CEFB8-F91D-E1CB-38C8-35DEF15D24B8}"/>
              </a:ext>
            </a:extLst>
          </p:cNvPr>
          <p:cNvSpPr>
            <a:spLocks noGrp="1"/>
          </p:cNvSpPr>
          <p:nvPr>
            <p:ph type="ftr" sz="quarter" idx="10"/>
          </p:nvPr>
        </p:nvSpPr>
        <p:spPr>
          <a:xfrm>
            <a:off x="9296400" y="6497964"/>
            <a:ext cx="1524000" cy="364628"/>
          </a:xfrm>
        </p:spPr>
        <p:txBody>
          <a:bodyPr/>
          <a:lstStyle/>
          <a:p>
            <a:pPr>
              <a:defRPr/>
            </a:pPr>
            <a:r>
              <a:rPr lang="en-US" dirty="0"/>
              <a:t>Eiichi Wakai, </a:t>
            </a:r>
          </a:p>
        </p:txBody>
      </p:sp>
      <p:sp>
        <p:nvSpPr>
          <p:cNvPr id="5" name="タイトル 4">
            <a:extLst>
              <a:ext uri="{FF2B5EF4-FFF2-40B4-BE49-F238E27FC236}">
                <a16:creationId xmlns:a16="http://schemas.microsoft.com/office/drawing/2014/main" id="{E42BC7B6-40BC-5FB8-E845-C4D49DCD039A}"/>
              </a:ext>
            </a:extLst>
          </p:cNvPr>
          <p:cNvSpPr>
            <a:spLocks noGrp="1"/>
          </p:cNvSpPr>
          <p:nvPr>
            <p:ph type="title"/>
          </p:nvPr>
        </p:nvSpPr>
        <p:spPr>
          <a:xfrm>
            <a:off x="101600" y="258666"/>
            <a:ext cx="7594600" cy="532806"/>
          </a:xfrm>
        </p:spPr>
        <p:txBody>
          <a:bodyPr/>
          <a:lstStyle/>
          <a:p>
            <a:r>
              <a:rPr kumimoji="1" lang="en-US" altLang="ja-JP" sz="3600" b="1" dirty="0">
                <a:latin typeface="ＭＳ Ｐゴシック" panose="020B0600070205080204" pitchFamily="50" charset="-128"/>
                <a:ea typeface="ＭＳ Ｐゴシック" panose="020B0600070205080204" pitchFamily="50" charset="-128"/>
              </a:rPr>
              <a:t>FRIB</a:t>
            </a:r>
            <a:r>
              <a:rPr kumimoji="1" lang="ja-JP" altLang="en-US" sz="3600" b="1" dirty="0">
                <a:latin typeface="ＭＳ Ｐゴシック" panose="020B0600070205080204" pitchFamily="50" charset="-128"/>
                <a:ea typeface="ＭＳ Ｐゴシック" panose="020B0600070205080204" pitchFamily="50" charset="-128"/>
              </a:rPr>
              <a:t> </a:t>
            </a:r>
            <a:r>
              <a:rPr kumimoji="1" lang="en-US" altLang="ja-JP" sz="3600" b="1" dirty="0">
                <a:latin typeface="ＭＳ Ｐゴシック" panose="020B0600070205080204" pitchFamily="50" charset="-128"/>
                <a:ea typeface="ＭＳ Ｐゴシック" panose="020B0600070205080204" pitchFamily="50" charset="-128"/>
              </a:rPr>
              <a:t>(Facility</a:t>
            </a:r>
            <a:r>
              <a:rPr kumimoji="1" lang="ja-JP" altLang="en-US" sz="3600" b="1" dirty="0">
                <a:latin typeface="ＭＳ Ｐゴシック" panose="020B0600070205080204" pitchFamily="50" charset="-128"/>
                <a:ea typeface="ＭＳ Ｐゴシック" panose="020B0600070205080204" pitchFamily="50" charset="-128"/>
              </a:rPr>
              <a:t> </a:t>
            </a:r>
            <a:r>
              <a:rPr kumimoji="1" lang="en-US" altLang="ja-JP" sz="3600" b="1" dirty="0">
                <a:latin typeface="ＭＳ Ｐゴシック" panose="020B0600070205080204" pitchFamily="50" charset="-128"/>
                <a:ea typeface="ＭＳ Ｐゴシック" panose="020B0600070205080204" pitchFamily="50" charset="-128"/>
              </a:rPr>
              <a:t>for</a:t>
            </a:r>
            <a:r>
              <a:rPr kumimoji="1" lang="ja-JP" altLang="en-US" sz="3600" b="1" dirty="0">
                <a:latin typeface="ＭＳ Ｐゴシック" panose="020B0600070205080204" pitchFamily="50" charset="-128"/>
                <a:ea typeface="ＭＳ Ｐゴシック" panose="020B0600070205080204" pitchFamily="50" charset="-128"/>
              </a:rPr>
              <a:t> </a:t>
            </a:r>
            <a:r>
              <a:rPr kumimoji="1" lang="en-US" altLang="ja-JP" sz="3600" b="1" dirty="0">
                <a:latin typeface="ＭＳ Ｐゴシック" panose="020B0600070205080204" pitchFamily="50" charset="-128"/>
                <a:ea typeface="ＭＳ Ｐゴシック" panose="020B0600070205080204" pitchFamily="50" charset="-128"/>
              </a:rPr>
              <a:t>Rare</a:t>
            </a:r>
            <a:r>
              <a:rPr kumimoji="1" lang="ja-JP" altLang="en-US" sz="3600" b="1" dirty="0">
                <a:latin typeface="ＭＳ Ｐゴシック" panose="020B0600070205080204" pitchFamily="50" charset="-128"/>
                <a:ea typeface="ＭＳ Ｐゴシック" panose="020B0600070205080204" pitchFamily="50" charset="-128"/>
              </a:rPr>
              <a:t> </a:t>
            </a:r>
            <a:r>
              <a:rPr kumimoji="1" lang="en-US" altLang="ja-JP" sz="3600" b="1" dirty="0">
                <a:latin typeface="ＭＳ Ｐゴシック" panose="020B0600070205080204" pitchFamily="50" charset="-128"/>
                <a:ea typeface="ＭＳ Ｐゴシック" panose="020B0600070205080204" pitchFamily="50" charset="-128"/>
              </a:rPr>
              <a:t>Isotope</a:t>
            </a:r>
            <a:r>
              <a:rPr kumimoji="1" lang="ja-JP" altLang="en-US" sz="3600" b="1" dirty="0">
                <a:latin typeface="ＭＳ Ｐゴシック" panose="020B0600070205080204" pitchFamily="50" charset="-128"/>
                <a:ea typeface="ＭＳ Ｐゴシック" panose="020B0600070205080204" pitchFamily="50" charset="-128"/>
              </a:rPr>
              <a:t> </a:t>
            </a:r>
            <a:r>
              <a:rPr kumimoji="1" lang="en-US" altLang="ja-JP" sz="3600" b="1" dirty="0">
                <a:latin typeface="ＭＳ Ｐゴシック" panose="020B0600070205080204" pitchFamily="50" charset="-128"/>
                <a:ea typeface="ＭＳ Ｐゴシック" panose="020B0600070205080204" pitchFamily="50" charset="-128"/>
              </a:rPr>
              <a:t>Beams)</a:t>
            </a:r>
            <a:endParaRPr lang="ja-JP" altLang="en-US" sz="3600" dirty="0"/>
          </a:p>
        </p:txBody>
      </p:sp>
      <p:pic>
        <p:nvPicPr>
          <p:cNvPr id="6" name="Picture 2">
            <a:extLst>
              <a:ext uri="{FF2B5EF4-FFF2-40B4-BE49-F238E27FC236}">
                <a16:creationId xmlns:a16="http://schemas.microsoft.com/office/drawing/2014/main" id="{D61CD1CE-83E8-1E3A-4441-5BA01227EDC9}"/>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31949" y="901415"/>
            <a:ext cx="6073651" cy="2693218"/>
          </a:xfrm>
          <a:prstGeom prst="rect">
            <a:avLst/>
          </a:prstGeom>
          <a:solidFill>
            <a:srgbClr val="FFFFFF"/>
          </a:solidFill>
        </p:spPr>
      </p:pic>
      <p:sp>
        <p:nvSpPr>
          <p:cNvPr id="7" name="Text Placeholder 2">
            <a:extLst>
              <a:ext uri="{FF2B5EF4-FFF2-40B4-BE49-F238E27FC236}">
                <a16:creationId xmlns:a16="http://schemas.microsoft.com/office/drawing/2014/main" id="{C1BA75CB-D47D-DAB7-57C7-6461D1742895}"/>
              </a:ext>
            </a:extLst>
          </p:cNvPr>
          <p:cNvSpPr txBox="1">
            <a:spLocks/>
          </p:cNvSpPr>
          <p:nvPr/>
        </p:nvSpPr>
        <p:spPr>
          <a:xfrm>
            <a:off x="82880" y="3422111"/>
            <a:ext cx="7613320" cy="3319513"/>
          </a:xfrm>
          <a:prstGeom prst="rect">
            <a:avLst/>
          </a:prstGeom>
        </p:spPr>
        <p:txBody>
          <a:bodyPr tIns="457200">
            <a:normAutofit/>
          </a:bodyPr>
          <a:lstStyle>
            <a:lvl1pPr marL="180195" indent="-180195" algn="l" defTabSz="803370"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94" indent="-151665" algn="l" defTabSz="803370"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641" indent="-160673" algn="l" defTabSz="803370"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90" indent="-133645" algn="l" defTabSz="803370"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3087" indent="-180195" algn="l" defTabSz="803370"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507"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590"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672"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752"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342900" indent="-342900">
              <a:buFont typeface="Wingdings" pitchFamily="2" charset="2"/>
              <a:buChar char="l"/>
            </a:pPr>
            <a:r>
              <a:rPr lang="en-US" sz="2000" kern="0" dirty="0">
                <a:solidFill>
                  <a:srgbClr val="0000FF"/>
                </a:solidFill>
              </a:rPr>
              <a:t>Michigan State University's research in nuclear physics has made it one of the top universities in the USA.</a:t>
            </a:r>
          </a:p>
          <a:p>
            <a:pPr marL="342900" indent="-342900">
              <a:buFont typeface="Wingdings" pitchFamily="2" charset="2"/>
              <a:buChar char="l"/>
            </a:pPr>
            <a:r>
              <a:rPr lang="en-US" sz="2000" kern="0" dirty="0">
                <a:solidFill>
                  <a:srgbClr val="0000FF"/>
                </a:solidFill>
              </a:rPr>
              <a:t>It can accelerate ions from protons to uranium to 200 MeV/u(Currently at the 20 kW level. In the future (5 years</a:t>
            </a:r>
            <a:r>
              <a:rPr lang="ja-JP" altLang="en-US" sz="2000" kern="0" dirty="0">
                <a:solidFill>
                  <a:srgbClr val="0000FF"/>
                </a:solidFill>
              </a:rPr>
              <a:t>　</a:t>
            </a:r>
            <a:r>
              <a:rPr lang="en-US" altLang="ja-JP" sz="2000" kern="0" dirty="0">
                <a:solidFill>
                  <a:srgbClr val="0000FF"/>
                </a:solidFill>
              </a:rPr>
              <a:t>later</a:t>
            </a:r>
            <a:r>
              <a:rPr lang="en-US" sz="2000" kern="0" dirty="0">
                <a:solidFill>
                  <a:srgbClr val="0000FF"/>
                </a:solidFill>
              </a:rPr>
              <a:t>) 400 KW) FRIB is conducting research mainly in nuclear physics, but it will also pursue isotope production.</a:t>
            </a:r>
          </a:p>
        </p:txBody>
      </p:sp>
      <p:pic>
        <p:nvPicPr>
          <p:cNvPr id="9" name="Picture 4">
            <a:extLst>
              <a:ext uri="{FF2B5EF4-FFF2-40B4-BE49-F238E27FC236}">
                <a16:creationId xmlns:a16="http://schemas.microsoft.com/office/drawing/2014/main" id="{DA273D72-BF1F-2370-29EB-124CD687DF8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02509" y="0"/>
            <a:ext cx="4556834" cy="6182238"/>
          </a:xfrm>
          <a:prstGeom prst="rect">
            <a:avLst/>
          </a:prstGeom>
        </p:spPr>
      </p:pic>
    </p:spTree>
    <p:extLst>
      <p:ext uri="{BB962C8B-B14F-4D97-AF65-F5344CB8AC3E}">
        <p14:creationId xmlns:p14="http://schemas.microsoft.com/office/powerpoint/2010/main" val="6431122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150521"/>
            <a:ext cx="11988800" cy="478624"/>
          </a:xfrm>
        </p:spPr>
        <p:txBody>
          <a:bodyPr/>
          <a:lstStyle/>
          <a:p>
            <a:r>
              <a:rPr lang="en-US" dirty="0"/>
              <a:t>Background        FRIB (Facility for Rare Isotope Beams)</a:t>
            </a:r>
          </a:p>
        </p:txBody>
      </p:sp>
      <p:sp>
        <p:nvSpPr>
          <p:cNvPr id="4" name="Slide Number Placeholder 3"/>
          <p:cNvSpPr>
            <a:spLocks noGrp="1"/>
          </p:cNvSpPr>
          <p:nvPr>
            <p:ph type="sldNum" sz="quarter" idx="11"/>
          </p:nvPr>
        </p:nvSpPr>
        <p:spPr>
          <a:xfrm>
            <a:off x="11176000" y="6497964"/>
            <a:ext cx="1016000" cy="364628"/>
          </a:xfrm>
        </p:spPr>
        <p:txBody>
          <a:bodyPr/>
          <a:lstStyle/>
          <a:p>
            <a:pPr>
              <a:defRPr/>
            </a:pPr>
            <a:r>
              <a:rPr lang="en-US" dirty="0"/>
              <a:t>Slide </a:t>
            </a:r>
            <a:fld id="{CF988859-7953-4624-98C4-717249B46A15}" type="slidenum">
              <a:rPr lang="en-US" smtClean="0"/>
              <a:pPr>
                <a:defRPr/>
              </a:pPr>
              <a:t>6</a:t>
            </a:fld>
            <a:endParaRPr lang="en-US" dirty="0"/>
          </a:p>
        </p:txBody>
      </p:sp>
      <p:sp>
        <p:nvSpPr>
          <p:cNvPr id="62" name="Footer Placeholder 2"/>
          <p:cNvSpPr>
            <a:spLocks noGrp="1"/>
          </p:cNvSpPr>
          <p:nvPr>
            <p:ph type="ftr" sz="quarter" idx="10"/>
          </p:nvPr>
        </p:nvSpPr>
        <p:spPr>
          <a:xfrm>
            <a:off x="9296400" y="6497964"/>
            <a:ext cx="1524000" cy="364628"/>
          </a:xfrm>
        </p:spPr>
        <p:txBody>
          <a:bodyPr/>
          <a:lstStyle/>
          <a:p>
            <a:pPr>
              <a:defRPr/>
            </a:pPr>
            <a:r>
              <a:rPr lang="en-US" dirty="0"/>
              <a:t>Eiichi Wakai, </a:t>
            </a:r>
          </a:p>
        </p:txBody>
      </p:sp>
      <p:pic>
        <p:nvPicPr>
          <p:cNvPr id="29" name="Picture 28">
            <a:extLst>
              <a:ext uri="{FF2B5EF4-FFF2-40B4-BE49-F238E27FC236}">
                <a16:creationId xmlns:a16="http://schemas.microsoft.com/office/drawing/2014/main" id="{6C067E5C-7048-E107-13A4-F1D9DBC556E8}"/>
              </a:ext>
            </a:extLst>
          </p:cNvPr>
          <p:cNvPicPr>
            <a:picLocks noChangeAspect="1"/>
          </p:cNvPicPr>
          <p:nvPr/>
        </p:nvPicPr>
        <p:blipFill>
          <a:blip r:embed="rId2"/>
          <a:stretch>
            <a:fillRect/>
          </a:stretch>
        </p:blipFill>
        <p:spPr>
          <a:xfrm>
            <a:off x="689136" y="1046926"/>
            <a:ext cx="5265349" cy="4591874"/>
          </a:xfrm>
          <a:prstGeom prst="rect">
            <a:avLst/>
          </a:prstGeom>
        </p:spPr>
      </p:pic>
      <p:pic>
        <p:nvPicPr>
          <p:cNvPr id="31" name="Picture 30">
            <a:extLst>
              <a:ext uri="{FF2B5EF4-FFF2-40B4-BE49-F238E27FC236}">
                <a16:creationId xmlns:a16="http://schemas.microsoft.com/office/drawing/2014/main" id="{268014D8-0005-F47F-117F-407BF21C8DEA}"/>
              </a:ext>
            </a:extLst>
          </p:cNvPr>
          <p:cNvPicPr>
            <a:picLocks noChangeAspect="1"/>
          </p:cNvPicPr>
          <p:nvPr/>
        </p:nvPicPr>
        <p:blipFill>
          <a:blip r:embed="rId3"/>
          <a:stretch>
            <a:fillRect/>
          </a:stretch>
        </p:blipFill>
        <p:spPr>
          <a:xfrm>
            <a:off x="6569893" y="629145"/>
            <a:ext cx="5161819" cy="4543774"/>
          </a:xfrm>
          <a:prstGeom prst="rect">
            <a:avLst/>
          </a:prstGeom>
        </p:spPr>
      </p:pic>
      <p:sp>
        <p:nvSpPr>
          <p:cNvPr id="33" name="TextBox 32">
            <a:extLst>
              <a:ext uri="{FF2B5EF4-FFF2-40B4-BE49-F238E27FC236}">
                <a16:creationId xmlns:a16="http://schemas.microsoft.com/office/drawing/2014/main" id="{2FC0ECA6-8414-C238-1EA3-BDE84251FAA3}"/>
              </a:ext>
            </a:extLst>
          </p:cNvPr>
          <p:cNvSpPr txBox="1"/>
          <p:nvPr/>
        </p:nvSpPr>
        <p:spPr>
          <a:xfrm>
            <a:off x="133350" y="595269"/>
            <a:ext cx="6648450" cy="400110"/>
          </a:xfrm>
          <a:prstGeom prst="rect">
            <a:avLst/>
          </a:prstGeom>
          <a:noFill/>
        </p:spPr>
        <p:txBody>
          <a:bodyPr wrap="square">
            <a:spAutoFit/>
          </a:bodyPr>
          <a:lstStyle/>
          <a:p>
            <a:r>
              <a:rPr lang="en-US" sz="1000" b="1" i="1" dirty="0">
                <a:solidFill>
                  <a:srgbClr val="0070C0"/>
                </a:solidFill>
              </a:rPr>
              <a:t>Thomas </a:t>
            </a:r>
            <a:r>
              <a:rPr lang="en-US" sz="1000" b="1" i="1" dirty="0" err="1">
                <a:solidFill>
                  <a:srgbClr val="0070C0"/>
                </a:solidFill>
              </a:rPr>
              <a:t>Glasmacher</a:t>
            </a:r>
            <a:r>
              <a:rPr lang="en-US" sz="1000" b="1" i="1" dirty="0">
                <a:solidFill>
                  <a:srgbClr val="0070C0"/>
                </a:solidFill>
              </a:rPr>
              <a:t>, Alexandra Gade, Georg </a:t>
            </a:r>
            <a:r>
              <a:rPr lang="en-US" sz="1000" b="1" i="1" dirty="0" err="1">
                <a:solidFill>
                  <a:srgbClr val="0070C0"/>
                </a:solidFill>
              </a:rPr>
              <a:t>Bollen</a:t>
            </a:r>
            <a:r>
              <a:rPr lang="en-US" sz="1000" b="1" i="1" dirty="0">
                <a:solidFill>
                  <a:srgbClr val="0070C0"/>
                </a:solidFill>
              </a:rPr>
              <a:t> &amp; Jie Wei, The Facility for Rare Isotope Beams: Providing New Opportunities for Science, Nuclear Physics News, Vol. 34, No. 3, 2024, pp.5-12.</a:t>
            </a:r>
          </a:p>
        </p:txBody>
      </p:sp>
      <p:sp>
        <p:nvSpPr>
          <p:cNvPr id="35" name="TextBox 34">
            <a:extLst>
              <a:ext uri="{FF2B5EF4-FFF2-40B4-BE49-F238E27FC236}">
                <a16:creationId xmlns:a16="http://schemas.microsoft.com/office/drawing/2014/main" id="{DD06CBCE-6E8A-A926-80F0-6E8F579871EA}"/>
              </a:ext>
            </a:extLst>
          </p:cNvPr>
          <p:cNvSpPr txBox="1"/>
          <p:nvPr/>
        </p:nvSpPr>
        <p:spPr>
          <a:xfrm>
            <a:off x="6109606" y="5380672"/>
            <a:ext cx="6082394" cy="1477328"/>
          </a:xfrm>
          <a:prstGeom prst="rect">
            <a:avLst/>
          </a:prstGeom>
          <a:solidFill>
            <a:schemeClr val="accent2">
              <a:lumMod val="20000"/>
              <a:lumOff val="80000"/>
            </a:schemeClr>
          </a:solidFill>
        </p:spPr>
        <p:txBody>
          <a:bodyPr wrap="square">
            <a:spAutoFit/>
          </a:bodyPr>
          <a:lstStyle/>
          <a:p>
            <a:r>
              <a:rPr lang="en-US" b="1" dirty="0">
                <a:solidFill>
                  <a:srgbClr val="0070C0"/>
                </a:solidFill>
              </a:rPr>
              <a:t>a) Single-slice graphite target inside the water-cooled copper enclosure; (b) thermal image of a 10.4kW, 177MeV/u 238U beam on the target rotating at 500 revolutions per minute; (c) intermediate mini-channel beam dump and (d) rotating beam dump. </a:t>
            </a:r>
          </a:p>
        </p:txBody>
      </p:sp>
      <p:sp>
        <p:nvSpPr>
          <p:cNvPr id="37" name="TextBox 36">
            <a:extLst>
              <a:ext uri="{FF2B5EF4-FFF2-40B4-BE49-F238E27FC236}">
                <a16:creationId xmlns:a16="http://schemas.microsoft.com/office/drawing/2014/main" id="{3904A221-F81F-83F4-8CDA-A0B174537597}"/>
              </a:ext>
            </a:extLst>
          </p:cNvPr>
          <p:cNvSpPr txBox="1"/>
          <p:nvPr/>
        </p:nvSpPr>
        <p:spPr>
          <a:xfrm>
            <a:off x="24492" y="5646112"/>
            <a:ext cx="5907508" cy="369332"/>
          </a:xfrm>
          <a:prstGeom prst="rect">
            <a:avLst/>
          </a:prstGeom>
          <a:solidFill>
            <a:schemeClr val="accent2">
              <a:lumMod val="20000"/>
              <a:lumOff val="80000"/>
            </a:schemeClr>
          </a:solidFill>
        </p:spPr>
        <p:txBody>
          <a:bodyPr wrap="square">
            <a:spAutoFit/>
          </a:bodyPr>
          <a:lstStyle/>
          <a:p>
            <a:r>
              <a:rPr lang="en-US" b="1" dirty="0">
                <a:solidFill>
                  <a:srgbClr val="0070C0"/>
                </a:solidFill>
              </a:rPr>
              <a:t>FRIB facility graphic showing layout of all areas</a:t>
            </a:r>
          </a:p>
        </p:txBody>
      </p:sp>
    </p:spTree>
    <p:extLst>
      <p:ext uri="{BB962C8B-B14F-4D97-AF65-F5344CB8AC3E}">
        <p14:creationId xmlns:p14="http://schemas.microsoft.com/office/powerpoint/2010/main" val="4028504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2EBAD8-4879-3DE6-884E-03B906846306}"/>
              </a:ext>
            </a:extLst>
          </p:cNvPr>
          <p:cNvSpPr>
            <a:spLocks noGrp="1"/>
          </p:cNvSpPr>
          <p:nvPr>
            <p:ph type="title"/>
          </p:nvPr>
        </p:nvSpPr>
        <p:spPr>
          <a:xfrm>
            <a:off x="259348" y="69153"/>
            <a:ext cx="11988800" cy="478624"/>
          </a:xfrm>
        </p:spPr>
        <p:txBody>
          <a:bodyPr/>
          <a:lstStyle/>
          <a:p>
            <a:r>
              <a:rPr lang="en-US" altLang="ja-JP" sz="3200" b="1" dirty="0">
                <a:solidFill>
                  <a:srgbClr val="0070C0"/>
                </a:solidFill>
              </a:rPr>
              <a:t>FRIB Rump-up Schedule</a:t>
            </a:r>
            <a:endParaRPr kumimoji="1" lang="ja-JP" altLang="en-US" dirty="0"/>
          </a:p>
        </p:txBody>
      </p:sp>
      <p:sp>
        <p:nvSpPr>
          <p:cNvPr id="4" name="スライド番号プレースホルダー 3">
            <a:extLst>
              <a:ext uri="{FF2B5EF4-FFF2-40B4-BE49-F238E27FC236}">
                <a16:creationId xmlns:a16="http://schemas.microsoft.com/office/drawing/2014/main" id="{652B18BF-3957-44DB-65A3-C64448C8F9A9}"/>
              </a:ext>
            </a:extLst>
          </p:cNvPr>
          <p:cNvSpPr>
            <a:spLocks noGrp="1"/>
          </p:cNvSpPr>
          <p:nvPr>
            <p:ph type="sldNum" sz="quarter" idx="11"/>
          </p:nvPr>
        </p:nvSpPr>
        <p:spPr>
          <a:xfrm>
            <a:off x="11176000" y="6424219"/>
            <a:ext cx="1016000" cy="364628"/>
          </a:xfrm>
        </p:spPr>
        <p:txBody>
          <a:bodyPr/>
          <a:lstStyle/>
          <a:p>
            <a:pPr>
              <a:defRPr/>
            </a:pPr>
            <a:r>
              <a:rPr lang="en-US" dirty="0"/>
              <a:t>, Slide </a:t>
            </a:r>
            <a:fld id="{CF988859-7953-4624-98C4-717249B46A15}" type="slidenum">
              <a:rPr lang="en-US" smtClean="0"/>
              <a:pPr>
                <a:defRPr/>
              </a:pPr>
              <a:t>7</a:t>
            </a:fld>
            <a:endParaRPr lang="en-US" dirty="0"/>
          </a:p>
        </p:txBody>
      </p:sp>
      <p:graphicFrame>
        <p:nvGraphicFramePr>
          <p:cNvPr id="5" name="Table 14">
            <a:extLst>
              <a:ext uri="{FF2B5EF4-FFF2-40B4-BE49-F238E27FC236}">
                <a16:creationId xmlns:a16="http://schemas.microsoft.com/office/drawing/2014/main" id="{DA753C87-C32A-6244-F4A0-B149127FB8A0}"/>
              </a:ext>
            </a:extLst>
          </p:cNvPr>
          <p:cNvGraphicFramePr>
            <a:graphicFrameLocks noGrp="1" noChangeAspect="1"/>
          </p:cNvGraphicFramePr>
          <p:nvPr>
            <p:extLst>
              <p:ext uri="{D42A27DB-BD31-4B8C-83A1-F6EECF244321}">
                <p14:modId xmlns:p14="http://schemas.microsoft.com/office/powerpoint/2010/main" val="3722152991"/>
              </p:ext>
            </p:extLst>
          </p:nvPr>
        </p:nvGraphicFramePr>
        <p:xfrm>
          <a:off x="227264" y="906173"/>
          <a:ext cx="6680202" cy="5119661"/>
        </p:xfrm>
        <a:graphic>
          <a:graphicData uri="http://schemas.openxmlformats.org/drawingml/2006/table">
            <a:tbl>
              <a:tblPr firstRow="1" firstCol="1" bandRow="1"/>
              <a:tblGrid>
                <a:gridCol w="2901354">
                  <a:extLst>
                    <a:ext uri="{9D8B030D-6E8A-4147-A177-3AD203B41FA5}">
                      <a16:colId xmlns:a16="http://schemas.microsoft.com/office/drawing/2014/main" val="3192115673"/>
                    </a:ext>
                  </a:extLst>
                </a:gridCol>
                <a:gridCol w="314904">
                  <a:extLst>
                    <a:ext uri="{9D8B030D-6E8A-4147-A177-3AD203B41FA5}">
                      <a16:colId xmlns:a16="http://schemas.microsoft.com/office/drawing/2014/main" val="2781665595"/>
                    </a:ext>
                  </a:extLst>
                </a:gridCol>
                <a:gridCol w="314904">
                  <a:extLst>
                    <a:ext uri="{9D8B030D-6E8A-4147-A177-3AD203B41FA5}">
                      <a16:colId xmlns:a16="http://schemas.microsoft.com/office/drawing/2014/main" val="269485153"/>
                    </a:ext>
                  </a:extLst>
                </a:gridCol>
                <a:gridCol w="314904">
                  <a:extLst>
                    <a:ext uri="{9D8B030D-6E8A-4147-A177-3AD203B41FA5}">
                      <a16:colId xmlns:a16="http://schemas.microsoft.com/office/drawing/2014/main" val="3882353578"/>
                    </a:ext>
                  </a:extLst>
                </a:gridCol>
                <a:gridCol w="314904">
                  <a:extLst>
                    <a:ext uri="{9D8B030D-6E8A-4147-A177-3AD203B41FA5}">
                      <a16:colId xmlns:a16="http://schemas.microsoft.com/office/drawing/2014/main" val="158983920"/>
                    </a:ext>
                  </a:extLst>
                </a:gridCol>
                <a:gridCol w="314904">
                  <a:extLst>
                    <a:ext uri="{9D8B030D-6E8A-4147-A177-3AD203B41FA5}">
                      <a16:colId xmlns:a16="http://schemas.microsoft.com/office/drawing/2014/main" val="2270849382"/>
                    </a:ext>
                  </a:extLst>
                </a:gridCol>
                <a:gridCol w="314904">
                  <a:extLst>
                    <a:ext uri="{9D8B030D-6E8A-4147-A177-3AD203B41FA5}">
                      <a16:colId xmlns:a16="http://schemas.microsoft.com/office/drawing/2014/main" val="2178439324"/>
                    </a:ext>
                  </a:extLst>
                </a:gridCol>
                <a:gridCol w="314904">
                  <a:extLst>
                    <a:ext uri="{9D8B030D-6E8A-4147-A177-3AD203B41FA5}">
                      <a16:colId xmlns:a16="http://schemas.microsoft.com/office/drawing/2014/main" val="642613293"/>
                    </a:ext>
                  </a:extLst>
                </a:gridCol>
                <a:gridCol w="314904">
                  <a:extLst>
                    <a:ext uri="{9D8B030D-6E8A-4147-A177-3AD203B41FA5}">
                      <a16:colId xmlns:a16="http://schemas.microsoft.com/office/drawing/2014/main" val="1380209273"/>
                    </a:ext>
                  </a:extLst>
                </a:gridCol>
                <a:gridCol w="314904">
                  <a:extLst>
                    <a:ext uri="{9D8B030D-6E8A-4147-A177-3AD203B41FA5}">
                      <a16:colId xmlns:a16="http://schemas.microsoft.com/office/drawing/2014/main" val="3913076956"/>
                    </a:ext>
                  </a:extLst>
                </a:gridCol>
                <a:gridCol w="314904">
                  <a:extLst>
                    <a:ext uri="{9D8B030D-6E8A-4147-A177-3AD203B41FA5}">
                      <a16:colId xmlns:a16="http://schemas.microsoft.com/office/drawing/2014/main" val="3569974103"/>
                    </a:ext>
                  </a:extLst>
                </a:gridCol>
                <a:gridCol w="629808">
                  <a:extLst>
                    <a:ext uri="{9D8B030D-6E8A-4147-A177-3AD203B41FA5}">
                      <a16:colId xmlns:a16="http://schemas.microsoft.com/office/drawing/2014/main" val="592037714"/>
                    </a:ext>
                  </a:extLst>
                </a:gridCol>
              </a:tblGrid>
              <a:tr h="173850">
                <a:tc>
                  <a:txBody>
                    <a:bodyPr/>
                    <a:lstStyle/>
                    <a:p>
                      <a:pPr marL="0" marR="0" algn="l">
                        <a:lnSpc>
                          <a:spcPct val="107000"/>
                        </a:lnSpc>
                        <a:spcBef>
                          <a:spcPts val="100"/>
                        </a:spcBef>
                        <a:spcAft>
                          <a:spcPts val="100"/>
                        </a:spcAft>
                      </a:pPr>
                      <a:r>
                        <a:rPr lang="en-US" sz="900" b="1" kern="800" dirty="0">
                          <a:effectLst/>
                          <a:latin typeface="Times New Roman" panose="02020603050405020304" pitchFamily="18" charset="0"/>
                          <a:ea typeface="Times New Roman" panose="02020603050405020304" pitchFamily="18" charset="0"/>
                          <a:cs typeface="Times New Roman" panose="02020603050405020304" pitchFamily="18" charset="0"/>
                        </a:rPr>
                        <a:t>EPOCH</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100"/>
                        </a:spcBef>
                        <a:spcAft>
                          <a:spcPts val="100"/>
                        </a:spcAft>
                      </a:pPr>
                      <a:r>
                        <a:rPr lang="en-US" sz="900" b="1" kern="800" dirty="0">
                          <a:effectLst/>
                          <a:latin typeface="Times New Roman" panose="02020603050405020304" pitchFamily="18" charset="0"/>
                          <a:ea typeface="Times New Roman" panose="02020603050405020304" pitchFamily="18" charset="0"/>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0" marR="0" algn="ctr">
                        <a:lnSpc>
                          <a:spcPct val="107000"/>
                        </a:lnSpc>
                        <a:spcBef>
                          <a:spcPts val="100"/>
                        </a:spcBef>
                        <a:spcAft>
                          <a:spcPts val="100"/>
                        </a:spcAft>
                      </a:pPr>
                      <a:r>
                        <a:rPr lang="en-US" sz="900" b="1" kern="800" dirty="0">
                          <a:effectLst/>
                          <a:latin typeface="Times New Roman" panose="02020603050405020304" pitchFamily="18" charset="0"/>
                          <a:ea typeface="Times New Roman" panose="02020603050405020304" pitchFamily="18" charset="0"/>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0" marR="0" algn="ctr">
                        <a:lnSpc>
                          <a:spcPct val="107000"/>
                        </a:lnSpc>
                        <a:spcBef>
                          <a:spcPts val="100"/>
                        </a:spcBef>
                        <a:spcAft>
                          <a:spcPts val="100"/>
                        </a:spcAft>
                      </a:pPr>
                      <a:r>
                        <a:rPr lang="en-US" sz="900" b="1" kern="800">
                          <a:effectLst/>
                          <a:latin typeface="Times New Roman" panose="02020603050405020304" pitchFamily="18" charset="0"/>
                          <a:ea typeface="Times New Roman" panose="02020603050405020304" pitchFamily="18" charset="0"/>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0" marR="0" algn="ctr">
                        <a:lnSpc>
                          <a:spcPct val="107000"/>
                        </a:lnSpc>
                        <a:spcBef>
                          <a:spcPts val="100"/>
                        </a:spcBef>
                        <a:spcAft>
                          <a:spcPts val="100"/>
                        </a:spcAft>
                      </a:pPr>
                      <a:r>
                        <a:rPr lang="en-US" sz="900" b="1" kern="800">
                          <a:effectLst/>
                          <a:latin typeface="Times New Roman" panose="02020603050405020304" pitchFamily="18" charset="0"/>
                          <a:ea typeface="Times New Roman" panose="02020603050405020304" pitchFamily="18" charset="0"/>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0" marR="0" algn="ctr">
                        <a:lnSpc>
                          <a:spcPct val="107000"/>
                        </a:lnSpc>
                        <a:spcBef>
                          <a:spcPts val="100"/>
                        </a:spcBef>
                        <a:spcAft>
                          <a:spcPts val="100"/>
                        </a:spcAft>
                      </a:pPr>
                      <a:r>
                        <a:rPr lang="en-US" sz="900" b="1" kern="800">
                          <a:effectLst/>
                          <a:latin typeface="Times New Roman" panose="02020603050405020304" pitchFamily="18" charset="0"/>
                          <a:ea typeface="Times New Roman" panose="02020603050405020304" pitchFamily="18" charset="0"/>
                          <a:cs typeface="Times New Roman" panose="02020603050405020304" pitchFamily="18"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100"/>
                        </a:spcBef>
                        <a:spcAft>
                          <a:spcPts val="100"/>
                        </a:spcAft>
                      </a:pPr>
                      <a:r>
                        <a:rPr lang="en-US" sz="900" b="1" kern="800">
                          <a:effectLst/>
                          <a:latin typeface="Times New Roman" panose="02020603050405020304" pitchFamily="18" charset="0"/>
                          <a:ea typeface="Times New Roman" panose="02020603050405020304" pitchFamily="18" charset="0"/>
                          <a:cs typeface="Times New Roman" panose="02020603050405020304" pitchFamily="18" charset="0"/>
                        </a:rPr>
                        <a:t>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0090082"/>
                  </a:ext>
                </a:extLst>
              </a:tr>
              <a:tr h="174203">
                <a:tc>
                  <a:txBody>
                    <a:bodyPr/>
                    <a:lstStyle/>
                    <a:p>
                      <a:pPr marL="0" marR="0" algn="l">
                        <a:lnSpc>
                          <a:spcPct val="107000"/>
                        </a:lnSpc>
                        <a:spcBef>
                          <a:spcPts val="100"/>
                        </a:spcBef>
                        <a:spcAft>
                          <a:spcPts val="100"/>
                        </a:spcAft>
                      </a:pPr>
                      <a:r>
                        <a:rPr lang="en-US" sz="900" b="0" kern="800" dirty="0">
                          <a:effectLst/>
                          <a:latin typeface="+mn-lt"/>
                          <a:ea typeface="Times New Roman" panose="02020603050405020304" pitchFamily="18" charset="0"/>
                          <a:cs typeface="Times New Roman" panose="02020603050405020304" pitchFamily="18" charset="0"/>
                        </a:rPr>
                        <a:t>Beam Power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100"/>
                        </a:spcBef>
                        <a:spcAft>
                          <a:spcPts val="100"/>
                        </a:spcAft>
                      </a:pPr>
                      <a:r>
                        <a:rPr lang="en-US" sz="900" b="1" kern="800" dirty="0">
                          <a:effectLst/>
                          <a:latin typeface="Times New Roman" panose="02020603050405020304" pitchFamily="18" charset="0"/>
                          <a:ea typeface="Times New Roman" panose="02020603050405020304" pitchFamily="18" charset="0"/>
                          <a:cs typeface="Times New Roman" panose="02020603050405020304" pitchFamily="18" charset="0"/>
                        </a:rPr>
                        <a:t>10 kW</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0" marR="0" algn="ctr">
                        <a:lnSpc>
                          <a:spcPct val="107000"/>
                        </a:lnSpc>
                        <a:spcBef>
                          <a:spcPts val="100"/>
                        </a:spcBef>
                        <a:spcAft>
                          <a:spcPts val="100"/>
                        </a:spcAft>
                      </a:pPr>
                      <a:r>
                        <a:rPr lang="en-US" sz="900" b="1" kern="800" dirty="0">
                          <a:effectLst/>
                          <a:latin typeface="Times New Roman" panose="02020603050405020304" pitchFamily="18" charset="0"/>
                          <a:ea typeface="Times New Roman" panose="02020603050405020304" pitchFamily="18" charset="0"/>
                          <a:cs typeface="Times New Roman" panose="02020603050405020304" pitchFamily="18" charset="0"/>
                        </a:rPr>
                        <a:t>20 kW</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0" marR="0" algn="ctr">
                        <a:lnSpc>
                          <a:spcPct val="107000"/>
                        </a:lnSpc>
                        <a:spcBef>
                          <a:spcPts val="100"/>
                        </a:spcBef>
                        <a:spcAft>
                          <a:spcPts val="100"/>
                        </a:spcAft>
                      </a:pPr>
                      <a:r>
                        <a:rPr lang="en-US" sz="900" b="1" kern="800" dirty="0">
                          <a:effectLst/>
                          <a:latin typeface="Times New Roman" panose="02020603050405020304" pitchFamily="18" charset="0"/>
                          <a:ea typeface="Times New Roman" panose="02020603050405020304" pitchFamily="18" charset="0"/>
                          <a:cs typeface="Times New Roman" panose="02020603050405020304" pitchFamily="18" charset="0"/>
                        </a:rPr>
                        <a:t>50 kW</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0" marR="0" algn="ctr">
                        <a:lnSpc>
                          <a:spcPct val="107000"/>
                        </a:lnSpc>
                        <a:spcBef>
                          <a:spcPts val="100"/>
                        </a:spcBef>
                        <a:spcAft>
                          <a:spcPts val="100"/>
                        </a:spcAft>
                      </a:pPr>
                      <a:r>
                        <a:rPr lang="en-US" sz="900" b="1" kern="800" dirty="0">
                          <a:effectLst/>
                          <a:latin typeface="Times New Roman" panose="02020603050405020304" pitchFamily="18" charset="0"/>
                          <a:ea typeface="Times New Roman" panose="02020603050405020304" pitchFamily="18" charset="0"/>
                          <a:cs typeface="Times New Roman" panose="02020603050405020304" pitchFamily="18" charset="0"/>
                        </a:rPr>
                        <a:t>100 kW</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0" marR="0" algn="ctr">
                        <a:lnSpc>
                          <a:spcPct val="107000"/>
                        </a:lnSpc>
                        <a:spcBef>
                          <a:spcPts val="100"/>
                        </a:spcBef>
                        <a:spcAft>
                          <a:spcPts val="100"/>
                        </a:spcAft>
                      </a:pPr>
                      <a:r>
                        <a:rPr lang="en-US" sz="900" b="1" kern="800" dirty="0">
                          <a:effectLst/>
                          <a:latin typeface="Times New Roman" panose="02020603050405020304" pitchFamily="18" charset="0"/>
                          <a:ea typeface="Times New Roman" panose="02020603050405020304" pitchFamily="18" charset="0"/>
                          <a:cs typeface="Times New Roman" panose="02020603050405020304" pitchFamily="18" charset="0"/>
                        </a:rPr>
                        <a:t>200 kW</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100"/>
                        </a:spcBef>
                        <a:spcAft>
                          <a:spcPts val="100"/>
                        </a:spcAft>
                      </a:pPr>
                      <a:r>
                        <a:rPr lang="en-US" sz="900" b="1" kern="800" dirty="0">
                          <a:effectLst/>
                          <a:latin typeface="Times New Roman" panose="02020603050405020304" pitchFamily="18" charset="0"/>
                          <a:ea typeface="Times New Roman" panose="02020603050405020304" pitchFamily="18" charset="0"/>
                          <a:cs typeface="Times New Roman" panose="02020603050405020304" pitchFamily="18" charset="0"/>
                        </a:rPr>
                        <a:t>400 kW</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7392654"/>
                  </a:ext>
                </a:extLst>
              </a:tr>
              <a:tr h="230286">
                <a:tc>
                  <a:txBody>
                    <a:bodyPr/>
                    <a:lstStyle/>
                    <a:p>
                      <a:pPr marL="0" marR="0" algn="l">
                        <a:lnSpc>
                          <a:spcPct val="107000"/>
                        </a:lnSpc>
                        <a:spcBef>
                          <a:spcPts val="100"/>
                        </a:spcBef>
                        <a:spcAft>
                          <a:spcPts val="100"/>
                        </a:spcAft>
                      </a:pPr>
                      <a:r>
                        <a:rPr lang="en-US" sz="900" b="0" kern="800" dirty="0">
                          <a:effectLst/>
                          <a:latin typeface="+mn-lt"/>
                          <a:ea typeface="Times New Roman" panose="02020603050405020304" pitchFamily="18" charset="0"/>
                          <a:cs typeface="Times New Roman" panose="02020603050405020304" pitchFamily="18" charset="0"/>
                        </a:rPr>
                        <a:t>ARTEMIS, light ion beams from gas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200" kern="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200" kern="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200" kern="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200" kern="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200" kern="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200" kern="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200" kern="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200" kern="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4760423"/>
                  </a:ext>
                </a:extLst>
              </a:tr>
              <a:tr h="239331">
                <a:tc>
                  <a:txBody>
                    <a:bodyPr/>
                    <a:lstStyle/>
                    <a:p>
                      <a:pPr marL="0" marR="0" algn="l">
                        <a:lnSpc>
                          <a:spcPct val="107000"/>
                        </a:lnSpc>
                        <a:spcBef>
                          <a:spcPts val="100"/>
                        </a:spcBef>
                        <a:spcAft>
                          <a:spcPts val="100"/>
                        </a:spcAft>
                      </a:pPr>
                      <a:r>
                        <a:rPr lang="en-US" sz="900" b="0" kern="800" dirty="0">
                          <a:effectLst/>
                          <a:latin typeface="+mn-lt"/>
                          <a:ea typeface="Times New Roman" panose="02020603050405020304" pitchFamily="18" charset="0"/>
                          <a:cs typeface="Times New Roman" panose="02020603050405020304" pitchFamily="18" charset="0"/>
                        </a:rPr>
                        <a:t>ARTEMIS, heavy ion beams from metal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200" kern="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200" kern="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200" kern="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200" kern="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579136"/>
                  </a:ext>
                </a:extLst>
              </a:tr>
              <a:tr h="226896">
                <a:tc>
                  <a:txBody>
                    <a:bodyPr/>
                    <a:lstStyle/>
                    <a:p>
                      <a:pPr marL="0" marR="0" algn="l">
                        <a:lnSpc>
                          <a:spcPct val="107000"/>
                        </a:lnSpc>
                        <a:spcBef>
                          <a:spcPts val="100"/>
                        </a:spcBef>
                        <a:spcAft>
                          <a:spcPts val="100"/>
                        </a:spcAft>
                      </a:pPr>
                      <a:r>
                        <a:rPr lang="en-US" sz="900" b="0" kern="800" dirty="0">
                          <a:effectLst/>
                          <a:latin typeface="+mn-lt"/>
                          <a:ea typeface="Times New Roman" panose="02020603050405020304" pitchFamily="18" charset="0"/>
                          <a:cs typeface="Times New Roman" panose="02020603050405020304" pitchFamily="18" charset="0"/>
                        </a:rPr>
                        <a:t>High Power ECR, gas beams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200" kern="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200" kern="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200" kern="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200" kern="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200" kern="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200" kern="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200" kern="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200" kern="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200" kern="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200" kern="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extLst>
                  <a:ext uri="{0D108BD9-81ED-4DB2-BD59-A6C34878D82A}">
                    <a16:rowId xmlns:a16="http://schemas.microsoft.com/office/drawing/2014/main" val="1500704110"/>
                  </a:ext>
                </a:extLst>
              </a:tr>
              <a:tr h="226896">
                <a:tc>
                  <a:txBody>
                    <a:bodyPr/>
                    <a:lstStyle/>
                    <a:p>
                      <a:pPr marL="0" marR="0" algn="l">
                        <a:lnSpc>
                          <a:spcPct val="107000"/>
                        </a:lnSpc>
                        <a:spcBef>
                          <a:spcPts val="100"/>
                        </a:spcBef>
                        <a:spcAft>
                          <a:spcPts val="100"/>
                        </a:spcAft>
                      </a:pPr>
                      <a:r>
                        <a:rPr lang="en-US" sz="900" b="0" kern="800" dirty="0">
                          <a:effectLst/>
                          <a:latin typeface="+mn-lt"/>
                          <a:ea typeface="Times New Roman" panose="02020603050405020304" pitchFamily="18" charset="0"/>
                          <a:cs typeface="Times New Roman" panose="02020603050405020304" pitchFamily="18" charset="0"/>
                        </a:rPr>
                        <a:t>High Power ECR, metal beams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200" kern="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200" kern="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200" kern="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200" kern="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200" kern="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200" kern="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200" kern="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200" kern="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200" kern="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200" kern="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extLst>
                  <a:ext uri="{0D108BD9-81ED-4DB2-BD59-A6C34878D82A}">
                    <a16:rowId xmlns:a16="http://schemas.microsoft.com/office/drawing/2014/main" val="1779757782"/>
                  </a:ext>
                </a:extLst>
              </a:tr>
              <a:tr h="239331">
                <a:tc>
                  <a:txBody>
                    <a:bodyPr/>
                    <a:lstStyle/>
                    <a:p>
                      <a:pPr marL="0" marR="0" algn="l">
                        <a:lnSpc>
                          <a:spcPct val="107000"/>
                        </a:lnSpc>
                        <a:spcBef>
                          <a:spcPts val="100"/>
                        </a:spcBef>
                        <a:spcAft>
                          <a:spcPts val="100"/>
                        </a:spcAft>
                      </a:pPr>
                      <a:r>
                        <a:rPr lang="en-US" sz="900" b="0" kern="800" dirty="0">
                          <a:effectLst/>
                          <a:latin typeface="+mn-lt"/>
                          <a:ea typeface="Times New Roman" panose="02020603050405020304" pitchFamily="18" charset="0"/>
                          <a:cs typeface="Times New Roman" panose="02020603050405020304" pitchFamily="18" charset="0"/>
                        </a:rPr>
                        <a:t>Intermediate power charge selector in FS1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200" kern="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200" kern="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200" kern="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200" kern="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200" kern="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4729452"/>
                  </a:ext>
                </a:extLst>
              </a:tr>
              <a:tr h="226896">
                <a:tc>
                  <a:txBody>
                    <a:bodyPr/>
                    <a:lstStyle/>
                    <a:p>
                      <a:pPr marL="0" marR="0" algn="l">
                        <a:lnSpc>
                          <a:spcPct val="107000"/>
                        </a:lnSpc>
                        <a:spcBef>
                          <a:spcPts val="100"/>
                        </a:spcBef>
                        <a:spcAft>
                          <a:spcPts val="100"/>
                        </a:spcAft>
                      </a:pPr>
                      <a:r>
                        <a:rPr lang="en-US" sz="900" b="0" kern="800" dirty="0">
                          <a:effectLst/>
                          <a:latin typeface="+mn-lt"/>
                          <a:ea typeface="Times New Roman" panose="02020603050405020304" pitchFamily="18" charset="0"/>
                          <a:cs typeface="Times New Roman" panose="02020603050405020304" pitchFamily="18" charset="0"/>
                        </a:rPr>
                        <a:t>High power charge selector in FS1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100"/>
                        </a:spcBef>
                        <a:spcAft>
                          <a:spcPts val="100"/>
                        </a:spcAft>
                      </a:pPr>
                      <a:r>
                        <a:rPr lang="en-US" sz="1200" kern="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100"/>
                        </a:spcBef>
                        <a:spcAft>
                          <a:spcPts val="100"/>
                        </a:spcAft>
                      </a:pPr>
                      <a:r>
                        <a:rPr lang="en-US" sz="1200" kern="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200" kern="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extLst>
                  <a:ext uri="{0D108BD9-81ED-4DB2-BD59-A6C34878D82A}">
                    <a16:rowId xmlns:a16="http://schemas.microsoft.com/office/drawing/2014/main" val="3032351195"/>
                  </a:ext>
                </a:extLst>
              </a:tr>
              <a:tr h="226896">
                <a:tc>
                  <a:txBody>
                    <a:bodyPr/>
                    <a:lstStyle/>
                    <a:p>
                      <a:pPr marL="0" marR="0" algn="l">
                        <a:lnSpc>
                          <a:spcPct val="107000"/>
                        </a:lnSpc>
                        <a:spcBef>
                          <a:spcPts val="100"/>
                        </a:spcBef>
                        <a:spcAft>
                          <a:spcPts val="100"/>
                        </a:spcAft>
                      </a:pPr>
                      <a:r>
                        <a:rPr lang="en-US" sz="900" b="0" kern="800" dirty="0">
                          <a:effectLst/>
                          <a:latin typeface="+mn-lt"/>
                          <a:ea typeface="Times New Roman" panose="02020603050405020304" pitchFamily="18" charset="0"/>
                          <a:cs typeface="Times New Roman" panose="02020603050405020304" pitchFamily="18" charset="0"/>
                        </a:rPr>
                        <a:t>Post-stripper chicane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2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2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2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200" dirty="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200" kern="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200" kern="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200" kern="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200" kern="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extLst>
                  <a:ext uri="{0D108BD9-81ED-4DB2-BD59-A6C34878D82A}">
                    <a16:rowId xmlns:a16="http://schemas.microsoft.com/office/drawing/2014/main" val="677722008"/>
                  </a:ext>
                </a:extLst>
              </a:tr>
              <a:tr h="239331">
                <a:tc>
                  <a:txBody>
                    <a:bodyPr/>
                    <a:lstStyle/>
                    <a:p>
                      <a:pPr marL="0" marR="0" algn="l">
                        <a:lnSpc>
                          <a:spcPct val="107000"/>
                        </a:lnSpc>
                        <a:spcBef>
                          <a:spcPts val="100"/>
                        </a:spcBef>
                        <a:spcAft>
                          <a:spcPts val="100"/>
                        </a:spcAft>
                      </a:pPr>
                      <a:r>
                        <a:rPr lang="en-US" sz="900" b="0" kern="800" dirty="0">
                          <a:effectLst/>
                          <a:latin typeface="+mn-lt"/>
                          <a:ea typeface="Times New Roman" panose="02020603050405020304" pitchFamily="18" charset="0"/>
                          <a:cs typeface="Times New Roman" panose="02020603050405020304" pitchFamily="18" charset="0"/>
                        </a:rPr>
                        <a:t>Additional beam collimation in FS2, BDS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200" kern="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200" kern="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200" kern="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200" kern="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extLst>
                  <a:ext uri="{0D108BD9-81ED-4DB2-BD59-A6C34878D82A}">
                    <a16:rowId xmlns:a16="http://schemas.microsoft.com/office/drawing/2014/main" val="3711215378"/>
                  </a:ext>
                </a:extLst>
              </a:tr>
              <a:tr h="348202">
                <a:tc>
                  <a:txBody>
                    <a:bodyPr/>
                    <a:lstStyle/>
                    <a:p>
                      <a:pPr marL="0" marR="0" algn="l">
                        <a:lnSpc>
                          <a:spcPct val="100000"/>
                        </a:lnSpc>
                        <a:spcBef>
                          <a:spcPts val="100"/>
                        </a:spcBef>
                        <a:spcAft>
                          <a:spcPts val="100"/>
                        </a:spcAft>
                      </a:pPr>
                      <a:r>
                        <a:rPr lang="en-US" sz="900" b="0" kern="800" dirty="0">
                          <a:effectLst/>
                          <a:latin typeface="+mn-lt"/>
                          <a:ea typeface="Times New Roman" panose="02020603050405020304" pitchFamily="18" charset="0"/>
                          <a:cs typeface="Times New Roman" panose="02020603050405020304" pitchFamily="18" charset="0"/>
                        </a:rPr>
                        <a:t>Dual charge state heavy ions upstream of the stripper (velocity equalizer)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200" kern="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200" kern="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200" kern="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200" kern="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extLst>
                  <a:ext uri="{0D108BD9-81ED-4DB2-BD59-A6C34878D82A}">
                    <a16:rowId xmlns:a16="http://schemas.microsoft.com/office/drawing/2014/main" val="2981577714"/>
                  </a:ext>
                </a:extLst>
              </a:tr>
              <a:tr h="170136">
                <a:tc gridSpan="12">
                  <a:txBody>
                    <a:bodyPr/>
                    <a:lstStyle/>
                    <a:p>
                      <a:pPr marL="0" marR="0" algn="l">
                        <a:lnSpc>
                          <a:spcPct val="107000"/>
                        </a:lnSpc>
                        <a:spcBef>
                          <a:spcPts val="100"/>
                        </a:spcBef>
                        <a:spcAft>
                          <a:spcPts val="100"/>
                        </a:spcAft>
                      </a:pPr>
                      <a:endParaRPr lang="en-US" sz="900" b="0" kern="8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pPr marL="0" marR="0" algn="ctr">
                        <a:lnSpc>
                          <a:spcPct val="107000"/>
                        </a:lnSpc>
                        <a:spcBef>
                          <a:spcPts val="100"/>
                        </a:spcBef>
                        <a:spcAft>
                          <a:spcPts val="100"/>
                        </a:spcAft>
                      </a:pPr>
                      <a:endParaRPr lang="en-US" sz="1200" kern="8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07000"/>
                        </a:lnSpc>
                        <a:spcBef>
                          <a:spcPts val="100"/>
                        </a:spcBef>
                        <a:spcAft>
                          <a:spcPts val="100"/>
                        </a:spcAft>
                      </a:pPr>
                      <a:endParaRPr lang="en-US" sz="1200" kern="8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07000"/>
                        </a:lnSpc>
                        <a:spcBef>
                          <a:spcPts val="100"/>
                        </a:spcBef>
                        <a:spcAft>
                          <a:spcPts val="100"/>
                        </a:spcAft>
                      </a:pPr>
                      <a:endParaRPr lang="en-US" sz="1200" kern="8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07000"/>
                        </a:lnSpc>
                        <a:spcBef>
                          <a:spcPts val="100"/>
                        </a:spcBef>
                        <a:spcAft>
                          <a:spcPts val="100"/>
                        </a:spcAft>
                      </a:pPr>
                      <a:endParaRPr lang="en-US" sz="1200" kern="8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07000"/>
                        </a:lnSpc>
                        <a:spcBef>
                          <a:spcPts val="100"/>
                        </a:spcBef>
                        <a:spcAft>
                          <a:spcPts val="100"/>
                        </a:spcAft>
                      </a:pPr>
                      <a:endParaRPr lang="en-US" sz="1000" kern="8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07000"/>
                        </a:lnSpc>
                        <a:spcBef>
                          <a:spcPts val="100"/>
                        </a:spcBef>
                        <a:spcAft>
                          <a:spcPts val="100"/>
                        </a:spcAft>
                      </a:pPr>
                      <a:endParaRPr lang="en-US" sz="1000" kern="8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07000"/>
                        </a:lnSpc>
                        <a:spcBef>
                          <a:spcPts val="100"/>
                        </a:spcBef>
                        <a:spcAft>
                          <a:spcPts val="100"/>
                        </a:spcAft>
                      </a:pPr>
                      <a:endParaRPr lang="en-US" sz="1000" kern="8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07000"/>
                        </a:lnSpc>
                        <a:spcBef>
                          <a:spcPts val="100"/>
                        </a:spcBef>
                        <a:spcAft>
                          <a:spcPts val="100"/>
                        </a:spcAft>
                      </a:pPr>
                      <a:endParaRPr lang="en-US" sz="1000" kern="8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marL="0" marR="0" algn="ctr">
                        <a:lnSpc>
                          <a:spcPct val="107000"/>
                        </a:lnSpc>
                        <a:spcBef>
                          <a:spcPts val="100"/>
                        </a:spcBef>
                        <a:spcAft>
                          <a:spcPts val="100"/>
                        </a:spcAft>
                      </a:pPr>
                      <a:endParaRPr lang="en-US" sz="1000" kern="8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marL="0" marR="0" algn="ctr">
                        <a:lnSpc>
                          <a:spcPct val="107000"/>
                        </a:lnSpc>
                        <a:spcBef>
                          <a:spcPts val="100"/>
                        </a:spcBef>
                        <a:spcAft>
                          <a:spcPts val="100"/>
                        </a:spcAft>
                      </a:pPr>
                      <a:endParaRPr lang="en-US" sz="1000" kern="8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47463753"/>
                  </a:ext>
                </a:extLst>
              </a:tr>
              <a:tr h="226896">
                <a:tc>
                  <a:txBody>
                    <a:bodyPr/>
                    <a:lstStyle/>
                    <a:p>
                      <a:pPr marL="0" marR="0" algn="l">
                        <a:lnSpc>
                          <a:spcPct val="107000"/>
                        </a:lnSpc>
                        <a:spcBef>
                          <a:spcPts val="100"/>
                        </a:spcBef>
                        <a:spcAft>
                          <a:spcPts val="100"/>
                        </a:spcAft>
                      </a:pPr>
                      <a:r>
                        <a:rPr lang="en-US" sz="900" b="0" kern="800" dirty="0">
                          <a:effectLst/>
                          <a:latin typeface="+mn-lt"/>
                          <a:ea typeface="Times New Roman" panose="02020603050405020304" pitchFamily="18" charset="0"/>
                          <a:cs typeface="Times New Roman" panose="02020603050405020304" pitchFamily="18" charset="0"/>
                        </a:rPr>
                        <a:t>Rotatable target, 1 slice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162" rtl="0" eaLnBrk="1" latinLnBrk="0" hangingPunct="1">
                        <a:lnSpc>
                          <a:spcPct val="107000"/>
                        </a:lnSpc>
                        <a:spcBef>
                          <a:spcPts val="100"/>
                        </a:spcBef>
                        <a:spcAft>
                          <a:spcPts val="100"/>
                        </a:spcAft>
                      </a:pPr>
                      <a:r>
                        <a:rPr lang="en-US" sz="1200" kern="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defTabSz="914162" rtl="0" eaLnBrk="1" latinLnBrk="0" hangingPunct="1">
                        <a:lnSpc>
                          <a:spcPct val="107000"/>
                        </a:lnSpc>
                        <a:spcBef>
                          <a:spcPts val="100"/>
                        </a:spcBef>
                        <a:spcAft>
                          <a:spcPts val="100"/>
                        </a:spcAft>
                      </a:pPr>
                      <a:r>
                        <a:rPr lang="en-US" sz="1200" kern="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defTabSz="914162" rtl="0" eaLnBrk="1" latinLnBrk="0" hangingPunct="1">
                        <a:lnSpc>
                          <a:spcPct val="107000"/>
                        </a:lnSpc>
                        <a:spcBef>
                          <a:spcPts val="100"/>
                        </a:spcBef>
                        <a:spcAft>
                          <a:spcPts val="100"/>
                        </a:spcAft>
                      </a:pPr>
                      <a:r>
                        <a:rPr lang="en-US" sz="1200" kern="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defTabSz="914162" rtl="0" eaLnBrk="1" latinLnBrk="0" hangingPunct="1">
                        <a:lnSpc>
                          <a:spcPct val="107000"/>
                        </a:lnSpc>
                        <a:spcBef>
                          <a:spcPts val="100"/>
                        </a:spcBef>
                        <a:spcAft>
                          <a:spcPts val="100"/>
                        </a:spcAft>
                      </a:pPr>
                      <a:r>
                        <a:rPr lang="en-US" sz="1200" kern="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defTabSz="914162" rtl="0" eaLnBrk="1" latinLnBrk="0" hangingPunct="1">
                        <a:lnSpc>
                          <a:spcPct val="107000"/>
                        </a:lnSpc>
                        <a:spcBef>
                          <a:spcPts val="100"/>
                        </a:spcBef>
                        <a:spcAft>
                          <a:spcPts val="100"/>
                        </a:spcAft>
                      </a:pPr>
                      <a:r>
                        <a:rPr lang="en-US" sz="1200" kern="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000" kern="800" dirty="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000" kern="800" dirty="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000" kern="800" dirty="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000" kern="800" dirty="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100"/>
                        </a:spcBef>
                        <a:spcAft>
                          <a:spcPts val="100"/>
                        </a:spcAft>
                      </a:pPr>
                      <a:r>
                        <a:rPr lang="en-US" sz="1000" kern="800" dirty="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100"/>
                        </a:spcBef>
                        <a:spcAft>
                          <a:spcPts val="100"/>
                        </a:spcAft>
                      </a:pPr>
                      <a:r>
                        <a:rPr lang="en-US" sz="1000" kern="800" dirty="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88362526"/>
                  </a:ext>
                </a:extLst>
              </a:tr>
              <a:tr h="226896">
                <a:tc>
                  <a:txBody>
                    <a:bodyPr/>
                    <a:lstStyle/>
                    <a:p>
                      <a:pPr marL="0" marR="0" algn="l">
                        <a:lnSpc>
                          <a:spcPct val="107000"/>
                        </a:lnSpc>
                        <a:spcBef>
                          <a:spcPts val="100"/>
                        </a:spcBef>
                        <a:spcAft>
                          <a:spcPts val="100"/>
                        </a:spcAft>
                      </a:pPr>
                      <a:r>
                        <a:rPr lang="en-US" sz="900" b="0" kern="800" dirty="0">
                          <a:effectLst/>
                          <a:latin typeface="+mn-lt"/>
                          <a:ea typeface="Times New Roman" panose="02020603050405020304" pitchFamily="18" charset="0"/>
                          <a:cs typeface="Times New Roman" panose="02020603050405020304" pitchFamily="18" charset="0"/>
                        </a:rPr>
                        <a:t>Rotatable target,  multi-slice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dirty="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dirty="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dirty="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dirty="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dirty="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000" kern="800" dirty="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000" kern="800" dirty="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000" kern="800" dirty="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000" kern="800" dirty="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000" kern="800" dirty="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000" kern="800" dirty="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extLst>
                  <a:ext uri="{0D108BD9-81ED-4DB2-BD59-A6C34878D82A}">
                    <a16:rowId xmlns:a16="http://schemas.microsoft.com/office/drawing/2014/main" val="3463078300"/>
                  </a:ext>
                </a:extLst>
              </a:tr>
              <a:tr h="226896">
                <a:tc>
                  <a:txBody>
                    <a:bodyPr/>
                    <a:lstStyle/>
                    <a:p>
                      <a:pPr marL="0" marR="0" algn="l">
                        <a:lnSpc>
                          <a:spcPct val="107000"/>
                        </a:lnSpc>
                        <a:spcBef>
                          <a:spcPts val="100"/>
                        </a:spcBef>
                        <a:spcAft>
                          <a:spcPts val="100"/>
                        </a:spcAft>
                      </a:pPr>
                      <a:r>
                        <a:rPr lang="en-US" sz="900" b="0" kern="800" dirty="0">
                          <a:effectLst/>
                          <a:latin typeface="+mn-lt"/>
                          <a:ea typeface="Times New Roman" panose="02020603050405020304" pitchFamily="18" charset="0"/>
                          <a:cs typeface="Times New Roman" panose="02020603050405020304" pitchFamily="18" charset="0"/>
                        </a:rPr>
                        <a:t>Post-target shield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dirty="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dirty="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dirty="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dirty="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000" kern="80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000" kern="800" dirty="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000" kern="800" dirty="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000" kern="800" dirty="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000" kern="800" dirty="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000" kern="800" dirty="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extLst>
                  <a:ext uri="{0D108BD9-81ED-4DB2-BD59-A6C34878D82A}">
                    <a16:rowId xmlns:a16="http://schemas.microsoft.com/office/drawing/2014/main" val="2708462666"/>
                  </a:ext>
                </a:extLst>
              </a:tr>
              <a:tr h="226896">
                <a:tc>
                  <a:txBody>
                    <a:bodyPr/>
                    <a:lstStyle/>
                    <a:p>
                      <a:pPr marL="0" marR="0" algn="l">
                        <a:lnSpc>
                          <a:spcPct val="107000"/>
                        </a:lnSpc>
                        <a:spcBef>
                          <a:spcPts val="100"/>
                        </a:spcBef>
                        <a:spcAft>
                          <a:spcPts val="100"/>
                        </a:spcAft>
                      </a:pPr>
                      <a:r>
                        <a:rPr lang="en-US" sz="900" b="0" kern="800" dirty="0">
                          <a:effectLst/>
                          <a:latin typeface="+mn-lt"/>
                          <a:ea typeface="Times New Roman" panose="02020603050405020304" pitchFamily="18" charset="0"/>
                          <a:cs typeface="Times New Roman" panose="02020603050405020304" pitchFamily="18" charset="0"/>
                        </a:rPr>
                        <a:t>Beam dump 6º slant (S-shape)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dirty="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200" kern="800" dirty="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200" kern="800" dirty="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200" kern="80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dirty="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000" kern="80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000" kern="80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000" kern="80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000" kern="800" dirty="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100"/>
                        </a:spcBef>
                        <a:spcAft>
                          <a:spcPts val="100"/>
                        </a:spcAft>
                      </a:pPr>
                      <a:r>
                        <a:rPr lang="en-US" sz="1000" kern="800" dirty="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100"/>
                        </a:spcBef>
                        <a:spcAft>
                          <a:spcPts val="100"/>
                        </a:spcAft>
                      </a:pPr>
                      <a:r>
                        <a:rPr lang="en-US" sz="1000" kern="800" dirty="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8375203"/>
                  </a:ext>
                </a:extLst>
              </a:tr>
              <a:tr h="239331">
                <a:tc>
                  <a:txBody>
                    <a:bodyPr/>
                    <a:lstStyle/>
                    <a:p>
                      <a:pPr marL="0" marR="0" algn="l">
                        <a:lnSpc>
                          <a:spcPct val="107000"/>
                        </a:lnSpc>
                        <a:spcBef>
                          <a:spcPts val="100"/>
                        </a:spcBef>
                        <a:spcAft>
                          <a:spcPts val="100"/>
                        </a:spcAft>
                      </a:pPr>
                      <a:r>
                        <a:rPr lang="en-US" sz="900" b="0" kern="800" dirty="0">
                          <a:effectLst/>
                          <a:latin typeface="+mn-lt"/>
                          <a:ea typeface="Times New Roman" panose="02020603050405020304" pitchFamily="18" charset="0"/>
                          <a:cs typeface="Times New Roman" panose="02020603050405020304" pitchFamily="18" charset="0"/>
                        </a:rPr>
                        <a:t>Beam dump 6º slant (S-shape), better cooling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dirty="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dirty="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200" kern="80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000" kern="80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000" kern="80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000" kern="80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000" kern="800" dirty="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100"/>
                        </a:spcBef>
                        <a:spcAft>
                          <a:spcPts val="100"/>
                        </a:spcAft>
                      </a:pPr>
                      <a:r>
                        <a:rPr lang="en-US" sz="1000" kern="800" dirty="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100"/>
                        </a:spcBef>
                        <a:spcAft>
                          <a:spcPts val="100"/>
                        </a:spcAft>
                      </a:pPr>
                      <a:r>
                        <a:rPr lang="en-US" sz="1000" kern="800" dirty="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55883806"/>
                  </a:ext>
                </a:extLst>
              </a:tr>
              <a:tr h="226896">
                <a:tc>
                  <a:txBody>
                    <a:bodyPr/>
                    <a:lstStyle/>
                    <a:p>
                      <a:pPr marL="0" marR="0" algn="l">
                        <a:lnSpc>
                          <a:spcPct val="107000"/>
                        </a:lnSpc>
                        <a:spcBef>
                          <a:spcPts val="100"/>
                        </a:spcBef>
                        <a:spcAft>
                          <a:spcPts val="100"/>
                        </a:spcAft>
                      </a:pPr>
                      <a:r>
                        <a:rPr lang="en-US" sz="900" b="0" kern="800" dirty="0">
                          <a:effectLst/>
                          <a:latin typeface="+mn-lt"/>
                          <a:ea typeface="Times New Roman" panose="02020603050405020304" pitchFamily="18" charset="0"/>
                          <a:cs typeface="Times New Roman" panose="02020603050405020304" pitchFamily="18" charset="0"/>
                        </a:rPr>
                        <a:t>Rotatable beam dump, 1-mm wall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dirty="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dirty="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000" kern="800" dirty="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000" kern="800" dirty="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000" kern="800" dirty="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000" kern="800" dirty="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000" kern="800" dirty="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000" kern="800" dirty="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8731468"/>
                  </a:ext>
                </a:extLst>
              </a:tr>
              <a:tr h="226896">
                <a:tc>
                  <a:txBody>
                    <a:bodyPr/>
                    <a:lstStyle/>
                    <a:p>
                      <a:pPr marL="0" marR="0" algn="l">
                        <a:lnSpc>
                          <a:spcPct val="107000"/>
                        </a:lnSpc>
                        <a:spcBef>
                          <a:spcPts val="100"/>
                        </a:spcBef>
                        <a:spcAft>
                          <a:spcPts val="100"/>
                        </a:spcAft>
                      </a:pPr>
                      <a:r>
                        <a:rPr lang="en-US" sz="900" b="0" kern="800" dirty="0">
                          <a:effectLst/>
                          <a:latin typeface="+mn-lt"/>
                          <a:ea typeface="Times New Roman" panose="02020603050405020304" pitchFamily="18" charset="0"/>
                          <a:cs typeface="Times New Roman" panose="02020603050405020304" pitchFamily="18" charset="0"/>
                        </a:rPr>
                        <a:t>Rotatable beam dump, 0.5-mm wall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dirty="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dirty="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000" kern="80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000" kern="80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000" kern="80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000" kern="80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100"/>
                        </a:spcBef>
                        <a:spcAft>
                          <a:spcPts val="100"/>
                        </a:spcAft>
                      </a:pPr>
                      <a:r>
                        <a:rPr lang="en-US" sz="1000" kern="800" dirty="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100"/>
                        </a:spcBef>
                        <a:spcAft>
                          <a:spcPts val="100"/>
                        </a:spcAft>
                      </a:pPr>
                      <a:r>
                        <a:rPr lang="en-US" sz="1000" kern="800" dirty="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extLst>
                  <a:ext uri="{0D108BD9-81ED-4DB2-BD59-A6C34878D82A}">
                    <a16:rowId xmlns:a16="http://schemas.microsoft.com/office/drawing/2014/main" val="1420756249"/>
                  </a:ext>
                </a:extLst>
              </a:tr>
              <a:tr h="318038">
                <a:tc>
                  <a:txBody>
                    <a:bodyPr/>
                    <a:lstStyle/>
                    <a:p>
                      <a:pPr marL="0" marR="0" algn="l">
                        <a:lnSpc>
                          <a:spcPct val="100000"/>
                        </a:lnSpc>
                        <a:spcBef>
                          <a:spcPts val="100"/>
                        </a:spcBef>
                        <a:spcAft>
                          <a:spcPts val="100"/>
                        </a:spcAft>
                      </a:pPr>
                      <a:r>
                        <a:rPr lang="en-US" sz="900" b="0" kern="800" dirty="0">
                          <a:effectLst/>
                          <a:latin typeface="+mn-lt"/>
                          <a:ea typeface="Times New Roman" panose="02020603050405020304" pitchFamily="18" charset="0"/>
                          <a:cs typeface="Times New Roman" panose="02020603050405020304" pitchFamily="18" charset="0"/>
                        </a:rPr>
                        <a:t>Medium power ladder wedge system with adjustable slits (hands 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dirty="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200" kern="800" dirty="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200" kern="800" dirty="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200" kern="800" dirty="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200" kern="800" dirty="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000" kern="800" dirty="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000" kern="800" dirty="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000" kern="80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000" kern="80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100"/>
                        </a:spcBef>
                        <a:spcAft>
                          <a:spcPts val="100"/>
                        </a:spcAft>
                      </a:pPr>
                      <a:r>
                        <a:rPr lang="en-US" sz="1000" kern="80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100"/>
                        </a:spcBef>
                        <a:spcAft>
                          <a:spcPts val="100"/>
                        </a:spcAft>
                      </a:pPr>
                      <a:r>
                        <a:rPr lang="en-US" sz="1000" kern="800" dirty="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93594846"/>
                  </a:ext>
                </a:extLst>
              </a:tr>
              <a:tr h="239331">
                <a:tc>
                  <a:txBody>
                    <a:bodyPr/>
                    <a:lstStyle/>
                    <a:p>
                      <a:pPr marL="0" marR="0" algn="l">
                        <a:lnSpc>
                          <a:spcPct val="107000"/>
                        </a:lnSpc>
                        <a:spcBef>
                          <a:spcPts val="100"/>
                        </a:spcBef>
                        <a:spcAft>
                          <a:spcPts val="100"/>
                        </a:spcAft>
                      </a:pPr>
                      <a:r>
                        <a:rPr lang="en-US" sz="900" b="0" kern="800" dirty="0">
                          <a:effectLst/>
                          <a:latin typeface="+mn-lt"/>
                          <a:ea typeface="Times New Roman" panose="02020603050405020304" pitchFamily="18" charset="0"/>
                          <a:cs typeface="Times New Roman" panose="02020603050405020304" pitchFamily="18" charset="0"/>
                        </a:rPr>
                        <a:t>High power wedge system (remote handling)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dirty="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dirty="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dirty="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dirty="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200" kern="800" dirty="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000" kern="800" dirty="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000" kern="800" dirty="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000" kern="800" dirty="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000" kern="800" dirty="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000" kern="800" dirty="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000" kern="800" dirty="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extLst>
                  <a:ext uri="{0D108BD9-81ED-4DB2-BD59-A6C34878D82A}">
                    <a16:rowId xmlns:a16="http://schemas.microsoft.com/office/drawing/2014/main" val="1835997030"/>
                  </a:ext>
                </a:extLst>
              </a:tr>
              <a:tr h="239331">
                <a:tc>
                  <a:txBody>
                    <a:bodyPr/>
                    <a:lstStyle/>
                    <a:p>
                      <a:pPr marL="0" marR="0" algn="l">
                        <a:lnSpc>
                          <a:spcPct val="107000"/>
                        </a:lnSpc>
                        <a:spcBef>
                          <a:spcPts val="100"/>
                        </a:spcBef>
                        <a:spcAft>
                          <a:spcPts val="100"/>
                        </a:spcAft>
                      </a:pPr>
                      <a:r>
                        <a:rPr lang="en-US" sz="900" b="0" kern="800" dirty="0">
                          <a:effectLst/>
                          <a:latin typeface="+mn-lt"/>
                          <a:ea typeface="Times New Roman" panose="02020603050405020304" pitchFamily="18" charset="0"/>
                          <a:cs typeface="Times New Roman" panose="02020603050405020304" pitchFamily="18" charset="0"/>
                        </a:rPr>
                        <a:t>PPS upgrade with fast ionization chambers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100"/>
                        </a:spcBef>
                        <a:spcAft>
                          <a:spcPts val="100"/>
                        </a:spcAft>
                      </a:pPr>
                      <a:r>
                        <a:rPr lang="en-US" sz="1000" kern="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000" kern="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000" kern="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000" kern="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000" kern="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100" kern="80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000" kern="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000" kern="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100" kern="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000" kern="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000" kern="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000" kern="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07000"/>
                        </a:lnSpc>
                        <a:spcBef>
                          <a:spcPts val="100"/>
                        </a:spcBef>
                        <a:spcAft>
                          <a:spcPts val="100"/>
                        </a:spcAft>
                      </a:pPr>
                      <a:r>
                        <a:rPr lang="en-US" sz="1000" kern="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extLst>
                  <a:ext uri="{0D108BD9-81ED-4DB2-BD59-A6C34878D82A}">
                    <a16:rowId xmlns:a16="http://schemas.microsoft.com/office/drawing/2014/main" val="1536004093"/>
                  </a:ext>
                </a:extLst>
              </a:tr>
            </a:tbl>
          </a:graphicData>
        </a:graphic>
      </p:graphicFrame>
      <p:sp>
        <p:nvSpPr>
          <p:cNvPr id="6" name="矢印: 下 5">
            <a:extLst>
              <a:ext uri="{FF2B5EF4-FFF2-40B4-BE49-F238E27FC236}">
                <a16:creationId xmlns:a16="http://schemas.microsoft.com/office/drawing/2014/main" id="{86359983-1168-7AF4-2F2C-BC933DFC3A61}"/>
              </a:ext>
            </a:extLst>
          </p:cNvPr>
          <p:cNvSpPr/>
          <p:nvPr/>
        </p:nvSpPr>
        <p:spPr>
          <a:xfrm>
            <a:off x="3758198" y="583872"/>
            <a:ext cx="437815" cy="286206"/>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TextBox 1">
            <a:extLst>
              <a:ext uri="{FF2B5EF4-FFF2-40B4-BE49-F238E27FC236}">
                <a16:creationId xmlns:a16="http://schemas.microsoft.com/office/drawing/2014/main" id="{2F02A7D5-17B3-8E11-03F7-1AD25FF72614}"/>
              </a:ext>
            </a:extLst>
          </p:cNvPr>
          <p:cNvSpPr txBox="1"/>
          <p:nvPr/>
        </p:nvSpPr>
        <p:spPr>
          <a:xfrm>
            <a:off x="7020882" y="583872"/>
            <a:ext cx="5147055" cy="5940088"/>
          </a:xfrm>
          <a:prstGeom prst="rect">
            <a:avLst/>
          </a:prstGeom>
          <a:noFill/>
          <a:ln>
            <a:solidFill>
              <a:srgbClr val="0070C0"/>
            </a:solidFill>
          </a:ln>
        </p:spPr>
        <p:txBody>
          <a:bodyPr wrap="square" rtlCol="0">
            <a:spAutoFit/>
          </a:bodyPr>
          <a:lstStyle/>
          <a:p>
            <a:pPr marL="342900" indent="-342900">
              <a:buFont typeface="Arial" panose="020B0604020202020204" pitchFamily="34" charset="0"/>
              <a:buChar char="•"/>
            </a:pPr>
            <a:r>
              <a:rPr lang="en-US" sz="2000" dirty="0"/>
              <a:t>As increasing beam power, materials and devices receive radiation damage and the related phenomena. </a:t>
            </a:r>
          </a:p>
          <a:p>
            <a:pPr marL="342900" indent="-342900">
              <a:buFont typeface="Arial" panose="020B0604020202020204" pitchFamily="34" charset="0"/>
              <a:buChar char="•"/>
            </a:pPr>
            <a:r>
              <a:rPr lang="en-US" sz="2000" dirty="0"/>
              <a:t>The analysis of the status of property changing of materials/devices needs to check for safety longer operation.</a:t>
            </a:r>
          </a:p>
          <a:p>
            <a:r>
              <a:rPr lang="en-US" sz="2000" b="1" u="sng" dirty="0">
                <a:solidFill>
                  <a:srgbClr val="FF0000"/>
                </a:solidFill>
              </a:rPr>
              <a:t>Some Subjects for the Power Upgrades:</a:t>
            </a:r>
          </a:p>
          <a:p>
            <a:pPr marL="342900" indent="-342900">
              <a:buFont typeface="Wingdings" panose="05000000000000000000" pitchFamily="2" charset="2"/>
              <a:buChar char="ü"/>
            </a:pPr>
            <a:r>
              <a:rPr lang="en-US" sz="2000" b="1" dirty="0">
                <a:solidFill>
                  <a:srgbClr val="0070C0"/>
                </a:solidFill>
              </a:rPr>
              <a:t>Higher design standards and manufacturing techniques like ISIS</a:t>
            </a:r>
          </a:p>
          <a:p>
            <a:pPr marL="342900" indent="-342900">
              <a:buFont typeface="Wingdings" panose="05000000000000000000" pitchFamily="2" charset="2"/>
              <a:buChar char="ü"/>
            </a:pPr>
            <a:r>
              <a:rPr lang="en-US" sz="2000" b="1" dirty="0">
                <a:solidFill>
                  <a:srgbClr val="FF0000"/>
                </a:solidFill>
              </a:rPr>
              <a:t>Highly inspection of materials and device (including development) before operation</a:t>
            </a:r>
          </a:p>
          <a:p>
            <a:pPr marL="342900" indent="-342900">
              <a:buFont typeface="Wingdings" panose="05000000000000000000" pitchFamily="2" charset="2"/>
              <a:buChar char="ü"/>
            </a:pPr>
            <a:r>
              <a:rPr lang="en-US" sz="2000" b="1" dirty="0">
                <a:solidFill>
                  <a:srgbClr val="FF0000"/>
                </a:solidFill>
              </a:rPr>
              <a:t>PIE of the devices (inside and outside FRIB ) after operation</a:t>
            </a:r>
          </a:p>
          <a:p>
            <a:pPr marL="342900" indent="-342900">
              <a:buFont typeface="Wingdings" panose="05000000000000000000" pitchFamily="2" charset="2"/>
              <a:buChar char="ü"/>
            </a:pPr>
            <a:r>
              <a:rPr lang="en-US" sz="2000" b="1" dirty="0">
                <a:solidFill>
                  <a:srgbClr val="0070C0"/>
                </a:solidFill>
              </a:rPr>
              <a:t>Simulated irradiation experiments using MIBL and the others</a:t>
            </a:r>
          </a:p>
          <a:p>
            <a:pPr marL="342900" indent="-342900">
              <a:buFont typeface="Wingdings" panose="05000000000000000000" pitchFamily="2" charset="2"/>
              <a:buChar char="ü"/>
            </a:pPr>
            <a:r>
              <a:rPr lang="en-US" sz="2000" b="1" dirty="0">
                <a:solidFill>
                  <a:srgbClr val="0070C0"/>
                </a:solidFill>
              </a:rPr>
              <a:t>Collaborative researches</a:t>
            </a:r>
          </a:p>
          <a:p>
            <a:pPr marL="342900" indent="-342900">
              <a:buFont typeface="Wingdings" panose="05000000000000000000" pitchFamily="2" charset="2"/>
              <a:buChar char="ü"/>
            </a:pPr>
            <a:r>
              <a:rPr lang="en-US" sz="2000" b="1" dirty="0">
                <a:solidFill>
                  <a:srgbClr val="0070C0"/>
                </a:solidFill>
              </a:rPr>
              <a:t>Intense Working teams for high-power </a:t>
            </a:r>
            <a:r>
              <a:rPr lang="en-US" sz="2000" b="1" dirty="0" err="1">
                <a:solidFill>
                  <a:srgbClr val="0070C0"/>
                </a:solidFill>
              </a:rPr>
              <a:t>targetry</a:t>
            </a:r>
            <a:r>
              <a:rPr lang="en-US" sz="2000" b="1" dirty="0">
                <a:solidFill>
                  <a:srgbClr val="0070C0"/>
                </a:solidFill>
              </a:rPr>
              <a:t> systems</a:t>
            </a:r>
          </a:p>
        </p:txBody>
      </p:sp>
    </p:spTree>
    <p:extLst>
      <p:ext uri="{BB962C8B-B14F-4D97-AF65-F5344CB8AC3E}">
        <p14:creationId xmlns:p14="http://schemas.microsoft.com/office/powerpoint/2010/main" val="2754642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4A8F317-512D-3FC6-E253-516E7E7EDBAD}"/>
              </a:ext>
            </a:extLst>
          </p:cNvPr>
          <p:cNvSpPr>
            <a:spLocks noGrp="1"/>
          </p:cNvSpPr>
          <p:nvPr>
            <p:ph type="sldNum" sz="quarter" idx="11"/>
          </p:nvPr>
        </p:nvSpPr>
        <p:spPr>
          <a:xfrm>
            <a:off x="10443873" y="6403717"/>
            <a:ext cx="1016000" cy="364628"/>
          </a:xfrm>
        </p:spPr>
        <p:txBody>
          <a:bodyPr/>
          <a:lstStyle/>
          <a:p>
            <a:pPr>
              <a:defRPr/>
            </a:pPr>
            <a:r>
              <a:rPr lang="en-US"/>
              <a:t>, Slide </a:t>
            </a:r>
            <a:fld id="{CF988859-7953-4624-98C4-717249B46A15}" type="slidenum">
              <a:rPr lang="en-US" smtClean="0"/>
              <a:pPr>
                <a:defRPr/>
              </a:pPr>
              <a:t>8</a:t>
            </a:fld>
            <a:endParaRPr lang="en-US" dirty="0"/>
          </a:p>
        </p:txBody>
      </p:sp>
      <p:sp>
        <p:nvSpPr>
          <p:cNvPr id="5" name="テキスト ボックス 1">
            <a:extLst>
              <a:ext uri="{FF2B5EF4-FFF2-40B4-BE49-F238E27FC236}">
                <a16:creationId xmlns:a16="http://schemas.microsoft.com/office/drawing/2014/main" id="{DB09578B-476C-B8F8-1374-F2C48339BDCE}"/>
              </a:ext>
            </a:extLst>
          </p:cNvPr>
          <p:cNvSpPr txBox="1"/>
          <p:nvPr/>
        </p:nvSpPr>
        <p:spPr>
          <a:xfrm>
            <a:off x="152400" y="0"/>
            <a:ext cx="11863272" cy="646331"/>
          </a:xfrm>
          <a:prstGeom prst="rect">
            <a:avLst/>
          </a:prstGeom>
          <a:solidFill>
            <a:srgbClr val="0000FF"/>
          </a:solidFill>
        </p:spPr>
        <p:txBody>
          <a:bodyPr wrap="square" rtlCol="0">
            <a:spAutoFit/>
          </a:bodyPr>
          <a:lstStyle/>
          <a:p>
            <a:pPr algn="ctr"/>
            <a:r>
              <a:rPr lang="en-US" altLang="ja-JP" sz="3600" b="1" dirty="0">
                <a:solidFill>
                  <a:schemeClr val="bg1"/>
                </a:solidFill>
              </a:rPr>
              <a:t>How challenging is FRIB?: Areal Heat</a:t>
            </a:r>
            <a:r>
              <a:rPr lang="ja-JP" altLang="en-US" sz="3600" b="1" dirty="0">
                <a:solidFill>
                  <a:schemeClr val="bg1"/>
                </a:solidFill>
              </a:rPr>
              <a:t>  </a:t>
            </a:r>
            <a:r>
              <a:rPr lang="en-US" altLang="ja-JP" sz="3600" b="1" dirty="0">
                <a:solidFill>
                  <a:schemeClr val="bg1"/>
                </a:solidFill>
              </a:rPr>
              <a:t>Density (W/m</a:t>
            </a:r>
            <a:r>
              <a:rPr lang="en-US" altLang="ja-JP" sz="3600" b="1" baseline="30000" dirty="0">
                <a:solidFill>
                  <a:schemeClr val="bg1"/>
                </a:solidFill>
              </a:rPr>
              <a:t>2</a:t>
            </a:r>
            <a:r>
              <a:rPr lang="en-US" altLang="ja-JP" sz="3600" b="1" dirty="0">
                <a:solidFill>
                  <a:schemeClr val="bg1"/>
                </a:solidFill>
              </a:rPr>
              <a:t>)</a:t>
            </a:r>
            <a:endParaRPr kumimoji="1" lang="ja-JP" altLang="en-US" sz="3600" b="1" dirty="0">
              <a:solidFill>
                <a:schemeClr val="bg1"/>
              </a:solidFill>
            </a:endParaRPr>
          </a:p>
        </p:txBody>
      </p:sp>
      <p:cxnSp>
        <p:nvCxnSpPr>
          <p:cNvPr id="6" name="直線矢印コネクタ 3">
            <a:extLst>
              <a:ext uri="{FF2B5EF4-FFF2-40B4-BE49-F238E27FC236}">
                <a16:creationId xmlns:a16="http://schemas.microsoft.com/office/drawing/2014/main" id="{1B871B68-2DA3-08F8-84A4-4021609195D6}"/>
              </a:ext>
            </a:extLst>
          </p:cNvPr>
          <p:cNvCxnSpPr>
            <a:cxnSpLocks/>
          </p:cNvCxnSpPr>
          <p:nvPr/>
        </p:nvCxnSpPr>
        <p:spPr>
          <a:xfrm>
            <a:off x="762054" y="4406917"/>
            <a:ext cx="11048946"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線コネクタ 5">
            <a:extLst>
              <a:ext uri="{FF2B5EF4-FFF2-40B4-BE49-F238E27FC236}">
                <a16:creationId xmlns:a16="http://schemas.microsoft.com/office/drawing/2014/main" id="{3736BAEF-95CB-9100-3B18-0088AAAE54B0}"/>
              </a:ext>
            </a:extLst>
          </p:cNvPr>
          <p:cNvCxnSpPr/>
          <p:nvPr/>
        </p:nvCxnSpPr>
        <p:spPr>
          <a:xfrm>
            <a:off x="4821744" y="4274096"/>
            <a:ext cx="0" cy="21602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 name="直線コネクタ 6">
            <a:extLst>
              <a:ext uri="{FF2B5EF4-FFF2-40B4-BE49-F238E27FC236}">
                <a16:creationId xmlns:a16="http://schemas.microsoft.com/office/drawing/2014/main" id="{2E9D66A8-83C0-56F5-1697-27E0E8BE8904}"/>
              </a:ext>
            </a:extLst>
          </p:cNvPr>
          <p:cNvCxnSpPr/>
          <p:nvPr/>
        </p:nvCxnSpPr>
        <p:spPr>
          <a:xfrm>
            <a:off x="6132627" y="4281907"/>
            <a:ext cx="0" cy="21602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 name="直線コネクタ 7">
            <a:extLst>
              <a:ext uri="{FF2B5EF4-FFF2-40B4-BE49-F238E27FC236}">
                <a16:creationId xmlns:a16="http://schemas.microsoft.com/office/drawing/2014/main" id="{7F11FC3D-6272-365A-3148-6945653CBB07}"/>
              </a:ext>
            </a:extLst>
          </p:cNvPr>
          <p:cNvCxnSpPr/>
          <p:nvPr/>
        </p:nvCxnSpPr>
        <p:spPr>
          <a:xfrm>
            <a:off x="3540339" y="4288272"/>
            <a:ext cx="0" cy="21602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直線コネクタ 8">
            <a:extLst>
              <a:ext uri="{FF2B5EF4-FFF2-40B4-BE49-F238E27FC236}">
                <a16:creationId xmlns:a16="http://schemas.microsoft.com/office/drawing/2014/main" id="{7F044D3C-CFF2-179C-C633-26CCC679A2EF}"/>
              </a:ext>
            </a:extLst>
          </p:cNvPr>
          <p:cNvCxnSpPr/>
          <p:nvPr/>
        </p:nvCxnSpPr>
        <p:spPr>
          <a:xfrm>
            <a:off x="2316203" y="4281907"/>
            <a:ext cx="0" cy="21602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 name="直線コネクタ 9">
            <a:extLst>
              <a:ext uri="{FF2B5EF4-FFF2-40B4-BE49-F238E27FC236}">
                <a16:creationId xmlns:a16="http://schemas.microsoft.com/office/drawing/2014/main" id="{B84797B2-CE19-1F2E-6B0E-6482C3FDFE58}"/>
              </a:ext>
            </a:extLst>
          </p:cNvPr>
          <p:cNvCxnSpPr/>
          <p:nvPr/>
        </p:nvCxnSpPr>
        <p:spPr>
          <a:xfrm>
            <a:off x="7500779" y="4298905"/>
            <a:ext cx="0" cy="21602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2" name="テキスト ボックス 10">
            <a:extLst>
              <a:ext uri="{FF2B5EF4-FFF2-40B4-BE49-F238E27FC236}">
                <a16:creationId xmlns:a16="http://schemas.microsoft.com/office/drawing/2014/main" id="{F896CA29-7BBB-D5B7-8A8A-5BAEBAD066C2}"/>
              </a:ext>
            </a:extLst>
          </p:cNvPr>
          <p:cNvSpPr txBox="1"/>
          <p:nvPr/>
        </p:nvSpPr>
        <p:spPr>
          <a:xfrm>
            <a:off x="3272618" y="4515331"/>
            <a:ext cx="648072" cy="461665"/>
          </a:xfrm>
          <a:prstGeom prst="rect">
            <a:avLst/>
          </a:prstGeom>
          <a:noFill/>
        </p:spPr>
        <p:txBody>
          <a:bodyPr wrap="square" rtlCol="0">
            <a:spAutoFit/>
          </a:bodyPr>
          <a:lstStyle/>
          <a:p>
            <a:r>
              <a:rPr kumimoji="1" lang="en-US" altLang="ja-JP" sz="2400" dirty="0"/>
              <a:t>0.1</a:t>
            </a:r>
            <a:endParaRPr kumimoji="1" lang="ja-JP" altLang="en-US" sz="2400" dirty="0"/>
          </a:p>
        </p:txBody>
      </p:sp>
      <p:sp>
        <p:nvSpPr>
          <p:cNvPr id="13" name="テキスト ボックス 11">
            <a:extLst>
              <a:ext uri="{FF2B5EF4-FFF2-40B4-BE49-F238E27FC236}">
                <a16:creationId xmlns:a16="http://schemas.microsoft.com/office/drawing/2014/main" id="{DFC399A2-87A6-4DB2-30A3-03C9477CE005}"/>
              </a:ext>
            </a:extLst>
          </p:cNvPr>
          <p:cNvSpPr txBox="1"/>
          <p:nvPr/>
        </p:nvSpPr>
        <p:spPr>
          <a:xfrm>
            <a:off x="4663174" y="4507970"/>
            <a:ext cx="648072" cy="461665"/>
          </a:xfrm>
          <a:prstGeom prst="rect">
            <a:avLst/>
          </a:prstGeom>
          <a:noFill/>
        </p:spPr>
        <p:txBody>
          <a:bodyPr wrap="square" rtlCol="0">
            <a:spAutoFit/>
          </a:bodyPr>
          <a:lstStyle/>
          <a:p>
            <a:r>
              <a:rPr kumimoji="1" lang="en-US" altLang="ja-JP" sz="2400" dirty="0"/>
              <a:t>1</a:t>
            </a:r>
            <a:endParaRPr kumimoji="1" lang="ja-JP" altLang="en-US" sz="2400" dirty="0"/>
          </a:p>
        </p:txBody>
      </p:sp>
      <p:sp>
        <p:nvSpPr>
          <p:cNvPr id="14" name="テキスト ボックス 12">
            <a:extLst>
              <a:ext uri="{FF2B5EF4-FFF2-40B4-BE49-F238E27FC236}">
                <a16:creationId xmlns:a16="http://schemas.microsoft.com/office/drawing/2014/main" id="{134F5903-6965-7076-1A70-298A4B313A95}"/>
              </a:ext>
            </a:extLst>
          </p:cNvPr>
          <p:cNvSpPr txBox="1"/>
          <p:nvPr/>
        </p:nvSpPr>
        <p:spPr>
          <a:xfrm>
            <a:off x="5838633" y="4493505"/>
            <a:ext cx="648072" cy="461665"/>
          </a:xfrm>
          <a:prstGeom prst="rect">
            <a:avLst/>
          </a:prstGeom>
          <a:noFill/>
        </p:spPr>
        <p:txBody>
          <a:bodyPr wrap="square" rtlCol="0">
            <a:spAutoFit/>
          </a:bodyPr>
          <a:lstStyle/>
          <a:p>
            <a:r>
              <a:rPr kumimoji="1" lang="en-US" altLang="ja-JP" sz="2400" dirty="0"/>
              <a:t>10</a:t>
            </a:r>
            <a:endParaRPr kumimoji="1" lang="ja-JP" altLang="en-US" sz="2400" dirty="0"/>
          </a:p>
        </p:txBody>
      </p:sp>
      <p:sp>
        <p:nvSpPr>
          <p:cNvPr id="15" name="テキスト ボックス 13">
            <a:extLst>
              <a:ext uri="{FF2B5EF4-FFF2-40B4-BE49-F238E27FC236}">
                <a16:creationId xmlns:a16="http://schemas.microsoft.com/office/drawing/2014/main" id="{BBA5F9EA-DD57-7E35-2CF6-80A52FB0947D}"/>
              </a:ext>
            </a:extLst>
          </p:cNvPr>
          <p:cNvSpPr txBox="1"/>
          <p:nvPr/>
        </p:nvSpPr>
        <p:spPr>
          <a:xfrm>
            <a:off x="7186801" y="4499427"/>
            <a:ext cx="872785" cy="461665"/>
          </a:xfrm>
          <a:prstGeom prst="rect">
            <a:avLst/>
          </a:prstGeom>
          <a:noFill/>
        </p:spPr>
        <p:txBody>
          <a:bodyPr wrap="square" rtlCol="0">
            <a:spAutoFit/>
          </a:bodyPr>
          <a:lstStyle/>
          <a:p>
            <a:r>
              <a:rPr kumimoji="1" lang="en-US" altLang="ja-JP" sz="2400" dirty="0"/>
              <a:t>100</a:t>
            </a:r>
            <a:endParaRPr kumimoji="1" lang="ja-JP" altLang="en-US" sz="2400" dirty="0"/>
          </a:p>
        </p:txBody>
      </p:sp>
      <p:sp>
        <p:nvSpPr>
          <p:cNvPr id="16" name="テキスト ボックス 14">
            <a:extLst>
              <a:ext uri="{FF2B5EF4-FFF2-40B4-BE49-F238E27FC236}">
                <a16:creationId xmlns:a16="http://schemas.microsoft.com/office/drawing/2014/main" id="{CAE1ABB4-D822-8B2D-0554-012BB6995A0A}"/>
              </a:ext>
            </a:extLst>
          </p:cNvPr>
          <p:cNvSpPr txBox="1"/>
          <p:nvPr/>
        </p:nvSpPr>
        <p:spPr>
          <a:xfrm>
            <a:off x="8243145" y="4514929"/>
            <a:ext cx="1062458" cy="461665"/>
          </a:xfrm>
          <a:prstGeom prst="rect">
            <a:avLst/>
          </a:prstGeom>
          <a:noFill/>
        </p:spPr>
        <p:txBody>
          <a:bodyPr wrap="square" rtlCol="0">
            <a:spAutoFit/>
          </a:bodyPr>
          <a:lstStyle/>
          <a:p>
            <a:r>
              <a:rPr kumimoji="1" lang="en-US" altLang="ja-JP" sz="2400" dirty="0"/>
              <a:t>1,000</a:t>
            </a:r>
            <a:endParaRPr kumimoji="1" lang="ja-JP" altLang="en-US" sz="2400" dirty="0"/>
          </a:p>
        </p:txBody>
      </p:sp>
      <p:sp>
        <p:nvSpPr>
          <p:cNvPr id="17" name="テキスト ボックス 15">
            <a:extLst>
              <a:ext uri="{FF2B5EF4-FFF2-40B4-BE49-F238E27FC236}">
                <a16:creationId xmlns:a16="http://schemas.microsoft.com/office/drawing/2014/main" id="{B90B6CC7-3BFA-9C5F-2AED-BB8EEFDDCCB4}"/>
              </a:ext>
            </a:extLst>
          </p:cNvPr>
          <p:cNvSpPr txBox="1"/>
          <p:nvPr/>
        </p:nvSpPr>
        <p:spPr>
          <a:xfrm>
            <a:off x="2423695" y="5057366"/>
            <a:ext cx="1872208" cy="461665"/>
          </a:xfrm>
          <a:prstGeom prst="rect">
            <a:avLst/>
          </a:prstGeom>
          <a:noFill/>
        </p:spPr>
        <p:txBody>
          <a:bodyPr wrap="square" rtlCol="0">
            <a:spAutoFit/>
          </a:bodyPr>
          <a:lstStyle/>
          <a:p>
            <a:r>
              <a:rPr kumimoji="1" lang="en-US" altLang="ja-JP" sz="2400" dirty="0"/>
              <a:t>(MW/m</a:t>
            </a:r>
            <a:r>
              <a:rPr kumimoji="1" lang="en-US" altLang="ja-JP" sz="2400" baseline="30000" dirty="0"/>
              <a:t>2</a:t>
            </a:r>
            <a:r>
              <a:rPr kumimoji="1" lang="en-US" altLang="ja-JP" sz="2400" dirty="0"/>
              <a:t>)</a:t>
            </a:r>
            <a:endParaRPr kumimoji="1" lang="ja-JP" altLang="en-US" sz="2400" dirty="0"/>
          </a:p>
        </p:txBody>
      </p:sp>
      <p:pic>
        <p:nvPicPr>
          <p:cNvPr id="18" name="図 16">
            <a:extLst>
              <a:ext uri="{FF2B5EF4-FFF2-40B4-BE49-F238E27FC236}">
                <a16:creationId xmlns:a16="http://schemas.microsoft.com/office/drawing/2014/main" id="{03D2EE9A-A8D0-6DD9-8485-BD750BA109A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36827" y="2247798"/>
            <a:ext cx="2095602" cy="2095602"/>
          </a:xfrm>
          <a:prstGeom prst="rect">
            <a:avLst/>
          </a:prstGeom>
        </p:spPr>
      </p:pic>
      <p:cxnSp>
        <p:nvCxnSpPr>
          <p:cNvPr id="19" name="直線コネクタ 19">
            <a:extLst>
              <a:ext uri="{FF2B5EF4-FFF2-40B4-BE49-F238E27FC236}">
                <a16:creationId xmlns:a16="http://schemas.microsoft.com/office/drawing/2014/main" id="{A59BC9E0-584E-CFAA-3A24-D25FAC435F1E}"/>
              </a:ext>
            </a:extLst>
          </p:cNvPr>
          <p:cNvCxnSpPr/>
          <p:nvPr/>
        </p:nvCxnSpPr>
        <p:spPr>
          <a:xfrm>
            <a:off x="1092067" y="4298905"/>
            <a:ext cx="0" cy="21602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直線コネクタ 20">
            <a:extLst>
              <a:ext uri="{FF2B5EF4-FFF2-40B4-BE49-F238E27FC236}">
                <a16:creationId xmlns:a16="http://schemas.microsoft.com/office/drawing/2014/main" id="{597B8F0E-1C14-E80A-BCA3-F11AA30606B9}"/>
              </a:ext>
            </a:extLst>
          </p:cNvPr>
          <p:cNvCxnSpPr/>
          <p:nvPr/>
        </p:nvCxnSpPr>
        <p:spPr>
          <a:xfrm>
            <a:off x="8724915" y="4301083"/>
            <a:ext cx="0" cy="21602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21" name="テキスト ボックス 21">
            <a:extLst>
              <a:ext uri="{FF2B5EF4-FFF2-40B4-BE49-F238E27FC236}">
                <a16:creationId xmlns:a16="http://schemas.microsoft.com/office/drawing/2014/main" id="{1535B3B1-BC3C-F4F7-5F4A-60E406737A37}"/>
              </a:ext>
            </a:extLst>
          </p:cNvPr>
          <p:cNvSpPr txBox="1"/>
          <p:nvPr/>
        </p:nvSpPr>
        <p:spPr>
          <a:xfrm>
            <a:off x="2017091" y="4504296"/>
            <a:ext cx="928160" cy="461665"/>
          </a:xfrm>
          <a:prstGeom prst="rect">
            <a:avLst/>
          </a:prstGeom>
          <a:noFill/>
        </p:spPr>
        <p:txBody>
          <a:bodyPr wrap="square" rtlCol="0">
            <a:spAutoFit/>
          </a:bodyPr>
          <a:lstStyle/>
          <a:p>
            <a:r>
              <a:rPr kumimoji="1" lang="en-US" altLang="ja-JP" sz="2400" dirty="0"/>
              <a:t>0.01</a:t>
            </a:r>
            <a:endParaRPr kumimoji="1" lang="ja-JP" altLang="en-US" sz="2400" dirty="0"/>
          </a:p>
        </p:txBody>
      </p:sp>
      <p:sp>
        <p:nvSpPr>
          <p:cNvPr id="22" name="テキスト ボックス 22">
            <a:extLst>
              <a:ext uri="{FF2B5EF4-FFF2-40B4-BE49-F238E27FC236}">
                <a16:creationId xmlns:a16="http://schemas.microsoft.com/office/drawing/2014/main" id="{F2DD0336-CE2A-0A1C-D439-06F670350A2F}"/>
              </a:ext>
            </a:extLst>
          </p:cNvPr>
          <p:cNvSpPr txBox="1"/>
          <p:nvPr/>
        </p:nvSpPr>
        <p:spPr>
          <a:xfrm>
            <a:off x="684299" y="4520777"/>
            <a:ext cx="1117513" cy="461665"/>
          </a:xfrm>
          <a:prstGeom prst="rect">
            <a:avLst/>
          </a:prstGeom>
          <a:noFill/>
        </p:spPr>
        <p:txBody>
          <a:bodyPr wrap="square" rtlCol="0">
            <a:spAutoFit/>
          </a:bodyPr>
          <a:lstStyle/>
          <a:p>
            <a:r>
              <a:rPr kumimoji="1" lang="en-US" altLang="ja-JP" sz="2400" dirty="0"/>
              <a:t>0.001</a:t>
            </a:r>
            <a:endParaRPr kumimoji="1" lang="ja-JP" altLang="en-US" sz="2400" dirty="0"/>
          </a:p>
        </p:txBody>
      </p:sp>
      <p:pic>
        <p:nvPicPr>
          <p:cNvPr id="23" name="Picture 6" descr="http://www.adastrarocket.com/aarc/sites/default/files/imageblock/feature-media-and-gallery_0.jpg">
            <a:extLst>
              <a:ext uri="{FF2B5EF4-FFF2-40B4-BE49-F238E27FC236}">
                <a16:creationId xmlns:a16="http://schemas.microsoft.com/office/drawing/2014/main" id="{BAA2D1B9-6769-B769-796D-FD1727511EE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32428" y="1215940"/>
            <a:ext cx="1911882" cy="740475"/>
          </a:xfrm>
          <a:prstGeom prst="rect">
            <a:avLst/>
          </a:prstGeom>
          <a:noFill/>
          <a:extLst>
            <a:ext uri="{909E8E84-426E-40DD-AFC4-6F175D3DCCD1}">
              <a14:hiddenFill xmlns:a14="http://schemas.microsoft.com/office/drawing/2010/main">
                <a:solidFill>
                  <a:srgbClr val="FFFFFF"/>
                </a:solidFill>
              </a14:hiddenFill>
            </a:ext>
          </a:extLst>
        </p:spPr>
      </p:pic>
      <p:pic>
        <p:nvPicPr>
          <p:cNvPr id="24" name="図 24">
            <a:extLst>
              <a:ext uri="{FF2B5EF4-FFF2-40B4-BE49-F238E27FC236}">
                <a16:creationId xmlns:a16="http://schemas.microsoft.com/office/drawing/2014/main" id="{E8AC2CEC-5CE6-2244-9E56-C66A6005B38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3212" y="1145374"/>
            <a:ext cx="2552132" cy="1707608"/>
          </a:xfrm>
          <a:prstGeom prst="rect">
            <a:avLst/>
          </a:prstGeom>
        </p:spPr>
      </p:pic>
      <p:pic>
        <p:nvPicPr>
          <p:cNvPr id="25" name="Picture 2" descr="The Sun by the Atmospheric Imaging Assembly of NASA's Solar Dynamics Observatory - 20100819.jpg">
            <a:hlinkClick r:id="rId5"/>
            <a:extLst>
              <a:ext uri="{FF2B5EF4-FFF2-40B4-BE49-F238E27FC236}">
                <a16:creationId xmlns:a16="http://schemas.microsoft.com/office/drawing/2014/main" id="{57E4CF68-152C-9B80-68EE-00DC0BABC616}"/>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281740" y="795499"/>
            <a:ext cx="1855206" cy="1768631"/>
          </a:xfrm>
          <a:prstGeom prst="rect">
            <a:avLst/>
          </a:prstGeom>
          <a:noFill/>
          <a:extLst>
            <a:ext uri="{909E8E84-426E-40DD-AFC4-6F175D3DCCD1}">
              <a14:hiddenFill xmlns:a14="http://schemas.microsoft.com/office/drawing/2010/main">
                <a:solidFill>
                  <a:srgbClr val="FFFFFF"/>
                </a:solidFill>
              </a14:hiddenFill>
            </a:ext>
          </a:extLst>
        </p:spPr>
      </p:pic>
      <p:pic>
        <p:nvPicPr>
          <p:cNvPr id="26" name="図 26">
            <a:extLst>
              <a:ext uri="{FF2B5EF4-FFF2-40B4-BE49-F238E27FC236}">
                <a16:creationId xmlns:a16="http://schemas.microsoft.com/office/drawing/2014/main" id="{F030E9E9-2D8A-F953-5639-9B3520C8D22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220773" y="2033174"/>
            <a:ext cx="1278919" cy="1758515"/>
          </a:xfrm>
          <a:prstGeom prst="rect">
            <a:avLst/>
          </a:prstGeom>
          <a:ln>
            <a:solidFill>
              <a:srgbClr val="00B0F0"/>
            </a:solidFill>
          </a:ln>
        </p:spPr>
      </p:pic>
      <p:pic>
        <p:nvPicPr>
          <p:cNvPr id="27" name="図 27">
            <a:extLst>
              <a:ext uri="{FF2B5EF4-FFF2-40B4-BE49-F238E27FC236}">
                <a16:creationId xmlns:a16="http://schemas.microsoft.com/office/drawing/2014/main" id="{EA2AB997-8997-6C03-35B5-AFFDE433BA1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499271" y="2613394"/>
            <a:ext cx="1884930" cy="1305988"/>
          </a:xfrm>
          <a:prstGeom prst="rect">
            <a:avLst/>
          </a:prstGeom>
        </p:spPr>
      </p:pic>
      <p:cxnSp>
        <p:nvCxnSpPr>
          <p:cNvPr id="28" name="直線矢印コネクタ 30">
            <a:extLst>
              <a:ext uri="{FF2B5EF4-FFF2-40B4-BE49-F238E27FC236}">
                <a16:creationId xmlns:a16="http://schemas.microsoft.com/office/drawing/2014/main" id="{2980E859-DA8C-E7D3-07A3-BFD53079698D}"/>
              </a:ext>
            </a:extLst>
          </p:cNvPr>
          <p:cNvCxnSpPr>
            <a:cxnSpLocks/>
          </p:cNvCxnSpPr>
          <p:nvPr/>
        </p:nvCxnSpPr>
        <p:spPr>
          <a:xfrm>
            <a:off x="1092067" y="2912431"/>
            <a:ext cx="0" cy="136166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矢印コネクタ 31">
            <a:extLst>
              <a:ext uri="{FF2B5EF4-FFF2-40B4-BE49-F238E27FC236}">
                <a16:creationId xmlns:a16="http://schemas.microsoft.com/office/drawing/2014/main" id="{F8BD9ED8-2B45-94FF-32C0-82F8037D9CB4}"/>
              </a:ext>
            </a:extLst>
          </p:cNvPr>
          <p:cNvCxnSpPr/>
          <p:nvPr/>
        </p:nvCxnSpPr>
        <p:spPr>
          <a:xfrm>
            <a:off x="3619059" y="3842048"/>
            <a:ext cx="0" cy="5400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矢印コネクタ 33">
            <a:extLst>
              <a:ext uri="{FF2B5EF4-FFF2-40B4-BE49-F238E27FC236}">
                <a16:creationId xmlns:a16="http://schemas.microsoft.com/office/drawing/2014/main" id="{B46E271D-6227-24C8-A5AE-86207057E229}"/>
              </a:ext>
            </a:extLst>
          </p:cNvPr>
          <p:cNvCxnSpPr/>
          <p:nvPr/>
        </p:nvCxnSpPr>
        <p:spPr>
          <a:xfrm>
            <a:off x="4827312" y="3723673"/>
            <a:ext cx="0" cy="5400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34">
            <a:extLst>
              <a:ext uri="{FF2B5EF4-FFF2-40B4-BE49-F238E27FC236}">
                <a16:creationId xmlns:a16="http://schemas.microsoft.com/office/drawing/2014/main" id="{9D412E91-4688-0105-B6E0-0EC9D05686FD}"/>
              </a:ext>
            </a:extLst>
          </p:cNvPr>
          <p:cNvCxnSpPr/>
          <p:nvPr/>
        </p:nvCxnSpPr>
        <p:spPr>
          <a:xfrm>
            <a:off x="5311247" y="1816185"/>
            <a:ext cx="0" cy="246572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6">
            <a:extLst>
              <a:ext uri="{FF2B5EF4-FFF2-40B4-BE49-F238E27FC236}">
                <a16:creationId xmlns:a16="http://schemas.microsoft.com/office/drawing/2014/main" id="{CBA1E66A-D863-64ED-81DA-D20976D23408}"/>
              </a:ext>
            </a:extLst>
          </p:cNvPr>
          <p:cNvCxnSpPr>
            <a:cxnSpLocks/>
          </p:cNvCxnSpPr>
          <p:nvPr/>
        </p:nvCxnSpPr>
        <p:spPr>
          <a:xfrm>
            <a:off x="6279584" y="3758845"/>
            <a:ext cx="0" cy="62326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左右矢印 38">
            <a:extLst>
              <a:ext uri="{FF2B5EF4-FFF2-40B4-BE49-F238E27FC236}">
                <a16:creationId xmlns:a16="http://schemas.microsoft.com/office/drawing/2014/main" id="{83BAAD44-1CE3-4C5D-9070-0F0638882110}"/>
              </a:ext>
            </a:extLst>
          </p:cNvPr>
          <p:cNvSpPr/>
          <p:nvPr/>
        </p:nvSpPr>
        <p:spPr>
          <a:xfrm>
            <a:off x="6006615" y="4140171"/>
            <a:ext cx="486052" cy="148101"/>
          </a:xfrm>
          <a:prstGeom prst="lef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左右矢印 39">
            <a:extLst>
              <a:ext uri="{FF2B5EF4-FFF2-40B4-BE49-F238E27FC236}">
                <a16:creationId xmlns:a16="http://schemas.microsoft.com/office/drawing/2014/main" id="{C82727F6-5378-48FB-4AC6-C6192AA12AE2}"/>
              </a:ext>
            </a:extLst>
          </p:cNvPr>
          <p:cNvSpPr/>
          <p:nvPr/>
        </p:nvSpPr>
        <p:spPr>
          <a:xfrm>
            <a:off x="7242836" y="4877006"/>
            <a:ext cx="587205" cy="285635"/>
          </a:xfrm>
          <a:prstGeom prst="leftRightArrow">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7" name="直線矢印コネクタ 40">
            <a:extLst>
              <a:ext uri="{FF2B5EF4-FFF2-40B4-BE49-F238E27FC236}">
                <a16:creationId xmlns:a16="http://schemas.microsoft.com/office/drawing/2014/main" id="{FC638C9A-5947-475A-8C99-B71370E9F734}"/>
              </a:ext>
            </a:extLst>
          </p:cNvPr>
          <p:cNvCxnSpPr>
            <a:cxnSpLocks/>
          </p:cNvCxnSpPr>
          <p:nvPr/>
        </p:nvCxnSpPr>
        <p:spPr>
          <a:xfrm>
            <a:off x="7167944" y="2500099"/>
            <a:ext cx="8799" cy="182631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テキスト ボックス 4">
            <a:extLst>
              <a:ext uri="{FF2B5EF4-FFF2-40B4-BE49-F238E27FC236}">
                <a16:creationId xmlns:a16="http://schemas.microsoft.com/office/drawing/2014/main" id="{9CDEBE34-B502-AC1A-B09B-6F6DF31DB6AF}"/>
              </a:ext>
            </a:extLst>
          </p:cNvPr>
          <p:cNvSpPr txBox="1"/>
          <p:nvPr/>
        </p:nvSpPr>
        <p:spPr>
          <a:xfrm>
            <a:off x="2431216" y="3513475"/>
            <a:ext cx="1196366" cy="369332"/>
          </a:xfrm>
          <a:prstGeom prst="rect">
            <a:avLst/>
          </a:prstGeom>
          <a:noFill/>
        </p:spPr>
        <p:txBody>
          <a:bodyPr wrap="square" rtlCol="0">
            <a:spAutoFit/>
          </a:bodyPr>
          <a:lstStyle/>
          <a:p>
            <a:r>
              <a:rPr kumimoji="1" lang="en-US" altLang="ja-JP" b="1" dirty="0">
                <a:solidFill>
                  <a:srgbClr val="00B050"/>
                </a:solidFill>
              </a:rPr>
              <a:t>Hot Plate</a:t>
            </a:r>
            <a:endParaRPr kumimoji="1" lang="ja-JP" altLang="en-US" b="1" dirty="0">
              <a:solidFill>
                <a:srgbClr val="00B050"/>
              </a:solidFill>
            </a:endParaRPr>
          </a:p>
        </p:txBody>
      </p:sp>
      <p:sp>
        <p:nvSpPr>
          <p:cNvPr id="41" name="テキスト ボックス 17">
            <a:extLst>
              <a:ext uri="{FF2B5EF4-FFF2-40B4-BE49-F238E27FC236}">
                <a16:creationId xmlns:a16="http://schemas.microsoft.com/office/drawing/2014/main" id="{C08B7FFA-B3C1-288D-1C1A-188C48B62CF9}"/>
              </a:ext>
            </a:extLst>
          </p:cNvPr>
          <p:cNvSpPr txBox="1"/>
          <p:nvPr/>
        </p:nvSpPr>
        <p:spPr>
          <a:xfrm>
            <a:off x="3381200" y="2038434"/>
            <a:ext cx="2052813" cy="923330"/>
          </a:xfrm>
          <a:prstGeom prst="rect">
            <a:avLst/>
          </a:prstGeom>
          <a:noFill/>
        </p:spPr>
        <p:txBody>
          <a:bodyPr wrap="square" rtlCol="0">
            <a:spAutoFit/>
          </a:bodyPr>
          <a:lstStyle/>
          <a:p>
            <a:r>
              <a:rPr lang="en-US" altLang="ja-JP" b="1" dirty="0">
                <a:solidFill>
                  <a:srgbClr val="FF0000"/>
                </a:solidFill>
              </a:rPr>
              <a:t>Pressure vessel in light-water reactor</a:t>
            </a:r>
            <a:endParaRPr kumimoji="1" lang="ja-JP" altLang="en-US" b="1" dirty="0">
              <a:solidFill>
                <a:srgbClr val="FF0000"/>
              </a:solidFill>
            </a:endParaRPr>
          </a:p>
        </p:txBody>
      </p:sp>
      <p:cxnSp>
        <p:nvCxnSpPr>
          <p:cNvPr id="42" name="直線矢印コネクタ 45">
            <a:extLst>
              <a:ext uri="{FF2B5EF4-FFF2-40B4-BE49-F238E27FC236}">
                <a16:creationId xmlns:a16="http://schemas.microsoft.com/office/drawing/2014/main" id="{BE18BF93-2D66-5E1E-BE3B-B0A7153417D5}"/>
              </a:ext>
            </a:extLst>
          </p:cNvPr>
          <p:cNvCxnSpPr/>
          <p:nvPr/>
        </p:nvCxnSpPr>
        <p:spPr>
          <a:xfrm>
            <a:off x="8724915" y="3674161"/>
            <a:ext cx="0" cy="54006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3" name="Picture 2">
            <a:extLst>
              <a:ext uri="{FF2B5EF4-FFF2-40B4-BE49-F238E27FC236}">
                <a16:creationId xmlns:a16="http://schemas.microsoft.com/office/drawing/2014/main" id="{DEA2B814-3524-238E-8090-54C8685A57EB}"/>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201328" y="2637062"/>
            <a:ext cx="2103109" cy="1172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 name="矢印: 上 29">
            <a:extLst>
              <a:ext uri="{FF2B5EF4-FFF2-40B4-BE49-F238E27FC236}">
                <a16:creationId xmlns:a16="http://schemas.microsoft.com/office/drawing/2014/main" id="{C85D7DBD-2AE1-EDD1-82BA-FE197E9751C0}"/>
              </a:ext>
            </a:extLst>
          </p:cNvPr>
          <p:cNvSpPr/>
          <p:nvPr/>
        </p:nvSpPr>
        <p:spPr>
          <a:xfrm flipV="1">
            <a:off x="10508490" y="3193740"/>
            <a:ext cx="389522" cy="529933"/>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45" name="テキスト ボックス 32">
            <a:extLst>
              <a:ext uri="{FF2B5EF4-FFF2-40B4-BE49-F238E27FC236}">
                <a16:creationId xmlns:a16="http://schemas.microsoft.com/office/drawing/2014/main" id="{72A088FE-8097-1133-E756-7C096F3F7EB5}"/>
              </a:ext>
            </a:extLst>
          </p:cNvPr>
          <p:cNvSpPr txBox="1"/>
          <p:nvPr/>
        </p:nvSpPr>
        <p:spPr>
          <a:xfrm>
            <a:off x="9455646" y="2285316"/>
            <a:ext cx="2879163" cy="954107"/>
          </a:xfrm>
          <a:prstGeom prst="rect">
            <a:avLst/>
          </a:prstGeom>
          <a:noFill/>
        </p:spPr>
        <p:txBody>
          <a:bodyPr wrap="square" rtlCol="0">
            <a:spAutoFit/>
          </a:bodyPr>
          <a:lstStyle/>
          <a:p>
            <a:pPr algn="ctr"/>
            <a:r>
              <a:rPr kumimoji="1" lang="en-US" altLang="ja-JP" sz="2800" b="1" dirty="0">
                <a:solidFill>
                  <a:srgbClr val="FF0000"/>
                </a:solidFill>
              </a:rPr>
              <a:t>FRIB:</a:t>
            </a:r>
          </a:p>
          <a:p>
            <a:pPr algn="ctr"/>
            <a:r>
              <a:rPr kumimoji="1" lang="en-US" altLang="ja-JP" sz="2800" b="1" dirty="0">
                <a:solidFill>
                  <a:srgbClr val="FF0000"/>
                </a:solidFill>
              </a:rPr>
              <a:t>10-400 GW/m</a:t>
            </a:r>
            <a:r>
              <a:rPr kumimoji="1" lang="en-US" altLang="ja-JP" sz="2800" b="1" baseline="30000" dirty="0">
                <a:solidFill>
                  <a:srgbClr val="FF0000"/>
                </a:solidFill>
              </a:rPr>
              <a:t>2</a:t>
            </a:r>
          </a:p>
        </p:txBody>
      </p:sp>
      <p:sp>
        <p:nvSpPr>
          <p:cNvPr id="46" name="TextBox 45">
            <a:extLst>
              <a:ext uri="{FF2B5EF4-FFF2-40B4-BE49-F238E27FC236}">
                <a16:creationId xmlns:a16="http://schemas.microsoft.com/office/drawing/2014/main" id="{C84B2695-19A0-A9E8-300B-23E4A6D973EF}"/>
              </a:ext>
            </a:extLst>
          </p:cNvPr>
          <p:cNvSpPr txBox="1"/>
          <p:nvPr/>
        </p:nvSpPr>
        <p:spPr>
          <a:xfrm>
            <a:off x="7510213" y="3523003"/>
            <a:ext cx="1239977" cy="830997"/>
          </a:xfrm>
          <a:prstGeom prst="rect">
            <a:avLst/>
          </a:prstGeom>
          <a:noFill/>
        </p:spPr>
        <p:txBody>
          <a:bodyPr wrap="square" rtlCol="0">
            <a:spAutoFit/>
          </a:bodyPr>
          <a:lstStyle/>
          <a:p>
            <a:r>
              <a:rPr lang="en-US" sz="1600" b="1">
                <a:solidFill>
                  <a:srgbClr val="0070C0"/>
                </a:solidFill>
              </a:rPr>
              <a:t>IFMIF</a:t>
            </a:r>
          </a:p>
          <a:p>
            <a:r>
              <a:rPr lang="ja-JP" altLang="en-US" sz="1600" b="1" dirty="0">
                <a:solidFill>
                  <a:srgbClr val="0070C0"/>
                </a:solidFill>
              </a:rPr>
              <a:t>（</a:t>
            </a:r>
            <a:r>
              <a:rPr lang="en-US" altLang="ja-JP" sz="1600" b="1" dirty="0">
                <a:solidFill>
                  <a:srgbClr val="0070C0"/>
                </a:solidFill>
              </a:rPr>
              <a:t>Design Phase</a:t>
            </a:r>
            <a:r>
              <a:rPr lang="ja-JP" altLang="en-US" sz="1600" b="1" dirty="0">
                <a:solidFill>
                  <a:srgbClr val="0070C0"/>
                </a:solidFill>
              </a:rPr>
              <a:t>）</a:t>
            </a:r>
            <a:endParaRPr lang="en-US" sz="1600" b="1" dirty="0">
              <a:solidFill>
                <a:srgbClr val="0070C0"/>
              </a:solidFill>
            </a:endParaRPr>
          </a:p>
        </p:txBody>
      </p:sp>
      <p:cxnSp>
        <p:nvCxnSpPr>
          <p:cNvPr id="48" name="直線コネクタ 20">
            <a:extLst>
              <a:ext uri="{FF2B5EF4-FFF2-40B4-BE49-F238E27FC236}">
                <a16:creationId xmlns:a16="http://schemas.microsoft.com/office/drawing/2014/main" id="{AC8A2955-9904-A359-8472-A12629F9F17F}"/>
              </a:ext>
            </a:extLst>
          </p:cNvPr>
          <p:cNvCxnSpPr/>
          <p:nvPr/>
        </p:nvCxnSpPr>
        <p:spPr>
          <a:xfrm>
            <a:off x="9920292" y="4266881"/>
            <a:ext cx="0" cy="21602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49" name="テキスト ボックス 14">
            <a:extLst>
              <a:ext uri="{FF2B5EF4-FFF2-40B4-BE49-F238E27FC236}">
                <a16:creationId xmlns:a16="http://schemas.microsoft.com/office/drawing/2014/main" id="{4DB4B940-DC1B-BBAD-0BC2-6A8E54F66F55}"/>
              </a:ext>
            </a:extLst>
          </p:cNvPr>
          <p:cNvSpPr txBox="1"/>
          <p:nvPr/>
        </p:nvSpPr>
        <p:spPr>
          <a:xfrm>
            <a:off x="9378394" y="4493504"/>
            <a:ext cx="1146607" cy="461665"/>
          </a:xfrm>
          <a:prstGeom prst="rect">
            <a:avLst/>
          </a:prstGeom>
          <a:noFill/>
        </p:spPr>
        <p:txBody>
          <a:bodyPr wrap="square" rtlCol="0">
            <a:spAutoFit/>
          </a:bodyPr>
          <a:lstStyle/>
          <a:p>
            <a:r>
              <a:rPr kumimoji="1" lang="en-US" altLang="ja-JP" sz="2400" dirty="0"/>
              <a:t>10,000</a:t>
            </a:r>
            <a:endParaRPr kumimoji="1" lang="ja-JP" altLang="en-US" sz="2400" dirty="0"/>
          </a:p>
        </p:txBody>
      </p:sp>
      <p:cxnSp>
        <p:nvCxnSpPr>
          <p:cNvPr id="51" name="直線コネクタ 20">
            <a:extLst>
              <a:ext uri="{FF2B5EF4-FFF2-40B4-BE49-F238E27FC236}">
                <a16:creationId xmlns:a16="http://schemas.microsoft.com/office/drawing/2014/main" id="{52412372-ACE8-3398-AA46-C8C1DB6A49CB}"/>
              </a:ext>
            </a:extLst>
          </p:cNvPr>
          <p:cNvCxnSpPr/>
          <p:nvPr/>
        </p:nvCxnSpPr>
        <p:spPr>
          <a:xfrm>
            <a:off x="11049000" y="4288272"/>
            <a:ext cx="0" cy="21602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52" name="テキスト ボックス 14">
            <a:extLst>
              <a:ext uri="{FF2B5EF4-FFF2-40B4-BE49-F238E27FC236}">
                <a16:creationId xmlns:a16="http://schemas.microsoft.com/office/drawing/2014/main" id="{2B7C14DD-8EE0-E69A-446F-501452EAD52F}"/>
              </a:ext>
            </a:extLst>
          </p:cNvPr>
          <p:cNvSpPr txBox="1"/>
          <p:nvPr/>
        </p:nvSpPr>
        <p:spPr>
          <a:xfrm>
            <a:off x="10566072" y="4468694"/>
            <a:ext cx="1352442" cy="461665"/>
          </a:xfrm>
          <a:prstGeom prst="rect">
            <a:avLst/>
          </a:prstGeom>
          <a:noFill/>
        </p:spPr>
        <p:txBody>
          <a:bodyPr wrap="square" rtlCol="0">
            <a:spAutoFit/>
          </a:bodyPr>
          <a:lstStyle/>
          <a:p>
            <a:r>
              <a:rPr kumimoji="1" lang="en-US" altLang="ja-JP" sz="2400" dirty="0"/>
              <a:t>100,000</a:t>
            </a:r>
            <a:endParaRPr kumimoji="1" lang="ja-JP" altLang="en-US" sz="2400" dirty="0"/>
          </a:p>
        </p:txBody>
      </p:sp>
      <p:sp>
        <p:nvSpPr>
          <p:cNvPr id="53" name="Right Brace 52">
            <a:extLst>
              <a:ext uri="{FF2B5EF4-FFF2-40B4-BE49-F238E27FC236}">
                <a16:creationId xmlns:a16="http://schemas.microsoft.com/office/drawing/2014/main" id="{F7F00265-BEAC-97BD-98D0-7229FB8BE8D1}"/>
              </a:ext>
            </a:extLst>
          </p:cNvPr>
          <p:cNvSpPr/>
          <p:nvPr/>
        </p:nvSpPr>
        <p:spPr>
          <a:xfrm rot="5400000" flipH="1" flipV="1">
            <a:off x="10609076" y="3039991"/>
            <a:ext cx="284435" cy="1662216"/>
          </a:xfrm>
          <a:prstGeom prst="rightBrace">
            <a:avLst/>
          </a:prstGeom>
          <a:ln w="381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4" name="矢印: 上 29">
            <a:extLst>
              <a:ext uri="{FF2B5EF4-FFF2-40B4-BE49-F238E27FC236}">
                <a16:creationId xmlns:a16="http://schemas.microsoft.com/office/drawing/2014/main" id="{FDCF9841-EDD0-A95D-D72E-97AD679CEC5F}"/>
              </a:ext>
            </a:extLst>
          </p:cNvPr>
          <p:cNvSpPr/>
          <p:nvPr/>
        </p:nvSpPr>
        <p:spPr>
          <a:xfrm>
            <a:off x="10017095" y="4955169"/>
            <a:ext cx="389522" cy="454857"/>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55" name="TextBox 54">
            <a:extLst>
              <a:ext uri="{FF2B5EF4-FFF2-40B4-BE49-F238E27FC236}">
                <a16:creationId xmlns:a16="http://schemas.microsoft.com/office/drawing/2014/main" id="{17D0B40A-31A0-70E5-A2D1-221D10650553}"/>
              </a:ext>
            </a:extLst>
          </p:cNvPr>
          <p:cNvSpPr txBox="1"/>
          <p:nvPr/>
        </p:nvSpPr>
        <p:spPr>
          <a:xfrm>
            <a:off x="9659473" y="5487822"/>
            <a:ext cx="2584799" cy="861774"/>
          </a:xfrm>
          <a:prstGeom prst="rect">
            <a:avLst/>
          </a:prstGeom>
          <a:noFill/>
        </p:spPr>
        <p:txBody>
          <a:bodyPr wrap="square" rtlCol="0">
            <a:spAutoFit/>
          </a:bodyPr>
          <a:lstStyle/>
          <a:p>
            <a:r>
              <a:rPr lang="en-US" b="1" dirty="0">
                <a:solidFill>
                  <a:srgbClr val="FF0000"/>
                </a:solidFill>
              </a:rPr>
              <a:t>Present</a:t>
            </a:r>
          </a:p>
          <a:p>
            <a:r>
              <a:rPr lang="en-US" b="1" dirty="0">
                <a:solidFill>
                  <a:srgbClr val="FF0000"/>
                </a:solidFill>
              </a:rPr>
              <a:t>Operation (20 kW)</a:t>
            </a:r>
          </a:p>
          <a:p>
            <a:r>
              <a:rPr lang="en-US" sz="1400" b="1" dirty="0">
                <a:solidFill>
                  <a:srgbClr val="FF0000"/>
                </a:solidFill>
              </a:rPr>
              <a:t>in beam with 1 mm diameter</a:t>
            </a:r>
          </a:p>
        </p:txBody>
      </p:sp>
      <p:sp>
        <p:nvSpPr>
          <p:cNvPr id="57" name="TextBox 56">
            <a:extLst>
              <a:ext uri="{FF2B5EF4-FFF2-40B4-BE49-F238E27FC236}">
                <a16:creationId xmlns:a16="http://schemas.microsoft.com/office/drawing/2014/main" id="{5C98ECA7-97E4-85B4-58F6-4FE907ADFC1B}"/>
              </a:ext>
            </a:extLst>
          </p:cNvPr>
          <p:cNvSpPr txBox="1"/>
          <p:nvPr/>
        </p:nvSpPr>
        <p:spPr>
          <a:xfrm>
            <a:off x="6574109" y="6197725"/>
            <a:ext cx="1872208" cy="523220"/>
          </a:xfrm>
          <a:prstGeom prst="rect">
            <a:avLst/>
          </a:prstGeom>
          <a:noFill/>
        </p:spPr>
        <p:txBody>
          <a:bodyPr wrap="square" rtlCol="0">
            <a:spAutoFit/>
          </a:bodyPr>
          <a:lstStyle/>
          <a:p>
            <a:r>
              <a:rPr lang="en-US" sz="1400" b="1" dirty="0">
                <a:solidFill>
                  <a:srgbClr val="0070C0"/>
                </a:solidFill>
              </a:rPr>
              <a:t>J-PARC and SNS - Proton beam</a:t>
            </a:r>
          </a:p>
        </p:txBody>
      </p:sp>
      <p:sp>
        <p:nvSpPr>
          <p:cNvPr id="58" name="TextBox 57">
            <a:extLst>
              <a:ext uri="{FF2B5EF4-FFF2-40B4-BE49-F238E27FC236}">
                <a16:creationId xmlns:a16="http://schemas.microsoft.com/office/drawing/2014/main" id="{75B6E66A-C40A-417F-320C-8035F402A294}"/>
              </a:ext>
            </a:extLst>
          </p:cNvPr>
          <p:cNvSpPr txBox="1"/>
          <p:nvPr/>
        </p:nvSpPr>
        <p:spPr>
          <a:xfrm>
            <a:off x="6292512" y="3746312"/>
            <a:ext cx="1133816" cy="369332"/>
          </a:xfrm>
          <a:prstGeom prst="rect">
            <a:avLst/>
          </a:prstGeom>
          <a:noFill/>
        </p:spPr>
        <p:txBody>
          <a:bodyPr wrap="square" rtlCol="0">
            <a:spAutoFit/>
          </a:bodyPr>
          <a:lstStyle/>
          <a:p>
            <a:r>
              <a:rPr lang="en-US" b="1" dirty="0">
                <a:solidFill>
                  <a:srgbClr val="0070C0"/>
                </a:solidFill>
              </a:rPr>
              <a:t>ITER</a:t>
            </a:r>
          </a:p>
        </p:txBody>
      </p:sp>
      <p:cxnSp>
        <p:nvCxnSpPr>
          <p:cNvPr id="39" name="Straight Arrow Connector 38">
            <a:extLst>
              <a:ext uri="{FF2B5EF4-FFF2-40B4-BE49-F238E27FC236}">
                <a16:creationId xmlns:a16="http://schemas.microsoft.com/office/drawing/2014/main" id="{8A152EA8-1476-1FB8-839B-85E13C756AD3}"/>
              </a:ext>
            </a:extLst>
          </p:cNvPr>
          <p:cNvCxnSpPr>
            <a:cxnSpLocks/>
          </p:cNvCxnSpPr>
          <p:nvPr/>
        </p:nvCxnSpPr>
        <p:spPr>
          <a:xfrm flipH="1">
            <a:off x="8998898" y="2593272"/>
            <a:ext cx="159395" cy="1721136"/>
          </a:xfrm>
          <a:prstGeom prst="straightConnector1">
            <a:avLst/>
          </a:prstGeom>
          <a:ln w="57150">
            <a:solidFill>
              <a:srgbClr val="7030A0"/>
            </a:solidFill>
            <a:tailEnd type="triangle"/>
          </a:ln>
        </p:spPr>
        <p:style>
          <a:lnRef idx="2">
            <a:schemeClr val="accent1"/>
          </a:lnRef>
          <a:fillRef idx="0">
            <a:schemeClr val="accent1"/>
          </a:fillRef>
          <a:effectRef idx="1">
            <a:schemeClr val="accent1"/>
          </a:effectRef>
          <a:fontRef idx="minor">
            <a:schemeClr val="tx1"/>
          </a:fontRef>
        </p:style>
      </p:cxnSp>
      <p:sp>
        <p:nvSpPr>
          <p:cNvPr id="56" name="TextBox 55">
            <a:extLst>
              <a:ext uri="{FF2B5EF4-FFF2-40B4-BE49-F238E27FC236}">
                <a16:creationId xmlns:a16="http://schemas.microsoft.com/office/drawing/2014/main" id="{8BE6A22E-8377-ED3C-DC44-23EB18DC5E74}"/>
              </a:ext>
            </a:extLst>
          </p:cNvPr>
          <p:cNvSpPr txBox="1"/>
          <p:nvPr/>
        </p:nvSpPr>
        <p:spPr>
          <a:xfrm>
            <a:off x="8109089" y="1745151"/>
            <a:ext cx="2102767" cy="923330"/>
          </a:xfrm>
          <a:prstGeom prst="rect">
            <a:avLst/>
          </a:prstGeom>
          <a:noFill/>
        </p:spPr>
        <p:txBody>
          <a:bodyPr wrap="square" rtlCol="0">
            <a:spAutoFit/>
          </a:bodyPr>
          <a:lstStyle/>
          <a:p>
            <a:pPr algn="ctr"/>
            <a:r>
              <a:rPr lang="en-US" b="1" dirty="0">
                <a:solidFill>
                  <a:srgbClr val="7030A0"/>
                </a:solidFill>
              </a:rPr>
              <a:t>Transient heat flux of plasma</a:t>
            </a:r>
          </a:p>
          <a:p>
            <a:pPr algn="ctr"/>
            <a:r>
              <a:rPr lang="en-US" b="1" dirty="0">
                <a:solidFill>
                  <a:srgbClr val="7030A0"/>
                </a:solidFill>
              </a:rPr>
              <a:t>in Fusion reactor</a:t>
            </a:r>
          </a:p>
        </p:txBody>
      </p:sp>
      <p:pic>
        <p:nvPicPr>
          <p:cNvPr id="2" name="Picture 2" descr="A view of FRIB looking southeast">
            <a:extLst>
              <a:ext uri="{FF2B5EF4-FFF2-40B4-BE49-F238E27FC236}">
                <a16:creationId xmlns:a16="http://schemas.microsoft.com/office/drawing/2014/main" id="{A9DA51DB-C015-65E9-0FCB-EFE5342FA921}"/>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10058400" y="1066800"/>
            <a:ext cx="2140663" cy="1208081"/>
          </a:xfrm>
          <a:custGeom>
            <a:avLst/>
            <a:gdLst>
              <a:gd name="connsiteX0" fmla="*/ 6309360 w 12192000"/>
              <a:gd name="connsiteY0" fmla="*/ 3951843 h 6880543"/>
              <a:gd name="connsiteX1" fmla="*/ 6309360 w 12192000"/>
              <a:gd name="connsiteY1" fmla="*/ 4052427 h 6880543"/>
              <a:gd name="connsiteX2" fmla="*/ 8442960 w 12192000"/>
              <a:gd name="connsiteY2" fmla="*/ 4052427 h 6880543"/>
              <a:gd name="connsiteX3" fmla="*/ 8442960 w 12192000"/>
              <a:gd name="connsiteY3" fmla="*/ 3951843 h 6880543"/>
              <a:gd name="connsiteX4" fmla="*/ 0 w 12192000"/>
              <a:gd name="connsiteY4" fmla="*/ 0 h 6880543"/>
              <a:gd name="connsiteX5" fmla="*/ 12192000 w 12192000"/>
              <a:gd name="connsiteY5" fmla="*/ 0 h 6880543"/>
              <a:gd name="connsiteX6" fmla="*/ 12192000 w 12192000"/>
              <a:gd name="connsiteY6" fmla="*/ 6880543 h 6880543"/>
              <a:gd name="connsiteX7" fmla="*/ 0 w 12192000"/>
              <a:gd name="connsiteY7" fmla="*/ 6880543 h 68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80543">
                <a:moveTo>
                  <a:pt x="6309360" y="3951843"/>
                </a:moveTo>
                <a:lnTo>
                  <a:pt x="6309360" y="4052427"/>
                </a:lnTo>
                <a:lnTo>
                  <a:pt x="8442960" y="4052427"/>
                </a:lnTo>
                <a:lnTo>
                  <a:pt x="8442960" y="3951843"/>
                </a:lnTo>
                <a:close/>
                <a:moveTo>
                  <a:pt x="0" y="0"/>
                </a:moveTo>
                <a:lnTo>
                  <a:pt x="12192000" y="0"/>
                </a:lnTo>
                <a:lnTo>
                  <a:pt x="12192000" y="6880543"/>
                </a:lnTo>
                <a:lnTo>
                  <a:pt x="0" y="6880543"/>
                </a:lnTo>
                <a:close/>
              </a:path>
            </a:pathLst>
          </a:custGeom>
          <a:solidFill>
            <a:srgbClr val="FFFFFF"/>
          </a:solidFill>
        </p:spPr>
      </p:pic>
      <p:sp>
        <p:nvSpPr>
          <p:cNvPr id="38" name="テキスト ボックス 37">
            <a:extLst>
              <a:ext uri="{FF2B5EF4-FFF2-40B4-BE49-F238E27FC236}">
                <a16:creationId xmlns:a16="http://schemas.microsoft.com/office/drawing/2014/main" id="{16C96BE7-8103-BF0E-ACB0-019C6CFA11A1}"/>
              </a:ext>
            </a:extLst>
          </p:cNvPr>
          <p:cNvSpPr txBox="1"/>
          <p:nvPr/>
        </p:nvSpPr>
        <p:spPr>
          <a:xfrm>
            <a:off x="4009997" y="956697"/>
            <a:ext cx="2271894" cy="307777"/>
          </a:xfrm>
          <a:prstGeom prst="rect">
            <a:avLst/>
          </a:prstGeom>
          <a:noFill/>
        </p:spPr>
        <p:txBody>
          <a:bodyPr wrap="square">
            <a:spAutoFit/>
          </a:bodyPr>
          <a:lstStyle/>
          <a:p>
            <a:r>
              <a:rPr kumimoji="1" lang="en-US" altLang="ja-JP" sz="1400" b="1" dirty="0" err="1">
                <a:solidFill>
                  <a:srgbClr val="FF0000"/>
                </a:solidFill>
              </a:rPr>
              <a:t>Nozzel</a:t>
            </a:r>
            <a:r>
              <a:rPr kumimoji="1" lang="en-US" altLang="ja-JP" sz="1400" b="1" dirty="0">
                <a:solidFill>
                  <a:srgbClr val="FF0000"/>
                </a:solidFill>
              </a:rPr>
              <a:t> of </a:t>
            </a:r>
            <a:r>
              <a:rPr kumimoji="1" lang="en-US" altLang="ja-JP" sz="1400" b="1" dirty="0" err="1">
                <a:solidFill>
                  <a:srgbClr val="FF0000"/>
                </a:solidFill>
              </a:rPr>
              <a:t>Rokket</a:t>
            </a:r>
            <a:r>
              <a:rPr kumimoji="1" lang="en-US" altLang="ja-JP" sz="1400" b="1" dirty="0">
                <a:solidFill>
                  <a:srgbClr val="FF0000"/>
                </a:solidFill>
              </a:rPr>
              <a:t> Engine</a:t>
            </a:r>
            <a:endParaRPr lang="ja-JP" altLang="en-US" sz="1400" b="1" dirty="0"/>
          </a:p>
        </p:txBody>
      </p:sp>
      <p:sp>
        <p:nvSpPr>
          <p:cNvPr id="50" name="テキスト ボックス 49">
            <a:extLst>
              <a:ext uri="{FF2B5EF4-FFF2-40B4-BE49-F238E27FC236}">
                <a16:creationId xmlns:a16="http://schemas.microsoft.com/office/drawing/2014/main" id="{66BFC82A-4FA1-2167-3302-62C1CE6E7C8A}"/>
              </a:ext>
            </a:extLst>
          </p:cNvPr>
          <p:cNvSpPr txBox="1"/>
          <p:nvPr/>
        </p:nvSpPr>
        <p:spPr>
          <a:xfrm>
            <a:off x="1314085" y="1070232"/>
            <a:ext cx="1845484" cy="325203"/>
          </a:xfrm>
          <a:prstGeom prst="rect">
            <a:avLst/>
          </a:prstGeom>
          <a:noFill/>
        </p:spPr>
        <p:txBody>
          <a:bodyPr wrap="square" rtlCol="0">
            <a:spAutoFit/>
          </a:bodyPr>
          <a:lstStyle/>
          <a:p>
            <a:r>
              <a:rPr lang="en-US" altLang="ja-JP" b="1" dirty="0">
                <a:solidFill>
                  <a:srgbClr val="00B050"/>
                </a:solidFill>
              </a:rPr>
              <a:t>Grand surface</a:t>
            </a:r>
            <a:endParaRPr kumimoji="1" lang="ja-JP" altLang="en-US" b="1" dirty="0">
              <a:solidFill>
                <a:srgbClr val="00B050"/>
              </a:solidFill>
            </a:endParaRPr>
          </a:p>
        </p:txBody>
      </p:sp>
      <p:pic>
        <p:nvPicPr>
          <p:cNvPr id="60" name="Picture 2" descr="D:\ターゲット容器\8&amp;9号機\写真20170914_15_完成検査_神奈川工場\DSCF4070.JPG">
            <a:extLst>
              <a:ext uri="{FF2B5EF4-FFF2-40B4-BE49-F238E27FC236}">
                <a16:creationId xmlns:a16="http://schemas.microsoft.com/office/drawing/2014/main" id="{55913522-1363-F6EE-D0F7-C85F7E36F842}"/>
              </a:ext>
            </a:extLst>
          </p:cNvPr>
          <p:cNvPicPr>
            <a:picLocks noChangeAspect="1" noChangeArrowheads="1"/>
          </p:cNvPicPr>
          <p:nvPr/>
        </p:nvPicPr>
        <p:blipFill rotWithShape="1">
          <a:blip r:embed="rId11" cstate="email">
            <a:extLst>
              <a:ext uri="{BEBA8EAE-BF5A-486C-A8C5-ECC9F3942E4B}">
                <a14:imgProps xmlns:a14="http://schemas.microsoft.com/office/drawing/2010/main">
                  <a14:imgLayer r:embed="rId12">
                    <a14:imgEffect>
                      <a14:brightnessContrast bright="20000" contrast="-20000"/>
                    </a14:imgEffect>
                  </a14:imgLayer>
                </a14:imgProps>
              </a:ext>
              <a:ext uri="{28A0092B-C50C-407E-A947-70E740481C1C}">
                <a14:useLocalDpi xmlns:a14="http://schemas.microsoft.com/office/drawing/2010/main"/>
              </a:ext>
            </a:extLst>
          </a:blip>
          <a:srcRect/>
          <a:stretch/>
        </p:blipFill>
        <p:spPr bwMode="auto">
          <a:xfrm>
            <a:off x="6292512" y="5165161"/>
            <a:ext cx="1743687" cy="8509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1" name="テキスト ボックス 60">
            <a:extLst>
              <a:ext uri="{FF2B5EF4-FFF2-40B4-BE49-F238E27FC236}">
                <a16:creationId xmlns:a16="http://schemas.microsoft.com/office/drawing/2014/main" id="{37CB6C53-7D15-419D-444C-A18F7C29DBD0}"/>
              </a:ext>
            </a:extLst>
          </p:cNvPr>
          <p:cNvSpPr txBox="1"/>
          <p:nvPr/>
        </p:nvSpPr>
        <p:spPr>
          <a:xfrm>
            <a:off x="6249412" y="2197456"/>
            <a:ext cx="2178683" cy="338554"/>
          </a:xfrm>
          <a:prstGeom prst="rect">
            <a:avLst/>
          </a:prstGeom>
          <a:noFill/>
        </p:spPr>
        <p:txBody>
          <a:bodyPr wrap="square">
            <a:spAutoFit/>
          </a:bodyPr>
          <a:lstStyle/>
          <a:p>
            <a:r>
              <a:rPr lang="ja-JP" altLang="en-US" sz="1600" b="1" dirty="0">
                <a:solidFill>
                  <a:srgbClr val="00B050"/>
                </a:solidFill>
              </a:rPr>
              <a:t>Surface of the Sun</a:t>
            </a:r>
          </a:p>
        </p:txBody>
      </p:sp>
      <p:sp>
        <p:nvSpPr>
          <p:cNvPr id="34" name="テキスト ボックス 33">
            <a:extLst>
              <a:ext uri="{FF2B5EF4-FFF2-40B4-BE49-F238E27FC236}">
                <a16:creationId xmlns:a16="http://schemas.microsoft.com/office/drawing/2014/main" id="{0A75B369-680A-B5B6-5A3F-CA7CC76EC6FC}"/>
              </a:ext>
            </a:extLst>
          </p:cNvPr>
          <p:cNvSpPr txBox="1"/>
          <p:nvPr/>
        </p:nvSpPr>
        <p:spPr>
          <a:xfrm>
            <a:off x="8271254" y="6217462"/>
            <a:ext cx="1787146" cy="738664"/>
          </a:xfrm>
          <a:prstGeom prst="rect">
            <a:avLst/>
          </a:prstGeom>
          <a:noFill/>
        </p:spPr>
        <p:txBody>
          <a:bodyPr wrap="square" rtlCol="0">
            <a:spAutoFit/>
          </a:bodyPr>
          <a:lstStyle/>
          <a:p>
            <a:r>
              <a:rPr kumimoji="1" lang="en-US" altLang="ja-JP" sz="1400" b="1" dirty="0">
                <a:solidFill>
                  <a:srgbClr val="0000FF"/>
                </a:solidFill>
              </a:rPr>
              <a:t>Neutrino Facility in J-PARC (Beam window)</a:t>
            </a:r>
            <a:endParaRPr kumimoji="1" lang="ja-JP" altLang="en-US" sz="1400" b="1" dirty="0">
              <a:solidFill>
                <a:srgbClr val="0000FF"/>
              </a:solidFill>
            </a:endParaRPr>
          </a:p>
        </p:txBody>
      </p:sp>
      <p:cxnSp>
        <p:nvCxnSpPr>
          <p:cNvPr id="47" name="直線矢印コネクタ 46">
            <a:extLst>
              <a:ext uri="{FF2B5EF4-FFF2-40B4-BE49-F238E27FC236}">
                <a16:creationId xmlns:a16="http://schemas.microsoft.com/office/drawing/2014/main" id="{85C1CB4F-973C-919F-A554-C1C0410FD847}"/>
              </a:ext>
            </a:extLst>
          </p:cNvPr>
          <p:cNvCxnSpPr>
            <a:cxnSpLocks/>
            <a:endCxn id="49" idx="0"/>
          </p:cNvCxnSpPr>
          <p:nvPr/>
        </p:nvCxnSpPr>
        <p:spPr>
          <a:xfrm flipV="1">
            <a:off x="8915400" y="4493504"/>
            <a:ext cx="1036298" cy="746437"/>
          </a:xfrm>
          <a:prstGeom prst="straightConnector1">
            <a:avLst/>
          </a:prstGeom>
          <a:ln w="76200">
            <a:solidFill>
              <a:srgbClr val="0000FF"/>
            </a:solidFill>
            <a:prstDash val="sysDot"/>
            <a:tailEnd type="triangle"/>
          </a:ln>
        </p:spPr>
        <p:style>
          <a:lnRef idx="2">
            <a:schemeClr val="accent1"/>
          </a:lnRef>
          <a:fillRef idx="0">
            <a:schemeClr val="accent1"/>
          </a:fillRef>
          <a:effectRef idx="1">
            <a:schemeClr val="accent1"/>
          </a:effectRef>
          <a:fontRef idx="minor">
            <a:schemeClr val="tx1"/>
          </a:fontRef>
        </p:style>
      </p:cxnSp>
      <p:pic>
        <p:nvPicPr>
          <p:cNvPr id="64" name="Picture 2">
            <a:extLst>
              <a:ext uri="{FF2B5EF4-FFF2-40B4-BE49-F238E27FC236}">
                <a16:creationId xmlns:a16="http://schemas.microsoft.com/office/drawing/2014/main" id="{060621FD-34C1-7ED5-698F-E07ACC5EE306}"/>
              </a:ext>
            </a:extLst>
          </p:cNvPr>
          <p:cNvPicPr>
            <a:picLocks noChangeAspect="1" noChangeArrowheads="1"/>
          </p:cNvPicPr>
          <p:nvPr/>
        </p:nvPicPr>
        <p:blipFill rotWithShape="1">
          <a:blip r:embed="rId13" cstate="email">
            <a:alphaModFix/>
            <a:extLst>
              <a:ext uri="{BEBA8EAE-BF5A-486C-A8C5-ECC9F3942E4B}">
                <a14:imgProps xmlns:a14="http://schemas.microsoft.com/office/drawing/2010/main">
                  <a14:imgLayer r:embed="rId14">
                    <a14:imgEffect>
                      <a14:sharpenSoften amount="25000"/>
                    </a14:imgEffect>
                    <a14:imgEffect>
                      <a14:brightnessContrast contrast="-40000"/>
                    </a14:imgEffect>
                  </a14:imgLayer>
                </a14:imgProps>
              </a:ext>
              <a:ext uri="{28A0092B-C50C-407E-A947-70E740481C1C}">
                <a14:useLocalDpi xmlns:a14="http://schemas.microsoft.com/office/drawing/2010/main"/>
              </a:ext>
            </a:extLst>
          </a:blip>
          <a:srcRect l="4091"/>
          <a:stretch/>
        </p:blipFill>
        <p:spPr bwMode="auto">
          <a:xfrm>
            <a:off x="8226683" y="4951955"/>
            <a:ext cx="1180634" cy="13051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582681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57C36-FFEB-286D-1C76-91CEF232D6AA}"/>
              </a:ext>
            </a:extLst>
          </p:cNvPr>
          <p:cNvSpPr>
            <a:spLocks noGrp="1"/>
          </p:cNvSpPr>
          <p:nvPr>
            <p:ph type="title"/>
          </p:nvPr>
        </p:nvSpPr>
        <p:spPr>
          <a:xfrm>
            <a:off x="101600" y="198695"/>
            <a:ext cx="11988800" cy="478624"/>
          </a:xfrm>
        </p:spPr>
        <p:txBody>
          <a:bodyPr/>
          <a:lstStyle/>
          <a:p>
            <a:r>
              <a:rPr lang="en-US" dirty="0">
                <a:solidFill>
                  <a:srgbClr val="0000FF"/>
                </a:solidFill>
              </a:rPr>
              <a:t>FRIB Target and Beam Dump (including plan)</a:t>
            </a:r>
          </a:p>
        </p:txBody>
      </p:sp>
      <p:sp>
        <p:nvSpPr>
          <p:cNvPr id="4" name="Slide Number Placeholder 3">
            <a:extLst>
              <a:ext uri="{FF2B5EF4-FFF2-40B4-BE49-F238E27FC236}">
                <a16:creationId xmlns:a16="http://schemas.microsoft.com/office/drawing/2014/main" id="{9D4DF33D-8AF3-FD9E-76D3-AB63C1513C99}"/>
              </a:ext>
            </a:extLst>
          </p:cNvPr>
          <p:cNvSpPr>
            <a:spLocks noGrp="1"/>
          </p:cNvSpPr>
          <p:nvPr>
            <p:ph type="sldNum" sz="quarter" idx="11"/>
          </p:nvPr>
        </p:nvSpPr>
        <p:spPr/>
        <p:txBody>
          <a:bodyPr/>
          <a:lstStyle/>
          <a:p>
            <a:pPr>
              <a:defRPr/>
            </a:pPr>
            <a:r>
              <a:rPr lang="en-US"/>
              <a:t>, Slide </a:t>
            </a:r>
            <a:fld id="{CF988859-7953-4624-98C4-717249B46A15}" type="slidenum">
              <a:rPr lang="en-US" smtClean="0"/>
              <a:pPr>
                <a:defRPr/>
              </a:pPr>
              <a:t>9</a:t>
            </a:fld>
            <a:endParaRPr lang="en-US" dirty="0"/>
          </a:p>
        </p:txBody>
      </p:sp>
      <p:pic>
        <p:nvPicPr>
          <p:cNvPr id="6" name="Picture 5">
            <a:extLst>
              <a:ext uri="{FF2B5EF4-FFF2-40B4-BE49-F238E27FC236}">
                <a16:creationId xmlns:a16="http://schemas.microsoft.com/office/drawing/2014/main" id="{DFBE78D3-3E05-1FE6-BDD5-795EDAD6933E}"/>
              </a:ext>
            </a:extLst>
          </p:cNvPr>
          <p:cNvPicPr>
            <a:picLocks noChangeAspect="1"/>
          </p:cNvPicPr>
          <p:nvPr/>
        </p:nvPicPr>
        <p:blipFill>
          <a:blip r:embed="rId2"/>
          <a:stretch>
            <a:fillRect/>
          </a:stretch>
        </p:blipFill>
        <p:spPr>
          <a:xfrm>
            <a:off x="1898947" y="895556"/>
            <a:ext cx="6093989" cy="2901404"/>
          </a:xfrm>
          <a:prstGeom prst="rect">
            <a:avLst/>
          </a:prstGeom>
        </p:spPr>
      </p:pic>
      <p:sp>
        <p:nvSpPr>
          <p:cNvPr id="7" name="TextBox 6">
            <a:extLst>
              <a:ext uri="{FF2B5EF4-FFF2-40B4-BE49-F238E27FC236}">
                <a16:creationId xmlns:a16="http://schemas.microsoft.com/office/drawing/2014/main" id="{A8C5FC7D-389D-DECD-0602-685C09853D51}"/>
              </a:ext>
            </a:extLst>
          </p:cNvPr>
          <p:cNvSpPr txBox="1"/>
          <p:nvPr/>
        </p:nvSpPr>
        <p:spPr>
          <a:xfrm>
            <a:off x="254496" y="2174078"/>
            <a:ext cx="1981200" cy="523220"/>
          </a:xfrm>
          <a:prstGeom prst="rect">
            <a:avLst/>
          </a:prstGeom>
          <a:noFill/>
        </p:spPr>
        <p:txBody>
          <a:bodyPr wrap="square" rtlCol="0">
            <a:spAutoFit/>
          </a:bodyPr>
          <a:lstStyle/>
          <a:p>
            <a:r>
              <a:rPr lang="en-US" sz="2800" b="1" dirty="0">
                <a:solidFill>
                  <a:srgbClr val="F103BE"/>
                </a:solidFill>
              </a:rPr>
              <a:t>Ion Beam</a:t>
            </a:r>
          </a:p>
        </p:txBody>
      </p:sp>
      <p:pic>
        <p:nvPicPr>
          <p:cNvPr id="13" name="Picture 12">
            <a:extLst>
              <a:ext uri="{FF2B5EF4-FFF2-40B4-BE49-F238E27FC236}">
                <a16:creationId xmlns:a16="http://schemas.microsoft.com/office/drawing/2014/main" id="{139ABEAC-154B-3A8C-9BE7-2B2C53542B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25496" y="2341020"/>
            <a:ext cx="3501671" cy="1868046"/>
          </a:xfrm>
          <a:prstGeom prst="rect">
            <a:avLst/>
          </a:prstGeom>
        </p:spPr>
      </p:pic>
      <p:pic>
        <p:nvPicPr>
          <p:cNvPr id="15" name="Picture 14">
            <a:extLst>
              <a:ext uri="{FF2B5EF4-FFF2-40B4-BE49-F238E27FC236}">
                <a16:creationId xmlns:a16="http://schemas.microsoft.com/office/drawing/2014/main" id="{14C1ECEE-2910-84C7-4EAA-44A5F2FDB354}"/>
              </a:ext>
            </a:extLst>
          </p:cNvPr>
          <p:cNvPicPr>
            <a:picLocks noChangeAspect="1"/>
          </p:cNvPicPr>
          <p:nvPr/>
        </p:nvPicPr>
        <p:blipFill>
          <a:blip r:embed="rId4"/>
          <a:stretch>
            <a:fillRect/>
          </a:stretch>
        </p:blipFill>
        <p:spPr>
          <a:xfrm>
            <a:off x="4199065" y="4545009"/>
            <a:ext cx="4788907" cy="2189215"/>
          </a:xfrm>
          <a:prstGeom prst="rect">
            <a:avLst/>
          </a:prstGeom>
        </p:spPr>
      </p:pic>
      <p:cxnSp>
        <p:nvCxnSpPr>
          <p:cNvPr id="17" name="Straight Arrow Connector 16">
            <a:extLst>
              <a:ext uri="{FF2B5EF4-FFF2-40B4-BE49-F238E27FC236}">
                <a16:creationId xmlns:a16="http://schemas.microsoft.com/office/drawing/2014/main" id="{9EBF1E6C-3718-ECD6-4896-7C04567621E2}"/>
              </a:ext>
            </a:extLst>
          </p:cNvPr>
          <p:cNvCxnSpPr>
            <a:cxnSpLocks/>
          </p:cNvCxnSpPr>
          <p:nvPr/>
        </p:nvCxnSpPr>
        <p:spPr>
          <a:xfrm flipV="1">
            <a:off x="7978698" y="4332889"/>
            <a:ext cx="1379664" cy="884677"/>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99EA4A2C-979B-F938-00E6-FFF2710E8A53}"/>
              </a:ext>
            </a:extLst>
          </p:cNvPr>
          <p:cNvSpPr txBox="1"/>
          <p:nvPr/>
        </p:nvSpPr>
        <p:spPr>
          <a:xfrm>
            <a:off x="7981950" y="5834892"/>
            <a:ext cx="4210050" cy="830997"/>
          </a:xfrm>
          <a:prstGeom prst="rect">
            <a:avLst/>
          </a:prstGeom>
          <a:noFill/>
        </p:spPr>
        <p:txBody>
          <a:bodyPr wrap="square">
            <a:spAutoFit/>
          </a:bodyPr>
          <a:lstStyle/>
          <a:p>
            <a:r>
              <a:rPr lang="en-US" sz="1200" b="1" i="1" dirty="0">
                <a:solidFill>
                  <a:srgbClr val="0000FF"/>
                </a:solidFill>
              </a:rPr>
              <a:t>T. </a:t>
            </a:r>
            <a:r>
              <a:rPr lang="en-US" sz="1200" b="1" i="1" dirty="0" err="1">
                <a:solidFill>
                  <a:srgbClr val="0000FF"/>
                </a:solidFill>
              </a:rPr>
              <a:t>Glasmacher</a:t>
            </a:r>
            <a:r>
              <a:rPr lang="en-US" sz="1200" b="1" i="1" dirty="0">
                <a:solidFill>
                  <a:srgbClr val="0000FF"/>
                </a:solidFill>
              </a:rPr>
              <a:t>, A. Gade, G. </a:t>
            </a:r>
            <a:r>
              <a:rPr lang="en-US" sz="1200" b="1" i="1" dirty="0" err="1">
                <a:solidFill>
                  <a:srgbClr val="0000FF"/>
                </a:solidFill>
              </a:rPr>
              <a:t>Bollen</a:t>
            </a:r>
            <a:r>
              <a:rPr lang="en-US" sz="1200" b="1" i="1" dirty="0">
                <a:solidFill>
                  <a:srgbClr val="0000FF"/>
                </a:solidFill>
              </a:rPr>
              <a:t> &amp; J. Wei, The Facility for Rare Isotope Beams: Providing New Opportunities for Science, Nuclear Physics News, Vol. 34, No. 3, 2024, pp.5-12.</a:t>
            </a:r>
          </a:p>
        </p:txBody>
      </p:sp>
      <p:sp>
        <p:nvSpPr>
          <p:cNvPr id="19" name="TextBox 18">
            <a:extLst>
              <a:ext uri="{FF2B5EF4-FFF2-40B4-BE49-F238E27FC236}">
                <a16:creationId xmlns:a16="http://schemas.microsoft.com/office/drawing/2014/main" id="{358FFB0C-0B28-0BD3-8D98-FFDF27288BAB}"/>
              </a:ext>
            </a:extLst>
          </p:cNvPr>
          <p:cNvSpPr txBox="1"/>
          <p:nvPr/>
        </p:nvSpPr>
        <p:spPr>
          <a:xfrm>
            <a:off x="3645341" y="3926527"/>
            <a:ext cx="2104661" cy="923330"/>
          </a:xfrm>
          <a:prstGeom prst="rect">
            <a:avLst/>
          </a:prstGeom>
          <a:solidFill>
            <a:schemeClr val="accent2">
              <a:lumMod val="20000"/>
              <a:lumOff val="80000"/>
            </a:schemeClr>
          </a:solidFill>
        </p:spPr>
        <p:txBody>
          <a:bodyPr wrap="square" rtlCol="0">
            <a:spAutoFit/>
          </a:bodyPr>
          <a:lstStyle/>
          <a:p>
            <a:pPr marL="285750" indent="-285750">
              <a:buFont typeface="Wingdings" panose="05000000000000000000" pitchFamily="2" charset="2"/>
              <a:buChar char="Ø"/>
            </a:pPr>
            <a:r>
              <a:rPr lang="en-US" b="1" dirty="0">
                <a:solidFill>
                  <a:srgbClr val="FF0000"/>
                </a:solidFill>
              </a:rPr>
              <a:t>Present Beam Bump (20 kW operation)</a:t>
            </a:r>
          </a:p>
        </p:txBody>
      </p:sp>
      <p:sp>
        <p:nvSpPr>
          <p:cNvPr id="20" name="TextBox 19">
            <a:extLst>
              <a:ext uri="{FF2B5EF4-FFF2-40B4-BE49-F238E27FC236}">
                <a16:creationId xmlns:a16="http://schemas.microsoft.com/office/drawing/2014/main" id="{260F77FA-8F91-1B2B-E78B-10C5F70BCDE8}"/>
              </a:ext>
            </a:extLst>
          </p:cNvPr>
          <p:cNvSpPr txBox="1"/>
          <p:nvPr/>
        </p:nvSpPr>
        <p:spPr>
          <a:xfrm>
            <a:off x="5985997" y="3903664"/>
            <a:ext cx="2881613" cy="646331"/>
          </a:xfrm>
          <a:prstGeom prst="rect">
            <a:avLst/>
          </a:prstGeom>
          <a:solidFill>
            <a:schemeClr val="accent2">
              <a:lumMod val="20000"/>
              <a:lumOff val="80000"/>
            </a:schemeClr>
          </a:solidFill>
          <a:ln w="38100">
            <a:solidFill>
              <a:srgbClr val="FF0000"/>
            </a:solidFill>
          </a:ln>
        </p:spPr>
        <p:txBody>
          <a:bodyPr wrap="square" rtlCol="0">
            <a:spAutoFit/>
          </a:bodyPr>
          <a:lstStyle/>
          <a:p>
            <a:pPr marL="285750" indent="-285750">
              <a:buFont typeface="Wingdings" panose="05000000000000000000" pitchFamily="2" charset="2"/>
              <a:buChar char="Ø"/>
            </a:pPr>
            <a:r>
              <a:rPr lang="en-US" dirty="0">
                <a:solidFill>
                  <a:srgbClr val="FF0000"/>
                </a:solidFill>
              </a:rPr>
              <a:t>Next Step Beam Bump (more than 50 kW)</a:t>
            </a:r>
          </a:p>
        </p:txBody>
      </p:sp>
      <p:pic>
        <p:nvPicPr>
          <p:cNvPr id="23" name="Picture 22">
            <a:extLst>
              <a:ext uri="{FF2B5EF4-FFF2-40B4-BE49-F238E27FC236}">
                <a16:creationId xmlns:a16="http://schemas.microsoft.com/office/drawing/2014/main" id="{F401CF1F-7814-3FE8-A47D-5C1F2B1E2C0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8623" y="4262420"/>
            <a:ext cx="3700052" cy="1700024"/>
          </a:xfrm>
          <a:prstGeom prst="rect">
            <a:avLst/>
          </a:prstGeom>
        </p:spPr>
      </p:pic>
      <p:sp>
        <p:nvSpPr>
          <p:cNvPr id="24" name="TextBox 23">
            <a:extLst>
              <a:ext uri="{FF2B5EF4-FFF2-40B4-BE49-F238E27FC236}">
                <a16:creationId xmlns:a16="http://schemas.microsoft.com/office/drawing/2014/main" id="{706A5E14-30BB-A828-ED69-7D3DFF64642C}"/>
              </a:ext>
            </a:extLst>
          </p:cNvPr>
          <p:cNvSpPr txBox="1"/>
          <p:nvPr/>
        </p:nvSpPr>
        <p:spPr>
          <a:xfrm>
            <a:off x="356329" y="3857458"/>
            <a:ext cx="2713830" cy="400110"/>
          </a:xfrm>
          <a:prstGeom prst="rect">
            <a:avLst/>
          </a:prstGeom>
          <a:solidFill>
            <a:schemeClr val="accent2">
              <a:lumMod val="20000"/>
              <a:lumOff val="80000"/>
            </a:schemeClr>
          </a:solidFill>
        </p:spPr>
        <p:txBody>
          <a:bodyPr wrap="square" rtlCol="0">
            <a:spAutoFit/>
          </a:bodyPr>
          <a:lstStyle/>
          <a:p>
            <a:pPr marL="285750" indent="-285750">
              <a:buFont typeface="Wingdings" panose="05000000000000000000" pitchFamily="2" charset="2"/>
              <a:buChar char="Ø"/>
            </a:pPr>
            <a:r>
              <a:rPr lang="en-US" sz="2000" b="1" dirty="0">
                <a:solidFill>
                  <a:srgbClr val="0000FF"/>
                </a:solidFill>
              </a:rPr>
              <a:t>Target (graphite)</a:t>
            </a:r>
          </a:p>
        </p:txBody>
      </p:sp>
      <p:cxnSp>
        <p:nvCxnSpPr>
          <p:cNvPr id="26" name="Straight Arrow Connector 25">
            <a:extLst>
              <a:ext uri="{FF2B5EF4-FFF2-40B4-BE49-F238E27FC236}">
                <a16:creationId xmlns:a16="http://schemas.microsoft.com/office/drawing/2014/main" id="{A19B83C5-BB57-5F49-D8AE-9E28BD5E61A3}"/>
              </a:ext>
            </a:extLst>
          </p:cNvPr>
          <p:cNvCxnSpPr/>
          <p:nvPr/>
        </p:nvCxnSpPr>
        <p:spPr>
          <a:xfrm>
            <a:off x="2362200" y="2514600"/>
            <a:ext cx="16002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7" name="Freeform: Shape 26">
            <a:extLst>
              <a:ext uri="{FF2B5EF4-FFF2-40B4-BE49-F238E27FC236}">
                <a16:creationId xmlns:a16="http://schemas.microsoft.com/office/drawing/2014/main" id="{A27DF6DE-FF36-2713-11B5-3A5C8FC88F2B}"/>
              </a:ext>
            </a:extLst>
          </p:cNvPr>
          <p:cNvSpPr/>
          <p:nvPr/>
        </p:nvSpPr>
        <p:spPr>
          <a:xfrm>
            <a:off x="3886200" y="2481943"/>
            <a:ext cx="1306286" cy="491567"/>
          </a:xfrm>
          <a:custGeom>
            <a:avLst/>
            <a:gdLst>
              <a:gd name="connsiteX0" fmla="*/ 0 w 1306286"/>
              <a:gd name="connsiteY0" fmla="*/ 0 h 491567"/>
              <a:gd name="connsiteX1" fmla="*/ 707571 w 1306286"/>
              <a:gd name="connsiteY1" fmla="*/ 119743 h 491567"/>
              <a:gd name="connsiteX2" fmla="*/ 1164771 w 1306286"/>
              <a:gd name="connsiteY2" fmla="*/ 435428 h 491567"/>
              <a:gd name="connsiteX3" fmla="*/ 1306286 w 1306286"/>
              <a:gd name="connsiteY3" fmla="*/ 489857 h 491567"/>
            </a:gdLst>
            <a:ahLst/>
            <a:cxnLst>
              <a:cxn ang="0">
                <a:pos x="connsiteX0" y="connsiteY0"/>
              </a:cxn>
              <a:cxn ang="0">
                <a:pos x="connsiteX1" y="connsiteY1"/>
              </a:cxn>
              <a:cxn ang="0">
                <a:pos x="connsiteX2" y="connsiteY2"/>
              </a:cxn>
              <a:cxn ang="0">
                <a:pos x="connsiteX3" y="connsiteY3"/>
              </a:cxn>
            </a:cxnLst>
            <a:rect l="l" t="t" r="r" b="b"/>
            <a:pathLst>
              <a:path w="1306286" h="491567">
                <a:moveTo>
                  <a:pt x="0" y="0"/>
                </a:moveTo>
                <a:cubicBezTo>
                  <a:pt x="256721" y="23586"/>
                  <a:pt x="513443" y="47172"/>
                  <a:pt x="707571" y="119743"/>
                </a:cubicBezTo>
                <a:cubicBezTo>
                  <a:pt x="901700" y="192314"/>
                  <a:pt x="1064985" y="373742"/>
                  <a:pt x="1164771" y="435428"/>
                </a:cubicBezTo>
                <a:cubicBezTo>
                  <a:pt x="1264557" y="497114"/>
                  <a:pt x="1285421" y="493485"/>
                  <a:pt x="1306286" y="489857"/>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5E81BAF-1655-A028-E399-1215FE0168E3}"/>
              </a:ext>
            </a:extLst>
          </p:cNvPr>
          <p:cNvSpPr txBox="1"/>
          <p:nvPr/>
        </p:nvSpPr>
        <p:spPr>
          <a:xfrm>
            <a:off x="9990922" y="4083344"/>
            <a:ext cx="2218256" cy="461665"/>
          </a:xfrm>
          <a:prstGeom prst="rect">
            <a:avLst/>
          </a:prstGeom>
          <a:solidFill>
            <a:schemeClr val="bg1"/>
          </a:solidFill>
        </p:spPr>
        <p:txBody>
          <a:bodyPr wrap="square">
            <a:spAutoFit/>
          </a:bodyPr>
          <a:lstStyle/>
          <a:p>
            <a:r>
              <a:rPr lang="en-US" sz="1200" b="1" i="1" dirty="0">
                <a:solidFill>
                  <a:srgbClr val="0000FF"/>
                </a:solidFill>
              </a:rPr>
              <a:t>From </a:t>
            </a:r>
            <a:r>
              <a:rPr lang="en-US" sz="1200" b="1" i="1" dirty="0" err="1">
                <a:solidFill>
                  <a:srgbClr val="0000FF"/>
                </a:solidFill>
              </a:rPr>
              <a:t>M.Avilov</a:t>
            </a:r>
            <a:r>
              <a:rPr lang="en-US" sz="1200" b="1" i="1" dirty="0">
                <a:solidFill>
                  <a:srgbClr val="0000FF"/>
                </a:solidFill>
              </a:rPr>
              <a:t>, HPTW-2018, June 4th - 8th 2018. </a:t>
            </a:r>
          </a:p>
        </p:txBody>
      </p:sp>
      <p:sp>
        <p:nvSpPr>
          <p:cNvPr id="10" name="テキスト ボックス 9">
            <a:extLst>
              <a:ext uri="{FF2B5EF4-FFF2-40B4-BE49-F238E27FC236}">
                <a16:creationId xmlns:a16="http://schemas.microsoft.com/office/drawing/2014/main" id="{5C2E75FE-1576-95CC-45E7-241303202D04}"/>
              </a:ext>
            </a:extLst>
          </p:cNvPr>
          <p:cNvSpPr txBox="1"/>
          <p:nvPr/>
        </p:nvSpPr>
        <p:spPr>
          <a:xfrm>
            <a:off x="8119441" y="887084"/>
            <a:ext cx="4054418" cy="1569660"/>
          </a:xfrm>
          <a:prstGeom prst="rect">
            <a:avLst/>
          </a:prstGeom>
          <a:solidFill>
            <a:schemeClr val="accent1">
              <a:lumMod val="20000"/>
              <a:lumOff val="80000"/>
            </a:schemeClr>
          </a:solidFill>
        </p:spPr>
        <p:txBody>
          <a:bodyPr wrap="square">
            <a:spAutoFit/>
          </a:bodyPr>
          <a:lstStyle/>
          <a:p>
            <a:pPr marL="285750" indent="-285750">
              <a:buFont typeface="Arial" panose="020B0604020202020204" pitchFamily="34" charset="0"/>
              <a:buChar char="•"/>
            </a:pPr>
            <a:r>
              <a:rPr lang="en-US" altLang="ja-JP" sz="1600" b="1" dirty="0"/>
              <a:t>Ti-alloy shell thickness 0.5 mm to reduce power deposition in the shell </a:t>
            </a:r>
          </a:p>
          <a:p>
            <a:pPr marL="285750" indent="-285750">
              <a:buFont typeface="Arial" panose="020B0604020202020204" pitchFamily="34" charset="0"/>
              <a:buChar char="•"/>
            </a:pPr>
            <a:r>
              <a:rPr lang="en-US" altLang="ja-JP" sz="1600" b="1" dirty="0"/>
              <a:t> 600 rpm and 70 cm diameter to limit maximum temperature and amplitude of temperature changes </a:t>
            </a:r>
          </a:p>
          <a:p>
            <a:pPr marL="285750" indent="-285750">
              <a:buFont typeface="Arial" panose="020B0604020202020204" pitchFamily="34" charset="0"/>
              <a:buChar char="•"/>
            </a:pPr>
            <a:r>
              <a:rPr lang="en-US" altLang="ja-JP" sz="1600" b="1" dirty="0"/>
              <a:t>60 </a:t>
            </a:r>
            <a:r>
              <a:rPr lang="en-US" altLang="ja-JP" sz="1600" b="1" dirty="0" err="1"/>
              <a:t>gpm</a:t>
            </a:r>
            <a:r>
              <a:rPr lang="en-US" altLang="ja-JP" sz="1600" b="1" dirty="0"/>
              <a:t> water flow to provide cooling</a:t>
            </a:r>
            <a:endParaRPr lang="ja-JP" altLang="en-US" sz="1600" b="1" dirty="0"/>
          </a:p>
        </p:txBody>
      </p:sp>
      <p:pic>
        <p:nvPicPr>
          <p:cNvPr id="3" name="図 2">
            <a:extLst>
              <a:ext uri="{FF2B5EF4-FFF2-40B4-BE49-F238E27FC236}">
                <a16:creationId xmlns:a16="http://schemas.microsoft.com/office/drawing/2014/main" id="{6DC17141-29F3-D837-319C-2857D02A1D7E}"/>
              </a:ext>
            </a:extLst>
          </p:cNvPr>
          <p:cNvPicPr>
            <a:picLocks noChangeAspect="1"/>
          </p:cNvPicPr>
          <p:nvPr/>
        </p:nvPicPr>
        <p:blipFill>
          <a:blip r:embed="rId6"/>
          <a:stretch>
            <a:fillRect/>
          </a:stretch>
        </p:blipFill>
        <p:spPr>
          <a:xfrm>
            <a:off x="10570509" y="4498320"/>
            <a:ext cx="1556658" cy="1264485"/>
          </a:xfrm>
          <a:prstGeom prst="rect">
            <a:avLst/>
          </a:prstGeom>
        </p:spPr>
      </p:pic>
    </p:spTree>
    <p:extLst>
      <p:ext uri="{BB962C8B-B14F-4D97-AF65-F5344CB8AC3E}">
        <p14:creationId xmlns:p14="http://schemas.microsoft.com/office/powerpoint/2010/main" val="3378553232"/>
      </p:ext>
    </p:extLst>
  </p:cSld>
  <p:clrMapOvr>
    <a:masterClrMapping/>
  </p:clrMapOvr>
</p:sld>
</file>

<file path=ppt/theme/theme1.xml><?xml version="1.0" encoding="utf-8"?>
<a:theme xmlns:a="http://schemas.openxmlformats.org/drawingml/2006/main" name="1_FRIB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RIB-PowerPoint-Template-16x9-v5" id="{386E0BD5-C86C-4D62-9771-31771216E89C}" vid="{4ACF4385-ADC6-4C4F-9B7B-D66EF0FAE73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C43E88E89B8C946A002C10CDEE20D39" ma:contentTypeVersion="1" ma:contentTypeDescription="Create a new document." ma:contentTypeScope="" ma:versionID="945761295e458ef745989fae9a360246">
  <xsd:schema xmlns:xsd="http://www.w3.org/2001/XMLSchema" xmlns:xs="http://www.w3.org/2001/XMLSchema" xmlns:p="http://schemas.microsoft.com/office/2006/metadata/properties" xmlns:ns2="http://schemas.microsoft.com/sharepoint/v4" targetNamespace="http://schemas.microsoft.com/office/2006/metadata/properties" ma:root="true" ma:fieldsID="7d47d7ec698e4a557d3174bd2381506b" ns2:_="">
    <xsd:import namespace="http://schemas.microsoft.com/sharepoint/v4"/>
    <xsd:element name="properties">
      <xsd:complexType>
        <xsd:sequence>
          <xsd:element name="documentManagement">
            <xsd:complexType>
              <xsd:all>
                <xsd:element ref="ns2: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8"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documentManagement>
    <IconOverlay xmlns="http://schemas.microsoft.com/sharepoint/v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4812ABD-4B91-4AF9-8853-B072EEB080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4BA702D-F6E6-4314-8945-369A109C75F9}">
  <ds:schemaRefs>
    <ds:schemaRef ds:uri="http://schemas.microsoft.com/office/2006/documentManagement/types"/>
    <ds:schemaRef ds:uri="http://schemas.microsoft.com/office/2006/metadata/properties"/>
    <ds:schemaRef ds:uri="http://purl.org/dc/terms/"/>
    <ds:schemaRef ds:uri="http://schemas.microsoft.com/sharepoint/v4"/>
    <ds:schemaRef ds:uri="http://purl.org/dc/elements/1.1/"/>
    <ds:schemaRef ds:uri="http://purl.org/dc/dcmitype/"/>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B76CD61-6042-403B-B3F6-04E51A8FF76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19261</TotalTime>
  <Words>5507</Words>
  <Application>Microsoft Office PowerPoint</Application>
  <PresentationFormat>ワイド画面</PresentationFormat>
  <Paragraphs>926</Paragraphs>
  <Slides>35</Slides>
  <Notes>2</Notes>
  <HiddenSlides>0</HiddenSlides>
  <MMClips>0</MMClips>
  <ScaleCrop>false</ScaleCrop>
  <HeadingPairs>
    <vt:vector size="8" baseType="variant">
      <vt:variant>
        <vt:lpstr>使用されているフォント</vt:lpstr>
      </vt:variant>
      <vt:variant>
        <vt:i4>21</vt:i4>
      </vt:variant>
      <vt:variant>
        <vt:lpstr>テーマ</vt:lpstr>
      </vt:variant>
      <vt:variant>
        <vt:i4>1</vt:i4>
      </vt:variant>
      <vt:variant>
        <vt:lpstr>埋め込まれた OLE サーバー</vt:lpstr>
      </vt:variant>
      <vt:variant>
        <vt:i4>1</vt:i4>
      </vt:variant>
      <vt:variant>
        <vt:lpstr>スライド タイトル</vt:lpstr>
      </vt:variant>
      <vt:variant>
        <vt:i4>35</vt:i4>
      </vt:variant>
    </vt:vector>
  </HeadingPairs>
  <TitlesOfParts>
    <vt:vector size="58" baseType="lpstr">
      <vt:lpstr>-apple-system</vt:lpstr>
      <vt:lpstr>ArialMT</vt:lpstr>
      <vt:lpstr>Harding</vt:lpstr>
      <vt:lpstr>Lucida Grande</vt:lpstr>
      <vt:lpstr>ＭＳ Ｐゴシック</vt:lpstr>
      <vt:lpstr>ヒラギノ角ゴ Pro W3</vt:lpstr>
      <vt:lpstr>メイリオ</vt:lpstr>
      <vt:lpstr>游ゴシック</vt:lpstr>
      <vt:lpstr>游明朝</vt:lpstr>
      <vt:lpstr>Arial</vt:lpstr>
      <vt:lpstr>Arial Black</vt:lpstr>
      <vt:lpstr>Arial Rounded MT Bold</vt:lpstr>
      <vt:lpstr>Britannic Bold</vt:lpstr>
      <vt:lpstr>Calibri</vt:lpstr>
      <vt:lpstr>Cambria Math</vt:lpstr>
      <vt:lpstr>Helvetica</vt:lpstr>
      <vt:lpstr>Roboto</vt:lpstr>
      <vt:lpstr>Symbol</vt:lpstr>
      <vt:lpstr>Times New Roman</vt:lpstr>
      <vt:lpstr>Verdana</vt:lpstr>
      <vt:lpstr>Wingdings</vt:lpstr>
      <vt:lpstr>1_FRIB3</vt:lpstr>
      <vt:lpstr>KGPlot</vt:lpstr>
      <vt:lpstr>Status and Plan of Materials and the Radiation Damage Analysis in FRIB</vt:lpstr>
      <vt:lpstr>Radiation Damage – General Phenomena and Design Requirement for lifetime</vt:lpstr>
      <vt:lpstr>Materials for High-Power Targetry System</vt:lpstr>
      <vt:lpstr>Void Swelling Resistance</vt:lpstr>
      <vt:lpstr>FRIB (Facility for Rare Isotope Beams)</vt:lpstr>
      <vt:lpstr>Background        FRIB (Facility for Rare Isotope Beams)</vt:lpstr>
      <vt:lpstr>FRIB Rump-up Schedule</vt:lpstr>
      <vt:lpstr>PowerPoint プレゼンテーション</vt:lpstr>
      <vt:lpstr>FRIB Target and Beam Dump (including plan)</vt:lpstr>
      <vt:lpstr>World’s Accelerator Device Employing or Planning Ti-6Al-4V Alloy</vt:lpstr>
      <vt:lpstr>Device List of high-power targetry system of FRIB  (Uranium beam case) (including conceptual design evaluation)</vt:lpstr>
      <vt:lpstr>Beam Dump Ti Alloys  - Irradiation Damage Behavior</vt:lpstr>
      <vt:lpstr>BLIP Irradiation of BLN Results under RaDIATE Collaboration</vt:lpstr>
      <vt:lpstr>Radiation damage effect of Ti-64 (annealed) by high energy protons</vt:lpstr>
      <vt:lpstr>Radiation damage effect of Ti-15-3 (STA) by high energy protons</vt:lpstr>
      <vt:lpstr>Higher dpa - Low energy Ion Irradiation Experiment</vt:lpstr>
      <vt:lpstr>Nano-Hardness (Irradiation at RT)</vt:lpstr>
      <vt:lpstr>Ti-15-3ST2A (irradiated at 300℃) nano-hardness</vt:lpstr>
      <vt:lpstr>Materials Challenge (High Entropy Ti-Based Alloy)  For Application</vt:lpstr>
      <vt:lpstr>Advanced Materials Challenge (High Entropy Ti-Based Alloy)  For Application</vt:lpstr>
      <vt:lpstr>Fe-Mn-Cr-V-Al-C HEA </vt:lpstr>
      <vt:lpstr>Advanced Materials Challenge (High Entropy W-Based Alloy)  For Application</vt:lpstr>
      <vt:lpstr>Next Step-1 plan for 50 kW (Mid. 2025) and 100 kW operation</vt:lpstr>
      <vt:lpstr>Next Step-2 plan for 50 kW (Mid. 2025) and 100 kW operation</vt:lpstr>
      <vt:lpstr>Next Step-3 plan for 50 kW (Mid. 2025) and 100 kW operation</vt:lpstr>
      <vt:lpstr>Summary</vt:lpstr>
      <vt:lpstr>Acknowledgments</vt:lpstr>
      <vt:lpstr>PowerPoint プレゼンテーション</vt:lpstr>
      <vt:lpstr>Updated Fabrication Test of Beam Window in J-PARC (Neutrino Facility)</vt:lpstr>
      <vt:lpstr>PowerPoint プレゼンテーション</vt:lpstr>
      <vt:lpstr>Phase transformation of ω phase precursor in metastable β phase of Ti-15-3 ST (irrad. at RT) </vt:lpstr>
      <vt:lpstr>Nano-hardness change of Ti-64 (irradiated at RT) &amp; TEM observation </vt:lpstr>
      <vt:lpstr>Graphite Radiation Damage - Amorphous below 500oC</vt:lpstr>
      <vt:lpstr>PowerPoint プレゼンテーション</vt:lpstr>
      <vt:lpstr>PowerPoint プレゼンテーション</vt:lpstr>
    </vt:vector>
  </TitlesOfParts>
  <Company>FRIB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A13 Radiation Damage R&amp;D Plans for High Power Operations</dc:title>
  <dc:creator>Wakai, Eiichi</dc:creator>
  <cp:lastModifiedBy>eiichi wakai</cp:lastModifiedBy>
  <cp:revision>404</cp:revision>
  <cp:lastPrinted>2024-10-25T00:54:14Z</cp:lastPrinted>
  <dcterms:created xsi:type="dcterms:W3CDTF">2023-05-16T14:40:51Z</dcterms:created>
  <dcterms:modified xsi:type="dcterms:W3CDTF">2024-11-01T08:52:30Z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0x010100CC43E88E89B8C946A002C10CDEE20D39</vt:lpwstr>
  </property>
  <property fmtid="{D5CDD505-2E9C-101B-9397-08002B2CF9AE}" pid="3" name="TemplateUrl">
    <vt:lpwstr/>
  </property>
  <property fmtid="{D5CDD505-2E9C-101B-9397-08002B2CF9AE}" pid="4" name="xd_Signature">
    <vt:bool>false</vt:bool>
  </property>
  <property fmtid="{D5CDD505-2E9C-101B-9397-08002B2CF9AE}" pid="5" name="xd_ProgID">
    <vt:lpwstr/>
  </property>
  <property fmtid="{D5CDD505-2E9C-101B-9397-08002B2CF9AE}" pid="6" name="Order">
    <vt:r8>5600</vt:r8>
  </property>
  <property fmtid="{D5CDD505-2E9C-101B-9397-08002B2CF9AE}" pid="7" name="Author_">
    <vt:lpwstr>447;#Parsons, Alex|61354939-8ef1-40bf-a344-a283b52ba8e0</vt:lpwstr>
  </property>
  <property fmtid="{D5CDD505-2E9C-101B-9397-08002B2CF9AE}" pid="8" name="Subcategory_">
    <vt:lpwstr>283;#FM|6b363047-e12c-44ec-9837-aeed4884c22d</vt:lpwstr>
  </property>
  <property fmtid="{D5CDD505-2E9C-101B-9397-08002B2CF9AE}" pid="9" name="ECKeywords">
    <vt:lpwstr/>
  </property>
  <property fmtid="{D5CDD505-2E9C-101B-9397-08002B2CF9AE}" pid="10" name="WBS0">
    <vt:lpwstr>471;#S10000 Management and Administration|26ad7ea8-87d4-42ac-9781-b7fff1d89416</vt:lpwstr>
  </property>
  <property fmtid="{D5CDD505-2E9C-101B-9397-08002B2CF9AE}" pid="11" name="Tags10">
    <vt:lpwstr/>
  </property>
  <property fmtid="{D5CDD505-2E9C-101B-9397-08002B2CF9AE}" pid="12" name="WorkflowChangePath">
    <vt:lpwstr>141c4800-5459-4a0f-8f70-37b212b6aaa7,4;141c4800-5459-4a0f-8f70-37b212b6aaa7,4;141c4800-5459-4a0f-8f70-37b212b6aaa7,4;141c4800-5459-4a0f-8f70-37b212b6aaa7,6;141c4800-5459-4a0f-8f70-37b212b6aaa7,6;141c4800-5459-4a0f-8f70-37b212b6aaa7,6;141c4800-5459-4a0f-8f</vt:lpwstr>
  </property>
  <property fmtid="{D5CDD505-2E9C-101B-9397-08002B2CF9AE}" pid="13" name="DNS">
    <vt:lpwstr>44668;#S10000-FM-000454-R002</vt:lpwstr>
  </property>
  <property fmtid="{D5CDD505-2E9C-101B-9397-08002B2CF9AE}" pid="14" name="Archive Document Workflow">
    <vt:lpwstr>, </vt:lpwstr>
  </property>
  <property fmtid="{D5CDD505-2E9C-101B-9397-08002B2CF9AE}" pid="15" name="Submission Date">
    <vt:filetime>2023-08-09T16:57:02Z</vt:filetime>
  </property>
  <property fmtid="{D5CDD505-2E9C-101B-9397-08002B2CF9AE}" pid="16" name="Subcategory">
    <vt:lpwstr>20</vt:lpwstr>
  </property>
</Properties>
</file>