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0" r:id="rId4"/>
  </p:sldMasterIdLst>
  <p:notesMasterIdLst>
    <p:notesMasterId r:id="rId35"/>
  </p:notesMasterIdLst>
  <p:handoutMasterIdLst>
    <p:handoutMasterId r:id="rId36"/>
  </p:handoutMasterIdLst>
  <p:sldIdLst>
    <p:sldId id="270" r:id="rId5"/>
    <p:sldId id="277" r:id="rId6"/>
    <p:sldId id="1264" r:id="rId7"/>
    <p:sldId id="1233" r:id="rId8"/>
    <p:sldId id="1240" r:id="rId9"/>
    <p:sldId id="519" r:id="rId10"/>
    <p:sldId id="340" r:id="rId11"/>
    <p:sldId id="1241" r:id="rId12"/>
    <p:sldId id="1243" r:id="rId13"/>
    <p:sldId id="1248" r:id="rId14"/>
    <p:sldId id="1244" r:id="rId15"/>
    <p:sldId id="1246" r:id="rId16"/>
    <p:sldId id="1245" r:id="rId17"/>
    <p:sldId id="1247" r:id="rId18"/>
    <p:sldId id="1249" r:id="rId19"/>
    <p:sldId id="1250" r:id="rId20"/>
    <p:sldId id="1251" r:id="rId21"/>
    <p:sldId id="1252" r:id="rId22"/>
    <p:sldId id="275" r:id="rId23"/>
    <p:sldId id="1253" r:id="rId24"/>
    <p:sldId id="1256" r:id="rId25"/>
    <p:sldId id="1257" r:id="rId26"/>
    <p:sldId id="1259" r:id="rId27"/>
    <p:sldId id="1261" r:id="rId28"/>
    <p:sldId id="1263" r:id="rId29"/>
    <p:sldId id="1265" r:id="rId30"/>
    <p:sldId id="528" r:id="rId31"/>
    <p:sldId id="1266" r:id="rId32"/>
    <p:sldId id="1258" r:id="rId33"/>
    <p:sldId id="1267" r:id="rId34"/>
  </p:sldIdLst>
  <p:sldSz cx="12192000" cy="6858000"/>
  <p:notesSz cx="6950075" cy="9236075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308"/>
    <a:srgbClr val="FFAE1A"/>
    <a:srgbClr val="E7E9DE"/>
    <a:srgbClr val="0F0C8F"/>
    <a:srgbClr val="CC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19" autoAdjust="0"/>
    <p:restoredTop sz="94660"/>
  </p:normalViewPr>
  <p:slideViewPr>
    <p:cSldViewPr snapToObjects="1">
      <p:cViewPr varScale="1">
        <p:scale>
          <a:sx n="114" d="100"/>
          <a:sy n="114" d="100"/>
        </p:scale>
        <p:origin x="11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9174"/>
    </p:cViewPr>
  </p:sorterViewPr>
  <p:notesViewPr>
    <p:cSldViewPr snapToObjects="1">
      <p:cViewPr varScale="1">
        <p:scale>
          <a:sx n="73" d="100"/>
          <a:sy n="73" d="100"/>
        </p:scale>
        <p:origin x="2982" y="54"/>
      </p:cViewPr>
      <p:guideLst>
        <p:guide orient="horz" pos="2908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11" y="0"/>
            <a:ext cx="3011489" cy="463385"/>
          </a:xfrm>
          <a:prstGeom prst="rect">
            <a:avLst/>
          </a:prstGeom>
        </p:spPr>
        <p:txBody>
          <a:bodyPr vert="horz" lIns="90959" tIns="45479" rIns="90959" bIns="45479" rtlCol="0"/>
          <a:lstStyle>
            <a:lvl1pPr algn="r">
              <a:defRPr sz="1200"/>
            </a:lvl1pPr>
          </a:lstStyle>
          <a:p>
            <a:r>
              <a:rPr lang="en-US" sz="900" dirty="0"/>
              <a:t>3 May 2023</a:t>
            </a:r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489" cy="463385"/>
          </a:xfrm>
          <a:prstGeom prst="rect">
            <a:avLst/>
          </a:prstGeom>
        </p:spPr>
        <p:txBody>
          <a:bodyPr vert="horz" lIns="90959" tIns="45479" rIns="90959" bIns="45479" rtlCol="0"/>
          <a:lstStyle>
            <a:lvl1pPr algn="l">
              <a:defRPr sz="1200"/>
            </a:lvl1pPr>
          </a:lstStyle>
          <a:p>
            <a:r>
              <a:rPr lang="en-US" sz="900" dirty="0"/>
              <a:t>FRIB PowerPoint Template 16x9 Status</a:t>
            </a:r>
          </a:p>
          <a:p>
            <a:r>
              <a:rPr lang="en-US" sz="900" dirty="0"/>
              <a:t>Alex Parsons, FRIB Creative Director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788289" y="8450227"/>
            <a:ext cx="4729728" cy="703690"/>
          </a:xfrm>
          <a:prstGeom prst="rect">
            <a:avLst/>
          </a:prstGeom>
        </p:spPr>
        <p:txBody>
          <a:bodyPr vert="horz" lIns="94149" tIns="47074" rIns="94149" bIns="47074" rtlCol="0" anchor="b"/>
          <a:lstStyle>
            <a:lvl1pPr algn="l">
              <a:defRPr sz="1200"/>
            </a:lvl1pPr>
          </a:lstStyle>
          <a:p>
            <a:r>
              <a:rPr lang="en-US" sz="900" dirty="0"/>
              <a:t>Facility for Rare Isotope Beams</a:t>
            </a:r>
          </a:p>
          <a:p>
            <a:r>
              <a:rPr lang="en-US" sz="900" dirty="0"/>
              <a:t>U.S. Department of Energy Office of Science | Michigan State University</a:t>
            </a:r>
          </a:p>
          <a:p>
            <a:r>
              <a:rPr lang="en-US" sz="900" dirty="0"/>
              <a:t>640 South Shaw Lane • East Lansing, MI 48824, USA</a:t>
            </a:r>
          </a:p>
          <a:p>
            <a:r>
              <a:rPr lang="en-US" sz="900" dirty="0"/>
              <a:t>frib.msu.edu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" y="8403314"/>
            <a:ext cx="642863" cy="7506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36173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0C3F6D33-7C2E-44BB-B6EF-2876F56DBD42}" type="slidenum">
              <a:rPr lang="en-US" sz="90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11699" cy="461725"/>
          </a:xfrm>
          <a:prstGeom prst="rect">
            <a:avLst/>
          </a:prstGeom>
        </p:spPr>
        <p:txBody>
          <a:bodyPr vert="horz" wrap="square" lIns="91914" tIns="45956" rIns="91914" bIns="4595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2"/>
            <a:ext cx="3011699" cy="461725"/>
          </a:xfrm>
          <a:prstGeom prst="rect">
            <a:avLst/>
          </a:prstGeom>
        </p:spPr>
        <p:txBody>
          <a:bodyPr vert="horz" wrap="square" lIns="91914" tIns="45956" rIns="91914" bIns="45956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10/28/2024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914" tIns="45956" rIns="91914" bIns="4595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78"/>
            <a:ext cx="5560060" cy="4155519"/>
          </a:xfrm>
          <a:prstGeom prst="rect">
            <a:avLst/>
          </a:prstGeom>
        </p:spPr>
        <p:txBody>
          <a:bodyPr vert="horz" wrap="square" lIns="91914" tIns="45956" rIns="91914" bIns="4595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764"/>
            <a:ext cx="3011699" cy="461724"/>
          </a:xfrm>
          <a:prstGeom prst="rect">
            <a:avLst/>
          </a:prstGeom>
        </p:spPr>
        <p:txBody>
          <a:bodyPr vert="horz" wrap="square" lIns="91914" tIns="45956" rIns="91914" bIns="4595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764"/>
            <a:ext cx="3011699" cy="461724"/>
          </a:xfrm>
          <a:prstGeom prst="rect">
            <a:avLst/>
          </a:prstGeom>
        </p:spPr>
        <p:txBody>
          <a:bodyPr vert="horz" wrap="square" lIns="91914" tIns="45956" rIns="91914" bIns="4595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2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5" y="3147284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4"/>
            <a:ext cx="12192000" cy="256608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1100" kern="120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46592"/>
            <a:ext cx="1600200" cy="2043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42530"/>
            <a:ext cx="3200400" cy="701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83" y="5642961"/>
            <a:ext cx="2651760" cy="6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93552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7" y="1071570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56905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2" y="1067105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2" y="3581407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45674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5"/>
            <a:ext cx="58928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9" y="1067105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3" y="3581407"/>
            <a:ext cx="58927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9" y="3581407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17802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30951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079" y="6063452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62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89377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</p:sldLayoutIdLst>
  <p:hf hd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digital.library.unt.edu/ark:/67531/metadc829254/m2/1/high_res_d/1036615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0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Samuel J. Miller</a:t>
            </a:r>
            <a:br>
              <a:rPr lang="en-US" dirty="0"/>
            </a:br>
            <a:r>
              <a:rPr lang="en-US" dirty="0"/>
              <a:t>Mechanical Engineering Department Manager</a:t>
            </a:r>
            <a:br>
              <a:rPr lang="en-US" dirty="0"/>
            </a:br>
            <a:r>
              <a:rPr lang="en-US" dirty="0"/>
              <a:t>millers@frib.msu.edu</a:t>
            </a:r>
          </a:p>
          <a:p>
            <a:r>
              <a:rPr lang="en-US" dirty="0"/>
              <a:t>29 October 2024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95255" y="2713961"/>
            <a:ext cx="12001499" cy="1345259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Boiler and Pressure Vessel Analysis of a Mini-Channel Beam Dump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11CF0CE3-C40F-34B8-7116-937E1D7E9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399" y="3657600"/>
            <a:ext cx="4953000" cy="238974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" y="1067100"/>
            <a:ext cx="6299200" cy="4937460"/>
          </a:xfrm>
        </p:spPr>
        <p:txBody>
          <a:bodyPr/>
          <a:lstStyle/>
          <a:p>
            <a:r>
              <a:rPr lang="en-US" dirty="0"/>
              <a:t>BPVC Div. 2 Alternative Rules, Part 5: Design by Analysis Requirements is applied to the MCBD for structural validation</a:t>
            </a:r>
          </a:p>
          <a:p>
            <a:r>
              <a:rPr lang="en-US" dirty="0"/>
              <a:t>Normal operation and off normal cases during 20kW FRIB operations are considered</a:t>
            </a:r>
          </a:p>
          <a:p>
            <a:r>
              <a:rPr lang="en-US" dirty="0"/>
              <a:t>MCBD uses non-code materials and hence material properties used are compiled from material testing, Material properties database (MPDB software), literature, and testing</a:t>
            </a:r>
          </a:p>
          <a:p>
            <a:r>
              <a:rPr lang="en-US" dirty="0"/>
              <a:t>Radiation damage and high temperature creep effects are not considered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Boiler and Pressure Code (BPVC) – Design by Analysis Introduction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0567772F-FA5F-E273-0D98-38B440F098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2" t="19932" r="33114" b="12939"/>
          <a:stretch/>
        </p:blipFill>
        <p:spPr bwMode="auto">
          <a:xfrm>
            <a:off x="6553200" y="1056797"/>
            <a:ext cx="3414168" cy="319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rved Right Arrow 21">
            <a:extLst>
              <a:ext uri="{FF2B5EF4-FFF2-40B4-BE49-F238E27FC236}">
                <a16:creationId xmlns:a16="http://schemas.microsoft.com/office/drawing/2014/main" id="{AA6B18CA-9388-1768-E575-5130C4898534}"/>
              </a:ext>
            </a:extLst>
          </p:cNvPr>
          <p:cNvSpPr/>
          <p:nvPr/>
        </p:nvSpPr>
        <p:spPr>
          <a:xfrm>
            <a:off x="7391400" y="3348493"/>
            <a:ext cx="457200" cy="1020374"/>
          </a:xfrm>
          <a:prstGeom prst="curvedRightArrow">
            <a:avLst>
              <a:gd name="adj1" fmla="val 20273"/>
              <a:gd name="adj2" fmla="val 50000"/>
              <a:gd name="adj3" fmla="val 59224"/>
            </a:avLst>
          </a:prstGeom>
          <a:solidFill>
            <a:srgbClr val="FFAE1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89286-E24B-2950-62B5-9661FB9185BA}"/>
              </a:ext>
            </a:extLst>
          </p:cNvPr>
          <p:cNvSpPr txBox="1"/>
          <p:nvPr/>
        </p:nvSpPr>
        <p:spPr>
          <a:xfrm>
            <a:off x="9677400" y="1905000"/>
            <a:ext cx="2336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64308"/>
                </a:solidFill>
              </a:rPr>
              <a:t>MCBD Mechanical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48B378-4142-E36C-F6CE-FED5AD4CDF10}"/>
              </a:ext>
            </a:extLst>
          </p:cNvPr>
          <p:cNvSpPr txBox="1"/>
          <p:nvPr/>
        </p:nvSpPr>
        <p:spPr>
          <a:xfrm>
            <a:off x="8915400" y="5635823"/>
            <a:ext cx="2336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64308"/>
                </a:solidFill>
              </a:rPr>
              <a:t>Ansys® Mesh for BVPC</a:t>
            </a:r>
          </a:p>
        </p:txBody>
      </p:sp>
    </p:spTree>
    <p:extLst>
      <p:ext uri="{BB962C8B-B14F-4D97-AF65-F5344CB8AC3E}">
        <p14:creationId xmlns:p14="http://schemas.microsoft.com/office/powerpoint/2010/main" val="38586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FB2719-436B-4651-32EC-E0E8D1E234D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99234" y="1071570"/>
            <a:ext cx="6227833" cy="5027414"/>
          </a:xfrm>
        </p:spPr>
        <p:txBody>
          <a:bodyPr/>
          <a:lstStyle/>
          <a:p>
            <a:r>
              <a:rPr lang="en-US" sz="2400" dirty="0"/>
              <a:t>The MCBD model was developed in SolidWorks and then imported as a .step file to ANSYS WB for FEA</a:t>
            </a:r>
          </a:p>
          <a:p>
            <a:r>
              <a:rPr lang="en-US" sz="2400" dirty="0"/>
              <a:t>The initial thermo/fluids analysis is performed in ANSYS Fluent and then linked to ANSYS Mechanical</a:t>
            </a:r>
          </a:p>
          <a:p>
            <a:r>
              <a:rPr lang="en-US" sz="2400" dirty="0"/>
              <a:t>The FEA meshed model has approximately 14 million nodes. </a:t>
            </a:r>
          </a:p>
          <a:p>
            <a:pPr marL="468949" lvl="1" indent="-285750"/>
            <a:r>
              <a:rPr lang="en-US" dirty="0"/>
              <a:t>The mesh in the explosion bonded interstitial layer is extremely fine as the thickness of the Nb is ~0.25mm and the Al-1100 O is ~1.25 mm </a:t>
            </a:r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64EF3-5444-C2C4-6D3F-5802E04B2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 dirty="0"/>
              <a:t>Boiler and Pressure Code (BPVC) – Design by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DA6B4-6ACE-8165-1BA5-23FFA71A7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1" y="1067100"/>
            <a:ext cx="5897633" cy="5027414"/>
          </a:xfrm>
        </p:spPr>
        <p:txBody>
          <a:bodyPr/>
          <a:lstStyle/>
          <a:p>
            <a:r>
              <a:rPr lang="en-US" sz="2400" dirty="0"/>
              <a:t>Protection against plastic collapse:</a:t>
            </a:r>
          </a:p>
          <a:p>
            <a:pPr lvl="1"/>
            <a:r>
              <a:rPr lang="en-US" dirty="0"/>
              <a:t>Elastic Stress Analysis method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Limit Load Analysis method</a:t>
            </a:r>
          </a:p>
          <a:p>
            <a:pPr lvl="1"/>
            <a:r>
              <a:rPr lang="en-US" dirty="0"/>
              <a:t>Elastic Plastic Stress Analysis method</a:t>
            </a:r>
          </a:p>
          <a:p>
            <a:r>
              <a:rPr lang="en-US" sz="2400" dirty="0"/>
              <a:t>Protection against local failure:</a:t>
            </a:r>
          </a:p>
          <a:p>
            <a:pPr lvl="1"/>
            <a:r>
              <a:rPr lang="en-US" dirty="0"/>
              <a:t>Elastic Stress analysis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Elastic Plastic analysis</a:t>
            </a:r>
          </a:p>
          <a:p>
            <a:r>
              <a:rPr lang="en-US" sz="2400" dirty="0"/>
              <a:t>Protection against collapse from buckling:</a:t>
            </a:r>
          </a:p>
          <a:p>
            <a:pPr lvl="1"/>
            <a:r>
              <a:rPr lang="en-US" dirty="0"/>
              <a:t>Bifurcation Buckling using Elastic Stress analysis</a:t>
            </a:r>
          </a:p>
          <a:p>
            <a:pPr lvl="1"/>
            <a:r>
              <a:rPr lang="en-US" dirty="0"/>
              <a:t>Bifurcation Buckling using Elastic Plastic Stress analysis</a:t>
            </a:r>
          </a:p>
          <a:p>
            <a:r>
              <a:rPr lang="en-US" sz="2400" dirty="0"/>
              <a:t>Protection against failure from cyclic loading</a:t>
            </a:r>
          </a:p>
          <a:p>
            <a:pPr marL="668929" lvl="1" indent="-457200">
              <a:buFont typeface="+mj-lt"/>
              <a:buAutoNum type="arabicPeriod"/>
            </a:pPr>
            <a:r>
              <a:rPr lang="en-US" dirty="0"/>
              <a:t>Fatigue analysis</a:t>
            </a:r>
          </a:p>
          <a:p>
            <a:pPr marL="668929" lvl="1" indent="-457200">
              <a:buFont typeface="+mj-lt"/>
              <a:buAutoNum type="arabicPeriod"/>
            </a:pPr>
            <a:r>
              <a:rPr lang="en-US" dirty="0"/>
              <a:t>Ratcheting analysis</a:t>
            </a:r>
          </a:p>
          <a:p>
            <a:pPr lvl="1"/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0EC73-8B95-CB7F-5A5D-F0DB3045D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7A2C9-C372-2357-8DA2-904CA4EB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1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3C4B-1120-157A-503F-CC68767F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6" y="69095"/>
            <a:ext cx="11988797" cy="911948"/>
          </a:xfrm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Geometry for CFD Model using </a:t>
            </a:r>
            <a:r>
              <a:rPr lang="en-US" dirty="0"/>
              <a:t>Representative Beam: 238 Uranium Beam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3E9D641-E6A2-61F8-71CF-66E03A79B4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1588" y="1066800"/>
          <a:ext cx="5559109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69963">
                  <a:extLst>
                    <a:ext uri="{9D8B030D-6E8A-4147-A177-3AD203B41FA5}">
                      <a16:colId xmlns:a16="http://schemas.microsoft.com/office/drawing/2014/main" val="2821060056"/>
                    </a:ext>
                  </a:extLst>
                </a:gridCol>
                <a:gridCol w="846455">
                  <a:extLst>
                    <a:ext uri="{9D8B030D-6E8A-4147-A177-3AD203B41FA5}">
                      <a16:colId xmlns:a16="http://schemas.microsoft.com/office/drawing/2014/main" val="555152201"/>
                    </a:ext>
                  </a:extLst>
                </a:gridCol>
                <a:gridCol w="1298893">
                  <a:extLst>
                    <a:ext uri="{9D8B030D-6E8A-4147-A177-3AD203B41FA5}">
                      <a16:colId xmlns:a16="http://schemas.microsoft.com/office/drawing/2014/main" val="417686054"/>
                    </a:ext>
                  </a:extLst>
                </a:gridCol>
                <a:gridCol w="1670368">
                  <a:extLst>
                    <a:ext uri="{9D8B030D-6E8A-4147-A177-3AD203B41FA5}">
                      <a16:colId xmlns:a16="http://schemas.microsoft.com/office/drawing/2014/main" val="3086228047"/>
                    </a:ext>
                  </a:extLst>
                </a:gridCol>
                <a:gridCol w="773430">
                  <a:extLst>
                    <a:ext uri="{9D8B030D-6E8A-4147-A177-3AD203B41FA5}">
                      <a16:colId xmlns:a16="http://schemas.microsoft.com/office/drawing/2014/main" val="347531360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Gaussian Features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Beam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Power Deposited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Depth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337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lang="en-US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lang="en-US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418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0.2833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359169"/>
                  </a:ext>
                </a:extLst>
              </a:tr>
            </a:tbl>
          </a:graphicData>
        </a:graphic>
      </p:graphicFrame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549736A2-368D-D9A5-A256-9219C8059E6C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152400" y="2355628"/>
            <a:ext cx="4822539" cy="243363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8778D-0A4E-FBEA-9DDF-1DC679ECA9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3C248-30AA-79E3-BF0F-06C5308A1E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D4FF4B-54E1-96B9-BC15-EB04480392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5" t="23333" r="7072" b="37778"/>
          <a:stretch/>
        </p:blipFill>
        <p:spPr>
          <a:xfrm>
            <a:off x="5533446" y="4202804"/>
            <a:ext cx="2895601" cy="1490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0D1FC9-294D-BD64-56BF-068F882959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8889" r="3637" b="13333"/>
          <a:stretch/>
        </p:blipFill>
        <p:spPr>
          <a:xfrm>
            <a:off x="8686800" y="3962400"/>
            <a:ext cx="2544443" cy="17840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ECA86A-082D-488B-713C-144AADFD5C4D}"/>
              </a:ext>
            </a:extLst>
          </p:cNvPr>
          <p:cNvSpPr txBox="1"/>
          <p:nvPr/>
        </p:nvSpPr>
        <p:spPr>
          <a:xfrm>
            <a:off x="6659243" y="962737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Mini-channel for thermal-fluid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11D0EC-DD2E-9D2E-EB38-25043ED3887C}"/>
              </a:ext>
            </a:extLst>
          </p:cNvPr>
          <p:cNvSpPr txBox="1"/>
          <p:nvPr/>
        </p:nvSpPr>
        <p:spPr>
          <a:xfrm>
            <a:off x="6579159" y="373903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Solid-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322612-7F83-78BF-BA7E-0340E6FF0D0C}"/>
              </a:ext>
            </a:extLst>
          </p:cNvPr>
          <p:cNvSpPr txBox="1"/>
          <p:nvPr/>
        </p:nvSpPr>
        <p:spPr>
          <a:xfrm>
            <a:off x="9091942" y="370733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Fluid model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BB545A-D1DC-76A7-FE28-7404D533DC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4" t="23332" r="7929" b="26667"/>
          <a:stretch/>
        </p:blipFill>
        <p:spPr>
          <a:xfrm>
            <a:off x="6952226" y="1300597"/>
            <a:ext cx="3212217" cy="219014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1B8E8A-5731-AFF3-6A98-9275E7F5364F}"/>
              </a:ext>
            </a:extLst>
          </p:cNvPr>
          <p:cNvCxnSpPr/>
          <p:nvPr/>
        </p:nvCxnSpPr>
        <p:spPr>
          <a:xfrm flipH="1">
            <a:off x="7926468" y="3448804"/>
            <a:ext cx="228600" cy="2509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6BE8D7-76B6-73C1-D727-47137B21C110}"/>
              </a:ext>
            </a:extLst>
          </p:cNvPr>
          <p:cNvCxnSpPr/>
          <p:nvPr/>
        </p:nvCxnSpPr>
        <p:spPr>
          <a:xfrm>
            <a:off x="8924836" y="3413750"/>
            <a:ext cx="186156" cy="285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60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3C4B-1120-157A-503F-CC68767F3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Thermal Fluid-Solid Analysis of the Mini-channel Beam Dump</a:t>
            </a:r>
            <a:endParaRPr lang="en-US" dirty="0"/>
          </a:p>
        </p:txBody>
      </p:sp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B9717006-A4F4-931D-832B-9B1F3FE9D414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7162800" y="1022226"/>
            <a:ext cx="3830544" cy="2163773"/>
          </a:xfrm>
        </p:spPr>
      </p:pic>
      <p:pic>
        <p:nvPicPr>
          <p:cNvPr id="34" name="Content Placeholder 33">
            <a:extLst>
              <a:ext uri="{FF2B5EF4-FFF2-40B4-BE49-F238E27FC236}">
                <a16:creationId xmlns:a16="http://schemas.microsoft.com/office/drawing/2014/main" id="{61AD8B5E-EA43-1A2A-FFD2-33A730BFD06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705600" y="3527559"/>
            <a:ext cx="4573709" cy="209727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8778D-0A4E-FBEA-9DDF-1DC679ECA9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3C248-30AA-79E3-BF0F-06C5308A1E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6F8F30-1B7F-A0AF-7CCC-19CFB68AF837}"/>
              </a:ext>
            </a:extLst>
          </p:cNvPr>
          <p:cNvSpPr txBox="1"/>
          <p:nvPr/>
        </p:nvSpPr>
        <p:spPr>
          <a:xfrm>
            <a:off x="6096000" y="3185999"/>
            <a:ext cx="6177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Water Speed ≤ 4 m/s in the impingement areas 227 LPM (60 GPM) flowrate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E5FF86-99B5-15FB-4BE1-1E3C95A45B91}"/>
              </a:ext>
            </a:extLst>
          </p:cNvPr>
          <p:cNvSpPr txBox="1"/>
          <p:nvPr/>
        </p:nvSpPr>
        <p:spPr>
          <a:xfrm>
            <a:off x="7848600" y="5685896"/>
            <a:ext cx="3048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Uniform flow along all mini-channels</a:t>
            </a:r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830DD811-F546-5666-6FBE-D1E79AF5B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r="12500"/>
          <a:stretch/>
        </p:blipFill>
        <p:spPr>
          <a:xfrm>
            <a:off x="1104783" y="1066800"/>
            <a:ext cx="3886434" cy="243363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8906DCF-840B-75D4-44A3-72C59BD2529C}"/>
              </a:ext>
            </a:extLst>
          </p:cNvPr>
          <p:cNvSpPr txBox="1"/>
          <p:nvPr/>
        </p:nvSpPr>
        <p:spPr>
          <a:xfrm>
            <a:off x="1447800" y="3540049"/>
            <a:ext cx="3048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Path-lines of Static pressure (Pa)</a:t>
            </a:r>
          </a:p>
        </p:txBody>
      </p:sp>
      <p:graphicFrame>
        <p:nvGraphicFramePr>
          <p:cNvPr id="42" name="Content Placeholder 10">
            <a:extLst>
              <a:ext uri="{FF2B5EF4-FFF2-40B4-BE49-F238E27FC236}">
                <a16:creationId xmlns:a16="http://schemas.microsoft.com/office/drawing/2014/main" id="{6731B010-4296-599E-C619-E42FCBDC4F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525274"/>
              </p:ext>
            </p:extLst>
          </p:nvPr>
        </p:nvGraphicFramePr>
        <p:xfrm>
          <a:off x="609600" y="3992153"/>
          <a:ext cx="4261803" cy="185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68693">
                  <a:extLst>
                    <a:ext uri="{9D8B030D-6E8A-4147-A177-3AD203B41FA5}">
                      <a16:colId xmlns:a16="http://schemas.microsoft.com/office/drawing/2014/main" val="417686054"/>
                    </a:ext>
                  </a:extLst>
                </a:gridCol>
                <a:gridCol w="1414780">
                  <a:extLst>
                    <a:ext uri="{9D8B030D-6E8A-4147-A177-3AD203B41FA5}">
                      <a16:colId xmlns:a16="http://schemas.microsoft.com/office/drawing/2014/main" val="3086228047"/>
                    </a:ext>
                  </a:extLst>
                </a:gridCol>
                <a:gridCol w="1878330">
                  <a:extLst>
                    <a:ext uri="{9D8B030D-6E8A-4147-A177-3AD203B41FA5}">
                      <a16:colId xmlns:a16="http://schemas.microsoft.com/office/drawing/2014/main" val="3475313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Pressure (psi)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Pressure Drop (psi)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337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Inlet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60.29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13.77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418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Outlet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46.52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359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Inlet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60.32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13.80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980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Outlet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46.52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11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0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EEF42-873B-1C76-B40A-0E8608D8A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Results Supply Inputs into the BPVC Analysis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088BAF-6177-29B4-A374-65B9551DF39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39F18D-8A10-D480-DCA9-0D1EDD68DE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DB7123D-CAFF-7B9F-9827-CCD2A7BE3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593" b="1112"/>
          <a:stretch/>
        </p:blipFill>
        <p:spPr>
          <a:xfrm>
            <a:off x="838961" y="1066800"/>
            <a:ext cx="4418078" cy="2433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31C328-B2E6-7995-57E1-A998819B89FF}"/>
              </a:ext>
            </a:extLst>
          </p:cNvPr>
          <p:cNvSpPr txBox="1"/>
          <p:nvPr/>
        </p:nvSpPr>
        <p:spPr>
          <a:xfrm>
            <a:off x="2971800" y="3067078"/>
            <a:ext cx="291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Max. Temperature = 304 C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BCDBDAA-14D1-B077-66EB-9B1B27886F42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r="11667" b="11481"/>
          <a:stretch/>
        </p:blipFill>
        <p:spPr>
          <a:xfrm>
            <a:off x="747896" y="3559586"/>
            <a:ext cx="4960796" cy="24336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05EDD8-87DB-2631-6D7C-AE2470310218}"/>
              </a:ext>
            </a:extLst>
          </p:cNvPr>
          <p:cNvSpPr txBox="1"/>
          <p:nvPr/>
        </p:nvSpPr>
        <p:spPr>
          <a:xfrm>
            <a:off x="3119379" y="521739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Maximum Temperature on the mini-channel housing= 118.9 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324E73-687C-60A9-2605-347CBD14ED97}"/>
              </a:ext>
            </a:extLst>
          </p:cNvPr>
          <p:cNvCxnSpPr/>
          <p:nvPr/>
        </p:nvCxnSpPr>
        <p:spPr>
          <a:xfrm flipV="1">
            <a:off x="1981200" y="5131888"/>
            <a:ext cx="572519" cy="30480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9F33AFF-873E-304F-857E-3C4DD002E315}"/>
              </a:ext>
            </a:extLst>
          </p:cNvPr>
          <p:cNvSpPr txBox="1"/>
          <p:nvPr/>
        </p:nvSpPr>
        <p:spPr>
          <a:xfrm rot="19932871">
            <a:off x="1334879" y="549438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Flow Direction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9C2689-A2A1-FDF4-54AA-8BAF43130C96}"/>
              </a:ext>
            </a:extLst>
          </p:cNvPr>
          <p:cNvSpPr txBox="1"/>
          <p:nvPr/>
        </p:nvSpPr>
        <p:spPr>
          <a:xfrm>
            <a:off x="6545354" y="4657074"/>
            <a:ext cx="5192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Max. </a:t>
            </a:r>
            <a:r>
              <a:rPr lang="en-US" b="1" dirty="0">
                <a:solidFill>
                  <a:srgbClr val="064308"/>
                </a:solidFill>
              </a:rPr>
              <a:t>Fluid</a:t>
            </a:r>
            <a:r>
              <a:rPr lang="en-US" dirty="0">
                <a:solidFill>
                  <a:srgbClr val="064308"/>
                </a:solidFill>
              </a:rPr>
              <a:t> Temperature = 35.14 C</a:t>
            </a:r>
          </a:p>
          <a:p>
            <a:r>
              <a:rPr lang="en-US" dirty="0">
                <a:solidFill>
                  <a:srgbClr val="064308"/>
                </a:solidFill>
              </a:rPr>
              <a:t>Max. </a:t>
            </a:r>
            <a:r>
              <a:rPr lang="en-US" b="1" dirty="0">
                <a:solidFill>
                  <a:srgbClr val="064308"/>
                </a:solidFill>
              </a:rPr>
              <a:t>Wall</a:t>
            </a:r>
            <a:r>
              <a:rPr lang="en-US" dirty="0">
                <a:solidFill>
                  <a:srgbClr val="064308"/>
                </a:solidFill>
              </a:rPr>
              <a:t> Temperature (Fluid Domain) = 52.9 C</a:t>
            </a:r>
          </a:p>
        </p:txBody>
      </p:sp>
      <p:pic>
        <p:nvPicPr>
          <p:cNvPr id="20" name="Content Placeholder 15">
            <a:extLst>
              <a:ext uri="{FF2B5EF4-FFF2-40B4-BE49-F238E27FC236}">
                <a16:creationId xmlns:a16="http://schemas.microsoft.com/office/drawing/2014/main" id="{F4CE2D11-F552-F9E7-3B40-C4CF545EFBB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r="12500" b="14444"/>
          <a:stretch/>
        </p:blipFill>
        <p:spPr>
          <a:xfrm>
            <a:off x="6376161" y="1676400"/>
            <a:ext cx="5530962" cy="273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7DAC485-3CDE-58BE-2F06-C3128147E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BPVC Analysis Material Properties: C18150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8837AF-EF24-3E4A-BA7C-F3C103E6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052B97-F1FB-5F29-5036-EBF8F903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7" name="Content Placeholder 8">
            <a:extLst>
              <a:ext uri="{FF2B5EF4-FFF2-40B4-BE49-F238E27FC236}">
                <a16:creationId xmlns:a16="http://schemas.microsoft.com/office/drawing/2014/main" id="{868F8A94-F525-DE61-32EF-A8D42B56A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26411" y="1066800"/>
            <a:ext cx="444794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822EC2B-1421-17C5-EB3D-DCF5A24D7E2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6192838" y="1600690"/>
            <a:ext cx="5897562" cy="39693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5A8186B-F245-8B78-2E0E-975F1ADD65C5}"/>
              </a:ext>
            </a:extLst>
          </p:cNvPr>
          <p:cNvSpPr/>
          <p:nvPr/>
        </p:nvSpPr>
        <p:spPr>
          <a:xfrm>
            <a:off x="6096000" y="5544918"/>
            <a:ext cx="59598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000" dirty="0">
                <a:solidFill>
                  <a:srgbClr val="064308"/>
                </a:solidFill>
              </a:rPr>
              <a:t>Data taken from “M. Li</a:t>
            </a:r>
            <a:r>
              <a:rPr lang="en-US" sz="1000" i="1" dirty="0">
                <a:solidFill>
                  <a:srgbClr val="064308"/>
                </a:solidFill>
              </a:rPr>
              <a:t>, Physical and Mechanical Properties of Copper and Copper alloys </a:t>
            </a:r>
            <a:r>
              <a:rPr lang="en-US" sz="1000" dirty="0">
                <a:solidFill>
                  <a:srgbClr val="064308"/>
                </a:solidFill>
              </a:rPr>
              <a:t>” , and Measurement from DataPoint</a:t>
            </a:r>
          </a:p>
        </p:txBody>
      </p:sp>
    </p:spTree>
    <p:extLst>
      <p:ext uri="{BB962C8B-B14F-4D97-AF65-F5344CB8AC3E}">
        <p14:creationId xmlns:p14="http://schemas.microsoft.com/office/powerpoint/2010/main" val="9987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3E4BCA-108E-9AE1-DE41-5086D280E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BPVC Analysis Material Properties: Al2219-T851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D8230-679D-DA74-6E5B-0935FCE1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88B98-31C6-38E6-45EC-5AF52E39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F492F1-2074-BB6F-1155-9932BADF02B4}"/>
              </a:ext>
            </a:extLst>
          </p:cNvPr>
          <p:cNvSpPr/>
          <p:nvPr/>
        </p:nvSpPr>
        <p:spPr>
          <a:xfrm>
            <a:off x="6705600" y="274128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en-US" sz="1400" dirty="0">
                <a:solidFill>
                  <a:srgbClr val="064308"/>
                </a:solidFill>
              </a:rPr>
              <a:t>Data taken from Tensile Testing of E-beam welded aluminum on pressure boundary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0E99B648-DE84-E3A1-B3FA-FC52EEA9F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482" y="1066800"/>
            <a:ext cx="4145798" cy="50276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D8CBC3A-8449-0012-B0F4-B5823E05A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027692"/>
              </p:ext>
            </p:extLst>
          </p:nvPr>
        </p:nvGraphicFramePr>
        <p:xfrm>
          <a:off x="7543800" y="1174970"/>
          <a:ext cx="3080767" cy="15924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72561">
                  <a:extLst>
                    <a:ext uri="{9D8B030D-6E8A-4147-A177-3AD203B41FA5}">
                      <a16:colId xmlns:a16="http://schemas.microsoft.com/office/drawing/2014/main" val="1549467279"/>
                    </a:ext>
                  </a:extLst>
                </a:gridCol>
                <a:gridCol w="724132">
                  <a:extLst>
                    <a:ext uri="{9D8B030D-6E8A-4147-A177-3AD203B41FA5}">
                      <a16:colId xmlns:a16="http://schemas.microsoft.com/office/drawing/2014/main" val="409196259"/>
                    </a:ext>
                  </a:extLst>
                </a:gridCol>
                <a:gridCol w="589469">
                  <a:extLst>
                    <a:ext uri="{9D8B030D-6E8A-4147-A177-3AD203B41FA5}">
                      <a16:colId xmlns:a16="http://schemas.microsoft.com/office/drawing/2014/main" val="3744367259"/>
                    </a:ext>
                  </a:extLst>
                </a:gridCol>
                <a:gridCol w="794605">
                  <a:extLst>
                    <a:ext uri="{9D8B030D-6E8A-4147-A177-3AD203B41FA5}">
                      <a16:colId xmlns:a16="http://schemas.microsoft.com/office/drawing/2014/main" val="3611119928"/>
                    </a:ext>
                  </a:extLst>
                </a:gridCol>
              </a:tblGrid>
              <a:tr h="26285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Property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Mean Value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Std Dev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Units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29930428"/>
                  </a:ext>
                </a:extLst>
              </a:tr>
              <a:tr h="346750"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200" dirty="0">
                          <a:solidFill>
                            <a:schemeClr val="dk1"/>
                          </a:solidFill>
                          <a:effectLst/>
                        </a:rPr>
                        <a:t>Yield Stress in Tension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164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3.45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MPa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8856528"/>
                  </a:ext>
                </a:extLst>
              </a:tr>
              <a:tr h="262850"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200" dirty="0">
                          <a:solidFill>
                            <a:schemeClr val="dk1"/>
                          </a:solidFill>
                          <a:effectLst/>
                        </a:rPr>
                        <a:t>Poisson's Ratio</a:t>
                      </a:r>
                      <a:endParaRPr lang="en-US" sz="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.322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.00872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0608593"/>
                  </a:ext>
                </a:extLst>
              </a:tr>
              <a:tr h="26285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Tensile Modulus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73900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576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MPa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39650980"/>
                  </a:ext>
                </a:extLst>
              </a:tr>
              <a:tr h="26285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Tensile Strength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1.23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MPa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3803837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Elongation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9.02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.067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170678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6FC8878-DB75-4FBC-93E0-70C3C20512E3}"/>
              </a:ext>
            </a:extLst>
          </p:cNvPr>
          <p:cNvSpPr txBox="1"/>
          <p:nvPr/>
        </p:nvSpPr>
        <p:spPr>
          <a:xfrm>
            <a:off x="7391400" y="5632748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Marco cross-sectional examination of e-beam weld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AE73F4-4555-C86D-C1A0-5FD154665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271807"/>
            <a:ext cx="3319939" cy="241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5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D205-D343-06A8-448B-DD090894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Explosion Bond Bi-Metal Material Property Measurements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6D7304-340B-4533-4F28-5137D4871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Bimetal tensile/shear tests were completed </a:t>
            </a:r>
          </a:p>
          <a:p>
            <a:pPr lvl="1"/>
            <a:r>
              <a:rPr lang="en-US" sz="1800" dirty="0"/>
              <a:t>Shear stress is consistent with the Al1100 </a:t>
            </a:r>
            <a:r>
              <a:rPr lang="en-US" sz="1800" dirty="0">
                <a:solidFill>
                  <a:srgbClr val="064308"/>
                </a:solidFill>
              </a:rPr>
              <a:t>interstitial</a:t>
            </a:r>
            <a:r>
              <a:rPr lang="en-US" sz="1800" dirty="0"/>
              <a:t> material</a:t>
            </a:r>
          </a:p>
          <a:p>
            <a:endParaRPr lang="en-US" dirty="0"/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8DABBCEA-FED2-BCC0-8900-2FC07A431E16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1610776"/>
              </p:ext>
            </p:extLst>
          </p:nvPr>
        </p:nvGraphicFramePr>
        <p:xfrm>
          <a:off x="1066800" y="2421408"/>
          <a:ext cx="4366197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3126">
                  <a:extLst>
                    <a:ext uri="{9D8B030D-6E8A-4147-A177-3AD203B41FA5}">
                      <a16:colId xmlns:a16="http://schemas.microsoft.com/office/drawing/2014/main" val="1821535309"/>
                    </a:ext>
                  </a:extLst>
                </a:gridCol>
                <a:gridCol w="2473071">
                  <a:extLst>
                    <a:ext uri="{9D8B030D-6E8A-4147-A177-3AD203B41FA5}">
                      <a16:colId xmlns:a16="http://schemas.microsoft.com/office/drawing/2014/main" val="14724424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Tensile 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Yield Strength (MPa)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421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746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303797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C6EF0-F885-267B-2E98-CA3E886B5B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949FB-1391-0EBA-D207-B2AB87215B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BBB416F-00EE-92D7-2C91-9D3438B1CEB9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7606918" y="1066800"/>
            <a:ext cx="2478092" cy="198120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ACDDABA-F52D-C998-241F-2DF159A3818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7359854" y="3523544"/>
            <a:ext cx="3538127" cy="1981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F96263-140E-601E-DB9B-6B918BE30F29}"/>
              </a:ext>
            </a:extLst>
          </p:cNvPr>
          <p:cNvSpPr txBox="1"/>
          <p:nvPr/>
        </p:nvSpPr>
        <p:spPr>
          <a:xfrm>
            <a:off x="8011318" y="3081798"/>
            <a:ext cx="223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Shear test sample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B1057A-DE9E-AA38-9DE5-7EEBAF7EDFDE}"/>
              </a:ext>
            </a:extLst>
          </p:cNvPr>
          <p:cNvSpPr txBox="1"/>
          <p:nvPr/>
        </p:nvSpPr>
        <p:spPr>
          <a:xfrm>
            <a:off x="7772400" y="5665535"/>
            <a:ext cx="220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Tensile test sample</a:t>
            </a:r>
          </a:p>
        </p:txBody>
      </p:sp>
      <p:graphicFrame>
        <p:nvGraphicFramePr>
          <p:cNvPr id="17" name="Content Placeholder 15">
            <a:extLst>
              <a:ext uri="{FF2B5EF4-FFF2-40B4-BE49-F238E27FC236}">
                <a16:creationId xmlns:a16="http://schemas.microsoft.com/office/drawing/2014/main" id="{E016EBAF-1A3C-B44D-3727-0973EC4763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3285023"/>
              </p:ext>
            </p:extLst>
          </p:nvPr>
        </p:nvGraphicFramePr>
        <p:xfrm>
          <a:off x="1066799" y="3775711"/>
          <a:ext cx="4463606" cy="185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3126">
                  <a:extLst>
                    <a:ext uri="{9D8B030D-6E8A-4147-A177-3AD203B41FA5}">
                      <a16:colId xmlns:a16="http://schemas.microsoft.com/office/drawing/2014/main" val="1821535309"/>
                    </a:ext>
                  </a:extLst>
                </a:gridCol>
                <a:gridCol w="2570480">
                  <a:extLst>
                    <a:ext uri="{9D8B030D-6E8A-4147-A177-3AD203B41FA5}">
                      <a16:colId xmlns:a16="http://schemas.microsoft.com/office/drawing/2014/main" val="14724424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Shear 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Shear Strength (MPa)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421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746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303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976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489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50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BAB2-8430-433F-C8BB-FA65E86D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BPVC Loading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2E499-A4E8-031D-C2EE-A9E3B15BE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1" y="1067105"/>
            <a:ext cx="4622799" cy="4947641"/>
          </a:xfrm>
        </p:spPr>
        <p:txBody>
          <a:bodyPr/>
          <a:lstStyle/>
          <a:p>
            <a:r>
              <a:rPr lang="en-US" dirty="0"/>
              <a:t>The MCBD is subjected to three basic loads:</a:t>
            </a:r>
          </a:p>
          <a:p>
            <a:pPr lvl="1"/>
            <a:r>
              <a:rPr lang="en-US" dirty="0"/>
              <a:t>Gravity</a:t>
            </a:r>
          </a:p>
          <a:p>
            <a:pPr lvl="2"/>
            <a:r>
              <a:rPr lang="en-US" dirty="0"/>
              <a:t>Primary &amp; secondary stress</a:t>
            </a:r>
          </a:p>
          <a:p>
            <a:pPr lvl="1"/>
            <a:r>
              <a:rPr lang="en-US" dirty="0"/>
              <a:t>Pressure (water)</a:t>
            </a:r>
          </a:p>
          <a:p>
            <a:pPr lvl="2"/>
            <a:r>
              <a:rPr lang="en-US" dirty="0"/>
              <a:t>Primary &amp; secondary stress</a:t>
            </a:r>
          </a:p>
          <a:p>
            <a:pPr lvl="1"/>
            <a:r>
              <a:rPr lang="en-US" dirty="0"/>
              <a:t>Thermal Load (Beam Heating)</a:t>
            </a:r>
          </a:p>
          <a:p>
            <a:pPr lvl="2"/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Displacement-controlled loads-secondary stresses only</a:t>
            </a:r>
            <a:endParaRPr lang="en-US" dirty="0"/>
          </a:p>
          <a:p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 kW operation:</a:t>
            </a:r>
          </a:p>
          <a:p>
            <a:pPr lvl="1"/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U238 beam with σ</a:t>
            </a:r>
            <a:r>
              <a:rPr lang="en-US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= 9.77mm and σ</a:t>
            </a:r>
            <a:r>
              <a:rPr lang="en-US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= 2.32mm</a:t>
            </a:r>
          </a:p>
          <a:p>
            <a:pPr lvl="2"/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Worst case beam load for the C18150 absorber plate</a:t>
            </a:r>
          </a:p>
          <a:p>
            <a:pPr lvl="2"/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Deposit 15 kW of power in the dump. (P = pressure, T = beam power)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01DB83C-2372-7F1D-FA67-30D864A1F03D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1163664597"/>
              </p:ext>
            </p:extLst>
          </p:nvPr>
        </p:nvGraphicFramePr>
        <p:xfrm>
          <a:off x="7106225" y="3502218"/>
          <a:ext cx="4704777" cy="25125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3620">
                  <a:extLst>
                    <a:ext uri="{9D8B030D-6E8A-4147-A177-3AD203B41FA5}">
                      <a16:colId xmlns:a16="http://schemas.microsoft.com/office/drawing/2014/main" val="2439828373"/>
                    </a:ext>
                  </a:extLst>
                </a:gridCol>
                <a:gridCol w="3201173">
                  <a:extLst>
                    <a:ext uri="{9D8B030D-6E8A-4147-A177-3AD203B41FA5}">
                      <a16:colId xmlns:a16="http://schemas.microsoft.com/office/drawing/2014/main" val="1558864600"/>
                    </a:ext>
                  </a:extLst>
                </a:gridCol>
                <a:gridCol w="819984">
                  <a:extLst>
                    <a:ext uri="{9D8B030D-6E8A-4147-A177-3AD203B41FA5}">
                      <a16:colId xmlns:a16="http://schemas.microsoft.com/office/drawing/2014/main" val="1631524885"/>
                    </a:ext>
                  </a:extLst>
                </a:gridCol>
              </a:tblGrid>
              <a:tr h="338572">
                <a:tc>
                  <a:txBody>
                    <a:bodyPr/>
                    <a:lstStyle/>
                    <a:p>
                      <a:r>
                        <a:rPr lang="en-US" sz="1600" dirty="0"/>
                        <a:t>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Loads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597561"/>
                  </a:ext>
                </a:extLst>
              </a:tr>
              <a:tr h="338572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Normal Operation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P+T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520184"/>
                  </a:ext>
                </a:extLst>
              </a:tr>
              <a:tr h="528728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30% decrease in thermal conductivity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P+T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91691"/>
                  </a:ext>
                </a:extLst>
              </a:tr>
              <a:tr h="528728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 with blocked water channel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P+T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971728"/>
                  </a:ext>
                </a:extLst>
              </a:tr>
              <a:tr h="338572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 center beam (Y direction)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P+T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914394"/>
                  </a:ext>
                </a:extLst>
              </a:tr>
              <a:tr h="338572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 center beam (X direction)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P+T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767427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6C822-8B55-98BF-CE5E-978E5CB2E4E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5F6D7E-13B8-8DC3-5F24-B69D80F446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0" name="Content Placeholder 27">
            <a:extLst>
              <a:ext uri="{FF2B5EF4-FFF2-40B4-BE49-F238E27FC236}">
                <a16:creationId xmlns:a16="http://schemas.microsoft.com/office/drawing/2014/main" id="{29A25014-00B1-3661-E628-E6EFEAD83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265782" y="1052232"/>
            <a:ext cx="4822539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4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Protection Against Plastic Collapse Application and Results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1" y="1067100"/>
            <a:ext cx="4348078" cy="5027414"/>
          </a:xfrm>
        </p:spPr>
        <p:txBody>
          <a:bodyPr/>
          <a:lstStyle/>
          <a:p>
            <a:r>
              <a:rPr lang="en-US" sz="1800" u="sng" dirty="0"/>
              <a:t>Limit-load analysis </a:t>
            </a:r>
            <a:r>
              <a:rPr lang="en-US" sz="1800" dirty="0"/>
              <a:t>addresses the failure modes of ductile rupture and the onset of gross plastic deformation (plastic collapse) of a structure</a:t>
            </a:r>
          </a:p>
          <a:p>
            <a:r>
              <a:rPr lang="en-US" sz="1800" dirty="0"/>
              <a:t>Displacements and strains indicated by a limit analysis solution have no physical meaning</a:t>
            </a:r>
          </a:p>
          <a:p>
            <a:r>
              <a:rPr lang="en-US" sz="1800" dirty="0"/>
              <a:t>Protection against plastic collapse using limit load analysis is based on the theory of limit analysis that defines a lower bound to the limit load of a structure as the solution of a numerical model with the following properties:</a:t>
            </a:r>
          </a:p>
          <a:p>
            <a:pPr lvl="1"/>
            <a:r>
              <a:rPr lang="en-US" sz="1600" dirty="0"/>
              <a:t>The material model is elastic-perfectly plastic with a specified yield strength</a:t>
            </a:r>
          </a:p>
          <a:p>
            <a:pPr lvl="1"/>
            <a:r>
              <a:rPr lang="en-US" sz="1600" dirty="0"/>
              <a:t>The strain-displacement relations are those of small displacement theory</a:t>
            </a:r>
          </a:p>
          <a:p>
            <a:pPr lvl="1"/>
            <a:r>
              <a:rPr lang="en-US" sz="1600" dirty="0"/>
              <a:t>Equilibrium is satisfied in the undeformed configuration</a:t>
            </a:r>
          </a:p>
          <a:p>
            <a:endParaRPr lang="en-US" sz="1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E28E59-A317-67CF-AA72-A637F225F36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34000" y="1071570"/>
            <a:ext cx="6756403" cy="5027414"/>
          </a:xfrm>
        </p:spPr>
        <p:txBody>
          <a:bodyPr/>
          <a:lstStyle/>
          <a:p>
            <a:r>
              <a:rPr lang="en-US" sz="1800" dirty="0"/>
              <a:t>The </a:t>
            </a:r>
            <a:r>
              <a:rPr lang="en-US" sz="1800" u="sng" dirty="0"/>
              <a:t>limit load </a:t>
            </a:r>
            <a:r>
              <a:rPr lang="en-US" sz="1800" dirty="0"/>
              <a:t>is obtained using a numerical analysis technique (e.g., finite element method) by incorporating an elastic-perfectly-plastic material model and small displacement theory to obtain a solution. </a:t>
            </a:r>
          </a:p>
          <a:p>
            <a:r>
              <a:rPr lang="en-US" sz="1800" dirty="0"/>
              <a:t>The limit load is the load that causes overall structural instability. </a:t>
            </a:r>
          </a:p>
          <a:p>
            <a:r>
              <a:rPr lang="en-US" sz="1800" dirty="0"/>
              <a:t>This point is indicated by the inability to achieve an equilibrium solution for a small increase in load (i.e., the solution will not converge)</a:t>
            </a: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B60058C0-DAE4-755F-6DB1-CD6D73B7FD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268750"/>
              </p:ext>
            </p:extLst>
          </p:nvPr>
        </p:nvGraphicFramePr>
        <p:xfrm>
          <a:off x="4551276" y="3352800"/>
          <a:ext cx="7640724" cy="2677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09071">
                  <a:extLst>
                    <a:ext uri="{9D8B030D-6E8A-4147-A177-3AD203B41FA5}">
                      <a16:colId xmlns:a16="http://schemas.microsoft.com/office/drawing/2014/main" val="2439828373"/>
                    </a:ext>
                  </a:extLst>
                </a:gridCol>
                <a:gridCol w="3391281">
                  <a:extLst>
                    <a:ext uri="{9D8B030D-6E8A-4147-A177-3AD203B41FA5}">
                      <a16:colId xmlns:a16="http://schemas.microsoft.com/office/drawing/2014/main" val="1558864600"/>
                    </a:ext>
                  </a:extLst>
                </a:gridCol>
                <a:gridCol w="850511">
                  <a:extLst>
                    <a:ext uri="{9D8B030D-6E8A-4147-A177-3AD203B41FA5}">
                      <a16:colId xmlns:a16="http://schemas.microsoft.com/office/drawing/2014/main" val="1631524885"/>
                    </a:ext>
                  </a:extLst>
                </a:gridCol>
                <a:gridCol w="1514793">
                  <a:extLst>
                    <a:ext uri="{9D8B030D-6E8A-4147-A177-3AD203B41FA5}">
                      <a16:colId xmlns:a16="http://schemas.microsoft.com/office/drawing/2014/main" val="330146434"/>
                    </a:ext>
                  </a:extLst>
                </a:gridCol>
                <a:gridCol w="1175068">
                  <a:extLst>
                    <a:ext uri="{9D8B030D-6E8A-4147-A177-3AD203B41FA5}">
                      <a16:colId xmlns:a16="http://schemas.microsoft.com/office/drawing/2014/main" val="3631265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Design Load </a:t>
                      </a:r>
                    </a:p>
                    <a:p>
                      <a:r>
                        <a:rPr lang="en-US" sz="1600" dirty="0"/>
                        <a:t>Combination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Converge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597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Normal Operation</a:t>
                      </a:r>
                      <a:endParaRPr lang="en-US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P+T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1.3(P+T)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520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30% decrease in thermal conductivity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P+T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1.3(P+T)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9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 with blocked water channel</a:t>
                      </a:r>
                      <a:endParaRPr lang="en-US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P+T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1.3(P+T)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971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 center beam (Y direction)</a:t>
                      </a:r>
                      <a:endParaRPr lang="en-US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P+T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1.3(P+T)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914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 center beam (X direction)</a:t>
                      </a:r>
                      <a:endParaRPr lang="en-US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P+T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1.3(P+T)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767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5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68A36C-A48E-984F-B5F5-027BD6959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801361-3326-EBB5-F5E5-5CE71DE16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97" y="1067100"/>
            <a:ext cx="5308599" cy="5027414"/>
          </a:xfrm>
        </p:spPr>
        <p:txBody>
          <a:bodyPr/>
          <a:lstStyle/>
          <a:p>
            <a:r>
              <a:rPr lang="en-US" sz="2000" dirty="0"/>
              <a:t>Motivation</a:t>
            </a:r>
          </a:p>
          <a:p>
            <a:r>
              <a:rPr lang="en-US" sz="2000" dirty="0"/>
              <a:t>Facility of Rare Isotope Beams overview</a:t>
            </a:r>
          </a:p>
          <a:p>
            <a:pPr lvl="1"/>
            <a:r>
              <a:rPr lang="en-US" sz="1800" dirty="0"/>
              <a:t>Target Hall Interceptive Devices</a:t>
            </a:r>
          </a:p>
          <a:p>
            <a:r>
              <a:rPr lang="en-US" sz="2000" dirty="0"/>
              <a:t>Beam Dump roadmap</a:t>
            </a:r>
          </a:p>
          <a:p>
            <a:r>
              <a:rPr lang="en-US" sz="2000" dirty="0"/>
              <a:t>Mini-Channel Beam Dump (MCBD) design</a:t>
            </a:r>
          </a:p>
          <a:p>
            <a:pPr lvl="1"/>
            <a:r>
              <a:rPr lang="en-US" sz="1800" dirty="0"/>
              <a:t>Mechanical Design</a:t>
            </a:r>
          </a:p>
          <a:p>
            <a:pPr lvl="1"/>
            <a:r>
              <a:rPr lang="en-US" sz="1800" dirty="0"/>
              <a:t>Mechanical Design Choices</a:t>
            </a:r>
          </a:p>
          <a:p>
            <a:pPr lvl="1"/>
            <a:r>
              <a:rPr lang="en-US" sz="1800" dirty="0"/>
              <a:t>Requirements</a:t>
            </a:r>
          </a:p>
          <a:p>
            <a:r>
              <a:rPr lang="en-US" sz="2000" dirty="0"/>
              <a:t>Boiler and Pressure Code (BPVC) application </a:t>
            </a:r>
          </a:p>
          <a:p>
            <a:r>
              <a:rPr lang="en-US" sz="2000" dirty="0"/>
              <a:t>Future beam dump design</a:t>
            </a:r>
          </a:p>
          <a:p>
            <a:r>
              <a:rPr lang="en-US" sz="2000" dirty="0"/>
              <a:t>Summary</a:t>
            </a:r>
          </a:p>
          <a:p>
            <a:r>
              <a:rPr lang="en-US" sz="2000" dirty="0"/>
              <a:t>Acknowledgement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551E0-B692-A517-8780-3892DEAE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4E686-B1C0-95A7-9F41-A12BC795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1"/>
          </p:nvPr>
        </p:nvPicPr>
        <p:blipFill rotWithShape="1">
          <a:blip r:embed="rId2"/>
          <a:srcRect b="2500"/>
          <a:stretch/>
        </p:blipFill>
        <p:spPr>
          <a:xfrm>
            <a:off x="4599989" y="1313677"/>
            <a:ext cx="3972760" cy="2052484"/>
          </a:xfrm>
          <a:prstGeom prst="rect">
            <a:avLst/>
          </a:prstGeom>
        </p:spPr>
      </p:pic>
      <p:pic>
        <p:nvPicPr>
          <p:cNvPr id="11" name="Content Placeholder 5" descr="L:\Beam Interceptive Devices FRIB\MCBD\post 60% review model\U beam BPVC\FEA Pictures\Local failure load case I.png">
            <a:extLst>
              <a:ext uri="{FF2B5EF4-FFF2-40B4-BE49-F238E27FC236}">
                <a16:creationId xmlns:a16="http://schemas.microsoft.com/office/drawing/2014/main" id="{762912A3-9111-DCAF-043C-55B79D1C9C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26" b="14216"/>
          <a:stretch/>
        </p:blipFill>
        <p:spPr bwMode="auto">
          <a:xfrm>
            <a:off x="8500697" y="1102934"/>
            <a:ext cx="3691303" cy="205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Protection Against Local Failure: Elastic Plastic Analysis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1" y="1067105"/>
            <a:ext cx="4460039" cy="4947641"/>
          </a:xfrm>
        </p:spPr>
        <p:txBody>
          <a:bodyPr/>
          <a:lstStyle/>
          <a:p>
            <a:r>
              <a:rPr lang="en-US" sz="1800" dirty="0"/>
              <a:t>In addition to the stress-based failure criteria, ASME BPVC also considers criteria based on local strain limits, particularly those related to the triaxial state of stress</a:t>
            </a:r>
          </a:p>
          <a:p>
            <a:r>
              <a:rPr lang="en-US" sz="1800" dirty="0"/>
              <a:t>As per section 5.3.3 of Div.2 of The Code, the requirements are met when the combination of the limiting triaxial strain, ϵ</a:t>
            </a:r>
            <a:r>
              <a:rPr lang="en-US" sz="1800" baseline="-25000" dirty="0"/>
              <a:t>L</a:t>
            </a:r>
            <a:r>
              <a:rPr lang="en-US" sz="1800" dirty="0"/>
              <a:t>, and forming strain, ϵ</a:t>
            </a:r>
            <a:r>
              <a:rPr lang="en-US" sz="1800" baseline="-25000" dirty="0"/>
              <a:t>cf</a:t>
            </a:r>
            <a:r>
              <a:rPr lang="en-US" sz="1800" dirty="0"/>
              <a:t>, are less than the strain that occurs as a result of an elastic-plastic simulation at the required load factors as per table 5.5</a:t>
            </a:r>
          </a:p>
          <a:p>
            <a:r>
              <a:rPr lang="en-US" sz="180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The Strain Limit Damage Ratio (SLDR) calculated from ANSYS models was found to be lower than 1 for each node on the MCBD model.</a:t>
            </a:r>
          </a:p>
          <a:p>
            <a:pPr lvl="1"/>
            <a:r>
              <a:rPr lang="en-US" sz="160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The SLDR was calculated for all materials: C18150, Al2219, Al1100-O, Niobium and AlSi10Mg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aphicFrame>
        <p:nvGraphicFramePr>
          <p:cNvPr id="10" name="Content Placeholder 8">
            <a:extLst>
              <a:ext uri="{FF2B5EF4-FFF2-40B4-BE49-F238E27FC236}">
                <a16:creationId xmlns:a16="http://schemas.microsoft.com/office/drawing/2014/main" id="{92900A25-E875-282E-8054-921366E34E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623373"/>
              </p:ext>
            </p:extLst>
          </p:nvPr>
        </p:nvGraphicFramePr>
        <p:xfrm>
          <a:off x="4520523" y="3407844"/>
          <a:ext cx="7655871" cy="2631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4218">
                  <a:extLst>
                    <a:ext uri="{9D8B030D-6E8A-4147-A177-3AD203B41FA5}">
                      <a16:colId xmlns:a16="http://schemas.microsoft.com/office/drawing/2014/main" val="2439828373"/>
                    </a:ext>
                  </a:extLst>
                </a:gridCol>
                <a:gridCol w="3391281">
                  <a:extLst>
                    <a:ext uri="{9D8B030D-6E8A-4147-A177-3AD203B41FA5}">
                      <a16:colId xmlns:a16="http://schemas.microsoft.com/office/drawing/2014/main" val="1558864600"/>
                    </a:ext>
                  </a:extLst>
                </a:gridCol>
                <a:gridCol w="850511">
                  <a:extLst>
                    <a:ext uri="{9D8B030D-6E8A-4147-A177-3AD203B41FA5}">
                      <a16:colId xmlns:a16="http://schemas.microsoft.com/office/drawing/2014/main" val="1631524885"/>
                    </a:ext>
                  </a:extLst>
                </a:gridCol>
                <a:gridCol w="1514793">
                  <a:extLst>
                    <a:ext uri="{9D8B030D-6E8A-4147-A177-3AD203B41FA5}">
                      <a16:colId xmlns:a16="http://schemas.microsoft.com/office/drawing/2014/main" val="330146434"/>
                    </a:ext>
                  </a:extLst>
                </a:gridCol>
                <a:gridCol w="1175068">
                  <a:extLst>
                    <a:ext uri="{9D8B030D-6E8A-4147-A177-3AD203B41FA5}">
                      <a16:colId xmlns:a16="http://schemas.microsoft.com/office/drawing/2014/main" val="3631265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Loads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Design Load </a:t>
                      </a:r>
                    </a:p>
                    <a:p>
                      <a:r>
                        <a:rPr lang="en-US" sz="1500" dirty="0">
                          <a:latin typeface="+mn-lt"/>
                        </a:rPr>
                        <a:t>Combination</a:t>
                      </a:r>
                    </a:p>
                    <a:p>
                      <a:endParaRPr lang="en-US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SLDR&lt;1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597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Normal Operation</a:t>
                      </a:r>
                      <a:endParaRPr lang="en-US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P+T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1.7(P+T)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520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30% decrease in thermal conductivity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P+T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1.7(P+T)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9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 with blocked water channel</a:t>
                      </a:r>
                      <a:endParaRPr lang="en-US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P+T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1.7(P+T)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971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 center beam (Y direction)</a:t>
                      </a:r>
                      <a:endParaRPr lang="en-US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P+T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1.7(P+T)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914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 center beam (X direction)</a:t>
                      </a:r>
                      <a:endParaRPr lang="en-US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P+T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1.7(P+T)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767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95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83800863-8596-BFCB-ED64-99707E784F7E}"/>
              </a:ext>
            </a:extLst>
          </p:cNvPr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24" y="1445463"/>
            <a:ext cx="5440276" cy="153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A32D588-5823-C3E9-7C0F-25D84EA8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Protection Against Failure from Cyclic Loading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DF66626-E500-D750-8989-33AA5B8A3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1" y="1067105"/>
            <a:ext cx="6603999" cy="4952695"/>
          </a:xfrm>
        </p:spPr>
        <p:txBody>
          <a:bodyPr/>
          <a:lstStyle/>
          <a:p>
            <a:r>
              <a:rPr lang="en-US" altLang="en-US" sz="2000" dirty="0"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Screening Criteria for Fatigue Analysis – Part 5.5.2</a:t>
            </a:r>
          </a:p>
          <a:p>
            <a:pPr lvl="1"/>
            <a:r>
              <a:rPr lang="en-US" altLang="en-US" sz="1800" dirty="0"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Comparable equipment operating under similar conditions – Part 5.5.2.2</a:t>
            </a:r>
          </a:p>
          <a:p>
            <a:pPr lvl="1"/>
            <a:r>
              <a:rPr lang="en-US" altLang="en-US" sz="1800" dirty="0"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Provisions of Part 5.5.2.3, Method A for Materials that have Room Temperature Ultimate Strength less than 552 MPa</a:t>
            </a:r>
          </a:p>
          <a:p>
            <a:pPr lvl="2"/>
            <a:r>
              <a:rPr lang="en-US" altLang="en-US" sz="1600" dirty="0"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All materials used in this assembly, meet this criteria</a:t>
            </a:r>
          </a:p>
          <a:p>
            <a:r>
              <a:rPr lang="en-US" altLang="en-US" sz="2000" dirty="0"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Total number of beam trips as estimated from the data ~1500</a:t>
            </a:r>
          </a:p>
          <a:p>
            <a:pPr lvl="1"/>
            <a:r>
              <a:rPr lang="en-US" altLang="en-US" dirty="0"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Majority of the beam trips are very short duration and the change in power level </a:t>
            </a:r>
          </a:p>
          <a:p>
            <a:pPr lvl="2"/>
            <a:r>
              <a:rPr lang="en-US" altLang="en-US" dirty="0"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ΔT for beam dump absorber face would be very small</a:t>
            </a:r>
          </a:p>
          <a:p>
            <a:pPr lvl="1"/>
            <a:r>
              <a:rPr lang="en-US" altLang="en-US" dirty="0">
                <a:ea typeface="ＭＳ Ｐゴシック" pitchFamily="-65" charset="-128"/>
                <a:cs typeface="ＭＳ Ｐゴシック" pitchFamily="-65" charset="-128"/>
              </a:rPr>
              <a:t>This is not </a:t>
            </a:r>
            <a:r>
              <a:rPr lang="en-US" altLang="en-US" dirty="0"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a complete cycle as per the code </a:t>
            </a:r>
          </a:p>
          <a:p>
            <a:pPr lvl="2"/>
            <a:r>
              <a:rPr lang="en-US" altLang="en-US" dirty="0"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Conservative assumption is all beam trips are assumed as complete cycle</a:t>
            </a:r>
          </a:p>
          <a:p>
            <a:r>
              <a:rPr lang="en-US" altLang="en-US" sz="2000" dirty="0"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Since the total cycles 1500&gt;1000, per Method A, a fatigue analysis is required</a:t>
            </a:r>
            <a:endParaRPr lang="en-US" altLang="en-US" sz="1600" dirty="0"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endParaRPr lang="en-US" altLang="en-US" sz="2000" dirty="0"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lvl="1"/>
            <a:endParaRPr lang="en-US" altLang="en-US" sz="1800" dirty="0"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endParaRPr lang="en-US" altLang="en-US" sz="1800" dirty="0"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lvl="1"/>
            <a:endParaRPr lang="en-US" altLang="en-US" sz="1600" dirty="0"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lvl="1"/>
            <a:endParaRPr lang="en-US" altLang="en-US" sz="1600" dirty="0"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endParaRPr lang="en-US" altLang="en-US" sz="1800" dirty="0"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lvl="2"/>
            <a:endParaRPr lang="en-US" altLang="en-US" sz="1400" dirty="0"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lvl="1"/>
            <a:endParaRPr lang="en-US" altLang="en-US" sz="1600" dirty="0"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lvl="1"/>
            <a:endParaRPr lang="en-US" altLang="en-US" sz="1600" dirty="0"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endParaRPr lang="en-US" sz="18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FDA330-4A8C-C834-D794-6AF2A2126A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EFB478-1DB0-22F3-C845-C1403FE9A0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7" name="Content Placeholder 7">
            <a:extLst>
              <a:ext uri="{FF2B5EF4-FFF2-40B4-BE49-F238E27FC236}">
                <a16:creationId xmlns:a16="http://schemas.microsoft.com/office/drawing/2014/main" id="{FA7A36CF-753F-1645-15A0-19F7FB53FA8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650128" y="3250474"/>
            <a:ext cx="5440275" cy="193112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0A7A1E6-13CC-C3B5-C6A1-20CB2E1089E4}"/>
              </a:ext>
            </a:extLst>
          </p:cNvPr>
          <p:cNvSpPr/>
          <p:nvPr/>
        </p:nvSpPr>
        <p:spPr>
          <a:xfrm>
            <a:off x="9785349" y="2167399"/>
            <a:ext cx="2305050" cy="2286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4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4385-72B0-17E9-9FF7-7E24F6230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Fatigue Assessment on C18150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03030B-B98D-A57F-C075-106F16C34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6604000" cy="5027414"/>
          </a:xfrm>
        </p:spPr>
        <p:txBody>
          <a:bodyPr/>
          <a:lstStyle/>
          <a:p>
            <a:r>
              <a:rPr lang="en-US" dirty="0"/>
              <a:t>At 1500 cycles and T=250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º C, total strain of 1% would cause fatigue failure – 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Violet Line</a:t>
            </a:r>
          </a:p>
          <a:p>
            <a:pPr lvl="1"/>
            <a:r>
              <a:rPr lang="en-US" dirty="0"/>
              <a:t>Similar trend observed in other literature sources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For the case of the U beam at 20 kW operation, the total strain is 0.29% </a:t>
            </a:r>
          </a:p>
          <a:p>
            <a:pPr lvl="1"/>
            <a:r>
              <a:rPr lang="en-US" dirty="0"/>
              <a:t>Elastic Strain</a:t>
            </a:r>
          </a:p>
          <a:p>
            <a:r>
              <a:rPr lang="en-US" dirty="0"/>
              <a:t>Lower than the 1% limit for 1500 cycles - Pass</a:t>
            </a:r>
          </a:p>
          <a:p>
            <a:r>
              <a:rPr lang="en-US" dirty="0"/>
              <a:t>For FRIB operations, every experimental run has a different beam spot and may have multiple charge states which means the beam may not hit the same spot repeatedly</a:t>
            </a:r>
          </a:p>
          <a:p>
            <a:r>
              <a:rPr lang="en-US" dirty="0"/>
              <a:t>Radiation effects of the material are not considered</a:t>
            </a:r>
          </a:p>
          <a:p>
            <a:pPr lvl="1"/>
            <a:r>
              <a:rPr lang="en-US" dirty="0"/>
              <a:t>One year of operation before replacement of component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B25877-5478-D345-16A0-528E8E2F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3B03F6-A13D-2B60-1BFB-30520DEF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D6DDC4AC-93E9-EE2D-8CB3-880DA8DBCEA1}"/>
              </a:ext>
            </a:extLst>
          </p:cNvPr>
          <p:cNvPicPr>
            <a:picLocks noGrp="1"/>
          </p:cNvPicPr>
          <p:nvPr>
            <p:ph idx="10"/>
          </p:nvPr>
        </p:nvPicPr>
        <p:blipFill rotWithShape="1">
          <a:blip r:embed="rId2"/>
          <a:srcRect l="13863" t="4814" r="11198" b="2979"/>
          <a:stretch/>
        </p:blipFill>
        <p:spPr>
          <a:xfrm>
            <a:off x="7391400" y="1676400"/>
            <a:ext cx="4419600" cy="342900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87255D-0598-0792-F593-EDCE1E84127C}"/>
              </a:ext>
            </a:extLst>
          </p:cNvPr>
          <p:cNvCxnSpPr>
            <a:cxnSpLocks/>
          </p:cNvCxnSpPr>
          <p:nvPr/>
        </p:nvCxnSpPr>
        <p:spPr>
          <a:xfrm>
            <a:off x="5486400" y="1524000"/>
            <a:ext cx="2514600" cy="914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D52604C-752F-D194-22FC-FC581505A9D0}"/>
              </a:ext>
            </a:extLst>
          </p:cNvPr>
          <p:cNvSpPr/>
          <p:nvPr/>
        </p:nvSpPr>
        <p:spPr>
          <a:xfrm>
            <a:off x="7797800" y="5176927"/>
            <a:ext cx="3886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300"/>
              </a:spcAft>
            </a:pPr>
            <a:r>
              <a:rPr lang="en-US" sz="1000" dirty="0">
                <a:solidFill>
                  <a:srgbClr val="06430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K.Zhang </a:t>
            </a:r>
            <a:r>
              <a:rPr lang="en-US" sz="1000" i="1" dirty="0">
                <a:solidFill>
                  <a:srgbClr val="06430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n-US" sz="1000" dirty="0">
                <a:solidFill>
                  <a:srgbClr val="06430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Development of the material property handbook and database of CuCrZr. </a:t>
            </a:r>
            <a:r>
              <a:rPr lang="en-US" sz="1000" i="1" dirty="0">
                <a:solidFill>
                  <a:srgbClr val="06430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Fusion Engineering and Design 144 (2019) 148–153</a:t>
            </a:r>
            <a:endParaRPr lang="en-US" sz="1000" dirty="0">
              <a:solidFill>
                <a:srgbClr val="06430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4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B003D-838F-C522-236E-9B5905C21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Protection Against Cyclic Loading - Ratcheting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A6E9A-EBF6-9076-D67C-D33076DD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1" y="1067105"/>
            <a:ext cx="5892800" cy="4947641"/>
          </a:xfrm>
        </p:spPr>
        <p:txBody>
          <a:bodyPr/>
          <a:lstStyle/>
          <a:p>
            <a:r>
              <a:rPr lang="en-US" altLang="en-US" sz="2400" dirty="0"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Ratcheting Assessment – Elastic-Plastic Stress Analysis Part 5.5.7.2</a:t>
            </a:r>
          </a:p>
          <a:p>
            <a:r>
              <a:rPr lang="en-US" altLang="en-US" sz="2400" dirty="0"/>
              <a:t>Finite Element Model</a:t>
            </a:r>
          </a:p>
          <a:p>
            <a:pPr lvl="1"/>
            <a:r>
              <a:rPr lang="en-US" altLang="en-US" dirty="0"/>
              <a:t>E</a:t>
            </a:r>
            <a:r>
              <a:rPr lang="en-US" altLang="en-US" kern="1200" dirty="0">
                <a:ea typeface="ＭＳ Ｐゴシック" pitchFamily="-65" charset="-128"/>
                <a:cs typeface="ＭＳ Ｐゴシック" pitchFamily="-65" charset="-128"/>
              </a:rPr>
              <a:t>lastic Perfectly Plastic material properties</a:t>
            </a:r>
          </a:p>
          <a:p>
            <a:pPr lvl="1"/>
            <a:r>
              <a:rPr lang="en-US" altLang="en-US" kern="1200" dirty="0">
                <a:ea typeface="ＭＳ Ｐゴシック" pitchFamily="-65" charset="-128"/>
                <a:cs typeface="ＭＳ Ｐゴシック" pitchFamily="-65" charset="-128"/>
              </a:rPr>
              <a:t>Non-Linear Geometry</a:t>
            </a:r>
          </a:p>
          <a:p>
            <a:pPr lvl="1"/>
            <a:r>
              <a:rPr lang="en-US" altLang="en-US" kern="1200" dirty="0">
                <a:ea typeface="ＭＳ Ｐゴシック" pitchFamily="-65" charset="-128"/>
                <a:cs typeface="ＭＳ Ｐゴシック" pitchFamily="-65" charset="-128"/>
              </a:rPr>
              <a:t>Loads to include MAWP and beam heating load</a:t>
            </a:r>
          </a:p>
          <a:p>
            <a:pPr lvl="1"/>
            <a:r>
              <a:rPr lang="en-US" altLang="en-US" kern="1200" dirty="0">
                <a:ea typeface="ＭＳ Ｐゴシック" pitchFamily="-65" charset="-128"/>
                <a:cs typeface="ＭＳ Ｐゴシック" pitchFamily="-65" charset="-128"/>
              </a:rPr>
              <a:t>Cycle the beam heating with constant water pressure</a:t>
            </a:r>
          </a:p>
          <a:p>
            <a:pPr lvl="1"/>
            <a:r>
              <a:rPr lang="en-US" altLang="en-US" kern="1200" dirty="0">
                <a:ea typeface="ＭＳ Ｐゴシック" pitchFamily="-65" charset="-128"/>
                <a:cs typeface="ＭＳ Ｐゴシック" pitchFamily="-65" charset="-128"/>
              </a:rPr>
              <a:t>Criteria - </a:t>
            </a:r>
            <a:r>
              <a:rPr lang="en-US" kern="1200" dirty="0">
                <a:latin typeface="Arial" panose="020B0604020202020204" pitchFamily="34" charset="0"/>
                <a:ea typeface="ヒラギノ角ゴ Pro W3"/>
              </a:rPr>
              <a:t>If any one of the following conditions is met, the ratcheting criteria are satisfied</a:t>
            </a:r>
          </a:p>
          <a:p>
            <a:pPr lvl="2"/>
            <a:r>
              <a:rPr lang="en-US" altLang="en-US" kern="1200" dirty="0">
                <a:latin typeface="Arial" panose="020B0604020202020204" pitchFamily="34" charset="0"/>
                <a:ea typeface="ヒラギノ角ゴ Pro W3"/>
              </a:rPr>
              <a:t>Structure should have an elastic core</a:t>
            </a:r>
          </a:p>
          <a:p>
            <a:pPr lvl="2"/>
            <a:r>
              <a:rPr lang="en-US" altLang="en-US" kern="1200" dirty="0">
                <a:latin typeface="Arial" panose="020B0604020202020204" pitchFamily="34" charset="0"/>
                <a:ea typeface="ヒラギノ角ゴ Pro W3"/>
              </a:rPr>
              <a:t>Repeated cycles result in no change in geometry</a:t>
            </a:r>
          </a:p>
          <a:p>
            <a:pPr lvl="2"/>
            <a:r>
              <a:rPr lang="en-US" altLang="en-US" kern="1200" dirty="0">
                <a:latin typeface="Arial" panose="020B0604020202020204" pitchFamily="34" charset="0"/>
                <a:ea typeface="ヒラギノ角ゴ Pro W3"/>
              </a:rPr>
              <a:t>There is no plastic action </a:t>
            </a:r>
          </a:p>
          <a:p>
            <a:endParaRPr lang="en-US" altLang="en-US" sz="1800" dirty="0"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B8DB2D-4278-5E43-D9F5-6CEBA43606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379" y="4800600"/>
            <a:ext cx="5923033" cy="1214146"/>
          </a:xfrm>
        </p:spPr>
        <p:txBody>
          <a:bodyPr/>
          <a:lstStyle/>
          <a:p>
            <a:r>
              <a:rPr lang="en-US" dirty="0"/>
              <a:t>Load Case </a:t>
            </a:r>
          </a:p>
          <a:p>
            <a:pPr lvl="1"/>
            <a:r>
              <a:rPr lang="en-US" dirty="0"/>
              <a:t>MAWP = 0.45 MPa (65 psia), constant</a:t>
            </a:r>
          </a:p>
          <a:p>
            <a:pPr lvl="1"/>
            <a:r>
              <a:rPr lang="en-US" dirty="0"/>
              <a:t>Deposited Beam Power </a:t>
            </a:r>
            <a:r>
              <a:rPr lang="en-US"/>
              <a:t>= 15 kW </a:t>
            </a:r>
            <a:r>
              <a:rPr lang="en-US" dirty="0"/>
              <a:t>varied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B6C6A-CDC4-D318-E89F-A3D2789698D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EA6C-561B-A087-FB15-E6825F46DC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1C3AFDC8-B975-8AFB-100E-60C2AD0A9E09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2"/>
          <a:srcRect t="2566"/>
          <a:stretch/>
        </p:blipFill>
        <p:spPr bwMode="auto">
          <a:xfrm>
            <a:off x="6167379" y="1067105"/>
            <a:ext cx="5643472" cy="32766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759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E2AC9A8-A1E1-9F2F-0AA6-089A5B4E5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009690"/>
            <a:ext cx="4000500" cy="2054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752EC-0210-BB13-AF1C-A7E842A0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6" y="312816"/>
            <a:ext cx="11988797" cy="424506"/>
          </a:xfrm>
        </p:spPr>
        <p:txBody>
          <a:bodyPr/>
          <a:lstStyle/>
          <a:p>
            <a:r>
              <a:rPr lang="en-US" altLang="en-US" sz="2800" dirty="0">
                <a:latin typeface="Arial" panose="020B0604020202020204" pitchFamily="34" charset="0"/>
              </a:rPr>
              <a:t>Protection Against Cyclic Loading – Ratcheting C18150 Results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378FC-8427-7941-2F67-35A9B8F32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3727"/>
            <a:ext cx="6146799" cy="4947641"/>
          </a:xfrm>
        </p:spPr>
        <p:txBody>
          <a:bodyPr/>
          <a:lstStyle/>
          <a:p>
            <a:r>
              <a:rPr lang="en-US" altLang="en-US" sz="2000" dirty="0">
                <a:latin typeface="+mn-lt"/>
                <a:ea typeface="MS PGothic" panose="020B0600070205080204" pitchFamily="34" charset="-128"/>
                <a:cs typeface="Symusic" panose="00000400000000000000" pitchFamily="2" charset="0"/>
              </a:rPr>
              <a:t>Analysis shows that there is no change in dimension between the last and next to last cycles (load cycle 5 and 7)</a:t>
            </a:r>
          </a:p>
          <a:p>
            <a:pPr lvl="1"/>
            <a:r>
              <a:rPr lang="en-US" altLang="en-US" sz="1800" dirty="0">
                <a:latin typeface="+mn-lt"/>
                <a:ea typeface="MS PGothic" panose="020B0600070205080204" pitchFamily="34" charset="-128"/>
                <a:cs typeface="Symusic" panose="00000400000000000000" pitchFamily="2" charset="0"/>
              </a:rPr>
              <a:t>Demonstrates convergence</a:t>
            </a:r>
          </a:p>
          <a:p>
            <a:pPr lvl="1"/>
            <a:r>
              <a:rPr lang="en-US" altLang="en-US" sz="1800" dirty="0">
                <a:latin typeface="+mn-lt"/>
                <a:ea typeface="MS PGothic" panose="020B0600070205080204" pitchFamily="34" charset="-128"/>
                <a:cs typeface="Symusic" panose="00000400000000000000" pitchFamily="2" charset="0"/>
              </a:rPr>
              <a:t>Indicates that the structure has an elastic core - Pass</a:t>
            </a:r>
          </a:p>
          <a:p>
            <a:pPr lvl="1"/>
            <a:r>
              <a:rPr lang="en-US" altLang="en-US" sz="1800" dirty="0">
                <a:latin typeface="+mn-lt"/>
                <a:ea typeface="MS PGothic" panose="020B0600070205080204" pitchFamily="34" charset="-128"/>
                <a:cs typeface="Symusic" panose="00000400000000000000" pitchFamily="2" charset="0"/>
              </a:rPr>
              <a:t>No permanent change in overall dimensions - Pass</a:t>
            </a:r>
          </a:p>
          <a:p>
            <a:r>
              <a:rPr lang="en-US" altLang="en-US" sz="2000" dirty="0">
                <a:latin typeface="+mn-lt"/>
                <a:ea typeface="MS PGothic" panose="020B0600070205080204" pitchFamily="34" charset="-128"/>
                <a:cs typeface="Symusic" panose="00000400000000000000" pitchFamily="2" charset="0"/>
              </a:rPr>
              <a:t>Overall plastic strain is approximately zero in C18150. </a:t>
            </a:r>
          </a:p>
          <a:p>
            <a:pPr lvl="1"/>
            <a:r>
              <a:rPr lang="en-US" altLang="en-US" sz="1800" dirty="0">
                <a:latin typeface="+mn-lt"/>
                <a:ea typeface="MS PGothic" panose="020B0600070205080204" pitchFamily="34" charset="-128"/>
                <a:cs typeface="Symusic" panose="00000400000000000000" pitchFamily="2" charset="0"/>
              </a:rPr>
              <a:t>There is no plastic action - Pass</a:t>
            </a:r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8E9186B-C55D-3AF6-FA16-EA660C6A0F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8598EF-B2AC-3524-5155-D19CCDEA71B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68BFFC32-AC14-99E9-D763-EBAD1C4D434B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3"/>
          <a:srcRect l="2684"/>
          <a:stretch/>
        </p:blipFill>
        <p:spPr bwMode="auto">
          <a:xfrm>
            <a:off x="6858000" y="1233540"/>
            <a:ext cx="4683142" cy="18288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1463F830-9020-6E62-9AA1-DEDA31F852A0}"/>
              </a:ext>
            </a:extLst>
          </p:cNvPr>
          <p:cNvPicPr>
            <a:picLocks noGrp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6793173" y="3449362"/>
            <a:ext cx="4890827" cy="21750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547033-74DB-B011-8BED-3871D70B3C37}"/>
              </a:ext>
            </a:extLst>
          </p:cNvPr>
          <p:cNvSpPr/>
          <p:nvPr/>
        </p:nvSpPr>
        <p:spPr>
          <a:xfrm>
            <a:off x="3384551" y="5309175"/>
            <a:ext cx="2711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64308"/>
                </a:solidFill>
                <a:latin typeface="+mn-lt"/>
                <a:ea typeface="Calibri" panose="020F0502020204030204" pitchFamily="34" charset="0"/>
              </a:rPr>
              <a:t>Middle element of the C18150 absorber plate face</a:t>
            </a:r>
            <a:endParaRPr lang="en-US" sz="1600" dirty="0">
              <a:solidFill>
                <a:srgbClr val="06430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23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E2AC9A8-A1E1-9F2F-0AA6-089A5B4E5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009690"/>
            <a:ext cx="4000500" cy="2054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752EC-0210-BB13-AF1C-A7E842A0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6" y="312816"/>
            <a:ext cx="11988797" cy="424506"/>
          </a:xfrm>
        </p:spPr>
        <p:txBody>
          <a:bodyPr/>
          <a:lstStyle/>
          <a:p>
            <a:r>
              <a:rPr lang="en-US" altLang="en-US" sz="2800" dirty="0">
                <a:latin typeface="Arial" panose="020B0604020202020204" pitchFamily="34" charset="0"/>
              </a:rPr>
              <a:t>Protection Against Cyclic Loading – Ratcheting Al1100-O Results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378FC-8427-7941-2F67-35A9B8F32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3727"/>
            <a:ext cx="6222999" cy="4947641"/>
          </a:xfrm>
        </p:spPr>
        <p:txBody>
          <a:bodyPr/>
          <a:lstStyle/>
          <a:p>
            <a:r>
              <a:rPr lang="en-US" altLang="en-US" sz="2000" dirty="0">
                <a:latin typeface="+mn-lt"/>
                <a:ea typeface="MS PGothic" panose="020B0600070205080204" pitchFamily="34" charset="-128"/>
                <a:cs typeface="Symusic" panose="00000400000000000000" pitchFamily="2" charset="0"/>
              </a:rPr>
              <a:t>Analysis shows that there is no change in dimension between the last and next to last cycles (load cycle 5 and 7)</a:t>
            </a:r>
          </a:p>
          <a:p>
            <a:pPr lvl="1"/>
            <a:r>
              <a:rPr lang="en-US" altLang="en-US" sz="1800" dirty="0">
                <a:latin typeface="+mn-lt"/>
                <a:ea typeface="MS PGothic" panose="020B0600070205080204" pitchFamily="34" charset="-128"/>
                <a:cs typeface="Symusic" panose="00000400000000000000" pitchFamily="2" charset="0"/>
              </a:rPr>
              <a:t>Demonstrates convergence</a:t>
            </a:r>
          </a:p>
          <a:p>
            <a:pPr lvl="1"/>
            <a:r>
              <a:rPr lang="en-US" altLang="en-US" sz="1800" dirty="0">
                <a:latin typeface="+mn-lt"/>
                <a:ea typeface="MS PGothic" panose="020B0600070205080204" pitchFamily="34" charset="-128"/>
                <a:cs typeface="Symusic" panose="00000400000000000000" pitchFamily="2" charset="0"/>
              </a:rPr>
              <a:t>Indicates that the structure has an elastic core - Pass</a:t>
            </a:r>
          </a:p>
          <a:p>
            <a:pPr lvl="1"/>
            <a:r>
              <a:rPr lang="en-US" altLang="en-US" sz="1800" dirty="0">
                <a:latin typeface="+mn-lt"/>
                <a:ea typeface="MS PGothic" panose="020B0600070205080204" pitchFamily="34" charset="-128"/>
                <a:cs typeface="Symusic" panose="00000400000000000000" pitchFamily="2" charset="0"/>
              </a:rPr>
              <a:t>No permanent change in overall dimensions - Pass</a:t>
            </a:r>
          </a:p>
          <a:p>
            <a:r>
              <a:rPr lang="en-US" altLang="en-US" sz="2000" dirty="0">
                <a:latin typeface="+mn-lt"/>
                <a:ea typeface="MS PGothic" panose="020B0600070205080204" pitchFamily="34" charset="-128"/>
                <a:cs typeface="Symusic" panose="00000400000000000000" pitchFamily="2" charset="0"/>
              </a:rPr>
              <a:t>The Al-1100O material does have plastic strain, albeit very small at the end of load cycle 7 (0.057%).</a:t>
            </a:r>
          </a:p>
          <a:p>
            <a:pPr lvl="1"/>
            <a:r>
              <a:rPr lang="en-US" altLang="en-US" sz="1800" dirty="0">
                <a:latin typeface="+mn-lt"/>
                <a:ea typeface="MS PGothic" panose="020B0600070205080204" pitchFamily="34" charset="-128"/>
                <a:cs typeface="Symusic" panose="00000400000000000000" pitchFamily="2" charset="0"/>
              </a:rPr>
              <a:t>There is no plastic action – Conditional Pass</a:t>
            </a:r>
          </a:p>
          <a:p>
            <a:pPr lvl="1"/>
            <a:endParaRPr lang="en-US" altLang="en-US" sz="1800" dirty="0">
              <a:latin typeface="+mn-lt"/>
              <a:ea typeface="MS PGothic" panose="020B0600070205080204" pitchFamily="34" charset="-128"/>
              <a:cs typeface="Symusic" panose="00000400000000000000" pitchFamily="2" charset="0"/>
            </a:endParaRPr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8E9186B-C55D-3AF6-FA16-EA660C6A0F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8598EF-B2AC-3524-5155-D19CCDEA71B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1463F830-9020-6E62-9AA1-DEDA31F852A0}"/>
              </a:ext>
            </a:extLst>
          </p:cNvPr>
          <p:cNvPicPr>
            <a:picLocks noGrp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845732" y="2778415"/>
            <a:ext cx="3769477" cy="1676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547033-74DB-B011-8BED-3871D70B3C37}"/>
              </a:ext>
            </a:extLst>
          </p:cNvPr>
          <p:cNvSpPr/>
          <p:nvPr/>
        </p:nvSpPr>
        <p:spPr>
          <a:xfrm>
            <a:off x="3384551" y="5309175"/>
            <a:ext cx="2711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64308"/>
                </a:solidFill>
                <a:latin typeface="+mn-lt"/>
                <a:ea typeface="Calibri" panose="020F0502020204030204" pitchFamily="34" charset="0"/>
              </a:rPr>
              <a:t>Middle element of the Al1100-O interstitial layer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974889-4837-E3C6-A19B-D4B0101BCC8D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4"/>
          <a:stretch>
            <a:fillRect/>
          </a:stretch>
        </p:blipFill>
        <p:spPr bwMode="auto">
          <a:xfrm>
            <a:off x="6845732" y="1063727"/>
            <a:ext cx="4330268" cy="1633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457979-147C-43B2-F57F-40781129B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535761"/>
            <a:ext cx="3315534" cy="153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6A60344-3C66-DC3A-F5EF-B18E0614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ASME Section VIII Division II Code Summary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DE4DF4-861C-E1D8-6BCA-171EE29A0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Protection against plastic collapse: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Limit Load Analysis method – meets Code</a:t>
            </a:r>
          </a:p>
          <a:p>
            <a:r>
              <a:rPr lang="en-US" sz="2400" dirty="0"/>
              <a:t>Protection against local failure: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Elastic Plastic analysis – meets Code</a:t>
            </a:r>
          </a:p>
          <a:p>
            <a:r>
              <a:rPr lang="en-US" sz="2400" dirty="0"/>
              <a:t>Protection against collapse from buckling:</a:t>
            </a:r>
          </a:p>
          <a:p>
            <a:pPr lvl="1"/>
            <a:r>
              <a:rPr lang="en-US" dirty="0"/>
              <a:t>Not Applicable - (Buckling not identified as a failure mode)</a:t>
            </a:r>
          </a:p>
          <a:p>
            <a:r>
              <a:rPr lang="en-US" sz="2400" dirty="0"/>
              <a:t>Protection against failure from cyclic loading</a:t>
            </a:r>
          </a:p>
          <a:p>
            <a:pPr marL="668929" lvl="1" indent="-457200">
              <a:buFont typeface="+mj-lt"/>
              <a:buAutoNum type="arabicPeriod"/>
            </a:pPr>
            <a:r>
              <a:rPr lang="en-US" dirty="0"/>
              <a:t>Fatigue analysis – Required – meets Code</a:t>
            </a:r>
          </a:p>
          <a:p>
            <a:pPr marL="668929" lvl="1" indent="-457200">
              <a:buFont typeface="+mj-lt"/>
              <a:buAutoNum type="arabicPeriod"/>
            </a:pPr>
            <a:r>
              <a:rPr lang="en-US" dirty="0"/>
              <a:t>Ratcheting analysis – meets Code</a:t>
            </a:r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554C8D5-02A6-0110-A638-6C6975E4CE1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7226785" y="1071563"/>
            <a:ext cx="3829668" cy="5027612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66DE54-2FA5-9864-21A9-8DE9B715C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77D742-4B04-6565-203D-F870D0B6B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9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" y="1067100"/>
            <a:ext cx="6146800" cy="493746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FRIB baseline: Rotating water beam dump concept chosen for high power operations</a:t>
            </a:r>
          </a:p>
          <a:p>
            <a:pPr>
              <a:defRPr/>
            </a:pPr>
            <a:r>
              <a:rPr lang="en-US" sz="2000" dirty="0"/>
              <a:t>Ti-6Al-4V alloy selected for the beam dump shell material</a:t>
            </a:r>
          </a:p>
          <a:p>
            <a:pPr>
              <a:defRPr/>
            </a:pPr>
            <a:r>
              <a:rPr lang="en-US" sz="2000" dirty="0"/>
              <a:t>Design parameters</a:t>
            </a:r>
          </a:p>
          <a:p>
            <a:pPr lvl="1">
              <a:defRPr/>
            </a:pPr>
            <a:r>
              <a:rPr lang="en-US" sz="1600" dirty="0"/>
              <a:t>Ti-alloy shell thickness 0.5 mm for full power uranium beams to minimize heat deposition in the shell</a:t>
            </a:r>
          </a:p>
          <a:p>
            <a:pPr lvl="1">
              <a:defRPr/>
            </a:pPr>
            <a:r>
              <a:rPr lang="en-US" sz="1600" dirty="0"/>
              <a:t>1mm shell has been manufactured</a:t>
            </a:r>
            <a:endParaRPr lang="en-US" dirty="0"/>
          </a:p>
          <a:p>
            <a:pPr lvl="1">
              <a:defRPr/>
            </a:pPr>
            <a:r>
              <a:rPr lang="en-US" sz="1600" dirty="0"/>
              <a:t>600 rpm and 70 cm diameter to limit maximum temperature</a:t>
            </a:r>
            <a:br>
              <a:rPr lang="en-US" sz="1600" dirty="0"/>
            </a:br>
            <a:r>
              <a:rPr lang="en-US" sz="1600" dirty="0"/>
              <a:t>and amplitude of temperature changes</a:t>
            </a:r>
            <a:endParaRPr lang="en-US" dirty="0"/>
          </a:p>
          <a:p>
            <a:pPr lvl="1">
              <a:defRPr/>
            </a:pPr>
            <a:r>
              <a:rPr lang="en-US" sz="1600" dirty="0"/>
              <a:t>60 gpm water flow</a:t>
            </a:r>
            <a:endParaRPr lang="en-US" sz="1800" dirty="0"/>
          </a:p>
          <a:p>
            <a:pPr>
              <a:defRPr/>
            </a:pPr>
            <a:r>
              <a:rPr lang="en-US" sz="2000" dirty="0"/>
              <a:t>Technical challenges</a:t>
            </a:r>
          </a:p>
          <a:p>
            <a:pPr lvl="1">
              <a:defRPr/>
            </a:pPr>
            <a:r>
              <a:rPr lang="en-US" sz="1600" dirty="0"/>
              <a:t>Rotary water seal</a:t>
            </a:r>
          </a:p>
          <a:p>
            <a:pPr lvl="1">
              <a:defRPr/>
            </a:pPr>
            <a:r>
              <a:rPr lang="en-US" sz="1600" dirty="0"/>
              <a:t>Radiation damage in Ti-alloy shell, integrity must be guaranteed as pressure boundary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Summary and Path Forward Code Application</a:t>
            </a:r>
            <a:br>
              <a:rPr lang="en-US" dirty="0"/>
            </a:br>
            <a:r>
              <a:rPr lang="en-US" dirty="0"/>
              <a:t>Beam Dump for &gt; 50 kW Operation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29"/>
          <a:stretch/>
        </p:blipFill>
        <p:spPr>
          <a:xfrm>
            <a:off x="9325918" y="1104520"/>
            <a:ext cx="2764482" cy="2514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58730" y="1809042"/>
            <a:ext cx="3884081" cy="4082020"/>
            <a:chOff x="6420880" y="1929728"/>
            <a:chExt cx="3884081" cy="40820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0C4A2-A087-5726-E4C8-6BBA627E6EBE}"/>
                </a:ext>
              </a:extLst>
            </p:cNvPr>
            <p:cNvGrpSpPr/>
            <p:nvPr/>
          </p:nvGrpSpPr>
          <p:grpSpPr>
            <a:xfrm>
              <a:off x="6420880" y="1929728"/>
              <a:ext cx="3884081" cy="4082020"/>
              <a:chOff x="5891600" y="717379"/>
              <a:chExt cx="3884081" cy="4082020"/>
            </a:xfrm>
          </p:grpSpPr>
          <p:pic>
            <p:nvPicPr>
              <p:cNvPr id="15" name="Picture 14" descr="A machine with many parts&#10;&#10;Description automatically generated with medium confidence">
                <a:extLst>
                  <a:ext uri="{FF2B5EF4-FFF2-40B4-BE49-F238E27FC236}">
                    <a16:creationId xmlns:a16="http://schemas.microsoft.com/office/drawing/2014/main" id="{5841CB0C-787F-BD00-D7AF-F7503137B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91600" y="717379"/>
                <a:ext cx="2449212" cy="408202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E991975-B8E7-F012-037E-72AC75283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86776" y="2397381"/>
                <a:ext cx="854036" cy="196276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83CF73-E58F-0B8E-32C9-DB92F921AD91}"/>
                  </a:ext>
                </a:extLst>
              </p:cNvPr>
              <p:cNvSpPr txBox="1"/>
              <p:nvPr/>
            </p:nvSpPr>
            <p:spPr>
              <a:xfrm>
                <a:off x="8218730" y="2547436"/>
                <a:ext cx="15569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Primary beam</a:t>
                </a:r>
              </a:p>
            </p:txBody>
          </p:sp>
          <p:sp>
            <p:nvSpPr>
              <p:cNvPr id="19" name="Left Arrow 18">
                <a:extLst>
                  <a:ext uri="{FF2B5EF4-FFF2-40B4-BE49-F238E27FC236}">
                    <a16:creationId xmlns:a16="http://schemas.microsoft.com/office/drawing/2014/main" id="{9311F7C3-5F30-D8C0-B20D-2C50C0490C57}"/>
                  </a:ext>
                </a:extLst>
              </p:cNvPr>
              <p:cNvSpPr/>
              <p:nvPr/>
            </p:nvSpPr>
            <p:spPr>
              <a:xfrm rot="5627294">
                <a:off x="6951092" y="3104281"/>
                <a:ext cx="883038" cy="269597"/>
              </a:xfrm>
              <a:prstGeom prst="leftArrow">
                <a:avLst>
                  <a:gd name="adj1" fmla="val 23472"/>
                  <a:gd name="adj2" fmla="val 43367"/>
                </a:avLst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1346516-BB93-EE22-7C88-60B3A7004283}"/>
                  </a:ext>
                </a:extLst>
              </p:cNvPr>
              <p:cNvGrpSpPr/>
              <p:nvPr/>
            </p:nvGrpSpPr>
            <p:grpSpPr>
              <a:xfrm>
                <a:off x="6989647" y="1993103"/>
                <a:ext cx="842248" cy="369332"/>
                <a:chOff x="9311074" y="3922071"/>
                <a:chExt cx="2081602" cy="705626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22" name="Curved Right Arrow 21">
                  <a:extLst>
                    <a:ext uri="{FF2B5EF4-FFF2-40B4-BE49-F238E27FC236}">
                      <a16:creationId xmlns:a16="http://schemas.microsoft.com/office/drawing/2014/main" id="{81D2B6A4-D4C2-3606-88C0-1333EADF300B}"/>
                    </a:ext>
                  </a:extLst>
                </p:cNvPr>
                <p:cNvSpPr/>
                <p:nvPr/>
              </p:nvSpPr>
              <p:spPr>
                <a:xfrm>
                  <a:off x="9311074" y="4003155"/>
                  <a:ext cx="991370" cy="624542"/>
                </a:xfrm>
                <a:prstGeom prst="curvedRightArrow">
                  <a:avLst>
                    <a:gd name="adj1" fmla="val 9072"/>
                    <a:gd name="adj2" fmla="val 50000"/>
                    <a:gd name="adj3" fmla="val 25000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Curved Right Arrow 22">
                  <a:extLst>
                    <a:ext uri="{FF2B5EF4-FFF2-40B4-BE49-F238E27FC236}">
                      <a16:creationId xmlns:a16="http://schemas.microsoft.com/office/drawing/2014/main" id="{4CC62C8B-FB55-28CF-868D-849019A3C8EA}"/>
                    </a:ext>
                  </a:extLst>
                </p:cNvPr>
                <p:cNvSpPr/>
                <p:nvPr/>
              </p:nvSpPr>
              <p:spPr>
                <a:xfrm rot="10800000">
                  <a:off x="10401306" y="3922071"/>
                  <a:ext cx="991370" cy="624542"/>
                </a:xfrm>
                <a:prstGeom prst="curvedRightArrow">
                  <a:avLst>
                    <a:gd name="adj1" fmla="val 9072"/>
                    <a:gd name="adj2" fmla="val 50000"/>
                    <a:gd name="adj3" fmla="val 25000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55FB9F-C38B-60FD-FEA7-D2FB00345D47}"/>
                  </a:ext>
                </a:extLst>
              </p:cNvPr>
              <p:cNvSpPr txBox="1"/>
              <p:nvPr/>
            </p:nvSpPr>
            <p:spPr>
              <a:xfrm>
                <a:off x="7786270" y="3284704"/>
                <a:ext cx="15569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Water cooling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BC7F49-F0E1-488F-642C-497C2BB936BF}"/>
                  </a:ext>
                </a:extLst>
              </p:cNvPr>
              <p:cNvSpPr txBox="1"/>
              <p:nvPr/>
            </p:nvSpPr>
            <p:spPr>
              <a:xfrm>
                <a:off x="7888328" y="2014323"/>
                <a:ext cx="1638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Rotating drum </a:t>
                </a: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7894400" y="3448793"/>
              <a:ext cx="322345" cy="273661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747570" y="1439422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Primary beam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17707" y="3033429"/>
            <a:ext cx="1088094" cy="68613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8305801" y="1219200"/>
            <a:ext cx="1020117" cy="181422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303364" y="2557263"/>
            <a:ext cx="1050641" cy="116230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024036" y="1627359"/>
            <a:ext cx="43860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470A7E-E120-9751-696C-3EA3503F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8FECA1-9675-D4BF-1411-16E9B91FA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The BPVC was applied to the MCBD </a:t>
            </a:r>
          </a:p>
          <a:p>
            <a:pPr lvl="1">
              <a:defRPr/>
            </a:pPr>
            <a:r>
              <a:rPr lang="en-US" dirty="0"/>
              <a:t>The MCBD passes the applicable sections of the code</a:t>
            </a:r>
          </a:p>
          <a:p>
            <a:pPr>
              <a:defRPr/>
            </a:pPr>
            <a:r>
              <a:rPr lang="en-US" sz="2400" dirty="0"/>
              <a:t>The MCBD has been fabricated and installed for the next operational period at FRIB</a:t>
            </a:r>
          </a:p>
          <a:p>
            <a:pPr>
              <a:defRPr/>
            </a:pPr>
            <a:r>
              <a:rPr lang="en-US" sz="2400" dirty="0"/>
              <a:t>FRIB will continue to apply BPVC on interceptive devices as a design qualification</a:t>
            </a:r>
          </a:p>
          <a:p>
            <a:pPr lvl="1">
              <a:defRPr/>
            </a:pPr>
            <a:r>
              <a:rPr lang="en-US" sz="2200" dirty="0"/>
              <a:t>Rotating water dump is the next approach to achieve high stopped beam power at the beam dump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1B9288-25BF-EB4C-B4EB-BDF8B4E72FD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6192838" y="1848836"/>
            <a:ext cx="5897562" cy="347306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B6BE76-87A7-D243-518B-79831C92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54474-EA50-5C79-26E5-E96CC46A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7F3320-6A33-E7D5-2F36-ACEFB1201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Song, J. Status and R&amp;D of the target and beam dump at FRIB, HPWT2023</a:t>
            </a:r>
            <a:r>
              <a:rPr lang="en-US"/>
              <a:t>, Topic 4-3</a:t>
            </a:r>
            <a:endParaRPr lang="en-US" dirty="0"/>
          </a:p>
          <a:p>
            <a:r>
              <a:rPr lang="en-US" dirty="0"/>
              <a:t>Patil, M., BPVC Pressure Analysis Applied to Mini-Channel Beam Dump, FRIB Engineering Documentation</a:t>
            </a:r>
          </a:p>
          <a:p>
            <a:r>
              <a:rPr lang="en-US" dirty="0"/>
              <a:t>Quispe-Abad, R, Thermal Fluid-Solid Analysis of the Mini-channel Beam Dump, FRIB Engineering Documentation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881BEB-D566-2D72-78F5-A59121B3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6824"/>
            <a:ext cx="11988800" cy="803649"/>
          </a:xfrm>
        </p:spPr>
        <p:txBody>
          <a:bodyPr/>
          <a:lstStyle/>
          <a:p>
            <a:r>
              <a:rPr lang="en-US" dirty="0"/>
              <a:t>Acknowledgements:</a:t>
            </a:r>
            <a:br>
              <a:rPr lang="en-US" dirty="0"/>
            </a:br>
            <a:r>
              <a:rPr lang="en-US" sz="2400" dirty="0"/>
              <a:t>Primary contributions on the technical application and development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AAFE9-DD7F-1FAE-4E8D-4759ADA5BA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9907ED-5C76-D21F-3232-4C0A6646A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FC696-05BF-CCA5-7F30-A9EA6B69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Boiler and Pressure Vessel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E41EC-8410-8888-859B-62FECD0BB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Objective, comprehensive, code-based approach to design/qualify beam interceptive devices for use</a:t>
            </a:r>
          </a:p>
          <a:p>
            <a:r>
              <a:rPr lang="en-US" dirty="0"/>
              <a:t>Previous approach, while technically viable, was not repeatable </a:t>
            </a:r>
          </a:p>
          <a:p>
            <a:r>
              <a:rPr lang="en-US" dirty="0"/>
              <a:t>Codes investigated:</a:t>
            </a:r>
          </a:p>
          <a:p>
            <a:pPr lvl="1"/>
            <a:r>
              <a:rPr lang="en-US" dirty="0"/>
              <a:t>Boiler and Pressure Vessel Code (BPVC) Division 2 Alternative Rules </a:t>
            </a:r>
          </a:p>
          <a:p>
            <a:pPr lvl="2"/>
            <a:r>
              <a:rPr lang="en-US" dirty="0"/>
              <a:t>Part 5: Design by Analysis Requirements</a:t>
            </a:r>
          </a:p>
          <a:p>
            <a:pPr lvl="1"/>
            <a:r>
              <a:rPr lang="en-US" dirty="0"/>
              <a:t>RCC-MRx: Design and construction rules for mechanical components of nuclear installations</a:t>
            </a:r>
          </a:p>
          <a:p>
            <a:pPr lvl="2"/>
            <a:r>
              <a:rPr lang="en-US" dirty="0"/>
              <a:t>High temperature, research and fusion reactors</a:t>
            </a:r>
          </a:p>
          <a:p>
            <a:r>
              <a:rPr lang="en-US" dirty="0"/>
              <a:t>BPVC was selected as the code of choice, but was recognized the RCC-MRx does account for radiation damage and creep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0A8852-24A6-3500-DB3B-171E9B0EF9A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7226785" y="1071563"/>
            <a:ext cx="3829668" cy="502761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B9F14-8504-6725-1886-8FA653E42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AEDA9-7731-477E-51B9-30D12FEC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0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F6BAA-F33C-A203-C7BE-C90140BEE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K. Yoshida et al., High-power beam dump system for the BigRIPS fragment separator at RIKEN RI Beam Factory NIMB 317 (2013)</a:t>
            </a:r>
          </a:p>
          <a:p>
            <a:r>
              <a:rPr lang="en-US" dirty="0"/>
              <a:t>A. Cackett et al., Effects of radiation damage and precipitate distribution on micro-pillar compression testing of irradiated CuCrZr Journal of Nuclear Materials 553 (2021)</a:t>
            </a:r>
          </a:p>
          <a:p>
            <a:r>
              <a:rPr lang="en-US" dirty="0">
                <a:hlinkClick r:id="rId2"/>
              </a:rPr>
              <a:t>ITER material 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029D10-4C43-F020-B0AF-1B527429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76FF4-D4B8-E4FE-C486-FA8FCD4C16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75791-179C-F46D-169B-F0438B7070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32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5791200" cy="4952700"/>
          </a:xfrm>
        </p:spPr>
        <p:txBody>
          <a:bodyPr/>
          <a:lstStyle/>
          <a:p>
            <a:r>
              <a:rPr lang="en-US" sz="2000" dirty="0"/>
              <a:t>High-power heavy ion accelerator facility at Michigan State University completed in 2022</a:t>
            </a:r>
          </a:p>
          <a:p>
            <a:pPr lvl="1"/>
            <a:r>
              <a:rPr lang="en-US" sz="1800" dirty="0"/>
              <a:t>The driver linac is designed to accelerate all stable ions to energies above 200 MeV/u with beam power of up to 400 kW. </a:t>
            </a:r>
          </a:p>
          <a:p>
            <a:pPr lvl="1"/>
            <a:r>
              <a:rPr lang="en-US" sz="1800" dirty="0"/>
              <a:t>The facility is currently commissioned to 10 kW primary beam </a:t>
            </a:r>
          </a:p>
          <a:p>
            <a:r>
              <a:rPr lang="en-US" dirty="0"/>
              <a:t>Rare isotope beams are produced in a rotating graphite target and magnetically separated in the fragment separator</a:t>
            </a:r>
          </a:p>
          <a:p>
            <a:r>
              <a:rPr lang="en-US" sz="2000" dirty="0"/>
              <a:t>is planned in fall of 2024.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89331"/>
            <a:ext cx="11353800" cy="478624"/>
          </a:xfrm>
        </p:spPr>
        <p:txBody>
          <a:bodyPr/>
          <a:lstStyle/>
          <a:p>
            <a:r>
              <a:rPr lang="en-US" dirty="0"/>
              <a:t>Facility for Rare Isotope Beams Overview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9" y="3929372"/>
            <a:ext cx="2941141" cy="2090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40" y="3929372"/>
            <a:ext cx="3223969" cy="2090428"/>
          </a:xfrm>
          <a:prstGeom prst="rect">
            <a:avLst/>
          </a:prstGeom>
        </p:spPr>
      </p:pic>
      <p:pic>
        <p:nvPicPr>
          <p:cNvPr id="10" name="Picture 9" descr="A diagram of a machine&#10;&#10;Description automatically generated">
            <a:extLst>
              <a:ext uri="{FF2B5EF4-FFF2-40B4-BE49-F238E27FC236}">
                <a16:creationId xmlns:a16="http://schemas.microsoft.com/office/drawing/2014/main" id="{5C5F6030-11C5-06C3-5873-D0F057975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375319"/>
            <a:ext cx="5656728" cy="437110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093F24-EF02-06FC-98B1-FCF70EE815E3}"/>
              </a:ext>
            </a:extLst>
          </p:cNvPr>
          <p:cNvCxnSpPr>
            <a:stCxn id="7" idx="3"/>
          </p:cNvCxnSpPr>
          <p:nvPr/>
        </p:nvCxnSpPr>
        <p:spPr>
          <a:xfrm flipV="1">
            <a:off x="6241309" y="3962400"/>
            <a:ext cx="769091" cy="1012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0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A5988A-8669-A525-FB60-6191D70D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Hall Interceptive Devices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79D2D-3C4E-969B-D6F2-99B485023A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FEF1F-A5FA-520F-161B-A02FF9F8F1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Content Placeholder 6" descr="A diagram of a factory&#10;&#10;Description automatically generated">
            <a:extLst>
              <a:ext uri="{FF2B5EF4-FFF2-40B4-BE49-F238E27FC236}">
                <a16:creationId xmlns:a16="http://schemas.microsoft.com/office/drawing/2014/main" id="{12B54B3C-40CF-B38D-1DD5-81C67FDEF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649" r="62154" b="29770"/>
          <a:stretch/>
        </p:blipFill>
        <p:spPr>
          <a:xfrm>
            <a:off x="977346" y="1066800"/>
            <a:ext cx="9740350" cy="45720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4B9B7A-C010-87AE-E368-DB3EA5B055EA}"/>
              </a:ext>
            </a:extLst>
          </p:cNvPr>
          <p:cNvSpPr txBox="1"/>
          <p:nvPr/>
        </p:nvSpPr>
        <p:spPr>
          <a:xfrm>
            <a:off x="-76200" y="3100540"/>
            <a:ext cx="298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~25% </a:t>
            </a:r>
            <a:r>
              <a:rPr lang="en-US" sz="2400" dirty="0" smtClean="0">
                <a:solidFill>
                  <a:srgbClr val="00B050"/>
                </a:solidFill>
              </a:rPr>
              <a:t>beam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deposit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D55E7-DF0C-71F2-FEC4-E5EAC0F6231A}"/>
              </a:ext>
            </a:extLst>
          </p:cNvPr>
          <p:cNvSpPr txBox="1"/>
          <p:nvPr/>
        </p:nvSpPr>
        <p:spPr>
          <a:xfrm>
            <a:off x="7107804" y="5624946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~75</a:t>
            </a:r>
            <a:r>
              <a:rPr lang="en-US" sz="2400">
                <a:solidFill>
                  <a:srgbClr val="00B050"/>
                </a:solidFill>
              </a:rPr>
              <a:t>% </a:t>
            </a:r>
            <a:r>
              <a:rPr lang="en-US" sz="2400" smtClean="0">
                <a:solidFill>
                  <a:srgbClr val="00B050"/>
                </a:solidFill>
              </a:rPr>
              <a:t>beam</a:t>
            </a:r>
            <a:r>
              <a:rPr lang="en-US" sz="2400" smtClean="0">
                <a:solidFill>
                  <a:srgbClr val="00B05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deposit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96EFDC-0B08-408E-FE98-84EFCAC4E108}"/>
              </a:ext>
            </a:extLst>
          </p:cNvPr>
          <p:cNvCxnSpPr>
            <a:cxnSpLocks/>
          </p:cNvCxnSpPr>
          <p:nvPr/>
        </p:nvCxnSpPr>
        <p:spPr>
          <a:xfrm>
            <a:off x="2667000" y="3352800"/>
            <a:ext cx="533400" cy="6096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DB6F20-E562-D414-35F3-7B791EA51173}"/>
              </a:ext>
            </a:extLst>
          </p:cNvPr>
          <p:cNvCxnSpPr>
            <a:cxnSpLocks/>
          </p:cNvCxnSpPr>
          <p:nvPr/>
        </p:nvCxnSpPr>
        <p:spPr>
          <a:xfrm flipH="1" flipV="1">
            <a:off x="6019800" y="4572000"/>
            <a:ext cx="1371600" cy="11430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5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 beam dump (EPOCH 2): 6º mini-channel beam dump </a:t>
            </a:r>
          </a:p>
          <a:p>
            <a:r>
              <a:rPr lang="en-US" dirty="0"/>
              <a:t>Next phase (EPOCH 3): rotating water beam dump as baseline, with alternative options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Beam Dump Roadmap:</a:t>
            </a:r>
            <a:br>
              <a:rPr lang="en-US" dirty="0"/>
            </a:br>
            <a:r>
              <a:rPr lang="en-US" dirty="0"/>
              <a:t>Implementing Phased Deployment with Increasing Power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ACE5F-F9C7-1F97-0EA5-7FE3F154EFC5}"/>
              </a:ext>
            </a:extLst>
          </p:cNvPr>
          <p:cNvSpPr txBox="1"/>
          <p:nvPr/>
        </p:nvSpPr>
        <p:spPr>
          <a:xfrm>
            <a:off x="227273" y="5452474"/>
            <a:ext cx="215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64308"/>
                </a:solidFill>
              </a:rPr>
              <a:t>20º static Al beam dump &lt; 1 kW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2A3EA-7888-7A11-D5A2-7EF771EF934A}"/>
              </a:ext>
            </a:extLst>
          </p:cNvPr>
          <p:cNvSpPr txBox="1"/>
          <p:nvPr/>
        </p:nvSpPr>
        <p:spPr>
          <a:xfrm>
            <a:off x="2870201" y="5496580"/>
            <a:ext cx="200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64308"/>
                </a:solidFill>
              </a:rPr>
              <a:t>6º static Al beam dump ≤ 10 kW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52400" y="2727390"/>
            <a:ext cx="11938000" cy="0"/>
          </a:xfrm>
          <a:prstGeom prst="straightConnector1">
            <a:avLst/>
          </a:prstGeom>
          <a:ln w="38100">
            <a:solidFill>
              <a:srgbClr val="06430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9171" y="277087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power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656350" y="2605439"/>
            <a:ext cx="0" cy="214371"/>
          </a:xfrm>
          <a:prstGeom prst="line">
            <a:avLst/>
          </a:prstGeom>
          <a:ln w="38100">
            <a:solidFill>
              <a:srgbClr val="0643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98345" y="22626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169203" y="2635201"/>
            <a:ext cx="0" cy="214371"/>
          </a:xfrm>
          <a:prstGeom prst="line">
            <a:avLst/>
          </a:prstGeom>
          <a:ln w="38100">
            <a:solidFill>
              <a:srgbClr val="0643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24800" y="2630461"/>
            <a:ext cx="0" cy="214371"/>
          </a:xfrm>
          <a:prstGeom prst="line">
            <a:avLst/>
          </a:prstGeom>
          <a:ln w="38100">
            <a:solidFill>
              <a:srgbClr val="0643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E993FA2-99A6-503D-D35A-EFD2342FC718}"/>
              </a:ext>
            </a:extLst>
          </p:cNvPr>
          <p:cNvSpPr txBox="1"/>
          <p:nvPr/>
        </p:nvSpPr>
        <p:spPr>
          <a:xfrm>
            <a:off x="8006344" y="5414183"/>
            <a:ext cx="233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64308"/>
                </a:solidFill>
              </a:rPr>
              <a:t>Rotating water beam dump (1 mm shell) ≤ 100 kW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9171005" y="2631937"/>
            <a:ext cx="0" cy="214371"/>
          </a:xfrm>
          <a:prstGeom prst="line">
            <a:avLst/>
          </a:prstGeom>
          <a:ln w="38100">
            <a:solidFill>
              <a:srgbClr val="0643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09170" y="232387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EPOCH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37004" y="285732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kW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12634" y="225011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51293" y="284483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kW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04650" y="22698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43309" y="286455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kW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004626" y="2274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743285" y="28535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kW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10445272" y="2643074"/>
            <a:ext cx="0" cy="214371"/>
          </a:xfrm>
          <a:prstGeom prst="line">
            <a:avLst/>
          </a:prstGeom>
          <a:ln w="38100">
            <a:solidFill>
              <a:srgbClr val="0643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278893" y="228576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017552" y="286467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 kW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993FA2-99A6-503D-D35A-EFD2342FC718}"/>
              </a:ext>
            </a:extLst>
          </p:cNvPr>
          <p:cNvSpPr txBox="1"/>
          <p:nvPr/>
        </p:nvSpPr>
        <p:spPr>
          <a:xfrm>
            <a:off x="10691434" y="3901020"/>
            <a:ext cx="1333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Rotating water beam dump (0.5 mm shell)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56E40E-B55D-5CB2-70D4-16F51665919C}"/>
              </a:ext>
            </a:extLst>
          </p:cNvPr>
          <p:cNvSpPr/>
          <p:nvPr/>
        </p:nvSpPr>
        <p:spPr>
          <a:xfrm>
            <a:off x="4495800" y="2250115"/>
            <a:ext cx="1348713" cy="1029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Content Placeholder 2" descr="A metal object with metal rods&#10;&#10;Description automatically generated with medium confidence">
            <a:extLst>
              <a:ext uri="{FF2B5EF4-FFF2-40B4-BE49-F238E27FC236}">
                <a16:creationId xmlns:a16="http://schemas.microsoft.com/office/drawing/2014/main" id="{C937DF98-D640-A95D-6497-63A6480237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5691" t="31311" r="28543" b="10714"/>
          <a:stretch/>
        </p:blipFill>
        <p:spPr>
          <a:xfrm>
            <a:off x="101600" y="3322745"/>
            <a:ext cx="2260600" cy="161084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2CBBED4-06B5-AFFC-CC25-DF47B027B699}"/>
              </a:ext>
            </a:extLst>
          </p:cNvPr>
          <p:cNvCxnSpPr>
            <a:cxnSpLocks/>
          </p:cNvCxnSpPr>
          <p:nvPr/>
        </p:nvCxnSpPr>
        <p:spPr>
          <a:xfrm>
            <a:off x="1091605" y="4430061"/>
            <a:ext cx="902871" cy="248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A766B4B0-4D75-38A4-84D1-88CB4DE80701}"/>
              </a:ext>
            </a:extLst>
          </p:cNvPr>
          <p:cNvSpPr/>
          <p:nvPr/>
        </p:nvSpPr>
        <p:spPr>
          <a:xfrm rot="11182023" flipH="1">
            <a:off x="1098573" y="4278155"/>
            <a:ext cx="488307" cy="497747"/>
          </a:xfrm>
          <a:prstGeom prst="arc">
            <a:avLst>
              <a:gd name="adj1" fmla="val 16580741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C9B16E3-27BA-0826-7FEA-398BECCC2834}"/>
              </a:ext>
            </a:extLst>
          </p:cNvPr>
          <p:cNvCxnSpPr>
            <a:cxnSpLocks/>
          </p:cNvCxnSpPr>
          <p:nvPr/>
        </p:nvCxnSpPr>
        <p:spPr>
          <a:xfrm rot="20653885" flipH="1" flipV="1">
            <a:off x="1221957" y="4379440"/>
            <a:ext cx="314874" cy="9144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64079C6-D84D-53D9-1313-7A4F5288E0F3}"/>
                  </a:ext>
                </a:extLst>
              </p:cNvPr>
              <p:cNvSpPr txBox="1"/>
              <p:nvPr/>
            </p:nvSpPr>
            <p:spPr>
              <a:xfrm rot="20653885">
                <a:off x="849140" y="4831558"/>
                <a:ext cx="1902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6430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64308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64308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64308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64079C6-D84D-53D9-1313-7A4F5288E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3885">
                <a:off x="849140" y="4831558"/>
                <a:ext cx="190270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Content Placeholder 10" descr="A blue and white machine&#10;&#10;Description automatically generated">
            <a:extLst>
              <a:ext uri="{FF2B5EF4-FFF2-40B4-BE49-F238E27FC236}">
                <a16:creationId xmlns:a16="http://schemas.microsoft.com/office/drawing/2014/main" id="{983CF501-21C1-CB62-6C2D-947ECF0435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297" t="15655" r="27104" b="15460"/>
          <a:stretch/>
        </p:blipFill>
        <p:spPr>
          <a:xfrm>
            <a:off x="2664086" y="3387149"/>
            <a:ext cx="2362201" cy="167640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9BEA02-2EEB-36C2-58EC-B346FFBDD356}"/>
              </a:ext>
            </a:extLst>
          </p:cNvPr>
          <p:cNvCxnSpPr>
            <a:cxnSpLocks/>
          </p:cNvCxnSpPr>
          <p:nvPr/>
        </p:nvCxnSpPr>
        <p:spPr>
          <a:xfrm>
            <a:off x="3654687" y="4495631"/>
            <a:ext cx="563547" cy="2631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Arc 47">
            <a:extLst>
              <a:ext uri="{FF2B5EF4-FFF2-40B4-BE49-F238E27FC236}">
                <a16:creationId xmlns:a16="http://schemas.microsoft.com/office/drawing/2014/main" id="{A6E5C0D0-B0AC-27AF-321F-697B7F38A92F}"/>
              </a:ext>
            </a:extLst>
          </p:cNvPr>
          <p:cNvSpPr/>
          <p:nvPr/>
        </p:nvSpPr>
        <p:spPr>
          <a:xfrm rot="11182023" flipH="1">
            <a:off x="3661655" y="4343725"/>
            <a:ext cx="488307" cy="497747"/>
          </a:xfrm>
          <a:prstGeom prst="arc">
            <a:avLst>
              <a:gd name="adj1" fmla="val 16580741"/>
              <a:gd name="adj2" fmla="val 20388148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3EBF521-7849-B0D1-0854-85D2ED3DA4C3}"/>
              </a:ext>
            </a:extLst>
          </p:cNvPr>
          <p:cNvCxnSpPr>
            <a:cxnSpLocks/>
          </p:cNvCxnSpPr>
          <p:nvPr/>
        </p:nvCxnSpPr>
        <p:spPr>
          <a:xfrm rot="20653885" flipH="1" flipV="1">
            <a:off x="3785039" y="4445010"/>
            <a:ext cx="314874" cy="9144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CCA113A-9E2A-BC2E-B32F-906BCF78C7C7}"/>
                  </a:ext>
                </a:extLst>
              </p:cNvPr>
              <p:cNvSpPr txBox="1"/>
              <p:nvPr/>
            </p:nvSpPr>
            <p:spPr>
              <a:xfrm rot="20653885">
                <a:off x="3352652" y="4941521"/>
                <a:ext cx="1902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6430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64308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64308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64308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CCA113A-9E2A-BC2E-B32F-906BCF78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3885">
                <a:off x="3352652" y="4941521"/>
                <a:ext cx="190270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Content Placeholder 36" descr="A blue and silver machine&#10;&#10;Description automatically generated">
            <a:extLst>
              <a:ext uri="{FF2B5EF4-FFF2-40B4-BE49-F238E27FC236}">
                <a16:creationId xmlns:a16="http://schemas.microsoft.com/office/drawing/2014/main" id="{D914B005-CE91-D149-06FD-0333F73F11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7452" t="26713" r="28516" b="13393"/>
          <a:stretch/>
        </p:blipFill>
        <p:spPr>
          <a:xfrm>
            <a:off x="5311916" y="3317674"/>
            <a:ext cx="2526629" cy="1933223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F597C6F-8DDA-0E07-F994-C05F2DB82A93}"/>
              </a:ext>
            </a:extLst>
          </p:cNvPr>
          <p:cNvCxnSpPr>
            <a:cxnSpLocks/>
          </p:cNvCxnSpPr>
          <p:nvPr/>
        </p:nvCxnSpPr>
        <p:spPr>
          <a:xfrm>
            <a:off x="6314546" y="4551691"/>
            <a:ext cx="563547" cy="2631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Arc 53">
            <a:extLst>
              <a:ext uri="{FF2B5EF4-FFF2-40B4-BE49-F238E27FC236}">
                <a16:creationId xmlns:a16="http://schemas.microsoft.com/office/drawing/2014/main" id="{A820D5FF-8B53-3084-05E3-8D73E1A08CF1}"/>
              </a:ext>
            </a:extLst>
          </p:cNvPr>
          <p:cNvSpPr/>
          <p:nvPr/>
        </p:nvSpPr>
        <p:spPr>
          <a:xfrm rot="11182023" flipH="1">
            <a:off x="6321514" y="4399785"/>
            <a:ext cx="488307" cy="497747"/>
          </a:xfrm>
          <a:prstGeom prst="arc">
            <a:avLst>
              <a:gd name="adj1" fmla="val 16580741"/>
              <a:gd name="adj2" fmla="val 20388148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DC342DA-C601-E835-0881-A40F61E28CE3}"/>
              </a:ext>
            </a:extLst>
          </p:cNvPr>
          <p:cNvCxnSpPr>
            <a:cxnSpLocks/>
          </p:cNvCxnSpPr>
          <p:nvPr/>
        </p:nvCxnSpPr>
        <p:spPr>
          <a:xfrm rot="20653885" flipH="1" flipV="1">
            <a:off x="6444898" y="4501070"/>
            <a:ext cx="314874" cy="9144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1D39D79-9EAE-E4F7-9530-F1FA0D6A2B6F}"/>
              </a:ext>
            </a:extLst>
          </p:cNvPr>
          <p:cNvSpPr txBox="1"/>
          <p:nvPr/>
        </p:nvSpPr>
        <p:spPr>
          <a:xfrm>
            <a:off x="5599202" y="5451321"/>
            <a:ext cx="2173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64308"/>
                </a:solidFill>
              </a:rPr>
              <a:t>Mini-channel beam dump </a:t>
            </a:r>
          </a:p>
          <a:p>
            <a:pPr algn="ctr"/>
            <a:r>
              <a:rPr lang="en-US" sz="1400" dirty="0">
                <a:solidFill>
                  <a:srgbClr val="064308"/>
                </a:solidFill>
              </a:rPr>
              <a:t>≤ 20 kW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25A93BD-B474-3E4A-8D19-946731BB3EC5}"/>
                  </a:ext>
                </a:extLst>
              </p:cNvPr>
              <p:cNvSpPr txBox="1"/>
              <p:nvPr/>
            </p:nvSpPr>
            <p:spPr>
              <a:xfrm rot="20653885">
                <a:off x="6029528" y="5029405"/>
                <a:ext cx="1902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6430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64308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64308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64308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25A93BD-B474-3E4A-8D19-946731BB3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3885">
                <a:off x="6029528" y="5029405"/>
                <a:ext cx="190270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Picture 57" descr="A metal object with a round top&#10;&#10;Description automatically generated">
            <a:extLst>
              <a:ext uri="{FF2B5EF4-FFF2-40B4-BE49-F238E27FC236}">
                <a16:creationId xmlns:a16="http://schemas.microsoft.com/office/drawing/2014/main" id="{A91A7CCD-70C6-814A-E316-40BF4EAD0E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42187" t="10647" r="39521" b="58407"/>
          <a:stretch/>
        </p:blipFill>
        <p:spPr>
          <a:xfrm>
            <a:off x="8114625" y="3230096"/>
            <a:ext cx="2351645" cy="2237903"/>
          </a:xfrm>
          <a:prstGeom prst="rect">
            <a:avLst/>
          </a:prstGeom>
        </p:spPr>
      </p:pic>
      <p:sp>
        <p:nvSpPr>
          <p:cNvPr id="59" name="Curved Right Arrow 21">
            <a:extLst>
              <a:ext uri="{FF2B5EF4-FFF2-40B4-BE49-F238E27FC236}">
                <a16:creationId xmlns:a16="http://schemas.microsoft.com/office/drawing/2014/main" id="{B1BEE037-FBDB-A38D-FFB3-B846DAFC27FA}"/>
              </a:ext>
            </a:extLst>
          </p:cNvPr>
          <p:cNvSpPr/>
          <p:nvPr/>
        </p:nvSpPr>
        <p:spPr>
          <a:xfrm>
            <a:off x="8435376" y="3556468"/>
            <a:ext cx="735629" cy="1092190"/>
          </a:xfrm>
          <a:prstGeom prst="curvedRightArrow">
            <a:avLst>
              <a:gd name="adj1" fmla="val 9072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Curved Right Arrow 22">
            <a:extLst>
              <a:ext uri="{FF2B5EF4-FFF2-40B4-BE49-F238E27FC236}">
                <a16:creationId xmlns:a16="http://schemas.microsoft.com/office/drawing/2014/main" id="{2658876D-B110-1A0C-EC7A-9C216CE0A9CB}"/>
              </a:ext>
            </a:extLst>
          </p:cNvPr>
          <p:cNvSpPr/>
          <p:nvPr/>
        </p:nvSpPr>
        <p:spPr>
          <a:xfrm rot="10800000">
            <a:off x="9342401" y="3459502"/>
            <a:ext cx="735629" cy="1092189"/>
          </a:xfrm>
          <a:prstGeom prst="curvedRightArrow">
            <a:avLst>
              <a:gd name="adj1" fmla="val 9072"/>
              <a:gd name="adj2" fmla="val 50000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A1B4377-D98B-0D63-D361-1BE41BDB1452}"/>
              </a:ext>
            </a:extLst>
          </p:cNvPr>
          <p:cNvCxnSpPr>
            <a:cxnSpLocks/>
          </p:cNvCxnSpPr>
          <p:nvPr/>
        </p:nvCxnSpPr>
        <p:spPr>
          <a:xfrm rot="20653885" flipH="1" flipV="1">
            <a:off x="8974147" y="4649173"/>
            <a:ext cx="314874" cy="9144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3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Content Placeholder 7">
            <a:extLst>
              <a:ext uri="{FF2B5EF4-FFF2-40B4-BE49-F238E27FC236}">
                <a16:creationId xmlns:a16="http://schemas.microsoft.com/office/drawing/2014/main" id="{6A852324-CA55-28EC-D39F-3B0FFE852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2" t="19932" r="33114" b="12939"/>
          <a:stretch/>
        </p:blipFill>
        <p:spPr>
          <a:xfrm>
            <a:off x="485369" y="1442436"/>
            <a:ext cx="4412193" cy="412755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MCBD Mechanical Design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45992" y="5415564"/>
            <a:ext cx="1338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Supply Shield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41863" y="5031533"/>
            <a:ext cx="1338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Supply Lines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" y="1630825"/>
            <a:ext cx="722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64308"/>
                </a:solidFill>
              </a:rPr>
              <a:t>Return</a:t>
            </a:r>
          </a:p>
          <a:p>
            <a:pPr algn="r"/>
            <a:r>
              <a:rPr lang="en-US" sz="1400" dirty="0">
                <a:solidFill>
                  <a:srgbClr val="064308"/>
                </a:solidFill>
              </a:rPr>
              <a:t>Hook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1" y="4752313"/>
            <a:ext cx="950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64308"/>
                </a:solidFill>
              </a:rPr>
              <a:t>Bi-Metal </a:t>
            </a:r>
          </a:p>
          <a:p>
            <a:pPr algn="r"/>
            <a:r>
              <a:rPr lang="en-US" sz="1400" dirty="0">
                <a:solidFill>
                  <a:srgbClr val="064308"/>
                </a:solidFill>
              </a:rPr>
              <a:t>Absorber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1116787"/>
            <a:ext cx="722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64308"/>
                </a:solidFill>
              </a:rPr>
              <a:t>Return Shield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04066" y="3065028"/>
            <a:ext cx="1452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Supply/Return</a:t>
            </a:r>
          </a:p>
          <a:p>
            <a:r>
              <a:rPr lang="en-US" sz="1400" dirty="0">
                <a:solidFill>
                  <a:srgbClr val="064308"/>
                </a:solidFill>
              </a:rPr>
              <a:t>Interface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5769" y="1201104"/>
            <a:ext cx="1345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Counterweight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0279" y="2036378"/>
            <a:ext cx="217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Remote-Handling </a:t>
            </a:r>
          </a:p>
          <a:p>
            <a:r>
              <a:rPr lang="en-US" sz="1400" dirty="0">
                <a:solidFill>
                  <a:srgbClr val="064308"/>
                </a:solidFill>
              </a:rPr>
              <a:t>Pick Point</a:t>
            </a:r>
          </a:p>
        </p:txBody>
      </p:sp>
      <p:cxnSp>
        <p:nvCxnSpPr>
          <p:cNvPr id="17" name="Straight Arrow Connector 16"/>
          <p:cNvCxnSpPr>
            <a:cxnSpLocks/>
            <a:stCxn id="12" idx="3"/>
          </p:cNvCxnSpPr>
          <p:nvPr/>
        </p:nvCxnSpPr>
        <p:spPr>
          <a:xfrm>
            <a:off x="874998" y="1378397"/>
            <a:ext cx="861902" cy="7328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10" idx="2"/>
          </p:cNvCxnSpPr>
          <p:nvPr/>
        </p:nvCxnSpPr>
        <p:spPr>
          <a:xfrm>
            <a:off x="368309" y="2154045"/>
            <a:ext cx="506689" cy="629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  <a:stCxn id="11" idx="3"/>
          </p:cNvCxnSpPr>
          <p:nvPr/>
        </p:nvCxnSpPr>
        <p:spPr>
          <a:xfrm flipV="1">
            <a:off x="1178977" y="3886200"/>
            <a:ext cx="726023" cy="11277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  <a:stCxn id="8" idx="1"/>
          </p:cNvCxnSpPr>
          <p:nvPr/>
        </p:nvCxnSpPr>
        <p:spPr>
          <a:xfrm flipH="1" flipV="1">
            <a:off x="4192749" y="4648200"/>
            <a:ext cx="853243" cy="9212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  <a:stCxn id="9" idx="1"/>
          </p:cNvCxnSpPr>
          <p:nvPr/>
        </p:nvCxnSpPr>
        <p:spPr>
          <a:xfrm flipH="1" flipV="1">
            <a:off x="4118433" y="3664502"/>
            <a:ext cx="923430" cy="15209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  <a:stCxn id="13" idx="1"/>
          </p:cNvCxnSpPr>
          <p:nvPr/>
        </p:nvCxnSpPr>
        <p:spPr>
          <a:xfrm flipH="1" flipV="1">
            <a:off x="3555769" y="2911140"/>
            <a:ext cx="948297" cy="4154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 flipH="1">
            <a:off x="2971800" y="2313843"/>
            <a:ext cx="1517128" cy="2794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14" idx="2"/>
          </p:cNvCxnSpPr>
          <p:nvPr/>
        </p:nvCxnSpPr>
        <p:spPr>
          <a:xfrm flipH="1">
            <a:off x="3834466" y="1508881"/>
            <a:ext cx="394052" cy="7410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97D21C1-926A-8CEE-C68C-990B17C4E2AE}"/>
              </a:ext>
            </a:extLst>
          </p:cNvPr>
          <p:cNvSpPr txBox="1"/>
          <p:nvPr/>
        </p:nvSpPr>
        <p:spPr>
          <a:xfrm>
            <a:off x="3375311" y="5609670"/>
            <a:ext cx="1338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Supply Hook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FA09F02-1943-CEE2-158E-21665435B6B1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3276600" y="4912829"/>
            <a:ext cx="98711" cy="8507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CAC0662-5BCA-112B-7A52-19C631B29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006" y="1767449"/>
            <a:ext cx="5855394" cy="31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F5B2C-FFAB-F1C9-4FD4-7A58FEFF2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MCBD Mechanical Design Choices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69E8D-A715-3CE3-AC33-D3F7AE74C4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1AC56-756A-97A9-9641-6CFBF3EC29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429E1D-A50B-73B6-BD67-E8603CBFE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183" y="1245317"/>
            <a:ext cx="1378143" cy="14544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ADFFD90-7789-AEC1-A6AC-F3397A418AAF}"/>
              </a:ext>
            </a:extLst>
          </p:cNvPr>
          <p:cNvGrpSpPr/>
          <p:nvPr/>
        </p:nvGrpSpPr>
        <p:grpSpPr>
          <a:xfrm>
            <a:off x="4885809" y="1300294"/>
            <a:ext cx="3581062" cy="3080519"/>
            <a:chOff x="2328101" y="1488642"/>
            <a:chExt cx="3501426" cy="3471483"/>
          </a:xfrm>
        </p:grpSpPr>
        <p:pic>
          <p:nvPicPr>
            <p:cNvPr id="9" name="Picture 8" descr="A close-up of a machine&#10;&#10;Description automatically generated">
              <a:extLst>
                <a:ext uri="{FF2B5EF4-FFF2-40B4-BE49-F238E27FC236}">
                  <a16:creationId xmlns:a16="http://schemas.microsoft.com/office/drawing/2014/main" id="{FF176A36-B0B4-B149-33EE-B65A73B6A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97206">
              <a:off x="2328101" y="1592111"/>
              <a:ext cx="2997200" cy="27559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F05F645-084B-2459-E8DB-6BA86F3A5B7B}"/>
                </a:ext>
              </a:extLst>
            </p:cNvPr>
            <p:cNvGrpSpPr/>
            <p:nvPr/>
          </p:nvGrpSpPr>
          <p:grpSpPr>
            <a:xfrm>
              <a:off x="2749959" y="1488642"/>
              <a:ext cx="3079568" cy="3471483"/>
              <a:chOff x="2749959" y="1488642"/>
              <a:chExt cx="3079568" cy="3471483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D2ED15E-6012-F67D-8237-5EC7F438D1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0725" y="2813994"/>
                <a:ext cx="745977" cy="99806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0472B5A3-F5BE-B0E6-C8F9-1C7666B830BC}"/>
                  </a:ext>
                </a:extLst>
              </p:cNvPr>
              <p:cNvSpPr/>
              <p:nvPr/>
            </p:nvSpPr>
            <p:spPr>
              <a:xfrm rot="12128138" flipH="1">
                <a:off x="3411135" y="3343109"/>
                <a:ext cx="208723" cy="250717"/>
              </a:xfrm>
              <a:prstGeom prst="arc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088D13-7E52-A260-C960-16491C654AA1}"/>
                  </a:ext>
                </a:extLst>
              </p:cNvPr>
              <p:cNvSpPr txBox="1"/>
              <p:nvPr/>
            </p:nvSpPr>
            <p:spPr>
              <a:xfrm>
                <a:off x="3080725" y="4613287"/>
                <a:ext cx="2208205" cy="346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64308"/>
                    </a:solidFill>
                  </a:rPr>
                  <a:t>Primary beam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5495AE8-A7A2-BFD5-8DC8-FBB756AE69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73396" y="3262186"/>
                <a:ext cx="314535" cy="1371600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B4E17621-45BC-9DB6-4DB4-D7A6C69C9DE4}"/>
                      </a:ext>
                    </a:extLst>
                  </p:cNvPr>
                  <p:cNvSpPr txBox="1"/>
                  <p:nvPr/>
                </p:nvSpPr>
                <p:spPr>
                  <a:xfrm>
                    <a:off x="2749959" y="3709111"/>
                    <a:ext cx="1900656" cy="4162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B4E17621-45BC-9DB6-4DB4-D7A6C69C9D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49959" y="3709111"/>
                    <a:ext cx="1900656" cy="41620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Bent Arrow 45">
                <a:extLst>
                  <a:ext uri="{FF2B5EF4-FFF2-40B4-BE49-F238E27FC236}">
                    <a16:creationId xmlns:a16="http://schemas.microsoft.com/office/drawing/2014/main" id="{418BD75F-1990-25CB-00D6-AE39CB11854D}"/>
                  </a:ext>
                </a:extLst>
              </p:cNvPr>
              <p:cNvSpPr/>
              <p:nvPr/>
            </p:nvSpPr>
            <p:spPr>
              <a:xfrm rot="4235540" flipH="1" flipV="1">
                <a:off x="4085818" y="3357557"/>
                <a:ext cx="466708" cy="717495"/>
              </a:xfrm>
              <a:prstGeom prst="bentArrow">
                <a:avLst>
                  <a:gd name="adj1" fmla="val 14532"/>
                  <a:gd name="adj2" fmla="val 17771"/>
                  <a:gd name="adj3" fmla="val 25000"/>
                  <a:gd name="adj4" fmla="val 7500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Bent Arrow 46">
                <a:extLst>
                  <a:ext uri="{FF2B5EF4-FFF2-40B4-BE49-F238E27FC236}">
                    <a16:creationId xmlns:a16="http://schemas.microsoft.com/office/drawing/2014/main" id="{4B75A6DD-C029-E514-D867-2D696602471F}"/>
                  </a:ext>
                </a:extLst>
              </p:cNvPr>
              <p:cNvSpPr/>
              <p:nvPr/>
            </p:nvSpPr>
            <p:spPr>
              <a:xfrm rot="8354627" flipH="1" flipV="1">
                <a:off x="3092353" y="1943742"/>
                <a:ext cx="403146" cy="684599"/>
              </a:xfrm>
              <a:prstGeom prst="bentArrow">
                <a:avLst>
                  <a:gd name="adj1" fmla="val 14532"/>
                  <a:gd name="adj2" fmla="val 15805"/>
                  <a:gd name="adj3" fmla="val 25000"/>
                  <a:gd name="adj4" fmla="val 48862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FCD8283-80E7-1914-D241-E498C1D4BBAA}"/>
                  </a:ext>
                </a:extLst>
              </p:cNvPr>
              <p:cNvSpPr txBox="1"/>
              <p:nvPr/>
            </p:nvSpPr>
            <p:spPr>
              <a:xfrm>
                <a:off x="3155383" y="1488642"/>
                <a:ext cx="2674144" cy="346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64308"/>
                    </a:solidFill>
                  </a:rPr>
                  <a:t>Minichannel Water cooling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1912998-4FA9-C8FF-DEA8-5C93FA67224D}"/>
              </a:ext>
            </a:extLst>
          </p:cNvPr>
          <p:cNvSpPr txBox="1"/>
          <p:nvPr/>
        </p:nvSpPr>
        <p:spPr>
          <a:xfrm>
            <a:off x="9271722" y="2720632"/>
            <a:ext cx="28531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2mm width </a:t>
            </a:r>
            <a:r>
              <a:rPr lang="en-US" sz="1400" dirty="0" err="1">
                <a:solidFill>
                  <a:srgbClr val="064308"/>
                </a:solidFill>
              </a:rPr>
              <a:t>minichannel</a:t>
            </a:r>
            <a:endParaRPr lang="en-US" sz="1400" dirty="0">
              <a:solidFill>
                <a:srgbClr val="064308"/>
              </a:solidFill>
            </a:endParaRPr>
          </a:p>
          <a:p>
            <a:r>
              <a:rPr lang="en-US" sz="1400" dirty="0">
                <a:solidFill>
                  <a:srgbClr val="064308"/>
                </a:solidFill>
              </a:rPr>
              <a:t>Interstitial layer is extremely fine: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64308"/>
                </a:solidFill>
              </a:rPr>
              <a:t>Nb is ~0.25mm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64308"/>
                </a:solidFill>
              </a:rPr>
              <a:t>Al-1100 O is ~1.25 mm </a:t>
            </a:r>
          </a:p>
          <a:p>
            <a:endParaRPr lang="en-US" sz="1400" dirty="0">
              <a:solidFill>
                <a:srgbClr val="064308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ABD3F3-8F21-0BC7-8ED1-2A8EAA48A950}"/>
              </a:ext>
            </a:extLst>
          </p:cNvPr>
          <p:cNvSpPr txBox="1"/>
          <p:nvPr/>
        </p:nvSpPr>
        <p:spPr>
          <a:xfrm>
            <a:off x="10542326" y="1880401"/>
            <a:ext cx="158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CuCrZr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F3E595-7C8B-6904-EF2C-E66874579FDD}"/>
              </a:ext>
            </a:extLst>
          </p:cNvPr>
          <p:cNvSpPr txBox="1"/>
          <p:nvPr/>
        </p:nvSpPr>
        <p:spPr>
          <a:xfrm>
            <a:off x="10542326" y="2288625"/>
            <a:ext cx="158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Al2219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F03999-A707-25D3-4C3D-8F244A491CC5}"/>
              </a:ext>
            </a:extLst>
          </p:cNvPr>
          <p:cNvCxnSpPr>
            <a:cxnSpLocks/>
          </p:cNvCxnSpPr>
          <p:nvPr/>
        </p:nvCxnSpPr>
        <p:spPr>
          <a:xfrm flipV="1">
            <a:off x="6608743" y="2200444"/>
            <a:ext cx="3006286" cy="975408"/>
          </a:xfrm>
          <a:prstGeom prst="straightConnector1">
            <a:avLst/>
          </a:prstGeom>
          <a:ln>
            <a:solidFill>
              <a:srgbClr val="FFAE1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8AFB29-E8FD-E5B4-EFA2-B17A0299E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4775200" cy="4937460"/>
          </a:xfrm>
        </p:spPr>
        <p:txBody>
          <a:bodyPr/>
          <a:lstStyle/>
          <a:p>
            <a:r>
              <a:rPr lang="en-US" dirty="0"/>
              <a:t>MCBD</a:t>
            </a:r>
          </a:p>
          <a:p>
            <a:pPr lvl="1"/>
            <a:r>
              <a:rPr lang="en-US" dirty="0"/>
              <a:t>The primary beam stops at the mini-channel beam dump </a:t>
            </a:r>
          </a:p>
          <a:p>
            <a:pPr lvl="1"/>
            <a:r>
              <a:rPr lang="en-US" dirty="0"/>
              <a:t>Penetration depth &lt; 1mm</a:t>
            </a:r>
          </a:p>
          <a:p>
            <a:pPr lvl="2"/>
            <a:r>
              <a:rPr lang="en-US" dirty="0"/>
              <a:t>238U ~ 0.1mm, 48Ca ~ 0.5mm</a:t>
            </a:r>
          </a:p>
          <a:p>
            <a:r>
              <a:rPr lang="en-US" dirty="0"/>
              <a:t>Beam intercepting plate</a:t>
            </a:r>
          </a:p>
          <a:p>
            <a:pPr lvl="1"/>
            <a:r>
              <a:rPr lang="en-US" dirty="0"/>
              <a:t>CuCrZr(C18150)/Al2219 (bimetal)</a:t>
            </a:r>
          </a:p>
          <a:p>
            <a:pPr lvl="2"/>
            <a:r>
              <a:rPr lang="en-US" dirty="0"/>
              <a:t>Cu alloy (15 mm)</a:t>
            </a:r>
          </a:p>
          <a:p>
            <a:pPr lvl="2"/>
            <a:r>
              <a:rPr lang="en-US" dirty="0"/>
              <a:t>Al alloy (5 mm)</a:t>
            </a:r>
          </a:p>
          <a:p>
            <a:pPr lvl="1"/>
            <a:r>
              <a:rPr lang="en-US" dirty="0"/>
              <a:t>Mini-channel</a:t>
            </a:r>
          </a:p>
          <a:p>
            <a:pPr lvl="2"/>
            <a:r>
              <a:rPr lang="en-US" dirty="0"/>
              <a:t>Water channel (2mm) wall (2mm)</a:t>
            </a:r>
          </a:p>
          <a:p>
            <a:r>
              <a:rPr lang="en-US" dirty="0"/>
              <a:t>CuCrZr selection</a:t>
            </a:r>
          </a:p>
          <a:p>
            <a:pPr lvl="1"/>
            <a:r>
              <a:rPr lang="en-US" dirty="0"/>
              <a:t>High thermal conductivity (320 W/m*K)</a:t>
            </a:r>
          </a:p>
          <a:p>
            <a:pPr lvl="1"/>
            <a:r>
              <a:rPr lang="en-US" dirty="0"/>
              <a:t>High yield strength (430 MPa at RT) </a:t>
            </a:r>
          </a:p>
          <a:p>
            <a:pPr lvl="1"/>
            <a:r>
              <a:rPr lang="en-US" dirty="0"/>
              <a:t>High radiation resistance</a:t>
            </a:r>
          </a:p>
          <a:p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8C4A4F5-A493-0130-1BA5-A73C83D5F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71" y="3692755"/>
            <a:ext cx="4502229" cy="23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6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B0C16F91-7624-E1AE-FC73-5D709C6152C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t="1832"/>
          <a:stretch/>
        </p:blipFill>
        <p:spPr>
          <a:xfrm>
            <a:off x="6192838" y="1904999"/>
            <a:ext cx="5897562" cy="3424645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D4F4D04-AAB9-BEF6-2E80-D1BF828B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MCBD Requirements and Design Guidelines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CB23CE-4AB8-F508-47B4-ABFD8E1BE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MCBD must have sufficient thermal and structural capacity to safely absorb the residual primary under 20kW operating conditions during Epoch 2</a:t>
            </a:r>
          </a:p>
          <a:p>
            <a:r>
              <a:rPr lang="en-US" sz="1600" b="1" dirty="0"/>
              <a:t>High Power Targetry and Mechanical Engineering Departments design beam dump to stay within material capability</a:t>
            </a:r>
          </a:p>
          <a:p>
            <a:r>
              <a:rPr lang="en-US" sz="1600" dirty="0"/>
              <a:t>Beam dump head to be replaced annually.</a:t>
            </a:r>
          </a:p>
          <a:p>
            <a:pPr lvl="1"/>
            <a:r>
              <a:rPr lang="en-US" sz="1400" dirty="0"/>
              <a:t>Ensure 1-year operation (4500 hours) with no water leaks; maintain vacuum, water, thermal, alignment stability</a:t>
            </a:r>
          </a:p>
          <a:p>
            <a:r>
              <a:rPr lang="en-US" sz="1600" dirty="0"/>
              <a:t>Detailed access, maintenance, and replacement plan required; design for remote replacement with existing tools</a:t>
            </a:r>
          </a:p>
          <a:p>
            <a:r>
              <a:rPr lang="en-US" sz="1600" dirty="0"/>
              <a:t>Materials must be compatible with NCU water system </a:t>
            </a:r>
          </a:p>
          <a:p>
            <a:pPr lvl="1"/>
            <a:r>
              <a:rPr lang="en-US" sz="1400" dirty="0"/>
              <a:t>No direct contact of copper/copper alloys with NCU water</a:t>
            </a:r>
          </a:p>
          <a:p>
            <a:pPr lvl="1"/>
            <a:r>
              <a:rPr lang="en-US" sz="1400" dirty="0"/>
              <a:t>Max water flow rate: 227 LPM (60 GPM) </a:t>
            </a:r>
            <a:r>
              <a:rPr lang="en-US" sz="1400" baseline="0" dirty="0"/>
              <a:t>and</a:t>
            </a:r>
            <a:r>
              <a:rPr lang="en-US" sz="1400" dirty="0"/>
              <a:t> water speed:  ≤ 4.0 m/s in mini-channel in the impingement areas</a:t>
            </a:r>
          </a:p>
          <a:p>
            <a:r>
              <a:rPr lang="en-US" sz="1600" b="1" dirty="0"/>
              <a:t>Perform structural, thermal, and pressure drop analysis</a:t>
            </a:r>
          </a:p>
          <a:p>
            <a:r>
              <a:rPr lang="en-US" sz="1600" dirty="0"/>
              <a:t>Perform radiation transport analysis</a:t>
            </a:r>
            <a:r>
              <a:rPr lang="en-US" sz="1600" baseline="0" dirty="0"/>
              <a:t> and</a:t>
            </a:r>
            <a:r>
              <a:rPr lang="en-US" sz="1600" dirty="0"/>
              <a:t> estimate residual dose, activity inventory, isotopic content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DB531B-343A-225B-3DAD-11F8EBFA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Miller, IWSMT16-BPVC MCBD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4D12FD-EB63-CB76-592B-6894A000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13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1E444756908D4AA3D2AED8B2150181" ma:contentTypeVersion="1" ma:contentTypeDescription="Create a new document." ma:contentTypeScope="" ma:versionID="ed949a6b4d988da17b3416ea86f34df9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7d47d7ec698e4a557d3174bd2381506b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IconOverlay xmlns="http://schemas.microsoft.com/sharepoint/v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C1225E-61D9-4BCD-A7A1-4A28860557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purl.org/dc/terms/"/>
    <ds:schemaRef ds:uri="http://www.w3.org/XML/1998/namespace"/>
    <ds:schemaRef ds:uri="http://schemas.microsoft.com/sharepoint/v4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8566</TotalTime>
  <Words>2837</Words>
  <Application>Microsoft Office PowerPoint</Application>
  <PresentationFormat>Widescreen</PresentationFormat>
  <Paragraphs>498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MS PGothic</vt:lpstr>
      <vt:lpstr>MS PGothic</vt:lpstr>
      <vt:lpstr>Arial</vt:lpstr>
      <vt:lpstr>Calibri</vt:lpstr>
      <vt:lpstr>Cambria Math</vt:lpstr>
      <vt:lpstr>Helvetica</vt:lpstr>
      <vt:lpstr>Lucida Grande</vt:lpstr>
      <vt:lpstr>Symusic</vt:lpstr>
      <vt:lpstr>Times New Roman</vt:lpstr>
      <vt:lpstr>Wingdings</vt:lpstr>
      <vt:lpstr>ヒラギノ角ゴ Pro W3</vt:lpstr>
      <vt:lpstr>1_FRIB3</vt:lpstr>
      <vt:lpstr> Boiler and Pressure Vessel Analysis of a Mini-Channel Beam Dump</vt:lpstr>
      <vt:lpstr>Outline</vt:lpstr>
      <vt:lpstr>Motivation: Boiler and Pressure Vessel Analysis</vt:lpstr>
      <vt:lpstr>Facility for Rare Isotope Beams Overview</vt:lpstr>
      <vt:lpstr>Target Hall Interceptive Devices</vt:lpstr>
      <vt:lpstr>Beam Dump Roadmap: Implementing Phased Deployment with Increasing Power</vt:lpstr>
      <vt:lpstr>MCBD Mechanical Design</vt:lpstr>
      <vt:lpstr>MCBD Mechanical Design Choices</vt:lpstr>
      <vt:lpstr>MCBD Requirements and Design Guidelines</vt:lpstr>
      <vt:lpstr>Boiler and Pressure Code (BPVC) – Design by Analysis Introduction</vt:lpstr>
      <vt:lpstr>Boiler and Pressure Code (BPVC) – Design by Analysis</vt:lpstr>
      <vt:lpstr>Geometry for CFD Model using Representative Beam: 238 Uranium Beam</vt:lpstr>
      <vt:lpstr>Thermal Fluid-Solid Analysis of the Mini-channel Beam Dump</vt:lpstr>
      <vt:lpstr>Temperature Results Supply Inputs into the BPVC Analysis</vt:lpstr>
      <vt:lpstr>BPVC Analysis Material Properties: C18150</vt:lpstr>
      <vt:lpstr>BPVC Analysis Material Properties: Al2219-T851</vt:lpstr>
      <vt:lpstr>Explosion Bond Bi-Metal Material Property Measurements</vt:lpstr>
      <vt:lpstr>BPVC Loading Cases</vt:lpstr>
      <vt:lpstr>Protection Against Plastic Collapse Application and Results</vt:lpstr>
      <vt:lpstr>Protection Against Local Failure: Elastic Plastic Analysis</vt:lpstr>
      <vt:lpstr>Protection Against Failure from Cyclic Loading</vt:lpstr>
      <vt:lpstr>Fatigue Assessment on C18150</vt:lpstr>
      <vt:lpstr>Protection Against Cyclic Loading - Ratcheting</vt:lpstr>
      <vt:lpstr>Protection Against Cyclic Loading – Ratcheting C18150 Results</vt:lpstr>
      <vt:lpstr>Protection Against Cyclic Loading – Ratcheting Al1100-O Results</vt:lpstr>
      <vt:lpstr>ASME Section VIII Division II Code Summary</vt:lpstr>
      <vt:lpstr>Summary and Path Forward Code Application Beam Dump for &gt; 50 kW Operation</vt:lpstr>
      <vt:lpstr>Summary</vt:lpstr>
      <vt:lpstr>Acknowledgements: Primary contributions on the technical application and development</vt:lpstr>
      <vt:lpstr>References</vt:lpstr>
    </vt:vector>
  </TitlesOfParts>
  <Company>MSU 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PowerPoint Template</dc:title>
  <dc:creator>Parsons, Alex</dc:creator>
  <cp:lastModifiedBy>Samuel</cp:lastModifiedBy>
  <cp:revision>143</cp:revision>
  <cp:lastPrinted>2024-10-24T12:33:43Z</cp:lastPrinted>
  <dcterms:created xsi:type="dcterms:W3CDTF">2023-05-16T14:40:51Z</dcterms:created>
  <dcterms:modified xsi:type="dcterms:W3CDTF">2024-10-28T11:14:04Z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0x010100161E444756908D4AA3D2AED8B2150181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2023-08-09T16:57:02Z</vt:filetime>
  </property>
  <property fmtid="{D5CDD505-2E9C-101B-9397-08002B2CF9AE}" pid="16" name="Subcategory">
    <vt:lpwstr>20</vt:lpwstr>
  </property>
</Properties>
</file>