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38"/>
  </p:notesMasterIdLst>
  <p:sldIdLst>
    <p:sldId id="256" r:id="rId2"/>
    <p:sldId id="1359" r:id="rId3"/>
    <p:sldId id="1456" r:id="rId4"/>
    <p:sldId id="1455" r:id="rId5"/>
    <p:sldId id="1461" r:id="rId6"/>
    <p:sldId id="1468" r:id="rId7"/>
    <p:sldId id="1484" r:id="rId8"/>
    <p:sldId id="294" r:id="rId9"/>
    <p:sldId id="1474" r:id="rId10"/>
    <p:sldId id="286" r:id="rId11"/>
    <p:sldId id="1364" r:id="rId12"/>
    <p:sldId id="1481" r:id="rId13"/>
    <p:sldId id="1483" r:id="rId14"/>
    <p:sldId id="1482" r:id="rId15"/>
    <p:sldId id="1360" r:id="rId16"/>
    <p:sldId id="1434" r:id="rId17"/>
    <p:sldId id="1489" r:id="rId18"/>
    <p:sldId id="1485" r:id="rId19"/>
    <p:sldId id="258" r:id="rId20"/>
    <p:sldId id="264" r:id="rId21"/>
    <p:sldId id="266" r:id="rId22"/>
    <p:sldId id="262" r:id="rId23"/>
    <p:sldId id="1358" r:id="rId24"/>
    <p:sldId id="1480" r:id="rId25"/>
    <p:sldId id="1476" r:id="rId26"/>
    <p:sldId id="1479" r:id="rId27"/>
    <p:sldId id="1486" r:id="rId28"/>
    <p:sldId id="1430" r:id="rId29"/>
    <p:sldId id="285" r:id="rId30"/>
    <p:sldId id="1487" r:id="rId31"/>
    <p:sldId id="1362" r:id="rId32"/>
    <p:sldId id="1472" r:id="rId33"/>
    <p:sldId id="1488" r:id="rId34"/>
    <p:sldId id="356" r:id="rId35"/>
    <p:sldId id="1475" r:id="rId36"/>
    <p:sldId id="26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orient="horz" pos="1596"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F3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10"/>
    <p:restoredTop sz="86446"/>
  </p:normalViewPr>
  <p:slideViewPr>
    <p:cSldViewPr snapToGrid="0" snapToObjects="1">
      <p:cViewPr varScale="1">
        <p:scale>
          <a:sx n="118" d="100"/>
          <a:sy n="118" d="100"/>
        </p:scale>
        <p:origin x="208" y="528"/>
      </p:cViewPr>
      <p:guideLst>
        <p:guide orient="horz" pos="672"/>
        <p:guide orient="horz" pos="1596"/>
        <p:guide pos="3840"/>
      </p:guideLst>
    </p:cSldViewPr>
  </p:slideViewPr>
  <p:outlineViewPr>
    <p:cViewPr>
      <p:scale>
        <a:sx n="33" d="100"/>
        <a:sy n="33" d="100"/>
      </p:scale>
      <p:origin x="0" y="-7744"/>
    </p:cViewPr>
  </p:outlineViewPr>
  <p:notesTextViewPr>
    <p:cViewPr>
      <p:scale>
        <a:sx n="1" d="1"/>
        <a:sy n="1" d="1"/>
      </p:scale>
      <p:origin x="0" y="0"/>
    </p:cViewPr>
  </p:notesTextViewPr>
  <p:notesViewPr>
    <p:cSldViewPr snapToGrid="0" snapToObjects="1">
      <p:cViewPr varScale="1">
        <p:scale>
          <a:sx n="76" d="100"/>
          <a:sy n="76" d="100"/>
        </p:scale>
        <p:origin x="288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A623F-343F-9449-9324-9194E5525029}" type="datetimeFigureOut">
              <a:rPr lang="en-US" smtClean="0"/>
              <a:t>10/31/24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E66AB4-2FFB-8943-9E14-BB73601AB91D}" type="slidenum">
              <a:rPr lang="en-US" smtClean="0"/>
              <a:t>‹#›</a:t>
            </a:fld>
            <a:endParaRPr lang="en-US"/>
          </a:p>
        </p:txBody>
      </p:sp>
    </p:spTree>
    <p:extLst>
      <p:ext uri="{BB962C8B-B14F-4D97-AF65-F5344CB8AC3E}">
        <p14:creationId xmlns:p14="http://schemas.microsoft.com/office/powerpoint/2010/main" val="818147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u="sng" dirty="0">
                <a:cs typeface="+mn-cs"/>
              </a:rPr>
              <a:t>The</a:t>
            </a:r>
            <a:r>
              <a:rPr lang="en-US" u="sng" baseline="0" dirty="0">
                <a:cs typeface="+mn-cs"/>
              </a:rPr>
              <a:t> SNS has 4</a:t>
            </a:r>
            <a:r>
              <a:rPr lang="en-US" u="sng" dirty="0">
                <a:cs typeface="+mn-cs"/>
              </a:rPr>
              <a:t> Moderators</a:t>
            </a:r>
            <a:r>
              <a:rPr lang="en-US" dirty="0">
                <a:cs typeface="+mn-cs"/>
              </a:rPr>
              <a:t>: </a:t>
            </a:r>
          </a:p>
          <a:p>
            <a:pPr eaLnBrk="1" hangingPunct="1">
              <a:defRPr/>
            </a:pPr>
            <a:r>
              <a:rPr lang="en-US" dirty="0">
                <a:cs typeface="+mn-cs"/>
              </a:rPr>
              <a:t>1. Two downstream and one upstream liquid hydrogen</a:t>
            </a:r>
          </a:p>
          <a:p>
            <a:pPr eaLnBrk="1" hangingPunct="1">
              <a:defRPr/>
            </a:pPr>
            <a:r>
              <a:rPr lang="en-US" dirty="0">
                <a:cs typeface="+mn-cs"/>
              </a:rPr>
              <a:t>2. One upstream ambient water</a:t>
            </a:r>
          </a:p>
          <a:p>
            <a:pPr eaLnBrk="1" hangingPunct="1">
              <a:defRPr/>
            </a:pPr>
            <a:endParaRPr lang="en-US" dirty="0">
              <a:cs typeface="+mn-cs"/>
            </a:endParaRPr>
          </a:p>
          <a:p>
            <a:pPr eaLnBrk="1" hangingPunct="1">
              <a:defRPr/>
            </a:pPr>
            <a:r>
              <a:rPr lang="en-US" u="sng" dirty="0">
                <a:cs typeface="+mn-cs"/>
              </a:rPr>
              <a:t>Proton Beam Window</a:t>
            </a:r>
            <a:r>
              <a:rPr lang="en-US" dirty="0">
                <a:cs typeface="+mn-cs"/>
              </a:rPr>
              <a:t>:</a:t>
            </a:r>
          </a:p>
          <a:p>
            <a:pPr eaLnBrk="1" hangingPunct="1">
              <a:defRPr/>
            </a:pPr>
            <a:r>
              <a:rPr lang="en-US" dirty="0">
                <a:cs typeface="+mn-cs"/>
              </a:rPr>
              <a:t>Currently – Inconel 718 (precipitation hardened nickel alloy)</a:t>
            </a:r>
          </a:p>
          <a:p>
            <a:pPr eaLnBrk="1" hangingPunct="1">
              <a:defRPr/>
            </a:pPr>
            <a:r>
              <a:rPr lang="en-US" dirty="0">
                <a:cs typeface="+mn-cs"/>
              </a:rPr>
              <a:t>Next Generation Design – 6061-T651</a:t>
            </a:r>
          </a:p>
        </p:txBody>
      </p:sp>
      <p:sp>
        <p:nvSpPr>
          <p:cNvPr id="4" name="Slide Number Placeholder 3"/>
          <p:cNvSpPr>
            <a:spLocks noGrp="1"/>
          </p:cNvSpPr>
          <p:nvPr>
            <p:ph type="sldNum" sz="quarter" idx="5"/>
          </p:nvPr>
        </p:nvSpPr>
        <p:spPr/>
        <p:txBody>
          <a:bodyPr/>
          <a:lstStyle/>
          <a:p>
            <a:pPr>
              <a:defRPr/>
            </a:pPr>
            <a:fld id="{C6D0F96A-8BA2-8B4F-9DF9-4EA4E0678844}" type="slidenum">
              <a:rPr lang="en-US"/>
              <a:pPr>
                <a:defRPr/>
              </a:pPr>
              <a:t>4</a:t>
            </a:fld>
            <a:endParaRPr lang="en-US"/>
          </a:p>
        </p:txBody>
      </p:sp>
    </p:spTree>
    <p:extLst>
      <p:ext uri="{BB962C8B-B14F-4D97-AF65-F5344CB8AC3E}">
        <p14:creationId xmlns:p14="http://schemas.microsoft.com/office/powerpoint/2010/main" val="476117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Doses were calculated using MCMPX with Tom McManamy’s proton beam profile (peaking factor ~1.18)</a:t>
            </a:r>
          </a:p>
          <a:p>
            <a:pPr>
              <a:defRPr/>
            </a:pPr>
            <a:endParaRPr lang="en-US" dirty="0"/>
          </a:p>
          <a:p>
            <a:pPr>
              <a:defRPr/>
            </a:pPr>
            <a:r>
              <a:rPr lang="en-US" dirty="0"/>
              <a:t>Irradiation temperature = 50-125°C</a:t>
            </a:r>
          </a:p>
          <a:p>
            <a:pPr>
              <a:defRPr/>
            </a:pPr>
            <a:endParaRPr lang="en-US" dirty="0"/>
          </a:p>
          <a:p>
            <a:pPr>
              <a:defRPr/>
            </a:pPr>
            <a:r>
              <a:rPr lang="en-US" dirty="0"/>
              <a:t>Test temperature = room temperature (~22°C)</a:t>
            </a:r>
          </a:p>
        </p:txBody>
      </p:sp>
      <p:sp>
        <p:nvSpPr>
          <p:cNvPr id="4" name="Slide Number Placeholder 3"/>
          <p:cNvSpPr>
            <a:spLocks noGrp="1"/>
          </p:cNvSpPr>
          <p:nvPr>
            <p:ph type="sldNum" sz="quarter" idx="5"/>
          </p:nvPr>
        </p:nvSpPr>
        <p:spPr/>
        <p:txBody>
          <a:bodyPr/>
          <a:lstStyle/>
          <a:p>
            <a:pPr>
              <a:defRPr/>
            </a:pPr>
            <a:fld id="{C44ECD74-479D-554B-BD1D-75D4DBACCE96}" type="slidenum">
              <a:rPr lang="en-US" smtClean="0"/>
              <a:pPr>
                <a:defRPr/>
              </a:pPr>
              <a:t>8</a:t>
            </a:fld>
            <a:endParaRPr lang="en-US"/>
          </a:p>
        </p:txBody>
      </p:sp>
    </p:spTree>
    <p:extLst>
      <p:ext uri="{BB962C8B-B14F-4D97-AF65-F5344CB8AC3E}">
        <p14:creationId xmlns:p14="http://schemas.microsoft.com/office/powerpoint/2010/main" val="1119175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E66AB4-2FFB-8943-9E14-BB73601AB91D}" type="slidenum">
              <a:rPr lang="en-US" smtClean="0"/>
              <a:t>10</a:t>
            </a:fld>
            <a:endParaRPr lang="en-US"/>
          </a:p>
        </p:txBody>
      </p:sp>
    </p:spTree>
    <p:extLst>
      <p:ext uri="{BB962C8B-B14F-4D97-AF65-F5344CB8AC3E}">
        <p14:creationId xmlns:p14="http://schemas.microsoft.com/office/powerpoint/2010/main" val="1370064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0" name="TextBox 9"/>
          <p:cNvSpPr txBox="1"/>
          <p:nvPr/>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Freeform 7">
            <a:extLst>
              <a:ext uri="{FF2B5EF4-FFF2-40B4-BE49-F238E27FC236}">
                <a16:creationId xmlns:a16="http://schemas.microsoft.com/office/drawing/2014/main" id="{454A96CC-B6D3-471D-892D-1DBFEFBD0D12}"/>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34576" y="5409488"/>
            <a:ext cx="1603756" cy="388553"/>
          </a:xfrm>
          <a:prstGeom prst="rect">
            <a:avLst/>
          </a:prstGeom>
        </p:spPr>
      </p:pic>
      <p:sp>
        <p:nvSpPr>
          <p:cNvPr id="4" name="Rectangle 3">
            <a:extLst>
              <a:ext uri="{FF2B5EF4-FFF2-40B4-BE49-F238E27FC236}">
                <a16:creationId xmlns:a16="http://schemas.microsoft.com/office/drawing/2014/main" id="{C73CD091-3AED-BE72-50F9-1AF3E85A89D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CE9BD05D-9946-7A8D-890B-B7037A81A582}"/>
              </a:ext>
            </a:extLst>
          </p:cNvPr>
          <p:cNvSpPr/>
          <p:nvPr userDrawn="1"/>
        </p:nvSpPr>
        <p:spPr>
          <a:xfrm>
            <a:off x="274320" y="320040"/>
            <a:ext cx="213233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7" name="Picture 6" descr="A black background with a black square&#10;&#10;Description automatically generated">
            <a:extLst>
              <a:ext uri="{FF2B5EF4-FFF2-40B4-BE49-F238E27FC236}">
                <a16:creationId xmlns:a16="http://schemas.microsoft.com/office/drawing/2014/main" id="{78F5C054-6DFC-3171-8D62-2D065C71518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74090" y="380948"/>
            <a:ext cx="1934136" cy="416259"/>
          </a:xfrm>
          <a:prstGeom prst="rect">
            <a:avLst/>
          </a:prstGeom>
        </p:spPr>
      </p:pic>
    </p:spTree>
    <p:extLst>
      <p:ext uri="{BB962C8B-B14F-4D97-AF65-F5344CB8AC3E}">
        <p14:creationId xmlns:p14="http://schemas.microsoft.com/office/powerpoint/2010/main" val="642626458"/>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74867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110122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1454592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4" name="Picture 23">
            <a:extLst>
              <a:ext uri="{FF2B5EF4-FFF2-40B4-BE49-F238E27FC236}">
                <a16:creationId xmlns:a16="http://schemas.microsoft.com/office/drawing/2014/main" id="{695A329E-A9A2-E149-9CDD-03DAF92C07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939752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3677" y="134967"/>
            <a:ext cx="11375435" cy="484748"/>
          </a:xfrm>
        </p:spPr>
        <p:txBody>
          <a:bodyPr/>
          <a:lstStyle/>
          <a:p>
            <a:r>
              <a:rPr lang="en-US" dirty="0"/>
              <a:t>Click to edit Master title style</a:t>
            </a:r>
          </a:p>
        </p:txBody>
      </p:sp>
      <p:sp>
        <p:nvSpPr>
          <p:cNvPr id="3" name="Content Placeholder 2"/>
          <p:cNvSpPr>
            <a:spLocks noGrp="1"/>
          </p:cNvSpPr>
          <p:nvPr>
            <p:ph idx="1"/>
          </p:nvPr>
        </p:nvSpPr>
        <p:spPr>
          <a:xfrm>
            <a:off x="509933" y="837488"/>
            <a:ext cx="11372771" cy="4806076"/>
          </a:xfrm>
        </p:spPr>
        <p:txBody>
          <a:bodyPr/>
          <a:lstStyle>
            <a:lvl1pPr>
              <a:defRPr>
                <a:latin typeface="Century Gothic" panose="020B0502020202020204" pitchFamily="34" charset="0"/>
                <a:cs typeface="Arial" panose="020B0604020202020204" pitchFamily="34" charset="0"/>
              </a:defRPr>
            </a:lvl1pPr>
            <a:lvl2pPr>
              <a:defRPr>
                <a:latin typeface="Century Gothic" panose="020B0502020202020204" pitchFamily="34" charset="0"/>
                <a:cs typeface="Arial" panose="020B0604020202020204" pitchFamily="34" charset="0"/>
              </a:defRPr>
            </a:lvl2pPr>
            <a:lvl3pPr>
              <a:defRPr>
                <a:latin typeface="Century Gothic" panose="020B0502020202020204" pitchFamily="34" charset="0"/>
                <a:cs typeface="Arial" panose="020B0604020202020204" pitchFamily="34" charset="0"/>
              </a:defRPr>
            </a:lvl3pPr>
            <a:lvl4pPr>
              <a:defRPr>
                <a:latin typeface="Century Gothic" panose="020B0502020202020204" pitchFamily="34" charset="0"/>
                <a:cs typeface="Arial" panose="020B0604020202020204" pitchFamily="34" charset="0"/>
              </a:defRPr>
            </a:lvl4pPr>
            <a:lvl5pPr marL="1482725" indent="-222250">
              <a:buFont typeface="Arial" panose="020B0604020202020204" pitchFamily="34" charset="0"/>
              <a:buChar char="•"/>
              <a:defRPr>
                <a:latin typeface="Century Gothic" panose="020B0502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53310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94" y="411480"/>
            <a:ext cx="11504904" cy="484748"/>
          </a:xfrm>
        </p:spPr>
        <p:txBody>
          <a:bodyPr/>
          <a:lstStyle/>
          <a:p>
            <a:r>
              <a:rPr lang="en-US"/>
              <a:t>Click to edit Master title style</a:t>
            </a:r>
          </a:p>
        </p:txBody>
      </p:sp>
    </p:spTree>
    <p:extLst>
      <p:ext uri="{BB962C8B-B14F-4D97-AF65-F5344CB8AC3E}">
        <p14:creationId xmlns:p14="http://schemas.microsoft.com/office/powerpoint/2010/main" val="420228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1082" y="154566"/>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957943"/>
            <a:ext cx="11430000" cy="4743570"/>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DE7B1543-14D8-A941-AF62-9CE3736655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425571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190432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
        <p:nvSpPr>
          <p:cNvPr id="4" name="Rectangle 6">
            <a:extLst>
              <a:ext uri="{FF2B5EF4-FFF2-40B4-BE49-F238E27FC236}">
                <a16:creationId xmlns:a16="http://schemas.microsoft.com/office/drawing/2014/main" id="{AD9F2534-297B-446C-B822-74E3C23864F7}"/>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22567238-4D22-9C4C-863E-90B8E166BB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265491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4B06D67-5A3B-714E-90C1-66A7825D67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20146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3EE01FD-138D-4943-8801-4849D54F7C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592152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43876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0720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68140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76B085-C104-2A42-8A31-4445D0F2847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42824" y="6501342"/>
            <a:ext cx="1626108" cy="301752"/>
          </a:xfrm>
          <a:prstGeom prst="rect">
            <a:avLst/>
          </a:prstGeom>
        </p:spPr>
      </p:pic>
      <p:sp>
        <p:nvSpPr>
          <p:cNvPr id="1026" name="Title Placeholder 1"/>
          <p:cNvSpPr>
            <a:spLocks noGrp="1"/>
          </p:cNvSpPr>
          <p:nvPr>
            <p:ph type="title"/>
          </p:nvPr>
        </p:nvSpPr>
        <p:spPr bwMode="auto">
          <a:xfrm>
            <a:off x="429768" y="103766"/>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29768" y="856343"/>
            <a:ext cx="11441314" cy="48346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p:nvSpPr>
        <p:spPr bwMode="auto">
          <a:xfrm flipH="1">
            <a:off x="11814276" y="664064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11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7013970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tiff"/><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2.emf"/><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tiff"/><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7"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4.xml"/><Relationship Id="rId5" Type="http://schemas.openxmlformats.org/officeDocument/2006/relationships/image" Target="../media/image45.emf"/><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8.emf"/><Relationship Id="rId7" Type="http://schemas.openxmlformats.org/officeDocument/2006/relationships/image" Target="../media/image44.e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ideo" Target="https://www.youtube.com/embed/EXbiEopDJ_g?feature=oembed" TargetMode="Externa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tiff"/><Relationship Id="rId4" Type="http://schemas.openxmlformats.org/officeDocument/2006/relationships/image" Target="../media/image5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4.emf"/><Relationship Id="rId3" Type="http://schemas.microsoft.com/office/2007/relationships/hdphoto" Target="../media/hdphoto4.wdp"/><Relationship Id="rId7" Type="http://schemas.openxmlformats.org/officeDocument/2006/relationships/image" Target="../media/image63.tiff"/><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4.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2.jpeg"/><Relationship Id="rId4" Type="http://schemas.openxmlformats.org/officeDocument/2006/relationships/image" Target="../media/image67.pn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jpeg"/><Relationship Id="rId2" Type="http://schemas.openxmlformats.org/officeDocument/2006/relationships/image" Target="../media/image73.jpeg"/><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tiff"/><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3" Type="http://schemas.microsoft.com/office/2007/relationships/hdphoto" Target="../media/hdphoto1.wdp"/><Relationship Id="rId7"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7837" y="1280992"/>
            <a:ext cx="9878910" cy="1421928"/>
          </a:xfrm>
        </p:spPr>
        <p:txBody>
          <a:bodyPr/>
          <a:lstStyle/>
          <a:p>
            <a:r>
              <a:rPr lang="en-US" dirty="0"/>
              <a:t>Post irradiation examination and lifetime limits of highly irradiated components at the Spallation Neutron Source and High Flux Isotope Reactor</a:t>
            </a:r>
          </a:p>
        </p:txBody>
      </p:sp>
      <p:sp>
        <p:nvSpPr>
          <p:cNvPr id="3" name="Subtitle 2"/>
          <p:cNvSpPr>
            <a:spLocks noGrp="1"/>
          </p:cNvSpPr>
          <p:nvPr>
            <p:ph type="subTitle" idx="1"/>
          </p:nvPr>
        </p:nvSpPr>
        <p:spPr>
          <a:xfrm>
            <a:off x="497838" y="2955819"/>
            <a:ext cx="6109316" cy="2271916"/>
          </a:xfrm>
        </p:spPr>
        <p:txBody>
          <a:bodyPr/>
          <a:lstStyle/>
          <a:p>
            <a:pPr>
              <a:lnSpc>
                <a:spcPct val="100000"/>
              </a:lnSpc>
              <a:spcBef>
                <a:spcPts val="0"/>
              </a:spcBef>
              <a:spcAft>
                <a:spcPts val="0"/>
              </a:spcAft>
            </a:pPr>
            <a:r>
              <a:rPr lang="en-US" sz="2400" dirty="0"/>
              <a:t>David McClintock</a:t>
            </a:r>
          </a:p>
          <a:p>
            <a:pPr>
              <a:lnSpc>
                <a:spcPct val="100000"/>
              </a:lnSpc>
              <a:spcBef>
                <a:spcPts val="0"/>
              </a:spcBef>
              <a:spcAft>
                <a:spcPts val="0"/>
              </a:spcAft>
            </a:pPr>
            <a:endParaRPr lang="en-US" sz="1800" dirty="0"/>
          </a:p>
          <a:p>
            <a:pPr>
              <a:lnSpc>
                <a:spcPct val="100000"/>
              </a:lnSpc>
              <a:spcBef>
                <a:spcPts val="0"/>
              </a:spcBef>
              <a:spcAft>
                <a:spcPts val="1200"/>
              </a:spcAft>
            </a:pPr>
            <a:r>
              <a:rPr lang="en-US" sz="1600" dirty="0"/>
              <a:t>16</a:t>
            </a:r>
            <a:r>
              <a:rPr lang="en-US" sz="1600" baseline="30000" dirty="0"/>
              <a:t>th</a:t>
            </a:r>
            <a:r>
              <a:rPr lang="en-US" sz="1600" dirty="0"/>
              <a:t> International Workshop on Spallation Materials Technology (IWSMT-16)</a:t>
            </a:r>
          </a:p>
          <a:p>
            <a:pPr>
              <a:lnSpc>
                <a:spcPct val="100000"/>
              </a:lnSpc>
              <a:spcBef>
                <a:spcPts val="0"/>
              </a:spcBef>
              <a:spcAft>
                <a:spcPts val="0"/>
              </a:spcAft>
            </a:pPr>
            <a:r>
              <a:rPr lang="en-US" sz="1600" dirty="0"/>
              <a:t>Abingdon, United Kingdom</a:t>
            </a:r>
          </a:p>
          <a:p>
            <a:pPr>
              <a:lnSpc>
                <a:spcPct val="100000"/>
              </a:lnSpc>
              <a:spcBef>
                <a:spcPts val="0"/>
              </a:spcBef>
              <a:spcAft>
                <a:spcPts val="0"/>
              </a:spcAft>
            </a:pPr>
            <a:endParaRPr lang="en-US" sz="1600" dirty="0"/>
          </a:p>
          <a:p>
            <a:pPr>
              <a:lnSpc>
                <a:spcPct val="100000"/>
              </a:lnSpc>
              <a:spcBef>
                <a:spcPts val="0"/>
              </a:spcBef>
              <a:spcAft>
                <a:spcPts val="0"/>
              </a:spcAft>
            </a:pPr>
            <a:r>
              <a:rPr lang="en-US" sz="1600" dirty="0"/>
              <a:t>Oct. 21 – Nov. 1, 2024</a:t>
            </a:r>
          </a:p>
        </p:txBody>
      </p:sp>
      <p:sp>
        <p:nvSpPr>
          <p:cNvPr id="4" name="TextBox 3">
            <a:extLst>
              <a:ext uri="{FF2B5EF4-FFF2-40B4-BE49-F238E27FC236}">
                <a16:creationId xmlns:a16="http://schemas.microsoft.com/office/drawing/2014/main" id="{4B0317F4-89A1-39AB-B8B0-BAD41E214307}"/>
              </a:ext>
            </a:extLst>
          </p:cNvPr>
          <p:cNvSpPr txBox="1"/>
          <p:nvPr/>
        </p:nvSpPr>
        <p:spPr>
          <a:xfrm>
            <a:off x="6384664" y="6433268"/>
            <a:ext cx="5807336" cy="424732"/>
          </a:xfrm>
          <a:prstGeom prst="rect">
            <a:avLst/>
          </a:prstGeom>
          <a:noFill/>
        </p:spPr>
        <p:txBody>
          <a:bodyPr wrap="square" rtlCol="0">
            <a:spAutoFit/>
          </a:bodyPr>
          <a:lstStyle/>
          <a:p>
            <a:pPr algn="l">
              <a:lnSpc>
                <a:spcPct val="90000"/>
              </a:lnSpc>
            </a:pPr>
            <a:r>
              <a:rPr lang="en-US" sz="1200" dirty="0">
                <a:latin typeface="+mn-lt"/>
              </a:rPr>
              <a:t>This research used resources at the Spallation Neutron Source, a DOE Office of Science User Facility operated by the Oak Ridge National Laboratory.</a:t>
            </a:r>
          </a:p>
        </p:txBody>
      </p:sp>
    </p:spTree>
    <p:extLst>
      <p:ext uri="{BB962C8B-B14F-4D97-AF65-F5344CB8AC3E}">
        <p14:creationId xmlns:p14="http://schemas.microsoft.com/office/powerpoint/2010/main" val="633980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49" y="35011"/>
            <a:ext cx="11761508" cy="477607"/>
          </a:xfrm>
        </p:spPr>
        <p:txBody>
          <a:bodyPr/>
          <a:lstStyle/>
          <a:p>
            <a:r>
              <a:rPr lang="en-US" sz="2800" dirty="0"/>
              <a:t>316L tensile specimen deformation was characterized using DIC</a:t>
            </a:r>
          </a:p>
        </p:txBody>
      </p:sp>
      <p:sp>
        <p:nvSpPr>
          <p:cNvPr id="27" name="Content Placeholder 26"/>
          <p:cNvSpPr>
            <a:spLocks noGrp="1"/>
          </p:cNvSpPr>
          <p:nvPr>
            <p:ph idx="1"/>
          </p:nvPr>
        </p:nvSpPr>
        <p:spPr>
          <a:xfrm>
            <a:off x="348009" y="536526"/>
            <a:ext cx="6519946" cy="2892474"/>
          </a:xfrm>
        </p:spPr>
        <p:txBody>
          <a:bodyPr/>
          <a:lstStyle/>
          <a:p>
            <a:pPr>
              <a:lnSpc>
                <a:spcPct val="100000"/>
              </a:lnSpc>
            </a:pPr>
            <a:r>
              <a:rPr lang="en-US" sz="1800" dirty="0"/>
              <a:t>Digital Image Correlation (DIC) was used to characterize specimen deformation behavior</a:t>
            </a:r>
          </a:p>
          <a:p>
            <a:pPr>
              <a:lnSpc>
                <a:spcPct val="100000"/>
              </a:lnSpc>
            </a:pPr>
            <a:r>
              <a:rPr lang="en-US" sz="1800" dirty="0"/>
              <a:t>Several different types of deformation waves were observed during testing of the irradiated 316L from SNS targets</a:t>
            </a:r>
          </a:p>
          <a:p>
            <a:pPr lvl="1">
              <a:lnSpc>
                <a:spcPct val="100000"/>
              </a:lnSpc>
            </a:pPr>
            <a:r>
              <a:rPr lang="en-US" sz="1600" dirty="0"/>
              <a:t>Single deformation waves: entire or half of gauge section</a:t>
            </a:r>
          </a:p>
          <a:p>
            <a:pPr lvl="1">
              <a:lnSpc>
                <a:spcPct val="100000"/>
              </a:lnSpc>
            </a:pPr>
            <a:r>
              <a:rPr lang="en-US" sz="1600" dirty="0"/>
              <a:t>Double deformation waves</a:t>
            </a:r>
          </a:p>
          <a:p>
            <a:pPr lvl="1">
              <a:lnSpc>
                <a:spcPct val="100000"/>
              </a:lnSpc>
            </a:pPr>
            <a:r>
              <a:rPr lang="en-US" sz="1600" dirty="0"/>
              <a:t>Localized deformation</a:t>
            </a:r>
          </a:p>
        </p:txBody>
      </p:sp>
      <p:grpSp>
        <p:nvGrpSpPr>
          <p:cNvPr id="3" name="Group 2">
            <a:extLst>
              <a:ext uri="{FF2B5EF4-FFF2-40B4-BE49-F238E27FC236}">
                <a16:creationId xmlns:a16="http://schemas.microsoft.com/office/drawing/2014/main" id="{880754A7-A2D8-EA41-81DC-F6B78D05541C}"/>
              </a:ext>
            </a:extLst>
          </p:cNvPr>
          <p:cNvGrpSpPr>
            <a:grpSpLocks noChangeAspect="1"/>
          </p:cNvGrpSpPr>
          <p:nvPr/>
        </p:nvGrpSpPr>
        <p:grpSpPr>
          <a:xfrm>
            <a:off x="7139227" y="531647"/>
            <a:ext cx="4389120" cy="2206344"/>
            <a:chOff x="113548" y="3005228"/>
            <a:chExt cx="6932094" cy="3484655"/>
          </a:xfrm>
        </p:grpSpPr>
        <p:grpSp>
          <p:nvGrpSpPr>
            <p:cNvPr id="5" name="Group 4"/>
            <p:cNvGrpSpPr>
              <a:grpSpLocks noChangeAspect="1"/>
            </p:cNvGrpSpPr>
            <p:nvPr/>
          </p:nvGrpSpPr>
          <p:grpSpPr>
            <a:xfrm>
              <a:off x="113548" y="3005228"/>
              <a:ext cx="4657112" cy="3457713"/>
              <a:chOff x="235930" y="2890010"/>
              <a:chExt cx="3706593" cy="2751992"/>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5930" y="3220543"/>
                <a:ext cx="3706592" cy="2421459"/>
              </a:xfrm>
              <a:prstGeom prst="rect">
                <a:avLst/>
              </a:prstGeom>
              <a:ln w="3175">
                <a:solidFill>
                  <a:schemeClr val="tx1"/>
                </a:solidFill>
              </a:ln>
            </p:spPr>
          </p:pic>
          <p:sp>
            <p:nvSpPr>
              <p:cNvPr id="7" name="TextBox 6"/>
              <p:cNvSpPr txBox="1"/>
              <p:nvPr/>
            </p:nvSpPr>
            <p:spPr>
              <a:xfrm>
                <a:off x="235930" y="2890010"/>
                <a:ext cx="3706593" cy="292720"/>
              </a:xfrm>
              <a:prstGeom prst="rect">
                <a:avLst/>
              </a:prstGeom>
              <a:noFill/>
              <a:ln>
                <a:noFill/>
              </a:ln>
            </p:spPr>
            <p:txBody>
              <a:bodyPr wrap="square" rtlCol="0">
                <a:spAutoFit/>
              </a:bodyPr>
              <a:lstStyle>
                <a:defPPr>
                  <a:defRPr lang="en-US"/>
                </a:defPPr>
                <a:lvl1pPr algn="ctr">
                  <a:lnSpc>
                    <a:spcPct val="90000"/>
                  </a:lnSpc>
                  <a:defRPr sz="1000"/>
                </a:lvl1pPr>
              </a:lstStyle>
              <a:p>
                <a:r>
                  <a:rPr lang="en-US" sz="1400" dirty="0"/>
                  <a:t>DIC Testing Setup</a:t>
                </a:r>
              </a:p>
            </p:txBody>
          </p:sp>
          <p:sp>
            <p:nvSpPr>
              <p:cNvPr id="8" name="TextBox 7"/>
              <p:cNvSpPr txBox="1"/>
              <p:nvPr/>
            </p:nvSpPr>
            <p:spPr>
              <a:xfrm>
                <a:off x="1682969" y="5252462"/>
                <a:ext cx="2259554" cy="307572"/>
              </a:xfrm>
              <a:prstGeom prst="rect">
                <a:avLst/>
              </a:prstGeom>
              <a:solidFill>
                <a:schemeClr val="bg1">
                  <a:lumMod val="50000"/>
                  <a:alpha val="50141"/>
                </a:schemeClr>
              </a:solidFill>
              <a:ln>
                <a:noFill/>
              </a:ln>
            </p:spPr>
            <p:txBody>
              <a:bodyPr wrap="square" rtlCol="0">
                <a:spAutoFit/>
              </a:bodyPr>
              <a:lstStyle>
                <a:defPPr>
                  <a:defRPr lang="en-US"/>
                </a:defPPr>
                <a:lvl1pPr algn="ctr">
                  <a:lnSpc>
                    <a:spcPct val="90000"/>
                  </a:lnSpc>
                  <a:defRPr sz="1000"/>
                </a:lvl1pPr>
              </a:lstStyle>
              <a:p>
                <a:r>
                  <a:rPr lang="en-US" sz="1100" dirty="0">
                    <a:solidFill>
                      <a:schemeClr val="bg1"/>
                    </a:solidFill>
                  </a:rPr>
                  <a:t>High-resolution Camera</a:t>
                </a:r>
              </a:p>
            </p:txBody>
          </p:sp>
          <p:sp>
            <p:nvSpPr>
              <p:cNvPr id="9" name="TextBox 8"/>
              <p:cNvSpPr txBox="1"/>
              <p:nvPr/>
            </p:nvSpPr>
            <p:spPr>
              <a:xfrm>
                <a:off x="398879" y="5252462"/>
                <a:ext cx="1188638" cy="307572"/>
              </a:xfrm>
              <a:prstGeom prst="rect">
                <a:avLst/>
              </a:prstGeom>
              <a:solidFill>
                <a:schemeClr val="bg1">
                  <a:lumMod val="50000"/>
                  <a:alpha val="48902"/>
                </a:schemeClr>
              </a:solidFill>
              <a:ln>
                <a:noFill/>
              </a:ln>
            </p:spPr>
            <p:txBody>
              <a:bodyPr wrap="square" rtlCol="0">
                <a:spAutoFit/>
              </a:bodyPr>
              <a:lstStyle>
                <a:defPPr>
                  <a:defRPr lang="en-US"/>
                </a:defPPr>
                <a:lvl1pPr algn="ctr">
                  <a:lnSpc>
                    <a:spcPct val="90000"/>
                  </a:lnSpc>
                  <a:defRPr sz="1000"/>
                </a:lvl1pPr>
              </a:lstStyle>
              <a:p>
                <a:r>
                  <a:rPr lang="en-US" sz="1100" dirty="0">
                    <a:solidFill>
                      <a:schemeClr val="bg1"/>
                    </a:solidFill>
                  </a:rPr>
                  <a:t>Specimen</a:t>
                </a:r>
              </a:p>
            </p:txBody>
          </p:sp>
          <p:cxnSp>
            <p:nvCxnSpPr>
              <p:cNvPr id="10" name="Straight Arrow Connector 9"/>
              <p:cNvCxnSpPr>
                <a:cxnSpLocks/>
                <a:stCxn id="8" idx="0"/>
              </p:cNvCxnSpPr>
              <p:nvPr/>
            </p:nvCxnSpPr>
            <p:spPr>
              <a:xfrm flipV="1">
                <a:off x="2812746" y="4034462"/>
                <a:ext cx="240355" cy="1218000"/>
              </a:xfrm>
              <a:prstGeom prst="straightConnector1">
                <a:avLst/>
              </a:prstGeom>
              <a:ln w="12700">
                <a:solidFill>
                  <a:schemeClr val="bg1"/>
                </a:solidFill>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H="1" flipV="1">
                <a:off x="594691" y="4465316"/>
                <a:ext cx="249933" cy="823016"/>
              </a:xfrm>
              <a:prstGeom prst="straightConnector1">
                <a:avLst/>
              </a:prstGeom>
              <a:ln w="12700">
                <a:solidFill>
                  <a:schemeClr val="bg1"/>
                </a:solidFill>
                <a:tailEnd type="stealth" w="med" len="med"/>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a:grpSpLocks noChangeAspect="1"/>
            </p:cNvGrpSpPr>
            <p:nvPr/>
          </p:nvGrpSpPr>
          <p:grpSpPr>
            <a:xfrm>
              <a:off x="4990401" y="3031416"/>
              <a:ext cx="2055241" cy="3458467"/>
              <a:chOff x="7833140" y="1049915"/>
              <a:chExt cx="931594" cy="1567643"/>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33140" y="1228199"/>
                <a:ext cx="931594" cy="1389359"/>
              </a:xfrm>
              <a:prstGeom prst="rect">
                <a:avLst/>
              </a:prstGeom>
              <a:ln w="3175">
                <a:solidFill>
                  <a:schemeClr val="tx1"/>
                </a:solidFill>
              </a:ln>
            </p:spPr>
          </p:pic>
          <p:sp>
            <p:nvSpPr>
              <p:cNvPr id="14" name="TextBox 13"/>
              <p:cNvSpPr txBox="1"/>
              <p:nvPr/>
            </p:nvSpPr>
            <p:spPr>
              <a:xfrm>
                <a:off x="7833140" y="1049915"/>
                <a:ext cx="931594" cy="166708"/>
              </a:xfrm>
              <a:prstGeom prst="rect">
                <a:avLst/>
              </a:prstGeom>
              <a:noFill/>
              <a:ln>
                <a:noFill/>
              </a:ln>
            </p:spPr>
            <p:txBody>
              <a:bodyPr wrap="square" rtlCol="0">
                <a:spAutoFit/>
              </a:bodyPr>
              <a:lstStyle>
                <a:defPPr>
                  <a:defRPr lang="en-US"/>
                </a:defPPr>
                <a:lvl1pPr algn="ctr">
                  <a:lnSpc>
                    <a:spcPct val="90000"/>
                  </a:lnSpc>
                  <a:defRPr sz="1000"/>
                </a:lvl1pPr>
              </a:lstStyle>
              <a:p>
                <a:r>
                  <a:rPr lang="en-US" sz="1400" dirty="0"/>
                  <a:t>Specimen</a:t>
                </a:r>
              </a:p>
            </p:txBody>
          </p:sp>
        </p:grpSp>
      </p:grpSp>
      <p:grpSp>
        <p:nvGrpSpPr>
          <p:cNvPr id="49" name="Group 48">
            <a:extLst>
              <a:ext uri="{FF2B5EF4-FFF2-40B4-BE49-F238E27FC236}">
                <a16:creationId xmlns:a16="http://schemas.microsoft.com/office/drawing/2014/main" id="{D45A30D6-3328-027D-47E4-5DB2C1F36E9A}"/>
              </a:ext>
            </a:extLst>
          </p:cNvPr>
          <p:cNvGrpSpPr/>
          <p:nvPr/>
        </p:nvGrpSpPr>
        <p:grpSpPr>
          <a:xfrm>
            <a:off x="5180423" y="2876979"/>
            <a:ext cx="5738957" cy="1937839"/>
            <a:chOff x="5043263" y="3227301"/>
            <a:chExt cx="5738957" cy="1937839"/>
          </a:xfrm>
        </p:grpSpPr>
        <p:pic>
          <p:nvPicPr>
            <p:cNvPr id="32" name="Picture 31">
              <a:extLst>
                <a:ext uri="{FF2B5EF4-FFF2-40B4-BE49-F238E27FC236}">
                  <a16:creationId xmlns:a16="http://schemas.microsoft.com/office/drawing/2014/main" id="{8BC516B9-B26D-B2E3-3427-AC667BC1A5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04793" y="3519220"/>
              <a:ext cx="1645919" cy="1645920"/>
            </a:xfrm>
            <a:prstGeom prst="rect">
              <a:avLst/>
            </a:prstGeom>
          </p:spPr>
        </p:pic>
        <p:sp>
          <p:nvSpPr>
            <p:cNvPr id="33" name="TextBox 32">
              <a:extLst>
                <a:ext uri="{FF2B5EF4-FFF2-40B4-BE49-F238E27FC236}">
                  <a16:creationId xmlns:a16="http://schemas.microsoft.com/office/drawing/2014/main" id="{C68DB3A5-42F8-24D5-7182-1ABB3EDBC2E8}"/>
                </a:ext>
              </a:extLst>
            </p:cNvPr>
            <p:cNvSpPr txBox="1"/>
            <p:nvPr/>
          </p:nvSpPr>
          <p:spPr>
            <a:xfrm>
              <a:off x="5043263" y="3228082"/>
              <a:ext cx="1919467" cy="307777"/>
            </a:xfrm>
            <a:prstGeom prst="rect">
              <a:avLst/>
            </a:prstGeom>
            <a:noFill/>
          </p:spPr>
          <p:txBody>
            <a:bodyPr wrap="square" rtlCol="0">
              <a:spAutoFit/>
            </a:bodyPr>
            <a:lstStyle/>
            <a:p>
              <a:pPr algn="ctr"/>
              <a:r>
                <a:rPr lang="en-US" sz="1400" dirty="0">
                  <a:cs typeface="Times New Roman" panose="02020603050405020304" pitchFamily="18" charset="0"/>
                </a:rPr>
                <a:t>Single Weak Wave</a:t>
              </a:r>
            </a:p>
          </p:txBody>
        </p:sp>
        <p:pic>
          <p:nvPicPr>
            <p:cNvPr id="34" name="Picture 33">
              <a:extLst>
                <a:ext uri="{FF2B5EF4-FFF2-40B4-BE49-F238E27FC236}">
                  <a16:creationId xmlns:a16="http://schemas.microsoft.com/office/drawing/2014/main" id="{5001F1AD-6852-B3AA-6575-CB78111E5D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57450" y="3491298"/>
              <a:ext cx="1645921" cy="1645920"/>
            </a:xfrm>
            <a:prstGeom prst="rect">
              <a:avLst/>
            </a:prstGeom>
          </p:spPr>
        </p:pic>
        <p:pic>
          <p:nvPicPr>
            <p:cNvPr id="42" name="Picture 41">
              <a:extLst>
                <a:ext uri="{FF2B5EF4-FFF2-40B4-BE49-F238E27FC236}">
                  <a16:creationId xmlns:a16="http://schemas.microsoft.com/office/drawing/2014/main" id="{E1A39B84-5990-6659-DC3E-8949EDFFDFD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85977" y="3503359"/>
              <a:ext cx="1645921" cy="1645920"/>
            </a:xfrm>
            <a:prstGeom prst="rect">
              <a:avLst/>
            </a:prstGeom>
          </p:spPr>
        </p:pic>
        <p:sp>
          <p:nvSpPr>
            <p:cNvPr id="44" name="TextBox 43">
              <a:extLst>
                <a:ext uri="{FF2B5EF4-FFF2-40B4-BE49-F238E27FC236}">
                  <a16:creationId xmlns:a16="http://schemas.microsoft.com/office/drawing/2014/main" id="{D1C963B9-2C57-E7AB-258A-62FCE27DC2CB}"/>
                </a:ext>
              </a:extLst>
            </p:cNvPr>
            <p:cNvSpPr txBox="1"/>
            <p:nvPr/>
          </p:nvSpPr>
          <p:spPr>
            <a:xfrm>
              <a:off x="6929101" y="3227301"/>
              <a:ext cx="1937208" cy="307777"/>
            </a:xfrm>
            <a:prstGeom prst="rect">
              <a:avLst/>
            </a:prstGeom>
            <a:noFill/>
          </p:spPr>
          <p:txBody>
            <a:bodyPr wrap="square" rtlCol="0">
              <a:spAutoFit/>
            </a:bodyPr>
            <a:lstStyle/>
            <a:p>
              <a:pPr algn="ctr"/>
              <a:r>
                <a:rPr lang="en-US" sz="1400" dirty="0">
                  <a:cs typeface="Times New Roman" panose="02020603050405020304" pitchFamily="18" charset="0"/>
                </a:rPr>
                <a:t>Single Strong Wave</a:t>
              </a:r>
            </a:p>
          </p:txBody>
        </p:sp>
        <p:sp>
          <p:nvSpPr>
            <p:cNvPr id="45" name="TextBox 44">
              <a:extLst>
                <a:ext uri="{FF2B5EF4-FFF2-40B4-BE49-F238E27FC236}">
                  <a16:creationId xmlns:a16="http://schemas.microsoft.com/office/drawing/2014/main" id="{E3F403EA-F0FB-1930-71BA-416E69C16516}"/>
                </a:ext>
              </a:extLst>
            </p:cNvPr>
            <p:cNvSpPr txBox="1"/>
            <p:nvPr/>
          </p:nvSpPr>
          <p:spPr>
            <a:xfrm>
              <a:off x="8778600" y="3237036"/>
              <a:ext cx="2003620" cy="307777"/>
            </a:xfrm>
            <a:prstGeom prst="rect">
              <a:avLst/>
            </a:prstGeom>
            <a:noFill/>
          </p:spPr>
          <p:txBody>
            <a:bodyPr wrap="square" rtlCol="0">
              <a:spAutoFit/>
            </a:bodyPr>
            <a:lstStyle/>
            <a:p>
              <a:pPr algn="ctr"/>
              <a:r>
                <a:rPr lang="en-US" sz="1400" dirty="0">
                  <a:cs typeface="Times New Roman" panose="02020603050405020304" pitchFamily="18" charset="0"/>
                </a:rPr>
                <a:t>Half-specimen Wave</a:t>
              </a:r>
            </a:p>
          </p:txBody>
        </p:sp>
      </p:grpSp>
      <p:grpSp>
        <p:nvGrpSpPr>
          <p:cNvPr id="50" name="Group 49">
            <a:extLst>
              <a:ext uri="{FF2B5EF4-FFF2-40B4-BE49-F238E27FC236}">
                <a16:creationId xmlns:a16="http://schemas.microsoft.com/office/drawing/2014/main" id="{B155AE4B-1E96-E4C4-5CE4-311F59784B55}"/>
              </a:ext>
            </a:extLst>
          </p:cNvPr>
          <p:cNvGrpSpPr/>
          <p:nvPr/>
        </p:nvGrpSpPr>
        <p:grpSpPr>
          <a:xfrm>
            <a:off x="5263025" y="4813139"/>
            <a:ext cx="5536870" cy="1915321"/>
            <a:chOff x="5339225" y="4942679"/>
            <a:chExt cx="5536870" cy="1915321"/>
          </a:xfrm>
        </p:grpSpPr>
        <p:pic>
          <p:nvPicPr>
            <p:cNvPr id="36" name="Picture 35">
              <a:extLst>
                <a:ext uri="{FF2B5EF4-FFF2-40B4-BE49-F238E27FC236}">
                  <a16:creationId xmlns:a16="http://schemas.microsoft.com/office/drawing/2014/main" id="{96F1D35A-BC0A-5B37-BD17-9097C2FB108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12860" y="5212080"/>
              <a:ext cx="1645920" cy="1645920"/>
            </a:xfrm>
            <a:prstGeom prst="rect">
              <a:avLst/>
            </a:prstGeom>
          </p:spPr>
        </p:pic>
        <p:pic>
          <p:nvPicPr>
            <p:cNvPr id="38" name="Picture 37">
              <a:extLst>
                <a:ext uri="{FF2B5EF4-FFF2-40B4-BE49-F238E27FC236}">
                  <a16:creationId xmlns:a16="http://schemas.microsoft.com/office/drawing/2014/main" id="{DB1C0B8E-5CEE-514D-A5A8-62A10EF0F90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97261" y="5212080"/>
              <a:ext cx="1645920" cy="1645920"/>
            </a:xfrm>
            <a:prstGeom prst="rect">
              <a:avLst/>
            </a:prstGeom>
          </p:spPr>
        </p:pic>
        <p:pic>
          <p:nvPicPr>
            <p:cNvPr id="40" name="Picture 39">
              <a:extLst>
                <a:ext uri="{FF2B5EF4-FFF2-40B4-BE49-F238E27FC236}">
                  <a16:creationId xmlns:a16="http://schemas.microsoft.com/office/drawing/2014/main" id="{DC8E46EB-EBD8-81CE-0096-50DAAB9C4CE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170810" y="5212080"/>
              <a:ext cx="1645920" cy="1645920"/>
            </a:xfrm>
            <a:prstGeom prst="rect">
              <a:avLst/>
            </a:prstGeom>
          </p:spPr>
        </p:pic>
        <p:sp>
          <p:nvSpPr>
            <p:cNvPr id="46" name="TextBox 45">
              <a:extLst>
                <a:ext uri="{FF2B5EF4-FFF2-40B4-BE49-F238E27FC236}">
                  <a16:creationId xmlns:a16="http://schemas.microsoft.com/office/drawing/2014/main" id="{6EB234BD-3C7B-E40B-3BF6-ED70AD8865BD}"/>
                </a:ext>
              </a:extLst>
            </p:cNvPr>
            <p:cNvSpPr txBox="1"/>
            <p:nvPr/>
          </p:nvSpPr>
          <p:spPr>
            <a:xfrm>
              <a:off x="5339225" y="4959562"/>
              <a:ext cx="1764651" cy="307777"/>
            </a:xfrm>
            <a:prstGeom prst="rect">
              <a:avLst/>
            </a:prstGeom>
            <a:noFill/>
          </p:spPr>
          <p:txBody>
            <a:bodyPr wrap="square" rtlCol="0">
              <a:spAutoFit/>
            </a:bodyPr>
            <a:lstStyle/>
            <a:p>
              <a:pPr algn="ctr"/>
              <a:r>
                <a:rPr lang="en-US" sz="1400" dirty="0">
                  <a:cs typeface="Times New Roman" panose="02020603050405020304" pitchFamily="18" charset="0"/>
                </a:rPr>
                <a:t>Double Waves</a:t>
              </a:r>
            </a:p>
          </p:txBody>
        </p:sp>
        <p:sp>
          <p:nvSpPr>
            <p:cNvPr id="47" name="TextBox 46">
              <a:extLst>
                <a:ext uri="{FF2B5EF4-FFF2-40B4-BE49-F238E27FC236}">
                  <a16:creationId xmlns:a16="http://schemas.microsoft.com/office/drawing/2014/main" id="{38E65264-3B89-BCB7-A055-D2B3FA8A4C2E}"/>
                </a:ext>
              </a:extLst>
            </p:cNvPr>
            <p:cNvSpPr txBox="1"/>
            <p:nvPr/>
          </p:nvSpPr>
          <p:spPr>
            <a:xfrm>
              <a:off x="7244546" y="4942679"/>
              <a:ext cx="1764651" cy="307777"/>
            </a:xfrm>
            <a:prstGeom prst="rect">
              <a:avLst/>
            </a:prstGeom>
            <a:noFill/>
          </p:spPr>
          <p:txBody>
            <a:bodyPr wrap="square" rtlCol="0">
              <a:spAutoFit/>
            </a:bodyPr>
            <a:lstStyle/>
            <a:p>
              <a:pPr algn="ctr"/>
              <a:r>
                <a:rPr lang="en-US" sz="1400" dirty="0">
                  <a:cs typeface="Times New Roman" panose="02020603050405020304" pitchFamily="18" charset="0"/>
                </a:rPr>
                <a:t>Multiple Waves</a:t>
              </a:r>
            </a:p>
          </p:txBody>
        </p:sp>
        <p:sp>
          <p:nvSpPr>
            <p:cNvPr id="48" name="TextBox 47">
              <a:extLst>
                <a:ext uri="{FF2B5EF4-FFF2-40B4-BE49-F238E27FC236}">
                  <a16:creationId xmlns:a16="http://schemas.microsoft.com/office/drawing/2014/main" id="{4D4D9FD5-A5BE-AF66-9199-5086E9C7BF16}"/>
                </a:ext>
              </a:extLst>
            </p:cNvPr>
            <p:cNvSpPr txBox="1"/>
            <p:nvPr/>
          </p:nvSpPr>
          <p:spPr>
            <a:xfrm>
              <a:off x="9111444" y="4965538"/>
              <a:ext cx="1764651" cy="307777"/>
            </a:xfrm>
            <a:prstGeom prst="rect">
              <a:avLst/>
            </a:prstGeom>
            <a:noFill/>
          </p:spPr>
          <p:txBody>
            <a:bodyPr wrap="square" rtlCol="0">
              <a:spAutoFit/>
            </a:bodyPr>
            <a:lstStyle/>
            <a:p>
              <a:pPr algn="ctr"/>
              <a:r>
                <a:rPr lang="en-US" sz="1400" dirty="0">
                  <a:cs typeface="Times New Roman" panose="02020603050405020304" pitchFamily="18" charset="0"/>
                </a:rPr>
                <a:t>Strain Localization</a:t>
              </a:r>
            </a:p>
          </p:txBody>
        </p:sp>
      </p:grpSp>
      <p:grpSp>
        <p:nvGrpSpPr>
          <p:cNvPr id="57" name="Group 56">
            <a:extLst>
              <a:ext uri="{FF2B5EF4-FFF2-40B4-BE49-F238E27FC236}">
                <a16:creationId xmlns:a16="http://schemas.microsoft.com/office/drawing/2014/main" id="{A50F3295-56DF-9C6A-BB5A-9A7FC0ADEAA8}"/>
              </a:ext>
            </a:extLst>
          </p:cNvPr>
          <p:cNvGrpSpPr>
            <a:grpSpLocks noChangeAspect="1"/>
          </p:cNvGrpSpPr>
          <p:nvPr/>
        </p:nvGrpSpPr>
        <p:grpSpPr>
          <a:xfrm>
            <a:off x="1122846" y="3414807"/>
            <a:ext cx="3108960" cy="3062628"/>
            <a:chOff x="1191426" y="3658507"/>
            <a:chExt cx="2933132" cy="2889421"/>
          </a:xfrm>
        </p:grpSpPr>
        <p:pic>
          <p:nvPicPr>
            <p:cNvPr id="30" name="Picture 29">
              <a:extLst>
                <a:ext uri="{FF2B5EF4-FFF2-40B4-BE49-F238E27FC236}">
                  <a16:creationId xmlns:a16="http://schemas.microsoft.com/office/drawing/2014/main" id="{2714395E-9C0B-3152-FA1D-41C7C93F8D3F}"/>
                </a:ext>
              </a:extLst>
            </p:cNvPr>
            <p:cNvPicPr>
              <a:picLocks noChangeAspect="1"/>
            </p:cNvPicPr>
            <p:nvPr/>
          </p:nvPicPr>
          <p:blipFill>
            <a:blip r:embed="rId11"/>
            <a:srcRect l="57650"/>
            <a:stretch/>
          </p:blipFill>
          <p:spPr>
            <a:xfrm>
              <a:off x="1214286" y="3908038"/>
              <a:ext cx="2588481" cy="2639890"/>
            </a:xfrm>
            <a:prstGeom prst="rect">
              <a:avLst/>
            </a:prstGeom>
          </p:spPr>
        </p:pic>
        <p:sp>
          <p:nvSpPr>
            <p:cNvPr id="56" name="TextBox 55">
              <a:extLst>
                <a:ext uri="{FF2B5EF4-FFF2-40B4-BE49-F238E27FC236}">
                  <a16:creationId xmlns:a16="http://schemas.microsoft.com/office/drawing/2014/main" id="{F421CAAF-AE09-64A1-A441-1DEFFFE967B3}"/>
                </a:ext>
              </a:extLst>
            </p:cNvPr>
            <p:cNvSpPr txBox="1"/>
            <p:nvPr/>
          </p:nvSpPr>
          <p:spPr>
            <a:xfrm>
              <a:off x="1191426" y="3658507"/>
              <a:ext cx="2933132" cy="338554"/>
            </a:xfrm>
            <a:prstGeom prst="rect">
              <a:avLst/>
            </a:prstGeom>
            <a:noFill/>
          </p:spPr>
          <p:txBody>
            <a:bodyPr wrap="square" rtlCol="0">
              <a:spAutoFit/>
            </a:bodyPr>
            <a:lstStyle/>
            <a:p>
              <a:pPr algn="ctr"/>
              <a:r>
                <a:rPr lang="en-US" sz="1600" dirty="0">
                  <a:cs typeface="Times New Roman" panose="02020603050405020304" pitchFamily="18" charset="0"/>
                </a:rPr>
                <a:t>Typical Behavior (No Wave)</a:t>
              </a:r>
            </a:p>
          </p:txBody>
        </p:sp>
      </p:grpSp>
    </p:spTree>
    <p:extLst>
      <p:ext uri="{BB962C8B-B14F-4D97-AF65-F5344CB8AC3E}">
        <p14:creationId xmlns:p14="http://schemas.microsoft.com/office/powerpoint/2010/main" val="185693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Effect transition="in" filter="fade">
                                      <p:cBhvr>
                                        <p:cTn id="7" dur="500"/>
                                        <p:tgtEl>
                                          <p:spTgt spid="2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xEl>
                                              <p:pRg st="2" end="2"/>
                                            </p:txEl>
                                          </p:spTgt>
                                        </p:tgtEl>
                                        <p:attrNameLst>
                                          <p:attrName>style.visibility</p:attrName>
                                        </p:attrNameLst>
                                      </p:cBhvr>
                                      <p:to>
                                        <p:strVal val="visible"/>
                                      </p:to>
                                    </p:set>
                                    <p:animEffect transition="in" filter="fade">
                                      <p:cBhvr>
                                        <p:cTn id="10" dur="500"/>
                                        <p:tgtEl>
                                          <p:spTgt spid="2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xEl>
                                              <p:pRg st="3" end="3"/>
                                            </p:txEl>
                                          </p:spTgt>
                                        </p:tgtEl>
                                        <p:attrNameLst>
                                          <p:attrName>style.visibility</p:attrName>
                                        </p:attrNameLst>
                                      </p:cBhvr>
                                      <p:to>
                                        <p:strVal val="visible"/>
                                      </p:to>
                                    </p:set>
                                    <p:animEffect transition="in" filter="fade">
                                      <p:cBhvr>
                                        <p:cTn id="13" dur="500"/>
                                        <p:tgtEl>
                                          <p:spTgt spid="2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xEl>
                                              <p:pRg st="4" end="4"/>
                                            </p:txEl>
                                          </p:spTgt>
                                        </p:tgtEl>
                                        <p:attrNameLst>
                                          <p:attrName>style.visibility</p:attrName>
                                        </p:attrNameLst>
                                      </p:cBhvr>
                                      <p:to>
                                        <p:strVal val="visible"/>
                                      </p:to>
                                    </p:set>
                                    <p:animEffect transition="in" filter="fade">
                                      <p:cBhvr>
                                        <p:cTn id="16" dur="500"/>
                                        <p:tgtEl>
                                          <p:spTgt spid="27">
                                            <p:txEl>
                                              <p:pRg st="4" end="4"/>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500"/>
                                        <p:tgtEl>
                                          <p:spTgt spid="49"/>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8FB5-6E01-51D3-11C3-CCAC0C5F69CC}"/>
              </a:ext>
            </a:extLst>
          </p:cNvPr>
          <p:cNvSpPr>
            <a:spLocks noGrp="1"/>
          </p:cNvSpPr>
          <p:nvPr>
            <p:ph type="title"/>
          </p:nvPr>
        </p:nvSpPr>
        <p:spPr>
          <a:xfrm>
            <a:off x="441081" y="106928"/>
            <a:ext cx="11672629" cy="447116"/>
          </a:xfrm>
        </p:spPr>
        <p:txBody>
          <a:bodyPr/>
          <a:lstStyle/>
          <a:p>
            <a:r>
              <a:rPr lang="en-US" sz="2600" dirty="0"/>
              <a:t>Testing showed the phenomenon was not related to TRIP or TWIP effects</a:t>
            </a:r>
          </a:p>
        </p:txBody>
      </p:sp>
      <p:sp>
        <p:nvSpPr>
          <p:cNvPr id="3" name="Content Placeholder 2">
            <a:extLst>
              <a:ext uri="{FF2B5EF4-FFF2-40B4-BE49-F238E27FC236}">
                <a16:creationId xmlns:a16="http://schemas.microsoft.com/office/drawing/2014/main" id="{038EF13E-ABC5-B28B-7802-C67D5B505032}"/>
              </a:ext>
            </a:extLst>
          </p:cNvPr>
          <p:cNvSpPr>
            <a:spLocks noGrp="1"/>
          </p:cNvSpPr>
          <p:nvPr>
            <p:ph idx="1"/>
          </p:nvPr>
        </p:nvSpPr>
        <p:spPr>
          <a:xfrm>
            <a:off x="302434" y="779392"/>
            <a:ext cx="5264772" cy="5225168"/>
          </a:xfrm>
        </p:spPr>
        <p:txBody>
          <a:bodyPr/>
          <a:lstStyle/>
          <a:p>
            <a:r>
              <a:rPr lang="en-US" sz="1800" dirty="0"/>
              <a:t>SEM in-situ tensile testing of irradiated 316L was performed with electron-backscatter diffraction (EBSD) characterization</a:t>
            </a:r>
          </a:p>
          <a:p>
            <a:pPr>
              <a:spcBef>
                <a:spcPts val="3000"/>
              </a:spcBef>
            </a:pPr>
            <a:r>
              <a:rPr lang="en-US" sz="1800" dirty="0"/>
              <a:t>Results showed transformation-induced plasticity (TRIP) was not related to wave formation and propagation</a:t>
            </a:r>
          </a:p>
          <a:p>
            <a:pPr lvl="1"/>
            <a:r>
              <a:rPr lang="en-US" sz="1600" dirty="0"/>
              <a:t>&lt;1% of martensite formed after the active wave evolution occurred; typically, ~30% martensite is observed in TRIP steels</a:t>
            </a:r>
          </a:p>
          <a:p>
            <a:pPr lvl="1"/>
            <a:r>
              <a:rPr lang="en-US" sz="1600" dirty="0"/>
              <a:t>Less than 5% bcc martensite was observed after 48% strain</a:t>
            </a:r>
          </a:p>
          <a:p>
            <a:pPr>
              <a:spcBef>
                <a:spcPts val="3000"/>
              </a:spcBef>
            </a:pPr>
            <a:r>
              <a:rPr lang="en-US" sz="1800" dirty="0"/>
              <a:t>An insufficient density of twins were observed to attribute wave formation to twinning-induced plasticity (TWIP)</a:t>
            </a:r>
          </a:p>
          <a:p>
            <a:pPr lvl="1"/>
            <a:r>
              <a:rPr lang="en-US" sz="1600" dirty="0"/>
              <a:t>The largest EBSD-detected volume fraction of twins was below 2–3% and most grains had no twins</a:t>
            </a:r>
          </a:p>
        </p:txBody>
      </p:sp>
      <p:grpSp>
        <p:nvGrpSpPr>
          <p:cNvPr id="21" name="Group 20">
            <a:extLst>
              <a:ext uri="{FF2B5EF4-FFF2-40B4-BE49-F238E27FC236}">
                <a16:creationId xmlns:a16="http://schemas.microsoft.com/office/drawing/2014/main" id="{F08AA588-3A5F-766B-3F56-4CCB04F54558}"/>
              </a:ext>
            </a:extLst>
          </p:cNvPr>
          <p:cNvGrpSpPr>
            <a:grpSpLocks noChangeAspect="1"/>
          </p:cNvGrpSpPr>
          <p:nvPr/>
        </p:nvGrpSpPr>
        <p:grpSpPr>
          <a:xfrm>
            <a:off x="5594343" y="3229409"/>
            <a:ext cx="4784680" cy="2877081"/>
            <a:chOff x="1371070" y="3022310"/>
            <a:chExt cx="6078088" cy="3654820"/>
          </a:xfrm>
        </p:grpSpPr>
        <p:grpSp>
          <p:nvGrpSpPr>
            <p:cNvPr id="10" name="Group 9">
              <a:extLst>
                <a:ext uri="{FF2B5EF4-FFF2-40B4-BE49-F238E27FC236}">
                  <a16:creationId xmlns:a16="http://schemas.microsoft.com/office/drawing/2014/main" id="{4458F838-21B2-A61E-C9B8-E41A1D7A6BA3}"/>
                </a:ext>
              </a:extLst>
            </p:cNvPr>
            <p:cNvGrpSpPr/>
            <p:nvPr/>
          </p:nvGrpSpPr>
          <p:grpSpPr>
            <a:xfrm>
              <a:off x="1371070" y="3022310"/>
              <a:ext cx="5867177" cy="3220730"/>
              <a:chOff x="718457" y="3222562"/>
              <a:chExt cx="5867177" cy="3220730"/>
            </a:xfrm>
          </p:grpSpPr>
          <p:pic>
            <p:nvPicPr>
              <p:cNvPr id="1025" name="Picture 1" descr="page10image6888768">
                <a:extLst>
                  <a:ext uri="{FF2B5EF4-FFF2-40B4-BE49-F238E27FC236}">
                    <a16:creationId xmlns:a16="http://schemas.microsoft.com/office/drawing/2014/main" id="{9310857C-53E6-87C7-BF3A-D12FB3D067A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8457" y="3539335"/>
                <a:ext cx="5867177" cy="29039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E6073C-ED2E-6034-538B-9AE033040D20}"/>
                  </a:ext>
                </a:extLst>
              </p:cNvPr>
              <p:cNvSpPr txBox="1"/>
              <p:nvPr/>
            </p:nvSpPr>
            <p:spPr>
              <a:xfrm>
                <a:off x="2601688" y="3223693"/>
                <a:ext cx="1883228" cy="363607"/>
              </a:xfrm>
              <a:prstGeom prst="rect">
                <a:avLst/>
              </a:prstGeom>
              <a:noFill/>
            </p:spPr>
            <p:txBody>
              <a:bodyPr wrap="square" rtlCol="0">
                <a:spAutoFit/>
              </a:bodyPr>
              <a:lstStyle/>
              <a:p>
                <a:pPr algn="ctr">
                  <a:lnSpc>
                    <a:spcPct val="90000"/>
                  </a:lnSpc>
                </a:pPr>
                <a:r>
                  <a:rPr lang="en-US" sz="1400" dirty="0">
                    <a:latin typeface="+mn-lt"/>
                  </a:rPr>
                  <a:t>𝜀 ~ 6.9%</a:t>
                </a:r>
              </a:p>
            </p:txBody>
          </p:sp>
          <p:sp>
            <p:nvSpPr>
              <p:cNvPr id="5" name="TextBox 4">
                <a:extLst>
                  <a:ext uri="{FF2B5EF4-FFF2-40B4-BE49-F238E27FC236}">
                    <a16:creationId xmlns:a16="http://schemas.microsoft.com/office/drawing/2014/main" id="{CEE5CDA2-B350-1E41-2B41-FCCAE7C1F24B}"/>
                  </a:ext>
                </a:extLst>
              </p:cNvPr>
              <p:cNvSpPr txBox="1"/>
              <p:nvPr/>
            </p:nvSpPr>
            <p:spPr>
              <a:xfrm>
                <a:off x="718457" y="3222562"/>
                <a:ext cx="1796142" cy="363607"/>
              </a:xfrm>
              <a:prstGeom prst="rect">
                <a:avLst/>
              </a:prstGeom>
              <a:noFill/>
            </p:spPr>
            <p:txBody>
              <a:bodyPr wrap="square" rtlCol="0">
                <a:spAutoFit/>
              </a:bodyPr>
              <a:lstStyle/>
              <a:p>
                <a:pPr algn="ctr">
                  <a:lnSpc>
                    <a:spcPct val="90000"/>
                  </a:lnSpc>
                </a:pPr>
                <a:r>
                  <a:rPr lang="en-US" sz="1400" dirty="0">
                    <a:latin typeface="+mn-lt"/>
                  </a:rPr>
                  <a:t>𝜀 ~ 0%</a:t>
                </a:r>
              </a:p>
            </p:txBody>
          </p:sp>
          <p:sp>
            <p:nvSpPr>
              <p:cNvPr id="6" name="TextBox 5">
                <a:extLst>
                  <a:ext uri="{FF2B5EF4-FFF2-40B4-BE49-F238E27FC236}">
                    <a16:creationId xmlns:a16="http://schemas.microsoft.com/office/drawing/2014/main" id="{C3E0E49F-FAFC-D328-20BB-AA052D948408}"/>
                  </a:ext>
                </a:extLst>
              </p:cNvPr>
              <p:cNvSpPr txBox="1"/>
              <p:nvPr/>
            </p:nvSpPr>
            <p:spPr>
              <a:xfrm>
                <a:off x="4506685" y="3222562"/>
                <a:ext cx="2057401" cy="363607"/>
              </a:xfrm>
              <a:prstGeom prst="rect">
                <a:avLst/>
              </a:prstGeom>
              <a:noFill/>
            </p:spPr>
            <p:txBody>
              <a:bodyPr wrap="square" rtlCol="0">
                <a:spAutoFit/>
              </a:bodyPr>
              <a:lstStyle/>
              <a:p>
                <a:pPr algn="ctr">
                  <a:lnSpc>
                    <a:spcPct val="90000"/>
                  </a:lnSpc>
                </a:pPr>
                <a:r>
                  <a:rPr lang="en-US" sz="1400" dirty="0">
                    <a:latin typeface="+mn-lt"/>
                  </a:rPr>
                  <a:t>𝜀 ~ 8.3%</a:t>
                </a:r>
              </a:p>
            </p:txBody>
          </p:sp>
        </p:grpSp>
        <p:sp>
          <p:nvSpPr>
            <p:cNvPr id="12" name="TextBox 11">
              <a:extLst>
                <a:ext uri="{FF2B5EF4-FFF2-40B4-BE49-F238E27FC236}">
                  <a16:creationId xmlns:a16="http://schemas.microsoft.com/office/drawing/2014/main" id="{518341CD-9968-791D-DC2D-CBE47E7F7DFD}"/>
                </a:ext>
              </a:extLst>
            </p:cNvPr>
            <p:cNvSpPr txBox="1"/>
            <p:nvPr/>
          </p:nvSpPr>
          <p:spPr>
            <a:xfrm>
              <a:off x="4737546" y="6313523"/>
              <a:ext cx="2711612" cy="363607"/>
            </a:xfrm>
            <a:prstGeom prst="rect">
              <a:avLst/>
            </a:prstGeom>
            <a:noFill/>
          </p:spPr>
          <p:txBody>
            <a:bodyPr wrap="square" rtlCol="0">
              <a:spAutoFit/>
            </a:bodyPr>
            <a:lstStyle/>
            <a:p>
              <a:pPr algn="ctr">
                <a:lnSpc>
                  <a:spcPct val="90000"/>
                </a:lnSpc>
              </a:pPr>
              <a:r>
                <a:rPr lang="en-US" sz="1400" dirty="0"/>
                <a:t>0.9</a:t>
              </a:r>
              <a:r>
                <a:rPr lang="en-US" sz="1400" dirty="0">
                  <a:latin typeface="+mn-lt"/>
                </a:rPr>
                <a:t>% bcc martensite</a:t>
              </a:r>
            </a:p>
          </p:txBody>
        </p:sp>
        <p:cxnSp>
          <p:nvCxnSpPr>
            <p:cNvPr id="13" name="Straight Arrow Connector 12">
              <a:extLst>
                <a:ext uri="{FF2B5EF4-FFF2-40B4-BE49-F238E27FC236}">
                  <a16:creationId xmlns:a16="http://schemas.microsoft.com/office/drawing/2014/main" id="{E19FAD1E-ADFA-20C3-21CE-145EC27F0724}"/>
                </a:ext>
              </a:extLst>
            </p:cNvPr>
            <p:cNvCxnSpPr>
              <a:cxnSpLocks/>
            </p:cNvCxnSpPr>
            <p:nvPr/>
          </p:nvCxnSpPr>
          <p:spPr>
            <a:xfrm flipV="1">
              <a:off x="6732213" y="6160684"/>
              <a:ext cx="236836" cy="251415"/>
            </a:xfrm>
            <a:prstGeom prst="straightConnector1">
              <a:avLst/>
            </a:prstGeom>
            <a:ln w="9525">
              <a:solidFill>
                <a:srgbClr val="FF0000"/>
              </a:solidFill>
              <a:tailEnd type="stealth" w="med" len="med"/>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690EAA63-B81A-4D85-28B2-06B15DDE781C}"/>
              </a:ext>
            </a:extLst>
          </p:cNvPr>
          <p:cNvGrpSpPr>
            <a:grpSpLocks noChangeAspect="1"/>
          </p:cNvGrpSpPr>
          <p:nvPr/>
        </p:nvGrpSpPr>
        <p:grpSpPr>
          <a:xfrm>
            <a:off x="10180387" y="3236308"/>
            <a:ext cx="2185262" cy="2939261"/>
            <a:chOff x="8434451" y="3067810"/>
            <a:chExt cx="2775321" cy="3732916"/>
          </a:xfrm>
        </p:grpSpPr>
        <p:grpSp>
          <p:nvGrpSpPr>
            <p:cNvPr id="11" name="Group 10">
              <a:extLst>
                <a:ext uri="{FF2B5EF4-FFF2-40B4-BE49-F238E27FC236}">
                  <a16:creationId xmlns:a16="http://schemas.microsoft.com/office/drawing/2014/main" id="{00BACFF0-FA1E-407C-91E8-219BE12B62ED}"/>
                </a:ext>
              </a:extLst>
            </p:cNvPr>
            <p:cNvGrpSpPr/>
            <p:nvPr/>
          </p:nvGrpSpPr>
          <p:grpSpPr>
            <a:xfrm>
              <a:off x="8474269" y="3067810"/>
              <a:ext cx="2428093" cy="3224313"/>
              <a:chOff x="8228462" y="3117073"/>
              <a:chExt cx="2428093" cy="3224313"/>
            </a:xfrm>
          </p:grpSpPr>
          <p:sp>
            <p:nvSpPr>
              <p:cNvPr id="7" name="TextBox 6">
                <a:extLst>
                  <a:ext uri="{FF2B5EF4-FFF2-40B4-BE49-F238E27FC236}">
                    <a16:creationId xmlns:a16="http://schemas.microsoft.com/office/drawing/2014/main" id="{CFB51CD0-B2E8-FB04-5435-7501AC5DF95A}"/>
                  </a:ext>
                </a:extLst>
              </p:cNvPr>
              <p:cNvSpPr txBox="1"/>
              <p:nvPr/>
            </p:nvSpPr>
            <p:spPr>
              <a:xfrm>
                <a:off x="8228462" y="3117073"/>
                <a:ext cx="2415538" cy="286231"/>
              </a:xfrm>
              <a:prstGeom prst="rect">
                <a:avLst/>
              </a:prstGeom>
              <a:noFill/>
            </p:spPr>
            <p:txBody>
              <a:bodyPr wrap="square" rtlCol="0">
                <a:spAutoFit/>
              </a:bodyPr>
              <a:lstStyle/>
              <a:p>
                <a:pPr algn="ctr">
                  <a:lnSpc>
                    <a:spcPct val="90000"/>
                  </a:lnSpc>
                </a:pPr>
                <a:r>
                  <a:rPr lang="en-US" sz="1400" dirty="0">
                    <a:latin typeface="+mn-lt"/>
                  </a:rPr>
                  <a:t>𝜀 ~ 48%</a:t>
                </a:r>
              </a:p>
            </p:txBody>
          </p:sp>
          <p:grpSp>
            <p:nvGrpSpPr>
              <p:cNvPr id="9" name="Group 8">
                <a:extLst>
                  <a:ext uri="{FF2B5EF4-FFF2-40B4-BE49-F238E27FC236}">
                    <a16:creationId xmlns:a16="http://schemas.microsoft.com/office/drawing/2014/main" id="{E1A557BA-14AD-0E2E-E5C9-2777E838260C}"/>
                  </a:ext>
                </a:extLst>
              </p:cNvPr>
              <p:cNvGrpSpPr/>
              <p:nvPr/>
            </p:nvGrpSpPr>
            <p:grpSpPr>
              <a:xfrm>
                <a:off x="8228462" y="3425479"/>
                <a:ext cx="2428093" cy="2915907"/>
                <a:chOff x="8228462" y="3553299"/>
                <a:chExt cx="2428093" cy="2915907"/>
              </a:xfrm>
            </p:grpSpPr>
            <p:pic>
              <p:nvPicPr>
                <p:cNvPr id="1026" name="Picture 2" descr="page11image7067328">
                  <a:extLst>
                    <a:ext uri="{FF2B5EF4-FFF2-40B4-BE49-F238E27FC236}">
                      <a16:creationId xmlns:a16="http://schemas.microsoft.com/office/drawing/2014/main" id="{8ED557A8-4DF3-5876-5F75-F85899D305B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252656" y="3553299"/>
                  <a:ext cx="2403899" cy="14436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ge11image7067328">
                  <a:extLst>
                    <a:ext uri="{FF2B5EF4-FFF2-40B4-BE49-F238E27FC236}">
                      <a16:creationId xmlns:a16="http://schemas.microsoft.com/office/drawing/2014/main" id="{6A331836-0129-D5A4-C011-2559C449A0A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228462" y="5018609"/>
                  <a:ext cx="2415538" cy="145059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94A6389F-4921-FF55-611F-4E74DD21493B}"/>
                </a:ext>
              </a:extLst>
            </p:cNvPr>
            <p:cNvSpPr txBox="1"/>
            <p:nvPr/>
          </p:nvSpPr>
          <p:spPr>
            <a:xfrm>
              <a:off x="8434451" y="6407174"/>
              <a:ext cx="2775321" cy="393552"/>
            </a:xfrm>
            <a:prstGeom prst="rect">
              <a:avLst/>
            </a:prstGeom>
            <a:noFill/>
          </p:spPr>
          <p:txBody>
            <a:bodyPr wrap="square" rtlCol="0">
              <a:spAutoFit/>
            </a:bodyPr>
            <a:lstStyle/>
            <a:p>
              <a:pPr algn="ctr">
                <a:lnSpc>
                  <a:spcPct val="90000"/>
                </a:lnSpc>
              </a:pPr>
              <a:r>
                <a:rPr lang="en-US" sz="1400" dirty="0"/>
                <a:t>5</a:t>
              </a:r>
              <a:r>
                <a:rPr lang="en-US" sz="1400" dirty="0">
                  <a:latin typeface="+mn-lt"/>
                </a:rPr>
                <a:t>% bcc martensite</a:t>
              </a:r>
            </a:p>
          </p:txBody>
        </p:sp>
        <p:cxnSp>
          <p:nvCxnSpPr>
            <p:cNvPr id="16" name="Straight Arrow Connector 15">
              <a:extLst>
                <a:ext uri="{FF2B5EF4-FFF2-40B4-BE49-F238E27FC236}">
                  <a16:creationId xmlns:a16="http://schemas.microsoft.com/office/drawing/2014/main" id="{B6104924-B4BC-C789-AFC5-F16A4B16D62B}"/>
                </a:ext>
              </a:extLst>
            </p:cNvPr>
            <p:cNvCxnSpPr>
              <a:cxnSpLocks/>
            </p:cNvCxnSpPr>
            <p:nvPr/>
          </p:nvCxnSpPr>
          <p:spPr>
            <a:xfrm flipV="1">
              <a:off x="10367453" y="6219793"/>
              <a:ext cx="265420" cy="283516"/>
            </a:xfrm>
            <a:prstGeom prst="straightConnector1">
              <a:avLst/>
            </a:prstGeom>
            <a:ln w="9525">
              <a:solidFill>
                <a:srgbClr val="FF0000"/>
              </a:solidFill>
              <a:tailEnd type="stealth" w="med" len="med"/>
            </a:ln>
            <a:effectLst/>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93DEAC7F-1236-3178-45FF-BFA339BE6BB9}"/>
              </a:ext>
            </a:extLst>
          </p:cNvPr>
          <p:cNvSpPr txBox="1"/>
          <p:nvPr/>
        </p:nvSpPr>
        <p:spPr>
          <a:xfrm>
            <a:off x="2254588" y="6315664"/>
            <a:ext cx="9996407" cy="480131"/>
          </a:xfrm>
          <a:prstGeom prst="rect">
            <a:avLst/>
          </a:prstGeom>
          <a:noFill/>
        </p:spPr>
        <p:txBody>
          <a:bodyPr wrap="square" rtlCol="0">
            <a:spAutoFit/>
          </a:bodyPr>
          <a:lstStyle/>
          <a:p>
            <a:pPr marL="9525" indent="-9525">
              <a:lnSpc>
                <a:spcPct val="90000"/>
              </a:lnSpc>
            </a:pPr>
            <a:r>
              <a:rPr lang="en-US" sz="1400" dirty="0">
                <a:latin typeface="+mn-lt"/>
                <a:cs typeface="Times New Roman" panose="02020603050405020304" pitchFamily="18" charset="0"/>
              </a:rPr>
              <a:t>M. N. Gussev, </a:t>
            </a:r>
            <a:r>
              <a:rPr lang="en-US" sz="1400" dirty="0">
                <a:cs typeface="Times New Roman" panose="02020603050405020304" pitchFamily="18" charset="0"/>
              </a:rPr>
              <a:t>D.A. McClintock, </a:t>
            </a:r>
            <a:r>
              <a:rPr lang="en-US" sz="1400" dirty="0">
                <a:latin typeface="+mn-lt"/>
                <a:cs typeface="Times New Roman" panose="02020603050405020304" pitchFamily="18" charset="0"/>
              </a:rPr>
              <a:t>T.G. Lach</a:t>
            </a:r>
            <a:r>
              <a:rPr lang="en-US" sz="1400" dirty="0">
                <a:cs typeface="Times New Roman" panose="02020603050405020304" pitchFamily="18" charset="0"/>
              </a:rPr>
              <a:t>, </a:t>
            </a:r>
            <a:r>
              <a:rPr lang="en-US" sz="1400" i="1" dirty="0">
                <a:cs typeface="Times New Roman" panose="02020603050405020304" pitchFamily="18" charset="0"/>
              </a:rPr>
              <a:t>Origin, parameters, and underlying deformation mechanisms of propagating deformation bands in irradiated 316L stainless steel</a:t>
            </a:r>
            <a:r>
              <a:rPr lang="en-US" sz="1400" dirty="0">
                <a:cs typeface="Times New Roman" panose="02020603050405020304" pitchFamily="18" charset="0"/>
              </a:rPr>
              <a:t>, </a:t>
            </a:r>
            <a:r>
              <a:rPr lang="en-US" sz="1400" dirty="0">
                <a:latin typeface="+mn-lt"/>
                <a:cs typeface="Times New Roman" panose="02020603050405020304" pitchFamily="18" charset="0"/>
              </a:rPr>
              <a:t>Acta Materialia </a:t>
            </a:r>
            <a:r>
              <a:rPr lang="en-US" sz="1400" i="1" dirty="0">
                <a:latin typeface="+mn-lt"/>
                <a:cs typeface="Times New Roman" panose="02020603050405020304" pitchFamily="18" charset="0"/>
              </a:rPr>
              <a:t>242 </a:t>
            </a:r>
            <a:r>
              <a:rPr lang="en-US" sz="1400" dirty="0">
                <a:latin typeface="+mn-lt"/>
                <a:cs typeface="Times New Roman" panose="02020603050405020304" pitchFamily="18" charset="0"/>
              </a:rPr>
              <a:t>(2023) 118434.</a:t>
            </a:r>
          </a:p>
        </p:txBody>
      </p:sp>
      <p:pic>
        <p:nvPicPr>
          <p:cNvPr id="24" name="Picture 23">
            <a:extLst>
              <a:ext uri="{FF2B5EF4-FFF2-40B4-BE49-F238E27FC236}">
                <a16:creationId xmlns:a16="http://schemas.microsoft.com/office/drawing/2014/main" id="{16C7A256-FBBE-3AD9-2942-4FD9B9D9C2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00505" y="1110519"/>
            <a:ext cx="2663417" cy="1909116"/>
          </a:xfrm>
          <a:prstGeom prst="rect">
            <a:avLst/>
          </a:prstGeom>
        </p:spPr>
      </p:pic>
      <p:pic>
        <p:nvPicPr>
          <p:cNvPr id="25" name="Picture 24">
            <a:extLst>
              <a:ext uri="{FF2B5EF4-FFF2-40B4-BE49-F238E27FC236}">
                <a16:creationId xmlns:a16="http://schemas.microsoft.com/office/drawing/2014/main" id="{31F948B2-86C3-2C85-5476-4BC1E7EC159F}"/>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5722620" y="1110519"/>
            <a:ext cx="3393982" cy="1909116"/>
          </a:xfrm>
          <a:prstGeom prst="rect">
            <a:avLst/>
          </a:prstGeom>
        </p:spPr>
      </p:pic>
      <p:sp>
        <p:nvSpPr>
          <p:cNvPr id="26" name="TextBox 25">
            <a:extLst>
              <a:ext uri="{FF2B5EF4-FFF2-40B4-BE49-F238E27FC236}">
                <a16:creationId xmlns:a16="http://schemas.microsoft.com/office/drawing/2014/main" id="{22DF2A96-5CF8-B2E9-AC3D-B6FDD81466D6}"/>
              </a:ext>
            </a:extLst>
          </p:cNvPr>
          <p:cNvSpPr txBox="1"/>
          <p:nvPr/>
        </p:nvSpPr>
        <p:spPr>
          <a:xfrm>
            <a:off x="5722620" y="799415"/>
            <a:ext cx="3366533" cy="313932"/>
          </a:xfrm>
          <a:prstGeom prst="rect">
            <a:avLst/>
          </a:prstGeom>
          <a:noFill/>
        </p:spPr>
        <p:txBody>
          <a:bodyPr wrap="square" rtlCol="0">
            <a:spAutoFit/>
          </a:bodyPr>
          <a:lstStyle/>
          <a:p>
            <a:pPr algn="ctr">
              <a:lnSpc>
                <a:spcPct val="90000"/>
              </a:lnSpc>
            </a:pPr>
            <a:r>
              <a:rPr lang="en-US" sz="1600" dirty="0"/>
              <a:t>SEM in-situ load frame</a:t>
            </a:r>
            <a:endParaRPr lang="en-US" sz="1600" dirty="0">
              <a:latin typeface="+mn-lt"/>
            </a:endParaRPr>
          </a:p>
        </p:txBody>
      </p:sp>
      <p:sp>
        <p:nvSpPr>
          <p:cNvPr id="27" name="TextBox 26">
            <a:extLst>
              <a:ext uri="{FF2B5EF4-FFF2-40B4-BE49-F238E27FC236}">
                <a16:creationId xmlns:a16="http://schemas.microsoft.com/office/drawing/2014/main" id="{769B0C39-E524-8D32-A505-2BDAF1ECCD69}"/>
              </a:ext>
            </a:extLst>
          </p:cNvPr>
          <p:cNvSpPr txBox="1"/>
          <p:nvPr/>
        </p:nvSpPr>
        <p:spPr>
          <a:xfrm>
            <a:off x="9400506" y="797977"/>
            <a:ext cx="2663417" cy="313932"/>
          </a:xfrm>
          <a:prstGeom prst="rect">
            <a:avLst/>
          </a:prstGeom>
          <a:noFill/>
        </p:spPr>
        <p:txBody>
          <a:bodyPr wrap="square" rtlCol="0">
            <a:spAutoFit/>
          </a:bodyPr>
          <a:lstStyle/>
          <a:p>
            <a:pPr algn="ctr">
              <a:lnSpc>
                <a:spcPct val="90000"/>
              </a:lnSpc>
            </a:pPr>
            <a:r>
              <a:rPr lang="en-US" sz="1600" dirty="0"/>
              <a:t>IPF maps during test</a:t>
            </a:r>
            <a:endParaRPr lang="en-US" sz="1600" dirty="0">
              <a:latin typeface="+mn-lt"/>
            </a:endParaRPr>
          </a:p>
        </p:txBody>
      </p:sp>
      <p:sp>
        <p:nvSpPr>
          <p:cNvPr id="28" name="TextBox 27">
            <a:extLst>
              <a:ext uri="{FF2B5EF4-FFF2-40B4-BE49-F238E27FC236}">
                <a16:creationId xmlns:a16="http://schemas.microsoft.com/office/drawing/2014/main" id="{664E5676-F0FE-94A3-42F1-CF3B6A9CE953}"/>
              </a:ext>
            </a:extLst>
          </p:cNvPr>
          <p:cNvSpPr txBox="1"/>
          <p:nvPr/>
        </p:nvSpPr>
        <p:spPr>
          <a:xfrm>
            <a:off x="7045967" y="2626874"/>
            <a:ext cx="2091242" cy="313932"/>
          </a:xfrm>
          <a:prstGeom prst="rect">
            <a:avLst/>
          </a:prstGeom>
          <a:noFill/>
        </p:spPr>
        <p:txBody>
          <a:bodyPr wrap="square" rtlCol="0">
            <a:spAutoFit/>
          </a:bodyPr>
          <a:lstStyle/>
          <a:p>
            <a:pPr algn="ctr">
              <a:lnSpc>
                <a:spcPct val="90000"/>
              </a:lnSpc>
            </a:pPr>
            <a:r>
              <a:rPr lang="en-US" sz="1600" dirty="0">
                <a:solidFill>
                  <a:schemeClr val="bg1"/>
                </a:solidFill>
              </a:rPr>
              <a:t>Tensile specimen</a:t>
            </a:r>
            <a:endParaRPr lang="en-US" sz="1600" dirty="0">
              <a:solidFill>
                <a:schemeClr val="bg1"/>
              </a:solidFill>
              <a:latin typeface="+mn-lt"/>
            </a:endParaRPr>
          </a:p>
        </p:txBody>
      </p:sp>
      <p:cxnSp>
        <p:nvCxnSpPr>
          <p:cNvPr id="29" name="Straight Arrow Connector 28">
            <a:extLst>
              <a:ext uri="{FF2B5EF4-FFF2-40B4-BE49-F238E27FC236}">
                <a16:creationId xmlns:a16="http://schemas.microsoft.com/office/drawing/2014/main" id="{CF7FD595-4BDD-B535-0FE5-08E8A9CB5C43}"/>
              </a:ext>
            </a:extLst>
          </p:cNvPr>
          <p:cNvCxnSpPr>
            <a:cxnSpLocks/>
          </p:cNvCxnSpPr>
          <p:nvPr/>
        </p:nvCxnSpPr>
        <p:spPr>
          <a:xfrm flipH="1" flipV="1">
            <a:off x="7401059" y="2005819"/>
            <a:ext cx="554221" cy="662730"/>
          </a:xfrm>
          <a:prstGeom prst="straightConnector1">
            <a:avLst/>
          </a:prstGeom>
          <a:ln w="9525">
            <a:solidFill>
              <a:schemeClr val="bg1"/>
            </a:solidFill>
            <a:miter lim="8000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03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78286-8AF5-5EF1-89CF-FC61E6A7A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D77EF-2BB3-1F88-54ED-17D8744F735B}"/>
              </a:ext>
            </a:extLst>
          </p:cNvPr>
          <p:cNvSpPr>
            <a:spLocks noGrp="1"/>
          </p:cNvSpPr>
          <p:nvPr>
            <p:ph type="title"/>
          </p:nvPr>
        </p:nvSpPr>
        <p:spPr>
          <a:xfrm>
            <a:off x="441082" y="47280"/>
            <a:ext cx="11593600" cy="757130"/>
          </a:xfrm>
        </p:spPr>
        <p:txBody>
          <a:bodyPr/>
          <a:lstStyle/>
          <a:p>
            <a:r>
              <a:rPr lang="en-US" sz="2400" dirty="0"/>
              <a:t>Deformation-wave behavior at small-strain values in irradiated 316L was associated with dislocation channel formation</a:t>
            </a:r>
          </a:p>
        </p:txBody>
      </p:sp>
      <p:sp>
        <p:nvSpPr>
          <p:cNvPr id="3" name="Content Placeholder 2">
            <a:extLst>
              <a:ext uri="{FF2B5EF4-FFF2-40B4-BE49-F238E27FC236}">
                <a16:creationId xmlns:a16="http://schemas.microsoft.com/office/drawing/2014/main" id="{59E29389-D0E2-2599-B0EF-A15475B0E178}"/>
              </a:ext>
            </a:extLst>
          </p:cNvPr>
          <p:cNvSpPr>
            <a:spLocks noGrp="1"/>
          </p:cNvSpPr>
          <p:nvPr>
            <p:ph idx="1"/>
          </p:nvPr>
        </p:nvSpPr>
        <p:spPr>
          <a:xfrm>
            <a:off x="428389" y="912043"/>
            <a:ext cx="11321651" cy="1623682"/>
          </a:xfrm>
        </p:spPr>
        <p:txBody>
          <a:bodyPr/>
          <a:lstStyle/>
          <a:p>
            <a:r>
              <a:rPr lang="en-US" sz="1800" dirty="0"/>
              <a:t>Results suggest formation and propagation of </a:t>
            </a:r>
            <a:r>
              <a:rPr lang="en-US" sz="1800" u="sng" dirty="0"/>
              <a:t>Lüders-type bands were related to the formation and evolution of defect-free channels (dislocation channels)</a:t>
            </a:r>
            <a:r>
              <a:rPr lang="en-US" sz="1800" dirty="0"/>
              <a:t> — analogous to slip bands</a:t>
            </a:r>
          </a:p>
          <a:p>
            <a:r>
              <a:rPr lang="en-US" sz="1800" dirty="0"/>
              <a:t>Although the number of active slip planes may change with strain, most of the active slip planes form during deformation in the small strain region of the test </a:t>
            </a:r>
          </a:p>
        </p:txBody>
      </p:sp>
      <p:sp>
        <p:nvSpPr>
          <p:cNvPr id="4" name="TextBox 3">
            <a:extLst>
              <a:ext uri="{FF2B5EF4-FFF2-40B4-BE49-F238E27FC236}">
                <a16:creationId xmlns:a16="http://schemas.microsoft.com/office/drawing/2014/main" id="{64A82D2E-6116-3E7B-1F70-1D459E7CCD93}"/>
              </a:ext>
            </a:extLst>
          </p:cNvPr>
          <p:cNvSpPr txBox="1"/>
          <p:nvPr/>
        </p:nvSpPr>
        <p:spPr>
          <a:xfrm>
            <a:off x="2254588" y="6299804"/>
            <a:ext cx="9996407" cy="480131"/>
          </a:xfrm>
          <a:prstGeom prst="rect">
            <a:avLst/>
          </a:prstGeom>
          <a:noFill/>
        </p:spPr>
        <p:txBody>
          <a:bodyPr wrap="square" rtlCol="0">
            <a:spAutoFit/>
          </a:bodyPr>
          <a:lstStyle/>
          <a:p>
            <a:pPr marL="9525" indent="-9525">
              <a:lnSpc>
                <a:spcPct val="90000"/>
              </a:lnSpc>
            </a:pPr>
            <a:r>
              <a:rPr lang="en-US" sz="1400" dirty="0">
                <a:latin typeface="+mn-lt"/>
                <a:cs typeface="Times New Roman" panose="02020603050405020304" pitchFamily="18" charset="0"/>
              </a:rPr>
              <a:t>M. N. Gussev, </a:t>
            </a:r>
            <a:r>
              <a:rPr lang="en-US" sz="1400" dirty="0">
                <a:cs typeface="Times New Roman" panose="02020603050405020304" pitchFamily="18" charset="0"/>
              </a:rPr>
              <a:t>D.A. McClintock, </a:t>
            </a:r>
            <a:r>
              <a:rPr lang="en-US" sz="1400" dirty="0">
                <a:latin typeface="+mn-lt"/>
                <a:cs typeface="Times New Roman" panose="02020603050405020304" pitchFamily="18" charset="0"/>
              </a:rPr>
              <a:t>T.G. Lach</a:t>
            </a:r>
            <a:r>
              <a:rPr lang="en-US" sz="1400" dirty="0">
                <a:cs typeface="Times New Roman" panose="02020603050405020304" pitchFamily="18" charset="0"/>
              </a:rPr>
              <a:t>, </a:t>
            </a:r>
            <a:r>
              <a:rPr lang="en-US" sz="1400" i="1" dirty="0">
                <a:cs typeface="Times New Roman" panose="02020603050405020304" pitchFamily="18" charset="0"/>
              </a:rPr>
              <a:t>Origin, parameters, and underlying deformation mechanisms of propagating deformation bands in irradiated 316L stainless steel</a:t>
            </a:r>
            <a:r>
              <a:rPr lang="en-US" sz="1400" dirty="0">
                <a:cs typeface="Times New Roman" panose="02020603050405020304" pitchFamily="18" charset="0"/>
              </a:rPr>
              <a:t>, </a:t>
            </a:r>
            <a:r>
              <a:rPr lang="en-US" sz="1400" dirty="0">
                <a:latin typeface="+mn-lt"/>
                <a:cs typeface="Times New Roman" panose="02020603050405020304" pitchFamily="18" charset="0"/>
              </a:rPr>
              <a:t>Acta Materialia </a:t>
            </a:r>
            <a:r>
              <a:rPr lang="en-US" sz="1400" i="1" dirty="0">
                <a:latin typeface="+mn-lt"/>
                <a:cs typeface="Times New Roman" panose="02020603050405020304" pitchFamily="18" charset="0"/>
              </a:rPr>
              <a:t>242 </a:t>
            </a:r>
            <a:r>
              <a:rPr lang="en-US" sz="1400" dirty="0">
                <a:latin typeface="+mn-lt"/>
                <a:cs typeface="Times New Roman" panose="02020603050405020304" pitchFamily="18" charset="0"/>
              </a:rPr>
              <a:t>(2023) 118434.</a:t>
            </a:r>
          </a:p>
        </p:txBody>
      </p:sp>
      <p:grpSp>
        <p:nvGrpSpPr>
          <p:cNvPr id="7" name="Group 6">
            <a:extLst>
              <a:ext uri="{FF2B5EF4-FFF2-40B4-BE49-F238E27FC236}">
                <a16:creationId xmlns:a16="http://schemas.microsoft.com/office/drawing/2014/main" id="{62A8219E-3779-721C-5DBD-B5DB1DACAD29}"/>
              </a:ext>
            </a:extLst>
          </p:cNvPr>
          <p:cNvGrpSpPr/>
          <p:nvPr/>
        </p:nvGrpSpPr>
        <p:grpSpPr>
          <a:xfrm>
            <a:off x="8033129" y="2613204"/>
            <a:ext cx="4377473" cy="3353692"/>
            <a:chOff x="6605161" y="2724982"/>
            <a:chExt cx="4377473" cy="3353692"/>
          </a:xfrm>
        </p:grpSpPr>
        <p:pic>
          <p:nvPicPr>
            <p:cNvPr id="2050" name="Picture 2" descr="page12image7208960">
              <a:extLst>
                <a:ext uri="{FF2B5EF4-FFF2-40B4-BE49-F238E27FC236}">
                  <a16:creationId xmlns:a16="http://schemas.microsoft.com/office/drawing/2014/main" id="{40DDD7BD-12E1-795B-8B11-B919E54F463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05162" y="2992574"/>
              <a:ext cx="4037888" cy="3086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90DB16-267B-6F5F-2E29-B74D4574581E}"/>
                </a:ext>
              </a:extLst>
            </p:cNvPr>
            <p:cNvSpPr txBox="1"/>
            <p:nvPr/>
          </p:nvSpPr>
          <p:spPr>
            <a:xfrm>
              <a:off x="6605161" y="2724982"/>
              <a:ext cx="4377473" cy="286232"/>
            </a:xfrm>
            <a:prstGeom prst="rect">
              <a:avLst/>
            </a:prstGeom>
            <a:noFill/>
          </p:spPr>
          <p:txBody>
            <a:bodyPr wrap="square" rtlCol="0">
              <a:spAutoFit/>
            </a:bodyPr>
            <a:lstStyle/>
            <a:p>
              <a:pPr marL="9525" indent="-9525" algn="ctr">
                <a:lnSpc>
                  <a:spcPct val="90000"/>
                </a:lnSpc>
              </a:pPr>
              <a:r>
                <a:rPr lang="en-US" sz="1400" dirty="0">
                  <a:latin typeface="+mn-lt"/>
                  <a:cs typeface="Times New Roman" panose="02020603050405020304" pitchFamily="18" charset="0"/>
                </a:rPr>
                <a:t>Evolution of Grain G</a:t>
              </a:r>
              <a:r>
                <a:rPr lang="en-US" sz="1400" baseline="-25000" dirty="0">
                  <a:latin typeface="+mn-lt"/>
                  <a:cs typeface="Times New Roman" panose="02020603050405020304" pitchFamily="18" charset="0"/>
                </a:rPr>
                <a:t>3</a:t>
              </a:r>
            </a:p>
          </p:txBody>
        </p:sp>
      </p:grpSp>
      <p:grpSp>
        <p:nvGrpSpPr>
          <p:cNvPr id="8" name="Group 7">
            <a:extLst>
              <a:ext uri="{FF2B5EF4-FFF2-40B4-BE49-F238E27FC236}">
                <a16:creationId xmlns:a16="http://schemas.microsoft.com/office/drawing/2014/main" id="{25F17EC7-A241-3202-F3B5-D9096AD2FB85}"/>
              </a:ext>
            </a:extLst>
          </p:cNvPr>
          <p:cNvGrpSpPr/>
          <p:nvPr/>
        </p:nvGrpSpPr>
        <p:grpSpPr>
          <a:xfrm>
            <a:off x="3780520" y="2440346"/>
            <a:ext cx="4114800" cy="3530687"/>
            <a:chOff x="1631192" y="2547987"/>
            <a:chExt cx="4114800" cy="3530687"/>
          </a:xfrm>
        </p:grpSpPr>
        <p:pic>
          <p:nvPicPr>
            <p:cNvPr id="2049" name="Picture 1" descr="page11image7069616">
              <a:extLst>
                <a:ext uri="{FF2B5EF4-FFF2-40B4-BE49-F238E27FC236}">
                  <a16:creationId xmlns:a16="http://schemas.microsoft.com/office/drawing/2014/main" id="{AE5D7EED-84E9-DB68-4FBA-D017450B8EB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31192" y="2992574"/>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455E78-1EC9-702C-F41A-1434EF031A03}"/>
                </a:ext>
              </a:extLst>
            </p:cNvPr>
            <p:cNvSpPr txBox="1"/>
            <p:nvPr/>
          </p:nvSpPr>
          <p:spPr>
            <a:xfrm>
              <a:off x="1788658" y="2547987"/>
              <a:ext cx="3799868" cy="480131"/>
            </a:xfrm>
            <a:prstGeom prst="rect">
              <a:avLst/>
            </a:prstGeom>
            <a:noFill/>
          </p:spPr>
          <p:txBody>
            <a:bodyPr wrap="square" rtlCol="0">
              <a:spAutoFit/>
            </a:bodyPr>
            <a:lstStyle/>
            <a:p>
              <a:pPr marL="9525" indent="-9525" algn="ctr">
                <a:lnSpc>
                  <a:spcPct val="90000"/>
                </a:lnSpc>
              </a:pPr>
              <a:r>
                <a:rPr lang="en-US" sz="1400" dirty="0">
                  <a:latin typeface="+mn-lt"/>
                  <a:cs typeface="Times New Roman" panose="02020603050405020304" pitchFamily="18" charset="0"/>
                </a:rPr>
                <a:t>Surface morphology and evolution of defect-free channels</a:t>
              </a:r>
              <a:endParaRPr lang="en-US" sz="1400" baseline="-25000" dirty="0">
                <a:latin typeface="+mn-lt"/>
                <a:cs typeface="Times New Roman" panose="02020603050405020304" pitchFamily="18" charset="0"/>
              </a:endParaRPr>
            </a:p>
          </p:txBody>
        </p:sp>
      </p:grpSp>
      <p:grpSp>
        <p:nvGrpSpPr>
          <p:cNvPr id="11" name="Group 10">
            <a:extLst>
              <a:ext uri="{FF2B5EF4-FFF2-40B4-BE49-F238E27FC236}">
                <a16:creationId xmlns:a16="http://schemas.microsoft.com/office/drawing/2014/main" id="{A579B4CF-8853-AE84-CE7E-71B5E07F4EF6}"/>
              </a:ext>
            </a:extLst>
          </p:cNvPr>
          <p:cNvGrpSpPr/>
          <p:nvPr/>
        </p:nvGrpSpPr>
        <p:grpSpPr>
          <a:xfrm>
            <a:off x="308201" y="2581866"/>
            <a:ext cx="3358656" cy="3259176"/>
            <a:chOff x="308201" y="2581866"/>
            <a:chExt cx="3358656" cy="3259176"/>
          </a:xfrm>
        </p:grpSpPr>
        <p:pic>
          <p:nvPicPr>
            <p:cNvPr id="9" name="Picture 8">
              <a:extLst>
                <a:ext uri="{FF2B5EF4-FFF2-40B4-BE49-F238E27FC236}">
                  <a16:creationId xmlns:a16="http://schemas.microsoft.com/office/drawing/2014/main" id="{4706CF50-360F-893C-B73B-7B5484C8F83E}"/>
                </a:ext>
              </a:extLst>
            </p:cNvPr>
            <p:cNvPicPr>
              <a:picLocks noChangeAspect="1"/>
            </p:cNvPicPr>
            <p:nvPr/>
          </p:nvPicPr>
          <p:blipFill>
            <a:blip r:embed="rId4"/>
            <a:stretch>
              <a:fillRect/>
            </a:stretch>
          </p:blipFill>
          <p:spPr>
            <a:xfrm>
              <a:off x="419300" y="2868098"/>
              <a:ext cx="3136457" cy="2972944"/>
            </a:xfrm>
            <a:prstGeom prst="rect">
              <a:avLst/>
            </a:prstGeom>
          </p:spPr>
        </p:pic>
        <p:sp>
          <p:nvSpPr>
            <p:cNvPr id="10" name="TextBox 9">
              <a:extLst>
                <a:ext uri="{FF2B5EF4-FFF2-40B4-BE49-F238E27FC236}">
                  <a16:creationId xmlns:a16="http://schemas.microsoft.com/office/drawing/2014/main" id="{7E7EC82D-7540-3C61-07FA-EAA463EC9480}"/>
                </a:ext>
              </a:extLst>
            </p:cNvPr>
            <p:cNvSpPr txBox="1"/>
            <p:nvPr/>
          </p:nvSpPr>
          <p:spPr>
            <a:xfrm>
              <a:off x="308201" y="2581866"/>
              <a:ext cx="3358656" cy="286232"/>
            </a:xfrm>
            <a:prstGeom prst="rect">
              <a:avLst/>
            </a:prstGeom>
            <a:noFill/>
          </p:spPr>
          <p:txBody>
            <a:bodyPr wrap="square" rtlCol="0">
              <a:spAutoFit/>
            </a:bodyPr>
            <a:lstStyle/>
            <a:p>
              <a:pPr marL="9525" indent="-9525" algn="ctr">
                <a:lnSpc>
                  <a:spcPct val="90000"/>
                </a:lnSpc>
              </a:pPr>
              <a:r>
                <a:rPr lang="en-US" sz="1400" dirty="0">
                  <a:latin typeface="+mn-lt"/>
                  <a:cs typeface="Times New Roman" panose="02020603050405020304" pitchFamily="18" charset="0"/>
                </a:rPr>
                <a:t>Bright field TEM of 316L from Target 8 </a:t>
              </a:r>
              <a:endParaRPr lang="en-US" sz="1400" baseline="-25000" dirty="0">
                <a:latin typeface="+mn-lt"/>
                <a:cs typeface="Times New Roman" panose="02020603050405020304" pitchFamily="18" charset="0"/>
              </a:endParaRPr>
            </a:p>
          </p:txBody>
        </p:sp>
      </p:grpSp>
    </p:spTree>
    <p:extLst>
      <p:ext uri="{BB962C8B-B14F-4D97-AF65-F5344CB8AC3E}">
        <p14:creationId xmlns:p14="http://schemas.microsoft.com/office/powerpoint/2010/main" val="457807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27B67-20E0-120C-E447-6A3C27FE49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C57D8-8CED-9EBF-47E1-DE0BF05652FA}"/>
              </a:ext>
            </a:extLst>
          </p:cNvPr>
          <p:cNvSpPr>
            <a:spLocks noGrp="1"/>
          </p:cNvSpPr>
          <p:nvPr>
            <p:ph type="title"/>
          </p:nvPr>
        </p:nvSpPr>
        <p:spPr>
          <a:xfrm>
            <a:off x="513677" y="102340"/>
            <a:ext cx="11375435" cy="867930"/>
          </a:xfrm>
        </p:spPr>
        <p:txBody>
          <a:bodyPr/>
          <a:lstStyle/>
          <a:p>
            <a:r>
              <a:rPr lang="en-US" sz="2800" dirty="0"/>
              <a:t>Lifetime limit for the SNS target was continuously increased and administrative dose limits no longer restrict operation</a:t>
            </a:r>
          </a:p>
        </p:txBody>
      </p:sp>
      <p:sp>
        <p:nvSpPr>
          <p:cNvPr id="3" name="Content Placeholder 2">
            <a:extLst>
              <a:ext uri="{FF2B5EF4-FFF2-40B4-BE49-F238E27FC236}">
                <a16:creationId xmlns:a16="http://schemas.microsoft.com/office/drawing/2014/main" id="{2564D12A-F737-E28B-A5E0-F2A3A32D69F5}"/>
              </a:ext>
            </a:extLst>
          </p:cNvPr>
          <p:cNvSpPr>
            <a:spLocks noGrp="1"/>
          </p:cNvSpPr>
          <p:nvPr>
            <p:ph idx="1"/>
          </p:nvPr>
        </p:nvSpPr>
        <p:spPr>
          <a:xfrm>
            <a:off x="513678" y="1174726"/>
            <a:ext cx="6885172" cy="5212749"/>
          </a:xfrm>
        </p:spPr>
        <p:txBody>
          <a:bodyPr/>
          <a:lstStyle/>
          <a:p>
            <a:r>
              <a:rPr lang="en-US" sz="2200" dirty="0"/>
              <a:t>Tensile testing revealed showed 316L had appreciable elongation after irradiation</a:t>
            </a:r>
          </a:p>
          <a:p>
            <a:pPr>
              <a:spcBef>
                <a:spcPts val="2600"/>
              </a:spcBef>
            </a:pPr>
            <a:r>
              <a:rPr lang="en-US" sz="2200" dirty="0"/>
              <a:t>Advanced characterizations showed dislocation channel formation and evolution was responsible for traveling wave deformation</a:t>
            </a:r>
          </a:p>
          <a:p>
            <a:pPr>
              <a:spcBef>
                <a:spcPts val="2600"/>
              </a:spcBef>
            </a:pPr>
            <a:r>
              <a:rPr lang="en-US" sz="2200" dirty="0"/>
              <a:t>Approximately 7757 MW-h is required to reach the current limit (12 dpa)</a:t>
            </a:r>
          </a:p>
          <a:p>
            <a:pPr lvl="1"/>
            <a:r>
              <a:rPr lang="en-US" sz="2000" dirty="0"/>
              <a:t>It is unlikely we will reach this level of total absorbed energy any time soon…</a:t>
            </a:r>
          </a:p>
          <a:p>
            <a:pPr>
              <a:spcBef>
                <a:spcPts val="2600"/>
              </a:spcBef>
            </a:pPr>
            <a:r>
              <a:rPr lang="en-US" sz="2200" dirty="0"/>
              <a:t>Testing of specimens from Target 12 is planned to explore mechanisms governing traveling wave deformation behavior</a:t>
            </a:r>
          </a:p>
        </p:txBody>
      </p:sp>
      <p:sp>
        <p:nvSpPr>
          <p:cNvPr id="6" name="TextBox 5">
            <a:extLst>
              <a:ext uri="{FF2B5EF4-FFF2-40B4-BE49-F238E27FC236}">
                <a16:creationId xmlns:a16="http://schemas.microsoft.com/office/drawing/2014/main" id="{3E634158-EB5E-F30F-0E5E-4970B3C3B40E}"/>
              </a:ext>
            </a:extLst>
          </p:cNvPr>
          <p:cNvSpPr txBox="1"/>
          <p:nvPr/>
        </p:nvSpPr>
        <p:spPr>
          <a:xfrm>
            <a:off x="7645727" y="1212000"/>
            <a:ext cx="4324070" cy="1892826"/>
          </a:xfrm>
          <a:prstGeom prst="rect">
            <a:avLst/>
          </a:prstGeom>
          <a:noFill/>
          <a:ln w="3175">
            <a:solidFill>
              <a:schemeClr val="tx1"/>
            </a:solidFill>
          </a:ln>
        </p:spPr>
        <p:txBody>
          <a:bodyPr wrap="square" rtlCol="0">
            <a:spAutoFit/>
          </a:bodyPr>
          <a:lstStyle/>
          <a:p>
            <a:pPr algn="ctr">
              <a:spcAft>
                <a:spcPts val="1400"/>
              </a:spcAft>
            </a:pPr>
            <a:r>
              <a:rPr lang="en-US" b="1" dirty="0">
                <a:latin typeface="+mn-lt"/>
              </a:rPr>
              <a:t>316L Administrative Limit</a:t>
            </a:r>
          </a:p>
          <a:p>
            <a:pPr marL="1147763" indent="-1147763">
              <a:spcAft>
                <a:spcPts val="1400"/>
              </a:spcAft>
            </a:pPr>
            <a:r>
              <a:rPr lang="en-US" sz="1600" u="sng" dirty="0"/>
              <a:t>Vulnerability</a:t>
            </a:r>
            <a:r>
              <a:rPr lang="en-US" sz="1600" dirty="0"/>
              <a:t>: Embrittlement through defect/He(?) production</a:t>
            </a:r>
          </a:p>
          <a:p>
            <a:pPr>
              <a:spcAft>
                <a:spcPts val="1400"/>
              </a:spcAft>
            </a:pPr>
            <a:r>
              <a:rPr lang="en-US" sz="1600" u="sng" dirty="0"/>
              <a:t>Property Limit</a:t>
            </a:r>
            <a:r>
              <a:rPr lang="en-US" sz="1600" dirty="0"/>
              <a:t>: 10 % total elongation</a:t>
            </a:r>
          </a:p>
          <a:p>
            <a:pPr>
              <a:spcAft>
                <a:spcPts val="1400"/>
              </a:spcAft>
            </a:pPr>
            <a:r>
              <a:rPr lang="en-US" sz="1600" u="sng" dirty="0"/>
              <a:t>Dose Limit</a:t>
            </a:r>
            <a:r>
              <a:rPr lang="en-US" sz="1600" dirty="0"/>
              <a:t>: 12 dpa (outer layer of shroud)</a:t>
            </a:r>
            <a:endParaRPr lang="en-US" sz="1600" dirty="0">
              <a:latin typeface="+mn-lt"/>
            </a:endParaRPr>
          </a:p>
        </p:txBody>
      </p:sp>
      <p:grpSp>
        <p:nvGrpSpPr>
          <p:cNvPr id="33" name="Group 32">
            <a:extLst>
              <a:ext uri="{FF2B5EF4-FFF2-40B4-BE49-F238E27FC236}">
                <a16:creationId xmlns:a16="http://schemas.microsoft.com/office/drawing/2014/main" id="{249DB42E-83D5-B19D-A733-C6ED9DFA68FA}"/>
              </a:ext>
            </a:extLst>
          </p:cNvPr>
          <p:cNvGrpSpPr>
            <a:grpSpLocks noChangeAspect="1"/>
          </p:cNvGrpSpPr>
          <p:nvPr/>
        </p:nvGrpSpPr>
        <p:grpSpPr>
          <a:xfrm>
            <a:off x="7645727" y="3295859"/>
            <a:ext cx="4206240" cy="3409855"/>
            <a:chOff x="7927783" y="3372060"/>
            <a:chExt cx="3759959" cy="3048071"/>
          </a:xfrm>
        </p:grpSpPr>
        <p:pic>
          <p:nvPicPr>
            <p:cNvPr id="4" name="Picture 3">
              <a:extLst>
                <a:ext uri="{FF2B5EF4-FFF2-40B4-BE49-F238E27FC236}">
                  <a16:creationId xmlns:a16="http://schemas.microsoft.com/office/drawing/2014/main" id="{A4A50333-C1F8-4B73-1901-095465E98BAC}"/>
                </a:ext>
              </a:extLst>
            </p:cNvPr>
            <p:cNvPicPr>
              <a:picLocks noChangeAspect="1"/>
            </p:cNvPicPr>
            <p:nvPr/>
          </p:nvPicPr>
          <p:blipFill>
            <a:blip r:embed="rId2"/>
            <a:stretch>
              <a:fillRect/>
            </a:stretch>
          </p:blipFill>
          <p:spPr>
            <a:xfrm>
              <a:off x="7927783" y="3372060"/>
              <a:ext cx="3759959" cy="2697728"/>
            </a:xfrm>
            <a:prstGeom prst="rect">
              <a:avLst/>
            </a:prstGeom>
          </p:spPr>
        </p:pic>
        <p:cxnSp>
          <p:nvCxnSpPr>
            <p:cNvPr id="19" name="Straight Connector 18">
              <a:extLst>
                <a:ext uri="{FF2B5EF4-FFF2-40B4-BE49-F238E27FC236}">
                  <a16:creationId xmlns:a16="http://schemas.microsoft.com/office/drawing/2014/main" id="{DD15C28A-7DD0-6964-5924-F7576432CB96}"/>
                </a:ext>
              </a:extLst>
            </p:cNvPr>
            <p:cNvCxnSpPr/>
            <p:nvPr/>
          </p:nvCxnSpPr>
          <p:spPr>
            <a:xfrm>
              <a:off x="8424325" y="5442088"/>
              <a:ext cx="3134380" cy="0"/>
            </a:xfrm>
            <a:prstGeom prst="line">
              <a:avLst/>
            </a:prstGeom>
            <a:ln w="12700">
              <a:solidFill>
                <a:srgbClr val="FF0000"/>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7BAFEA9-2C95-0368-AC1F-13E715BD8B38}"/>
                </a:ext>
              </a:extLst>
            </p:cNvPr>
            <p:cNvCxnSpPr>
              <a:cxnSpLocks/>
            </p:cNvCxnSpPr>
            <p:nvPr/>
          </p:nvCxnSpPr>
          <p:spPr>
            <a:xfrm>
              <a:off x="10799545" y="5364102"/>
              <a:ext cx="0" cy="607762"/>
            </a:xfrm>
            <a:prstGeom prst="line">
              <a:avLst/>
            </a:prstGeom>
            <a:ln w="12700">
              <a:solidFill>
                <a:schemeClr val="tx1"/>
              </a:solidFill>
              <a:prstDash val="dash"/>
              <a:miter lim="800000"/>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F1874D5-288B-459B-0461-2F71A8312345}"/>
                </a:ext>
              </a:extLst>
            </p:cNvPr>
            <p:cNvSpPr txBox="1"/>
            <p:nvPr/>
          </p:nvSpPr>
          <p:spPr>
            <a:xfrm>
              <a:off x="10237358" y="5940000"/>
              <a:ext cx="1124373" cy="480131"/>
            </a:xfrm>
            <a:prstGeom prst="rect">
              <a:avLst/>
            </a:prstGeom>
            <a:noFill/>
          </p:spPr>
          <p:txBody>
            <a:bodyPr wrap="square" rtlCol="0">
              <a:spAutoFit/>
            </a:bodyPr>
            <a:lstStyle/>
            <a:p>
              <a:pPr algn="ctr">
                <a:lnSpc>
                  <a:spcPct val="90000"/>
                </a:lnSpc>
              </a:pPr>
              <a:r>
                <a:rPr lang="en-US" sz="1400" dirty="0">
                  <a:latin typeface="+mn-lt"/>
                </a:rPr>
                <a:t>7.6 dpa</a:t>
              </a:r>
            </a:p>
            <a:p>
              <a:pPr algn="ctr">
                <a:lnSpc>
                  <a:spcPct val="90000"/>
                </a:lnSpc>
              </a:pPr>
              <a:r>
                <a:rPr lang="en-US" sz="1400" dirty="0"/>
                <a:t>(Target 12)</a:t>
              </a:r>
              <a:r>
                <a:rPr lang="en-US" sz="1400" dirty="0">
                  <a:latin typeface="+mn-lt"/>
                </a:rPr>
                <a:t> </a:t>
              </a:r>
            </a:p>
          </p:txBody>
        </p:sp>
      </p:grpSp>
    </p:spTree>
    <p:extLst>
      <p:ext uri="{BB962C8B-B14F-4D97-AF65-F5344CB8AC3E}">
        <p14:creationId xmlns:p14="http://schemas.microsoft.com/office/powerpoint/2010/main" val="2442919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A1D41-9713-1559-DE27-D855EA836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D800A-A160-C896-E410-D39566854A54}"/>
              </a:ext>
            </a:extLst>
          </p:cNvPr>
          <p:cNvSpPr>
            <a:spLocks noGrp="1"/>
          </p:cNvSpPr>
          <p:nvPr>
            <p:ph type="title"/>
          </p:nvPr>
        </p:nvSpPr>
        <p:spPr>
          <a:xfrm>
            <a:off x="489857" y="86958"/>
            <a:ext cx="11702143" cy="480131"/>
          </a:xfrm>
        </p:spPr>
        <p:txBody>
          <a:bodyPr/>
          <a:lstStyle/>
          <a:p>
            <a:r>
              <a:rPr lang="en-US" sz="2800" dirty="0"/>
              <a:t>Inconel 718 from PBW-4 displayed radiation-enhanced ductility</a:t>
            </a:r>
          </a:p>
        </p:txBody>
      </p:sp>
      <p:sp>
        <p:nvSpPr>
          <p:cNvPr id="3" name="Content Placeholder 2">
            <a:extLst>
              <a:ext uri="{FF2B5EF4-FFF2-40B4-BE49-F238E27FC236}">
                <a16:creationId xmlns:a16="http://schemas.microsoft.com/office/drawing/2014/main" id="{F99CBC59-6C17-5A5E-52BD-71796EBE33F4}"/>
              </a:ext>
            </a:extLst>
          </p:cNvPr>
          <p:cNvSpPr>
            <a:spLocks noGrp="1"/>
          </p:cNvSpPr>
          <p:nvPr>
            <p:ph idx="1"/>
          </p:nvPr>
        </p:nvSpPr>
        <p:spPr>
          <a:xfrm>
            <a:off x="279401" y="700311"/>
            <a:ext cx="4945742" cy="5455949"/>
          </a:xfrm>
        </p:spPr>
        <p:txBody>
          <a:bodyPr/>
          <a:lstStyle/>
          <a:p>
            <a:pPr>
              <a:spcBef>
                <a:spcPts val="3200"/>
              </a:spcBef>
            </a:pPr>
            <a:r>
              <a:rPr lang="en-US" sz="2000" dirty="0">
                <a:latin typeface="+mn-lt"/>
              </a:rPr>
              <a:t>Yield strength and ultimate tensile strength values were remarkable consistent</a:t>
            </a:r>
          </a:p>
          <a:p>
            <a:pPr lvl="1">
              <a:spcBef>
                <a:spcPts val="600"/>
              </a:spcBef>
            </a:pPr>
            <a:r>
              <a:rPr lang="en-US" sz="1800" dirty="0">
                <a:latin typeface="+mn-lt"/>
                <a:sym typeface="Symbol" pitchFamily="2" charset="2"/>
              </a:rPr>
              <a:t></a:t>
            </a:r>
            <a:r>
              <a:rPr lang="en-US" sz="1800" dirty="0">
                <a:latin typeface="+mn-lt"/>
              </a:rPr>
              <a:t>YS = 112 MPa</a:t>
            </a:r>
          </a:p>
          <a:p>
            <a:pPr lvl="1">
              <a:spcBef>
                <a:spcPts val="600"/>
              </a:spcBef>
            </a:pPr>
            <a:r>
              <a:rPr lang="en-US" sz="1800" dirty="0">
                <a:latin typeface="+mn-lt"/>
                <a:sym typeface="Symbol" pitchFamily="2" charset="2"/>
              </a:rPr>
              <a:t> </a:t>
            </a:r>
            <a:r>
              <a:rPr lang="en-US" sz="1800" dirty="0">
                <a:latin typeface="+mn-lt"/>
              </a:rPr>
              <a:t>UTS = 83 MPa</a:t>
            </a:r>
          </a:p>
          <a:p>
            <a:pPr>
              <a:spcBef>
                <a:spcPts val="2600"/>
              </a:spcBef>
            </a:pPr>
            <a:r>
              <a:rPr lang="en-US" sz="2000" dirty="0">
                <a:latin typeface="+mn-lt"/>
              </a:rPr>
              <a:t>Uniform and total elongation values </a:t>
            </a:r>
            <a:r>
              <a:rPr lang="en-US" sz="2000" u="sng" dirty="0">
                <a:latin typeface="+mn-lt"/>
              </a:rPr>
              <a:t>increased</a:t>
            </a:r>
            <a:r>
              <a:rPr lang="en-US" sz="2000" dirty="0">
                <a:latin typeface="+mn-lt"/>
              </a:rPr>
              <a:t> with increasing dose</a:t>
            </a:r>
          </a:p>
          <a:p>
            <a:pPr>
              <a:spcBef>
                <a:spcPts val="2600"/>
              </a:spcBef>
            </a:pPr>
            <a:r>
              <a:rPr lang="en-US" sz="2000" dirty="0">
                <a:latin typeface="+mn-lt"/>
              </a:rPr>
              <a:t>An increase with ductility is not typical and has not been reported in the literature for irradiated Inconel 718</a:t>
            </a:r>
          </a:p>
          <a:p>
            <a:pPr>
              <a:spcBef>
                <a:spcPts val="2600"/>
              </a:spcBef>
            </a:pPr>
            <a:r>
              <a:rPr lang="en-US" sz="2000" b="1" dirty="0">
                <a:latin typeface="+mn-lt"/>
              </a:rPr>
              <a:t>What radiation-induced change caused this behavior?</a:t>
            </a:r>
          </a:p>
          <a:p>
            <a:pPr lvl="1"/>
            <a:r>
              <a:rPr lang="en-US" sz="1600" dirty="0"/>
              <a:t>483-1833</a:t>
            </a:r>
            <a:r>
              <a:rPr lang="en-US" sz="1600" dirty="0">
                <a:latin typeface="+mn-lt"/>
              </a:rPr>
              <a:t> appm He</a:t>
            </a:r>
          </a:p>
          <a:p>
            <a:pPr lvl="1"/>
            <a:r>
              <a:rPr lang="en-US" sz="1600" dirty="0">
                <a:latin typeface="+mn-lt"/>
              </a:rPr>
              <a:t>1881-7211 appm H</a:t>
            </a:r>
          </a:p>
          <a:p>
            <a:pPr marL="403225" lvl="1" indent="0">
              <a:spcBef>
                <a:spcPts val="2600"/>
              </a:spcBef>
              <a:buNone/>
            </a:pPr>
            <a:endParaRPr lang="en-US" sz="1600" dirty="0">
              <a:latin typeface="+mn-lt"/>
            </a:endParaRPr>
          </a:p>
        </p:txBody>
      </p:sp>
      <p:grpSp>
        <p:nvGrpSpPr>
          <p:cNvPr id="7" name="Group 6">
            <a:extLst>
              <a:ext uri="{FF2B5EF4-FFF2-40B4-BE49-F238E27FC236}">
                <a16:creationId xmlns:a16="http://schemas.microsoft.com/office/drawing/2014/main" id="{174418EF-8628-BF5A-F1BE-9CBE3A829018}"/>
              </a:ext>
            </a:extLst>
          </p:cNvPr>
          <p:cNvGrpSpPr>
            <a:grpSpLocks noChangeAspect="1"/>
          </p:cNvGrpSpPr>
          <p:nvPr/>
        </p:nvGrpSpPr>
        <p:grpSpPr>
          <a:xfrm>
            <a:off x="5319527" y="713566"/>
            <a:ext cx="6766560" cy="4855638"/>
            <a:chOff x="0" y="0"/>
            <a:chExt cx="5486400" cy="3937000"/>
          </a:xfrm>
        </p:grpSpPr>
        <p:grpSp>
          <p:nvGrpSpPr>
            <p:cNvPr id="8" name="Group 7">
              <a:extLst>
                <a:ext uri="{FF2B5EF4-FFF2-40B4-BE49-F238E27FC236}">
                  <a16:creationId xmlns:a16="http://schemas.microsoft.com/office/drawing/2014/main" id="{D21D4B87-C22C-B7C0-F699-63E1A4325E4F}"/>
                </a:ext>
              </a:extLst>
            </p:cNvPr>
            <p:cNvGrpSpPr/>
            <p:nvPr/>
          </p:nvGrpSpPr>
          <p:grpSpPr>
            <a:xfrm>
              <a:off x="0" y="0"/>
              <a:ext cx="5486400" cy="1968500"/>
              <a:chOff x="0" y="0"/>
              <a:chExt cx="5486400" cy="1968500"/>
            </a:xfrm>
          </p:grpSpPr>
          <p:pic>
            <p:nvPicPr>
              <p:cNvPr id="11" name="Picture 10">
                <a:extLst>
                  <a:ext uri="{FF2B5EF4-FFF2-40B4-BE49-F238E27FC236}">
                    <a16:creationId xmlns:a16="http://schemas.microsoft.com/office/drawing/2014/main" id="{D66CBFFF-030D-0B66-421A-7F1D91658C31}"/>
                  </a:ext>
                </a:extLst>
              </p:cNvPr>
              <p:cNvPicPr>
                <a:picLocks noChangeAspect="1"/>
              </p:cNvPicPr>
              <p:nvPr/>
            </p:nvPicPr>
            <p:blipFill>
              <a:blip r:embed="rId2"/>
              <a:stretch>
                <a:fillRect/>
              </a:stretch>
            </p:blipFill>
            <p:spPr>
              <a:xfrm>
                <a:off x="0" y="0"/>
                <a:ext cx="2743200" cy="1968500"/>
              </a:xfrm>
              <a:prstGeom prst="rect">
                <a:avLst/>
              </a:prstGeom>
            </p:spPr>
          </p:pic>
          <p:pic>
            <p:nvPicPr>
              <p:cNvPr id="12" name="Picture 11">
                <a:extLst>
                  <a:ext uri="{FF2B5EF4-FFF2-40B4-BE49-F238E27FC236}">
                    <a16:creationId xmlns:a16="http://schemas.microsoft.com/office/drawing/2014/main" id="{66AE8876-E6B8-575A-C267-0E09BB50EA04}"/>
                  </a:ext>
                </a:extLst>
              </p:cNvPr>
              <p:cNvPicPr>
                <a:picLocks noChangeAspect="1"/>
              </p:cNvPicPr>
              <p:nvPr/>
            </p:nvPicPr>
            <p:blipFill>
              <a:blip r:embed="rId3"/>
              <a:stretch>
                <a:fillRect/>
              </a:stretch>
            </p:blipFill>
            <p:spPr>
              <a:xfrm>
                <a:off x="2743200" y="0"/>
                <a:ext cx="2743200" cy="1968500"/>
              </a:xfrm>
              <a:prstGeom prst="rect">
                <a:avLst/>
              </a:prstGeom>
            </p:spPr>
          </p:pic>
        </p:grpSp>
        <p:pic>
          <p:nvPicPr>
            <p:cNvPr id="9" name="Picture 8">
              <a:extLst>
                <a:ext uri="{FF2B5EF4-FFF2-40B4-BE49-F238E27FC236}">
                  <a16:creationId xmlns:a16="http://schemas.microsoft.com/office/drawing/2014/main" id="{19CCBC5B-4A54-85B6-B37A-2192848FC397}"/>
                </a:ext>
              </a:extLst>
            </p:cNvPr>
            <p:cNvPicPr>
              <a:picLocks noChangeAspect="1"/>
            </p:cNvPicPr>
            <p:nvPr/>
          </p:nvPicPr>
          <p:blipFill>
            <a:blip r:embed="rId4"/>
            <a:stretch>
              <a:fillRect/>
            </a:stretch>
          </p:blipFill>
          <p:spPr>
            <a:xfrm>
              <a:off x="0" y="1968500"/>
              <a:ext cx="2743200" cy="1968500"/>
            </a:xfrm>
            <a:prstGeom prst="rect">
              <a:avLst/>
            </a:prstGeom>
          </p:spPr>
        </p:pic>
        <p:pic>
          <p:nvPicPr>
            <p:cNvPr id="10" name="Picture 9">
              <a:extLst>
                <a:ext uri="{FF2B5EF4-FFF2-40B4-BE49-F238E27FC236}">
                  <a16:creationId xmlns:a16="http://schemas.microsoft.com/office/drawing/2014/main" id="{13CBCAC2-D2DB-3A81-1ED7-264D39E189CF}"/>
                </a:ext>
              </a:extLst>
            </p:cNvPr>
            <p:cNvPicPr>
              <a:picLocks noChangeAspect="1"/>
            </p:cNvPicPr>
            <p:nvPr/>
          </p:nvPicPr>
          <p:blipFill>
            <a:blip r:embed="rId5"/>
            <a:stretch>
              <a:fillRect/>
            </a:stretch>
          </p:blipFill>
          <p:spPr>
            <a:xfrm>
              <a:off x="2743200" y="1968500"/>
              <a:ext cx="2743200" cy="1968500"/>
            </a:xfrm>
            <a:prstGeom prst="rect">
              <a:avLst/>
            </a:prstGeom>
          </p:spPr>
        </p:pic>
      </p:grpSp>
      <p:sp>
        <p:nvSpPr>
          <p:cNvPr id="13" name="TextBox 12">
            <a:extLst>
              <a:ext uri="{FF2B5EF4-FFF2-40B4-BE49-F238E27FC236}">
                <a16:creationId xmlns:a16="http://schemas.microsoft.com/office/drawing/2014/main" id="{DC18EEFA-B732-8CB1-B67E-2CA3180F882E}"/>
              </a:ext>
            </a:extLst>
          </p:cNvPr>
          <p:cNvSpPr txBox="1"/>
          <p:nvPr/>
        </p:nvSpPr>
        <p:spPr>
          <a:xfrm>
            <a:off x="2390181" y="6330436"/>
            <a:ext cx="9241971" cy="507831"/>
          </a:xfrm>
          <a:prstGeom prst="rect">
            <a:avLst/>
          </a:prstGeom>
          <a:noFill/>
        </p:spPr>
        <p:txBody>
          <a:bodyPr wrap="square" rtlCol="0">
            <a:spAutoFit/>
          </a:bodyPr>
          <a:lstStyle/>
          <a:p>
            <a:pPr marL="9525" indent="-9525" algn="just">
              <a:lnSpc>
                <a:spcPct val="90000"/>
              </a:lnSpc>
            </a:pPr>
            <a:r>
              <a:rPr lang="en-US" sz="1500" dirty="0">
                <a:latin typeface="+mn-lt"/>
                <a:cs typeface="Times New Roman" panose="02020603050405020304" pitchFamily="18" charset="0"/>
              </a:rPr>
              <a:t>D.A. McClintock et al., </a:t>
            </a:r>
            <a:r>
              <a:rPr lang="en-US" sz="1500" i="1" dirty="0">
                <a:latin typeface="+mn-lt"/>
                <a:cs typeface="Times New Roman" panose="02020603050405020304" pitchFamily="18" charset="0"/>
              </a:rPr>
              <a:t>Observations of radiation-enhanced ductility in irradiated Inconel 718: Tensile properties, deformation behavior, and microstructure</a:t>
            </a:r>
            <a:r>
              <a:rPr lang="en-US" sz="1500" dirty="0">
                <a:latin typeface="+mn-lt"/>
                <a:cs typeface="Times New Roman" panose="02020603050405020304" pitchFamily="18" charset="0"/>
              </a:rPr>
              <a:t>,</a:t>
            </a:r>
            <a:r>
              <a:rPr lang="en-US" sz="1500" i="1" dirty="0">
                <a:latin typeface="+mn-lt"/>
                <a:cs typeface="Times New Roman" panose="02020603050405020304" pitchFamily="18" charset="0"/>
              </a:rPr>
              <a:t> </a:t>
            </a:r>
            <a:r>
              <a:rPr lang="en-US" sz="1500" dirty="0">
                <a:latin typeface="+mn-lt"/>
                <a:cs typeface="Times New Roman" panose="02020603050405020304" pitchFamily="18" charset="0"/>
              </a:rPr>
              <a:t>Acta Materialia 231 (2022) 117889.</a:t>
            </a:r>
          </a:p>
        </p:txBody>
      </p:sp>
    </p:spTree>
    <p:extLst>
      <p:ext uri="{BB962C8B-B14F-4D97-AF65-F5344CB8AC3E}">
        <p14:creationId xmlns:p14="http://schemas.microsoft.com/office/powerpoint/2010/main" val="3604319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1A11-61AE-8F04-2665-F75D5580C02B}"/>
              </a:ext>
            </a:extLst>
          </p:cNvPr>
          <p:cNvSpPr>
            <a:spLocks noGrp="1"/>
          </p:cNvSpPr>
          <p:nvPr>
            <p:ph type="title"/>
          </p:nvPr>
        </p:nvSpPr>
        <p:spPr>
          <a:xfrm>
            <a:off x="441082" y="34125"/>
            <a:ext cx="11430000" cy="757130"/>
          </a:xfrm>
        </p:spPr>
        <p:txBody>
          <a:bodyPr/>
          <a:lstStyle/>
          <a:p>
            <a:r>
              <a:rPr lang="en-US" sz="2400" dirty="0"/>
              <a:t>HRTEM and STEM-EELS showed a high number density of regions with vacancy clusters were present and they were associated with hydrogen</a:t>
            </a:r>
          </a:p>
        </p:txBody>
      </p:sp>
      <p:sp>
        <p:nvSpPr>
          <p:cNvPr id="4" name="TextBox 3">
            <a:extLst>
              <a:ext uri="{FF2B5EF4-FFF2-40B4-BE49-F238E27FC236}">
                <a16:creationId xmlns:a16="http://schemas.microsoft.com/office/drawing/2014/main" id="{429497F1-ECEE-F4EF-5D59-B06DDBA6FC55}"/>
              </a:ext>
            </a:extLst>
          </p:cNvPr>
          <p:cNvSpPr txBox="1"/>
          <p:nvPr/>
        </p:nvSpPr>
        <p:spPr>
          <a:xfrm>
            <a:off x="3132765" y="6397920"/>
            <a:ext cx="6237377" cy="480131"/>
          </a:xfrm>
          <a:prstGeom prst="rect">
            <a:avLst/>
          </a:prstGeom>
          <a:noFill/>
        </p:spPr>
        <p:txBody>
          <a:bodyPr wrap="square" rtlCol="0">
            <a:spAutoFit/>
          </a:bodyPr>
          <a:lstStyle/>
          <a:p>
            <a:pPr marL="9525" indent="-3175">
              <a:lnSpc>
                <a:spcPct val="90000"/>
              </a:lnSpc>
            </a:pPr>
            <a:r>
              <a:rPr lang="en-US" sz="1400" dirty="0">
                <a:latin typeface="+mn-lt"/>
                <a:cs typeface="Times New Roman" panose="02020603050405020304" pitchFamily="18" charset="0"/>
              </a:rPr>
              <a:t>D.A. McClintock, M. N. Gussev, C. Campbell, K. Mao, T.G. Lach, Wei Lu, J.A. </a:t>
            </a:r>
            <a:r>
              <a:rPr lang="en-US" sz="1400" dirty="0" err="1">
                <a:latin typeface="+mn-lt"/>
                <a:cs typeface="Times New Roman" panose="02020603050405020304" pitchFamily="18" charset="0"/>
              </a:rPr>
              <a:t>Hachtel</a:t>
            </a:r>
            <a:r>
              <a:rPr lang="en-US" sz="1400" dirty="0">
                <a:latin typeface="+mn-lt"/>
                <a:cs typeface="Times New Roman" panose="02020603050405020304" pitchFamily="18" charset="0"/>
              </a:rPr>
              <a:t>, Kinga A. Unocic, Acta Materialia 231 (2022) 117889.</a:t>
            </a:r>
          </a:p>
        </p:txBody>
      </p:sp>
      <p:grpSp>
        <p:nvGrpSpPr>
          <p:cNvPr id="5" name="Group 4">
            <a:extLst>
              <a:ext uri="{FF2B5EF4-FFF2-40B4-BE49-F238E27FC236}">
                <a16:creationId xmlns:a16="http://schemas.microsoft.com/office/drawing/2014/main" id="{59B175ED-06C9-21D6-2E37-5931E0A65400}"/>
              </a:ext>
            </a:extLst>
          </p:cNvPr>
          <p:cNvGrpSpPr>
            <a:grpSpLocks noChangeAspect="1"/>
          </p:cNvGrpSpPr>
          <p:nvPr/>
        </p:nvGrpSpPr>
        <p:grpSpPr>
          <a:xfrm>
            <a:off x="6127984" y="986566"/>
            <a:ext cx="6000419" cy="5779428"/>
            <a:chOff x="6070231" y="986566"/>
            <a:chExt cx="6000419" cy="5779428"/>
          </a:xfrm>
        </p:grpSpPr>
        <p:sp>
          <p:nvSpPr>
            <p:cNvPr id="6" name="TextBox 5">
              <a:extLst>
                <a:ext uri="{FF2B5EF4-FFF2-40B4-BE49-F238E27FC236}">
                  <a16:creationId xmlns:a16="http://schemas.microsoft.com/office/drawing/2014/main" id="{12511D85-EFEE-8B13-A64F-0EBF93FA4E50}"/>
                </a:ext>
              </a:extLst>
            </p:cNvPr>
            <p:cNvSpPr txBox="1"/>
            <p:nvPr/>
          </p:nvSpPr>
          <p:spPr>
            <a:xfrm>
              <a:off x="10105103" y="6424362"/>
              <a:ext cx="1561996" cy="341632"/>
            </a:xfrm>
            <a:prstGeom prst="rect">
              <a:avLst/>
            </a:prstGeom>
            <a:noFill/>
          </p:spPr>
          <p:txBody>
            <a:bodyPr wrap="square" rtlCol="0">
              <a:spAutoFit/>
            </a:bodyPr>
            <a:lstStyle/>
            <a:p>
              <a:pPr algn="l">
                <a:lnSpc>
                  <a:spcPct val="90000"/>
                </a:lnSpc>
              </a:pPr>
              <a:r>
                <a:rPr lang="en-US" dirty="0">
                  <a:latin typeface="+mn-lt"/>
                </a:rPr>
                <a:t>Hydrogen</a:t>
              </a:r>
            </a:p>
          </p:txBody>
        </p:sp>
        <p:pic>
          <p:nvPicPr>
            <p:cNvPr id="7" name="Picture 6">
              <a:extLst>
                <a:ext uri="{FF2B5EF4-FFF2-40B4-BE49-F238E27FC236}">
                  <a16:creationId xmlns:a16="http://schemas.microsoft.com/office/drawing/2014/main" id="{C858B99F-8B29-FAC9-509A-F6D9F494B63E}"/>
                </a:ext>
              </a:extLst>
            </p:cNvPr>
            <p:cNvPicPr>
              <a:picLocks noChangeAspect="1"/>
            </p:cNvPicPr>
            <p:nvPr/>
          </p:nvPicPr>
          <p:blipFill>
            <a:blip r:embed="rId2"/>
            <a:stretch>
              <a:fillRect/>
            </a:stretch>
          </p:blipFill>
          <p:spPr>
            <a:xfrm>
              <a:off x="6070231" y="986566"/>
              <a:ext cx="6000419" cy="5342528"/>
            </a:xfrm>
            <a:prstGeom prst="rect">
              <a:avLst/>
            </a:prstGeom>
          </p:spPr>
        </p:pic>
        <p:cxnSp>
          <p:nvCxnSpPr>
            <p:cNvPr id="8" name="Straight Arrow Connector 7">
              <a:extLst>
                <a:ext uri="{FF2B5EF4-FFF2-40B4-BE49-F238E27FC236}">
                  <a16:creationId xmlns:a16="http://schemas.microsoft.com/office/drawing/2014/main" id="{C0535C3F-BAB9-DA18-765C-B64E457C879D}"/>
                </a:ext>
              </a:extLst>
            </p:cNvPr>
            <p:cNvCxnSpPr>
              <a:cxnSpLocks/>
            </p:cNvCxnSpPr>
            <p:nvPr/>
          </p:nvCxnSpPr>
          <p:spPr>
            <a:xfrm flipH="1" flipV="1">
              <a:off x="9814130" y="5479333"/>
              <a:ext cx="749300" cy="993511"/>
            </a:xfrm>
            <a:prstGeom prst="straightConnector1">
              <a:avLst/>
            </a:prstGeom>
            <a:ln w="12700">
              <a:solidFill>
                <a:srgbClr val="FF0000"/>
              </a:solidFill>
              <a:miter lim="800000"/>
              <a:tailEnd type="stealth"/>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0C38733E-001C-CE54-4E17-233E8018E6C7}"/>
              </a:ext>
            </a:extLst>
          </p:cNvPr>
          <p:cNvSpPr>
            <a:spLocks noGrp="1"/>
          </p:cNvSpPr>
          <p:nvPr>
            <p:ph idx="1"/>
          </p:nvPr>
        </p:nvSpPr>
        <p:spPr>
          <a:xfrm>
            <a:off x="441082" y="957691"/>
            <a:ext cx="5805714" cy="5169694"/>
          </a:xfrm>
        </p:spPr>
        <p:txBody>
          <a:bodyPr/>
          <a:lstStyle/>
          <a:p>
            <a:pPr>
              <a:spcBef>
                <a:spcPts val="3200"/>
              </a:spcBef>
            </a:pPr>
            <a:r>
              <a:rPr lang="en-US" sz="2200" dirty="0">
                <a:latin typeface="+mn-lt"/>
              </a:rPr>
              <a:t>Small clusters (1-3 nm) of vacancies were observed during HRTEM examinations</a:t>
            </a:r>
          </a:p>
          <a:p>
            <a:pPr>
              <a:spcBef>
                <a:spcPts val="3200"/>
              </a:spcBef>
            </a:pPr>
            <a:r>
              <a:rPr lang="en-US" sz="2200" dirty="0">
                <a:latin typeface="+mn-lt"/>
              </a:rPr>
              <a:t>STEM-EELS showed H (and He) were associated with these clusters</a:t>
            </a:r>
          </a:p>
          <a:p>
            <a:pPr>
              <a:spcBef>
                <a:spcPts val="3200"/>
              </a:spcBef>
            </a:pPr>
            <a:r>
              <a:rPr lang="en-US" sz="2200" dirty="0">
                <a:latin typeface="+mn-lt"/>
              </a:rPr>
              <a:t>These features were remarkably stable after exposure to high-temperature annealing treatments (Tim Lach presentation)</a:t>
            </a:r>
          </a:p>
          <a:p>
            <a:pPr>
              <a:spcBef>
                <a:spcPts val="3200"/>
              </a:spcBef>
            </a:pPr>
            <a:r>
              <a:rPr lang="en-US" sz="2200" dirty="0">
                <a:latin typeface="+mn-lt"/>
              </a:rPr>
              <a:t>We suspect these features are a major factor influencing the deformation behavior</a:t>
            </a:r>
          </a:p>
        </p:txBody>
      </p:sp>
    </p:spTree>
    <p:extLst>
      <p:ext uri="{BB962C8B-B14F-4D97-AF65-F5344CB8AC3E}">
        <p14:creationId xmlns:p14="http://schemas.microsoft.com/office/powerpoint/2010/main" val="1555397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Diagram, engineering drawing&#10;&#10;Description automatically generated">
            <a:extLst>
              <a:ext uri="{FF2B5EF4-FFF2-40B4-BE49-F238E27FC236}">
                <a16:creationId xmlns:a16="http://schemas.microsoft.com/office/drawing/2014/main" id="{35203BAF-57A3-9B02-88E9-14F2D6DBDF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94870" y="3337041"/>
            <a:ext cx="3964564" cy="3464918"/>
          </a:xfrm>
          <a:prstGeom prst="rect">
            <a:avLst/>
          </a:prstGeom>
        </p:spPr>
      </p:pic>
      <p:grpSp>
        <p:nvGrpSpPr>
          <p:cNvPr id="34" name="Group 33">
            <a:extLst>
              <a:ext uri="{FF2B5EF4-FFF2-40B4-BE49-F238E27FC236}">
                <a16:creationId xmlns:a16="http://schemas.microsoft.com/office/drawing/2014/main" id="{8D3E91C2-626F-9336-8647-8187C2A7A228}"/>
              </a:ext>
            </a:extLst>
          </p:cNvPr>
          <p:cNvGrpSpPr/>
          <p:nvPr/>
        </p:nvGrpSpPr>
        <p:grpSpPr>
          <a:xfrm>
            <a:off x="1225802" y="4921813"/>
            <a:ext cx="4739455" cy="1945218"/>
            <a:chOff x="1225802" y="4921813"/>
            <a:chExt cx="4739455" cy="1945218"/>
          </a:xfrm>
        </p:grpSpPr>
        <p:pic>
          <p:nvPicPr>
            <p:cNvPr id="4" name="Picture 3">
              <a:extLst>
                <a:ext uri="{FF2B5EF4-FFF2-40B4-BE49-F238E27FC236}">
                  <a16:creationId xmlns:a16="http://schemas.microsoft.com/office/drawing/2014/main" id="{A5AB6A47-60ED-B890-7126-60F5A55B46ED}"/>
                </a:ext>
              </a:extLst>
            </p:cNvPr>
            <p:cNvPicPr>
              <a:picLocks noChangeAspect="1"/>
            </p:cNvPicPr>
            <p:nvPr/>
          </p:nvPicPr>
          <p:blipFill>
            <a:blip r:embed="rId3"/>
            <a:stretch>
              <a:fillRect/>
            </a:stretch>
          </p:blipFill>
          <p:spPr>
            <a:xfrm>
              <a:off x="1225802" y="4921813"/>
              <a:ext cx="4739455" cy="1945218"/>
            </a:xfrm>
            <a:prstGeom prst="rect">
              <a:avLst/>
            </a:prstGeom>
          </p:spPr>
        </p:pic>
        <p:sp>
          <p:nvSpPr>
            <p:cNvPr id="32" name="Oval 31">
              <a:extLst>
                <a:ext uri="{FF2B5EF4-FFF2-40B4-BE49-F238E27FC236}">
                  <a16:creationId xmlns:a16="http://schemas.microsoft.com/office/drawing/2014/main" id="{F530F5DA-DAA0-9F5E-CFC1-0EC00AB62574}"/>
                </a:ext>
              </a:extLst>
            </p:cNvPr>
            <p:cNvSpPr>
              <a:spLocks noChangeAspect="1"/>
            </p:cNvSpPr>
            <p:nvPr/>
          </p:nvSpPr>
          <p:spPr>
            <a:xfrm>
              <a:off x="2908419" y="5479061"/>
              <a:ext cx="856648" cy="857089"/>
            </a:xfrm>
            <a:prstGeom prst="ellipse">
              <a:avLst/>
            </a:prstGeom>
            <a:noFill/>
            <a:ln w="22225">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3" name="Oval 32">
              <a:extLst>
                <a:ext uri="{FF2B5EF4-FFF2-40B4-BE49-F238E27FC236}">
                  <a16:creationId xmlns:a16="http://schemas.microsoft.com/office/drawing/2014/main" id="{A72C4AF6-2B72-27EF-5B50-1898F62534F9}"/>
                </a:ext>
              </a:extLst>
            </p:cNvPr>
            <p:cNvSpPr>
              <a:spLocks noChangeAspect="1"/>
            </p:cNvSpPr>
            <p:nvPr/>
          </p:nvSpPr>
          <p:spPr>
            <a:xfrm>
              <a:off x="3840540" y="5479061"/>
              <a:ext cx="856648" cy="857089"/>
            </a:xfrm>
            <a:prstGeom prst="ellipse">
              <a:avLst/>
            </a:prstGeom>
            <a:noFill/>
            <a:ln w="22225">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14" name="Picture 13" descr="Diagram, engineering drawing&#10;&#10;Description automatically generated">
            <a:extLst>
              <a:ext uri="{FF2B5EF4-FFF2-40B4-BE49-F238E27FC236}">
                <a16:creationId xmlns:a16="http://schemas.microsoft.com/office/drawing/2014/main" id="{77ED7C4B-3FF0-2B1D-E633-6153FCD9EF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2470" y="3184641"/>
            <a:ext cx="3964564" cy="3464918"/>
          </a:xfrm>
          <a:prstGeom prst="rect">
            <a:avLst/>
          </a:prstGeom>
        </p:spPr>
      </p:pic>
      <p:sp>
        <p:nvSpPr>
          <p:cNvPr id="2" name="Title 1">
            <a:extLst>
              <a:ext uri="{FF2B5EF4-FFF2-40B4-BE49-F238E27FC236}">
                <a16:creationId xmlns:a16="http://schemas.microsoft.com/office/drawing/2014/main" id="{97243714-0C66-9BF4-A6B0-309486542C5E}"/>
              </a:ext>
            </a:extLst>
          </p:cNvPr>
          <p:cNvSpPr>
            <a:spLocks noGrp="1"/>
          </p:cNvSpPr>
          <p:nvPr>
            <p:ph type="title"/>
          </p:nvPr>
        </p:nvSpPr>
        <p:spPr>
          <a:xfrm>
            <a:off x="431244" y="113137"/>
            <a:ext cx="11427023" cy="480131"/>
          </a:xfrm>
        </p:spPr>
        <p:txBody>
          <a:bodyPr/>
          <a:lstStyle/>
          <a:p>
            <a:r>
              <a:rPr lang="en-US" sz="2800" dirty="0"/>
              <a:t>Future Work: PBW-7 was successfully sampled</a:t>
            </a:r>
          </a:p>
        </p:txBody>
      </p:sp>
      <p:sp>
        <p:nvSpPr>
          <p:cNvPr id="3" name="Content Placeholder 2">
            <a:extLst>
              <a:ext uri="{FF2B5EF4-FFF2-40B4-BE49-F238E27FC236}">
                <a16:creationId xmlns:a16="http://schemas.microsoft.com/office/drawing/2014/main" id="{3914B5C6-8EFC-3823-57E2-BC6F717FE8DA}"/>
              </a:ext>
            </a:extLst>
          </p:cNvPr>
          <p:cNvSpPr>
            <a:spLocks noGrp="1"/>
          </p:cNvSpPr>
          <p:nvPr>
            <p:ph idx="1"/>
          </p:nvPr>
        </p:nvSpPr>
        <p:spPr>
          <a:xfrm>
            <a:off x="448054" y="681527"/>
            <a:ext cx="10688375" cy="2189948"/>
          </a:xfrm>
        </p:spPr>
        <p:txBody>
          <a:bodyPr/>
          <a:lstStyle/>
          <a:p>
            <a:r>
              <a:rPr lang="en-US" sz="2000" dirty="0"/>
              <a:t>PBW-7 (Inconel 718) received peak dose of </a:t>
            </a:r>
            <a:r>
              <a:rPr lang="en-US" sz="2000" b="1" dirty="0"/>
              <a:t>19.6 dpa </a:t>
            </a:r>
            <a:r>
              <a:rPr lang="en-US" sz="2000" dirty="0"/>
              <a:t>and </a:t>
            </a:r>
            <a:r>
              <a:rPr lang="en-US" sz="2000" b="1" dirty="0"/>
              <a:t>3948 appm He</a:t>
            </a:r>
            <a:r>
              <a:rPr lang="en-US" sz="2000" dirty="0"/>
              <a:t> and </a:t>
            </a:r>
            <a:r>
              <a:rPr lang="en-US" sz="2000" b="1" dirty="0"/>
              <a:t>15,299 appm H </a:t>
            </a:r>
            <a:r>
              <a:rPr lang="en-US" sz="2000" dirty="0"/>
              <a:t>was generated</a:t>
            </a:r>
          </a:p>
          <a:p>
            <a:r>
              <a:rPr lang="en-US" sz="2000" dirty="0"/>
              <a:t>Samples were successfully removed from PBW-7 and a contract for specimen fabrication was signed with a vendor</a:t>
            </a:r>
          </a:p>
          <a:p>
            <a:r>
              <a:rPr lang="en-US" sz="2000" dirty="0"/>
              <a:t>In-situ TEM deformation studies are underway, and more are planned; next IWSMT?</a:t>
            </a:r>
          </a:p>
        </p:txBody>
      </p:sp>
      <p:grpSp>
        <p:nvGrpSpPr>
          <p:cNvPr id="15" name="Group 14">
            <a:extLst>
              <a:ext uri="{FF2B5EF4-FFF2-40B4-BE49-F238E27FC236}">
                <a16:creationId xmlns:a16="http://schemas.microsoft.com/office/drawing/2014/main" id="{EB1420FD-BD19-19AC-8AD2-F583A79D32D1}"/>
              </a:ext>
            </a:extLst>
          </p:cNvPr>
          <p:cNvGrpSpPr>
            <a:grpSpLocks noChangeAspect="1"/>
          </p:cNvGrpSpPr>
          <p:nvPr/>
        </p:nvGrpSpPr>
        <p:grpSpPr>
          <a:xfrm>
            <a:off x="1399380" y="2713208"/>
            <a:ext cx="3874728" cy="2069207"/>
            <a:chOff x="1492478" y="2926698"/>
            <a:chExt cx="4108909" cy="2194266"/>
          </a:xfrm>
        </p:grpSpPr>
        <p:pic>
          <p:nvPicPr>
            <p:cNvPr id="19" name="Picture 18">
              <a:extLst>
                <a:ext uri="{FF2B5EF4-FFF2-40B4-BE49-F238E27FC236}">
                  <a16:creationId xmlns:a16="http://schemas.microsoft.com/office/drawing/2014/main" id="{F2ECB561-334E-5E81-5870-FE5A50B2950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92478" y="3286985"/>
              <a:ext cx="4108908" cy="1833979"/>
            </a:xfrm>
            <a:prstGeom prst="rect">
              <a:avLst/>
            </a:prstGeom>
          </p:spPr>
        </p:pic>
        <p:sp>
          <p:nvSpPr>
            <p:cNvPr id="5" name="TextBox 4">
              <a:extLst>
                <a:ext uri="{FF2B5EF4-FFF2-40B4-BE49-F238E27FC236}">
                  <a16:creationId xmlns:a16="http://schemas.microsoft.com/office/drawing/2014/main" id="{7B1B5DE8-6667-72BC-282E-C4F5AA804F1A}"/>
                </a:ext>
              </a:extLst>
            </p:cNvPr>
            <p:cNvSpPr txBox="1"/>
            <p:nvPr/>
          </p:nvSpPr>
          <p:spPr>
            <a:xfrm>
              <a:off x="1492478" y="2926698"/>
              <a:ext cx="4108909" cy="391654"/>
            </a:xfrm>
            <a:prstGeom prst="rect">
              <a:avLst/>
            </a:prstGeom>
            <a:noFill/>
          </p:spPr>
          <p:txBody>
            <a:bodyPr wrap="square" rtlCol="0">
              <a:spAutoFit/>
            </a:bodyPr>
            <a:lstStyle/>
            <a:p>
              <a:pPr algn="ctr">
                <a:lnSpc>
                  <a:spcPct val="90000"/>
                </a:lnSpc>
              </a:pPr>
              <a:r>
                <a:rPr lang="en-US" sz="2000" dirty="0">
                  <a:latin typeface="+mn-lt"/>
                </a:rPr>
                <a:t>PBW-7 After Sampling</a:t>
              </a:r>
            </a:p>
          </p:txBody>
        </p:sp>
      </p:grpSp>
      <p:grpSp>
        <p:nvGrpSpPr>
          <p:cNvPr id="29" name="Group 28">
            <a:extLst>
              <a:ext uri="{FF2B5EF4-FFF2-40B4-BE49-F238E27FC236}">
                <a16:creationId xmlns:a16="http://schemas.microsoft.com/office/drawing/2014/main" id="{2175178A-CDBD-59D0-C26B-8484CB8D63F2}"/>
              </a:ext>
            </a:extLst>
          </p:cNvPr>
          <p:cNvGrpSpPr/>
          <p:nvPr/>
        </p:nvGrpSpPr>
        <p:grpSpPr>
          <a:xfrm>
            <a:off x="-130743" y="0"/>
            <a:ext cx="12192000" cy="6858000"/>
            <a:chOff x="0" y="0"/>
            <a:chExt cx="12192000" cy="6858000"/>
          </a:xfrm>
        </p:grpSpPr>
        <p:grpSp>
          <p:nvGrpSpPr>
            <p:cNvPr id="13" name="Group 12">
              <a:extLst>
                <a:ext uri="{FF2B5EF4-FFF2-40B4-BE49-F238E27FC236}">
                  <a16:creationId xmlns:a16="http://schemas.microsoft.com/office/drawing/2014/main" id="{8DE07B84-B7A4-D69F-B0DB-3E822A2B0B41}"/>
                </a:ext>
              </a:extLst>
            </p:cNvPr>
            <p:cNvGrpSpPr/>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A8593B82-4B44-D580-E059-86DE34F94A77}"/>
                  </a:ext>
                </a:extLst>
              </p:cNvPr>
              <p:cNvSpPr/>
              <p:nvPr/>
            </p:nvSpPr>
            <p:spPr>
              <a:xfrm>
                <a:off x="0" y="0"/>
                <a:ext cx="12192000" cy="6858000"/>
              </a:xfrm>
              <a:prstGeom prst="rect">
                <a:avLst/>
              </a:prstGeom>
              <a:solidFill>
                <a:schemeClr val="bg1">
                  <a:lumMod val="65000"/>
                  <a:alpha val="75000"/>
                </a:scheme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6" name="Group 5">
                <a:extLst>
                  <a:ext uri="{FF2B5EF4-FFF2-40B4-BE49-F238E27FC236}">
                    <a16:creationId xmlns:a16="http://schemas.microsoft.com/office/drawing/2014/main" id="{80E83DCE-A99D-4B4B-5588-9851ED4B0DBD}"/>
                  </a:ext>
                </a:extLst>
              </p:cNvPr>
              <p:cNvGrpSpPr>
                <a:grpSpLocks noChangeAspect="1"/>
              </p:cNvGrpSpPr>
              <p:nvPr/>
            </p:nvGrpSpPr>
            <p:grpSpPr>
              <a:xfrm>
                <a:off x="2084675" y="474034"/>
                <a:ext cx="7929128" cy="5689889"/>
                <a:chOff x="0" y="0"/>
                <a:chExt cx="5486400" cy="3937000"/>
              </a:xfrm>
            </p:grpSpPr>
            <p:grpSp>
              <p:nvGrpSpPr>
                <p:cNvPr id="7" name="Group 6">
                  <a:extLst>
                    <a:ext uri="{FF2B5EF4-FFF2-40B4-BE49-F238E27FC236}">
                      <a16:creationId xmlns:a16="http://schemas.microsoft.com/office/drawing/2014/main" id="{EAFD3479-ABD5-D89C-AFD9-409DB0F1D1E2}"/>
                    </a:ext>
                  </a:extLst>
                </p:cNvPr>
                <p:cNvGrpSpPr/>
                <p:nvPr/>
              </p:nvGrpSpPr>
              <p:grpSpPr>
                <a:xfrm>
                  <a:off x="0" y="0"/>
                  <a:ext cx="5486400" cy="1968500"/>
                  <a:chOff x="0" y="0"/>
                  <a:chExt cx="5486400" cy="1968500"/>
                </a:xfrm>
              </p:grpSpPr>
              <p:pic>
                <p:nvPicPr>
                  <p:cNvPr id="10" name="Picture 9">
                    <a:extLst>
                      <a:ext uri="{FF2B5EF4-FFF2-40B4-BE49-F238E27FC236}">
                        <a16:creationId xmlns:a16="http://schemas.microsoft.com/office/drawing/2014/main" id="{CF415B29-27A8-EC6A-3AFC-74C44943B13A}"/>
                      </a:ext>
                    </a:extLst>
                  </p:cNvPr>
                  <p:cNvPicPr>
                    <a:picLocks noChangeAspect="1"/>
                  </p:cNvPicPr>
                  <p:nvPr/>
                </p:nvPicPr>
                <p:blipFill>
                  <a:blip r:embed="rId5"/>
                  <a:stretch>
                    <a:fillRect/>
                  </a:stretch>
                </p:blipFill>
                <p:spPr>
                  <a:xfrm>
                    <a:off x="0" y="0"/>
                    <a:ext cx="2743200" cy="1968500"/>
                  </a:xfrm>
                  <a:prstGeom prst="rect">
                    <a:avLst/>
                  </a:prstGeom>
                </p:spPr>
              </p:pic>
              <p:pic>
                <p:nvPicPr>
                  <p:cNvPr id="11" name="Picture 10">
                    <a:extLst>
                      <a:ext uri="{FF2B5EF4-FFF2-40B4-BE49-F238E27FC236}">
                        <a16:creationId xmlns:a16="http://schemas.microsoft.com/office/drawing/2014/main" id="{46DDE28A-E1EC-3DCB-3EC8-FB058AD29740}"/>
                      </a:ext>
                    </a:extLst>
                  </p:cNvPr>
                  <p:cNvPicPr>
                    <a:picLocks noChangeAspect="1"/>
                  </p:cNvPicPr>
                  <p:nvPr/>
                </p:nvPicPr>
                <p:blipFill>
                  <a:blip r:embed="rId6"/>
                  <a:stretch>
                    <a:fillRect/>
                  </a:stretch>
                </p:blipFill>
                <p:spPr>
                  <a:xfrm>
                    <a:off x="2743200" y="0"/>
                    <a:ext cx="2743200" cy="1968500"/>
                  </a:xfrm>
                  <a:prstGeom prst="rect">
                    <a:avLst/>
                  </a:prstGeom>
                </p:spPr>
              </p:pic>
            </p:grpSp>
            <p:pic>
              <p:nvPicPr>
                <p:cNvPr id="8" name="Picture 7">
                  <a:extLst>
                    <a:ext uri="{FF2B5EF4-FFF2-40B4-BE49-F238E27FC236}">
                      <a16:creationId xmlns:a16="http://schemas.microsoft.com/office/drawing/2014/main" id="{42465553-A8E5-0C0B-4622-8F6A11A5CD6A}"/>
                    </a:ext>
                  </a:extLst>
                </p:cNvPr>
                <p:cNvPicPr>
                  <a:picLocks noChangeAspect="1"/>
                </p:cNvPicPr>
                <p:nvPr/>
              </p:nvPicPr>
              <p:blipFill>
                <a:blip r:embed="rId7"/>
                <a:stretch>
                  <a:fillRect/>
                </a:stretch>
              </p:blipFill>
              <p:spPr>
                <a:xfrm>
                  <a:off x="0" y="1968500"/>
                  <a:ext cx="2743200" cy="1968500"/>
                </a:xfrm>
                <a:prstGeom prst="rect">
                  <a:avLst/>
                </a:prstGeom>
              </p:spPr>
            </p:pic>
            <p:pic>
              <p:nvPicPr>
                <p:cNvPr id="9" name="Picture 8">
                  <a:extLst>
                    <a:ext uri="{FF2B5EF4-FFF2-40B4-BE49-F238E27FC236}">
                      <a16:creationId xmlns:a16="http://schemas.microsoft.com/office/drawing/2014/main" id="{33A86B73-7687-91C7-ED3B-1F0DD6D450DD}"/>
                    </a:ext>
                  </a:extLst>
                </p:cNvPr>
                <p:cNvPicPr>
                  <a:picLocks noChangeAspect="1"/>
                </p:cNvPicPr>
                <p:nvPr/>
              </p:nvPicPr>
              <p:blipFill>
                <a:blip r:embed="rId8"/>
                <a:stretch>
                  <a:fillRect/>
                </a:stretch>
              </p:blipFill>
              <p:spPr>
                <a:xfrm>
                  <a:off x="2743200" y="1968500"/>
                  <a:ext cx="2743200" cy="1968500"/>
                </a:xfrm>
                <a:prstGeom prst="rect">
                  <a:avLst/>
                </a:prstGeom>
              </p:spPr>
            </p:pic>
          </p:grpSp>
        </p:grpSp>
        <p:grpSp>
          <p:nvGrpSpPr>
            <p:cNvPr id="18" name="Group 17">
              <a:extLst>
                <a:ext uri="{FF2B5EF4-FFF2-40B4-BE49-F238E27FC236}">
                  <a16:creationId xmlns:a16="http://schemas.microsoft.com/office/drawing/2014/main" id="{32FEE39D-11F2-2F98-C255-0A80F07C13D3}"/>
                </a:ext>
              </a:extLst>
            </p:cNvPr>
            <p:cNvGrpSpPr/>
            <p:nvPr/>
          </p:nvGrpSpPr>
          <p:grpSpPr>
            <a:xfrm>
              <a:off x="5227067" y="4167803"/>
              <a:ext cx="2667827" cy="655975"/>
              <a:chOff x="5227067" y="4167803"/>
              <a:chExt cx="2667827" cy="655975"/>
            </a:xfrm>
          </p:grpSpPr>
          <p:sp>
            <p:nvSpPr>
              <p:cNvPr id="16" name="Oval 15">
                <a:extLst>
                  <a:ext uri="{FF2B5EF4-FFF2-40B4-BE49-F238E27FC236}">
                    <a16:creationId xmlns:a16="http://schemas.microsoft.com/office/drawing/2014/main" id="{B68CC144-6656-4C5F-8644-71950370F1FF}"/>
                  </a:ext>
                </a:extLst>
              </p:cNvPr>
              <p:cNvSpPr/>
              <p:nvPr/>
            </p:nvSpPr>
            <p:spPr>
              <a:xfrm rot="20919598">
                <a:off x="5227067" y="4167803"/>
                <a:ext cx="2667827" cy="655975"/>
              </a:xfrm>
              <a:prstGeom prst="ellipse">
                <a:avLst/>
              </a:prstGeom>
              <a:noFill/>
              <a:ln w="15875">
                <a:solidFill>
                  <a:srgbClr val="FF0000">
                    <a:alpha val="75000"/>
                  </a:srgb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TextBox 16">
                <a:extLst>
                  <a:ext uri="{FF2B5EF4-FFF2-40B4-BE49-F238E27FC236}">
                    <a16:creationId xmlns:a16="http://schemas.microsoft.com/office/drawing/2014/main" id="{FCE5C669-69EB-0200-BB32-3EA36A742985}"/>
                  </a:ext>
                </a:extLst>
              </p:cNvPr>
              <p:cNvSpPr txBox="1"/>
              <p:nvPr/>
            </p:nvSpPr>
            <p:spPr>
              <a:xfrm>
                <a:off x="6193313" y="4220278"/>
                <a:ext cx="635000" cy="590931"/>
              </a:xfrm>
              <a:prstGeom prst="rect">
                <a:avLst/>
              </a:prstGeom>
              <a:noFill/>
            </p:spPr>
            <p:txBody>
              <a:bodyPr wrap="square" rtlCol="0">
                <a:spAutoFit/>
              </a:bodyPr>
              <a:lstStyle/>
              <a:p>
                <a:pPr algn="ctr">
                  <a:lnSpc>
                    <a:spcPct val="90000"/>
                  </a:lnSpc>
                </a:pPr>
                <a:r>
                  <a:rPr lang="en-US" sz="3600" dirty="0">
                    <a:solidFill>
                      <a:srgbClr val="FF0000"/>
                    </a:solidFill>
                    <a:latin typeface="Arial" panose="020B0604020202020204" pitchFamily="34" charset="0"/>
                    <a:cs typeface="Arial" panose="020B0604020202020204" pitchFamily="34" charset="0"/>
                  </a:rPr>
                  <a:t>?</a:t>
                </a:r>
              </a:p>
            </p:txBody>
          </p:sp>
        </p:grpSp>
        <p:grpSp>
          <p:nvGrpSpPr>
            <p:cNvPr id="20" name="Group 19">
              <a:extLst>
                <a:ext uri="{FF2B5EF4-FFF2-40B4-BE49-F238E27FC236}">
                  <a16:creationId xmlns:a16="http://schemas.microsoft.com/office/drawing/2014/main" id="{FBBCB98D-3648-F62C-6E4F-A00DF55D0450}"/>
                </a:ext>
              </a:extLst>
            </p:cNvPr>
            <p:cNvGrpSpPr/>
            <p:nvPr/>
          </p:nvGrpSpPr>
          <p:grpSpPr>
            <a:xfrm>
              <a:off x="9197726" y="3242616"/>
              <a:ext cx="2851520" cy="655975"/>
              <a:chOff x="5225275" y="4149742"/>
              <a:chExt cx="2851520" cy="655975"/>
            </a:xfrm>
          </p:grpSpPr>
          <p:sp>
            <p:nvSpPr>
              <p:cNvPr id="21" name="Oval 20">
                <a:extLst>
                  <a:ext uri="{FF2B5EF4-FFF2-40B4-BE49-F238E27FC236}">
                    <a16:creationId xmlns:a16="http://schemas.microsoft.com/office/drawing/2014/main" id="{5490E681-FD68-BF64-758C-935054E06E86}"/>
                  </a:ext>
                </a:extLst>
              </p:cNvPr>
              <p:cNvSpPr/>
              <p:nvPr/>
            </p:nvSpPr>
            <p:spPr>
              <a:xfrm rot="20919598">
                <a:off x="5225275" y="4149742"/>
                <a:ext cx="2851520" cy="655975"/>
              </a:xfrm>
              <a:prstGeom prst="ellipse">
                <a:avLst/>
              </a:prstGeom>
              <a:noFill/>
              <a:ln w="15875">
                <a:solidFill>
                  <a:srgbClr val="FF0000">
                    <a:alpha val="75000"/>
                  </a:srgb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TextBox 21">
                <a:extLst>
                  <a:ext uri="{FF2B5EF4-FFF2-40B4-BE49-F238E27FC236}">
                    <a16:creationId xmlns:a16="http://schemas.microsoft.com/office/drawing/2014/main" id="{77C34C37-1B5D-BBFE-A638-6121B61EB121}"/>
                  </a:ext>
                </a:extLst>
              </p:cNvPr>
              <p:cNvSpPr txBox="1"/>
              <p:nvPr/>
            </p:nvSpPr>
            <p:spPr>
              <a:xfrm>
                <a:off x="6310592" y="4182263"/>
                <a:ext cx="635000" cy="590931"/>
              </a:xfrm>
              <a:prstGeom prst="rect">
                <a:avLst/>
              </a:prstGeom>
              <a:noFill/>
            </p:spPr>
            <p:txBody>
              <a:bodyPr wrap="square" rtlCol="0">
                <a:spAutoFit/>
              </a:bodyPr>
              <a:lstStyle/>
              <a:p>
                <a:pPr algn="ctr">
                  <a:lnSpc>
                    <a:spcPct val="90000"/>
                  </a:lnSpc>
                </a:pPr>
                <a:r>
                  <a:rPr lang="en-US" sz="3600" dirty="0">
                    <a:solidFill>
                      <a:srgbClr val="FF0000"/>
                    </a:solidFill>
                    <a:latin typeface="Arial" panose="020B0604020202020204" pitchFamily="34" charset="0"/>
                    <a:cs typeface="Arial" panose="020B0604020202020204" pitchFamily="34" charset="0"/>
                  </a:rPr>
                  <a:t>?</a:t>
                </a:r>
              </a:p>
            </p:txBody>
          </p:sp>
        </p:grpSp>
        <p:grpSp>
          <p:nvGrpSpPr>
            <p:cNvPr id="23" name="Group 22">
              <a:extLst>
                <a:ext uri="{FF2B5EF4-FFF2-40B4-BE49-F238E27FC236}">
                  <a16:creationId xmlns:a16="http://schemas.microsoft.com/office/drawing/2014/main" id="{CDAC0F07-CCDA-A672-39EF-9EFA59596D58}"/>
                </a:ext>
              </a:extLst>
            </p:cNvPr>
            <p:cNvGrpSpPr/>
            <p:nvPr/>
          </p:nvGrpSpPr>
          <p:grpSpPr>
            <a:xfrm>
              <a:off x="5095324" y="1168294"/>
              <a:ext cx="2962793" cy="590931"/>
              <a:chOff x="5236649" y="4399769"/>
              <a:chExt cx="2143274" cy="590931"/>
            </a:xfrm>
          </p:grpSpPr>
          <p:sp>
            <p:nvSpPr>
              <p:cNvPr id="24" name="Oval 23">
                <a:extLst>
                  <a:ext uri="{FF2B5EF4-FFF2-40B4-BE49-F238E27FC236}">
                    <a16:creationId xmlns:a16="http://schemas.microsoft.com/office/drawing/2014/main" id="{E2B1891D-2FE3-DA91-2259-A47D8AEF764E}"/>
                  </a:ext>
                </a:extLst>
              </p:cNvPr>
              <p:cNvSpPr/>
              <p:nvPr/>
            </p:nvSpPr>
            <p:spPr>
              <a:xfrm rot="190033">
                <a:off x="5236649" y="4432037"/>
                <a:ext cx="2143274" cy="479800"/>
              </a:xfrm>
              <a:prstGeom prst="ellipse">
                <a:avLst/>
              </a:prstGeom>
              <a:noFill/>
              <a:ln w="15875">
                <a:solidFill>
                  <a:srgbClr val="FF0000">
                    <a:alpha val="75000"/>
                  </a:srgb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5" name="TextBox 24">
                <a:extLst>
                  <a:ext uri="{FF2B5EF4-FFF2-40B4-BE49-F238E27FC236}">
                    <a16:creationId xmlns:a16="http://schemas.microsoft.com/office/drawing/2014/main" id="{9D3F41B8-4B21-0933-0C75-3FCA8DE7455D}"/>
                  </a:ext>
                </a:extLst>
              </p:cNvPr>
              <p:cNvSpPr txBox="1"/>
              <p:nvPr/>
            </p:nvSpPr>
            <p:spPr>
              <a:xfrm>
                <a:off x="5775217" y="4399769"/>
                <a:ext cx="635000" cy="590931"/>
              </a:xfrm>
              <a:prstGeom prst="rect">
                <a:avLst/>
              </a:prstGeom>
              <a:noFill/>
            </p:spPr>
            <p:txBody>
              <a:bodyPr wrap="square" rtlCol="0">
                <a:spAutoFit/>
              </a:bodyPr>
              <a:lstStyle/>
              <a:p>
                <a:pPr algn="ctr">
                  <a:lnSpc>
                    <a:spcPct val="90000"/>
                  </a:lnSpc>
                </a:pPr>
                <a:r>
                  <a:rPr lang="en-US" sz="3600" dirty="0">
                    <a:solidFill>
                      <a:srgbClr val="FF0000"/>
                    </a:solidFill>
                    <a:latin typeface="Arial" panose="020B0604020202020204" pitchFamily="34" charset="0"/>
                    <a:cs typeface="Arial" panose="020B0604020202020204" pitchFamily="34" charset="0"/>
                  </a:rPr>
                  <a:t>?</a:t>
                </a:r>
              </a:p>
            </p:txBody>
          </p:sp>
        </p:grpSp>
        <p:grpSp>
          <p:nvGrpSpPr>
            <p:cNvPr id="26" name="Group 25">
              <a:extLst>
                <a:ext uri="{FF2B5EF4-FFF2-40B4-BE49-F238E27FC236}">
                  <a16:creationId xmlns:a16="http://schemas.microsoft.com/office/drawing/2014/main" id="{79D90600-0343-3309-1D8C-48D608953B37}"/>
                </a:ext>
              </a:extLst>
            </p:cNvPr>
            <p:cNvGrpSpPr/>
            <p:nvPr/>
          </p:nvGrpSpPr>
          <p:grpSpPr>
            <a:xfrm>
              <a:off x="9264232" y="1059141"/>
              <a:ext cx="2772750" cy="590931"/>
              <a:chOff x="5235614" y="4409527"/>
              <a:chExt cx="2772750" cy="590931"/>
            </a:xfrm>
          </p:grpSpPr>
          <p:sp>
            <p:nvSpPr>
              <p:cNvPr id="27" name="Oval 26">
                <a:extLst>
                  <a:ext uri="{FF2B5EF4-FFF2-40B4-BE49-F238E27FC236}">
                    <a16:creationId xmlns:a16="http://schemas.microsoft.com/office/drawing/2014/main" id="{EA561E73-E754-E75C-8E00-5935652C2813}"/>
                  </a:ext>
                </a:extLst>
              </p:cNvPr>
              <p:cNvSpPr/>
              <p:nvPr/>
            </p:nvSpPr>
            <p:spPr>
              <a:xfrm rot="230579">
                <a:off x="5235614" y="4448879"/>
                <a:ext cx="2772750" cy="479800"/>
              </a:xfrm>
              <a:prstGeom prst="ellipse">
                <a:avLst/>
              </a:prstGeom>
              <a:noFill/>
              <a:ln w="15875">
                <a:solidFill>
                  <a:srgbClr val="FF0000">
                    <a:alpha val="75000"/>
                  </a:srgb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8" name="TextBox 27">
                <a:extLst>
                  <a:ext uri="{FF2B5EF4-FFF2-40B4-BE49-F238E27FC236}">
                    <a16:creationId xmlns:a16="http://schemas.microsoft.com/office/drawing/2014/main" id="{1D55F79F-373C-B4F4-9403-18BD495ADA91}"/>
                  </a:ext>
                </a:extLst>
              </p:cNvPr>
              <p:cNvSpPr txBox="1"/>
              <p:nvPr/>
            </p:nvSpPr>
            <p:spPr>
              <a:xfrm>
                <a:off x="6254425" y="4409527"/>
                <a:ext cx="635000" cy="590931"/>
              </a:xfrm>
              <a:prstGeom prst="rect">
                <a:avLst/>
              </a:prstGeom>
              <a:noFill/>
            </p:spPr>
            <p:txBody>
              <a:bodyPr wrap="square" rtlCol="0">
                <a:spAutoFit/>
              </a:bodyPr>
              <a:lstStyle/>
              <a:p>
                <a:pPr algn="ctr">
                  <a:lnSpc>
                    <a:spcPct val="90000"/>
                  </a:lnSpc>
                </a:pPr>
                <a:r>
                  <a:rPr lang="en-US" sz="3600" dirty="0">
                    <a:solidFill>
                      <a:srgbClr val="FF0000"/>
                    </a:solidFill>
                    <a:latin typeface="Arial" panose="020B0604020202020204" pitchFamily="34" charset="0"/>
                    <a:cs typeface="Arial" panose="020B0604020202020204" pitchFamily="34" charset="0"/>
                  </a:rPr>
                  <a:t>?</a:t>
                </a:r>
              </a:p>
            </p:txBody>
          </p:sp>
        </p:grpSp>
      </p:grpSp>
      <p:sp>
        <p:nvSpPr>
          <p:cNvPr id="30" name="TextBox 29">
            <a:extLst>
              <a:ext uri="{FF2B5EF4-FFF2-40B4-BE49-F238E27FC236}">
                <a16:creationId xmlns:a16="http://schemas.microsoft.com/office/drawing/2014/main" id="{04B2F5F7-6179-D926-43D6-5E2C6CB69A7E}"/>
              </a:ext>
            </a:extLst>
          </p:cNvPr>
          <p:cNvSpPr txBox="1"/>
          <p:nvPr/>
        </p:nvSpPr>
        <p:spPr>
          <a:xfrm>
            <a:off x="6466901" y="2917653"/>
            <a:ext cx="6032926" cy="369332"/>
          </a:xfrm>
          <a:prstGeom prst="rect">
            <a:avLst/>
          </a:prstGeom>
          <a:noFill/>
        </p:spPr>
        <p:txBody>
          <a:bodyPr wrap="square" rtlCol="0">
            <a:spAutoFit/>
          </a:bodyPr>
          <a:lstStyle/>
          <a:p>
            <a:pPr algn="ctr">
              <a:lnSpc>
                <a:spcPct val="90000"/>
              </a:lnSpc>
            </a:pPr>
            <a:r>
              <a:rPr lang="en-US" sz="2000" dirty="0">
                <a:latin typeface="+mn-lt"/>
              </a:rPr>
              <a:t>PBW-7 After Sample Machining Map</a:t>
            </a:r>
          </a:p>
        </p:txBody>
      </p:sp>
    </p:spTree>
    <p:extLst>
      <p:ext uri="{BB962C8B-B14F-4D97-AF65-F5344CB8AC3E}">
        <p14:creationId xmlns:p14="http://schemas.microsoft.com/office/powerpoint/2010/main" val="3386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D4080-3BCF-2544-0198-BD153799A6AA}"/>
              </a:ext>
            </a:extLst>
          </p:cNvPr>
          <p:cNvSpPr>
            <a:spLocks noGrp="1"/>
          </p:cNvSpPr>
          <p:nvPr>
            <p:ph type="title"/>
          </p:nvPr>
        </p:nvSpPr>
        <p:spPr>
          <a:xfrm>
            <a:off x="441082" y="87189"/>
            <a:ext cx="11430000" cy="812530"/>
          </a:xfrm>
        </p:spPr>
        <p:txBody>
          <a:bodyPr/>
          <a:lstStyle/>
          <a:p>
            <a:r>
              <a:rPr lang="en-US" sz="2600" dirty="0"/>
              <a:t>In-situ TEM deformation testing is underway to understand dislocation behavior during straining</a:t>
            </a:r>
          </a:p>
        </p:txBody>
      </p:sp>
      <p:sp>
        <p:nvSpPr>
          <p:cNvPr id="3" name="Content Placeholder 2">
            <a:extLst>
              <a:ext uri="{FF2B5EF4-FFF2-40B4-BE49-F238E27FC236}">
                <a16:creationId xmlns:a16="http://schemas.microsoft.com/office/drawing/2014/main" id="{46D30E49-1E90-3EE3-F85D-17059F6D8780}"/>
              </a:ext>
            </a:extLst>
          </p:cNvPr>
          <p:cNvSpPr>
            <a:spLocks noGrp="1"/>
          </p:cNvSpPr>
          <p:nvPr>
            <p:ph idx="1"/>
          </p:nvPr>
        </p:nvSpPr>
        <p:spPr>
          <a:xfrm>
            <a:off x="441082" y="967096"/>
            <a:ext cx="11430000" cy="2170740"/>
          </a:xfrm>
        </p:spPr>
        <p:txBody>
          <a:bodyPr/>
          <a:lstStyle/>
          <a:p>
            <a:r>
              <a:rPr lang="en-US" sz="2000" dirty="0"/>
              <a:t>We hypothesize the the nanoclusters of vacancies and H/He may be dislocation generation sites and barriers to dislocation propagation</a:t>
            </a:r>
          </a:p>
          <a:p>
            <a:r>
              <a:rPr lang="en-US" sz="2000" dirty="0"/>
              <a:t>In situ TEM deformation studies may reveal the dislocation generation and propagation behavior, and their interactions with the vacancy clusters</a:t>
            </a:r>
          </a:p>
          <a:p>
            <a:r>
              <a:rPr lang="en-US" sz="2000" dirty="0"/>
              <a:t>Specimens from tested SS-3 tensile specimens were prepared and are undergoing testing at Los Alamos National Laboratory</a:t>
            </a:r>
          </a:p>
        </p:txBody>
      </p:sp>
      <p:pic>
        <p:nvPicPr>
          <p:cNvPr id="4" name="Picture 3">
            <a:extLst>
              <a:ext uri="{FF2B5EF4-FFF2-40B4-BE49-F238E27FC236}">
                <a16:creationId xmlns:a16="http://schemas.microsoft.com/office/drawing/2014/main" id="{F39DA5BC-A320-08B9-C3A3-F44F292902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1848" y="3391569"/>
            <a:ext cx="4602514" cy="2969151"/>
          </a:xfrm>
          <a:prstGeom prst="rect">
            <a:avLst/>
          </a:prstGeom>
        </p:spPr>
      </p:pic>
      <p:pic>
        <p:nvPicPr>
          <p:cNvPr id="7" name="Online Media 6" descr="Dislocation glide">
            <a:hlinkClick r:id="" action="ppaction://media"/>
            <a:extLst>
              <a:ext uri="{FF2B5EF4-FFF2-40B4-BE49-F238E27FC236}">
                <a16:creationId xmlns:a16="http://schemas.microsoft.com/office/drawing/2014/main" id="{BC79658A-9C84-A695-D7D6-ADF5C691D848}"/>
              </a:ext>
            </a:extLst>
          </p:cNvPr>
          <p:cNvPicPr>
            <a:picLocks noRot="1" noChangeAspect="1"/>
          </p:cNvPicPr>
          <p:nvPr>
            <a:videoFile r:link="rId1"/>
          </p:nvPr>
        </p:nvPicPr>
        <p:blipFill>
          <a:blip r:embed="rId4"/>
          <a:srcRect/>
          <a:stretch/>
        </p:blipFill>
        <p:spPr>
          <a:xfrm>
            <a:off x="6567640" y="3391569"/>
            <a:ext cx="3971491" cy="2978618"/>
          </a:xfrm>
          <a:prstGeom prst="rect">
            <a:avLst/>
          </a:prstGeom>
        </p:spPr>
      </p:pic>
      <p:sp>
        <p:nvSpPr>
          <p:cNvPr id="8" name="TextBox 7">
            <a:extLst>
              <a:ext uri="{FF2B5EF4-FFF2-40B4-BE49-F238E27FC236}">
                <a16:creationId xmlns:a16="http://schemas.microsoft.com/office/drawing/2014/main" id="{D3E201AC-8271-597A-954E-3B758C4BB0AE}"/>
              </a:ext>
            </a:extLst>
          </p:cNvPr>
          <p:cNvSpPr txBox="1"/>
          <p:nvPr/>
        </p:nvSpPr>
        <p:spPr>
          <a:xfrm>
            <a:off x="6332639" y="6370187"/>
            <a:ext cx="4738131" cy="480131"/>
          </a:xfrm>
          <a:prstGeom prst="rect">
            <a:avLst/>
          </a:prstGeom>
          <a:noFill/>
        </p:spPr>
        <p:txBody>
          <a:bodyPr wrap="square" rtlCol="0">
            <a:spAutoFit/>
          </a:bodyPr>
          <a:lstStyle/>
          <a:p>
            <a:pPr algn="l">
              <a:lnSpc>
                <a:spcPct val="90000"/>
              </a:lnSpc>
            </a:pPr>
            <a:r>
              <a:rPr lang="en-US" sz="1400" dirty="0">
                <a:latin typeface="+mn-lt"/>
              </a:rPr>
              <a:t>Dislocation glide during in situ TEM straining at 400°C of 304 stainless steel. (Josh </a:t>
            </a:r>
            <a:r>
              <a:rPr lang="en-US" sz="1400" dirty="0" err="1">
                <a:latin typeface="+mn-lt"/>
              </a:rPr>
              <a:t>Kacher</a:t>
            </a:r>
            <a:r>
              <a:rPr lang="en-US" sz="1400" dirty="0">
                <a:latin typeface="+mn-lt"/>
              </a:rPr>
              <a:t> – GA Tech)</a:t>
            </a:r>
          </a:p>
        </p:txBody>
      </p:sp>
    </p:spTree>
    <p:extLst>
      <p:ext uri="{BB962C8B-B14F-4D97-AF65-F5344CB8AC3E}">
        <p14:creationId xmlns:p14="http://schemas.microsoft.com/office/powerpoint/2010/main" val="260014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95DBF-99ED-198E-19AF-39EF9663CB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EB6241-E4A6-D75F-9132-87D63DCB3387}"/>
              </a:ext>
            </a:extLst>
          </p:cNvPr>
          <p:cNvSpPr>
            <a:spLocks noGrp="1"/>
          </p:cNvSpPr>
          <p:nvPr>
            <p:ph idx="1"/>
          </p:nvPr>
        </p:nvSpPr>
        <p:spPr>
          <a:xfrm>
            <a:off x="360361" y="1145500"/>
            <a:ext cx="7139631" cy="5211204"/>
          </a:xfrm>
        </p:spPr>
        <p:txBody>
          <a:bodyPr/>
          <a:lstStyle/>
          <a:p>
            <a:r>
              <a:rPr lang="en-US" sz="2200" dirty="0"/>
              <a:t>Tensile testing showed the elongation increased with increasing dose for Inconel 718</a:t>
            </a:r>
          </a:p>
          <a:p>
            <a:r>
              <a:rPr lang="en-US" sz="2200" dirty="0"/>
              <a:t>The cause of this increase is still a mystery, though we have some ideas…</a:t>
            </a:r>
          </a:p>
          <a:p>
            <a:r>
              <a:rPr lang="en-US" sz="2200" dirty="0"/>
              <a:t> In situ TEM and in situ SEM deformation testing is ongoing and may reveal clues to behavior</a:t>
            </a:r>
          </a:p>
          <a:p>
            <a:r>
              <a:rPr lang="en-US" sz="2200" dirty="0"/>
              <a:t>A contract was signed to fabricated specimens from 3 irradiated Inconel 718 samples from PBW-7</a:t>
            </a:r>
          </a:p>
          <a:p>
            <a:pPr lvl="1"/>
            <a:r>
              <a:rPr lang="en-US" sz="1800" dirty="0"/>
              <a:t>19.6 dpa</a:t>
            </a:r>
          </a:p>
          <a:p>
            <a:pPr lvl="1"/>
            <a:r>
              <a:rPr lang="en-US" sz="1800" dirty="0"/>
              <a:t>3,948 appm He</a:t>
            </a:r>
          </a:p>
          <a:p>
            <a:pPr lvl="1"/>
            <a:r>
              <a:rPr lang="en-US" sz="1800" dirty="0"/>
              <a:t>15,299 appm H </a:t>
            </a:r>
          </a:p>
        </p:txBody>
      </p:sp>
      <p:grpSp>
        <p:nvGrpSpPr>
          <p:cNvPr id="23" name="Group 22">
            <a:extLst>
              <a:ext uri="{FF2B5EF4-FFF2-40B4-BE49-F238E27FC236}">
                <a16:creationId xmlns:a16="http://schemas.microsoft.com/office/drawing/2014/main" id="{2D107ACD-BC94-92C6-C3BE-FD73426C7A13}"/>
              </a:ext>
            </a:extLst>
          </p:cNvPr>
          <p:cNvGrpSpPr/>
          <p:nvPr/>
        </p:nvGrpSpPr>
        <p:grpSpPr>
          <a:xfrm>
            <a:off x="7609115" y="1145500"/>
            <a:ext cx="4488398" cy="5273061"/>
            <a:chOff x="3798412" y="1254356"/>
            <a:chExt cx="4488398" cy="5273061"/>
          </a:xfrm>
        </p:grpSpPr>
        <p:grpSp>
          <p:nvGrpSpPr>
            <p:cNvPr id="10" name="Group 9">
              <a:extLst>
                <a:ext uri="{FF2B5EF4-FFF2-40B4-BE49-F238E27FC236}">
                  <a16:creationId xmlns:a16="http://schemas.microsoft.com/office/drawing/2014/main" id="{3438F22A-7B5C-6D91-9B95-D2499DA04851}"/>
                </a:ext>
              </a:extLst>
            </p:cNvPr>
            <p:cNvGrpSpPr/>
            <p:nvPr/>
          </p:nvGrpSpPr>
          <p:grpSpPr>
            <a:xfrm>
              <a:off x="3798412" y="1254356"/>
              <a:ext cx="4488398" cy="5273061"/>
              <a:chOff x="4102524" y="1508797"/>
              <a:chExt cx="4488398" cy="5273061"/>
            </a:xfrm>
          </p:grpSpPr>
          <p:pic>
            <p:nvPicPr>
              <p:cNvPr id="8" name="Picture 7">
                <a:extLst>
                  <a:ext uri="{FF2B5EF4-FFF2-40B4-BE49-F238E27FC236}">
                    <a16:creationId xmlns:a16="http://schemas.microsoft.com/office/drawing/2014/main" id="{86399AC2-BB55-0AD5-4958-2CB902CC8DA9}"/>
                  </a:ext>
                </a:extLst>
              </p:cNvPr>
              <p:cNvPicPr>
                <a:picLocks noChangeAspect="1"/>
              </p:cNvPicPr>
              <p:nvPr/>
            </p:nvPicPr>
            <p:blipFill>
              <a:blip r:embed="rId2"/>
              <a:stretch>
                <a:fillRect/>
              </a:stretch>
            </p:blipFill>
            <p:spPr>
              <a:xfrm>
                <a:off x="4102524" y="3632253"/>
                <a:ext cx="4389120" cy="3149605"/>
              </a:xfrm>
              <a:prstGeom prst="rect">
                <a:avLst/>
              </a:prstGeom>
            </p:spPr>
          </p:pic>
          <p:sp>
            <p:nvSpPr>
              <p:cNvPr id="7" name="TextBox 6">
                <a:extLst>
                  <a:ext uri="{FF2B5EF4-FFF2-40B4-BE49-F238E27FC236}">
                    <a16:creationId xmlns:a16="http://schemas.microsoft.com/office/drawing/2014/main" id="{84B95BF7-6589-FE60-D09E-F705AB3AA3F9}"/>
                  </a:ext>
                </a:extLst>
              </p:cNvPr>
              <p:cNvSpPr txBox="1">
                <a:spLocks noChangeAspect="1"/>
              </p:cNvSpPr>
              <p:nvPr/>
            </p:nvSpPr>
            <p:spPr>
              <a:xfrm>
                <a:off x="4265810" y="1508797"/>
                <a:ext cx="4325112" cy="1892826"/>
              </a:xfrm>
              <a:prstGeom prst="rect">
                <a:avLst/>
              </a:prstGeom>
              <a:noFill/>
              <a:ln w="3175">
                <a:solidFill>
                  <a:schemeClr val="tx1"/>
                </a:solidFill>
              </a:ln>
            </p:spPr>
            <p:txBody>
              <a:bodyPr wrap="square" rtlCol="0">
                <a:spAutoFit/>
              </a:bodyPr>
              <a:lstStyle/>
              <a:p>
                <a:pPr algn="ctr">
                  <a:spcAft>
                    <a:spcPts val="1400"/>
                  </a:spcAft>
                </a:pPr>
                <a:r>
                  <a:rPr lang="en-US" b="1" dirty="0">
                    <a:latin typeface="+mn-lt"/>
                  </a:rPr>
                  <a:t>Inconel 718 Administrative Limit</a:t>
                </a:r>
              </a:p>
              <a:p>
                <a:pPr marL="1317625" indent="-1309688">
                  <a:spcAft>
                    <a:spcPts val="1400"/>
                  </a:spcAft>
                </a:pPr>
                <a:r>
                  <a:rPr lang="en-US" sz="1600" u="sng" dirty="0"/>
                  <a:t>Vulnerability</a:t>
                </a:r>
                <a:r>
                  <a:rPr lang="en-US" sz="1600" dirty="0"/>
                  <a:t>: Embrittlement through He production?</a:t>
                </a:r>
              </a:p>
              <a:p>
                <a:pPr>
                  <a:spcAft>
                    <a:spcPts val="1400"/>
                  </a:spcAft>
                </a:pPr>
                <a:r>
                  <a:rPr lang="en-US" sz="1600" u="sng" dirty="0"/>
                  <a:t>Property Limit</a:t>
                </a:r>
                <a:r>
                  <a:rPr lang="en-US" sz="1600" dirty="0"/>
                  <a:t>: 10 % total elongation</a:t>
                </a:r>
              </a:p>
              <a:p>
                <a:pPr>
                  <a:spcAft>
                    <a:spcPts val="1400"/>
                  </a:spcAft>
                </a:pPr>
                <a:r>
                  <a:rPr lang="en-US" sz="1600" u="sng" dirty="0"/>
                  <a:t>Dose Limit</a:t>
                </a:r>
                <a:r>
                  <a:rPr lang="en-US" sz="1600" dirty="0"/>
                  <a:t>: 18 dpa</a:t>
                </a:r>
                <a:endParaRPr lang="en-US" sz="1600" dirty="0">
                  <a:latin typeface="+mn-lt"/>
                </a:endParaRPr>
              </a:p>
            </p:txBody>
          </p:sp>
        </p:grpSp>
        <p:cxnSp>
          <p:nvCxnSpPr>
            <p:cNvPr id="20" name="Straight Connector 19">
              <a:extLst>
                <a:ext uri="{FF2B5EF4-FFF2-40B4-BE49-F238E27FC236}">
                  <a16:creationId xmlns:a16="http://schemas.microsoft.com/office/drawing/2014/main" id="{3D5C37EA-BD5E-9526-768F-DA5C2D4AC804}"/>
                </a:ext>
              </a:extLst>
            </p:cNvPr>
            <p:cNvCxnSpPr>
              <a:cxnSpLocks/>
            </p:cNvCxnSpPr>
            <p:nvPr/>
          </p:nvCxnSpPr>
          <p:spPr>
            <a:xfrm>
              <a:off x="4590729" y="4873339"/>
              <a:ext cx="3335280" cy="0"/>
            </a:xfrm>
            <a:prstGeom prst="line">
              <a:avLst/>
            </a:prstGeom>
            <a:ln w="12700">
              <a:solidFill>
                <a:srgbClr val="FF0000"/>
              </a:solidFill>
              <a:prstDash val="dash"/>
              <a:miter lim="800000"/>
            </a:ln>
          </p:spPr>
          <p:style>
            <a:lnRef idx="1">
              <a:schemeClr val="accent1"/>
            </a:lnRef>
            <a:fillRef idx="0">
              <a:schemeClr val="accent1"/>
            </a:fillRef>
            <a:effectRef idx="0">
              <a:schemeClr val="accent1"/>
            </a:effectRef>
            <a:fontRef idx="minor">
              <a:schemeClr val="tx1"/>
            </a:fontRef>
          </p:style>
        </p:cxnSp>
      </p:grpSp>
      <p:sp>
        <p:nvSpPr>
          <p:cNvPr id="26" name="Title 1">
            <a:extLst>
              <a:ext uri="{FF2B5EF4-FFF2-40B4-BE49-F238E27FC236}">
                <a16:creationId xmlns:a16="http://schemas.microsoft.com/office/drawing/2014/main" id="{8352C389-0803-3209-3C7E-037214D2497E}"/>
              </a:ext>
            </a:extLst>
          </p:cNvPr>
          <p:cNvSpPr>
            <a:spLocks noGrp="1"/>
          </p:cNvSpPr>
          <p:nvPr>
            <p:ph type="title"/>
          </p:nvPr>
        </p:nvSpPr>
        <p:spPr>
          <a:xfrm>
            <a:off x="513677" y="102340"/>
            <a:ext cx="11375435" cy="812530"/>
          </a:xfrm>
        </p:spPr>
        <p:txBody>
          <a:bodyPr/>
          <a:lstStyle/>
          <a:p>
            <a:r>
              <a:rPr lang="en-US" sz="2600" dirty="0"/>
              <a:t>Lifetime limit for Inconel 718 is currently 18 dpa, but might be increased to much higher values if trend in data continues</a:t>
            </a:r>
          </a:p>
        </p:txBody>
      </p:sp>
    </p:spTree>
    <p:extLst>
      <p:ext uri="{BB962C8B-B14F-4D97-AF65-F5344CB8AC3E}">
        <p14:creationId xmlns:p14="http://schemas.microsoft.com/office/powerpoint/2010/main" val="531651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D0D1E-86B2-AB4A-A1DE-261CF727BC3F}"/>
              </a:ext>
            </a:extLst>
          </p:cNvPr>
          <p:cNvSpPr>
            <a:spLocks noGrp="1"/>
          </p:cNvSpPr>
          <p:nvPr>
            <p:ph type="title"/>
          </p:nvPr>
        </p:nvSpPr>
        <p:spPr>
          <a:xfrm>
            <a:off x="598713" y="2057"/>
            <a:ext cx="11261053" cy="812530"/>
          </a:xfrm>
        </p:spPr>
        <p:txBody>
          <a:bodyPr/>
          <a:lstStyle/>
          <a:p>
            <a:r>
              <a:rPr lang="en-US" sz="2600" dirty="0"/>
              <a:t>PBW-6 had appreciable amount of corrosion products on the window and “beam flight” cavity</a:t>
            </a:r>
          </a:p>
        </p:txBody>
      </p:sp>
      <p:pic>
        <p:nvPicPr>
          <p:cNvPr id="5" name="Content Placeholder 4">
            <a:extLst>
              <a:ext uri="{FF2B5EF4-FFF2-40B4-BE49-F238E27FC236}">
                <a16:creationId xmlns:a16="http://schemas.microsoft.com/office/drawing/2014/main" id="{3382BEF8-B86C-104E-A928-6071C462E010}"/>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3464432" y="1177290"/>
            <a:ext cx="5360670" cy="3017520"/>
          </a:xfrm>
        </p:spPr>
      </p:pic>
      <p:pic>
        <p:nvPicPr>
          <p:cNvPr id="6" name="Picture 5">
            <a:extLst>
              <a:ext uri="{FF2B5EF4-FFF2-40B4-BE49-F238E27FC236}">
                <a16:creationId xmlns:a16="http://schemas.microsoft.com/office/drawing/2014/main" id="{96A8BF07-3935-1D49-BAA8-9EFDDA86F8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361" y="1526684"/>
            <a:ext cx="3063342" cy="2507856"/>
          </a:xfrm>
          <a:prstGeom prst="rect">
            <a:avLst/>
          </a:prstGeom>
        </p:spPr>
      </p:pic>
      <p:pic>
        <p:nvPicPr>
          <p:cNvPr id="7" name="Picture 6">
            <a:extLst>
              <a:ext uri="{FF2B5EF4-FFF2-40B4-BE49-F238E27FC236}">
                <a16:creationId xmlns:a16="http://schemas.microsoft.com/office/drawing/2014/main" id="{B86EF635-7C66-C842-B000-F6C381A879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35682" y="4351198"/>
            <a:ext cx="8218170" cy="2360004"/>
          </a:xfrm>
          <a:prstGeom prst="rect">
            <a:avLst/>
          </a:prstGeom>
        </p:spPr>
      </p:pic>
      <p:pic>
        <p:nvPicPr>
          <p:cNvPr id="8" name="Picture 7">
            <a:extLst>
              <a:ext uri="{FF2B5EF4-FFF2-40B4-BE49-F238E27FC236}">
                <a16:creationId xmlns:a16="http://schemas.microsoft.com/office/drawing/2014/main" id="{D15E40E2-5968-B347-9452-59F2FE2141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52560" y="1026375"/>
            <a:ext cx="3058667" cy="2503486"/>
          </a:xfrm>
          <a:prstGeom prst="rect">
            <a:avLst/>
          </a:prstGeom>
        </p:spPr>
      </p:pic>
      <p:sp>
        <p:nvSpPr>
          <p:cNvPr id="9" name="Rectangle 8">
            <a:extLst>
              <a:ext uri="{FF2B5EF4-FFF2-40B4-BE49-F238E27FC236}">
                <a16:creationId xmlns:a16="http://schemas.microsoft.com/office/drawing/2014/main" id="{25894C6C-57B8-9040-8196-0E3BEC243A51}"/>
              </a:ext>
            </a:extLst>
          </p:cNvPr>
          <p:cNvSpPr/>
          <p:nvPr/>
        </p:nvSpPr>
        <p:spPr>
          <a:xfrm>
            <a:off x="4742916" y="3264493"/>
            <a:ext cx="2444097" cy="709302"/>
          </a:xfrm>
          <a:prstGeom prst="rect">
            <a:avLst/>
          </a:prstGeom>
          <a:noFill/>
          <a:ln w="9525">
            <a:solidFill>
              <a:srgbClr val="FF0000"/>
            </a:solidFill>
            <a:prstDash val="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ectangle 9">
            <a:extLst>
              <a:ext uri="{FF2B5EF4-FFF2-40B4-BE49-F238E27FC236}">
                <a16:creationId xmlns:a16="http://schemas.microsoft.com/office/drawing/2014/main" id="{FF7588E2-1D89-564C-A099-1ACFF6740CB1}"/>
              </a:ext>
            </a:extLst>
          </p:cNvPr>
          <p:cNvSpPr/>
          <p:nvPr/>
        </p:nvSpPr>
        <p:spPr>
          <a:xfrm>
            <a:off x="5433702" y="1724082"/>
            <a:ext cx="505626" cy="472187"/>
          </a:xfrm>
          <a:prstGeom prst="rect">
            <a:avLst/>
          </a:prstGeom>
          <a:noFill/>
          <a:ln w="9525">
            <a:solidFill>
              <a:srgbClr val="FF0000"/>
            </a:solidFill>
            <a:prstDash val="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ectangle 10">
            <a:extLst>
              <a:ext uri="{FF2B5EF4-FFF2-40B4-BE49-F238E27FC236}">
                <a16:creationId xmlns:a16="http://schemas.microsoft.com/office/drawing/2014/main" id="{494DDF6C-0C0B-5046-8EC3-042DB2ACE508}"/>
              </a:ext>
            </a:extLst>
          </p:cNvPr>
          <p:cNvSpPr/>
          <p:nvPr/>
        </p:nvSpPr>
        <p:spPr>
          <a:xfrm>
            <a:off x="6996156" y="1883796"/>
            <a:ext cx="754879" cy="594484"/>
          </a:xfrm>
          <a:prstGeom prst="rect">
            <a:avLst/>
          </a:prstGeom>
          <a:noFill/>
          <a:ln w="9525">
            <a:solidFill>
              <a:srgbClr val="FF0000"/>
            </a:solidFill>
            <a:prstDash val="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13" name="Straight Arrow Connector 12">
            <a:extLst>
              <a:ext uri="{FF2B5EF4-FFF2-40B4-BE49-F238E27FC236}">
                <a16:creationId xmlns:a16="http://schemas.microsoft.com/office/drawing/2014/main" id="{992498D1-EBBC-7641-93E5-D11FD23317E9}"/>
              </a:ext>
            </a:extLst>
          </p:cNvPr>
          <p:cNvCxnSpPr>
            <a:stCxn id="10" idx="1"/>
            <a:endCxn id="6" idx="3"/>
          </p:cNvCxnSpPr>
          <p:nvPr/>
        </p:nvCxnSpPr>
        <p:spPr>
          <a:xfrm flipH="1">
            <a:off x="3350703" y="1960176"/>
            <a:ext cx="2082999" cy="820436"/>
          </a:xfrm>
          <a:prstGeom prst="straightConnector1">
            <a:avLst/>
          </a:prstGeom>
          <a:ln w="9525">
            <a:solidFill>
              <a:srgbClr val="FF0000">
                <a:alpha val="70000"/>
              </a:srgbClr>
            </a:solidFill>
            <a:miter lim="800000"/>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8BD7AEB-71BB-B94C-92B2-83AFE4A9AD5F}"/>
              </a:ext>
            </a:extLst>
          </p:cNvPr>
          <p:cNvCxnSpPr>
            <a:cxnSpLocks/>
            <a:endCxn id="7" idx="0"/>
          </p:cNvCxnSpPr>
          <p:nvPr/>
        </p:nvCxnSpPr>
        <p:spPr>
          <a:xfrm>
            <a:off x="5964965" y="3973795"/>
            <a:ext cx="179802" cy="377403"/>
          </a:xfrm>
          <a:prstGeom prst="straightConnector1">
            <a:avLst/>
          </a:prstGeom>
          <a:ln w="9525">
            <a:solidFill>
              <a:srgbClr val="FF0000">
                <a:alpha val="70000"/>
              </a:srgbClr>
            </a:solidFill>
            <a:miter lim="800000"/>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9AAFB83-4C51-EB43-858F-B10BAC5C3689}"/>
              </a:ext>
            </a:extLst>
          </p:cNvPr>
          <p:cNvCxnSpPr>
            <a:cxnSpLocks/>
            <a:endCxn id="8" idx="1"/>
          </p:cNvCxnSpPr>
          <p:nvPr/>
        </p:nvCxnSpPr>
        <p:spPr>
          <a:xfrm>
            <a:off x="7739981" y="2175999"/>
            <a:ext cx="1312579" cy="102119"/>
          </a:xfrm>
          <a:prstGeom prst="straightConnector1">
            <a:avLst/>
          </a:prstGeom>
          <a:ln w="9525">
            <a:solidFill>
              <a:srgbClr val="FF0000">
                <a:alpha val="70000"/>
              </a:srgbClr>
            </a:solidFill>
            <a:miter lim="800000"/>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FDDDCBF-6520-184F-929B-540D49C13963}"/>
              </a:ext>
            </a:extLst>
          </p:cNvPr>
          <p:cNvSpPr txBox="1"/>
          <p:nvPr/>
        </p:nvSpPr>
        <p:spPr>
          <a:xfrm>
            <a:off x="10253852" y="4468366"/>
            <a:ext cx="2022814" cy="757130"/>
          </a:xfrm>
          <a:prstGeom prst="rect">
            <a:avLst/>
          </a:prstGeom>
          <a:noFill/>
        </p:spPr>
        <p:txBody>
          <a:bodyPr wrap="square" rtlCol="0">
            <a:spAutoFit/>
          </a:bodyPr>
          <a:lstStyle/>
          <a:p>
            <a:pPr algn="ctr">
              <a:lnSpc>
                <a:spcPct val="90000"/>
              </a:lnSpc>
            </a:pPr>
            <a:r>
              <a:rPr lang="en-US" sz="1200" dirty="0">
                <a:latin typeface="+mn-lt"/>
              </a:rPr>
              <a:t>Debris clumped together between the window and beam position thermocouples</a:t>
            </a:r>
          </a:p>
        </p:txBody>
      </p:sp>
      <p:cxnSp>
        <p:nvCxnSpPr>
          <p:cNvPr id="20" name="Straight Arrow Connector 19">
            <a:extLst>
              <a:ext uri="{FF2B5EF4-FFF2-40B4-BE49-F238E27FC236}">
                <a16:creationId xmlns:a16="http://schemas.microsoft.com/office/drawing/2014/main" id="{4AFEE410-0F97-694E-B7AC-3869C1DEC8EA}"/>
              </a:ext>
            </a:extLst>
          </p:cNvPr>
          <p:cNvCxnSpPr>
            <a:cxnSpLocks/>
          </p:cNvCxnSpPr>
          <p:nvPr/>
        </p:nvCxnSpPr>
        <p:spPr>
          <a:xfrm flipH="1">
            <a:off x="5939328" y="4902200"/>
            <a:ext cx="4542406" cy="1058333"/>
          </a:xfrm>
          <a:prstGeom prst="straightConnector1">
            <a:avLst/>
          </a:prstGeom>
          <a:ln w="9525">
            <a:solidFill>
              <a:srgbClr val="FF0000"/>
            </a:solidFill>
            <a:miter lim="800000"/>
            <a:tailEnd type="stealt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3728CA8-B904-B54D-9668-2196BEB70F5E}"/>
              </a:ext>
            </a:extLst>
          </p:cNvPr>
          <p:cNvSpPr txBox="1"/>
          <p:nvPr/>
        </p:nvSpPr>
        <p:spPr>
          <a:xfrm>
            <a:off x="9412395" y="3616161"/>
            <a:ext cx="2447372" cy="590931"/>
          </a:xfrm>
          <a:prstGeom prst="rect">
            <a:avLst/>
          </a:prstGeom>
          <a:noFill/>
        </p:spPr>
        <p:txBody>
          <a:bodyPr wrap="square" rtlCol="0">
            <a:spAutoFit/>
          </a:bodyPr>
          <a:lstStyle/>
          <a:p>
            <a:pPr algn="ctr">
              <a:lnSpc>
                <a:spcPct val="90000"/>
              </a:lnSpc>
            </a:pPr>
            <a:r>
              <a:rPr lang="en-US" sz="1200" dirty="0">
                <a:latin typeface="+mn-lt"/>
              </a:rPr>
              <a:t>Bright metallic reflections of underlying aluminum where debris fell off window</a:t>
            </a:r>
          </a:p>
        </p:txBody>
      </p:sp>
      <p:cxnSp>
        <p:nvCxnSpPr>
          <p:cNvPr id="23" name="Straight Arrow Connector 22">
            <a:extLst>
              <a:ext uri="{FF2B5EF4-FFF2-40B4-BE49-F238E27FC236}">
                <a16:creationId xmlns:a16="http://schemas.microsoft.com/office/drawing/2014/main" id="{5F45B5AC-D07E-224E-AA74-CDBE350E8CF1}"/>
              </a:ext>
            </a:extLst>
          </p:cNvPr>
          <p:cNvCxnSpPr>
            <a:cxnSpLocks/>
            <a:stCxn id="22" idx="0"/>
          </p:cNvCxnSpPr>
          <p:nvPr/>
        </p:nvCxnSpPr>
        <p:spPr>
          <a:xfrm flipH="1" flipV="1">
            <a:off x="10189357" y="2091267"/>
            <a:ext cx="446724" cy="1524894"/>
          </a:xfrm>
          <a:prstGeom prst="straightConnector1">
            <a:avLst/>
          </a:prstGeom>
          <a:ln w="9525">
            <a:solidFill>
              <a:srgbClr val="FF0000"/>
            </a:solidFill>
            <a:miter lim="800000"/>
            <a:tailEnd type="stealt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46F7D01-4BCB-CD48-885E-96523C9E893E}"/>
              </a:ext>
            </a:extLst>
          </p:cNvPr>
          <p:cNvSpPr txBox="1"/>
          <p:nvPr/>
        </p:nvSpPr>
        <p:spPr>
          <a:xfrm>
            <a:off x="287361" y="850356"/>
            <a:ext cx="2680917" cy="590931"/>
          </a:xfrm>
          <a:prstGeom prst="rect">
            <a:avLst/>
          </a:prstGeom>
          <a:noFill/>
        </p:spPr>
        <p:txBody>
          <a:bodyPr wrap="square" rtlCol="0">
            <a:spAutoFit/>
          </a:bodyPr>
          <a:lstStyle/>
          <a:p>
            <a:pPr algn="ctr">
              <a:lnSpc>
                <a:spcPct val="90000"/>
              </a:lnSpc>
            </a:pPr>
            <a:r>
              <a:rPr lang="en-US" sz="1200" dirty="0">
                <a:latin typeface="+mn-lt"/>
              </a:rPr>
              <a:t>Large clumps of flaky corrosion products concentrated near the edge of proton beam footprint</a:t>
            </a:r>
          </a:p>
        </p:txBody>
      </p:sp>
      <p:cxnSp>
        <p:nvCxnSpPr>
          <p:cNvPr id="28" name="Straight Arrow Connector 27">
            <a:extLst>
              <a:ext uri="{FF2B5EF4-FFF2-40B4-BE49-F238E27FC236}">
                <a16:creationId xmlns:a16="http://schemas.microsoft.com/office/drawing/2014/main" id="{98C51E3B-7299-A348-8DB8-4446D0E57374}"/>
              </a:ext>
            </a:extLst>
          </p:cNvPr>
          <p:cNvCxnSpPr>
            <a:cxnSpLocks/>
          </p:cNvCxnSpPr>
          <p:nvPr/>
        </p:nvCxnSpPr>
        <p:spPr>
          <a:xfrm>
            <a:off x="1574800" y="1384472"/>
            <a:ext cx="166007" cy="985922"/>
          </a:xfrm>
          <a:prstGeom prst="straightConnector1">
            <a:avLst/>
          </a:prstGeom>
          <a:ln w="9525">
            <a:solidFill>
              <a:srgbClr val="FF0000"/>
            </a:solidFill>
            <a:miter lim="8000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09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7CA97-44DF-D511-6FE0-71F1E438DEF3}"/>
              </a:ext>
            </a:extLst>
          </p:cNvPr>
          <p:cNvSpPr>
            <a:spLocks noGrp="1"/>
          </p:cNvSpPr>
          <p:nvPr>
            <p:ph type="title"/>
          </p:nvPr>
        </p:nvSpPr>
        <p:spPr>
          <a:xfrm>
            <a:off x="448056" y="111928"/>
            <a:ext cx="11430000" cy="539496"/>
          </a:xfrm>
        </p:spPr>
        <p:txBody>
          <a:bodyPr/>
          <a:lstStyle/>
          <a:p>
            <a:r>
              <a:rPr lang="en-US" dirty="0"/>
              <a:t>Presentation Goals and Outline</a:t>
            </a:r>
          </a:p>
        </p:txBody>
      </p:sp>
      <p:sp>
        <p:nvSpPr>
          <p:cNvPr id="3" name="Content Placeholder 2">
            <a:extLst>
              <a:ext uri="{FF2B5EF4-FFF2-40B4-BE49-F238E27FC236}">
                <a16:creationId xmlns:a16="http://schemas.microsoft.com/office/drawing/2014/main" id="{8DF8B972-FC7C-6379-0E6B-F964C90D7690}"/>
              </a:ext>
            </a:extLst>
          </p:cNvPr>
          <p:cNvSpPr>
            <a:spLocks noGrp="1"/>
          </p:cNvSpPr>
          <p:nvPr>
            <p:ph idx="1"/>
          </p:nvPr>
        </p:nvSpPr>
        <p:spPr>
          <a:xfrm>
            <a:off x="448056" y="1020293"/>
            <a:ext cx="11020336" cy="4817413"/>
          </a:xfrm>
        </p:spPr>
        <p:txBody>
          <a:bodyPr/>
          <a:lstStyle/>
          <a:p>
            <a:pPr marL="0" indent="0">
              <a:spcBef>
                <a:spcPts val="4200"/>
              </a:spcBef>
              <a:buNone/>
            </a:pPr>
            <a:r>
              <a:rPr lang="en-US" dirty="0"/>
              <a:t>Review status of post irradiation examination (PIE), dose limit philosophies, and future work</a:t>
            </a:r>
          </a:p>
          <a:p>
            <a:pPr>
              <a:spcBef>
                <a:spcPts val="3000"/>
              </a:spcBef>
            </a:pPr>
            <a:r>
              <a:rPr lang="en-US" dirty="0"/>
              <a:t>316L</a:t>
            </a:r>
          </a:p>
          <a:p>
            <a:pPr>
              <a:spcBef>
                <a:spcPts val="3000"/>
              </a:spcBef>
            </a:pPr>
            <a:r>
              <a:rPr lang="en-US" dirty="0"/>
              <a:t>Inconel 718</a:t>
            </a:r>
          </a:p>
          <a:p>
            <a:pPr>
              <a:spcBef>
                <a:spcPts val="3000"/>
              </a:spcBef>
            </a:pPr>
            <a:r>
              <a:rPr lang="en-US" dirty="0"/>
              <a:t>Aluminum 6061-T6</a:t>
            </a:r>
          </a:p>
        </p:txBody>
      </p:sp>
    </p:spTree>
    <p:extLst>
      <p:ext uri="{BB962C8B-B14F-4D97-AF65-F5344CB8AC3E}">
        <p14:creationId xmlns:p14="http://schemas.microsoft.com/office/powerpoint/2010/main" val="3543554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A618-0198-E94F-AE1C-33FB34C47C1B}"/>
              </a:ext>
            </a:extLst>
          </p:cNvPr>
          <p:cNvSpPr>
            <a:spLocks noGrp="1"/>
          </p:cNvSpPr>
          <p:nvPr>
            <p:ph type="title"/>
          </p:nvPr>
        </p:nvSpPr>
        <p:spPr>
          <a:xfrm>
            <a:off x="427322" y="28687"/>
            <a:ext cx="11542100" cy="867930"/>
          </a:xfrm>
        </p:spPr>
        <p:txBody>
          <a:bodyPr/>
          <a:lstStyle/>
          <a:p>
            <a:r>
              <a:rPr lang="en-US" sz="2800" dirty="0"/>
              <a:t>Water appears to have flowed along the top of the down-stream proton flight passage</a:t>
            </a:r>
          </a:p>
        </p:txBody>
      </p:sp>
      <p:sp>
        <p:nvSpPr>
          <p:cNvPr id="6" name="TextBox 5">
            <a:extLst>
              <a:ext uri="{FF2B5EF4-FFF2-40B4-BE49-F238E27FC236}">
                <a16:creationId xmlns:a16="http://schemas.microsoft.com/office/drawing/2014/main" id="{186C9D78-B49B-064C-BCD8-93E2674506DC}"/>
              </a:ext>
            </a:extLst>
          </p:cNvPr>
          <p:cNvSpPr txBox="1"/>
          <p:nvPr/>
        </p:nvSpPr>
        <p:spPr>
          <a:xfrm>
            <a:off x="8789368" y="2851945"/>
            <a:ext cx="3406505" cy="3582519"/>
          </a:xfrm>
          <a:prstGeom prst="rect">
            <a:avLst/>
          </a:prstGeom>
          <a:noFill/>
        </p:spPr>
        <p:txBody>
          <a:bodyPr wrap="square" rtlCol="0">
            <a:spAutoFit/>
          </a:bodyPr>
          <a:lstStyle/>
          <a:p>
            <a:pPr>
              <a:lnSpc>
                <a:spcPct val="90000"/>
              </a:lnSpc>
            </a:pPr>
            <a:r>
              <a:rPr lang="en-US" dirty="0">
                <a:latin typeface="+mn-lt"/>
              </a:rPr>
              <a:t>It is likely the cool water flowing through the PBW when the beam was off caused the window to be come cold to cause condensation accumulation from the moist environment present in the target area during the IRP leak.</a:t>
            </a:r>
          </a:p>
          <a:p>
            <a:pPr>
              <a:lnSpc>
                <a:spcPct val="90000"/>
              </a:lnSpc>
            </a:pPr>
            <a:endParaRPr lang="en-US" dirty="0">
              <a:latin typeface="+mn-lt"/>
            </a:endParaRPr>
          </a:p>
          <a:p>
            <a:pPr>
              <a:lnSpc>
                <a:spcPct val="90000"/>
              </a:lnSpc>
            </a:pPr>
            <a:r>
              <a:rPr lang="en-US" dirty="0">
                <a:latin typeface="+mn-lt"/>
              </a:rPr>
              <a:t>Therefore, </a:t>
            </a:r>
            <a:r>
              <a:rPr lang="en-US" u="sng" dirty="0">
                <a:latin typeface="+mn-lt"/>
              </a:rPr>
              <a:t>the window itself appears to be the source of the water</a:t>
            </a:r>
            <a:r>
              <a:rPr lang="en-US" dirty="0">
                <a:latin typeface="+mn-lt"/>
              </a:rPr>
              <a:t> that corroded the aluminum window in PBW 6.</a:t>
            </a:r>
          </a:p>
        </p:txBody>
      </p:sp>
      <p:grpSp>
        <p:nvGrpSpPr>
          <p:cNvPr id="25" name="Group 24">
            <a:extLst>
              <a:ext uri="{FF2B5EF4-FFF2-40B4-BE49-F238E27FC236}">
                <a16:creationId xmlns:a16="http://schemas.microsoft.com/office/drawing/2014/main" id="{D7890F00-E1C5-0D44-8FCB-07CA7CEE1C17}"/>
              </a:ext>
            </a:extLst>
          </p:cNvPr>
          <p:cNvGrpSpPr/>
          <p:nvPr/>
        </p:nvGrpSpPr>
        <p:grpSpPr>
          <a:xfrm>
            <a:off x="524088" y="797294"/>
            <a:ext cx="11635653" cy="5637170"/>
            <a:chOff x="625691" y="797294"/>
            <a:chExt cx="11635653" cy="5637170"/>
          </a:xfrm>
        </p:grpSpPr>
        <p:pic>
          <p:nvPicPr>
            <p:cNvPr id="5" name="Picture 4">
              <a:extLst>
                <a:ext uri="{FF2B5EF4-FFF2-40B4-BE49-F238E27FC236}">
                  <a16:creationId xmlns:a16="http://schemas.microsoft.com/office/drawing/2014/main" id="{F82AA314-02A0-FA47-9C3B-9B93F7030EE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5691" y="1562586"/>
              <a:ext cx="7972693" cy="4871878"/>
            </a:xfrm>
            <a:prstGeom prst="rect">
              <a:avLst/>
            </a:prstGeom>
          </p:spPr>
        </p:pic>
        <p:cxnSp>
          <p:nvCxnSpPr>
            <p:cNvPr id="7" name="Straight Arrow Connector 6">
              <a:extLst>
                <a:ext uri="{FF2B5EF4-FFF2-40B4-BE49-F238E27FC236}">
                  <a16:creationId xmlns:a16="http://schemas.microsoft.com/office/drawing/2014/main" id="{6A5B643D-0400-F64E-BFA8-FEA6315A3363}"/>
                </a:ext>
              </a:extLst>
            </p:cNvPr>
            <p:cNvCxnSpPr>
              <a:cxnSpLocks/>
            </p:cNvCxnSpPr>
            <p:nvPr/>
          </p:nvCxnSpPr>
          <p:spPr>
            <a:xfrm flipH="1">
              <a:off x="2777067" y="1413933"/>
              <a:ext cx="2514601" cy="2379134"/>
            </a:xfrm>
            <a:prstGeom prst="straightConnector1">
              <a:avLst/>
            </a:prstGeom>
            <a:ln w="9525">
              <a:solidFill>
                <a:srgbClr val="FF0000">
                  <a:alpha val="70000"/>
                </a:srgbClr>
              </a:solidFill>
              <a:miter lim="800000"/>
              <a:tailEnd type="stealt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A82DCC9-40C6-0948-B0BE-07E585B7167D}"/>
                </a:ext>
              </a:extLst>
            </p:cNvPr>
            <p:cNvSpPr txBox="1"/>
            <p:nvPr/>
          </p:nvSpPr>
          <p:spPr>
            <a:xfrm>
              <a:off x="4316084" y="797294"/>
              <a:ext cx="3967781" cy="674031"/>
            </a:xfrm>
            <a:prstGeom prst="rect">
              <a:avLst/>
            </a:prstGeom>
            <a:noFill/>
          </p:spPr>
          <p:txBody>
            <a:bodyPr wrap="square" rtlCol="0">
              <a:spAutoFit/>
            </a:bodyPr>
            <a:lstStyle/>
            <a:p>
              <a:pPr algn="ctr">
                <a:lnSpc>
                  <a:spcPct val="90000"/>
                </a:lnSpc>
              </a:pPr>
              <a:r>
                <a:rPr lang="en-US" sz="1400" dirty="0">
                  <a:latin typeface="+mn-lt"/>
                </a:rPr>
                <a:t>Deposits of corrosion products appear heavy around the window periphery and relatively uniform across the entire window </a:t>
              </a:r>
            </a:p>
          </p:txBody>
        </p:sp>
        <p:sp>
          <p:nvSpPr>
            <p:cNvPr id="21" name="TextBox 20">
              <a:extLst>
                <a:ext uri="{FF2B5EF4-FFF2-40B4-BE49-F238E27FC236}">
                  <a16:creationId xmlns:a16="http://schemas.microsoft.com/office/drawing/2014/main" id="{06594B2D-4AAA-FD45-9534-D625EF1DC63B}"/>
                </a:ext>
              </a:extLst>
            </p:cNvPr>
            <p:cNvSpPr txBox="1"/>
            <p:nvPr/>
          </p:nvSpPr>
          <p:spPr>
            <a:xfrm>
              <a:off x="8722584" y="1343366"/>
              <a:ext cx="3538760" cy="840230"/>
            </a:xfrm>
            <a:prstGeom prst="rect">
              <a:avLst/>
            </a:prstGeom>
            <a:noFill/>
          </p:spPr>
          <p:txBody>
            <a:bodyPr wrap="square" rtlCol="0">
              <a:spAutoFit/>
            </a:bodyPr>
            <a:lstStyle/>
            <a:p>
              <a:pPr algn="ctr">
                <a:lnSpc>
                  <a:spcPct val="90000"/>
                </a:lnSpc>
              </a:pPr>
              <a:r>
                <a:rPr lang="en-US" dirty="0">
                  <a:latin typeface="+mn-lt"/>
                </a:rPr>
                <a:t>Water appears to have flowed from the window to this area and “dripped off”</a:t>
              </a:r>
            </a:p>
          </p:txBody>
        </p:sp>
        <p:cxnSp>
          <p:nvCxnSpPr>
            <p:cNvPr id="22" name="Straight Arrow Connector 21">
              <a:extLst>
                <a:ext uri="{FF2B5EF4-FFF2-40B4-BE49-F238E27FC236}">
                  <a16:creationId xmlns:a16="http://schemas.microsoft.com/office/drawing/2014/main" id="{A2982388-6E05-7A44-8DAF-65B85473F29A}"/>
                </a:ext>
              </a:extLst>
            </p:cNvPr>
            <p:cNvCxnSpPr>
              <a:cxnSpLocks/>
            </p:cNvCxnSpPr>
            <p:nvPr/>
          </p:nvCxnSpPr>
          <p:spPr>
            <a:xfrm flipH="1">
              <a:off x="5130800" y="2192866"/>
              <a:ext cx="3795066" cy="1456267"/>
            </a:xfrm>
            <a:prstGeom prst="straightConnector1">
              <a:avLst/>
            </a:prstGeom>
            <a:ln w="9525">
              <a:solidFill>
                <a:srgbClr val="FF0000">
                  <a:alpha val="70000"/>
                </a:srgbClr>
              </a:solidFill>
              <a:miter lim="800000"/>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0065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342770-B447-C240-9140-C6DB3382F49D}"/>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471042" y="813816"/>
            <a:ext cx="8391789" cy="5597694"/>
          </a:xfrm>
          <a:prstGeom prst="rect">
            <a:avLst/>
          </a:prstGeom>
        </p:spPr>
      </p:pic>
      <p:sp>
        <p:nvSpPr>
          <p:cNvPr id="6" name="Title 1">
            <a:extLst>
              <a:ext uri="{FF2B5EF4-FFF2-40B4-BE49-F238E27FC236}">
                <a16:creationId xmlns:a16="http://schemas.microsoft.com/office/drawing/2014/main" id="{67A18B0B-B3BA-C144-AAC6-0F859F616062}"/>
              </a:ext>
            </a:extLst>
          </p:cNvPr>
          <p:cNvSpPr>
            <a:spLocks noGrp="1"/>
          </p:cNvSpPr>
          <p:nvPr>
            <p:ph type="title"/>
          </p:nvPr>
        </p:nvSpPr>
        <p:spPr>
          <a:xfrm>
            <a:off x="429767" y="28785"/>
            <a:ext cx="11430000" cy="757130"/>
          </a:xfrm>
        </p:spPr>
        <p:txBody>
          <a:bodyPr/>
          <a:lstStyle/>
          <a:p>
            <a:r>
              <a:rPr lang="en-US" sz="2400" dirty="0"/>
              <a:t>The corrosion products and water from the window flowed toward the downstream beam-positioning thermocouples</a:t>
            </a:r>
          </a:p>
        </p:txBody>
      </p:sp>
      <p:sp>
        <p:nvSpPr>
          <p:cNvPr id="7" name="TextBox 6">
            <a:extLst>
              <a:ext uri="{FF2B5EF4-FFF2-40B4-BE49-F238E27FC236}">
                <a16:creationId xmlns:a16="http://schemas.microsoft.com/office/drawing/2014/main" id="{F253C067-2854-7A41-B932-1B41EC22B89A}"/>
              </a:ext>
            </a:extLst>
          </p:cNvPr>
          <p:cNvSpPr txBox="1"/>
          <p:nvPr/>
        </p:nvSpPr>
        <p:spPr>
          <a:xfrm>
            <a:off x="9033932" y="3693170"/>
            <a:ext cx="3158067" cy="978729"/>
          </a:xfrm>
          <a:prstGeom prst="rect">
            <a:avLst/>
          </a:prstGeom>
          <a:noFill/>
        </p:spPr>
        <p:txBody>
          <a:bodyPr wrap="square" rtlCol="0">
            <a:spAutoFit/>
          </a:bodyPr>
          <a:lstStyle/>
          <a:p>
            <a:pPr algn="ctr">
              <a:lnSpc>
                <a:spcPct val="90000"/>
              </a:lnSpc>
            </a:pPr>
            <a:r>
              <a:rPr lang="en-US" sz="1600" dirty="0">
                <a:latin typeface="+mn-lt"/>
              </a:rPr>
              <a:t>Corrosion products and water flowed from the window toward the thermocouples and seal interface </a:t>
            </a:r>
          </a:p>
        </p:txBody>
      </p:sp>
      <p:cxnSp>
        <p:nvCxnSpPr>
          <p:cNvPr id="8" name="Straight Arrow Connector 7">
            <a:extLst>
              <a:ext uri="{FF2B5EF4-FFF2-40B4-BE49-F238E27FC236}">
                <a16:creationId xmlns:a16="http://schemas.microsoft.com/office/drawing/2014/main" id="{BB58A6E2-165B-A541-A24A-1D6C969FBC8E}"/>
              </a:ext>
            </a:extLst>
          </p:cNvPr>
          <p:cNvCxnSpPr>
            <a:cxnSpLocks/>
          </p:cNvCxnSpPr>
          <p:nvPr/>
        </p:nvCxnSpPr>
        <p:spPr>
          <a:xfrm flipH="1">
            <a:off x="4885267" y="4140200"/>
            <a:ext cx="4318000" cy="677333"/>
          </a:xfrm>
          <a:prstGeom prst="straightConnector1">
            <a:avLst/>
          </a:prstGeom>
          <a:ln w="9525">
            <a:solidFill>
              <a:srgbClr val="FF0000"/>
            </a:solidFill>
            <a:miter lim="8000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82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7E9B-5E21-2846-AB00-4F1923C55713}"/>
              </a:ext>
            </a:extLst>
          </p:cNvPr>
          <p:cNvSpPr>
            <a:spLocks noGrp="1"/>
          </p:cNvSpPr>
          <p:nvPr>
            <p:ph type="title"/>
          </p:nvPr>
        </p:nvSpPr>
        <p:spPr>
          <a:xfrm>
            <a:off x="429767" y="78876"/>
            <a:ext cx="11430000" cy="480131"/>
          </a:xfrm>
        </p:spPr>
        <p:txBody>
          <a:bodyPr/>
          <a:lstStyle/>
          <a:p>
            <a:r>
              <a:rPr lang="en-US" sz="2800" dirty="0"/>
              <a:t>Corrosion products likely collected between sealing surfaces</a:t>
            </a:r>
          </a:p>
        </p:txBody>
      </p:sp>
      <p:pic>
        <p:nvPicPr>
          <p:cNvPr id="5" name="Content Placeholder 4">
            <a:extLst>
              <a:ext uri="{FF2B5EF4-FFF2-40B4-BE49-F238E27FC236}">
                <a16:creationId xmlns:a16="http://schemas.microsoft.com/office/drawing/2014/main" id="{B559BFD2-1565-D544-92F3-A117C4C115DC}"/>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880688" y="713901"/>
            <a:ext cx="7939519" cy="5296010"/>
          </a:xfrm>
        </p:spPr>
      </p:pic>
      <p:sp>
        <p:nvSpPr>
          <p:cNvPr id="6" name="TextBox 5">
            <a:extLst>
              <a:ext uri="{FF2B5EF4-FFF2-40B4-BE49-F238E27FC236}">
                <a16:creationId xmlns:a16="http://schemas.microsoft.com/office/drawing/2014/main" id="{B043DFED-31DC-2F4C-81CB-E116DEC13997}"/>
              </a:ext>
            </a:extLst>
          </p:cNvPr>
          <p:cNvSpPr txBox="1"/>
          <p:nvPr/>
        </p:nvSpPr>
        <p:spPr>
          <a:xfrm>
            <a:off x="9011260" y="3274505"/>
            <a:ext cx="3180740" cy="757130"/>
          </a:xfrm>
          <a:prstGeom prst="rect">
            <a:avLst/>
          </a:prstGeom>
          <a:noFill/>
        </p:spPr>
        <p:txBody>
          <a:bodyPr wrap="square" rtlCol="0">
            <a:spAutoFit/>
          </a:bodyPr>
          <a:lstStyle/>
          <a:p>
            <a:pPr algn="ctr">
              <a:lnSpc>
                <a:spcPct val="90000"/>
              </a:lnSpc>
            </a:pPr>
            <a:r>
              <a:rPr lang="en-US" sz="1600" dirty="0">
                <a:latin typeface="+mn-lt"/>
              </a:rPr>
              <a:t>Corrosion products and water likely collected between the PBW and seal interface </a:t>
            </a:r>
          </a:p>
        </p:txBody>
      </p:sp>
      <p:cxnSp>
        <p:nvCxnSpPr>
          <p:cNvPr id="7" name="Straight Arrow Connector 6">
            <a:extLst>
              <a:ext uri="{FF2B5EF4-FFF2-40B4-BE49-F238E27FC236}">
                <a16:creationId xmlns:a16="http://schemas.microsoft.com/office/drawing/2014/main" id="{B0EF5BFB-B959-F743-9C4C-F962A42C52CA}"/>
              </a:ext>
            </a:extLst>
          </p:cNvPr>
          <p:cNvCxnSpPr>
            <a:cxnSpLocks/>
          </p:cNvCxnSpPr>
          <p:nvPr/>
        </p:nvCxnSpPr>
        <p:spPr>
          <a:xfrm flipH="1">
            <a:off x="4830267" y="3596640"/>
            <a:ext cx="4286640" cy="940459"/>
          </a:xfrm>
          <a:prstGeom prst="straightConnector1">
            <a:avLst/>
          </a:prstGeom>
          <a:ln w="9525">
            <a:solidFill>
              <a:srgbClr val="FF0000"/>
            </a:solidFill>
            <a:miter lim="8000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584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34C682-ADBD-8D4D-816D-CE059C250341}"/>
              </a:ext>
            </a:extLst>
          </p:cNvPr>
          <p:cNvSpPr>
            <a:spLocks noGrp="1"/>
          </p:cNvSpPr>
          <p:nvPr>
            <p:ph idx="1"/>
          </p:nvPr>
        </p:nvSpPr>
        <p:spPr>
          <a:xfrm>
            <a:off x="429769" y="709713"/>
            <a:ext cx="6042152" cy="3378193"/>
          </a:xfrm>
        </p:spPr>
        <p:txBody>
          <a:bodyPr/>
          <a:lstStyle/>
          <a:p>
            <a:r>
              <a:rPr lang="en-US" sz="2000" dirty="0">
                <a:latin typeface="+mn-lt"/>
              </a:rPr>
              <a:t>Administrative dose limits are currently based on helium production…Is this wise?</a:t>
            </a:r>
          </a:p>
          <a:p>
            <a:r>
              <a:rPr lang="en-US" sz="2000" dirty="0">
                <a:latin typeface="+mn-lt"/>
              </a:rPr>
              <a:t>Samples were removed from the first operational 6061-T6 aluminum PBW</a:t>
            </a:r>
          </a:p>
          <a:p>
            <a:pPr lvl="1">
              <a:spcBef>
                <a:spcPts val="600"/>
              </a:spcBef>
              <a:buFont typeface="Arial" panose="020B0604020202020204" pitchFamily="34" charset="0"/>
              <a:buChar char="•"/>
            </a:pPr>
            <a:r>
              <a:rPr lang="en-US" sz="1600" dirty="0">
                <a:latin typeface="+mn-lt"/>
              </a:rPr>
              <a:t>4.4 dpa</a:t>
            </a:r>
          </a:p>
          <a:p>
            <a:pPr lvl="1">
              <a:spcBef>
                <a:spcPts val="600"/>
              </a:spcBef>
              <a:buFont typeface="Arial" panose="020B0604020202020204" pitchFamily="34" charset="0"/>
              <a:buChar char="•"/>
            </a:pPr>
            <a:r>
              <a:rPr lang="en-US" sz="1600" dirty="0">
                <a:latin typeface="+mn-lt"/>
              </a:rPr>
              <a:t>2,133 appm He and 3570 appm H</a:t>
            </a:r>
          </a:p>
          <a:p>
            <a:pPr>
              <a:spcBef>
                <a:spcPts val="2000"/>
              </a:spcBef>
            </a:pPr>
            <a:r>
              <a:rPr lang="en-US" sz="2000" dirty="0">
                <a:latin typeface="+mn-lt"/>
              </a:rPr>
              <a:t>Work is underway to perform tensile testing and characterizations at ORNL</a:t>
            </a:r>
          </a:p>
          <a:p>
            <a:pPr lvl="1"/>
            <a:r>
              <a:rPr lang="en-US" sz="1600" dirty="0">
                <a:latin typeface="+mn-lt"/>
              </a:rPr>
              <a:t>DIC, DSC, TDS, in-situ testing with EBSD, thermophysical properties measurements</a:t>
            </a:r>
          </a:p>
        </p:txBody>
      </p:sp>
      <p:grpSp>
        <p:nvGrpSpPr>
          <p:cNvPr id="14" name="Group 13">
            <a:extLst>
              <a:ext uri="{FF2B5EF4-FFF2-40B4-BE49-F238E27FC236}">
                <a16:creationId xmlns:a16="http://schemas.microsoft.com/office/drawing/2014/main" id="{EE0DC782-0ACC-4CF0-4497-24520784358F}"/>
              </a:ext>
            </a:extLst>
          </p:cNvPr>
          <p:cNvGrpSpPr>
            <a:grpSpLocks noChangeAspect="1"/>
          </p:cNvGrpSpPr>
          <p:nvPr/>
        </p:nvGrpSpPr>
        <p:grpSpPr>
          <a:xfrm>
            <a:off x="6739115" y="629572"/>
            <a:ext cx="5303520" cy="3347080"/>
            <a:chOff x="5740803" y="653981"/>
            <a:chExt cx="5120640" cy="3231664"/>
          </a:xfrm>
        </p:grpSpPr>
        <p:grpSp>
          <p:nvGrpSpPr>
            <p:cNvPr id="5" name="Group 4">
              <a:extLst>
                <a:ext uri="{FF2B5EF4-FFF2-40B4-BE49-F238E27FC236}">
                  <a16:creationId xmlns:a16="http://schemas.microsoft.com/office/drawing/2014/main" id="{69ABFF1A-A8C8-4D4B-B80D-3E389B518A1D}"/>
                </a:ext>
              </a:extLst>
            </p:cNvPr>
            <p:cNvGrpSpPr>
              <a:grpSpLocks noChangeAspect="1"/>
            </p:cNvGrpSpPr>
            <p:nvPr/>
          </p:nvGrpSpPr>
          <p:grpSpPr>
            <a:xfrm>
              <a:off x="5740803" y="973233"/>
              <a:ext cx="5120640" cy="2912412"/>
              <a:chOff x="2873328" y="133229"/>
              <a:chExt cx="5819841" cy="3310743"/>
            </a:xfrm>
          </p:grpSpPr>
          <p:pic>
            <p:nvPicPr>
              <p:cNvPr id="8" name="Picture 7">
                <a:extLst>
                  <a:ext uri="{FF2B5EF4-FFF2-40B4-BE49-F238E27FC236}">
                    <a16:creationId xmlns:a16="http://schemas.microsoft.com/office/drawing/2014/main" id="{C807C0CE-8C2A-6444-AA89-F1AE2A7EA28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873328" y="133229"/>
                <a:ext cx="3458734" cy="3310743"/>
              </a:xfrm>
              <a:prstGeom prst="rect">
                <a:avLst/>
              </a:prstGeom>
            </p:spPr>
          </p:pic>
          <p:pic>
            <p:nvPicPr>
              <p:cNvPr id="9" name="Picture 8">
                <a:extLst>
                  <a:ext uri="{FF2B5EF4-FFF2-40B4-BE49-F238E27FC236}">
                    <a16:creationId xmlns:a16="http://schemas.microsoft.com/office/drawing/2014/main" id="{EE4E1A70-F4A8-4841-840D-F39C0F0149E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32373" y="133229"/>
                <a:ext cx="2260796" cy="3310743"/>
              </a:xfrm>
              <a:prstGeom prst="rect">
                <a:avLst/>
              </a:prstGeom>
            </p:spPr>
          </p:pic>
        </p:grpSp>
        <p:sp>
          <p:nvSpPr>
            <p:cNvPr id="16" name="TextBox 15">
              <a:extLst>
                <a:ext uri="{FF2B5EF4-FFF2-40B4-BE49-F238E27FC236}">
                  <a16:creationId xmlns:a16="http://schemas.microsoft.com/office/drawing/2014/main" id="{AEBD14E6-5DDA-C39E-1EDD-CB09766D0E99}"/>
                </a:ext>
              </a:extLst>
            </p:cNvPr>
            <p:cNvSpPr txBox="1"/>
            <p:nvPr/>
          </p:nvSpPr>
          <p:spPr>
            <a:xfrm>
              <a:off x="6026372" y="653981"/>
              <a:ext cx="4835071" cy="341632"/>
            </a:xfrm>
            <a:prstGeom prst="rect">
              <a:avLst/>
            </a:prstGeom>
            <a:noFill/>
          </p:spPr>
          <p:txBody>
            <a:bodyPr wrap="square" rtlCol="0">
              <a:spAutoFit/>
            </a:bodyPr>
            <a:lstStyle/>
            <a:p>
              <a:pPr algn="ctr">
                <a:lnSpc>
                  <a:spcPct val="90000"/>
                </a:lnSpc>
              </a:pPr>
              <a:r>
                <a:rPr lang="en-US" dirty="0">
                  <a:latin typeface="+mn-lt"/>
                </a:rPr>
                <a:t>PBW 6 During and After Sampling</a:t>
              </a:r>
            </a:p>
          </p:txBody>
        </p:sp>
      </p:grpSp>
      <p:sp>
        <p:nvSpPr>
          <p:cNvPr id="24" name="Title 1">
            <a:extLst>
              <a:ext uri="{FF2B5EF4-FFF2-40B4-BE49-F238E27FC236}">
                <a16:creationId xmlns:a16="http://schemas.microsoft.com/office/drawing/2014/main" id="{B883CE4A-056B-DD8F-FAC0-9BF70C32BB81}"/>
              </a:ext>
            </a:extLst>
          </p:cNvPr>
          <p:cNvSpPr>
            <a:spLocks noGrp="1"/>
          </p:cNvSpPr>
          <p:nvPr>
            <p:ph type="title"/>
          </p:nvPr>
        </p:nvSpPr>
        <p:spPr>
          <a:xfrm>
            <a:off x="429768" y="80245"/>
            <a:ext cx="11762232" cy="480131"/>
          </a:xfrm>
        </p:spPr>
        <p:txBody>
          <a:bodyPr/>
          <a:lstStyle/>
          <a:p>
            <a:r>
              <a:rPr lang="en-US" sz="2800" dirty="0"/>
              <a:t>Future Work: PIE of 6061-T6 aluminum PBW samples is underway</a:t>
            </a:r>
          </a:p>
        </p:txBody>
      </p:sp>
      <p:grpSp>
        <p:nvGrpSpPr>
          <p:cNvPr id="2" name="Group 1">
            <a:extLst>
              <a:ext uri="{FF2B5EF4-FFF2-40B4-BE49-F238E27FC236}">
                <a16:creationId xmlns:a16="http://schemas.microsoft.com/office/drawing/2014/main" id="{1D2264BD-9E1D-0EA2-6EE5-EDB6EF7D50DB}"/>
              </a:ext>
            </a:extLst>
          </p:cNvPr>
          <p:cNvGrpSpPr/>
          <p:nvPr/>
        </p:nvGrpSpPr>
        <p:grpSpPr>
          <a:xfrm>
            <a:off x="7245205" y="4240859"/>
            <a:ext cx="4569831" cy="2420238"/>
            <a:chOff x="5181467" y="3933139"/>
            <a:chExt cx="4569831" cy="2420238"/>
          </a:xfrm>
        </p:grpSpPr>
        <p:pic>
          <p:nvPicPr>
            <p:cNvPr id="6" name="Picture 5">
              <a:extLst>
                <a:ext uri="{FF2B5EF4-FFF2-40B4-BE49-F238E27FC236}">
                  <a16:creationId xmlns:a16="http://schemas.microsoft.com/office/drawing/2014/main" id="{EAE49DAD-199F-623C-CC65-5D57A98B84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99995" y="4251688"/>
              <a:ext cx="2151303" cy="2101689"/>
            </a:xfrm>
            <a:prstGeom prst="rect">
              <a:avLst/>
            </a:prstGeom>
          </p:spPr>
        </p:pic>
        <p:pic>
          <p:nvPicPr>
            <p:cNvPr id="7" name="Picture 6">
              <a:extLst>
                <a:ext uri="{FF2B5EF4-FFF2-40B4-BE49-F238E27FC236}">
                  <a16:creationId xmlns:a16="http://schemas.microsoft.com/office/drawing/2014/main" id="{B3C3C48E-30A9-8872-F348-6439EBA88BB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5226121">
              <a:off x="5365327" y="4327101"/>
              <a:ext cx="1944694" cy="1891616"/>
            </a:xfrm>
            <a:prstGeom prst="rect">
              <a:avLst/>
            </a:prstGeom>
          </p:spPr>
        </p:pic>
        <p:sp>
          <p:nvSpPr>
            <p:cNvPr id="10" name="TextBox 9">
              <a:extLst>
                <a:ext uri="{FF2B5EF4-FFF2-40B4-BE49-F238E27FC236}">
                  <a16:creationId xmlns:a16="http://schemas.microsoft.com/office/drawing/2014/main" id="{22A78E19-88C2-8413-B362-32C70F50E9BC}"/>
                </a:ext>
              </a:extLst>
            </p:cNvPr>
            <p:cNvSpPr txBox="1"/>
            <p:nvPr/>
          </p:nvSpPr>
          <p:spPr>
            <a:xfrm>
              <a:off x="5181467" y="3933139"/>
              <a:ext cx="2143467" cy="267766"/>
            </a:xfrm>
            <a:prstGeom prst="rect">
              <a:avLst/>
            </a:prstGeom>
            <a:solidFill>
              <a:schemeClr val="bg1"/>
            </a:solidFill>
          </p:spPr>
          <p:txBody>
            <a:bodyPr wrap="square" bIns="0" rtlCol="0">
              <a:spAutoFit/>
            </a:bodyPr>
            <a:lstStyle/>
            <a:p>
              <a:pPr algn="ctr">
                <a:lnSpc>
                  <a:spcPct val="90000"/>
                </a:lnSpc>
              </a:pPr>
              <a:r>
                <a:rPr lang="en-US" sz="1600" dirty="0">
                  <a:latin typeface="+mn-lt"/>
                </a:rPr>
                <a:t>Before Shipment</a:t>
              </a:r>
            </a:p>
          </p:txBody>
        </p:sp>
        <p:sp>
          <p:nvSpPr>
            <p:cNvPr id="15" name="TextBox 14">
              <a:extLst>
                <a:ext uri="{FF2B5EF4-FFF2-40B4-BE49-F238E27FC236}">
                  <a16:creationId xmlns:a16="http://schemas.microsoft.com/office/drawing/2014/main" id="{5F186F33-22C7-2DD8-7FA9-75AE8375EAFB}"/>
                </a:ext>
              </a:extLst>
            </p:cNvPr>
            <p:cNvSpPr txBox="1"/>
            <p:nvPr/>
          </p:nvSpPr>
          <p:spPr>
            <a:xfrm>
              <a:off x="7517570" y="3951924"/>
              <a:ext cx="2233728" cy="267766"/>
            </a:xfrm>
            <a:prstGeom prst="rect">
              <a:avLst/>
            </a:prstGeom>
            <a:solidFill>
              <a:schemeClr val="bg1"/>
            </a:solidFill>
          </p:spPr>
          <p:txBody>
            <a:bodyPr wrap="square" bIns="0" rtlCol="0">
              <a:spAutoFit/>
            </a:bodyPr>
            <a:lstStyle/>
            <a:p>
              <a:pPr algn="ctr">
                <a:lnSpc>
                  <a:spcPct val="90000"/>
                </a:lnSpc>
              </a:pPr>
              <a:r>
                <a:rPr lang="en-US" sz="1600" dirty="0">
                  <a:latin typeface="+mn-lt"/>
                </a:rPr>
                <a:t>After Shipment</a:t>
              </a:r>
            </a:p>
          </p:txBody>
        </p:sp>
      </p:grpSp>
      <p:sp>
        <p:nvSpPr>
          <p:cNvPr id="18" name="Rectangle 17">
            <a:extLst>
              <a:ext uri="{FF2B5EF4-FFF2-40B4-BE49-F238E27FC236}">
                <a16:creationId xmlns:a16="http://schemas.microsoft.com/office/drawing/2014/main" id="{AC6963F0-6B37-7B07-3449-BD7C9B2F8B1A}"/>
              </a:ext>
            </a:extLst>
          </p:cNvPr>
          <p:cNvSpPr/>
          <p:nvPr/>
        </p:nvSpPr>
        <p:spPr>
          <a:xfrm>
            <a:off x="341741" y="6148287"/>
            <a:ext cx="1899920" cy="709713"/>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4" name="Group 3">
            <a:extLst>
              <a:ext uri="{FF2B5EF4-FFF2-40B4-BE49-F238E27FC236}">
                <a16:creationId xmlns:a16="http://schemas.microsoft.com/office/drawing/2014/main" id="{5A4CD6AC-3124-4E7E-4FF2-CD8E511984E5}"/>
              </a:ext>
            </a:extLst>
          </p:cNvPr>
          <p:cNvGrpSpPr/>
          <p:nvPr/>
        </p:nvGrpSpPr>
        <p:grpSpPr>
          <a:xfrm>
            <a:off x="553660" y="4222018"/>
            <a:ext cx="6701230" cy="2342068"/>
            <a:chOff x="3749227" y="4522597"/>
            <a:chExt cx="6701230" cy="2342068"/>
          </a:xfrm>
        </p:grpSpPr>
        <p:grpSp>
          <p:nvGrpSpPr>
            <p:cNvPr id="17" name="Group 16">
              <a:extLst>
                <a:ext uri="{FF2B5EF4-FFF2-40B4-BE49-F238E27FC236}">
                  <a16:creationId xmlns:a16="http://schemas.microsoft.com/office/drawing/2014/main" id="{D5948898-F606-994E-6EE5-01B5450642CE}"/>
                </a:ext>
              </a:extLst>
            </p:cNvPr>
            <p:cNvGrpSpPr/>
            <p:nvPr/>
          </p:nvGrpSpPr>
          <p:grpSpPr>
            <a:xfrm>
              <a:off x="3749227" y="4522597"/>
              <a:ext cx="6701230" cy="2064482"/>
              <a:chOff x="4017742" y="4492407"/>
              <a:chExt cx="6701230" cy="2064482"/>
            </a:xfrm>
          </p:grpSpPr>
          <p:grpSp>
            <p:nvGrpSpPr>
              <p:cNvPr id="13" name="Group 12">
                <a:extLst>
                  <a:ext uri="{FF2B5EF4-FFF2-40B4-BE49-F238E27FC236}">
                    <a16:creationId xmlns:a16="http://schemas.microsoft.com/office/drawing/2014/main" id="{2F158342-8EAE-1945-3DB4-256B56A79151}"/>
                  </a:ext>
                </a:extLst>
              </p:cNvPr>
              <p:cNvGrpSpPr>
                <a:grpSpLocks noChangeAspect="1"/>
              </p:cNvGrpSpPr>
              <p:nvPr/>
            </p:nvGrpSpPr>
            <p:grpSpPr>
              <a:xfrm>
                <a:off x="4017742" y="4492407"/>
                <a:ext cx="3021084" cy="2064482"/>
                <a:chOff x="3883828" y="4667822"/>
                <a:chExt cx="2647014" cy="1808857"/>
              </a:xfrm>
            </p:grpSpPr>
            <p:pic>
              <p:nvPicPr>
                <p:cNvPr id="11" name="Picture 10">
                  <a:extLst>
                    <a:ext uri="{FF2B5EF4-FFF2-40B4-BE49-F238E27FC236}">
                      <a16:creationId xmlns:a16="http://schemas.microsoft.com/office/drawing/2014/main" id="{7422EAFC-8326-AB86-861A-65500BCB8E8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83828" y="4959391"/>
                  <a:ext cx="2647014" cy="1517288"/>
                </a:xfrm>
                <a:prstGeom prst="rect">
                  <a:avLst/>
                </a:prstGeom>
              </p:spPr>
            </p:pic>
            <p:sp>
              <p:nvSpPr>
                <p:cNvPr id="12" name="TextBox 11">
                  <a:extLst>
                    <a:ext uri="{FF2B5EF4-FFF2-40B4-BE49-F238E27FC236}">
                      <a16:creationId xmlns:a16="http://schemas.microsoft.com/office/drawing/2014/main" id="{74C9410B-DA69-EE4F-95B1-4E8CA60289B0}"/>
                    </a:ext>
                  </a:extLst>
                </p:cNvPr>
                <p:cNvSpPr txBox="1"/>
                <p:nvPr/>
              </p:nvSpPr>
              <p:spPr>
                <a:xfrm>
                  <a:off x="3883828" y="4667822"/>
                  <a:ext cx="2647014" cy="275061"/>
                </a:xfrm>
                <a:prstGeom prst="rect">
                  <a:avLst/>
                </a:prstGeom>
                <a:noFill/>
              </p:spPr>
              <p:txBody>
                <a:bodyPr wrap="square" rtlCol="0">
                  <a:spAutoFit/>
                </a:bodyPr>
                <a:lstStyle/>
                <a:p>
                  <a:pPr algn="ctr">
                    <a:lnSpc>
                      <a:spcPct val="90000"/>
                    </a:lnSpc>
                  </a:pPr>
                  <a:r>
                    <a:rPr lang="en-US" sz="1600" dirty="0">
                      <a:latin typeface="+mn-lt"/>
                    </a:rPr>
                    <a:t>PBW 6 Sample</a:t>
                  </a:r>
                </a:p>
              </p:txBody>
            </p:sp>
          </p:grpSp>
          <p:sp>
            <p:nvSpPr>
              <p:cNvPr id="19" name="TextBox 18">
                <a:extLst>
                  <a:ext uri="{FF2B5EF4-FFF2-40B4-BE49-F238E27FC236}">
                    <a16:creationId xmlns:a16="http://schemas.microsoft.com/office/drawing/2014/main" id="{9ACC1CDB-D7A7-DF85-F0D2-84C547DC28FB}"/>
                  </a:ext>
                </a:extLst>
              </p:cNvPr>
              <p:cNvSpPr txBox="1"/>
              <p:nvPr/>
            </p:nvSpPr>
            <p:spPr>
              <a:xfrm>
                <a:off x="6878492" y="4511248"/>
                <a:ext cx="3840480" cy="313932"/>
              </a:xfrm>
              <a:prstGeom prst="rect">
                <a:avLst/>
              </a:prstGeom>
              <a:noFill/>
            </p:spPr>
            <p:txBody>
              <a:bodyPr wrap="square" rtlCol="0">
                <a:spAutoFit/>
              </a:bodyPr>
              <a:lstStyle/>
              <a:p>
                <a:pPr algn="ctr">
                  <a:lnSpc>
                    <a:spcPct val="90000"/>
                  </a:lnSpc>
                </a:pPr>
                <a:r>
                  <a:rPr lang="en-US" sz="1600" dirty="0">
                    <a:latin typeface="+mn-lt"/>
                  </a:rPr>
                  <a:t>PBW 6 Sample Machining Map</a:t>
                </a:r>
              </a:p>
            </p:txBody>
          </p:sp>
        </p:grpSp>
        <p:pic>
          <p:nvPicPr>
            <p:cNvPr id="20" name="Picture 19">
              <a:extLst>
                <a:ext uri="{FF2B5EF4-FFF2-40B4-BE49-F238E27FC236}">
                  <a16:creationId xmlns:a16="http://schemas.microsoft.com/office/drawing/2014/main" id="{D14553CD-10FC-9A48-28EC-5B2B88EFC7FE}"/>
                </a:ext>
              </a:extLst>
            </p:cNvPr>
            <p:cNvPicPr>
              <a:picLocks noChangeAspect="1"/>
            </p:cNvPicPr>
            <p:nvPr/>
          </p:nvPicPr>
          <p:blipFill rotWithShape="1">
            <a:blip r:embed="rId8">
              <a:lum bright="20000"/>
            </a:blip>
            <a:srcRect l="18843" t="6193" r="17290" b="24041"/>
            <a:stretch/>
          </p:blipFill>
          <p:spPr>
            <a:xfrm>
              <a:off x="7063998" y="4791952"/>
              <a:ext cx="2932439" cy="2072713"/>
            </a:xfrm>
            <a:prstGeom prst="rect">
              <a:avLst/>
            </a:prstGeom>
            <a:ln w="3175">
              <a:noFill/>
            </a:ln>
          </p:spPr>
        </p:pic>
      </p:grpSp>
    </p:spTree>
    <p:extLst>
      <p:ext uri="{BB962C8B-B14F-4D97-AF65-F5344CB8AC3E}">
        <p14:creationId xmlns:p14="http://schemas.microsoft.com/office/powerpoint/2010/main" val="49138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7C2D4-6CB8-F847-B6C7-62CE4FAAF926}"/>
              </a:ext>
            </a:extLst>
          </p:cNvPr>
          <p:cNvSpPr>
            <a:spLocks noGrp="1"/>
          </p:cNvSpPr>
          <p:nvPr>
            <p:ph type="title"/>
          </p:nvPr>
        </p:nvSpPr>
        <p:spPr>
          <a:xfrm>
            <a:off x="424470" y="45265"/>
            <a:ext cx="11598344" cy="757130"/>
          </a:xfrm>
        </p:spPr>
        <p:txBody>
          <a:bodyPr/>
          <a:lstStyle/>
          <a:p>
            <a:r>
              <a:rPr lang="en-US" sz="2400" dirty="0"/>
              <a:t>The oxide layer prevented electrical contact and had to be removed before electrical-discharge machining</a:t>
            </a:r>
          </a:p>
        </p:txBody>
      </p:sp>
      <p:grpSp>
        <p:nvGrpSpPr>
          <p:cNvPr id="14" name="Group 13">
            <a:extLst>
              <a:ext uri="{FF2B5EF4-FFF2-40B4-BE49-F238E27FC236}">
                <a16:creationId xmlns:a16="http://schemas.microsoft.com/office/drawing/2014/main" id="{FAD55961-BF55-DCBA-A6DF-9B782C09F062}"/>
              </a:ext>
            </a:extLst>
          </p:cNvPr>
          <p:cNvGrpSpPr>
            <a:grpSpLocks noChangeAspect="1"/>
          </p:cNvGrpSpPr>
          <p:nvPr/>
        </p:nvGrpSpPr>
        <p:grpSpPr>
          <a:xfrm>
            <a:off x="601751" y="809168"/>
            <a:ext cx="5080924" cy="2685630"/>
            <a:chOff x="601751" y="906601"/>
            <a:chExt cx="5495305" cy="2904658"/>
          </a:xfrm>
        </p:grpSpPr>
        <p:grpSp>
          <p:nvGrpSpPr>
            <p:cNvPr id="20" name="Group 19">
              <a:extLst>
                <a:ext uri="{FF2B5EF4-FFF2-40B4-BE49-F238E27FC236}">
                  <a16:creationId xmlns:a16="http://schemas.microsoft.com/office/drawing/2014/main" id="{540EA557-4963-8EBE-9E84-2A8E50990178}"/>
                </a:ext>
              </a:extLst>
            </p:cNvPr>
            <p:cNvGrpSpPr>
              <a:grpSpLocks noChangeAspect="1"/>
            </p:cNvGrpSpPr>
            <p:nvPr/>
          </p:nvGrpSpPr>
          <p:grpSpPr>
            <a:xfrm>
              <a:off x="601751" y="943226"/>
              <a:ext cx="2503566" cy="2868028"/>
              <a:chOff x="1036827" y="2504623"/>
              <a:chExt cx="2743201" cy="3142548"/>
            </a:xfrm>
          </p:grpSpPr>
          <p:pic>
            <p:nvPicPr>
              <p:cNvPr id="6" name="Picture 5">
                <a:extLst>
                  <a:ext uri="{FF2B5EF4-FFF2-40B4-BE49-F238E27FC236}">
                    <a16:creationId xmlns:a16="http://schemas.microsoft.com/office/drawing/2014/main" id="{321060B2-EDA2-ED3A-5EEC-57523C7A90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998342" y="2865485"/>
                <a:ext cx="2820172" cy="2743200"/>
              </a:xfrm>
              <a:prstGeom prst="rect">
                <a:avLst/>
              </a:prstGeom>
            </p:spPr>
          </p:pic>
          <p:sp>
            <p:nvSpPr>
              <p:cNvPr id="7" name="TextBox 6">
                <a:extLst>
                  <a:ext uri="{FF2B5EF4-FFF2-40B4-BE49-F238E27FC236}">
                    <a16:creationId xmlns:a16="http://schemas.microsoft.com/office/drawing/2014/main" id="{1CC09A00-ED8E-DF3D-C5C1-70E2C793C7F9}"/>
                  </a:ext>
                </a:extLst>
              </p:cNvPr>
              <p:cNvSpPr txBox="1"/>
              <p:nvPr/>
            </p:nvSpPr>
            <p:spPr>
              <a:xfrm>
                <a:off x="1036827" y="2504623"/>
                <a:ext cx="2743201" cy="267766"/>
              </a:xfrm>
              <a:prstGeom prst="rect">
                <a:avLst/>
              </a:prstGeom>
              <a:solidFill>
                <a:schemeClr val="bg1"/>
              </a:solidFill>
            </p:spPr>
            <p:txBody>
              <a:bodyPr wrap="square" bIns="0" rtlCol="0">
                <a:spAutoFit/>
              </a:bodyPr>
              <a:lstStyle/>
              <a:p>
                <a:pPr algn="ctr">
                  <a:lnSpc>
                    <a:spcPct val="90000"/>
                  </a:lnSpc>
                </a:pPr>
                <a:r>
                  <a:rPr lang="en-US" sz="1600" dirty="0"/>
                  <a:t>Before Shipment</a:t>
                </a:r>
              </a:p>
            </p:txBody>
          </p:sp>
        </p:grpSp>
        <p:grpSp>
          <p:nvGrpSpPr>
            <p:cNvPr id="19" name="Group 18">
              <a:extLst>
                <a:ext uri="{FF2B5EF4-FFF2-40B4-BE49-F238E27FC236}">
                  <a16:creationId xmlns:a16="http://schemas.microsoft.com/office/drawing/2014/main" id="{73300958-11C7-FF6A-CDD9-DB976CF141CE}"/>
                </a:ext>
              </a:extLst>
            </p:cNvPr>
            <p:cNvGrpSpPr>
              <a:grpSpLocks noChangeAspect="1"/>
            </p:cNvGrpSpPr>
            <p:nvPr/>
          </p:nvGrpSpPr>
          <p:grpSpPr>
            <a:xfrm>
              <a:off x="3212044" y="906601"/>
              <a:ext cx="2885012" cy="2904658"/>
              <a:chOff x="4605128" y="2461145"/>
              <a:chExt cx="3137601" cy="3158966"/>
            </a:xfrm>
          </p:grpSpPr>
          <p:pic>
            <p:nvPicPr>
              <p:cNvPr id="5" name="Picture 4">
                <a:extLst>
                  <a:ext uri="{FF2B5EF4-FFF2-40B4-BE49-F238E27FC236}">
                    <a16:creationId xmlns:a16="http://schemas.microsoft.com/office/drawing/2014/main" id="{BD44C346-BD89-70C7-AB76-D50CA0DB17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05128" y="2785471"/>
                <a:ext cx="2901557" cy="2834640"/>
              </a:xfrm>
              <a:prstGeom prst="rect">
                <a:avLst/>
              </a:prstGeom>
            </p:spPr>
          </p:pic>
          <p:sp>
            <p:nvSpPr>
              <p:cNvPr id="8" name="TextBox 7">
                <a:extLst>
                  <a:ext uri="{FF2B5EF4-FFF2-40B4-BE49-F238E27FC236}">
                    <a16:creationId xmlns:a16="http://schemas.microsoft.com/office/drawing/2014/main" id="{9233E2CF-F6B1-3320-9D96-F6A0806FD869}"/>
                  </a:ext>
                </a:extLst>
              </p:cNvPr>
              <p:cNvSpPr txBox="1"/>
              <p:nvPr/>
            </p:nvSpPr>
            <p:spPr>
              <a:xfrm>
                <a:off x="4605128" y="2461145"/>
                <a:ext cx="3137601" cy="267766"/>
              </a:xfrm>
              <a:prstGeom prst="rect">
                <a:avLst/>
              </a:prstGeom>
              <a:solidFill>
                <a:schemeClr val="bg1"/>
              </a:solidFill>
            </p:spPr>
            <p:txBody>
              <a:bodyPr wrap="square" bIns="0" rtlCol="0">
                <a:spAutoFit/>
              </a:bodyPr>
              <a:lstStyle/>
              <a:p>
                <a:pPr algn="ctr">
                  <a:lnSpc>
                    <a:spcPct val="90000"/>
                  </a:lnSpc>
                </a:pPr>
                <a:r>
                  <a:rPr lang="en-US" sz="1600" dirty="0"/>
                  <a:t>After Shipment</a:t>
                </a:r>
              </a:p>
            </p:txBody>
          </p:sp>
        </p:grpSp>
      </p:grpSp>
      <p:grpSp>
        <p:nvGrpSpPr>
          <p:cNvPr id="22" name="Group 21">
            <a:extLst>
              <a:ext uri="{FF2B5EF4-FFF2-40B4-BE49-F238E27FC236}">
                <a16:creationId xmlns:a16="http://schemas.microsoft.com/office/drawing/2014/main" id="{BEFF5C9A-976E-86B8-5BA2-D25CAA7020A3}"/>
              </a:ext>
            </a:extLst>
          </p:cNvPr>
          <p:cNvGrpSpPr>
            <a:grpSpLocks noChangeAspect="1"/>
          </p:cNvGrpSpPr>
          <p:nvPr/>
        </p:nvGrpSpPr>
        <p:grpSpPr>
          <a:xfrm>
            <a:off x="6311989" y="772361"/>
            <a:ext cx="2584150" cy="2672079"/>
            <a:chOff x="8808009" y="2488069"/>
            <a:chExt cx="2974612" cy="3075825"/>
          </a:xfrm>
        </p:grpSpPr>
        <p:pic>
          <p:nvPicPr>
            <p:cNvPr id="18" name="Picture 17">
              <a:extLst>
                <a:ext uri="{FF2B5EF4-FFF2-40B4-BE49-F238E27FC236}">
                  <a16:creationId xmlns:a16="http://schemas.microsoft.com/office/drawing/2014/main" id="{D6344D06-8F42-823A-4101-647E85589F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08010" y="2820694"/>
              <a:ext cx="2849125" cy="2743200"/>
            </a:xfrm>
            <a:prstGeom prst="rect">
              <a:avLst/>
            </a:prstGeom>
          </p:spPr>
        </p:pic>
        <p:sp>
          <p:nvSpPr>
            <p:cNvPr id="21" name="TextBox 20">
              <a:extLst>
                <a:ext uri="{FF2B5EF4-FFF2-40B4-BE49-F238E27FC236}">
                  <a16:creationId xmlns:a16="http://schemas.microsoft.com/office/drawing/2014/main" id="{9EDD4BFA-B210-1C44-D376-292139AEB2A8}"/>
                </a:ext>
              </a:extLst>
            </p:cNvPr>
            <p:cNvSpPr txBox="1"/>
            <p:nvPr/>
          </p:nvSpPr>
          <p:spPr>
            <a:xfrm>
              <a:off x="8808009" y="2488069"/>
              <a:ext cx="2974612" cy="267766"/>
            </a:xfrm>
            <a:prstGeom prst="rect">
              <a:avLst/>
            </a:prstGeom>
            <a:noFill/>
          </p:spPr>
          <p:txBody>
            <a:bodyPr wrap="square" bIns="0" rtlCol="0">
              <a:spAutoFit/>
            </a:bodyPr>
            <a:lstStyle/>
            <a:p>
              <a:pPr algn="ctr">
                <a:lnSpc>
                  <a:spcPct val="90000"/>
                </a:lnSpc>
              </a:pPr>
              <a:r>
                <a:rPr lang="en-US" sz="1600" dirty="0"/>
                <a:t>After Media Tumbling</a:t>
              </a:r>
            </a:p>
          </p:txBody>
        </p:sp>
      </p:grpSp>
      <p:grpSp>
        <p:nvGrpSpPr>
          <p:cNvPr id="11" name="Group 10">
            <a:extLst>
              <a:ext uri="{FF2B5EF4-FFF2-40B4-BE49-F238E27FC236}">
                <a16:creationId xmlns:a16="http://schemas.microsoft.com/office/drawing/2014/main" id="{8D2B6F97-A4A5-5D20-E4FA-BF70D4EAA675}"/>
              </a:ext>
            </a:extLst>
          </p:cNvPr>
          <p:cNvGrpSpPr>
            <a:grpSpLocks noChangeAspect="1"/>
          </p:cNvGrpSpPr>
          <p:nvPr/>
        </p:nvGrpSpPr>
        <p:grpSpPr>
          <a:xfrm>
            <a:off x="9377383" y="761426"/>
            <a:ext cx="2372545" cy="2672794"/>
            <a:chOff x="9254835" y="2485794"/>
            <a:chExt cx="2894658" cy="3260980"/>
          </a:xfrm>
        </p:grpSpPr>
        <p:pic>
          <p:nvPicPr>
            <p:cNvPr id="9" name="Picture 8" descr="A close-up of a white circle&#10;&#10;Description automatically generated">
              <a:extLst>
                <a:ext uri="{FF2B5EF4-FFF2-40B4-BE49-F238E27FC236}">
                  <a16:creationId xmlns:a16="http://schemas.microsoft.com/office/drawing/2014/main" id="{16B99055-3E1A-5B87-83DE-C22F6619A2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12678" y="2820694"/>
              <a:ext cx="2763208" cy="2926080"/>
            </a:xfrm>
            <a:prstGeom prst="rect">
              <a:avLst/>
            </a:prstGeom>
          </p:spPr>
        </p:pic>
        <p:sp>
          <p:nvSpPr>
            <p:cNvPr id="10" name="TextBox 9">
              <a:extLst>
                <a:ext uri="{FF2B5EF4-FFF2-40B4-BE49-F238E27FC236}">
                  <a16:creationId xmlns:a16="http://schemas.microsoft.com/office/drawing/2014/main" id="{EFF90DFB-3887-CEB6-4C40-D5227F57F432}"/>
                </a:ext>
              </a:extLst>
            </p:cNvPr>
            <p:cNvSpPr txBox="1"/>
            <p:nvPr/>
          </p:nvSpPr>
          <p:spPr>
            <a:xfrm>
              <a:off x="9254835" y="2485794"/>
              <a:ext cx="2894658" cy="326692"/>
            </a:xfrm>
            <a:prstGeom prst="rect">
              <a:avLst/>
            </a:prstGeom>
            <a:noFill/>
          </p:spPr>
          <p:txBody>
            <a:bodyPr wrap="square" bIns="0" rtlCol="0">
              <a:spAutoFit/>
            </a:bodyPr>
            <a:lstStyle/>
            <a:p>
              <a:pPr algn="ctr">
                <a:lnSpc>
                  <a:spcPct val="90000"/>
                </a:lnSpc>
              </a:pPr>
              <a:r>
                <a:rPr lang="en-US" sz="1600" dirty="0"/>
                <a:t>After 600-grit Sanding</a:t>
              </a:r>
            </a:p>
          </p:txBody>
        </p:sp>
      </p:grpSp>
      <p:grpSp>
        <p:nvGrpSpPr>
          <p:cNvPr id="16" name="Group 15">
            <a:extLst>
              <a:ext uri="{FF2B5EF4-FFF2-40B4-BE49-F238E27FC236}">
                <a16:creationId xmlns:a16="http://schemas.microsoft.com/office/drawing/2014/main" id="{CA503FE7-68E2-E589-4531-1452BD369FB6}"/>
              </a:ext>
            </a:extLst>
          </p:cNvPr>
          <p:cNvGrpSpPr/>
          <p:nvPr/>
        </p:nvGrpSpPr>
        <p:grpSpPr>
          <a:xfrm>
            <a:off x="6763854" y="3603625"/>
            <a:ext cx="4451329" cy="3032255"/>
            <a:chOff x="3771889" y="3773707"/>
            <a:chExt cx="4451329" cy="3032255"/>
          </a:xfrm>
        </p:grpSpPr>
        <p:pic>
          <p:nvPicPr>
            <p:cNvPr id="13" name="Picture 12" descr="A machine with pipes and a container&#10;&#10;Description automatically generated with medium confidence">
              <a:extLst>
                <a:ext uri="{FF2B5EF4-FFF2-40B4-BE49-F238E27FC236}">
                  <a16:creationId xmlns:a16="http://schemas.microsoft.com/office/drawing/2014/main" id="{D78186AC-24F6-971B-83CA-FF77D59EAB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28908" y="4048246"/>
              <a:ext cx="3937293" cy="2757716"/>
            </a:xfrm>
            <a:prstGeom prst="rect">
              <a:avLst/>
            </a:prstGeom>
          </p:spPr>
        </p:pic>
        <p:sp>
          <p:nvSpPr>
            <p:cNvPr id="15" name="TextBox 14">
              <a:extLst>
                <a:ext uri="{FF2B5EF4-FFF2-40B4-BE49-F238E27FC236}">
                  <a16:creationId xmlns:a16="http://schemas.microsoft.com/office/drawing/2014/main" id="{32E16F2D-DB7D-B148-979D-A0BD8CC5EDC1}"/>
                </a:ext>
              </a:extLst>
            </p:cNvPr>
            <p:cNvSpPr txBox="1"/>
            <p:nvPr/>
          </p:nvSpPr>
          <p:spPr>
            <a:xfrm>
              <a:off x="3771889" y="3773707"/>
              <a:ext cx="4451329" cy="240066"/>
            </a:xfrm>
            <a:prstGeom prst="rect">
              <a:avLst/>
            </a:prstGeom>
            <a:noFill/>
          </p:spPr>
          <p:txBody>
            <a:bodyPr wrap="square" bIns="0" rtlCol="0">
              <a:spAutoFit/>
            </a:bodyPr>
            <a:lstStyle/>
            <a:p>
              <a:pPr algn="ctr">
                <a:lnSpc>
                  <a:spcPct val="90000"/>
                </a:lnSpc>
              </a:pPr>
              <a:r>
                <a:rPr lang="en-US" sz="1400" dirty="0"/>
                <a:t>Removing oxide layer from samples at SNS</a:t>
              </a:r>
            </a:p>
          </p:txBody>
        </p:sp>
      </p:grpSp>
      <p:grpSp>
        <p:nvGrpSpPr>
          <p:cNvPr id="33" name="Group 32">
            <a:extLst>
              <a:ext uri="{FF2B5EF4-FFF2-40B4-BE49-F238E27FC236}">
                <a16:creationId xmlns:a16="http://schemas.microsoft.com/office/drawing/2014/main" id="{5701C593-2211-7363-DCF8-56819408DBD8}"/>
              </a:ext>
            </a:extLst>
          </p:cNvPr>
          <p:cNvGrpSpPr/>
          <p:nvPr/>
        </p:nvGrpSpPr>
        <p:grpSpPr>
          <a:xfrm>
            <a:off x="266483" y="3540873"/>
            <a:ext cx="6045506" cy="2884131"/>
            <a:chOff x="424470" y="3628802"/>
            <a:chExt cx="6045506" cy="2884131"/>
          </a:xfrm>
        </p:grpSpPr>
        <p:grpSp>
          <p:nvGrpSpPr>
            <p:cNvPr id="17" name="Group 16">
              <a:extLst>
                <a:ext uri="{FF2B5EF4-FFF2-40B4-BE49-F238E27FC236}">
                  <a16:creationId xmlns:a16="http://schemas.microsoft.com/office/drawing/2014/main" id="{EBC3523F-B78B-0FF4-ADE3-A2CC89287ABD}"/>
                </a:ext>
              </a:extLst>
            </p:cNvPr>
            <p:cNvGrpSpPr>
              <a:grpSpLocks noChangeAspect="1"/>
            </p:cNvGrpSpPr>
            <p:nvPr/>
          </p:nvGrpSpPr>
          <p:grpSpPr>
            <a:xfrm>
              <a:off x="424470" y="4005863"/>
              <a:ext cx="6045506" cy="2507070"/>
              <a:chOff x="145924" y="1253332"/>
              <a:chExt cx="11193625" cy="4641991"/>
            </a:xfrm>
          </p:grpSpPr>
          <p:pic>
            <p:nvPicPr>
              <p:cNvPr id="23" name="Picture 22">
                <a:extLst>
                  <a:ext uri="{FF2B5EF4-FFF2-40B4-BE49-F238E27FC236}">
                    <a16:creationId xmlns:a16="http://schemas.microsoft.com/office/drawing/2014/main" id="{058E2819-EAEB-129B-9652-076C885F7A8B}"/>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2943902" y="1390975"/>
                <a:ext cx="4572000" cy="4504348"/>
              </a:xfrm>
              <a:prstGeom prst="rect">
                <a:avLst/>
              </a:prstGeom>
            </p:spPr>
          </p:pic>
          <p:sp>
            <p:nvSpPr>
              <p:cNvPr id="24" name="TextBox 23">
                <a:extLst>
                  <a:ext uri="{FF2B5EF4-FFF2-40B4-BE49-F238E27FC236}">
                    <a16:creationId xmlns:a16="http://schemas.microsoft.com/office/drawing/2014/main" id="{D0866088-135F-FD19-2253-7A62812E0CD8}"/>
                  </a:ext>
                </a:extLst>
              </p:cNvPr>
              <p:cNvSpPr txBox="1"/>
              <p:nvPr/>
            </p:nvSpPr>
            <p:spPr>
              <a:xfrm>
                <a:off x="145924" y="4687785"/>
                <a:ext cx="2800222" cy="702215"/>
              </a:xfrm>
              <a:prstGeom prst="rect">
                <a:avLst/>
              </a:prstGeom>
              <a:noFill/>
            </p:spPr>
            <p:txBody>
              <a:bodyPr wrap="square" rtlCol="0">
                <a:spAutoFit/>
              </a:bodyPr>
              <a:lstStyle/>
              <a:p>
                <a:pPr algn="ctr">
                  <a:lnSpc>
                    <a:spcPct val="90000"/>
                  </a:lnSpc>
                </a:pPr>
                <a:r>
                  <a:rPr lang="en-US" sz="1200" dirty="0"/>
                  <a:t>First Touch-off Point (Successful)</a:t>
                </a:r>
              </a:p>
            </p:txBody>
          </p:sp>
          <p:sp>
            <p:nvSpPr>
              <p:cNvPr id="25" name="TextBox 24">
                <a:extLst>
                  <a:ext uri="{FF2B5EF4-FFF2-40B4-BE49-F238E27FC236}">
                    <a16:creationId xmlns:a16="http://schemas.microsoft.com/office/drawing/2014/main" id="{D4D5E669-0F4F-85D6-1AE1-04AE532B0915}"/>
                  </a:ext>
                </a:extLst>
              </p:cNvPr>
              <p:cNvSpPr txBox="1"/>
              <p:nvPr/>
            </p:nvSpPr>
            <p:spPr>
              <a:xfrm>
                <a:off x="7683469" y="1253332"/>
                <a:ext cx="3656080" cy="1094144"/>
              </a:xfrm>
              <a:prstGeom prst="rect">
                <a:avLst/>
              </a:prstGeom>
              <a:noFill/>
            </p:spPr>
            <p:txBody>
              <a:bodyPr wrap="square" rtlCol="0">
                <a:spAutoFit/>
              </a:bodyPr>
              <a:lstStyle/>
              <a:p>
                <a:pPr algn="ctr">
                  <a:lnSpc>
                    <a:spcPct val="90000"/>
                  </a:lnSpc>
                </a:pPr>
                <a:r>
                  <a:rPr lang="en-US" sz="1200" dirty="0"/>
                  <a:t>Attempts at a Second Touch-off Point</a:t>
                </a:r>
              </a:p>
              <a:p>
                <a:pPr algn="ctr">
                  <a:lnSpc>
                    <a:spcPct val="90000"/>
                  </a:lnSpc>
                </a:pPr>
                <a:r>
                  <a:rPr lang="en-US" sz="1200" dirty="0"/>
                  <a:t>(Not Successful)</a:t>
                </a:r>
              </a:p>
            </p:txBody>
          </p:sp>
          <p:cxnSp>
            <p:nvCxnSpPr>
              <p:cNvPr id="26" name="Straight Arrow Connector 25">
                <a:extLst>
                  <a:ext uri="{FF2B5EF4-FFF2-40B4-BE49-F238E27FC236}">
                    <a16:creationId xmlns:a16="http://schemas.microsoft.com/office/drawing/2014/main" id="{340BA102-F86F-3369-5165-CF912F4BA70F}"/>
                  </a:ext>
                </a:extLst>
              </p:cNvPr>
              <p:cNvCxnSpPr>
                <a:cxnSpLocks/>
              </p:cNvCxnSpPr>
              <p:nvPr/>
            </p:nvCxnSpPr>
            <p:spPr>
              <a:xfrm flipV="1">
                <a:off x="2638326" y="3819024"/>
                <a:ext cx="1372161" cy="1029216"/>
              </a:xfrm>
              <a:prstGeom prst="straightConnector1">
                <a:avLst/>
              </a:prstGeom>
              <a:ln w="6350">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3AF5DBD-1979-BA2B-041D-50EFD192F7EF}"/>
                  </a:ext>
                </a:extLst>
              </p:cNvPr>
              <p:cNvCxnSpPr>
                <a:cxnSpLocks/>
              </p:cNvCxnSpPr>
              <p:nvPr/>
            </p:nvCxnSpPr>
            <p:spPr>
              <a:xfrm flipH="1">
                <a:off x="6064900" y="1501825"/>
                <a:ext cx="1710104" cy="907776"/>
              </a:xfrm>
              <a:prstGeom prst="straightConnector1">
                <a:avLst/>
              </a:prstGeom>
              <a:ln w="6350">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C4B0DAB-BA9B-0D7F-DC10-A6ADE11541E7}"/>
                  </a:ext>
                </a:extLst>
              </p:cNvPr>
              <p:cNvCxnSpPr>
                <a:cxnSpLocks/>
              </p:cNvCxnSpPr>
              <p:nvPr/>
            </p:nvCxnSpPr>
            <p:spPr>
              <a:xfrm flipH="1">
                <a:off x="6384589" y="1501825"/>
                <a:ext cx="1390416" cy="1140939"/>
              </a:xfrm>
              <a:prstGeom prst="straightConnector1">
                <a:avLst/>
              </a:prstGeom>
              <a:ln w="6350">
                <a:solidFill>
                  <a:srgbClr val="FF0000"/>
                </a:solidFill>
                <a:tailEnd type="stealth"/>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60DDB10-DEF0-9E19-07BC-B9681795EB95}"/>
                  </a:ext>
                </a:extLst>
              </p:cNvPr>
              <p:cNvSpPr txBox="1"/>
              <p:nvPr/>
            </p:nvSpPr>
            <p:spPr>
              <a:xfrm>
                <a:off x="7683469" y="2871736"/>
                <a:ext cx="2813146" cy="786417"/>
              </a:xfrm>
              <a:prstGeom prst="rect">
                <a:avLst/>
              </a:prstGeom>
              <a:noFill/>
            </p:spPr>
            <p:txBody>
              <a:bodyPr wrap="square" rtlCol="0">
                <a:spAutoFit/>
              </a:bodyPr>
              <a:lstStyle/>
              <a:p>
                <a:pPr algn="ctr">
                  <a:lnSpc>
                    <a:spcPct val="90000"/>
                  </a:lnSpc>
                </a:pPr>
                <a:r>
                  <a:rPr lang="en-US" sz="1200" dirty="0"/>
                  <a:t>Entrance of Skim-cut Attempt</a:t>
                </a:r>
              </a:p>
            </p:txBody>
          </p:sp>
          <p:cxnSp>
            <p:nvCxnSpPr>
              <p:cNvPr id="30" name="Straight Arrow Connector 29">
                <a:extLst>
                  <a:ext uri="{FF2B5EF4-FFF2-40B4-BE49-F238E27FC236}">
                    <a16:creationId xmlns:a16="http://schemas.microsoft.com/office/drawing/2014/main" id="{26A2270F-EAD5-A79B-471D-AA866D4E98DD}"/>
                  </a:ext>
                </a:extLst>
              </p:cNvPr>
              <p:cNvCxnSpPr>
                <a:cxnSpLocks/>
              </p:cNvCxnSpPr>
              <p:nvPr/>
            </p:nvCxnSpPr>
            <p:spPr>
              <a:xfrm flipH="1">
                <a:off x="7084200" y="3264945"/>
                <a:ext cx="951706" cy="427255"/>
              </a:xfrm>
              <a:prstGeom prst="straightConnector1">
                <a:avLst/>
              </a:prstGeom>
              <a:ln w="6350">
                <a:solidFill>
                  <a:srgbClr val="FF0000"/>
                </a:solidFill>
                <a:tailEnd type="stealth"/>
              </a:ln>
            </p:spPr>
            <p:style>
              <a:lnRef idx="2">
                <a:schemeClr val="accent1"/>
              </a:lnRef>
              <a:fillRef idx="0">
                <a:schemeClr val="accent1"/>
              </a:fillRef>
              <a:effectRef idx="1">
                <a:schemeClr val="accent1"/>
              </a:effectRef>
              <a:fontRef idx="minor">
                <a:schemeClr val="tx1"/>
              </a:fontRef>
            </p:style>
          </p:cxnSp>
        </p:grpSp>
        <p:sp>
          <p:nvSpPr>
            <p:cNvPr id="32" name="TextBox 31">
              <a:extLst>
                <a:ext uri="{FF2B5EF4-FFF2-40B4-BE49-F238E27FC236}">
                  <a16:creationId xmlns:a16="http://schemas.microsoft.com/office/drawing/2014/main" id="{75507C08-8EAC-5E1A-F08A-23D7F9CC6638}"/>
                </a:ext>
              </a:extLst>
            </p:cNvPr>
            <p:cNvSpPr txBox="1"/>
            <p:nvPr/>
          </p:nvSpPr>
          <p:spPr>
            <a:xfrm>
              <a:off x="2156855" y="3628802"/>
              <a:ext cx="2026785" cy="433965"/>
            </a:xfrm>
            <a:prstGeom prst="rect">
              <a:avLst/>
            </a:prstGeom>
            <a:noFill/>
          </p:spPr>
          <p:txBody>
            <a:bodyPr wrap="square" bIns="0" rtlCol="0">
              <a:spAutoFit/>
            </a:bodyPr>
            <a:lstStyle/>
            <a:p>
              <a:pPr algn="ctr">
                <a:lnSpc>
                  <a:spcPct val="90000"/>
                </a:lnSpc>
              </a:pPr>
              <a:r>
                <a:rPr lang="en-US" sz="1400" dirty="0"/>
                <a:t>Touch-off attempts after 600 grit sanding</a:t>
              </a:r>
            </a:p>
          </p:txBody>
        </p:sp>
      </p:grpSp>
      <p:grpSp>
        <p:nvGrpSpPr>
          <p:cNvPr id="38" name="Group 37">
            <a:extLst>
              <a:ext uri="{FF2B5EF4-FFF2-40B4-BE49-F238E27FC236}">
                <a16:creationId xmlns:a16="http://schemas.microsoft.com/office/drawing/2014/main" id="{29079187-A1E4-6733-4D6E-7D3FDB7CEF5C}"/>
              </a:ext>
            </a:extLst>
          </p:cNvPr>
          <p:cNvGrpSpPr/>
          <p:nvPr/>
        </p:nvGrpSpPr>
        <p:grpSpPr>
          <a:xfrm>
            <a:off x="0" y="-2438"/>
            <a:ext cx="12192000" cy="6858000"/>
            <a:chOff x="0" y="0"/>
            <a:chExt cx="12192000" cy="6858000"/>
          </a:xfrm>
        </p:grpSpPr>
        <p:sp>
          <p:nvSpPr>
            <p:cNvPr id="36" name="Rectangle 35">
              <a:extLst>
                <a:ext uri="{FF2B5EF4-FFF2-40B4-BE49-F238E27FC236}">
                  <a16:creationId xmlns:a16="http://schemas.microsoft.com/office/drawing/2014/main" id="{D7ACC21D-CB92-ACAF-E9CB-AB5975890E89}"/>
                </a:ext>
              </a:extLst>
            </p:cNvPr>
            <p:cNvSpPr/>
            <p:nvPr/>
          </p:nvSpPr>
          <p:spPr>
            <a:xfrm>
              <a:off x="0" y="0"/>
              <a:ext cx="12192000" cy="6858000"/>
            </a:xfrm>
            <a:prstGeom prst="rect">
              <a:avLst/>
            </a:prstGeom>
            <a:solidFill>
              <a:schemeClr val="bg1">
                <a:lumMod val="65000"/>
                <a:alpha val="75000"/>
              </a:scheme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35" name="Picture 34">
              <a:extLst>
                <a:ext uri="{FF2B5EF4-FFF2-40B4-BE49-F238E27FC236}">
                  <a16:creationId xmlns:a16="http://schemas.microsoft.com/office/drawing/2014/main" id="{7AC6BBDF-CB97-209B-C746-99F123FA11B9}"/>
                </a:ext>
              </a:extLst>
            </p:cNvPr>
            <p:cNvPicPr>
              <a:picLocks noChangeAspect="1"/>
            </p:cNvPicPr>
            <p:nvPr/>
          </p:nvPicPr>
          <p:blipFill>
            <a:blip r:embed="rId9"/>
            <a:stretch>
              <a:fillRect/>
            </a:stretch>
          </p:blipFill>
          <p:spPr>
            <a:xfrm>
              <a:off x="6626992" y="961009"/>
              <a:ext cx="4993345" cy="4861071"/>
            </a:xfrm>
            <a:prstGeom prst="rect">
              <a:avLst/>
            </a:prstGeom>
          </p:spPr>
        </p:pic>
        <p:pic>
          <p:nvPicPr>
            <p:cNvPr id="37" name="Picture 36" descr="A person in a mask&#10;&#10;Description automatically generated">
              <a:extLst>
                <a:ext uri="{FF2B5EF4-FFF2-40B4-BE49-F238E27FC236}">
                  <a16:creationId xmlns:a16="http://schemas.microsoft.com/office/drawing/2014/main" id="{EA5AB60B-BA63-EA47-8199-FF8B2FC45AC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58114" y="956005"/>
              <a:ext cx="5215672" cy="4861070"/>
            </a:xfrm>
            <a:prstGeom prst="rect">
              <a:avLst/>
            </a:prstGeom>
          </p:spPr>
        </p:pic>
      </p:grpSp>
    </p:spTree>
    <p:extLst>
      <p:ext uri="{BB962C8B-B14F-4D97-AF65-F5344CB8AC3E}">
        <p14:creationId xmlns:p14="http://schemas.microsoft.com/office/powerpoint/2010/main" val="21617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45F9F-A681-9E8A-9685-54F530A4C0C0}"/>
              </a:ext>
            </a:extLst>
          </p:cNvPr>
          <p:cNvSpPr>
            <a:spLocks noGrp="1"/>
          </p:cNvSpPr>
          <p:nvPr>
            <p:ph type="title"/>
          </p:nvPr>
        </p:nvSpPr>
        <p:spPr>
          <a:xfrm>
            <a:off x="512890" y="23634"/>
            <a:ext cx="11422261" cy="757130"/>
          </a:xfrm>
        </p:spPr>
        <p:txBody>
          <a:bodyPr/>
          <a:lstStyle/>
          <a:p>
            <a:r>
              <a:rPr lang="en-US" sz="2400" dirty="0"/>
              <a:t>After much delay…progress was made on fabricating specimens from the Al6061-T6 PBW samples</a:t>
            </a:r>
          </a:p>
        </p:txBody>
      </p:sp>
      <p:grpSp>
        <p:nvGrpSpPr>
          <p:cNvPr id="12" name="Group 11">
            <a:extLst>
              <a:ext uri="{FF2B5EF4-FFF2-40B4-BE49-F238E27FC236}">
                <a16:creationId xmlns:a16="http://schemas.microsoft.com/office/drawing/2014/main" id="{C3BBE6D3-978B-AE1F-32E3-1151939830C9}"/>
              </a:ext>
            </a:extLst>
          </p:cNvPr>
          <p:cNvGrpSpPr>
            <a:grpSpLocks noChangeAspect="1"/>
          </p:cNvGrpSpPr>
          <p:nvPr/>
        </p:nvGrpSpPr>
        <p:grpSpPr>
          <a:xfrm>
            <a:off x="623796" y="4312453"/>
            <a:ext cx="5643806" cy="1962389"/>
            <a:chOff x="2833847" y="4139064"/>
            <a:chExt cx="6892173" cy="2396455"/>
          </a:xfrm>
        </p:grpSpPr>
        <p:pic>
          <p:nvPicPr>
            <p:cNvPr id="6" name="Picture 5" descr="A metal object with holes&#10;&#10;Description automatically generated">
              <a:extLst>
                <a:ext uri="{FF2B5EF4-FFF2-40B4-BE49-F238E27FC236}">
                  <a16:creationId xmlns:a16="http://schemas.microsoft.com/office/drawing/2014/main" id="{157CE082-EBA0-249A-BF74-F9AC9481CBB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5350083" y="2271407"/>
              <a:ext cx="1747876" cy="6780347"/>
            </a:xfrm>
            <a:prstGeom prst="rect">
              <a:avLst/>
            </a:prstGeom>
          </p:spPr>
        </p:pic>
        <p:sp>
          <p:nvSpPr>
            <p:cNvPr id="8" name="TextBox 7">
              <a:extLst>
                <a:ext uri="{FF2B5EF4-FFF2-40B4-BE49-F238E27FC236}">
                  <a16:creationId xmlns:a16="http://schemas.microsoft.com/office/drawing/2014/main" id="{50F7E19F-696F-2C7C-539D-C854F42ADCB3}"/>
                </a:ext>
              </a:extLst>
            </p:cNvPr>
            <p:cNvSpPr txBox="1"/>
            <p:nvPr/>
          </p:nvSpPr>
          <p:spPr>
            <a:xfrm>
              <a:off x="3409561" y="4139064"/>
              <a:ext cx="6316459" cy="586332"/>
            </a:xfrm>
            <a:prstGeom prst="rect">
              <a:avLst/>
            </a:prstGeom>
            <a:noFill/>
          </p:spPr>
          <p:txBody>
            <a:bodyPr wrap="square" rtlCol="0">
              <a:spAutoFit/>
            </a:bodyPr>
            <a:lstStyle/>
            <a:p>
              <a:pPr algn="ctr">
                <a:lnSpc>
                  <a:spcPct val="90000"/>
                </a:lnSpc>
              </a:pPr>
              <a:r>
                <a:rPr lang="en-US" sz="1400" dirty="0"/>
                <a:t>Second cut stopped at large burr (with oxide) – burr was mechanical removed, and cut was successfully made</a:t>
              </a:r>
            </a:p>
          </p:txBody>
        </p:sp>
        <p:cxnSp>
          <p:nvCxnSpPr>
            <p:cNvPr id="9" name="Straight Arrow Connector 8">
              <a:extLst>
                <a:ext uri="{FF2B5EF4-FFF2-40B4-BE49-F238E27FC236}">
                  <a16:creationId xmlns:a16="http://schemas.microsoft.com/office/drawing/2014/main" id="{BE11C7CB-9A79-01C0-4983-B1C982F33619}"/>
                </a:ext>
              </a:extLst>
            </p:cNvPr>
            <p:cNvCxnSpPr>
              <a:cxnSpLocks/>
            </p:cNvCxnSpPr>
            <p:nvPr/>
          </p:nvCxnSpPr>
          <p:spPr>
            <a:xfrm flipH="1">
              <a:off x="5533147" y="4653280"/>
              <a:ext cx="824059" cy="811355"/>
            </a:xfrm>
            <a:prstGeom prst="straightConnector1">
              <a:avLst/>
            </a:prstGeom>
            <a:ln w="9525">
              <a:solidFill>
                <a:srgbClr val="FF0000"/>
              </a:solidFill>
              <a:miter lim="800000"/>
              <a:tailEnd type="stealth"/>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E639F227-20A1-9D3A-33BF-3F73749E6945}"/>
              </a:ext>
            </a:extLst>
          </p:cNvPr>
          <p:cNvGrpSpPr>
            <a:grpSpLocks noChangeAspect="1"/>
          </p:cNvGrpSpPr>
          <p:nvPr/>
        </p:nvGrpSpPr>
        <p:grpSpPr>
          <a:xfrm>
            <a:off x="1189998" y="964939"/>
            <a:ext cx="4419832" cy="2965647"/>
            <a:chOff x="3335640" y="607627"/>
            <a:chExt cx="5341009" cy="3583746"/>
          </a:xfrm>
        </p:grpSpPr>
        <p:pic>
          <p:nvPicPr>
            <p:cNvPr id="3" name="Picture 2">
              <a:extLst>
                <a:ext uri="{FF2B5EF4-FFF2-40B4-BE49-F238E27FC236}">
                  <a16:creationId xmlns:a16="http://schemas.microsoft.com/office/drawing/2014/main" id="{8DD920A0-E151-77F2-BEEF-A1024321344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335640" y="1187057"/>
              <a:ext cx="5341009" cy="3004316"/>
            </a:xfrm>
            <a:prstGeom prst="rect">
              <a:avLst/>
            </a:prstGeom>
          </p:spPr>
        </p:pic>
        <p:sp>
          <p:nvSpPr>
            <p:cNvPr id="7" name="TextBox 6">
              <a:extLst>
                <a:ext uri="{FF2B5EF4-FFF2-40B4-BE49-F238E27FC236}">
                  <a16:creationId xmlns:a16="http://schemas.microsoft.com/office/drawing/2014/main" id="{A9385A6D-AF22-98B4-4582-8B64D9ECDE42}"/>
                </a:ext>
              </a:extLst>
            </p:cNvPr>
            <p:cNvSpPr txBox="1"/>
            <p:nvPr/>
          </p:nvSpPr>
          <p:spPr>
            <a:xfrm>
              <a:off x="6419267" y="607627"/>
              <a:ext cx="2257382" cy="480131"/>
            </a:xfrm>
            <a:prstGeom prst="rect">
              <a:avLst/>
            </a:prstGeom>
            <a:noFill/>
          </p:spPr>
          <p:txBody>
            <a:bodyPr wrap="square" rtlCol="0">
              <a:spAutoFit/>
            </a:bodyPr>
            <a:lstStyle/>
            <a:p>
              <a:pPr algn="ctr">
                <a:lnSpc>
                  <a:spcPct val="90000"/>
                </a:lnSpc>
              </a:pPr>
              <a:r>
                <a:rPr lang="en-US" sz="1400" dirty="0"/>
                <a:t>First cut stopped at oxide on channel</a:t>
              </a:r>
            </a:p>
          </p:txBody>
        </p:sp>
        <p:cxnSp>
          <p:nvCxnSpPr>
            <p:cNvPr id="10" name="Straight Arrow Connector 9">
              <a:extLst>
                <a:ext uri="{FF2B5EF4-FFF2-40B4-BE49-F238E27FC236}">
                  <a16:creationId xmlns:a16="http://schemas.microsoft.com/office/drawing/2014/main" id="{F4988E5C-E949-D1BB-BBD5-5A2F41A90BD1}"/>
                </a:ext>
              </a:extLst>
            </p:cNvPr>
            <p:cNvCxnSpPr>
              <a:cxnSpLocks/>
            </p:cNvCxnSpPr>
            <p:nvPr/>
          </p:nvCxnSpPr>
          <p:spPr>
            <a:xfrm flipH="1">
              <a:off x="6571490" y="1113896"/>
              <a:ext cx="639319" cy="689852"/>
            </a:xfrm>
            <a:prstGeom prst="straightConnector1">
              <a:avLst/>
            </a:prstGeom>
            <a:ln w="9525">
              <a:solidFill>
                <a:srgbClr val="FF0000"/>
              </a:solidFill>
              <a:miter lim="800000"/>
              <a:tailEnd type="stealt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11F24513-9EB0-CF97-E079-CEFD4CA7EB10}"/>
              </a:ext>
            </a:extLst>
          </p:cNvPr>
          <p:cNvGrpSpPr/>
          <p:nvPr/>
        </p:nvGrpSpPr>
        <p:grpSpPr>
          <a:xfrm>
            <a:off x="6740555" y="704056"/>
            <a:ext cx="4958617" cy="2885809"/>
            <a:chOff x="2375446" y="763140"/>
            <a:chExt cx="7629293" cy="4415475"/>
          </a:xfrm>
        </p:grpSpPr>
        <p:grpSp>
          <p:nvGrpSpPr>
            <p:cNvPr id="15" name="Group 14">
              <a:extLst>
                <a:ext uri="{FF2B5EF4-FFF2-40B4-BE49-F238E27FC236}">
                  <a16:creationId xmlns:a16="http://schemas.microsoft.com/office/drawing/2014/main" id="{F778AD49-A562-7C17-E2BC-1FF90FB9C37E}"/>
                </a:ext>
              </a:extLst>
            </p:cNvPr>
            <p:cNvGrpSpPr>
              <a:grpSpLocks noChangeAspect="1"/>
            </p:cNvGrpSpPr>
            <p:nvPr/>
          </p:nvGrpSpPr>
          <p:grpSpPr>
            <a:xfrm>
              <a:off x="2375446" y="1486097"/>
              <a:ext cx="7472246" cy="3692518"/>
              <a:chOff x="1301026" y="430371"/>
              <a:chExt cx="9804412" cy="4844992"/>
            </a:xfrm>
          </p:grpSpPr>
          <p:pic>
            <p:nvPicPr>
              <p:cNvPr id="18" name="Picture 17" descr="A ruler and a circular object&#10;&#10;Description automatically generated">
                <a:extLst>
                  <a:ext uri="{FF2B5EF4-FFF2-40B4-BE49-F238E27FC236}">
                    <a16:creationId xmlns:a16="http://schemas.microsoft.com/office/drawing/2014/main" id="{26434D6E-8823-D62B-672A-4FA42FCB72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01026" y="430371"/>
                <a:ext cx="4805203" cy="4844990"/>
              </a:xfrm>
              <a:prstGeom prst="rect">
                <a:avLst/>
              </a:prstGeom>
            </p:spPr>
          </p:pic>
          <p:pic>
            <p:nvPicPr>
              <p:cNvPr id="19" name="Picture 18" descr="A ruler and a circle&#10;&#10;Description automatically generated">
                <a:extLst>
                  <a:ext uri="{FF2B5EF4-FFF2-40B4-BE49-F238E27FC236}">
                    <a16:creationId xmlns:a16="http://schemas.microsoft.com/office/drawing/2014/main" id="{B94E61F8-0B8E-2FFE-D74A-56EAF3D412D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71849" y="430373"/>
                <a:ext cx="4633589" cy="4844990"/>
              </a:xfrm>
              <a:prstGeom prst="rect">
                <a:avLst/>
              </a:prstGeom>
            </p:spPr>
          </p:pic>
        </p:grpSp>
        <p:sp>
          <p:nvSpPr>
            <p:cNvPr id="16" name="TextBox 15">
              <a:extLst>
                <a:ext uri="{FF2B5EF4-FFF2-40B4-BE49-F238E27FC236}">
                  <a16:creationId xmlns:a16="http://schemas.microsoft.com/office/drawing/2014/main" id="{EAE9716E-6BD5-B3DD-6953-A4B579167249}"/>
                </a:ext>
              </a:extLst>
            </p:cNvPr>
            <p:cNvSpPr txBox="1"/>
            <p:nvPr/>
          </p:nvSpPr>
          <p:spPr>
            <a:xfrm>
              <a:off x="2375446" y="763140"/>
              <a:ext cx="3662194" cy="734631"/>
            </a:xfrm>
            <a:prstGeom prst="rect">
              <a:avLst/>
            </a:prstGeom>
            <a:noFill/>
          </p:spPr>
          <p:txBody>
            <a:bodyPr wrap="square" rtlCol="0">
              <a:spAutoFit/>
            </a:bodyPr>
            <a:lstStyle/>
            <a:p>
              <a:pPr algn="ctr">
                <a:lnSpc>
                  <a:spcPct val="90000"/>
                </a:lnSpc>
              </a:pPr>
              <a:r>
                <a:rPr lang="en-US" sz="1400" dirty="0"/>
                <a:t>Upstream side of Right-side sample facing holes</a:t>
              </a:r>
            </a:p>
          </p:txBody>
        </p:sp>
        <p:sp>
          <p:nvSpPr>
            <p:cNvPr id="17" name="TextBox 16">
              <a:extLst>
                <a:ext uri="{FF2B5EF4-FFF2-40B4-BE49-F238E27FC236}">
                  <a16:creationId xmlns:a16="http://schemas.microsoft.com/office/drawing/2014/main" id="{91669DAE-346E-4D5D-0405-AA426911AD79}"/>
                </a:ext>
              </a:extLst>
            </p:cNvPr>
            <p:cNvSpPr txBox="1"/>
            <p:nvPr/>
          </p:nvSpPr>
          <p:spPr>
            <a:xfrm>
              <a:off x="6159244" y="763140"/>
              <a:ext cx="3845495" cy="734631"/>
            </a:xfrm>
            <a:prstGeom prst="rect">
              <a:avLst/>
            </a:prstGeom>
            <a:noFill/>
          </p:spPr>
          <p:txBody>
            <a:bodyPr wrap="square" rtlCol="0">
              <a:spAutoFit/>
            </a:bodyPr>
            <a:lstStyle/>
            <a:p>
              <a:pPr algn="ctr">
                <a:lnSpc>
                  <a:spcPct val="90000"/>
                </a:lnSpc>
              </a:pPr>
              <a:r>
                <a:rPr lang="en-US" sz="1400" dirty="0"/>
                <a:t>Upstream side of Right-side sample facing upstream</a:t>
              </a:r>
            </a:p>
          </p:txBody>
        </p:sp>
      </p:grpSp>
      <p:grpSp>
        <p:nvGrpSpPr>
          <p:cNvPr id="22" name="Group 21">
            <a:extLst>
              <a:ext uri="{FF2B5EF4-FFF2-40B4-BE49-F238E27FC236}">
                <a16:creationId xmlns:a16="http://schemas.microsoft.com/office/drawing/2014/main" id="{C426613D-61BD-2768-26DA-DB65D0964C53}"/>
              </a:ext>
            </a:extLst>
          </p:cNvPr>
          <p:cNvGrpSpPr>
            <a:grpSpLocks noChangeAspect="1"/>
          </p:cNvGrpSpPr>
          <p:nvPr/>
        </p:nvGrpSpPr>
        <p:grpSpPr>
          <a:xfrm>
            <a:off x="7691054" y="3693915"/>
            <a:ext cx="3017520" cy="3066263"/>
            <a:chOff x="7704685" y="3653275"/>
            <a:chExt cx="2926913" cy="2974192"/>
          </a:xfrm>
        </p:grpSpPr>
        <p:pic>
          <p:nvPicPr>
            <p:cNvPr id="20" name="Picture 19" descr="A circular object with a circular pattern&#10;&#10;Description automatically generated">
              <a:extLst>
                <a:ext uri="{FF2B5EF4-FFF2-40B4-BE49-F238E27FC236}">
                  <a16:creationId xmlns:a16="http://schemas.microsoft.com/office/drawing/2014/main" id="{0376AF65-ABC1-327B-B2DF-A045381908B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04685" y="3919189"/>
              <a:ext cx="2926913" cy="2708278"/>
            </a:xfrm>
            <a:prstGeom prst="rect">
              <a:avLst/>
            </a:prstGeom>
          </p:spPr>
        </p:pic>
        <p:sp>
          <p:nvSpPr>
            <p:cNvPr id="21" name="TextBox 20">
              <a:extLst>
                <a:ext uri="{FF2B5EF4-FFF2-40B4-BE49-F238E27FC236}">
                  <a16:creationId xmlns:a16="http://schemas.microsoft.com/office/drawing/2014/main" id="{887B0731-BFA1-B170-D709-ABD269FCC262}"/>
                </a:ext>
              </a:extLst>
            </p:cNvPr>
            <p:cNvSpPr txBox="1"/>
            <p:nvPr/>
          </p:nvSpPr>
          <p:spPr>
            <a:xfrm>
              <a:off x="7704685" y="3653275"/>
              <a:ext cx="2926913" cy="286232"/>
            </a:xfrm>
            <a:prstGeom prst="rect">
              <a:avLst/>
            </a:prstGeom>
            <a:noFill/>
          </p:spPr>
          <p:txBody>
            <a:bodyPr wrap="square" rtlCol="0">
              <a:spAutoFit/>
            </a:bodyPr>
            <a:lstStyle/>
            <a:p>
              <a:pPr algn="ctr">
                <a:lnSpc>
                  <a:spcPct val="90000"/>
                </a:lnSpc>
              </a:pPr>
              <a:r>
                <a:rPr lang="en-US" sz="1400" dirty="0"/>
                <a:t>Right-side sample after first cut</a:t>
              </a:r>
            </a:p>
          </p:txBody>
        </p:sp>
      </p:grpSp>
    </p:spTree>
    <p:extLst>
      <p:ext uri="{BB962C8B-B14F-4D97-AF65-F5344CB8AC3E}">
        <p14:creationId xmlns:p14="http://schemas.microsoft.com/office/powerpoint/2010/main" val="232621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8F90-05E7-BD9B-6EC8-D7954EB2AF01}"/>
              </a:ext>
            </a:extLst>
          </p:cNvPr>
          <p:cNvSpPr>
            <a:spLocks noGrp="1"/>
          </p:cNvSpPr>
          <p:nvPr>
            <p:ph type="title"/>
          </p:nvPr>
        </p:nvSpPr>
        <p:spPr>
          <a:xfrm>
            <a:off x="431245" y="67642"/>
            <a:ext cx="11422261" cy="867930"/>
          </a:xfrm>
        </p:spPr>
        <p:txBody>
          <a:bodyPr/>
          <a:lstStyle/>
          <a:p>
            <a:r>
              <a:rPr lang="en-US" sz="2800" dirty="0"/>
              <a:t>Downstream cut was successful, and specimens have been fabricated!</a:t>
            </a:r>
          </a:p>
        </p:txBody>
      </p:sp>
      <p:grpSp>
        <p:nvGrpSpPr>
          <p:cNvPr id="5" name="Group 4">
            <a:extLst>
              <a:ext uri="{FF2B5EF4-FFF2-40B4-BE49-F238E27FC236}">
                <a16:creationId xmlns:a16="http://schemas.microsoft.com/office/drawing/2014/main" id="{9C8AC009-2DD9-A6DE-9C31-853003349C76}"/>
              </a:ext>
            </a:extLst>
          </p:cNvPr>
          <p:cNvGrpSpPr/>
          <p:nvPr/>
        </p:nvGrpSpPr>
        <p:grpSpPr>
          <a:xfrm>
            <a:off x="8714849" y="703631"/>
            <a:ext cx="2936523" cy="5954372"/>
            <a:chOff x="8916983" y="714517"/>
            <a:chExt cx="2936523" cy="5954372"/>
          </a:xfrm>
        </p:grpSpPr>
        <p:grpSp>
          <p:nvGrpSpPr>
            <p:cNvPr id="12" name="Group 11">
              <a:extLst>
                <a:ext uri="{FF2B5EF4-FFF2-40B4-BE49-F238E27FC236}">
                  <a16:creationId xmlns:a16="http://schemas.microsoft.com/office/drawing/2014/main" id="{0ED6B3DE-9063-BDB3-812E-0252BAB6088E}"/>
                </a:ext>
              </a:extLst>
            </p:cNvPr>
            <p:cNvGrpSpPr/>
            <p:nvPr/>
          </p:nvGrpSpPr>
          <p:grpSpPr>
            <a:xfrm>
              <a:off x="8916983" y="1196237"/>
              <a:ext cx="2936523" cy="5472652"/>
              <a:chOff x="1083027" y="671697"/>
              <a:chExt cx="2936523" cy="5472652"/>
            </a:xfrm>
          </p:grpSpPr>
          <p:pic>
            <p:nvPicPr>
              <p:cNvPr id="9" name="Picture 8" descr="A circular object with a ruler&#10;&#10;Description automatically generated">
                <a:extLst>
                  <a:ext uri="{FF2B5EF4-FFF2-40B4-BE49-F238E27FC236}">
                    <a16:creationId xmlns:a16="http://schemas.microsoft.com/office/drawing/2014/main" id="{FDD87958-15D4-E43E-4B71-CA56A08EF2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3027" y="671697"/>
                <a:ext cx="2936523" cy="2688777"/>
              </a:xfrm>
              <a:prstGeom prst="rect">
                <a:avLst/>
              </a:prstGeom>
            </p:spPr>
          </p:pic>
          <p:pic>
            <p:nvPicPr>
              <p:cNvPr id="11" name="Picture 10" descr="A circular piece of wood with a ruler&#10;&#10;Description automatically generated">
                <a:extLst>
                  <a:ext uri="{FF2B5EF4-FFF2-40B4-BE49-F238E27FC236}">
                    <a16:creationId xmlns:a16="http://schemas.microsoft.com/office/drawing/2014/main" id="{A196DD24-9216-7ABC-5355-67864D0E09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3027" y="3429001"/>
                <a:ext cx="2936523" cy="2715348"/>
              </a:xfrm>
              <a:prstGeom prst="rect">
                <a:avLst/>
              </a:prstGeom>
            </p:spPr>
          </p:pic>
        </p:grpSp>
        <p:sp>
          <p:nvSpPr>
            <p:cNvPr id="3" name="TextBox 2">
              <a:extLst>
                <a:ext uri="{FF2B5EF4-FFF2-40B4-BE49-F238E27FC236}">
                  <a16:creationId xmlns:a16="http://schemas.microsoft.com/office/drawing/2014/main" id="{6BFAE0D3-A3C2-3EE0-75DB-8038EF83E878}"/>
                </a:ext>
              </a:extLst>
            </p:cNvPr>
            <p:cNvSpPr txBox="1"/>
            <p:nvPr/>
          </p:nvSpPr>
          <p:spPr>
            <a:xfrm>
              <a:off x="9265415" y="714517"/>
              <a:ext cx="2234358" cy="535531"/>
            </a:xfrm>
            <a:prstGeom prst="rect">
              <a:avLst/>
            </a:prstGeom>
            <a:noFill/>
          </p:spPr>
          <p:txBody>
            <a:bodyPr wrap="square" rtlCol="0">
              <a:spAutoFit/>
            </a:bodyPr>
            <a:lstStyle/>
            <a:p>
              <a:pPr algn="ctr">
                <a:lnSpc>
                  <a:spcPct val="90000"/>
                </a:lnSpc>
              </a:pPr>
              <a:r>
                <a:rPr lang="en-US" sz="1600" dirty="0"/>
                <a:t>Remnants of the right-side sample</a:t>
              </a:r>
            </a:p>
          </p:txBody>
        </p:sp>
      </p:grpSp>
      <p:grpSp>
        <p:nvGrpSpPr>
          <p:cNvPr id="15" name="Group 14">
            <a:extLst>
              <a:ext uri="{FF2B5EF4-FFF2-40B4-BE49-F238E27FC236}">
                <a16:creationId xmlns:a16="http://schemas.microsoft.com/office/drawing/2014/main" id="{34C1CE98-B787-C5A8-3922-96FE33F39DD6}"/>
              </a:ext>
            </a:extLst>
          </p:cNvPr>
          <p:cNvGrpSpPr/>
          <p:nvPr/>
        </p:nvGrpSpPr>
        <p:grpSpPr>
          <a:xfrm>
            <a:off x="1523592" y="1054496"/>
            <a:ext cx="3402607" cy="5324177"/>
            <a:chOff x="1406623" y="839623"/>
            <a:chExt cx="3402607" cy="5324177"/>
          </a:xfrm>
        </p:grpSpPr>
        <p:pic>
          <p:nvPicPr>
            <p:cNvPr id="4" name="Picture 3" descr="A ruler and a circle&#10;&#10;Description automatically generated">
              <a:extLst>
                <a:ext uri="{FF2B5EF4-FFF2-40B4-BE49-F238E27FC236}">
                  <a16:creationId xmlns:a16="http://schemas.microsoft.com/office/drawing/2014/main" id="{57012800-A518-308D-9D52-F6F975C85C0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406623" y="1388514"/>
              <a:ext cx="3402607" cy="4775286"/>
            </a:xfrm>
            <a:prstGeom prst="rect">
              <a:avLst/>
            </a:prstGeom>
          </p:spPr>
        </p:pic>
        <p:sp>
          <p:nvSpPr>
            <p:cNvPr id="10" name="TextBox 9">
              <a:extLst>
                <a:ext uri="{FF2B5EF4-FFF2-40B4-BE49-F238E27FC236}">
                  <a16:creationId xmlns:a16="http://schemas.microsoft.com/office/drawing/2014/main" id="{5799F0AE-DAD8-923E-0F6A-E1E737922D9A}"/>
                </a:ext>
              </a:extLst>
            </p:cNvPr>
            <p:cNvSpPr txBox="1"/>
            <p:nvPr/>
          </p:nvSpPr>
          <p:spPr>
            <a:xfrm>
              <a:off x="1791816" y="839623"/>
              <a:ext cx="2632219" cy="590931"/>
            </a:xfrm>
            <a:prstGeom prst="rect">
              <a:avLst/>
            </a:prstGeom>
            <a:noFill/>
          </p:spPr>
          <p:txBody>
            <a:bodyPr wrap="square" rtlCol="0">
              <a:spAutoFit/>
            </a:bodyPr>
            <a:lstStyle/>
            <a:p>
              <a:pPr algn="ctr">
                <a:lnSpc>
                  <a:spcPct val="90000"/>
                </a:lnSpc>
              </a:pPr>
              <a:r>
                <a:rPr lang="en-US" dirty="0"/>
                <a:t>Downstream slab from right-side sample </a:t>
              </a:r>
            </a:p>
          </p:txBody>
        </p:sp>
      </p:grpSp>
      <p:sp>
        <p:nvSpPr>
          <p:cNvPr id="20" name="Rectangle 19">
            <a:extLst>
              <a:ext uri="{FF2B5EF4-FFF2-40B4-BE49-F238E27FC236}">
                <a16:creationId xmlns:a16="http://schemas.microsoft.com/office/drawing/2014/main" id="{BEC821CF-0086-0A44-3AD4-3461B4959E92}"/>
              </a:ext>
            </a:extLst>
          </p:cNvPr>
          <p:cNvSpPr/>
          <p:nvPr/>
        </p:nvSpPr>
        <p:spPr>
          <a:xfrm>
            <a:off x="0" y="0"/>
            <a:ext cx="12192000" cy="6858000"/>
          </a:xfrm>
          <a:prstGeom prst="rect">
            <a:avLst/>
          </a:prstGeom>
          <a:solidFill>
            <a:schemeClr val="bg1">
              <a:lumMod val="65000"/>
              <a:alpha val="93000"/>
            </a:scheme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19" name="Group 18">
            <a:extLst>
              <a:ext uri="{FF2B5EF4-FFF2-40B4-BE49-F238E27FC236}">
                <a16:creationId xmlns:a16="http://schemas.microsoft.com/office/drawing/2014/main" id="{0B7291FD-F7EF-1A4B-D559-FB4202988242}"/>
              </a:ext>
            </a:extLst>
          </p:cNvPr>
          <p:cNvGrpSpPr>
            <a:grpSpLocks noChangeAspect="1"/>
          </p:cNvGrpSpPr>
          <p:nvPr/>
        </p:nvGrpSpPr>
        <p:grpSpPr>
          <a:xfrm>
            <a:off x="3353455" y="199997"/>
            <a:ext cx="5577840" cy="6273878"/>
            <a:chOff x="4017604" y="798600"/>
            <a:chExt cx="4715626" cy="5304071"/>
          </a:xfrm>
        </p:grpSpPr>
        <p:pic>
          <p:nvPicPr>
            <p:cNvPr id="8" name="Picture 7">
              <a:extLst>
                <a:ext uri="{FF2B5EF4-FFF2-40B4-BE49-F238E27FC236}">
                  <a16:creationId xmlns:a16="http://schemas.microsoft.com/office/drawing/2014/main" id="{7BCC2D16-2204-14D0-9EEA-7541EEE378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17604" y="1504425"/>
              <a:ext cx="4715626" cy="4598246"/>
            </a:xfrm>
            <a:prstGeom prst="rect">
              <a:avLst/>
            </a:prstGeom>
          </p:spPr>
        </p:pic>
        <p:sp>
          <p:nvSpPr>
            <p:cNvPr id="17" name="TextBox 16">
              <a:extLst>
                <a:ext uri="{FF2B5EF4-FFF2-40B4-BE49-F238E27FC236}">
                  <a16:creationId xmlns:a16="http://schemas.microsoft.com/office/drawing/2014/main" id="{A11A05EC-235F-19E5-051B-FA29CDBB10C2}"/>
                </a:ext>
              </a:extLst>
            </p:cNvPr>
            <p:cNvSpPr txBox="1"/>
            <p:nvPr/>
          </p:nvSpPr>
          <p:spPr>
            <a:xfrm>
              <a:off x="4017604" y="798600"/>
              <a:ext cx="4715626" cy="757130"/>
            </a:xfrm>
            <a:prstGeom prst="rect">
              <a:avLst/>
            </a:prstGeom>
            <a:noFill/>
          </p:spPr>
          <p:txBody>
            <a:bodyPr wrap="square" rtlCol="0">
              <a:spAutoFit/>
            </a:bodyPr>
            <a:lstStyle/>
            <a:p>
              <a:pPr algn="ctr">
                <a:lnSpc>
                  <a:spcPct val="90000"/>
                </a:lnSpc>
              </a:pPr>
              <a:r>
                <a:rPr lang="en-US" sz="2800" dirty="0"/>
                <a:t>Remnants of downstream slab of right-side sample</a:t>
              </a:r>
            </a:p>
          </p:txBody>
        </p:sp>
      </p:grpSp>
    </p:spTree>
    <p:extLst>
      <p:ext uri="{BB962C8B-B14F-4D97-AF65-F5344CB8AC3E}">
        <p14:creationId xmlns:p14="http://schemas.microsoft.com/office/powerpoint/2010/main" val="4189149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B0190-AF62-F2E7-94A6-B36506471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E56DD-BD84-6829-6DB6-5AB7D3BED9AC}"/>
              </a:ext>
            </a:extLst>
          </p:cNvPr>
          <p:cNvSpPr>
            <a:spLocks noGrp="1"/>
          </p:cNvSpPr>
          <p:nvPr>
            <p:ph type="title"/>
          </p:nvPr>
        </p:nvSpPr>
        <p:spPr>
          <a:xfrm>
            <a:off x="513677" y="102340"/>
            <a:ext cx="11375435" cy="507831"/>
          </a:xfrm>
        </p:spPr>
        <p:txBody>
          <a:bodyPr/>
          <a:lstStyle/>
          <a:p>
            <a:r>
              <a:rPr lang="en-US" sz="3000" dirty="0"/>
              <a:t>Lifetime limits are based on material specific vulnerabilities </a:t>
            </a:r>
          </a:p>
        </p:txBody>
      </p:sp>
      <p:sp>
        <p:nvSpPr>
          <p:cNvPr id="9" name="TextBox 8">
            <a:extLst>
              <a:ext uri="{FF2B5EF4-FFF2-40B4-BE49-F238E27FC236}">
                <a16:creationId xmlns:a16="http://schemas.microsoft.com/office/drawing/2014/main" id="{171E4B9D-191C-7025-7F2A-438CCECCEFDD}"/>
              </a:ext>
            </a:extLst>
          </p:cNvPr>
          <p:cNvSpPr txBox="1">
            <a:spLocks noChangeAspect="1"/>
          </p:cNvSpPr>
          <p:nvPr/>
        </p:nvSpPr>
        <p:spPr>
          <a:xfrm>
            <a:off x="7743444" y="1143002"/>
            <a:ext cx="4325112" cy="1934503"/>
          </a:xfrm>
          <a:prstGeom prst="rect">
            <a:avLst/>
          </a:prstGeom>
          <a:noFill/>
          <a:ln w="3175">
            <a:solidFill>
              <a:schemeClr val="tx1"/>
            </a:solidFill>
          </a:ln>
        </p:spPr>
        <p:txBody>
          <a:bodyPr wrap="square" rtlCol="0">
            <a:spAutoFit/>
          </a:bodyPr>
          <a:lstStyle/>
          <a:p>
            <a:pPr algn="ctr">
              <a:spcAft>
                <a:spcPts val="1400"/>
              </a:spcAft>
            </a:pPr>
            <a:r>
              <a:rPr lang="en-US" sz="1600" b="1" dirty="0">
                <a:latin typeface="+mn-lt"/>
              </a:rPr>
              <a:t>Aluminum 6061-T6</a:t>
            </a:r>
          </a:p>
          <a:p>
            <a:pPr marL="1317625" indent="-1309688">
              <a:spcAft>
                <a:spcPts val="1400"/>
              </a:spcAft>
            </a:pPr>
            <a:r>
              <a:rPr lang="en-US" sz="1400" u="sng" dirty="0"/>
              <a:t>Vulnerability</a:t>
            </a:r>
            <a:r>
              <a:rPr lang="en-US" sz="1400" dirty="0"/>
              <a:t>: Embrittlement through helium production</a:t>
            </a:r>
          </a:p>
          <a:p>
            <a:pPr>
              <a:spcAft>
                <a:spcPts val="1400"/>
              </a:spcAft>
            </a:pPr>
            <a:r>
              <a:rPr lang="en-US" sz="1400" u="sng" dirty="0"/>
              <a:t>Property Limit</a:t>
            </a:r>
            <a:r>
              <a:rPr lang="en-US" sz="1400" dirty="0"/>
              <a:t>: 5-10 % total elongation</a:t>
            </a:r>
          </a:p>
          <a:p>
            <a:pPr>
              <a:spcAft>
                <a:spcPts val="1400"/>
              </a:spcAft>
            </a:pPr>
            <a:r>
              <a:rPr lang="en-US" sz="1400" u="sng" dirty="0"/>
              <a:t>Dose Limit</a:t>
            </a:r>
            <a:r>
              <a:rPr lang="en-US" sz="1400" dirty="0"/>
              <a:t>: 2,000 appm He</a:t>
            </a:r>
            <a:endParaRPr lang="en-US" sz="1400" dirty="0">
              <a:latin typeface="+mn-lt"/>
            </a:endParaRPr>
          </a:p>
        </p:txBody>
      </p:sp>
      <p:grpSp>
        <p:nvGrpSpPr>
          <p:cNvPr id="25" name="Group 24">
            <a:extLst>
              <a:ext uri="{FF2B5EF4-FFF2-40B4-BE49-F238E27FC236}">
                <a16:creationId xmlns:a16="http://schemas.microsoft.com/office/drawing/2014/main" id="{5964C06E-D463-952D-E0AF-A0C958EEF4FD}"/>
              </a:ext>
            </a:extLst>
          </p:cNvPr>
          <p:cNvGrpSpPr>
            <a:grpSpLocks noChangeAspect="1"/>
          </p:cNvGrpSpPr>
          <p:nvPr/>
        </p:nvGrpSpPr>
        <p:grpSpPr>
          <a:xfrm>
            <a:off x="7743444" y="3407227"/>
            <a:ext cx="4325112" cy="3205527"/>
            <a:chOff x="8451039" y="4096534"/>
            <a:chExt cx="3369537" cy="2497310"/>
          </a:xfrm>
        </p:grpSpPr>
        <p:grpSp>
          <p:nvGrpSpPr>
            <p:cNvPr id="12" name="Group 11">
              <a:extLst>
                <a:ext uri="{FF2B5EF4-FFF2-40B4-BE49-F238E27FC236}">
                  <a16:creationId xmlns:a16="http://schemas.microsoft.com/office/drawing/2014/main" id="{DA793B57-0B1C-6FFF-1232-58486582B9DC}"/>
                </a:ext>
              </a:extLst>
            </p:cNvPr>
            <p:cNvGrpSpPr>
              <a:grpSpLocks noChangeAspect="1"/>
            </p:cNvGrpSpPr>
            <p:nvPr/>
          </p:nvGrpSpPr>
          <p:grpSpPr>
            <a:xfrm>
              <a:off x="8451039" y="4096534"/>
              <a:ext cx="3369537" cy="2497310"/>
              <a:chOff x="457695" y="3510316"/>
              <a:chExt cx="4055358" cy="3005602"/>
            </a:xfrm>
          </p:grpSpPr>
          <p:grpSp>
            <p:nvGrpSpPr>
              <p:cNvPr id="13" name="Group 12">
                <a:extLst>
                  <a:ext uri="{FF2B5EF4-FFF2-40B4-BE49-F238E27FC236}">
                    <a16:creationId xmlns:a16="http://schemas.microsoft.com/office/drawing/2014/main" id="{F38C3E92-2F95-12A0-4831-E14CCF51BD1A}"/>
                  </a:ext>
                </a:extLst>
              </p:cNvPr>
              <p:cNvGrpSpPr>
                <a:grpSpLocks noChangeAspect="1"/>
              </p:cNvGrpSpPr>
              <p:nvPr/>
            </p:nvGrpSpPr>
            <p:grpSpPr>
              <a:xfrm>
                <a:off x="457695" y="3510316"/>
                <a:ext cx="4055358" cy="3005602"/>
                <a:chOff x="373294" y="3491835"/>
                <a:chExt cx="4353923" cy="3226879"/>
              </a:xfrm>
            </p:grpSpPr>
            <p:pic>
              <p:nvPicPr>
                <p:cNvPr id="15" name="Picture 14">
                  <a:extLst>
                    <a:ext uri="{FF2B5EF4-FFF2-40B4-BE49-F238E27FC236}">
                      <a16:creationId xmlns:a16="http://schemas.microsoft.com/office/drawing/2014/main" id="{C4D6EC86-A57B-4ABB-D55D-99CED488912C}"/>
                    </a:ext>
                  </a:extLst>
                </p:cNvPr>
                <p:cNvPicPr>
                  <a:picLocks noChangeAspect="1"/>
                </p:cNvPicPr>
                <p:nvPr/>
              </p:nvPicPr>
              <p:blipFill>
                <a:blip r:embed="rId2"/>
                <a:stretch>
                  <a:fillRect/>
                </a:stretch>
              </p:blipFill>
              <p:spPr>
                <a:xfrm>
                  <a:off x="373294" y="3678435"/>
                  <a:ext cx="4221397" cy="3040279"/>
                </a:xfrm>
                <a:prstGeom prst="rect">
                  <a:avLst/>
                </a:prstGeom>
              </p:spPr>
            </p:pic>
            <p:sp>
              <p:nvSpPr>
                <p:cNvPr id="16" name="TextBox 15">
                  <a:extLst>
                    <a:ext uri="{FF2B5EF4-FFF2-40B4-BE49-F238E27FC236}">
                      <a16:creationId xmlns:a16="http://schemas.microsoft.com/office/drawing/2014/main" id="{85529530-194A-2E8F-6995-A5C56E72B4F7}"/>
                    </a:ext>
                  </a:extLst>
                </p:cNvPr>
                <p:cNvSpPr txBox="1"/>
                <p:nvPr/>
              </p:nvSpPr>
              <p:spPr>
                <a:xfrm>
                  <a:off x="543114" y="3491835"/>
                  <a:ext cx="4184103" cy="316023"/>
                </a:xfrm>
                <a:prstGeom prst="rect">
                  <a:avLst/>
                </a:prstGeom>
                <a:noFill/>
              </p:spPr>
              <p:txBody>
                <a:bodyPr wrap="square" rtlCol="0">
                  <a:spAutoFit/>
                </a:bodyPr>
                <a:lstStyle/>
                <a:p>
                  <a:pPr algn="ctr">
                    <a:lnSpc>
                      <a:spcPct val="90000"/>
                    </a:lnSpc>
                  </a:pPr>
                  <a:r>
                    <a:rPr lang="en-US" sz="1600" dirty="0">
                      <a:latin typeface="+mn-lt"/>
                    </a:rPr>
                    <a:t>Tensile Properties of SINQ AlMg3</a:t>
                  </a:r>
                </a:p>
              </p:txBody>
            </p:sp>
          </p:grpSp>
          <p:sp>
            <p:nvSpPr>
              <p:cNvPr id="14" name="TextBox 13">
                <a:extLst>
                  <a:ext uri="{FF2B5EF4-FFF2-40B4-BE49-F238E27FC236}">
                    <a16:creationId xmlns:a16="http://schemas.microsoft.com/office/drawing/2014/main" id="{A5672F56-28A4-E7B0-73E1-23A65069EBDF}"/>
                  </a:ext>
                </a:extLst>
              </p:cNvPr>
              <p:cNvSpPr txBox="1"/>
              <p:nvPr/>
            </p:nvSpPr>
            <p:spPr>
              <a:xfrm>
                <a:off x="2208794" y="5538919"/>
                <a:ext cx="2073220" cy="450186"/>
              </a:xfrm>
              <a:prstGeom prst="rect">
                <a:avLst/>
              </a:prstGeom>
              <a:noFill/>
            </p:spPr>
            <p:txBody>
              <a:bodyPr wrap="square" rtlCol="0">
                <a:spAutoFit/>
              </a:bodyPr>
              <a:lstStyle/>
              <a:p>
                <a:pPr algn="ctr">
                  <a:lnSpc>
                    <a:spcPct val="90000"/>
                  </a:lnSpc>
                </a:pPr>
                <a:r>
                  <a:rPr lang="en-US" sz="1400" dirty="0">
                    <a:latin typeface="+mn-lt"/>
                  </a:rPr>
                  <a:t>Y. Dai, IWSMT-13 </a:t>
                </a:r>
                <a:r>
                  <a:rPr lang="en-US" sz="1400" dirty="0"/>
                  <a:t>(2016)</a:t>
                </a:r>
              </a:p>
              <a:p>
                <a:pPr algn="ctr">
                  <a:lnSpc>
                    <a:spcPct val="90000"/>
                  </a:lnSpc>
                </a:pPr>
                <a:r>
                  <a:rPr lang="en-US" sz="1400" dirty="0"/>
                  <a:t>SINQ Target 7 </a:t>
                </a:r>
                <a:endParaRPr lang="en-US" sz="1400" dirty="0">
                  <a:latin typeface="+mn-lt"/>
                </a:endParaRPr>
              </a:p>
            </p:txBody>
          </p:sp>
        </p:grpSp>
        <p:sp>
          <p:nvSpPr>
            <p:cNvPr id="21" name="Rectangle 20">
              <a:extLst>
                <a:ext uri="{FF2B5EF4-FFF2-40B4-BE49-F238E27FC236}">
                  <a16:creationId xmlns:a16="http://schemas.microsoft.com/office/drawing/2014/main" id="{59FAD09C-2A8E-0B8B-E282-D8F5A4C3D8C0}"/>
                </a:ext>
              </a:extLst>
            </p:cNvPr>
            <p:cNvSpPr/>
            <p:nvPr/>
          </p:nvSpPr>
          <p:spPr>
            <a:xfrm>
              <a:off x="9496426" y="4336414"/>
              <a:ext cx="409574" cy="1936751"/>
            </a:xfrm>
            <a:prstGeom prst="rect">
              <a:avLst/>
            </a:prstGeom>
            <a:solidFill>
              <a:srgbClr val="FF0000">
                <a:alpha val="25373"/>
              </a:srgbClr>
            </a:solidFill>
            <a:ln w="127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18" name="Content Placeholder 17">
            <a:extLst>
              <a:ext uri="{FF2B5EF4-FFF2-40B4-BE49-F238E27FC236}">
                <a16:creationId xmlns:a16="http://schemas.microsoft.com/office/drawing/2014/main" id="{E892C158-228E-0CB2-814F-5243EE21B53A}"/>
              </a:ext>
            </a:extLst>
          </p:cNvPr>
          <p:cNvSpPr>
            <a:spLocks noGrp="1"/>
          </p:cNvSpPr>
          <p:nvPr>
            <p:ph idx="1"/>
          </p:nvPr>
        </p:nvSpPr>
        <p:spPr>
          <a:xfrm>
            <a:off x="455503" y="837488"/>
            <a:ext cx="7001210" cy="4806076"/>
          </a:xfrm>
        </p:spPr>
        <p:txBody>
          <a:bodyPr/>
          <a:lstStyle/>
          <a:p>
            <a:r>
              <a:rPr lang="en-US" sz="2200" dirty="0"/>
              <a:t>Prompt brittle behavior was observed during testing of AlMg3 specimens from the SINQ Target 9 safety hull</a:t>
            </a:r>
          </a:p>
          <a:p>
            <a:r>
              <a:rPr lang="en-US" sz="2200" dirty="0"/>
              <a:t>The lifetime of Al 6061-T6 PBWs is based on He concentration to prevent (grain boundary?) embrittlement</a:t>
            </a:r>
          </a:p>
          <a:p>
            <a:pPr lvl="1"/>
            <a:r>
              <a:rPr lang="en-US" sz="1800" dirty="0"/>
              <a:t>Currently 2,000 appm He</a:t>
            </a:r>
          </a:p>
          <a:p>
            <a:r>
              <a:rPr lang="en-US" sz="2200" dirty="0"/>
              <a:t>A contract was signed to fabricated specimens from 3 irradiated AL 6061-T6 samples from PBW-6</a:t>
            </a:r>
          </a:p>
          <a:p>
            <a:pPr lvl="1"/>
            <a:r>
              <a:rPr lang="en-US" sz="1800" dirty="0"/>
              <a:t>4.4 dpa</a:t>
            </a:r>
          </a:p>
          <a:p>
            <a:pPr lvl="1"/>
            <a:r>
              <a:rPr lang="en-US" sz="1800" dirty="0"/>
              <a:t>2,133 appm He</a:t>
            </a:r>
          </a:p>
          <a:p>
            <a:pPr lvl="1"/>
            <a:r>
              <a:rPr lang="en-US" sz="1800" dirty="0"/>
              <a:t>3,576 appm H </a:t>
            </a:r>
          </a:p>
          <a:p>
            <a:endParaRPr lang="en-US" sz="2200" dirty="0"/>
          </a:p>
        </p:txBody>
      </p:sp>
    </p:spTree>
    <p:extLst>
      <p:ext uri="{BB962C8B-B14F-4D97-AF65-F5344CB8AC3E}">
        <p14:creationId xmlns:p14="http://schemas.microsoft.com/office/powerpoint/2010/main" val="2158454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AFD3D-6ECE-BEAC-165A-C395C95D4030}"/>
              </a:ext>
            </a:extLst>
          </p:cNvPr>
          <p:cNvSpPr>
            <a:spLocks noGrp="1"/>
          </p:cNvSpPr>
          <p:nvPr>
            <p:ph type="title"/>
          </p:nvPr>
        </p:nvSpPr>
        <p:spPr>
          <a:xfrm>
            <a:off x="429768" y="17954"/>
            <a:ext cx="11430000" cy="757130"/>
          </a:xfrm>
        </p:spPr>
        <p:txBody>
          <a:bodyPr/>
          <a:lstStyle/>
          <a:p>
            <a:r>
              <a:rPr lang="en-US" sz="2400" dirty="0"/>
              <a:t>Future Work: Planning is underway to sample and characterize high-dose 6061-T6 beam tube samples from HFIR</a:t>
            </a:r>
          </a:p>
        </p:txBody>
      </p:sp>
      <p:sp>
        <p:nvSpPr>
          <p:cNvPr id="3" name="Content Placeholder 2">
            <a:extLst>
              <a:ext uri="{FF2B5EF4-FFF2-40B4-BE49-F238E27FC236}">
                <a16:creationId xmlns:a16="http://schemas.microsoft.com/office/drawing/2014/main" id="{F0B1A019-39DB-CDD6-1D39-ECB12A5C08C0}"/>
              </a:ext>
            </a:extLst>
          </p:cNvPr>
          <p:cNvSpPr>
            <a:spLocks noGrp="1"/>
          </p:cNvSpPr>
          <p:nvPr>
            <p:ph idx="1"/>
          </p:nvPr>
        </p:nvSpPr>
        <p:spPr>
          <a:xfrm>
            <a:off x="408009" y="941344"/>
            <a:ext cx="7854384" cy="2390815"/>
          </a:xfrm>
        </p:spPr>
        <p:txBody>
          <a:bodyPr/>
          <a:lstStyle/>
          <a:p>
            <a:pPr>
              <a:spcAft>
                <a:spcPts val="600"/>
              </a:spcAft>
            </a:pPr>
            <a:r>
              <a:rPr lang="en-US" sz="1800" dirty="0"/>
              <a:t>The Al 6061-T6 beam tubes removed from HFIR in 2000 have 100s of dpa (&gt;300 dpa) but only a “few dozen” appm He – considered by some as </a:t>
            </a:r>
            <a:r>
              <a:rPr lang="en-US" sz="1800" i="1" dirty="0"/>
              <a:t>national treasures</a:t>
            </a:r>
          </a:p>
          <a:p>
            <a:pPr>
              <a:spcAft>
                <a:spcPts val="600"/>
              </a:spcAft>
            </a:pPr>
            <a:r>
              <a:rPr lang="en-US" sz="1800" dirty="0"/>
              <a:t>Efforts are underway to sample and ship a beam tube sample for specimen fabrication</a:t>
            </a:r>
          </a:p>
          <a:p>
            <a:pPr>
              <a:spcAft>
                <a:spcPts val="600"/>
              </a:spcAft>
            </a:pPr>
            <a:r>
              <a:rPr lang="en-US" sz="1800" dirty="0"/>
              <a:t>The observations should be fascinating…</a:t>
            </a:r>
          </a:p>
          <a:p>
            <a:pPr>
              <a:spcAft>
                <a:spcPts val="600"/>
              </a:spcAft>
            </a:pPr>
            <a:endParaRPr lang="en-US" sz="1800" dirty="0"/>
          </a:p>
          <a:p>
            <a:pPr>
              <a:spcAft>
                <a:spcPts val="600"/>
              </a:spcAft>
            </a:pPr>
            <a:endParaRPr lang="en-US" sz="1800" dirty="0"/>
          </a:p>
          <a:p>
            <a:pPr>
              <a:spcAft>
                <a:spcPts val="600"/>
              </a:spcAft>
            </a:pPr>
            <a:endParaRPr lang="en-US" sz="1800" dirty="0"/>
          </a:p>
          <a:p>
            <a:pPr>
              <a:spcAft>
                <a:spcPts val="600"/>
              </a:spcAft>
            </a:pPr>
            <a:endParaRPr lang="en-US" sz="1800" dirty="0"/>
          </a:p>
          <a:p>
            <a:pPr>
              <a:spcAft>
                <a:spcPts val="600"/>
              </a:spcAft>
            </a:pPr>
            <a:endParaRPr lang="en-US" sz="1800" dirty="0"/>
          </a:p>
          <a:p>
            <a:pPr lvl="1"/>
            <a:endParaRPr lang="en-US" sz="1800" dirty="0"/>
          </a:p>
        </p:txBody>
      </p:sp>
      <p:grpSp>
        <p:nvGrpSpPr>
          <p:cNvPr id="18" name="Group 17">
            <a:extLst>
              <a:ext uri="{FF2B5EF4-FFF2-40B4-BE49-F238E27FC236}">
                <a16:creationId xmlns:a16="http://schemas.microsoft.com/office/drawing/2014/main" id="{EA3C1A9D-41B6-6203-4C77-5AFDDF320D95}"/>
              </a:ext>
            </a:extLst>
          </p:cNvPr>
          <p:cNvGrpSpPr>
            <a:grpSpLocks noChangeAspect="1"/>
          </p:cNvGrpSpPr>
          <p:nvPr/>
        </p:nvGrpSpPr>
        <p:grpSpPr>
          <a:xfrm>
            <a:off x="331254" y="3396970"/>
            <a:ext cx="4579413" cy="2923026"/>
            <a:chOff x="307662" y="1770586"/>
            <a:chExt cx="6592673" cy="4208086"/>
          </a:xfrm>
        </p:grpSpPr>
        <p:pic>
          <p:nvPicPr>
            <p:cNvPr id="1026" name="Picture 2" descr="Cross-sections of HFIR and the HFIR core">
              <a:extLst>
                <a:ext uri="{FF2B5EF4-FFF2-40B4-BE49-F238E27FC236}">
                  <a16:creationId xmlns:a16="http://schemas.microsoft.com/office/drawing/2014/main" id="{5603D99F-13C6-00FD-4DA8-68AA39D1916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7662" y="2029476"/>
              <a:ext cx="6592673" cy="32096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23BDF39-4148-2B37-29B8-D2983AE03012}"/>
                </a:ext>
              </a:extLst>
            </p:cNvPr>
            <p:cNvSpPr txBox="1"/>
            <p:nvPr/>
          </p:nvSpPr>
          <p:spPr>
            <a:xfrm>
              <a:off x="682753" y="1770586"/>
              <a:ext cx="5290398" cy="353656"/>
            </a:xfrm>
            <a:prstGeom prst="rect">
              <a:avLst/>
            </a:prstGeom>
            <a:noFill/>
          </p:spPr>
          <p:txBody>
            <a:bodyPr wrap="square" rtlCol="0">
              <a:spAutoFit/>
            </a:bodyPr>
            <a:lstStyle/>
            <a:p>
              <a:pPr algn="ctr">
                <a:lnSpc>
                  <a:spcPct val="90000"/>
                </a:lnSpc>
              </a:pPr>
              <a:r>
                <a:rPr lang="en-US" sz="1600" dirty="0">
                  <a:latin typeface="+mn-lt"/>
                </a:rPr>
                <a:t>Beam Tubes of the HFIR core</a:t>
              </a:r>
            </a:p>
          </p:txBody>
        </p:sp>
        <p:sp>
          <p:nvSpPr>
            <p:cNvPr id="11" name="TextBox 10">
              <a:extLst>
                <a:ext uri="{FF2B5EF4-FFF2-40B4-BE49-F238E27FC236}">
                  <a16:creationId xmlns:a16="http://schemas.microsoft.com/office/drawing/2014/main" id="{DF0A446F-A300-DA57-A193-D0750A987A0A}"/>
                </a:ext>
              </a:extLst>
            </p:cNvPr>
            <p:cNvSpPr txBox="1"/>
            <p:nvPr/>
          </p:nvSpPr>
          <p:spPr>
            <a:xfrm>
              <a:off x="2143721" y="5367214"/>
              <a:ext cx="3742498" cy="611458"/>
            </a:xfrm>
            <a:prstGeom prst="rect">
              <a:avLst/>
            </a:prstGeom>
            <a:noFill/>
          </p:spPr>
          <p:txBody>
            <a:bodyPr wrap="square" rtlCol="0">
              <a:spAutoFit/>
            </a:bodyPr>
            <a:lstStyle/>
            <a:p>
              <a:pPr algn="ctr">
                <a:lnSpc>
                  <a:spcPct val="90000"/>
                </a:lnSpc>
              </a:pPr>
              <a:r>
                <a:rPr lang="en-US" sz="1200" dirty="0">
                  <a:latin typeface="+mn-lt"/>
                </a:rPr>
                <a:t>HB-2 is the most desirable beam tube due to highest dose</a:t>
              </a:r>
            </a:p>
          </p:txBody>
        </p:sp>
        <p:cxnSp>
          <p:nvCxnSpPr>
            <p:cNvPr id="17" name="Straight Arrow Connector 16">
              <a:extLst>
                <a:ext uri="{FF2B5EF4-FFF2-40B4-BE49-F238E27FC236}">
                  <a16:creationId xmlns:a16="http://schemas.microsoft.com/office/drawing/2014/main" id="{48872A48-EAA8-8456-5CF4-7A40377F16BD}"/>
                </a:ext>
              </a:extLst>
            </p:cNvPr>
            <p:cNvCxnSpPr>
              <a:cxnSpLocks/>
            </p:cNvCxnSpPr>
            <p:nvPr/>
          </p:nvCxnSpPr>
          <p:spPr>
            <a:xfrm flipV="1">
              <a:off x="3603998" y="4135295"/>
              <a:ext cx="101198" cy="1280391"/>
            </a:xfrm>
            <a:prstGeom prst="straightConnector1">
              <a:avLst/>
            </a:prstGeom>
            <a:ln w="9525">
              <a:solidFill>
                <a:srgbClr val="FF0000"/>
              </a:solidFill>
              <a:miter lim="800000"/>
              <a:tailEnd type="stealt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C4BA918-4222-B2C5-7218-9C794BDDD738}"/>
                </a:ext>
              </a:extLst>
            </p:cNvPr>
            <p:cNvCxnSpPr>
              <a:cxnSpLocks/>
            </p:cNvCxnSpPr>
            <p:nvPr/>
          </p:nvCxnSpPr>
          <p:spPr>
            <a:xfrm flipH="1" flipV="1">
              <a:off x="1244599" y="3435298"/>
              <a:ext cx="2359398" cy="1980389"/>
            </a:xfrm>
            <a:prstGeom prst="straightConnector1">
              <a:avLst/>
            </a:prstGeom>
            <a:ln w="9525">
              <a:solidFill>
                <a:srgbClr val="FF0000"/>
              </a:solidFill>
              <a:miter lim="800000"/>
              <a:tailEnd type="stealth"/>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4A8DDF6-07CA-CB37-A4CE-167C8E6EBE3D}"/>
              </a:ext>
            </a:extLst>
          </p:cNvPr>
          <p:cNvGrpSpPr>
            <a:grpSpLocks noChangeAspect="1"/>
          </p:cNvGrpSpPr>
          <p:nvPr/>
        </p:nvGrpSpPr>
        <p:grpSpPr>
          <a:xfrm>
            <a:off x="5056720" y="3409079"/>
            <a:ext cx="2985672" cy="2267714"/>
            <a:chOff x="1981200" y="2198603"/>
            <a:chExt cx="3086100" cy="2343993"/>
          </a:xfrm>
        </p:grpSpPr>
        <p:pic>
          <p:nvPicPr>
            <p:cNvPr id="28" name="Picture 27" descr="A picture containing outdoor&#10;&#10;Description automatically generated">
              <a:extLst>
                <a:ext uri="{FF2B5EF4-FFF2-40B4-BE49-F238E27FC236}">
                  <a16:creationId xmlns:a16="http://schemas.microsoft.com/office/drawing/2014/main" id="{D9B9C61E-6A69-52DB-9617-66408C319E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1200" y="2485193"/>
              <a:ext cx="3086100" cy="2057403"/>
            </a:xfrm>
            <a:prstGeom prst="rect">
              <a:avLst/>
            </a:prstGeom>
          </p:spPr>
        </p:pic>
        <p:sp>
          <p:nvSpPr>
            <p:cNvPr id="29" name="TextBox 28">
              <a:extLst>
                <a:ext uri="{FF2B5EF4-FFF2-40B4-BE49-F238E27FC236}">
                  <a16:creationId xmlns:a16="http://schemas.microsoft.com/office/drawing/2014/main" id="{49E6100E-7C85-C132-0AFC-17E6CDB0C0E8}"/>
                </a:ext>
              </a:extLst>
            </p:cNvPr>
            <p:cNvSpPr txBox="1"/>
            <p:nvPr/>
          </p:nvSpPr>
          <p:spPr>
            <a:xfrm>
              <a:off x="1994626" y="2198603"/>
              <a:ext cx="3072674" cy="283399"/>
            </a:xfrm>
            <a:prstGeom prst="rect">
              <a:avLst/>
            </a:prstGeom>
            <a:noFill/>
          </p:spPr>
          <p:txBody>
            <a:bodyPr wrap="square" rtlCol="0">
              <a:spAutoFit/>
            </a:bodyPr>
            <a:lstStyle/>
            <a:p>
              <a:pPr algn="ctr">
                <a:lnSpc>
                  <a:spcPct val="90000"/>
                </a:lnSpc>
              </a:pPr>
              <a:r>
                <a:rPr lang="en-US" sz="1600" dirty="0">
                  <a:latin typeface="+mn-lt"/>
                </a:rPr>
                <a:t>HFIR HB-2 Beam Tube</a:t>
              </a:r>
            </a:p>
          </p:txBody>
        </p:sp>
      </p:grpSp>
      <p:grpSp>
        <p:nvGrpSpPr>
          <p:cNvPr id="16" name="Group 15">
            <a:extLst>
              <a:ext uri="{FF2B5EF4-FFF2-40B4-BE49-F238E27FC236}">
                <a16:creationId xmlns:a16="http://schemas.microsoft.com/office/drawing/2014/main" id="{10187230-B1D0-BD4E-6037-549AA1918919}"/>
              </a:ext>
            </a:extLst>
          </p:cNvPr>
          <p:cNvGrpSpPr/>
          <p:nvPr/>
        </p:nvGrpSpPr>
        <p:grpSpPr>
          <a:xfrm>
            <a:off x="8408446" y="1481297"/>
            <a:ext cx="3974571" cy="4353825"/>
            <a:chOff x="8255530" y="2850673"/>
            <a:chExt cx="3974571" cy="4353825"/>
          </a:xfrm>
        </p:grpSpPr>
        <p:grpSp>
          <p:nvGrpSpPr>
            <p:cNvPr id="20" name="Group 19">
              <a:extLst>
                <a:ext uri="{FF2B5EF4-FFF2-40B4-BE49-F238E27FC236}">
                  <a16:creationId xmlns:a16="http://schemas.microsoft.com/office/drawing/2014/main" id="{AD6512A2-AF51-C857-4D65-805A1A356C8E}"/>
                </a:ext>
              </a:extLst>
            </p:cNvPr>
            <p:cNvGrpSpPr/>
            <p:nvPr/>
          </p:nvGrpSpPr>
          <p:grpSpPr>
            <a:xfrm>
              <a:off x="8593178" y="3125891"/>
              <a:ext cx="3636923" cy="4078607"/>
              <a:chOff x="8593178" y="3125891"/>
              <a:chExt cx="3636923" cy="4078607"/>
            </a:xfrm>
          </p:grpSpPr>
          <p:pic>
            <p:nvPicPr>
              <p:cNvPr id="34" name="Picture 3">
                <a:extLst>
                  <a:ext uri="{FF2B5EF4-FFF2-40B4-BE49-F238E27FC236}">
                    <a16:creationId xmlns:a16="http://schemas.microsoft.com/office/drawing/2014/main" id="{255EA63C-ADF3-59B1-9052-ECB8C2EA686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93178" y="3125891"/>
                <a:ext cx="3057318" cy="336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C1C55ACC-54A8-434E-0082-D75CA8B5C208}"/>
                  </a:ext>
                </a:extLst>
              </p:cNvPr>
              <p:cNvSpPr txBox="1"/>
              <p:nvPr/>
            </p:nvSpPr>
            <p:spPr>
              <a:xfrm>
                <a:off x="10115171" y="3252280"/>
                <a:ext cx="1180575" cy="424732"/>
              </a:xfrm>
              <a:prstGeom prst="rect">
                <a:avLst/>
              </a:prstGeom>
              <a:noFill/>
            </p:spPr>
            <p:txBody>
              <a:bodyPr wrap="square" rtlCol="0">
                <a:spAutoFit/>
              </a:bodyPr>
              <a:lstStyle/>
              <a:p>
                <a:pPr algn="ctr">
                  <a:lnSpc>
                    <a:spcPct val="90000"/>
                  </a:lnSpc>
                </a:pPr>
                <a:r>
                  <a:rPr lang="en-US" sz="1200" dirty="0">
                    <a:solidFill>
                      <a:srgbClr val="FF0000"/>
                    </a:solidFill>
                    <a:latin typeface="+mn-lt"/>
                  </a:rPr>
                  <a:t>100% Si Precipitates</a:t>
                </a:r>
              </a:p>
            </p:txBody>
          </p:sp>
          <p:cxnSp>
            <p:nvCxnSpPr>
              <p:cNvPr id="36" name="Straight Arrow Connector 35">
                <a:extLst>
                  <a:ext uri="{FF2B5EF4-FFF2-40B4-BE49-F238E27FC236}">
                    <a16:creationId xmlns:a16="http://schemas.microsoft.com/office/drawing/2014/main" id="{D7E8F907-2947-2F95-BA8A-1BD09395573F}"/>
                  </a:ext>
                </a:extLst>
              </p:cNvPr>
              <p:cNvCxnSpPr>
                <a:cxnSpLocks/>
              </p:cNvCxnSpPr>
              <p:nvPr/>
            </p:nvCxnSpPr>
            <p:spPr>
              <a:xfrm flipH="1">
                <a:off x="9888053" y="3607844"/>
                <a:ext cx="388725" cy="285441"/>
              </a:xfrm>
              <a:prstGeom prst="straightConnector1">
                <a:avLst/>
              </a:prstGeom>
              <a:ln w="6350">
                <a:solidFill>
                  <a:srgbClr val="FF0000"/>
                </a:solidFill>
                <a:miter lim="800000"/>
                <a:tailEnd type="stealth"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9A501E-078D-F534-5B79-670FB80AE0C3}"/>
                  </a:ext>
                </a:extLst>
              </p:cNvPr>
              <p:cNvCxnSpPr>
                <a:cxnSpLocks/>
              </p:cNvCxnSpPr>
              <p:nvPr/>
            </p:nvCxnSpPr>
            <p:spPr>
              <a:xfrm flipH="1">
                <a:off x="9931400" y="3607844"/>
                <a:ext cx="345378" cy="479780"/>
              </a:xfrm>
              <a:prstGeom prst="straightConnector1">
                <a:avLst/>
              </a:prstGeom>
              <a:ln w="6350">
                <a:solidFill>
                  <a:srgbClr val="FF0000"/>
                </a:solidFill>
                <a:miter lim="800000"/>
                <a:tailEnd type="stealth" w="sm"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2A1445E-74EB-41D9-70F3-10B491D6CFF3}"/>
                  </a:ext>
                </a:extLst>
              </p:cNvPr>
              <p:cNvCxnSpPr>
                <a:cxnSpLocks/>
              </p:cNvCxnSpPr>
              <p:nvPr/>
            </p:nvCxnSpPr>
            <p:spPr>
              <a:xfrm flipH="1">
                <a:off x="10055225" y="3607844"/>
                <a:ext cx="220856" cy="590241"/>
              </a:xfrm>
              <a:prstGeom prst="straightConnector1">
                <a:avLst/>
              </a:prstGeom>
              <a:ln w="6350">
                <a:solidFill>
                  <a:srgbClr val="FF0000"/>
                </a:solidFill>
                <a:miter lim="800000"/>
                <a:tailEnd type="stealth" w="sm" len="sm"/>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A6E07AD-6DA3-7FB7-4BDD-3812B3E158FF}"/>
                  </a:ext>
                </a:extLst>
              </p:cNvPr>
              <p:cNvSpPr txBox="1"/>
              <p:nvPr/>
            </p:nvSpPr>
            <p:spPr>
              <a:xfrm>
                <a:off x="10636251" y="3847734"/>
                <a:ext cx="1593850" cy="424732"/>
              </a:xfrm>
              <a:prstGeom prst="rect">
                <a:avLst/>
              </a:prstGeom>
              <a:noFill/>
            </p:spPr>
            <p:txBody>
              <a:bodyPr wrap="square" rtlCol="0">
                <a:spAutoFit/>
              </a:bodyPr>
              <a:lstStyle/>
              <a:p>
                <a:pPr algn="ctr">
                  <a:lnSpc>
                    <a:spcPct val="90000"/>
                  </a:lnSpc>
                </a:pPr>
                <a:r>
                  <a:rPr lang="en-US" sz="1200" dirty="0">
                    <a:solidFill>
                      <a:srgbClr val="FF0000"/>
                    </a:solidFill>
                    <a:latin typeface="+mn-lt"/>
                  </a:rPr>
                  <a:t>Si-coated vacuum filled voids</a:t>
                </a:r>
              </a:p>
            </p:txBody>
          </p:sp>
          <p:cxnSp>
            <p:nvCxnSpPr>
              <p:cNvPr id="40" name="Straight Arrow Connector 39">
                <a:extLst>
                  <a:ext uri="{FF2B5EF4-FFF2-40B4-BE49-F238E27FC236}">
                    <a16:creationId xmlns:a16="http://schemas.microsoft.com/office/drawing/2014/main" id="{CDAFC144-1425-8167-CE84-4D8D49A6BB10}"/>
                  </a:ext>
                </a:extLst>
              </p:cNvPr>
              <p:cNvCxnSpPr>
                <a:cxnSpLocks/>
              </p:cNvCxnSpPr>
              <p:nvPr/>
            </p:nvCxnSpPr>
            <p:spPr>
              <a:xfrm flipH="1">
                <a:off x="10534741" y="4209988"/>
                <a:ext cx="579308" cy="225695"/>
              </a:xfrm>
              <a:prstGeom prst="straightConnector1">
                <a:avLst/>
              </a:prstGeom>
              <a:ln w="6350">
                <a:solidFill>
                  <a:srgbClr val="FF0000"/>
                </a:solidFill>
                <a:miter lim="800000"/>
                <a:tailEnd type="stealth"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A764270-B0E8-079E-4627-5B618BE83DC9}"/>
                  </a:ext>
                </a:extLst>
              </p:cNvPr>
              <p:cNvCxnSpPr>
                <a:cxnSpLocks/>
              </p:cNvCxnSpPr>
              <p:nvPr/>
            </p:nvCxnSpPr>
            <p:spPr>
              <a:xfrm flipH="1">
                <a:off x="11026976" y="4209988"/>
                <a:ext cx="87073" cy="523597"/>
              </a:xfrm>
              <a:prstGeom prst="straightConnector1">
                <a:avLst/>
              </a:prstGeom>
              <a:ln w="6350">
                <a:solidFill>
                  <a:srgbClr val="FF0000"/>
                </a:solidFill>
                <a:miter lim="800000"/>
                <a:tailEnd type="stealth" w="sm" len="sm"/>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65E18DE-ACE4-DB9A-0A91-41B4C46A1ABF}"/>
                  </a:ext>
                </a:extLst>
              </p:cNvPr>
              <p:cNvSpPr txBox="1"/>
              <p:nvPr/>
            </p:nvSpPr>
            <p:spPr>
              <a:xfrm>
                <a:off x="8614376" y="6451984"/>
                <a:ext cx="3036120" cy="752514"/>
              </a:xfrm>
              <a:prstGeom prst="rect">
                <a:avLst/>
              </a:prstGeom>
              <a:noFill/>
            </p:spPr>
            <p:txBody>
              <a:bodyPr wrap="square" rtlCol="0">
                <a:spAutoFit/>
              </a:bodyPr>
              <a:lstStyle/>
              <a:p>
                <a:pPr eaLnBrk="1" hangingPunct="1"/>
                <a:r>
                  <a:rPr lang="en-US" altLang="en-US" sz="1100" dirty="0">
                    <a:solidFill>
                      <a:srgbClr val="000000"/>
                    </a:solidFill>
                    <a:latin typeface="+mn-lt"/>
                  </a:rPr>
                  <a:t>1100 grade aluminum (99% pure)</a:t>
                </a:r>
              </a:p>
              <a:p>
                <a:pPr eaLnBrk="1" hangingPunct="1"/>
                <a:r>
                  <a:rPr lang="en-US" altLang="en-US" sz="1100" dirty="0">
                    <a:solidFill>
                      <a:srgbClr val="000000"/>
                    </a:solidFill>
                    <a:latin typeface="+mn-lt"/>
                  </a:rPr>
                  <a:t>3 years at 55°C, producing 5.3 at% silicon</a:t>
                </a:r>
              </a:p>
              <a:p>
                <a:pPr eaLnBrk="1" hangingPunct="1"/>
                <a:endParaRPr lang="en-US" altLang="en-US" sz="1100" dirty="0">
                  <a:solidFill>
                    <a:srgbClr val="000000"/>
                  </a:solidFill>
                  <a:latin typeface="+mn-lt"/>
                </a:endParaRPr>
              </a:p>
              <a:p>
                <a:pPr>
                  <a:lnSpc>
                    <a:spcPct val="90000"/>
                  </a:lnSpc>
                </a:pPr>
                <a:r>
                  <a:rPr lang="en-US" sz="1100" dirty="0">
                    <a:latin typeface="+mn-lt"/>
                  </a:rPr>
                  <a:t>Courtesy of Frank Garner and Ken Farrell</a:t>
                </a:r>
              </a:p>
            </p:txBody>
          </p:sp>
        </p:grpSp>
        <p:sp>
          <p:nvSpPr>
            <p:cNvPr id="24" name="TextBox 23">
              <a:extLst>
                <a:ext uri="{FF2B5EF4-FFF2-40B4-BE49-F238E27FC236}">
                  <a16:creationId xmlns:a16="http://schemas.microsoft.com/office/drawing/2014/main" id="{0753D90B-630D-EC47-2DD1-7EB18699F1CF}"/>
                </a:ext>
              </a:extLst>
            </p:cNvPr>
            <p:cNvSpPr txBox="1"/>
            <p:nvPr/>
          </p:nvSpPr>
          <p:spPr>
            <a:xfrm>
              <a:off x="8255530" y="2850673"/>
              <a:ext cx="3653770" cy="313932"/>
            </a:xfrm>
            <a:prstGeom prst="rect">
              <a:avLst/>
            </a:prstGeom>
            <a:noFill/>
          </p:spPr>
          <p:txBody>
            <a:bodyPr wrap="square" rtlCol="0">
              <a:spAutoFit/>
            </a:bodyPr>
            <a:lstStyle/>
            <a:p>
              <a:pPr algn="ctr">
                <a:lnSpc>
                  <a:spcPct val="90000"/>
                </a:lnSpc>
              </a:pPr>
              <a:r>
                <a:rPr lang="en-US" sz="1600" dirty="0">
                  <a:latin typeface="+mn-lt"/>
                </a:rPr>
                <a:t>Si Precipitates in Irradiated Al 1100</a:t>
              </a:r>
            </a:p>
          </p:txBody>
        </p:sp>
      </p:grpSp>
      <p:sp>
        <p:nvSpPr>
          <p:cNvPr id="43" name="Oval 42">
            <a:extLst>
              <a:ext uri="{FF2B5EF4-FFF2-40B4-BE49-F238E27FC236}">
                <a16:creationId xmlns:a16="http://schemas.microsoft.com/office/drawing/2014/main" id="{48E40696-4004-C516-077E-77E4E0DE5F1F}"/>
              </a:ext>
            </a:extLst>
          </p:cNvPr>
          <p:cNvSpPr>
            <a:spLocks noChangeAspect="1"/>
          </p:cNvSpPr>
          <p:nvPr/>
        </p:nvSpPr>
        <p:spPr>
          <a:xfrm>
            <a:off x="2449300" y="4495314"/>
            <a:ext cx="534708" cy="534708"/>
          </a:xfrm>
          <a:prstGeom prst="ellipse">
            <a:avLst/>
          </a:prstGeom>
          <a:no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58320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468" y="29477"/>
            <a:ext cx="11071649" cy="484748"/>
          </a:xfrm>
        </p:spPr>
        <p:txBody>
          <a:bodyPr/>
          <a:lstStyle/>
          <a:p>
            <a:r>
              <a:rPr lang="en-US" dirty="0"/>
              <a:t>Summary</a:t>
            </a:r>
          </a:p>
        </p:txBody>
      </p:sp>
      <p:sp>
        <p:nvSpPr>
          <p:cNvPr id="3" name="Content Placeholder 2"/>
          <p:cNvSpPr>
            <a:spLocks noGrp="1"/>
          </p:cNvSpPr>
          <p:nvPr>
            <p:ph idx="1"/>
          </p:nvPr>
        </p:nvSpPr>
        <p:spPr>
          <a:xfrm>
            <a:off x="645467" y="763790"/>
            <a:ext cx="11154647" cy="5330420"/>
          </a:xfrm>
        </p:spPr>
        <p:txBody>
          <a:bodyPr/>
          <a:lstStyle/>
          <a:p>
            <a:r>
              <a:rPr lang="en-US" sz="2400" dirty="0"/>
              <a:t>A new deformation mechanism in irradiated 316L was identified during SNS PIE research</a:t>
            </a:r>
          </a:p>
          <a:p>
            <a:pPr lvl="1"/>
            <a:r>
              <a:rPr lang="en-US" sz="2000" dirty="0"/>
              <a:t>Future tensile testing is planned to investigate mechanisms governing traveling wave deformation</a:t>
            </a:r>
          </a:p>
          <a:p>
            <a:pPr>
              <a:spcBef>
                <a:spcPts val="2600"/>
              </a:spcBef>
            </a:pPr>
            <a:r>
              <a:rPr lang="en-US" sz="2400" dirty="0"/>
              <a:t>Tensile testing of irradiated Inconel 718 showed ductility increased with increasing dose </a:t>
            </a:r>
          </a:p>
          <a:p>
            <a:pPr lvl="1"/>
            <a:r>
              <a:rPr lang="en-US" sz="2000" dirty="0"/>
              <a:t>HR-TEM and STEM-EELS showed small 1-3 nm vacancy clusters were associated with H (and He); much more testing is planned to further investigate </a:t>
            </a:r>
          </a:p>
          <a:p>
            <a:pPr>
              <a:spcBef>
                <a:spcPts val="2600"/>
              </a:spcBef>
            </a:pPr>
            <a:r>
              <a:rPr lang="en-US" sz="2400" dirty="0"/>
              <a:t>Specimen fabrication from PBW-6 (Al 6061 T6) has been difficult but is now proceeding more steadily</a:t>
            </a:r>
          </a:p>
          <a:p>
            <a:pPr>
              <a:spcBef>
                <a:spcPts val="2600"/>
              </a:spcBef>
            </a:pPr>
            <a:r>
              <a:rPr lang="en-US" sz="2400" dirty="0"/>
              <a:t>Contract was signed to fabricate specimens from high-dose Inconel 718 and 316L samples</a:t>
            </a:r>
          </a:p>
        </p:txBody>
      </p:sp>
    </p:spTree>
    <p:extLst>
      <p:ext uri="{BB962C8B-B14F-4D97-AF65-F5344CB8AC3E}">
        <p14:creationId xmlns:p14="http://schemas.microsoft.com/office/powerpoint/2010/main" val="1184666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42992" y="3184"/>
            <a:ext cx="11693002" cy="757130"/>
          </a:xfrm>
        </p:spPr>
        <p:txBody>
          <a:bodyPr/>
          <a:lstStyle/>
          <a:p>
            <a:r>
              <a:rPr lang="en-US" sz="2400" dirty="0"/>
              <a:t>Post irradiation examination (PIE) is performed to learn about radiation-induced changed that occur in SNS target modules and PBWs</a:t>
            </a:r>
          </a:p>
        </p:txBody>
      </p:sp>
      <p:sp>
        <p:nvSpPr>
          <p:cNvPr id="5" name="Content Placeholder 2"/>
          <p:cNvSpPr txBox="1">
            <a:spLocks/>
          </p:cNvSpPr>
          <p:nvPr/>
        </p:nvSpPr>
        <p:spPr>
          <a:xfrm>
            <a:off x="442992" y="964485"/>
            <a:ext cx="11325546" cy="5166962"/>
          </a:xfrm>
          <a:prstGeom prst="rect">
            <a:avLst/>
          </a:prstGeom>
        </p:spPr>
        <p:txBody>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pPr>
            <a:r>
              <a:rPr lang="en-US" sz="2400" dirty="0">
                <a:solidFill>
                  <a:schemeClr val="tx1">
                    <a:alpha val="20000"/>
                  </a:schemeClr>
                </a:solidFill>
              </a:rPr>
              <a:t>Mechanical properties of the target and PBW materials are altered during operation from displacement damage and H/He generation</a:t>
            </a:r>
          </a:p>
          <a:p>
            <a:pPr lvl="1">
              <a:spcBef>
                <a:spcPts val="0"/>
              </a:spcBef>
              <a:spcAft>
                <a:spcPts val="1200"/>
              </a:spcAft>
            </a:pPr>
            <a:r>
              <a:rPr lang="en-US" sz="2200" dirty="0">
                <a:solidFill>
                  <a:schemeClr val="tx1">
                    <a:alpha val="20000"/>
                  </a:schemeClr>
                </a:solidFill>
              </a:rPr>
              <a:t>There is uncertainty with the rate of change in mechanical properties due to high H and He production rates of SNS components</a:t>
            </a:r>
          </a:p>
          <a:p>
            <a:pPr>
              <a:spcBef>
                <a:spcPts val="3600"/>
              </a:spcBef>
              <a:spcAft>
                <a:spcPts val="1200"/>
              </a:spcAft>
            </a:pPr>
            <a:r>
              <a:rPr lang="en-US" sz="2400" dirty="0">
                <a:solidFill>
                  <a:schemeClr val="tx1">
                    <a:alpha val="20000"/>
                  </a:schemeClr>
                </a:solidFill>
              </a:rPr>
              <a:t>Mechanical testing is performed to provide information to modify administrative dose limits to ensure lifetimes of components are optimized</a:t>
            </a:r>
          </a:p>
          <a:p>
            <a:pPr>
              <a:spcBef>
                <a:spcPts val="3600"/>
              </a:spcBef>
              <a:spcAft>
                <a:spcPts val="1200"/>
              </a:spcAft>
            </a:pPr>
            <a:r>
              <a:rPr lang="en-US" sz="2400" dirty="0">
                <a:solidFill>
                  <a:schemeClr val="tx1">
                    <a:alpha val="20000"/>
                  </a:schemeClr>
                </a:solidFill>
              </a:rPr>
              <a:t>Targets and PBWs are regularly sampled and tested to inform decisions on administrative lifetime limits and diagnose failures</a:t>
            </a:r>
          </a:p>
        </p:txBody>
      </p:sp>
    </p:spTree>
    <p:extLst>
      <p:ext uri="{BB962C8B-B14F-4D97-AF65-F5344CB8AC3E}">
        <p14:creationId xmlns:p14="http://schemas.microsoft.com/office/powerpoint/2010/main" val="243078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5">
                                            <p:txEl>
                                              <p:pRg st="0" end="0"/>
                                            </p:txEl>
                                          </p:spTgt>
                                        </p:tgtEl>
                                        <p:attrNameLst>
                                          <p:attrName>style.color</p:attrName>
                                        </p:attrNameLst>
                                      </p:cBhvr>
                                      <p:by>
                                        <p:hsl h="0" s="-12549" l="-25098"/>
                                      </p:by>
                                    </p:animClr>
                                    <p:animClr clrSpc="hsl" dir="cw">
                                      <p:cBhvr>
                                        <p:cTn id="7" dur="500" fill="hold"/>
                                        <p:tgtEl>
                                          <p:spTgt spid="5">
                                            <p:txEl>
                                              <p:pRg st="0" end="0"/>
                                            </p:txEl>
                                          </p:spTgt>
                                        </p:tgtEl>
                                        <p:attrNameLst>
                                          <p:attrName>fillcolor</p:attrName>
                                        </p:attrNameLst>
                                      </p:cBhvr>
                                      <p:by>
                                        <p:hsl h="0" s="-12549" l="-25098"/>
                                      </p:by>
                                    </p:animClr>
                                    <p:animClr clrSpc="hsl" dir="cw">
                                      <p:cBhvr>
                                        <p:cTn id="8" dur="500" fill="hold"/>
                                        <p:tgtEl>
                                          <p:spTgt spid="5">
                                            <p:txEl>
                                              <p:pRg st="0" end="0"/>
                                            </p:txEl>
                                          </p:spTgt>
                                        </p:tgtEl>
                                        <p:attrNameLst>
                                          <p:attrName>stroke.color</p:attrName>
                                        </p:attrNameLst>
                                      </p:cBhvr>
                                      <p:by>
                                        <p:hsl h="0" s="-12549" l="-25098"/>
                                      </p:by>
                                    </p:animClr>
                                    <p:set>
                                      <p:cBhvr>
                                        <p:cTn id="9" dur="500" fill="hold"/>
                                        <p:tgtEl>
                                          <p:spTgt spid="5">
                                            <p:txEl>
                                              <p:pRg st="0" end="0"/>
                                            </p:txEl>
                                          </p:spTgt>
                                        </p:tgtEl>
                                        <p:attrNameLst>
                                          <p:attrName>fill.type</p:attrName>
                                        </p:attrNameLst>
                                      </p:cBhvr>
                                      <p:to>
                                        <p:strVal val="solid"/>
                                      </p:to>
                                    </p:set>
                                  </p:childTnLst>
                                </p:cTn>
                              </p:par>
                              <p:par>
                                <p:cTn id="10" presetID="24" presetClass="emph" presetSubtype="0" fill="hold" nodeType="withEffect">
                                  <p:stCondLst>
                                    <p:cond delay="0"/>
                                  </p:stCondLst>
                                  <p:childTnLst>
                                    <p:animClr clrSpc="hsl" dir="cw">
                                      <p:cBhvr override="childStyle">
                                        <p:cTn id="11" dur="500" fill="hold"/>
                                        <p:tgtEl>
                                          <p:spTgt spid="5">
                                            <p:txEl>
                                              <p:pRg st="1" end="1"/>
                                            </p:txEl>
                                          </p:spTgt>
                                        </p:tgtEl>
                                        <p:attrNameLst>
                                          <p:attrName>style.color</p:attrName>
                                        </p:attrNameLst>
                                      </p:cBhvr>
                                      <p:by>
                                        <p:hsl h="0" s="-12549" l="-25098"/>
                                      </p:by>
                                    </p:animClr>
                                    <p:animClr clrSpc="hsl" dir="cw">
                                      <p:cBhvr>
                                        <p:cTn id="12" dur="500" fill="hold"/>
                                        <p:tgtEl>
                                          <p:spTgt spid="5">
                                            <p:txEl>
                                              <p:pRg st="1" end="1"/>
                                            </p:txEl>
                                          </p:spTgt>
                                        </p:tgtEl>
                                        <p:attrNameLst>
                                          <p:attrName>fillcolor</p:attrName>
                                        </p:attrNameLst>
                                      </p:cBhvr>
                                      <p:by>
                                        <p:hsl h="0" s="-12549" l="-25098"/>
                                      </p:by>
                                    </p:animClr>
                                    <p:animClr clrSpc="hsl" dir="cw">
                                      <p:cBhvr>
                                        <p:cTn id="13" dur="500" fill="hold"/>
                                        <p:tgtEl>
                                          <p:spTgt spid="5">
                                            <p:txEl>
                                              <p:pRg st="1" end="1"/>
                                            </p:txEl>
                                          </p:spTgt>
                                        </p:tgtEl>
                                        <p:attrNameLst>
                                          <p:attrName>stroke.color</p:attrName>
                                        </p:attrNameLst>
                                      </p:cBhvr>
                                      <p:by>
                                        <p:hsl h="0" s="-12549" l="-25098"/>
                                      </p:by>
                                    </p:animClr>
                                    <p:set>
                                      <p:cBhvr>
                                        <p:cTn id="14" dur="500" fill="hold"/>
                                        <p:tgtEl>
                                          <p:spTgt spid="5">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4" presetClass="emph" presetSubtype="0" fill="hold" nodeType="clickEffect">
                                  <p:stCondLst>
                                    <p:cond delay="0"/>
                                  </p:stCondLst>
                                  <p:childTnLst>
                                    <p:animClr clrSpc="hsl" dir="cw">
                                      <p:cBhvr override="childStyle">
                                        <p:cTn id="18" dur="500" fill="hold"/>
                                        <p:tgtEl>
                                          <p:spTgt spid="5">
                                            <p:txEl>
                                              <p:pRg st="2" end="2"/>
                                            </p:txEl>
                                          </p:spTgt>
                                        </p:tgtEl>
                                        <p:attrNameLst>
                                          <p:attrName>style.color</p:attrName>
                                        </p:attrNameLst>
                                      </p:cBhvr>
                                      <p:by>
                                        <p:hsl h="0" s="-12549" l="-25098"/>
                                      </p:by>
                                    </p:animClr>
                                    <p:animClr clrSpc="hsl" dir="cw">
                                      <p:cBhvr>
                                        <p:cTn id="19" dur="500" fill="hold"/>
                                        <p:tgtEl>
                                          <p:spTgt spid="5">
                                            <p:txEl>
                                              <p:pRg st="2" end="2"/>
                                            </p:txEl>
                                          </p:spTgt>
                                        </p:tgtEl>
                                        <p:attrNameLst>
                                          <p:attrName>fillcolor</p:attrName>
                                        </p:attrNameLst>
                                      </p:cBhvr>
                                      <p:by>
                                        <p:hsl h="0" s="-12549" l="-25098"/>
                                      </p:by>
                                    </p:animClr>
                                    <p:animClr clrSpc="hsl" dir="cw">
                                      <p:cBhvr>
                                        <p:cTn id="20" dur="500" fill="hold"/>
                                        <p:tgtEl>
                                          <p:spTgt spid="5">
                                            <p:txEl>
                                              <p:pRg st="2" end="2"/>
                                            </p:txEl>
                                          </p:spTgt>
                                        </p:tgtEl>
                                        <p:attrNameLst>
                                          <p:attrName>stroke.color</p:attrName>
                                        </p:attrNameLst>
                                      </p:cBhvr>
                                      <p:by>
                                        <p:hsl h="0" s="-12549" l="-25098"/>
                                      </p:by>
                                    </p:animClr>
                                    <p:set>
                                      <p:cBhvr>
                                        <p:cTn id="21" dur="500" fill="hold"/>
                                        <p:tgtEl>
                                          <p:spTgt spid="5">
                                            <p:txEl>
                                              <p:pRg st="2" end="2"/>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4" presetClass="emph" presetSubtype="0" fill="hold" nodeType="clickEffect">
                                  <p:stCondLst>
                                    <p:cond delay="0"/>
                                  </p:stCondLst>
                                  <p:childTnLst>
                                    <p:animClr clrSpc="hsl" dir="cw">
                                      <p:cBhvr override="childStyle">
                                        <p:cTn id="25" dur="500" fill="hold"/>
                                        <p:tgtEl>
                                          <p:spTgt spid="5">
                                            <p:txEl>
                                              <p:pRg st="3" end="3"/>
                                            </p:txEl>
                                          </p:spTgt>
                                        </p:tgtEl>
                                        <p:attrNameLst>
                                          <p:attrName>style.color</p:attrName>
                                        </p:attrNameLst>
                                      </p:cBhvr>
                                      <p:by>
                                        <p:hsl h="0" s="-12549" l="-25098"/>
                                      </p:by>
                                    </p:animClr>
                                    <p:animClr clrSpc="hsl" dir="cw">
                                      <p:cBhvr>
                                        <p:cTn id="26" dur="500" fill="hold"/>
                                        <p:tgtEl>
                                          <p:spTgt spid="5">
                                            <p:txEl>
                                              <p:pRg st="3" end="3"/>
                                            </p:txEl>
                                          </p:spTgt>
                                        </p:tgtEl>
                                        <p:attrNameLst>
                                          <p:attrName>fillcolor</p:attrName>
                                        </p:attrNameLst>
                                      </p:cBhvr>
                                      <p:by>
                                        <p:hsl h="0" s="-12549" l="-25098"/>
                                      </p:by>
                                    </p:animClr>
                                    <p:animClr clrSpc="hsl" dir="cw">
                                      <p:cBhvr>
                                        <p:cTn id="27" dur="500" fill="hold"/>
                                        <p:tgtEl>
                                          <p:spTgt spid="5">
                                            <p:txEl>
                                              <p:pRg st="3" end="3"/>
                                            </p:txEl>
                                          </p:spTgt>
                                        </p:tgtEl>
                                        <p:attrNameLst>
                                          <p:attrName>stroke.color</p:attrName>
                                        </p:attrNameLst>
                                      </p:cBhvr>
                                      <p:by>
                                        <p:hsl h="0" s="-12549" l="-25098"/>
                                      </p:by>
                                    </p:animClr>
                                    <p:set>
                                      <p:cBhvr>
                                        <p:cTn id="28" dur="500" fill="hold"/>
                                        <p:tgtEl>
                                          <p:spTgt spid="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BEAA5-73F9-4D64-703F-55C888F50866}"/>
              </a:ext>
            </a:extLst>
          </p:cNvPr>
          <p:cNvSpPr>
            <a:spLocks noGrp="1"/>
          </p:cNvSpPr>
          <p:nvPr>
            <p:ph type="title"/>
          </p:nvPr>
        </p:nvSpPr>
        <p:spPr>
          <a:xfrm>
            <a:off x="513677" y="115717"/>
            <a:ext cx="11375435" cy="590931"/>
          </a:xfrm>
        </p:spPr>
        <p:txBody>
          <a:bodyPr/>
          <a:lstStyle/>
          <a:p>
            <a:pPr algn="ctr"/>
            <a:r>
              <a:rPr lang="en-US" sz="3600" dirty="0"/>
              <a:t>Thank you and get ready for much more data!</a:t>
            </a:r>
          </a:p>
        </p:txBody>
      </p:sp>
      <p:pic>
        <p:nvPicPr>
          <p:cNvPr id="15" name="Picture 14" descr="Diagram, engineering drawing&#10;&#10;Description automatically generated">
            <a:extLst>
              <a:ext uri="{FF2B5EF4-FFF2-40B4-BE49-F238E27FC236}">
                <a16:creationId xmlns:a16="http://schemas.microsoft.com/office/drawing/2014/main" id="{4E8C46C8-2CA5-4947-41DC-07C8CC32AE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96082" y="4679154"/>
            <a:ext cx="2235929" cy="1954140"/>
          </a:xfrm>
          <a:prstGeom prst="rect">
            <a:avLst/>
          </a:prstGeom>
        </p:spPr>
      </p:pic>
      <p:grpSp>
        <p:nvGrpSpPr>
          <p:cNvPr id="21" name="Group 20">
            <a:extLst>
              <a:ext uri="{FF2B5EF4-FFF2-40B4-BE49-F238E27FC236}">
                <a16:creationId xmlns:a16="http://schemas.microsoft.com/office/drawing/2014/main" id="{8DC47FFC-4A4D-D357-C11B-E4BC6D2888CA}"/>
              </a:ext>
            </a:extLst>
          </p:cNvPr>
          <p:cNvGrpSpPr/>
          <p:nvPr/>
        </p:nvGrpSpPr>
        <p:grpSpPr>
          <a:xfrm>
            <a:off x="411241" y="846026"/>
            <a:ext cx="11729062" cy="1828800"/>
            <a:chOff x="411241" y="846026"/>
            <a:chExt cx="11729062" cy="1828800"/>
          </a:xfrm>
        </p:grpSpPr>
        <p:grpSp>
          <p:nvGrpSpPr>
            <p:cNvPr id="10" name="Group 9">
              <a:extLst>
                <a:ext uri="{FF2B5EF4-FFF2-40B4-BE49-F238E27FC236}">
                  <a16:creationId xmlns:a16="http://schemas.microsoft.com/office/drawing/2014/main" id="{2FB01324-0BAA-1294-9097-91928A59F21B}"/>
                </a:ext>
              </a:extLst>
            </p:cNvPr>
            <p:cNvGrpSpPr>
              <a:grpSpLocks noChangeAspect="1"/>
            </p:cNvGrpSpPr>
            <p:nvPr/>
          </p:nvGrpSpPr>
          <p:grpSpPr>
            <a:xfrm>
              <a:off x="1988303" y="846026"/>
              <a:ext cx="10152000" cy="1828800"/>
              <a:chOff x="816428" y="900455"/>
              <a:chExt cx="9136800" cy="1645920"/>
            </a:xfrm>
          </p:grpSpPr>
          <p:pic>
            <p:nvPicPr>
              <p:cNvPr id="4" name="Picture 3" descr="Diagram, engineering drawing&#10;&#10;Description automatically generated">
                <a:extLst>
                  <a:ext uri="{FF2B5EF4-FFF2-40B4-BE49-F238E27FC236}">
                    <a16:creationId xmlns:a16="http://schemas.microsoft.com/office/drawing/2014/main" id="{8761E9F3-913B-CC1D-5F73-D1B6C606A4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816428" y="900455"/>
                <a:ext cx="1522800" cy="1645920"/>
              </a:xfrm>
              <a:prstGeom prst="rect">
                <a:avLst/>
              </a:prstGeom>
              <a:ln>
                <a:noFill/>
              </a:ln>
              <a:extLst>
                <a:ext uri="{53640926-AAD7-44D8-BBD7-CCE9431645EC}">
                  <a14:shadowObscured xmlns:a14="http://schemas.microsoft.com/office/drawing/2010/main"/>
                </a:ext>
              </a:extLst>
            </p:spPr>
          </p:pic>
          <p:pic>
            <p:nvPicPr>
              <p:cNvPr id="5" name="Picture 4" descr="Diagram, engineering drawing&#10;&#10;Description automatically generated">
                <a:extLst>
                  <a:ext uri="{FF2B5EF4-FFF2-40B4-BE49-F238E27FC236}">
                    <a16:creationId xmlns:a16="http://schemas.microsoft.com/office/drawing/2014/main" id="{9957ABB7-B2B7-1439-7435-D315130B60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339228" y="900455"/>
                <a:ext cx="1522800" cy="1645920"/>
              </a:xfrm>
              <a:prstGeom prst="rect">
                <a:avLst/>
              </a:prstGeom>
              <a:ln>
                <a:noFill/>
              </a:ln>
              <a:extLst>
                <a:ext uri="{53640926-AAD7-44D8-BBD7-CCE9431645EC}">
                  <a14:shadowObscured xmlns:a14="http://schemas.microsoft.com/office/drawing/2010/main"/>
                </a:ext>
              </a:extLst>
            </p:spPr>
          </p:pic>
          <p:pic>
            <p:nvPicPr>
              <p:cNvPr id="6" name="Picture 5" descr="Diagram, engineering drawing&#10;&#10;Description automatically generated">
                <a:extLst>
                  <a:ext uri="{FF2B5EF4-FFF2-40B4-BE49-F238E27FC236}">
                    <a16:creationId xmlns:a16="http://schemas.microsoft.com/office/drawing/2014/main" id="{DE710601-E461-6B3D-C81D-24CAACBFFD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862028" y="900455"/>
                <a:ext cx="1522800" cy="1645920"/>
              </a:xfrm>
              <a:prstGeom prst="rect">
                <a:avLst/>
              </a:prstGeom>
              <a:ln>
                <a:noFill/>
              </a:ln>
              <a:extLst>
                <a:ext uri="{53640926-AAD7-44D8-BBD7-CCE9431645EC}">
                  <a14:shadowObscured xmlns:a14="http://schemas.microsoft.com/office/drawing/2010/main"/>
                </a:ext>
              </a:extLst>
            </p:spPr>
          </p:pic>
          <p:pic>
            <p:nvPicPr>
              <p:cNvPr id="7" name="Picture 6" descr="Diagram, engineering drawing&#10;&#10;Description automatically generated">
                <a:extLst>
                  <a:ext uri="{FF2B5EF4-FFF2-40B4-BE49-F238E27FC236}">
                    <a16:creationId xmlns:a16="http://schemas.microsoft.com/office/drawing/2014/main" id="{4CA7A2BA-F5FA-FAB4-4E41-AC622FD58E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384828" y="900455"/>
                <a:ext cx="1522800" cy="1645920"/>
              </a:xfrm>
              <a:prstGeom prst="rect">
                <a:avLst/>
              </a:prstGeom>
              <a:ln>
                <a:noFill/>
              </a:ln>
              <a:extLst>
                <a:ext uri="{53640926-AAD7-44D8-BBD7-CCE9431645EC}">
                  <a14:shadowObscured xmlns:a14="http://schemas.microsoft.com/office/drawing/2010/main"/>
                </a:ext>
              </a:extLst>
            </p:spPr>
          </p:pic>
          <p:pic>
            <p:nvPicPr>
              <p:cNvPr id="8" name="Picture 7" descr="Diagram, engineering drawing&#10;&#10;Description automatically generated">
                <a:extLst>
                  <a:ext uri="{FF2B5EF4-FFF2-40B4-BE49-F238E27FC236}">
                    <a16:creationId xmlns:a16="http://schemas.microsoft.com/office/drawing/2014/main" id="{6DFEC896-C8A1-D969-E192-C605FA10F6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907628" y="900455"/>
                <a:ext cx="1522800" cy="1645920"/>
              </a:xfrm>
              <a:prstGeom prst="rect">
                <a:avLst/>
              </a:prstGeom>
              <a:ln>
                <a:noFill/>
              </a:ln>
              <a:extLst>
                <a:ext uri="{53640926-AAD7-44D8-BBD7-CCE9431645EC}">
                  <a14:shadowObscured xmlns:a14="http://schemas.microsoft.com/office/drawing/2010/main"/>
                </a:ext>
              </a:extLst>
            </p:spPr>
          </p:pic>
          <p:pic>
            <p:nvPicPr>
              <p:cNvPr id="9" name="Picture 8" descr="Diagram, engineering drawing&#10;&#10;Description automatically generated">
                <a:extLst>
                  <a:ext uri="{FF2B5EF4-FFF2-40B4-BE49-F238E27FC236}">
                    <a16:creationId xmlns:a16="http://schemas.microsoft.com/office/drawing/2014/main" id="{3E37574E-587C-0BB1-0DF3-CFB9136EFB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8430428" y="900455"/>
                <a:ext cx="1522800" cy="1645920"/>
              </a:xfrm>
              <a:prstGeom prst="rect">
                <a:avLst/>
              </a:prstGeom>
              <a:ln>
                <a:noFill/>
              </a:ln>
              <a:extLst>
                <a:ext uri="{53640926-AAD7-44D8-BBD7-CCE9431645EC}">
                  <a14:shadowObscured xmlns:a14="http://schemas.microsoft.com/office/drawing/2010/main"/>
                </a:ext>
              </a:extLst>
            </p:spPr>
          </p:pic>
        </p:grpSp>
        <p:sp>
          <p:nvSpPr>
            <p:cNvPr id="17" name="TextBox 16">
              <a:extLst>
                <a:ext uri="{FF2B5EF4-FFF2-40B4-BE49-F238E27FC236}">
                  <a16:creationId xmlns:a16="http://schemas.microsoft.com/office/drawing/2014/main" id="{2E1A5FC4-E3B0-356E-04F4-2CAC8E694FC2}"/>
                </a:ext>
              </a:extLst>
            </p:cNvPr>
            <p:cNvSpPr txBox="1"/>
            <p:nvPr/>
          </p:nvSpPr>
          <p:spPr>
            <a:xfrm>
              <a:off x="411241" y="1267374"/>
              <a:ext cx="1615375" cy="994118"/>
            </a:xfrm>
            <a:prstGeom prst="rect">
              <a:avLst/>
            </a:prstGeom>
            <a:noFill/>
          </p:spPr>
          <p:txBody>
            <a:bodyPr wrap="square" rtlCol="0">
              <a:spAutoFit/>
            </a:bodyPr>
            <a:lstStyle/>
            <a:p>
              <a:pPr algn="l">
                <a:lnSpc>
                  <a:spcPct val="90000"/>
                </a:lnSpc>
              </a:pPr>
              <a:r>
                <a:rPr lang="en-US" b="1" dirty="0">
                  <a:latin typeface="+mn-lt"/>
                </a:rPr>
                <a:t>Al 6061-T6</a:t>
              </a:r>
            </a:p>
            <a:p>
              <a:pPr marL="285750" indent="-285750" algn="l">
                <a:lnSpc>
                  <a:spcPct val="90000"/>
                </a:lnSpc>
                <a:spcBef>
                  <a:spcPts val="600"/>
                </a:spcBef>
                <a:buFont typeface="Arial" panose="020B0604020202020204" pitchFamily="34" charset="0"/>
                <a:buChar char="•"/>
              </a:pPr>
              <a:r>
                <a:rPr lang="en-US" dirty="0">
                  <a:latin typeface="+mn-lt"/>
                </a:rPr>
                <a:t>78 tensile</a:t>
              </a:r>
            </a:p>
            <a:p>
              <a:pPr marL="285750" indent="-285750" algn="l">
                <a:lnSpc>
                  <a:spcPct val="90000"/>
                </a:lnSpc>
                <a:spcBef>
                  <a:spcPts val="600"/>
                </a:spcBef>
                <a:buFont typeface="Arial" panose="020B0604020202020204" pitchFamily="34" charset="0"/>
                <a:buChar char="•"/>
              </a:pPr>
              <a:r>
                <a:rPr lang="en-US" dirty="0"/>
                <a:t>24 H/He</a:t>
              </a:r>
              <a:endParaRPr lang="en-US" dirty="0">
                <a:latin typeface="+mn-lt"/>
              </a:endParaRPr>
            </a:p>
          </p:txBody>
        </p:sp>
      </p:grpSp>
      <p:grpSp>
        <p:nvGrpSpPr>
          <p:cNvPr id="20" name="Group 19">
            <a:extLst>
              <a:ext uri="{FF2B5EF4-FFF2-40B4-BE49-F238E27FC236}">
                <a16:creationId xmlns:a16="http://schemas.microsoft.com/office/drawing/2014/main" id="{BEB055FE-2485-067A-BED7-4E7BD1ABF666}"/>
              </a:ext>
            </a:extLst>
          </p:cNvPr>
          <p:cNvGrpSpPr/>
          <p:nvPr/>
        </p:nvGrpSpPr>
        <p:grpSpPr>
          <a:xfrm>
            <a:off x="411241" y="2674826"/>
            <a:ext cx="8334701" cy="1954140"/>
            <a:chOff x="411241" y="2674826"/>
            <a:chExt cx="8334701" cy="1954140"/>
          </a:xfrm>
        </p:grpSpPr>
        <p:pic>
          <p:nvPicPr>
            <p:cNvPr id="11" name="Picture 10" descr="Diagram, engineering drawing&#10;&#10;Description automatically generated">
              <a:extLst>
                <a:ext uri="{FF2B5EF4-FFF2-40B4-BE49-F238E27FC236}">
                  <a16:creationId xmlns:a16="http://schemas.microsoft.com/office/drawing/2014/main" id="{77ED7C4B-3FF0-2B1D-E633-6153FCD9EF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54009" y="2674826"/>
              <a:ext cx="2235929" cy="1954140"/>
            </a:xfrm>
            <a:prstGeom prst="rect">
              <a:avLst/>
            </a:prstGeom>
          </p:spPr>
        </p:pic>
        <p:pic>
          <p:nvPicPr>
            <p:cNvPr id="12" name="Picture 11" descr="Diagram, engineering drawing&#10;&#10;Description automatically generated">
              <a:extLst>
                <a:ext uri="{FF2B5EF4-FFF2-40B4-BE49-F238E27FC236}">
                  <a16:creationId xmlns:a16="http://schemas.microsoft.com/office/drawing/2014/main" id="{34639438-9E86-0698-6C00-9927104B779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32011" y="2674826"/>
              <a:ext cx="2235929" cy="1954140"/>
            </a:xfrm>
            <a:prstGeom prst="rect">
              <a:avLst/>
            </a:prstGeom>
          </p:spPr>
        </p:pic>
        <p:pic>
          <p:nvPicPr>
            <p:cNvPr id="13" name="Picture 12" descr="Diagram, engineering drawing&#10;&#10;Description automatically generated">
              <a:extLst>
                <a:ext uri="{FF2B5EF4-FFF2-40B4-BE49-F238E27FC236}">
                  <a16:creationId xmlns:a16="http://schemas.microsoft.com/office/drawing/2014/main" id="{4D928C47-C9A7-3A18-13C7-12143BA995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10013" y="2674826"/>
              <a:ext cx="2235929" cy="1954140"/>
            </a:xfrm>
            <a:prstGeom prst="rect">
              <a:avLst/>
            </a:prstGeom>
          </p:spPr>
        </p:pic>
        <p:sp>
          <p:nvSpPr>
            <p:cNvPr id="18" name="TextBox 17">
              <a:extLst>
                <a:ext uri="{FF2B5EF4-FFF2-40B4-BE49-F238E27FC236}">
                  <a16:creationId xmlns:a16="http://schemas.microsoft.com/office/drawing/2014/main" id="{583B824E-9651-AC40-8541-412CEB060EDB}"/>
                </a:ext>
              </a:extLst>
            </p:cNvPr>
            <p:cNvSpPr txBox="1"/>
            <p:nvPr/>
          </p:nvSpPr>
          <p:spPr>
            <a:xfrm>
              <a:off x="411241" y="3152058"/>
              <a:ext cx="1615375" cy="994118"/>
            </a:xfrm>
            <a:prstGeom prst="rect">
              <a:avLst/>
            </a:prstGeom>
            <a:noFill/>
          </p:spPr>
          <p:txBody>
            <a:bodyPr wrap="square" rtlCol="0">
              <a:spAutoFit/>
            </a:bodyPr>
            <a:lstStyle/>
            <a:p>
              <a:pPr algn="l">
                <a:lnSpc>
                  <a:spcPct val="90000"/>
                </a:lnSpc>
              </a:pPr>
              <a:r>
                <a:rPr lang="en-US" b="1" dirty="0"/>
                <a:t>Inconel 718</a:t>
              </a:r>
              <a:endParaRPr lang="en-US" b="1" dirty="0">
                <a:latin typeface="+mn-lt"/>
              </a:endParaRPr>
            </a:p>
            <a:p>
              <a:pPr marL="285750" indent="-285750" algn="l">
                <a:lnSpc>
                  <a:spcPct val="90000"/>
                </a:lnSpc>
                <a:spcBef>
                  <a:spcPts val="600"/>
                </a:spcBef>
                <a:buFont typeface="Arial" panose="020B0604020202020204" pitchFamily="34" charset="0"/>
                <a:buChar char="•"/>
              </a:pPr>
              <a:r>
                <a:rPr lang="en-US" dirty="0"/>
                <a:t>45</a:t>
              </a:r>
              <a:r>
                <a:rPr lang="en-US" dirty="0">
                  <a:latin typeface="+mn-lt"/>
                </a:rPr>
                <a:t> tensile</a:t>
              </a:r>
            </a:p>
            <a:p>
              <a:pPr marL="285750" indent="-285750" algn="l">
                <a:lnSpc>
                  <a:spcPct val="90000"/>
                </a:lnSpc>
                <a:spcBef>
                  <a:spcPts val="600"/>
                </a:spcBef>
                <a:buFont typeface="Arial" panose="020B0604020202020204" pitchFamily="34" charset="0"/>
                <a:buChar char="•"/>
              </a:pPr>
              <a:r>
                <a:rPr lang="en-US" dirty="0"/>
                <a:t>36 H/He</a:t>
              </a:r>
              <a:endParaRPr lang="en-US" dirty="0">
                <a:latin typeface="+mn-lt"/>
              </a:endParaRPr>
            </a:p>
          </p:txBody>
        </p:sp>
      </p:grpSp>
      <p:sp>
        <p:nvSpPr>
          <p:cNvPr id="19" name="TextBox 18">
            <a:extLst>
              <a:ext uri="{FF2B5EF4-FFF2-40B4-BE49-F238E27FC236}">
                <a16:creationId xmlns:a16="http://schemas.microsoft.com/office/drawing/2014/main" id="{60B89268-C07F-5580-3D77-A2297C437425}"/>
              </a:ext>
            </a:extLst>
          </p:cNvPr>
          <p:cNvSpPr txBox="1"/>
          <p:nvPr/>
        </p:nvSpPr>
        <p:spPr>
          <a:xfrm>
            <a:off x="411241" y="5159165"/>
            <a:ext cx="1615375" cy="994118"/>
          </a:xfrm>
          <a:prstGeom prst="rect">
            <a:avLst/>
          </a:prstGeom>
          <a:noFill/>
        </p:spPr>
        <p:txBody>
          <a:bodyPr wrap="square" rtlCol="0">
            <a:spAutoFit/>
          </a:bodyPr>
          <a:lstStyle/>
          <a:p>
            <a:pPr algn="l">
              <a:lnSpc>
                <a:spcPct val="90000"/>
              </a:lnSpc>
            </a:pPr>
            <a:r>
              <a:rPr lang="en-US" b="1" dirty="0"/>
              <a:t>316L</a:t>
            </a:r>
            <a:endParaRPr lang="en-US" b="1" dirty="0">
              <a:latin typeface="+mn-lt"/>
            </a:endParaRPr>
          </a:p>
          <a:p>
            <a:pPr marL="285750" indent="-285750" algn="l">
              <a:lnSpc>
                <a:spcPct val="90000"/>
              </a:lnSpc>
              <a:spcBef>
                <a:spcPts val="600"/>
              </a:spcBef>
              <a:buFont typeface="Arial" panose="020B0604020202020204" pitchFamily="34" charset="0"/>
              <a:buChar char="•"/>
            </a:pPr>
            <a:r>
              <a:rPr lang="en-US" dirty="0"/>
              <a:t>15</a:t>
            </a:r>
            <a:r>
              <a:rPr lang="en-US" dirty="0">
                <a:latin typeface="+mn-lt"/>
              </a:rPr>
              <a:t> tensile</a:t>
            </a:r>
          </a:p>
          <a:p>
            <a:pPr marL="285750" indent="-285750" algn="l">
              <a:lnSpc>
                <a:spcPct val="90000"/>
              </a:lnSpc>
              <a:spcBef>
                <a:spcPts val="600"/>
              </a:spcBef>
              <a:buFont typeface="Arial" panose="020B0604020202020204" pitchFamily="34" charset="0"/>
              <a:buChar char="•"/>
            </a:pPr>
            <a:r>
              <a:rPr lang="en-US" dirty="0"/>
              <a:t>12 H/He</a:t>
            </a:r>
            <a:endParaRPr lang="en-US" dirty="0">
              <a:latin typeface="+mn-lt"/>
            </a:endParaRPr>
          </a:p>
        </p:txBody>
      </p:sp>
      <p:sp>
        <p:nvSpPr>
          <p:cNvPr id="22" name="TextBox 21">
            <a:extLst>
              <a:ext uri="{FF2B5EF4-FFF2-40B4-BE49-F238E27FC236}">
                <a16:creationId xmlns:a16="http://schemas.microsoft.com/office/drawing/2014/main" id="{5BB9863D-FC12-4329-FC31-CE0CE576F8B5}"/>
              </a:ext>
            </a:extLst>
          </p:cNvPr>
          <p:cNvSpPr txBox="1"/>
          <p:nvPr/>
        </p:nvSpPr>
        <p:spPr>
          <a:xfrm>
            <a:off x="9060372" y="5159165"/>
            <a:ext cx="2609113" cy="1243417"/>
          </a:xfrm>
          <a:prstGeom prst="rect">
            <a:avLst/>
          </a:prstGeom>
          <a:noFill/>
          <a:ln w="3175">
            <a:solidFill>
              <a:schemeClr val="tx1"/>
            </a:solidFill>
          </a:ln>
        </p:spPr>
        <p:txBody>
          <a:bodyPr wrap="square" rtlCol="0">
            <a:spAutoFit/>
          </a:bodyPr>
          <a:lstStyle/>
          <a:p>
            <a:pPr algn="l">
              <a:lnSpc>
                <a:spcPct val="90000"/>
              </a:lnSpc>
            </a:pPr>
            <a:r>
              <a:rPr lang="en-US" sz="2400" b="1" dirty="0"/>
              <a:t>Total Specimens</a:t>
            </a:r>
            <a:endParaRPr lang="en-US" sz="2400" b="1" dirty="0">
              <a:latin typeface="+mn-lt"/>
            </a:endParaRPr>
          </a:p>
          <a:p>
            <a:pPr marL="285750" indent="-285750" algn="l">
              <a:lnSpc>
                <a:spcPct val="90000"/>
              </a:lnSpc>
              <a:spcBef>
                <a:spcPts val="600"/>
              </a:spcBef>
              <a:buFont typeface="Arial" panose="020B0604020202020204" pitchFamily="34" charset="0"/>
              <a:buChar char="•"/>
            </a:pPr>
            <a:r>
              <a:rPr lang="en-US" sz="2400" dirty="0"/>
              <a:t>138 </a:t>
            </a:r>
            <a:r>
              <a:rPr lang="en-US" sz="2400" dirty="0">
                <a:latin typeface="+mn-lt"/>
              </a:rPr>
              <a:t>tensile</a:t>
            </a:r>
          </a:p>
          <a:p>
            <a:pPr marL="285750" indent="-285750" algn="l">
              <a:lnSpc>
                <a:spcPct val="90000"/>
              </a:lnSpc>
              <a:spcBef>
                <a:spcPts val="600"/>
              </a:spcBef>
              <a:buFont typeface="Arial" panose="020B0604020202020204" pitchFamily="34" charset="0"/>
              <a:buChar char="•"/>
            </a:pPr>
            <a:r>
              <a:rPr lang="en-US" sz="2400" dirty="0"/>
              <a:t>72 H/He</a:t>
            </a:r>
            <a:endParaRPr lang="en-US" sz="2400" dirty="0">
              <a:latin typeface="+mn-lt"/>
            </a:endParaRPr>
          </a:p>
        </p:txBody>
      </p:sp>
    </p:spTree>
    <p:extLst>
      <p:ext uri="{BB962C8B-B14F-4D97-AF65-F5344CB8AC3E}">
        <p14:creationId xmlns:p14="http://schemas.microsoft.com/office/powerpoint/2010/main" val="842401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21A8-F214-8A70-389E-DDB944742911}"/>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1236429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A76C-DC37-DF42-0A32-43C998886E69}"/>
              </a:ext>
            </a:extLst>
          </p:cNvPr>
          <p:cNvSpPr>
            <a:spLocks noGrp="1"/>
          </p:cNvSpPr>
          <p:nvPr>
            <p:ph type="title"/>
          </p:nvPr>
        </p:nvSpPr>
        <p:spPr>
          <a:xfrm>
            <a:off x="441082" y="72834"/>
            <a:ext cx="11430000" cy="757130"/>
          </a:xfrm>
        </p:spPr>
        <p:txBody>
          <a:bodyPr/>
          <a:lstStyle/>
          <a:p>
            <a:r>
              <a:rPr lang="en-US" sz="2400" b="1" dirty="0"/>
              <a:t>NEW RESULTS </a:t>
            </a:r>
            <a:r>
              <a:rPr lang="en-US" sz="2400" dirty="0"/>
              <a:t>– Postirradiation annealing of Inconel 718 specimens showed no embrittlement</a:t>
            </a:r>
          </a:p>
        </p:txBody>
      </p:sp>
      <p:sp>
        <p:nvSpPr>
          <p:cNvPr id="3" name="Content Placeholder 2">
            <a:extLst>
              <a:ext uri="{FF2B5EF4-FFF2-40B4-BE49-F238E27FC236}">
                <a16:creationId xmlns:a16="http://schemas.microsoft.com/office/drawing/2014/main" id="{6BB1C7CB-4C68-CC06-227D-D8FB6E8EB87B}"/>
              </a:ext>
            </a:extLst>
          </p:cNvPr>
          <p:cNvSpPr>
            <a:spLocks noGrp="1"/>
          </p:cNvSpPr>
          <p:nvPr>
            <p:ph idx="1"/>
          </p:nvPr>
        </p:nvSpPr>
        <p:spPr>
          <a:xfrm>
            <a:off x="434309" y="1032987"/>
            <a:ext cx="6582865" cy="5232115"/>
          </a:xfrm>
        </p:spPr>
        <p:txBody>
          <a:bodyPr/>
          <a:lstStyle/>
          <a:p>
            <a:r>
              <a:rPr lang="en-US" sz="2000" dirty="0"/>
              <a:t>Annealing treatments were performed on irradiated Inconel 718 specimens to investigate H/He embrittlement</a:t>
            </a:r>
          </a:p>
          <a:p>
            <a:pPr>
              <a:spcBef>
                <a:spcPts val="2400"/>
              </a:spcBef>
            </a:pPr>
            <a:r>
              <a:rPr lang="en-US" sz="2000" dirty="0"/>
              <a:t>Miniature tensile specimens were fabricated from PBW-4 (Inconel 718) specimens and annealed at 500, 700, and 900°C</a:t>
            </a:r>
          </a:p>
          <a:p>
            <a:pPr>
              <a:spcBef>
                <a:spcPts val="2400"/>
              </a:spcBef>
            </a:pPr>
            <a:r>
              <a:rPr lang="en-US" sz="2000" dirty="0"/>
              <a:t>Results of tensile testing showed no embrittlement occurred and instead </a:t>
            </a:r>
            <a:r>
              <a:rPr lang="en-US" sz="2000" u="sng" dirty="0"/>
              <a:t>ductility was recovered</a:t>
            </a:r>
          </a:p>
          <a:p>
            <a:pPr>
              <a:spcBef>
                <a:spcPts val="2400"/>
              </a:spcBef>
            </a:pPr>
            <a:r>
              <a:rPr lang="en-US" sz="2000" dirty="0"/>
              <a:t>TDS, DSC, and TEM was also performed on specimens after annealing</a:t>
            </a:r>
          </a:p>
          <a:p>
            <a:pPr lvl="1"/>
            <a:r>
              <a:rPr lang="en-US" sz="2000" dirty="0"/>
              <a:t>Remarkable observations were made</a:t>
            </a:r>
          </a:p>
          <a:p>
            <a:pPr lvl="1"/>
            <a:r>
              <a:rPr lang="en-US" sz="2000" dirty="0"/>
              <a:t>Tim Lach will present the results in next presentation</a:t>
            </a:r>
          </a:p>
          <a:p>
            <a:endParaRPr lang="en-US" sz="2000" dirty="0"/>
          </a:p>
        </p:txBody>
      </p:sp>
      <p:pic>
        <p:nvPicPr>
          <p:cNvPr id="4" name="Picture 3">
            <a:extLst>
              <a:ext uri="{FF2B5EF4-FFF2-40B4-BE49-F238E27FC236}">
                <a16:creationId xmlns:a16="http://schemas.microsoft.com/office/drawing/2014/main" id="{20CC8548-22BA-E281-C0B6-044B83855704}"/>
              </a:ext>
            </a:extLst>
          </p:cNvPr>
          <p:cNvPicPr>
            <a:picLocks noChangeAspect="1"/>
          </p:cNvPicPr>
          <p:nvPr/>
        </p:nvPicPr>
        <p:blipFill>
          <a:blip r:embed="rId2"/>
          <a:stretch>
            <a:fillRect/>
          </a:stretch>
        </p:blipFill>
        <p:spPr>
          <a:xfrm>
            <a:off x="7343060" y="710222"/>
            <a:ext cx="4491065" cy="3121549"/>
          </a:xfrm>
          <a:prstGeom prst="rect">
            <a:avLst/>
          </a:prstGeom>
        </p:spPr>
      </p:pic>
      <p:grpSp>
        <p:nvGrpSpPr>
          <p:cNvPr id="14" name="Group 13">
            <a:extLst>
              <a:ext uri="{FF2B5EF4-FFF2-40B4-BE49-F238E27FC236}">
                <a16:creationId xmlns:a16="http://schemas.microsoft.com/office/drawing/2014/main" id="{4360D0B7-780D-6674-8B68-11DBB22CAEE1}"/>
              </a:ext>
            </a:extLst>
          </p:cNvPr>
          <p:cNvGrpSpPr/>
          <p:nvPr/>
        </p:nvGrpSpPr>
        <p:grpSpPr>
          <a:xfrm>
            <a:off x="7930283" y="3950436"/>
            <a:ext cx="3714317" cy="2758530"/>
            <a:chOff x="7799654" y="4026636"/>
            <a:chExt cx="3714317" cy="2758530"/>
          </a:xfrm>
        </p:grpSpPr>
        <p:pic>
          <p:nvPicPr>
            <p:cNvPr id="12" name="Picture 11" descr="A picture containing calendar&#10;&#10;Description automatically generated">
              <a:extLst>
                <a:ext uri="{FF2B5EF4-FFF2-40B4-BE49-F238E27FC236}">
                  <a16:creationId xmlns:a16="http://schemas.microsoft.com/office/drawing/2014/main" id="{5E97A3C4-EF49-4BE7-A0E5-FAF97A88EE8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986269" y="4292067"/>
              <a:ext cx="3341085" cy="2493099"/>
            </a:xfrm>
            <a:prstGeom prst="rect">
              <a:avLst/>
            </a:prstGeom>
          </p:spPr>
        </p:pic>
        <p:sp>
          <p:nvSpPr>
            <p:cNvPr id="13" name="TextBox 12">
              <a:extLst>
                <a:ext uri="{FF2B5EF4-FFF2-40B4-BE49-F238E27FC236}">
                  <a16:creationId xmlns:a16="http://schemas.microsoft.com/office/drawing/2014/main" id="{CB3A818F-9BAB-F247-1F49-FD4F13BA5846}"/>
                </a:ext>
              </a:extLst>
            </p:cNvPr>
            <p:cNvSpPr txBox="1"/>
            <p:nvPr/>
          </p:nvSpPr>
          <p:spPr>
            <a:xfrm>
              <a:off x="7799654" y="4026636"/>
              <a:ext cx="3714317" cy="286232"/>
            </a:xfrm>
            <a:prstGeom prst="rect">
              <a:avLst/>
            </a:prstGeom>
            <a:noFill/>
          </p:spPr>
          <p:txBody>
            <a:bodyPr wrap="square" rtlCol="0">
              <a:spAutoFit/>
            </a:bodyPr>
            <a:lstStyle/>
            <a:p>
              <a:pPr algn="ctr">
                <a:lnSpc>
                  <a:spcPct val="90000"/>
                </a:lnSpc>
              </a:pPr>
              <a:r>
                <a:rPr lang="en-US" sz="1400" dirty="0">
                  <a:latin typeface="+mn-lt"/>
                </a:rPr>
                <a:t>Fracture Surface After 900°C Annealing</a:t>
              </a:r>
            </a:p>
          </p:txBody>
        </p:sp>
      </p:grpSp>
    </p:spTree>
    <p:extLst>
      <p:ext uri="{BB962C8B-B14F-4D97-AF65-F5344CB8AC3E}">
        <p14:creationId xmlns:p14="http://schemas.microsoft.com/office/powerpoint/2010/main" val="332243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FC910-354E-23DD-C419-C11D676FE8A2}"/>
              </a:ext>
            </a:extLst>
          </p:cNvPr>
          <p:cNvSpPr>
            <a:spLocks noGrp="1"/>
          </p:cNvSpPr>
          <p:nvPr>
            <p:ph type="title"/>
          </p:nvPr>
        </p:nvSpPr>
        <p:spPr>
          <a:xfrm>
            <a:off x="429768" y="154577"/>
            <a:ext cx="11425236" cy="535531"/>
          </a:xfrm>
        </p:spPr>
        <p:txBody>
          <a:bodyPr/>
          <a:lstStyle/>
          <a:p>
            <a:r>
              <a:rPr lang="en-US" dirty="0"/>
              <a:t>Calculations from Wei Lu for upcoming testing</a:t>
            </a:r>
          </a:p>
        </p:txBody>
      </p:sp>
      <p:graphicFrame>
        <p:nvGraphicFramePr>
          <p:cNvPr id="3" name="Table 2">
            <a:extLst>
              <a:ext uri="{FF2B5EF4-FFF2-40B4-BE49-F238E27FC236}">
                <a16:creationId xmlns:a16="http://schemas.microsoft.com/office/drawing/2014/main" id="{D096EEAD-1515-421C-B94A-3D072FF05A49}"/>
              </a:ext>
            </a:extLst>
          </p:cNvPr>
          <p:cNvGraphicFramePr>
            <a:graphicFrameLocks noGrp="1"/>
          </p:cNvGraphicFramePr>
          <p:nvPr>
            <p:extLst>
              <p:ext uri="{D42A27DB-BD31-4B8C-83A1-F6EECF244321}">
                <p14:modId xmlns:p14="http://schemas.microsoft.com/office/powerpoint/2010/main" val="3460650253"/>
              </p:ext>
            </p:extLst>
          </p:nvPr>
        </p:nvGraphicFramePr>
        <p:xfrm>
          <a:off x="1226047" y="1266979"/>
          <a:ext cx="9739905" cy="2453445"/>
        </p:xfrm>
        <a:graphic>
          <a:graphicData uri="http://schemas.openxmlformats.org/drawingml/2006/table">
            <a:tbl>
              <a:tblPr firstRow="1" bandRow="1">
                <a:tableStyleId>{F5AB1C69-6EDB-4FF4-983F-18BD219EF322}</a:tableStyleId>
              </a:tblPr>
              <a:tblGrid>
                <a:gridCol w="1481803">
                  <a:extLst>
                    <a:ext uri="{9D8B030D-6E8A-4147-A177-3AD203B41FA5}">
                      <a16:colId xmlns:a16="http://schemas.microsoft.com/office/drawing/2014/main" val="2055445054"/>
                    </a:ext>
                  </a:extLst>
                </a:gridCol>
                <a:gridCol w="1481803">
                  <a:extLst>
                    <a:ext uri="{9D8B030D-6E8A-4147-A177-3AD203B41FA5}">
                      <a16:colId xmlns:a16="http://schemas.microsoft.com/office/drawing/2014/main" val="2602042274"/>
                    </a:ext>
                  </a:extLst>
                </a:gridCol>
                <a:gridCol w="1481803">
                  <a:extLst>
                    <a:ext uri="{9D8B030D-6E8A-4147-A177-3AD203B41FA5}">
                      <a16:colId xmlns:a16="http://schemas.microsoft.com/office/drawing/2014/main" val="3532387660"/>
                    </a:ext>
                  </a:extLst>
                </a:gridCol>
                <a:gridCol w="1764832">
                  <a:extLst>
                    <a:ext uri="{9D8B030D-6E8A-4147-A177-3AD203B41FA5}">
                      <a16:colId xmlns:a16="http://schemas.microsoft.com/office/drawing/2014/main" val="376848892"/>
                    </a:ext>
                  </a:extLst>
                </a:gridCol>
                <a:gridCol w="1764832">
                  <a:extLst>
                    <a:ext uri="{9D8B030D-6E8A-4147-A177-3AD203B41FA5}">
                      <a16:colId xmlns:a16="http://schemas.microsoft.com/office/drawing/2014/main" val="3227766557"/>
                    </a:ext>
                  </a:extLst>
                </a:gridCol>
                <a:gridCol w="1764832">
                  <a:extLst>
                    <a:ext uri="{9D8B030D-6E8A-4147-A177-3AD203B41FA5}">
                      <a16:colId xmlns:a16="http://schemas.microsoft.com/office/drawing/2014/main" val="650125164"/>
                    </a:ext>
                  </a:extLst>
                </a:gridCol>
              </a:tblGrid>
              <a:tr h="421575">
                <a:tc rowSpan="2">
                  <a:txBody>
                    <a:bodyPr/>
                    <a:lstStyle/>
                    <a:p>
                      <a:pPr algn="ctr"/>
                      <a:endParaRPr lang="en-US" dirty="0"/>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r>
                        <a:rPr lang="en-US" dirty="0"/>
                        <a:t>Avg. proton energy (MeV)</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2">
                  <a:txBody>
                    <a:bodyPr/>
                    <a:lstStyle/>
                    <a:p>
                      <a:pPr algn="ctr"/>
                      <a:r>
                        <a:rPr lang="en-US" dirty="0"/>
                        <a:t>Total energy received (</a:t>
                      </a:r>
                      <a:r>
                        <a:rPr lang="en-US" dirty="0" err="1"/>
                        <a:t>MWhr</a:t>
                      </a:r>
                      <a:r>
                        <a:rPr lang="en-US" dirty="0"/>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3">
                  <a:txBody>
                    <a:bodyPr/>
                    <a:lstStyle/>
                    <a:p>
                      <a:pPr algn="ctr"/>
                      <a:r>
                        <a:rPr lang="en-US" dirty="0"/>
                        <a:t>Peak radiation damage productions</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54456081"/>
                  </a:ext>
                </a:extLst>
              </a:tr>
              <a:tr h="4215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b="1" dirty="0">
                          <a:solidFill>
                            <a:schemeClr val="bg1"/>
                          </a:solidFill>
                        </a:rPr>
                        <a:t>Displacement (dpa)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gn="ctr"/>
                      <a:r>
                        <a:rPr lang="en-US" b="1" dirty="0">
                          <a:solidFill>
                            <a:schemeClr val="bg1"/>
                          </a:solidFill>
                        </a:rPr>
                        <a:t>Helium  (</a:t>
                      </a:r>
                      <a:r>
                        <a:rPr lang="en-US" b="1" dirty="0" err="1">
                          <a:solidFill>
                            <a:schemeClr val="bg1"/>
                          </a:solidFill>
                        </a:rPr>
                        <a:t>appm</a:t>
                      </a:r>
                      <a:r>
                        <a:rPr lang="en-US" b="1" dirty="0">
                          <a:solidFill>
                            <a:schemeClr val="bg1"/>
                          </a:solidFill>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gn="ctr"/>
                      <a:r>
                        <a:rPr lang="en-US" b="1" dirty="0">
                          <a:solidFill>
                            <a:schemeClr val="bg1"/>
                          </a:solidFill>
                        </a:rPr>
                        <a:t>Hydrogen (</a:t>
                      </a:r>
                      <a:r>
                        <a:rPr lang="en-US" b="1" dirty="0" err="1">
                          <a:solidFill>
                            <a:schemeClr val="bg1"/>
                          </a:solidFill>
                        </a:rPr>
                        <a:t>appm</a:t>
                      </a:r>
                      <a:r>
                        <a:rPr lang="en-US" b="1" dirty="0">
                          <a:solidFill>
                            <a:schemeClr val="bg1"/>
                          </a:solidFill>
                        </a:rPr>
                        <a:t>)</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793740030"/>
                  </a:ext>
                </a:extLst>
              </a:tr>
              <a:tr h="421575">
                <a:tc>
                  <a:txBody>
                    <a:bodyPr/>
                    <a:lstStyle/>
                    <a:p>
                      <a:pPr algn="ctr"/>
                      <a:r>
                        <a:rPr lang="en-US" b="1" dirty="0">
                          <a:solidFill>
                            <a:schemeClr val="bg2">
                              <a:lumMod val="10000"/>
                            </a:schemeClr>
                          </a:solidFill>
                        </a:rPr>
                        <a:t>Target 12</a:t>
                      </a:r>
                    </a:p>
                  </a:txBody>
                  <a:tcPr>
                    <a:lnT w="38100" cap="flat" cmpd="sng" algn="ctr">
                      <a:solidFill>
                        <a:schemeClr val="bg1"/>
                      </a:solidFill>
                      <a:prstDash val="solid"/>
                      <a:round/>
                      <a:headEnd type="none" w="med" len="med"/>
                      <a:tailEnd type="none" w="med" len="med"/>
                    </a:lnT>
                  </a:tcPr>
                </a:tc>
                <a:tc>
                  <a:txBody>
                    <a:bodyPr/>
                    <a:lstStyle/>
                    <a:p>
                      <a:pPr algn="ctr"/>
                      <a:r>
                        <a:rPr lang="en-US" dirty="0">
                          <a:solidFill>
                            <a:schemeClr val="bg2">
                              <a:lumMod val="10000"/>
                            </a:schemeClr>
                          </a:solidFill>
                        </a:rPr>
                        <a:t>940</a:t>
                      </a:r>
                    </a:p>
                  </a:txBody>
                  <a:tcPr>
                    <a:lnT w="38100" cap="flat" cmpd="sng" algn="ctr">
                      <a:solidFill>
                        <a:schemeClr val="bg1"/>
                      </a:solidFill>
                      <a:prstDash val="solid"/>
                      <a:round/>
                      <a:headEnd type="none" w="med" len="med"/>
                      <a:tailEnd type="none" w="med" len="med"/>
                    </a:lnT>
                  </a:tcPr>
                </a:tc>
                <a:tc>
                  <a:txBody>
                    <a:bodyPr/>
                    <a:lstStyle/>
                    <a:p>
                      <a:pPr algn="ctr"/>
                      <a:r>
                        <a:rPr lang="en-US" dirty="0">
                          <a:solidFill>
                            <a:schemeClr val="bg2">
                              <a:lumMod val="10000"/>
                            </a:schemeClr>
                          </a:solidFill>
                        </a:rPr>
                        <a:t>4493</a:t>
                      </a:r>
                    </a:p>
                  </a:txBody>
                  <a:tcPr>
                    <a:lnT w="38100" cap="flat" cmpd="sng" algn="ctr">
                      <a:solidFill>
                        <a:schemeClr val="bg1"/>
                      </a:solidFill>
                      <a:prstDash val="solid"/>
                      <a:round/>
                      <a:headEnd type="none" w="med" len="med"/>
                      <a:tailEnd type="none" w="med" len="med"/>
                    </a:lnT>
                  </a:tcPr>
                </a:tc>
                <a:tc>
                  <a:txBody>
                    <a:bodyPr/>
                    <a:lstStyle/>
                    <a:p>
                      <a:pPr algn="ctr"/>
                      <a:r>
                        <a:rPr lang="en-US" dirty="0">
                          <a:solidFill>
                            <a:schemeClr val="bg2">
                              <a:lumMod val="10000"/>
                            </a:schemeClr>
                          </a:solidFill>
                        </a:rPr>
                        <a:t>10.3</a:t>
                      </a:r>
                    </a:p>
                  </a:txBody>
                  <a:tcPr>
                    <a:lnT w="38100" cap="flat" cmpd="sng" algn="ctr">
                      <a:solidFill>
                        <a:schemeClr val="bg1"/>
                      </a:solidFill>
                      <a:prstDash val="solid"/>
                      <a:round/>
                      <a:headEnd type="none" w="med" len="med"/>
                      <a:tailEnd type="none" w="med" len="med"/>
                    </a:lnT>
                  </a:tcPr>
                </a:tc>
                <a:tc>
                  <a:txBody>
                    <a:bodyPr/>
                    <a:lstStyle/>
                    <a:p>
                      <a:pPr algn="ctr"/>
                      <a:r>
                        <a:rPr lang="en-US" dirty="0">
                          <a:solidFill>
                            <a:schemeClr val="bg2">
                              <a:lumMod val="10000"/>
                            </a:schemeClr>
                          </a:solidFill>
                        </a:rPr>
                        <a:t>919</a:t>
                      </a:r>
                    </a:p>
                  </a:txBody>
                  <a:tcPr>
                    <a:lnT w="38100" cap="flat" cmpd="sng" algn="ctr">
                      <a:solidFill>
                        <a:schemeClr val="bg1"/>
                      </a:solidFill>
                      <a:prstDash val="solid"/>
                      <a:round/>
                      <a:headEnd type="none" w="med" len="med"/>
                      <a:tailEnd type="none" w="med" len="med"/>
                    </a:lnT>
                  </a:tcPr>
                </a:tc>
                <a:tc>
                  <a:txBody>
                    <a:bodyPr/>
                    <a:lstStyle/>
                    <a:p>
                      <a:pPr algn="ctr"/>
                      <a:r>
                        <a:rPr lang="en-US" dirty="0">
                          <a:solidFill>
                            <a:schemeClr val="bg2">
                              <a:lumMod val="10000"/>
                            </a:schemeClr>
                          </a:solidFill>
                        </a:rPr>
                        <a:t>3582</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73185605"/>
                  </a:ext>
                </a:extLst>
              </a:tr>
              <a:tr h="421575">
                <a:tc>
                  <a:txBody>
                    <a:bodyPr/>
                    <a:lstStyle/>
                    <a:p>
                      <a:pPr algn="ctr"/>
                      <a:r>
                        <a:rPr lang="en-US" b="1" dirty="0">
                          <a:solidFill>
                            <a:schemeClr val="bg2">
                              <a:lumMod val="10000"/>
                            </a:schemeClr>
                          </a:solidFill>
                        </a:rPr>
                        <a:t>PBW 6</a:t>
                      </a:r>
                    </a:p>
                  </a:txBody>
                  <a:tcPr/>
                </a:tc>
                <a:tc>
                  <a:txBody>
                    <a:bodyPr/>
                    <a:lstStyle/>
                    <a:p>
                      <a:pPr algn="ctr"/>
                      <a:r>
                        <a:rPr lang="en-US" dirty="0">
                          <a:solidFill>
                            <a:schemeClr val="bg2">
                              <a:lumMod val="10000"/>
                            </a:schemeClr>
                          </a:solidFill>
                        </a:rPr>
                        <a:t>1002</a:t>
                      </a:r>
                    </a:p>
                  </a:txBody>
                  <a:tcPr/>
                </a:tc>
                <a:tc>
                  <a:txBody>
                    <a:bodyPr/>
                    <a:lstStyle/>
                    <a:p>
                      <a:pPr algn="ctr"/>
                      <a:r>
                        <a:rPr lang="en-US" dirty="0">
                          <a:solidFill>
                            <a:schemeClr val="bg2">
                              <a:lumMod val="10000"/>
                            </a:schemeClr>
                          </a:solidFill>
                        </a:rPr>
                        <a:t>15893</a:t>
                      </a:r>
                    </a:p>
                  </a:txBody>
                  <a:tcPr/>
                </a:tc>
                <a:tc>
                  <a:txBody>
                    <a:bodyPr/>
                    <a:lstStyle/>
                    <a:p>
                      <a:pPr algn="ctr"/>
                      <a:r>
                        <a:rPr lang="en-US" dirty="0">
                          <a:solidFill>
                            <a:schemeClr val="bg2">
                              <a:lumMod val="10000"/>
                            </a:schemeClr>
                          </a:solidFill>
                        </a:rPr>
                        <a:t>4.4</a:t>
                      </a:r>
                    </a:p>
                  </a:txBody>
                  <a:tcPr/>
                </a:tc>
                <a:tc>
                  <a:txBody>
                    <a:bodyPr/>
                    <a:lstStyle/>
                    <a:p>
                      <a:pPr algn="ctr"/>
                      <a:r>
                        <a:rPr lang="en-US" dirty="0">
                          <a:solidFill>
                            <a:schemeClr val="bg2">
                              <a:lumMod val="10000"/>
                            </a:schemeClr>
                          </a:solidFill>
                        </a:rPr>
                        <a:t>2133</a:t>
                      </a:r>
                    </a:p>
                  </a:txBody>
                  <a:tcPr/>
                </a:tc>
                <a:tc>
                  <a:txBody>
                    <a:bodyPr/>
                    <a:lstStyle/>
                    <a:p>
                      <a:pPr algn="ctr"/>
                      <a:r>
                        <a:rPr lang="en-US" dirty="0">
                          <a:solidFill>
                            <a:schemeClr val="bg2">
                              <a:lumMod val="10000"/>
                            </a:schemeClr>
                          </a:solidFill>
                        </a:rPr>
                        <a:t>3576</a:t>
                      </a:r>
                    </a:p>
                  </a:txBody>
                  <a:tcPr/>
                </a:tc>
                <a:extLst>
                  <a:ext uri="{0D108BD9-81ED-4DB2-BD59-A6C34878D82A}">
                    <a16:rowId xmlns:a16="http://schemas.microsoft.com/office/drawing/2014/main" val="2045529651"/>
                  </a:ext>
                </a:extLst>
              </a:tr>
              <a:tr h="421575">
                <a:tc>
                  <a:txBody>
                    <a:bodyPr/>
                    <a:lstStyle/>
                    <a:p>
                      <a:pPr algn="ctr"/>
                      <a:r>
                        <a:rPr lang="en-US" b="1" dirty="0">
                          <a:solidFill>
                            <a:schemeClr val="bg2">
                              <a:lumMod val="10000"/>
                            </a:schemeClr>
                          </a:solidFill>
                        </a:rPr>
                        <a:t>PBW 7</a:t>
                      </a:r>
                    </a:p>
                  </a:txBody>
                  <a:tcPr/>
                </a:tc>
                <a:tc>
                  <a:txBody>
                    <a:bodyPr/>
                    <a:lstStyle/>
                    <a:p>
                      <a:pPr algn="ctr"/>
                      <a:r>
                        <a:rPr lang="en-US" dirty="0">
                          <a:solidFill>
                            <a:schemeClr val="bg2">
                              <a:lumMod val="10000"/>
                            </a:schemeClr>
                          </a:solidFill>
                        </a:rPr>
                        <a:t>997</a:t>
                      </a:r>
                    </a:p>
                  </a:txBody>
                  <a:tcPr/>
                </a:tc>
                <a:tc>
                  <a:txBody>
                    <a:bodyPr/>
                    <a:lstStyle/>
                    <a:p>
                      <a:pPr algn="ctr"/>
                      <a:r>
                        <a:rPr lang="en-US" dirty="0">
                          <a:solidFill>
                            <a:schemeClr val="bg2">
                              <a:lumMod val="10000"/>
                            </a:schemeClr>
                          </a:solidFill>
                        </a:rPr>
                        <a:t>15239</a:t>
                      </a:r>
                    </a:p>
                  </a:txBody>
                  <a:tcPr/>
                </a:tc>
                <a:tc>
                  <a:txBody>
                    <a:bodyPr/>
                    <a:lstStyle/>
                    <a:p>
                      <a:pPr algn="ctr"/>
                      <a:r>
                        <a:rPr lang="en-US" dirty="0">
                          <a:solidFill>
                            <a:schemeClr val="bg2">
                              <a:lumMod val="10000"/>
                            </a:schemeClr>
                          </a:solidFill>
                        </a:rPr>
                        <a:t>19.6</a:t>
                      </a:r>
                    </a:p>
                  </a:txBody>
                  <a:tcPr/>
                </a:tc>
                <a:tc>
                  <a:txBody>
                    <a:bodyPr/>
                    <a:lstStyle/>
                    <a:p>
                      <a:pPr algn="ctr"/>
                      <a:r>
                        <a:rPr lang="en-US" dirty="0">
                          <a:solidFill>
                            <a:schemeClr val="bg2">
                              <a:lumMod val="10000"/>
                            </a:schemeClr>
                          </a:solidFill>
                        </a:rPr>
                        <a:t>3948</a:t>
                      </a:r>
                    </a:p>
                  </a:txBody>
                  <a:tcPr/>
                </a:tc>
                <a:tc>
                  <a:txBody>
                    <a:bodyPr/>
                    <a:lstStyle/>
                    <a:p>
                      <a:pPr algn="ctr"/>
                      <a:r>
                        <a:rPr lang="en-US" dirty="0">
                          <a:solidFill>
                            <a:schemeClr val="bg2">
                              <a:lumMod val="10000"/>
                            </a:schemeClr>
                          </a:solidFill>
                        </a:rPr>
                        <a:t>15299</a:t>
                      </a:r>
                    </a:p>
                  </a:txBody>
                  <a:tcPr/>
                </a:tc>
                <a:extLst>
                  <a:ext uri="{0D108BD9-81ED-4DB2-BD59-A6C34878D82A}">
                    <a16:rowId xmlns:a16="http://schemas.microsoft.com/office/drawing/2014/main" val="3229511845"/>
                  </a:ext>
                </a:extLst>
              </a:tr>
            </a:tbl>
          </a:graphicData>
        </a:graphic>
      </p:graphicFrame>
    </p:spTree>
    <p:extLst>
      <p:ext uri="{BB962C8B-B14F-4D97-AF65-F5344CB8AC3E}">
        <p14:creationId xmlns:p14="http://schemas.microsoft.com/office/powerpoint/2010/main" val="1992453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9159-A459-B049-AE3A-EC856032EBBC}"/>
              </a:ext>
            </a:extLst>
          </p:cNvPr>
          <p:cNvSpPr>
            <a:spLocks noGrp="1"/>
          </p:cNvSpPr>
          <p:nvPr>
            <p:ph type="title"/>
          </p:nvPr>
        </p:nvSpPr>
        <p:spPr>
          <a:xfrm>
            <a:off x="513677" y="0"/>
            <a:ext cx="11516862" cy="757130"/>
          </a:xfrm>
        </p:spPr>
        <p:txBody>
          <a:bodyPr/>
          <a:lstStyle/>
          <a:p>
            <a:r>
              <a:rPr lang="en-US" sz="2400" dirty="0"/>
              <a:t>Appreciable transmutation gas was produced in the PBW samples – perhaps the He and H are playing a role…?</a:t>
            </a:r>
          </a:p>
        </p:txBody>
      </p:sp>
      <p:sp>
        <p:nvSpPr>
          <p:cNvPr id="6" name="TextBox 5">
            <a:extLst>
              <a:ext uri="{FF2B5EF4-FFF2-40B4-BE49-F238E27FC236}">
                <a16:creationId xmlns:a16="http://schemas.microsoft.com/office/drawing/2014/main" id="{08C6509F-2DAC-9C41-87AC-5CB8454A77C6}"/>
              </a:ext>
            </a:extLst>
          </p:cNvPr>
          <p:cNvSpPr txBox="1"/>
          <p:nvPr/>
        </p:nvSpPr>
        <p:spPr>
          <a:xfrm>
            <a:off x="4611135" y="6351615"/>
            <a:ext cx="2343655" cy="341632"/>
          </a:xfrm>
          <a:prstGeom prst="rect">
            <a:avLst/>
          </a:prstGeom>
          <a:noFill/>
        </p:spPr>
        <p:txBody>
          <a:bodyPr wrap="square" rtlCol="0">
            <a:spAutoFit/>
          </a:bodyPr>
          <a:lstStyle/>
          <a:p>
            <a:pPr algn="l">
              <a:lnSpc>
                <a:spcPct val="90000"/>
              </a:lnSpc>
            </a:pPr>
            <a:r>
              <a:rPr lang="en-US" dirty="0">
                <a:latin typeface="+mn-lt"/>
              </a:rPr>
              <a:t>1881-7211 appm H</a:t>
            </a:r>
          </a:p>
        </p:txBody>
      </p:sp>
      <p:sp>
        <p:nvSpPr>
          <p:cNvPr id="7" name="TextBox 6">
            <a:extLst>
              <a:ext uri="{FF2B5EF4-FFF2-40B4-BE49-F238E27FC236}">
                <a16:creationId xmlns:a16="http://schemas.microsoft.com/office/drawing/2014/main" id="{A88F7FCB-B4C3-634C-8C71-97C3A7785E48}"/>
              </a:ext>
            </a:extLst>
          </p:cNvPr>
          <p:cNvSpPr txBox="1"/>
          <p:nvPr/>
        </p:nvSpPr>
        <p:spPr>
          <a:xfrm>
            <a:off x="2403292" y="6031856"/>
            <a:ext cx="2343665" cy="341632"/>
          </a:xfrm>
          <a:prstGeom prst="rect">
            <a:avLst/>
          </a:prstGeom>
          <a:noFill/>
        </p:spPr>
        <p:txBody>
          <a:bodyPr wrap="square" rtlCol="0">
            <a:spAutoFit/>
          </a:bodyPr>
          <a:lstStyle/>
          <a:p>
            <a:pPr algn="l">
              <a:lnSpc>
                <a:spcPct val="90000"/>
              </a:lnSpc>
            </a:pPr>
            <a:r>
              <a:rPr lang="en-US" dirty="0"/>
              <a:t>483-1833</a:t>
            </a:r>
            <a:r>
              <a:rPr lang="en-US" dirty="0">
                <a:latin typeface="+mn-lt"/>
              </a:rPr>
              <a:t> appm He</a:t>
            </a:r>
          </a:p>
        </p:txBody>
      </p:sp>
      <p:cxnSp>
        <p:nvCxnSpPr>
          <p:cNvPr id="8" name="Straight Arrow Connector 7">
            <a:extLst>
              <a:ext uri="{FF2B5EF4-FFF2-40B4-BE49-F238E27FC236}">
                <a16:creationId xmlns:a16="http://schemas.microsoft.com/office/drawing/2014/main" id="{CB321D7A-872D-C446-B8BE-266D28F91737}"/>
              </a:ext>
            </a:extLst>
          </p:cNvPr>
          <p:cNvCxnSpPr>
            <a:cxnSpLocks/>
            <a:stCxn id="6" idx="0"/>
          </p:cNvCxnSpPr>
          <p:nvPr/>
        </p:nvCxnSpPr>
        <p:spPr>
          <a:xfrm flipV="1">
            <a:off x="5782963" y="5550085"/>
            <a:ext cx="1" cy="801530"/>
          </a:xfrm>
          <a:prstGeom prst="straightConnector1">
            <a:avLst/>
          </a:prstGeom>
          <a:ln w="9525">
            <a:solidFill>
              <a:srgbClr val="FF0000"/>
            </a:solidFill>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6849686-91D1-DE44-810D-554EAD65B62B}"/>
              </a:ext>
            </a:extLst>
          </p:cNvPr>
          <p:cNvCxnSpPr>
            <a:cxnSpLocks/>
          </p:cNvCxnSpPr>
          <p:nvPr/>
        </p:nvCxnSpPr>
        <p:spPr>
          <a:xfrm flipV="1">
            <a:off x="3575125" y="5518030"/>
            <a:ext cx="1" cy="490552"/>
          </a:xfrm>
          <a:prstGeom prst="straightConnector1">
            <a:avLst/>
          </a:prstGeom>
          <a:ln w="9525">
            <a:solidFill>
              <a:srgbClr val="FF0000"/>
            </a:solidFill>
            <a:tailEnd type="stealth" w="med" len="med"/>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8CBEFCD-8597-2945-A358-356ECB541831}"/>
              </a:ext>
            </a:extLst>
          </p:cNvPr>
          <p:cNvSpPr txBox="1"/>
          <p:nvPr/>
        </p:nvSpPr>
        <p:spPr>
          <a:xfrm>
            <a:off x="8467156" y="6028594"/>
            <a:ext cx="2066577" cy="590931"/>
          </a:xfrm>
          <a:prstGeom prst="rect">
            <a:avLst/>
          </a:prstGeom>
          <a:noFill/>
        </p:spPr>
        <p:txBody>
          <a:bodyPr wrap="square" rtlCol="0">
            <a:spAutoFit/>
          </a:bodyPr>
          <a:lstStyle/>
          <a:p>
            <a:pPr algn="ctr">
              <a:lnSpc>
                <a:spcPct val="90000"/>
              </a:lnSpc>
            </a:pPr>
            <a:r>
              <a:rPr lang="en-US" dirty="0"/>
              <a:t>188-</a:t>
            </a:r>
            <a:r>
              <a:rPr lang="en-US" dirty="0">
                <a:latin typeface="+mn-lt"/>
              </a:rPr>
              <a:t>196 appm He/dpa</a:t>
            </a:r>
          </a:p>
        </p:txBody>
      </p:sp>
      <p:cxnSp>
        <p:nvCxnSpPr>
          <p:cNvPr id="14" name="Straight Arrow Connector 13">
            <a:extLst>
              <a:ext uri="{FF2B5EF4-FFF2-40B4-BE49-F238E27FC236}">
                <a16:creationId xmlns:a16="http://schemas.microsoft.com/office/drawing/2014/main" id="{6558D262-C222-1444-8E7C-F33392D9121C}"/>
              </a:ext>
            </a:extLst>
          </p:cNvPr>
          <p:cNvCxnSpPr>
            <a:cxnSpLocks/>
          </p:cNvCxnSpPr>
          <p:nvPr/>
        </p:nvCxnSpPr>
        <p:spPr>
          <a:xfrm flipV="1">
            <a:off x="10203996" y="5582827"/>
            <a:ext cx="446904" cy="495195"/>
          </a:xfrm>
          <a:prstGeom prst="straightConnector1">
            <a:avLst/>
          </a:prstGeom>
          <a:ln w="9525">
            <a:solidFill>
              <a:srgbClr val="FF0000"/>
            </a:solidFill>
            <a:tailEnd type="stealth" w="med" len="med"/>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123186B-6F87-5D4F-B24E-451FEE5786CB}"/>
              </a:ext>
            </a:extLst>
          </p:cNvPr>
          <p:cNvSpPr txBox="1"/>
          <p:nvPr/>
        </p:nvSpPr>
        <p:spPr>
          <a:xfrm>
            <a:off x="10348566" y="6045070"/>
            <a:ext cx="2034338" cy="590931"/>
          </a:xfrm>
          <a:prstGeom prst="rect">
            <a:avLst/>
          </a:prstGeom>
          <a:noFill/>
        </p:spPr>
        <p:txBody>
          <a:bodyPr wrap="square" rtlCol="0">
            <a:spAutoFit/>
          </a:bodyPr>
          <a:lstStyle/>
          <a:p>
            <a:pPr algn="ctr">
              <a:lnSpc>
                <a:spcPct val="90000"/>
              </a:lnSpc>
            </a:pPr>
            <a:r>
              <a:rPr lang="en-US" dirty="0"/>
              <a:t>738-</a:t>
            </a:r>
            <a:r>
              <a:rPr lang="en-US" dirty="0">
                <a:latin typeface="+mn-lt"/>
              </a:rPr>
              <a:t>763 appm H/dpa</a:t>
            </a:r>
          </a:p>
        </p:txBody>
      </p:sp>
      <p:cxnSp>
        <p:nvCxnSpPr>
          <p:cNvPr id="17" name="Straight Arrow Connector 16">
            <a:extLst>
              <a:ext uri="{FF2B5EF4-FFF2-40B4-BE49-F238E27FC236}">
                <a16:creationId xmlns:a16="http://schemas.microsoft.com/office/drawing/2014/main" id="{253D037B-76CA-674E-839E-CB741550BE00}"/>
              </a:ext>
            </a:extLst>
          </p:cNvPr>
          <p:cNvCxnSpPr>
            <a:cxnSpLocks/>
          </p:cNvCxnSpPr>
          <p:nvPr/>
        </p:nvCxnSpPr>
        <p:spPr>
          <a:xfrm flipV="1">
            <a:off x="11475510" y="5582828"/>
            <a:ext cx="74546" cy="495194"/>
          </a:xfrm>
          <a:prstGeom prst="straightConnector1">
            <a:avLst/>
          </a:prstGeom>
          <a:ln w="9525">
            <a:solidFill>
              <a:srgbClr val="FF0000"/>
            </a:solidFill>
            <a:tailEnd type="stealth" w="med" len="med"/>
          </a:ln>
          <a:effectLst/>
        </p:spPr>
        <p:style>
          <a:lnRef idx="2">
            <a:schemeClr val="accent1"/>
          </a:lnRef>
          <a:fillRef idx="0">
            <a:schemeClr val="accent1"/>
          </a:fillRef>
          <a:effectRef idx="1">
            <a:schemeClr val="accent1"/>
          </a:effectRef>
          <a:fontRef idx="minor">
            <a:schemeClr val="tx1"/>
          </a:fontRef>
        </p:style>
      </p:cxnSp>
      <p:graphicFrame>
        <p:nvGraphicFramePr>
          <p:cNvPr id="15" name="Table 14">
            <a:extLst>
              <a:ext uri="{FF2B5EF4-FFF2-40B4-BE49-F238E27FC236}">
                <a16:creationId xmlns:a16="http://schemas.microsoft.com/office/drawing/2014/main" id="{2E812ACB-4A0A-424A-8FEB-0DFAD06B7219}"/>
              </a:ext>
            </a:extLst>
          </p:cNvPr>
          <p:cNvGraphicFramePr>
            <a:graphicFrameLocks noGrp="1"/>
          </p:cNvGraphicFramePr>
          <p:nvPr/>
        </p:nvGraphicFramePr>
        <p:xfrm>
          <a:off x="419098" y="829406"/>
          <a:ext cx="5669279" cy="4703953"/>
        </p:xfrm>
        <a:graphic>
          <a:graphicData uri="http://schemas.openxmlformats.org/drawingml/2006/table">
            <a:tbl>
              <a:tblPr/>
              <a:tblGrid>
                <a:gridCol w="720510">
                  <a:extLst>
                    <a:ext uri="{9D8B030D-6E8A-4147-A177-3AD203B41FA5}">
                      <a16:colId xmlns:a16="http://schemas.microsoft.com/office/drawing/2014/main" val="2778565934"/>
                    </a:ext>
                  </a:extLst>
                </a:gridCol>
                <a:gridCol w="872196">
                  <a:extLst>
                    <a:ext uri="{9D8B030D-6E8A-4147-A177-3AD203B41FA5}">
                      <a16:colId xmlns:a16="http://schemas.microsoft.com/office/drawing/2014/main" val="3056183949"/>
                    </a:ext>
                  </a:extLst>
                </a:gridCol>
                <a:gridCol w="635187">
                  <a:extLst>
                    <a:ext uri="{9D8B030D-6E8A-4147-A177-3AD203B41FA5}">
                      <a16:colId xmlns:a16="http://schemas.microsoft.com/office/drawing/2014/main" val="1058321019"/>
                    </a:ext>
                  </a:extLst>
                </a:gridCol>
                <a:gridCol w="635187">
                  <a:extLst>
                    <a:ext uri="{9D8B030D-6E8A-4147-A177-3AD203B41FA5}">
                      <a16:colId xmlns:a16="http://schemas.microsoft.com/office/drawing/2014/main" val="433257216"/>
                    </a:ext>
                  </a:extLst>
                </a:gridCol>
                <a:gridCol w="635187">
                  <a:extLst>
                    <a:ext uri="{9D8B030D-6E8A-4147-A177-3AD203B41FA5}">
                      <a16:colId xmlns:a16="http://schemas.microsoft.com/office/drawing/2014/main" val="1211118850"/>
                    </a:ext>
                  </a:extLst>
                </a:gridCol>
                <a:gridCol w="265451">
                  <a:extLst>
                    <a:ext uri="{9D8B030D-6E8A-4147-A177-3AD203B41FA5}">
                      <a16:colId xmlns:a16="http://schemas.microsoft.com/office/drawing/2014/main" val="1155290849"/>
                    </a:ext>
                  </a:extLst>
                </a:gridCol>
                <a:gridCol w="635187">
                  <a:extLst>
                    <a:ext uri="{9D8B030D-6E8A-4147-A177-3AD203B41FA5}">
                      <a16:colId xmlns:a16="http://schemas.microsoft.com/office/drawing/2014/main" val="1919111584"/>
                    </a:ext>
                  </a:extLst>
                </a:gridCol>
                <a:gridCol w="635187">
                  <a:extLst>
                    <a:ext uri="{9D8B030D-6E8A-4147-A177-3AD203B41FA5}">
                      <a16:colId xmlns:a16="http://schemas.microsoft.com/office/drawing/2014/main" val="139848411"/>
                    </a:ext>
                  </a:extLst>
                </a:gridCol>
                <a:gridCol w="635187">
                  <a:extLst>
                    <a:ext uri="{9D8B030D-6E8A-4147-A177-3AD203B41FA5}">
                      <a16:colId xmlns:a16="http://schemas.microsoft.com/office/drawing/2014/main" val="3845807906"/>
                    </a:ext>
                  </a:extLst>
                </a:gridCol>
              </a:tblGrid>
              <a:tr h="426598">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panose="02020603050405020304" pitchFamily="18" charset="0"/>
                      </a:endParaRPr>
                    </a:p>
                  </a:txBody>
                  <a:tcPr marL="9512" marR="9512" marT="9512" marB="0" anchor="b">
                    <a:lnL>
                      <a:noFill/>
                    </a:lnL>
                    <a:lnR>
                      <a:noFill/>
                    </a:lnR>
                    <a:lnT>
                      <a:noFill/>
                    </a:lnT>
                    <a:lnB>
                      <a:noFill/>
                    </a:lnB>
                  </a:tcPr>
                </a:tc>
                <a:tc gridSpan="3">
                  <a:txBody>
                    <a:bodyPr/>
                    <a:lstStyle/>
                    <a:p>
                      <a:pPr algn="ctr" fontAlgn="ctr"/>
                      <a:r>
                        <a:rPr lang="en-US" sz="1100" b="1" i="0" u="none" strike="noStrike" dirty="0">
                          <a:solidFill>
                            <a:srgbClr val="000000"/>
                          </a:solidFill>
                          <a:effectLst/>
                          <a:latin typeface="Times New Roman" panose="02020603050405020304" pitchFamily="18" charset="0"/>
                        </a:rPr>
                        <a:t>Helium Production [appm]</a:t>
                      </a:r>
                    </a:p>
                  </a:txBody>
                  <a:tcPr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endParaRPr lang="en-US" sz="1100" b="1" i="0" u="none" strike="noStrike" dirty="0">
                        <a:solidFill>
                          <a:srgbClr val="000000"/>
                        </a:solidFill>
                        <a:effectLst/>
                        <a:latin typeface="Times New Roman" panose="02020603050405020304" pitchFamily="18" charset="0"/>
                      </a:endParaRPr>
                    </a:p>
                  </a:txBody>
                  <a:tcPr marL="9512" marR="9512" marT="18263" marB="18263" anchor="ctr">
                    <a:lnL>
                      <a:noFill/>
                    </a:lnL>
                    <a:lnR>
                      <a:noFill/>
                    </a:lnR>
                    <a:lnT>
                      <a:noFill/>
                    </a:lnT>
                    <a:lnB>
                      <a:noFill/>
                    </a:lnB>
                  </a:tcPr>
                </a:tc>
                <a:tc gridSpan="3">
                  <a:txBody>
                    <a:bodyPr/>
                    <a:lstStyle/>
                    <a:p>
                      <a:pPr algn="ctr" fontAlgn="ctr"/>
                      <a:r>
                        <a:rPr lang="en-US" sz="1100" b="1" i="0" u="none" strike="noStrike" dirty="0">
                          <a:solidFill>
                            <a:srgbClr val="000000"/>
                          </a:solidFill>
                          <a:effectLst/>
                          <a:latin typeface="Times New Roman" panose="02020603050405020304" pitchFamily="18" charset="0"/>
                        </a:rPr>
                        <a:t>Hydrogen Production [appm]</a:t>
                      </a:r>
                    </a:p>
                  </a:txBody>
                  <a:tcPr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47248656"/>
                  </a:ext>
                </a:extLst>
              </a:tr>
              <a:tr h="365269">
                <a:tc>
                  <a:txBody>
                    <a:bodyPr/>
                    <a:lstStyle/>
                    <a:p>
                      <a:pPr algn="ctr" fontAlgn="ctr"/>
                      <a:r>
                        <a:rPr lang="en-US" sz="1100" b="1" i="0" u="none" strike="noStrike" dirty="0">
                          <a:solidFill>
                            <a:srgbClr val="000000"/>
                          </a:solidFill>
                          <a:effectLst/>
                          <a:latin typeface="Times New Roman" panose="02020603050405020304" pitchFamily="18" charset="0"/>
                        </a:rPr>
                        <a:t>Sample</a:t>
                      </a:r>
                    </a:p>
                  </a:txBody>
                  <a:tcPr marL="9512" marR="9512" marT="18263" marB="9132"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Specimen</a:t>
                      </a:r>
                    </a:p>
                  </a:txBody>
                  <a:tcPr marL="9512" marR="9512" marT="18263" marB="9132"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100" b="1" i="0" u="none" strike="noStrike" dirty="0">
                          <a:solidFill>
                            <a:srgbClr val="000000"/>
                          </a:solidFill>
                          <a:effectLst/>
                          <a:latin typeface="Times New Roman" panose="02020603050405020304" pitchFamily="18" charset="0"/>
                        </a:rPr>
                        <a:t>Proton Induced</a:t>
                      </a:r>
                    </a:p>
                  </a:txBody>
                  <a:tcPr marL="9512" marR="9512" marT="18263" marB="9132"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100" b="1" i="0" u="none" strike="noStrike" dirty="0">
                          <a:solidFill>
                            <a:srgbClr val="000000"/>
                          </a:solidFill>
                          <a:effectLst/>
                          <a:latin typeface="Times New Roman" panose="02020603050405020304" pitchFamily="18" charset="0"/>
                        </a:rPr>
                        <a:t>Neutron Induced</a:t>
                      </a:r>
                    </a:p>
                  </a:txBody>
                  <a:tcPr marL="9512" marR="9512" marT="18263" marB="9132"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100" b="1" i="0" u="none" strike="noStrike" dirty="0">
                          <a:solidFill>
                            <a:srgbClr val="000000"/>
                          </a:solidFill>
                          <a:effectLst/>
                          <a:latin typeface="Times New Roman" panose="02020603050405020304" pitchFamily="18" charset="0"/>
                        </a:rPr>
                        <a:t>Total</a:t>
                      </a:r>
                    </a:p>
                  </a:txBody>
                  <a:tcPr marL="9512" marR="9512" marT="18263" marB="9132"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90000"/>
                        </a:lnSpc>
                      </a:pPr>
                      <a:endParaRPr lang="en-US" sz="1100" b="1" i="0" u="none" strike="noStrike" dirty="0">
                        <a:solidFill>
                          <a:srgbClr val="000000"/>
                        </a:solidFill>
                        <a:effectLst/>
                        <a:latin typeface="Times New Roman" panose="02020603050405020304" pitchFamily="18" charset="0"/>
                      </a:endParaRPr>
                    </a:p>
                  </a:txBody>
                  <a:tcPr marL="9512" marR="9512" marT="18263" marB="9132"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100" b="1" i="0" u="none" strike="noStrike" dirty="0">
                          <a:solidFill>
                            <a:srgbClr val="000000"/>
                          </a:solidFill>
                          <a:effectLst/>
                          <a:latin typeface="Times New Roman" panose="02020603050405020304" pitchFamily="18" charset="0"/>
                        </a:rPr>
                        <a:t>Proton Induced</a:t>
                      </a:r>
                    </a:p>
                  </a:txBody>
                  <a:tcPr marL="9512" marR="9512" marT="18263" marB="9132"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100" b="1" i="0" u="none" strike="noStrike" dirty="0">
                          <a:solidFill>
                            <a:srgbClr val="000000"/>
                          </a:solidFill>
                          <a:effectLst/>
                          <a:latin typeface="Times New Roman" panose="02020603050405020304" pitchFamily="18" charset="0"/>
                        </a:rPr>
                        <a:t>Neutron Induced</a:t>
                      </a:r>
                    </a:p>
                  </a:txBody>
                  <a:tcPr marL="9512" marR="9512" marT="18263" marB="9132"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100" b="1" i="0" u="none" strike="noStrike" dirty="0">
                          <a:solidFill>
                            <a:srgbClr val="000000"/>
                          </a:solidFill>
                          <a:effectLst/>
                          <a:latin typeface="Times New Roman" panose="02020603050405020304" pitchFamily="18" charset="0"/>
                        </a:rPr>
                        <a:t>Total</a:t>
                      </a:r>
                    </a:p>
                  </a:txBody>
                  <a:tcPr marL="9512" marR="9512" marT="18263" marB="9132"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599401"/>
                  </a:ext>
                </a:extLst>
              </a:tr>
              <a:tr h="186284">
                <a:tc rowSpan="7">
                  <a:txBody>
                    <a:bodyPr/>
                    <a:lstStyle/>
                    <a:p>
                      <a:pPr algn="ctr" fontAlgn="ctr"/>
                      <a:r>
                        <a:rPr lang="en-US" sz="1100" b="0" i="0" u="none" strike="noStrike">
                          <a:solidFill>
                            <a:srgbClr val="000000"/>
                          </a:solidFill>
                          <a:effectLst/>
                          <a:latin typeface="Times New Roman" panose="02020603050405020304" pitchFamily="18" charset="0"/>
                        </a:rPr>
                        <a:t>CU4</a:t>
                      </a:r>
                    </a:p>
                  </a:txBody>
                  <a:tcPr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CU4-1</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1486</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35</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1521</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 </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5757</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226</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5982</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91947356"/>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CU4-2</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1673</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40</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1713</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6485</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254</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6739</a:t>
                      </a:r>
                    </a:p>
                  </a:txBody>
                  <a:tcPr marL="9512" marR="9512" marT="9512" marB="9132" anchor="b">
                    <a:lnL>
                      <a:noFill/>
                    </a:lnL>
                    <a:lnR>
                      <a:noFill/>
                    </a:lnR>
                    <a:lnT>
                      <a:noFill/>
                    </a:lnT>
                    <a:lnB>
                      <a:noFill/>
                    </a:lnB>
                  </a:tcPr>
                </a:tc>
                <a:extLst>
                  <a:ext uri="{0D108BD9-81ED-4DB2-BD59-A6C34878D82A}">
                    <a16:rowId xmlns:a16="http://schemas.microsoft.com/office/drawing/2014/main" val="3310299635"/>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CU4-3</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1791</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42</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1833</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6941</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270</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7211</a:t>
                      </a:r>
                    </a:p>
                  </a:txBody>
                  <a:tcPr marL="9512" marR="9512" marT="9512" marB="9132" anchor="b">
                    <a:lnL>
                      <a:noFill/>
                    </a:lnL>
                    <a:lnR>
                      <a:noFill/>
                    </a:lnR>
                    <a:lnT>
                      <a:noFill/>
                    </a:lnT>
                    <a:lnB>
                      <a:noFill/>
                    </a:lnB>
                  </a:tcPr>
                </a:tc>
                <a:extLst>
                  <a:ext uri="{0D108BD9-81ED-4DB2-BD59-A6C34878D82A}">
                    <a16:rowId xmlns:a16="http://schemas.microsoft.com/office/drawing/2014/main" val="410649357"/>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CU4-4</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1720</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40</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1761</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6669</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261</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6930</a:t>
                      </a:r>
                    </a:p>
                  </a:txBody>
                  <a:tcPr marL="9512" marR="9512" marT="9512" marB="9132" anchor="b">
                    <a:lnL>
                      <a:noFill/>
                    </a:lnL>
                    <a:lnR>
                      <a:noFill/>
                    </a:lnR>
                    <a:lnT>
                      <a:noFill/>
                    </a:lnT>
                    <a:lnB>
                      <a:noFill/>
                    </a:lnB>
                  </a:tcPr>
                </a:tc>
                <a:extLst>
                  <a:ext uri="{0D108BD9-81ED-4DB2-BD59-A6C34878D82A}">
                    <a16:rowId xmlns:a16="http://schemas.microsoft.com/office/drawing/2014/main" val="1388552757"/>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CU4-5</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1499</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36</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1535</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5811</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231</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6042</a:t>
                      </a:r>
                    </a:p>
                  </a:txBody>
                  <a:tcPr marL="9512" marR="9512" marT="9512" marB="9132" anchor="b">
                    <a:lnL>
                      <a:noFill/>
                    </a:lnL>
                    <a:lnR>
                      <a:noFill/>
                    </a:lnR>
                    <a:lnT>
                      <a:noFill/>
                    </a:lnT>
                    <a:lnB>
                      <a:noFill/>
                    </a:lnB>
                  </a:tcPr>
                </a:tc>
                <a:extLst>
                  <a:ext uri="{0D108BD9-81ED-4DB2-BD59-A6C34878D82A}">
                    <a16:rowId xmlns:a16="http://schemas.microsoft.com/office/drawing/2014/main" val="2468427579"/>
                  </a:ext>
                </a:extLst>
              </a:tr>
              <a:tr h="186284">
                <a:tc vMerge="1">
                  <a:txBody>
                    <a:bodyPr/>
                    <a:lstStyle/>
                    <a:p>
                      <a:endParaRPr lang="en-US"/>
                    </a:p>
                  </a:txBody>
                  <a:tcPr/>
                </a:tc>
                <a:tc>
                  <a:txBody>
                    <a:bodyPr/>
                    <a:lstStyle/>
                    <a:p>
                      <a:pPr algn="ctr" fontAlgn="b"/>
                      <a:r>
                        <a:rPr lang="en-US" sz="1100" b="0" i="0" u="none" strike="noStrike" dirty="0">
                          <a:solidFill>
                            <a:srgbClr val="000000"/>
                          </a:solidFill>
                          <a:effectLst/>
                          <a:latin typeface="Times New Roman" panose="02020603050405020304" pitchFamily="18" charset="0"/>
                        </a:rPr>
                        <a:t>CU4-6</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1254</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30</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1284</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4858</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193</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5050</a:t>
                      </a:r>
                    </a:p>
                  </a:txBody>
                  <a:tcPr marL="9512" marR="9512" marT="9512" marB="9132" anchor="b">
                    <a:lnL>
                      <a:noFill/>
                    </a:lnL>
                    <a:lnR>
                      <a:noFill/>
                    </a:lnR>
                    <a:lnT>
                      <a:noFill/>
                    </a:lnT>
                    <a:lnB>
                      <a:noFill/>
                    </a:lnB>
                  </a:tcPr>
                </a:tc>
                <a:extLst>
                  <a:ext uri="{0D108BD9-81ED-4DB2-BD59-A6C34878D82A}">
                    <a16:rowId xmlns:a16="http://schemas.microsoft.com/office/drawing/2014/main" val="27428446"/>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CU4-7</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847</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21</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867</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 </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3280</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134</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3413</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2538330"/>
                  </a:ext>
                </a:extLst>
              </a:tr>
              <a:tr h="186284">
                <a:tc rowSpan="7">
                  <a:txBody>
                    <a:bodyPr/>
                    <a:lstStyle/>
                    <a:p>
                      <a:pPr algn="ctr" fontAlgn="ctr"/>
                      <a:r>
                        <a:rPr lang="en-US" sz="1100" b="0" i="0" u="none" strike="noStrike">
                          <a:solidFill>
                            <a:srgbClr val="000000"/>
                          </a:solidFill>
                          <a:effectLst/>
                          <a:latin typeface="Times New Roman" panose="02020603050405020304" pitchFamily="18" charset="0"/>
                        </a:rPr>
                        <a:t>CD4</a:t>
                      </a:r>
                    </a:p>
                  </a:txBody>
                  <a:tcPr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CD4-1</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1496</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Times New Roman" panose="02020603050405020304" pitchFamily="18" charset="0"/>
                        </a:rPr>
                        <a:t>23</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1519</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5761</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156</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5917</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43845291"/>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CD4-2</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1684</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26</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1710</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6485</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171</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6656</a:t>
                      </a:r>
                    </a:p>
                  </a:txBody>
                  <a:tcPr marL="9512" marR="9512" marT="9512" marB="9132" anchor="b">
                    <a:lnL>
                      <a:noFill/>
                    </a:lnL>
                    <a:lnR>
                      <a:noFill/>
                    </a:lnR>
                    <a:lnT>
                      <a:noFill/>
                    </a:lnT>
                    <a:lnB>
                      <a:noFill/>
                    </a:lnB>
                  </a:tcPr>
                </a:tc>
                <a:extLst>
                  <a:ext uri="{0D108BD9-81ED-4DB2-BD59-A6C34878D82A}">
                    <a16:rowId xmlns:a16="http://schemas.microsoft.com/office/drawing/2014/main" val="711068188"/>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CD4-3</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1803</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28</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1831</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6942</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185</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7127</a:t>
                      </a:r>
                    </a:p>
                  </a:txBody>
                  <a:tcPr marL="9512" marR="9512" marT="9512" marB="9132" anchor="b">
                    <a:lnL>
                      <a:noFill/>
                    </a:lnL>
                    <a:lnR>
                      <a:noFill/>
                    </a:lnR>
                    <a:lnT>
                      <a:noFill/>
                    </a:lnT>
                    <a:lnB>
                      <a:noFill/>
                    </a:lnB>
                  </a:tcPr>
                </a:tc>
                <a:extLst>
                  <a:ext uri="{0D108BD9-81ED-4DB2-BD59-A6C34878D82A}">
                    <a16:rowId xmlns:a16="http://schemas.microsoft.com/office/drawing/2014/main" val="1593681604"/>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CD4-4</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1731</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27</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1757</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6662</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178</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6841</a:t>
                      </a:r>
                    </a:p>
                  </a:txBody>
                  <a:tcPr marL="9512" marR="9512" marT="9512" marB="9132" anchor="b">
                    <a:lnL>
                      <a:noFill/>
                    </a:lnL>
                    <a:lnR>
                      <a:noFill/>
                    </a:lnR>
                    <a:lnT>
                      <a:noFill/>
                    </a:lnT>
                    <a:lnB>
                      <a:noFill/>
                    </a:lnB>
                  </a:tcPr>
                </a:tc>
                <a:extLst>
                  <a:ext uri="{0D108BD9-81ED-4DB2-BD59-A6C34878D82A}">
                    <a16:rowId xmlns:a16="http://schemas.microsoft.com/office/drawing/2014/main" val="1090102617"/>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CD4-5</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1510</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24</a:t>
                      </a:r>
                    </a:p>
                  </a:txBody>
                  <a:tcPr marL="9512" marR="9512" marT="9512" marB="9132" anchor="b">
                    <a:lnL>
                      <a:noFill/>
                    </a:lnL>
                    <a:lnR>
                      <a:noFill/>
                    </a:lnR>
                    <a:lnT>
                      <a:noFill/>
                    </a:lnT>
                    <a:lnB>
                      <a:noFill/>
                    </a:lnB>
                  </a:tcPr>
                </a:tc>
                <a:tc>
                  <a:txBody>
                    <a:bodyPr/>
                    <a:lstStyle/>
                    <a:p>
                      <a:pPr algn="ctr" fontAlgn="b"/>
                      <a:r>
                        <a:rPr lang="en-US" sz="1100" b="0" i="0" u="none" strike="noStrike" dirty="0">
                          <a:solidFill>
                            <a:srgbClr val="000000"/>
                          </a:solidFill>
                          <a:effectLst/>
                          <a:latin typeface="Times New Roman" panose="02020603050405020304" pitchFamily="18" charset="0"/>
                        </a:rPr>
                        <a:t>1535</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5817</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162</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5979</a:t>
                      </a:r>
                    </a:p>
                  </a:txBody>
                  <a:tcPr marL="9512" marR="9512" marT="9512" marB="9132" anchor="b">
                    <a:lnL>
                      <a:noFill/>
                    </a:lnL>
                    <a:lnR>
                      <a:noFill/>
                    </a:lnR>
                    <a:lnT>
                      <a:noFill/>
                    </a:lnT>
                    <a:lnB>
                      <a:noFill/>
                    </a:lnB>
                  </a:tcPr>
                </a:tc>
                <a:extLst>
                  <a:ext uri="{0D108BD9-81ED-4DB2-BD59-A6C34878D82A}">
                    <a16:rowId xmlns:a16="http://schemas.microsoft.com/office/drawing/2014/main" val="1652003442"/>
                  </a:ext>
                </a:extLst>
              </a:tr>
              <a:tr h="186284">
                <a:tc vMerge="1">
                  <a:txBody>
                    <a:bodyPr/>
                    <a:lstStyle/>
                    <a:p>
                      <a:endParaRPr lang="en-US"/>
                    </a:p>
                  </a:txBody>
                  <a:tcPr/>
                </a:tc>
                <a:tc>
                  <a:txBody>
                    <a:bodyPr/>
                    <a:lstStyle/>
                    <a:p>
                      <a:pPr algn="ctr" fontAlgn="b"/>
                      <a:r>
                        <a:rPr lang="en-US" sz="1100" b="0" i="0" u="none" strike="noStrike" dirty="0">
                          <a:solidFill>
                            <a:srgbClr val="000000"/>
                          </a:solidFill>
                          <a:effectLst/>
                          <a:latin typeface="Times New Roman" panose="02020603050405020304" pitchFamily="18" charset="0"/>
                        </a:rPr>
                        <a:t>CD4-6</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1264</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20</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1283</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4864</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133</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4997</a:t>
                      </a:r>
                    </a:p>
                  </a:txBody>
                  <a:tcPr marL="9512" marR="9512" marT="9512" marB="9132" anchor="b">
                    <a:lnL>
                      <a:noFill/>
                    </a:lnL>
                    <a:lnR>
                      <a:noFill/>
                    </a:lnR>
                    <a:lnT>
                      <a:noFill/>
                    </a:lnT>
                    <a:lnB>
                      <a:noFill/>
                    </a:lnB>
                  </a:tcPr>
                </a:tc>
                <a:extLst>
                  <a:ext uri="{0D108BD9-81ED-4DB2-BD59-A6C34878D82A}">
                    <a16:rowId xmlns:a16="http://schemas.microsoft.com/office/drawing/2014/main" val="166331052"/>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CD4-7</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854</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14</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868</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3289</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94</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3383</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9143291"/>
                  </a:ext>
                </a:extLst>
              </a:tr>
              <a:tr h="186284">
                <a:tc rowSpan="7">
                  <a:txBody>
                    <a:bodyPr/>
                    <a:lstStyle/>
                    <a:p>
                      <a:pPr algn="ctr" fontAlgn="ctr"/>
                      <a:r>
                        <a:rPr lang="en-US" sz="1100" b="0" i="0" u="none" strike="noStrike">
                          <a:solidFill>
                            <a:srgbClr val="000000"/>
                          </a:solidFill>
                          <a:effectLst/>
                          <a:latin typeface="Times New Roman" panose="02020603050405020304" pitchFamily="18" charset="0"/>
                        </a:rPr>
                        <a:t>RD4</a:t>
                      </a:r>
                    </a:p>
                  </a:txBody>
                  <a:tcPr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RD4-1</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833</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13</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845</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 </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Times New Roman" panose="02020603050405020304" pitchFamily="18" charset="0"/>
                        </a:rPr>
                        <a:t>3206</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86</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3292</a:t>
                      </a:r>
                    </a:p>
                  </a:txBody>
                  <a:tcPr marL="9512" marR="9512" marT="9512" marB="9132"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37219788"/>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RD4-2</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942</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14</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956</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dirty="0">
                          <a:solidFill>
                            <a:srgbClr val="000000"/>
                          </a:solidFill>
                          <a:effectLst/>
                          <a:latin typeface="Times New Roman" panose="02020603050405020304" pitchFamily="18" charset="0"/>
                        </a:rPr>
                        <a:t>3627</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94</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3721</a:t>
                      </a:r>
                    </a:p>
                  </a:txBody>
                  <a:tcPr marL="9512" marR="9512" marT="9512" marB="9132" anchor="b">
                    <a:lnL>
                      <a:noFill/>
                    </a:lnL>
                    <a:lnR>
                      <a:noFill/>
                    </a:lnR>
                    <a:lnT>
                      <a:noFill/>
                    </a:lnT>
                    <a:lnB>
                      <a:noFill/>
                    </a:lnB>
                  </a:tcPr>
                </a:tc>
                <a:extLst>
                  <a:ext uri="{0D108BD9-81ED-4DB2-BD59-A6C34878D82A}">
                    <a16:rowId xmlns:a16="http://schemas.microsoft.com/office/drawing/2014/main" val="3296371102"/>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RD4-3</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991</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15</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1006</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dirty="0">
                          <a:solidFill>
                            <a:srgbClr val="000000"/>
                          </a:solidFill>
                          <a:effectLst/>
                          <a:latin typeface="Times New Roman" panose="02020603050405020304" pitchFamily="18" charset="0"/>
                        </a:rPr>
                        <a:t>3816</a:t>
                      </a:r>
                    </a:p>
                  </a:txBody>
                  <a:tcPr marL="9512" marR="9512" marT="9512" marB="9132" anchor="b">
                    <a:lnL>
                      <a:noFill/>
                    </a:lnL>
                    <a:lnR>
                      <a:noFill/>
                    </a:lnR>
                    <a:lnT>
                      <a:noFill/>
                    </a:lnT>
                    <a:lnB>
                      <a:noFill/>
                    </a:lnB>
                  </a:tcPr>
                </a:tc>
                <a:tc>
                  <a:txBody>
                    <a:bodyPr/>
                    <a:lstStyle/>
                    <a:p>
                      <a:pPr algn="ctr" fontAlgn="b"/>
                      <a:r>
                        <a:rPr lang="en-US" sz="1100" b="0" i="0" u="none" strike="noStrike" dirty="0">
                          <a:solidFill>
                            <a:srgbClr val="000000"/>
                          </a:solidFill>
                          <a:effectLst/>
                          <a:latin typeface="Times New Roman" panose="02020603050405020304" pitchFamily="18" charset="0"/>
                        </a:rPr>
                        <a:t>101</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3917</a:t>
                      </a:r>
                    </a:p>
                  </a:txBody>
                  <a:tcPr marL="9512" marR="9512" marT="9512" marB="9132" anchor="b">
                    <a:lnL>
                      <a:noFill/>
                    </a:lnL>
                    <a:lnR>
                      <a:noFill/>
                    </a:lnR>
                    <a:lnT>
                      <a:noFill/>
                    </a:lnT>
                    <a:lnB>
                      <a:noFill/>
                    </a:lnB>
                  </a:tcPr>
                </a:tc>
                <a:extLst>
                  <a:ext uri="{0D108BD9-81ED-4DB2-BD59-A6C34878D82A}">
                    <a16:rowId xmlns:a16="http://schemas.microsoft.com/office/drawing/2014/main" val="3345845733"/>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RD4-4</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967</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15</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982</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3723</a:t>
                      </a:r>
                    </a:p>
                  </a:txBody>
                  <a:tcPr marL="9512" marR="9512" marT="9512" marB="9132" anchor="b">
                    <a:lnL>
                      <a:noFill/>
                    </a:lnL>
                    <a:lnR>
                      <a:noFill/>
                    </a:lnR>
                    <a:lnT>
                      <a:noFill/>
                    </a:lnT>
                    <a:lnB>
                      <a:noFill/>
                    </a:lnB>
                  </a:tcPr>
                </a:tc>
                <a:tc>
                  <a:txBody>
                    <a:bodyPr/>
                    <a:lstStyle/>
                    <a:p>
                      <a:pPr algn="ctr" fontAlgn="b"/>
                      <a:r>
                        <a:rPr lang="en-US" sz="1100" b="0" i="0" u="none" strike="noStrike" dirty="0">
                          <a:solidFill>
                            <a:srgbClr val="000000"/>
                          </a:solidFill>
                          <a:effectLst/>
                          <a:latin typeface="Times New Roman" panose="02020603050405020304" pitchFamily="18" charset="0"/>
                        </a:rPr>
                        <a:t>100</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3823</a:t>
                      </a:r>
                    </a:p>
                  </a:txBody>
                  <a:tcPr marL="9512" marR="9512" marT="9512" marB="9132" anchor="b">
                    <a:lnL>
                      <a:noFill/>
                    </a:lnL>
                    <a:lnR>
                      <a:noFill/>
                    </a:lnR>
                    <a:lnT>
                      <a:noFill/>
                    </a:lnT>
                    <a:lnB>
                      <a:noFill/>
                    </a:lnB>
                  </a:tcPr>
                </a:tc>
                <a:extLst>
                  <a:ext uri="{0D108BD9-81ED-4DB2-BD59-A6C34878D82A}">
                    <a16:rowId xmlns:a16="http://schemas.microsoft.com/office/drawing/2014/main" val="330321772"/>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RD4-5</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848</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13</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861</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3267</a:t>
                      </a:r>
                    </a:p>
                  </a:txBody>
                  <a:tcPr marL="9512" marR="9512" marT="9512" marB="9132" anchor="b">
                    <a:lnL>
                      <a:noFill/>
                    </a:lnL>
                    <a:lnR>
                      <a:noFill/>
                    </a:lnR>
                    <a:lnT>
                      <a:noFill/>
                    </a:lnT>
                    <a:lnB>
                      <a:noFill/>
                    </a:lnB>
                  </a:tcPr>
                </a:tc>
                <a:tc>
                  <a:txBody>
                    <a:bodyPr/>
                    <a:lstStyle/>
                    <a:p>
                      <a:pPr algn="ctr" fontAlgn="b"/>
                      <a:r>
                        <a:rPr lang="en-US" sz="1100" b="0" i="0" u="none" strike="noStrike" dirty="0">
                          <a:solidFill>
                            <a:srgbClr val="000000"/>
                          </a:solidFill>
                          <a:effectLst/>
                          <a:latin typeface="Times New Roman" panose="02020603050405020304" pitchFamily="18" charset="0"/>
                        </a:rPr>
                        <a:t>89</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3356</a:t>
                      </a:r>
                    </a:p>
                  </a:txBody>
                  <a:tcPr marL="9512" marR="9512" marT="9512" marB="9132" anchor="b">
                    <a:lnL>
                      <a:noFill/>
                    </a:lnL>
                    <a:lnR>
                      <a:noFill/>
                    </a:lnR>
                    <a:lnT>
                      <a:noFill/>
                    </a:lnT>
                    <a:lnB>
                      <a:noFill/>
                    </a:lnB>
                  </a:tcPr>
                </a:tc>
                <a:extLst>
                  <a:ext uri="{0D108BD9-81ED-4DB2-BD59-A6C34878D82A}">
                    <a16:rowId xmlns:a16="http://schemas.microsoft.com/office/drawing/2014/main" val="4049147595"/>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RD4-6</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709</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11</a:t>
                      </a: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720</a:t>
                      </a:r>
                    </a:p>
                  </a:txBody>
                  <a:tcPr marL="9512" marR="9512" marT="9512" marB="9132"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9512" marR="9512" marT="9512" marB="9132" anchor="b">
                    <a:lnL>
                      <a:noFill/>
                    </a:lnL>
                    <a:lnR>
                      <a:noFill/>
                    </a:lnR>
                    <a:lnT>
                      <a:noFill/>
                    </a:lnT>
                    <a:lnB>
                      <a:noFill/>
                    </a:lnB>
                  </a:tcPr>
                </a:tc>
                <a:tc>
                  <a:txBody>
                    <a:bodyPr/>
                    <a:lstStyle/>
                    <a:p>
                      <a:pPr algn="ctr" fontAlgn="b"/>
                      <a:r>
                        <a:rPr lang="en-US" sz="1100" b="0" i="0" u="none" strike="noStrike">
                          <a:solidFill>
                            <a:srgbClr val="000000"/>
                          </a:solidFill>
                          <a:effectLst/>
                          <a:latin typeface="Times New Roman" panose="02020603050405020304" pitchFamily="18" charset="0"/>
                        </a:rPr>
                        <a:t>2730</a:t>
                      </a:r>
                    </a:p>
                  </a:txBody>
                  <a:tcPr marL="9512" marR="9512" marT="9512" marB="9132" anchor="b">
                    <a:lnL>
                      <a:noFill/>
                    </a:lnL>
                    <a:lnR>
                      <a:noFill/>
                    </a:lnR>
                    <a:lnT>
                      <a:noFill/>
                    </a:lnT>
                    <a:lnB>
                      <a:noFill/>
                    </a:lnB>
                  </a:tcPr>
                </a:tc>
                <a:tc>
                  <a:txBody>
                    <a:bodyPr/>
                    <a:lstStyle/>
                    <a:p>
                      <a:pPr algn="ctr" fontAlgn="b"/>
                      <a:r>
                        <a:rPr lang="en-US" sz="1100" b="0" i="0" u="none" strike="noStrike" dirty="0">
                          <a:solidFill>
                            <a:srgbClr val="000000"/>
                          </a:solidFill>
                          <a:effectLst/>
                          <a:latin typeface="Times New Roman" panose="02020603050405020304" pitchFamily="18" charset="0"/>
                        </a:rPr>
                        <a:t>75</a:t>
                      </a:r>
                    </a:p>
                  </a:txBody>
                  <a:tcPr marL="9512" marR="9512" marT="9512" marB="9132" anchor="b">
                    <a:lnL>
                      <a:noFill/>
                    </a:lnL>
                    <a:lnR>
                      <a:noFill/>
                    </a:lnR>
                    <a:lnT>
                      <a:noFill/>
                    </a:lnT>
                    <a:lnB>
                      <a:noFill/>
                    </a:lnB>
                  </a:tcPr>
                </a:tc>
                <a:tc>
                  <a:txBody>
                    <a:bodyPr/>
                    <a:lstStyle/>
                    <a:p>
                      <a:pPr algn="ctr" fontAlgn="b"/>
                      <a:r>
                        <a:rPr lang="en-US" sz="1100" b="0" i="0" u="none" strike="noStrike" dirty="0">
                          <a:solidFill>
                            <a:srgbClr val="000000"/>
                          </a:solidFill>
                          <a:effectLst/>
                          <a:latin typeface="Times New Roman" panose="02020603050405020304" pitchFamily="18" charset="0"/>
                        </a:rPr>
                        <a:t>2805</a:t>
                      </a:r>
                    </a:p>
                  </a:txBody>
                  <a:tcPr marL="9512" marR="9512" marT="9512" marB="9132" anchor="b">
                    <a:lnL>
                      <a:noFill/>
                    </a:lnL>
                    <a:lnR>
                      <a:noFill/>
                    </a:lnR>
                    <a:lnT>
                      <a:noFill/>
                    </a:lnT>
                    <a:lnB>
                      <a:noFill/>
                    </a:lnB>
                  </a:tcPr>
                </a:tc>
                <a:extLst>
                  <a:ext uri="{0D108BD9-81ED-4DB2-BD59-A6C34878D82A}">
                    <a16:rowId xmlns:a16="http://schemas.microsoft.com/office/drawing/2014/main" val="972386097"/>
                  </a:ext>
                </a:extLst>
              </a:tr>
              <a:tr h="186284">
                <a:tc vMerge="1">
                  <a:txBody>
                    <a:bodyPr/>
                    <a:lstStyle/>
                    <a:p>
                      <a:endParaRPr lang="en-US"/>
                    </a:p>
                  </a:txBody>
                  <a:tcPr/>
                </a:tc>
                <a:tc>
                  <a:txBody>
                    <a:bodyPr/>
                    <a:lstStyle/>
                    <a:p>
                      <a:pPr algn="ctr" fontAlgn="b"/>
                      <a:r>
                        <a:rPr lang="en-US" sz="1100" b="0" i="0" u="none" strike="noStrike">
                          <a:solidFill>
                            <a:srgbClr val="000000"/>
                          </a:solidFill>
                          <a:effectLst/>
                          <a:latin typeface="Times New Roman" panose="02020603050405020304" pitchFamily="18" charset="0"/>
                        </a:rPr>
                        <a:t>RD4-7</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475</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8</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483</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 </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1829</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51</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1881</a:t>
                      </a:r>
                    </a:p>
                  </a:txBody>
                  <a:tcPr marL="9512" marR="9512" marT="9512" marB="9132"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68652"/>
                  </a:ext>
                </a:extLst>
              </a:tr>
            </a:tbl>
          </a:graphicData>
        </a:graphic>
      </p:graphicFrame>
      <p:graphicFrame>
        <p:nvGraphicFramePr>
          <p:cNvPr id="9" name="Table 8">
            <a:extLst>
              <a:ext uri="{FF2B5EF4-FFF2-40B4-BE49-F238E27FC236}">
                <a16:creationId xmlns:a16="http://schemas.microsoft.com/office/drawing/2014/main" id="{C305C989-F3BA-D84D-9562-7A8E29FE0647}"/>
              </a:ext>
            </a:extLst>
          </p:cNvPr>
          <p:cNvGraphicFramePr>
            <a:graphicFrameLocks noGrp="1"/>
          </p:cNvGraphicFramePr>
          <p:nvPr/>
        </p:nvGraphicFramePr>
        <p:xfrm>
          <a:off x="6818458" y="829406"/>
          <a:ext cx="5212081" cy="4753421"/>
        </p:xfrm>
        <a:graphic>
          <a:graphicData uri="http://schemas.openxmlformats.org/drawingml/2006/table">
            <a:tbl>
              <a:tblPr/>
              <a:tblGrid>
                <a:gridCol w="622603">
                  <a:extLst>
                    <a:ext uri="{9D8B030D-6E8A-4147-A177-3AD203B41FA5}">
                      <a16:colId xmlns:a16="http://schemas.microsoft.com/office/drawing/2014/main" val="3712688419"/>
                    </a:ext>
                  </a:extLst>
                </a:gridCol>
                <a:gridCol w="622603">
                  <a:extLst>
                    <a:ext uri="{9D8B030D-6E8A-4147-A177-3AD203B41FA5}">
                      <a16:colId xmlns:a16="http://schemas.microsoft.com/office/drawing/2014/main" val="233028896"/>
                    </a:ext>
                  </a:extLst>
                </a:gridCol>
                <a:gridCol w="711548">
                  <a:extLst>
                    <a:ext uri="{9D8B030D-6E8A-4147-A177-3AD203B41FA5}">
                      <a16:colId xmlns:a16="http://schemas.microsoft.com/office/drawing/2014/main" val="601576073"/>
                    </a:ext>
                  </a:extLst>
                </a:gridCol>
                <a:gridCol w="711548">
                  <a:extLst>
                    <a:ext uri="{9D8B030D-6E8A-4147-A177-3AD203B41FA5}">
                      <a16:colId xmlns:a16="http://schemas.microsoft.com/office/drawing/2014/main" val="4100157385"/>
                    </a:ext>
                  </a:extLst>
                </a:gridCol>
                <a:gridCol w="533656">
                  <a:extLst>
                    <a:ext uri="{9D8B030D-6E8A-4147-A177-3AD203B41FA5}">
                      <a16:colId xmlns:a16="http://schemas.microsoft.com/office/drawing/2014/main" val="3118425542"/>
                    </a:ext>
                  </a:extLst>
                </a:gridCol>
                <a:gridCol w="177887">
                  <a:extLst>
                    <a:ext uri="{9D8B030D-6E8A-4147-A177-3AD203B41FA5}">
                      <a16:colId xmlns:a16="http://schemas.microsoft.com/office/drawing/2014/main" val="1219118196"/>
                    </a:ext>
                  </a:extLst>
                </a:gridCol>
                <a:gridCol w="916118">
                  <a:extLst>
                    <a:ext uri="{9D8B030D-6E8A-4147-A177-3AD203B41FA5}">
                      <a16:colId xmlns:a16="http://schemas.microsoft.com/office/drawing/2014/main" val="1082815177"/>
                    </a:ext>
                  </a:extLst>
                </a:gridCol>
                <a:gridCol w="916118">
                  <a:extLst>
                    <a:ext uri="{9D8B030D-6E8A-4147-A177-3AD203B41FA5}">
                      <a16:colId xmlns:a16="http://schemas.microsoft.com/office/drawing/2014/main" val="695100466"/>
                    </a:ext>
                  </a:extLst>
                </a:gridCol>
              </a:tblGrid>
              <a:tr h="267285">
                <a:tc>
                  <a:txBody>
                    <a:bodyPr/>
                    <a:lstStyle/>
                    <a:p>
                      <a:pPr algn="ctr" fontAlgn="b"/>
                      <a:endParaRPr lang="en-US" sz="1000" b="0" i="0" u="none" strike="noStrike" dirty="0">
                        <a:solidFill>
                          <a:srgbClr val="000000"/>
                        </a:solidFill>
                        <a:effectLst/>
                        <a:latin typeface="Times New Roman" panose="02020603050405020304" pitchFamily="18" charset="0"/>
                      </a:endParaRPr>
                    </a:p>
                  </a:txBody>
                  <a:tcPr marL="9260" marR="9260" marT="9260"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panose="02020603050405020304" pitchFamily="18" charset="0"/>
                      </a:endParaRPr>
                    </a:p>
                  </a:txBody>
                  <a:tcPr marL="9260" marR="9260" marT="9260" marB="0" anchor="b">
                    <a:lnL>
                      <a:noFill/>
                    </a:lnL>
                    <a:lnR>
                      <a:noFill/>
                    </a:lnR>
                    <a:lnT>
                      <a:noFill/>
                    </a:lnT>
                    <a:lnB>
                      <a:noFill/>
                    </a:lnB>
                  </a:tcPr>
                </a:tc>
                <a:tc gridSpan="3">
                  <a:txBody>
                    <a:bodyPr/>
                    <a:lstStyle/>
                    <a:p>
                      <a:pPr algn="ctr" fontAlgn="ctr"/>
                      <a:r>
                        <a:rPr lang="en-US" sz="1000" b="1" i="0" u="none" strike="noStrike" dirty="0">
                          <a:solidFill>
                            <a:srgbClr val="000000"/>
                          </a:solidFill>
                          <a:effectLst/>
                          <a:latin typeface="Times New Roman" panose="02020603050405020304" pitchFamily="18" charset="0"/>
                        </a:rPr>
                        <a:t>Displacement Dose [dpa]</a:t>
                      </a:r>
                    </a:p>
                  </a:txBody>
                  <a:tcPr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endParaRPr lang="en-US" sz="1000" b="1" i="0" u="none" strike="noStrike" dirty="0">
                        <a:solidFill>
                          <a:srgbClr val="000000"/>
                        </a:solidFill>
                        <a:effectLst/>
                        <a:latin typeface="Times New Roman" panose="02020603050405020304" pitchFamily="18" charset="0"/>
                      </a:endParaRPr>
                    </a:p>
                  </a:txBody>
                  <a:tcPr marL="9260" marR="9260" marT="9260" marB="17789" anchor="ctr">
                    <a:lnL>
                      <a:noFill/>
                    </a:lnL>
                    <a:lnR>
                      <a:noFill/>
                    </a:lnR>
                    <a:lnT>
                      <a:noFill/>
                    </a:lnT>
                    <a:lnB>
                      <a:noFill/>
                    </a:lnB>
                  </a:tcPr>
                </a:tc>
                <a:tc gridSpan="2">
                  <a:txBody>
                    <a:bodyPr/>
                    <a:lstStyle/>
                    <a:p>
                      <a:pPr algn="ctr" fontAlgn="ctr">
                        <a:lnSpc>
                          <a:spcPct val="90000"/>
                        </a:lnSpc>
                      </a:pPr>
                      <a:r>
                        <a:rPr lang="en-US" sz="1000" b="1" i="0" u="none" strike="noStrike" dirty="0">
                          <a:solidFill>
                            <a:srgbClr val="000000"/>
                          </a:solidFill>
                          <a:effectLst/>
                          <a:latin typeface="Times New Roman" panose="02020603050405020304" pitchFamily="18" charset="0"/>
                        </a:rPr>
                        <a:t>Gas Production Rates</a:t>
                      </a:r>
                    </a:p>
                  </a:txBody>
                  <a:tcPr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47264029"/>
                  </a:ext>
                </a:extLst>
              </a:tr>
              <a:tr h="355772">
                <a:tc>
                  <a:txBody>
                    <a:bodyPr/>
                    <a:lstStyle/>
                    <a:p>
                      <a:pPr algn="ctr" fontAlgn="ctr">
                        <a:lnSpc>
                          <a:spcPct val="90000"/>
                        </a:lnSpc>
                      </a:pPr>
                      <a:r>
                        <a:rPr lang="en-US" sz="1000" b="1" i="0" u="none" strike="noStrike" dirty="0">
                          <a:solidFill>
                            <a:srgbClr val="000000"/>
                          </a:solidFill>
                          <a:effectLst/>
                          <a:latin typeface="Times New Roman" panose="02020603050405020304" pitchFamily="18" charset="0"/>
                        </a:rPr>
                        <a:t>Sample</a:t>
                      </a:r>
                    </a:p>
                  </a:txBody>
                  <a:tcPr marL="9260" marR="9260" marT="9260" marB="88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000" b="1" i="0" u="none" strike="noStrike" dirty="0">
                          <a:solidFill>
                            <a:srgbClr val="000000"/>
                          </a:solidFill>
                          <a:effectLst/>
                          <a:latin typeface="Times New Roman" panose="02020603050405020304" pitchFamily="18" charset="0"/>
                        </a:rPr>
                        <a:t>Specimen</a:t>
                      </a:r>
                    </a:p>
                  </a:txBody>
                  <a:tcPr marL="9260" marR="9260" marT="9260" marB="88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000" b="1" i="0" u="none" strike="noStrike" dirty="0">
                          <a:solidFill>
                            <a:srgbClr val="000000"/>
                          </a:solidFill>
                          <a:effectLst/>
                          <a:latin typeface="Times New Roman" panose="02020603050405020304" pitchFamily="18" charset="0"/>
                        </a:rPr>
                        <a:t>Proton Induced </a:t>
                      </a:r>
                    </a:p>
                  </a:txBody>
                  <a:tcPr marL="9260" marR="9260" marT="9260" marB="8894"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000" b="1" i="0" u="none" strike="noStrike" dirty="0">
                          <a:solidFill>
                            <a:srgbClr val="000000"/>
                          </a:solidFill>
                          <a:effectLst/>
                          <a:latin typeface="Times New Roman" panose="02020603050405020304" pitchFamily="18" charset="0"/>
                        </a:rPr>
                        <a:t>Neutron Induced </a:t>
                      </a:r>
                    </a:p>
                  </a:txBody>
                  <a:tcPr marL="9260" marR="9260" marT="9260" marB="8894"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000" b="1" i="0" u="none" strike="noStrike" dirty="0">
                          <a:solidFill>
                            <a:srgbClr val="000000"/>
                          </a:solidFill>
                          <a:effectLst/>
                          <a:latin typeface="Times New Roman" panose="02020603050405020304" pitchFamily="18" charset="0"/>
                        </a:rPr>
                        <a:t>Total</a:t>
                      </a:r>
                    </a:p>
                  </a:txBody>
                  <a:tcPr marL="9260" marR="9260" marT="9260" marB="8894"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90000"/>
                        </a:lnSpc>
                      </a:pPr>
                      <a:endParaRPr lang="en-US" sz="1000" b="1" i="0" u="none" strike="noStrike" dirty="0">
                        <a:solidFill>
                          <a:srgbClr val="000000"/>
                        </a:solidFill>
                        <a:effectLst/>
                        <a:latin typeface="Times New Roman" panose="02020603050405020304" pitchFamily="18" charset="0"/>
                      </a:endParaRPr>
                    </a:p>
                  </a:txBody>
                  <a:tcPr marL="9260" marR="9260" marT="9260" marB="88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000" b="1" i="0" u="none" strike="noStrike" dirty="0">
                          <a:solidFill>
                            <a:srgbClr val="000000"/>
                          </a:solidFill>
                          <a:effectLst/>
                          <a:latin typeface="Times New Roman" panose="02020603050405020304" pitchFamily="18" charset="0"/>
                        </a:rPr>
                        <a:t>[appm He/dpa]</a:t>
                      </a:r>
                    </a:p>
                  </a:txBody>
                  <a:tcPr marL="9260" marR="9260" marT="9260" marB="8894"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ct val="90000"/>
                        </a:lnSpc>
                      </a:pPr>
                      <a:r>
                        <a:rPr lang="en-US" sz="1000" b="1" i="0" u="none" strike="noStrike" dirty="0">
                          <a:solidFill>
                            <a:srgbClr val="000000"/>
                          </a:solidFill>
                          <a:effectLst/>
                          <a:latin typeface="Times New Roman" panose="02020603050405020304" pitchFamily="18" charset="0"/>
                        </a:rPr>
                        <a:t>[appm H/dpa]</a:t>
                      </a:r>
                    </a:p>
                  </a:txBody>
                  <a:tcPr marL="9260" marR="9260" marT="9260" marB="8894"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008155"/>
                  </a:ext>
                </a:extLst>
              </a:tr>
              <a:tr h="196684">
                <a:tc rowSpan="7">
                  <a:txBody>
                    <a:bodyPr/>
                    <a:lstStyle/>
                    <a:p>
                      <a:pPr algn="ctr" fontAlgn="ctr"/>
                      <a:r>
                        <a:rPr lang="en-US" sz="1000" b="0" i="0" u="none" strike="noStrike" dirty="0">
                          <a:solidFill>
                            <a:srgbClr val="000000"/>
                          </a:solidFill>
                          <a:effectLst/>
                          <a:latin typeface="Times New Roman" panose="02020603050405020304" pitchFamily="18" charset="0"/>
                        </a:rPr>
                        <a:t>CU4</a:t>
                      </a:r>
                    </a:p>
                  </a:txBody>
                  <a:tcPr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CU4-1</a:t>
                      </a:r>
                    </a:p>
                  </a:txBody>
                  <a:tcPr marL="9260" marR="9260" marT="926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7.04</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1.06</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8.10</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Times New Roman" panose="02020603050405020304" pitchFamily="18" charset="0"/>
                        </a:rPr>
                        <a:t> </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188</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738</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35275683"/>
                  </a:ext>
                </a:extLst>
              </a:tr>
              <a:tr h="196684">
                <a:tc vMerge="1">
                  <a:txBody>
                    <a:bodyPr/>
                    <a:lstStyle/>
                    <a:p>
                      <a:endParaRPr lang="en-US"/>
                    </a:p>
                  </a:txBody>
                  <a:tcPr/>
                </a:tc>
                <a:tc>
                  <a:txBody>
                    <a:bodyPr/>
                    <a:lstStyle/>
                    <a:p>
                      <a:pPr algn="ctr" fontAlgn="b"/>
                      <a:r>
                        <a:rPr lang="en-US" sz="1000" b="0" i="0" u="none" strike="noStrike" dirty="0">
                          <a:solidFill>
                            <a:srgbClr val="000000"/>
                          </a:solidFill>
                          <a:effectLst/>
                          <a:latin typeface="Times New Roman" panose="02020603050405020304" pitchFamily="18" charset="0"/>
                        </a:rPr>
                        <a:t>CU4-2</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7.94</a:t>
                      </a: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1.18</a:t>
                      </a: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9.12</a:t>
                      </a:r>
                    </a:p>
                  </a:txBody>
                  <a:tcPr marL="9260" marR="9260" marT="9260" marB="8894" anchor="ctr">
                    <a:lnL>
                      <a:noFill/>
                    </a:lnL>
                    <a:lnR>
                      <a:noFill/>
                    </a:lnR>
                    <a:lnT>
                      <a:noFill/>
                    </a:lnT>
                    <a:lnB>
                      <a:noFill/>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188</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739</a:t>
                      </a:r>
                    </a:p>
                  </a:txBody>
                  <a:tcPr marL="9260" marR="9260" marT="9260" marB="8894" anchor="ctr">
                    <a:lnL>
                      <a:noFill/>
                    </a:lnL>
                    <a:lnR>
                      <a:noFill/>
                    </a:lnR>
                    <a:lnT>
                      <a:noFill/>
                    </a:lnT>
                    <a:lnB>
                      <a:noFill/>
                    </a:lnB>
                  </a:tcPr>
                </a:tc>
                <a:extLst>
                  <a:ext uri="{0D108BD9-81ED-4DB2-BD59-A6C34878D82A}">
                    <a16:rowId xmlns:a16="http://schemas.microsoft.com/office/drawing/2014/main" val="3674585943"/>
                  </a:ext>
                </a:extLst>
              </a:tr>
              <a:tr h="196684">
                <a:tc vMerge="1">
                  <a:txBody>
                    <a:bodyPr/>
                    <a:lstStyle/>
                    <a:p>
                      <a:endParaRPr lang="en-US"/>
                    </a:p>
                  </a:txBody>
                  <a:tcPr/>
                </a:tc>
                <a:tc>
                  <a:txBody>
                    <a:bodyPr/>
                    <a:lstStyle/>
                    <a:p>
                      <a:pPr algn="ctr" fontAlgn="b"/>
                      <a:r>
                        <a:rPr lang="en-US" sz="1000" b="0" i="0" u="none" strike="noStrike" dirty="0">
                          <a:solidFill>
                            <a:srgbClr val="000000"/>
                          </a:solidFill>
                          <a:effectLst/>
                          <a:latin typeface="Times New Roman" panose="02020603050405020304" pitchFamily="18" charset="0"/>
                        </a:rPr>
                        <a:t>CU4-3</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8.49</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1.25</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9.74</a:t>
                      </a:r>
                    </a:p>
                  </a:txBody>
                  <a:tcPr marL="9260" marR="9260" marT="9260" marB="8894" anchor="ctr">
                    <a:lnL>
                      <a:noFill/>
                    </a:lnL>
                    <a:lnR>
                      <a:noFill/>
                    </a:lnR>
                    <a:lnT>
                      <a:noFill/>
                    </a:lnT>
                    <a:lnB>
                      <a:noFill/>
                    </a:lnB>
                  </a:tcPr>
                </a:tc>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188</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740</a:t>
                      </a:r>
                    </a:p>
                  </a:txBody>
                  <a:tcPr marL="9260" marR="9260" marT="9260" marB="8894" anchor="ctr">
                    <a:lnL>
                      <a:noFill/>
                    </a:lnL>
                    <a:lnR>
                      <a:noFill/>
                    </a:lnR>
                    <a:lnT>
                      <a:noFill/>
                    </a:lnT>
                    <a:lnB>
                      <a:noFill/>
                    </a:lnB>
                  </a:tcPr>
                </a:tc>
                <a:extLst>
                  <a:ext uri="{0D108BD9-81ED-4DB2-BD59-A6C34878D82A}">
                    <a16:rowId xmlns:a16="http://schemas.microsoft.com/office/drawing/2014/main" val="3654775701"/>
                  </a:ext>
                </a:extLst>
              </a:tr>
              <a:tr h="196684">
                <a:tc vMerge="1">
                  <a:txBody>
                    <a:bodyPr/>
                    <a:lstStyle/>
                    <a:p>
                      <a:endParaRPr lang="en-US"/>
                    </a:p>
                  </a:txBody>
                  <a:tcPr/>
                </a:tc>
                <a:tc>
                  <a:txBody>
                    <a:bodyPr/>
                    <a:lstStyle/>
                    <a:p>
                      <a:pPr algn="ctr" fontAlgn="b"/>
                      <a:r>
                        <a:rPr lang="en-US" sz="1000" b="0" i="0" u="none" strike="noStrike">
                          <a:solidFill>
                            <a:srgbClr val="000000"/>
                          </a:solidFill>
                          <a:effectLst/>
                          <a:latin typeface="Times New Roman" panose="02020603050405020304" pitchFamily="18" charset="0"/>
                        </a:rPr>
                        <a:t>CU4-4</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8.16</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1.21</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9.37</a:t>
                      </a:r>
                    </a:p>
                  </a:txBody>
                  <a:tcPr marL="9260" marR="9260" marT="9260" marB="8894" anchor="ctr">
                    <a:lnL>
                      <a:noFill/>
                    </a:lnL>
                    <a:lnR>
                      <a:noFill/>
                    </a:lnR>
                    <a:lnT>
                      <a:noFill/>
                    </a:lnT>
                    <a:lnB>
                      <a:noFill/>
                    </a:lnB>
                  </a:tcPr>
                </a:tc>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188</a:t>
                      </a: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740</a:t>
                      </a:r>
                    </a:p>
                  </a:txBody>
                  <a:tcPr marL="9260" marR="9260" marT="9260" marB="8894" anchor="ctr">
                    <a:lnL>
                      <a:noFill/>
                    </a:lnL>
                    <a:lnR>
                      <a:noFill/>
                    </a:lnR>
                    <a:lnT>
                      <a:noFill/>
                    </a:lnT>
                    <a:lnB>
                      <a:noFill/>
                    </a:lnB>
                  </a:tcPr>
                </a:tc>
                <a:extLst>
                  <a:ext uri="{0D108BD9-81ED-4DB2-BD59-A6C34878D82A}">
                    <a16:rowId xmlns:a16="http://schemas.microsoft.com/office/drawing/2014/main" val="445644837"/>
                  </a:ext>
                </a:extLst>
              </a:tr>
              <a:tr h="196684">
                <a:tc vMerge="1">
                  <a:txBody>
                    <a:bodyPr/>
                    <a:lstStyle/>
                    <a:p>
                      <a:endParaRPr lang="en-US"/>
                    </a:p>
                  </a:txBody>
                  <a:tcPr/>
                </a:tc>
                <a:tc>
                  <a:txBody>
                    <a:bodyPr/>
                    <a:lstStyle/>
                    <a:p>
                      <a:pPr algn="ctr" fontAlgn="b"/>
                      <a:r>
                        <a:rPr lang="en-US" sz="1000" b="0" i="0" u="none" strike="noStrike" dirty="0">
                          <a:solidFill>
                            <a:srgbClr val="000000"/>
                          </a:solidFill>
                          <a:effectLst/>
                          <a:latin typeface="Times New Roman" panose="02020603050405020304" pitchFamily="18" charset="0"/>
                        </a:rPr>
                        <a:t>CU4-5</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7.11</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1.08</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8.19</a:t>
                      </a:r>
                    </a:p>
                  </a:txBody>
                  <a:tcPr marL="9260" marR="9260" marT="9260" marB="8894" anchor="ctr">
                    <a:lnL>
                      <a:noFill/>
                    </a:lnL>
                    <a:lnR>
                      <a:noFill/>
                    </a:lnR>
                    <a:lnT>
                      <a:noFill/>
                    </a:lnT>
                    <a:lnB>
                      <a:noFill/>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187</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738</a:t>
                      </a:r>
                    </a:p>
                  </a:txBody>
                  <a:tcPr marL="9260" marR="9260" marT="9260" marB="8894" anchor="ctr">
                    <a:lnL>
                      <a:noFill/>
                    </a:lnL>
                    <a:lnR>
                      <a:noFill/>
                    </a:lnR>
                    <a:lnT>
                      <a:noFill/>
                    </a:lnT>
                    <a:lnB>
                      <a:noFill/>
                    </a:lnB>
                  </a:tcPr>
                </a:tc>
                <a:extLst>
                  <a:ext uri="{0D108BD9-81ED-4DB2-BD59-A6C34878D82A}">
                    <a16:rowId xmlns:a16="http://schemas.microsoft.com/office/drawing/2014/main" val="803291447"/>
                  </a:ext>
                </a:extLst>
              </a:tr>
              <a:tr h="196684">
                <a:tc vMerge="1">
                  <a:txBody>
                    <a:bodyPr/>
                    <a:lstStyle/>
                    <a:p>
                      <a:endParaRPr lang="en-US"/>
                    </a:p>
                  </a:txBody>
                  <a:tcPr/>
                </a:tc>
                <a:tc>
                  <a:txBody>
                    <a:bodyPr/>
                    <a:lstStyle/>
                    <a:p>
                      <a:pPr algn="ctr" fontAlgn="b"/>
                      <a:r>
                        <a:rPr lang="en-US" sz="1000" b="0" i="0" u="none" strike="noStrike" dirty="0">
                          <a:solidFill>
                            <a:srgbClr val="000000"/>
                          </a:solidFill>
                          <a:effectLst/>
                          <a:latin typeface="Times New Roman" panose="02020603050405020304" pitchFamily="18" charset="0"/>
                        </a:rPr>
                        <a:t>CU4-6</a:t>
                      </a:r>
                    </a:p>
                  </a:txBody>
                  <a:tcPr marL="9260" marR="9260" marT="9260" marB="0"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5.94</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0.91</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6.85</a:t>
                      </a:r>
                    </a:p>
                  </a:txBody>
                  <a:tcPr marL="9260" marR="9260" marT="9260" marB="8894" anchor="ctr">
                    <a:lnL>
                      <a:noFill/>
                    </a:lnL>
                    <a:lnR>
                      <a:noFill/>
                    </a:lnR>
                    <a:lnT>
                      <a:noFill/>
                    </a:lnT>
                    <a:lnB>
                      <a:noFill/>
                    </a:lnB>
                  </a:tcPr>
                </a:tc>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188</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738</a:t>
                      </a:r>
                    </a:p>
                  </a:txBody>
                  <a:tcPr marL="9260" marR="9260" marT="9260" marB="8894" anchor="ctr">
                    <a:lnL>
                      <a:noFill/>
                    </a:lnL>
                    <a:lnR>
                      <a:noFill/>
                    </a:lnR>
                    <a:lnT>
                      <a:noFill/>
                    </a:lnT>
                    <a:lnB>
                      <a:noFill/>
                    </a:lnB>
                  </a:tcPr>
                </a:tc>
                <a:extLst>
                  <a:ext uri="{0D108BD9-81ED-4DB2-BD59-A6C34878D82A}">
                    <a16:rowId xmlns:a16="http://schemas.microsoft.com/office/drawing/2014/main" val="2298683717"/>
                  </a:ext>
                </a:extLst>
              </a:tr>
              <a:tr h="196684">
                <a:tc vMerge="1">
                  <a:txBody>
                    <a:bodyPr/>
                    <a:lstStyle/>
                    <a:p>
                      <a:endParaRPr lang="en-US"/>
                    </a:p>
                  </a:txBody>
                  <a:tcPr/>
                </a:tc>
                <a:tc>
                  <a:txBody>
                    <a:bodyPr/>
                    <a:lstStyle/>
                    <a:p>
                      <a:pPr algn="ctr" fontAlgn="b"/>
                      <a:r>
                        <a:rPr lang="en-US" sz="1000" b="0" i="0" u="none" strike="noStrike" dirty="0">
                          <a:solidFill>
                            <a:srgbClr val="000000"/>
                          </a:solidFill>
                          <a:effectLst/>
                          <a:latin typeface="Times New Roman" panose="02020603050405020304" pitchFamily="18" charset="0"/>
                        </a:rPr>
                        <a:t>CU4-7</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4.01</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0.64</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4.65</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Times New Roman" panose="02020603050405020304" pitchFamily="18" charset="0"/>
                        </a:rPr>
                        <a:t> </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186</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734</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2424836"/>
                  </a:ext>
                </a:extLst>
              </a:tr>
              <a:tr h="196684">
                <a:tc rowSpan="7">
                  <a:txBody>
                    <a:bodyPr/>
                    <a:lstStyle/>
                    <a:p>
                      <a:pPr algn="ctr" fontAlgn="ctr"/>
                      <a:r>
                        <a:rPr lang="en-US" sz="1000" b="0" i="0" u="none" strike="noStrike" dirty="0">
                          <a:solidFill>
                            <a:srgbClr val="000000"/>
                          </a:solidFill>
                          <a:effectLst/>
                          <a:latin typeface="Times New Roman" panose="02020603050405020304" pitchFamily="18" charset="0"/>
                        </a:rPr>
                        <a:t>CD4</a:t>
                      </a:r>
                    </a:p>
                  </a:txBody>
                  <a:tcPr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CD4-1</a:t>
                      </a:r>
                    </a:p>
                  </a:txBody>
                  <a:tcPr marL="9260" marR="9260" marT="926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6.94</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0.84</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7.78</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195</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761</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79190748"/>
                  </a:ext>
                </a:extLst>
              </a:tr>
              <a:tr h="196684">
                <a:tc vMerge="1">
                  <a:txBody>
                    <a:bodyPr/>
                    <a:lstStyle/>
                    <a:p>
                      <a:endParaRPr lang="en-US"/>
                    </a:p>
                  </a:txBody>
                  <a:tcPr/>
                </a:tc>
                <a:tc>
                  <a:txBody>
                    <a:bodyPr/>
                    <a:lstStyle/>
                    <a:p>
                      <a:pPr algn="ctr" fontAlgn="b"/>
                      <a:r>
                        <a:rPr lang="en-US" sz="1000" b="0" i="0" u="none" strike="noStrike">
                          <a:solidFill>
                            <a:srgbClr val="000000"/>
                          </a:solidFill>
                          <a:effectLst/>
                          <a:latin typeface="Times New Roman" panose="02020603050405020304" pitchFamily="18" charset="0"/>
                        </a:rPr>
                        <a:t>CD4-2</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7.80</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0.92</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8.72</a:t>
                      </a:r>
                    </a:p>
                  </a:txBody>
                  <a:tcPr marL="9260" marR="9260" marT="9260" marB="8894" anchor="ctr">
                    <a:lnL>
                      <a:noFill/>
                    </a:lnL>
                    <a:lnR>
                      <a:noFill/>
                    </a:lnR>
                    <a:lnT>
                      <a:noFill/>
                    </a:lnT>
                    <a:lnB>
                      <a:noFill/>
                    </a:lnB>
                  </a:tcPr>
                </a:tc>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196</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763</a:t>
                      </a:r>
                    </a:p>
                  </a:txBody>
                  <a:tcPr marL="9260" marR="9260" marT="9260" marB="8894" anchor="ctr">
                    <a:lnL>
                      <a:noFill/>
                    </a:lnL>
                    <a:lnR>
                      <a:noFill/>
                    </a:lnR>
                    <a:lnT>
                      <a:noFill/>
                    </a:lnT>
                    <a:lnB>
                      <a:noFill/>
                    </a:lnB>
                  </a:tcPr>
                </a:tc>
                <a:extLst>
                  <a:ext uri="{0D108BD9-81ED-4DB2-BD59-A6C34878D82A}">
                    <a16:rowId xmlns:a16="http://schemas.microsoft.com/office/drawing/2014/main" val="1352313468"/>
                  </a:ext>
                </a:extLst>
              </a:tr>
              <a:tr h="196684">
                <a:tc vMerge="1">
                  <a:txBody>
                    <a:bodyPr/>
                    <a:lstStyle/>
                    <a:p>
                      <a:endParaRPr lang="en-US"/>
                    </a:p>
                  </a:txBody>
                  <a:tcPr/>
                </a:tc>
                <a:tc>
                  <a:txBody>
                    <a:bodyPr/>
                    <a:lstStyle/>
                    <a:p>
                      <a:pPr algn="ctr" fontAlgn="b"/>
                      <a:r>
                        <a:rPr lang="en-US" sz="1000" b="0" i="0" u="none" strike="noStrike" dirty="0">
                          <a:solidFill>
                            <a:srgbClr val="000000"/>
                          </a:solidFill>
                          <a:effectLst/>
                          <a:latin typeface="Times New Roman" panose="02020603050405020304" pitchFamily="18" charset="0"/>
                        </a:rPr>
                        <a:t>CD4-3</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8.36</a:t>
                      </a: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0.99</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9.35</a:t>
                      </a:r>
                    </a:p>
                  </a:txBody>
                  <a:tcPr marL="9260" marR="9260" marT="9260" marB="8894" anchor="ctr">
                    <a:lnL>
                      <a:noFill/>
                    </a:lnL>
                    <a:lnR>
                      <a:noFill/>
                    </a:lnR>
                    <a:lnT>
                      <a:noFill/>
                    </a:lnT>
                    <a:lnB>
                      <a:noFill/>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196</a:t>
                      </a: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762</a:t>
                      </a:r>
                    </a:p>
                  </a:txBody>
                  <a:tcPr marL="9260" marR="9260" marT="9260" marB="8894" anchor="ctr">
                    <a:lnL>
                      <a:noFill/>
                    </a:lnL>
                    <a:lnR>
                      <a:noFill/>
                    </a:lnR>
                    <a:lnT>
                      <a:noFill/>
                    </a:lnT>
                    <a:lnB>
                      <a:noFill/>
                    </a:lnB>
                  </a:tcPr>
                </a:tc>
                <a:extLst>
                  <a:ext uri="{0D108BD9-81ED-4DB2-BD59-A6C34878D82A}">
                    <a16:rowId xmlns:a16="http://schemas.microsoft.com/office/drawing/2014/main" val="2025227578"/>
                  </a:ext>
                </a:extLst>
              </a:tr>
              <a:tr h="196684">
                <a:tc vMerge="1">
                  <a:txBody>
                    <a:bodyPr/>
                    <a:lstStyle/>
                    <a:p>
                      <a:endParaRPr lang="en-US"/>
                    </a:p>
                  </a:txBody>
                  <a:tcPr/>
                </a:tc>
                <a:tc>
                  <a:txBody>
                    <a:bodyPr/>
                    <a:lstStyle/>
                    <a:p>
                      <a:pPr algn="ctr" fontAlgn="b"/>
                      <a:r>
                        <a:rPr lang="en-US" sz="1000" b="0" i="0" u="none" strike="noStrike" dirty="0">
                          <a:solidFill>
                            <a:srgbClr val="000000"/>
                          </a:solidFill>
                          <a:effectLst/>
                          <a:latin typeface="Times New Roman" panose="02020603050405020304" pitchFamily="18" charset="0"/>
                        </a:rPr>
                        <a:t>CD4-4</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8.03</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0.95</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8.98</a:t>
                      </a:r>
                    </a:p>
                  </a:txBody>
                  <a:tcPr marL="9260" marR="9260" marT="9260" marB="8894" anchor="ctr">
                    <a:lnL>
                      <a:noFill/>
                    </a:lnL>
                    <a:lnR>
                      <a:noFill/>
                    </a:lnR>
                    <a:lnT>
                      <a:noFill/>
                    </a:lnT>
                    <a:lnB>
                      <a:noFill/>
                    </a:lnB>
                  </a:tcPr>
                </a:tc>
                <a:tc>
                  <a:txBody>
                    <a:bodyPr/>
                    <a:lstStyle/>
                    <a:p>
                      <a:pPr algn="l" fontAlgn="b"/>
                      <a:endParaRPr lang="en-US" sz="1000" b="0" i="0" u="none" strike="noStrike" dirty="0">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196</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762</a:t>
                      </a:r>
                    </a:p>
                  </a:txBody>
                  <a:tcPr marL="9260" marR="9260" marT="9260" marB="8894" anchor="ctr">
                    <a:lnL>
                      <a:noFill/>
                    </a:lnL>
                    <a:lnR>
                      <a:noFill/>
                    </a:lnR>
                    <a:lnT>
                      <a:noFill/>
                    </a:lnT>
                    <a:lnB>
                      <a:noFill/>
                    </a:lnB>
                  </a:tcPr>
                </a:tc>
                <a:extLst>
                  <a:ext uri="{0D108BD9-81ED-4DB2-BD59-A6C34878D82A}">
                    <a16:rowId xmlns:a16="http://schemas.microsoft.com/office/drawing/2014/main" val="3854605652"/>
                  </a:ext>
                </a:extLst>
              </a:tr>
              <a:tr h="196684">
                <a:tc vMerge="1">
                  <a:txBody>
                    <a:bodyPr/>
                    <a:lstStyle/>
                    <a:p>
                      <a:endParaRPr lang="en-US"/>
                    </a:p>
                  </a:txBody>
                  <a:tcPr/>
                </a:tc>
                <a:tc>
                  <a:txBody>
                    <a:bodyPr/>
                    <a:lstStyle/>
                    <a:p>
                      <a:pPr algn="ctr" fontAlgn="b"/>
                      <a:r>
                        <a:rPr lang="en-US" sz="1000" b="0" i="0" u="none" strike="noStrike" dirty="0">
                          <a:solidFill>
                            <a:srgbClr val="000000"/>
                          </a:solidFill>
                          <a:effectLst/>
                          <a:latin typeface="Times New Roman" panose="02020603050405020304" pitchFamily="18" charset="0"/>
                        </a:rPr>
                        <a:t>CD4-5</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7.01</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0.87</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7.89</a:t>
                      </a:r>
                    </a:p>
                  </a:txBody>
                  <a:tcPr marL="9260" marR="9260" marT="9260" marB="8894" anchor="ctr">
                    <a:lnL>
                      <a:noFill/>
                    </a:lnL>
                    <a:lnR>
                      <a:noFill/>
                    </a:lnR>
                    <a:lnT>
                      <a:noFill/>
                    </a:lnT>
                    <a:lnB>
                      <a:noFill/>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195</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758</a:t>
                      </a:r>
                    </a:p>
                  </a:txBody>
                  <a:tcPr marL="9260" marR="9260" marT="9260" marB="8894" anchor="ctr">
                    <a:lnL>
                      <a:noFill/>
                    </a:lnL>
                    <a:lnR>
                      <a:noFill/>
                    </a:lnR>
                    <a:lnT>
                      <a:noFill/>
                    </a:lnT>
                    <a:lnB>
                      <a:noFill/>
                    </a:lnB>
                  </a:tcPr>
                </a:tc>
                <a:extLst>
                  <a:ext uri="{0D108BD9-81ED-4DB2-BD59-A6C34878D82A}">
                    <a16:rowId xmlns:a16="http://schemas.microsoft.com/office/drawing/2014/main" val="3033111273"/>
                  </a:ext>
                </a:extLst>
              </a:tr>
              <a:tr h="196684">
                <a:tc vMerge="1">
                  <a:txBody>
                    <a:bodyPr/>
                    <a:lstStyle/>
                    <a:p>
                      <a:endParaRPr lang="en-US"/>
                    </a:p>
                  </a:txBody>
                  <a:tcPr/>
                </a:tc>
                <a:tc>
                  <a:txBody>
                    <a:bodyPr/>
                    <a:lstStyle/>
                    <a:p>
                      <a:pPr algn="ctr" fontAlgn="b"/>
                      <a:r>
                        <a:rPr lang="en-US" sz="1000" b="0" i="0" u="none" strike="noStrike" dirty="0">
                          <a:solidFill>
                            <a:srgbClr val="000000"/>
                          </a:solidFill>
                          <a:effectLst/>
                          <a:latin typeface="Times New Roman" panose="02020603050405020304" pitchFamily="18" charset="0"/>
                        </a:rPr>
                        <a:t>CD4-6</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5.86</a:t>
                      </a: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0.72</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6.58</a:t>
                      </a:r>
                    </a:p>
                  </a:txBody>
                  <a:tcPr marL="9260" marR="9260" marT="9260" marB="8894" anchor="ctr">
                    <a:lnL>
                      <a:noFill/>
                    </a:lnL>
                    <a:lnR>
                      <a:noFill/>
                    </a:lnR>
                    <a:lnT>
                      <a:noFill/>
                    </a:lnT>
                    <a:lnB>
                      <a:noFill/>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195</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759</a:t>
                      </a:r>
                    </a:p>
                  </a:txBody>
                  <a:tcPr marL="9260" marR="9260" marT="9260" marB="8894" anchor="ctr">
                    <a:lnL>
                      <a:noFill/>
                    </a:lnL>
                    <a:lnR>
                      <a:noFill/>
                    </a:lnR>
                    <a:lnT>
                      <a:noFill/>
                    </a:lnT>
                    <a:lnB>
                      <a:noFill/>
                    </a:lnB>
                  </a:tcPr>
                </a:tc>
                <a:extLst>
                  <a:ext uri="{0D108BD9-81ED-4DB2-BD59-A6C34878D82A}">
                    <a16:rowId xmlns:a16="http://schemas.microsoft.com/office/drawing/2014/main" val="1831856473"/>
                  </a:ext>
                </a:extLst>
              </a:tr>
              <a:tr h="196684">
                <a:tc vMerge="1">
                  <a:txBody>
                    <a:bodyPr/>
                    <a:lstStyle/>
                    <a:p>
                      <a:endParaRPr lang="en-US"/>
                    </a:p>
                  </a:txBody>
                  <a:tcPr/>
                </a:tc>
                <a:tc>
                  <a:txBody>
                    <a:bodyPr/>
                    <a:lstStyle/>
                    <a:p>
                      <a:pPr algn="ctr" fontAlgn="b"/>
                      <a:r>
                        <a:rPr lang="en-US" sz="1000" b="0" i="0" u="none" strike="noStrike" dirty="0">
                          <a:solidFill>
                            <a:srgbClr val="000000"/>
                          </a:solidFill>
                          <a:effectLst/>
                          <a:latin typeface="Times New Roman" panose="02020603050405020304" pitchFamily="18" charset="0"/>
                        </a:rPr>
                        <a:t>CD4-7</a:t>
                      </a:r>
                    </a:p>
                  </a:txBody>
                  <a:tcPr marL="9260" marR="9260" marT="926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3.96</a:t>
                      </a:r>
                    </a:p>
                  </a:txBody>
                  <a:tcPr marL="9260" marR="9260" marT="9260" marB="88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0.51</a:t>
                      </a:r>
                    </a:p>
                  </a:txBody>
                  <a:tcPr marL="9260" marR="9260" marT="9260" marB="88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4.47</a:t>
                      </a:r>
                    </a:p>
                  </a:txBody>
                  <a:tcPr marL="9260" marR="9260" marT="9260" marB="88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194</a:t>
                      </a:r>
                    </a:p>
                  </a:txBody>
                  <a:tcPr marL="9260" marR="9260" marT="9260" marB="88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756</a:t>
                      </a:r>
                    </a:p>
                  </a:txBody>
                  <a:tcPr marL="9260" marR="9260" marT="9260" marB="8894"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4328940"/>
                  </a:ext>
                </a:extLst>
              </a:tr>
              <a:tr h="196684">
                <a:tc rowSpan="7">
                  <a:txBody>
                    <a:bodyPr/>
                    <a:lstStyle/>
                    <a:p>
                      <a:pPr algn="ctr" fontAlgn="ctr"/>
                      <a:r>
                        <a:rPr lang="en-US" sz="1000" b="0" i="0" u="none" strike="noStrike" dirty="0">
                          <a:solidFill>
                            <a:srgbClr val="000000"/>
                          </a:solidFill>
                          <a:effectLst/>
                          <a:latin typeface="Times New Roman" panose="02020603050405020304" pitchFamily="18" charset="0"/>
                        </a:rPr>
                        <a:t>RD4</a:t>
                      </a:r>
                    </a:p>
                  </a:txBody>
                  <a:tcPr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RD4-1</a:t>
                      </a:r>
                    </a:p>
                  </a:txBody>
                  <a:tcPr marL="9260" marR="9260" marT="926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3.86</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0.46</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4.33</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solidFill>
                            <a:srgbClr val="000000"/>
                          </a:solidFill>
                          <a:effectLst/>
                          <a:latin typeface="Times New Roman" panose="02020603050405020304" pitchFamily="18" charset="0"/>
                        </a:rPr>
                        <a:t> </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195</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761</a:t>
                      </a:r>
                    </a:p>
                  </a:txBody>
                  <a:tcPr marL="9260" marR="9260" marT="9260" marB="8894"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99176303"/>
                  </a:ext>
                </a:extLst>
              </a:tr>
              <a:tr h="196684">
                <a:tc vMerge="1">
                  <a:txBody>
                    <a:bodyPr/>
                    <a:lstStyle/>
                    <a:p>
                      <a:endParaRPr lang="en-US"/>
                    </a:p>
                  </a:txBody>
                  <a:tcPr/>
                </a:tc>
                <a:tc>
                  <a:txBody>
                    <a:bodyPr/>
                    <a:lstStyle/>
                    <a:p>
                      <a:pPr algn="ctr" fontAlgn="b"/>
                      <a:r>
                        <a:rPr lang="en-US" sz="1000" b="0" i="0" u="none" strike="noStrike">
                          <a:solidFill>
                            <a:srgbClr val="000000"/>
                          </a:solidFill>
                          <a:effectLst/>
                          <a:latin typeface="Times New Roman" panose="02020603050405020304" pitchFamily="18" charset="0"/>
                        </a:rPr>
                        <a:t>RD4-2</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4.37</a:t>
                      </a: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0.51</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4.88</a:t>
                      </a:r>
                    </a:p>
                  </a:txBody>
                  <a:tcPr marL="9260" marR="9260" marT="9260" marB="8894" anchor="ctr">
                    <a:lnL>
                      <a:noFill/>
                    </a:lnL>
                    <a:lnR>
                      <a:noFill/>
                    </a:lnR>
                    <a:lnT>
                      <a:noFill/>
                    </a:lnT>
                    <a:lnB>
                      <a:noFill/>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196</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762</a:t>
                      </a:r>
                    </a:p>
                  </a:txBody>
                  <a:tcPr marL="9260" marR="9260" marT="9260" marB="8894" anchor="ctr">
                    <a:lnL>
                      <a:noFill/>
                    </a:lnL>
                    <a:lnR>
                      <a:noFill/>
                    </a:lnR>
                    <a:lnT>
                      <a:noFill/>
                    </a:lnT>
                    <a:lnB>
                      <a:noFill/>
                    </a:lnB>
                  </a:tcPr>
                </a:tc>
                <a:extLst>
                  <a:ext uri="{0D108BD9-81ED-4DB2-BD59-A6C34878D82A}">
                    <a16:rowId xmlns:a16="http://schemas.microsoft.com/office/drawing/2014/main" val="2507230642"/>
                  </a:ext>
                </a:extLst>
              </a:tr>
              <a:tr h="196684">
                <a:tc vMerge="1">
                  <a:txBody>
                    <a:bodyPr/>
                    <a:lstStyle/>
                    <a:p>
                      <a:endParaRPr lang="en-US"/>
                    </a:p>
                  </a:txBody>
                  <a:tcPr/>
                </a:tc>
                <a:tc>
                  <a:txBody>
                    <a:bodyPr/>
                    <a:lstStyle/>
                    <a:p>
                      <a:pPr algn="ctr" fontAlgn="b"/>
                      <a:r>
                        <a:rPr lang="en-US" sz="1000" b="0" i="0" u="none" strike="noStrike">
                          <a:solidFill>
                            <a:srgbClr val="000000"/>
                          </a:solidFill>
                          <a:effectLst/>
                          <a:latin typeface="Times New Roman" panose="02020603050405020304" pitchFamily="18" charset="0"/>
                        </a:rPr>
                        <a:t>RD4-3</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4.60</a:t>
                      </a: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0.54</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5.14</a:t>
                      </a:r>
                    </a:p>
                  </a:txBody>
                  <a:tcPr marL="9260" marR="9260" marT="9260" marB="8894" anchor="ctr">
                    <a:lnL>
                      <a:noFill/>
                    </a:lnL>
                    <a:lnR>
                      <a:noFill/>
                    </a:lnR>
                    <a:lnT>
                      <a:noFill/>
                    </a:lnT>
                    <a:lnB>
                      <a:noFill/>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196</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762</a:t>
                      </a:r>
                    </a:p>
                  </a:txBody>
                  <a:tcPr marL="9260" marR="9260" marT="9260" marB="8894" anchor="ctr">
                    <a:lnL>
                      <a:noFill/>
                    </a:lnL>
                    <a:lnR>
                      <a:noFill/>
                    </a:lnR>
                    <a:lnT>
                      <a:noFill/>
                    </a:lnT>
                    <a:lnB>
                      <a:noFill/>
                    </a:lnB>
                  </a:tcPr>
                </a:tc>
                <a:extLst>
                  <a:ext uri="{0D108BD9-81ED-4DB2-BD59-A6C34878D82A}">
                    <a16:rowId xmlns:a16="http://schemas.microsoft.com/office/drawing/2014/main" val="807482430"/>
                  </a:ext>
                </a:extLst>
              </a:tr>
              <a:tr h="196684">
                <a:tc vMerge="1">
                  <a:txBody>
                    <a:bodyPr/>
                    <a:lstStyle/>
                    <a:p>
                      <a:endParaRPr lang="en-US"/>
                    </a:p>
                  </a:txBody>
                  <a:tcPr/>
                </a:tc>
                <a:tc>
                  <a:txBody>
                    <a:bodyPr/>
                    <a:lstStyle/>
                    <a:p>
                      <a:pPr algn="ctr" fontAlgn="b"/>
                      <a:r>
                        <a:rPr lang="en-US" sz="1000" b="0" i="0" u="none" strike="noStrike">
                          <a:solidFill>
                            <a:srgbClr val="000000"/>
                          </a:solidFill>
                          <a:effectLst/>
                          <a:latin typeface="Times New Roman" panose="02020603050405020304" pitchFamily="18" charset="0"/>
                        </a:rPr>
                        <a:t>RD4-4</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4.49</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0.54</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5.03</a:t>
                      </a:r>
                    </a:p>
                  </a:txBody>
                  <a:tcPr marL="9260" marR="9260" marT="9260" marB="8894" anchor="ctr">
                    <a:lnL>
                      <a:noFill/>
                    </a:lnL>
                    <a:lnR>
                      <a:noFill/>
                    </a:lnR>
                    <a:lnT>
                      <a:noFill/>
                    </a:lnT>
                    <a:lnB>
                      <a:noFill/>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195</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760</a:t>
                      </a:r>
                    </a:p>
                  </a:txBody>
                  <a:tcPr marL="9260" marR="9260" marT="9260" marB="8894" anchor="ctr">
                    <a:lnL>
                      <a:noFill/>
                    </a:lnL>
                    <a:lnR>
                      <a:noFill/>
                    </a:lnR>
                    <a:lnT>
                      <a:noFill/>
                    </a:lnT>
                    <a:lnB>
                      <a:noFill/>
                    </a:lnB>
                  </a:tcPr>
                </a:tc>
                <a:extLst>
                  <a:ext uri="{0D108BD9-81ED-4DB2-BD59-A6C34878D82A}">
                    <a16:rowId xmlns:a16="http://schemas.microsoft.com/office/drawing/2014/main" val="1717263560"/>
                  </a:ext>
                </a:extLst>
              </a:tr>
              <a:tr h="196684">
                <a:tc vMerge="1">
                  <a:txBody>
                    <a:bodyPr/>
                    <a:lstStyle/>
                    <a:p>
                      <a:endParaRPr lang="en-US"/>
                    </a:p>
                  </a:txBody>
                  <a:tcPr/>
                </a:tc>
                <a:tc>
                  <a:txBody>
                    <a:bodyPr/>
                    <a:lstStyle/>
                    <a:p>
                      <a:pPr algn="ctr" fontAlgn="b"/>
                      <a:r>
                        <a:rPr lang="en-US" sz="1000" b="0" i="0" u="none" strike="noStrike">
                          <a:solidFill>
                            <a:srgbClr val="000000"/>
                          </a:solidFill>
                          <a:effectLst/>
                          <a:latin typeface="Times New Roman" panose="02020603050405020304" pitchFamily="18" charset="0"/>
                        </a:rPr>
                        <a:t>RD4-5</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3.94</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0.48</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4.43</a:t>
                      </a:r>
                    </a:p>
                  </a:txBody>
                  <a:tcPr marL="9260" marR="9260" marT="9260" marB="8894" anchor="ctr">
                    <a:lnL>
                      <a:noFill/>
                    </a:lnL>
                    <a:lnR>
                      <a:noFill/>
                    </a:lnR>
                    <a:lnT>
                      <a:noFill/>
                    </a:lnT>
                    <a:lnB>
                      <a:noFill/>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195</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758</a:t>
                      </a:r>
                    </a:p>
                  </a:txBody>
                  <a:tcPr marL="9260" marR="9260" marT="9260" marB="8894" anchor="ctr">
                    <a:lnL>
                      <a:noFill/>
                    </a:lnL>
                    <a:lnR>
                      <a:noFill/>
                    </a:lnR>
                    <a:lnT>
                      <a:noFill/>
                    </a:lnT>
                    <a:lnB>
                      <a:noFill/>
                    </a:lnB>
                  </a:tcPr>
                </a:tc>
                <a:extLst>
                  <a:ext uri="{0D108BD9-81ED-4DB2-BD59-A6C34878D82A}">
                    <a16:rowId xmlns:a16="http://schemas.microsoft.com/office/drawing/2014/main" val="2534588420"/>
                  </a:ext>
                </a:extLst>
              </a:tr>
              <a:tr h="196684">
                <a:tc vMerge="1">
                  <a:txBody>
                    <a:bodyPr/>
                    <a:lstStyle/>
                    <a:p>
                      <a:endParaRPr lang="en-US"/>
                    </a:p>
                  </a:txBody>
                  <a:tcPr/>
                </a:tc>
                <a:tc>
                  <a:txBody>
                    <a:bodyPr/>
                    <a:lstStyle/>
                    <a:p>
                      <a:pPr algn="ctr" fontAlgn="b"/>
                      <a:r>
                        <a:rPr lang="en-US" sz="1000" b="0" i="0" u="none" strike="noStrike">
                          <a:solidFill>
                            <a:srgbClr val="000000"/>
                          </a:solidFill>
                          <a:effectLst/>
                          <a:latin typeface="Times New Roman" panose="02020603050405020304" pitchFamily="18" charset="0"/>
                        </a:rPr>
                        <a:t>RD4-6</a:t>
                      </a:r>
                    </a:p>
                  </a:txBody>
                  <a:tcPr marL="9260" marR="9260" marT="9260" marB="0"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3.29</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0.41</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3.70</a:t>
                      </a:r>
                    </a:p>
                  </a:txBody>
                  <a:tcPr marL="9260" marR="9260" marT="9260" marB="8894" anchor="ctr">
                    <a:lnL>
                      <a:noFill/>
                    </a:lnL>
                    <a:lnR>
                      <a:noFill/>
                    </a:lnR>
                    <a:lnT>
                      <a:noFill/>
                    </a:lnT>
                    <a:lnB>
                      <a:noFill/>
                    </a:lnB>
                  </a:tcPr>
                </a:tc>
                <a:tc>
                  <a:txBody>
                    <a:bodyPr/>
                    <a:lstStyle/>
                    <a:p>
                      <a:pPr algn="l" fontAlgn="b"/>
                      <a:endParaRPr lang="en-US" sz="1000" b="0" i="0" u="none" strike="noStrike">
                        <a:solidFill>
                          <a:srgbClr val="000000"/>
                        </a:solidFill>
                        <a:effectLst/>
                        <a:latin typeface="Times New Roman" panose="02020603050405020304" pitchFamily="18" charset="0"/>
                      </a:endParaRPr>
                    </a:p>
                  </a:txBody>
                  <a:tcPr marL="9260" marR="9260" marT="9260" marB="8894" anchor="ctr">
                    <a:lnL>
                      <a:noFill/>
                    </a:lnL>
                    <a:lnR>
                      <a:noFill/>
                    </a:lnR>
                    <a:lnT>
                      <a:noFill/>
                    </a:lnT>
                    <a:lnB>
                      <a:noFill/>
                    </a:lnB>
                  </a:tcPr>
                </a:tc>
                <a:tc>
                  <a:txBody>
                    <a:bodyPr/>
                    <a:lstStyle/>
                    <a:p>
                      <a:pPr algn="ctr" fontAlgn="b"/>
                      <a:r>
                        <a:rPr lang="en-US" sz="1000" b="0" i="0" u="none" strike="noStrike">
                          <a:solidFill>
                            <a:srgbClr val="000000"/>
                          </a:solidFill>
                          <a:effectLst/>
                          <a:latin typeface="Times New Roman" panose="02020603050405020304" pitchFamily="18" charset="0"/>
                        </a:rPr>
                        <a:t>195</a:t>
                      </a:r>
                    </a:p>
                  </a:txBody>
                  <a:tcPr marL="9260" marR="9260" marT="9260" marB="8894" anchor="ctr">
                    <a:lnL>
                      <a:noFill/>
                    </a:lnL>
                    <a:lnR>
                      <a:noFill/>
                    </a:lnR>
                    <a:lnT>
                      <a:noFill/>
                    </a:lnT>
                    <a:lnB>
                      <a:noFill/>
                    </a:lnB>
                  </a:tcPr>
                </a:tc>
                <a:tc>
                  <a:txBody>
                    <a:bodyPr/>
                    <a:lstStyle/>
                    <a:p>
                      <a:pPr algn="ctr" fontAlgn="b"/>
                      <a:r>
                        <a:rPr lang="en-US" sz="1000" b="0" i="0" u="none" strike="noStrike" dirty="0">
                          <a:solidFill>
                            <a:srgbClr val="000000"/>
                          </a:solidFill>
                          <a:effectLst/>
                          <a:latin typeface="Times New Roman" panose="02020603050405020304" pitchFamily="18" charset="0"/>
                        </a:rPr>
                        <a:t>759</a:t>
                      </a:r>
                    </a:p>
                  </a:txBody>
                  <a:tcPr marL="9260" marR="9260" marT="9260" marB="8894" anchor="ctr">
                    <a:lnL>
                      <a:noFill/>
                    </a:lnL>
                    <a:lnR>
                      <a:noFill/>
                    </a:lnR>
                    <a:lnT>
                      <a:noFill/>
                    </a:lnT>
                    <a:lnB>
                      <a:noFill/>
                    </a:lnB>
                  </a:tcPr>
                </a:tc>
                <a:extLst>
                  <a:ext uri="{0D108BD9-81ED-4DB2-BD59-A6C34878D82A}">
                    <a16:rowId xmlns:a16="http://schemas.microsoft.com/office/drawing/2014/main" val="2561328960"/>
                  </a:ext>
                </a:extLst>
              </a:tr>
              <a:tr h="196684">
                <a:tc vMerge="1">
                  <a:txBody>
                    <a:bodyPr/>
                    <a:lstStyle/>
                    <a:p>
                      <a:endParaRPr lang="en-US"/>
                    </a:p>
                  </a:txBody>
                  <a:tcPr/>
                </a:tc>
                <a:tc>
                  <a:txBody>
                    <a:bodyPr/>
                    <a:lstStyle/>
                    <a:p>
                      <a:pPr algn="ctr" fontAlgn="b"/>
                      <a:r>
                        <a:rPr lang="en-US" sz="1000" b="0" i="0" u="none" strike="noStrike" dirty="0">
                          <a:solidFill>
                            <a:srgbClr val="000000"/>
                          </a:solidFill>
                          <a:effectLst/>
                          <a:latin typeface="Times New Roman" panose="02020603050405020304" pitchFamily="18" charset="0"/>
                        </a:rPr>
                        <a:t>RD4-7</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2.20</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0.29</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2.49</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Times New Roman" panose="02020603050405020304" pitchFamily="18" charset="0"/>
                        </a:rPr>
                        <a:t> </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194</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Times New Roman" panose="02020603050405020304" pitchFamily="18" charset="0"/>
                        </a:rPr>
                        <a:t>755</a:t>
                      </a:r>
                    </a:p>
                  </a:txBody>
                  <a:tcPr marL="9260" marR="9260" marT="9260" marB="17789"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2438543"/>
                  </a:ext>
                </a:extLst>
              </a:tr>
            </a:tbl>
          </a:graphicData>
        </a:graphic>
      </p:graphicFrame>
    </p:spTree>
    <p:extLst>
      <p:ext uri="{BB962C8B-B14F-4D97-AF65-F5344CB8AC3E}">
        <p14:creationId xmlns:p14="http://schemas.microsoft.com/office/powerpoint/2010/main" val="2636819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6F3D-58AC-7D70-BF2C-A62738024BC4}"/>
              </a:ext>
            </a:extLst>
          </p:cNvPr>
          <p:cNvSpPr>
            <a:spLocks noGrp="1"/>
          </p:cNvSpPr>
          <p:nvPr>
            <p:ph type="title"/>
          </p:nvPr>
        </p:nvSpPr>
        <p:spPr>
          <a:xfrm>
            <a:off x="431244" y="93342"/>
            <a:ext cx="11427023" cy="452432"/>
          </a:xfrm>
        </p:spPr>
        <p:txBody>
          <a:bodyPr/>
          <a:lstStyle/>
          <a:p>
            <a:r>
              <a:rPr lang="en-US" sz="2600" dirty="0"/>
              <a:t>BWXT is contracted to fabricate specimens from the PBW-6 samples</a:t>
            </a:r>
          </a:p>
        </p:txBody>
      </p:sp>
      <p:grpSp>
        <p:nvGrpSpPr>
          <p:cNvPr id="4" name="Group 3">
            <a:extLst>
              <a:ext uri="{FF2B5EF4-FFF2-40B4-BE49-F238E27FC236}">
                <a16:creationId xmlns:a16="http://schemas.microsoft.com/office/drawing/2014/main" id="{898CED3D-E353-AF23-B9BE-053C6063210B}"/>
              </a:ext>
            </a:extLst>
          </p:cNvPr>
          <p:cNvGrpSpPr>
            <a:grpSpLocks noChangeAspect="1"/>
          </p:cNvGrpSpPr>
          <p:nvPr/>
        </p:nvGrpSpPr>
        <p:grpSpPr>
          <a:xfrm>
            <a:off x="265546" y="3355358"/>
            <a:ext cx="6675120" cy="3008441"/>
            <a:chOff x="0" y="0"/>
            <a:chExt cx="6033135" cy="2719147"/>
          </a:xfrm>
        </p:grpSpPr>
        <p:grpSp>
          <p:nvGrpSpPr>
            <p:cNvPr id="5" name="Group 4">
              <a:extLst>
                <a:ext uri="{FF2B5EF4-FFF2-40B4-BE49-F238E27FC236}">
                  <a16:creationId xmlns:a16="http://schemas.microsoft.com/office/drawing/2014/main" id="{BD96F331-38E8-9D7A-5F2C-762BFCF0C56A}"/>
                </a:ext>
              </a:extLst>
            </p:cNvPr>
            <p:cNvGrpSpPr/>
            <p:nvPr/>
          </p:nvGrpSpPr>
          <p:grpSpPr>
            <a:xfrm>
              <a:off x="0" y="0"/>
              <a:ext cx="6033135" cy="2531444"/>
              <a:chOff x="-97046" y="0"/>
              <a:chExt cx="11684761" cy="4902754"/>
            </a:xfrm>
          </p:grpSpPr>
          <p:grpSp>
            <p:nvGrpSpPr>
              <p:cNvPr id="9" name="Group 8">
                <a:extLst>
                  <a:ext uri="{FF2B5EF4-FFF2-40B4-BE49-F238E27FC236}">
                    <a16:creationId xmlns:a16="http://schemas.microsoft.com/office/drawing/2014/main" id="{78C9032A-2983-ED64-4AE7-05305A605B23}"/>
                  </a:ext>
                </a:extLst>
              </p:cNvPr>
              <p:cNvGrpSpPr>
                <a:grpSpLocks noChangeAspect="1"/>
              </p:cNvGrpSpPr>
              <p:nvPr/>
            </p:nvGrpSpPr>
            <p:grpSpPr>
              <a:xfrm>
                <a:off x="4625078" y="0"/>
                <a:ext cx="6962637" cy="1391784"/>
                <a:chOff x="4625077" y="0"/>
                <a:chExt cx="8008480" cy="1600840"/>
              </a:xfrm>
            </p:grpSpPr>
            <p:pic>
              <p:nvPicPr>
                <p:cNvPr id="144" name="Picture 143">
                  <a:extLst>
                    <a:ext uri="{FF2B5EF4-FFF2-40B4-BE49-F238E27FC236}">
                      <a16:creationId xmlns:a16="http://schemas.microsoft.com/office/drawing/2014/main" id="{6156B5F1-375F-0100-6E9A-4FEEC2063A0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69094" y="0"/>
                  <a:ext cx="5693885" cy="1600840"/>
                </a:xfrm>
                <a:prstGeom prst="rect">
                  <a:avLst/>
                </a:prstGeom>
              </p:spPr>
            </p:pic>
            <p:cxnSp>
              <p:nvCxnSpPr>
                <p:cNvPr id="145" name="Straight Connector 144">
                  <a:extLst>
                    <a:ext uri="{FF2B5EF4-FFF2-40B4-BE49-F238E27FC236}">
                      <a16:creationId xmlns:a16="http://schemas.microsoft.com/office/drawing/2014/main" id="{D6AF5DA1-02A5-B40A-B098-BB87D6BFECA8}"/>
                    </a:ext>
                  </a:extLst>
                </p:cNvPr>
                <p:cNvCxnSpPr>
                  <a:cxnSpLocks/>
                </p:cNvCxnSpPr>
                <p:nvPr/>
              </p:nvCxnSpPr>
              <p:spPr>
                <a:xfrm>
                  <a:off x="6598517" y="796482"/>
                  <a:ext cx="6035040" cy="0"/>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A5418F2-8FDF-DDE6-B858-00C16D9CE43B}"/>
                    </a:ext>
                  </a:extLst>
                </p:cNvPr>
                <p:cNvCxnSpPr>
                  <a:cxnSpLocks/>
                </p:cNvCxnSpPr>
                <p:nvPr/>
              </p:nvCxnSpPr>
              <p:spPr>
                <a:xfrm>
                  <a:off x="6598517" y="1011944"/>
                  <a:ext cx="6035039" cy="0"/>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7" name="TextBox 24">
                  <a:extLst>
                    <a:ext uri="{FF2B5EF4-FFF2-40B4-BE49-F238E27FC236}">
                      <a16:creationId xmlns:a16="http://schemas.microsoft.com/office/drawing/2014/main" id="{8934712E-B913-C89D-B773-948C522F4B28}"/>
                    </a:ext>
                  </a:extLst>
                </p:cNvPr>
                <p:cNvSpPr txBox="1"/>
                <p:nvPr/>
              </p:nvSpPr>
              <p:spPr>
                <a:xfrm>
                  <a:off x="4919926" y="387479"/>
                  <a:ext cx="1365528" cy="632084"/>
                </a:xfrm>
                <a:prstGeom prst="rect">
                  <a:avLst/>
                </a:prstGeom>
                <a:noFill/>
              </p:spPr>
              <p:txBody>
                <a:bodyPr wrap="square" rtlCol="0">
                  <a:spAutoFit/>
                </a:bodyPr>
                <a:lstStyle/>
                <a:p>
                  <a:pPr algn="ctr">
                    <a:lnSpc>
                      <a:spcPct val="90000"/>
                    </a:lnSpc>
                  </a:pPr>
                  <a:r>
                    <a:rPr lang="en-US" sz="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Wire EDM cuts</a:t>
                  </a:r>
                  <a:endParaRPr lang="en-US" sz="1100" dirty="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48" name="Straight Arrow Connector 147">
                  <a:extLst>
                    <a:ext uri="{FF2B5EF4-FFF2-40B4-BE49-F238E27FC236}">
                      <a16:creationId xmlns:a16="http://schemas.microsoft.com/office/drawing/2014/main" id="{64C2C4C7-A913-82AB-F2BC-9F79EB265A57}"/>
                    </a:ext>
                  </a:extLst>
                </p:cNvPr>
                <p:cNvCxnSpPr>
                  <a:cxnSpLocks/>
                </p:cNvCxnSpPr>
                <p:nvPr/>
              </p:nvCxnSpPr>
              <p:spPr>
                <a:xfrm>
                  <a:off x="4625077" y="799280"/>
                  <a:ext cx="479616" cy="94422"/>
                </a:xfrm>
                <a:prstGeom prst="straightConnector1">
                  <a:avLst/>
                </a:prstGeom>
                <a:ln w="6350">
                  <a:solidFill>
                    <a:srgbClr val="FF0000"/>
                  </a:solidFill>
                  <a:miter lim="800000"/>
                  <a:headEnd type="stealth"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FEF18E3A-6CF8-B2D1-C0A5-D4495DEC3499}"/>
                    </a:ext>
                  </a:extLst>
                </p:cNvPr>
                <p:cNvCxnSpPr>
                  <a:cxnSpLocks/>
                </p:cNvCxnSpPr>
                <p:nvPr/>
              </p:nvCxnSpPr>
              <p:spPr>
                <a:xfrm flipV="1">
                  <a:off x="4639356" y="893702"/>
                  <a:ext cx="471643" cy="160842"/>
                </a:xfrm>
                <a:prstGeom prst="straightConnector1">
                  <a:avLst/>
                </a:prstGeom>
                <a:ln w="6350">
                  <a:solidFill>
                    <a:srgbClr val="FF0000"/>
                  </a:solidFill>
                  <a:miter lim="800000"/>
                  <a:headEnd type="stealth" w="sm" len="sm"/>
                  <a:tailEnd type="none" w="med" len="med"/>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1CAF7FB1-7996-0F02-F99B-7C18B908009F}"/>
                  </a:ext>
                </a:extLst>
              </p:cNvPr>
              <p:cNvCxnSpPr>
                <a:cxnSpLocks/>
              </p:cNvCxnSpPr>
              <p:nvPr/>
            </p:nvCxnSpPr>
            <p:spPr>
              <a:xfrm flipH="1">
                <a:off x="5880287" y="701801"/>
                <a:ext cx="451062" cy="88801"/>
              </a:xfrm>
              <a:prstGeom prst="straightConnector1">
                <a:avLst/>
              </a:prstGeom>
              <a:ln w="6350">
                <a:solidFill>
                  <a:srgbClr val="FF0000"/>
                </a:solidFill>
                <a:miter lim="800000"/>
                <a:headEnd type="stealth"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ED3403F-9BEF-E85C-BDA5-51F8042FB98B}"/>
                  </a:ext>
                </a:extLst>
              </p:cNvPr>
              <p:cNvCxnSpPr>
                <a:cxnSpLocks/>
              </p:cNvCxnSpPr>
              <p:nvPr/>
            </p:nvCxnSpPr>
            <p:spPr>
              <a:xfrm flipH="1" flipV="1">
                <a:off x="5880288" y="790602"/>
                <a:ext cx="451061" cy="89191"/>
              </a:xfrm>
              <a:prstGeom prst="straightConnector1">
                <a:avLst/>
              </a:prstGeom>
              <a:ln w="6350">
                <a:solidFill>
                  <a:srgbClr val="FF0000"/>
                </a:solidFill>
                <a:miter lim="800000"/>
                <a:headEnd type="stealth" w="sm" len="sm"/>
                <a:tailEnd type="none" w="med"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65F6146-E246-1177-AF37-1F1EEA80A7FF}"/>
                  </a:ext>
                </a:extLst>
              </p:cNvPr>
              <p:cNvGrpSpPr/>
              <p:nvPr/>
            </p:nvGrpSpPr>
            <p:grpSpPr>
              <a:xfrm>
                <a:off x="880097" y="558213"/>
                <a:ext cx="3749039" cy="463601"/>
                <a:chOff x="880097" y="558213"/>
                <a:chExt cx="3749039" cy="463601"/>
              </a:xfrm>
            </p:grpSpPr>
            <p:grpSp>
              <p:nvGrpSpPr>
                <p:cNvPr id="131" name="Group 130">
                  <a:extLst>
                    <a:ext uri="{FF2B5EF4-FFF2-40B4-BE49-F238E27FC236}">
                      <a16:creationId xmlns:a16="http://schemas.microsoft.com/office/drawing/2014/main" id="{C7C0C3D6-B685-7BB4-50A1-C36CFD20683B}"/>
                    </a:ext>
                  </a:extLst>
                </p:cNvPr>
                <p:cNvGrpSpPr>
                  <a:grpSpLocks noChangeAspect="1"/>
                </p:cNvGrpSpPr>
                <p:nvPr/>
              </p:nvGrpSpPr>
              <p:grpSpPr>
                <a:xfrm>
                  <a:off x="880097" y="685082"/>
                  <a:ext cx="3749039" cy="233423"/>
                  <a:chOff x="880097" y="685090"/>
                  <a:chExt cx="2911333" cy="181268"/>
                </a:xfrm>
              </p:grpSpPr>
              <p:sp>
                <p:nvSpPr>
                  <p:cNvPr id="133" name="Oval 132">
                    <a:extLst>
                      <a:ext uri="{FF2B5EF4-FFF2-40B4-BE49-F238E27FC236}">
                        <a16:creationId xmlns:a16="http://schemas.microsoft.com/office/drawing/2014/main" id="{570C96E7-BF6B-042E-F995-B6360AF8C2ED}"/>
                      </a:ext>
                    </a:extLst>
                  </p:cNvPr>
                  <p:cNvSpPr/>
                  <p:nvPr/>
                </p:nvSpPr>
                <p:spPr>
                  <a:xfrm>
                    <a:off x="1265719" y="687586"/>
                    <a:ext cx="171450" cy="16798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4" name="Oval 133">
                    <a:extLst>
                      <a:ext uri="{FF2B5EF4-FFF2-40B4-BE49-F238E27FC236}">
                        <a16:creationId xmlns:a16="http://schemas.microsoft.com/office/drawing/2014/main" id="{C7D59DD8-B9E9-E6E1-8FAC-6B74243815DD}"/>
                      </a:ext>
                    </a:extLst>
                  </p:cNvPr>
                  <p:cNvSpPr/>
                  <p:nvPr/>
                </p:nvSpPr>
                <p:spPr>
                  <a:xfrm>
                    <a:off x="1524481" y="686349"/>
                    <a:ext cx="171450" cy="16798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5" name="Oval 134">
                    <a:extLst>
                      <a:ext uri="{FF2B5EF4-FFF2-40B4-BE49-F238E27FC236}">
                        <a16:creationId xmlns:a16="http://schemas.microsoft.com/office/drawing/2014/main" id="{48E56757-4502-8803-F9FC-7C82ECDEC4F4}"/>
                      </a:ext>
                    </a:extLst>
                  </p:cNvPr>
                  <p:cNvSpPr/>
                  <p:nvPr/>
                </p:nvSpPr>
                <p:spPr>
                  <a:xfrm>
                    <a:off x="2530957" y="686349"/>
                    <a:ext cx="171450" cy="16798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6" name="Oval 135">
                    <a:extLst>
                      <a:ext uri="{FF2B5EF4-FFF2-40B4-BE49-F238E27FC236}">
                        <a16:creationId xmlns:a16="http://schemas.microsoft.com/office/drawing/2014/main" id="{4698A0F6-B30E-233E-0003-1B7A972DC5AA}"/>
                      </a:ext>
                    </a:extLst>
                  </p:cNvPr>
                  <p:cNvSpPr/>
                  <p:nvPr/>
                </p:nvSpPr>
                <p:spPr>
                  <a:xfrm>
                    <a:off x="2781783" y="686349"/>
                    <a:ext cx="171450" cy="16798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7" name="Oval 136">
                    <a:extLst>
                      <a:ext uri="{FF2B5EF4-FFF2-40B4-BE49-F238E27FC236}">
                        <a16:creationId xmlns:a16="http://schemas.microsoft.com/office/drawing/2014/main" id="{97F0794C-BEC8-04E4-CA65-3A1A50221B66}"/>
                      </a:ext>
                    </a:extLst>
                  </p:cNvPr>
                  <p:cNvSpPr/>
                  <p:nvPr/>
                </p:nvSpPr>
                <p:spPr>
                  <a:xfrm>
                    <a:off x="3283435" y="686349"/>
                    <a:ext cx="171450" cy="16798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8" name="Oval 137">
                    <a:extLst>
                      <a:ext uri="{FF2B5EF4-FFF2-40B4-BE49-F238E27FC236}">
                        <a16:creationId xmlns:a16="http://schemas.microsoft.com/office/drawing/2014/main" id="{84D32896-B6BC-40D4-61E3-0A6BCC287D3D}"/>
                      </a:ext>
                    </a:extLst>
                  </p:cNvPr>
                  <p:cNvSpPr/>
                  <p:nvPr/>
                </p:nvSpPr>
                <p:spPr>
                  <a:xfrm>
                    <a:off x="3032609" y="688733"/>
                    <a:ext cx="171450" cy="16798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9" name="Oval 138">
                    <a:extLst>
                      <a:ext uri="{FF2B5EF4-FFF2-40B4-BE49-F238E27FC236}">
                        <a16:creationId xmlns:a16="http://schemas.microsoft.com/office/drawing/2014/main" id="{84BB7B32-AF63-E85F-AB38-AA219C65C78A}"/>
                      </a:ext>
                    </a:extLst>
                  </p:cNvPr>
                  <p:cNvSpPr/>
                  <p:nvPr/>
                </p:nvSpPr>
                <p:spPr>
                  <a:xfrm>
                    <a:off x="1775307" y="686349"/>
                    <a:ext cx="171450" cy="16798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0" name="Oval 139">
                    <a:extLst>
                      <a:ext uri="{FF2B5EF4-FFF2-40B4-BE49-F238E27FC236}">
                        <a16:creationId xmlns:a16="http://schemas.microsoft.com/office/drawing/2014/main" id="{050ED06C-736A-0BCB-9897-111F43A4A033}"/>
                      </a:ext>
                    </a:extLst>
                  </p:cNvPr>
                  <p:cNvSpPr/>
                  <p:nvPr/>
                </p:nvSpPr>
                <p:spPr>
                  <a:xfrm>
                    <a:off x="2029305" y="687877"/>
                    <a:ext cx="171450" cy="16798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1" name="Oval 140">
                    <a:extLst>
                      <a:ext uri="{FF2B5EF4-FFF2-40B4-BE49-F238E27FC236}">
                        <a16:creationId xmlns:a16="http://schemas.microsoft.com/office/drawing/2014/main" id="{25323D47-2FDE-EA53-98F3-74482EAFE6F0}"/>
                      </a:ext>
                    </a:extLst>
                  </p:cNvPr>
                  <p:cNvSpPr/>
                  <p:nvPr/>
                </p:nvSpPr>
                <p:spPr>
                  <a:xfrm>
                    <a:off x="2280131" y="686349"/>
                    <a:ext cx="171450" cy="16798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142" name="Straight Connector 141">
                    <a:extLst>
                      <a:ext uri="{FF2B5EF4-FFF2-40B4-BE49-F238E27FC236}">
                        <a16:creationId xmlns:a16="http://schemas.microsoft.com/office/drawing/2014/main" id="{204FB7B5-0FF4-E688-4CAE-3A4BA9A3BFB8}"/>
                      </a:ext>
                    </a:extLst>
                  </p:cNvPr>
                  <p:cNvCxnSpPr>
                    <a:cxnSpLocks/>
                  </p:cNvCxnSpPr>
                  <p:nvPr/>
                </p:nvCxnSpPr>
                <p:spPr>
                  <a:xfrm>
                    <a:off x="896114" y="866358"/>
                    <a:ext cx="2895316" cy="0"/>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940FA02-C9B2-F4C5-F673-9FF643491BEE}"/>
                      </a:ext>
                    </a:extLst>
                  </p:cNvPr>
                  <p:cNvCxnSpPr>
                    <a:cxnSpLocks/>
                  </p:cNvCxnSpPr>
                  <p:nvPr/>
                </p:nvCxnSpPr>
                <p:spPr>
                  <a:xfrm>
                    <a:off x="880097" y="685090"/>
                    <a:ext cx="2895316" cy="0"/>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32" name="Rectangle 131">
                  <a:extLst>
                    <a:ext uri="{FF2B5EF4-FFF2-40B4-BE49-F238E27FC236}">
                      <a16:creationId xmlns:a16="http://schemas.microsoft.com/office/drawing/2014/main" id="{9CBCBA39-FF45-BF68-D0C4-1554085CE74D}"/>
                    </a:ext>
                  </a:extLst>
                </p:cNvPr>
                <p:cNvSpPr/>
                <p:nvPr/>
              </p:nvSpPr>
              <p:spPr>
                <a:xfrm>
                  <a:off x="1240991" y="558213"/>
                  <a:ext cx="3099061" cy="463601"/>
                </a:xfrm>
                <a:prstGeom prst="rect">
                  <a:avLst/>
                </a:prstGeom>
                <a:noFill/>
                <a:ln w="63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grpSp>
          <p:grpSp>
            <p:nvGrpSpPr>
              <p:cNvPr id="13" name="Group 12">
                <a:extLst>
                  <a:ext uri="{FF2B5EF4-FFF2-40B4-BE49-F238E27FC236}">
                    <a16:creationId xmlns:a16="http://schemas.microsoft.com/office/drawing/2014/main" id="{2DF7DA00-6A15-0B5A-8ED3-80DF00327258}"/>
                  </a:ext>
                </a:extLst>
              </p:cNvPr>
              <p:cNvGrpSpPr/>
              <p:nvPr/>
            </p:nvGrpSpPr>
            <p:grpSpPr>
              <a:xfrm>
                <a:off x="-97046" y="2025252"/>
                <a:ext cx="5508697" cy="2696553"/>
                <a:chOff x="-97046" y="2025252"/>
                <a:chExt cx="5508697" cy="2696553"/>
              </a:xfrm>
            </p:grpSpPr>
            <p:grpSp>
              <p:nvGrpSpPr>
                <p:cNvPr id="18" name="Group 17">
                  <a:extLst>
                    <a:ext uri="{FF2B5EF4-FFF2-40B4-BE49-F238E27FC236}">
                      <a16:creationId xmlns:a16="http://schemas.microsoft.com/office/drawing/2014/main" id="{4DCF3301-2764-BC93-CD7B-D3AA5337D0B5}"/>
                    </a:ext>
                  </a:extLst>
                </p:cNvPr>
                <p:cNvGrpSpPr/>
                <p:nvPr/>
              </p:nvGrpSpPr>
              <p:grpSpPr>
                <a:xfrm>
                  <a:off x="299114" y="2025252"/>
                  <a:ext cx="4417738" cy="711882"/>
                  <a:chOff x="299114" y="2025252"/>
                  <a:chExt cx="4417738" cy="711882"/>
                </a:xfrm>
              </p:grpSpPr>
              <p:sp>
                <p:nvSpPr>
                  <p:cNvPr id="118" name="Rectangle 117">
                    <a:extLst>
                      <a:ext uri="{FF2B5EF4-FFF2-40B4-BE49-F238E27FC236}">
                        <a16:creationId xmlns:a16="http://schemas.microsoft.com/office/drawing/2014/main" id="{00779DDE-2FC5-97E0-3B82-B33B4D0E52EE}"/>
                      </a:ext>
                    </a:extLst>
                  </p:cNvPr>
                  <p:cNvSpPr/>
                  <p:nvPr/>
                </p:nvSpPr>
                <p:spPr>
                  <a:xfrm>
                    <a:off x="1617791" y="2446596"/>
                    <a:ext cx="3099061" cy="125438"/>
                  </a:xfrm>
                  <a:prstGeom prst="rect">
                    <a:avLst/>
                  </a:prstGeom>
                  <a:solidFill>
                    <a:schemeClr val="bg1">
                      <a:lumMod val="85000"/>
                    </a:schemeClr>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grpSp>
                <p:nvGrpSpPr>
                  <p:cNvPr id="119" name="Group 118">
                    <a:extLst>
                      <a:ext uri="{FF2B5EF4-FFF2-40B4-BE49-F238E27FC236}">
                        <a16:creationId xmlns:a16="http://schemas.microsoft.com/office/drawing/2014/main" id="{559D6691-3713-B914-0A97-BE37A108E3BC}"/>
                      </a:ext>
                    </a:extLst>
                  </p:cNvPr>
                  <p:cNvGrpSpPr/>
                  <p:nvPr/>
                </p:nvGrpSpPr>
                <p:grpSpPr>
                  <a:xfrm>
                    <a:off x="299114" y="2280362"/>
                    <a:ext cx="1261979" cy="456772"/>
                    <a:chOff x="299114" y="2280362"/>
                    <a:chExt cx="1261979" cy="456772"/>
                  </a:xfrm>
                </p:grpSpPr>
                <p:sp>
                  <p:nvSpPr>
                    <p:cNvPr id="126" name="TextBox 136">
                      <a:extLst>
                        <a:ext uri="{FF2B5EF4-FFF2-40B4-BE49-F238E27FC236}">
                          <a16:creationId xmlns:a16="http://schemas.microsoft.com/office/drawing/2014/main" id="{0DFAB7FB-3A54-B600-A118-0629B1CF2A09}"/>
                        </a:ext>
                      </a:extLst>
                    </p:cNvPr>
                    <p:cNvSpPr txBox="1"/>
                    <p:nvPr/>
                  </p:nvSpPr>
                  <p:spPr>
                    <a:xfrm>
                      <a:off x="299114" y="2280362"/>
                      <a:ext cx="1190639" cy="438929"/>
                    </a:xfrm>
                    <a:prstGeom prst="rect">
                      <a:avLst/>
                    </a:prstGeom>
                    <a:noFill/>
                  </p:spPr>
                  <p:txBody>
                    <a:bodyPr wrap="square" rtlCol="0">
                      <a:noAutofit/>
                    </a:bodyPr>
                    <a:lstStyle/>
                    <a:p>
                      <a:pPr algn="ctr">
                        <a:lnSpc>
                          <a:spcPct val="115000"/>
                        </a:lnSpc>
                      </a:pPr>
                      <a:r>
                        <a:rPr lang="en-US" sz="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0.0375 in</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7" name="Straight Arrow Connector 126">
                      <a:extLst>
                        <a:ext uri="{FF2B5EF4-FFF2-40B4-BE49-F238E27FC236}">
                          <a16:creationId xmlns:a16="http://schemas.microsoft.com/office/drawing/2014/main" id="{F04EDFA9-134D-5D18-4397-5D502506E893}"/>
                        </a:ext>
                      </a:extLst>
                    </p:cNvPr>
                    <p:cNvCxnSpPr>
                      <a:cxnSpLocks/>
                    </p:cNvCxnSpPr>
                    <p:nvPr/>
                  </p:nvCxnSpPr>
                  <p:spPr>
                    <a:xfrm>
                      <a:off x="1491096" y="2572034"/>
                      <a:ext cx="0" cy="165100"/>
                    </a:xfrm>
                    <a:prstGeom prst="straightConnector1">
                      <a:avLst/>
                    </a:prstGeom>
                    <a:ln w="6350">
                      <a:solidFill>
                        <a:srgbClr val="FF0000"/>
                      </a:solidFill>
                      <a:miter lim="800000"/>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3F0FAA33-B0EE-251E-D905-D7A56CB36FED}"/>
                        </a:ext>
                      </a:extLst>
                    </p:cNvPr>
                    <p:cNvCxnSpPr>
                      <a:cxnSpLocks/>
                    </p:cNvCxnSpPr>
                    <p:nvPr/>
                  </p:nvCxnSpPr>
                  <p:spPr>
                    <a:xfrm rot="10800000">
                      <a:off x="1491096" y="2280362"/>
                      <a:ext cx="0" cy="165100"/>
                    </a:xfrm>
                    <a:prstGeom prst="straightConnector1">
                      <a:avLst/>
                    </a:prstGeom>
                    <a:ln w="6350">
                      <a:solidFill>
                        <a:srgbClr val="FF0000"/>
                      </a:solidFill>
                      <a:miter lim="800000"/>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9699585-8096-15D0-EAA6-90D88718CC9D}"/>
                        </a:ext>
                      </a:extLst>
                    </p:cNvPr>
                    <p:cNvCxnSpPr>
                      <a:cxnSpLocks/>
                    </p:cNvCxnSpPr>
                    <p:nvPr/>
                  </p:nvCxnSpPr>
                  <p:spPr>
                    <a:xfrm>
                      <a:off x="1283451" y="2445462"/>
                      <a:ext cx="274320" cy="0"/>
                    </a:xfrm>
                    <a:prstGeom prst="line">
                      <a:avLst/>
                    </a:prstGeom>
                    <a:ln w="6350">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CC1194C-04AE-9271-1930-70A2AD5521B8}"/>
                        </a:ext>
                      </a:extLst>
                    </p:cNvPr>
                    <p:cNvCxnSpPr>
                      <a:cxnSpLocks/>
                    </p:cNvCxnSpPr>
                    <p:nvPr/>
                  </p:nvCxnSpPr>
                  <p:spPr>
                    <a:xfrm>
                      <a:off x="1286773" y="2572034"/>
                      <a:ext cx="274320" cy="0"/>
                    </a:xfrm>
                    <a:prstGeom prst="line">
                      <a:avLst/>
                    </a:prstGeom>
                    <a:ln w="6350">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BC531DAD-AC8B-A717-1FA2-894961C49A54}"/>
                      </a:ext>
                    </a:extLst>
                  </p:cNvPr>
                  <p:cNvGrpSpPr/>
                  <p:nvPr/>
                </p:nvGrpSpPr>
                <p:grpSpPr>
                  <a:xfrm>
                    <a:off x="1617789" y="2025252"/>
                    <a:ext cx="3099062" cy="438930"/>
                    <a:chOff x="1617789" y="2025252"/>
                    <a:chExt cx="3099062" cy="438930"/>
                  </a:xfrm>
                </p:grpSpPr>
                <p:cxnSp>
                  <p:nvCxnSpPr>
                    <p:cNvPr id="121" name="Straight Connector 120">
                      <a:extLst>
                        <a:ext uri="{FF2B5EF4-FFF2-40B4-BE49-F238E27FC236}">
                          <a16:creationId xmlns:a16="http://schemas.microsoft.com/office/drawing/2014/main" id="{752FE1D3-F752-84BD-6AAA-FA4996F46FE2}"/>
                        </a:ext>
                      </a:extLst>
                    </p:cNvPr>
                    <p:cNvCxnSpPr>
                      <a:cxnSpLocks/>
                    </p:cNvCxnSpPr>
                    <p:nvPr/>
                  </p:nvCxnSpPr>
                  <p:spPr>
                    <a:xfrm rot="5400000">
                      <a:off x="1480629" y="2241953"/>
                      <a:ext cx="274320" cy="0"/>
                    </a:xfrm>
                    <a:prstGeom prst="line">
                      <a:avLst/>
                    </a:prstGeom>
                    <a:ln w="6350">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122" name="TextBox 132">
                      <a:extLst>
                        <a:ext uri="{FF2B5EF4-FFF2-40B4-BE49-F238E27FC236}">
                          <a16:creationId xmlns:a16="http://schemas.microsoft.com/office/drawing/2014/main" id="{1A72CAF3-F93C-4A60-626C-7DD14C155328}"/>
                        </a:ext>
                      </a:extLst>
                    </p:cNvPr>
                    <p:cNvSpPr txBox="1"/>
                    <p:nvPr/>
                  </p:nvSpPr>
                  <p:spPr>
                    <a:xfrm>
                      <a:off x="2580605" y="2025252"/>
                      <a:ext cx="1190640" cy="438930"/>
                    </a:xfrm>
                    <a:prstGeom prst="rect">
                      <a:avLst/>
                    </a:prstGeom>
                    <a:noFill/>
                  </p:spPr>
                  <p:txBody>
                    <a:bodyPr wrap="square" rtlCol="0">
                      <a:noAutofit/>
                    </a:bodyPr>
                    <a:lstStyle/>
                    <a:p>
                      <a:pPr algn="ctr">
                        <a:lnSpc>
                          <a:spcPct val="115000"/>
                        </a:lnSpc>
                      </a:pPr>
                      <a:r>
                        <a:rPr lang="en-US" sz="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2.293 in</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3" name="Straight Arrow Connector 122">
                      <a:extLst>
                        <a:ext uri="{FF2B5EF4-FFF2-40B4-BE49-F238E27FC236}">
                          <a16:creationId xmlns:a16="http://schemas.microsoft.com/office/drawing/2014/main" id="{CAA6B68C-200D-2999-2BFD-1D160101ED0A}"/>
                        </a:ext>
                      </a:extLst>
                    </p:cNvPr>
                    <p:cNvCxnSpPr>
                      <a:cxnSpLocks/>
                    </p:cNvCxnSpPr>
                    <p:nvPr/>
                  </p:nvCxnSpPr>
                  <p:spPr>
                    <a:xfrm rot="16200000">
                      <a:off x="2215389" y="1647593"/>
                      <a:ext cx="0" cy="1188720"/>
                    </a:xfrm>
                    <a:prstGeom prst="straightConnector1">
                      <a:avLst/>
                    </a:prstGeom>
                    <a:ln w="6350">
                      <a:solidFill>
                        <a:srgbClr val="FF0000"/>
                      </a:solidFill>
                      <a:miter lim="800000"/>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E836467-21AD-50FB-DEC3-82E5E3D942D7}"/>
                        </a:ext>
                      </a:extLst>
                    </p:cNvPr>
                    <p:cNvCxnSpPr>
                      <a:cxnSpLocks/>
                    </p:cNvCxnSpPr>
                    <p:nvPr/>
                  </p:nvCxnSpPr>
                  <p:spPr>
                    <a:xfrm rot="16200000" flipH="1">
                      <a:off x="4579691" y="2240683"/>
                      <a:ext cx="274320" cy="0"/>
                    </a:xfrm>
                    <a:prstGeom prst="line">
                      <a:avLst/>
                    </a:prstGeom>
                    <a:ln w="6350">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C04B5CEE-077E-B32F-8AB4-77092F4F060C}"/>
                        </a:ext>
                      </a:extLst>
                    </p:cNvPr>
                    <p:cNvCxnSpPr>
                      <a:cxnSpLocks/>
                    </p:cNvCxnSpPr>
                    <p:nvPr/>
                  </p:nvCxnSpPr>
                  <p:spPr>
                    <a:xfrm rot="5400000" flipH="1">
                      <a:off x="4122491" y="1648492"/>
                      <a:ext cx="0" cy="1188720"/>
                    </a:xfrm>
                    <a:prstGeom prst="straightConnector1">
                      <a:avLst/>
                    </a:prstGeom>
                    <a:ln w="6350">
                      <a:solidFill>
                        <a:srgbClr val="FF0000"/>
                      </a:solidFill>
                      <a:miter lim="800000"/>
                      <a:headEnd type="stealth" w="sm" len="sm"/>
                      <a:tailEnd type="none" w="sm" len="sm"/>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1EC21EE7-F189-3475-C852-59E30234BC63}"/>
                    </a:ext>
                  </a:extLst>
                </p:cNvPr>
                <p:cNvGrpSpPr/>
                <p:nvPr/>
              </p:nvGrpSpPr>
              <p:grpSpPr>
                <a:xfrm>
                  <a:off x="-97046" y="3112210"/>
                  <a:ext cx="5508697" cy="550839"/>
                  <a:chOff x="-97046" y="3112210"/>
                  <a:chExt cx="5508697" cy="550839"/>
                </a:xfrm>
              </p:grpSpPr>
              <p:grpSp>
                <p:nvGrpSpPr>
                  <p:cNvPr id="34" name="Group 33">
                    <a:extLst>
                      <a:ext uri="{FF2B5EF4-FFF2-40B4-BE49-F238E27FC236}">
                        <a16:creationId xmlns:a16="http://schemas.microsoft.com/office/drawing/2014/main" id="{1EFF544F-FC4B-D0CC-505A-0BB55A73A896}"/>
                      </a:ext>
                    </a:extLst>
                  </p:cNvPr>
                  <p:cNvGrpSpPr/>
                  <p:nvPr/>
                </p:nvGrpSpPr>
                <p:grpSpPr>
                  <a:xfrm>
                    <a:off x="3682986" y="3227765"/>
                    <a:ext cx="554002" cy="310253"/>
                    <a:chOff x="3682986" y="3227765"/>
                    <a:chExt cx="554002" cy="310253"/>
                  </a:xfrm>
                </p:grpSpPr>
                <p:grpSp>
                  <p:nvGrpSpPr>
                    <p:cNvPr id="111" name="Group 110">
                      <a:extLst>
                        <a:ext uri="{FF2B5EF4-FFF2-40B4-BE49-F238E27FC236}">
                          <a16:creationId xmlns:a16="http://schemas.microsoft.com/office/drawing/2014/main" id="{60E15685-5416-E2EA-76C8-E2C607B95415}"/>
                        </a:ext>
                      </a:extLst>
                    </p:cNvPr>
                    <p:cNvGrpSpPr/>
                    <p:nvPr/>
                  </p:nvGrpSpPr>
                  <p:grpSpPr>
                    <a:xfrm>
                      <a:off x="3682986" y="3227765"/>
                      <a:ext cx="554002" cy="310253"/>
                      <a:chOff x="3682986" y="3227765"/>
                      <a:chExt cx="554002" cy="310253"/>
                    </a:xfrm>
                  </p:grpSpPr>
                  <p:sp>
                    <p:nvSpPr>
                      <p:cNvPr id="113" name="Oval 112">
                        <a:extLst>
                          <a:ext uri="{FF2B5EF4-FFF2-40B4-BE49-F238E27FC236}">
                            <a16:creationId xmlns:a16="http://schemas.microsoft.com/office/drawing/2014/main" id="{C291AD2C-85A7-F603-5DAD-4C5C79460073}"/>
                          </a:ext>
                        </a:extLst>
                      </p:cNvPr>
                      <p:cNvSpPr/>
                      <p:nvPr/>
                    </p:nvSpPr>
                    <p:spPr>
                      <a:xfrm>
                        <a:off x="3693205" y="3278009"/>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4" name="Oval 113">
                        <a:extLst>
                          <a:ext uri="{FF2B5EF4-FFF2-40B4-BE49-F238E27FC236}">
                            <a16:creationId xmlns:a16="http://schemas.microsoft.com/office/drawing/2014/main" id="{BCB174A3-E132-FBB1-BB57-3ADA873B1926}"/>
                          </a:ext>
                        </a:extLst>
                      </p:cNvPr>
                      <p:cNvSpPr/>
                      <p:nvPr/>
                    </p:nvSpPr>
                    <p:spPr>
                      <a:xfrm>
                        <a:off x="4016204" y="3278009"/>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5" name="Rectangle 114">
                        <a:extLst>
                          <a:ext uri="{FF2B5EF4-FFF2-40B4-BE49-F238E27FC236}">
                            <a16:creationId xmlns:a16="http://schemas.microsoft.com/office/drawing/2014/main" id="{F93550A9-4847-BA9E-436F-62578041207C}"/>
                          </a:ext>
                        </a:extLst>
                      </p:cNvPr>
                      <p:cNvSpPr/>
                      <p:nvPr/>
                    </p:nvSpPr>
                    <p:spPr>
                      <a:xfrm>
                        <a:off x="3682986" y="3234322"/>
                        <a:ext cx="100917" cy="303696"/>
                      </a:xfrm>
                      <a:prstGeom prst="rect">
                        <a:avLst/>
                      </a:prstGeom>
                      <a:solidFill>
                        <a:schemeClr val="bg2"/>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sp>
                    <p:nvSpPr>
                      <p:cNvPr id="116" name="Rectangle 115">
                        <a:extLst>
                          <a:ext uri="{FF2B5EF4-FFF2-40B4-BE49-F238E27FC236}">
                            <a16:creationId xmlns:a16="http://schemas.microsoft.com/office/drawing/2014/main" id="{5ECF9C28-3A8A-34E3-CDD9-BD5F582B1ADB}"/>
                          </a:ext>
                        </a:extLst>
                      </p:cNvPr>
                      <p:cNvSpPr/>
                      <p:nvPr/>
                    </p:nvSpPr>
                    <p:spPr>
                      <a:xfrm>
                        <a:off x="4145530" y="3227765"/>
                        <a:ext cx="91458" cy="303696"/>
                      </a:xfrm>
                      <a:prstGeom prst="rect">
                        <a:avLst/>
                      </a:prstGeom>
                      <a:solidFill>
                        <a:schemeClr val="bg2"/>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cxnSp>
                    <p:nvCxnSpPr>
                      <p:cNvPr id="117" name="Straight Connector 116">
                        <a:extLst>
                          <a:ext uri="{FF2B5EF4-FFF2-40B4-BE49-F238E27FC236}">
                            <a16:creationId xmlns:a16="http://schemas.microsoft.com/office/drawing/2014/main" id="{98B0B364-6FE9-57CD-967C-34D8F94532CC}"/>
                          </a:ext>
                        </a:extLst>
                      </p:cNvPr>
                      <p:cNvCxnSpPr>
                        <a:cxnSpLocks/>
                      </p:cNvCxnSpPr>
                      <p:nvPr/>
                    </p:nvCxnSpPr>
                    <p:spPr>
                      <a:xfrm flipV="1">
                        <a:off x="3816297" y="3277329"/>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Straight Connector 111">
                      <a:extLst>
                        <a:ext uri="{FF2B5EF4-FFF2-40B4-BE49-F238E27FC236}">
                          <a16:creationId xmlns:a16="http://schemas.microsoft.com/office/drawing/2014/main" id="{C923D222-8D9A-C487-C818-155872A5E8F2}"/>
                        </a:ext>
                      </a:extLst>
                    </p:cNvPr>
                    <p:cNvCxnSpPr>
                      <a:cxnSpLocks/>
                    </p:cNvCxnSpPr>
                    <p:nvPr/>
                  </p:nvCxnSpPr>
                  <p:spPr>
                    <a:xfrm flipV="1">
                      <a:off x="3816297" y="3494330"/>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52DF56A-DD6B-D94F-BB7E-D2BD4855BABF}"/>
                      </a:ext>
                    </a:extLst>
                  </p:cNvPr>
                  <p:cNvGrpSpPr/>
                  <p:nvPr/>
                </p:nvGrpSpPr>
                <p:grpSpPr>
                  <a:xfrm>
                    <a:off x="-97046" y="3112210"/>
                    <a:ext cx="5508697" cy="550839"/>
                    <a:chOff x="-97046" y="3112210"/>
                    <a:chExt cx="5508697" cy="550839"/>
                  </a:xfrm>
                </p:grpSpPr>
                <p:grpSp>
                  <p:nvGrpSpPr>
                    <p:cNvPr id="36" name="Group 35">
                      <a:extLst>
                        <a:ext uri="{FF2B5EF4-FFF2-40B4-BE49-F238E27FC236}">
                          <a16:creationId xmlns:a16="http://schemas.microsoft.com/office/drawing/2014/main" id="{F8F4F03F-1D8A-4339-1F41-6F8560FE5003}"/>
                        </a:ext>
                      </a:extLst>
                    </p:cNvPr>
                    <p:cNvGrpSpPr/>
                    <p:nvPr/>
                  </p:nvGrpSpPr>
                  <p:grpSpPr>
                    <a:xfrm>
                      <a:off x="1131357" y="3227765"/>
                      <a:ext cx="4280294" cy="314468"/>
                      <a:chOff x="1131357" y="3227765"/>
                      <a:chExt cx="4280294" cy="314468"/>
                    </a:xfrm>
                  </p:grpSpPr>
                  <p:grpSp>
                    <p:nvGrpSpPr>
                      <p:cNvPr id="43" name="Group 42">
                        <a:extLst>
                          <a:ext uri="{FF2B5EF4-FFF2-40B4-BE49-F238E27FC236}">
                            <a16:creationId xmlns:a16="http://schemas.microsoft.com/office/drawing/2014/main" id="{E8CC4B7B-B0B0-52F2-CBE9-1F503802C552}"/>
                          </a:ext>
                        </a:extLst>
                      </p:cNvPr>
                      <p:cNvGrpSpPr/>
                      <p:nvPr/>
                    </p:nvGrpSpPr>
                    <p:grpSpPr>
                      <a:xfrm>
                        <a:off x="1131357" y="3231045"/>
                        <a:ext cx="403367" cy="303696"/>
                        <a:chOff x="1131357" y="3231045"/>
                        <a:chExt cx="403367" cy="303696"/>
                      </a:xfrm>
                    </p:grpSpPr>
                    <p:sp>
                      <p:nvSpPr>
                        <p:cNvPr id="106" name="Oval 105">
                          <a:extLst>
                            <a:ext uri="{FF2B5EF4-FFF2-40B4-BE49-F238E27FC236}">
                              <a16:creationId xmlns:a16="http://schemas.microsoft.com/office/drawing/2014/main" id="{ECD9CC7F-A453-468D-20FC-C445FDC89078}"/>
                            </a:ext>
                          </a:extLst>
                        </p:cNvPr>
                        <p:cNvSpPr/>
                        <p:nvPr/>
                      </p:nvSpPr>
                      <p:spPr>
                        <a:xfrm>
                          <a:off x="1256898" y="3279987"/>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107" name="Straight Connector 106">
                          <a:extLst>
                            <a:ext uri="{FF2B5EF4-FFF2-40B4-BE49-F238E27FC236}">
                              <a16:creationId xmlns:a16="http://schemas.microsoft.com/office/drawing/2014/main" id="{05B69C45-3D3A-E9BE-E9E3-A509603E1494}"/>
                            </a:ext>
                          </a:extLst>
                        </p:cNvPr>
                        <p:cNvCxnSpPr>
                          <a:cxnSpLocks/>
                        </p:cNvCxnSpPr>
                        <p:nvPr/>
                      </p:nvCxnSpPr>
                      <p:spPr>
                        <a:xfrm>
                          <a:off x="1132489" y="3280887"/>
                          <a:ext cx="23797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284F21F-949B-2467-E019-C62E1F12EF83}"/>
                            </a:ext>
                          </a:extLst>
                        </p:cNvPr>
                        <p:cNvCxnSpPr>
                          <a:cxnSpLocks/>
                        </p:cNvCxnSpPr>
                        <p:nvPr/>
                      </p:nvCxnSpPr>
                      <p:spPr>
                        <a:xfrm>
                          <a:off x="1131357" y="3277713"/>
                          <a:ext cx="0" cy="21700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35FD783-0BBF-B8A1-3AF9-31E1073A80EC}"/>
                            </a:ext>
                          </a:extLst>
                        </p:cNvPr>
                        <p:cNvCxnSpPr>
                          <a:cxnSpLocks/>
                        </p:cNvCxnSpPr>
                        <p:nvPr/>
                      </p:nvCxnSpPr>
                      <p:spPr>
                        <a:xfrm>
                          <a:off x="1132488" y="3498037"/>
                          <a:ext cx="23797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A6B4AE95-5728-E77E-40AB-DDCCC3ADD2D7}"/>
                            </a:ext>
                          </a:extLst>
                        </p:cNvPr>
                        <p:cNvSpPr/>
                        <p:nvPr/>
                      </p:nvSpPr>
                      <p:spPr>
                        <a:xfrm>
                          <a:off x="1367289" y="3231045"/>
                          <a:ext cx="167435" cy="303696"/>
                        </a:xfrm>
                        <a:prstGeom prst="rect">
                          <a:avLst/>
                        </a:prstGeom>
                        <a:solidFill>
                          <a:schemeClr val="bg1"/>
                        </a:solidFill>
                        <a:ln w="381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grpSp>
                  <p:grpSp>
                    <p:nvGrpSpPr>
                      <p:cNvPr id="44" name="Group 43">
                        <a:extLst>
                          <a:ext uri="{FF2B5EF4-FFF2-40B4-BE49-F238E27FC236}">
                            <a16:creationId xmlns:a16="http://schemas.microsoft.com/office/drawing/2014/main" id="{4B41EA52-689E-E7C7-3B3F-5BB2BBB99B77}"/>
                          </a:ext>
                        </a:extLst>
                      </p:cNvPr>
                      <p:cNvGrpSpPr/>
                      <p:nvPr/>
                    </p:nvGrpSpPr>
                    <p:grpSpPr>
                      <a:xfrm>
                        <a:off x="1375510" y="3231980"/>
                        <a:ext cx="554002" cy="310253"/>
                        <a:chOff x="1375510" y="3231980"/>
                        <a:chExt cx="554002" cy="310253"/>
                      </a:xfrm>
                    </p:grpSpPr>
                    <p:grpSp>
                      <p:nvGrpSpPr>
                        <p:cNvPr id="99" name="Group 98">
                          <a:extLst>
                            <a:ext uri="{FF2B5EF4-FFF2-40B4-BE49-F238E27FC236}">
                              <a16:creationId xmlns:a16="http://schemas.microsoft.com/office/drawing/2014/main" id="{267EF3E6-086B-44C8-6DB6-55702E9D5092}"/>
                            </a:ext>
                          </a:extLst>
                        </p:cNvPr>
                        <p:cNvGrpSpPr/>
                        <p:nvPr/>
                      </p:nvGrpSpPr>
                      <p:grpSpPr>
                        <a:xfrm>
                          <a:off x="1375510" y="3231980"/>
                          <a:ext cx="554002" cy="310253"/>
                          <a:chOff x="1375510" y="3231980"/>
                          <a:chExt cx="554002" cy="310253"/>
                        </a:xfrm>
                      </p:grpSpPr>
                      <p:sp>
                        <p:nvSpPr>
                          <p:cNvPr id="101" name="Oval 100">
                            <a:extLst>
                              <a:ext uri="{FF2B5EF4-FFF2-40B4-BE49-F238E27FC236}">
                                <a16:creationId xmlns:a16="http://schemas.microsoft.com/office/drawing/2014/main" id="{4FCB8900-A8C2-9BCA-962E-F09BA8C1B0E7}"/>
                              </a:ext>
                            </a:extLst>
                          </p:cNvPr>
                          <p:cNvSpPr/>
                          <p:nvPr/>
                        </p:nvSpPr>
                        <p:spPr>
                          <a:xfrm>
                            <a:off x="1385729" y="3282224"/>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2" name="Oval 101">
                            <a:extLst>
                              <a:ext uri="{FF2B5EF4-FFF2-40B4-BE49-F238E27FC236}">
                                <a16:creationId xmlns:a16="http://schemas.microsoft.com/office/drawing/2014/main" id="{C055568A-84FB-55EF-2F61-108E14759F74}"/>
                              </a:ext>
                            </a:extLst>
                          </p:cNvPr>
                          <p:cNvSpPr/>
                          <p:nvPr/>
                        </p:nvSpPr>
                        <p:spPr>
                          <a:xfrm>
                            <a:off x="1708728" y="3282224"/>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3" name="Rectangle 102">
                            <a:extLst>
                              <a:ext uri="{FF2B5EF4-FFF2-40B4-BE49-F238E27FC236}">
                                <a16:creationId xmlns:a16="http://schemas.microsoft.com/office/drawing/2014/main" id="{F3EBF70E-9954-EE10-06E6-B105DBDF7468}"/>
                              </a:ext>
                            </a:extLst>
                          </p:cNvPr>
                          <p:cNvSpPr/>
                          <p:nvPr/>
                        </p:nvSpPr>
                        <p:spPr>
                          <a:xfrm>
                            <a:off x="1375510" y="3238537"/>
                            <a:ext cx="100917" cy="303696"/>
                          </a:xfrm>
                          <a:prstGeom prst="rect">
                            <a:avLst/>
                          </a:prstGeom>
                          <a:solidFill>
                            <a:schemeClr val="bg1"/>
                          </a:solidFill>
                          <a:ln w="508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sp>
                        <p:nvSpPr>
                          <p:cNvPr id="104" name="Rectangle 103">
                            <a:extLst>
                              <a:ext uri="{FF2B5EF4-FFF2-40B4-BE49-F238E27FC236}">
                                <a16:creationId xmlns:a16="http://schemas.microsoft.com/office/drawing/2014/main" id="{E54D17E0-3B78-2A5F-1ADF-0516B8CBB709}"/>
                              </a:ext>
                            </a:extLst>
                          </p:cNvPr>
                          <p:cNvSpPr/>
                          <p:nvPr/>
                        </p:nvSpPr>
                        <p:spPr>
                          <a:xfrm>
                            <a:off x="1838054" y="3231980"/>
                            <a:ext cx="91458" cy="303696"/>
                          </a:xfrm>
                          <a:prstGeom prst="rect">
                            <a:avLst/>
                          </a:prstGeom>
                          <a:solidFill>
                            <a:schemeClr val="bg2"/>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cxnSp>
                        <p:nvCxnSpPr>
                          <p:cNvPr id="105" name="Straight Connector 104">
                            <a:extLst>
                              <a:ext uri="{FF2B5EF4-FFF2-40B4-BE49-F238E27FC236}">
                                <a16:creationId xmlns:a16="http://schemas.microsoft.com/office/drawing/2014/main" id="{972C8F29-9FDF-8C20-307E-676FFA78857D}"/>
                              </a:ext>
                            </a:extLst>
                          </p:cNvPr>
                          <p:cNvCxnSpPr>
                            <a:cxnSpLocks/>
                          </p:cNvCxnSpPr>
                          <p:nvPr/>
                        </p:nvCxnSpPr>
                        <p:spPr>
                          <a:xfrm flipV="1">
                            <a:off x="1508821" y="3281544"/>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0" name="Straight Connector 99">
                          <a:extLst>
                            <a:ext uri="{FF2B5EF4-FFF2-40B4-BE49-F238E27FC236}">
                              <a16:creationId xmlns:a16="http://schemas.microsoft.com/office/drawing/2014/main" id="{A1FDCD1E-803D-83CB-3ED7-042D8FA18AAC}"/>
                            </a:ext>
                          </a:extLst>
                        </p:cNvPr>
                        <p:cNvCxnSpPr>
                          <a:cxnSpLocks/>
                        </p:cNvCxnSpPr>
                        <p:nvPr/>
                      </p:nvCxnSpPr>
                      <p:spPr>
                        <a:xfrm flipV="1">
                          <a:off x="1508821" y="3498545"/>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53A7875-9155-B5F8-3947-049D936D6167}"/>
                          </a:ext>
                        </a:extLst>
                      </p:cNvPr>
                      <p:cNvGrpSpPr/>
                      <p:nvPr/>
                    </p:nvGrpSpPr>
                    <p:grpSpPr>
                      <a:xfrm>
                        <a:off x="1839308" y="3231044"/>
                        <a:ext cx="554002" cy="310253"/>
                        <a:chOff x="1839308" y="3231044"/>
                        <a:chExt cx="554002" cy="310253"/>
                      </a:xfrm>
                    </p:grpSpPr>
                    <p:grpSp>
                      <p:nvGrpSpPr>
                        <p:cNvPr id="92" name="Group 91">
                          <a:extLst>
                            <a:ext uri="{FF2B5EF4-FFF2-40B4-BE49-F238E27FC236}">
                              <a16:creationId xmlns:a16="http://schemas.microsoft.com/office/drawing/2014/main" id="{4A857047-66D5-4D0D-BE80-42A185252846}"/>
                            </a:ext>
                          </a:extLst>
                        </p:cNvPr>
                        <p:cNvGrpSpPr/>
                        <p:nvPr/>
                      </p:nvGrpSpPr>
                      <p:grpSpPr>
                        <a:xfrm>
                          <a:off x="1839308" y="3231044"/>
                          <a:ext cx="554002" cy="310253"/>
                          <a:chOff x="1839308" y="3231044"/>
                          <a:chExt cx="554002" cy="310253"/>
                        </a:xfrm>
                      </p:grpSpPr>
                      <p:sp>
                        <p:nvSpPr>
                          <p:cNvPr id="94" name="Oval 93">
                            <a:extLst>
                              <a:ext uri="{FF2B5EF4-FFF2-40B4-BE49-F238E27FC236}">
                                <a16:creationId xmlns:a16="http://schemas.microsoft.com/office/drawing/2014/main" id="{EC3857B5-861A-88C4-A673-3F6B1C3A4E2B}"/>
                              </a:ext>
                            </a:extLst>
                          </p:cNvPr>
                          <p:cNvSpPr/>
                          <p:nvPr/>
                        </p:nvSpPr>
                        <p:spPr>
                          <a:xfrm>
                            <a:off x="1849527" y="3281288"/>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5" name="Oval 94">
                            <a:extLst>
                              <a:ext uri="{FF2B5EF4-FFF2-40B4-BE49-F238E27FC236}">
                                <a16:creationId xmlns:a16="http://schemas.microsoft.com/office/drawing/2014/main" id="{BA277B82-75C3-10F4-C205-BC51BB7764A1}"/>
                              </a:ext>
                            </a:extLst>
                          </p:cNvPr>
                          <p:cNvSpPr/>
                          <p:nvPr/>
                        </p:nvSpPr>
                        <p:spPr>
                          <a:xfrm>
                            <a:off x="2172526" y="3281288"/>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6" name="Rectangle 95">
                            <a:extLst>
                              <a:ext uri="{FF2B5EF4-FFF2-40B4-BE49-F238E27FC236}">
                                <a16:creationId xmlns:a16="http://schemas.microsoft.com/office/drawing/2014/main" id="{915D50C0-1E15-2F9C-2287-CE87915B9993}"/>
                              </a:ext>
                            </a:extLst>
                          </p:cNvPr>
                          <p:cNvSpPr/>
                          <p:nvPr/>
                        </p:nvSpPr>
                        <p:spPr>
                          <a:xfrm>
                            <a:off x="1839308" y="3237601"/>
                            <a:ext cx="100917" cy="303696"/>
                          </a:xfrm>
                          <a:prstGeom prst="rect">
                            <a:avLst/>
                          </a:prstGeom>
                          <a:solidFill>
                            <a:schemeClr val="bg1"/>
                          </a:solidFill>
                          <a:ln w="508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sp>
                        <p:nvSpPr>
                          <p:cNvPr id="97" name="Rectangle 96">
                            <a:extLst>
                              <a:ext uri="{FF2B5EF4-FFF2-40B4-BE49-F238E27FC236}">
                                <a16:creationId xmlns:a16="http://schemas.microsoft.com/office/drawing/2014/main" id="{5A9108EF-5506-522A-8589-36AC3B3802AD}"/>
                              </a:ext>
                            </a:extLst>
                          </p:cNvPr>
                          <p:cNvSpPr/>
                          <p:nvPr/>
                        </p:nvSpPr>
                        <p:spPr>
                          <a:xfrm>
                            <a:off x="2301852" y="3231044"/>
                            <a:ext cx="91458" cy="303696"/>
                          </a:xfrm>
                          <a:prstGeom prst="rect">
                            <a:avLst/>
                          </a:prstGeom>
                          <a:solidFill>
                            <a:schemeClr val="bg2"/>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cxnSp>
                        <p:nvCxnSpPr>
                          <p:cNvPr id="98" name="Straight Connector 97">
                            <a:extLst>
                              <a:ext uri="{FF2B5EF4-FFF2-40B4-BE49-F238E27FC236}">
                                <a16:creationId xmlns:a16="http://schemas.microsoft.com/office/drawing/2014/main" id="{BCF3EDE2-7E19-4F7B-9D1A-E984AFC61C3D}"/>
                              </a:ext>
                            </a:extLst>
                          </p:cNvPr>
                          <p:cNvCxnSpPr>
                            <a:cxnSpLocks/>
                          </p:cNvCxnSpPr>
                          <p:nvPr/>
                        </p:nvCxnSpPr>
                        <p:spPr>
                          <a:xfrm flipV="1">
                            <a:off x="1972619" y="3280608"/>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D9A67F53-723E-7927-D9C3-BB6F16E1FA4A}"/>
                            </a:ext>
                          </a:extLst>
                        </p:cNvPr>
                        <p:cNvCxnSpPr>
                          <a:cxnSpLocks/>
                        </p:cNvCxnSpPr>
                        <p:nvPr/>
                      </p:nvCxnSpPr>
                      <p:spPr>
                        <a:xfrm flipV="1">
                          <a:off x="1972619" y="3497609"/>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C3BEFB39-1B90-2FDF-16F8-6321F711F49E}"/>
                          </a:ext>
                        </a:extLst>
                      </p:cNvPr>
                      <p:cNvGrpSpPr/>
                      <p:nvPr/>
                    </p:nvGrpSpPr>
                    <p:grpSpPr>
                      <a:xfrm>
                        <a:off x="2282917" y="3227765"/>
                        <a:ext cx="554002" cy="310253"/>
                        <a:chOff x="2282917" y="3227765"/>
                        <a:chExt cx="554002" cy="310253"/>
                      </a:xfrm>
                    </p:grpSpPr>
                    <p:grpSp>
                      <p:nvGrpSpPr>
                        <p:cNvPr id="85" name="Group 84">
                          <a:extLst>
                            <a:ext uri="{FF2B5EF4-FFF2-40B4-BE49-F238E27FC236}">
                              <a16:creationId xmlns:a16="http://schemas.microsoft.com/office/drawing/2014/main" id="{B5D4AF46-F3B1-1918-2D2E-AABA9416645D}"/>
                            </a:ext>
                          </a:extLst>
                        </p:cNvPr>
                        <p:cNvGrpSpPr/>
                        <p:nvPr/>
                      </p:nvGrpSpPr>
                      <p:grpSpPr>
                        <a:xfrm>
                          <a:off x="2282917" y="3227765"/>
                          <a:ext cx="554002" cy="310253"/>
                          <a:chOff x="2282917" y="3227765"/>
                          <a:chExt cx="554002" cy="310253"/>
                        </a:xfrm>
                      </p:grpSpPr>
                      <p:sp>
                        <p:nvSpPr>
                          <p:cNvPr id="87" name="Oval 86">
                            <a:extLst>
                              <a:ext uri="{FF2B5EF4-FFF2-40B4-BE49-F238E27FC236}">
                                <a16:creationId xmlns:a16="http://schemas.microsoft.com/office/drawing/2014/main" id="{369A64DB-F691-E9E8-2BA2-321A1AC80519}"/>
                              </a:ext>
                            </a:extLst>
                          </p:cNvPr>
                          <p:cNvSpPr/>
                          <p:nvPr/>
                        </p:nvSpPr>
                        <p:spPr>
                          <a:xfrm>
                            <a:off x="2293136" y="3278009"/>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8" name="Oval 87">
                            <a:extLst>
                              <a:ext uri="{FF2B5EF4-FFF2-40B4-BE49-F238E27FC236}">
                                <a16:creationId xmlns:a16="http://schemas.microsoft.com/office/drawing/2014/main" id="{E7170618-9223-FE9C-1B66-BF29CAC14EEC}"/>
                              </a:ext>
                            </a:extLst>
                          </p:cNvPr>
                          <p:cNvSpPr/>
                          <p:nvPr/>
                        </p:nvSpPr>
                        <p:spPr>
                          <a:xfrm>
                            <a:off x="2616135" y="3278009"/>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9" name="Rectangle 88">
                            <a:extLst>
                              <a:ext uri="{FF2B5EF4-FFF2-40B4-BE49-F238E27FC236}">
                                <a16:creationId xmlns:a16="http://schemas.microsoft.com/office/drawing/2014/main" id="{8284129E-3156-FB39-5134-BC238B555308}"/>
                              </a:ext>
                            </a:extLst>
                          </p:cNvPr>
                          <p:cNvSpPr/>
                          <p:nvPr/>
                        </p:nvSpPr>
                        <p:spPr>
                          <a:xfrm>
                            <a:off x="2282917" y="3234322"/>
                            <a:ext cx="100917" cy="303696"/>
                          </a:xfrm>
                          <a:prstGeom prst="rect">
                            <a:avLst/>
                          </a:prstGeom>
                          <a:solidFill>
                            <a:schemeClr val="bg1"/>
                          </a:solidFill>
                          <a:ln w="508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sp>
                        <p:nvSpPr>
                          <p:cNvPr id="90" name="Rectangle 89">
                            <a:extLst>
                              <a:ext uri="{FF2B5EF4-FFF2-40B4-BE49-F238E27FC236}">
                                <a16:creationId xmlns:a16="http://schemas.microsoft.com/office/drawing/2014/main" id="{BD9DE623-0F5A-B061-E540-91195750E42F}"/>
                              </a:ext>
                            </a:extLst>
                          </p:cNvPr>
                          <p:cNvSpPr/>
                          <p:nvPr/>
                        </p:nvSpPr>
                        <p:spPr>
                          <a:xfrm>
                            <a:off x="2745461" y="3227765"/>
                            <a:ext cx="91458" cy="303696"/>
                          </a:xfrm>
                          <a:prstGeom prst="rect">
                            <a:avLst/>
                          </a:prstGeom>
                          <a:solidFill>
                            <a:schemeClr val="bg2"/>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cxnSp>
                        <p:nvCxnSpPr>
                          <p:cNvPr id="91" name="Straight Connector 90">
                            <a:extLst>
                              <a:ext uri="{FF2B5EF4-FFF2-40B4-BE49-F238E27FC236}">
                                <a16:creationId xmlns:a16="http://schemas.microsoft.com/office/drawing/2014/main" id="{DC924F06-7F1F-4A68-F219-9A6ADEA2ABB2}"/>
                              </a:ext>
                            </a:extLst>
                          </p:cNvPr>
                          <p:cNvCxnSpPr>
                            <a:cxnSpLocks/>
                          </p:cNvCxnSpPr>
                          <p:nvPr/>
                        </p:nvCxnSpPr>
                        <p:spPr>
                          <a:xfrm flipV="1">
                            <a:off x="2416228" y="3277329"/>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6" name="Straight Connector 85">
                          <a:extLst>
                            <a:ext uri="{FF2B5EF4-FFF2-40B4-BE49-F238E27FC236}">
                              <a16:creationId xmlns:a16="http://schemas.microsoft.com/office/drawing/2014/main" id="{AA0EA33E-5A48-9E10-8EED-5C0204118207}"/>
                            </a:ext>
                          </a:extLst>
                        </p:cNvPr>
                        <p:cNvCxnSpPr>
                          <a:cxnSpLocks/>
                        </p:cNvCxnSpPr>
                        <p:nvPr/>
                      </p:nvCxnSpPr>
                      <p:spPr>
                        <a:xfrm flipV="1">
                          <a:off x="2416228" y="3494330"/>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72C90603-194E-11A7-20DF-73135B618998}"/>
                          </a:ext>
                        </a:extLst>
                      </p:cNvPr>
                      <p:cNvGrpSpPr/>
                      <p:nvPr/>
                    </p:nvGrpSpPr>
                    <p:grpSpPr>
                      <a:xfrm>
                        <a:off x="2750080" y="3227765"/>
                        <a:ext cx="554002" cy="310253"/>
                        <a:chOff x="2750080" y="3227765"/>
                        <a:chExt cx="554002" cy="310253"/>
                      </a:xfrm>
                    </p:grpSpPr>
                    <p:grpSp>
                      <p:nvGrpSpPr>
                        <p:cNvPr id="78" name="Group 77">
                          <a:extLst>
                            <a:ext uri="{FF2B5EF4-FFF2-40B4-BE49-F238E27FC236}">
                              <a16:creationId xmlns:a16="http://schemas.microsoft.com/office/drawing/2014/main" id="{980D9D28-C7A8-B4D3-E228-44E1E6818F2C}"/>
                            </a:ext>
                          </a:extLst>
                        </p:cNvPr>
                        <p:cNvGrpSpPr/>
                        <p:nvPr/>
                      </p:nvGrpSpPr>
                      <p:grpSpPr>
                        <a:xfrm>
                          <a:off x="2750080" y="3227765"/>
                          <a:ext cx="554002" cy="310253"/>
                          <a:chOff x="2750080" y="3227765"/>
                          <a:chExt cx="554002" cy="310253"/>
                        </a:xfrm>
                      </p:grpSpPr>
                      <p:sp>
                        <p:nvSpPr>
                          <p:cNvPr id="80" name="Oval 79">
                            <a:extLst>
                              <a:ext uri="{FF2B5EF4-FFF2-40B4-BE49-F238E27FC236}">
                                <a16:creationId xmlns:a16="http://schemas.microsoft.com/office/drawing/2014/main" id="{04D2E854-78A6-2E2A-4432-BC390F263E15}"/>
                              </a:ext>
                            </a:extLst>
                          </p:cNvPr>
                          <p:cNvSpPr/>
                          <p:nvPr/>
                        </p:nvSpPr>
                        <p:spPr>
                          <a:xfrm>
                            <a:off x="2760299" y="3278009"/>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1" name="Oval 80">
                            <a:extLst>
                              <a:ext uri="{FF2B5EF4-FFF2-40B4-BE49-F238E27FC236}">
                                <a16:creationId xmlns:a16="http://schemas.microsoft.com/office/drawing/2014/main" id="{63245BE7-92A2-8DE6-87C0-5504861D5E72}"/>
                              </a:ext>
                            </a:extLst>
                          </p:cNvPr>
                          <p:cNvSpPr/>
                          <p:nvPr/>
                        </p:nvSpPr>
                        <p:spPr>
                          <a:xfrm>
                            <a:off x="3083298" y="3278009"/>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2" name="Rectangle 81">
                            <a:extLst>
                              <a:ext uri="{FF2B5EF4-FFF2-40B4-BE49-F238E27FC236}">
                                <a16:creationId xmlns:a16="http://schemas.microsoft.com/office/drawing/2014/main" id="{0E68FF67-AFE2-B95C-C60F-C9C104673EA0}"/>
                              </a:ext>
                            </a:extLst>
                          </p:cNvPr>
                          <p:cNvSpPr/>
                          <p:nvPr/>
                        </p:nvSpPr>
                        <p:spPr>
                          <a:xfrm>
                            <a:off x="2750080" y="3234322"/>
                            <a:ext cx="100917" cy="303696"/>
                          </a:xfrm>
                          <a:prstGeom prst="rect">
                            <a:avLst/>
                          </a:prstGeom>
                          <a:solidFill>
                            <a:schemeClr val="bg1"/>
                          </a:solidFill>
                          <a:ln w="508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sp>
                        <p:nvSpPr>
                          <p:cNvPr id="83" name="Rectangle 82">
                            <a:extLst>
                              <a:ext uri="{FF2B5EF4-FFF2-40B4-BE49-F238E27FC236}">
                                <a16:creationId xmlns:a16="http://schemas.microsoft.com/office/drawing/2014/main" id="{1C1C9F44-151F-E206-AB16-62FC9DAE89DC}"/>
                              </a:ext>
                            </a:extLst>
                          </p:cNvPr>
                          <p:cNvSpPr/>
                          <p:nvPr/>
                        </p:nvSpPr>
                        <p:spPr>
                          <a:xfrm>
                            <a:off x="3212624" y="3227765"/>
                            <a:ext cx="91458" cy="303696"/>
                          </a:xfrm>
                          <a:prstGeom prst="rect">
                            <a:avLst/>
                          </a:prstGeom>
                          <a:solidFill>
                            <a:schemeClr val="bg2"/>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cxnSp>
                        <p:nvCxnSpPr>
                          <p:cNvPr id="84" name="Straight Connector 83">
                            <a:extLst>
                              <a:ext uri="{FF2B5EF4-FFF2-40B4-BE49-F238E27FC236}">
                                <a16:creationId xmlns:a16="http://schemas.microsoft.com/office/drawing/2014/main" id="{638D2D0E-603D-78E4-6CF7-1D73677B5CDE}"/>
                              </a:ext>
                            </a:extLst>
                          </p:cNvPr>
                          <p:cNvCxnSpPr>
                            <a:cxnSpLocks/>
                          </p:cNvCxnSpPr>
                          <p:nvPr/>
                        </p:nvCxnSpPr>
                        <p:spPr>
                          <a:xfrm flipV="1">
                            <a:off x="2883391" y="3277329"/>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F6547FA5-20EF-3954-C18B-D5B2B409881C}"/>
                            </a:ext>
                          </a:extLst>
                        </p:cNvPr>
                        <p:cNvCxnSpPr>
                          <a:cxnSpLocks/>
                        </p:cNvCxnSpPr>
                        <p:nvPr/>
                      </p:nvCxnSpPr>
                      <p:spPr>
                        <a:xfrm flipV="1">
                          <a:off x="2883391" y="3494330"/>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A8F0991-2492-9868-6A19-33548FC71F76}"/>
                          </a:ext>
                        </a:extLst>
                      </p:cNvPr>
                      <p:cNvGrpSpPr/>
                      <p:nvPr/>
                    </p:nvGrpSpPr>
                    <p:grpSpPr>
                      <a:xfrm>
                        <a:off x="3217243" y="3231044"/>
                        <a:ext cx="554002" cy="310253"/>
                        <a:chOff x="3217243" y="3231044"/>
                        <a:chExt cx="554002" cy="310253"/>
                      </a:xfrm>
                    </p:grpSpPr>
                    <p:grpSp>
                      <p:nvGrpSpPr>
                        <p:cNvPr id="71" name="Group 70">
                          <a:extLst>
                            <a:ext uri="{FF2B5EF4-FFF2-40B4-BE49-F238E27FC236}">
                              <a16:creationId xmlns:a16="http://schemas.microsoft.com/office/drawing/2014/main" id="{0566A659-F350-4393-41C9-7F27144915BC}"/>
                            </a:ext>
                          </a:extLst>
                        </p:cNvPr>
                        <p:cNvGrpSpPr/>
                        <p:nvPr/>
                      </p:nvGrpSpPr>
                      <p:grpSpPr>
                        <a:xfrm>
                          <a:off x="3217243" y="3231044"/>
                          <a:ext cx="554002" cy="310253"/>
                          <a:chOff x="3217243" y="3231044"/>
                          <a:chExt cx="554002" cy="310253"/>
                        </a:xfrm>
                      </p:grpSpPr>
                      <p:sp>
                        <p:nvSpPr>
                          <p:cNvPr id="73" name="Oval 72">
                            <a:extLst>
                              <a:ext uri="{FF2B5EF4-FFF2-40B4-BE49-F238E27FC236}">
                                <a16:creationId xmlns:a16="http://schemas.microsoft.com/office/drawing/2014/main" id="{46C0860F-E1CF-34E9-C6B3-1A8BB67EA786}"/>
                              </a:ext>
                            </a:extLst>
                          </p:cNvPr>
                          <p:cNvSpPr/>
                          <p:nvPr/>
                        </p:nvSpPr>
                        <p:spPr>
                          <a:xfrm>
                            <a:off x="3227462" y="3281288"/>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4" name="Oval 73">
                            <a:extLst>
                              <a:ext uri="{FF2B5EF4-FFF2-40B4-BE49-F238E27FC236}">
                                <a16:creationId xmlns:a16="http://schemas.microsoft.com/office/drawing/2014/main" id="{FABB7F4E-B788-79E3-3B79-A59419263B2A}"/>
                              </a:ext>
                            </a:extLst>
                          </p:cNvPr>
                          <p:cNvSpPr/>
                          <p:nvPr/>
                        </p:nvSpPr>
                        <p:spPr>
                          <a:xfrm>
                            <a:off x="3550461" y="3281288"/>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5" name="Rectangle 74">
                            <a:extLst>
                              <a:ext uri="{FF2B5EF4-FFF2-40B4-BE49-F238E27FC236}">
                                <a16:creationId xmlns:a16="http://schemas.microsoft.com/office/drawing/2014/main" id="{B9FAD35D-AE49-C429-0B34-CFB313E5C2A0}"/>
                              </a:ext>
                            </a:extLst>
                          </p:cNvPr>
                          <p:cNvSpPr/>
                          <p:nvPr/>
                        </p:nvSpPr>
                        <p:spPr>
                          <a:xfrm>
                            <a:off x="3217243" y="3237601"/>
                            <a:ext cx="100917" cy="303696"/>
                          </a:xfrm>
                          <a:prstGeom prst="rect">
                            <a:avLst/>
                          </a:prstGeom>
                          <a:solidFill>
                            <a:schemeClr val="bg1"/>
                          </a:solidFill>
                          <a:ln w="508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sp>
                        <p:nvSpPr>
                          <p:cNvPr id="76" name="Rectangle 75">
                            <a:extLst>
                              <a:ext uri="{FF2B5EF4-FFF2-40B4-BE49-F238E27FC236}">
                                <a16:creationId xmlns:a16="http://schemas.microsoft.com/office/drawing/2014/main" id="{2C2280C6-569B-D6D1-E0E3-100F632A0C83}"/>
                              </a:ext>
                            </a:extLst>
                          </p:cNvPr>
                          <p:cNvSpPr/>
                          <p:nvPr/>
                        </p:nvSpPr>
                        <p:spPr>
                          <a:xfrm>
                            <a:off x="3679787" y="3231044"/>
                            <a:ext cx="91458" cy="303696"/>
                          </a:xfrm>
                          <a:prstGeom prst="rect">
                            <a:avLst/>
                          </a:prstGeom>
                          <a:solidFill>
                            <a:schemeClr val="bg1"/>
                          </a:solidFill>
                          <a:ln w="508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cxnSp>
                        <p:nvCxnSpPr>
                          <p:cNvPr id="77" name="Straight Connector 76">
                            <a:extLst>
                              <a:ext uri="{FF2B5EF4-FFF2-40B4-BE49-F238E27FC236}">
                                <a16:creationId xmlns:a16="http://schemas.microsoft.com/office/drawing/2014/main" id="{37D7091A-5A5D-1A90-6A1A-683205E9199B}"/>
                              </a:ext>
                            </a:extLst>
                          </p:cNvPr>
                          <p:cNvCxnSpPr>
                            <a:cxnSpLocks/>
                          </p:cNvCxnSpPr>
                          <p:nvPr/>
                        </p:nvCxnSpPr>
                        <p:spPr>
                          <a:xfrm flipV="1">
                            <a:off x="3350554" y="3280608"/>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00B7547D-FEDF-7977-21A9-93B978F0D5A2}"/>
                            </a:ext>
                          </a:extLst>
                        </p:cNvPr>
                        <p:cNvCxnSpPr>
                          <a:cxnSpLocks/>
                        </p:cNvCxnSpPr>
                        <p:nvPr/>
                      </p:nvCxnSpPr>
                      <p:spPr>
                        <a:xfrm flipV="1">
                          <a:off x="3350554" y="3497609"/>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8AE58221-7147-4DA8-4A24-268F244A52F8}"/>
                          </a:ext>
                        </a:extLst>
                      </p:cNvPr>
                      <p:cNvGrpSpPr/>
                      <p:nvPr/>
                    </p:nvGrpSpPr>
                    <p:grpSpPr>
                      <a:xfrm>
                        <a:off x="4601649" y="3227765"/>
                        <a:ext cx="554002" cy="310253"/>
                        <a:chOff x="4601649" y="3227765"/>
                        <a:chExt cx="554002" cy="310253"/>
                      </a:xfrm>
                    </p:grpSpPr>
                    <p:grpSp>
                      <p:nvGrpSpPr>
                        <p:cNvPr id="64" name="Group 63">
                          <a:extLst>
                            <a:ext uri="{FF2B5EF4-FFF2-40B4-BE49-F238E27FC236}">
                              <a16:creationId xmlns:a16="http://schemas.microsoft.com/office/drawing/2014/main" id="{FB169492-DBB1-B528-5C0E-0C5460161F4C}"/>
                            </a:ext>
                          </a:extLst>
                        </p:cNvPr>
                        <p:cNvGrpSpPr/>
                        <p:nvPr/>
                      </p:nvGrpSpPr>
                      <p:grpSpPr>
                        <a:xfrm>
                          <a:off x="4601649" y="3227765"/>
                          <a:ext cx="554002" cy="310253"/>
                          <a:chOff x="4601649" y="3227765"/>
                          <a:chExt cx="554002" cy="310253"/>
                        </a:xfrm>
                      </p:grpSpPr>
                      <p:sp>
                        <p:nvSpPr>
                          <p:cNvPr id="66" name="Oval 65">
                            <a:extLst>
                              <a:ext uri="{FF2B5EF4-FFF2-40B4-BE49-F238E27FC236}">
                                <a16:creationId xmlns:a16="http://schemas.microsoft.com/office/drawing/2014/main" id="{89EDFD6F-F699-88AE-9BB1-ABE1C1793959}"/>
                              </a:ext>
                            </a:extLst>
                          </p:cNvPr>
                          <p:cNvSpPr/>
                          <p:nvPr/>
                        </p:nvSpPr>
                        <p:spPr>
                          <a:xfrm>
                            <a:off x="4611868" y="3278009"/>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7" name="Oval 66">
                            <a:extLst>
                              <a:ext uri="{FF2B5EF4-FFF2-40B4-BE49-F238E27FC236}">
                                <a16:creationId xmlns:a16="http://schemas.microsoft.com/office/drawing/2014/main" id="{D08C1D6D-2942-075E-E3FB-B999428BBA3C}"/>
                              </a:ext>
                            </a:extLst>
                          </p:cNvPr>
                          <p:cNvSpPr/>
                          <p:nvPr/>
                        </p:nvSpPr>
                        <p:spPr>
                          <a:xfrm>
                            <a:off x="4934867" y="3278009"/>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8" name="Rectangle 67">
                            <a:extLst>
                              <a:ext uri="{FF2B5EF4-FFF2-40B4-BE49-F238E27FC236}">
                                <a16:creationId xmlns:a16="http://schemas.microsoft.com/office/drawing/2014/main" id="{067DE89F-3580-0932-3462-8858F708CB74}"/>
                              </a:ext>
                            </a:extLst>
                          </p:cNvPr>
                          <p:cNvSpPr/>
                          <p:nvPr/>
                        </p:nvSpPr>
                        <p:spPr>
                          <a:xfrm>
                            <a:off x="4601649" y="3234322"/>
                            <a:ext cx="100917" cy="303696"/>
                          </a:xfrm>
                          <a:prstGeom prst="rect">
                            <a:avLst/>
                          </a:prstGeom>
                          <a:solidFill>
                            <a:schemeClr val="bg2"/>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sp>
                        <p:nvSpPr>
                          <p:cNvPr id="69" name="Rectangle 68">
                            <a:extLst>
                              <a:ext uri="{FF2B5EF4-FFF2-40B4-BE49-F238E27FC236}">
                                <a16:creationId xmlns:a16="http://schemas.microsoft.com/office/drawing/2014/main" id="{24C0AEA6-AF7F-6804-6C76-0B1D9D1F9CB1}"/>
                              </a:ext>
                            </a:extLst>
                          </p:cNvPr>
                          <p:cNvSpPr/>
                          <p:nvPr/>
                        </p:nvSpPr>
                        <p:spPr>
                          <a:xfrm>
                            <a:off x="5064193" y="3227765"/>
                            <a:ext cx="91458" cy="303696"/>
                          </a:xfrm>
                          <a:prstGeom prst="rect">
                            <a:avLst/>
                          </a:prstGeom>
                          <a:solidFill>
                            <a:schemeClr val="bg2"/>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cxnSp>
                        <p:nvCxnSpPr>
                          <p:cNvPr id="70" name="Straight Connector 69">
                            <a:extLst>
                              <a:ext uri="{FF2B5EF4-FFF2-40B4-BE49-F238E27FC236}">
                                <a16:creationId xmlns:a16="http://schemas.microsoft.com/office/drawing/2014/main" id="{1FD00EAD-0DAF-98CF-7117-8F6E6B4B4B63}"/>
                              </a:ext>
                            </a:extLst>
                          </p:cNvPr>
                          <p:cNvCxnSpPr>
                            <a:cxnSpLocks/>
                          </p:cNvCxnSpPr>
                          <p:nvPr/>
                        </p:nvCxnSpPr>
                        <p:spPr>
                          <a:xfrm flipV="1">
                            <a:off x="4734960" y="3277329"/>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0C31C915-CAAB-9B71-685B-B565771B1B32}"/>
                            </a:ext>
                          </a:extLst>
                        </p:cNvPr>
                        <p:cNvCxnSpPr>
                          <a:cxnSpLocks/>
                        </p:cNvCxnSpPr>
                        <p:nvPr/>
                      </p:nvCxnSpPr>
                      <p:spPr>
                        <a:xfrm flipV="1">
                          <a:off x="4734960" y="3494330"/>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689D2660-058D-900A-A1B9-0F894B60F1C2}"/>
                          </a:ext>
                        </a:extLst>
                      </p:cNvPr>
                      <p:cNvGrpSpPr/>
                      <p:nvPr/>
                    </p:nvGrpSpPr>
                    <p:grpSpPr>
                      <a:xfrm>
                        <a:off x="4149271" y="3227765"/>
                        <a:ext cx="554002" cy="310253"/>
                        <a:chOff x="4149271" y="3227765"/>
                        <a:chExt cx="554002" cy="310253"/>
                      </a:xfrm>
                    </p:grpSpPr>
                    <p:grpSp>
                      <p:nvGrpSpPr>
                        <p:cNvPr id="57" name="Group 56">
                          <a:extLst>
                            <a:ext uri="{FF2B5EF4-FFF2-40B4-BE49-F238E27FC236}">
                              <a16:creationId xmlns:a16="http://schemas.microsoft.com/office/drawing/2014/main" id="{5CBE2AD0-4D8E-3B63-106B-854A794C5409}"/>
                            </a:ext>
                          </a:extLst>
                        </p:cNvPr>
                        <p:cNvGrpSpPr/>
                        <p:nvPr/>
                      </p:nvGrpSpPr>
                      <p:grpSpPr>
                        <a:xfrm>
                          <a:off x="4149271" y="3227765"/>
                          <a:ext cx="554002" cy="310253"/>
                          <a:chOff x="4149271" y="3227765"/>
                          <a:chExt cx="554002" cy="310253"/>
                        </a:xfrm>
                      </p:grpSpPr>
                      <p:sp>
                        <p:nvSpPr>
                          <p:cNvPr id="59" name="Oval 58">
                            <a:extLst>
                              <a:ext uri="{FF2B5EF4-FFF2-40B4-BE49-F238E27FC236}">
                                <a16:creationId xmlns:a16="http://schemas.microsoft.com/office/drawing/2014/main" id="{9E97E136-D2E7-40C7-00CA-D1E9AAB95ADA}"/>
                              </a:ext>
                            </a:extLst>
                          </p:cNvPr>
                          <p:cNvSpPr/>
                          <p:nvPr/>
                        </p:nvSpPr>
                        <p:spPr>
                          <a:xfrm>
                            <a:off x="4159490" y="3278009"/>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0" name="Oval 59">
                            <a:extLst>
                              <a:ext uri="{FF2B5EF4-FFF2-40B4-BE49-F238E27FC236}">
                                <a16:creationId xmlns:a16="http://schemas.microsoft.com/office/drawing/2014/main" id="{F48AE5AC-4B5C-6EDD-DBAF-18195B02BFE7}"/>
                              </a:ext>
                            </a:extLst>
                          </p:cNvPr>
                          <p:cNvSpPr/>
                          <p:nvPr/>
                        </p:nvSpPr>
                        <p:spPr>
                          <a:xfrm>
                            <a:off x="4482489" y="3278009"/>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1" name="Rectangle 60">
                            <a:extLst>
                              <a:ext uri="{FF2B5EF4-FFF2-40B4-BE49-F238E27FC236}">
                                <a16:creationId xmlns:a16="http://schemas.microsoft.com/office/drawing/2014/main" id="{A0F4804C-3368-5192-46CF-2D733D4833E0}"/>
                              </a:ext>
                            </a:extLst>
                          </p:cNvPr>
                          <p:cNvSpPr/>
                          <p:nvPr/>
                        </p:nvSpPr>
                        <p:spPr>
                          <a:xfrm>
                            <a:off x="4149271" y="3234322"/>
                            <a:ext cx="100917" cy="303696"/>
                          </a:xfrm>
                          <a:prstGeom prst="rect">
                            <a:avLst/>
                          </a:prstGeom>
                          <a:solidFill>
                            <a:schemeClr val="bg1"/>
                          </a:solidFill>
                          <a:ln w="508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sp>
                        <p:nvSpPr>
                          <p:cNvPr id="62" name="Rectangle 61">
                            <a:extLst>
                              <a:ext uri="{FF2B5EF4-FFF2-40B4-BE49-F238E27FC236}">
                                <a16:creationId xmlns:a16="http://schemas.microsoft.com/office/drawing/2014/main" id="{2E4EA628-3416-99B1-5E24-C946E8682DFD}"/>
                              </a:ext>
                            </a:extLst>
                          </p:cNvPr>
                          <p:cNvSpPr/>
                          <p:nvPr/>
                        </p:nvSpPr>
                        <p:spPr>
                          <a:xfrm>
                            <a:off x="4611815" y="3227765"/>
                            <a:ext cx="91458" cy="303696"/>
                          </a:xfrm>
                          <a:prstGeom prst="rect">
                            <a:avLst/>
                          </a:prstGeom>
                          <a:solidFill>
                            <a:schemeClr val="bg1"/>
                          </a:solidFill>
                          <a:ln w="508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cxnSp>
                        <p:nvCxnSpPr>
                          <p:cNvPr id="63" name="Straight Connector 62">
                            <a:extLst>
                              <a:ext uri="{FF2B5EF4-FFF2-40B4-BE49-F238E27FC236}">
                                <a16:creationId xmlns:a16="http://schemas.microsoft.com/office/drawing/2014/main" id="{C82547C5-8BC2-EFF7-C6FA-DD3057C4F41C}"/>
                              </a:ext>
                            </a:extLst>
                          </p:cNvPr>
                          <p:cNvCxnSpPr>
                            <a:cxnSpLocks/>
                          </p:cNvCxnSpPr>
                          <p:nvPr/>
                        </p:nvCxnSpPr>
                        <p:spPr>
                          <a:xfrm flipV="1">
                            <a:off x="4282582" y="3277329"/>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D4B8BB3E-436C-F0F7-EFBF-E199E2CF69AC}"/>
                            </a:ext>
                          </a:extLst>
                        </p:cNvPr>
                        <p:cNvCxnSpPr>
                          <a:cxnSpLocks/>
                        </p:cNvCxnSpPr>
                        <p:nvPr/>
                      </p:nvCxnSpPr>
                      <p:spPr>
                        <a:xfrm flipV="1">
                          <a:off x="4282582" y="3494330"/>
                          <a:ext cx="292608" cy="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742EEDD6-711E-B4D1-410C-DFDA60F03E43}"/>
                          </a:ext>
                        </a:extLst>
                      </p:cNvPr>
                      <p:cNvGrpSpPr/>
                      <p:nvPr/>
                    </p:nvGrpSpPr>
                    <p:grpSpPr>
                      <a:xfrm flipH="1">
                        <a:off x="5064193" y="3227765"/>
                        <a:ext cx="347458" cy="303696"/>
                        <a:chOff x="5064193" y="3227765"/>
                        <a:chExt cx="347458" cy="303696"/>
                      </a:xfrm>
                    </p:grpSpPr>
                    <p:sp>
                      <p:nvSpPr>
                        <p:cNvPr id="52" name="Oval 51">
                          <a:extLst>
                            <a:ext uri="{FF2B5EF4-FFF2-40B4-BE49-F238E27FC236}">
                              <a16:creationId xmlns:a16="http://schemas.microsoft.com/office/drawing/2014/main" id="{F38F803D-D5E6-D16F-1853-B507981E92E0}"/>
                            </a:ext>
                          </a:extLst>
                        </p:cNvPr>
                        <p:cNvSpPr/>
                        <p:nvPr/>
                      </p:nvSpPr>
                      <p:spPr>
                        <a:xfrm>
                          <a:off x="5189734" y="3276707"/>
                          <a:ext cx="220783" cy="2163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53" name="Straight Connector 52">
                          <a:extLst>
                            <a:ext uri="{FF2B5EF4-FFF2-40B4-BE49-F238E27FC236}">
                              <a16:creationId xmlns:a16="http://schemas.microsoft.com/office/drawing/2014/main" id="{426039C9-90D8-A62C-06A0-F8113C3D3844}"/>
                            </a:ext>
                          </a:extLst>
                        </p:cNvPr>
                        <p:cNvCxnSpPr>
                          <a:cxnSpLocks/>
                        </p:cNvCxnSpPr>
                        <p:nvPr/>
                      </p:nvCxnSpPr>
                      <p:spPr>
                        <a:xfrm>
                          <a:off x="5065325" y="3277607"/>
                          <a:ext cx="23797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B5F536C-E424-DE3A-F81D-7BC02E0482A8}"/>
                            </a:ext>
                          </a:extLst>
                        </p:cNvPr>
                        <p:cNvCxnSpPr>
                          <a:cxnSpLocks/>
                        </p:cNvCxnSpPr>
                        <p:nvPr/>
                      </p:nvCxnSpPr>
                      <p:spPr>
                        <a:xfrm>
                          <a:off x="5064193" y="3274433"/>
                          <a:ext cx="0" cy="21700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E809E39-A1F4-8016-A8FA-D90ADC690775}"/>
                            </a:ext>
                          </a:extLst>
                        </p:cNvPr>
                        <p:cNvCxnSpPr>
                          <a:cxnSpLocks/>
                        </p:cNvCxnSpPr>
                        <p:nvPr/>
                      </p:nvCxnSpPr>
                      <p:spPr>
                        <a:xfrm>
                          <a:off x="5065324" y="3494757"/>
                          <a:ext cx="23797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72E653FD-642E-E749-B222-DB2BEA5FA350}"/>
                            </a:ext>
                          </a:extLst>
                        </p:cNvPr>
                        <p:cNvSpPr/>
                        <p:nvPr/>
                      </p:nvSpPr>
                      <p:spPr>
                        <a:xfrm>
                          <a:off x="5300126" y="3227765"/>
                          <a:ext cx="111525" cy="303696"/>
                        </a:xfrm>
                        <a:prstGeom prst="rect">
                          <a:avLst/>
                        </a:prstGeom>
                        <a:solidFill>
                          <a:schemeClr val="bg1"/>
                        </a:solidFill>
                        <a:ln w="5080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grpSp>
                </p:grpSp>
                <p:grpSp>
                  <p:nvGrpSpPr>
                    <p:cNvPr id="37" name="Group 36">
                      <a:extLst>
                        <a:ext uri="{FF2B5EF4-FFF2-40B4-BE49-F238E27FC236}">
                          <a16:creationId xmlns:a16="http://schemas.microsoft.com/office/drawing/2014/main" id="{D3323F2C-2398-5923-204C-107AE0090252}"/>
                        </a:ext>
                      </a:extLst>
                    </p:cNvPr>
                    <p:cNvGrpSpPr/>
                    <p:nvPr/>
                  </p:nvGrpSpPr>
                  <p:grpSpPr>
                    <a:xfrm>
                      <a:off x="-97046" y="3112210"/>
                      <a:ext cx="1202696" cy="550839"/>
                      <a:chOff x="-97046" y="3112210"/>
                      <a:chExt cx="1202696" cy="550839"/>
                    </a:xfrm>
                  </p:grpSpPr>
                  <p:sp>
                    <p:nvSpPr>
                      <p:cNvPr id="38" name="TextBox 48">
                        <a:extLst>
                          <a:ext uri="{FF2B5EF4-FFF2-40B4-BE49-F238E27FC236}">
                            <a16:creationId xmlns:a16="http://schemas.microsoft.com/office/drawing/2014/main" id="{9AEB3C46-8134-84EE-CE6D-96304BFD05DE}"/>
                          </a:ext>
                        </a:extLst>
                      </p:cNvPr>
                      <p:cNvSpPr txBox="1"/>
                      <p:nvPr/>
                    </p:nvSpPr>
                    <p:spPr>
                      <a:xfrm>
                        <a:off x="-97046" y="3151164"/>
                        <a:ext cx="1190640" cy="438930"/>
                      </a:xfrm>
                      <a:prstGeom prst="rect">
                        <a:avLst/>
                      </a:prstGeom>
                      <a:noFill/>
                    </p:spPr>
                    <p:txBody>
                      <a:bodyPr wrap="square" rtlCol="0">
                        <a:noAutofit/>
                      </a:bodyPr>
                      <a:lstStyle/>
                      <a:p>
                        <a:pPr algn="ctr">
                          <a:lnSpc>
                            <a:spcPct val="115000"/>
                          </a:lnSpc>
                        </a:pPr>
                        <a:r>
                          <a:rPr lang="en-US" sz="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~0.120 in</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9" name="Straight Arrow Connector 38">
                        <a:extLst>
                          <a:ext uri="{FF2B5EF4-FFF2-40B4-BE49-F238E27FC236}">
                            <a16:creationId xmlns:a16="http://schemas.microsoft.com/office/drawing/2014/main" id="{068C6270-75A3-B134-A282-C701EE427F87}"/>
                          </a:ext>
                        </a:extLst>
                      </p:cNvPr>
                      <p:cNvCxnSpPr>
                        <a:cxnSpLocks/>
                      </p:cNvCxnSpPr>
                      <p:nvPr/>
                    </p:nvCxnSpPr>
                    <p:spPr>
                      <a:xfrm>
                        <a:off x="1035653" y="3497949"/>
                        <a:ext cx="0" cy="165100"/>
                      </a:xfrm>
                      <a:prstGeom prst="straightConnector1">
                        <a:avLst/>
                      </a:prstGeom>
                      <a:ln w="6350">
                        <a:solidFill>
                          <a:srgbClr val="FF0000"/>
                        </a:solidFill>
                        <a:miter lim="800000"/>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DCB6F0E-C987-FB9D-5BD6-0FA6A4EB4E1B}"/>
                          </a:ext>
                        </a:extLst>
                      </p:cNvPr>
                      <p:cNvCxnSpPr>
                        <a:cxnSpLocks/>
                      </p:cNvCxnSpPr>
                      <p:nvPr/>
                    </p:nvCxnSpPr>
                    <p:spPr>
                      <a:xfrm rot="10800000">
                        <a:off x="1035653" y="3112210"/>
                        <a:ext cx="0" cy="165100"/>
                      </a:xfrm>
                      <a:prstGeom prst="straightConnector1">
                        <a:avLst/>
                      </a:prstGeom>
                      <a:ln w="6350">
                        <a:solidFill>
                          <a:srgbClr val="FF0000"/>
                        </a:solidFill>
                        <a:miter lim="800000"/>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E9A3683-334E-5485-1A4E-C3817BD57997}"/>
                          </a:ext>
                        </a:extLst>
                      </p:cNvPr>
                      <p:cNvCxnSpPr>
                        <a:cxnSpLocks/>
                      </p:cNvCxnSpPr>
                      <p:nvPr/>
                    </p:nvCxnSpPr>
                    <p:spPr>
                      <a:xfrm>
                        <a:off x="828008" y="3277310"/>
                        <a:ext cx="274320" cy="0"/>
                      </a:xfrm>
                      <a:prstGeom prst="line">
                        <a:avLst/>
                      </a:prstGeom>
                      <a:ln w="6350">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3BA0E7E-0F00-976C-C331-64AE54D29476}"/>
                          </a:ext>
                        </a:extLst>
                      </p:cNvPr>
                      <p:cNvCxnSpPr>
                        <a:cxnSpLocks/>
                      </p:cNvCxnSpPr>
                      <p:nvPr/>
                    </p:nvCxnSpPr>
                    <p:spPr>
                      <a:xfrm>
                        <a:off x="831330" y="3497949"/>
                        <a:ext cx="274320" cy="0"/>
                      </a:xfrm>
                      <a:prstGeom prst="line">
                        <a:avLst/>
                      </a:prstGeom>
                      <a:ln w="6350">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cxnSp>
                </p:grpSp>
              </p:grpSp>
            </p:grpSp>
            <p:grpSp>
              <p:nvGrpSpPr>
                <p:cNvPr id="20" name="Group 19">
                  <a:extLst>
                    <a:ext uri="{FF2B5EF4-FFF2-40B4-BE49-F238E27FC236}">
                      <a16:creationId xmlns:a16="http://schemas.microsoft.com/office/drawing/2014/main" id="{C4E400D3-67A2-8BF1-A85B-1A275D2216CE}"/>
                    </a:ext>
                  </a:extLst>
                </p:cNvPr>
                <p:cNvGrpSpPr/>
                <p:nvPr/>
              </p:nvGrpSpPr>
              <p:grpSpPr>
                <a:xfrm>
                  <a:off x="299114" y="4045609"/>
                  <a:ext cx="4417737" cy="676196"/>
                  <a:chOff x="299114" y="4045609"/>
                  <a:chExt cx="4417737" cy="676196"/>
                </a:xfrm>
              </p:grpSpPr>
              <p:sp>
                <p:nvSpPr>
                  <p:cNvPr id="21" name="Rectangle 20">
                    <a:extLst>
                      <a:ext uri="{FF2B5EF4-FFF2-40B4-BE49-F238E27FC236}">
                        <a16:creationId xmlns:a16="http://schemas.microsoft.com/office/drawing/2014/main" id="{5ED500F7-22C5-581C-AEC0-837C8FBE90F2}"/>
                      </a:ext>
                    </a:extLst>
                  </p:cNvPr>
                  <p:cNvSpPr/>
                  <p:nvPr/>
                </p:nvSpPr>
                <p:spPr>
                  <a:xfrm>
                    <a:off x="1617790" y="4210619"/>
                    <a:ext cx="3099061" cy="125438"/>
                  </a:xfrm>
                  <a:prstGeom prst="rect">
                    <a:avLst/>
                  </a:prstGeom>
                  <a:solidFill>
                    <a:schemeClr val="bg1">
                      <a:lumMod val="85000"/>
                    </a:schemeClr>
                  </a:solidFill>
                  <a:ln w="317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grpSp>
                <p:nvGrpSpPr>
                  <p:cNvPr id="22" name="Group 21">
                    <a:extLst>
                      <a:ext uri="{FF2B5EF4-FFF2-40B4-BE49-F238E27FC236}">
                        <a16:creationId xmlns:a16="http://schemas.microsoft.com/office/drawing/2014/main" id="{9AC52C3D-5436-3F9C-AF02-B27C63BE9AA2}"/>
                      </a:ext>
                    </a:extLst>
                  </p:cNvPr>
                  <p:cNvGrpSpPr/>
                  <p:nvPr/>
                </p:nvGrpSpPr>
                <p:grpSpPr>
                  <a:xfrm>
                    <a:off x="299114" y="4045609"/>
                    <a:ext cx="1261979" cy="456772"/>
                    <a:chOff x="299114" y="4045609"/>
                    <a:chExt cx="1261979" cy="456772"/>
                  </a:xfrm>
                </p:grpSpPr>
                <p:sp>
                  <p:nvSpPr>
                    <p:cNvPr id="29" name="TextBox 39">
                      <a:extLst>
                        <a:ext uri="{FF2B5EF4-FFF2-40B4-BE49-F238E27FC236}">
                          <a16:creationId xmlns:a16="http://schemas.microsoft.com/office/drawing/2014/main" id="{C3E91E77-5F29-C6CC-B2E7-274AFC2342EF}"/>
                        </a:ext>
                      </a:extLst>
                    </p:cNvPr>
                    <p:cNvSpPr txBox="1"/>
                    <p:nvPr/>
                  </p:nvSpPr>
                  <p:spPr>
                    <a:xfrm>
                      <a:off x="299114" y="4045609"/>
                      <a:ext cx="1190641" cy="438928"/>
                    </a:xfrm>
                    <a:prstGeom prst="rect">
                      <a:avLst/>
                    </a:prstGeom>
                    <a:noFill/>
                  </p:spPr>
                  <p:txBody>
                    <a:bodyPr wrap="square" rtlCol="0">
                      <a:noAutofit/>
                    </a:bodyPr>
                    <a:lstStyle/>
                    <a:p>
                      <a:pPr algn="ctr">
                        <a:lnSpc>
                          <a:spcPct val="115000"/>
                        </a:lnSpc>
                      </a:pPr>
                      <a:r>
                        <a:rPr lang="en-US" sz="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0.0375 in</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9FF543CF-21F0-F5E4-741B-CEC535BFFB0F}"/>
                        </a:ext>
                      </a:extLst>
                    </p:cNvPr>
                    <p:cNvCxnSpPr>
                      <a:cxnSpLocks/>
                    </p:cNvCxnSpPr>
                    <p:nvPr/>
                  </p:nvCxnSpPr>
                  <p:spPr>
                    <a:xfrm>
                      <a:off x="1491096" y="4337281"/>
                      <a:ext cx="0" cy="165100"/>
                    </a:xfrm>
                    <a:prstGeom prst="straightConnector1">
                      <a:avLst/>
                    </a:prstGeom>
                    <a:ln w="6350">
                      <a:solidFill>
                        <a:srgbClr val="FF0000"/>
                      </a:solidFill>
                      <a:miter lim="800000"/>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BAEF805-2325-8095-13C3-F038AE3888CD}"/>
                        </a:ext>
                      </a:extLst>
                    </p:cNvPr>
                    <p:cNvCxnSpPr>
                      <a:cxnSpLocks/>
                    </p:cNvCxnSpPr>
                    <p:nvPr/>
                  </p:nvCxnSpPr>
                  <p:spPr>
                    <a:xfrm rot="10800000">
                      <a:off x="1491096" y="4045609"/>
                      <a:ext cx="0" cy="165100"/>
                    </a:xfrm>
                    <a:prstGeom prst="straightConnector1">
                      <a:avLst/>
                    </a:prstGeom>
                    <a:ln w="6350">
                      <a:solidFill>
                        <a:srgbClr val="FF0000"/>
                      </a:solidFill>
                      <a:miter lim="800000"/>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FC49A43-B5A3-A5B6-BBC6-C78A33F5F1A3}"/>
                        </a:ext>
                      </a:extLst>
                    </p:cNvPr>
                    <p:cNvCxnSpPr>
                      <a:cxnSpLocks/>
                    </p:cNvCxnSpPr>
                    <p:nvPr/>
                  </p:nvCxnSpPr>
                  <p:spPr>
                    <a:xfrm>
                      <a:off x="1283451" y="4210709"/>
                      <a:ext cx="274320" cy="0"/>
                    </a:xfrm>
                    <a:prstGeom prst="line">
                      <a:avLst/>
                    </a:prstGeom>
                    <a:ln w="6350">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DA422A0-8668-D927-B60D-804B6AE6D9EF}"/>
                        </a:ext>
                      </a:extLst>
                    </p:cNvPr>
                    <p:cNvCxnSpPr>
                      <a:cxnSpLocks/>
                    </p:cNvCxnSpPr>
                    <p:nvPr/>
                  </p:nvCxnSpPr>
                  <p:spPr>
                    <a:xfrm>
                      <a:off x="1286773" y="4337281"/>
                      <a:ext cx="274320" cy="0"/>
                    </a:xfrm>
                    <a:prstGeom prst="line">
                      <a:avLst/>
                    </a:prstGeom>
                    <a:ln w="6350">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5A1B9C1-1652-3D7B-3871-25FA13514CBB}"/>
                      </a:ext>
                    </a:extLst>
                  </p:cNvPr>
                  <p:cNvGrpSpPr/>
                  <p:nvPr/>
                </p:nvGrpSpPr>
                <p:grpSpPr>
                  <a:xfrm>
                    <a:off x="1617789" y="4282875"/>
                    <a:ext cx="3099062" cy="438930"/>
                    <a:chOff x="1617789" y="4282875"/>
                    <a:chExt cx="3099062" cy="438930"/>
                  </a:xfrm>
                </p:grpSpPr>
                <p:cxnSp>
                  <p:nvCxnSpPr>
                    <p:cNvPr id="24" name="Straight Connector 23">
                      <a:extLst>
                        <a:ext uri="{FF2B5EF4-FFF2-40B4-BE49-F238E27FC236}">
                          <a16:creationId xmlns:a16="http://schemas.microsoft.com/office/drawing/2014/main" id="{8D74A1BD-B56F-28AB-2A31-16DFFC726D17}"/>
                        </a:ext>
                      </a:extLst>
                    </p:cNvPr>
                    <p:cNvCxnSpPr>
                      <a:cxnSpLocks/>
                    </p:cNvCxnSpPr>
                    <p:nvPr/>
                  </p:nvCxnSpPr>
                  <p:spPr>
                    <a:xfrm rot="5400000">
                      <a:off x="1480629" y="4501575"/>
                      <a:ext cx="274320" cy="0"/>
                    </a:xfrm>
                    <a:prstGeom prst="line">
                      <a:avLst/>
                    </a:prstGeom>
                    <a:ln w="6350">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5" name="TextBox 35">
                      <a:extLst>
                        <a:ext uri="{FF2B5EF4-FFF2-40B4-BE49-F238E27FC236}">
                          <a16:creationId xmlns:a16="http://schemas.microsoft.com/office/drawing/2014/main" id="{1D4BD469-13D0-4A2D-4510-4B3BCADA7C24}"/>
                        </a:ext>
                      </a:extLst>
                    </p:cNvPr>
                    <p:cNvSpPr txBox="1"/>
                    <p:nvPr/>
                  </p:nvSpPr>
                  <p:spPr>
                    <a:xfrm>
                      <a:off x="2580601" y="4282875"/>
                      <a:ext cx="1190640" cy="438930"/>
                    </a:xfrm>
                    <a:prstGeom prst="rect">
                      <a:avLst/>
                    </a:prstGeom>
                    <a:noFill/>
                  </p:spPr>
                  <p:txBody>
                    <a:bodyPr wrap="square" rtlCol="0">
                      <a:noAutofit/>
                    </a:bodyPr>
                    <a:lstStyle/>
                    <a:p>
                      <a:pPr algn="ctr">
                        <a:lnSpc>
                          <a:spcPct val="115000"/>
                        </a:lnSpc>
                      </a:pPr>
                      <a:r>
                        <a:rPr lang="en-US" sz="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2.293 in</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229FBA03-B2DE-C8CD-0195-CD5075943CB0}"/>
                        </a:ext>
                      </a:extLst>
                    </p:cNvPr>
                    <p:cNvCxnSpPr>
                      <a:cxnSpLocks/>
                    </p:cNvCxnSpPr>
                    <p:nvPr/>
                  </p:nvCxnSpPr>
                  <p:spPr>
                    <a:xfrm rot="16200000">
                      <a:off x="2215389" y="3907215"/>
                      <a:ext cx="0" cy="1188720"/>
                    </a:xfrm>
                    <a:prstGeom prst="straightConnector1">
                      <a:avLst/>
                    </a:prstGeom>
                    <a:ln w="6350">
                      <a:solidFill>
                        <a:srgbClr val="FF0000"/>
                      </a:solidFill>
                      <a:miter lim="800000"/>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CEDBC13-9BAD-12CB-4BF7-5127F30E2C73}"/>
                        </a:ext>
                      </a:extLst>
                    </p:cNvPr>
                    <p:cNvCxnSpPr>
                      <a:cxnSpLocks/>
                    </p:cNvCxnSpPr>
                    <p:nvPr/>
                  </p:nvCxnSpPr>
                  <p:spPr>
                    <a:xfrm rot="16200000" flipH="1">
                      <a:off x="4579691" y="4500305"/>
                      <a:ext cx="274320" cy="0"/>
                    </a:xfrm>
                    <a:prstGeom prst="line">
                      <a:avLst/>
                    </a:prstGeom>
                    <a:ln w="6350">
                      <a:solidFill>
                        <a:srgbClr val="FF0000"/>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1A8269F-0F47-D779-CFC1-B5D2007BD546}"/>
                        </a:ext>
                      </a:extLst>
                    </p:cNvPr>
                    <p:cNvCxnSpPr>
                      <a:cxnSpLocks/>
                    </p:cNvCxnSpPr>
                    <p:nvPr/>
                  </p:nvCxnSpPr>
                  <p:spPr>
                    <a:xfrm rot="5400000" flipH="1">
                      <a:off x="4122491" y="3908114"/>
                      <a:ext cx="0" cy="1188720"/>
                    </a:xfrm>
                    <a:prstGeom prst="straightConnector1">
                      <a:avLst/>
                    </a:prstGeom>
                    <a:ln w="6350">
                      <a:solidFill>
                        <a:srgbClr val="FF0000"/>
                      </a:solidFill>
                      <a:miter lim="800000"/>
                      <a:headEnd type="stealth" w="sm" len="sm"/>
                      <a:tailEnd type="none" w="sm" len="sm"/>
                    </a:ln>
                  </p:spPr>
                  <p:style>
                    <a:lnRef idx="1">
                      <a:schemeClr val="accent1"/>
                    </a:lnRef>
                    <a:fillRef idx="0">
                      <a:schemeClr val="accent1"/>
                    </a:fillRef>
                    <a:effectRef idx="0">
                      <a:schemeClr val="accent1"/>
                    </a:effectRef>
                    <a:fontRef idx="minor">
                      <a:schemeClr val="tx1"/>
                    </a:fontRef>
                  </p:style>
                </p:cxnSp>
              </p:grpSp>
            </p:grpSp>
          </p:grpSp>
          <p:sp>
            <p:nvSpPr>
              <p:cNvPr id="14" name="Down Arrow 13">
                <a:extLst>
                  <a:ext uri="{FF2B5EF4-FFF2-40B4-BE49-F238E27FC236}">
                    <a16:creationId xmlns:a16="http://schemas.microsoft.com/office/drawing/2014/main" id="{FB15D182-7926-5B08-0831-CC6D2B6187BD}"/>
                  </a:ext>
                </a:extLst>
              </p:cNvPr>
              <p:cNvSpPr/>
              <p:nvPr/>
            </p:nvSpPr>
            <p:spPr>
              <a:xfrm>
                <a:off x="2446489" y="1297285"/>
                <a:ext cx="595628" cy="655982"/>
              </a:xfrm>
              <a:prstGeom prst="downArrow">
                <a:avLst/>
              </a:prstGeom>
              <a:solidFill>
                <a:srgbClr val="0432FF"/>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endParaRPr lang="en-US"/>
              </a:p>
            </p:txBody>
          </p:sp>
          <p:pic>
            <p:nvPicPr>
              <p:cNvPr id="15" name="Picture 14">
                <a:extLst>
                  <a:ext uri="{FF2B5EF4-FFF2-40B4-BE49-F238E27FC236}">
                    <a16:creationId xmlns:a16="http://schemas.microsoft.com/office/drawing/2014/main" id="{3CB1548F-767F-265B-4D4E-E4C5232544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31281" y="1704263"/>
                <a:ext cx="4114309" cy="3198491"/>
              </a:xfrm>
              <a:prstGeom prst="rect">
                <a:avLst/>
              </a:prstGeom>
            </p:spPr>
          </p:pic>
          <p:cxnSp>
            <p:nvCxnSpPr>
              <p:cNvPr id="16" name="Straight Arrow Connector 15">
                <a:extLst>
                  <a:ext uri="{FF2B5EF4-FFF2-40B4-BE49-F238E27FC236}">
                    <a16:creationId xmlns:a16="http://schemas.microsoft.com/office/drawing/2014/main" id="{33765847-B49C-EF0C-3D07-397B16414785}"/>
                  </a:ext>
                </a:extLst>
              </p:cNvPr>
              <p:cNvCxnSpPr>
                <a:cxnSpLocks/>
              </p:cNvCxnSpPr>
              <p:nvPr/>
            </p:nvCxnSpPr>
            <p:spPr>
              <a:xfrm flipH="1" flipV="1">
                <a:off x="4757618" y="2510002"/>
                <a:ext cx="2381582" cy="808795"/>
              </a:xfrm>
              <a:prstGeom prst="straightConnector1">
                <a:avLst/>
              </a:prstGeom>
              <a:ln w="9525">
                <a:solidFill>
                  <a:srgbClr val="FF0000">
                    <a:alpha val="60062"/>
                  </a:srgbClr>
                </a:solidFill>
                <a:miter lim="800000"/>
                <a:headEnd type="stealth"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DCC3962-8F51-7C13-F09C-EBB43C8781E1}"/>
                  </a:ext>
                </a:extLst>
              </p:cNvPr>
              <p:cNvCxnSpPr>
                <a:cxnSpLocks/>
              </p:cNvCxnSpPr>
              <p:nvPr/>
            </p:nvCxnSpPr>
            <p:spPr>
              <a:xfrm flipH="1">
                <a:off x="4741327" y="3544575"/>
                <a:ext cx="2397874" cy="720596"/>
              </a:xfrm>
              <a:prstGeom prst="straightConnector1">
                <a:avLst/>
              </a:prstGeom>
              <a:ln w="9525">
                <a:solidFill>
                  <a:srgbClr val="FF0000">
                    <a:alpha val="60062"/>
                  </a:srgbClr>
                </a:solidFill>
                <a:miter lim="800000"/>
                <a:headEnd type="stealth"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TextBox 153">
              <a:extLst>
                <a:ext uri="{FF2B5EF4-FFF2-40B4-BE49-F238E27FC236}">
                  <a16:creationId xmlns:a16="http://schemas.microsoft.com/office/drawing/2014/main" id="{2DC35268-2E6F-E348-9D89-CB2EAAE3081C}"/>
                </a:ext>
              </a:extLst>
            </p:cNvPr>
            <p:cNvSpPr txBox="1"/>
            <p:nvPr/>
          </p:nvSpPr>
          <p:spPr>
            <a:xfrm>
              <a:off x="1383324" y="2473885"/>
              <a:ext cx="378360" cy="245262"/>
            </a:xfrm>
            <a:prstGeom prst="rect">
              <a:avLst/>
            </a:prstGeom>
            <a:noFill/>
          </p:spPr>
          <p:txBody>
            <a:bodyPr wrap="square" rtlCol="0">
              <a:spAutoFit/>
            </a:bodyPr>
            <a:lstStyle/>
            <a:p>
              <a:pPr algn="ctr" fontAlgn="base">
                <a:lnSpc>
                  <a:spcPct val="115000"/>
                </a:lnSpc>
              </a:pPr>
              <a:r>
                <a:rPr lang="en-US" sz="1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154">
              <a:extLst>
                <a:ext uri="{FF2B5EF4-FFF2-40B4-BE49-F238E27FC236}">
                  <a16:creationId xmlns:a16="http://schemas.microsoft.com/office/drawing/2014/main" id="{051DF06A-8B28-E647-99FA-ACD1E4D4876F}"/>
                </a:ext>
              </a:extLst>
            </p:cNvPr>
            <p:cNvSpPr txBox="1"/>
            <p:nvPr/>
          </p:nvSpPr>
          <p:spPr>
            <a:xfrm>
              <a:off x="4501662" y="665324"/>
              <a:ext cx="378360" cy="245262"/>
            </a:xfrm>
            <a:prstGeom prst="rect">
              <a:avLst/>
            </a:prstGeom>
            <a:noFill/>
          </p:spPr>
          <p:txBody>
            <a:bodyPr wrap="square" rtlCol="0">
              <a:spAutoFit/>
            </a:bodyPr>
            <a:lstStyle/>
            <a:p>
              <a:pPr algn="ctr" fontAlgn="base">
                <a:lnSpc>
                  <a:spcPct val="115000"/>
                </a:lnSpc>
              </a:pPr>
              <a:r>
                <a:rPr lang="en-US" sz="1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155">
              <a:extLst>
                <a:ext uri="{FF2B5EF4-FFF2-40B4-BE49-F238E27FC236}">
                  <a16:creationId xmlns:a16="http://schemas.microsoft.com/office/drawing/2014/main" id="{43E61F11-6141-AF42-84CB-E91EFF88F8E8}"/>
                </a:ext>
              </a:extLst>
            </p:cNvPr>
            <p:cNvSpPr txBox="1"/>
            <p:nvPr/>
          </p:nvSpPr>
          <p:spPr>
            <a:xfrm>
              <a:off x="4501662" y="2473885"/>
              <a:ext cx="378360" cy="245262"/>
            </a:xfrm>
            <a:prstGeom prst="rect">
              <a:avLst/>
            </a:prstGeom>
            <a:noFill/>
          </p:spPr>
          <p:txBody>
            <a:bodyPr wrap="square" rtlCol="0">
              <a:spAutoFit/>
            </a:bodyPr>
            <a:lstStyle/>
            <a:p>
              <a:pPr algn="ctr" fontAlgn="base">
                <a:lnSpc>
                  <a:spcPct val="115000"/>
                </a:lnSpc>
              </a:pPr>
              <a:r>
                <a:rPr lang="en-US" sz="1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52" name="Group 151">
            <a:extLst>
              <a:ext uri="{FF2B5EF4-FFF2-40B4-BE49-F238E27FC236}">
                <a16:creationId xmlns:a16="http://schemas.microsoft.com/office/drawing/2014/main" id="{D50FB7C4-E46B-0506-CE37-C0C1F69AE263}"/>
              </a:ext>
            </a:extLst>
          </p:cNvPr>
          <p:cNvGrpSpPr>
            <a:grpSpLocks noChangeAspect="1"/>
          </p:cNvGrpSpPr>
          <p:nvPr/>
        </p:nvGrpSpPr>
        <p:grpSpPr>
          <a:xfrm>
            <a:off x="1696570" y="868748"/>
            <a:ext cx="3399234" cy="1839033"/>
            <a:chOff x="2193801" y="1093615"/>
            <a:chExt cx="1891665" cy="1023417"/>
          </a:xfrm>
        </p:grpSpPr>
        <p:sp>
          <p:nvSpPr>
            <p:cNvPr id="150" name="TextBox 8">
              <a:extLst>
                <a:ext uri="{FF2B5EF4-FFF2-40B4-BE49-F238E27FC236}">
                  <a16:creationId xmlns:a16="http://schemas.microsoft.com/office/drawing/2014/main" id="{0BC42FBC-83D4-28C4-896C-8ED7FF4EC2D6}"/>
                </a:ext>
              </a:extLst>
            </p:cNvPr>
            <p:cNvSpPr txBox="1"/>
            <p:nvPr/>
          </p:nvSpPr>
          <p:spPr>
            <a:xfrm>
              <a:off x="2193801" y="1093615"/>
              <a:ext cx="1891665" cy="202996"/>
            </a:xfrm>
            <a:prstGeom prst="rect">
              <a:avLst/>
            </a:prstGeom>
            <a:noFill/>
          </p:spPr>
          <p:txBody>
            <a:bodyPr wrap="square" rtlCol="0">
              <a:noAutofit/>
            </a:bodyPr>
            <a:lstStyle/>
            <a:p>
              <a:pPr algn="ctr">
                <a:lnSpc>
                  <a:spcPct val="9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PBW-6 Center Sample</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1" name="Picture 150">
              <a:extLst>
                <a:ext uri="{FF2B5EF4-FFF2-40B4-BE49-F238E27FC236}">
                  <a16:creationId xmlns:a16="http://schemas.microsoft.com/office/drawing/2014/main" id="{F36EE91B-A055-2CC5-B3A6-2228596400B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96341" y="1266132"/>
              <a:ext cx="1888490" cy="850900"/>
            </a:xfrm>
            <a:prstGeom prst="rect">
              <a:avLst/>
            </a:prstGeom>
          </p:spPr>
        </p:pic>
      </p:grpSp>
      <p:grpSp>
        <p:nvGrpSpPr>
          <p:cNvPr id="153" name="Group 152">
            <a:extLst>
              <a:ext uri="{FF2B5EF4-FFF2-40B4-BE49-F238E27FC236}">
                <a16:creationId xmlns:a16="http://schemas.microsoft.com/office/drawing/2014/main" id="{892E9BD0-A6BB-BAFB-15FE-FB09A912AFCC}"/>
              </a:ext>
            </a:extLst>
          </p:cNvPr>
          <p:cNvGrpSpPr>
            <a:grpSpLocks noChangeAspect="1"/>
          </p:cNvGrpSpPr>
          <p:nvPr/>
        </p:nvGrpSpPr>
        <p:grpSpPr>
          <a:xfrm>
            <a:off x="7909304" y="698007"/>
            <a:ext cx="3584415" cy="2929768"/>
            <a:chOff x="0" y="-15843"/>
            <a:chExt cx="5029200" cy="4488368"/>
          </a:xfrm>
        </p:grpSpPr>
        <p:pic>
          <p:nvPicPr>
            <p:cNvPr id="154" name="Picture 153" descr="Diagram, engineering drawing&#10;&#10;Description automatically generated">
              <a:extLst>
                <a:ext uri="{FF2B5EF4-FFF2-40B4-BE49-F238E27FC236}">
                  <a16:creationId xmlns:a16="http://schemas.microsoft.com/office/drawing/2014/main" id="{61DEFD36-74C3-A17C-D37E-F24ED9B3B1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17695"/>
              <a:ext cx="5029200" cy="4354830"/>
            </a:xfrm>
            <a:prstGeom prst="rect">
              <a:avLst/>
            </a:prstGeom>
          </p:spPr>
        </p:pic>
        <p:sp>
          <p:nvSpPr>
            <p:cNvPr id="155" name="Text Box 129">
              <a:extLst>
                <a:ext uri="{FF2B5EF4-FFF2-40B4-BE49-F238E27FC236}">
                  <a16:creationId xmlns:a16="http://schemas.microsoft.com/office/drawing/2014/main" id="{BA0A8662-5780-D365-DD01-59D316E2BFDF}"/>
                </a:ext>
              </a:extLst>
            </p:cNvPr>
            <p:cNvSpPr txBox="1"/>
            <p:nvPr/>
          </p:nvSpPr>
          <p:spPr>
            <a:xfrm>
              <a:off x="1099873" y="-15843"/>
              <a:ext cx="1362710" cy="267076"/>
            </a:xfrm>
            <a:prstGeom prst="rect">
              <a:avLst/>
            </a:prstGeom>
            <a:noFill/>
            <a:ln w="6350">
              <a:noFill/>
            </a:ln>
            <a:effectLst/>
            <a:extLst>
              <a:ext uri="{C572A759-6A51-4108-AA02-DFA0A04FC94B}">
                <ma14:wrappingTextBoxFlag xmlns:lc="http://schemas.openxmlformats.org/drawingml/2006/lockedCanvas" xmlns="" xmlns:ma14="http://schemas.microsoft.com/office/mac/drawingml/2011/main"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0" numCol="1" spcCol="0" rtlCol="0" fromWordArt="0" anchor="t" anchorCtr="0" forceAA="0" compatLnSpc="1">
              <a:prstTxWarp prst="textNoShape">
                <a:avLst/>
              </a:prstTxWarp>
              <a:noAutofit/>
            </a:bodyPr>
            <a:lstStyle/>
            <a:p>
              <a:pPr algn="ctr">
                <a:lnSpc>
                  <a:spcPct val="115000"/>
                </a:lnSpc>
              </a:pPr>
              <a:r>
                <a:rPr lang="en-US" sz="10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Top of Sample</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6" name="Text Box 130">
              <a:extLst>
                <a:ext uri="{FF2B5EF4-FFF2-40B4-BE49-F238E27FC236}">
                  <a16:creationId xmlns:a16="http://schemas.microsoft.com/office/drawing/2014/main" id="{B62BA442-D311-3404-78C7-73F8C866AAF2}"/>
                </a:ext>
              </a:extLst>
            </p:cNvPr>
            <p:cNvSpPr txBox="1"/>
            <p:nvPr/>
          </p:nvSpPr>
          <p:spPr>
            <a:xfrm>
              <a:off x="819961" y="3747598"/>
              <a:ext cx="1936144" cy="320037"/>
            </a:xfrm>
            <a:prstGeom prst="rect">
              <a:avLst/>
            </a:prstGeom>
            <a:noFill/>
            <a:ln w="6350">
              <a:noFill/>
            </a:ln>
            <a:effectLst/>
            <a:extLst>
              <a:ext uri="{C572A759-6A51-4108-AA02-DFA0A04FC94B}">
                <ma14:wrappingTextBoxFlag xmlns:lc="http://schemas.openxmlformats.org/drawingml/2006/lockedCanvas" xmlns="" xmlns:ma14="http://schemas.microsoft.com/office/mac/drawingml/2011/main"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0" numCol="1" spcCol="0" rtlCol="0" fromWordArt="0" anchor="t" anchorCtr="0" forceAA="0" compatLnSpc="1">
              <a:prstTxWarp prst="textNoShape">
                <a:avLst/>
              </a:prstTxWarp>
              <a:spAutoFit/>
            </a:bodyPr>
            <a:lstStyle/>
            <a:p>
              <a:pPr algn="ctr">
                <a:lnSpc>
                  <a:spcPct val="115000"/>
                </a:lnSpc>
              </a:pPr>
              <a:r>
                <a:rPr lang="en-US" sz="10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Bottom of Sample</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57" name="Picture 156" descr="Diagram&#10;&#10;Description automatically generated">
            <a:extLst>
              <a:ext uri="{FF2B5EF4-FFF2-40B4-BE49-F238E27FC236}">
                <a16:creationId xmlns:a16="http://schemas.microsoft.com/office/drawing/2014/main" id="{1E2C5160-E5E5-3522-8ACE-B1A9B1418A3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46884" y="3867175"/>
            <a:ext cx="3584415" cy="2749296"/>
          </a:xfrm>
          <a:prstGeom prst="rect">
            <a:avLst/>
          </a:prstGeom>
        </p:spPr>
      </p:pic>
    </p:spTree>
    <p:extLst>
      <p:ext uri="{BB962C8B-B14F-4D97-AF65-F5344CB8AC3E}">
        <p14:creationId xmlns:p14="http://schemas.microsoft.com/office/powerpoint/2010/main" val="2619001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0976B-18B2-E188-4DE6-11E7ACBDC3CC}"/>
              </a:ext>
            </a:extLst>
          </p:cNvPr>
          <p:cNvSpPr>
            <a:spLocks noGrp="1"/>
          </p:cNvSpPr>
          <p:nvPr>
            <p:ph type="title"/>
          </p:nvPr>
        </p:nvSpPr>
        <p:spPr>
          <a:xfrm>
            <a:off x="431244" y="75497"/>
            <a:ext cx="11422261" cy="535392"/>
          </a:xfrm>
        </p:spPr>
        <p:txBody>
          <a:bodyPr/>
          <a:lstStyle/>
          <a:p>
            <a:r>
              <a:rPr lang="en-US" dirty="0"/>
              <a:t>The sample thicknesses are not as-expected</a:t>
            </a:r>
          </a:p>
        </p:txBody>
      </p:sp>
      <p:grpSp>
        <p:nvGrpSpPr>
          <p:cNvPr id="8" name="Group 7">
            <a:extLst>
              <a:ext uri="{FF2B5EF4-FFF2-40B4-BE49-F238E27FC236}">
                <a16:creationId xmlns:a16="http://schemas.microsoft.com/office/drawing/2014/main" id="{6245E4A6-D374-8B86-6EA4-55928DF81F8C}"/>
              </a:ext>
            </a:extLst>
          </p:cNvPr>
          <p:cNvGrpSpPr>
            <a:grpSpLocks noChangeAspect="1"/>
          </p:cNvGrpSpPr>
          <p:nvPr/>
        </p:nvGrpSpPr>
        <p:grpSpPr>
          <a:xfrm>
            <a:off x="820652" y="1228534"/>
            <a:ext cx="4835179" cy="1863818"/>
            <a:chOff x="2104240" y="357894"/>
            <a:chExt cx="8073089" cy="3111935"/>
          </a:xfrm>
        </p:grpSpPr>
        <p:sp>
          <p:nvSpPr>
            <p:cNvPr id="4" name="Title 1">
              <a:extLst>
                <a:ext uri="{FF2B5EF4-FFF2-40B4-BE49-F238E27FC236}">
                  <a16:creationId xmlns:a16="http://schemas.microsoft.com/office/drawing/2014/main" id="{7C998A68-AF25-A4FB-6A6C-4038243ED083}"/>
                </a:ext>
              </a:extLst>
            </p:cNvPr>
            <p:cNvSpPr txBox="1">
              <a:spLocks/>
            </p:cNvSpPr>
            <p:nvPr/>
          </p:nvSpPr>
          <p:spPr bwMode="auto">
            <a:xfrm>
              <a:off x="2104242" y="357894"/>
              <a:ext cx="8073087" cy="570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199" b="0" kern="1200" baseline="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2999">
                  <a:solidFill>
                    <a:srgbClr val="006C3A"/>
                  </a:solidFill>
                  <a:latin typeface="Arial Black" pitchFamily="34" charset="0"/>
                </a:defRPr>
              </a:lvl2pPr>
              <a:lvl3pPr algn="l" rtl="0" eaLnBrk="1" fontAlgn="base" hangingPunct="1">
                <a:lnSpc>
                  <a:spcPct val="85000"/>
                </a:lnSpc>
                <a:spcBef>
                  <a:spcPct val="0"/>
                </a:spcBef>
                <a:spcAft>
                  <a:spcPct val="0"/>
                </a:spcAft>
                <a:defRPr sz="2999">
                  <a:solidFill>
                    <a:srgbClr val="006C3A"/>
                  </a:solidFill>
                  <a:latin typeface="Arial Black" pitchFamily="34" charset="0"/>
                </a:defRPr>
              </a:lvl3pPr>
              <a:lvl4pPr algn="l" rtl="0" eaLnBrk="1" fontAlgn="base" hangingPunct="1">
                <a:lnSpc>
                  <a:spcPct val="85000"/>
                </a:lnSpc>
                <a:spcBef>
                  <a:spcPct val="0"/>
                </a:spcBef>
                <a:spcAft>
                  <a:spcPct val="0"/>
                </a:spcAft>
                <a:defRPr sz="2999">
                  <a:solidFill>
                    <a:srgbClr val="006C3A"/>
                  </a:solidFill>
                  <a:latin typeface="Arial Black" pitchFamily="34" charset="0"/>
                </a:defRPr>
              </a:lvl4pPr>
              <a:lvl5pPr algn="l" rtl="0" eaLnBrk="1" fontAlgn="base" hangingPunct="1">
                <a:lnSpc>
                  <a:spcPct val="85000"/>
                </a:lnSpc>
                <a:spcBef>
                  <a:spcPct val="0"/>
                </a:spcBef>
                <a:spcAft>
                  <a:spcPct val="0"/>
                </a:spcAft>
                <a:defRPr sz="2999">
                  <a:solidFill>
                    <a:srgbClr val="006C3A"/>
                  </a:solidFill>
                  <a:latin typeface="Arial Black" pitchFamily="34" charset="0"/>
                </a:defRPr>
              </a:lvl5pPr>
              <a:lvl6pPr marL="457063" algn="l" rtl="0" eaLnBrk="1" fontAlgn="base" hangingPunct="1">
                <a:lnSpc>
                  <a:spcPct val="85000"/>
                </a:lnSpc>
                <a:spcBef>
                  <a:spcPct val="0"/>
                </a:spcBef>
                <a:spcAft>
                  <a:spcPct val="0"/>
                </a:spcAft>
                <a:defRPr sz="2999">
                  <a:solidFill>
                    <a:srgbClr val="006C3A"/>
                  </a:solidFill>
                  <a:latin typeface="Arial Black" pitchFamily="34" charset="0"/>
                </a:defRPr>
              </a:lvl6pPr>
              <a:lvl7pPr marL="914126" algn="l" rtl="0" eaLnBrk="1" fontAlgn="base" hangingPunct="1">
                <a:lnSpc>
                  <a:spcPct val="85000"/>
                </a:lnSpc>
                <a:spcBef>
                  <a:spcPct val="0"/>
                </a:spcBef>
                <a:spcAft>
                  <a:spcPct val="0"/>
                </a:spcAft>
                <a:defRPr sz="2999">
                  <a:solidFill>
                    <a:srgbClr val="006C3A"/>
                  </a:solidFill>
                  <a:latin typeface="Arial Black" pitchFamily="34" charset="0"/>
                </a:defRPr>
              </a:lvl7pPr>
              <a:lvl8pPr marL="1371189" algn="l" rtl="0" eaLnBrk="1" fontAlgn="base" hangingPunct="1">
                <a:lnSpc>
                  <a:spcPct val="85000"/>
                </a:lnSpc>
                <a:spcBef>
                  <a:spcPct val="0"/>
                </a:spcBef>
                <a:spcAft>
                  <a:spcPct val="0"/>
                </a:spcAft>
                <a:defRPr sz="2999">
                  <a:solidFill>
                    <a:srgbClr val="006C3A"/>
                  </a:solidFill>
                  <a:latin typeface="Arial Black" pitchFamily="34" charset="0"/>
                </a:defRPr>
              </a:lvl8pPr>
              <a:lvl9pPr marL="1828251" algn="l" rtl="0" eaLnBrk="1" fontAlgn="base" hangingPunct="1">
                <a:lnSpc>
                  <a:spcPct val="85000"/>
                </a:lnSpc>
                <a:spcBef>
                  <a:spcPct val="0"/>
                </a:spcBef>
                <a:spcAft>
                  <a:spcPct val="0"/>
                </a:spcAft>
                <a:defRPr sz="2999">
                  <a:solidFill>
                    <a:srgbClr val="006C3A"/>
                  </a:solidFill>
                  <a:latin typeface="Arial Black" pitchFamily="34" charset="0"/>
                </a:defRPr>
              </a:lvl9pPr>
            </a:lstStyle>
            <a:p>
              <a:pPr algn="ctr"/>
              <a:r>
                <a:rPr lang="en-US" sz="1800" dirty="0"/>
                <a:t>Measurements from images</a:t>
              </a:r>
            </a:p>
          </p:txBody>
        </p:sp>
        <p:pic>
          <p:nvPicPr>
            <p:cNvPr id="5" name="Picture 4">
              <a:extLst>
                <a:ext uri="{FF2B5EF4-FFF2-40B4-BE49-F238E27FC236}">
                  <a16:creationId xmlns:a16="http://schemas.microsoft.com/office/drawing/2014/main" id="{B30A69E3-3C61-8D54-D4BD-80AA7BDAF169}"/>
                </a:ext>
              </a:extLst>
            </p:cNvPr>
            <p:cNvPicPr>
              <a:picLocks noChangeAspect="1"/>
            </p:cNvPicPr>
            <p:nvPr/>
          </p:nvPicPr>
          <p:blipFill>
            <a:blip r:embed="rId2"/>
            <a:stretch>
              <a:fillRect/>
            </a:stretch>
          </p:blipFill>
          <p:spPr>
            <a:xfrm>
              <a:off x="2104240" y="928302"/>
              <a:ext cx="8073089" cy="2541527"/>
            </a:xfrm>
            <a:prstGeom prst="rect">
              <a:avLst/>
            </a:prstGeom>
          </p:spPr>
        </p:pic>
      </p:grpSp>
      <p:graphicFrame>
        <p:nvGraphicFramePr>
          <p:cNvPr id="6" name="Table 5">
            <a:extLst>
              <a:ext uri="{FF2B5EF4-FFF2-40B4-BE49-F238E27FC236}">
                <a16:creationId xmlns:a16="http://schemas.microsoft.com/office/drawing/2014/main" id="{0D043F38-7AAA-D069-D352-8A1821DBD766}"/>
              </a:ext>
            </a:extLst>
          </p:cNvPr>
          <p:cNvGraphicFramePr>
            <a:graphicFrameLocks noGrp="1"/>
          </p:cNvGraphicFramePr>
          <p:nvPr>
            <p:extLst>
              <p:ext uri="{D42A27DB-BD31-4B8C-83A1-F6EECF244321}">
                <p14:modId xmlns:p14="http://schemas.microsoft.com/office/powerpoint/2010/main" val="1317887940"/>
              </p:ext>
            </p:extLst>
          </p:nvPr>
        </p:nvGraphicFramePr>
        <p:xfrm>
          <a:off x="699293" y="4051629"/>
          <a:ext cx="5070136" cy="1679192"/>
        </p:xfrm>
        <a:graphic>
          <a:graphicData uri="http://schemas.openxmlformats.org/drawingml/2006/table">
            <a:tbl>
              <a:tblPr/>
              <a:tblGrid>
                <a:gridCol w="784150">
                  <a:extLst>
                    <a:ext uri="{9D8B030D-6E8A-4147-A177-3AD203B41FA5}">
                      <a16:colId xmlns:a16="http://schemas.microsoft.com/office/drawing/2014/main" val="2104187391"/>
                    </a:ext>
                  </a:extLst>
                </a:gridCol>
                <a:gridCol w="884105">
                  <a:extLst>
                    <a:ext uri="{9D8B030D-6E8A-4147-A177-3AD203B41FA5}">
                      <a16:colId xmlns:a16="http://schemas.microsoft.com/office/drawing/2014/main" val="1688890669"/>
                    </a:ext>
                  </a:extLst>
                </a:gridCol>
                <a:gridCol w="800819">
                  <a:extLst>
                    <a:ext uri="{9D8B030D-6E8A-4147-A177-3AD203B41FA5}">
                      <a16:colId xmlns:a16="http://schemas.microsoft.com/office/drawing/2014/main" val="326704988"/>
                    </a:ext>
                  </a:extLst>
                </a:gridCol>
                <a:gridCol w="1345377">
                  <a:extLst>
                    <a:ext uri="{9D8B030D-6E8A-4147-A177-3AD203B41FA5}">
                      <a16:colId xmlns:a16="http://schemas.microsoft.com/office/drawing/2014/main" val="3195483"/>
                    </a:ext>
                  </a:extLst>
                </a:gridCol>
                <a:gridCol w="1255685">
                  <a:extLst>
                    <a:ext uri="{9D8B030D-6E8A-4147-A177-3AD203B41FA5}">
                      <a16:colId xmlns:a16="http://schemas.microsoft.com/office/drawing/2014/main" val="2722027049"/>
                    </a:ext>
                  </a:extLst>
                </a:gridCol>
              </a:tblGrid>
              <a:tr h="472402">
                <a:tc>
                  <a:txBody>
                    <a:bodyPr/>
                    <a:lstStyle/>
                    <a:p>
                      <a:pPr algn="ctr" fontAlgn="b"/>
                      <a:r>
                        <a:rPr lang="en-US" sz="1400" b="1" i="0" u="none" strike="noStrike" dirty="0">
                          <a:solidFill>
                            <a:srgbClr val="000000"/>
                          </a:solidFill>
                          <a:effectLst/>
                          <a:latin typeface="Aptos Narrow" panose="020B0004020202020204" pitchFamily="34" charset="0"/>
                        </a:rPr>
                        <a:t>Grain size [µm]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ptos Narrow" panose="020B0004020202020204" pitchFamily="34" charset="0"/>
                        </a:rPr>
                        <a:t>Grain size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ptos Narrow" panose="020B0004020202020204" pitchFamily="34" charset="0"/>
                        </a:rPr>
                        <a:t>Grain Size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ptos Narrow" panose="020B0004020202020204" pitchFamily="34" charset="0"/>
                        </a:rPr>
                        <a:t>Thickness for x7 (grains needed)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ptos Narrow" panose="020B0004020202020204" pitchFamily="34" charset="0"/>
                        </a:rPr>
                        <a:t>Thickness for x5 (grains needed)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2419641"/>
                  </a:ext>
                </a:extLst>
              </a:tr>
              <a:tr h="241358">
                <a:tc>
                  <a:txBody>
                    <a:bodyPr/>
                    <a:lstStyle/>
                    <a:p>
                      <a:pPr algn="ctr" fontAlgn="b"/>
                      <a:r>
                        <a:rPr lang="en-US" sz="1400" b="0" i="0" u="none" strike="noStrike">
                          <a:solidFill>
                            <a:srgbClr val="000000"/>
                          </a:solidFill>
                          <a:effectLst/>
                          <a:latin typeface="Aptos Narrow" panose="020B0004020202020204" pitchFamily="34" charset="0"/>
                        </a:rPr>
                        <a:t>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0.000125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0.00492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0.0344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0.0246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9965728"/>
                  </a:ext>
                </a:extLst>
              </a:tr>
              <a:tr h="241358">
                <a:tc>
                  <a:txBody>
                    <a:bodyPr/>
                    <a:lstStyle/>
                    <a:p>
                      <a:pPr algn="ctr" fontAlgn="b"/>
                      <a:r>
                        <a:rPr lang="en-US" sz="1400" b="0" i="0" u="none" strike="noStrike">
                          <a:solidFill>
                            <a:srgbClr val="000000"/>
                          </a:solidFill>
                          <a:effectLst/>
                          <a:latin typeface="Aptos Narrow" panose="020B000402020202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0.000150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0.00591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0.0295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588687"/>
                  </a:ext>
                </a:extLst>
              </a:tr>
              <a:tr h="241358">
                <a:tc>
                  <a:txBody>
                    <a:bodyPr/>
                    <a:lstStyle/>
                    <a:p>
                      <a:pPr algn="ctr" fontAlgn="b"/>
                      <a:r>
                        <a:rPr lang="en-US" sz="1400" b="0" i="0" u="none" strike="noStrike">
                          <a:solidFill>
                            <a:srgbClr val="000000"/>
                          </a:solidFill>
                          <a:effectLst/>
                          <a:latin typeface="Aptos Narrow" panose="020B000402020202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0.000175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0.00689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0.0482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0.0344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0401850"/>
                  </a:ext>
                </a:extLst>
              </a:tr>
              <a:tr h="241358">
                <a:tc>
                  <a:txBody>
                    <a:bodyPr/>
                    <a:lstStyle/>
                    <a:p>
                      <a:pPr algn="ctr" fontAlgn="b"/>
                      <a:r>
                        <a:rPr lang="en-US" sz="1400" b="0" i="0" u="none" strike="noStrike">
                          <a:solidFill>
                            <a:srgbClr val="000000"/>
                          </a:solidFill>
                          <a:effectLst/>
                          <a:latin typeface="Aptos Narrow" panose="020B000402020202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0.000200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0.00787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0.0551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0.0394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9317037"/>
                  </a:ext>
                </a:extLst>
              </a:tr>
              <a:tr h="241358">
                <a:tc>
                  <a:txBody>
                    <a:bodyPr/>
                    <a:lstStyle/>
                    <a:p>
                      <a:pPr algn="ctr" fontAlgn="b"/>
                      <a:r>
                        <a:rPr lang="en-US" sz="1400" b="0" i="0" u="none" strike="noStrike">
                          <a:solidFill>
                            <a:srgbClr val="000000"/>
                          </a:solidFill>
                          <a:effectLst/>
                          <a:latin typeface="Aptos Narrow" panose="020B000402020202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Aptos Narrow" panose="020B0004020202020204" pitchFamily="34" charset="0"/>
                        </a:rPr>
                        <a:t>0.000225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0.00886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0.0620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ptos Narrow" panose="020B0004020202020204" pitchFamily="34" charset="0"/>
                        </a:rPr>
                        <a:t>0.0443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4261318"/>
                  </a:ext>
                </a:extLst>
              </a:tr>
            </a:tbl>
          </a:graphicData>
        </a:graphic>
      </p:graphicFrame>
      <p:sp>
        <p:nvSpPr>
          <p:cNvPr id="7" name="Title 1">
            <a:extLst>
              <a:ext uri="{FF2B5EF4-FFF2-40B4-BE49-F238E27FC236}">
                <a16:creationId xmlns:a16="http://schemas.microsoft.com/office/drawing/2014/main" id="{40DF648B-17E8-B868-7ECB-3C16F3A49152}"/>
              </a:ext>
            </a:extLst>
          </p:cNvPr>
          <p:cNvSpPr txBox="1">
            <a:spLocks/>
          </p:cNvSpPr>
          <p:nvPr/>
        </p:nvSpPr>
        <p:spPr bwMode="auto">
          <a:xfrm>
            <a:off x="699292" y="3709997"/>
            <a:ext cx="4956538" cy="3416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199" b="0" kern="1200" baseline="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2999">
                <a:solidFill>
                  <a:srgbClr val="006C3A"/>
                </a:solidFill>
                <a:latin typeface="Arial Black" pitchFamily="34" charset="0"/>
              </a:defRPr>
            </a:lvl2pPr>
            <a:lvl3pPr algn="l" rtl="0" eaLnBrk="1" fontAlgn="base" hangingPunct="1">
              <a:lnSpc>
                <a:spcPct val="85000"/>
              </a:lnSpc>
              <a:spcBef>
                <a:spcPct val="0"/>
              </a:spcBef>
              <a:spcAft>
                <a:spcPct val="0"/>
              </a:spcAft>
              <a:defRPr sz="2999">
                <a:solidFill>
                  <a:srgbClr val="006C3A"/>
                </a:solidFill>
                <a:latin typeface="Arial Black" pitchFamily="34" charset="0"/>
              </a:defRPr>
            </a:lvl3pPr>
            <a:lvl4pPr algn="l" rtl="0" eaLnBrk="1" fontAlgn="base" hangingPunct="1">
              <a:lnSpc>
                <a:spcPct val="85000"/>
              </a:lnSpc>
              <a:spcBef>
                <a:spcPct val="0"/>
              </a:spcBef>
              <a:spcAft>
                <a:spcPct val="0"/>
              </a:spcAft>
              <a:defRPr sz="2999">
                <a:solidFill>
                  <a:srgbClr val="006C3A"/>
                </a:solidFill>
                <a:latin typeface="Arial Black" pitchFamily="34" charset="0"/>
              </a:defRPr>
            </a:lvl4pPr>
            <a:lvl5pPr algn="l" rtl="0" eaLnBrk="1" fontAlgn="base" hangingPunct="1">
              <a:lnSpc>
                <a:spcPct val="85000"/>
              </a:lnSpc>
              <a:spcBef>
                <a:spcPct val="0"/>
              </a:spcBef>
              <a:spcAft>
                <a:spcPct val="0"/>
              </a:spcAft>
              <a:defRPr sz="2999">
                <a:solidFill>
                  <a:srgbClr val="006C3A"/>
                </a:solidFill>
                <a:latin typeface="Arial Black" pitchFamily="34" charset="0"/>
              </a:defRPr>
            </a:lvl5pPr>
            <a:lvl6pPr marL="457063" algn="l" rtl="0" eaLnBrk="1" fontAlgn="base" hangingPunct="1">
              <a:lnSpc>
                <a:spcPct val="85000"/>
              </a:lnSpc>
              <a:spcBef>
                <a:spcPct val="0"/>
              </a:spcBef>
              <a:spcAft>
                <a:spcPct val="0"/>
              </a:spcAft>
              <a:defRPr sz="2999">
                <a:solidFill>
                  <a:srgbClr val="006C3A"/>
                </a:solidFill>
                <a:latin typeface="Arial Black" pitchFamily="34" charset="0"/>
              </a:defRPr>
            </a:lvl6pPr>
            <a:lvl7pPr marL="914126" algn="l" rtl="0" eaLnBrk="1" fontAlgn="base" hangingPunct="1">
              <a:lnSpc>
                <a:spcPct val="85000"/>
              </a:lnSpc>
              <a:spcBef>
                <a:spcPct val="0"/>
              </a:spcBef>
              <a:spcAft>
                <a:spcPct val="0"/>
              </a:spcAft>
              <a:defRPr sz="2999">
                <a:solidFill>
                  <a:srgbClr val="006C3A"/>
                </a:solidFill>
                <a:latin typeface="Arial Black" pitchFamily="34" charset="0"/>
              </a:defRPr>
            </a:lvl7pPr>
            <a:lvl8pPr marL="1371189" algn="l" rtl="0" eaLnBrk="1" fontAlgn="base" hangingPunct="1">
              <a:lnSpc>
                <a:spcPct val="85000"/>
              </a:lnSpc>
              <a:spcBef>
                <a:spcPct val="0"/>
              </a:spcBef>
              <a:spcAft>
                <a:spcPct val="0"/>
              </a:spcAft>
              <a:defRPr sz="2999">
                <a:solidFill>
                  <a:srgbClr val="006C3A"/>
                </a:solidFill>
                <a:latin typeface="Arial Black" pitchFamily="34" charset="0"/>
              </a:defRPr>
            </a:lvl8pPr>
            <a:lvl9pPr marL="1828251" algn="l" rtl="0" eaLnBrk="1" fontAlgn="base" hangingPunct="1">
              <a:lnSpc>
                <a:spcPct val="85000"/>
              </a:lnSpc>
              <a:spcBef>
                <a:spcPct val="0"/>
              </a:spcBef>
              <a:spcAft>
                <a:spcPct val="0"/>
              </a:spcAft>
              <a:defRPr sz="2999">
                <a:solidFill>
                  <a:srgbClr val="006C3A"/>
                </a:solidFill>
                <a:latin typeface="Arial Black" pitchFamily="34" charset="0"/>
              </a:defRPr>
            </a:lvl9pPr>
          </a:lstStyle>
          <a:p>
            <a:pPr algn="ctr"/>
            <a:r>
              <a:rPr lang="en-US" sz="1800" dirty="0"/>
              <a:t>Size of tensile specimen needed</a:t>
            </a:r>
          </a:p>
        </p:txBody>
      </p:sp>
      <p:grpSp>
        <p:nvGrpSpPr>
          <p:cNvPr id="11" name="Group 10">
            <a:extLst>
              <a:ext uri="{FF2B5EF4-FFF2-40B4-BE49-F238E27FC236}">
                <a16:creationId xmlns:a16="http://schemas.microsoft.com/office/drawing/2014/main" id="{6C1F36C0-996C-CCB5-B751-743BC9F933A0}"/>
              </a:ext>
            </a:extLst>
          </p:cNvPr>
          <p:cNvGrpSpPr>
            <a:grpSpLocks noChangeAspect="1"/>
          </p:cNvGrpSpPr>
          <p:nvPr/>
        </p:nvGrpSpPr>
        <p:grpSpPr>
          <a:xfrm>
            <a:off x="6422573" y="1399350"/>
            <a:ext cx="5577840" cy="3636109"/>
            <a:chOff x="6988566" y="813358"/>
            <a:chExt cx="4012426" cy="2615642"/>
          </a:xfrm>
        </p:grpSpPr>
        <p:pic>
          <p:nvPicPr>
            <p:cNvPr id="9" name="Picture 8">
              <a:extLst>
                <a:ext uri="{FF2B5EF4-FFF2-40B4-BE49-F238E27FC236}">
                  <a16:creationId xmlns:a16="http://schemas.microsoft.com/office/drawing/2014/main" id="{1A8496E9-0AC2-1C99-1877-215E60A583C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988566" y="1103508"/>
              <a:ext cx="4012426" cy="2325492"/>
            </a:xfrm>
            <a:prstGeom prst="rect">
              <a:avLst/>
            </a:prstGeom>
          </p:spPr>
        </p:pic>
        <p:sp>
          <p:nvSpPr>
            <p:cNvPr id="10" name="Title 1">
              <a:extLst>
                <a:ext uri="{FF2B5EF4-FFF2-40B4-BE49-F238E27FC236}">
                  <a16:creationId xmlns:a16="http://schemas.microsoft.com/office/drawing/2014/main" id="{2105634A-0610-011F-DFB3-3F2A11DB07B8}"/>
                </a:ext>
              </a:extLst>
            </p:cNvPr>
            <p:cNvSpPr txBox="1">
              <a:spLocks/>
            </p:cNvSpPr>
            <p:nvPr/>
          </p:nvSpPr>
          <p:spPr bwMode="auto">
            <a:xfrm>
              <a:off x="7745206" y="813358"/>
              <a:ext cx="2490697" cy="3416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199" b="0" kern="1200" baseline="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2999">
                  <a:solidFill>
                    <a:srgbClr val="006C3A"/>
                  </a:solidFill>
                  <a:latin typeface="Arial Black" pitchFamily="34" charset="0"/>
                </a:defRPr>
              </a:lvl2pPr>
              <a:lvl3pPr algn="l" rtl="0" eaLnBrk="1" fontAlgn="base" hangingPunct="1">
                <a:lnSpc>
                  <a:spcPct val="85000"/>
                </a:lnSpc>
                <a:spcBef>
                  <a:spcPct val="0"/>
                </a:spcBef>
                <a:spcAft>
                  <a:spcPct val="0"/>
                </a:spcAft>
                <a:defRPr sz="2999">
                  <a:solidFill>
                    <a:srgbClr val="006C3A"/>
                  </a:solidFill>
                  <a:latin typeface="Arial Black" pitchFamily="34" charset="0"/>
                </a:defRPr>
              </a:lvl3pPr>
              <a:lvl4pPr algn="l" rtl="0" eaLnBrk="1" fontAlgn="base" hangingPunct="1">
                <a:lnSpc>
                  <a:spcPct val="85000"/>
                </a:lnSpc>
                <a:spcBef>
                  <a:spcPct val="0"/>
                </a:spcBef>
                <a:spcAft>
                  <a:spcPct val="0"/>
                </a:spcAft>
                <a:defRPr sz="2999">
                  <a:solidFill>
                    <a:srgbClr val="006C3A"/>
                  </a:solidFill>
                  <a:latin typeface="Arial Black" pitchFamily="34" charset="0"/>
                </a:defRPr>
              </a:lvl4pPr>
              <a:lvl5pPr algn="l" rtl="0" eaLnBrk="1" fontAlgn="base" hangingPunct="1">
                <a:lnSpc>
                  <a:spcPct val="85000"/>
                </a:lnSpc>
                <a:spcBef>
                  <a:spcPct val="0"/>
                </a:spcBef>
                <a:spcAft>
                  <a:spcPct val="0"/>
                </a:spcAft>
                <a:defRPr sz="2999">
                  <a:solidFill>
                    <a:srgbClr val="006C3A"/>
                  </a:solidFill>
                  <a:latin typeface="Arial Black" pitchFamily="34" charset="0"/>
                </a:defRPr>
              </a:lvl5pPr>
              <a:lvl6pPr marL="457063" algn="l" rtl="0" eaLnBrk="1" fontAlgn="base" hangingPunct="1">
                <a:lnSpc>
                  <a:spcPct val="85000"/>
                </a:lnSpc>
                <a:spcBef>
                  <a:spcPct val="0"/>
                </a:spcBef>
                <a:spcAft>
                  <a:spcPct val="0"/>
                </a:spcAft>
                <a:defRPr sz="2999">
                  <a:solidFill>
                    <a:srgbClr val="006C3A"/>
                  </a:solidFill>
                  <a:latin typeface="Arial Black" pitchFamily="34" charset="0"/>
                </a:defRPr>
              </a:lvl6pPr>
              <a:lvl7pPr marL="914126" algn="l" rtl="0" eaLnBrk="1" fontAlgn="base" hangingPunct="1">
                <a:lnSpc>
                  <a:spcPct val="85000"/>
                </a:lnSpc>
                <a:spcBef>
                  <a:spcPct val="0"/>
                </a:spcBef>
                <a:spcAft>
                  <a:spcPct val="0"/>
                </a:spcAft>
                <a:defRPr sz="2999">
                  <a:solidFill>
                    <a:srgbClr val="006C3A"/>
                  </a:solidFill>
                  <a:latin typeface="Arial Black" pitchFamily="34" charset="0"/>
                </a:defRPr>
              </a:lvl7pPr>
              <a:lvl8pPr marL="1371189" algn="l" rtl="0" eaLnBrk="1" fontAlgn="base" hangingPunct="1">
                <a:lnSpc>
                  <a:spcPct val="85000"/>
                </a:lnSpc>
                <a:spcBef>
                  <a:spcPct val="0"/>
                </a:spcBef>
                <a:spcAft>
                  <a:spcPct val="0"/>
                </a:spcAft>
                <a:defRPr sz="2999">
                  <a:solidFill>
                    <a:srgbClr val="006C3A"/>
                  </a:solidFill>
                  <a:latin typeface="Arial Black" pitchFamily="34" charset="0"/>
                </a:defRPr>
              </a:lvl8pPr>
              <a:lvl9pPr marL="1828251" algn="l" rtl="0" eaLnBrk="1" fontAlgn="base" hangingPunct="1">
                <a:lnSpc>
                  <a:spcPct val="85000"/>
                </a:lnSpc>
                <a:spcBef>
                  <a:spcPct val="0"/>
                </a:spcBef>
                <a:spcAft>
                  <a:spcPct val="0"/>
                </a:spcAft>
                <a:defRPr sz="2999">
                  <a:solidFill>
                    <a:srgbClr val="006C3A"/>
                  </a:solidFill>
                  <a:latin typeface="Arial Black" pitchFamily="34" charset="0"/>
                </a:defRPr>
              </a:lvl9pPr>
            </a:lstStyle>
            <a:p>
              <a:pPr algn="ctr"/>
              <a:r>
                <a:rPr lang="en-US" sz="1800" dirty="0"/>
                <a:t>Right Side Sample</a:t>
              </a:r>
            </a:p>
          </p:txBody>
        </p:sp>
      </p:grpSp>
    </p:spTree>
    <p:extLst>
      <p:ext uri="{BB962C8B-B14F-4D97-AF65-F5344CB8AC3E}">
        <p14:creationId xmlns:p14="http://schemas.microsoft.com/office/powerpoint/2010/main" val="2011821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Group 23"/>
          <p:cNvGrpSpPr>
            <a:grpSpLocks/>
          </p:cNvGrpSpPr>
          <p:nvPr/>
        </p:nvGrpSpPr>
        <p:grpSpPr bwMode="auto">
          <a:xfrm>
            <a:off x="1551604" y="622523"/>
            <a:ext cx="9175629" cy="6096000"/>
            <a:chOff x="-44329" y="724580"/>
            <a:chExt cx="9175629" cy="6096000"/>
          </a:xfrm>
        </p:grpSpPr>
        <p:pic>
          <p:nvPicPr>
            <p:cNvPr id="44035" name="Picture 4" descr="core_reg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24580"/>
              <a:ext cx="9131300" cy="609600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44036" name="Group 22"/>
            <p:cNvGrpSpPr>
              <a:grpSpLocks/>
            </p:cNvGrpSpPr>
            <p:nvPr/>
          </p:nvGrpSpPr>
          <p:grpSpPr bwMode="auto">
            <a:xfrm>
              <a:off x="-44329" y="1112423"/>
              <a:ext cx="9120272" cy="5133692"/>
              <a:chOff x="-44329" y="1112423"/>
              <a:chExt cx="9120272" cy="5133692"/>
            </a:xfrm>
          </p:grpSpPr>
          <p:sp>
            <p:nvSpPr>
              <p:cNvPr id="44037" name="Text Box 7"/>
              <p:cNvSpPr txBox="1">
                <a:spLocks noChangeArrowheads="1"/>
              </p:cNvSpPr>
              <p:nvPr/>
            </p:nvSpPr>
            <p:spPr bwMode="auto">
              <a:xfrm>
                <a:off x="6229432" y="2729925"/>
                <a:ext cx="1360140" cy="561522"/>
              </a:xfrm>
              <a:prstGeom prst="rect">
                <a:avLst/>
              </a:prstGeom>
              <a:noFill/>
              <a:ln w="9525">
                <a:noFill/>
                <a:miter lim="800000"/>
                <a:headEnd/>
                <a:tailEnd/>
              </a:ln>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000" dirty="0">
                    <a:solidFill>
                      <a:schemeClr val="bg2"/>
                    </a:solidFill>
                    <a:effectLst>
                      <a:outerShdw blurRad="50800" dist="38100" dir="2700000" algn="tl" rotWithShape="0">
                        <a:schemeClr val="tx1">
                          <a:alpha val="66000"/>
                        </a:schemeClr>
                      </a:outerShdw>
                    </a:effectLst>
                    <a:latin typeface="+mn-lt"/>
                  </a:rPr>
                  <a:t>Core Vessel</a:t>
                </a:r>
              </a:p>
            </p:txBody>
          </p:sp>
          <p:sp>
            <p:nvSpPr>
              <p:cNvPr id="44038" name="Line 9"/>
              <p:cNvSpPr>
                <a:spLocks noChangeShapeType="1"/>
              </p:cNvSpPr>
              <p:nvPr/>
            </p:nvSpPr>
            <p:spPr bwMode="auto">
              <a:xfrm flipH="1">
                <a:off x="4399152" y="1414958"/>
                <a:ext cx="1526097" cy="1314967"/>
              </a:xfrm>
              <a:prstGeom prst="line">
                <a:avLst/>
              </a:prstGeom>
              <a:noFill/>
              <a:ln w="15875">
                <a:solidFill>
                  <a:srgbClr val="FF0000">
                    <a:alpha val="74901"/>
                  </a:srgbClr>
                </a:solidFill>
                <a:round/>
                <a:headEnd/>
                <a:tailEnd type="stealth" w="lg" len="lg"/>
              </a:ln>
              <a:extLst>
                <a:ext uri="{909E8E84-426E-40dd-AFC4-6F175D3DCCD1}">
                  <a14:hiddenFill xmlns="" xmlns:a14="http://schemas.microsoft.com/office/drawing/2010/main">
                    <a:noFill/>
                  </a14:hiddenFill>
                </a:ext>
              </a:extLst>
            </p:spPr>
            <p:txBody>
              <a:bodyPr/>
              <a:lstStyle/>
              <a:p>
                <a:endParaRPr lang="en-US"/>
              </a:p>
            </p:txBody>
          </p:sp>
          <p:sp>
            <p:nvSpPr>
              <p:cNvPr id="44039" name="Line 10"/>
              <p:cNvSpPr>
                <a:spLocks noChangeShapeType="1"/>
              </p:cNvSpPr>
              <p:nvPr/>
            </p:nvSpPr>
            <p:spPr bwMode="auto">
              <a:xfrm flipH="1">
                <a:off x="5186359" y="2196525"/>
                <a:ext cx="699725" cy="475237"/>
              </a:xfrm>
              <a:prstGeom prst="line">
                <a:avLst/>
              </a:prstGeom>
              <a:noFill/>
              <a:ln w="15875">
                <a:solidFill>
                  <a:srgbClr val="FF0000">
                    <a:alpha val="74901"/>
                  </a:srgbClr>
                </a:solidFill>
                <a:round/>
                <a:headEnd/>
                <a:tailEnd type="stealth" w="lg" len="lg"/>
              </a:ln>
              <a:extLst>
                <a:ext uri="{909E8E84-426E-40dd-AFC4-6F175D3DCCD1}">
                  <a14:hiddenFill xmlns="" xmlns:a14="http://schemas.microsoft.com/office/drawing/2010/main">
                    <a:noFill/>
                  </a14:hiddenFill>
                </a:ext>
              </a:extLst>
            </p:spPr>
            <p:txBody>
              <a:bodyPr/>
              <a:lstStyle/>
              <a:p>
                <a:endParaRPr lang="en-US"/>
              </a:p>
            </p:txBody>
          </p:sp>
          <p:sp>
            <p:nvSpPr>
              <p:cNvPr id="44040" name="Line 11"/>
              <p:cNvSpPr>
                <a:spLocks noChangeShapeType="1"/>
              </p:cNvSpPr>
              <p:nvPr/>
            </p:nvSpPr>
            <p:spPr bwMode="auto">
              <a:xfrm flipH="1">
                <a:off x="5705376" y="3237925"/>
                <a:ext cx="776186" cy="657969"/>
              </a:xfrm>
              <a:prstGeom prst="line">
                <a:avLst/>
              </a:prstGeom>
              <a:noFill/>
              <a:ln w="15875">
                <a:solidFill>
                  <a:srgbClr val="FF0000">
                    <a:alpha val="74901"/>
                  </a:srgbClr>
                </a:solidFill>
                <a:round/>
                <a:headEnd/>
                <a:tailEnd type="stealth" w="lg" len="lg"/>
              </a:ln>
              <a:extLst>
                <a:ext uri="{909E8E84-426E-40dd-AFC4-6F175D3DCCD1}">
                  <a14:hiddenFill xmlns="" xmlns:a14="http://schemas.microsoft.com/office/drawing/2010/main">
                    <a:noFill/>
                  </a14:hiddenFill>
                </a:ext>
              </a:extLst>
            </p:spPr>
            <p:txBody>
              <a:bodyPr/>
              <a:lstStyle/>
              <a:p>
                <a:endParaRPr lang="en-US"/>
              </a:p>
            </p:txBody>
          </p:sp>
          <p:sp>
            <p:nvSpPr>
              <p:cNvPr id="44042" name="Line 16"/>
              <p:cNvSpPr>
                <a:spLocks noChangeShapeType="1"/>
              </p:cNvSpPr>
              <p:nvPr/>
            </p:nvSpPr>
            <p:spPr bwMode="auto">
              <a:xfrm>
                <a:off x="1168737" y="4692783"/>
                <a:ext cx="773655" cy="589716"/>
              </a:xfrm>
              <a:prstGeom prst="line">
                <a:avLst/>
              </a:prstGeom>
              <a:noFill/>
              <a:ln w="15875">
                <a:solidFill>
                  <a:srgbClr val="FF0000">
                    <a:alpha val="74901"/>
                  </a:srgbClr>
                </a:solidFill>
                <a:round/>
                <a:headEnd/>
                <a:tailEnd type="stealth" w="lg" len="lg"/>
              </a:ln>
              <a:extLst>
                <a:ext uri="{909E8E84-426E-40dd-AFC4-6F175D3DCCD1}">
                  <a14:hiddenFill xmlns="" xmlns:a14="http://schemas.microsoft.com/office/drawing/2010/main">
                    <a:noFill/>
                  </a14:hiddenFill>
                </a:ext>
              </a:extLst>
            </p:spPr>
            <p:txBody>
              <a:bodyPr/>
              <a:lstStyle/>
              <a:p>
                <a:endParaRPr lang="en-US"/>
              </a:p>
            </p:txBody>
          </p:sp>
          <p:sp>
            <p:nvSpPr>
              <p:cNvPr id="44044" name="Line 18"/>
              <p:cNvSpPr>
                <a:spLocks noChangeShapeType="1"/>
              </p:cNvSpPr>
              <p:nvPr/>
            </p:nvSpPr>
            <p:spPr bwMode="auto">
              <a:xfrm>
                <a:off x="710038" y="1523008"/>
                <a:ext cx="2108493" cy="2135188"/>
              </a:xfrm>
              <a:prstGeom prst="line">
                <a:avLst/>
              </a:prstGeom>
              <a:noFill/>
              <a:ln w="15875">
                <a:solidFill>
                  <a:srgbClr val="FF0000">
                    <a:alpha val="74901"/>
                  </a:srgbClr>
                </a:solidFill>
                <a:round/>
                <a:headEnd/>
                <a:tailEnd type="stealth" w="lg" len="lg"/>
              </a:ln>
              <a:extLst>
                <a:ext uri="{909E8E84-426E-40dd-AFC4-6F175D3DCCD1}">
                  <a14:hiddenFill xmlns="" xmlns:a14="http://schemas.microsoft.com/office/drawing/2010/main">
                    <a:noFill/>
                  </a14:hiddenFill>
                </a:ext>
              </a:extLst>
            </p:spPr>
            <p:txBody>
              <a:bodyPr/>
              <a:lstStyle/>
              <a:p>
                <a:endParaRPr lang="en-US"/>
              </a:p>
            </p:txBody>
          </p:sp>
          <p:sp>
            <p:nvSpPr>
              <p:cNvPr id="44045" name="Text Box 5"/>
              <p:cNvSpPr txBox="1">
                <a:spLocks noChangeArrowheads="1"/>
              </p:cNvSpPr>
              <p:nvPr/>
            </p:nvSpPr>
            <p:spPr bwMode="auto">
              <a:xfrm>
                <a:off x="5613132" y="1112423"/>
                <a:ext cx="2185152" cy="594360"/>
              </a:xfrm>
              <a:prstGeom prst="rect">
                <a:avLst/>
              </a:prstGeom>
              <a:noFill/>
              <a:ln w="9525">
                <a:noFill/>
                <a:miter lim="800000"/>
                <a:headEnd/>
                <a:tailEnd/>
              </a:ln>
            </p:spPr>
            <p:txBody>
              <a:bodyPr anchor="t"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1960"/>
                  </a:lnSpc>
                </a:pPr>
                <a:r>
                  <a:rPr lang="en-US" sz="2000" dirty="0">
                    <a:solidFill>
                      <a:schemeClr val="bg2"/>
                    </a:solidFill>
                    <a:effectLst>
                      <a:outerShdw blurRad="50800" dist="38100" dir="2700000" algn="tl" rotWithShape="0">
                        <a:schemeClr val="tx1">
                          <a:alpha val="66000"/>
                        </a:schemeClr>
                      </a:outerShdw>
                    </a:effectLst>
                    <a:latin typeface="+mn-lt"/>
                  </a:rPr>
                  <a:t>Inner Reflector Plug</a:t>
                </a:r>
              </a:p>
            </p:txBody>
          </p:sp>
          <p:sp>
            <p:nvSpPr>
              <p:cNvPr id="44046" name="Text Box 6"/>
              <p:cNvSpPr txBox="1">
                <a:spLocks noChangeArrowheads="1"/>
              </p:cNvSpPr>
              <p:nvPr/>
            </p:nvSpPr>
            <p:spPr bwMode="auto">
              <a:xfrm>
                <a:off x="5629620" y="1884009"/>
                <a:ext cx="2185152" cy="594360"/>
              </a:xfrm>
              <a:prstGeom prst="rect">
                <a:avLst/>
              </a:prstGeom>
              <a:noFill/>
              <a:ln w="9525">
                <a:noFill/>
                <a:miter lim="800000"/>
                <a:headEnd/>
                <a:tailEnd/>
              </a:ln>
            </p:spPr>
            <p:txBody>
              <a:bodyPr anchor="t"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1960"/>
                  </a:lnSpc>
                </a:pPr>
                <a:r>
                  <a:rPr lang="en-US" sz="2000" dirty="0">
                    <a:solidFill>
                      <a:schemeClr val="bg2"/>
                    </a:solidFill>
                    <a:effectLst>
                      <a:outerShdw blurRad="50800" dist="38100" dir="2700000" algn="tl" rotWithShape="0">
                        <a:schemeClr val="tx1">
                          <a:alpha val="66000"/>
                        </a:schemeClr>
                      </a:outerShdw>
                    </a:effectLst>
                    <a:latin typeface="+mn-lt"/>
                  </a:rPr>
                  <a:t>Outer Reflector Plug</a:t>
                </a:r>
              </a:p>
            </p:txBody>
          </p:sp>
          <p:sp>
            <p:nvSpPr>
              <p:cNvPr id="44047" name="Text Box 8"/>
              <p:cNvSpPr txBox="1">
                <a:spLocks noChangeArrowheads="1"/>
              </p:cNvSpPr>
              <p:nvPr/>
            </p:nvSpPr>
            <p:spPr bwMode="auto">
              <a:xfrm>
                <a:off x="7252110" y="5651755"/>
                <a:ext cx="1823833" cy="594360"/>
              </a:xfrm>
              <a:prstGeom prst="rect">
                <a:avLst/>
              </a:prstGeom>
              <a:noFill/>
              <a:ln w="9525">
                <a:noFill/>
                <a:miter lim="800000"/>
                <a:headEnd/>
                <a:tailEnd/>
              </a:ln>
            </p:spPr>
            <p:txBody>
              <a:bodyPr anchor="t"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1960"/>
                  </a:lnSpc>
                </a:pPr>
                <a:r>
                  <a:rPr lang="en-US" sz="2000" dirty="0">
                    <a:solidFill>
                      <a:schemeClr val="bg2"/>
                    </a:solidFill>
                    <a:effectLst>
                      <a:outerShdw blurRad="50800" dist="38100" dir="2700000" algn="tl" rotWithShape="0">
                        <a:schemeClr val="tx1">
                          <a:alpha val="66000"/>
                        </a:schemeClr>
                      </a:outerShdw>
                    </a:effectLst>
                    <a:latin typeface="+mn-lt"/>
                  </a:rPr>
                  <a:t>Proton Beam Window</a:t>
                </a:r>
              </a:p>
            </p:txBody>
          </p:sp>
          <p:sp>
            <p:nvSpPr>
              <p:cNvPr id="44048" name="Text Box 15"/>
              <p:cNvSpPr txBox="1">
                <a:spLocks noChangeArrowheads="1"/>
              </p:cNvSpPr>
              <p:nvPr/>
            </p:nvSpPr>
            <p:spPr bwMode="auto">
              <a:xfrm>
                <a:off x="-44329" y="4189063"/>
                <a:ext cx="1751469" cy="594360"/>
              </a:xfrm>
              <a:prstGeom prst="rect">
                <a:avLst/>
              </a:prstGeom>
              <a:noFill/>
              <a:ln w="9525">
                <a:noFill/>
                <a:miter lim="800000"/>
                <a:headEnd/>
                <a:tailEnd/>
              </a:ln>
            </p:spPr>
            <p:txBody>
              <a:bodyPr anchor="t"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1960"/>
                  </a:lnSpc>
                </a:pPr>
                <a:r>
                  <a:rPr lang="en-US" sz="2000" dirty="0">
                    <a:solidFill>
                      <a:schemeClr val="bg2"/>
                    </a:solidFill>
                    <a:effectLst>
                      <a:outerShdw blurRad="50800" dist="38100" dir="2700000" algn="tl" rotWithShape="0">
                        <a:schemeClr val="tx1">
                          <a:alpha val="66000"/>
                        </a:schemeClr>
                      </a:outerShdw>
                    </a:effectLst>
                    <a:latin typeface="+mn-lt"/>
                  </a:rPr>
                  <a:t>Core Vessel Insert</a:t>
                </a:r>
              </a:p>
            </p:txBody>
          </p:sp>
          <p:grpSp>
            <p:nvGrpSpPr>
              <p:cNvPr id="44049" name="Group 20"/>
              <p:cNvGrpSpPr>
                <a:grpSpLocks/>
              </p:cNvGrpSpPr>
              <p:nvPr/>
            </p:nvGrpSpPr>
            <p:grpSpPr bwMode="auto">
              <a:xfrm>
                <a:off x="6491184" y="5118863"/>
                <a:ext cx="1307101" cy="938852"/>
                <a:chOff x="6491184" y="5118863"/>
                <a:chExt cx="1307101" cy="938852"/>
              </a:xfrm>
            </p:grpSpPr>
            <p:sp>
              <p:nvSpPr>
                <p:cNvPr id="44051" name="Text Box 13"/>
                <p:cNvSpPr txBox="1">
                  <a:spLocks noChangeArrowheads="1"/>
                </p:cNvSpPr>
                <p:nvPr/>
              </p:nvSpPr>
              <p:spPr bwMode="auto">
                <a:xfrm>
                  <a:off x="6586979" y="5118863"/>
                  <a:ext cx="1211306" cy="365760"/>
                </a:xfrm>
                <a:prstGeom prst="rect">
                  <a:avLst/>
                </a:prstGeom>
                <a:noFill/>
                <a:ln w="9525">
                  <a:noFill/>
                  <a:miter lim="800000"/>
                  <a:headEnd/>
                  <a:tailEnd/>
                </a:ln>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solidFill>
                        <a:schemeClr val="bg2"/>
                      </a:solidFill>
                      <a:effectLst>
                        <a:outerShdw blurRad="50800" dist="38100" dir="2700000" algn="tl" rotWithShape="0">
                          <a:schemeClr val="tx1">
                            <a:alpha val="66000"/>
                          </a:schemeClr>
                        </a:outerShdw>
                      </a:effectLst>
                      <a:latin typeface="+mn-lt"/>
                    </a:rPr>
                    <a:t>Shutter</a:t>
                  </a:r>
                </a:p>
              </p:txBody>
            </p:sp>
            <p:sp>
              <p:nvSpPr>
                <p:cNvPr id="44050" name="Line 14"/>
                <p:cNvSpPr>
                  <a:spLocks noChangeShapeType="1"/>
                </p:cNvSpPr>
                <p:nvPr/>
              </p:nvSpPr>
              <p:spPr bwMode="auto">
                <a:xfrm flipH="1">
                  <a:off x="6491184" y="5465379"/>
                  <a:ext cx="570414" cy="592336"/>
                </a:xfrm>
                <a:prstGeom prst="line">
                  <a:avLst/>
                </a:prstGeom>
                <a:noFill/>
                <a:ln w="15875">
                  <a:solidFill>
                    <a:srgbClr val="FF0000">
                      <a:alpha val="74901"/>
                    </a:srgbClr>
                  </a:solidFill>
                  <a:round/>
                  <a:headEnd/>
                  <a:tailEnd type="stealth" w="lg" len="lg"/>
                </a:ln>
                <a:extLst>
                  <a:ext uri="{909E8E84-426E-40dd-AFC4-6F175D3DCCD1}">
                    <a14:hiddenFill xmlns="" xmlns:a14="http://schemas.microsoft.com/office/drawing/2010/main">
                      <a:noFill/>
                    </a14:hiddenFill>
                  </a:ext>
                </a:extLst>
              </p:spPr>
              <p:txBody>
                <a:bodyPr/>
                <a:lstStyle/>
                <a:p>
                  <a:endParaRPr lang="en-US"/>
                </a:p>
              </p:txBody>
            </p:sp>
          </p:grpSp>
          <p:sp>
            <p:nvSpPr>
              <p:cNvPr id="44043" name="Text Box 17"/>
              <p:cNvSpPr txBox="1">
                <a:spLocks noChangeAspect="1" noChangeArrowheads="1"/>
              </p:cNvSpPr>
              <p:nvPr/>
            </p:nvSpPr>
            <p:spPr bwMode="auto">
              <a:xfrm>
                <a:off x="49577" y="1182045"/>
                <a:ext cx="1119160" cy="400110"/>
              </a:xfrm>
              <a:prstGeom prst="rect">
                <a:avLst/>
              </a:prstGeom>
              <a:noFill/>
              <a:ln w="9525">
                <a:noFill/>
                <a:miter lim="800000"/>
                <a:headEnd/>
                <a:tailEnd/>
              </a:ln>
            </p:spPr>
            <p:txBody>
              <a:bodyPr wrap="square"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solidFill>
                      <a:schemeClr val="bg2"/>
                    </a:solidFill>
                    <a:effectLst>
                      <a:outerShdw blurRad="50800" dist="38100" dir="2700000" algn="tl" rotWithShape="0">
                        <a:schemeClr val="tx1">
                          <a:alpha val="66000"/>
                        </a:schemeClr>
                      </a:outerShdw>
                    </a:effectLst>
                    <a:latin typeface="+mn-lt"/>
                  </a:rPr>
                  <a:t>Target</a:t>
                </a:r>
              </a:p>
            </p:txBody>
          </p:sp>
        </p:grpSp>
      </p:grpSp>
      <p:sp>
        <p:nvSpPr>
          <p:cNvPr id="44034" name="Title 18"/>
          <p:cNvSpPr>
            <a:spLocks noGrp="1"/>
          </p:cNvSpPr>
          <p:nvPr>
            <p:ph type="title"/>
          </p:nvPr>
        </p:nvSpPr>
        <p:spPr>
          <a:xfrm>
            <a:off x="1820564" y="19522"/>
            <a:ext cx="8925354" cy="480131"/>
          </a:xfrm>
        </p:spPr>
        <p:txBody>
          <a:bodyPr/>
          <a:lstStyle/>
          <a:p>
            <a:r>
              <a:rPr lang="en-US" sz="2800" dirty="0">
                <a:latin typeface="+mj-lt"/>
                <a:ea typeface="ＭＳ Ｐゴシック" charset="0"/>
              </a:rPr>
              <a:t>The target provides neutrons to 24 beam lines</a:t>
            </a:r>
          </a:p>
        </p:txBody>
      </p:sp>
      <p:sp>
        <p:nvSpPr>
          <p:cNvPr id="2" name="Oval 1"/>
          <p:cNvSpPr/>
          <p:nvPr/>
        </p:nvSpPr>
        <p:spPr>
          <a:xfrm rot="483327">
            <a:off x="4820731" y="3541128"/>
            <a:ext cx="828085" cy="324086"/>
          </a:xfrm>
          <a:custGeom>
            <a:avLst/>
            <a:gdLst>
              <a:gd name="connsiteX0" fmla="*/ 0 w 875996"/>
              <a:gd name="connsiteY0" fmla="*/ 156083 h 312166"/>
              <a:gd name="connsiteX1" fmla="*/ 437998 w 875996"/>
              <a:gd name="connsiteY1" fmla="*/ 0 h 312166"/>
              <a:gd name="connsiteX2" fmla="*/ 875996 w 875996"/>
              <a:gd name="connsiteY2" fmla="*/ 156083 h 312166"/>
              <a:gd name="connsiteX3" fmla="*/ 437998 w 875996"/>
              <a:gd name="connsiteY3" fmla="*/ 312166 h 312166"/>
              <a:gd name="connsiteX4" fmla="*/ 0 w 875996"/>
              <a:gd name="connsiteY4" fmla="*/ 156083 h 312166"/>
              <a:gd name="connsiteX0" fmla="*/ 0 w 879684"/>
              <a:gd name="connsiteY0" fmla="*/ 156083 h 321469"/>
              <a:gd name="connsiteX1" fmla="*/ 437998 w 879684"/>
              <a:gd name="connsiteY1" fmla="*/ 0 h 321469"/>
              <a:gd name="connsiteX2" fmla="*/ 875996 w 879684"/>
              <a:gd name="connsiteY2" fmla="*/ 156083 h 321469"/>
              <a:gd name="connsiteX3" fmla="*/ 636904 w 879684"/>
              <a:gd name="connsiteY3" fmla="*/ 287689 h 321469"/>
              <a:gd name="connsiteX4" fmla="*/ 437998 w 879684"/>
              <a:gd name="connsiteY4" fmla="*/ 312166 h 321469"/>
              <a:gd name="connsiteX5" fmla="*/ 0 w 879684"/>
              <a:gd name="connsiteY5" fmla="*/ 156083 h 321469"/>
              <a:gd name="connsiteX0" fmla="*/ 0 w 879684"/>
              <a:gd name="connsiteY0" fmla="*/ 156083 h 319547"/>
              <a:gd name="connsiteX1" fmla="*/ 437998 w 879684"/>
              <a:gd name="connsiteY1" fmla="*/ 0 h 319547"/>
              <a:gd name="connsiteX2" fmla="*/ 875996 w 879684"/>
              <a:gd name="connsiteY2" fmla="*/ 156083 h 319547"/>
              <a:gd name="connsiteX3" fmla="*/ 636904 w 879684"/>
              <a:gd name="connsiteY3" fmla="*/ 287689 h 319547"/>
              <a:gd name="connsiteX4" fmla="*/ 437998 w 879684"/>
              <a:gd name="connsiteY4" fmla="*/ 312166 h 319547"/>
              <a:gd name="connsiteX5" fmla="*/ 0 w 879684"/>
              <a:gd name="connsiteY5" fmla="*/ 156083 h 319547"/>
              <a:gd name="connsiteX0" fmla="*/ 0 w 817020"/>
              <a:gd name="connsiteY0" fmla="*/ 157662 h 321126"/>
              <a:gd name="connsiteX1" fmla="*/ 437998 w 817020"/>
              <a:gd name="connsiteY1" fmla="*/ 1579 h 321126"/>
              <a:gd name="connsiteX2" fmla="*/ 811876 w 817020"/>
              <a:gd name="connsiteY2" fmla="*/ 89777 h 321126"/>
              <a:gd name="connsiteX3" fmla="*/ 636904 w 817020"/>
              <a:gd name="connsiteY3" fmla="*/ 289268 h 321126"/>
              <a:gd name="connsiteX4" fmla="*/ 437998 w 817020"/>
              <a:gd name="connsiteY4" fmla="*/ 313745 h 321126"/>
              <a:gd name="connsiteX5" fmla="*/ 0 w 817020"/>
              <a:gd name="connsiteY5" fmla="*/ 157662 h 321126"/>
              <a:gd name="connsiteX0" fmla="*/ 0 w 813217"/>
              <a:gd name="connsiteY0" fmla="*/ 157662 h 321126"/>
              <a:gd name="connsiteX1" fmla="*/ 437998 w 813217"/>
              <a:gd name="connsiteY1" fmla="*/ 1579 h 321126"/>
              <a:gd name="connsiteX2" fmla="*/ 811876 w 813217"/>
              <a:gd name="connsiteY2" fmla="*/ 89777 h 321126"/>
              <a:gd name="connsiteX3" fmla="*/ 636904 w 813217"/>
              <a:gd name="connsiteY3" fmla="*/ 289268 h 321126"/>
              <a:gd name="connsiteX4" fmla="*/ 437998 w 813217"/>
              <a:gd name="connsiteY4" fmla="*/ 313745 h 321126"/>
              <a:gd name="connsiteX5" fmla="*/ 0 w 813217"/>
              <a:gd name="connsiteY5" fmla="*/ 157662 h 321126"/>
              <a:gd name="connsiteX0" fmla="*/ 0 w 813217"/>
              <a:gd name="connsiteY0" fmla="*/ 157662 h 314661"/>
              <a:gd name="connsiteX1" fmla="*/ 437998 w 813217"/>
              <a:gd name="connsiteY1" fmla="*/ 1579 h 314661"/>
              <a:gd name="connsiteX2" fmla="*/ 811876 w 813217"/>
              <a:gd name="connsiteY2" fmla="*/ 89777 h 314661"/>
              <a:gd name="connsiteX3" fmla="*/ 636904 w 813217"/>
              <a:gd name="connsiteY3" fmla="*/ 289268 h 314661"/>
              <a:gd name="connsiteX4" fmla="*/ 437998 w 813217"/>
              <a:gd name="connsiteY4" fmla="*/ 313745 h 314661"/>
              <a:gd name="connsiteX5" fmla="*/ 0 w 813217"/>
              <a:gd name="connsiteY5" fmla="*/ 157662 h 314661"/>
              <a:gd name="connsiteX0" fmla="*/ 0 w 813557"/>
              <a:gd name="connsiteY0" fmla="*/ 157662 h 318318"/>
              <a:gd name="connsiteX1" fmla="*/ 437998 w 813557"/>
              <a:gd name="connsiteY1" fmla="*/ 1579 h 318318"/>
              <a:gd name="connsiteX2" fmla="*/ 811876 w 813557"/>
              <a:gd name="connsiteY2" fmla="*/ 89777 h 318318"/>
              <a:gd name="connsiteX3" fmla="*/ 663417 w 813557"/>
              <a:gd name="connsiteY3" fmla="*/ 272689 h 318318"/>
              <a:gd name="connsiteX4" fmla="*/ 437998 w 813557"/>
              <a:gd name="connsiteY4" fmla="*/ 313745 h 318318"/>
              <a:gd name="connsiteX5" fmla="*/ 0 w 813557"/>
              <a:gd name="connsiteY5" fmla="*/ 157662 h 318318"/>
              <a:gd name="connsiteX0" fmla="*/ 0 w 813557"/>
              <a:gd name="connsiteY0" fmla="*/ 157662 h 319371"/>
              <a:gd name="connsiteX1" fmla="*/ 437998 w 813557"/>
              <a:gd name="connsiteY1" fmla="*/ 1579 h 319371"/>
              <a:gd name="connsiteX2" fmla="*/ 811876 w 813557"/>
              <a:gd name="connsiteY2" fmla="*/ 89777 h 319371"/>
              <a:gd name="connsiteX3" fmla="*/ 663417 w 813557"/>
              <a:gd name="connsiteY3" fmla="*/ 272689 h 319371"/>
              <a:gd name="connsiteX4" fmla="*/ 437998 w 813557"/>
              <a:gd name="connsiteY4" fmla="*/ 313745 h 319371"/>
              <a:gd name="connsiteX5" fmla="*/ 0 w 813557"/>
              <a:gd name="connsiteY5" fmla="*/ 157662 h 319371"/>
              <a:gd name="connsiteX0" fmla="*/ 0 w 813440"/>
              <a:gd name="connsiteY0" fmla="*/ 157662 h 319371"/>
              <a:gd name="connsiteX1" fmla="*/ 437998 w 813440"/>
              <a:gd name="connsiteY1" fmla="*/ 1579 h 319371"/>
              <a:gd name="connsiteX2" fmla="*/ 811876 w 813440"/>
              <a:gd name="connsiteY2" fmla="*/ 89777 h 319371"/>
              <a:gd name="connsiteX3" fmla="*/ 663417 w 813440"/>
              <a:gd name="connsiteY3" fmla="*/ 272689 h 319371"/>
              <a:gd name="connsiteX4" fmla="*/ 437998 w 813440"/>
              <a:gd name="connsiteY4" fmla="*/ 313745 h 319371"/>
              <a:gd name="connsiteX5" fmla="*/ 0 w 813440"/>
              <a:gd name="connsiteY5" fmla="*/ 157662 h 319371"/>
              <a:gd name="connsiteX0" fmla="*/ 0 w 813440"/>
              <a:gd name="connsiteY0" fmla="*/ 157662 h 313748"/>
              <a:gd name="connsiteX1" fmla="*/ 437998 w 813440"/>
              <a:gd name="connsiteY1" fmla="*/ 1579 h 313748"/>
              <a:gd name="connsiteX2" fmla="*/ 811876 w 813440"/>
              <a:gd name="connsiteY2" fmla="*/ 89777 h 313748"/>
              <a:gd name="connsiteX3" fmla="*/ 663417 w 813440"/>
              <a:gd name="connsiteY3" fmla="*/ 272689 h 313748"/>
              <a:gd name="connsiteX4" fmla="*/ 437998 w 813440"/>
              <a:gd name="connsiteY4" fmla="*/ 313745 h 313748"/>
              <a:gd name="connsiteX5" fmla="*/ 0 w 813440"/>
              <a:gd name="connsiteY5" fmla="*/ 157662 h 313748"/>
              <a:gd name="connsiteX0" fmla="*/ 0 w 813440"/>
              <a:gd name="connsiteY0" fmla="*/ 164671 h 320757"/>
              <a:gd name="connsiteX1" fmla="*/ 437998 w 813440"/>
              <a:gd name="connsiteY1" fmla="*/ 8588 h 320757"/>
              <a:gd name="connsiteX2" fmla="*/ 671081 w 813440"/>
              <a:gd name="connsiteY2" fmla="*/ 28435 h 320757"/>
              <a:gd name="connsiteX3" fmla="*/ 811876 w 813440"/>
              <a:gd name="connsiteY3" fmla="*/ 96786 h 320757"/>
              <a:gd name="connsiteX4" fmla="*/ 663417 w 813440"/>
              <a:gd name="connsiteY4" fmla="*/ 279698 h 320757"/>
              <a:gd name="connsiteX5" fmla="*/ 437998 w 813440"/>
              <a:gd name="connsiteY5" fmla="*/ 320754 h 320757"/>
              <a:gd name="connsiteX6" fmla="*/ 0 w 813440"/>
              <a:gd name="connsiteY6" fmla="*/ 164671 h 320757"/>
              <a:gd name="connsiteX0" fmla="*/ 0 w 813440"/>
              <a:gd name="connsiteY0" fmla="*/ 163515 h 319601"/>
              <a:gd name="connsiteX1" fmla="*/ 437998 w 813440"/>
              <a:gd name="connsiteY1" fmla="*/ 7432 h 319601"/>
              <a:gd name="connsiteX2" fmla="*/ 671081 w 813440"/>
              <a:gd name="connsiteY2" fmla="*/ 27279 h 319601"/>
              <a:gd name="connsiteX3" fmla="*/ 811876 w 813440"/>
              <a:gd name="connsiteY3" fmla="*/ 95630 h 319601"/>
              <a:gd name="connsiteX4" fmla="*/ 663417 w 813440"/>
              <a:gd name="connsiteY4" fmla="*/ 278542 h 319601"/>
              <a:gd name="connsiteX5" fmla="*/ 437998 w 813440"/>
              <a:gd name="connsiteY5" fmla="*/ 319598 h 319601"/>
              <a:gd name="connsiteX6" fmla="*/ 0 w 813440"/>
              <a:gd name="connsiteY6" fmla="*/ 163515 h 319601"/>
              <a:gd name="connsiteX0" fmla="*/ 0 w 813440"/>
              <a:gd name="connsiteY0" fmla="*/ 165405 h 321491"/>
              <a:gd name="connsiteX1" fmla="*/ 437998 w 813440"/>
              <a:gd name="connsiteY1" fmla="*/ 9322 h 321491"/>
              <a:gd name="connsiteX2" fmla="*/ 727667 w 813440"/>
              <a:gd name="connsiteY2" fmla="*/ 21160 h 321491"/>
              <a:gd name="connsiteX3" fmla="*/ 811876 w 813440"/>
              <a:gd name="connsiteY3" fmla="*/ 97520 h 321491"/>
              <a:gd name="connsiteX4" fmla="*/ 663417 w 813440"/>
              <a:gd name="connsiteY4" fmla="*/ 280432 h 321491"/>
              <a:gd name="connsiteX5" fmla="*/ 437998 w 813440"/>
              <a:gd name="connsiteY5" fmla="*/ 321488 h 321491"/>
              <a:gd name="connsiteX6" fmla="*/ 0 w 813440"/>
              <a:gd name="connsiteY6" fmla="*/ 165405 h 321491"/>
              <a:gd name="connsiteX0" fmla="*/ 0 w 813440"/>
              <a:gd name="connsiteY0" fmla="*/ 165405 h 321491"/>
              <a:gd name="connsiteX1" fmla="*/ 437998 w 813440"/>
              <a:gd name="connsiteY1" fmla="*/ 9322 h 321491"/>
              <a:gd name="connsiteX2" fmla="*/ 727667 w 813440"/>
              <a:gd name="connsiteY2" fmla="*/ 21160 h 321491"/>
              <a:gd name="connsiteX3" fmla="*/ 811876 w 813440"/>
              <a:gd name="connsiteY3" fmla="*/ 97520 h 321491"/>
              <a:gd name="connsiteX4" fmla="*/ 663417 w 813440"/>
              <a:gd name="connsiteY4" fmla="*/ 280432 h 321491"/>
              <a:gd name="connsiteX5" fmla="*/ 437998 w 813440"/>
              <a:gd name="connsiteY5" fmla="*/ 321488 h 321491"/>
              <a:gd name="connsiteX6" fmla="*/ 0 w 813440"/>
              <a:gd name="connsiteY6" fmla="*/ 165405 h 321491"/>
              <a:gd name="connsiteX0" fmla="*/ 0 w 813440"/>
              <a:gd name="connsiteY0" fmla="*/ 167781 h 323867"/>
              <a:gd name="connsiteX1" fmla="*/ 437998 w 813440"/>
              <a:gd name="connsiteY1" fmla="*/ 11698 h 323867"/>
              <a:gd name="connsiteX2" fmla="*/ 727667 w 813440"/>
              <a:gd name="connsiteY2" fmla="*/ 23536 h 323867"/>
              <a:gd name="connsiteX3" fmla="*/ 811876 w 813440"/>
              <a:gd name="connsiteY3" fmla="*/ 99896 h 323867"/>
              <a:gd name="connsiteX4" fmla="*/ 663417 w 813440"/>
              <a:gd name="connsiteY4" fmla="*/ 282808 h 323867"/>
              <a:gd name="connsiteX5" fmla="*/ 437998 w 813440"/>
              <a:gd name="connsiteY5" fmla="*/ 323864 h 323867"/>
              <a:gd name="connsiteX6" fmla="*/ 0 w 813440"/>
              <a:gd name="connsiteY6" fmla="*/ 167781 h 323867"/>
              <a:gd name="connsiteX0" fmla="*/ 0 w 813440"/>
              <a:gd name="connsiteY0" fmla="*/ 164993 h 321079"/>
              <a:gd name="connsiteX1" fmla="*/ 437998 w 813440"/>
              <a:gd name="connsiteY1" fmla="*/ 8910 h 321079"/>
              <a:gd name="connsiteX2" fmla="*/ 727667 w 813440"/>
              <a:gd name="connsiteY2" fmla="*/ 20748 h 321079"/>
              <a:gd name="connsiteX3" fmla="*/ 811876 w 813440"/>
              <a:gd name="connsiteY3" fmla="*/ 97108 h 321079"/>
              <a:gd name="connsiteX4" fmla="*/ 663417 w 813440"/>
              <a:gd name="connsiteY4" fmla="*/ 280020 h 321079"/>
              <a:gd name="connsiteX5" fmla="*/ 437998 w 813440"/>
              <a:gd name="connsiteY5" fmla="*/ 321076 h 321079"/>
              <a:gd name="connsiteX6" fmla="*/ 0 w 813440"/>
              <a:gd name="connsiteY6" fmla="*/ 164993 h 321079"/>
              <a:gd name="connsiteX0" fmla="*/ 0 w 828085"/>
              <a:gd name="connsiteY0" fmla="*/ 164993 h 321079"/>
              <a:gd name="connsiteX1" fmla="*/ 437998 w 828085"/>
              <a:gd name="connsiteY1" fmla="*/ 8910 h 321079"/>
              <a:gd name="connsiteX2" fmla="*/ 727667 w 828085"/>
              <a:gd name="connsiteY2" fmla="*/ 20748 h 321079"/>
              <a:gd name="connsiteX3" fmla="*/ 826704 w 828085"/>
              <a:gd name="connsiteY3" fmla="*/ 88596 h 321079"/>
              <a:gd name="connsiteX4" fmla="*/ 663417 w 828085"/>
              <a:gd name="connsiteY4" fmla="*/ 280020 h 321079"/>
              <a:gd name="connsiteX5" fmla="*/ 437998 w 828085"/>
              <a:gd name="connsiteY5" fmla="*/ 321076 h 321079"/>
              <a:gd name="connsiteX6" fmla="*/ 0 w 828085"/>
              <a:gd name="connsiteY6" fmla="*/ 164993 h 321079"/>
              <a:gd name="connsiteX0" fmla="*/ 0 w 828085"/>
              <a:gd name="connsiteY0" fmla="*/ 171648 h 327734"/>
              <a:gd name="connsiteX1" fmla="*/ 437998 w 828085"/>
              <a:gd name="connsiteY1" fmla="*/ 15565 h 327734"/>
              <a:gd name="connsiteX2" fmla="*/ 726332 w 828085"/>
              <a:gd name="connsiteY2" fmla="*/ 17972 h 327734"/>
              <a:gd name="connsiteX3" fmla="*/ 826704 w 828085"/>
              <a:gd name="connsiteY3" fmla="*/ 95251 h 327734"/>
              <a:gd name="connsiteX4" fmla="*/ 663417 w 828085"/>
              <a:gd name="connsiteY4" fmla="*/ 286675 h 327734"/>
              <a:gd name="connsiteX5" fmla="*/ 437998 w 828085"/>
              <a:gd name="connsiteY5" fmla="*/ 327731 h 327734"/>
              <a:gd name="connsiteX6" fmla="*/ 0 w 828085"/>
              <a:gd name="connsiteY6" fmla="*/ 171648 h 327734"/>
              <a:gd name="connsiteX0" fmla="*/ 0 w 828085"/>
              <a:gd name="connsiteY0" fmla="*/ 168000 h 324086"/>
              <a:gd name="connsiteX1" fmla="*/ 437998 w 828085"/>
              <a:gd name="connsiteY1" fmla="*/ 11917 h 324086"/>
              <a:gd name="connsiteX2" fmla="*/ 726332 w 828085"/>
              <a:gd name="connsiteY2" fmla="*/ 14324 h 324086"/>
              <a:gd name="connsiteX3" fmla="*/ 826704 w 828085"/>
              <a:gd name="connsiteY3" fmla="*/ 91603 h 324086"/>
              <a:gd name="connsiteX4" fmla="*/ 663417 w 828085"/>
              <a:gd name="connsiteY4" fmla="*/ 283027 h 324086"/>
              <a:gd name="connsiteX5" fmla="*/ 437998 w 828085"/>
              <a:gd name="connsiteY5" fmla="*/ 324083 h 324086"/>
              <a:gd name="connsiteX6" fmla="*/ 0 w 828085"/>
              <a:gd name="connsiteY6" fmla="*/ 168000 h 32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085" h="324086">
                <a:moveTo>
                  <a:pt x="0" y="168000"/>
                </a:moveTo>
                <a:cubicBezTo>
                  <a:pt x="0" y="81798"/>
                  <a:pt x="312465" y="28544"/>
                  <a:pt x="437998" y="11917"/>
                </a:cubicBezTo>
                <a:cubicBezTo>
                  <a:pt x="563531" y="-4710"/>
                  <a:pt x="666718" y="-3964"/>
                  <a:pt x="726332" y="14324"/>
                </a:cubicBezTo>
                <a:cubicBezTo>
                  <a:pt x="779214" y="30359"/>
                  <a:pt x="827981" y="49726"/>
                  <a:pt x="826704" y="91603"/>
                </a:cubicBezTo>
                <a:cubicBezTo>
                  <a:pt x="841883" y="148508"/>
                  <a:pt x="728350" y="245329"/>
                  <a:pt x="663417" y="283027"/>
                </a:cubicBezTo>
                <a:cubicBezTo>
                  <a:pt x="598059" y="309402"/>
                  <a:pt x="552186" y="323502"/>
                  <a:pt x="437998" y="324083"/>
                </a:cubicBezTo>
                <a:cubicBezTo>
                  <a:pt x="323810" y="324664"/>
                  <a:pt x="0" y="254202"/>
                  <a:pt x="0" y="168000"/>
                </a:cubicBezTo>
                <a:close/>
              </a:path>
            </a:pathLst>
          </a:custGeom>
          <a:solidFill>
            <a:srgbClr val="0000FF">
              <a:alpha val="50000"/>
            </a:srgbClr>
          </a:solidFill>
          <a:ln>
            <a:noFill/>
          </a:ln>
          <a:effectLst>
            <a:glow rad="1397000">
              <a:srgbClr val="0000FF">
                <a:alpha val="60000"/>
              </a:srgbClr>
            </a:glo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3913190">
            <a:off x="4888622" y="3933996"/>
            <a:ext cx="241301" cy="357730"/>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1770907">
            <a:off x="4896399" y="3890228"/>
            <a:ext cx="241301" cy="357730"/>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rot="3178402">
            <a:off x="4834741" y="3883641"/>
            <a:ext cx="346657" cy="394315"/>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rot="164364">
            <a:off x="5278181" y="3979532"/>
            <a:ext cx="317629" cy="357730"/>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19517002">
            <a:off x="5312178" y="3989585"/>
            <a:ext cx="241301" cy="357730"/>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rot="18242229">
            <a:off x="5306071" y="3975933"/>
            <a:ext cx="241301" cy="357730"/>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9108790" y="5463277"/>
            <a:ext cx="1211306" cy="163461"/>
          </a:xfrm>
          <a:prstGeom prst="rect">
            <a:avLst/>
          </a:prstGeom>
          <a:solidFill>
            <a:srgbClr val="A7A9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5940000">
            <a:off x="10631407" y="4502167"/>
            <a:ext cx="258844" cy="139125"/>
          </a:xfrm>
          <a:prstGeom prst="ellipse">
            <a:avLst/>
          </a:prstGeom>
          <a:solidFill>
            <a:srgbClr val="FF0000">
              <a:alpha val="85000"/>
            </a:srgbClr>
          </a:solidFill>
          <a:ln>
            <a:noFill/>
          </a:ln>
          <a:effectLst>
            <a:glow rad="254000">
              <a:srgbClr val="FF0000">
                <a:alpha val="65000"/>
              </a:srgbClr>
            </a:glo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9581191" y="4638655"/>
            <a:ext cx="416022" cy="988082"/>
          </a:xfrm>
          <a:prstGeom prst="straightConnector1">
            <a:avLst/>
          </a:prstGeom>
          <a:ln w="15875">
            <a:solidFill>
              <a:srgbClr val="FF0000">
                <a:alpha val="75000"/>
              </a:srgbClr>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985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0" presetClass="path" presetSubtype="0" repeatCount="indefinite" fill="hold" grpId="0" nodeType="afterEffect">
                                  <p:stCondLst>
                                    <p:cond delay="0"/>
                                  </p:stCondLst>
                                  <p:childTnLst>
                                    <p:animMotion origin="layout" path="M -2.08333E-7 -3.33333E-6 L -0.44401 -0.12639 " pathEditMode="relative" rAng="0" ptsTypes="AA">
                                      <p:cBhvr>
                                        <p:cTn id="9" dur="300" fill="hold"/>
                                        <p:tgtEl>
                                          <p:spTgt spid="28"/>
                                        </p:tgtEl>
                                        <p:attrNameLst>
                                          <p:attrName>ppt_x</p:attrName>
                                          <p:attrName>ppt_y</p:attrName>
                                        </p:attrNameLst>
                                      </p:cBhvr>
                                      <p:rCtr x="-22201" y="-6319"/>
                                    </p:animMotion>
                                  </p:childTnLst>
                                </p:cTn>
                              </p:par>
                            </p:childTnLst>
                          </p:cTn>
                        </p:par>
                        <p:par>
                          <p:cTn id="10" fill="hold">
                            <p:stCondLst>
                              <p:cond delay="300"/>
                            </p:stCondLst>
                            <p:childTnLst>
                              <p:par>
                                <p:cTn id="11" presetID="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0" presetClass="exit" presetSubtype="0" repeatCount="indefinite" fill="hold" grpId="1" nodeType="withEffect">
                                  <p:stCondLst>
                                    <p:cond delay="0"/>
                                  </p:stCondLst>
                                  <p:childTnLst>
                                    <p:animEffect transition="out" filter="fade">
                                      <p:cBhvr>
                                        <p:cTn id="14" dur="300"/>
                                        <p:tgtEl>
                                          <p:spTgt spid="2"/>
                                        </p:tgtEl>
                                      </p:cBhvr>
                                    </p:animEffect>
                                    <p:set>
                                      <p:cBhvr>
                                        <p:cTn id="15" dur="1" fill="hold">
                                          <p:stCondLst>
                                            <p:cond delay="299"/>
                                          </p:stCondLst>
                                        </p:cTn>
                                        <p:tgtEl>
                                          <p:spTgt spid="2"/>
                                        </p:tgtEl>
                                        <p:attrNameLst>
                                          <p:attrName>style.visibility</p:attrName>
                                        </p:attrNameLst>
                                      </p:cBhvr>
                                      <p:to>
                                        <p:strVal val="hidden"/>
                                      </p:to>
                                    </p:set>
                                  </p:childTnLst>
                                </p:cTn>
                              </p:par>
                              <p:par>
                                <p:cTn id="16" presetID="1" presetClass="entr" presetSubtype="0" fill="hold" grpId="1"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par>
                                <p:cTn id="28" presetID="0" presetClass="path" presetSubtype="0" repeatCount="indefinite" fill="hold" grpId="0" nodeType="withEffect">
                                  <p:stCondLst>
                                    <p:cond delay="0"/>
                                  </p:stCondLst>
                                  <p:childTnLst>
                                    <p:animMotion origin="layout" path="M 4.58333E-6 4.81481E-6 L -0.28191 0.21574 " pathEditMode="relative" rAng="0" ptsTypes="AA">
                                      <p:cBhvr>
                                        <p:cTn id="29" dur="300" fill="hold"/>
                                        <p:tgtEl>
                                          <p:spTgt spid="22"/>
                                        </p:tgtEl>
                                        <p:attrNameLst>
                                          <p:attrName>ppt_x</p:attrName>
                                          <p:attrName>ppt_y</p:attrName>
                                        </p:attrNameLst>
                                      </p:cBhvr>
                                      <p:rCtr x="-14102" y="10787"/>
                                    </p:animMotion>
                                  </p:childTnLst>
                                </p:cTn>
                              </p:par>
                              <p:par>
                                <p:cTn id="30" presetID="0" presetClass="path" presetSubtype="0" repeatCount="indefinite" fill="hold" grpId="0" nodeType="withEffect">
                                  <p:stCondLst>
                                    <p:cond delay="0"/>
                                  </p:stCondLst>
                                  <p:childTnLst>
                                    <p:animMotion origin="layout" path="M 4.79167E-6 4.44444E-6 L -0.27696 0.36875 " pathEditMode="relative" rAng="0" ptsTypes="AA">
                                      <p:cBhvr>
                                        <p:cTn id="31" dur="300" fill="hold"/>
                                        <p:tgtEl>
                                          <p:spTgt spid="23"/>
                                        </p:tgtEl>
                                        <p:attrNameLst>
                                          <p:attrName>ppt_x</p:attrName>
                                          <p:attrName>ppt_y</p:attrName>
                                        </p:attrNameLst>
                                      </p:cBhvr>
                                      <p:rCtr x="-13854" y="18426"/>
                                    </p:animMotion>
                                  </p:childTnLst>
                                </p:cTn>
                              </p:par>
                              <p:par>
                                <p:cTn id="32" presetID="0" presetClass="path" presetSubtype="0" repeatCount="indefinite" fill="hold" grpId="0" nodeType="withEffect">
                                  <p:stCondLst>
                                    <p:cond delay="0"/>
                                  </p:stCondLst>
                                  <p:childTnLst>
                                    <p:animMotion origin="layout" path="M 3.54167E-6 4.81481E-6 L -0.11823 0.36712 " pathEditMode="relative" rAng="0" ptsTypes="AA">
                                      <p:cBhvr>
                                        <p:cTn id="33" dur="300" fill="hold"/>
                                        <p:tgtEl>
                                          <p:spTgt spid="24"/>
                                        </p:tgtEl>
                                        <p:attrNameLst>
                                          <p:attrName>ppt_x</p:attrName>
                                          <p:attrName>ppt_y</p:attrName>
                                        </p:attrNameLst>
                                      </p:cBhvr>
                                      <p:rCtr x="-5911" y="18356"/>
                                    </p:animMotion>
                                  </p:childTnLst>
                                </p:cTn>
                              </p:par>
                              <p:par>
                                <p:cTn id="34" presetID="0" presetClass="path" presetSubtype="0" repeatCount="indefinite" fill="hold" grpId="0" nodeType="withEffect">
                                  <p:stCondLst>
                                    <p:cond delay="0"/>
                                  </p:stCondLst>
                                  <p:childTnLst>
                                    <p:animMotion origin="layout" path="M -1.10031E-6 4.65386E-7 L -0.00121 0.36189 " pathEditMode="relative" rAng="0" ptsTypes="AA">
                                      <p:cBhvr>
                                        <p:cTn id="35" dur="300" fill="hold"/>
                                        <p:tgtEl>
                                          <p:spTgt spid="25"/>
                                        </p:tgtEl>
                                        <p:attrNameLst>
                                          <p:attrName>ppt_x</p:attrName>
                                          <p:attrName>ppt_y</p:attrName>
                                        </p:attrNameLst>
                                      </p:cBhvr>
                                      <p:rCtr x="-69" y="18083"/>
                                    </p:animMotion>
                                  </p:childTnLst>
                                </p:cTn>
                              </p:par>
                              <p:par>
                                <p:cTn id="36" presetID="0" presetClass="path" presetSubtype="0" repeatCount="indefinite" fill="hold" grpId="0" nodeType="withEffect">
                                  <p:stCondLst>
                                    <p:cond delay="0"/>
                                  </p:stCondLst>
                                  <p:childTnLst>
                                    <p:animMotion origin="layout" path="M -1.04167E-6 2.96296E-6 L 0.14193 0.35602 " pathEditMode="relative" rAng="0" ptsTypes="AA">
                                      <p:cBhvr>
                                        <p:cTn id="37" dur="300" fill="hold"/>
                                        <p:tgtEl>
                                          <p:spTgt spid="26"/>
                                        </p:tgtEl>
                                        <p:attrNameLst>
                                          <p:attrName>ppt_x</p:attrName>
                                          <p:attrName>ppt_y</p:attrName>
                                        </p:attrNameLst>
                                      </p:cBhvr>
                                      <p:rCtr x="7096" y="17801"/>
                                    </p:animMotion>
                                  </p:childTnLst>
                                </p:cTn>
                              </p:par>
                              <p:par>
                                <p:cTn id="38" presetID="0" presetClass="path" presetSubtype="0" repeatCount="indefinite" fill="hold" grpId="0" nodeType="withEffect">
                                  <p:stCondLst>
                                    <p:cond delay="0"/>
                                  </p:stCondLst>
                                  <p:childTnLst>
                                    <p:animMotion origin="layout" path="M -2.08333E-7 4.81481E-6 L 0.31432 0.35787 " pathEditMode="relative" rAng="0" ptsTypes="AA">
                                      <p:cBhvr>
                                        <p:cTn id="39" dur="300" fill="hold"/>
                                        <p:tgtEl>
                                          <p:spTgt spid="27"/>
                                        </p:tgtEl>
                                        <p:attrNameLst>
                                          <p:attrName>ppt_x</p:attrName>
                                          <p:attrName>ppt_y</p:attrName>
                                        </p:attrNameLst>
                                      </p:cBhvr>
                                      <p:rCtr x="15716" y="17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2" grpId="0" animBg="1"/>
      <p:bldP spid="22" grpId="1" animBg="1"/>
      <p:bldP spid="24" grpId="0" animBg="1"/>
      <p:bldP spid="24" grpId="1" animBg="1"/>
      <p:bldP spid="23" grpId="0" animBg="1"/>
      <p:bldP spid="23"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37" y="50976"/>
            <a:ext cx="11372473" cy="757130"/>
          </a:xfrm>
        </p:spPr>
        <p:txBody>
          <a:bodyPr/>
          <a:lstStyle/>
          <a:p>
            <a:r>
              <a:rPr lang="en-US" sz="2400" dirty="0"/>
              <a:t>Disk-shaped specimens are routinely sampled from the beam entrance region of SNS targets after service</a:t>
            </a:r>
          </a:p>
        </p:txBody>
      </p:sp>
      <p:pic>
        <p:nvPicPr>
          <p:cNvPr id="32" name="Content Placeholder 4" descr="Target in cutting position.jp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6346919" y="1146804"/>
            <a:ext cx="1805813" cy="2686145"/>
          </a:xfrm>
          <a:ln>
            <a:solidFill>
              <a:schemeClr val="tx1"/>
            </a:solidFill>
          </a:ln>
        </p:spPr>
      </p:pic>
      <p:pic>
        <p:nvPicPr>
          <p:cNvPr id="4" name="Picture 4" descr="a730_updated-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1509" y="1066800"/>
            <a:ext cx="1368491" cy="4514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18"/>
          <p:cNvGrpSpPr>
            <a:grpSpLocks noChangeAspect="1"/>
          </p:cNvGrpSpPr>
          <p:nvPr/>
        </p:nvGrpSpPr>
        <p:grpSpPr bwMode="auto">
          <a:xfrm>
            <a:off x="2420130" y="2355958"/>
            <a:ext cx="2286000" cy="3109789"/>
            <a:chOff x="4391" y="-670"/>
            <a:chExt cx="5916" cy="8050"/>
          </a:xfrm>
        </p:grpSpPr>
        <p:pic>
          <p:nvPicPr>
            <p:cNvPr id="7" name="Picture 6" descr="a730_updated-0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39" y="628"/>
              <a:ext cx="2868" cy="6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19"/>
            <p:cNvGrpSpPr>
              <a:grpSpLocks/>
            </p:cNvGrpSpPr>
            <p:nvPr/>
          </p:nvGrpSpPr>
          <p:grpSpPr bwMode="auto">
            <a:xfrm>
              <a:off x="4391" y="-670"/>
              <a:ext cx="4382" cy="7700"/>
              <a:chOff x="4391" y="158"/>
              <a:chExt cx="4382" cy="7700"/>
            </a:xfrm>
          </p:grpSpPr>
          <p:sp>
            <p:nvSpPr>
              <p:cNvPr id="9" name="Text Box 27"/>
              <p:cNvSpPr txBox="1">
                <a:spLocks noChangeArrowheads="1"/>
              </p:cNvSpPr>
              <p:nvPr/>
            </p:nvSpPr>
            <p:spPr bwMode="auto">
              <a:xfrm>
                <a:off x="5599" y="158"/>
                <a:ext cx="2875" cy="1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1200" dirty="0">
                    <a:latin typeface="+mn-lt"/>
                    <a:cs typeface="Times New Roman" charset="0"/>
                  </a:rPr>
                  <a:t>Annular Cutter</a:t>
                </a:r>
                <a:endParaRPr lang="en-US" sz="1200" dirty="0">
                  <a:latin typeface="+mn-lt"/>
                </a:endParaRPr>
              </a:p>
            </p:txBody>
          </p:sp>
          <p:cxnSp>
            <p:nvCxnSpPr>
              <p:cNvPr id="10" name="AutoShape 26"/>
              <p:cNvCxnSpPr>
                <a:cxnSpLocks noChangeShapeType="1"/>
              </p:cNvCxnSpPr>
              <p:nvPr/>
            </p:nvCxnSpPr>
            <p:spPr bwMode="auto">
              <a:xfrm>
                <a:off x="7706" y="1122"/>
                <a:ext cx="941" cy="537"/>
              </a:xfrm>
              <a:prstGeom prst="straightConnector1">
                <a:avLst/>
              </a:prstGeom>
              <a:noFill/>
              <a:ln w="12700">
                <a:solidFill>
                  <a:srgbClr val="FF0000">
                    <a:alpha val="75000"/>
                  </a:srgbClr>
                </a:solidFill>
                <a:round/>
                <a:headEnd/>
                <a:tailEnd type="stealth" w="med" len="med"/>
              </a:ln>
              <a:extLst>
                <a:ext uri="{909E8E84-426E-40dd-AFC4-6F175D3DCCD1}">
                  <a14:hiddenFill xmlns:a14="http://schemas.microsoft.com/office/drawing/2010/main" xmlns="">
                    <a:noFill/>
                  </a14:hiddenFill>
                </a:ext>
              </a:extLst>
            </p:spPr>
          </p:cxnSp>
          <p:sp>
            <p:nvSpPr>
              <p:cNvPr id="11" name="Text Box 25"/>
              <p:cNvSpPr txBox="1">
                <a:spLocks noChangeArrowheads="1"/>
              </p:cNvSpPr>
              <p:nvPr/>
            </p:nvSpPr>
            <p:spPr bwMode="auto">
              <a:xfrm>
                <a:off x="4391" y="1766"/>
                <a:ext cx="2909" cy="1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1200" dirty="0">
                    <a:latin typeface="+mn-lt"/>
                    <a:cs typeface="Times New Roman" charset="0"/>
                  </a:rPr>
                  <a:t>Low-profile Linear Slide</a:t>
                </a:r>
                <a:endParaRPr lang="en-US" sz="1200" dirty="0">
                  <a:latin typeface="+mn-lt"/>
                </a:endParaRPr>
              </a:p>
            </p:txBody>
          </p:sp>
          <p:cxnSp>
            <p:nvCxnSpPr>
              <p:cNvPr id="12" name="AutoShape 24"/>
              <p:cNvCxnSpPr>
                <a:cxnSpLocks noChangeShapeType="1"/>
              </p:cNvCxnSpPr>
              <p:nvPr/>
            </p:nvCxnSpPr>
            <p:spPr bwMode="auto">
              <a:xfrm>
                <a:off x="7043" y="2410"/>
                <a:ext cx="956" cy="424"/>
              </a:xfrm>
              <a:prstGeom prst="straightConnector1">
                <a:avLst/>
              </a:prstGeom>
              <a:noFill/>
              <a:ln w="12700">
                <a:solidFill>
                  <a:srgbClr val="FF0000">
                    <a:alpha val="75000"/>
                  </a:srgbClr>
                </a:solidFill>
                <a:round/>
                <a:headEnd/>
                <a:tailEnd type="stealth" w="med" len="med"/>
              </a:ln>
              <a:extLst>
                <a:ext uri="{909E8E84-426E-40dd-AFC4-6F175D3DCCD1}">
                  <a14:hiddenFill xmlns:a14="http://schemas.microsoft.com/office/drawing/2010/main" xmlns="">
                    <a:noFill/>
                  </a14:hiddenFill>
                </a:ext>
              </a:extLst>
            </p:spPr>
          </p:cxnSp>
          <p:sp>
            <p:nvSpPr>
              <p:cNvPr id="13" name="Text Box 23"/>
              <p:cNvSpPr txBox="1">
                <a:spLocks noChangeArrowheads="1"/>
              </p:cNvSpPr>
              <p:nvPr/>
            </p:nvSpPr>
            <p:spPr bwMode="auto">
              <a:xfrm>
                <a:off x="4499" y="6744"/>
                <a:ext cx="2868" cy="1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1200" dirty="0">
                    <a:latin typeface="+mn-lt"/>
                    <a:cs typeface="Times New Roman" charset="0"/>
                  </a:rPr>
                  <a:t>Pneumatic Piston</a:t>
                </a:r>
                <a:endParaRPr lang="en-US" sz="1200" dirty="0">
                  <a:latin typeface="+mn-lt"/>
                </a:endParaRPr>
              </a:p>
            </p:txBody>
          </p:sp>
          <p:cxnSp>
            <p:nvCxnSpPr>
              <p:cNvPr id="14" name="AutoShape 22"/>
              <p:cNvCxnSpPr>
                <a:cxnSpLocks noChangeShapeType="1"/>
              </p:cNvCxnSpPr>
              <p:nvPr/>
            </p:nvCxnSpPr>
            <p:spPr bwMode="auto">
              <a:xfrm flipV="1">
                <a:off x="7097" y="6494"/>
                <a:ext cx="1308" cy="457"/>
              </a:xfrm>
              <a:prstGeom prst="straightConnector1">
                <a:avLst/>
              </a:prstGeom>
              <a:noFill/>
              <a:ln w="12700">
                <a:solidFill>
                  <a:srgbClr val="FF0000">
                    <a:alpha val="75000"/>
                  </a:srgbClr>
                </a:solidFill>
                <a:round/>
                <a:headEnd/>
                <a:tailEnd type="stealth" w="med" len="med"/>
              </a:ln>
              <a:extLst>
                <a:ext uri="{909E8E84-426E-40dd-AFC4-6F175D3DCCD1}">
                  <a14:hiddenFill xmlns:a14="http://schemas.microsoft.com/office/drawing/2010/main" xmlns="">
                    <a:noFill/>
                  </a14:hiddenFill>
                </a:ext>
              </a:extLst>
            </p:spPr>
          </p:cxnSp>
          <p:sp>
            <p:nvSpPr>
              <p:cNvPr id="15" name="Text Box 21"/>
              <p:cNvSpPr txBox="1">
                <a:spLocks noChangeArrowheads="1"/>
              </p:cNvSpPr>
              <p:nvPr/>
            </p:nvSpPr>
            <p:spPr bwMode="auto">
              <a:xfrm>
                <a:off x="4914" y="4155"/>
                <a:ext cx="2587" cy="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1200" dirty="0">
                    <a:latin typeface="+mn-lt"/>
                    <a:cs typeface="Times New Roman" charset="0"/>
                  </a:rPr>
                  <a:t>Electric Drill Motor</a:t>
                </a:r>
                <a:endParaRPr lang="en-US" sz="1200" dirty="0">
                  <a:latin typeface="+mn-lt"/>
                </a:endParaRPr>
              </a:p>
            </p:txBody>
          </p:sp>
          <p:cxnSp>
            <p:nvCxnSpPr>
              <p:cNvPr id="16" name="AutoShape 20"/>
              <p:cNvCxnSpPr>
                <a:cxnSpLocks noChangeShapeType="1"/>
              </p:cNvCxnSpPr>
              <p:nvPr/>
            </p:nvCxnSpPr>
            <p:spPr bwMode="auto">
              <a:xfrm flipV="1">
                <a:off x="7124" y="4094"/>
                <a:ext cx="1649" cy="500"/>
              </a:xfrm>
              <a:prstGeom prst="straightConnector1">
                <a:avLst/>
              </a:prstGeom>
              <a:noFill/>
              <a:ln w="12700">
                <a:solidFill>
                  <a:srgbClr val="FF0000">
                    <a:alpha val="75000"/>
                  </a:srgbClr>
                </a:solidFill>
                <a:round/>
                <a:headEnd/>
                <a:tailEnd type="stealth" w="med" len="med"/>
              </a:ln>
              <a:extLst>
                <a:ext uri="{909E8E84-426E-40dd-AFC4-6F175D3DCCD1}">
                  <a14:hiddenFill xmlns:a14="http://schemas.microsoft.com/office/drawing/2010/main" xmlns="">
                    <a:noFill/>
                  </a14:hiddenFill>
                </a:ext>
              </a:extLst>
            </p:spPr>
          </p:cxnSp>
        </p:grpSp>
      </p:grpSp>
      <p:sp>
        <p:nvSpPr>
          <p:cNvPr id="18" name="TextBox 17">
            <a:extLst>
              <a:ext uri="{FF2B5EF4-FFF2-40B4-BE49-F238E27FC236}">
                <a16:creationId xmlns:a16="http://schemas.microsoft.com/office/drawing/2014/main" id="{6315B726-BA47-E904-1E33-2225574D68BA}"/>
              </a:ext>
            </a:extLst>
          </p:cNvPr>
          <p:cNvSpPr txBox="1"/>
          <p:nvPr/>
        </p:nvSpPr>
        <p:spPr>
          <a:xfrm>
            <a:off x="6358346" y="829894"/>
            <a:ext cx="4399958" cy="341632"/>
          </a:xfrm>
          <a:prstGeom prst="rect">
            <a:avLst/>
          </a:prstGeom>
          <a:noFill/>
        </p:spPr>
        <p:txBody>
          <a:bodyPr wrap="square" rtlCol="0">
            <a:spAutoFit/>
          </a:bodyPr>
          <a:lstStyle/>
          <a:p>
            <a:pPr algn="ctr">
              <a:lnSpc>
                <a:spcPct val="90000"/>
              </a:lnSpc>
            </a:pPr>
            <a:r>
              <a:rPr lang="en-US" dirty="0">
                <a:latin typeface="+mn-lt"/>
              </a:rPr>
              <a:t>Target During and After Sampling</a:t>
            </a:r>
          </a:p>
        </p:txBody>
      </p:sp>
      <p:grpSp>
        <p:nvGrpSpPr>
          <p:cNvPr id="23" name="Group 22">
            <a:extLst>
              <a:ext uri="{FF2B5EF4-FFF2-40B4-BE49-F238E27FC236}">
                <a16:creationId xmlns:a16="http://schemas.microsoft.com/office/drawing/2014/main" id="{51C2E841-38D3-CA2E-1868-AD2B78CB985C}"/>
              </a:ext>
            </a:extLst>
          </p:cNvPr>
          <p:cNvGrpSpPr/>
          <p:nvPr/>
        </p:nvGrpSpPr>
        <p:grpSpPr>
          <a:xfrm>
            <a:off x="5560096" y="4072240"/>
            <a:ext cx="6100525" cy="2482592"/>
            <a:chOff x="5102341" y="4199020"/>
            <a:chExt cx="6100525" cy="2482592"/>
          </a:xfrm>
        </p:grpSpPr>
        <p:grpSp>
          <p:nvGrpSpPr>
            <p:cNvPr id="17" name="Group 16"/>
            <p:cNvGrpSpPr>
              <a:grpSpLocks noChangeAspect="1"/>
            </p:cNvGrpSpPr>
            <p:nvPr/>
          </p:nvGrpSpPr>
          <p:grpSpPr>
            <a:xfrm>
              <a:off x="5156527" y="4540652"/>
              <a:ext cx="6046339" cy="2140960"/>
              <a:chOff x="3940149" y="3199102"/>
              <a:chExt cx="4751807" cy="1682576"/>
            </a:xfrm>
          </p:grpSpPr>
          <p:pic>
            <p:nvPicPr>
              <p:cNvPr id="21" name="Picture 20" descr="Disk specimen in cutter.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40149" y="3199102"/>
                <a:ext cx="1896639" cy="1682576"/>
              </a:xfrm>
              <a:prstGeom prst="rect">
                <a:avLst/>
              </a:prstGeom>
              <a:ln w="3175">
                <a:solidFill>
                  <a:schemeClr val="tx1"/>
                </a:solidFill>
              </a:ln>
            </p:spPr>
          </p:pic>
          <p:pic>
            <p:nvPicPr>
              <p:cNvPr id="3" name="Picture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69410" y="3199102"/>
                <a:ext cx="2622546" cy="1682576"/>
              </a:xfrm>
              <a:prstGeom prst="rect">
                <a:avLst/>
              </a:prstGeom>
              <a:ln w="3175">
                <a:solidFill>
                  <a:schemeClr val="tx1"/>
                </a:solidFill>
              </a:ln>
            </p:spPr>
          </p:pic>
        </p:grpSp>
        <p:sp>
          <p:nvSpPr>
            <p:cNvPr id="19" name="TextBox 18">
              <a:extLst>
                <a:ext uri="{FF2B5EF4-FFF2-40B4-BE49-F238E27FC236}">
                  <a16:creationId xmlns:a16="http://schemas.microsoft.com/office/drawing/2014/main" id="{67523EEC-919F-B883-EFA9-A36393BD56DB}"/>
                </a:ext>
              </a:extLst>
            </p:cNvPr>
            <p:cNvSpPr txBox="1"/>
            <p:nvPr/>
          </p:nvSpPr>
          <p:spPr>
            <a:xfrm>
              <a:off x="5102341" y="4201954"/>
              <a:ext cx="2447420" cy="341632"/>
            </a:xfrm>
            <a:prstGeom prst="rect">
              <a:avLst/>
            </a:prstGeom>
            <a:noFill/>
          </p:spPr>
          <p:txBody>
            <a:bodyPr wrap="square" rtlCol="0">
              <a:spAutoFit/>
            </a:bodyPr>
            <a:lstStyle/>
            <a:p>
              <a:pPr algn="ctr">
                <a:lnSpc>
                  <a:spcPct val="90000"/>
                </a:lnSpc>
              </a:pPr>
              <a:r>
                <a:rPr lang="en-US" dirty="0">
                  <a:latin typeface="+mn-lt"/>
                </a:rPr>
                <a:t>Samples In a </a:t>
              </a:r>
              <a:r>
                <a:rPr lang="en-US" dirty="0"/>
                <a:t>Cutter</a:t>
              </a:r>
              <a:endParaRPr lang="en-US" dirty="0">
                <a:latin typeface="+mn-lt"/>
              </a:endParaRPr>
            </a:p>
          </p:txBody>
        </p:sp>
        <p:sp>
          <p:nvSpPr>
            <p:cNvPr id="20" name="TextBox 19">
              <a:extLst>
                <a:ext uri="{FF2B5EF4-FFF2-40B4-BE49-F238E27FC236}">
                  <a16:creationId xmlns:a16="http://schemas.microsoft.com/office/drawing/2014/main" id="{430A143B-8B18-8A85-1076-45D328141C29}"/>
                </a:ext>
              </a:extLst>
            </p:cNvPr>
            <p:cNvSpPr txBox="1"/>
            <p:nvPr/>
          </p:nvSpPr>
          <p:spPr>
            <a:xfrm>
              <a:off x="7954383" y="4199020"/>
              <a:ext cx="3159959" cy="341632"/>
            </a:xfrm>
            <a:prstGeom prst="rect">
              <a:avLst/>
            </a:prstGeom>
            <a:noFill/>
          </p:spPr>
          <p:txBody>
            <a:bodyPr wrap="square" rtlCol="0">
              <a:spAutoFit/>
            </a:bodyPr>
            <a:lstStyle/>
            <a:p>
              <a:pPr algn="ctr">
                <a:lnSpc>
                  <a:spcPct val="90000"/>
                </a:lnSpc>
              </a:pPr>
              <a:r>
                <a:rPr lang="en-US" dirty="0">
                  <a:latin typeface="+mn-lt"/>
                </a:rPr>
                <a:t>Target 1 Inner-wall Sample</a:t>
              </a:r>
            </a:p>
          </p:txBody>
        </p:sp>
      </p:grpSp>
      <p:pic>
        <p:nvPicPr>
          <p:cNvPr id="22" name="Picture 21">
            <a:extLst>
              <a:ext uri="{FF2B5EF4-FFF2-40B4-BE49-F238E27FC236}">
                <a16:creationId xmlns:a16="http://schemas.microsoft.com/office/drawing/2014/main" id="{AF434F07-DE8D-546D-8FC8-8C07BFDFF904}"/>
              </a:ext>
            </a:extLst>
          </p:cNvPr>
          <p:cNvPicPr>
            <a:picLocks noChangeAspect="1"/>
          </p:cNvPicPr>
          <p:nvPr/>
        </p:nvPicPr>
        <p:blipFill>
          <a:blip r:embed="rId8"/>
          <a:stretch>
            <a:fillRect/>
          </a:stretch>
        </p:blipFill>
        <p:spPr>
          <a:xfrm>
            <a:off x="8238556" y="1129807"/>
            <a:ext cx="2519748" cy="2686146"/>
          </a:xfrm>
          <a:prstGeom prst="rect">
            <a:avLst/>
          </a:prstGeom>
        </p:spPr>
      </p:pic>
      <p:sp>
        <p:nvSpPr>
          <p:cNvPr id="5" name="TextBox 4">
            <a:extLst>
              <a:ext uri="{FF2B5EF4-FFF2-40B4-BE49-F238E27FC236}">
                <a16:creationId xmlns:a16="http://schemas.microsoft.com/office/drawing/2014/main" id="{6EDD0819-EB1B-A261-05A3-A9BC02D859DC}"/>
              </a:ext>
            </a:extLst>
          </p:cNvPr>
          <p:cNvSpPr txBox="1"/>
          <p:nvPr/>
        </p:nvSpPr>
        <p:spPr>
          <a:xfrm>
            <a:off x="1141558" y="5806950"/>
            <a:ext cx="3771399" cy="590931"/>
          </a:xfrm>
          <a:prstGeom prst="rect">
            <a:avLst/>
          </a:prstGeom>
          <a:noFill/>
        </p:spPr>
        <p:txBody>
          <a:bodyPr wrap="square" rtlCol="0">
            <a:spAutoFit/>
          </a:bodyPr>
          <a:lstStyle/>
          <a:p>
            <a:pPr algn="ctr">
              <a:lnSpc>
                <a:spcPct val="90000"/>
              </a:lnSpc>
            </a:pPr>
            <a:r>
              <a:rPr lang="en-US" dirty="0">
                <a:latin typeface="+mn-lt"/>
              </a:rPr>
              <a:t>To date, 31 SNS targets have been sampled – world record?</a:t>
            </a:r>
          </a:p>
        </p:txBody>
      </p:sp>
    </p:spTree>
    <p:extLst>
      <p:ext uri="{BB962C8B-B14F-4D97-AF65-F5344CB8AC3E}">
        <p14:creationId xmlns:p14="http://schemas.microsoft.com/office/powerpoint/2010/main" val="927567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FAC5-72C9-515D-648C-EB05936BF4C5}"/>
              </a:ext>
            </a:extLst>
          </p:cNvPr>
          <p:cNvSpPr>
            <a:spLocks noGrp="1"/>
          </p:cNvSpPr>
          <p:nvPr>
            <p:ph type="title"/>
          </p:nvPr>
        </p:nvSpPr>
        <p:spPr>
          <a:xfrm>
            <a:off x="509933" y="69438"/>
            <a:ext cx="11579691" cy="507831"/>
          </a:xfrm>
        </p:spPr>
        <p:txBody>
          <a:bodyPr/>
          <a:lstStyle/>
          <a:p>
            <a:r>
              <a:rPr lang="en-US" sz="3000" dirty="0"/>
              <a:t>Proton beam windows are sampled using a custom device </a:t>
            </a:r>
          </a:p>
        </p:txBody>
      </p:sp>
      <p:grpSp>
        <p:nvGrpSpPr>
          <p:cNvPr id="45" name="Group 44">
            <a:extLst>
              <a:ext uri="{FF2B5EF4-FFF2-40B4-BE49-F238E27FC236}">
                <a16:creationId xmlns:a16="http://schemas.microsoft.com/office/drawing/2014/main" id="{BF1B822D-F4DF-4F33-B53C-C00204A8783C}"/>
              </a:ext>
            </a:extLst>
          </p:cNvPr>
          <p:cNvGrpSpPr/>
          <p:nvPr/>
        </p:nvGrpSpPr>
        <p:grpSpPr>
          <a:xfrm>
            <a:off x="352273" y="2963472"/>
            <a:ext cx="4458006" cy="3543315"/>
            <a:chOff x="352273" y="3134666"/>
            <a:chExt cx="4458006" cy="3543315"/>
          </a:xfrm>
        </p:grpSpPr>
        <p:grpSp>
          <p:nvGrpSpPr>
            <p:cNvPr id="22" name="Group 21">
              <a:extLst>
                <a:ext uri="{FF2B5EF4-FFF2-40B4-BE49-F238E27FC236}">
                  <a16:creationId xmlns:a16="http://schemas.microsoft.com/office/drawing/2014/main" id="{638E5A37-79AA-90A4-A764-6BC806F2316E}"/>
                </a:ext>
              </a:extLst>
            </p:cNvPr>
            <p:cNvGrpSpPr/>
            <p:nvPr/>
          </p:nvGrpSpPr>
          <p:grpSpPr>
            <a:xfrm>
              <a:off x="352273" y="3429000"/>
              <a:ext cx="4458006" cy="3248981"/>
              <a:chOff x="352273" y="3429000"/>
              <a:chExt cx="4458006" cy="3248981"/>
            </a:xfrm>
          </p:grpSpPr>
          <p:pic>
            <p:nvPicPr>
              <p:cNvPr id="7" name="Picture 6" descr="A machine on a table&#10;&#10;Description automatically generated">
                <a:extLst>
                  <a:ext uri="{FF2B5EF4-FFF2-40B4-BE49-F238E27FC236}">
                    <a16:creationId xmlns:a16="http://schemas.microsoft.com/office/drawing/2014/main" id="{A42B4208-26EA-679C-94C3-2A8FDE1765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8143" y="3429000"/>
                <a:ext cx="4072136" cy="2651760"/>
              </a:xfrm>
              <a:prstGeom prst="rect">
                <a:avLst/>
              </a:prstGeom>
              <a:ln w="3175">
                <a:solidFill>
                  <a:schemeClr val="tx1"/>
                </a:solidFill>
              </a:ln>
            </p:spPr>
          </p:pic>
          <p:sp>
            <p:nvSpPr>
              <p:cNvPr id="9" name="TextBox 8">
                <a:extLst>
                  <a:ext uri="{FF2B5EF4-FFF2-40B4-BE49-F238E27FC236}">
                    <a16:creationId xmlns:a16="http://schemas.microsoft.com/office/drawing/2014/main" id="{7C8BE9B6-0987-E64D-0875-9C839F989A96}"/>
                  </a:ext>
                </a:extLst>
              </p:cNvPr>
              <p:cNvSpPr txBox="1"/>
              <p:nvPr/>
            </p:nvSpPr>
            <p:spPr>
              <a:xfrm>
                <a:off x="352273" y="6136867"/>
                <a:ext cx="1848930" cy="286232"/>
              </a:xfrm>
              <a:prstGeom prst="rect">
                <a:avLst/>
              </a:prstGeom>
              <a:noFill/>
            </p:spPr>
            <p:txBody>
              <a:bodyPr wrap="square" rtlCol="0">
                <a:spAutoFit/>
              </a:bodyPr>
              <a:lstStyle/>
              <a:p>
                <a:pPr algn="l">
                  <a:lnSpc>
                    <a:spcPct val="90000"/>
                  </a:lnSpc>
                </a:pPr>
                <a:r>
                  <a:rPr lang="en-US" sz="1400" dirty="0">
                    <a:latin typeface="+mn-lt"/>
                  </a:rPr>
                  <a:t>Annular Cutter</a:t>
                </a:r>
              </a:p>
            </p:txBody>
          </p:sp>
          <p:cxnSp>
            <p:nvCxnSpPr>
              <p:cNvPr id="11" name="Straight Arrow Connector 10">
                <a:extLst>
                  <a:ext uri="{FF2B5EF4-FFF2-40B4-BE49-F238E27FC236}">
                    <a16:creationId xmlns:a16="http://schemas.microsoft.com/office/drawing/2014/main" id="{18CBE089-5CE7-3A24-CC6B-9E266ADF3AF5}"/>
                  </a:ext>
                </a:extLst>
              </p:cNvPr>
              <p:cNvCxnSpPr>
                <a:cxnSpLocks/>
              </p:cNvCxnSpPr>
              <p:nvPr/>
            </p:nvCxnSpPr>
            <p:spPr>
              <a:xfrm flipV="1">
                <a:off x="1276738" y="4588450"/>
                <a:ext cx="546478" cy="1595713"/>
              </a:xfrm>
              <a:prstGeom prst="straightConnector1">
                <a:avLst/>
              </a:prstGeom>
              <a:ln w="12700">
                <a:solidFill>
                  <a:srgbClr val="FF0000">
                    <a:alpha val="75000"/>
                  </a:srgbClr>
                </a:solidFill>
                <a:miter lim="800000"/>
                <a:tailEnd type="stealt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C7AFD51-5B90-0120-B7A5-34A8401839A9}"/>
                  </a:ext>
                </a:extLst>
              </p:cNvPr>
              <p:cNvSpPr txBox="1"/>
              <p:nvPr/>
            </p:nvSpPr>
            <p:spPr>
              <a:xfrm>
                <a:off x="2024706" y="6197850"/>
                <a:ext cx="1396413" cy="480131"/>
              </a:xfrm>
              <a:prstGeom prst="rect">
                <a:avLst/>
              </a:prstGeom>
              <a:noFill/>
            </p:spPr>
            <p:txBody>
              <a:bodyPr wrap="square" rtlCol="0">
                <a:spAutoFit/>
              </a:bodyPr>
              <a:lstStyle/>
              <a:p>
                <a:pPr algn="ctr">
                  <a:lnSpc>
                    <a:spcPct val="90000"/>
                  </a:lnSpc>
                </a:pPr>
                <a:r>
                  <a:rPr lang="en-US" sz="1400" dirty="0">
                    <a:latin typeface="+mn-lt"/>
                  </a:rPr>
                  <a:t>Translating Carriage</a:t>
                </a:r>
              </a:p>
            </p:txBody>
          </p:sp>
          <p:cxnSp>
            <p:nvCxnSpPr>
              <p:cNvPr id="17" name="Straight Arrow Connector 16">
                <a:extLst>
                  <a:ext uri="{FF2B5EF4-FFF2-40B4-BE49-F238E27FC236}">
                    <a16:creationId xmlns:a16="http://schemas.microsoft.com/office/drawing/2014/main" id="{98D34271-0249-6BA9-C771-2956B5BE9CF8}"/>
                  </a:ext>
                </a:extLst>
              </p:cNvPr>
              <p:cNvCxnSpPr>
                <a:cxnSpLocks/>
              </p:cNvCxnSpPr>
              <p:nvPr/>
            </p:nvCxnSpPr>
            <p:spPr>
              <a:xfrm flipV="1">
                <a:off x="2739798" y="4754880"/>
                <a:ext cx="7883" cy="1474502"/>
              </a:xfrm>
              <a:prstGeom prst="straightConnector1">
                <a:avLst/>
              </a:prstGeom>
              <a:ln w="12700">
                <a:solidFill>
                  <a:srgbClr val="FF0000">
                    <a:alpha val="75000"/>
                  </a:srgbClr>
                </a:solidFill>
                <a:miter lim="800000"/>
                <a:tailEnd type="stealt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A57AD37-A4A5-F5A6-E716-6539795384A1}"/>
                  </a:ext>
                </a:extLst>
              </p:cNvPr>
              <p:cNvSpPr txBox="1"/>
              <p:nvPr/>
            </p:nvSpPr>
            <p:spPr>
              <a:xfrm>
                <a:off x="3574470" y="6136865"/>
                <a:ext cx="1120612" cy="480131"/>
              </a:xfrm>
              <a:prstGeom prst="rect">
                <a:avLst/>
              </a:prstGeom>
              <a:noFill/>
            </p:spPr>
            <p:txBody>
              <a:bodyPr wrap="square" rtlCol="0">
                <a:spAutoFit/>
              </a:bodyPr>
              <a:lstStyle/>
              <a:p>
                <a:pPr algn="ctr">
                  <a:lnSpc>
                    <a:spcPct val="90000"/>
                  </a:lnSpc>
                </a:pPr>
                <a:r>
                  <a:rPr lang="en-US" sz="1400" dirty="0">
                    <a:latin typeface="+mn-lt"/>
                  </a:rPr>
                  <a:t>Electric Motor</a:t>
                </a:r>
              </a:p>
            </p:txBody>
          </p:sp>
          <p:cxnSp>
            <p:nvCxnSpPr>
              <p:cNvPr id="20" name="Straight Arrow Connector 19">
                <a:extLst>
                  <a:ext uri="{FF2B5EF4-FFF2-40B4-BE49-F238E27FC236}">
                    <a16:creationId xmlns:a16="http://schemas.microsoft.com/office/drawing/2014/main" id="{DE1B34BB-C817-AE7A-8253-AF66DD05F13A}"/>
                  </a:ext>
                </a:extLst>
              </p:cNvPr>
              <p:cNvCxnSpPr>
                <a:cxnSpLocks/>
              </p:cNvCxnSpPr>
              <p:nvPr/>
            </p:nvCxnSpPr>
            <p:spPr>
              <a:xfrm flipH="1" flipV="1">
                <a:off x="3421119" y="4588450"/>
                <a:ext cx="707122" cy="1595713"/>
              </a:xfrm>
              <a:prstGeom prst="straightConnector1">
                <a:avLst/>
              </a:prstGeom>
              <a:ln w="12700">
                <a:solidFill>
                  <a:srgbClr val="FF0000">
                    <a:alpha val="75000"/>
                  </a:srgbClr>
                </a:solidFill>
                <a:miter lim="800000"/>
                <a:tailEnd type="stealth"/>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321A673D-C4BE-E11E-5994-666DE78CE997}"/>
                </a:ext>
              </a:extLst>
            </p:cNvPr>
            <p:cNvSpPr txBox="1"/>
            <p:nvPr/>
          </p:nvSpPr>
          <p:spPr>
            <a:xfrm>
              <a:off x="761795" y="3134666"/>
              <a:ext cx="4048484" cy="341632"/>
            </a:xfrm>
            <a:prstGeom prst="rect">
              <a:avLst/>
            </a:prstGeom>
            <a:noFill/>
          </p:spPr>
          <p:txBody>
            <a:bodyPr wrap="square" rtlCol="0">
              <a:spAutoFit/>
            </a:bodyPr>
            <a:lstStyle/>
            <a:p>
              <a:pPr algn="ctr">
                <a:lnSpc>
                  <a:spcPct val="90000"/>
                </a:lnSpc>
              </a:pPr>
              <a:r>
                <a:rPr lang="en-US" dirty="0">
                  <a:latin typeface="+mn-lt"/>
                </a:rPr>
                <a:t>PBW Sampler</a:t>
              </a:r>
            </a:p>
          </p:txBody>
        </p:sp>
      </p:grpSp>
      <p:sp>
        <p:nvSpPr>
          <p:cNvPr id="43" name="Content Placeholder 42">
            <a:extLst>
              <a:ext uri="{FF2B5EF4-FFF2-40B4-BE49-F238E27FC236}">
                <a16:creationId xmlns:a16="http://schemas.microsoft.com/office/drawing/2014/main" id="{52FA5E1C-51A9-7ACE-FC62-B89A4E3164E2}"/>
              </a:ext>
            </a:extLst>
          </p:cNvPr>
          <p:cNvSpPr>
            <a:spLocks noGrp="1"/>
          </p:cNvSpPr>
          <p:nvPr>
            <p:ph idx="1"/>
          </p:nvPr>
        </p:nvSpPr>
        <p:spPr>
          <a:xfrm>
            <a:off x="509933" y="694005"/>
            <a:ext cx="11372771" cy="2176325"/>
          </a:xfrm>
        </p:spPr>
        <p:txBody>
          <a:bodyPr/>
          <a:lstStyle/>
          <a:p>
            <a:r>
              <a:rPr lang="en-US" sz="2200" dirty="0"/>
              <a:t>PIE samples (~58 mm diameter) are cut from window using an annular cutter</a:t>
            </a:r>
          </a:p>
          <a:p>
            <a:pPr>
              <a:spcAft>
                <a:spcPts val="600"/>
              </a:spcAft>
            </a:pPr>
            <a:r>
              <a:rPr lang="en-US" sz="2200" dirty="0"/>
              <a:t>Samples have been removed from three PBWs to date:</a:t>
            </a:r>
          </a:p>
          <a:p>
            <a:pPr lvl="1">
              <a:spcBef>
                <a:spcPts val="600"/>
              </a:spcBef>
            </a:pPr>
            <a:r>
              <a:rPr lang="en-US" sz="2000" dirty="0"/>
              <a:t>PBW-4 (Inconel 718, 9.7 dpa, 1833 appm He, 7211appm H)</a:t>
            </a:r>
          </a:p>
          <a:p>
            <a:pPr lvl="1">
              <a:spcBef>
                <a:spcPts val="600"/>
              </a:spcBef>
            </a:pPr>
            <a:r>
              <a:rPr lang="en-US" sz="2000" dirty="0"/>
              <a:t>PBW-6 (Al 6061-T6, ~4 dpa, ~2000 appm He)</a:t>
            </a:r>
          </a:p>
          <a:p>
            <a:pPr lvl="1">
              <a:spcBef>
                <a:spcPts val="600"/>
              </a:spcBef>
            </a:pPr>
            <a:r>
              <a:rPr lang="en-US" sz="2000" dirty="0"/>
              <a:t>PBW-7 (Inconel 718, ~15 dpa)</a:t>
            </a:r>
          </a:p>
        </p:txBody>
      </p:sp>
      <p:grpSp>
        <p:nvGrpSpPr>
          <p:cNvPr id="47" name="Group 46">
            <a:extLst>
              <a:ext uri="{FF2B5EF4-FFF2-40B4-BE49-F238E27FC236}">
                <a16:creationId xmlns:a16="http://schemas.microsoft.com/office/drawing/2014/main" id="{F7F74B27-3403-DE81-77A9-D47D1A97EFF7}"/>
              </a:ext>
            </a:extLst>
          </p:cNvPr>
          <p:cNvGrpSpPr/>
          <p:nvPr/>
        </p:nvGrpSpPr>
        <p:grpSpPr>
          <a:xfrm>
            <a:off x="4867936" y="2953056"/>
            <a:ext cx="3970745" cy="3570575"/>
            <a:chOff x="4867936" y="3124250"/>
            <a:chExt cx="3970745" cy="3570575"/>
          </a:xfrm>
        </p:grpSpPr>
        <p:grpSp>
          <p:nvGrpSpPr>
            <p:cNvPr id="44" name="Group 43">
              <a:extLst>
                <a:ext uri="{FF2B5EF4-FFF2-40B4-BE49-F238E27FC236}">
                  <a16:creationId xmlns:a16="http://schemas.microsoft.com/office/drawing/2014/main" id="{F5670CC0-8A40-8526-B93D-A76864566E10}"/>
                </a:ext>
              </a:extLst>
            </p:cNvPr>
            <p:cNvGrpSpPr/>
            <p:nvPr/>
          </p:nvGrpSpPr>
          <p:grpSpPr>
            <a:xfrm>
              <a:off x="4867936" y="3429000"/>
              <a:ext cx="3970745" cy="3265825"/>
              <a:chOff x="4867936" y="3429000"/>
              <a:chExt cx="3970745" cy="3265825"/>
            </a:xfrm>
          </p:grpSpPr>
          <p:pic>
            <p:nvPicPr>
              <p:cNvPr id="41" name="Content Placeholder 4" descr="A machine in a factory&#10;&#10;Description automatically generated">
                <a:extLst>
                  <a:ext uri="{FF2B5EF4-FFF2-40B4-BE49-F238E27FC236}">
                    <a16:creationId xmlns:a16="http://schemas.microsoft.com/office/drawing/2014/main" id="{317EF2AD-C2F5-B632-74B1-BE3D232B30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5129183" y="3429000"/>
                <a:ext cx="3709498" cy="2651760"/>
              </a:xfrm>
              <a:prstGeom prst="rect">
                <a:avLst/>
              </a:prstGeom>
              <a:noFill/>
              <a:ln w="3175">
                <a:solidFill>
                  <a:schemeClr val="tx1"/>
                </a:solidFill>
                <a:miter lim="800000"/>
                <a:headEnd/>
                <a:tailEnd/>
              </a:ln>
            </p:spPr>
          </p:pic>
          <p:grpSp>
            <p:nvGrpSpPr>
              <p:cNvPr id="40" name="Group 39">
                <a:extLst>
                  <a:ext uri="{FF2B5EF4-FFF2-40B4-BE49-F238E27FC236}">
                    <a16:creationId xmlns:a16="http://schemas.microsoft.com/office/drawing/2014/main" id="{B606E283-D81E-F77E-DA6E-E95B28AE58F2}"/>
                  </a:ext>
                </a:extLst>
              </p:cNvPr>
              <p:cNvGrpSpPr/>
              <p:nvPr/>
            </p:nvGrpSpPr>
            <p:grpSpPr>
              <a:xfrm>
                <a:off x="4867936" y="5153025"/>
                <a:ext cx="3234308" cy="1541800"/>
                <a:chOff x="4867936" y="5153025"/>
                <a:chExt cx="3234308" cy="1541800"/>
              </a:xfrm>
            </p:grpSpPr>
            <p:sp>
              <p:nvSpPr>
                <p:cNvPr id="24" name="TextBox 23">
                  <a:extLst>
                    <a:ext uri="{FF2B5EF4-FFF2-40B4-BE49-F238E27FC236}">
                      <a16:creationId xmlns:a16="http://schemas.microsoft.com/office/drawing/2014/main" id="{8992DC5E-D2B1-CD9D-5DC5-BEC8205DEE95}"/>
                    </a:ext>
                  </a:extLst>
                </p:cNvPr>
                <p:cNvSpPr txBox="1"/>
                <p:nvPr/>
              </p:nvSpPr>
              <p:spPr>
                <a:xfrm>
                  <a:off x="6467820" y="6257548"/>
                  <a:ext cx="1634424" cy="286232"/>
                </a:xfrm>
                <a:prstGeom prst="rect">
                  <a:avLst/>
                </a:prstGeom>
                <a:noFill/>
              </p:spPr>
              <p:txBody>
                <a:bodyPr wrap="square" rtlCol="0">
                  <a:spAutoFit/>
                </a:bodyPr>
                <a:lstStyle/>
                <a:p>
                  <a:pPr algn="ctr">
                    <a:lnSpc>
                      <a:spcPct val="90000"/>
                    </a:lnSpc>
                  </a:pPr>
                  <a:r>
                    <a:rPr lang="en-US" sz="1400" dirty="0">
                      <a:latin typeface="+mn-lt"/>
                    </a:rPr>
                    <a:t>PBW Assembly</a:t>
                  </a:r>
                </a:p>
              </p:txBody>
            </p:sp>
            <p:cxnSp>
              <p:nvCxnSpPr>
                <p:cNvPr id="25" name="Straight Arrow Connector 24">
                  <a:extLst>
                    <a:ext uri="{FF2B5EF4-FFF2-40B4-BE49-F238E27FC236}">
                      <a16:creationId xmlns:a16="http://schemas.microsoft.com/office/drawing/2014/main" id="{6BC73D62-F7F9-2C0F-7E78-512BEBC6E6F3}"/>
                    </a:ext>
                  </a:extLst>
                </p:cNvPr>
                <p:cNvCxnSpPr>
                  <a:cxnSpLocks/>
                </p:cNvCxnSpPr>
                <p:nvPr/>
              </p:nvCxnSpPr>
              <p:spPr>
                <a:xfrm flipH="1" flipV="1">
                  <a:off x="6219513" y="5153025"/>
                  <a:ext cx="892561" cy="1140808"/>
                </a:xfrm>
                <a:prstGeom prst="straightConnector1">
                  <a:avLst/>
                </a:prstGeom>
                <a:ln w="12700">
                  <a:solidFill>
                    <a:srgbClr val="FF0000">
                      <a:alpha val="74554"/>
                    </a:srgbClr>
                  </a:solidFill>
                  <a:miter lim="800000"/>
                  <a:tailEnd type="stealt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7AF7D36-9CCA-2BB5-8DCC-D412DA68AABC}"/>
                    </a:ext>
                  </a:extLst>
                </p:cNvPr>
                <p:cNvSpPr txBox="1"/>
                <p:nvPr/>
              </p:nvSpPr>
              <p:spPr>
                <a:xfrm>
                  <a:off x="4867936" y="6214694"/>
                  <a:ext cx="1250720" cy="480131"/>
                </a:xfrm>
                <a:prstGeom prst="rect">
                  <a:avLst/>
                </a:prstGeom>
                <a:noFill/>
              </p:spPr>
              <p:txBody>
                <a:bodyPr wrap="square" rtlCol="0">
                  <a:spAutoFit/>
                </a:bodyPr>
                <a:lstStyle/>
                <a:p>
                  <a:pPr algn="ctr">
                    <a:lnSpc>
                      <a:spcPct val="90000"/>
                    </a:lnSpc>
                  </a:pPr>
                  <a:r>
                    <a:rPr lang="en-US" sz="1400" dirty="0">
                      <a:latin typeface="+mn-lt"/>
                    </a:rPr>
                    <a:t>Alignment Pins</a:t>
                  </a:r>
                </a:p>
              </p:txBody>
            </p:sp>
            <p:cxnSp>
              <p:nvCxnSpPr>
                <p:cNvPr id="29" name="Straight Arrow Connector 28">
                  <a:extLst>
                    <a:ext uri="{FF2B5EF4-FFF2-40B4-BE49-F238E27FC236}">
                      <a16:creationId xmlns:a16="http://schemas.microsoft.com/office/drawing/2014/main" id="{BAE2082C-C823-2188-2376-738E578B8A78}"/>
                    </a:ext>
                  </a:extLst>
                </p:cNvPr>
                <p:cNvCxnSpPr>
                  <a:cxnSpLocks/>
                </p:cNvCxnSpPr>
                <p:nvPr/>
              </p:nvCxnSpPr>
              <p:spPr>
                <a:xfrm flipV="1">
                  <a:off x="5537475" y="5638800"/>
                  <a:ext cx="133075" cy="655033"/>
                </a:xfrm>
                <a:prstGeom prst="straightConnector1">
                  <a:avLst/>
                </a:prstGeom>
                <a:ln w="12700">
                  <a:solidFill>
                    <a:srgbClr val="FF0000">
                      <a:alpha val="74554"/>
                    </a:srgbClr>
                  </a:solidFill>
                  <a:miter lim="800000"/>
                  <a:tailEnd type="stealth"/>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BFFFDFC-FE7B-5E3C-4124-11CF685AEA1D}"/>
                    </a:ext>
                  </a:extLst>
                </p:cNvPr>
                <p:cNvCxnSpPr>
                  <a:cxnSpLocks/>
                </p:cNvCxnSpPr>
                <p:nvPr/>
              </p:nvCxnSpPr>
              <p:spPr>
                <a:xfrm flipV="1">
                  <a:off x="5537475" y="5581650"/>
                  <a:ext cx="829488" cy="712183"/>
                </a:xfrm>
                <a:prstGeom prst="straightConnector1">
                  <a:avLst/>
                </a:prstGeom>
                <a:ln w="12700">
                  <a:solidFill>
                    <a:srgbClr val="FF0000">
                      <a:alpha val="74554"/>
                    </a:srgbClr>
                  </a:solidFill>
                  <a:miter lim="800000"/>
                  <a:tailEnd type="stealth"/>
                </a:ln>
              </p:spPr>
              <p:style>
                <a:lnRef idx="1">
                  <a:schemeClr val="accent1"/>
                </a:lnRef>
                <a:fillRef idx="0">
                  <a:schemeClr val="accent1"/>
                </a:fillRef>
                <a:effectRef idx="0">
                  <a:schemeClr val="accent1"/>
                </a:effectRef>
                <a:fontRef idx="minor">
                  <a:schemeClr val="tx1"/>
                </a:fontRef>
              </p:style>
            </p:cxnSp>
          </p:grpSp>
        </p:grpSp>
        <p:sp>
          <p:nvSpPr>
            <p:cNvPr id="46" name="TextBox 45">
              <a:extLst>
                <a:ext uri="{FF2B5EF4-FFF2-40B4-BE49-F238E27FC236}">
                  <a16:creationId xmlns:a16="http://schemas.microsoft.com/office/drawing/2014/main" id="{C8874092-4F5A-FAC2-593C-B64EF6157591}"/>
                </a:ext>
              </a:extLst>
            </p:cNvPr>
            <p:cNvSpPr txBox="1"/>
            <p:nvPr/>
          </p:nvSpPr>
          <p:spPr>
            <a:xfrm>
              <a:off x="5129183" y="3124250"/>
              <a:ext cx="3709498" cy="341632"/>
            </a:xfrm>
            <a:prstGeom prst="rect">
              <a:avLst/>
            </a:prstGeom>
            <a:noFill/>
          </p:spPr>
          <p:txBody>
            <a:bodyPr wrap="square" rtlCol="0">
              <a:spAutoFit/>
            </a:bodyPr>
            <a:lstStyle/>
            <a:p>
              <a:pPr algn="ctr">
                <a:lnSpc>
                  <a:spcPct val="90000"/>
                </a:lnSpc>
              </a:pPr>
              <a:r>
                <a:rPr lang="en-US" dirty="0">
                  <a:latin typeface="+mn-lt"/>
                </a:rPr>
                <a:t>Sampler with PBW Assembly</a:t>
              </a:r>
            </a:p>
          </p:txBody>
        </p:sp>
      </p:grpSp>
      <p:grpSp>
        <p:nvGrpSpPr>
          <p:cNvPr id="49" name="Group 48">
            <a:extLst>
              <a:ext uri="{FF2B5EF4-FFF2-40B4-BE49-F238E27FC236}">
                <a16:creationId xmlns:a16="http://schemas.microsoft.com/office/drawing/2014/main" id="{880389A7-DCCB-5AEA-A1CE-8912A51C7132}"/>
              </a:ext>
            </a:extLst>
          </p:cNvPr>
          <p:cNvGrpSpPr/>
          <p:nvPr/>
        </p:nvGrpSpPr>
        <p:grpSpPr>
          <a:xfrm>
            <a:off x="9160538" y="2370962"/>
            <a:ext cx="2679189" cy="4149345"/>
            <a:chOff x="9157586" y="1931415"/>
            <a:chExt cx="2679189" cy="4149345"/>
          </a:xfrm>
        </p:grpSpPr>
        <p:pic>
          <p:nvPicPr>
            <p:cNvPr id="8" name="Picture 7">
              <a:extLst>
                <a:ext uri="{FF2B5EF4-FFF2-40B4-BE49-F238E27FC236}">
                  <a16:creationId xmlns:a16="http://schemas.microsoft.com/office/drawing/2014/main" id="{07FC82F0-E0D4-6116-895B-B4FB1C4A46A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57586" y="2257326"/>
              <a:ext cx="2679189" cy="3823434"/>
            </a:xfrm>
            <a:prstGeom prst="rect">
              <a:avLst/>
            </a:prstGeom>
            <a:ln w="3175">
              <a:solidFill>
                <a:schemeClr val="tx1"/>
              </a:solidFill>
            </a:ln>
          </p:spPr>
        </p:pic>
        <p:sp>
          <p:nvSpPr>
            <p:cNvPr id="48" name="TextBox 47">
              <a:extLst>
                <a:ext uri="{FF2B5EF4-FFF2-40B4-BE49-F238E27FC236}">
                  <a16:creationId xmlns:a16="http://schemas.microsoft.com/office/drawing/2014/main" id="{0E31139F-4EBC-6E02-FC35-B110A7BD4032}"/>
                </a:ext>
              </a:extLst>
            </p:cNvPr>
            <p:cNvSpPr txBox="1"/>
            <p:nvPr/>
          </p:nvSpPr>
          <p:spPr>
            <a:xfrm>
              <a:off x="9157586" y="1931415"/>
              <a:ext cx="2679189" cy="341632"/>
            </a:xfrm>
            <a:prstGeom prst="rect">
              <a:avLst/>
            </a:prstGeom>
            <a:noFill/>
          </p:spPr>
          <p:txBody>
            <a:bodyPr wrap="square" rtlCol="0">
              <a:spAutoFit/>
            </a:bodyPr>
            <a:lstStyle/>
            <a:p>
              <a:pPr algn="ctr">
                <a:lnSpc>
                  <a:spcPct val="90000"/>
                </a:lnSpc>
              </a:pPr>
              <a:r>
                <a:rPr lang="en-US" dirty="0">
                  <a:latin typeface="+mn-lt"/>
                </a:rPr>
                <a:t>PBW-6 After Sampling</a:t>
              </a:r>
            </a:p>
          </p:txBody>
        </p:sp>
      </p:grpSp>
    </p:spTree>
    <p:extLst>
      <p:ext uri="{BB962C8B-B14F-4D97-AF65-F5344CB8AC3E}">
        <p14:creationId xmlns:p14="http://schemas.microsoft.com/office/powerpoint/2010/main" val="3152641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5A921-2B22-3074-20E0-566DD8F4F7F2}"/>
              </a:ext>
            </a:extLst>
          </p:cNvPr>
          <p:cNvSpPr>
            <a:spLocks noGrp="1"/>
          </p:cNvSpPr>
          <p:nvPr>
            <p:ph type="title"/>
          </p:nvPr>
        </p:nvSpPr>
        <p:spPr>
          <a:xfrm>
            <a:off x="441082" y="106440"/>
            <a:ext cx="11430000" cy="867930"/>
          </a:xfrm>
        </p:spPr>
        <p:txBody>
          <a:bodyPr/>
          <a:lstStyle/>
          <a:p>
            <a:r>
              <a:rPr lang="en-US" sz="2800" dirty="0"/>
              <a:t>Majority of initial PIE research was focused on 316L and resulted in appreciable success</a:t>
            </a:r>
          </a:p>
        </p:txBody>
      </p:sp>
      <p:sp>
        <p:nvSpPr>
          <p:cNvPr id="3" name="Content Placeholder 2">
            <a:extLst>
              <a:ext uri="{FF2B5EF4-FFF2-40B4-BE49-F238E27FC236}">
                <a16:creationId xmlns:a16="http://schemas.microsoft.com/office/drawing/2014/main" id="{323E3420-40B0-7255-DC6D-3EEF044DBD64}"/>
              </a:ext>
            </a:extLst>
          </p:cNvPr>
          <p:cNvSpPr>
            <a:spLocks noGrp="1"/>
          </p:cNvSpPr>
          <p:nvPr>
            <p:ph idx="1"/>
          </p:nvPr>
        </p:nvSpPr>
        <p:spPr>
          <a:xfrm>
            <a:off x="448055" y="1291504"/>
            <a:ext cx="11558888" cy="4507980"/>
          </a:xfrm>
        </p:spPr>
        <p:txBody>
          <a:bodyPr/>
          <a:lstStyle/>
          <a:p>
            <a:pPr>
              <a:spcBef>
                <a:spcPts val="2400"/>
              </a:spcBef>
            </a:pPr>
            <a:r>
              <a:rPr lang="en-US" dirty="0"/>
              <a:t>Tensile specimens were fabricated and tested from samples removed from SNS Targets 1, 2, 6, 8, and 9</a:t>
            </a:r>
          </a:p>
          <a:p>
            <a:pPr>
              <a:spcBef>
                <a:spcPts val="2400"/>
              </a:spcBef>
            </a:pPr>
            <a:r>
              <a:rPr lang="en-US" dirty="0"/>
              <a:t>Initial tensile testing results from Targets 1 and 2 were abnormal, disappointing, and confusing</a:t>
            </a:r>
          </a:p>
          <a:p>
            <a:pPr>
              <a:spcBef>
                <a:spcPts val="2400"/>
              </a:spcBef>
            </a:pPr>
            <a:r>
              <a:rPr lang="en-US" dirty="0"/>
              <a:t>However, additional testing and characterizations showed a clear cause for the abnormal behavior</a:t>
            </a:r>
          </a:p>
          <a:p>
            <a:pPr>
              <a:spcBef>
                <a:spcPts val="2400"/>
              </a:spcBef>
            </a:pPr>
            <a:r>
              <a:rPr lang="en-US" dirty="0"/>
              <a:t>The SNS PIE testing with irradiated 316L revealed a new deformation mechanism </a:t>
            </a:r>
            <a:r>
              <a:rPr lang="en-US" u="sng" dirty="0"/>
              <a:t>not previously reported in the literature</a:t>
            </a:r>
          </a:p>
        </p:txBody>
      </p:sp>
    </p:spTree>
    <p:extLst>
      <p:ext uri="{BB962C8B-B14F-4D97-AF65-F5344CB8AC3E}">
        <p14:creationId xmlns:p14="http://schemas.microsoft.com/office/powerpoint/2010/main" val="1936742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61470" y="41329"/>
            <a:ext cx="11653615" cy="424732"/>
          </a:xfrm>
        </p:spPr>
        <p:txBody>
          <a:bodyPr/>
          <a:lstStyle/>
          <a:p>
            <a:r>
              <a:rPr lang="en-US" sz="2400" dirty="0">
                <a:latin typeface="+mj-lt"/>
                <a:ea typeface="ＭＳ Ｐゴシック" charset="0"/>
              </a:rPr>
              <a:t>Tensile data from Target 2 showed appreciable total elongation after ~7 dpa</a:t>
            </a:r>
          </a:p>
        </p:txBody>
      </p:sp>
      <p:sp>
        <p:nvSpPr>
          <p:cNvPr id="37890" name="Content Placeholder 7"/>
          <p:cNvSpPr>
            <a:spLocks noGrp="1"/>
          </p:cNvSpPr>
          <p:nvPr>
            <p:ph idx="1"/>
          </p:nvPr>
        </p:nvSpPr>
        <p:spPr>
          <a:xfrm>
            <a:off x="649480" y="4419600"/>
            <a:ext cx="10579146" cy="2154436"/>
          </a:xfrm>
        </p:spPr>
        <p:txBody>
          <a:bodyPr/>
          <a:lstStyle/>
          <a:p>
            <a:pPr>
              <a:defRPr/>
            </a:pPr>
            <a:r>
              <a:rPr lang="en-US" sz="2000" dirty="0">
                <a:latin typeface="+mn-lt"/>
                <a:ea typeface="ＭＳ Ｐゴシック" charset="0"/>
              </a:rPr>
              <a:t>Reduction in uniform elongation observed in Targets 1 and 2 were generally consistent with previous LANSCE data</a:t>
            </a:r>
            <a:r>
              <a:rPr lang="en-US" sz="2000" dirty="0">
                <a:solidFill>
                  <a:srgbClr val="FF0000"/>
                </a:solidFill>
                <a:latin typeface="+mn-lt"/>
                <a:ea typeface="Lucida Grande"/>
                <a:cs typeface="Lucida Grande"/>
              </a:rPr>
              <a:t>*</a:t>
            </a:r>
            <a:endParaRPr lang="en-US" sz="2000" dirty="0">
              <a:latin typeface="+mn-lt"/>
              <a:ea typeface="ＭＳ Ｐゴシック" charset="0"/>
            </a:endParaRPr>
          </a:p>
          <a:p>
            <a:pPr>
              <a:defRPr/>
            </a:pPr>
            <a:r>
              <a:rPr lang="en-US" sz="2000" dirty="0">
                <a:latin typeface="+mn-lt"/>
                <a:ea typeface="ＭＳ Ｐゴシック" charset="0"/>
              </a:rPr>
              <a:t>However, appreciable scatter was observed in the elongation data and an extraordinary elongation was observed </a:t>
            </a:r>
            <a:endParaRPr lang="en-US" sz="2000" b="1" dirty="0">
              <a:latin typeface="+mn-lt"/>
              <a:ea typeface="ＭＳ Ｐゴシック" charset="0"/>
            </a:endParaRPr>
          </a:p>
          <a:p>
            <a:pPr marL="0" indent="0">
              <a:spcAft>
                <a:spcPts val="0"/>
              </a:spcAft>
              <a:buNone/>
              <a:defRPr/>
            </a:pPr>
            <a:endParaRPr lang="en-US" sz="1200" dirty="0">
              <a:solidFill>
                <a:srgbClr val="000000"/>
              </a:solidFill>
              <a:latin typeface="+mn-lt"/>
              <a:ea typeface="Lucida Grande"/>
              <a:cs typeface="Lucida Grande"/>
            </a:endParaRPr>
          </a:p>
          <a:p>
            <a:pPr marL="0" indent="0">
              <a:spcBef>
                <a:spcPts val="200"/>
              </a:spcBef>
              <a:spcAft>
                <a:spcPts val="0"/>
              </a:spcAft>
              <a:buNone/>
              <a:defRPr/>
            </a:pPr>
            <a:r>
              <a:rPr lang="en-US" sz="1400" dirty="0">
                <a:solidFill>
                  <a:srgbClr val="000000"/>
                </a:solidFill>
                <a:latin typeface="+mn-lt"/>
                <a:ea typeface="Lucida Grande"/>
                <a:cs typeface="Lucida Grande"/>
              </a:rPr>
              <a:t>				D.A. McCintock et al., </a:t>
            </a:r>
            <a:r>
              <a:rPr lang="en-US" sz="1400" i="1" dirty="0">
                <a:solidFill>
                  <a:srgbClr val="000000"/>
                </a:solidFill>
                <a:latin typeface="+mn-lt"/>
                <a:ea typeface="Lucida Grande"/>
                <a:cs typeface="Lucida Grande"/>
              </a:rPr>
              <a:t>Journal of Nuclear Materials </a:t>
            </a:r>
            <a:r>
              <a:rPr lang="en-US" sz="1400" dirty="0">
                <a:solidFill>
                  <a:srgbClr val="000000"/>
                </a:solidFill>
                <a:latin typeface="+mn-lt"/>
                <a:ea typeface="Lucida Grande"/>
                <a:cs typeface="Lucida Grande"/>
              </a:rPr>
              <a:t>450 (2014) 130-140</a:t>
            </a:r>
          </a:p>
          <a:p>
            <a:pPr marL="0" indent="0">
              <a:spcBef>
                <a:spcPts val="400"/>
              </a:spcBef>
              <a:spcAft>
                <a:spcPts val="0"/>
              </a:spcAft>
              <a:buNone/>
              <a:defRPr/>
            </a:pPr>
            <a:r>
              <a:rPr lang="en-US" sz="1400" dirty="0">
                <a:solidFill>
                  <a:srgbClr val="FF0000"/>
                </a:solidFill>
                <a:latin typeface="+mn-lt"/>
                <a:ea typeface="ＭＳ Ｐゴシック" charset="0"/>
              </a:rPr>
              <a:t>				*</a:t>
            </a:r>
            <a:r>
              <a:rPr lang="en-US" sz="1400" dirty="0">
                <a:solidFill>
                  <a:srgbClr val="000000"/>
                </a:solidFill>
                <a:latin typeface="+mn-lt"/>
                <a:ea typeface="Lucida Grande"/>
                <a:cs typeface="Lucida Grande"/>
              </a:rPr>
              <a:t>K. Farrell and T.S. Byun, </a:t>
            </a:r>
            <a:r>
              <a:rPr lang="en-US" sz="1400" i="1" dirty="0">
                <a:solidFill>
                  <a:srgbClr val="000000"/>
                </a:solidFill>
                <a:latin typeface="+mn-lt"/>
                <a:ea typeface="Lucida Grande"/>
                <a:cs typeface="Lucida Grande"/>
              </a:rPr>
              <a:t>Journal of Nuclear Materials</a:t>
            </a:r>
            <a:r>
              <a:rPr lang="en-US" sz="1400" dirty="0">
                <a:solidFill>
                  <a:srgbClr val="000000"/>
                </a:solidFill>
                <a:latin typeface="+mn-lt"/>
                <a:ea typeface="Lucida Grande"/>
                <a:cs typeface="Lucida Grande"/>
              </a:rPr>
              <a:t>, 296 ( 2001) 129-138</a:t>
            </a:r>
          </a:p>
          <a:p>
            <a:pPr marL="0" indent="0">
              <a:buNone/>
              <a:defRPr/>
            </a:pPr>
            <a:endParaRPr lang="en-US" sz="1200" dirty="0">
              <a:latin typeface="+mn-lt"/>
              <a:ea typeface="ＭＳ Ｐゴシック" charset="0"/>
            </a:endParaRPr>
          </a:p>
        </p:txBody>
      </p:sp>
      <p:pic>
        <p:nvPicPr>
          <p:cNvPr id="3277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05285" y="715739"/>
            <a:ext cx="436086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96091" y="715739"/>
            <a:ext cx="4360862"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a:grpSpLocks noChangeAspect="1"/>
          </p:cNvGrpSpPr>
          <p:nvPr/>
        </p:nvGrpSpPr>
        <p:grpSpPr bwMode="auto">
          <a:xfrm>
            <a:off x="5284490" y="1378105"/>
            <a:ext cx="4763607" cy="2300899"/>
            <a:chOff x="2231597" y="1652748"/>
            <a:chExt cx="4704455" cy="2272535"/>
          </a:xfrm>
          <a:solidFill>
            <a:srgbClr val="FF0000">
              <a:alpha val="10000"/>
            </a:srgbClr>
          </a:solidFill>
        </p:grpSpPr>
        <p:sp>
          <p:nvSpPr>
            <p:cNvPr id="7" name="Oval 6"/>
            <p:cNvSpPr>
              <a:spLocks noChangeAspect="1"/>
            </p:cNvSpPr>
            <p:nvPr/>
          </p:nvSpPr>
          <p:spPr>
            <a:xfrm>
              <a:off x="6665139" y="1652748"/>
              <a:ext cx="270913" cy="270938"/>
            </a:xfrm>
            <a:prstGeom prst="ellipse">
              <a:avLst/>
            </a:prstGeom>
            <a:grpFill/>
            <a:ln w="222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a:spLocks noChangeAspect="1"/>
            </p:cNvSpPr>
            <p:nvPr/>
          </p:nvSpPr>
          <p:spPr>
            <a:xfrm>
              <a:off x="2231597" y="3654345"/>
              <a:ext cx="270913" cy="270938"/>
            </a:xfrm>
            <a:prstGeom prst="ellipse">
              <a:avLst/>
            </a:prstGeom>
            <a:grpFill/>
            <a:ln w="222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 name="Group 8">
            <a:extLst>
              <a:ext uri="{FF2B5EF4-FFF2-40B4-BE49-F238E27FC236}">
                <a16:creationId xmlns:a16="http://schemas.microsoft.com/office/drawing/2014/main" id="{D04C335C-02F7-30C7-0E09-E3E59F2BE7AB}"/>
              </a:ext>
            </a:extLst>
          </p:cNvPr>
          <p:cNvGrpSpPr>
            <a:grpSpLocks noChangeAspect="1"/>
          </p:cNvGrpSpPr>
          <p:nvPr/>
        </p:nvGrpSpPr>
        <p:grpSpPr>
          <a:xfrm>
            <a:off x="553268" y="894033"/>
            <a:ext cx="2338407" cy="2926080"/>
            <a:chOff x="8453144" y="2743072"/>
            <a:chExt cx="3182487" cy="3982289"/>
          </a:xfrm>
        </p:grpSpPr>
        <p:pic>
          <p:nvPicPr>
            <p:cNvPr id="10" name="Picture 9">
              <a:extLst>
                <a:ext uri="{FF2B5EF4-FFF2-40B4-BE49-F238E27FC236}">
                  <a16:creationId xmlns:a16="http://schemas.microsoft.com/office/drawing/2014/main" id="{5146CC31-CDD3-BDF0-4E6D-2DD5B1545E0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11702" y="3076428"/>
              <a:ext cx="3065372" cy="3648933"/>
            </a:xfrm>
            <a:prstGeom prst="rect">
              <a:avLst/>
            </a:prstGeom>
          </p:spPr>
        </p:pic>
        <p:sp>
          <p:nvSpPr>
            <p:cNvPr id="11" name="TextBox 10">
              <a:extLst>
                <a:ext uri="{FF2B5EF4-FFF2-40B4-BE49-F238E27FC236}">
                  <a16:creationId xmlns:a16="http://schemas.microsoft.com/office/drawing/2014/main" id="{AD9E2860-C512-A59B-E8E9-43077085E0CD}"/>
                </a:ext>
              </a:extLst>
            </p:cNvPr>
            <p:cNvSpPr txBox="1"/>
            <p:nvPr/>
          </p:nvSpPr>
          <p:spPr>
            <a:xfrm>
              <a:off x="8453144" y="2743072"/>
              <a:ext cx="3182487" cy="428138"/>
            </a:xfrm>
            <a:prstGeom prst="rect">
              <a:avLst/>
            </a:prstGeom>
            <a:noFill/>
          </p:spPr>
          <p:txBody>
            <a:bodyPr wrap="square" rtlCol="0">
              <a:spAutoFit/>
            </a:bodyPr>
            <a:lstStyle/>
            <a:p>
              <a:pPr algn="ctr">
                <a:lnSpc>
                  <a:spcPct val="90000"/>
                </a:lnSpc>
              </a:pPr>
              <a:r>
                <a:rPr lang="en-US" sz="1600" dirty="0">
                  <a:latin typeface="+mn-lt"/>
                </a:rPr>
                <a:t>Wire EDM Trial Cuts</a:t>
              </a:r>
            </a:p>
          </p:txBody>
        </p:sp>
      </p:grpSp>
      <p:grpSp>
        <p:nvGrpSpPr>
          <p:cNvPr id="14" name="Group 13">
            <a:extLst>
              <a:ext uri="{FF2B5EF4-FFF2-40B4-BE49-F238E27FC236}">
                <a16:creationId xmlns:a16="http://schemas.microsoft.com/office/drawing/2014/main" id="{9C04B96B-7344-1F9A-773A-EC321D74039B}"/>
              </a:ext>
            </a:extLst>
          </p:cNvPr>
          <p:cNvGrpSpPr/>
          <p:nvPr/>
        </p:nvGrpSpPr>
        <p:grpSpPr>
          <a:xfrm>
            <a:off x="0" y="1786"/>
            <a:ext cx="12188826" cy="6856214"/>
            <a:chOff x="0" y="1786"/>
            <a:chExt cx="12188826" cy="6856214"/>
          </a:xfrm>
        </p:grpSpPr>
        <p:sp>
          <p:nvSpPr>
            <p:cNvPr id="12" name="Rectangle 11">
              <a:extLst>
                <a:ext uri="{FF2B5EF4-FFF2-40B4-BE49-F238E27FC236}">
                  <a16:creationId xmlns:a16="http://schemas.microsoft.com/office/drawing/2014/main" id="{B90E268F-8924-FF01-1CA1-E3F950A1359C}"/>
                </a:ext>
              </a:extLst>
            </p:cNvPr>
            <p:cNvSpPr/>
            <p:nvPr/>
          </p:nvSpPr>
          <p:spPr>
            <a:xfrm>
              <a:off x="0" y="1786"/>
              <a:ext cx="12188826" cy="6856214"/>
            </a:xfrm>
            <a:prstGeom prst="rect">
              <a:avLst/>
            </a:prstGeom>
            <a:solidFill>
              <a:schemeClr val="bg1">
                <a:lumMod val="75000"/>
                <a:alpha val="9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2" name="Picture 1"/>
            <p:cNvPicPr>
              <a:picLocks noChangeAspect="1"/>
            </p:cNvPicPr>
            <p:nvPr/>
          </p:nvPicPr>
          <p:blipFill>
            <a:blip r:embed="rId6"/>
            <a:stretch>
              <a:fillRect/>
            </a:stretch>
          </p:blipFill>
          <p:spPr>
            <a:xfrm rot="5400000">
              <a:off x="1083056" y="329898"/>
              <a:ext cx="4890917" cy="6278493"/>
            </a:xfrm>
            <a:prstGeom prst="rect">
              <a:avLst/>
            </a:prstGeom>
            <a:ln w="3175">
              <a:solidFill>
                <a:schemeClr val="tx1"/>
              </a:solidFill>
            </a:ln>
          </p:spPr>
        </p:pic>
      </p:grpSp>
      <p:grpSp>
        <p:nvGrpSpPr>
          <p:cNvPr id="23" name="Group 22">
            <a:extLst>
              <a:ext uri="{FF2B5EF4-FFF2-40B4-BE49-F238E27FC236}">
                <a16:creationId xmlns:a16="http://schemas.microsoft.com/office/drawing/2014/main" id="{37586D2B-EA1D-AC4C-2F83-D19CD2FF1304}"/>
              </a:ext>
            </a:extLst>
          </p:cNvPr>
          <p:cNvGrpSpPr/>
          <p:nvPr/>
        </p:nvGrpSpPr>
        <p:grpSpPr>
          <a:xfrm>
            <a:off x="6964032" y="1652425"/>
            <a:ext cx="4838700" cy="3803477"/>
            <a:chOff x="6964032" y="1652425"/>
            <a:chExt cx="4838700" cy="3803477"/>
          </a:xfrm>
        </p:grpSpPr>
        <p:sp>
          <p:nvSpPr>
            <p:cNvPr id="4" name="TextBox 3"/>
            <p:cNvSpPr txBox="1"/>
            <p:nvPr/>
          </p:nvSpPr>
          <p:spPr>
            <a:xfrm>
              <a:off x="6964032" y="4932682"/>
              <a:ext cx="4838700" cy="523220"/>
            </a:xfrm>
            <a:prstGeom prst="rect">
              <a:avLst/>
            </a:prstGeom>
            <a:solidFill>
              <a:schemeClr val="bg1"/>
            </a:solidFill>
            <a:ln w="3175">
              <a:solidFill>
                <a:schemeClr val="tx1"/>
              </a:solidFill>
            </a:ln>
          </p:spPr>
          <p:txBody>
            <a:bodyPr wrap="square" rtlCol="0">
              <a:spAutoFit/>
            </a:bodyPr>
            <a:lstStyle/>
            <a:p>
              <a:r>
                <a:rPr lang="en-US" sz="1400" dirty="0">
                  <a:solidFill>
                    <a:srgbClr val="000000"/>
                  </a:solidFill>
                  <a:latin typeface="Lucida Grande"/>
                  <a:ea typeface="Lucida Grande"/>
                  <a:cs typeface="Lucida Grande"/>
                </a:rPr>
                <a:t>D.A. McCintock et al., </a:t>
              </a:r>
              <a:r>
                <a:rPr lang="en-US" sz="1400" i="1" dirty="0">
                  <a:solidFill>
                    <a:srgbClr val="000000"/>
                  </a:solidFill>
                  <a:latin typeface="Lucida Grande"/>
                  <a:ea typeface="Lucida Grande"/>
                  <a:cs typeface="Lucida Grande"/>
                </a:rPr>
                <a:t>Journal of Nuclear Materials </a:t>
              </a:r>
              <a:r>
                <a:rPr lang="en-US" sz="1400" dirty="0">
                  <a:solidFill>
                    <a:srgbClr val="000000"/>
                  </a:solidFill>
                  <a:latin typeface="Lucida Grande"/>
                  <a:ea typeface="Lucida Grande"/>
                  <a:cs typeface="Lucida Grande"/>
                </a:rPr>
                <a:t>450 (2014) 130-140.</a:t>
              </a:r>
              <a:endParaRPr lang="en-US" sz="1400" dirty="0"/>
            </a:p>
          </p:txBody>
        </p:sp>
        <p:pic>
          <p:nvPicPr>
            <p:cNvPr id="17" name="Picture 16">
              <a:extLst>
                <a:ext uri="{FF2B5EF4-FFF2-40B4-BE49-F238E27FC236}">
                  <a16:creationId xmlns:a16="http://schemas.microsoft.com/office/drawing/2014/main" id="{8C14D0AA-4EEA-106B-01BA-FF2AFEE0646D}"/>
                </a:ext>
              </a:extLst>
            </p:cNvPr>
            <p:cNvPicPr>
              <a:picLocks noChangeAspect="1"/>
            </p:cNvPicPr>
            <p:nvPr/>
          </p:nvPicPr>
          <p:blipFill>
            <a:blip r:embed="rId7"/>
            <a:stretch>
              <a:fillRect/>
            </a:stretch>
          </p:blipFill>
          <p:spPr>
            <a:xfrm>
              <a:off x="6964032" y="1652425"/>
              <a:ext cx="4838700" cy="3289300"/>
            </a:xfrm>
            <a:prstGeom prst="rect">
              <a:avLst/>
            </a:prstGeom>
            <a:solidFill>
              <a:schemeClr val="bg1"/>
            </a:solidFill>
            <a:ln w="3175">
              <a:solidFill>
                <a:schemeClr val="tx1"/>
              </a:solidFill>
            </a:ln>
          </p:spPr>
        </p:pic>
      </p:grpSp>
    </p:spTree>
    <p:extLst>
      <p:ext uri="{BB962C8B-B14F-4D97-AF65-F5344CB8AC3E}">
        <p14:creationId xmlns:p14="http://schemas.microsoft.com/office/powerpoint/2010/main" val="209465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0F072E-9136-1BFB-861D-A572A77D2526}"/>
              </a:ext>
            </a:extLst>
          </p:cNvPr>
          <p:cNvGrpSpPr>
            <a:grpSpLocks noChangeAspect="1"/>
          </p:cNvGrpSpPr>
          <p:nvPr/>
        </p:nvGrpSpPr>
        <p:grpSpPr>
          <a:xfrm>
            <a:off x="809874" y="605385"/>
            <a:ext cx="4870455" cy="4169815"/>
            <a:chOff x="892629" y="425657"/>
            <a:chExt cx="7239000" cy="6032066"/>
          </a:xfrm>
        </p:grpSpPr>
        <p:pic>
          <p:nvPicPr>
            <p:cNvPr id="3" name="Picture 4" descr="Анимация">
              <a:extLst>
                <a:ext uri="{FF2B5EF4-FFF2-40B4-BE49-F238E27FC236}">
                  <a16:creationId xmlns:a16="http://schemas.microsoft.com/office/drawing/2014/main" id="{ED2830FF-5B24-A240-A6D6-236DA9B32BC0}"/>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892629" y="841148"/>
              <a:ext cx="7239000"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7">
              <a:extLst>
                <a:ext uri="{FF2B5EF4-FFF2-40B4-BE49-F238E27FC236}">
                  <a16:creationId xmlns:a16="http://schemas.microsoft.com/office/drawing/2014/main" id="{D2167D11-DE63-5F47-9998-6298BC6AA4C2}"/>
                </a:ext>
              </a:extLst>
            </p:cNvPr>
            <p:cNvSpPr txBox="1">
              <a:spLocks noChangeArrowheads="1"/>
            </p:cNvSpPr>
            <p:nvPr/>
          </p:nvSpPr>
          <p:spPr bwMode="auto">
            <a:xfrm>
              <a:off x="4198814" y="425657"/>
              <a:ext cx="3265321" cy="667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CA" sz="1200" dirty="0">
                  <a:latin typeface="+mn-lt"/>
                </a:rPr>
                <a:t>Engineering and true stress-strain curves</a:t>
              </a:r>
              <a:endParaRPr lang="ru-RU" sz="1200" dirty="0">
                <a:latin typeface="+mn-lt"/>
              </a:endParaRPr>
            </a:p>
          </p:txBody>
        </p:sp>
        <p:sp>
          <p:nvSpPr>
            <p:cNvPr id="9" name="TextBox 1">
              <a:extLst>
                <a:ext uri="{FF2B5EF4-FFF2-40B4-BE49-F238E27FC236}">
                  <a16:creationId xmlns:a16="http://schemas.microsoft.com/office/drawing/2014/main" id="{E7B60776-3990-EE43-8D80-A2FF884FFC85}"/>
                </a:ext>
              </a:extLst>
            </p:cNvPr>
            <p:cNvSpPr txBox="1">
              <a:spLocks noChangeArrowheads="1"/>
            </p:cNvSpPr>
            <p:nvPr/>
          </p:nvSpPr>
          <p:spPr bwMode="auto">
            <a:xfrm>
              <a:off x="6257302" y="1661383"/>
              <a:ext cx="838200" cy="437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200" dirty="0">
                  <a:latin typeface="+mn-lt"/>
                </a:rPr>
                <a:t>true</a:t>
              </a:r>
            </a:p>
          </p:txBody>
        </p:sp>
        <p:sp>
          <p:nvSpPr>
            <p:cNvPr id="10" name="TextBox 2">
              <a:extLst>
                <a:ext uri="{FF2B5EF4-FFF2-40B4-BE49-F238E27FC236}">
                  <a16:creationId xmlns:a16="http://schemas.microsoft.com/office/drawing/2014/main" id="{AD7B00CB-8048-5B47-86CC-70F45A875FB4}"/>
                </a:ext>
              </a:extLst>
            </p:cNvPr>
            <p:cNvSpPr txBox="1">
              <a:spLocks noChangeArrowheads="1"/>
            </p:cNvSpPr>
            <p:nvPr/>
          </p:nvSpPr>
          <p:spPr bwMode="auto">
            <a:xfrm>
              <a:off x="4329364" y="2753914"/>
              <a:ext cx="1927937" cy="437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200" dirty="0">
                  <a:latin typeface="+mn-lt"/>
                </a:rPr>
                <a:t>engineering</a:t>
              </a:r>
            </a:p>
          </p:txBody>
        </p:sp>
      </p:grpSp>
      <p:sp>
        <p:nvSpPr>
          <p:cNvPr id="4" name="Rectangle 2">
            <a:extLst>
              <a:ext uri="{FF2B5EF4-FFF2-40B4-BE49-F238E27FC236}">
                <a16:creationId xmlns:a16="http://schemas.microsoft.com/office/drawing/2014/main" id="{EE41D5D2-8B9D-E949-AD14-1F5C7F1D2382}"/>
              </a:ext>
            </a:extLst>
          </p:cNvPr>
          <p:cNvSpPr>
            <a:spLocks noChangeArrowheads="1"/>
          </p:cNvSpPr>
          <p:nvPr/>
        </p:nvSpPr>
        <p:spPr bwMode="auto">
          <a:xfrm>
            <a:off x="3048000" y="63500"/>
            <a:ext cx="586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p>
            <a:pPr algn="ctr"/>
            <a:endParaRPr lang="en-US" sz="3600">
              <a:latin typeface="Times New Roman" charset="0"/>
            </a:endParaRPr>
          </a:p>
        </p:txBody>
      </p:sp>
      <p:sp>
        <p:nvSpPr>
          <p:cNvPr id="5" name="Text Box 5">
            <a:extLst>
              <a:ext uri="{FF2B5EF4-FFF2-40B4-BE49-F238E27FC236}">
                <a16:creationId xmlns:a16="http://schemas.microsoft.com/office/drawing/2014/main" id="{C2AA5209-64DA-3544-919D-623532246FB8}"/>
              </a:ext>
            </a:extLst>
          </p:cNvPr>
          <p:cNvSpPr txBox="1">
            <a:spLocks noChangeArrowheads="1"/>
          </p:cNvSpPr>
          <p:nvPr/>
        </p:nvSpPr>
        <p:spPr bwMode="auto">
          <a:xfrm>
            <a:off x="2329224" y="3429000"/>
            <a:ext cx="3351105"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285750" indent="-285750" eaLnBrk="1" hangingPunct="1">
              <a:spcAft>
                <a:spcPts val="400"/>
              </a:spcAft>
              <a:buFont typeface="Arial" panose="020B0604020202020204" pitchFamily="34" charset="0"/>
              <a:buChar char="•"/>
            </a:pPr>
            <a:r>
              <a:rPr lang="en-US" sz="1600" dirty="0">
                <a:latin typeface="+mn-lt"/>
              </a:rPr>
              <a:t>Austenitic steel</a:t>
            </a:r>
            <a:r>
              <a:rPr lang="ru-RU" sz="1600" dirty="0">
                <a:latin typeface="+mn-lt"/>
              </a:rPr>
              <a:t> </a:t>
            </a:r>
            <a:r>
              <a:rPr lang="en-US" sz="1600" dirty="0">
                <a:latin typeface="+mn-lt"/>
              </a:rPr>
              <a:t>Cr</a:t>
            </a:r>
            <a:r>
              <a:rPr lang="ru-RU" sz="1600" dirty="0">
                <a:latin typeface="+mn-lt"/>
              </a:rPr>
              <a:t>16</a:t>
            </a:r>
            <a:r>
              <a:rPr lang="en-US" sz="1600" dirty="0">
                <a:latin typeface="+mn-lt"/>
              </a:rPr>
              <a:t>Ni</a:t>
            </a:r>
            <a:r>
              <a:rPr lang="ru-RU" sz="1600" dirty="0">
                <a:latin typeface="+mn-lt"/>
              </a:rPr>
              <a:t>11</a:t>
            </a:r>
            <a:r>
              <a:rPr lang="en-US" sz="1600" dirty="0">
                <a:latin typeface="+mn-lt"/>
              </a:rPr>
              <a:t>Mo</a:t>
            </a:r>
            <a:r>
              <a:rPr lang="ru-RU" sz="1600" dirty="0">
                <a:latin typeface="+mn-lt"/>
              </a:rPr>
              <a:t>3</a:t>
            </a:r>
            <a:endParaRPr lang="en-US" sz="1600" dirty="0">
              <a:latin typeface="+mn-lt"/>
            </a:endParaRPr>
          </a:p>
          <a:p>
            <a:pPr marL="285750" indent="-285750" eaLnBrk="1" hangingPunct="1">
              <a:spcAft>
                <a:spcPts val="400"/>
              </a:spcAft>
              <a:buFont typeface="Arial" panose="020B0604020202020204" pitchFamily="34" charset="0"/>
              <a:buChar char="•"/>
            </a:pPr>
            <a:r>
              <a:rPr lang="en-US" sz="1600" dirty="0">
                <a:latin typeface="+mn-lt"/>
              </a:rPr>
              <a:t>Russian analog of 316 stainless steel</a:t>
            </a:r>
          </a:p>
          <a:p>
            <a:pPr marL="285750" indent="-285750" eaLnBrk="1" hangingPunct="1">
              <a:spcAft>
                <a:spcPts val="400"/>
              </a:spcAft>
              <a:buFont typeface="Arial" panose="020B0604020202020204" pitchFamily="34" charset="0"/>
              <a:buChar char="•"/>
            </a:pPr>
            <a:r>
              <a:rPr lang="ru-RU" sz="1600" dirty="0">
                <a:latin typeface="+mn-lt"/>
              </a:rPr>
              <a:t>12</a:t>
            </a:r>
            <a:r>
              <a:rPr lang="en-US" sz="1600" dirty="0">
                <a:latin typeface="+mn-lt"/>
              </a:rPr>
              <a:t> dpa at </a:t>
            </a:r>
            <a:r>
              <a:rPr lang="ru-RU" sz="1600" dirty="0">
                <a:latin typeface="+mn-lt"/>
              </a:rPr>
              <a:t>30</a:t>
            </a:r>
            <a:r>
              <a:rPr lang="en-US" sz="1600" dirty="0">
                <a:latin typeface="+mn-lt"/>
              </a:rPr>
              <a:t>0 ºC </a:t>
            </a:r>
          </a:p>
          <a:p>
            <a:pPr marL="285750" indent="-285750" eaLnBrk="1" hangingPunct="1">
              <a:spcAft>
                <a:spcPts val="400"/>
              </a:spcAft>
              <a:buFont typeface="Arial" panose="020B0604020202020204" pitchFamily="34" charset="0"/>
              <a:buChar char="•"/>
            </a:pPr>
            <a:r>
              <a:rPr lang="en-US" sz="1600" dirty="0">
                <a:latin typeface="+mn-lt"/>
              </a:rPr>
              <a:t>BN-350 reactor</a:t>
            </a:r>
          </a:p>
        </p:txBody>
      </p:sp>
      <p:sp>
        <p:nvSpPr>
          <p:cNvPr id="7" name="Text Box 8">
            <a:extLst>
              <a:ext uri="{FF2B5EF4-FFF2-40B4-BE49-F238E27FC236}">
                <a16:creationId xmlns:a16="http://schemas.microsoft.com/office/drawing/2014/main" id="{D9954538-AA50-0543-BEF3-AAA1021356D1}"/>
              </a:ext>
            </a:extLst>
          </p:cNvPr>
          <p:cNvSpPr txBox="1">
            <a:spLocks noChangeArrowheads="1"/>
          </p:cNvSpPr>
          <p:nvPr/>
        </p:nvSpPr>
        <p:spPr bwMode="auto">
          <a:xfrm>
            <a:off x="760288" y="5108443"/>
            <a:ext cx="430449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CA" dirty="0">
                <a:latin typeface="+mn-lt"/>
              </a:rPr>
              <a:t>9-11% total elongation of specimen but &gt;100% local deformation</a:t>
            </a:r>
          </a:p>
        </p:txBody>
      </p:sp>
      <p:sp>
        <p:nvSpPr>
          <p:cNvPr id="8" name="Text Box 9">
            <a:extLst>
              <a:ext uri="{FF2B5EF4-FFF2-40B4-BE49-F238E27FC236}">
                <a16:creationId xmlns:a16="http://schemas.microsoft.com/office/drawing/2014/main" id="{55582FC0-D3C9-1549-AFBB-052B68F3F188}"/>
              </a:ext>
            </a:extLst>
          </p:cNvPr>
          <p:cNvSpPr txBox="1">
            <a:spLocks noChangeArrowheads="1"/>
          </p:cNvSpPr>
          <p:nvPr/>
        </p:nvSpPr>
        <p:spPr bwMode="auto">
          <a:xfrm>
            <a:off x="485549" y="52169"/>
            <a:ext cx="1170645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dirty="0">
                <a:latin typeface="+mj-lt"/>
              </a:rPr>
              <a:t>Irradiated austenitic steels can deform in non-typically processes*</a:t>
            </a:r>
          </a:p>
        </p:txBody>
      </p:sp>
      <p:grpSp>
        <p:nvGrpSpPr>
          <p:cNvPr id="21" name="Group 20">
            <a:extLst>
              <a:ext uri="{FF2B5EF4-FFF2-40B4-BE49-F238E27FC236}">
                <a16:creationId xmlns:a16="http://schemas.microsoft.com/office/drawing/2014/main" id="{F538B3FE-A501-B4B7-A59F-2528DD288CBA}"/>
              </a:ext>
            </a:extLst>
          </p:cNvPr>
          <p:cNvGrpSpPr/>
          <p:nvPr/>
        </p:nvGrpSpPr>
        <p:grpSpPr>
          <a:xfrm>
            <a:off x="6671321" y="704847"/>
            <a:ext cx="5506635" cy="5664938"/>
            <a:chOff x="6671321" y="704847"/>
            <a:chExt cx="5506635" cy="5664938"/>
          </a:xfrm>
        </p:grpSpPr>
        <p:grpSp>
          <p:nvGrpSpPr>
            <p:cNvPr id="20" name="Group 19">
              <a:extLst>
                <a:ext uri="{FF2B5EF4-FFF2-40B4-BE49-F238E27FC236}">
                  <a16:creationId xmlns:a16="http://schemas.microsoft.com/office/drawing/2014/main" id="{4E6038C7-99F7-0815-475E-D7E880D0265B}"/>
                </a:ext>
              </a:extLst>
            </p:cNvPr>
            <p:cNvGrpSpPr/>
            <p:nvPr/>
          </p:nvGrpSpPr>
          <p:grpSpPr>
            <a:xfrm>
              <a:off x="6671321" y="704847"/>
              <a:ext cx="5506635" cy="5664938"/>
              <a:chOff x="6671321" y="704847"/>
              <a:chExt cx="5506635" cy="5664938"/>
            </a:xfrm>
          </p:grpSpPr>
          <p:grpSp>
            <p:nvGrpSpPr>
              <p:cNvPr id="11" name="Group 10">
                <a:extLst>
                  <a:ext uri="{FF2B5EF4-FFF2-40B4-BE49-F238E27FC236}">
                    <a16:creationId xmlns:a16="http://schemas.microsoft.com/office/drawing/2014/main" id="{B2F29D4D-E27C-0F72-8B32-0B8FE6B38D11}"/>
                  </a:ext>
                </a:extLst>
              </p:cNvPr>
              <p:cNvGrpSpPr>
                <a:grpSpLocks noChangeAspect="1"/>
              </p:cNvGrpSpPr>
              <p:nvPr/>
            </p:nvGrpSpPr>
            <p:grpSpPr>
              <a:xfrm>
                <a:off x="6671321" y="704847"/>
                <a:ext cx="5303520" cy="3963670"/>
                <a:chOff x="928306" y="843960"/>
                <a:chExt cx="7315200" cy="5467132"/>
              </a:xfrm>
            </p:grpSpPr>
            <p:pic>
              <p:nvPicPr>
                <p:cNvPr id="12" name="Picture 26" descr="Анимуша-1">
                  <a:extLst>
                    <a:ext uri="{FF2B5EF4-FFF2-40B4-BE49-F238E27FC236}">
                      <a16:creationId xmlns:a16="http://schemas.microsoft.com/office/drawing/2014/main" id="{8F89BB7A-8E9E-642D-1FE3-A050CB3E5F4B}"/>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928306" y="861205"/>
                  <a:ext cx="7315200" cy="544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29">
                  <a:extLst>
                    <a:ext uri="{FF2B5EF4-FFF2-40B4-BE49-F238E27FC236}">
                      <a16:creationId xmlns:a16="http://schemas.microsoft.com/office/drawing/2014/main" id="{071DACC8-6A83-9361-40E1-3CDB318D3F48}"/>
                    </a:ext>
                  </a:extLst>
                </p:cNvPr>
                <p:cNvSpPr txBox="1">
                  <a:spLocks noChangeArrowheads="1"/>
                </p:cNvSpPr>
                <p:nvPr/>
              </p:nvSpPr>
              <p:spPr bwMode="auto">
                <a:xfrm>
                  <a:off x="4725605" y="3876981"/>
                  <a:ext cx="2159743" cy="360841"/>
                </a:xfrm>
                <a:prstGeom prst="rect">
                  <a:avLst/>
                </a:prstGeom>
                <a:solidFill>
                  <a:schemeClr val="bg1"/>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1100" dirty="0">
                      <a:cs typeface="Times New Roman" charset="0"/>
                    </a:rPr>
                    <a:t>Strain</a:t>
                  </a:r>
                  <a:endParaRPr lang="ru-RU" sz="1100" dirty="0"/>
                </a:p>
              </p:txBody>
            </p:sp>
            <p:sp>
              <p:nvSpPr>
                <p:cNvPr id="14" name="Text Box 30">
                  <a:extLst>
                    <a:ext uri="{FF2B5EF4-FFF2-40B4-BE49-F238E27FC236}">
                      <a16:creationId xmlns:a16="http://schemas.microsoft.com/office/drawing/2014/main" id="{38958646-F032-D503-F5CE-1FC607335C49}"/>
                    </a:ext>
                  </a:extLst>
                </p:cNvPr>
                <p:cNvSpPr txBox="1">
                  <a:spLocks noChangeArrowheads="1"/>
                </p:cNvSpPr>
                <p:nvPr/>
              </p:nvSpPr>
              <p:spPr bwMode="auto">
                <a:xfrm rot="16200000">
                  <a:off x="2902666" y="2454735"/>
                  <a:ext cx="1727764" cy="398150"/>
                </a:xfrm>
                <a:prstGeom prst="rect">
                  <a:avLst/>
                </a:prstGeom>
                <a:solidFill>
                  <a:schemeClr val="bg1"/>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100" dirty="0">
                      <a:cs typeface="Times New Roman" charset="0"/>
                    </a:rPr>
                    <a:t>Stress, kg/mm</a:t>
                  </a:r>
                  <a:r>
                    <a:rPr lang="en-US" sz="1100" baseline="30000" dirty="0">
                      <a:cs typeface="Times New Roman" charset="0"/>
                    </a:rPr>
                    <a:t>2</a:t>
                  </a:r>
                  <a:endParaRPr lang="ru-RU" sz="1100" baseline="30000" dirty="0"/>
                </a:p>
              </p:txBody>
            </p:sp>
            <p:sp>
              <p:nvSpPr>
                <p:cNvPr id="15" name="Text Box 7">
                  <a:extLst>
                    <a:ext uri="{FF2B5EF4-FFF2-40B4-BE49-F238E27FC236}">
                      <a16:creationId xmlns:a16="http://schemas.microsoft.com/office/drawing/2014/main" id="{C9D8BC09-26DA-3A5A-6941-F530D1E293E9}"/>
                    </a:ext>
                  </a:extLst>
                </p:cNvPr>
                <p:cNvSpPr txBox="1">
                  <a:spLocks noChangeArrowheads="1"/>
                </p:cNvSpPr>
                <p:nvPr/>
              </p:nvSpPr>
              <p:spPr bwMode="auto">
                <a:xfrm>
                  <a:off x="3603840" y="843960"/>
                  <a:ext cx="4554326" cy="421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CA" sz="1200" dirty="0">
                      <a:latin typeface="+mn-lt"/>
                    </a:rPr>
                    <a:t>Engineering stress-strain curve</a:t>
                  </a:r>
                  <a:endParaRPr lang="ru-RU" sz="1200" dirty="0">
                    <a:latin typeface="+mn-lt"/>
                  </a:endParaRPr>
                </a:p>
              </p:txBody>
            </p:sp>
          </p:grpSp>
          <p:sp>
            <p:nvSpPr>
              <p:cNvPr id="18" name="Text Box 27">
                <a:extLst>
                  <a:ext uri="{FF2B5EF4-FFF2-40B4-BE49-F238E27FC236}">
                    <a16:creationId xmlns:a16="http://schemas.microsoft.com/office/drawing/2014/main" id="{B0C54B82-514B-1DBA-2F7B-6816BCA6C993}"/>
                  </a:ext>
                </a:extLst>
              </p:cNvPr>
              <p:cNvSpPr txBox="1">
                <a:spLocks noChangeArrowheads="1"/>
              </p:cNvSpPr>
              <p:nvPr/>
            </p:nvSpPr>
            <p:spPr bwMode="auto">
              <a:xfrm>
                <a:off x="6676380" y="5107901"/>
                <a:ext cx="5501576" cy="1261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latin typeface="+mn-lt"/>
                  </a:rPr>
                  <a:t>A </a:t>
                </a:r>
                <a:r>
                  <a:rPr lang="ja-JP" altLang="en-US" dirty="0">
                    <a:latin typeface="+mn-lt"/>
                  </a:rPr>
                  <a:t>“</a:t>
                </a:r>
                <a:r>
                  <a:rPr lang="en-US" dirty="0">
                    <a:latin typeface="+mn-lt"/>
                  </a:rPr>
                  <a:t>deformation wave</a:t>
                </a:r>
                <a:r>
                  <a:rPr lang="ja-JP" altLang="en-US" dirty="0">
                    <a:latin typeface="+mn-lt"/>
                  </a:rPr>
                  <a:t>”</a:t>
                </a:r>
                <a:r>
                  <a:rPr lang="en-US" dirty="0">
                    <a:latin typeface="+mn-lt"/>
                  </a:rPr>
                  <a:t> appears on the surface and moves along the specimen gauge section</a:t>
                </a:r>
              </a:p>
              <a:p>
                <a:endParaRPr lang="en-US" sz="1600" dirty="0">
                  <a:latin typeface="+mn-lt"/>
                </a:endParaRPr>
              </a:p>
              <a:p>
                <a:r>
                  <a:rPr lang="en-US" sz="1200" dirty="0">
                    <a:latin typeface="+mn-lt"/>
                  </a:rPr>
                  <a:t>Gusev et al., J. Nucl. Mater. 386–388 (2009) 273–276</a:t>
                </a:r>
              </a:p>
              <a:p>
                <a:r>
                  <a:rPr lang="en-US" sz="1200" dirty="0">
                    <a:latin typeface="+mn-lt"/>
                  </a:rPr>
                  <a:t>Gusev et al., J. Nucl. Mater. 403 (2010) 121–125</a:t>
                </a:r>
              </a:p>
            </p:txBody>
          </p:sp>
        </p:grpSp>
        <p:sp>
          <p:nvSpPr>
            <p:cNvPr id="16" name="Text Box 28">
              <a:extLst>
                <a:ext uri="{FF2B5EF4-FFF2-40B4-BE49-F238E27FC236}">
                  <a16:creationId xmlns:a16="http://schemas.microsoft.com/office/drawing/2014/main" id="{DA9EEACE-5925-2934-C8C4-438E265C6E73}"/>
                </a:ext>
              </a:extLst>
            </p:cNvPr>
            <p:cNvSpPr txBox="1">
              <a:spLocks noChangeArrowheads="1"/>
            </p:cNvSpPr>
            <p:nvPr/>
          </p:nvSpPr>
          <p:spPr bwMode="auto">
            <a:xfrm>
              <a:off x="8269620" y="3429000"/>
              <a:ext cx="3231500" cy="1179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285750" indent="-285750">
                <a:spcAft>
                  <a:spcPts val="400"/>
                </a:spcAft>
                <a:buFont typeface="Arial" panose="020B0604020202020204" pitchFamily="34" charset="0"/>
                <a:buChar char="•"/>
              </a:pPr>
              <a:r>
                <a:rPr lang="en-US" sz="1600" dirty="0">
                  <a:latin typeface="+mn-lt"/>
                </a:rPr>
                <a:t>55 dpa, 310ºC in BN-350</a:t>
              </a:r>
            </a:p>
            <a:p>
              <a:pPr marL="285750" indent="-285750">
                <a:spcAft>
                  <a:spcPts val="400"/>
                </a:spcAft>
                <a:buFont typeface="Arial" panose="020B0604020202020204" pitchFamily="34" charset="0"/>
                <a:buChar char="•"/>
              </a:pPr>
              <a:r>
                <a:rPr lang="en-US" sz="1600" dirty="0">
                  <a:latin typeface="+mn-lt"/>
                </a:rPr>
                <a:t>Russian analog of 321 stainless steel</a:t>
              </a:r>
            </a:p>
            <a:p>
              <a:pPr marL="285750" indent="-285750">
                <a:spcAft>
                  <a:spcPts val="400"/>
                </a:spcAft>
                <a:buFont typeface="Arial" panose="020B0604020202020204" pitchFamily="34" charset="0"/>
                <a:buChar char="•"/>
              </a:pPr>
              <a:r>
                <a:rPr lang="en-US" sz="1600" dirty="0">
                  <a:latin typeface="+mn-lt"/>
                </a:rPr>
                <a:t>Room Temperature Test</a:t>
              </a:r>
            </a:p>
          </p:txBody>
        </p:sp>
      </p:grpSp>
      <p:sp>
        <p:nvSpPr>
          <p:cNvPr id="17" name="Text Box 8">
            <a:extLst>
              <a:ext uri="{FF2B5EF4-FFF2-40B4-BE49-F238E27FC236}">
                <a16:creationId xmlns:a16="http://schemas.microsoft.com/office/drawing/2014/main" id="{42A95410-5007-0F9A-416F-EFE04724DBE9}"/>
              </a:ext>
            </a:extLst>
          </p:cNvPr>
          <p:cNvSpPr txBox="1">
            <a:spLocks noChangeArrowheads="1"/>
          </p:cNvSpPr>
          <p:nvPr/>
        </p:nvSpPr>
        <p:spPr bwMode="auto">
          <a:xfrm>
            <a:off x="3492918" y="6510131"/>
            <a:ext cx="520616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600" dirty="0">
                <a:latin typeface="+mn-lt"/>
                <a:cs typeface="Arial"/>
              </a:rPr>
              <a:t>*Slide Courtesy of Frank Garner and Maxim Gusev</a:t>
            </a:r>
            <a:endParaRPr lang="ru-RU" sz="1600" b="1" dirty="0">
              <a:latin typeface="+mn-lt"/>
            </a:endParaRPr>
          </a:p>
        </p:txBody>
      </p:sp>
    </p:spTree>
    <p:extLst>
      <p:ext uri="{BB962C8B-B14F-4D97-AF65-F5344CB8AC3E}">
        <p14:creationId xmlns:p14="http://schemas.microsoft.com/office/powerpoint/2010/main" val="263078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34051</TotalTime>
  <Words>3254</Words>
  <Application>Microsoft Macintosh PowerPoint</Application>
  <PresentationFormat>Widescreen</PresentationFormat>
  <Paragraphs>686</Paragraphs>
  <Slides>36</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Aptos Narrow</vt:lpstr>
      <vt:lpstr>Arial</vt:lpstr>
      <vt:lpstr>Arial Black</vt:lpstr>
      <vt:lpstr>Calibri</vt:lpstr>
      <vt:lpstr>Century Gothic</vt:lpstr>
      <vt:lpstr>Lucida Grande</vt:lpstr>
      <vt:lpstr>Times New Roman</vt:lpstr>
      <vt:lpstr>ORNL</vt:lpstr>
      <vt:lpstr>Post irradiation examination and lifetime limits of highly irradiated components at the Spallation Neutron Source and High Flux Isotope Reactor</vt:lpstr>
      <vt:lpstr>Presentation Goals and Outline</vt:lpstr>
      <vt:lpstr>Post irradiation examination (PIE) is performed to learn about radiation-induced changed that occur in SNS target modules and PBWs</vt:lpstr>
      <vt:lpstr>The target provides neutrons to 24 beam lines</vt:lpstr>
      <vt:lpstr>Disk-shaped specimens are routinely sampled from the beam entrance region of SNS targets after service</vt:lpstr>
      <vt:lpstr>Proton beam windows are sampled using a custom device </vt:lpstr>
      <vt:lpstr>Majority of initial PIE research was focused on 316L and resulted in appreciable success</vt:lpstr>
      <vt:lpstr>Tensile data from Target 2 showed appreciable total elongation after ~7 dpa</vt:lpstr>
      <vt:lpstr>PowerPoint Presentation</vt:lpstr>
      <vt:lpstr>316L tensile specimen deformation was characterized using DIC</vt:lpstr>
      <vt:lpstr>Testing showed the phenomenon was not related to TRIP or TWIP effects</vt:lpstr>
      <vt:lpstr>Deformation-wave behavior at small-strain values in irradiated 316L was associated with dislocation channel formation</vt:lpstr>
      <vt:lpstr>Lifetime limit for the SNS target was continuously increased and administrative dose limits no longer restrict operation</vt:lpstr>
      <vt:lpstr>Inconel 718 from PBW-4 displayed radiation-enhanced ductility</vt:lpstr>
      <vt:lpstr>HRTEM and STEM-EELS showed a high number density of regions with vacancy clusters were present and they were associated with hydrogen</vt:lpstr>
      <vt:lpstr>Future Work: PBW-7 was successfully sampled</vt:lpstr>
      <vt:lpstr>In-situ TEM deformation testing is underway to understand dislocation behavior during straining</vt:lpstr>
      <vt:lpstr>Lifetime limit for Inconel 718 is currently 18 dpa, but might be increased to much higher values if trend in data continues</vt:lpstr>
      <vt:lpstr>PBW-6 had appreciable amount of corrosion products on the window and “beam flight” cavity</vt:lpstr>
      <vt:lpstr>Water appears to have flowed along the top of the down-stream proton flight passage</vt:lpstr>
      <vt:lpstr>The corrosion products and water from the window flowed toward the downstream beam-positioning thermocouples</vt:lpstr>
      <vt:lpstr>Corrosion products likely collected between sealing surfaces</vt:lpstr>
      <vt:lpstr>Future Work: PIE of 6061-T6 aluminum PBW samples is underway</vt:lpstr>
      <vt:lpstr>The oxide layer prevented electrical contact and had to be removed before electrical-discharge machining</vt:lpstr>
      <vt:lpstr>After much delay…progress was made on fabricating specimens from the Al6061-T6 PBW samples</vt:lpstr>
      <vt:lpstr>Downstream cut was successful, and specimens have been fabricated!</vt:lpstr>
      <vt:lpstr>Lifetime limits are based on material specific vulnerabilities </vt:lpstr>
      <vt:lpstr>Future Work: Planning is underway to sample and characterize high-dose 6061-T6 beam tube samples from HFIR</vt:lpstr>
      <vt:lpstr>Summary</vt:lpstr>
      <vt:lpstr>Thank you and get ready for much more data!</vt:lpstr>
      <vt:lpstr>Backup slides</vt:lpstr>
      <vt:lpstr>NEW RESULTS – Postirradiation annealing of Inconel 718 specimens showed no embrittlement</vt:lpstr>
      <vt:lpstr>Calculations from Wei Lu for upcoming testing</vt:lpstr>
      <vt:lpstr>Appreciable transmutation gas was produced in the PBW samples – perhaps the He and H are playing a role…?</vt:lpstr>
      <vt:lpstr>BWXT is contracted to fabricate specimens from the PBW-6 samples</vt:lpstr>
      <vt:lpstr>The sample thicknesses are not as-expected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 Research and Post Irradiation Examination at the Spallation Neutron Source: Results and Status </dc:title>
  <dc:creator>McClintock, David A.</dc:creator>
  <cp:lastModifiedBy>Mcclintock, David</cp:lastModifiedBy>
  <cp:revision>421</cp:revision>
  <dcterms:created xsi:type="dcterms:W3CDTF">2016-04-05T14:37:02Z</dcterms:created>
  <dcterms:modified xsi:type="dcterms:W3CDTF">2024-10-31T09:51:03Z</dcterms:modified>
</cp:coreProperties>
</file>