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50" r:id="rId3"/>
    <p:sldId id="351" r:id="rId4"/>
    <p:sldId id="352" r:id="rId5"/>
    <p:sldId id="354" r:id="rId6"/>
    <p:sldId id="333" r:id="rId7"/>
    <p:sldId id="353" r:id="rId8"/>
    <p:sldId id="355" r:id="rId9"/>
    <p:sldId id="358" r:id="rId10"/>
    <p:sldId id="356" r:id="rId11"/>
    <p:sldId id="286" r:id="rId12"/>
    <p:sldId id="335" r:id="rId13"/>
    <p:sldId id="359" r:id="rId14"/>
    <p:sldId id="348" r:id="rId15"/>
    <p:sldId id="347" r:id="rId16"/>
    <p:sldId id="329" r:id="rId17"/>
    <p:sldId id="340" r:id="rId18"/>
    <p:sldId id="357" r:id="rId19"/>
    <p:sldId id="360" r:id="rId20"/>
    <p:sldId id="3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324"/>
    <a:srgbClr val="FD65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FF8C3-CF93-460C-A2ED-648DC07F1F46}" v="17" dt="2024-10-31T06:48:35.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1226" autoAdjust="0"/>
  </p:normalViewPr>
  <p:slideViewPr>
    <p:cSldViewPr snapToGrid="0">
      <p:cViewPr varScale="1">
        <p:scale>
          <a:sx n="72" d="100"/>
          <a:sy n="72" d="100"/>
        </p:scale>
        <p:origin x="33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15125-4BC5-4D71-B135-E25595FE2528}"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D64B83-AE30-4B03-A871-7792298F7C49}" type="slidenum">
              <a:rPr lang="en-US" smtClean="0"/>
              <a:t>‹#›</a:t>
            </a:fld>
            <a:endParaRPr lang="en-US"/>
          </a:p>
        </p:txBody>
      </p:sp>
    </p:spTree>
    <p:extLst>
      <p:ext uri="{BB962C8B-B14F-4D97-AF65-F5344CB8AC3E}">
        <p14:creationId xmlns:p14="http://schemas.microsoft.com/office/powerpoint/2010/main" val="140069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A469-3D39-BAFC-D348-D09AB5EA9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3F909F-6B1E-E5DF-1A89-1FBB621EB0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F024CA-295F-B58C-8E25-27B06975429F}"/>
              </a:ext>
            </a:extLst>
          </p:cNvPr>
          <p:cNvSpPr>
            <a:spLocks noGrp="1"/>
          </p:cNvSpPr>
          <p:nvPr>
            <p:ph type="dt" sz="half" idx="10"/>
          </p:nvPr>
        </p:nvSpPr>
        <p:spPr/>
        <p:txBody>
          <a:bodyPr/>
          <a:lstStyle/>
          <a:p>
            <a:fld id="{3B37153B-EA3A-424E-B19D-426911B02242}" type="datetime1">
              <a:rPr lang="en-US" smtClean="0"/>
              <a:t>10/30/2024</a:t>
            </a:fld>
            <a:endParaRPr lang="en-US"/>
          </a:p>
        </p:txBody>
      </p:sp>
      <p:sp>
        <p:nvSpPr>
          <p:cNvPr id="5" name="Footer Placeholder 4">
            <a:extLst>
              <a:ext uri="{FF2B5EF4-FFF2-40B4-BE49-F238E27FC236}">
                <a16:creationId xmlns:a16="http://schemas.microsoft.com/office/drawing/2014/main" id="{46559A46-31E5-2852-1534-4C7F94108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838F7-2023-0A33-7D88-D8C8C9B44449}"/>
              </a:ext>
            </a:extLst>
          </p:cNvPr>
          <p:cNvSpPr>
            <a:spLocks noGrp="1"/>
          </p:cNvSpPr>
          <p:nvPr>
            <p:ph type="sldNum" sz="quarter" idx="12"/>
          </p:nvPr>
        </p:nvSpPr>
        <p:spPr/>
        <p:txBody>
          <a:bodyPr/>
          <a:lstStyle>
            <a:lvl1pPr>
              <a:defRPr sz="2400">
                <a:solidFill>
                  <a:schemeClr val="tx1"/>
                </a:solidFill>
              </a:defRPr>
            </a:lvl1pPr>
          </a:lstStyle>
          <a:p>
            <a:fld id="{6D06B1C6-968F-46DB-9321-C70019C74DAE}" type="slidenum">
              <a:rPr lang="en-US" smtClean="0"/>
              <a:pPr/>
              <a:t>‹#›</a:t>
            </a:fld>
            <a:endParaRPr lang="en-US"/>
          </a:p>
        </p:txBody>
      </p:sp>
    </p:spTree>
    <p:extLst>
      <p:ext uri="{BB962C8B-B14F-4D97-AF65-F5344CB8AC3E}">
        <p14:creationId xmlns:p14="http://schemas.microsoft.com/office/powerpoint/2010/main" val="3936060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6682-7FE6-1D2F-DD02-BEE33CD58B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9BC77B-5A51-6314-C8C8-A7D96A66F6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8E184-EEF3-AF83-634F-B1E010B294C5}"/>
              </a:ext>
            </a:extLst>
          </p:cNvPr>
          <p:cNvSpPr>
            <a:spLocks noGrp="1"/>
          </p:cNvSpPr>
          <p:nvPr>
            <p:ph type="dt" sz="half" idx="10"/>
          </p:nvPr>
        </p:nvSpPr>
        <p:spPr/>
        <p:txBody>
          <a:bodyPr/>
          <a:lstStyle/>
          <a:p>
            <a:fld id="{1B14C05D-C6BF-4946-B4B2-F69BE22FF064}" type="datetime1">
              <a:rPr lang="en-US" smtClean="0"/>
              <a:t>10/30/2024</a:t>
            </a:fld>
            <a:endParaRPr lang="en-US"/>
          </a:p>
        </p:txBody>
      </p:sp>
      <p:sp>
        <p:nvSpPr>
          <p:cNvPr id="5" name="Footer Placeholder 4">
            <a:extLst>
              <a:ext uri="{FF2B5EF4-FFF2-40B4-BE49-F238E27FC236}">
                <a16:creationId xmlns:a16="http://schemas.microsoft.com/office/drawing/2014/main" id="{D379ECE1-8F00-D605-26B1-8BB4D8F9C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349F5-EDAF-0271-67A9-C0763759DD0C}"/>
              </a:ext>
            </a:extLst>
          </p:cNvPr>
          <p:cNvSpPr>
            <a:spLocks noGrp="1"/>
          </p:cNvSpPr>
          <p:nvPr>
            <p:ph type="sldNum" sz="quarter" idx="12"/>
          </p:nvPr>
        </p:nvSpPr>
        <p:spPr/>
        <p:txBody>
          <a:bodyPr/>
          <a:lstStyle/>
          <a:p>
            <a:fld id="{6D06B1C6-968F-46DB-9321-C70019C74DAE}" type="slidenum">
              <a:rPr lang="en-US" smtClean="0"/>
              <a:t>‹#›</a:t>
            </a:fld>
            <a:endParaRPr lang="en-US"/>
          </a:p>
        </p:txBody>
      </p:sp>
    </p:spTree>
    <p:extLst>
      <p:ext uri="{BB962C8B-B14F-4D97-AF65-F5344CB8AC3E}">
        <p14:creationId xmlns:p14="http://schemas.microsoft.com/office/powerpoint/2010/main" val="114031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0361AA-6D3B-30EA-CE9B-9A8185775D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3D9B4F-ED56-4D50-11F0-98B0EA287F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D5AC1-72D6-D9DB-7618-78432FBED842}"/>
              </a:ext>
            </a:extLst>
          </p:cNvPr>
          <p:cNvSpPr>
            <a:spLocks noGrp="1"/>
          </p:cNvSpPr>
          <p:nvPr>
            <p:ph type="dt" sz="half" idx="10"/>
          </p:nvPr>
        </p:nvSpPr>
        <p:spPr/>
        <p:txBody>
          <a:bodyPr/>
          <a:lstStyle/>
          <a:p>
            <a:fld id="{1B095769-24F0-40DD-96DE-A67133F41508}" type="datetime1">
              <a:rPr lang="en-US" smtClean="0"/>
              <a:t>10/30/2024</a:t>
            </a:fld>
            <a:endParaRPr lang="en-US"/>
          </a:p>
        </p:txBody>
      </p:sp>
      <p:sp>
        <p:nvSpPr>
          <p:cNvPr id="5" name="Footer Placeholder 4">
            <a:extLst>
              <a:ext uri="{FF2B5EF4-FFF2-40B4-BE49-F238E27FC236}">
                <a16:creationId xmlns:a16="http://schemas.microsoft.com/office/drawing/2014/main" id="{90531E59-C1E3-8AE4-9409-47C292D1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E6FAD-2D87-37BE-4534-7582218BAADD}"/>
              </a:ext>
            </a:extLst>
          </p:cNvPr>
          <p:cNvSpPr>
            <a:spLocks noGrp="1"/>
          </p:cNvSpPr>
          <p:nvPr>
            <p:ph type="sldNum" sz="quarter" idx="12"/>
          </p:nvPr>
        </p:nvSpPr>
        <p:spPr/>
        <p:txBody>
          <a:bodyPr/>
          <a:lstStyle/>
          <a:p>
            <a:fld id="{6D06B1C6-968F-46DB-9321-C70019C74DAE}" type="slidenum">
              <a:rPr lang="en-US" smtClean="0"/>
              <a:t>‹#›</a:t>
            </a:fld>
            <a:endParaRPr lang="en-US"/>
          </a:p>
        </p:txBody>
      </p:sp>
    </p:spTree>
    <p:extLst>
      <p:ext uri="{BB962C8B-B14F-4D97-AF65-F5344CB8AC3E}">
        <p14:creationId xmlns:p14="http://schemas.microsoft.com/office/powerpoint/2010/main" val="672276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FE8D-92F0-A9D7-B791-221BCEE13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D8E796-11E8-9033-5892-5ADF6ADE6E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15580-8F00-8544-789F-5AA126D88E04}"/>
              </a:ext>
            </a:extLst>
          </p:cNvPr>
          <p:cNvSpPr>
            <a:spLocks noGrp="1"/>
          </p:cNvSpPr>
          <p:nvPr>
            <p:ph type="dt" sz="half" idx="10"/>
          </p:nvPr>
        </p:nvSpPr>
        <p:spPr/>
        <p:txBody>
          <a:bodyPr/>
          <a:lstStyle/>
          <a:p>
            <a:fld id="{EBA2071B-DE9B-4BB9-92A0-4078A9A9A7F5}" type="datetime1">
              <a:rPr lang="en-US" smtClean="0"/>
              <a:t>10/30/2024</a:t>
            </a:fld>
            <a:endParaRPr lang="en-US"/>
          </a:p>
        </p:txBody>
      </p:sp>
      <p:sp>
        <p:nvSpPr>
          <p:cNvPr id="5" name="Footer Placeholder 4">
            <a:extLst>
              <a:ext uri="{FF2B5EF4-FFF2-40B4-BE49-F238E27FC236}">
                <a16:creationId xmlns:a16="http://schemas.microsoft.com/office/drawing/2014/main" id="{A3E1A234-0CCD-5BC9-D5A8-1B06F05FB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D71AC-5D0D-3B07-07E7-7243BC928E0C}"/>
              </a:ext>
            </a:extLst>
          </p:cNvPr>
          <p:cNvSpPr>
            <a:spLocks noGrp="1"/>
          </p:cNvSpPr>
          <p:nvPr>
            <p:ph type="sldNum" sz="quarter" idx="12"/>
          </p:nvPr>
        </p:nvSpPr>
        <p:spPr/>
        <p:txBody>
          <a:bodyPr/>
          <a:lstStyle>
            <a:lvl1pPr>
              <a:defRPr sz="2400">
                <a:solidFill>
                  <a:schemeClr val="tx1"/>
                </a:solidFill>
              </a:defRPr>
            </a:lvl1pPr>
          </a:lstStyle>
          <a:p>
            <a:fld id="{6D06B1C6-968F-46DB-9321-C70019C74DAE}" type="slidenum">
              <a:rPr lang="en-US" smtClean="0"/>
              <a:pPr/>
              <a:t>‹#›</a:t>
            </a:fld>
            <a:endParaRPr lang="en-US"/>
          </a:p>
        </p:txBody>
      </p:sp>
    </p:spTree>
    <p:extLst>
      <p:ext uri="{BB962C8B-B14F-4D97-AF65-F5344CB8AC3E}">
        <p14:creationId xmlns:p14="http://schemas.microsoft.com/office/powerpoint/2010/main" val="3101740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3554-9873-3034-3510-99070FEE8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E259A5-4C69-19E3-0BE9-A6D32A9EA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A7976C-E700-E821-46C1-0CA453EF614D}"/>
              </a:ext>
            </a:extLst>
          </p:cNvPr>
          <p:cNvSpPr>
            <a:spLocks noGrp="1"/>
          </p:cNvSpPr>
          <p:nvPr>
            <p:ph type="dt" sz="half" idx="10"/>
          </p:nvPr>
        </p:nvSpPr>
        <p:spPr/>
        <p:txBody>
          <a:bodyPr/>
          <a:lstStyle/>
          <a:p>
            <a:fld id="{5D4D448D-1FEF-4426-808B-11279A10B24D}" type="datetime1">
              <a:rPr lang="en-US" smtClean="0"/>
              <a:t>10/30/2024</a:t>
            </a:fld>
            <a:endParaRPr lang="en-US"/>
          </a:p>
        </p:txBody>
      </p:sp>
      <p:sp>
        <p:nvSpPr>
          <p:cNvPr id="5" name="Footer Placeholder 4">
            <a:extLst>
              <a:ext uri="{FF2B5EF4-FFF2-40B4-BE49-F238E27FC236}">
                <a16:creationId xmlns:a16="http://schemas.microsoft.com/office/drawing/2014/main" id="{FC593CC6-2359-F332-0C96-0B421947A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690F3-EA62-21D4-E567-8138DEF24079}"/>
              </a:ext>
            </a:extLst>
          </p:cNvPr>
          <p:cNvSpPr>
            <a:spLocks noGrp="1"/>
          </p:cNvSpPr>
          <p:nvPr>
            <p:ph type="sldNum" sz="quarter" idx="12"/>
          </p:nvPr>
        </p:nvSpPr>
        <p:spPr/>
        <p:txBody>
          <a:bodyPr/>
          <a:lstStyle/>
          <a:p>
            <a:fld id="{6D06B1C6-968F-46DB-9321-C70019C74DAE}" type="slidenum">
              <a:rPr lang="en-US" smtClean="0"/>
              <a:t>‹#›</a:t>
            </a:fld>
            <a:endParaRPr lang="en-US"/>
          </a:p>
        </p:txBody>
      </p:sp>
    </p:spTree>
    <p:extLst>
      <p:ext uri="{BB962C8B-B14F-4D97-AF65-F5344CB8AC3E}">
        <p14:creationId xmlns:p14="http://schemas.microsoft.com/office/powerpoint/2010/main" val="357293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49D7E-BE94-5A6D-CF96-2DE08E2F83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1122AD-951E-3514-7638-3A4783169F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4FD4C9-29CD-7FA3-1133-82BC3AC011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EF9928-B526-8B22-5431-3F5A76D835FD}"/>
              </a:ext>
            </a:extLst>
          </p:cNvPr>
          <p:cNvSpPr>
            <a:spLocks noGrp="1"/>
          </p:cNvSpPr>
          <p:nvPr>
            <p:ph type="dt" sz="half" idx="10"/>
          </p:nvPr>
        </p:nvSpPr>
        <p:spPr/>
        <p:txBody>
          <a:bodyPr/>
          <a:lstStyle/>
          <a:p>
            <a:fld id="{AA1B576C-93C0-4277-A837-5DD5EF6B568D}" type="datetime1">
              <a:rPr lang="en-US" smtClean="0"/>
              <a:t>10/30/2024</a:t>
            </a:fld>
            <a:endParaRPr lang="en-US"/>
          </a:p>
        </p:txBody>
      </p:sp>
      <p:sp>
        <p:nvSpPr>
          <p:cNvPr id="6" name="Footer Placeholder 5">
            <a:extLst>
              <a:ext uri="{FF2B5EF4-FFF2-40B4-BE49-F238E27FC236}">
                <a16:creationId xmlns:a16="http://schemas.microsoft.com/office/drawing/2014/main" id="{90EA9AB0-00F9-E32A-7EA9-05DB757815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D769A3-66E6-361E-4E86-0E01CE7C8329}"/>
              </a:ext>
            </a:extLst>
          </p:cNvPr>
          <p:cNvSpPr>
            <a:spLocks noGrp="1"/>
          </p:cNvSpPr>
          <p:nvPr>
            <p:ph type="sldNum" sz="quarter" idx="12"/>
          </p:nvPr>
        </p:nvSpPr>
        <p:spPr/>
        <p:txBody>
          <a:bodyPr/>
          <a:lstStyle/>
          <a:p>
            <a:fld id="{6D06B1C6-968F-46DB-9321-C70019C74DAE}" type="slidenum">
              <a:rPr lang="en-US" smtClean="0"/>
              <a:t>‹#›</a:t>
            </a:fld>
            <a:endParaRPr lang="en-US"/>
          </a:p>
        </p:txBody>
      </p:sp>
    </p:spTree>
    <p:extLst>
      <p:ext uri="{BB962C8B-B14F-4D97-AF65-F5344CB8AC3E}">
        <p14:creationId xmlns:p14="http://schemas.microsoft.com/office/powerpoint/2010/main" val="1962726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654A3-DDBB-2EAB-054F-78554D0CB5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D6F295-7B50-62AA-14BC-C797ED6F7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F0DBC8-E142-6BEE-0550-7F3514E408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25B449-9FE4-19E2-0A02-582A5D280A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FBC8DE-F350-F914-B0DA-1845F4ACDB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A2CA4E-7D39-524B-A2EB-2389FA608E79}"/>
              </a:ext>
            </a:extLst>
          </p:cNvPr>
          <p:cNvSpPr>
            <a:spLocks noGrp="1"/>
          </p:cNvSpPr>
          <p:nvPr>
            <p:ph type="dt" sz="half" idx="10"/>
          </p:nvPr>
        </p:nvSpPr>
        <p:spPr/>
        <p:txBody>
          <a:bodyPr/>
          <a:lstStyle/>
          <a:p>
            <a:fld id="{571B817F-C499-45D4-8DF7-DC10CE07E52E}" type="datetime1">
              <a:rPr lang="en-US" smtClean="0"/>
              <a:t>10/30/2024</a:t>
            </a:fld>
            <a:endParaRPr lang="en-US"/>
          </a:p>
        </p:txBody>
      </p:sp>
      <p:sp>
        <p:nvSpPr>
          <p:cNvPr id="8" name="Footer Placeholder 7">
            <a:extLst>
              <a:ext uri="{FF2B5EF4-FFF2-40B4-BE49-F238E27FC236}">
                <a16:creationId xmlns:a16="http://schemas.microsoft.com/office/drawing/2014/main" id="{7A50762A-5716-6F3E-D6FC-E54F6935A2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E09271-41EF-08F6-C280-B63E38B5C2A7}"/>
              </a:ext>
            </a:extLst>
          </p:cNvPr>
          <p:cNvSpPr>
            <a:spLocks noGrp="1"/>
          </p:cNvSpPr>
          <p:nvPr>
            <p:ph type="sldNum" sz="quarter" idx="12"/>
          </p:nvPr>
        </p:nvSpPr>
        <p:spPr/>
        <p:txBody>
          <a:bodyPr/>
          <a:lstStyle/>
          <a:p>
            <a:fld id="{6D06B1C6-968F-46DB-9321-C70019C74DAE}" type="slidenum">
              <a:rPr lang="en-US" smtClean="0"/>
              <a:t>‹#›</a:t>
            </a:fld>
            <a:endParaRPr lang="en-US"/>
          </a:p>
        </p:txBody>
      </p:sp>
    </p:spTree>
    <p:extLst>
      <p:ext uri="{BB962C8B-B14F-4D97-AF65-F5344CB8AC3E}">
        <p14:creationId xmlns:p14="http://schemas.microsoft.com/office/powerpoint/2010/main" val="2551176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13DA-946D-C3CA-AE17-A21D5F966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DB3845-1BBD-AAA3-0184-03EE9AE29CAE}"/>
              </a:ext>
            </a:extLst>
          </p:cNvPr>
          <p:cNvSpPr>
            <a:spLocks noGrp="1"/>
          </p:cNvSpPr>
          <p:nvPr>
            <p:ph type="dt" sz="half" idx="10"/>
          </p:nvPr>
        </p:nvSpPr>
        <p:spPr/>
        <p:txBody>
          <a:bodyPr/>
          <a:lstStyle/>
          <a:p>
            <a:fld id="{FE71006E-68FD-45BB-AF65-38DF4EBEA495}" type="datetime1">
              <a:rPr lang="en-US" smtClean="0"/>
              <a:t>10/30/2024</a:t>
            </a:fld>
            <a:endParaRPr lang="en-US"/>
          </a:p>
        </p:txBody>
      </p:sp>
      <p:sp>
        <p:nvSpPr>
          <p:cNvPr id="4" name="Footer Placeholder 3">
            <a:extLst>
              <a:ext uri="{FF2B5EF4-FFF2-40B4-BE49-F238E27FC236}">
                <a16:creationId xmlns:a16="http://schemas.microsoft.com/office/drawing/2014/main" id="{EBFD9A46-97F4-CAB1-A5E1-3426A40B5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4E4EF5-4DEA-A25E-E66E-8BFCFC9FC1F9}"/>
              </a:ext>
            </a:extLst>
          </p:cNvPr>
          <p:cNvSpPr>
            <a:spLocks noGrp="1"/>
          </p:cNvSpPr>
          <p:nvPr>
            <p:ph type="sldNum" sz="quarter" idx="12"/>
          </p:nvPr>
        </p:nvSpPr>
        <p:spPr/>
        <p:txBody>
          <a:bodyPr/>
          <a:lstStyle/>
          <a:p>
            <a:fld id="{6D06B1C6-968F-46DB-9321-C70019C74DAE}" type="slidenum">
              <a:rPr lang="en-US" smtClean="0"/>
              <a:t>‹#›</a:t>
            </a:fld>
            <a:endParaRPr lang="en-US"/>
          </a:p>
        </p:txBody>
      </p:sp>
    </p:spTree>
    <p:extLst>
      <p:ext uri="{BB962C8B-B14F-4D97-AF65-F5344CB8AC3E}">
        <p14:creationId xmlns:p14="http://schemas.microsoft.com/office/powerpoint/2010/main" val="2287252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6876E7-A929-77E8-9693-240BB9867A62}"/>
              </a:ext>
            </a:extLst>
          </p:cNvPr>
          <p:cNvSpPr>
            <a:spLocks noGrp="1"/>
          </p:cNvSpPr>
          <p:nvPr>
            <p:ph type="dt" sz="half" idx="10"/>
          </p:nvPr>
        </p:nvSpPr>
        <p:spPr/>
        <p:txBody>
          <a:bodyPr/>
          <a:lstStyle/>
          <a:p>
            <a:fld id="{FDC0F0AA-0DA9-4E88-AB99-59DC3B68A20A}" type="datetime1">
              <a:rPr lang="en-US" smtClean="0"/>
              <a:t>10/30/2024</a:t>
            </a:fld>
            <a:endParaRPr lang="en-US"/>
          </a:p>
        </p:txBody>
      </p:sp>
      <p:sp>
        <p:nvSpPr>
          <p:cNvPr id="3" name="Footer Placeholder 2">
            <a:extLst>
              <a:ext uri="{FF2B5EF4-FFF2-40B4-BE49-F238E27FC236}">
                <a16:creationId xmlns:a16="http://schemas.microsoft.com/office/drawing/2014/main" id="{337184AD-7C37-2289-7E89-F2CDB8FF9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8482EF-6EAF-03DC-6051-AF8105FAAFCD}"/>
              </a:ext>
            </a:extLst>
          </p:cNvPr>
          <p:cNvSpPr>
            <a:spLocks noGrp="1"/>
          </p:cNvSpPr>
          <p:nvPr>
            <p:ph type="sldNum" sz="quarter" idx="12"/>
          </p:nvPr>
        </p:nvSpPr>
        <p:spPr/>
        <p:txBody>
          <a:bodyPr/>
          <a:lstStyle/>
          <a:p>
            <a:fld id="{6D06B1C6-968F-46DB-9321-C70019C74DAE}" type="slidenum">
              <a:rPr lang="en-US" smtClean="0"/>
              <a:t>‹#›</a:t>
            </a:fld>
            <a:endParaRPr lang="en-US"/>
          </a:p>
        </p:txBody>
      </p:sp>
    </p:spTree>
    <p:extLst>
      <p:ext uri="{BB962C8B-B14F-4D97-AF65-F5344CB8AC3E}">
        <p14:creationId xmlns:p14="http://schemas.microsoft.com/office/powerpoint/2010/main" val="120102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1431-27F0-B467-DF37-B5462187E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4609C7-C6E9-35CB-1E6C-EE149EA4FB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700B6-FB3D-E741-1666-1078698DB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78E0FF-9D6D-7561-FAB6-96E56D61687C}"/>
              </a:ext>
            </a:extLst>
          </p:cNvPr>
          <p:cNvSpPr>
            <a:spLocks noGrp="1"/>
          </p:cNvSpPr>
          <p:nvPr>
            <p:ph type="dt" sz="half" idx="10"/>
          </p:nvPr>
        </p:nvSpPr>
        <p:spPr/>
        <p:txBody>
          <a:bodyPr/>
          <a:lstStyle/>
          <a:p>
            <a:fld id="{42733718-12E5-4545-AF1A-8B057A1988D4}" type="datetime1">
              <a:rPr lang="en-US" smtClean="0"/>
              <a:t>10/30/2024</a:t>
            </a:fld>
            <a:endParaRPr lang="en-US"/>
          </a:p>
        </p:txBody>
      </p:sp>
      <p:sp>
        <p:nvSpPr>
          <p:cNvPr id="6" name="Footer Placeholder 5">
            <a:extLst>
              <a:ext uri="{FF2B5EF4-FFF2-40B4-BE49-F238E27FC236}">
                <a16:creationId xmlns:a16="http://schemas.microsoft.com/office/drawing/2014/main" id="{E810A5DE-9BEE-072F-DBDA-24661525AD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DE3841-F580-099A-4AC3-C479E6DF6598}"/>
              </a:ext>
            </a:extLst>
          </p:cNvPr>
          <p:cNvSpPr>
            <a:spLocks noGrp="1"/>
          </p:cNvSpPr>
          <p:nvPr>
            <p:ph type="sldNum" sz="quarter" idx="12"/>
          </p:nvPr>
        </p:nvSpPr>
        <p:spPr/>
        <p:txBody>
          <a:bodyPr/>
          <a:lstStyle/>
          <a:p>
            <a:fld id="{6D06B1C6-968F-46DB-9321-C70019C74DAE}" type="slidenum">
              <a:rPr lang="en-US" smtClean="0"/>
              <a:t>‹#›</a:t>
            </a:fld>
            <a:endParaRPr lang="en-US"/>
          </a:p>
        </p:txBody>
      </p:sp>
    </p:spTree>
    <p:extLst>
      <p:ext uri="{BB962C8B-B14F-4D97-AF65-F5344CB8AC3E}">
        <p14:creationId xmlns:p14="http://schemas.microsoft.com/office/powerpoint/2010/main" val="144007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53D0-189B-0BFB-5F9A-B24D470BE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88C674-0528-9D4B-1467-EDEED5E7C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8E85B6-21C1-18DF-E400-5B9BB6481C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1CF73C-47D8-848D-BD50-C04BDA837701}"/>
              </a:ext>
            </a:extLst>
          </p:cNvPr>
          <p:cNvSpPr>
            <a:spLocks noGrp="1"/>
          </p:cNvSpPr>
          <p:nvPr>
            <p:ph type="dt" sz="half" idx="10"/>
          </p:nvPr>
        </p:nvSpPr>
        <p:spPr/>
        <p:txBody>
          <a:bodyPr/>
          <a:lstStyle/>
          <a:p>
            <a:fld id="{ADDC1C7F-3D8C-49CA-A76F-22FF2EE55DAC}" type="datetime1">
              <a:rPr lang="en-US" smtClean="0"/>
              <a:t>10/30/2024</a:t>
            </a:fld>
            <a:endParaRPr lang="en-US"/>
          </a:p>
        </p:txBody>
      </p:sp>
      <p:sp>
        <p:nvSpPr>
          <p:cNvPr id="6" name="Footer Placeholder 5">
            <a:extLst>
              <a:ext uri="{FF2B5EF4-FFF2-40B4-BE49-F238E27FC236}">
                <a16:creationId xmlns:a16="http://schemas.microsoft.com/office/drawing/2014/main" id="{5954907A-18E7-C7A3-2E2C-27481281D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1395CF-10C1-F5A3-ED16-A99D0455EC73}"/>
              </a:ext>
            </a:extLst>
          </p:cNvPr>
          <p:cNvSpPr>
            <a:spLocks noGrp="1"/>
          </p:cNvSpPr>
          <p:nvPr>
            <p:ph type="sldNum" sz="quarter" idx="12"/>
          </p:nvPr>
        </p:nvSpPr>
        <p:spPr/>
        <p:txBody>
          <a:bodyPr/>
          <a:lstStyle/>
          <a:p>
            <a:fld id="{6D06B1C6-968F-46DB-9321-C70019C74DAE}" type="slidenum">
              <a:rPr lang="en-US" smtClean="0"/>
              <a:t>‹#›</a:t>
            </a:fld>
            <a:endParaRPr lang="en-US"/>
          </a:p>
        </p:txBody>
      </p:sp>
    </p:spTree>
    <p:extLst>
      <p:ext uri="{BB962C8B-B14F-4D97-AF65-F5344CB8AC3E}">
        <p14:creationId xmlns:p14="http://schemas.microsoft.com/office/powerpoint/2010/main" val="260668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1A4C9-1AD6-F06B-7711-DA46C2500F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EF16E6-DA67-E75B-9830-28C74AA5E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5B36D-6F60-3766-CF9B-63377F0A7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F05DB-D560-419E-9D3F-8A427F78ABF8}" type="datetime1">
              <a:rPr lang="en-US" smtClean="0"/>
              <a:t>10/30/2024</a:t>
            </a:fld>
            <a:endParaRPr lang="en-US"/>
          </a:p>
        </p:txBody>
      </p:sp>
      <p:sp>
        <p:nvSpPr>
          <p:cNvPr id="5" name="Footer Placeholder 4">
            <a:extLst>
              <a:ext uri="{FF2B5EF4-FFF2-40B4-BE49-F238E27FC236}">
                <a16:creationId xmlns:a16="http://schemas.microsoft.com/office/drawing/2014/main" id="{1A3FC4C7-0DD2-CFCE-419F-CAE04E64DE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F7002A-6F92-89F5-72A9-A0DB64E89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6B1C6-968F-46DB-9321-C70019C74DAE}" type="slidenum">
              <a:rPr lang="en-US" smtClean="0"/>
              <a:t>‹#›</a:t>
            </a:fld>
            <a:endParaRPr lang="en-US"/>
          </a:p>
        </p:txBody>
      </p:sp>
    </p:spTree>
    <p:extLst>
      <p:ext uri="{BB962C8B-B14F-4D97-AF65-F5344CB8AC3E}">
        <p14:creationId xmlns:p14="http://schemas.microsoft.com/office/powerpoint/2010/main" val="217347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humam.h.32a6@m.isct.ac.jp"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tif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tif"/><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048D03-AF41-F21E-E73B-722E02037872}"/>
              </a:ext>
            </a:extLst>
          </p:cNvPr>
          <p:cNvSpPr txBox="1"/>
          <p:nvPr/>
        </p:nvSpPr>
        <p:spPr>
          <a:xfrm>
            <a:off x="1679000" y="3603486"/>
            <a:ext cx="8833997" cy="584775"/>
          </a:xfrm>
          <a:prstGeom prst="rect">
            <a:avLst/>
          </a:prstGeom>
          <a:noFill/>
        </p:spPr>
        <p:txBody>
          <a:bodyPr wrap="square" rtlCol="0">
            <a:spAutoFit/>
          </a:bodyPr>
          <a:lstStyle/>
          <a:p>
            <a:r>
              <a:rPr lang="en-US" sz="3200" b="1" u="sng" dirty="0"/>
              <a:t>HUMAM</a:t>
            </a:r>
            <a:r>
              <a:rPr lang="en-US" sz="3200" b="1" u="sng" baseline="30000" dirty="0"/>
              <a:t>1</a:t>
            </a:r>
            <a:r>
              <a:rPr lang="en-US" sz="3200" b="1" dirty="0"/>
              <a:t>, </a:t>
            </a:r>
            <a:r>
              <a:rPr lang="en-US" sz="2400" b="1" dirty="0"/>
              <a:t>Susumu HATAKEYAMA</a:t>
            </a:r>
            <a:r>
              <a:rPr lang="en-US" sz="2400" b="1" baseline="30000" dirty="0"/>
              <a:t>2</a:t>
            </a:r>
            <a:r>
              <a:rPr lang="en-US" sz="2400" b="1" dirty="0"/>
              <a:t>, Masatoshi KONDO</a:t>
            </a:r>
            <a:r>
              <a:rPr lang="en-US" sz="2400" b="1" baseline="30000" dirty="0"/>
              <a:t>3</a:t>
            </a:r>
          </a:p>
        </p:txBody>
      </p:sp>
      <p:sp>
        <p:nvSpPr>
          <p:cNvPr id="11" name="角丸四角形 10"/>
          <p:cNvSpPr/>
          <p:nvPr/>
        </p:nvSpPr>
        <p:spPr>
          <a:xfrm>
            <a:off x="1474124" y="1441970"/>
            <a:ext cx="9243751" cy="185373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b="1" dirty="0">
                <a:solidFill>
                  <a:schemeClr val="tx1"/>
                </a:solidFill>
                <a:latin typeface="Arial" panose="020B0604020202020204" pitchFamily="34" charset="0"/>
                <a:cs typeface="Arial" panose="020B0604020202020204" pitchFamily="34" charset="0"/>
              </a:rPr>
              <a:t>Study on Electromigration Effect </a:t>
            </a:r>
          </a:p>
          <a:p>
            <a:pPr algn="ctr"/>
            <a:r>
              <a:rPr lang="en-US" altLang="ja-JP" sz="3600" b="1" dirty="0">
                <a:solidFill>
                  <a:schemeClr val="tx1"/>
                </a:solidFill>
                <a:latin typeface="Arial" panose="020B0604020202020204" pitchFamily="34" charset="0"/>
                <a:cs typeface="Arial" panose="020B0604020202020204" pitchFamily="34" charset="0"/>
              </a:rPr>
              <a:t>on corrosion and mass transfer</a:t>
            </a:r>
          </a:p>
          <a:p>
            <a:pPr algn="ctr"/>
            <a:r>
              <a:rPr lang="en-US" altLang="ja-JP" sz="3600" b="1" dirty="0">
                <a:solidFill>
                  <a:schemeClr val="tx1"/>
                </a:solidFill>
                <a:latin typeface="Arial" panose="020B0604020202020204" pitchFamily="34" charset="0"/>
                <a:cs typeface="Arial" panose="020B0604020202020204" pitchFamily="34" charset="0"/>
              </a:rPr>
              <a:t>in High-temperature Liquid Metal Pool</a:t>
            </a:r>
            <a:endParaRPr kumimoji="1" lang="ja-JP" altLang="en-US" sz="3600" b="1" dirty="0">
              <a:solidFill>
                <a:schemeClr val="tx1"/>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B945BDEA-0CCD-2FBE-512C-2481CD0B1E8E}"/>
              </a:ext>
            </a:extLst>
          </p:cNvPr>
          <p:cNvSpPr txBox="1"/>
          <p:nvPr/>
        </p:nvSpPr>
        <p:spPr>
          <a:xfrm>
            <a:off x="6738151" y="103141"/>
            <a:ext cx="5252623" cy="738664"/>
          </a:xfrm>
          <a:prstGeom prst="rect">
            <a:avLst/>
          </a:prstGeom>
          <a:noFill/>
        </p:spPr>
        <p:txBody>
          <a:bodyPr wrap="square" rtlCol="0">
            <a:spAutoFit/>
          </a:bodyPr>
          <a:lstStyle/>
          <a:p>
            <a:pPr algn="r"/>
            <a:r>
              <a:rPr kumimoji="1" lang="en-US" altLang="ja-JP" sz="1400" dirty="0">
                <a:latin typeface="Arial" panose="020B0604020202020204" pitchFamily="34" charset="0"/>
                <a:cs typeface="Arial" panose="020B0604020202020204" pitchFamily="34" charset="0"/>
              </a:rPr>
              <a:t>16</a:t>
            </a:r>
            <a:r>
              <a:rPr kumimoji="1" lang="en-US" altLang="ja-JP" sz="1400" baseline="30000" dirty="0">
                <a:latin typeface="Arial" panose="020B0604020202020204" pitchFamily="34" charset="0"/>
                <a:cs typeface="Arial" panose="020B0604020202020204" pitchFamily="34" charset="0"/>
              </a:rPr>
              <a:t>th</a:t>
            </a:r>
            <a:r>
              <a:rPr kumimoji="1" lang="en-US" altLang="ja-JP" sz="1400" dirty="0">
                <a:latin typeface="Arial" panose="020B0604020202020204" pitchFamily="34" charset="0"/>
                <a:cs typeface="Arial" panose="020B0604020202020204" pitchFamily="34" charset="0"/>
              </a:rPr>
              <a:t> International Workshop on Spallation Materials Technology</a:t>
            </a:r>
          </a:p>
          <a:p>
            <a:pPr algn="r"/>
            <a:r>
              <a:rPr lang="en-US" altLang="ja-JP" sz="1400" dirty="0">
                <a:latin typeface="Arial" panose="020B0604020202020204" pitchFamily="34" charset="0"/>
                <a:cs typeface="Arial" panose="020B0604020202020204" pitchFamily="34" charset="0"/>
              </a:rPr>
              <a:t>October 31st, 2024</a:t>
            </a:r>
          </a:p>
          <a:p>
            <a:pPr algn="r"/>
            <a:endParaRPr kumimoji="1" lang="ja-JP" altLang="en-US" sz="1400" dirty="0">
              <a:latin typeface="Arial" panose="020B0604020202020204" pitchFamily="34" charset="0"/>
              <a:cs typeface="Arial" panose="020B0604020202020204" pitchFamily="34" charset="0"/>
            </a:endParaRPr>
          </a:p>
        </p:txBody>
      </p:sp>
      <p:pic>
        <p:nvPicPr>
          <p:cNvPr id="16" name="図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 y="103141"/>
            <a:ext cx="2738968" cy="738664"/>
          </a:xfrm>
          <a:prstGeom prst="rect">
            <a:avLst/>
          </a:prstGeom>
        </p:spPr>
      </p:pic>
      <p:sp>
        <p:nvSpPr>
          <p:cNvPr id="17" name="正方形/長方形 16"/>
          <p:cNvSpPr/>
          <p:nvPr/>
        </p:nvSpPr>
        <p:spPr>
          <a:xfrm>
            <a:off x="1517121" y="4552049"/>
            <a:ext cx="10247720" cy="1200329"/>
          </a:xfrm>
          <a:prstGeom prst="rect">
            <a:avLst/>
          </a:prstGeom>
        </p:spPr>
        <p:txBody>
          <a:bodyPr wrap="square">
            <a:spAutoFit/>
          </a:bodyPr>
          <a:lstStyle/>
          <a:p>
            <a:r>
              <a:rPr kumimoji="1" lang="en-US" altLang="ja-JP" sz="2400" baseline="30000" dirty="0">
                <a:latin typeface="Arial" panose="020B0604020202020204" pitchFamily="34" charset="0"/>
                <a:cs typeface="Arial" panose="020B0604020202020204" pitchFamily="34" charset="0"/>
              </a:rPr>
              <a:t>1</a:t>
            </a:r>
            <a:r>
              <a:rPr kumimoji="1" lang="en-US" altLang="ja-JP" sz="2400" dirty="0">
                <a:latin typeface="Arial" panose="020B0604020202020204" pitchFamily="34" charset="0"/>
                <a:cs typeface="Arial" panose="020B0604020202020204" pitchFamily="34" charset="0"/>
              </a:rPr>
              <a:t> School of Environment and Society, Institute of Science Tokyo, Japan </a:t>
            </a:r>
          </a:p>
          <a:p>
            <a:r>
              <a:rPr kumimoji="1" lang="en-US" altLang="ja-JP" sz="2400" baseline="30000" dirty="0">
                <a:latin typeface="Arial" panose="020B0604020202020204" pitchFamily="34" charset="0"/>
                <a:cs typeface="Arial" panose="020B0604020202020204" pitchFamily="34" charset="0"/>
              </a:rPr>
              <a:t>2</a:t>
            </a:r>
            <a:r>
              <a:rPr kumimoji="1" lang="en-US" altLang="ja-JP" sz="2400" dirty="0">
                <a:latin typeface="Arial" panose="020B0604020202020204" pitchFamily="34" charset="0"/>
                <a:cs typeface="Arial" panose="020B0604020202020204" pitchFamily="34" charset="0"/>
              </a:rPr>
              <a:t> School of Engineering, Institute of Science Tokyo, Japan</a:t>
            </a:r>
            <a:br>
              <a:rPr kumimoji="1" lang="en-US" altLang="ja-JP" sz="2400" dirty="0">
                <a:latin typeface="Arial" panose="020B0604020202020204" pitchFamily="34" charset="0"/>
                <a:cs typeface="Arial" panose="020B0604020202020204" pitchFamily="34" charset="0"/>
              </a:rPr>
            </a:br>
            <a:r>
              <a:rPr kumimoji="1" lang="en-US" altLang="ja-JP" sz="2400" baseline="30000" dirty="0">
                <a:latin typeface="Arial" panose="020B0604020202020204" pitchFamily="34" charset="0"/>
                <a:cs typeface="Arial" panose="020B0604020202020204" pitchFamily="34" charset="0"/>
              </a:rPr>
              <a:t>3</a:t>
            </a:r>
            <a:r>
              <a:rPr kumimoji="1" lang="en-US" altLang="ja-JP" sz="2400" dirty="0">
                <a:latin typeface="Arial" panose="020B0604020202020204" pitchFamily="34" charset="0"/>
                <a:cs typeface="Arial" panose="020B0604020202020204" pitchFamily="34" charset="0"/>
              </a:rPr>
              <a:t> Institute of Integrated Research, Institute of Science Tokyo, Japan</a:t>
            </a:r>
            <a:endParaRPr kumimoji="1" lang="ja-JP" altLang="en-US" sz="2400" dirty="0">
              <a:latin typeface="Arial" panose="020B0604020202020204" pitchFamily="34" charset="0"/>
              <a:cs typeface="Arial" panose="020B0604020202020204" pitchFamily="34" charset="0"/>
            </a:endParaRPr>
          </a:p>
        </p:txBody>
      </p:sp>
      <p:sp>
        <p:nvSpPr>
          <p:cNvPr id="2" name="TextBox 7">
            <a:extLst>
              <a:ext uri="{FF2B5EF4-FFF2-40B4-BE49-F238E27FC236}">
                <a16:creationId xmlns:a16="http://schemas.microsoft.com/office/drawing/2014/main" id="{B8D5A5BE-29EA-5609-8B1D-1FD15036FCCA}"/>
              </a:ext>
            </a:extLst>
          </p:cNvPr>
          <p:cNvSpPr txBox="1"/>
          <p:nvPr/>
        </p:nvSpPr>
        <p:spPr>
          <a:xfrm>
            <a:off x="2801894" y="6280415"/>
            <a:ext cx="6588211" cy="400110"/>
          </a:xfrm>
          <a:prstGeom prst="rect">
            <a:avLst/>
          </a:prstGeom>
          <a:noFill/>
        </p:spPr>
        <p:txBody>
          <a:bodyPr wrap="square" rtlCol="0">
            <a:spAutoFit/>
          </a:bodyPr>
          <a:lstStyle/>
          <a:p>
            <a:pPr algn="ctr"/>
            <a:r>
              <a:rPr lang="en-US" sz="2000" dirty="0"/>
              <a:t>Yoshiki Kitamura</a:t>
            </a:r>
            <a:r>
              <a:rPr lang="en-US" sz="2000" baseline="30000" dirty="0"/>
              <a:t>1</a:t>
            </a:r>
            <a:r>
              <a:rPr lang="en-US" sz="2000" dirty="0"/>
              <a:t> is going to present on behalf of Mr. </a:t>
            </a:r>
            <a:r>
              <a:rPr lang="en-US" sz="2000" dirty="0" err="1"/>
              <a:t>Humam</a:t>
            </a:r>
            <a:r>
              <a:rPr lang="en-US" sz="2000" dirty="0"/>
              <a:t>. </a:t>
            </a:r>
            <a:endParaRPr lang="en-US" sz="1600" baseline="30000" dirty="0"/>
          </a:p>
        </p:txBody>
      </p:sp>
    </p:spTree>
    <p:extLst>
      <p:ext uri="{BB962C8B-B14F-4D97-AF65-F5344CB8AC3E}">
        <p14:creationId xmlns:p14="http://schemas.microsoft.com/office/powerpoint/2010/main" val="1752868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2689"/>
            <a:ext cx="2743200" cy="365125"/>
          </a:xfrm>
        </p:spPr>
        <p:txBody>
          <a:bodyPr/>
          <a:lstStyle/>
          <a:p>
            <a:fld id="{6D06B1C6-968F-46DB-9321-C70019C74DAE}" type="slidenum">
              <a:rPr lang="en-US" sz="1800" smtClean="0"/>
              <a:t>10</a:t>
            </a:fld>
            <a:endParaRPr lang="en-US" sz="1800"/>
          </a:p>
        </p:txBody>
      </p:sp>
      <p:pic>
        <p:nvPicPr>
          <p:cNvPr id="5" name="Picture 7" descr="A blue and black background&#10;&#10;Description automatically generated">
            <a:extLst>
              <a:ext uri="{FF2B5EF4-FFF2-40B4-BE49-F238E27FC236}">
                <a16:creationId xmlns:a16="http://schemas.microsoft.com/office/drawing/2014/main" id="{1D031197-EAEC-EFF7-534A-89B523ED22B0}"/>
              </a:ext>
            </a:extLst>
          </p:cNvPr>
          <p:cNvPicPr>
            <a:picLocks noChangeAspect="1"/>
          </p:cNvPicPr>
          <p:nvPr/>
        </p:nvPicPr>
        <p:blipFill rotWithShape="1">
          <a:blip r:embed="rId2">
            <a:extLst>
              <a:ext uri="{28A0092B-C50C-407E-A947-70E740481C1C}">
                <a14:useLocalDpi xmlns:a14="http://schemas.microsoft.com/office/drawing/2010/main" val="0"/>
              </a:ext>
            </a:extLst>
          </a:blip>
          <a:srcRect t="-1" b="4472"/>
          <a:stretch/>
        </p:blipFill>
        <p:spPr>
          <a:xfrm rot="16200000">
            <a:off x="4166341" y="1005306"/>
            <a:ext cx="2635200" cy="1939779"/>
          </a:xfrm>
          <a:prstGeom prst="rect">
            <a:avLst/>
          </a:prstGeom>
        </p:spPr>
      </p:pic>
      <p:sp>
        <p:nvSpPr>
          <p:cNvPr id="6" name="TextBox 21">
            <a:extLst>
              <a:ext uri="{FF2B5EF4-FFF2-40B4-BE49-F238E27FC236}">
                <a16:creationId xmlns:a16="http://schemas.microsoft.com/office/drawing/2014/main" id="{9BE0E839-106F-BDF3-B6F7-0A19F3B223C9}"/>
              </a:ext>
            </a:extLst>
          </p:cNvPr>
          <p:cNvSpPr txBox="1"/>
          <p:nvPr/>
        </p:nvSpPr>
        <p:spPr>
          <a:xfrm>
            <a:off x="163815" y="90317"/>
            <a:ext cx="6558907" cy="369332"/>
          </a:xfrm>
          <a:prstGeom prst="rect">
            <a:avLst/>
          </a:prstGeom>
          <a:solidFill>
            <a:schemeClr val="accent6">
              <a:lumMod val="20000"/>
              <a:lumOff val="8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Morphology of 304 specimen (electron upstream side)</a:t>
            </a:r>
          </a:p>
        </p:txBody>
      </p:sp>
      <p:pic>
        <p:nvPicPr>
          <p:cNvPr id="7" name="Picture 6" descr="A purple and black background&#10;&#10;Description automatically generated">
            <a:extLst>
              <a:ext uri="{FF2B5EF4-FFF2-40B4-BE49-F238E27FC236}">
                <a16:creationId xmlns:a16="http://schemas.microsoft.com/office/drawing/2014/main" id="{DA030F7A-1E98-A253-8D51-F68E119D1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2966" y="959914"/>
            <a:ext cx="2635200" cy="2030565"/>
          </a:xfrm>
          <a:prstGeom prst="rect">
            <a:avLst/>
          </a:prstGeom>
        </p:spPr>
      </p:pic>
      <p:pic>
        <p:nvPicPr>
          <p:cNvPr id="8" name="Picture 5" descr="A blue and black background&#10;&#10;Description automatically generated">
            <a:extLst>
              <a:ext uri="{FF2B5EF4-FFF2-40B4-BE49-F238E27FC236}">
                <a16:creationId xmlns:a16="http://schemas.microsoft.com/office/drawing/2014/main" id="{2C921672-CCE1-B225-5A51-193DA1A8F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48040" y="959911"/>
            <a:ext cx="2635200" cy="2030565"/>
          </a:xfrm>
          <a:prstGeom prst="rect">
            <a:avLst/>
          </a:prstGeom>
        </p:spPr>
      </p:pic>
      <p:grpSp>
        <p:nvGrpSpPr>
          <p:cNvPr id="9" name="グループ化 8"/>
          <p:cNvGrpSpPr/>
          <p:nvPr/>
        </p:nvGrpSpPr>
        <p:grpSpPr>
          <a:xfrm>
            <a:off x="365283" y="2776413"/>
            <a:ext cx="1226492" cy="354802"/>
            <a:chOff x="775251" y="3256878"/>
            <a:chExt cx="1226492" cy="354802"/>
          </a:xfrm>
        </p:grpSpPr>
        <p:sp>
          <p:nvSpPr>
            <p:cNvPr id="10" name="正方形/長方形 9"/>
            <p:cNvSpPr/>
            <p:nvPr/>
          </p:nvSpPr>
          <p:spPr>
            <a:xfrm>
              <a:off x="775251" y="3294619"/>
              <a:ext cx="1198427" cy="3170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TextBox 12">
              <a:extLst>
                <a:ext uri="{FF2B5EF4-FFF2-40B4-BE49-F238E27FC236}">
                  <a16:creationId xmlns:a16="http://schemas.microsoft.com/office/drawing/2014/main" id="{F7E0F342-6129-47AA-035E-54EE9BA26CEC}"/>
                </a:ext>
              </a:extLst>
            </p:cNvPr>
            <p:cNvSpPr txBox="1"/>
            <p:nvPr/>
          </p:nvSpPr>
          <p:spPr>
            <a:xfrm>
              <a:off x="1169501" y="3256878"/>
              <a:ext cx="832242" cy="338554"/>
            </a:xfrm>
            <a:prstGeom prst="rect">
              <a:avLst/>
            </a:prstGeom>
            <a:noFill/>
          </p:spPr>
          <p:txBody>
            <a:bodyPr wrap="square" rtlCol="0">
              <a:spAutoFit/>
            </a:bodyPr>
            <a:lstStyle/>
            <a:p>
              <a:r>
                <a:rPr lang="en-US" sz="1600" b="1" dirty="0">
                  <a:latin typeface="Arial" panose="020B0604020202020204" pitchFamily="34" charset="0"/>
                  <a:ea typeface="Calibri" panose="020F0502020204030204" pitchFamily="34" charset="0"/>
                  <a:cs typeface="Arial" panose="020B0604020202020204" pitchFamily="34" charset="0"/>
                </a:rPr>
                <a:t>50 </a:t>
              </a:r>
              <a:r>
                <a:rPr lang="el-GR" sz="1600" b="1" dirty="0">
                  <a:latin typeface="Arial" panose="020B0604020202020204" pitchFamily="34" charset="0"/>
                  <a:ea typeface="Calibri" panose="020F0502020204030204" pitchFamily="34" charset="0"/>
                  <a:cs typeface="Arial" panose="020B0604020202020204" pitchFamily="34" charset="0"/>
                </a:rPr>
                <a:t>μ</a:t>
              </a:r>
              <a:r>
                <a:rPr lang="en-US" sz="1600" b="1" dirty="0">
                  <a:latin typeface="Arial" panose="020B0604020202020204" pitchFamily="34" charset="0"/>
                  <a:ea typeface="Calibri" panose="020F0502020204030204" pitchFamily="34" charset="0"/>
                  <a:cs typeface="Arial" panose="020B0604020202020204" pitchFamily="34" charset="0"/>
                </a:rPr>
                <a:t>m</a:t>
              </a:r>
            </a:p>
          </p:txBody>
        </p:sp>
        <p:cxnSp>
          <p:nvCxnSpPr>
            <p:cNvPr id="12" name="Straight Connector 16">
              <a:extLst>
                <a:ext uri="{FF2B5EF4-FFF2-40B4-BE49-F238E27FC236}">
                  <a16:creationId xmlns:a16="http://schemas.microsoft.com/office/drawing/2014/main" id="{9FD2DDBB-1AB1-2E83-585B-70BEFAF2FA57}"/>
                </a:ext>
              </a:extLst>
            </p:cNvPr>
            <p:cNvCxnSpPr>
              <a:cxnSpLocks/>
            </p:cNvCxnSpPr>
            <p:nvPr/>
          </p:nvCxnSpPr>
          <p:spPr>
            <a:xfrm>
              <a:off x="875820" y="3424164"/>
              <a:ext cx="319112"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B19FBB08-E131-C995-8AF8-E9A433A1DB3F}"/>
              </a:ext>
            </a:extLst>
          </p:cNvPr>
          <p:cNvSpPr txBox="1"/>
          <p:nvPr/>
        </p:nvSpPr>
        <p:spPr>
          <a:xfrm>
            <a:off x="1413086" y="2792661"/>
            <a:ext cx="755314"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304</a:t>
            </a:r>
          </a:p>
        </p:txBody>
      </p:sp>
      <p:sp>
        <p:nvSpPr>
          <p:cNvPr id="19" name="TextBox 12">
            <a:extLst>
              <a:ext uri="{FF2B5EF4-FFF2-40B4-BE49-F238E27FC236}">
                <a16:creationId xmlns:a16="http://schemas.microsoft.com/office/drawing/2014/main" id="{B19FBB08-E131-C995-8AF8-E9A433A1DB3F}"/>
              </a:ext>
            </a:extLst>
          </p:cNvPr>
          <p:cNvSpPr txBox="1"/>
          <p:nvPr/>
        </p:nvSpPr>
        <p:spPr>
          <a:xfrm>
            <a:off x="347767" y="612594"/>
            <a:ext cx="1314681" cy="584775"/>
          </a:xfrm>
          <a:prstGeom prst="rect">
            <a:avLst/>
          </a:prstGeom>
          <a:noFill/>
        </p:spPr>
        <p:txBody>
          <a:bodyPr wrap="square" rtlCol="0">
            <a:spAutoFit/>
          </a:bodyPr>
          <a:lstStyle/>
          <a:p>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(a) Fe mapping</a:t>
            </a:r>
          </a:p>
        </p:txBody>
      </p:sp>
      <p:sp>
        <p:nvSpPr>
          <p:cNvPr id="20" name="TextBox 12">
            <a:extLst>
              <a:ext uri="{FF2B5EF4-FFF2-40B4-BE49-F238E27FC236}">
                <a16:creationId xmlns:a16="http://schemas.microsoft.com/office/drawing/2014/main" id="{B19FBB08-E131-C995-8AF8-E9A433A1DB3F}"/>
              </a:ext>
            </a:extLst>
          </p:cNvPr>
          <p:cNvSpPr txBox="1"/>
          <p:nvPr/>
        </p:nvSpPr>
        <p:spPr>
          <a:xfrm>
            <a:off x="1502477" y="599210"/>
            <a:ext cx="755314"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Resin</a:t>
            </a:r>
          </a:p>
        </p:txBody>
      </p:sp>
      <p:sp>
        <p:nvSpPr>
          <p:cNvPr id="21" name="TextBox 12">
            <a:extLst>
              <a:ext uri="{FF2B5EF4-FFF2-40B4-BE49-F238E27FC236}">
                <a16:creationId xmlns:a16="http://schemas.microsoft.com/office/drawing/2014/main" id="{B19FBB08-E131-C995-8AF8-E9A433A1DB3F}"/>
              </a:ext>
            </a:extLst>
          </p:cNvPr>
          <p:cNvSpPr txBox="1"/>
          <p:nvPr/>
        </p:nvSpPr>
        <p:spPr>
          <a:xfrm>
            <a:off x="2467080" y="612594"/>
            <a:ext cx="1314681" cy="584775"/>
          </a:xfrm>
          <a:prstGeom prst="rect">
            <a:avLst/>
          </a:prstGeom>
          <a:noFill/>
        </p:spPr>
        <p:txBody>
          <a:bodyPr wrap="square" rtlCol="0">
            <a:spAutoFit/>
          </a:bodyPr>
          <a:lstStyle/>
          <a:p>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(b) Cr mapping</a:t>
            </a:r>
          </a:p>
        </p:txBody>
      </p:sp>
      <p:sp>
        <p:nvSpPr>
          <p:cNvPr id="22" name="TextBox 12">
            <a:extLst>
              <a:ext uri="{FF2B5EF4-FFF2-40B4-BE49-F238E27FC236}">
                <a16:creationId xmlns:a16="http://schemas.microsoft.com/office/drawing/2014/main" id="{B19FBB08-E131-C995-8AF8-E9A433A1DB3F}"/>
              </a:ext>
            </a:extLst>
          </p:cNvPr>
          <p:cNvSpPr txBox="1"/>
          <p:nvPr/>
        </p:nvSpPr>
        <p:spPr>
          <a:xfrm>
            <a:off x="4497489" y="612594"/>
            <a:ext cx="1314681" cy="584775"/>
          </a:xfrm>
          <a:prstGeom prst="rect">
            <a:avLst/>
          </a:prstGeom>
          <a:noFill/>
        </p:spPr>
        <p:txBody>
          <a:bodyPr wrap="square" rtlCol="0">
            <a:spAutoFit/>
          </a:bodyPr>
          <a:lstStyle/>
          <a:p>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(c) Ni mapping</a:t>
            </a:r>
          </a:p>
        </p:txBody>
      </p:sp>
      <p:sp>
        <p:nvSpPr>
          <p:cNvPr id="23" name="TextBox 12">
            <a:extLst>
              <a:ext uri="{FF2B5EF4-FFF2-40B4-BE49-F238E27FC236}">
                <a16:creationId xmlns:a16="http://schemas.microsoft.com/office/drawing/2014/main" id="{B19FBB08-E131-C995-8AF8-E9A433A1DB3F}"/>
              </a:ext>
            </a:extLst>
          </p:cNvPr>
          <p:cNvSpPr txBox="1"/>
          <p:nvPr/>
        </p:nvSpPr>
        <p:spPr>
          <a:xfrm>
            <a:off x="481277" y="1137665"/>
            <a:ext cx="1539035"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Precipitations</a:t>
            </a:r>
          </a:p>
        </p:txBody>
      </p:sp>
      <p:sp>
        <p:nvSpPr>
          <p:cNvPr id="24" name="TextBox 12">
            <a:extLst>
              <a:ext uri="{FF2B5EF4-FFF2-40B4-BE49-F238E27FC236}">
                <a16:creationId xmlns:a16="http://schemas.microsoft.com/office/drawing/2014/main" id="{B19FBB08-E131-C995-8AF8-E9A433A1DB3F}"/>
              </a:ext>
            </a:extLst>
          </p:cNvPr>
          <p:cNvSpPr txBox="1"/>
          <p:nvPr/>
        </p:nvSpPr>
        <p:spPr>
          <a:xfrm>
            <a:off x="2977331" y="2159009"/>
            <a:ext cx="1440719"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Cr depletion </a:t>
            </a:r>
          </a:p>
        </p:txBody>
      </p:sp>
      <p:cxnSp>
        <p:nvCxnSpPr>
          <p:cNvPr id="25" name="直線コネクタ 24"/>
          <p:cNvCxnSpPr>
            <a:stCxn id="24" idx="0"/>
          </p:cNvCxnSpPr>
          <p:nvPr/>
        </p:nvCxnSpPr>
        <p:spPr>
          <a:xfrm flipH="1" flipV="1">
            <a:off x="3403600" y="1913591"/>
            <a:ext cx="294091" cy="2454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12">
            <a:extLst>
              <a:ext uri="{FF2B5EF4-FFF2-40B4-BE49-F238E27FC236}">
                <a16:creationId xmlns:a16="http://schemas.microsoft.com/office/drawing/2014/main" id="{B19FBB08-E131-C995-8AF8-E9A433A1DB3F}"/>
              </a:ext>
            </a:extLst>
          </p:cNvPr>
          <p:cNvSpPr txBox="1"/>
          <p:nvPr/>
        </p:nvSpPr>
        <p:spPr>
          <a:xfrm>
            <a:off x="5046240" y="2176249"/>
            <a:ext cx="1440719"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Ni depletion </a:t>
            </a:r>
          </a:p>
        </p:txBody>
      </p:sp>
      <p:cxnSp>
        <p:nvCxnSpPr>
          <p:cNvPr id="27" name="直線コネクタ 26"/>
          <p:cNvCxnSpPr>
            <a:stCxn id="26" idx="0"/>
          </p:cNvCxnSpPr>
          <p:nvPr/>
        </p:nvCxnSpPr>
        <p:spPr>
          <a:xfrm flipH="1" flipV="1">
            <a:off x="5473700" y="1913591"/>
            <a:ext cx="292900" cy="262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12">
            <a:extLst>
              <a:ext uri="{FF2B5EF4-FFF2-40B4-BE49-F238E27FC236}">
                <a16:creationId xmlns:a16="http://schemas.microsoft.com/office/drawing/2014/main" id="{B19FBB08-E131-C995-8AF8-E9A433A1DB3F}"/>
              </a:ext>
            </a:extLst>
          </p:cNvPr>
          <p:cNvSpPr txBox="1"/>
          <p:nvPr/>
        </p:nvSpPr>
        <p:spPr>
          <a:xfrm>
            <a:off x="685801" y="2328286"/>
            <a:ext cx="1612768"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Fe enrichment </a:t>
            </a:r>
          </a:p>
        </p:txBody>
      </p:sp>
      <p:cxnSp>
        <p:nvCxnSpPr>
          <p:cNvPr id="29" name="直線コネクタ 28"/>
          <p:cNvCxnSpPr>
            <a:stCxn id="28" idx="0"/>
          </p:cNvCxnSpPr>
          <p:nvPr/>
        </p:nvCxnSpPr>
        <p:spPr>
          <a:xfrm flipH="1" flipV="1">
            <a:off x="1244229" y="1884022"/>
            <a:ext cx="247956" cy="4442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33" idx="0"/>
          </p:cNvCxnSpPr>
          <p:nvPr/>
        </p:nvCxnSpPr>
        <p:spPr>
          <a:xfrm flipH="1" flipV="1">
            <a:off x="5054899" y="2022950"/>
            <a:ext cx="83511" cy="6283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12">
            <a:extLst>
              <a:ext uri="{FF2B5EF4-FFF2-40B4-BE49-F238E27FC236}">
                <a16:creationId xmlns:a16="http://schemas.microsoft.com/office/drawing/2014/main" id="{B19FBB08-E131-C995-8AF8-E9A433A1DB3F}"/>
              </a:ext>
            </a:extLst>
          </p:cNvPr>
          <p:cNvSpPr txBox="1"/>
          <p:nvPr/>
        </p:nvSpPr>
        <p:spPr>
          <a:xfrm>
            <a:off x="4418050" y="2651311"/>
            <a:ext cx="1440719"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Ni enrichment  </a:t>
            </a:r>
          </a:p>
          <a:p>
            <a:pPr algn="ct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(partly)</a:t>
            </a:r>
          </a:p>
        </p:txBody>
      </p:sp>
      <p:sp>
        <p:nvSpPr>
          <p:cNvPr id="37" name="TextBox 12">
            <a:extLst>
              <a:ext uri="{FF2B5EF4-FFF2-40B4-BE49-F238E27FC236}">
                <a16:creationId xmlns:a16="http://schemas.microsoft.com/office/drawing/2014/main" id="{B19FBB08-E131-C995-8AF8-E9A433A1DB3F}"/>
              </a:ext>
            </a:extLst>
          </p:cNvPr>
          <p:cNvSpPr txBox="1"/>
          <p:nvPr/>
        </p:nvSpPr>
        <p:spPr>
          <a:xfrm>
            <a:off x="2427038" y="2645705"/>
            <a:ext cx="1503612"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Cr enrichment  </a:t>
            </a:r>
          </a:p>
          <a:p>
            <a:pPr algn="ct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(partly)</a:t>
            </a:r>
          </a:p>
        </p:txBody>
      </p:sp>
      <p:cxnSp>
        <p:nvCxnSpPr>
          <p:cNvPr id="38" name="直線コネクタ 37"/>
          <p:cNvCxnSpPr/>
          <p:nvPr/>
        </p:nvCxnSpPr>
        <p:spPr>
          <a:xfrm flipH="1" flipV="1">
            <a:off x="3022600" y="1913591"/>
            <a:ext cx="26803" cy="7532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157">
            <a:extLst>
              <a:ext uri="{FF2B5EF4-FFF2-40B4-BE49-F238E27FC236}">
                <a16:creationId xmlns:a16="http://schemas.microsoft.com/office/drawing/2014/main" id="{E00F55A0-52F4-48B0-A17E-5F753A268A53}"/>
              </a:ext>
            </a:extLst>
          </p:cNvPr>
          <p:cNvSpPr txBox="1"/>
          <p:nvPr/>
        </p:nvSpPr>
        <p:spPr>
          <a:xfrm>
            <a:off x="343015" y="3288864"/>
            <a:ext cx="6126403" cy="523220"/>
          </a:xfrm>
          <a:prstGeom prst="rect">
            <a:avLst/>
          </a:prstGeom>
          <a:noFill/>
        </p:spPr>
        <p:txBody>
          <a:bodyPr wrap="square" rtlCol="0">
            <a:spAutoFit/>
          </a:bodyPr>
          <a:lstStyle/>
          <a:p>
            <a:r>
              <a:rPr lang="en-US" sz="1400" dirty="0">
                <a:effectLst>
                  <a:glow rad="127000">
                    <a:schemeClr val="bg1"/>
                  </a:glow>
                </a:effectLst>
                <a:latin typeface="Arial" panose="020B0604020202020204" pitchFamily="34" charset="0"/>
                <a:cs typeface="Arial" panose="020B0604020202020204" pitchFamily="34" charset="0"/>
              </a:rPr>
              <a:t>Fig. 10 EDX mapping analysis on </a:t>
            </a:r>
            <a:r>
              <a:rPr lang="en-US" altLang="ja-JP" sz="1400" dirty="0">
                <a:latin typeface="Arial" panose="020B0604020202020204" pitchFamily="34" charset="0"/>
                <a:cs typeface="Arial" panose="020B0604020202020204" pitchFamily="34" charset="0"/>
              </a:rPr>
              <a:t>304 specimen installed in electron upstream side.</a:t>
            </a:r>
            <a:endParaRPr lang="en-US" sz="1400" dirty="0">
              <a:effectLst>
                <a:glow rad="127000">
                  <a:schemeClr val="bg1"/>
                </a:glow>
              </a:effectLst>
              <a:latin typeface="Arial" panose="020B0604020202020204" pitchFamily="34" charset="0"/>
              <a:cs typeface="Arial" panose="020B0604020202020204" pitchFamily="34" charset="0"/>
            </a:endParaRPr>
          </a:p>
        </p:txBody>
      </p:sp>
      <p:sp>
        <p:nvSpPr>
          <p:cNvPr id="43" name="Content Placeholder 2">
            <a:extLst>
              <a:ext uri="{FF2B5EF4-FFF2-40B4-BE49-F238E27FC236}">
                <a16:creationId xmlns:a16="http://schemas.microsoft.com/office/drawing/2014/main" id="{EEA9F6F1-66A3-3DB7-A195-B0CFA008580D}"/>
              </a:ext>
            </a:extLst>
          </p:cNvPr>
          <p:cNvSpPr txBox="1">
            <a:spLocks/>
          </p:cNvSpPr>
          <p:nvPr/>
        </p:nvSpPr>
        <p:spPr>
          <a:xfrm>
            <a:off x="6846735" y="501131"/>
            <a:ext cx="5345265" cy="290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Arial" panose="020B0604020202020204" pitchFamily="34" charset="0"/>
                <a:cs typeface="Arial" panose="020B0604020202020204" pitchFamily="34" charset="0"/>
              </a:rPr>
              <a:t>Precipitations </a:t>
            </a:r>
            <a:r>
              <a:rPr lang="en-US" sz="2000" dirty="0">
                <a:latin typeface="Arial" panose="020B0604020202020204" pitchFamily="34" charset="0"/>
                <a:cs typeface="Arial" panose="020B0604020202020204" pitchFamily="34" charset="0"/>
              </a:rPr>
              <a:t>were detected on the electron upstream side. </a:t>
            </a:r>
          </a:p>
          <a:p>
            <a:r>
              <a:rPr lang="en-US" sz="2000" b="1" dirty="0">
                <a:latin typeface="Arial" panose="020B0604020202020204" pitchFamily="34" charset="0"/>
                <a:cs typeface="Arial" panose="020B0604020202020204" pitchFamily="34" charset="0"/>
              </a:rPr>
              <a:t>The </a:t>
            </a:r>
            <a:r>
              <a:rPr lang="en-US" sz="2000" b="1" dirty="0" err="1">
                <a:latin typeface="Arial" panose="020B0604020202020204" pitchFamily="34" charset="0"/>
                <a:cs typeface="Arial" panose="020B0604020202020204" pitchFamily="34" charset="0"/>
              </a:rPr>
              <a:t>ferritization</a:t>
            </a:r>
            <a:r>
              <a:rPr lang="en-US" sz="2000" dirty="0">
                <a:latin typeface="Arial" panose="020B0604020202020204" pitchFamily="34" charset="0"/>
                <a:cs typeface="Arial" panose="020B0604020202020204" pitchFamily="34" charset="0"/>
              </a:rPr>
              <a:t> of specimen surface was caused by the depletion of Ni in the dissolution corrosion process. </a:t>
            </a:r>
          </a:p>
          <a:p>
            <a:r>
              <a:rPr lang="en-US" altLang="ja-JP" sz="2000" b="1" dirty="0">
                <a:latin typeface="Arial" panose="020B0604020202020204" pitchFamily="34" charset="0"/>
                <a:cs typeface="Arial" panose="020B0604020202020204" pitchFamily="34" charset="0"/>
              </a:rPr>
              <a:t>The Cr and Ni enrichment regions </a:t>
            </a:r>
            <a:r>
              <a:rPr lang="en-US" altLang="ja-JP" sz="2000" dirty="0">
                <a:latin typeface="Arial" panose="020B0604020202020204" pitchFamily="34" charset="0"/>
                <a:cs typeface="Arial" panose="020B0604020202020204" pitchFamily="34" charset="0"/>
              </a:rPr>
              <a:t>were partly detected in the </a:t>
            </a:r>
            <a:r>
              <a:rPr lang="en-US" altLang="ja-JP" sz="2000" dirty="0" err="1">
                <a:latin typeface="Arial" panose="020B0604020202020204" pitchFamily="34" charset="0"/>
                <a:cs typeface="Arial" panose="020B0604020202020204" pitchFamily="34" charset="0"/>
              </a:rPr>
              <a:t>ferritized</a:t>
            </a:r>
            <a:r>
              <a:rPr lang="en-US" altLang="ja-JP" sz="2000" dirty="0">
                <a:latin typeface="Arial" panose="020B0604020202020204" pitchFamily="34" charset="0"/>
                <a:cs typeface="Arial" panose="020B0604020202020204" pitchFamily="34" charset="0"/>
              </a:rPr>
              <a:t> region. These regions are located along the grain boundaries of </a:t>
            </a:r>
            <a:r>
              <a:rPr lang="en-US" altLang="ja-JP" sz="2000" dirty="0" err="1">
                <a:latin typeface="Arial" panose="020B0604020202020204" pitchFamily="34" charset="0"/>
                <a:cs typeface="Arial" panose="020B0604020202020204" pitchFamily="34" charset="0"/>
              </a:rPr>
              <a:t>ferritized</a:t>
            </a:r>
            <a:r>
              <a:rPr lang="en-US" altLang="ja-JP" sz="2000" dirty="0">
                <a:latin typeface="Arial" panose="020B0604020202020204" pitchFamily="34" charset="0"/>
                <a:cs typeface="Arial" panose="020B0604020202020204" pitchFamily="34" charset="0"/>
              </a:rPr>
              <a:t> region</a:t>
            </a:r>
            <a:endParaRPr lang="en-US" sz="2000" dirty="0">
              <a:latin typeface="Arial" panose="020B0604020202020204" pitchFamily="34" charset="0"/>
              <a:cs typeface="Arial" panose="020B0604020202020204" pitchFamily="34" charset="0"/>
            </a:endParaRPr>
          </a:p>
        </p:txBody>
      </p:sp>
      <p:cxnSp>
        <p:nvCxnSpPr>
          <p:cNvPr id="46" name="直線矢印コネクタ 45"/>
          <p:cNvCxnSpPr/>
          <p:nvPr/>
        </p:nvCxnSpPr>
        <p:spPr>
          <a:xfrm flipH="1">
            <a:off x="865679" y="1403733"/>
            <a:ext cx="139429" cy="1820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1591775" y="1417833"/>
            <a:ext cx="113812" cy="21636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0" name="図 49" descr="マップ&#10;&#10;自動的に生成された説明">
            <a:extLst>
              <a:ext uri="{FF2B5EF4-FFF2-40B4-BE49-F238E27FC236}">
                <a16:creationId xmlns:a16="http://schemas.microsoft.com/office/drawing/2014/main" id="{5AEACB0C-2435-B2D7-914F-22BCA3C14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665502" y="3905277"/>
            <a:ext cx="2976655" cy="2328820"/>
          </a:xfrm>
          <a:prstGeom prst="rect">
            <a:avLst/>
          </a:prstGeom>
        </p:spPr>
      </p:pic>
      <p:pic>
        <p:nvPicPr>
          <p:cNvPr id="51" name="図 50" descr="マップ&#10;&#10;自動的に生成された説明">
            <a:extLst>
              <a:ext uri="{FF2B5EF4-FFF2-40B4-BE49-F238E27FC236}">
                <a16:creationId xmlns:a16="http://schemas.microsoft.com/office/drawing/2014/main" id="{5A979D53-0416-B216-4247-6F66D8BE9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8765754" y="3905276"/>
            <a:ext cx="3010563" cy="2355349"/>
          </a:xfrm>
          <a:prstGeom prst="rect">
            <a:avLst/>
          </a:prstGeom>
        </p:spPr>
      </p:pic>
      <p:sp>
        <p:nvSpPr>
          <p:cNvPr id="52" name="TextBox 157">
            <a:extLst>
              <a:ext uri="{FF2B5EF4-FFF2-40B4-BE49-F238E27FC236}">
                <a16:creationId xmlns:a16="http://schemas.microsoft.com/office/drawing/2014/main" id="{E00F55A0-52F4-48B0-A17E-5F753A268A53}"/>
              </a:ext>
            </a:extLst>
          </p:cNvPr>
          <p:cNvSpPr txBox="1"/>
          <p:nvPr/>
        </p:nvSpPr>
        <p:spPr>
          <a:xfrm>
            <a:off x="5563091" y="6361461"/>
            <a:ext cx="6606130" cy="523220"/>
          </a:xfrm>
          <a:prstGeom prst="rect">
            <a:avLst/>
          </a:prstGeom>
          <a:noFill/>
        </p:spPr>
        <p:txBody>
          <a:bodyPr wrap="square" rtlCol="0">
            <a:spAutoFit/>
          </a:bodyPr>
          <a:lstStyle/>
          <a:p>
            <a:r>
              <a:rPr lang="en-US" sz="1400" dirty="0">
                <a:effectLst>
                  <a:glow rad="127000">
                    <a:schemeClr val="bg1"/>
                  </a:glow>
                </a:effectLst>
                <a:latin typeface="Arial" panose="020B0604020202020204" pitchFamily="34" charset="0"/>
                <a:cs typeface="Arial" panose="020B0604020202020204" pitchFamily="34" charset="0"/>
              </a:rPr>
              <a:t>Fig. 12 EDX mapping analysis on </a:t>
            </a:r>
            <a:r>
              <a:rPr lang="en-US" altLang="ja-JP" sz="1400" dirty="0">
                <a:latin typeface="Arial" panose="020B0604020202020204" pitchFamily="34" charset="0"/>
                <a:cs typeface="Arial" panose="020B0604020202020204" pitchFamily="34" charset="0"/>
              </a:rPr>
              <a:t>304 specimen in stalled in electron upstream side.</a:t>
            </a:r>
            <a:endParaRPr lang="en-US" sz="1400" dirty="0">
              <a:effectLst>
                <a:glow rad="127000">
                  <a:schemeClr val="bg1"/>
                </a:glow>
              </a:effectLst>
              <a:latin typeface="Arial" panose="020B0604020202020204" pitchFamily="34" charset="0"/>
              <a:cs typeface="Arial" panose="020B0604020202020204" pitchFamily="34" charset="0"/>
            </a:endParaRPr>
          </a:p>
        </p:txBody>
      </p:sp>
      <p:pic>
        <p:nvPicPr>
          <p:cNvPr id="53" name="図 52" descr="写真, 座る, 男, テーブル が含まれている画像&#10;&#10;自動的に生成された説明">
            <a:extLst>
              <a:ext uri="{FF2B5EF4-FFF2-40B4-BE49-F238E27FC236}">
                <a16:creationId xmlns:a16="http://schemas.microsoft.com/office/drawing/2014/main" id="{DB4C64F6-0837-BF8B-7378-F32ADB5EE858}"/>
              </a:ext>
            </a:extLst>
          </p:cNvPr>
          <p:cNvPicPr>
            <a:picLocks noChangeAspect="1"/>
          </p:cNvPicPr>
          <p:nvPr/>
        </p:nvPicPr>
        <p:blipFill rotWithShape="1">
          <a:blip r:embed="rId7">
            <a:extLst>
              <a:ext uri="{28A0092B-C50C-407E-A947-70E740481C1C}">
                <a14:useLocalDpi xmlns:a14="http://schemas.microsoft.com/office/drawing/2010/main" val="0"/>
              </a:ext>
            </a:extLst>
          </a:blip>
          <a:srcRect t="16145" b="5959"/>
          <a:stretch/>
        </p:blipFill>
        <p:spPr>
          <a:xfrm>
            <a:off x="759533" y="3884389"/>
            <a:ext cx="3600000" cy="2243361"/>
          </a:xfrm>
          <a:prstGeom prst="rect">
            <a:avLst/>
          </a:prstGeom>
        </p:spPr>
      </p:pic>
      <p:sp>
        <p:nvSpPr>
          <p:cNvPr id="54" name="TextBox 157">
            <a:extLst>
              <a:ext uri="{FF2B5EF4-FFF2-40B4-BE49-F238E27FC236}">
                <a16:creationId xmlns:a16="http://schemas.microsoft.com/office/drawing/2014/main" id="{E00F55A0-52F4-48B0-A17E-5F753A268A53}"/>
              </a:ext>
            </a:extLst>
          </p:cNvPr>
          <p:cNvSpPr txBox="1"/>
          <p:nvPr/>
        </p:nvSpPr>
        <p:spPr>
          <a:xfrm>
            <a:off x="61219" y="6315233"/>
            <a:ext cx="5077192" cy="523220"/>
          </a:xfrm>
          <a:prstGeom prst="rect">
            <a:avLst/>
          </a:prstGeom>
          <a:noFill/>
        </p:spPr>
        <p:txBody>
          <a:bodyPr wrap="square" rtlCol="0">
            <a:spAutoFit/>
          </a:bodyPr>
          <a:lstStyle/>
          <a:p>
            <a:r>
              <a:rPr lang="en-US" sz="1400" dirty="0">
                <a:effectLst>
                  <a:glow rad="127000">
                    <a:schemeClr val="bg1"/>
                  </a:glow>
                </a:effectLst>
                <a:latin typeface="Arial" panose="020B0604020202020204" pitchFamily="34" charset="0"/>
                <a:cs typeface="Arial" panose="020B0604020202020204" pitchFamily="34" charset="0"/>
              </a:rPr>
              <a:t>Fig. 11 Surface cross sectional FE-SEM COMPO image of specimen installed in electron upstream side</a:t>
            </a:r>
            <a:r>
              <a:rPr lang="en-US" altLang="ja-JP" sz="1400" dirty="0">
                <a:latin typeface="Arial" panose="020B0604020202020204" pitchFamily="34" charset="0"/>
                <a:cs typeface="Arial" panose="020B0604020202020204" pitchFamily="34" charset="0"/>
              </a:rPr>
              <a:t>.</a:t>
            </a:r>
            <a:endParaRPr lang="en-US" sz="1400" dirty="0">
              <a:effectLst>
                <a:glow rad="127000">
                  <a:schemeClr val="bg1"/>
                </a:glow>
              </a:effectLst>
              <a:latin typeface="Arial" panose="020B0604020202020204" pitchFamily="34" charset="0"/>
              <a:cs typeface="Arial" panose="020B0604020202020204" pitchFamily="34" charset="0"/>
            </a:endParaRPr>
          </a:p>
        </p:txBody>
      </p:sp>
      <p:sp>
        <p:nvSpPr>
          <p:cNvPr id="55" name="TextBox 12">
            <a:extLst>
              <a:ext uri="{FF2B5EF4-FFF2-40B4-BE49-F238E27FC236}">
                <a16:creationId xmlns:a16="http://schemas.microsoft.com/office/drawing/2014/main" id="{B19FBB08-E131-C995-8AF8-E9A433A1DB3F}"/>
              </a:ext>
            </a:extLst>
          </p:cNvPr>
          <p:cNvSpPr txBox="1"/>
          <p:nvPr/>
        </p:nvSpPr>
        <p:spPr>
          <a:xfrm>
            <a:off x="2117409" y="5776686"/>
            <a:ext cx="2345607" cy="584775"/>
          </a:xfrm>
          <a:prstGeom prst="rect">
            <a:avLst/>
          </a:prstGeom>
          <a:noFill/>
        </p:spPr>
        <p:txBody>
          <a:bodyPr wrap="square" rtlCol="0">
            <a:spAutoFit/>
          </a:bodyPr>
          <a:lstStyle/>
          <a:p>
            <a:pPr algn="ctr"/>
            <a:r>
              <a:rPr lang="en-US" sz="1600" dirty="0">
                <a:latin typeface="Arial" panose="020B0604020202020204" pitchFamily="34" charset="0"/>
                <a:ea typeface="Calibri" panose="020F0502020204030204" pitchFamily="34" charset="0"/>
                <a:cs typeface="Arial" panose="020B0604020202020204" pitchFamily="34" charset="0"/>
              </a:rPr>
              <a:t>Cr and Ni rich region</a:t>
            </a:r>
          </a:p>
          <a:p>
            <a:pPr algn="ctr"/>
            <a:r>
              <a:rPr lang="en-US" sz="1600" dirty="0">
                <a:latin typeface="Arial" panose="020B0604020202020204" pitchFamily="34" charset="0"/>
                <a:ea typeface="Calibri" panose="020F0502020204030204" pitchFamily="34" charset="0"/>
                <a:cs typeface="Arial" panose="020B0604020202020204" pitchFamily="34" charset="0"/>
              </a:rPr>
              <a:t>(Fe was not included)</a:t>
            </a:r>
          </a:p>
        </p:txBody>
      </p:sp>
      <p:cxnSp>
        <p:nvCxnSpPr>
          <p:cNvPr id="56" name="直線コネクタ 55"/>
          <p:cNvCxnSpPr/>
          <p:nvPr/>
        </p:nvCxnSpPr>
        <p:spPr>
          <a:xfrm flipH="1" flipV="1">
            <a:off x="2619568" y="5507193"/>
            <a:ext cx="357763" cy="354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3370990" y="5572040"/>
            <a:ext cx="225280" cy="2897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12">
            <a:extLst>
              <a:ext uri="{FF2B5EF4-FFF2-40B4-BE49-F238E27FC236}">
                <a16:creationId xmlns:a16="http://schemas.microsoft.com/office/drawing/2014/main" id="{B19FBB08-E131-C995-8AF8-E9A433A1DB3F}"/>
              </a:ext>
            </a:extLst>
          </p:cNvPr>
          <p:cNvSpPr txBox="1"/>
          <p:nvPr/>
        </p:nvSpPr>
        <p:spPr>
          <a:xfrm>
            <a:off x="1259809" y="3725613"/>
            <a:ext cx="2345607" cy="338554"/>
          </a:xfrm>
          <a:prstGeom prst="rect">
            <a:avLst/>
          </a:prstGeom>
          <a:noFill/>
        </p:spPr>
        <p:txBody>
          <a:bodyPr wrap="square" rtlCol="0">
            <a:spAutoFit/>
          </a:bodyPr>
          <a:lstStyle/>
          <a:p>
            <a:pPr algn="ctr"/>
            <a:r>
              <a:rPr lang="en-US" sz="1600" dirty="0">
                <a:solidFill>
                  <a:schemeClr val="bg1"/>
                </a:solidFill>
                <a:effectLst>
                  <a:glow rad="127000">
                    <a:schemeClr val="tx1"/>
                  </a:glow>
                </a:effectLst>
                <a:latin typeface="Arial" panose="020B0604020202020204" pitchFamily="34" charset="0"/>
                <a:ea typeface="Calibri" panose="020F0502020204030204" pitchFamily="34" charset="0"/>
                <a:cs typeface="Arial" panose="020B0604020202020204" pitchFamily="34" charset="0"/>
              </a:rPr>
              <a:t>Precipitations</a:t>
            </a:r>
          </a:p>
        </p:txBody>
      </p:sp>
      <p:cxnSp>
        <p:nvCxnSpPr>
          <p:cNvPr id="63" name="直線コネクタ 62"/>
          <p:cNvCxnSpPr>
            <a:endCxn id="62" idx="2"/>
          </p:cNvCxnSpPr>
          <p:nvPr/>
        </p:nvCxnSpPr>
        <p:spPr>
          <a:xfrm flipV="1">
            <a:off x="1899293" y="4064167"/>
            <a:ext cx="533320" cy="2412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62" idx="2"/>
          </p:cNvCxnSpPr>
          <p:nvPr/>
        </p:nvCxnSpPr>
        <p:spPr>
          <a:xfrm flipH="1" flipV="1">
            <a:off x="2432613" y="4064167"/>
            <a:ext cx="423260" cy="1566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8" name="グループ化 67"/>
          <p:cNvGrpSpPr/>
          <p:nvPr/>
        </p:nvGrpSpPr>
        <p:grpSpPr>
          <a:xfrm>
            <a:off x="767320" y="5726178"/>
            <a:ext cx="1226492" cy="354802"/>
            <a:chOff x="775251" y="3256878"/>
            <a:chExt cx="1226492" cy="354802"/>
          </a:xfrm>
        </p:grpSpPr>
        <p:sp>
          <p:nvSpPr>
            <p:cNvPr id="69" name="正方形/長方形 68"/>
            <p:cNvSpPr/>
            <p:nvPr/>
          </p:nvSpPr>
          <p:spPr>
            <a:xfrm>
              <a:off x="775251" y="3294619"/>
              <a:ext cx="1198427" cy="3170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TextBox 12">
              <a:extLst>
                <a:ext uri="{FF2B5EF4-FFF2-40B4-BE49-F238E27FC236}">
                  <a16:creationId xmlns:a16="http://schemas.microsoft.com/office/drawing/2014/main" id="{F7E0F342-6129-47AA-035E-54EE9BA26CEC}"/>
                </a:ext>
              </a:extLst>
            </p:cNvPr>
            <p:cNvSpPr txBox="1"/>
            <p:nvPr/>
          </p:nvSpPr>
          <p:spPr>
            <a:xfrm>
              <a:off x="1169501" y="3256878"/>
              <a:ext cx="832242" cy="338554"/>
            </a:xfrm>
            <a:prstGeom prst="rect">
              <a:avLst/>
            </a:prstGeom>
            <a:noFill/>
          </p:spPr>
          <p:txBody>
            <a:bodyPr wrap="square" rtlCol="0">
              <a:spAutoFit/>
            </a:bodyPr>
            <a:lstStyle/>
            <a:p>
              <a:r>
                <a:rPr lang="en-US" sz="1600" b="1" dirty="0">
                  <a:latin typeface="Arial" panose="020B0604020202020204" pitchFamily="34" charset="0"/>
                  <a:ea typeface="Calibri" panose="020F0502020204030204" pitchFamily="34" charset="0"/>
                  <a:cs typeface="Arial" panose="020B0604020202020204" pitchFamily="34" charset="0"/>
                </a:rPr>
                <a:t>10 </a:t>
              </a:r>
              <a:r>
                <a:rPr lang="el-GR" sz="1600" b="1" dirty="0">
                  <a:latin typeface="Arial" panose="020B0604020202020204" pitchFamily="34" charset="0"/>
                  <a:ea typeface="Calibri" panose="020F0502020204030204" pitchFamily="34" charset="0"/>
                  <a:cs typeface="Arial" panose="020B0604020202020204" pitchFamily="34" charset="0"/>
                </a:rPr>
                <a:t>μ</a:t>
              </a:r>
              <a:r>
                <a:rPr lang="en-US" sz="1600" b="1" dirty="0">
                  <a:latin typeface="Arial" panose="020B0604020202020204" pitchFamily="34" charset="0"/>
                  <a:ea typeface="Calibri" panose="020F0502020204030204" pitchFamily="34" charset="0"/>
                  <a:cs typeface="Arial" panose="020B0604020202020204" pitchFamily="34" charset="0"/>
                </a:rPr>
                <a:t>m</a:t>
              </a:r>
            </a:p>
          </p:txBody>
        </p:sp>
        <p:cxnSp>
          <p:nvCxnSpPr>
            <p:cNvPr id="71" name="Straight Connector 16">
              <a:extLst>
                <a:ext uri="{FF2B5EF4-FFF2-40B4-BE49-F238E27FC236}">
                  <a16:creationId xmlns:a16="http://schemas.microsoft.com/office/drawing/2014/main" id="{9FD2DDBB-1AB1-2E83-585B-70BEFAF2FA57}"/>
                </a:ext>
              </a:extLst>
            </p:cNvPr>
            <p:cNvCxnSpPr>
              <a:cxnSpLocks/>
            </p:cNvCxnSpPr>
            <p:nvPr/>
          </p:nvCxnSpPr>
          <p:spPr>
            <a:xfrm>
              <a:off x="875820" y="3424164"/>
              <a:ext cx="319112" cy="0"/>
            </a:xfrm>
            <a:prstGeom prst="line">
              <a:avLst/>
            </a:prstGeom>
            <a:ln w="571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46291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5593CB3-C595-E462-AB32-740413465A9E}"/>
              </a:ext>
            </a:extLst>
          </p:cNvPr>
          <p:cNvSpPr>
            <a:spLocks noGrp="1"/>
          </p:cNvSpPr>
          <p:nvPr>
            <p:ph type="sldNum" sz="quarter" idx="12"/>
          </p:nvPr>
        </p:nvSpPr>
        <p:spPr>
          <a:xfrm>
            <a:off x="9352546" y="38628"/>
            <a:ext cx="2743200" cy="365125"/>
          </a:xfrm>
        </p:spPr>
        <p:txBody>
          <a:bodyPr/>
          <a:lstStyle/>
          <a:p>
            <a:fld id="{6D06B1C6-968F-46DB-9321-C70019C74DAE}" type="slidenum">
              <a:rPr lang="en-US" sz="2000" b="1" smtClean="0">
                <a:solidFill>
                  <a:schemeClr val="tx1"/>
                </a:solidFill>
              </a:rPr>
              <a:t>11</a:t>
            </a:fld>
            <a:endParaRPr lang="en-US" sz="2000" b="1">
              <a:solidFill>
                <a:schemeClr val="tx1"/>
              </a:solidFill>
            </a:endParaRPr>
          </a:p>
        </p:txBody>
      </p:sp>
      <p:pic>
        <p:nvPicPr>
          <p:cNvPr id="15" name="Picture 14">
            <a:extLst>
              <a:ext uri="{FF2B5EF4-FFF2-40B4-BE49-F238E27FC236}">
                <a16:creationId xmlns:a16="http://schemas.microsoft.com/office/drawing/2014/main" id="{CD10C471-407C-79D3-F634-46C0132E5850}"/>
              </a:ext>
            </a:extLst>
          </p:cNvPr>
          <p:cNvPicPr>
            <a:picLocks noChangeAspect="1"/>
          </p:cNvPicPr>
          <p:nvPr/>
        </p:nvPicPr>
        <p:blipFill>
          <a:blip r:embed="rId2"/>
          <a:stretch>
            <a:fillRect/>
          </a:stretch>
        </p:blipFill>
        <p:spPr>
          <a:xfrm>
            <a:off x="100144" y="996357"/>
            <a:ext cx="5986267" cy="2639777"/>
          </a:xfrm>
          <a:prstGeom prst="rect">
            <a:avLst/>
          </a:prstGeom>
        </p:spPr>
      </p:pic>
      <p:sp>
        <p:nvSpPr>
          <p:cNvPr id="51" name="TextBox 50">
            <a:extLst>
              <a:ext uri="{FF2B5EF4-FFF2-40B4-BE49-F238E27FC236}">
                <a16:creationId xmlns:a16="http://schemas.microsoft.com/office/drawing/2014/main" id="{5004686E-18F5-3247-AF83-D8626932ED99}"/>
              </a:ext>
            </a:extLst>
          </p:cNvPr>
          <p:cNvSpPr txBox="1"/>
          <p:nvPr/>
        </p:nvSpPr>
        <p:spPr>
          <a:xfrm>
            <a:off x="6915161" y="505346"/>
            <a:ext cx="5091134" cy="1200329"/>
          </a:xfrm>
          <a:prstGeom prst="rect">
            <a:avLst/>
          </a:prstGeom>
          <a:noFill/>
        </p:spPr>
        <p:txBody>
          <a:bodyPr wrap="square">
            <a:spAutoFit/>
          </a:bodyPr>
          <a:lstStyle/>
          <a:p>
            <a:r>
              <a:rPr kumimoji="1" lang="en-US" altLang="ja-JP" sz="2400" dirty="0">
                <a:effectLst>
                  <a:glow rad="127000">
                    <a:schemeClr val="bg1"/>
                  </a:glow>
                </a:effectLst>
                <a:latin typeface="Arial" panose="020B0604020202020204" pitchFamily="34" charset="0"/>
                <a:ea typeface="游ゴシック" panose="020B0400000000000000" pitchFamily="50" charset="-128"/>
                <a:cs typeface="Arial" panose="020B0604020202020204" pitchFamily="34" charset="0"/>
              </a:rPr>
              <a:t>Electromigration is a mass transport phenomenon of metal atoms driven by electrical current. </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6DC3BA0-A749-DCAB-4B01-D0FB3F3C09EC}"/>
                  </a:ext>
                </a:extLst>
              </p:cNvPr>
              <p:cNvSpPr txBox="1"/>
              <p:nvPr/>
            </p:nvSpPr>
            <p:spPr>
              <a:xfrm>
                <a:off x="6086411" y="2352869"/>
                <a:ext cx="6224360"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𝑭</m:t>
                      </m:r>
                      <m: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m:t>
                      </m:r>
                      <m:sSub>
                        <m:sSubPr>
                          <m:ctrlP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ctrlPr>
                        </m:sSubPr>
                        <m:e>
                          <m: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𝑭</m:t>
                          </m:r>
                        </m:e>
                        <m:sub>
                          <m: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𝒆𝒍</m:t>
                          </m:r>
                        </m:sub>
                      </m:sSub>
                      <m: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m:t>
                      </m:r>
                      <m:sSub>
                        <m:sSubPr>
                          <m:ctrlP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ctrlPr>
                        </m:sSubPr>
                        <m:e>
                          <m: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𝑭</m:t>
                          </m:r>
                        </m:e>
                        <m:sub>
                          <m: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𝒘𝒅</m:t>
                          </m:r>
                        </m:sub>
                      </m:sSub>
                      <m:r>
                        <a:rPr kumimoji="1" lang="en-US" altLang="ja-JP" sz="24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m:t>
                      </m:r>
                      <m:sSub>
                        <m:sSubPr>
                          <m:ctrlPr>
                            <a:rPr lang="en-US" altLang="ja-JP" sz="2000" i="1" dirty="0" smtClean="0">
                              <a:effectLst>
                                <a:glow rad="127000">
                                  <a:schemeClr val="bg1"/>
                                </a:glow>
                              </a:effectLst>
                              <a:latin typeface="Cambria Math" panose="02040503050406030204" pitchFamily="18" charset="0"/>
                              <a:cs typeface="Arial" panose="020B0604020202020204" pitchFamily="34" charset="0"/>
                            </a:rPr>
                          </m:ctrlPr>
                        </m:sSubPr>
                        <m:e>
                          <m:r>
                            <a:rPr lang="en-US" altLang="ja-JP" sz="2000" b="0" i="1" dirty="0" smtClean="0">
                              <a:effectLst>
                                <a:glow rad="127000">
                                  <a:schemeClr val="bg1"/>
                                </a:glow>
                              </a:effectLst>
                              <a:latin typeface="Cambria Math" panose="02040503050406030204" pitchFamily="18" charset="0"/>
                              <a:cs typeface="Arial" panose="020B0604020202020204" pitchFamily="34" charset="0"/>
                            </a:rPr>
                            <m:t>𝑍</m:t>
                          </m:r>
                        </m:e>
                        <m:sub>
                          <m:r>
                            <a:rPr lang="en-US" altLang="ja-JP" sz="2000" b="0" i="1" dirty="0" smtClean="0">
                              <a:effectLst>
                                <a:glow rad="127000">
                                  <a:schemeClr val="bg1"/>
                                </a:glow>
                              </a:effectLst>
                              <a:latin typeface="Cambria Math" panose="02040503050406030204" pitchFamily="18" charset="0"/>
                              <a:cs typeface="Arial" panose="020B0604020202020204" pitchFamily="34" charset="0"/>
                            </a:rPr>
                            <m:t>𝑒𝑙</m:t>
                          </m:r>
                        </m:sub>
                      </m:sSub>
                      <m:r>
                        <a:rPr lang="en-US" altLang="ja-JP" sz="2000" b="0" i="1" dirty="0" smtClean="0">
                          <a:effectLst>
                            <a:glow rad="127000">
                              <a:schemeClr val="bg1"/>
                            </a:glow>
                          </a:effectLst>
                          <a:latin typeface="Cambria Math" panose="02040503050406030204" pitchFamily="18" charset="0"/>
                          <a:cs typeface="Arial" panose="020B0604020202020204" pitchFamily="34" charset="0"/>
                        </a:rPr>
                        <m:t>𝑒</m:t>
                      </m:r>
                      <m:r>
                        <a:rPr lang="en-US" altLang="ja-JP" sz="2000" b="1" i="1" dirty="0" smtClean="0">
                          <a:effectLst>
                            <a:glow rad="127000">
                              <a:schemeClr val="bg1"/>
                            </a:glow>
                          </a:effectLst>
                          <a:latin typeface="Cambria Math" panose="02040503050406030204" pitchFamily="18" charset="0"/>
                          <a:cs typeface="Arial" panose="020B0604020202020204" pitchFamily="34" charset="0"/>
                        </a:rPr>
                        <m:t>𝑬</m:t>
                      </m:r>
                      <m:r>
                        <a:rPr lang="en-US" altLang="ja-JP" sz="2000" b="1" i="1" dirty="0" smtClean="0">
                          <a:effectLst>
                            <a:glow rad="127000">
                              <a:schemeClr val="bg1"/>
                            </a:glow>
                          </a:effectLst>
                          <a:latin typeface="Cambria Math" panose="02040503050406030204" pitchFamily="18" charset="0"/>
                          <a:cs typeface="Arial" panose="020B0604020202020204" pitchFamily="34" charset="0"/>
                        </a:rPr>
                        <m:t>+</m:t>
                      </m:r>
                      <m:sSub>
                        <m:sSubPr>
                          <m:ctrlPr>
                            <a:rPr lang="en-US" altLang="ja-JP" sz="2000" i="1" dirty="0" smtClean="0">
                              <a:effectLst>
                                <a:glow rad="127000">
                                  <a:schemeClr val="bg1"/>
                                </a:glow>
                              </a:effectLst>
                              <a:latin typeface="Cambria Math" panose="02040503050406030204" pitchFamily="18" charset="0"/>
                              <a:cs typeface="Arial" panose="020B0604020202020204" pitchFamily="34" charset="0"/>
                            </a:rPr>
                          </m:ctrlPr>
                        </m:sSubPr>
                        <m:e>
                          <m:r>
                            <a:rPr lang="en-US" altLang="ja-JP" sz="2000" b="0" i="1" dirty="0" smtClean="0">
                              <a:effectLst>
                                <a:glow rad="127000">
                                  <a:schemeClr val="bg1"/>
                                </a:glow>
                              </a:effectLst>
                              <a:latin typeface="Cambria Math" panose="02040503050406030204" pitchFamily="18" charset="0"/>
                              <a:cs typeface="Arial" panose="020B0604020202020204" pitchFamily="34" charset="0"/>
                            </a:rPr>
                            <m:t>𝑍</m:t>
                          </m:r>
                        </m:e>
                        <m:sub>
                          <m:r>
                            <a:rPr lang="en-US" altLang="ja-JP" sz="2000" b="0" i="1" dirty="0" smtClean="0">
                              <a:effectLst>
                                <a:glow rad="127000">
                                  <a:schemeClr val="bg1"/>
                                </a:glow>
                              </a:effectLst>
                              <a:latin typeface="Cambria Math" panose="02040503050406030204" pitchFamily="18" charset="0"/>
                              <a:cs typeface="Arial" panose="020B0604020202020204" pitchFamily="34" charset="0"/>
                            </a:rPr>
                            <m:t>𝑤𝑑</m:t>
                          </m:r>
                        </m:sub>
                      </m:sSub>
                      <m:r>
                        <a:rPr lang="en-US" altLang="ja-JP" sz="2000" b="0" i="1" dirty="0" smtClean="0">
                          <a:effectLst>
                            <a:glow rad="127000">
                              <a:schemeClr val="bg1"/>
                            </a:glow>
                          </a:effectLst>
                          <a:latin typeface="Cambria Math" panose="02040503050406030204" pitchFamily="18" charset="0"/>
                          <a:cs typeface="Arial" panose="020B0604020202020204" pitchFamily="34" charset="0"/>
                        </a:rPr>
                        <m:t>𝑒</m:t>
                      </m:r>
                      <m:r>
                        <a:rPr lang="en-US" altLang="ja-JP" sz="2000" b="1" i="1" dirty="0" smtClean="0">
                          <a:effectLst>
                            <a:glow rad="127000">
                              <a:schemeClr val="bg1"/>
                            </a:glow>
                          </a:effectLst>
                          <a:latin typeface="Cambria Math" panose="02040503050406030204" pitchFamily="18" charset="0"/>
                          <a:cs typeface="Arial" panose="020B0604020202020204" pitchFamily="34" charset="0"/>
                        </a:rPr>
                        <m:t>𝑬</m:t>
                      </m:r>
                      <m:r>
                        <a:rPr lang="en-US" altLang="ja-JP" sz="2000" b="1" i="1" dirty="0" smtClean="0">
                          <a:effectLst>
                            <a:glow rad="127000">
                              <a:schemeClr val="bg1"/>
                            </a:glow>
                          </a:effectLst>
                          <a:latin typeface="Cambria Math" panose="02040503050406030204" pitchFamily="18" charset="0"/>
                          <a:cs typeface="Arial" panose="020B0604020202020204" pitchFamily="34" charset="0"/>
                        </a:rPr>
                        <m:t>=</m:t>
                      </m:r>
                      <m:sSup>
                        <m:sSupPr>
                          <m:ctrlPr>
                            <a:rPr lang="en-US" altLang="ja-JP" sz="2000" i="1" dirty="0" smtClean="0">
                              <a:effectLst>
                                <a:glow rad="127000">
                                  <a:schemeClr val="bg1"/>
                                </a:glow>
                              </a:effectLst>
                              <a:latin typeface="Cambria Math" panose="02040503050406030204" pitchFamily="18" charset="0"/>
                              <a:cs typeface="Arial" panose="020B0604020202020204" pitchFamily="34" charset="0"/>
                            </a:rPr>
                          </m:ctrlPr>
                        </m:sSupPr>
                        <m:e>
                          <m:r>
                            <a:rPr lang="en-US" altLang="ja-JP" sz="2000" b="0" i="1" dirty="0" smtClean="0">
                              <a:effectLst>
                                <a:glow rad="127000">
                                  <a:schemeClr val="bg1"/>
                                </a:glow>
                              </a:effectLst>
                              <a:latin typeface="Cambria Math" panose="02040503050406030204" pitchFamily="18" charset="0"/>
                              <a:cs typeface="Arial" panose="020B0604020202020204" pitchFamily="34" charset="0"/>
                            </a:rPr>
                            <m:t>𝑍</m:t>
                          </m:r>
                        </m:e>
                        <m:sup>
                          <m:r>
                            <a:rPr lang="en-US" altLang="ja-JP" sz="2000" b="0" i="1" dirty="0" smtClean="0">
                              <a:effectLst>
                                <a:glow rad="127000">
                                  <a:schemeClr val="bg1"/>
                                </a:glow>
                              </a:effectLst>
                              <a:latin typeface="Cambria Math" panose="02040503050406030204" pitchFamily="18" charset="0"/>
                              <a:cs typeface="Arial" panose="020B0604020202020204" pitchFamily="34" charset="0"/>
                            </a:rPr>
                            <m:t>∗</m:t>
                          </m:r>
                        </m:sup>
                      </m:sSup>
                      <m:r>
                        <a:rPr lang="en-US" altLang="ja-JP" sz="2000" b="0" i="1" dirty="0" smtClean="0">
                          <a:effectLst>
                            <a:glow rad="127000">
                              <a:schemeClr val="bg1"/>
                            </a:glow>
                          </a:effectLst>
                          <a:latin typeface="Cambria Math" panose="02040503050406030204" pitchFamily="18" charset="0"/>
                          <a:cs typeface="Arial" panose="020B0604020202020204" pitchFamily="34" charset="0"/>
                        </a:rPr>
                        <m:t>𝑒</m:t>
                      </m:r>
                      <m:r>
                        <a:rPr lang="en-US" altLang="ja-JP" sz="2000" b="1" i="1" dirty="0" smtClean="0">
                          <a:effectLst>
                            <a:glow rad="127000">
                              <a:schemeClr val="bg1"/>
                            </a:glow>
                          </a:effectLst>
                          <a:latin typeface="Cambria Math" panose="02040503050406030204" pitchFamily="18" charset="0"/>
                          <a:cs typeface="Arial" panose="020B0604020202020204" pitchFamily="34" charset="0"/>
                        </a:rPr>
                        <m:t>𝑬</m:t>
                      </m:r>
                    </m:oMath>
                  </m:oMathPara>
                </a14:m>
                <a:endParaRPr kumimoji="1" lang="en-US" altLang="ja-JP" sz="2000" b="1" dirty="0">
                  <a:effectLst>
                    <a:glow rad="127000">
                      <a:schemeClr val="bg1"/>
                    </a:glow>
                  </a:effectLst>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56" name="TextBox 55">
                <a:extLst>
                  <a:ext uri="{FF2B5EF4-FFF2-40B4-BE49-F238E27FC236}">
                    <a16:creationId xmlns:a16="http://schemas.microsoft.com/office/drawing/2014/main" id="{06DC3BA0-A749-DCAB-4B01-D0FB3F3C09EC}"/>
                  </a:ext>
                </a:extLst>
              </p:cNvPr>
              <p:cNvSpPr txBox="1">
                <a:spLocks noRot="1" noChangeAspect="1" noMove="1" noResize="1" noEditPoints="1" noAdjustHandles="1" noChangeArrowheads="1" noChangeShapeType="1" noTextEdit="1"/>
              </p:cNvSpPr>
              <p:nvPr/>
            </p:nvSpPr>
            <p:spPr>
              <a:xfrm>
                <a:off x="6086411" y="2352869"/>
                <a:ext cx="6224360" cy="461665"/>
              </a:xfrm>
              <a:prstGeom prst="rect">
                <a:avLst/>
              </a:prstGeom>
              <a:blipFill>
                <a:blip r:embed="rId3"/>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8" name="Table 57">
                <a:extLst>
                  <a:ext uri="{FF2B5EF4-FFF2-40B4-BE49-F238E27FC236}">
                    <a16:creationId xmlns:a16="http://schemas.microsoft.com/office/drawing/2014/main" id="{31EF8A44-93CB-3313-BACC-95A60AFA86FC}"/>
                  </a:ext>
                </a:extLst>
              </p:cNvPr>
              <p:cNvGraphicFramePr>
                <a:graphicFrameLocks noGrp="1"/>
              </p:cNvGraphicFramePr>
              <p:nvPr>
                <p:extLst>
                  <p:ext uri="{D42A27DB-BD31-4B8C-83A1-F6EECF244321}">
                    <p14:modId xmlns:p14="http://schemas.microsoft.com/office/powerpoint/2010/main" val="382499541"/>
                  </p:ext>
                </p:extLst>
              </p:nvPr>
            </p:nvGraphicFramePr>
            <p:xfrm>
              <a:off x="6630995" y="4100836"/>
              <a:ext cx="5464752" cy="1097280"/>
            </p:xfrm>
            <a:graphic>
              <a:graphicData uri="http://schemas.openxmlformats.org/drawingml/2006/table">
                <a:tbl>
                  <a:tblPr firstRow="1" bandRow="1">
                    <a:tableStyleId>{2D5ABB26-0587-4C30-8999-92F81FD0307C}</a:tableStyleId>
                  </a:tblPr>
                  <a:tblGrid>
                    <a:gridCol w="2887082">
                      <a:extLst>
                        <a:ext uri="{9D8B030D-6E8A-4147-A177-3AD203B41FA5}">
                          <a16:colId xmlns:a16="http://schemas.microsoft.com/office/drawing/2014/main" val="1847337065"/>
                        </a:ext>
                      </a:extLst>
                    </a:gridCol>
                    <a:gridCol w="2577670">
                      <a:extLst>
                        <a:ext uri="{9D8B030D-6E8A-4147-A177-3AD203B41FA5}">
                          <a16:colId xmlns:a16="http://schemas.microsoft.com/office/drawing/2014/main" val="3236067657"/>
                        </a:ext>
                      </a:extLst>
                    </a:gridCol>
                  </a:tblGrid>
                  <a:tr h="370840">
                    <a:tc>
                      <a:txBody>
                        <a:bodyPr/>
                        <a:lstStyle/>
                        <a:p>
                          <a:pPr defTabSz="344488"/>
                          <a14:m>
                            <m:oMath xmlns:m="http://schemas.openxmlformats.org/officeDocument/2006/math">
                              <m:sSub>
                                <m:sSubPr>
                                  <m:ctrlP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ctrlPr>
                                </m:sSubPr>
                                <m:e>
                                  <m: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𝑭</m:t>
                                  </m:r>
                                </m:e>
                                <m:sub>
                                  <m: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𝒆𝒍</m:t>
                                  </m:r>
                                </m:sub>
                              </m:sSub>
                            </m:oMath>
                          </a14:m>
                          <a:r>
                            <a:rPr kumimoji="1" lang="en-US" altLang="ja-JP" sz="1100" b="1"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	</a:t>
                          </a:r>
                          <a:r>
                            <a:rPr kumimoji="1" lang="en-US" altLang="ja-JP" sz="1100" b="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 </a:t>
                          </a:r>
                          <a:r>
                            <a:rPr kumimoji="1"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Electrostatic force </a:t>
                          </a:r>
                          <a14:m>
                            <m:oMath xmlns:m="http://schemas.openxmlformats.org/officeDocument/2006/math">
                              <m:d>
                                <m:dPr>
                                  <m:ctrlP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ctrlPr>
                                </m:dPr>
                                <m:e>
                                  <m: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𝑵</m:t>
                                  </m:r>
                                </m:e>
                              </m:d>
                            </m:oMath>
                          </a14:m>
                          <a:endParaRPr kumimoji="1" lang="en-US" altLang="ja-JP" sz="1100" b="1" dirty="0">
                            <a:solidFill>
                              <a:schemeClr val="tx1"/>
                            </a:solidFill>
                            <a:effectLst/>
                            <a:latin typeface="Arial" panose="020B0604020202020204" pitchFamily="34" charset="0"/>
                            <a:ea typeface="游ゴシック" panose="020B0400000000000000" pitchFamily="50" charset="-128"/>
                            <a:cs typeface="Arial" panose="020B0604020202020204" pitchFamily="34" charset="0"/>
                          </a:endParaRPr>
                        </a:p>
                        <a:p>
                          <a:pPr defTabSz="344488"/>
                          <a14:m>
                            <m:oMath xmlns:m="http://schemas.openxmlformats.org/officeDocument/2006/math">
                              <m:sSub>
                                <m:sSubPr>
                                  <m:ctrlP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ctrlPr>
                                </m:sSubPr>
                                <m:e>
                                  <m: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𝑭</m:t>
                                  </m:r>
                                </m:e>
                                <m:sub>
                                  <m: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𝒘𝒅</m:t>
                                  </m:r>
                                </m:sub>
                              </m:sSub>
                            </m:oMath>
                          </a14:m>
                          <a:r>
                            <a:rPr kumimoji="1" lang="en-US" altLang="ja-JP" sz="1100" b="1"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	</a:t>
                          </a:r>
                          <a:r>
                            <a:rPr kumimoji="1" lang="en-US" altLang="ja-JP" sz="1100" b="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a:t>
                          </a:r>
                          <a:r>
                            <a:rPr kumimoji="1" lang="en-US" altLang="ja-JP" sz="1100" b="1"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 </a:t>
                          </a:r>
                          <a:r>
                            <a:rPr kumimoji="1"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Electron-wind force </a:t>
                          </a:r>
                          <a14:m>
                            <m:oMath xmlns:m="http://schemas.openxmlformats.org/officeDocument/2006/math">
                              <m:d>
                                <m:dPr>
                                  <m:ctrlP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ctrlPr>
                                </m:dPr>
                                <m:e>
                                  <m: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𝑵</m:t>
                                  </m:r>
                                </m:e>
                              </m:d>
                            </m:oMath>
                          </a14:m>
                          <a:endParaRPr kumimoji="1" lang="en-US" altLang="ja-JP" sz="1100" b="1" dirty="0">
                            <a:solidFill>
                              <a:schemeClr val="tx1"/>
                            </a:solidFill>
                            <a:effectLst/>
                            <a:latin typeface="Arial" panose="020B0604020202020204" pitchFamily="34" charset="0"/>
                            <a:ea typeface="游ゴシック" panose="020B0400000000000000" pitchFamily="50" charset="-128"/>
                            <a:cs typeface="Arial" panose="020B0604020202020204" pitchFamily="34" charset="0"/>
                          </a:endParaRPr>
                        </a:p>
                        <a:p>
                          <a:pPr defTabSz="344488"/>
                          <a14:m>
                            <m:oMath xmlns:m="http://schemas.openxmlformats.org/officeDocument/2006/math">
                              <m:sSub>
                                <m:sSubPr>
                                  <m:ctrlPr>
                                    <a:rPr kumimoji="1" lang="en-US" altLang="ja-JP" sz="110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ctrlPr>
                                </m:sSubPr>
                                <m:e>
                                  <m:r>
                                    <a:rPr kumimoji="1"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𝑍</m:t>
                                  </m:r>
                                </m:e>
                                <m:sub>
                                  <m:r>
                                    <a:rPr kumimoji="1"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𝑤𝑑</m:t>
                                  </m:r>
                                </m:sub>
                              </m:sSub>
                            </m:oMath>
                          </a14:m>
                          <a:r>
                            <a:rPr kumimoji="1"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	: Electron-wind charge number</a:t>
                          </a:r>
                        </a:p>
                        <a:p>
                          <a:pPr defTabSz="344488"/>
                          <a14:m>
                            <m:oMath xmlns:m="http://schemas.openxmlformats.org/officeDocument/2006/math">
                              <m:sSub>
                                <m:sSubPr>
                                  <m:ctrlPr>
                                    <a:rPr kumimoji="1"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ctrlPr>
                                </m:sSubPr>
                                <m:e>
                                  <m:r>
                                    <a:rPr kumimoji="1"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𝑍</m:t>
                                  </m:r>
                                </m:e>
                                <m:sub>
                                  <m:r>
                                    <a:rPr kumimoji="1"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𝑒𝑙</m:t>
                                  </m:r>
                                </m:sub>
                              </m:sSub>
                            </m:oMath>
                          </a14:m>
                          <a:r>
                            <a:rPr kumimoji="1"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	: Electrostatic charge number/valence</a:t>
                          </a:r>
                        </a:p>
                        <a:p>
                          <a:pPr>
                            <a:tabLst>
                              <a:tab pos="344488" algn="l"/>
                            </a:tabLst>
                          </a:pPr>
                          <a14:m>
                            <m:oMath xmlns:m="http://schemas.openxmlformats.org/officeDocument/2006/math">
                              <m:sSub>
                                <m:sSubPr>
                                  <m:ctrlPr>
                                    <a:rPr kumimoji="1" lang="en-US" altLang="ja-JP" sz="1100" i="1" smtClean="0">
                                      <a:effectLst>
                                        <a:glow rad="127000">
                                          <a:schemeClr val="bg1"/>
                                        </a:glow>
                                      </a:effectLst>
                                      <a:latin typeface="Cambria Math" panose="02040503050406030204" pitchFamily="18" charset="0"/>
                                      <a:ea typeface="+mn-ea"/>
                                      <a:cs typeface="Arial" panose="020B0604020202020204" pitchFamily="34" charset="0"/>
                                    </a:rPr>
                                  </m:ctrlPr>
                                </m:sSubPr>
                                <m:e>
                                  <m:r>
                                    <a:rPr kumimoji="1" lang="en-US" altLang="ja-JP" sz="1100" b="0" i="1" smtClean="0">
                                      <a:effectLst>
                                        <a:glow rad="127000">
                                          <a:schemeClr val="bg1"/>
                                        </a:glow>
                                      </a:effectLst>
                                      <a:latin typeface="Cambria Math" panose="02040503050406030204" pitchFamily="18" charset="0"/>
                                      <a:ea typeface="+mn-ea"/>
                                      <a:cs typeface="Arial" panose="020B0604020202020204" pitchFamily="34" charset="0"/>
                                    </a:rPr>
                                    <m:t>𝑚</m:t>
                                  </m:r>
                                </m:e>
                                <m:sub>
                                  <m:r>
                                    <a:rPr kumimoji="1" lang="en-US" altLang="ja-JP" sz="1100" b="0" i="1" smtClean="0">
                                      <a:effectLst>
                                        <a:glow rad="127000">
                                          <a:schemeClr val="bg1"/>
                                        </a:glow>
                                      </a:effectLst>
                                      <a:latin typeface="Cambria Math" panose="02040503050406030204" pitchFamily="18" charset="0"/>
                                      <a:ea typeface="+mn-ea"/>
                                      <a:cs typeface="Arial" panose="020B0604020202020204" pitchFamily="34" charset="0"/>
                                    </a:rPr>
                                    <m:t>0</m:t>
                                  </m:r>
                                </m:sub>
                              </m:sSub>
                            </m:oMath>
                          </a14:m>
                          <a:r>
                            <a:rPr kumimoji="1" lang="en-US" altLang="ja-JP" sz="1100" dirty="0">
                              <a:effectLst>
                                <a:glow rad="127000">
                                  <a:schemeClr val="bg1"/>
                                </a:glow>
                              </a:effectLst>
                              <a:latin typeface="Arial" panose="020B0604020202020204" pitchFamily="34" charset="0"/>
                              <a:ea typeface="+mn-ea"/>
                              <a:cs typeface="Arial" panose="020B0604020202020204" pitchFamily="34" charset="0"/>
                            </a:rPr>
                            <a:t>	: </a:t>
                          </a:r>
                          <a:r>
                            <a:rPr lang="en-ID" sz="1100" dirty="0">
                              <a:latin typeface="Arial" panose="020B0604020202020204" pitchFamily="34" charset="0"/>
                              <a:cs typeface="Arial" panose="020B0604020202020204" pitchFamily="34" charset="0"/>
                            </a:rPr>
                            <a:t>Mass of free electron </a:t>
                          </a:r>
                          <a14:m>
                            <m:oMath xmlns:m="http://schemas.openxmlformats.org/officeDocument/2006/math">
                              <m:r>
                                <a:rPr lang="en-US" sz="1100">
                                  <a:latin typeface="Cambria Math" panose="02040503050406030204" pitchFamily="18" charset="0"/>
                                </a:rPr>
                                <m:t>(</m:t>
                              </m:r>
                              <m:r>
                                <a:rPr lang="en-US" sz="1100">
                                  <a:latin typeface="Cambria Math" panose="02040503050406030204" pitchFamily="18" charset="0"/>
                                </a:rPr>
                                <m:t>𝑘𝑔</m:t>
                              </m:r>
                            </m:oMath>
                          </a14:m>
                          <a:r>
                            <a:rPr kumimoji="1" lang="en-US" altLang="ja-JP" sz="1100" dirty="0">
                              <a:effectLst>
                                <a:glow rad="127000">
                                  <a:schemeClr val="bg1"/>
                                </a:glow>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344488" algn="l"/>
                            </a:tabLst>
                            <a:defRPr/>
                          </a:pPr>
                          <a14:m>
                            <m:oMath xmlns:m="http://schemas.openxmlformats.org/officeDocument/2006/math">
                              <m:sSub>
                                <m:sSubPr>
                                  <m:ctrlPr>
                                    <a:rPr kumimoji="1" lang="en-US" altLang="ja-JP" sz="1100" b="0" i="1" smtClean="0">
                                      <a:effectLst>
                                        <a:glow rad="127000">
                                          <a:schemeClr val="bg1"/>
                                        </a:glow>
                                      </a:effectLst>
                                      <a:latin typeface="Cambria Math" panose="02040503050406030204" pitchFamily="18" charset="0"/>
                                      <a:ea typeface="+mn-ea"/>
                                      <a:cs typeface="Arial" panose="020B0604020202020204" pitchFamily="34" charset="0"/>
                                    </a:rPr>
                                  </m:ctrlPr>
                                </m:sSubPr>
                                <m:e>
                                  <m:r>
                                    <a:rPr kumimoji="1" lang="en-US" altLang="ja-JP" sz="1100" b="0" i="1" smtClean="0">
                                      <a:effectLst>
                                        <a:glow rad="127000">
                                          <a:schemeClr val="bg1"/>
                                        </a:glow>
                                      </a:effectLst>
                                      <a:latin typeface="Cambria Math" panose="02040503050406030204" pitchFamily="18" charset="0"/>
                                      <a:ea typeface="+mn-ea"/>
                                      <a:cs typeface="Arial" panose="020B0604020202020204" pitchFamily="34" charset="0"/>
                                    </a:rPr>
                                    <m:t>𝜏</m:t>
                                  </m:r>
                                </m:e>
                                <m:sub>
                                  <m:r>
                                    <a:rPr kumimoji="1" lang="en-US" altLang="ja-JP" sz="1100" b="0" i="1" smtClean="0">
                                      <a:effectLst>
                                        <a:glow rad="127000">
                                          <a:schemeClr val="bg1"/>
                                        </a:glow>
                                      </a:effectLst>
                                      <a:latin typeface="Cambria Math" panose="02040503050406030204" pitchFamily="18" charset="0"/>
                                      <a:ea typeface="+mn-ea"/>
                                      <a:cs typeface="Arial" panose="020B0604020202020204" pitchFamily="34" charset="0"/>
                                    </a:rPr>
                                    <m:t>𝑑</m:t>
                                  </m:r>
                                </m:sub>
                              </m:sSub>
                            </m:oMath>
                          </a14:m>
                          <a:r>
                            <a:rPr kumimoji="1" lang="en-US" altLang="ja-JP" sz="1100" dirty="0">
                              <a:effectLst>
                                <a:glow rad="127000">
                                  <a:schemeClr val="bg1"/>
                                </a:glow>
                              </a:effectLst>
                              <a:latin typeface="Arial" panose="020B0604020202020204" pitchFamily="34" charset="0"/>
                              <a:ea typeface="+mn-ea"/>
                              <a:cs typeface="Arial" panose="020B0604020202020204" pitchFamily="34" charset="0"/>
                            </a:rPr>
                            <a:t>	: </a:t>
                          </a:r>
                          <a:r>
                            <a:rPr lang="en-US" sz="1100" dirty="0">
                              <a:latin typeface="Arial" panose="020B0604020202020204" pitchFamily="34" charset="0"/>
                              <a:cs typeface="Arial" panose="020B0604020202020204" pitchFamily="34" charset="0"/>
                            </a:rPr>
                            <a:t>Relaxation time </a:t>
                          </a:r>
                          <a14:m>
                            <m:oMath xmlns:m="http://schemas.openxmlformats.org/officeDocument/2006/math">
                              <m:d>
                                <m:dPr>
                                  <m:ctrlPr>
                                    <a:rPr lang="en-US" sz="1100" i="1">
                                      <a:latin typeface="Cambria Math" panose="02040503050406030204" pitchFamily="18" charset="0"/>
                                    </a:rPr>
                                  </m:ctrlPr>
                                </m:dPr>
                                <m:e>
                                  <m:r>
                                    <a:rPr lang="en-US" sz="1100" b="0" i="1">
                                      <a:latin typeface="Cambria Math" panose="02040503050406030204" pitchFamily="18" charset="0"/>
                                    </a:rPr>
                                    <m:t>𝑠</m:t>
                                  </m:r>
                                </m:e>
                              </m:d>
                            </m:oMath>
                          </a14:m>
                          <a:endParaRPr kumimoji="1"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endParaRPr>
                        </a:p>
                      </a:txBody>
                      <a:tcPr/>
                    </a:tc>
                    <a:tc>
                      <a:txBody>
                        <a:bodyPr/>
                        <a:lstStyle/>
                        <a:p>
                          <a:pPr defTabSz="233363"/>
                          <a14:m>
                            <m:oMath xmlns:m="http://schemas.openxmlformats.org/officeDocument/2006/math">
                              <m:sSup>
                                <m:sSupPr>
                                  <m:ctrlPr>
                                    <a:rPr kumimoji="1"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ctrlPr>
                                </m:sSupPr>
                                <m:e>
                                  <m:r>
                                    <a:rPr kumimoji="1"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𝑍</m:t>
                                  </m:r>
                                </m:e>
                                <m:sup>
                                  <m:r>
                                    <a:rPr kumimoji="1"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m:t>
                                  </m:r>
                                </m:sup>
                              </m:sSup>
                            </m:oMath>
                          </a14:m>
                          <a:r>
                            <a:rPr kumimoji="1"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	: Effective charge number</a:t>
                          </a:r>
                        </a:p>
                        <a:p>
                          <a:pPr defTabSz="233363"/>
                          <a14:m>
                            <m:oMath xmlns:m="http://schemas.openxmlformats.org/officeDocument/2006/math">
                              <m:r>
                                <a:rPr kumimoji="1"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𝑒</m:t>
                              </m:r>
                            </m:oMath>
                          </a14:m>
                          <a:r>
                            <a:rPr kumimoji="1"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	: Electron charge </a:t>
                          </a:r>
                          <a14:m>
                            <m:oMath xmlns:m="http://schemas.openxmlformats.org/officeDocument/2006/math">
                              <m:r>
                                <a:rPr lang="en-US" sz="1100" i="1">
                                  <a:solidFill>
                                    <a:schemeClr val="tx1"/>
                                  </a:solidFill>
                                  <a:effectLst/>
                                  <a:latin typeface="Cambria Math" panose="02040503050406030204" pitchFamily="18" charset="0"/>
                                </a:rPr>
                                <m:t>(1.602×</m:t>
                              </m:r>
                              <m:sSup>
                                <m:sSupPr>
                                  <m:ctrlPr>
                                    <a:rPr lang="en-US" sz="1100" i="1">
                                      <a:solidFill>
                                        <a:schemeClr val="tx1"/>
                                      </a:solidFill>
                                      <a:effectLst/>
                                      <a:latin typeface="Cambria Math" panose="02040503050406030204" pitchFamily="18" charset="0"/>
                                    </a:rPr>
                                  </m:ctrlPr>
                                </m:sSupPr>
                                <m:e>
                                  <m:r>
                                    <a:rPr lang="en-US" sz="1100" i="1">
                                      <a:solidFill>
                                        <a:schemeClr val="tx1"/>
                                      </a:solidFill>
                                      <a:effectLst/>
                                      <a:latin typeface="Cambria Math" panose="02040503050406030204" pitchFamily="18" charset="0"/>
                                    </a:rPr>
                                    <m:t>10</m:t>
                                  </m:r>
                                </m:e>
                                <m:sup>
                                  <m:r>
                                    <a:rPr lang="en-US" sz="1100" i="1">
                                      <a:solidFill>
                                        <a:schemeClr val="tx1"/>
                                      </a:solidFill>
                                      <a:effectLst/>
                                      <a:latin typeface="Cambria Math" panose="02040503050406030204" pitchFamily="18" charset="0"/>
                                    </a:rPr>
                                    <m:t>−19</m:t>
                                  </m:r>
                                </m:sup>
                              </m:sSup>
                              <m:r>
                                <a:rPr lang="en-US" sz="1100" i="1">
                                  <a:solidFill>
                                    <a:schemeClr val="tx1"/>
                                  </a:solidFill>
                                  <a:effectLst/>
                                  <a:latin typeface="Cambria Math" panose="02040503050406030204" pitchFamily="18" charset="0"/>
                                </a:rPr>
                                <m:t>𝐶</m:t>
                              </m:r>
                              <m:r>
                                <a:rPr lang="en-US" sz="1100" i="1">
                                  <a:solidFill>
                                    <a:schemeClr val="tx1"/>
                                  </a:solidFill>
                                  <a:effectLst/>
                                  <a:latin typeface="Cambria Math" panose="02040503050406030204" pitchFamily="18" charset="0"/>
                                </a:rPr>
                                <m:t>)</m:t>
                              </m:r>
                            </m:oMath>
                          </a14:m>
                          <a:endParaRPr kumimoji="1"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endParaRPr>
                        </a:p>
                        <a:p>
                          <a:pPr defTabSz="233363"/>
                          <a14:m>
                            <m:oMath xmlns:m="http://schemas.openxmlformats.org/officeDocument/2006/math">
                              <m:r>
                                <a:rPr kumimoji="1" lang="en-US" altLang="ja-JP" sz="1100" b="1"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𝑬</m:t>
                              </m:r>
                            </m:oMath>
                          </a14:m>
                          <a:r>
                            <a:rPr kumimoji="1"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	: Electric </a:t>
                          </a:r>
                          <a:r>
                            <a:rPr lang="en-US" altLang="ja-JP" sz="1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rPr>
                            <a:t>field </a:t>
                          </a:r>
                          <a14:m>
                            <m:oMath xmlns:m="http://schemas.openxmlformats.org/officeDocument/2006/math">
                              <m:d>
                                <m:dPr>
                                  <m:ctrlPr>
                                    <a:rPr lang="en-US" altLang="ja-JP" sz="110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ctrlPr>
                                </m:dPr>
                                <m:e>
                                  <m:r>
                                    <a:rPr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𝑁</m:t>
                                  </m:r>
                                  <m:r>
                                    <a:rPr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 </m:t>
                                  </m:r>
                                  <m:sSup>
                                    <m:sSupPr>
                                      <m:ctrlPr>
                                        <a:rPr lang="en-US" altLang="ja-JP" sz="110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ctrlPr>
                                    </m:sSupPr>
                                    <m:e>
                                      <m:r>
                                        <a:rPr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𝐶</m:t>
                                      </m:r>
                                    </m:e>
                                    <m:sup>
                                      <m:r>
                                        <a:rPr lang="en-US" altLang="ja-JP" sz="1100" b="0" i="1" smtClean="0">
                                          <a:solidFill>
                                            <a:schemeClr val="tx1"/>
                                          </a:solidFill>
                                          <a:effectLst/>
                                          <a:latin typeface="Cambria Math" panose="02040503050406030204" pitchFamily="18" charset="0"/>
                                          <a:ea typeface="游ゴシック" panose="020B0400000000000000" pitchFamily="50" charset="-128"/>
                                          <a:cs typeface="Arial" panose="020B0604020202020204" pitchFamily="34" charset="0"/>
                                        </a:rPr>
                                        <m:t>−1</m:t>
                                      </m:r>
                                    </m:sup>
                                  </m:sSup>
                                </m:e>
                              </m:d>
                            </m:oMath>
                          </a14:m>
                          <a:endParaRPr kumimoji="1" lang="en-US" altLang="ja-JP" sz="1100" b="1" dirty="0">
                            <a:solidFill>
                              <a:schemeClr val="tx1"/>
                            </a:solidFill>
                            <a:effectLst/>
                            <a:latin typeface="Arial" panose="020B0604020202020204" pitchFamily="34" charset="0"/>
                            <a:ea typeface="游ゴシック" panose="020B0400000000000000" pitchFamily="50" charset="-128"/>
                            <a:cs typeface="Arial" panose="020B0604020202020204" pitchFamily="34" charset="0"/>
                          </a:endParaRPr>
                        </a:p>
                        <a:p>
                          <a:pPr defTabSz="233363"/>
                          <a14:m>
                            <m:oMath xmlns:m="http://schemas.openxmlformats.org/officeDocument/2006/math">
                              <m:r>
                                <a:rPr kumimoji="1" lang="en-US" altLang="ja-JP" sz="1100" b="1" i="1" smtClean="0">
                                  <a:solidFill>
                                    <a:schemeClr val="tx1"/>
                                  </a:solidFill>
                                  <a:effectLst/>
                                  <a:latin typeface="Cambria Math" panose="02040503050406030204" pitchFamily="18" charset="0"/>
                                  <a:ea typeface="+mn-ea"/>
                                  <a:cs typeface="Arial" panose="020B0604020202020204" pitchFamily="34" charset="0"/>
                                </a:rPr>
                                <m:t>𝒋</m:t>
                              </m:r>
                            </m:oMath>
                          </a14:m>
                          <a:r>
                            <a:rPr kumimoji="1" lang="en-US" altLang="ja-JP" sz="1100" b="1" dirty="0">
                              <a:solidFill>
                                <a:schemeClr val="tx1"/>
                              </a:solidFill>
                              <a:effectLst/>
                              <a:latin typeface="Arial" panose="020B0604020202020204" pitchFamily="34" charset="0"/>
                              <a:ea typeface="+mn-ea"/>
                              <a:cs typeface="Arial" panose="020B0604020202020204" pitchFamily="34" charset="0"/>
                            </a:rPr>
                            <a:t>	</a:t>
                          </a:r>
                          <a:r>
                            <a:rPr kumimoji="1" lang="en-US" altLang="ja-JP" sz="1100" dirty="0">
                              <a:solidFill>
                                <a:schemeClr val="tx1"/>
                              </a:solidFill>
                              <a:effectLst/>
                              <a:latin typeface="Arial" panose="020B0604020202020204" pitchFamily="34" charset="0"/>
                              <a:ea typeface="+mn-ea"/>
                              <a:cs typeface="Arial" panose="020B0604020202020204" pitchFamily="34" charset="0"/>
                            </a:rPr>
                            <a:t>: </a:t>
                          </a:r>
                          <a:r>
                            <a:rPr lang="en-US" sz="1100" dirty="0">
                              <a:solidFill>
                                <a:schemeClr val="tx1"/>
                              </a:solidFill>
                              <a:effectLst/>
                              <a:latin typeface="Arial" panose="020B0604020202020204" pitchFamily="34" charset="0"/>
                              <a:cs typeface="Arial" panose="020B0604020202020204" pitchFamily="34" charset="0"/>
                            </a:rPr>
                            <a:t>Current density </a:t>
                          </a:r>
                          <a14:m>
                            <m:oMath xmlns:m="http://schemas.openxmlformats.org/officeDocument/2006/math">
                              <m:d>
                                <m:dPr>
                                  <m:ctrlPr>
                                    <a:rPr lang="en-US" sz="1100" i="1">
                                      <a:solidFill>
                                        <a:schemeClr val="tx1"/>
                                      </a:solidFill>
                                      <a:effectLst/>
                                      <a:latin typeface="Cambria Math" panose="02040503050406030204" pitchFamily="18" charset="0"/>
                                    </a:rPr>
                                  </m:ctrlPr>
                                </m:dPr>
                                <m:e>
                                  <m:r>
                                    <m:rPr>
                                      <m:sty m:val="p"/>
                                    </m:rPr>
                                    <a:rPr lang="en-US" sz="1100">
                                      <a:solidFill>
                                        <a:schemeClr val="tx1"/>
                                      </a:solidFill>
                                      <a:effectLst/>
                                      <a:latin typeface="Cambria Math" panose="02040503050406030204" pitchFamily="18" charset="0"/>
                                    </a:rPr>
                                    <m:t>A</m:t>
                                  </m:r>
                                  <m:sSup>
                                    <m:sSupPr>
                                      <m:ctrlPr>
                                        <a:rPr lang="en-US" sz="1100" i="1">
                                          <a:solidFill>
                                            <a:schemeClr val="tx1"/>
                                          </a:solidFill>
                                          <a:effectLst/>
                                          <a:latin typeface="Cambria Math" panose="02040503050406030204" pitchFamily="18" charset="0"/>
                                        </a:rPr>
                                      </m:ctrlPr>
                                    </m:sSupPr>
                                    <m:e>
                                      <m:r>
                                        <a:rPr lang="en-US" sz="1100" b="0" i="1" smtClean="0">
                                          <a:solidFill>
                                            <a:schemeClr val="tx1"/>
                                          </a:solidFill>
                                          <a:effectLst/>
                                          <a:latin typeface="Cambria Math" panose="02040503050406030204" pitchFamily="18" charset="0"/>
                                        </a:rPr>
                                        <m:t> </m:t>
                                      </m:r>
                                      <m:r>
                                        <a:rPr lang="en-US" sz="1100">
                                          <a:solidFill>
                                            <a:schemeClr val="tx1"/>
                                          </a:solidFill>
                                          <a:effectLst/>
                                          <a:latin typeface="Cambria Math" panose="02040503050406030204" pitchFamily="18" charset="0"/>
                                        </a:rPr>
                                        <m:t>𝑚</m:t>
                                      </m:r>
                                    </m:e>
                                    <m:sup>
                                      <m:r>
                                        <a:rPr lang="en-US" sz="1100" b="0" i="1" smtClean="0">
                                          <a:solidFill>
                                            <a:schemeClr val="tx1"/>
                                          </a:solidFill>
                                          <a:effectLst/>
                                          <a:latin typeface="Cambria Math" panose="02040503050406030204" pitchFamily="18" charset="0"/>
                                        </a:rPr>
                                        <m:t>−</m:t>
                                      </m:r>
                                      <m:r>
                                        <a:rPr lang="en-US" sz="1100">
                                          <a:solidFill>
                                            <a:schemeClr val="tx1"/>
                                          </a:solidFill>
                                          <a:effectLst/>
                                          <a:latin typeface="Cambria Math" panose="02040503050406030204" pitchFamily="18" charset="0"/>
                                        </a:rPr>
                                        <m:t>2</m:t>
                                      </m:r>
                                    </m:sup>
                                  </m:sSup>
                                </m:e>
                              </m:d>
                            </m:oMath>
                          </a14:m>
                          <a:endParaRPr lang="en-US" sz="1100" dirty="0">
                            <a:solidFill>
                              <a:schemeClr val="tx1"/>
                            </a:solidFill>
                            <a:effectLst/>
                          </a:endParaRPr>
                        </a:p>
                        <a:p>
                          <a:pPr defTabSz="233363"/>
                          <a14:m>
                            <m:oMath xmlns:m="http://schemas.openxmlformats.org/officeDocument/2006/math">
                              <m:sSub>
                                <m:sSubPr>
                                  <m:ctrlPr>
                                    <a:rPr kumimoji="1" lang="en-US" altLang="ja-JP" sz="1100" b="0" i="1" smtClean="0">
                                      <a:effectLst>
                                        <a:glow rad="127000">
                                          <a:schemeClr val="bg1"/>
                                        </a:glow>
                                      </a:effectLst>
                                      <a:latin typeface="Cambria Math" panose="02040503050406030204" pitchFamily="18" charset="0"/>
                                      <a:ea typeface="+mn-ea"/>
                                      <a:cs typeface="Arial" panose="020B0604020202020204" pitchFamily="34" charset="0"/>
                                    </a:rPr>
                                  </m:ctrlPr>
                                </m:sSubPr>
                                <m:e>
                                  <m:r>
                                    <a:rPr kumimoji="1" lang="en-US" altLang="ja-JP" sz="1100" b="0" i="1" smtClean="0">
                                      <a:effectLst>
                                        <a:glow rad="127000">
                                          <a:schemeClr val="bg1"/>
                                        </a:glow>
                                      </a:effectLst>
                                      <a:latin typeface="Cambria Math" panose="02040503050406030204" pitchFamily="18" charset="0"/>
                                      <a:ea typeface="+mn-ea"/>
                                      <a:cs typeface="Arial" panose="020B0604020202020204" pitchFamily="34" charset="0"/>
                                    </a:rPr>
                                    <m:t>𝑁</m:t>
                                  </m:r>
                                </m:e>
                                <m:sub>
                                  <m:r>
                                    <a:rPr kumimoji="1" lang="en-US" altLang="ja-JP" sz="1100" b="0" i="1" smtClean="0">
                                      <a:effectLst>
                                        <a:glow rad="127000">
                                          <a:schemeClr val="bg1"/>
                                        </a:glow>
                                      </a:effectLst>
                                      <a:latin typeface="Cambria Math" panose="02040503050406030204" pitchFamily="18" charset="0"/>
                                      <a:ea typeface="+mn-ea"/>
                                      <a:cs typeface="Arial" panose="020B0604020202020204" pitchFamily="34" charset="0"/>
                                    </a:rPr>
                                    <m:t>𝑑</m:t>
                                  </m:r>
                                </m:sub>
                              </m:sSub>
                            </m:oMath>
                          </a14:m>
                          <a:r>
                            <a:rPr kumimoji="1" lang="en-US" altLang="ja-JP" sz="1100" dirty="0">
                              <a:effectLst>
                                <a:glow rad="127000">
                                  <a:schemeClr val="bg1"/>
                                </a:glow>
                              </a:effectLst>
                              <a:latin typeface="Arial" panose="020B0604020202020204" pitchFamily="34" charset="0"/>
                              <a:ea typeface="+mn-ea"/>
                              <a:cs typeface="Arial" panose="020B0604020202020204" pitchFamily="34" charset="0"/>
                            </a:rPr>
                            <a:t>	: </a:t>
                          </a:r>
                          <a:r>
                            <a:rPr lang="en-ID" sz="1100" dirty="0">
                              <a:latin typeface="Arial" panose="020B0604020202020204" pitchFamily="34" charset="0"/>
                              <a:cs typeface="Arial" panose="020B0604020202020204" pitchFamily="34" charset="0"/>
                            </a:rPr>
                            <a:t>Number</a:t>
                          </a:r>
                          <a:r>
                            <a:rPr lang="en-ID" sz="1100" dirty="0">
                              <a:solidFill>
                                <a:srgbClr val="FF0000"/>
                              </a:solidFill>
                              <a:latin typeface="Arial" panose="020B0604020202020204" pitchFamily="34" charset="0"/>
                              <a:cs typeface="Arial" panose="020B0604020202020204" pitchFamily="34" charset="0"/>
                            </a:rPr>
                            <a:t> </a:t>
                          </a:r>
                          <a:r>
                            <a:rPr lang="en-ID" sz="1100" dirty="0">
                              <a:latin typeface="Arial" panose="020B0604020202020204" pitchFamily="34" charset="0"/>
                              <a:cs typeface="Arial" panose="020B0604020202020204" pitchFamily="34" charset="0"/>
                            </a:rPr>
                            <a:t>density of defects </a:t>
                          </a:r>
                          <a14:m>
                            <m:oMath xmlns:m="http://schemas.openxmlformats.org/officeDocument/2006/math">
                              <m:d>
                                <m:dPr>
                                  <m:ctrlPr>
                                    <a:rPr lang="en-US" sz="1100" i="1">
                                      <a:latin typeface="Cambria Math" panose="02040503050406030204" pitchFamily="18" charset="0"/>
                                    </a:rPr>
                                  </m:ctrlPr>
                                </m:dPr>
                                <m:e>
                                  <m:sSup>
                                    <m:sSupPr>
                                      <m:ctrlPr>
                                        <a:rPr lang="en-US" sz="1100" i="1">
                                          <a:latin typeface="Cambria Math" panose="02040503050406030204" pitchFamily="18" charset="0"/>
                                        </a:rPr>
                                      </m:ctrlPr>
                                    </m:sSupPr>
                                    <m:e>
                                      <m:r>
                                        <a:rPr lang="en-US" sz="1100" i="1">
                                          <a:latin typeface="Cambria Math" panose="02040503050406030204" pitchFamily="18" charset="0"/>
                                        </a:rPr>
                                        <m:t>𝑚</m:t>
                                      </m:r>
                                    </m:e>
                                    <m:sup>
                                      <m:r>
                                        <a:rPr lang="en-US" sz="1100" i="1">
                                          <a:latin typeface="Cambria Math" panose="02040503050406030204" pitchFamily="18" charset="0"/>
                                        </a:rPr>
                                        <m:t>−3</m:t>
                                      </m:r>
                                    </m:sup>
                                  </m:sSup>
                                </m:e>
                              </m:d>
                            </m:oMath>
                          </a14:m>
                          <a:endParaRPr kumimoji="1" lang="en-US" altLang="ja-JP" sz="1100" b="1" dirty="0">
                            <a:effectLst>
                              <a:glow rad="127000">
                                <a:schemeClr val="bg1"/>
                              </a:glow>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608497513"/>
                      </a:ext>
                    </a:extLst>
                  </a:tr>
                </a:tbl>
              </a:graphicData>
            </a:graphic>
          </p:graphicFrame>
        </mc:Choice>
        <mc:Fallback xmlns="">
          <p:graphicFrame>
            <p:nvGraphicFramePr>
              <p:cNvPr id="58" name="Table 57">
                <a:extLst>
                  <a:ext uri="{FF2B5EF4-FFF2-40B4-BE49-F238E27FC236}">
                    <a16:creationId xmlns:a16="http://schemas.microsoft.com/office/drawing/2014/main" id="{31EF8A44-93CB-3313-BACC-95A60AFA86FC}"/>
                  </a:ext>
                </a:extLst>
              </p:cNvPr>
              <p:cNvGraphicFramePr>
                <a:graphicFrameLocks noGrp="1"/>
              </p:cNvGraphicFramePr>
              <p:nvPr>
                <p:extLst>
                  <p:ext uri="{D42A27DB-BD31-4B8C-83A1-F6EECF244321}">
                    <p14:modId xmlns:p14="http://schemas.microsoft.com/office/powerpoint/2010/main" val="382499541"/>
                  </p:ext>
                </p:extLst>
              </p:nvPr>
            </p:nvGraphicFramePr>
            <p:xfrm>
              <a:off x="6630995" y="4100836"/>
              <a:ext cx="5464752" cy="1097280"/>
            </p:xfrm>
            <a:graphic>
              <a:graphicData uri="http://schemas.openxmlformats.org/drawingml/2006/table">
                <a:tbl>
                  <a:tblPr firstRow="1" bandRow="1">
                    <a:tableStyleId>{2D5ABB26-0587-4C30-8999-92F81FD0307C}</a:tableStyleId>
                  </a:tblPr>
                  <a:tblGrid>
                    <a:gridCol w="2887082">
                      <a:extLst>
                        <a:ext uri="{9D8B030D-6E8A-4147-A177-3AD203B41FA5}">
                          <a16:colId xmlns:a16="http://schemas.microsoft.com/office/drawing/2014/main" val="1847337065"/>
                        </a:ext>
                      </a:extLst>
                    </a:gridCol>
                    <a:gridCol w="2577670">
                      <a:extLst>
                        <a:ext uri="{9D8B030D-6E8A-4147-A177-3AD203B41FA5}">
                          <a16:colId xmlns:a16="http://schemas.microsoft.com/office/drawing/2014/main" val="3236067657"/>
                        </a:ext>
                      </a:extLst>
                    </a:gridCol>
                  </a:tblGrid>
                  <a:tr h="1097280">
                    <a:tc>
                      <a:txBody>
                        <a:bodyPr/>
                        <a:lstStyle/>
                        <a:p>
                          <a:endParaRPr lang="en-US"/>
                        </a:p>
                      </a:txBody>
                      <a:tcPr>
                        <a:blipFill>
                          <a:blip r:embed="rId4"/>
                          <a:stretch>
                            <a:fillRect r="-89451" b="-7182"/>
                          </a:stretch>
                        </a:blipFill>
                      </a:tcPr>
                    </a:tc>
                    <a:tc>
                      <a:txBody>
                        <a:bodyPr/>
                        <a:lstStyle/>
                        <a:p>
                          <a:endParaRPr lang="en-US"/>
                        </a:p>
                      </a:txBody>
                      <a:tcPr>
                        <a:blipFill>
                          <a:blip r:embed="rId4"/>
                          <a:stretch>
                            <a:fillRect l="-111792" b="-7182"/>
                          </a:stretch>
                        </a:blipFill>
                      </a:tcPr>
                    </a:tc>
                    <a:extLst>
                      <a:ext uri="{0D108BD9-81ED-4DB2-BD59-A6C34878D82A}">
                        <a16:rowId xmlns:a16="http://schemas.microsoft.com/office/drawing/2014/main" val="608497513"/>
                      </a:ext>
                    </a:extLst>
                  </a:tr>
                </a:tbl>
              </a:graphicData>
            </a:graphic>
          </p:graphicFrame>
        </mc:Fallback>
      </mc:AlternateContent>
      <p:sp>
        <p:nvSpPr>
          <p:cNvPr id="61" name="テキスト ボックス 21">
            <a:extLst>
              <a:ext uri="{FF2B5EF4-FFF2-40B4-BE49-F238E27FC236}">
                <a16:creationId xmlns:a16="http://schemas.microsoft.com/office/drawing/2014/main" id="{4D29856C-81E8-A562-2FEE-755D508E8AF3}"/>
              </a:ext>
            </a:extLst>
          </p:cNvPr>
          <p:cNvSpPr txBox="1"/>
          <p:nvPr/>
        </p:nvSpPr>
        <p:spPr>
          <a:xfrm>
            <a:off x="6653024" y="1845173"/>
            <a:ext cx="3710176" cy="400110"/>
          </a:xfrm>
          <a:prstGeom prst="rect">
            <a:avLst/>
          </a:prstGeom>
          <a:solidFill>
            <a:schemeClr val="accent6">
              <a:lumMod val="20000"/>
              <a:lumOff val="80000"/>
            </a:schemeClr>
          </a:solidFill>
        </p:spPr>
        <p:txBody>
          <a:bodyPr wrap="square" rtlCol="0">
            <a:spAutoFit/>
          </a:bodyPr>
          <a:lstStyle/>
          <a:p>
            <a:r>
              <a:rPr kumimoji="1" lang="en-US" altLang="ja-JP" sz="2000" b="1" dirty="0">
                <a:effectLst/>
                <a:latin typeface="Arial" panose="020B0604020202020204" pitchFamily="34" charset="0"/>
                <a:ea typeface="游ゴシック" panose="020B0400000000000000" pitchFamily="50" charset="-128"/>
                <a:cs typeface="Arial" panose="020B0604020202020204" pitchFamily="34" charset="0"/>
              </a:rPr>
              <a:t>Forces in electromigration</a:t>
            </a:r>
          </a:p>
        </p:txBody>
      </p:sp>
      <p:pic>
        <p:nvPicPr>
          <p:cNvPr id="4" name="Picture 3">
            <a:extLst>
              <a:ext uri="{FF2B5EF4-FFF2-40B4-BE49-F238E27FC236}">
                <a16:creationId xmlns:a16="http://schemas.microsoft.com/office/drawing/2014/main" id="{55F2F3F4-6666-0042-F8C2-98D7F9918E35}"/>
              </a:ext>
            </a:extLst>
          </p:cNvPr>
          <p:cNvPicPr>
            <a:picLocks noChangeAspect="1"/>
          </p:cNvPicPr>
          <p:nvPr/>
        </p:nvPicPr>
        <p:blipFill>
          <a:blip r:embed="rId5"/>
          <a:stretch>
            <a:fillRect/>
          </a:stretch>
        </p:blipFill>
        <p:spPr>
          <a:xfrm>
            <a:off x="-12031" y="3636134"/>
            <a:ext cx="6643026" cy="1754021"/>
          </a:xfrm>
          <a:prstGeom prst="rect">
            <a:avLst/>
          </a:prstGeom>
        </p:spPr>
      </p:pic>
      <mc:AlternateContent xmlns:mc="http://schemas.openxmlformats.org/markup-compatibility/2006" xmlns:a14="http://schemas.microsoft.com/office/drawing/2010/main">
        <mc:Choice Requires="a14">
          <p:sp>
            <p:nvSpPr>
              <p:cNvPr id="5" name="テキスト ボックス 21">
                <a:extLst>
                  <a:ext uri="{FF2B5EF4-FFF2-40B4-BE49-F238E27FC236}">
                    <a16:creationId xmlns:a16="http://schemas.microsoft.com/office/drawing/2014/main" id="{14385CB7-68D7-FC8C-116F-14698715449B}"/>
                  </a:ext>
                </a:extLst>
              </p:cNvPr>
              <p:cNvSpPr txBox="1"/>
              <p:nvPr/>
            </p:nvSpPr>
            <p:spPr>
              <a:xfrm>
                <a:off x="7009818" y="2983914"/>
                <a:ext cx="4377545" cy="723788"/>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ctrlPr>
                        </m:sSubPr>
                        <m:e>
                          <m:r>
                            <a:rPr kumimoji="1" lang="en-US" altLang="ja-JP" sz="20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𝑭</m:t>
                          </m:r>
                        </m:e>
                        <m:sub>
                          <m:r>
                            <a:rPr kumimoji="1" lang="en-US" altLang="ja-JP" sz="20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𝒘𝒅</m:t>
                          </m:r>
                        </m:sub>
                      </m:sSub>
                      <m:r>
                        <a:rPr kumimoji="1" lang="en-US" altLang="ja-JP" sz="20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m:t>
                      </m:r>
                      <m:sSub>
                        <m:sSubPr>
                          <m:ctrlPr>
                            <a:rPr kumimoji="1" lang="en-US" altLang="ja-JP" sz="2000" b="0"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ctrlPr>
                        </m:sSubPr>
                        <m:e>
                          <m:r>
                            <a:rPr kumimoji="1" lang="en-US" altLang="ja-JP" sz="2000" b="0"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𝑍</m:t>
                          </m:r>
                        </m:e>
                        <m:sub>
                          <m:r>
                            <a:rPr kumimoji="1" lang="en-US" altLang="ja-JP" sz="2000" b="0"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𝑤𝑑</m:t>
                          </m:r>
                        </m:sub>
                      </m:sSub>
                      <m:r>
                        <a:rPr kumimoji="1" lang="en-US" altLang="ja-JP" sz="2000" b="0"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 </m:t>
                      </m:r>
                      <m:r>
                        <a:rPr kumimoji="1" lang="en-US" altLang="ja-JP" sz="2000" b="0"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𝑒</m:t>
                      </m:r>
                      <m:r>
                        <a:rPr kumimoji="1" lang="en-US" altLang="ja-JP" sz="2000" b="0"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 </m:t>
                      </m:r>
                      <m:r>
                        <a:rPr kumimoji="1" lang="en-US" altLang="ja-JP" sz="20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𝑬</m:t>
                      </m:r>
                      <m:r>
                        <a:rPr kumimoji="1" lang="en-US" altLang="ja-JP" sz="2000" b="1" i="1" smtClean="0">
                          <a:effectLst>
                            <a:glow rad="127000">
                              <a:schemeClr val="bg1"/>
                            </a:glow>
                          </a:effectLst>
                          <a:latin typeface="Cambria Math" panose="02040503050406030204" pitchFamily="18" charset="0"/>
                          <a:ea typeface="游ゴシック" panose="020B0400000000000000" pitchFamily="50" charset="-128"/>
                          <a:cs typeface="Arial" panose="020B0604020202020204" pitchFamily="34"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𝑚</m:t>
                          </m:r>
                        </m:e>
                        <m:sub>
                          <m:r>
                            <a:rPr lang="en-US" altLang="ja-JP" sz="2000" i="1">
                              <a:latin typeface="Cambria Math" panose="02040503050406030204" pitchFamily="18" charset="0"/>
                            </a:rPr>
                            <m:t>0</m:t>
                          </m:r>
                        </m:sub>
                      </m:sSub>
                      <m:f>
                        <m:fPr>
                          <m:ctrlPr>
                            <a:rPr lang="en-US" sz="2000" i="1">
                              <a:latin typeface="Cambria Math" panose="02040503050406030204" pitchFamily="18" charset="0"/>
                            </a:rPr>
                          </m:ctrlPr>
                        </m:fPr>
                        <m:num>
                          <m:r>
                            <a:rPr lang="en-US" sz="2000" b="1" i="1">
                              <a:latin typeface="Cambria Math" panose="02040503050406030204" pitchFamily="18" charset="0"/>
                            </a:rPr>
                            <m:t>𝒋</m:t>
                          </m:r>
                        </m:num>
                        <m:den>
                          <m:r>
                            <a:rPr lang="en-US" sz="2000" i="1">
                              <a:latin typeface="Cambria Math" panose="02040503050406030204" pitchFamily="18" charset="0"/>
                            </a:rPr>
                            <m:t>𝑒</m:t>
                          </m:r>
                        </m:den>
                      </m:f>
                      <m:r>
                        <a:rPr lang="en-US" sz="2000" b="1" i="1">
                          <a:latin typeface="Cambria Math" panose="02040503050406030204" pitchFamily="18" charset="0"/>
                        </a:rPr>
                        <m:t> </m:t>
                      </m:r>
                      <m:f>
                        <m:fPr>
                          <m:ctrlPr>
                            <a:rPr lang="en-US" sz="2000" b="1" i="1">
                              <a:latin typeface="Cambria Math" panose="02040503050406030204" pitchFamily="18" charset="0"/>
                            </a:rPr>
                          </m:ctrlPr>
                        </m:fPr>
                        <m:num>
                          <m:r>
                            <a:rPr lang="en-US" sz="2000" b="0" i="1" smtClean="0">
                              <a:latin typeface="Cambria Math" panose="02040503050406030204" pitchFamily="18" charset="0"/>
                            </a:rPr>
                            <m:t>1</m:t>
                          </m:r>
                        </m:num>
                        <m:den>
                          <m:sSub>
                            <m:sSubPr>
                              <m:ctrlPr>
                                <a:rPr lang="en-US" sz="2000" b="1" i="1">
                                  <a:solidFill>
                                    <a:srgbClr val="7030A0"/>
                                  </a:solidFill>
                                  <a:latin typeface="Cambria Math" panose="02040503050406030204" pitchFamily="18" charset="0"/>
                                </a:rPr>
                              </m:ctrlPr>
                            </m:sSubPr>
                            <m:e>
                              <m:r>
                                <a:rPr lang="en-US" sz="2000" b="1" i="1">
                                  <a:solidFill>
                                    <a:srgbClr val="7030A0"/>
                                  </a:solidFill>
                                  <a:latin typeface="Cambria Math" panose="02040503050406030204" pitchFamily="18" charset="0"/>
                                </a:rPr>
                                <m:t>𝝉</m:t>
                              </m:r>
                            </m:e>
                            <m:sub>
                              <m:r>
                                <a:rPr lang="en-US" sz="2000" b="1" i="1">
                                  <a:solidFill>
                                    <a:srgbClr val="7030A0"/>
                                  </a:solidFill>
                                  <a:latin typeface="Cambria Math" panose="02040503050406030204" pitchFamily="18" charset="0"/>
                                </a:rPr>
                                <m:t>𝒅</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𝑑</m:t>
                              </m:r>
                            </m:sub>
                          </m:sSub>
                        </m:den>
                      </m:f>
                    </m:oMath>
                  </m:oMathPara>
                </a14:m>
                <a:endParaRPr kumimoji="1" lang="en-US" altLang="ja-JP" sz="2000" b="1" dirty="0">
                  <a:effectLst>
                    <a:glow rad="127000">
                      <a:schemeClr val="bg1"/>
                    </a:glow>
                  </a:effectLst>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5" name="テキスト ボックス 21">
                <a:extLst>
                  <a:ext uri="{FF2B5EF4-FFF2-40B4-BE49-F238E27FC236}">
                    <a16:creationId xmlns:a16="http://schemas.microsoft.com/office/drawing/2014/main" id="{14385CB7-68D7-FC8C-116F-14698715449B}"/>
                  </a:ext>
                </a:extLst>
              </p:cNvPr>
              <p:cNvSpPr txBox="1">
                <a:spLocks noRot="1" noChangeAspect="1" noMove="1" noResize="1" noEditPoints="1" noAdjustHandles="1" noChangeArrowheads="1" noChangeShapeType="1" noTextEdit="1"/>
              </p:cNvSpPr>
              <p:nvPr/>
            </p:nvSpPr>
            <p:spPr>
              <a:xfrm>
                <a:off x="7009818" y="2983914"/>
                <a:ext cx="4377545" cy="723788"/>
              </a:xfrm>
              <a:prstGeom prst="rect">
                <a:avLst/>
              </a:prstGeom>
              <a:blipFill>
                <a:blip r:embed="rId6"/>
                <a:stretch>
                  <a:fillRect/>
                </a:stretch>
              </a:blipFill>
              <a:ln>
                <a:solidFill>
                  <a:schemeClr val="tx1"/>
                </a:solid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B19DF9F0-BAF9-6F9E-5FFF-7AE857D8D4CE}"/>
              </a:ext>
            </a:extLst>
          </p:cNvPr>
          <p:cNvSpPr txBox="1"/>
          <p:nvPr/>
        </p:nvSpPr>
        <p:spPr>
          <a:xfrm>
            <a:off x="6653023" y="5390155"/>
            <a:ext cx="5442723" cy="1323439"/>
          </a:xfrm>
          <a:prstGeom prst="rect">
            <a:avLst/>
          </a:prstGeom>
          <a:noFill/>
        </p:spPr>
        <p:txBody>
          <a:bodyPr wrap="square">
            <a:spAutoFit/>
          </a:bodyPr>
          <a:lstStyle/>
          <a:p>
            <a:pPr algn="just"/>
            <a:r>
              <a:rPr kumimoji="1" lang="en-US" altLang="ja-JP" sz="2000" dirty="0">
                <a:effectLst>
                  <a:glow rad="127000">
                    <a:schemeClr val="bg1"/>
                  </a:glow>
                </a:effectLst>
                <a:latin typeface="Arial" panose="020B0604020202020204" pitchFamily="34" charset="0"/>
                <a:cs typeface="Arial" panose="020B0604020202020204" pitchFamily="34" charset="0"/>
              </a:rPr>
              <a:t>The electron stream through the metal will be scattered by the metal ions. </a:t>
            </a:r>
            <a:r>
              <a:rPr kumimoji="1" lang="en-US" altLang="ja-JP" sz="2000" dirty="0">
                <a:effectLst>
                  <a:glow rad="127000">
                    <a:schemeClr val="bg1"/>
                  </a:glow>
                </a:effectLst>
                <a:latin typeface="Arial" panose="020B0604020202020204" pitchFamily="34" charset="0"/>
                <a:ea typeface="游ゴシック" panose="020B0400000000000000" pitchFamily="50" charset="-128"/>
                <a:cs typeface="Arial" panose="020B0604020202020204" pitchFamily="34" charset="0"/>
              </a:rPr>
              <a:t>The momentum transfer will drive the metal atoms to migrate along the direction of the electron stream.</a:t>
            </a:r>
          </a:p>
        </p:txBody>
      </p:sp>
      <p:sp>
        <p:nvSpPr>
          <p:cNvPr id="13" name="TextBox 21">
            <a:extLst>
              <a:ext uri="{FF2B5EF4-FFF2-40B4-BE49-F238E27FC236}">
                <a16:creationId xmlns:a16="http://schemas.microsoft.com/office/drawing/2014/main" id="{9BE0E839-106F-BDF3-B6F7-0A19F3B223C9}"/>
              </a:ext>
            </a:extLst>
          </p:cNvPr>
          <p:cNvSpPr txBox="1"/>
          <p:nvPr/>
        </p:nvSpPr>
        <p:spPr>
          <a:xfrm>
            <a:off x="163815" y="90317"/>
            <a:ext cx="6489209" cy="830997"/>
          </a:xfrm>
          <a:prstGeom prst="rect">
            <a:avLst/>
          </a:prstGeom>
          <a:solidFill>
            <a:schemeClr val="accent6">
              <a:lumMod val="20000"/>
              <a:lumOff val="80000"/>
            </a:schemeClr>
          </a:solidFill>
        </p:spPr>
        <p:txBody>
          <a:bodyPr wrap="square" rtlCol="0">
            <a:spAutoFit/>
          </a:bodyPr>
          <a:lstStyle/>
          <a:p>
            <a:r>
              <a:rPr lang="en-US" sz="2400" b="1" dirty="0">
                <a:latin typeface="Arial" panose="020B0604020202020204" pitchFamily="34" charset="0"/>
                <a:cs typeface="Arial" panose="020B0604020202020204" pitchFamily="34" charset="0"/>
              </a:rPr>
              <a:t>Theoretical model of electromigration in liquid </a:t>
            </a:r>
            <a:r>
              <a:rPr lang="en-US" sz="2400" b="1" dirty="0" err="1">
                <a:latin typeface="Arial" panose="020B0604020202020204" pitchFamily="34" charset="0"/>
                <a:cs typeface="Arial" panose="020B0604020202020204" pitchFamily="34" charset="0"/>
              </a:rPr>
              <a:t>Pb</a:t>
            </a:r>
            <a:r>
              <a:rPr lang="en-US" sz="2400" b="1" dirty="0">
                <a:latin typeface="Arial" panose="020B0604020202020204" pitchFamily="34" charset="0"/>
                <a:cs typeface="Arial" panose="020B0604020202020204" pitchFamily="34" charset="0"/>
              </a:rPr>
              <a:t> pool (1)</a:t>
            </a:r>
          </a:p>
        </p:txBody>
      </p:sp>
      <p:sp>
        <p:nvSpPr>
          <p:cNvPr id="14" name="TextBox 157">
            <a:extLst>
              <a:ext uri="{FF2B5EF4-FFF2-40B4-BE49-F238E27FC236}">
                <a16:creationId xmlns:a16="http://schemas.microsoft.com/office/drawing/2014/main" id="{E00F55A0-52F4-48B0-A17E-5F753A268A53}"/>
              </a:ext>
            </a:extLst>
          </p:cNvPr>
          <p:cNvSpPr txBox="1"/>
          <p:nvPr/>
        </p:nvSpPr>
        <p:spPr>
          <a:xfrm>
            <a:off x="163815" y="5662818"/>
            <a:ext cx="6236985" cy="923330"/>
          </a:xfrm>
          <a:prstGeom prst="rect">
            <a:avLst/>
          </a:prstGeom>
          <a:noFill/>
        </p:spPr>
        <p:txBody>
          <a:bodyPr wrap="square" rtlCol="0">
            <a:spAutoFit/>
          </a:bodyPr>
          <a:lstStyle/>
          <a:p>
            <a:r>
              <a:rPr lang="en-US" dirty="0">
                <a:effectLst>
                  <a:glow rad="127000">
                    <a:schemeClr val="bg1"/>
                  </a:glow>
                </a:effectLst>
                <a:latin typeface="Arial" panose="020B0604020202020204" pitchFamily="34" charset="0"/>
                <a:cs typeface="Arial" panose="020B0604020202020204" pitchFamily="34" charset="0"/>
              </a:rPr>
              <a:t>Fig. 13 Forces working on liquid metal atoms and momentum transfer between liquid metal atoms and electrons</a:t>
            </a:r>
          </a:p>
        </p:txBody>
      </p:sp>
    </p:spTree>
    <p:extLst>
      <p:ext uri="{BB962C8B-B14F-4D97-AF65-F5344CB8AC3E}">
        <p14:creationId xmlns:p14="http://schemas.microsoft.com/office/powerpoint/2010/main" val="4293679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AA2A8E-C4AE-FCA2-A3BB-12903260DC74}"/>
              </a:ext>
            </a:extLst>
          </p:cNvPr>
          <p:cNvSpPr txBox="1"/>
          <p:nvPr/>
        </p:nvSpPr>
        <p:spPr>
          <a:xfrm>
            <a:off x="134566" y="562814"/>
            <a:ext cx="11219234" cy="1384995"/>
          </a:xfrm>
          <a:prstGeom prst="rect">
            <a:avLst/>
          </a:prstGeom>
          <a:noFill/>
        </p:spPr>
        <p:txBody>
          <a:bodyPr wrap="square" rtlCol="0">
            <a:spAutoFit/>
          </a:bodyPr>
          <a:lstStyle/>
          <a:p>
            <a:pPr marL="342900" indent="-342900">
              <a:buFont typeface="Wingdings" panose="05000000000000000000" pitchFamily="2" charset="2"/>
              <a:buChar char="Ø"/>
            </a:pPr>
            <a:r>
              <a:rPr lang="en-US" altLang="ja-JP" sz="2400" dirty="0">
                <a:latin typeface="Arial" panose="020B0604020202020204" pitchFamily="34" charset="0"/>
                <a:cs typeface="Arial" panose="020B0604020202020204" pitchFamily="34" charset="0"/>
              </a:rPr>
              <a:t>The direction of the electromigration is determined by t</a:t>
            </a:r>
            <a:r>
              <a:rPr lang="en-US" sz="2400" dirty="0">
                <a:latin typeface="Arial" panose="020B0604020202020204" pitchFamily="34" charset="0"/>
                <a:cs typeface="Arial" panose="020B0604020202020204" pitchFamily="34" charset="0"/>
              </a:rPr>
              <a:t>he liquid metal element.</a:t>
            </a:r>
          </a:p>
          <a:p>
            <a:pPr marL="342900" indent="-34290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altLang="ja-JP" sz="2400" dirty="0">
                <a:latin typeface="Arial" panose="020B0604020202020204" pitchFamily="34" charset="0"/>
                <a:cs typeface="Arial" panose="020B0604020202020204" pitchFamily="34" charset="0"/>
              </a:rPr>
              <a:t>Electron-wind force is more dominant than electrostatic force in liquid </a:t>
            </a:r>
            <a:r>
              <a:rPr lang="en-US" altLang="ja-JP" sz="2400" dirty="0" err="1">
                <a:latin typeface="Arial" panose="020B0604020202020204" pitchFamily="34" charset="0"/>
                <a:cs typeface="Arial" panose="020B0604020202020204" pitchFamily="34" charset="0"/>
              </a:rPr>
              <a:t>Pb</a:t>
            </a:r>
            <a:r>
              <a:rPr lang="en-US" altLang="ja-JP" sz="24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endParaRPr lang="en-US" dirty="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BA8415C0-4AFD-2DB1-92FA-0DF007A67B41}"/>
              </a:ext>
            </a:extLst>
          </p:cNvPr>
          <p:cNvSpPr>
            <a:spLocks noGrp="1"/>
          </p:cNvSpPr>
          <p:nvPr>
            <p:ph type="sldNum" sz="quarter" idx="12"/>
          </p:nvPr>
        </p:nvSpPr>
        <p:spPr>
          <a:xfrm>
            <a:off x="8610600" y="6356350"/>
            <a:ext cx="2743200" cy="365125"/>
          </a:xfrm>
        </p:spPr>
        <p:txBody>
          <a:bodyPr/>
          <a:lstStyle/>
          <a:p>
            <a:fld id="{6D06B1C6-968F-46DB-9321-C70019C74DAE}" type="slidenum">
              <a:rPr lang="en-US" sz="2000" b="1" smtClean="0">
                <a:solidFill>
                  <a:schemeClr val="tx1"/>
                </a:solidFill>
              </a:rPr>
              <a:t>12</a:t>
            </a:fld>
            <a:endParaRPr lang="en-US" sz="2000" b="1">
              <a:solidFill>
                <a:schemeClr val="tx1"/>
              </a:solidFill>
            </a:endParaRPr>
          </a:p>
        </p:txBody>
      </p:sp>
      <p:pic>
        <p:nvPicPr>
          <p:cNvPr id="8" name="Picture 2">
            <a:extLst>
              <a:ext uri="{FF2B5EF4-FFF2-40B4-BE49-F238E27FC236}">
                <a16:creationId xmlns:a16="http://schemas.microsoft.com/office/drawing/2014/main" id="{5F81C7F3-D31C-3912-2780-82FF93E7B817}"/>
              </a:ext>
            </a:extLst>
          </p:cNvPr>
          <p:cNvPicPr>
            <a:picLocks noChangeAspect="1"/>
          </p:cNvPicPr>
          <p:nvPr/>
        </p:nvPicPr>
        <p:blipFill rotWithShape="1">
          <a:blip r:embed="rId2"/>
          <a:srcRect r="38759"/>
          <a:stretch/>
        </p:blipFill>
        <p:spPr>
          <a:xfrm>
            <a:off x="1544320" y="1942537"/>
            <a:ext cx="5847080" cy="4407406"/>
          </a:xfrm>
          <a:prstGeom prst="rect">
            <a:avLst/>
          </a:prstGeom>
        </p:spPr>
      </p:pic>
      <p:cxnSp>
        <p:nvCxnSpPr>
          <p:cNvPr id="9" name="Straight Connector 27">
            <a:extLst>
              <a:ext uri="{FF2B5EF4-FFF2-40B4-BE49-F238E27FC236}">
                <a16:creationId xmlns:a16="http://schemas.microsoft.com/office/drawing/2014/main" id="{AD917E9E-20F1-005C-FF9D-6AA6C9ECED98}"/>
              </a:ext>
            </a:extLst>
          </p:cNvPr>
          <p:cNvCxnSpPr>
            <a:cxnSpLocks/>
          </p:cNvCxnSpPr>
          <p:nvPr/>
        </p:nvCxnSpPr>
        <p:spPr>
          <a:xfrm>
            <a:off x="7234385" y="3921042"/>
            <a:ext cx="3850914" cy="1"/>
          </a:xfrm>
          <a:prstGeom prst="line">
            <a:avLst/>
          </a:prstGeom>
          <a:noFill/>
          <a:ln w="6350" cap="flat" cmpd="sng" algn="ctr">
            <a:solidFill>
              <a:sysClr val="windowText" lastClr="000000"/>
            </a:solidFill>
            <a:prstDash val="solid"/>
            <a:miter lim="800000"/>
          </a:ln>
          <a:effectLst/>
        </p:spPr>
      </p:cxnSp>
      <p:pic>
        <p:nvPicPr>
          <p:cNvPr id="12" name="Picture 43">
            <a:extLst>
              <a:ext uri="{FF2B5EF4-FFF2-40B4-BE49-F238E27FC236}">
                <a16:creationId xmlns:a16="http://schemas.microsoft.com/office/drawing/2014/main" id="{F037AF76-AE26-82FF-CFB2-C5D9378ADF84}"/>
              </a:ext>
            </a:extLst>
          </p:cNvPr>
          <p:cNvPicPr>
            <a:picLocks noChangeAspect="1"/>
          </p:cNvPicPr>
          <p:nvPr/>
        </p:nvPicPr>
        <p:blipFill>
          <a:blip r:embed="rId3"/>
          <a:stretch>
            <a:fillRect/>
          </a:stretch>
        </p:blipFill>
        <p:spPr>
          <a:xfrm>
            <a:off x="7580335" y="2224498"/>
            <a:ext cx="2505224" cy="1183684"/>
          </a:xfrm>
          <a:prstGeom prst="rect">
            <a:avLst/>
          </a:prstGeom>
        </p:spPr>
      </p:pic>
      <p:pic>
        <p:nvPicPr>
          <p:cNvPr id="13" name="Picture 44">
            <a:extLst>
              <a:ext uri="{FF2B5EF4-FFF2-40B4-BE49-F238E27FC236}">
                <a16:creationId xmlns:a16="http://schemas.microsoft.com/office/drawing/2014/main" id="{F622F8D5-1388-54F2-9A3A-C9A8127B0B84}"/>
              </a:ext>
            </a:extLst>
          </p:cNvPr>
          <p:cNvPicPr>
            <a:picLocks noChangeAspect="1"/>
          </p:cNvPicPr>
          <p:nvPr/>
        </p:nvPicPr>
        <p:blipFill>
          <a:blip r:embed="rId4"/>
          <a:stretch>
            <a:fillRect/>
          </a:stretch>
        </p:blipFill>
        <p:spPr>
          <a:xfrm>
            <a:off x="7580335" y="4564945"/>
            <a:ext cx="2557692" cy="1197116"/>
          </a:xfrm>
          <a:prstGeom prst="rect">
            <a:avLst/>
          </a:prstGeom>
        </p:spPr>
      </p:pic>
      <p:sp>
        <p:nvSpPr>
          <p:cNvPr id="19" name="TextBox 18">
            <a:extLst>
              <a:ext uri="{FF2B5EF4-FFF2-40B4-BE49-F238E27FC236}">
                <a16:creationId xmlns:a16="http://schemas.microsoft.com/office/drawing/2014/main" id="{AB94CFE2-D476-36D7-0B69-D387CA13ED41}"/>
              </a:ext>
            </a:extLst>
          </p:cNvPr>
          <p:cNvSpPr txBox="1"/>
          <p:nvPr/>
        </p:nvSpPr>
        <p:spPr>
          <a:xfrm>
            <a:off x="7624864" y="5711474"/>
            <a:ext cx="3066506"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Force: Upstream to downstream</a:t>
            </a:r>
          </a:p>
          <a:p>
            <a:pPr algn="ctr"/>
            <a:r>
              <a:rPr lang="en-US" sz="1400" dirty="0">
                <a:latin typeface="Arial" panose="020B0604020202020204" pitchFamily="34" charset="0"/>
                <a:cs typeface="Arial" panose="020B0604020202020204" pitchFamily="34" charset="0"/>
              </a:rPr>
              <a:t>Electron-wind force dominant</a:t>
            </a:r>
          </a:p>
        </p:txBody>
      </p:sp>
      <p:sp>
        <p:nvSpPr>
          <p:cNvPr id="21" name="TextBox 20">
            <a:extLst>
              <a:ext uri="{FF2B5EF4-FFF2-40B4-BE49-F238E27FC236}">
                <a16:creationId xmlns:a16="http://schemas.microsoft.com/office/drawing/2014/main" id="{4EE7D66F-379E-93B7-818E-036F51E056F8}"/>
              </a:ext>
            </a:extLst>
          </p:cNvPr>
          <p:cNvSpPr txBox="1"/>
          <p:nvPr/>
        </p:nvSpPr>
        <p:spPr>
          <a:xfrm>
            <a:off x="7839347" y="3388111"/>
            <a:ext cx="3066506"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Force: Downstream to upstream</a:t>
            </a:r>
          </a:p>
          <a:p>
            <a:r>
              <a:rPr lang="en-US" sz="1400" dirty="0">
                <a:latin typeface="Arial" panose="020B0604020202020204" pitchFamily="34" charset="0"/>
                <a:cs typeface="Arial" panose="020B0604020202020204" pitchFamily="34" charset="0"/>
              </a:rPr>
              <a:t>Electrostatic force dominant</a:t>
            </a:r>
          </a:p>
        </p:txBody>
      </p:sp>
      <p:sp>
        <p:nvSpPr>
          <p:cNvPr id="16" name="TextBox 21">
            <a:extLst>
              <a:ext uri="{FF2B5EF4-FFF2-40B4-BE49-F238E27FC236}">
                <a16:creationId xmlns:a16="http://schemas.microsoft.com/office/drawing/2014/main" id="{9BE0E839-106F-BDF3-B6F7-0A19F3B223C9}"/>
              </a:ext>
            </a:extLst>
          </p:cNvPr>
          <p:cNvSpPr txBox="1"/>
          <p:nvPr/>
        </p:nvSpPr>
        <p:spPr>
          <a:xfrm>
            <a:off x="163815" y="90317"/>
            <a:ext cx="8880794" cy="461665"/>
          </a:xfrm>
          <a:prstGeom prst="rect">
            <a:avLst/>
          </a:prstGeom>
          <a:solidFill>
            <a:schemeClr val="accent6">
              <a:lumMod val="20000"/>
              <a:lumOff val="80000"/>
            </a:schemeClr>
          </a:solidFill>
        </p:spPr>
        <p:txBody>
          <a:bodyPr wrap="square" rtlCol="0">
            <a:spAutoFit/>
          </a:bodyPr>
          <a:lstStyle/>
          <a:p>
            <a:r>
              <a:rPr lang="en-US" sz="2400" b="1" dirty="0">
                <a:latin typeface="Arial" panose="020B0604020202020204" pitchFamily="34" charset="0"/>
                <a:cs typeface="Arial" panose="020B0604020202020204" pitchFamily="34" charset="0"/>
              </a:rPr>
              <a:t>Theoretical model of electromigration in liquid </a:t>
            </a:r>
            <a:r>
              <a:rPr lang="en-US" sz="2400" b="1" dirty="0" err="1">
                <a:latin typeface="Arial" panose="020B0604020202020204" pitchFamily="34" charset="0"/>
                <a:cs typeface="Arial" panose="020B0604020202020204" pitchFamily="34" charset="0"/>
              </a:rPr>
              <a:t>Pb</a:t>
            </a:r>
            <a:r>
              <a:rPr lang="en-US" sz="2400" b="1" dirty="0">
                <a:latin typeface="Arial" panose="020B0604020202020204" pitchFamily="34" charset="0"/>
                <a:cs typeface="Arial" panose="020B0604020202020204" pitchFamily="34" charset="0"/>
              </a:rPr>
              <a:t> pool (2)</a:t>
            </a:r>
          </a:p>
        </p:txBody>
      </p:sp>
      <p:sp>
        <p:nvSpPr>
          <p:cNvPr id="11" name="正方形/長方形 10"/>
          <p:cNvSpPr/>
          <p:nvPr/>
        </p:nvSpPr>
        <p:spPr>
          <a:xfrm>
            <a:off x="4423493" y="4786792"/>
            <a:ext cx="479618" cy="369332"/>
          </a:xfrm>
          <a:prstGeom prst="rect">
            <a:avLst/>
          </a:prstGeom>
        </p:spPr>
        <p:txBody>
          <a:bodyPr wrap="none">
            <a:spAutoFit/>
          </a:bodyPr>
          <a:lstStyle/>
          <a:p>
            <a:r>
              <a:rPr lang="en-US" altLang="ja-JP" b="1" dirty="0" err="1">
                <a:latin typeface="Arial" panose="020B0604020202020204" pitchFamily="34" charset="0"/>
                <a:cs typeface="Arial" panose="020B0604020202020204" pitchFamily="34" charset="0"/>
              </a:rPr>
              <a:t>Pb</a:t>
            </a:r>
            <a:endParaRPr lang="ja-JP" altLang="en-US" b="1" dirty="0"/>
          </a:p>
        </p:txBody>
      </p:sp>
      <p:sp>
        <p:nvSpPr>
          <p:cNvPr id="14" name="TextBox 157">
            <a:extLst>
              <a:ext uri="{FF2B5EF4-FFF2-40B4-BE49-F238E27FC236}">
                <a16:creationId xmlns:a16="http://schemas.microsoft.com/office/drawing/2014/main" id="{D56E3002-60FB-485D-9F5F-7093069E9DDF}"/>
              </a:ext>
            </a:extLst>
          </p:cNvPr>
          <p:cNvSpPr txBox="1"/>
          <p:nvPr/>
        </p:nvSpPr>
        <p:spPr>
          <a:xfrm>
            <a:off x="2255474" y="6433201"/>
            <a:ext cx="6236985" cy="369332"/>
          </a:xfrm>
          <a:prstGeom prst="rect">
            <a:avLst/>
          </a:prstGeom>
          <a:noFill/>
        </p:spPr>
        <p:txBody>
          <a:bodyPr wrap="square" rtlCol="0">
            <a:spAutoFit/>
          </a:bodyPr>
          <a:lstStyle/>
          <a:p>
            <a:r>
              <a:rPr lang="en-US" dirty="0">
                <a:effectLst>
                  <a:glow rad="127000">
                    <a:schemeClr val="bg1"/>
                  </a:glow>
                </a:effectLst>
                <a:latin typeface="Arial" panose="020B0604020202020204" pitchFamily="34" charset="0"/>
                <a:cs typeface="Arial" panose="020B0604020202020204" pitchFamily="34" charset="0"/>
              </a:rPr>
              <a:t>Fig. 14 Direction of migration of liquid metal atoms</a:t>
            </a:r>
          </a:p>
        </p:txBody>
      </p:sp>
      <p:sp>
        <p:nvSpPr>
          <p:cNvPr id="3" name="楕円 2">
            <a:extLst>
              <a:ext uri="{FF2B5EF4-FFF2-40B4-BE49-F238E27FC236}">
                <a16:creationId xmlns:a16="http://schemas.microsoft.com/office/drawing/2014/main" id="{6265EFFC-7EE7-490B-AAF1-B934F413166B}"/>
              </a:ext>
            </a:extLst>
          </p:cNvPr>
          <p:cNvSpPr/>
          <p:nvPr/>
        </p:nvSpPr>
        <p:spPr>
          <a:xfrm>
            <a:off x="10787407" y="2188863"/>
            <a:ext cx="264160" cy="26416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 name="直線矢印コネクタ 9">
            <a:extLst>
              <a:ext uri="{FF2B5EF4-FFF2-40B4-BE49-F238E27FC236}">
                <a16:creationId xmlns:a16="http://schemas.microsoft.com/office/drawing/2014/main" id="{0118B21A-FEFD-41CC-8F3A-619C70968269}"/>
              </a:ext>
            </a:extLst>
          </p:cNvPr>
          <p:cNvCxnSpPr>
            <a:stCxn id="3" idx="2"/>
          </p:cNvCxnSpPr>
          <p:nvPr/>
        </p:nvCxnSpPr>
        <p:spPr>
          <a:xfrm flipH="1" flipV="1">
            <a:off x="9707880" y="2306320"/>
            <a:ext cx="1079527" cy="1462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1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56843"/>
            <a:ext cx="2743200" cy="365125"/>
          </a:xfrm>
        </p:spPr>
        <p:txBody>
          <a:bodyPr/>
          <a:lstStyle/>
          <a:p>
            <a:fld id="{6D06B1C6-968F-46DB-9321-C70019C74DAE}" type="slidenum">
              <a:rPr lang="en-US" smtClean="0"/>
              <a:t>13</a:t>
            </a:fld>
            <a:endParaRPr lang="en-US"/>
          </a:p>
        </p:txBody>
      </p:sp>
      <p:pic>
        <p:nvPicPr>
          <p:cNvPr id="5" name="Picture 17">
            <a:extLst>
              <a:ext uri="{FF2B5EF4-FFF2-40B4-BE49-F238E27FC236}">
                <a16:creationId xmlns:a16="http://schemas.microsoft.com/office/drawing/2014/main" id="{CA780A80-AC32-CAB8-4045-05172D120EAD}"/>
              </a:ext>
            </a:extLst>
          </p:cNvPr>
          <p:cNvPicPr>
            <a:picLocks noChangeAspect="1"/>
          </p:cNvPicPr>
          <p:nvPr/>
        </p:nvPicPr>
        <p:blipFill>
          <a:blip r:embed="rId2"/>
          <a:stretch>
            <a:fillRect/>
          </a:stretch>
        </p:blipFill>
        <p:spPr>
          <a:xfrm>
            <a:off x="7543038" y="49803"/>
            <a:ext cx="4040958" cy="6061437"/>
          </a:xfrm>
          <a:prstGeom prst="rect">
            <a:avLst/>
          </a:prstGeom>
        </p:spPr>
      </p:pic>
      <p:sp>
        <p:nvSpPr>
          <p:cNvPr id="6" name="正方形/長方形 5"/>
          <p:cNvSpPr/>
          <p:nvPr/>
        </p:nvSpPr>
        <p:spPr>
          <a:xfrm>
            <a:off x="163815" y="1099428"/>
            <a:ext cx="6793576" cy="3600986"/>
          </a:xfrm>
          <a:prstGeom prst="rect">
            <a:avLst/>
          </a:prstGeom>
        </p:spPr>
        <p:txBody>
          <a:bodyPr wrap="square">
            <a:spAutoFit/>
          </a:bodyPr>
          <a:lstStyle/>
          <a:p>
            <a:pPr marL="342900" indent="-342900">
              <a:buFont typeface="Wingdings" panose="05000000000000000000" pitchFamily="2" charset="2"/>
              <a:buChar char="Ø"/>
            </a:pPr>
            <a:r>
              <a:rPr lang="en-US" altLang="ja-JP" sz="2400" dirty="0">
                <a:latin typeface="Arial" panose="020B0604020202020204" pitchFamily="34" charset="0"/>
                <a:cs typeface="Arial" panose="020B0604020202020204" pitchFamily="34" charset="0"/>
              </a:rPr>
              <a:t>Cr and Ni dissolved from 304 specimen installed in the downstream side according to the dissolution corrosion.</a:t>
            </a:r>
          </a:p>
          <a:p>
            <a:pPr marL="342900" indent="-342900">
              <a:buFont typeface="Wingdings" panose="05000000000000000000" pitchFamily="2" charset="2"/>
              <a:buChar char="Ø"/>
            </a:pPr>
            <a:endParaRPr lang="en-US" altLang="ja-JP"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altLang="ja-JP" sz="2400" dirty="0" err="1">
                <a:latin typeface="Arial" panose="020B0604020202020204" pitchFamily="34" charset="0"/>
                <a:cs typeface="Arial" panose="020B0604020202020204" pitchFamily="34" charset="0"/>
              </a:rPr>
              <a:t>Pb</a:t>
            </a:r>
            <a:r>
              <a:rPr lang="en-US" altLang="ja-JP" sz="2400" dirty="0">
                <a:latin typeface="Arial" panose="020B0604020202020204" pitchFamily="34" charset="0"/>
                <a:cs typeface="Arial" panose="020B0604020202020204" pitchFamily="34" charset="0"/>
              </a:rPr>
              <a:t> atoms were pushed onto the 304 specimen surface in the down stream side.</a:t>
            </a:r>
          </a:p>
          <a:p>
            <a:pPr marL="342900" indent="-342900">
              <a:buFont typeface="Wingdings" panose="05000000000000000000" pitchFamily="2" charset="2"/>
              <a:buChar char="Ø"/>
            </a:pPr>
            <a:endParaRPr lang="en-US" altLang="ja-JP"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altLang="ja-JP" sz="2400" dirty="0">
                <a:latin typeface="Arial" panose="020B0604020202020204" pitchFamily="34" charset="0"/>
                <a:cs typeface="Arial" panose="020B0604020202020204" pitchFamily="34" charset="0"/>
              </a:rPr>
              <a:t>Cr and Ni atoms could migrated along the direction opposite to the electron migration as they escaped from the </a:t>
            </a:r>
            <a:r>
              <a:rPr lang="en-US" altLang="ja-JP" sz="2400" dirty="0" err="1">
                <a:latin typeface="Arial" panose="020B0604020202020204" pitchFamily="34" charset="0"/>
                <a:cs typeface="Arial" panose="020B0604020202020204" pitchFamily="34" charset="0"/>
              </a:rPr>
              <a:t>Pb</a:t>
            </a:r>
            <a:r>
              <a:rPr lang="en-US" altLang="ja-JP" sz="2400" dirty="0">
                <a:latin typeface="Arial" panose="020B0604020202020204" pitchFamily="34" charset="0"/>
                <a:cs typeface="Arial" panose="020B0604020202020204" pitchFamily="34" charset="0"/>
              </a:rPr>
              <a:t> migration.</a:t>
            </a:r>
          </a:p>
        </p:txBody>
      </p:sp>
      <p:sp>
        <p:nvSpPr>
          <p:cNvPr id="7" name="TextBox 21">
            <a:extLst>
              <a:ext uri="{FF2B5EF4-FFF2-40B4-BE49-F238E27FC236}">
                <a16:creationId xmlns:a16="http://schemas.microsoft.com/office/drawing/2014/main" id="{9BE0E839-106F-BDF3-B6F7-0A19F3B223C9}"/>
              </a:ext>
            </a:extLst>
          </p:cNvPr>
          <p:cNvSpPr txBox="1"/>
          <p:nvPr/>
        </p:nvSpPr>
        <p:spPr>
          <a:xfrm>
            <a:off x="163815" y="159891"/>
            <a:ext cx="6489209" cy="830997"/>
          </a:xfrm>
          <a:prstGeom prst="rect">
            <a:avLst/>
          </a:prstGeom>
          <a:solidFill>
            <a:schemeClr val="accent6">
              <a:lumMod val="20000"/>
              <a:lumOff val="80000"/>
            </a:schemeClr>
          </a:solidFill>
        </p:spPr>
        <p:txBody>
          <a:bodyPr wrap="square" rtlCol="0">
            <a:spAutoFit/>
          </a:bodyPr>
          <a:lstStyle/>
          <a:p>
            <a:r>
              <a:rPr lang="en-US" sz="2400" b="1" dirty="0">
                <a:latin typeface="Arial" panose="020B0604020202020204" pitchFamily="34" charset="0"/>
                <a:cs typeface="Arial" panose="020B0604020202020204" pitchFamily="34" charset="0"/>
              </a:rPr>
              <a:t>Theoretical model of electromigration in liquid </a:t>
            </a:r>
            <a:r>
              <a:rPr lang="en-US" sz="2400" b="1" dirty="0" err="1">
                <a:latin typeface="Arial" panose="020B0604020202020204" pitchFamily="34" charset="0"/>
                <a:cs typeface="Arial" panose="020B0604020202020204" pitchFamily="34" charset="0"/>
              </a:rPr>
              <a:t>Pb</a:t>
            </a:r>
            <a:r>
              <a:rPr lang="en-US" sz="2400" b="1" dirty="0">
                <a:latin typeface="Arial" panose="020B0604020202020204" pitchFamily="34" charset="0"/>
                <a:cs typeface="Arial" panose="020B0604020202020204" pitchFamily="34" charset="0"/>
              </a:rPr>
              <a:t> pool (3)</a:t>
            </a:r>
          </a:p>
        </p:txBody>
      </p:sp>
      <p:sp>
        <p:nvSpPr>
          <p:cNvPr id="8" name="正方形/長方形 7"/>
          <p:cNvSpPr/>
          <p:nvPr/>
        </p:nvSpPr>
        <p:spPr>
          <a:xfrm>
            <a:off x="163815" y="4700414"/>
            <a:ext cx="6922566" cy="1938992"/>
          </a:xfrm>
          <a:prstGeom prst="rect">
            <a:avLst/>
          </a:prstGeom>
          <a:solidFill>
            <a:schemeClr val="accent4">
              <a:lumMod val="20000"/>
              <a:lumOff val="80000"/>
            </a:schemeClr>
          </a:solidFill>
        </p:spPr>
        <p:txBody>
          <a:bodyPr wrap="square">
            <a:spAutoFit/>
          </a:bodyPr>
          <a:lstStyle/>
          <a:p>
            <a:r>
              <a:rPr lang="en-US" altLang="ja-JP" sz="2400" dirty="0">
                <a:latin typeface="Arial" panose="020B0604020202020204" pitchFamily="34" charset="0"/>
                <a:cs typeface="Arial" panose="020B0604020202020204" pitchFamily="34" charset="0"/>
              </a:rPr>
              <a:t>The dissolution corrosion could be promoted by the electromigration effect. The </a:t>
            </a:r>
            <a:r>
              <a:rPr lang="en-US" altLang="ja-JP" sz="2400" dirty="0" err="1">
                <a:latin typeface="Arial" panose="020B0604020202020204" pitchFamily="34" charset="0"/>
                <a:cs typeface="Arial" panose="020B0604020202020204" pitchFamily="34" charset="0"/>
              </a:rPr>
              <a:t>Pb</a:t>
            </a:r>
            <a:r>
              <a:rPr lang="en-US" altLang="ja-JP" sz="2400" dirty="0">
                <a:latin typeface="Arial" panose="020B0604020202020204" pitchFamily="34" charset="0"/>
                <a:cs typeface="Arial" panose="020B0604020202020204" pitchFamily="34" charset="0"/>
              </a:rPr>
              <a:t> penetration into 304 matrix was also promoted by the electromigration effect. (The removal of </a:t>
            </a:r>
            <a:r>
              <a:rPr lang="en-US" altLang="ja-JP" sz="2400" dirty="0" err="1">
                <a:latin typeface="Arial" panose="020B0604020202020204" pitchFamily="34" charset="0"/>
                <a:cs typeface="Arial" panose="020B0604020202020204" pitchFamily="34" charset="0"/>
              </a:rPr>
              <a:t>Pb</a:t>
            </a:r>
            <a:r>
              <a:rPr lang="en-US" altLang="ja-JP" sz="2400" dirty="0">
                <a:latin typeface="Arial" panose="020B0604020202020204" pitchFamily="34" charset="0"/>
                <a:cs typeface="Arial" panose="020B0604020202020204" pitchFamily="34" charset="0"/>
              </a:rPr>
              <a:t> penetrated could form the cavities)</a:t>
            </a:r>
          </a:p>
        </p:txBody>
      </p:sp>
      <p:sp>
        <p:nvSpPr>
          <p:cNvPr id="9" name="正方形/長方形 8"/>
          <p:cNvSpPr/>
          <p:nvPr/>
        </p:nvSpPr>
        <p:spPr>
          <a:xfrm>
            <a:off x="9125908" y="5190589"/>
            <a:ext cx="1069524" cy="369332"/>
          </a:xfrm>
          <a:prstGeom prst="rect">
            <a:avLst/>
          </a:prstGeom>
        </p:spPr>
        <p:txBody>
          <a:bodyPr wrap="none">
            <a:spAutoFit/>
          </a:bodyPr>
          <a:lstStyle/>
          <a:p>
            <a:r>
              <a:rPr lang="en-US" altLang="ja-JP" b="1" dirty="0">
                <a:effectLst>
                  <a:glow rad="127000">
                    <a:schemeClr val="bg1"/>
                  </a:glow>
                </a:effectLst>
                <a:latin typeface="Arial" panose="020B0604020202020204" pitchFamily="34" charset="0"/>
                <a:cs typeface="Arial" panose="020B0604020202020204" pitchFamily="34" charset="0"/>
              </a:rPr>
              <a:t>Cavities</a:t>
            </a:r>
            <a:endParaRPr lang="ja-JP" altLang="en-US" b="1" dirty="0">
              <a:effectLst>
                <a:glow rad="127000">
                  <a:schemeClr val="bg1"/>
                </a:glow>
              </a:effectLst>
            </a:endParaRPr>
          </a:p>
        </p:txBody>
      </p:sp>
      <p:cxnSp>
        <p:nvCxnSpPr>
          <p:cNvPr id="11" name="直線矢印コネクタ 10"/>
          <p:cNvCxnSpPr>
            <a:cxnSpLocks/>
            <a:stCxn id="9" idx="0"/>
          </p:cNvCxnSpPr>
          <p:nvPr/>
        </p:nvCxnSpPr>
        <p:spPr>
          <a:xfrm flipH="1" flipV="1">
            <a:off x="8625840" y="4262121"/>
            <a:ext cx="1034830" cy="9284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cxnSpLocks/>
          </p:cNvCxnSpPr>
          <p:nvPr/>
        </p:nvCxnSpPr>
        <p:spPr>
          <a:xfrm flipH="1" flipV="1">
            <a:off x="8540262" y="4886961"/>
            <a:ext cx="629138" cy="4838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57">
            <a:extLst>
              <a:ext uri="{FF2B5EF4-FFF2-40B4-BE49-F238E27FC236}">
                <a16:creationId xmlns:a16="http://schemas.microsoft.com/office/drawing/2014/main" id="{EA618ECD-7F72-4296-B8DE-74D6C1970E51}"/>
              </a:ext>
            </a:extLst>
          </p:cNvPr>
          <p:cNvSpPr txBox="1"/>
          <p:nvPr/>
        </p:nvSpPr>
        <p:spPr>
          <a:xfrm>
            <a:off x="7362025" y="6111240"/>
            <a:ext cx="4402983" cy="646331"/>
          </a:xfrm>
          <a:prstGeom prst="rect">
            <a:avLst/>
          </a:prstGeom>
          <a:noFill/>
        </p:spPr>
        <p:txBody>
          <a:bodyPr wrap="square" rtlCol="0">
            <a:spAutoFit/>
          </a:bodyPr>
          <a:lstStyle/>
          <a:p>
            <a:pPr algn="ctr"/>
            <a:r>
              <a:rPr lang="en-US" dirty="0">
                <a:effectLst>
                  <a:glow rad="127000">
                    <a:schemeClr val="bg1"/>
                  </a:glow>
                </a:effectLst>
                <a:latin typeface="Arial" panose="020B0604020202020204" pitchFamily="34" charset="0"/>
                <a:cs typeface="Arial" panose="020B0604020202020204" pitchFamily="34" charset="0"/>
              </a:rPr>
              <a:t>Fig. 15 Effect of electromigration on corrosion and mass transfer in liquid Pb</a:t>
            </a:r>
          </a:p>
        </p:txBody>
      </p:sp>
    </p:spTree>
    <p:extLst>
      <p:ext uri="{BB962C8B-B14F-4D97-AF65-F5344CB8AC3E}">
        <p14:creationId xmlns:p14="http://schemas.microsoft.com/office/powerpoint/2010/main" val="1374757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330DD2B-C799-733E-5AF1-80EC3800D811}"/>
              </a:ext>
            </a:extLst>
          </p:cNvPr>
          <p:cNvSpPr txBox="1"/>
          <p:nvPr/>
        </p:nvSpPr>
        <p:spPr>
          <a:xfrm>
            <a:off x="5685761" y="651387"/>
            <a:ext cx="6224920" cy="6001643"/>
          </a:xfrm>
          <a:prstGeom prst="rect">
            <a:avLst/>
          </a:prstGeom>
          <a:noFill/>
        </p:spPr>
        <p:txBody>
          <a:bodyPr wrap="square">
            <a:spAutoFit/>
          </a:bodyPr>
          <a:lstStyle/>
          <a:p>
            <a:pPr marL="342900" lvl="1"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The metal elements on the grain boundary could be pushed into liquid </a:t>
            </a:r>
            <a:r>
              <a:rPr lang="en-US" sz="2400" dirty="0" err="1">
                <a:latin typeface="Arial" panose="020B0604020202020204" pitchFamily="34" charset="0"/>
                <a:cs typeface="Arial" panose="020B0604020202020204" pitchFamily="34" charset="0"/>
              </a:rPr>
              <a:t>Pb</a:t>
            </a:r>
            <a:r>
              <a:rPr lang="en-US" sz="2400" dirty="0">
                <a:latin typeface="Arial" panose="020B0604020202020204" pitchFamily="34" charset="0"/>
                <a:cs typeface="Arial" panose="020B0604020202020204" pitchFamily="34" charset="0"/>
              </a:rPr>
              <a:t> by the electrons. Some pores could be then formed. </a:t>
            </a:r>
          </a:p>
          <a:p>
            <a:pPr lvl="1"/>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migration of Pb atoms </a:t>
            </a:r>
            <a:r>
              <a:rPr lang="en-US" sz="2400" dirty="0">
                <a:latin typeface="Arial" panose="020B0604020202020204" pitchFamily="34" charset="0"/>
                <a:cs typeface="Arial" panose="020B0604020202020204" pitchFamily="34" charset="0"/>
              </a:rPr>
              <a:t>to the downstream side caused the migration of </a:t>
            </a:r>
            <a:r>
              <a:rPr lang="en-US" sz="2400" b="1" dirty="0">
                <a:latin typeface="Arial" panose="020B0604020202020204" pitchFamily="34" charset="0"/>
                <a:cs typeface="Arial" panose="020B0604020202020204" pitchFamily="34" charset="0"/>
              </a:rPr>
              <a:t>dissolved elements and impurities </a:t>
            </a:r>
            <a:r>
              <a:rPr lang="en-US" sz="2400" dirty="0">
                <a:latin typeface="Arial" panose="020B0604020202020204" pitchFamily="34" charset="0"/>
                <a:cs typeface="Arial" panose="020B0604020202020204" pitchFamily="34" charset="0"/>
              </a:rPr>
              <a:t>from downstream side to upstream side.</a:t>
            </a:r>
          </a:p>
          <a:p>
            <a:pPr marL="342900" indent="-342900">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Some metallic impurities could move into the pores. </a:t>
            </a:r>
          </a:p>
          <a:p>
            <a:pPr marL="342900" indent="-342900">
              <a:buFont typeface="Wingdings" panose="05000000000000000000" pitchFamily="2" charset="2"/>
              <a:buChar char="Ø"/>
            </a:pPr>
            <a:endParaRPr lang="en-US" altLang="ja-JP"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altLang="ja-JP" sz="2400" b="1" dirty="0">
                <a:latin typeface="Arial" panose="020B0604020202020204" pitchFamily="34" charset="0"/>
                <a:cs typeface="Arial" panose="020B0604020202020204" pitchFamily="34" charset="0"/>
              </a:rPr>
              <a:t>Oversaturation</a:t>
            </a:r>
            <a:r>
              <a:rPr lang="en-US" altLang="ja-JP" sz="2400" dirty="0">
                <a:latin typeface="Arial" panose="020B0604020202020204" pitchFamily="34" charset="0"/>
                <a:cs typeface="Arial" panose="020B0604020202020204" pitchFamily="34" charset="0"/>
              </a:rPr>
              <a:t> of elements on the upstream side resulted in the </a:t>
            </a:r>
            <a:r>
              <a:rPr lang="en-US" altLang="ja-JP" sz="2400" b="1" dirty="0">
                <a:latin typeface="Arial" panose="020B0604020202020204" pitchFamily="34" charset="0"/>
                <a:cs typeface="Arial" panose="020B0604020202020204" pitchFamily="34" charset="0"/>
              </a:rPr>
              <a:t>formation of precipitations</a:t>
            </a:r>
            <a:r>
              <a:rPr lang="en-US" altLang="ja-JP" sz="2400" dirty="0">
                <a:latin typeface="Arial" panose="020B0604020202020204" pitchFamily="34" charset="0"/>
                <a:cs typeface="Arial" panose="020B0604020202020204" pitchFamily="34" charset="0"/>
              </a:rPr>
              <a:t>.</a:t>
            </a:r>
          </a:p>
        </p:txBody>
      </p:sp>
      <p:sp>
        <p:nvSpPr>
          <p:cNvPr id="7" name="Slide Number Placeholder 3">
            <a:extLst>
              <a:ext uri="{FF2B5EF4-FFF2-40B4-BE49-F238E27FC236}">
                <a16:creationId xmlns:a16="http://schemas.microsoft.com/office/drawing/2014/main" id="{BA8415C0-4AFD-2DB1-92FA-0DF007A67B41}"/>
              </a:ext>
            </a:extLst>
          </p:cNvPr>
          <p:cNvSpPr>
            <a:spLocks noGrp="1"/>
          </p:cNvSpPr>
          <p:nvPr>
            <p:ph type="sldNum" sz="quarter" idx="12"/>
          </p:nvPr>
        </p:nvSpPr>
        <p:spPr>
          <a:xfrm>
            <a:off x="8610600" y="6356350"/>
            <a:ext cx="2743200" cy="365125"/>
          </a:xfrm>
        </p:spPr>
        <p:txBody>
          <a:bodyPr/>
          <a:lstStyle/>
          <a:p>
            <a:fld id="{6D06B1C6-968F-46DB-9321-C70019C74DAE}" type="slidenum">
              <a:rPr lang="en-US" sz="2000" b="1" smtClean="0">
                <a:solidFill>
                  <a:schemeClr val="tx1"/>
                </a:solidFill>
              </a:rPr>
              <a:t>14</a:t>
            </a:fld>
            <a:endParaRPr lang="en-US" sz="2000" b="1">
              <a:solidFill>
                <a:schemeClr val="tx1"/>
              </a:solidFill>
            </a:endParaRPr>
          </a:p>
        </p:txBody>
      </p:sp>
      <p:pic>
        <p:nvPicPr>
          <p:cNvPr id="5" name="Picture 4">
            <a:extLst>
              <a:ext uri="{FF2B5EF4-FFF2-40B4-BE49-F238E27FC236}">
                <a16:creationId xmlns:a16="http://schemas.microsoft.com/office/drawing/2014/main" id="{A896C692-AD54-6404-3F52-09932BDE0E02}"/>
              </a:ext>
            </a:extLst>
          </p:cNvPr>
          <p:cNvPicPr>
            <a:picLocks noChangeAspect="1"/>
          </p:cNvPicPr>
          <p:nvPr/>
        </p:nvPicPr>
        <p:blipFill>
          <a:blip r:embed="rId2"/>
          <a:stretch>
            <a:fillRect/>
          </a:stretch>
        </p:blipFill>
        <p:spPr>
          <a:xfrm>
            <a:off x="628146" y="559504"/>
            <a:ext cx="4830934" cy="5541576"/>
          </a:xfrm>
          <a:prstGeom prst="rect">
            <a:avLst/>
          </a:prstGeom>
        </p:spPr>
      </p:pic>
      <p:sp>
        <p:nvSpPr>
          <p:cNvPr id="8" name="TextBox 21">
            <a:extLst>
              <a:ext uri="{FF2B5EF4-FFF2-40B4-BE49-F238E27FC236}">
                <a16:creationId xmlns:a16="http://schemas.microsoft.com/office/drawing/2014/main" id="{9BE0E839-106F-BDF3-B6F7-0A19F3B223C9}"/>
              </a:ext>
            </a:extLst>
          </p:cNvPr>
          <p:cNvSpPr txBox="1"/>
          <p:nvPr/>
        </p:nvSpPr>
        <p:spPr>
          <a:xfrm>
            <a:off x="163815" y="90317"/>
            <a:ext cx="6489209" cy="369332"/>
          </a:xfrm>
          <a:prstGeom prst="rect">
            <a:avLst/>
          </a:prstGeom>
          <a:solidFill>
            <a:schemeClr val="accent6">
              <a:lumMod val="20000"/>
              <a:lumOff val="80000"/>
            </a:schemeClr>
          </a:solidFill>
        </p:spPr>
        <p:txBody>
          <a:bodyPr wrap="square" rtlCol="0">
            <a:spAutoFit/>
          </a:bodyPr>
          <a:lstStyle/>
          <a:p>
            <a:r>
              <a:rPr lang="en-US" b="1" dirty="0">
                <a:latin typeface="Arial" panose="020B0604020202020204" pitchFamily="34" charset="0"/>
                <a:cs typeface="Arial" panose="020B0604020202020204" pitchFamily="34" charset="0"/>
              </a:rPr>
              <a:t>Theoretical model of electromigration in liquid </a:t>
            </a:r>
            <a:r>
              <a:rPr lang="en-US" b="1" dirty="0" err="1">
                <a:latin typeface="Arial" panose="020B0604020202020204" pitchFamily="34" charset="0"/>
                <a:cs typeface="Arial" panose="020B0604020202020204" pitchFamily="34" charset="0"/>
              </a:rPr>
              <a:t>Pb</a:t>
            </a:r>
            <a:r>
              <a:rPr lang="en-US" b="1" dirty="0">
                <a:latin typeface="Arial" panose="020B0604020202020204" pitchFamily="34" charset="0"/>
                <a:cs typeface="Arial" panose="020B0604020202020204" pitchFamily="34" charset="0"/>
              </a:rPr>
              <a:t> pool (4)</a:t>
            </a:r>
          </a:p>
        </p:txBody>
      </p:sp>
      <p:sp>
        <p:nvSpPr>
          <p:cNvPr id="6" name="TextBox 157">
            <a:extLst>
              <a:ext uri="{FF2B5EF4-FFF2-40B4-BE49-F238E27FC236}">
                <a16:creationId xmlns:a16="http://schemas.microsoft.com/office/drawing/2014/main" id="{D00C7E35-C954-4B9E-8D1D-0051858EEDB9}"/>
              </a:ext>
            </a:extLst>
          </p:cNvPr>
          <p:cNvSpPr txBox="1"/>
          <p:nvPr/>
        </p:nvSpPr>
        <p:spPr>
          <a:xfrm>
            <a:off x="543706" y="6215746"/>
            <a:ext cx="4830934" cy="646331"/>
          </a:xfrm>
          <a:prstGeom prst="rect">
            <a:avLst/>
          </a:prstGeom>
          <a:noFill/>
        </p:spPr>
        <p:txBody>
          <a:bodyPr wrap="square" rtlCol="0">
            <a:spAutoFit/>
          </a:bodyPr>
          <a:lstStyle/>
          <a:p>
            <a:pPr algn="ctr"/>
            <a:r>
              <a:rPr lang="en-US" dirty="0">
                <a:effectLst>
                  <a:glow rad="127000">
                    <a:schemeClr val="bg1"/>
                  </a:glow>
                </a:effectLst>
                <a:latin typeface="Arial" panose="020B0604020202020204" pitchFamily="34" charset="0"/>
                <a:cs typeface="Arial" panose="020B0604020202020204" pitchFamily="34" charset="0"/>
              </a:rPr>
              <a:t>Fig. 16 Effect of electromigration on corrosion and precipitation in liquid Pb</a:t>
            </a:r>
          </a:p>
        </p:txBody>
      </p:sp>
    </p:spTree>
    <p:extLst>
      <p:ext uri="{BB962C8B-B14F-4D97-AF65-F5344CB8AC3E}">
        <p14:creationId xmlns:p14="http://schemas.microsoft.com/office/powerpoint/2010/main" val="258406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BA8415C0-4AFD-2DB1-92FA-0DF007A67B41}"/>
              </a:ext>
            </a:extLst>
          </p:cNvPr>
          <p:cNvSpPr>
            <a:spLocks noGrp="1"/>
          </p:cNvSpPr>
          <p:nvPr>
            <p:ph type="sldNum" sz="quarter" idx="12"/>
          </p:nvPr>
        </p:nvSpPr>
        <p:spPr>
          <a:xfrm>
            <a:off x="8610600" y="6356350"/>
            <a:ext cx="2743200" cy="365125"/>
          </a:xfrm>
        </p:spPr>
        <p:txBody>
          <a:bodyPr/>
          <a:lstStyle/>
          <a:p>
            <a:fld id="{6D06B1C6-968F-46DB-9321-C70019C74DAE}" type="slidenum">
              <a:rPr lang="en-US" sz="2000" b="1" smtClean="0">
                <a:solidFill>
                  <a:schemeClr val="tx1"/>
                </a:solidFill>
              </a:rPr>
              <a:t>15</a:t>
            </a:fld>
            <a:endParaRPr lang="en-US" sz="2000" b="1">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2FA8CA1-9030-9DF1-271B-98D12C8EF81B}"/>
                  </a:ext>
                </a:extLst>
              </p:cNvPr>
              <p:cNvSpPr txBox="1"/>
              <p:nvPr/>
            </p:nvSpPr>
            <p:spPr>
              <a:xfrm>
                <a:off x="7425236" y="750065"/>
                <a:ext cx="4632197" cy="5293052"/>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The electrical resistance is higher in grain boundary </a:t>
                </a:r>
                <a14:m>
                  <m:oMath xmlns:m="http://schemas.openxmlformats.org/officeDocument/2006/math">
                    <m:r>
                      <a:rPr lang="en-US" sz="2400" b="0" i="1" smtClean="0">
                        <a:latin typeface="Cambria Math" panose="02040503050406030204" pitchFamily="18" charset="0"/>
                        <a:cs typeface="Arial" panose="020B0604020202020204" pitchFamily="34" charset="0"/>
                      </a:rPr>
                      <m:t>(</m:t>
                    </m:r>
                    <m:sSub>
                      <m:sSubPr>
                        <m:ctrlPr>
                          <a:rPr lang="en-US" sz="2400" b="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𝑔𝑏</m:t>
                        </m:r>
                      </m:sub>
                    </m:sSub>
                    <m:r>
                      <a:rPr lang="en-US" sz="2400" b="0" i="1" smtClean="0">
                        <a:latin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than in grain bulk </a:t>
                </a:r>
                <a14:m>
                  <m:oMath xmlns:m="http://schemas.openxmlformats.org/officeDocument/2006/math">
                    <m:r>
                      <a:rPr lang="en-US" sz="2400" b="0" i="1" smtClean="0">
                        <a:latin typeface="Cambria Math" panose="02040503050406030204" pitchFamily="18" charset="0"/>
                        <a:cs typeface="Arial" panose="020B0604020202020204" pitchFamily="34" charset="0"/>
                      </a:rPr>
                      <m:t>(</m:t>
                    </m:r>
                    <m:sSub>
                      <m:sSubPr>
                        <m:ctrlPr>
                          <a:rPr lang="en-US" sz="2400" b="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𝑏</m:t>
                        </m:r>
                      </m:sub>
                    </m:sSub>
                    <m:r>
                      <a:rPr lang="en-US" sz="2400" b="0" i="1" smtClean="0">
                        <a:latin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area.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Electrons will mainly go through the bulk area, which will promote the damage on the grain bulk area.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difference in the attack rate on the grain bulk and grain boundary will result in the formation of the dimple-like structure.</a:t>
                </a:r>
              </a:p>
            </p:txBody>
          </p:sp>
        </mc:Choice>
        <mc:Fallback xmlns="">
          <p:sp>
            <p:nvSpPr>
              <p:cNvPr id="11" name="TextBox 10">
                <a:extLst>
                  <a:ext uri="{FF2B5EF4-FFF2-40B4-BE49-F238E27FC236}">
                    <a16:creationId xmlns:a16="http://schemas.microsoft.com/office/drawing/2014/main" id="{42FA8CA1-9030-9DF1-271B-98D12C8EF81B}"/>
                  </a:ext>
                </a:extLst>
              </p:cNvPr>
              <p:cNvSpPr txBox="1">
                <a:spLocks noRot="1" noChangeAspect="1" noMove="1" noResize="1" noEditPoints="1" noAdjustHandles="1" noChangeArrowheads="1" noChangeShapeType="1" noTextEdit="1"/>
              </p:cNvSpPr>
              <p:nvPr/>
            </p:nvSpPr>
            <p:spPr>
              <a:xfrm>
                <a:off x="7425236" y="750065"/>
                <a:ext cx="4632197" cy="5293052"/>
              </a:xfrm>
              <a:prstGeom prst="rect">
                <a:avLst/>
              </a:prstGeom>
              <a:blipFill>
                <a:blip r:embed="rId2"/>
                <a:stretch>
                  <a:fillRect l="-1974" t="-806" r="-3421" b="-1843"/>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9D88A71F-6383-16DB-B69C-F0495D4E3F0E}"/>
              </a:ext>
            </a:extLst>
          </p:cNvPr>
          <p:cNvPicPr>
            <a:picLocks noChangeAspect="1"/>
          </p:cNvPicPr>
          <p:nvPr/>
        </p:nvPicPr>
        <p:blipFill>
          <a:blip r:embed="rId3"/>
          <a:stretch>
            <a:fillRect/>
          </a:stretch>
        </p:blipFill>
        <p:spPr>
          <a:xfrm>
            <a:off x="125326" y="672456"/>
            <a:ext cx="7168526" cy="5956944"/>
          </a:xfrm>
          <a:prstGeom prst="rect">
            <a:avLst/>
          </a:prstGeom>
        </p:spPr>
      </p:pic>
      <p:sp>
        <p:nvSpPr>
          <p:cNvPr id="6" name="TextBox 21">
            <a:extLst>
              <a:ext uri="{FF2B5EF4-FFF2-40B4-BE49-F238E27FC236}">
                <a16:creationId xmlns:a16="http://schemas.microsoft.com/office/drawing/2014/main" id="{9BE0E839-106F-BDF3-B6F7-0A19F3B223C9}"/>
              </a:ext>
            </a:extLst>
          </p:cNvPr>
          <p:cNvSpPr txBox="1"/>
          <p:nvPr/>
        </p:nvSpPr>
        <p:spPr>
          <a:xfrm>
            <a:off x="163815" y="90317"/>
            <a:ext cx="6489209" cy="369332"/>
          </a:xfrm>
          <a:prstGeom prst="rect">
            <a:avLst/>
          </a:prstGeom>
          <a:solidFill>
            <a:schemeClr val="accent6">
              <a:lumMod val="20000"/>
              <a:lumOff val="80000"/>
            </a:schemeClr>
          </a:solidFill>
        </p:spPr>
        <p:txBody>
          <a:bodyPr wrap="square" rtlCol="0">
            <a:spAutoFit/>
          </a:bodyPr>
          <a:lstStyle/>
          <a:p>
            <a:r>
              <a:rPr lang="en-US" b="1" dirty="0">
                <a:latin typeface="Arial" panose="020B0604020202020204" pitchFamily="34" charset="0"/>
                <a:cs typeface="Arial" panose="020B0604020202020204" pitchFamily="34" charset="0"/>
              </a:rPr>
              <a:t>Theoretical model of electromigration in liquid </a:t>
            </a:r>
            <a:r>
              <a:rPr lang="en-US" b="1" dirty="0" err="1">
                <a:latin typeface="Arial" panose="020B0604020202020204" pitchFamily="34" charset="0"/>
                <a:cs typeface="Arial" panose="020B0604020202020204" pitchFamily="34" charset="0"/>
              </a:rPr>
              <a:t>Pb</a:t>
            </a:r>
            <a:r>
              <a:rPr lang="en-US" b="1" dirty="0">
                <a:latin typeface="Arial" panose="020B0604020202020204" pitchFamily="34" charset="0"/>
                <a:cs typeface="Arial" panose="020B0604020202020204" pitchFamily="34" charset="0"/>
              </a:rPr>
              <a:t> pool (5)</a:t>
            </a:r>
          </a:p>
        </p:txBody>
      </p:sp>
    </p:spTree>
    <p:extLst>
      <p:ext uri="{BB962C8B-B14F-4D97-AF65-F5344CB8AC3E}">
        <p14:creationId xmlns:p14="http://schemas.microsoft.com/office/powerpoint/2010/main" val="395136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381C15A-320D-4BDD-778A-A4F110528E78}"/>
              </a:ext>
            </a:extLst>
          </p:cNvPr>
          <p:cNvSpPr txBox="1">
            <a:spLocks/>
          </p:cNvSpPr>
          <p:nvPr/>
        </p:nvSpPr>
        <p:spPr>
          <a:xfrm>
            <a:off x="377155" y="1075416"/>
            <a:ext cx="11259890" cy="3758729"/>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Wingdings" panose="05000000000000000000" pitchFamily="2" charset="2"/>
              <a:buChar char="n"/>
            </a:pPr>
            <a:r>
              <a:rPr lang="en-US" dirty="0">
                <a:latin typeface="Arial" panose="020B0604020202020204" pitchFamily="34" charset="0"/>
                <a:cs typeface="Arial" panose="020B0604020202020204" pitchFamily="34" charset="0"/>
              </a:rPr>
              <a:t>The corrosion behavior of 304 steel in liquid </a:t>
            </a:r>
            <a:r>
              <a:rPr lang="en-US" dirty="0" err="1">
                <a:latin typeface="Arial" panose="020B0604020202020204" pitchFamily="34" charset="0"/>
                <a:cs typeface="Arial" panose="020B0604020202020204" pitchFamily="34" charset="0"/>
              </a:rPr>
              <a:t>Pb</a:t>
            </a:r>
            <a:r>
              <a:rPr lang="en-US" dirty="0">
                <a:latin typeface="Arial" panose="020B0604020202020204" pitchFamily="34" charset="0"/>
                <a:cs typeface="Arial" panose="020B0604020202020204" pitchFamily="34" charset="0"/>
              </a:rPr>
              <a:t> pool was promoted by the electromigration which was installed in the downstream side of electron stream. </a:t>
            </a:r>
            <a:r>
              <a:rPr lang="en-US" altLang="ja-JP" dirty="0">
                <a:latin typeface="Arial" panose="020B0604020202020204" pitchFamily="34" charset="0"/>
                <a:cs typeface="Arial" panose="020B0604020202020204" pitchFamily="34" charset="0"/>
              </a:rPr>
              <a:t>Different rate of attack between the grain bulk and grain boundary area will result in the formation of dimple-like structure.</a:t>
            </a:r>
          </a:p>
          <a:p>
            <a:pPr algn="just"/>
            <a:endParaRPr lang="en-US" altLang="ja-JP"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n"/>
            </a:pPr>
            <a:r>
              <a:rPr lang="en-US" altLang="ja-JP" dirty="0">
                <a:latin typeface="Arial" panose="020B0604020202020204" pitchFamily="34" charset="0"/>
                <a:cs typeface="Arial" panose="020B0604020202020204" pitchFamily="34" charset="0"/>
              </a:rPr>
              <a:t>The migration of liquid </a:t>
            </a:r>
            <a:r>
              <a:rPr lang="en-US" altLang="ja-JP" dirty="0" err="1">
                <a:latin typeface="Arial" panose="020B0604020202020204" pitchFamily="34" charset="0"/>
                <a:cs typeface="Arial" panose="020B0604020202020204" pitchFamily="34" charset="0"/>
              </a:rPr>
              <a:t>Pb</a:t>
            </a:r>
            <a:r>
              <a:rPr lang="en-US" altLang="ja-JP" dirty="0">
                <a:latin typeface="Arial" panose="020B0604020202020204" pitchFamily="34" charset="0"/>
                <a:cs typeface="Arial" panose="020B0604020202020204" pitchFamily="34" charset="0"/>
              </a:rPr>
              <a:t> will cause the secondary migration of dissolved elements to the upstream of electron stream. This effect could promote the dissolution corrosion in the down stream side. </a:t>
            </a:r>
            <a:r>
              <a:rPr lang="en-US" dirty="0">
                <a:latin typeface="Arial" panose="020B0604020202020204" pitchFamily="34" charset="0"/>
                <a:cs typeface="Arial" panose="020B0604020202020204" pitchFamily="34" charset="0"/>
              </a:rPr>
              <a:t>The secondary migration of dissolved elements and impurities will lead to the formation of precipitations on the specimen surface located in the electron upstream side.</a:t>
            </a:r>
          </a:p>
        </p:txBody>
      </p:sp>
      <p:sp>
        <p:nvSpPr>
          <p:cNvPr id="5" name="Slide Number Placeholder 3">
            <a:extLst>
              <a:ext uri="{FF2B5EF4-FFF2-40B4-BE49-F238E27FC236}">
                <a16:creationId xmlns:a16="http://schemas.microsoft.com/office/drawing/2014/main" id="{F403B077-FE97-22EE-5A71-B57AF801F1BA}"/>
              </a:ext>
            </a:extLst>
          </p:cNvPr>
          <p:cNvSpPr>
            <a:spLocks noGrp="1"/>
          </p:cNvSpPr>
          <p:nvPr>
            <p:ph type="sldNum" sz="quarter" idx="12"/>
          </p:nvPr>
        </p:nvSpPr>
        <p:spPr>
          <a:xfrm>
            <a:off x="9286875" y="94524"/>
            <a:ext cx="2743200" cy="365125"/>
          </a:xfrm>
        </p:spPr>
        <p:txBody>
          <a:bodyPr/>
          <a:lstStyle/>
          <a:p>
            <a:fld id="{6D06B1C6-968F-46DB-9321-C70019C74DAE}" type="slidenum">
              <a:rPr lang="en-US" sz="2000" b="1" smtClean="0">
                <a:solidFill>
                  <a:schemeClr val="tx1"/>
                </a:solidFill>
              </a:rPr>
              <a:t>16</a:t>
            </a:fld>
            <a:endParaRPr lang="en-US" sz="2000" b="1" dirty="0">
              <a:solidFill>
                <a:schemeClr val="tx1"/>
              </a:solidFill>
            </a:endParaRPr>
          </a:p>
        </p:txBody>
      </p:sp>
      <p:sp>
        <p:nvSpPr>
          <p:cNvPr id="4" name="TextBox 14">
            <a:extLst>
              <a:ext uri="{FF2B5EF4-FFF2-40B4-BE49-F238E27FC236}">
                <a16:creationId xmlns:a16="http://schemas.microsoft.com/office/drawing/2014/main" id="{7676B31A-FC70-89FC-4C8D-4998A7F8D6D6}"/>
              </a:ext>
            </a:extLst>
          </p:cNvPr>
          <p:cNvSpPr txBox="1"/>
          <p:nvPr/>
        </p:nvSpPr>
        <p:spPr>
          <a:xfrm>
            <a:off x="167728" y="6057498"/>
            <a:ext cx="10882993" cy="73866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Acknowledgement: Dr. </a:t>
            </a:r>
            <a:r>
              <a:rPr lang="en-US" sz="1400" dirty="0" err="1">
                <a:latin typeface="Arial" panose="020B0604020202020204" pitchFamily="34" charset="0"/>
                <a:cs typeface="Arial" panose="020B0604020202020204" pitchFamily="34" charset="0"/>
              </a:rPr>
              <a:t>Hamaji</a:t>
            </a:r>
            <a:r>
              <a:rPr lang="en-US" sz="1400" dirty="0">
                <a:latin typeface="Arial" panose="020B0604020202020204" pitchFamily="34" charset="0"/>
                <a:cs typeface="Arial" panose="020B0604020202020204" pitchFamily="34" charset="0"/>
              </a:rPr>
              <a:t> from NIFS for discussion, Minho O sensei from Tokyo Institute of Technology for help in SEM and EDS analysis, Materials Analysis Division Open Facility Center Tokyo Institute of Technology for help with XRD analysis, Hokkaido University for AES/EBSD and STEM analysis.</a:t>
            </a:r>
          </a:p>
        </p:txBody>
      </p:sp>
      <p:sp>
        <p:nvSpPr>
          <p:cNvPr id="6" name="TextBox 21">
            <a:extLst>
              <a:ext uri="{FF2B5EF4-FFF2-40B4-BE49-F238E27FC236}">
                <a16:creationId xmlns:a16="http://schemas.microsoft.com/office/drawing/2014/main" id="{9BE0E839-106F-BDF3-B6F7-0A19F3B223C9}"/>
              </a:ext>
            </a:extLst>
          </p:cNvPr>
          <p:cNvSpPr txBox="1"/>
          <p:nvPr/>
        </p:nvSpPr>
        <p:spPr>
          <a:xfrm>
            <a:off x="163815" y="398632"/>
            <a:ext cx="2033285" cy="461665"/>
          </a:xfrm>
          <a:prstGeom prst="rect">
            <a:avLst/>
          </a:prstGeom>
          <a:solidFill>
            <a:schemeClr val="accent6">
              <a:lumMod val="20000"/>
              <a:lumOff val="80000"/>
            </a:schemeClr>
          </a:solidFill>
        </p:spPr>
        <p:txBody>
          <a:bodyPr wrap="square" rtlCol="0">
            <a:spAutoFit/>
          </a:bodyPr>
          <a:lstStyle/>
          <a:p>
            <a:pPr algn="ctr"/>
            <a:r>
              <a:rPr lang="en-US" sz="2400" b="1" dirty="0">
                <a:latin typeface="Arial" panose="020B0604020202020204" pitchFamily="34" charset="0"/>
                <a:cs typeface="Arial" panose="020B0604020202020204" pitchFamily="34" charset="0"/>
              </a:rPr>
              <a:t>Conclusions</a:t>
            </a:r>
          </a:p>
        </p:txBody>
      </p:sp>
      <p:sp>
        <p:nvSpPr>
          <p:cNvPr id="3" name="テキスト ボックス 2">
            <a:extLst>
              <a:ext uri="{FF2B5EF4-FFF2-40B4-BE49-F238E27FC236}">
                <a16:creationId xmlns:a16="http://schemas.microsoft.com/office/drawing/2014/main" id="{6F040E34-EFAC-D124-EF69-CACD16F977C6}"/>
              </a:ext>
            </a:extLst>
          </p:cNvPr>
          <p:cNvSpPr txBox="1"/>
          <p:nvPr/>
        </p:nvSpPr>
        <p:spPr>
          <a:xfrm>
            <a:off x="2351708" y="5331507"/>
            <a:ext cx="7310783" cy="523220"/>
          </a:xfrm>
          <a:prstGeom prst="rect">
            <a:avLst/>
          </a:prstGeom>
          <a:noFill/>
        </p:spPr>
        <p:txBody>
          <a:bodyPr wrap="square">
            <a:spAutoFit/>
          </a:bodyPr>
          <a:lstStyle/>
          <a:p>
            <a:r>
              <a:rPr lang="en-US" altLang="ja-JP" sz="2800" b="0" i="0" u="none" strike="noStrike" dirty="0" err="1">
                <a:effectLst/>
                <a:latin typeface="NotoSansJP"/>
                <a:hlinkClick r:id="rId2">
                  <a:extLst>
                    <a:ext uri="{A12FA001-AC4F-418D-AE19-62706E023703}">
                      <ahyp:hlinkClr xmlns:ahyp="http://schemas.microsoft.com/office/drawing/2018/hyperlinkcolor" val="tx"/>
                    </a:ext>
                  </a:extLst>
                </a:hlinkClick>
              </a:rPr>
              <a:t>Humam’s</a:t>
            </a:r>
            <a:r>
              <a:rPr lang="en-US" altLang="ja-JP" sz="2800" b="0" i="0" u="none" strike="noStrike" dirty="0">
                <a:effectLst/>
                <a:latin typeface="NotoSansJP"/>
                <a:hlinkClick r:id="rId2">
                  <a:extLst>
                    <a:ext uri="{A12FA001-AC4F-418D-AE19-62706E023703}">
                      <ahyp:hlinkClr xmlns:ahyp="http://schemas.microsoft.com/office/drawing/2018/hyperlinkcolor" val="tx"/>
                    </a:ext>
                  </a:extLst>
                </a:hlinkClick>
              </a:rPr>
              <a:t> e-mail : </a:t>
            </a:r>
            <a:r>
              <a:rPr lang="en-US" altLang="ja-JP" sz="2800" b="0" i="0" u="none" strike="noStrike" dirty="0">
                <a:solidFill>
                  <a:srgbClr val="0563C1"/>
                </a:solidFill>
                <a:effectLst/>
                <a:latin typeface="NotoSansJP"/>
                <a:hlinkClick r:id="rId2">
                  <a:extLst>
                    <a:ext uri="{A12FA001-AC4F-418D-AE19-62706E023703}">
                      <ahyp:hlinkClr xmlns:ahyp="http://schemas.microsoft.com/office/drawing/2018/hyperlinkcolor" val="tx"/>
                    </a:ext>
                  </a:extLst>
                </a:hlinkClick>
              </a:rPr>
              <a:t>humam.h.32a6@m.isct.ac.jp</a:t>
            </a:r>
            <a:endParaRPr lang="ja-JP" altLang="en-US" sz="2800" dirty="0"/>
          </a:p>
        </p:txBody>
      </p:sp>
    </p:spTree>
    <p:extLst>
      <p:ext uri="{BB962C8B-B14F-4D97-AF65-F5344CB8AC3E}">
        <p14:creationId xmlns:p14="http://schemas.microsoft.com/office/powerpoint/2010/main" val="1948104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E44C77-A918-BD03-528A-5FCEAF3CCADD}"/>
              </a:ext>
            </a:extLst>
          </p:cNvPr>
          <p:cNvSpPr>
            <a:spLocks noGrp="1"/>
          </p:cNvSpPr>
          <p:nvPr>
            <p:ph type="sldNum" sz="quarter" idx="12"/>
          </p:nvPr>
        </p:nvSpPr>
        <p:spPr/>
        <p:txBody>
          <a:bodyPr/>
          <a:lstStyle/>
          <a:p>
            <a:fld id="{6D06B1C6-968F-46DB-9321-C70019C74DAE}" type="slidenum">
              <a:rPr lang="en-US" smtClean="0"/>
              <a:t>17</a:t>
            </a:fld>
            <a:endParaRPr lang="en-US" dirty="0"/>
          </a:p>
        </p:txBody>
      </p:sp>
      <p:sp>
        <p:nvSpPr>
          <p:cNvPr id="17" name="TextBox 16">
            <a:extLst>
              <a:ext uri="{FF2B5EF4-FFF2-40B4-BE49-F238E27FC236}">
                <a16:creationId xmlns:a16="http://schemas.microsoft.com/office/drawing/2014/main" id="{42BC6772-F88C-3124-C511-C61B94EF90EC}"/>
              </a:ext>
            </a:extLst>
          </p:cNvPr>
          <p:cNvSpPr txBox="1"/>
          <p:nvPr/>
        </p:nvSpPr>
        <p:spPr>
          <a:xfrm>
            <a:off x="447840" y="680750"/>
            <a:ext cx="3152274" cy="369332"/>
          </a:xfrm>
          <a:prstGeom prst="rect">
            <a:avLst/>
          </a:prstGeom>
          <a:noFill/>
        </p:spPr>
        <p:txBody>
          <a:bodyPr wrap="square" rtlCol="0">
            <a:spAutoFit/>
          </a:bodyPr>
          <a:lstStyle/>
          <a:p>
            <a:r>
              <a:rPr lang="en-US" b="1" dirty="0"/>
              <a:t>XRD analysis</a:t>
            </a:r>
          </a:p>
        </p:txBody>
      </p:sp>
      <p:pic>
        <p:nvPicPr>
          <p:cNvPr id="59" name="Picture 58">
            <a:extLst>
              <a:ext uri="{FF2B5EF4-FFF2-40B4-BE49-F238E27FC236}">
                <a16:creationId xmlns:a16="http://schemas.microsoft.com/office/drawing/2014/main" id="{D4EC7012-5227-C737-E9A5-64C6C9F4CA40}"/>
              </a:ext>
            </a:extLst>
          </p:cNvPr>
          <p:cNvPicPr>
            <a:picLocks noChangeAspect="1"/>
          </p:cNvPicPr>
          <p:nvPr/>
        </p:nvPicPr>
        <p:blipFill>
          <a:blip r:embed="rId2"/>
          <a:stretch>
            <a:fillRect/>
          </a:stretch>
        </p:blipFill>
        <p:spPr>
          <a:xfrm>
            <a:off x="917784" y="1930980"/>
            <a:ext cx="10114396" cy="2996040"/>
          </a:xfrm>
          <a:prstGeom prst="rect">
            <a:avLst/>
          </a:prstGeom>
        </p:spPr>
      </p:pic>
      <p:sp>
        <p:nvSpPr>
          <p:cNvPr id="3" name="Rectangle 2">
            <a:extLst>
              <a:ext uri="{FF2B5EF4-FFF2-40B4-BE49-F238E27FC236}">
                <a16:creationId xmlns:a16="http://schemas.microsoft.com/office/drawing/2014/main" id="{6D45A3B0-8E4D-E4D6-D631-F7CD42D45BB5}"/>
              </a:ext>
            </a:extLst>
          </p:cNvPr>
          <p:cNvSpPr/>
          <p:nvPr/>
        </p:nvSpPr>
        <p:spPr>
          <a:xfrm>
            <a:off x="167728" y="134905"/>
            <a:ext cx="2357358" cy="429395"/>
          </a:xfrm>
          <a:prstGeom prst="rect">
            <a:avLst/>
          </a:prstGeom>
          <a:solidFill>
            <a:schemeClr val="accent1">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cs typeface="Segoe UI" panose="020B0502040204020203" pitchFamily="34" charset="0"/>
              </a:rPr>
              <a:t>Supporting Data</a:t>
            </a:r>
          </a:p>
        </p:txBody>
      </p:sp>
    </p:spTree>
    <p:extLst>
      <p:ext uri="{BB962C8B-B14F-4D97-AF65-F5344CB8AC3E}">
        <p14:creationId xmlns:p14="http://schemas.microsoft.com/office/powerpoint/2010/main" val="625602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1A08D68E-56DC-35BB-C9FD-0D55E395961A}"/>
              </a:ext>
            </a:extLst>
          </p:cNvPr>
          <p:cNvSpPr>
            <a:spLocks noGrp="1"/>
          </p:cNvSpPr>
          <p:nvPr>
            <p:ph type="sldNum" sz="quarter" idx="12"/>
          </p:nvPr>
        </p:nvSpPr>
        <p:spPr>
          <a:xfrm>
            <a:off x="8610600" y="6356350"/>
            <a:ext cx="2743200" cy="365125"/>
          </a:xfrm>
        </p:spPr>
        <p:txBody>
          <a:bodyPr/>
          <a:lstStyle/>
          <a:p>
            <a:fld id="{6D06B1C6-968F-46DB-9321-C70019C74DAE}" type="slidenum">
              <a:rPr lang="en-US" sz="2000" b="1" smtClean="0">
                <a:solidFill>
                  <a:schemeClr val="tx1"/>
                </a:solidFill>
              </a:rPr>
              <a:t>18</a:t>
            </a:fld>
            <a:endParaRPr lang="en-US" sz="2000" b="1" dirty="0">
              <a:solidFill>
                <a:schemeClr val="tx1"/>
              </a:solidFill>
            </a:endParaRPr>
          </a:p>
        </p:txBody>
      </p:sp>
      <p:sp>
        <p:nvSpPr>
          <p:cNvPr id="15" name="Rectangle 14">
            <a:extLst>
              <a:ext uri="{FF2B5EF4-FFF2-40B4-BE49-F238E27FC236}">
                <a16:creationId xmlns:a16="http://schemas.microsoft.com/office/drawing/2014/main" id="{AA9C0D8C-3147-8ABE-6444-D3A3DC32E212}"/>
              </a:ext>
            </a:extLst>
          </p:cNvPr>
          <p:cNvSpPr/>
          <p:nvPr/>
        </p:nvSpPr>
        <p:spPr>
          <a:xfrm>
            <a:off x="143666" y="86779"/>
            <a:ext cx="1437484" cy="429395"/>
          </a:xfrm>
          <a:prstGeom prst="rect">
            <a:avLst/>
          </a:prstGeom>
          <a:solidFill>
            <a:schemeClr val="accent1">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4. Results</a:t>
            </a:r>
          </a:p>
        </p:txBody>
      </p:sp>
      <p:sp>
        <p:nvSpPr>
          <p:cNvPr id="2" name="TextBox 1">
            <a:extLst>
              <a:ext uri="{FF2B5EF4-FFF2-40B4-BE49-F238E27FC236}">
                <a16:creationId xmlns:a16="http://schemas.microsoft.com/office/drawing/2014/main" id="{05A12EF9-BA85-2943-3728-F2B0C6CD7A5C}"/>
              </a:ext>
            </a:extLst>
          </p:cNvPr>
          <p:cNvSpPr txBox="1"/>
          <p:nvPr/>
        </p:nvSpPr>
        <p:spPr>
          <a:xfrm>
            <a:off x="5123591" y="21720"/>
            <a:ext cx="4300781"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Static corrosion test</a:t>
            </a:r>
          </a:p>
        </p:txBody>
      </p:sp>
      <p:grpSp>
        <p:nvGrpSpPr>
          <p:cNvPr id="7" name="Group 6">
            <a:extLst>
              <a:ext uri="{FF2B5EF4-FFF2-40B4-BE49-F238E27FC236}">
                <a16:creationId xmlns:a16="http://schemas.microsoft.com/office/drawing/2014/main" id="{1D72A31B-A215-12AE-8F74-923AA89A5D33}"/>
              </a:ext>
            </a:extLst>
          </p:cNvPr>
          <p:cNvGrpSpPr/>
          <p:nvPr/>
        </p:nvGrpSpPr>
        <p:grpSpPr>
          <a:xfrm>
            <a:off x="5694227" y="3130653"/>
            <a:ext cx="2936754" cy="2487299"/>
            <a:chOff x="228126" y="576211"/>
            <a:chExt cx="3321054" cy="2812784"/>
          </a:xfrm>
        </p:grpSpPr>
        <p:pic>
          <p:nvPicPr>
            <p:cNvPr id="32" name="Picture 31" descr="A grey and white image of a rock&#10;&#10;Description automatically generated with medium confidence">
              <a:extLst>
                <a:ext uri="{FF2B5EF4-FFF2-40B4-BE49-F238E27FC236}">
                  <a16:creationId xmlns:a16="http://schemas.microsoft.com/office/drawing/2014/main" id="{E984E049-E017-D115-75FF-5B7091C9C1F8}"/>
                </a:ext>
              </a:extLst>
            </p:cNvPr>
            <p:cNvPicPr>
              <a:picLocks noChangeAspect="1"/>
            </p:cNvPicPr>
            <p:nvPr/>
          </p:nvPicPr>
          <p:blipFill>
            <a:blip r:embed="rId2" cstate="hqprint">
              <a:extLst>
                <a:ext uri="{28A0092B-C50C-407E-A947-70E740481C1C}">
                  <a14:useLocalDpi xmlns:a14="http://schemas.microsoft.com/office/drawing/2010/main" val="0"/>
                </a:ext>
              </a:extLst>
            </a:blip>
            <a:srcRect b="6381"/>
            <a:stretch/>
          </p:blipFill>
          <p:spPr>
            <a:xfrm>
              <a:off x="228126" y="901697"/>
              <a:ext cx="3321054" cy="2487298"/>
            </a:xfrm>
            <a:prstGeom prst="rect">
              <a:avLst/>
            </a:prstGeom>
          </p:spPr>
        </p:pic>
        <p:cxnSp>
          <p:nvCxnSpPr>
            <p:cNvPr id="34" name="Straight Connector 33">
              <a:extLst>
                <a:ext uri="{FF2B5EF4-FFF2-40B4-BE49-F238E27FC236}">
                  <a16:creationId xmlns:a16="http://schemas.microsoft.com/office/drawing/2014/main" id="{66BC2530-2036-2A59-EAE7-6AD8DF4FE85E}"/>
                </a:ext>
              </a:extLst>
            </p:cNvPr>
            <p:cNvCxnSpPr>
              <a:cxnSpLocks/>
            </p:cNvCxnSpPr>
            <p:nvPr/>
          </p:nvCxnSpPr>
          <p:spPr>
            <a:xfrm>
              <a:off x="228126" y="745984"/>
              <a:ext cx="263525" cy="0"/>
            </a:xfrm>
            <a:prstGeom prst="line">
              <a:avLst/>
            </a:prstGeom>
            <a:ln w="57150"/>
          </p:spPr>
          <p:style>
            <a:lnRef idx="1">
              <a:schemeClr val="dk1"/>
            </a:lnRef>
            <a:fillRef idx="0">
              <a:schemeClr val="dk1"/>
            </a:fillRef>
            <a:effectRef idx="0">
              <a:schemeClr val="dk1"/>
            </a:effectRef>
            <a:fontRef idx="minor">
              <a:schemeClr val="tx1"/>
            </a:fontRef>
          </p:style>
        </p:cxnSp>
        <p:sp>
          <p:nvSpPr>
            <p:cNvPr id="36" name="TextBox 12">
              <a:extLst>
                <a:ext uri="{FF2B5EF4-FFF2-40B4-BE49-F238E27FC236}">
                  <a16:creationId xmlns:a16="http://schemas.microsoft.com/office/drawing/2014/main" id="{17165FFC-69F0-3E8B-F5BB-5C08F78CA4A0}"/>
                </a:ext>
              </a:extLst>
            </p:cNvPr>
            <p:cNvSpPr txBox="1"/>
            <p:nvPr/>
          </p:nvSpPr>
          <p:spPr>
            <a:xfrm>
              <a:off x="454351" y="576211"/>
              <a:ext cx="865932" cy="348052"/>
            </a:xfrm>
            <a:prstGeom prst="rect">
              <a:avLst/>
            </a:prstGeom>
            <a:noFill/>
          </p:spPr>
          <p:txBody>
            <a:bodyPr wrap="square" rtlCol="0">
              <a:spAutoFit/>
            </a:bodyPr>
            <a:lstStyle/>
            <a:p>
              <a:r>
                <a:rPr lang="en-US" sz="1400" b="1" dirty="0">
                  <a:latin typeface="Arial" panose="020B0604020202020204" pitchFamily="34" charset="0"/>
                  <a:ea typeface="Calibri" panose="020F0502020204030204" pitchFamily="34" charset="0"/>
                  <a:cs typeface="Arial" panose="020B0604020202020204" pitchFamily="34" charset="0"/>
                </a:rPr>
                <a:t>10 </a:t>
              </a:r>
              <a:r>
                <a:rPr lang="el-GR" sz="1400" b="1" dirty="0">
                  <a:latin typeface="Arial" panose="020B0604020202020204" pitchFamily="34" charset="0"/>
                  <a:ea typeface="Calibri" panose="020F0502020204030204" pitchFamily="34" charset="0"/>
                  <a:cs typeface="Arial" panose="020B0604020202020204" pitchFamily="34" charset="0"/>
                </a:rPr>
                <a:t>μ</a:t>
              </a:r>
              <a:r>
                <a:rPr lang="en-US" sz="1400" b="1" dirty="0">
                  <a:latin typeface="Arial" panose="020B0604020202020204" pitchFamily="34" charset="0"/>
                  <a:ea typeface="Calibri" panose="020F0502020204030204" pitchFamily="34" charset="0"/>
                  <a:cs typeface="Arial" panose="020B0604020202020204" pitchFamily="34" charset="0"/>
                </a:rPr>
                <a:t>m</a:t>
              </a:r>
            </a:p>
          </p:txBody>
        </p:sp>
      </p:grpSp>
      <p:grpSp>
        <p:nvGrpSpPr>
          <p:cNvPr id="4" name="Group 3">
            <a:extLst>
              <a:ext uri="{FF2B5EF4-FFF2-40B4-BE49-F238E27FC236}">
                <a16:creationId xmlns:a16="http://schemas.microsoft.com/office/drawing/2014/main" id="{06698E0E-18D8-2787-B0F1-009B86339C6A}"/>
              </a:ext>
            </a:extLst>
          </p:cNvPr>
          <p:cNvGrpSpPr/>
          <p:nvPr/>
        </p:nvGrpSpPr>
        <p:grpSpPr>
          <a:xfrm>
            <a:off x="5696290" y="492958"/>
            <a:ext cx="2896592" cy="2487299"/>
            <a:chOff x="8194923" y="535855"/>
            <a:chExt cx="3275635" cy="2812784"/>
          </a:xfrm>
        </p:grpSpPr>
        <p:pic>
          <p:nvPicPr>
            <p:cNvPr id="17" name="図 5">
              <a:extLst>
                <a:ext uri="{FF2B5EF4-FFF2-40B4-BE49-F238E27FC236}">
                  <a16:creationId xmlns:a16="http://schemas.microsoft.com/office/drawing/2014/main" id="{A5E2BA5B-5431-5DFA-2565-20502F8446D5}"/>
                </a:ext>
              </a:extLst>
            </p:cNvPr>
            <p:cNvPicPr>
              <a:picLocks noChangeAspect="1"/>
            </p:cNvPicPr>
            <p:nvPr/>
          </p:nvPicPr>
          <p:blipFill>
            <a:blip r:embed="rId3">
              <a:extLst>
                <a:ext uri="{28A0092B-C50C-407E-A947-70E740481C1C}">
                  <a14:useLocalDpi xmlns:a14="http://schemas.microsoft.com/office/drawing/2010/main" val="0"/>
                </a:ext>
              </a:extLst>
            </a:blip>
            <a:srcRect l="7915" b="12705"/>
            <a:stretch/>
          </p:blipFill>
          <p:spPr>
            <a:xfrm>
              <a:off x="8194923" y="861343"/>
              <a:ext cx="3275635" cy="2487296"/>
            </a:xfrm>
            <a:prstGeom prst="rect">
              <a:avLst/>
            </a:prstGeom>
          </p:spPr>
        </p:pic>
        <p:cxnSp>
          <p:nvCxnSpPr>
            <p:cNvPr id="38" name="Straight Connector 37">
              <a:extLst>
                <a:ext uri="{FF2B5EF4-FFF2-40B4-BE49-F238E27FC236}">
                  <a16:creationId xmlns:a16="http://schemas.microsoft.com/office/drawing/2014/main" id="{98EA49AB-F749-A933-EAE8-77BAA03C1BB9}"/>
                </a:ext>
              </a:extLst>
            </p:cNvPr>
            <p:cNvCxnSpPr>
              <a:cxnSpLocks/>
            </p:cNvCxnSpPr>
            <p:nvPr/>
          </p:nvCxnSpPr>
          <p:spPr>
            <a:xfrm>
              <a:off x="8198489" y="705628"/>
              <a:ext cx="263525" cy="0"/>
            </a:xfrm>
            <a:prstGeom prst="line">
              <a:avLst/>
            </a:prstGeom>
            <a:ln w="57150"/>
          </p:spPr>
          <p:style>
            <a:lnRef idx="1">
              <a:schemeClr val="dk1"/>
            </a:lnRef>
            <a:fillRef idx="0">
              <a:schemeClr val="dk1"/>
            </a:fillRef>
            <a:effectRef idx="0">
              <a:schemeClr val="dk1"/>
            </a:effectRef>
            <a:fontRef idx="minor">
              <a:schemeClr val="tx1"/>
            </a:fontRef>
          </p:style>
        </p:cxnSp>
        <p:sp>
          <p:nvSpPr>
            <p:cNvPr id="39" name="TextBox 12">
              <a:extLst>
                <a:ext uri="{FF2B5EF4-FFF2-40B4-BE49-F238E27FC236}">
                  <a16:creationId xmlns:a16="http://schemas.microsoft.com/office/drawing/2014/main" id="{8F78D89A-BE3B-48FB-6696-411837AFE5F2}"/>
                </a:ext>
              </a:extLst>
            </p:cNvPr>
            <p:cNvSpPr txBox="1"/>
            <p:nvPr/>
          </p:nvSpPr>
          <p:spPr>
            <a:xfrm>
              <a:off x="8424714" y="535855"/>
              <a:ext cx="1125564" cy="348052"/>
            </a:xfrm>
            <a:prstGeom prst="rect">
              <a:avLst/>
            </a:prstGeom>
            <a:noFill/>
          </p:spPr>
          <p:txBody>
            <a:bodyPr wrap="square" rtlCol="0">
              <a:spAutoFit/>
            </a:bodyPr>
            <a:lstStyle/>
            <a:p>
              <a:r>
                <a:rPr lang="en-US" sz="1400" b="1" dirty="0">
                  <a:latin typeface="Arial" panose="020B0604020202020204" pitchFamily="34" charset="0"/>
                  <a:ea typeface="Calibri" panose="020F0502020204030204" pitchFamily="34" charset="0"/>
                  <a:cs typeface="Arial" panose="020B0604020202020204" pitchFamily="34" charset="0"/>
                </a:rPr>
                <a:t>100 </a:t>
              </a:r>
              <a:r>
                <a:rPr lang="el-GR" sz="1400" b="1" dirty="0">
                  <a:latin typeface="Arial" panose="020B0604020202020204" pitchFamily="34" charset="0"/>
                  <a:ea typeface="Calibri" panose="020F0502020204030204" pitchFamily="34" charset="0"/>
                  <a:cs typeface="Arial" panose="020B0604020202020204" pitchFamily="34" charset="0"/>
                </a:rPr>
                <a:t>μ</a:t>
              </a:r>
              <a:r>
                <a:rPr lang="en-US" sz="1400" b="1" dirty="0">
                  <a:latin typeface="Arial" panose="020B0604020202020204" pitchFamily="34" charset="0"/>
                  <a:ea typeface="Calibri" panose="020F0502020204030204" pitchFamily="34" charset="0"/>
                  <a:cs typeface="Arial" panose="020B0604020202020204" pitchFamily="34" charset="0"/>
                </a:rPr>
                <a:t>m</a:t>
              </a:r>
            </a:p>
          </p:txBody>
        </p:sp>
      </p:grpSp>
      <p:sp>
        <p:nvSpPr>
          <p:cNvPr id="48" name="Content Placeholder 2">
            <a:extLst>
              <a:ext uri="{FF2B5EF4-FFF2-40B4-BE49-F238E27FC236}">
                <a16:creationId xmlns:a16="http://schemas.microsoft.com/office/drawing/2014/main" id="{FA9FC39B-4C76-2205-B27A-6C4CE39C4EB5}"/>
              </a:ext>
            </a:extLst>
          </p:cNvPr>
          <p:cNvSpPr txBox="1">
            <a:spLocks/>
          </p:cNvSpPr>
          <p:nvPr/>
        </p:nvSpPr>
        <p:spPr>
          <a:xfrm>
            <a:off x="8902766" y="3239808"/>
            <a:ext cx="3145567" cy="29823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latin typeface="Arial" panose="020B0604020202020204" pitchFamily="34" charset="0"/>
                <a:cs typeface="Arial" panose="020B0604020202020204" pitchFamily="34" charset="0"/>
              </a:rPr>
              <a:t>No formation of precipitations, cavities, or dimple-like structures were found.</a:t>
            </a:r>
          </a:p>
          <a:p>
            <a:pPr marL="0" indent="0">
              <a:spcBef>
                <a:spcPts val="0"/>
              </a:spcBef>
              <a:buNone/>
            </a:pPr>
            <a:endParaRPr lang="en-US" sz="1800" dirty="0">
              <a:latin typeface="Arial" panose="020B0604020202020204" pitchFamily="34" charset="0"/>
              <a:cs typeface="Arial" panose="020B0604020202020204" pitchFamily="34" charset="0"/>
            </a:endParaRPr>
          </a:p>
          <a:p>
            <a:pPr marL="0" indent="0">
              <a:spcBef>
                <a:spcPts val="0"/>
              </a:spcBef>
              <a:buNone/>
            </a:pPr>
            <a:r>
              <a:rPr lang="en-US" sz="1800" dirty="0">
                <a:latin typeface="Arial" panose="020B0604020202020204" pitchFamily="34" charset="0"/>
                <a:cs typeface="Arial" panose="020B0604020202020204" pitchFamily="34" charset="0"/>
              </a:rPr>
              <a:t>Some surface areas are corroded and exfoliated.</a:t>
            </a:r>
          </a:p>
          <a:p>
            <a:pPr marL="0" indent="0">
              <a:spcBef>
                <a:spcPts val="0"/>
              </a:spcBef>
              <a:buNone/>
            </a:pPr>
            <a:endParaRPr lang="en-US" sz="1800" dirty="0">
              <a:latin typeface="Arial" panose="020B0604020202020204" pitchFamily="34" charset="0"/>
              <a:cs typeface="Arial" panose="020B0604020202020204" pitchFamily="34" charset="0"/>
            </a:endParaRPr>
          </a:p>
          <a:p>
            <a:pPr marL="0" indent="0">
              <a:spcBef>
                <a:spcPts val="0"/>
              </a:spcBef>
              <a:buNone/>
            </a:pPr>
            <a:r>
              <a:rPr lang="en-US" sz="1800" dirty="0">
                <a:latin typeface="Arial" panose="020B0604020202020204" pitchFamily="34" charset="0"/>
                <a:cs typeface="Arial" panose="020B0604020202020204" pitchFamily="34" charset="0"/>
              </a:rPr>
              <a:t>Corrosion damage is less severe with a mass loss of 0.002 g.</a:t>
            </a:r>
          </a:p>
        </p:txBody>
      </p:sp>
      <p:grpSp>
        <p:nvGrpSpPr>
          <p:cNvPr id="5" name="Group 4">
            <a:extLst>
              <a:ext uri="{FF2B5EF4-FFF2-40B4-BE49-F238E27FC236}">
                <a16:creationId xmlns:a16="http://schemas.microsoft.com/office/drawing/2014/main" id="{C9E931AA-32A5-C6EF-1DF6-D8B9A792AFDE}"/>
              </a:ext>
            </a:extLst>
          </p:cNvPr>
          <p:cNvGrpSpPr/>
          <p:nvPr/>
        </p:nvGrpSpPr>
        <p:grpSpPr>
          <a:xfrm>
            <a:off x="8902767" y="485672"/>
            <a:ext cx="3145567" cy="2534228"/>
            <a:chOff x="8143157" y="3509361"/>
            <a:chExt cx="3557192" cy="2865854"/>
          </a:xfrm>
        </p:grpSpPr>
        <p:cxnSp>
          <p:nvCxnSpPr>
            <p:cNvPr id="40" name="Straight Connector 39">
              <a:extLst>
                <a:ext uri="{FF2B5EF4-FFF2-40B4-BE49-F238E27FC236}">
                  <a16:creationId xmlns:a16="http://schemas.microsoft.com/office/drawing/2014/main" id="{B6905400-7936-2AEF-95B8-5F9493A448F5}"/>
                </a:ext>
              </a:extLst>
            </p:cNvPr>
            <p:cNvCxnSpPr>
              <a:cxnSpLocks/>
            </p:cNvCxnSpPr>
            <p:nvPr/>
          </p:nvCxnSpPr>
          <p:spPr>
            <a:xfrm>
              <a:off x="8167922" y="3679134"/>
              <a:ext cx="263525" cy="0"/>
            </a:xfrm>
            <a:prstGeom prst="line">
              <a:avLst/>
            </a:prstGeom>
            <a:ln w="57150"/>
          </p:spPr>
          <p:style>
            <a:lnRef idx="1">
              <a:schemeClr val="dk1"/>
            </a:lnRef>
            <a:fillRef idx="0">
              <a:schemeClr val="dk1"/>
            </a:fillRef>
            <a:effectRef idx="0">
              <a:schemeClr val="dk1"/>
            </a:effectRef>
            <a:fontRef idx="minor">
              <a:schemeClr val="tx1"/>
            </a:fontRef>
          </p:style>
        </p:cxnSp>
        <p:sp>
          <p:nvSpPr>
            <p:cNvPr id="41" name="TextBox 12">
              <a:extLst>
                <a:ext uri="{FF2B5EF4-FFF2-40B4-BE49-F238E27FC236}">
                  <a16:creationId xmlns:a16="http://schemas.microsoft.com/office/drawing/2014/main" id="{91DDCF0C-2E22-A078-6602-561B73859786}"/>
                </a:ext>
              </a:extLst>
            </p:cNvPr>
            <p:cNvSpPr txBox="1"/>
            <p:nvPr/>
          </p:nvSpPr>
          <p:spPr>
            <a:xfrm>
              <a:off x="8394147" y="3509361"/>
              <a:ext cx="1125564" cy="348052"/>
            </a:xfrm>
            <a:prstGeom prst="rect">
              <a:avLst/>
            </a:prstGeom>
            <a:noFill/>
          </p:spPr>
          <p:txBody>
            <a:bodyPr wrap="square" rtlCol="0">
              <a:spAutoFit/>
            </a:bodyPr>
            <a:lstStyle/>
            <a:p>
              <a:r>
                <a:rPr lang="en-US" sz="1400" b="1" dirty="0">
                  <a:latin typeface="Arial" panose="020B0604020202020204" pitchFamily="34" charset="0"/>
                  <a:ea typeface="Calibri" panose="020F0502020204030204" pitchFamily="34" charset="0"/>
                  <a:cs typeface="Arial" panose="020B0604020202020204" pitchFamily="34" charset="0"/>
                </a:rPr>
                <a:t>100 </a:t>
              </a:r>
              <a:r>
                <a:rPr lang="el-GR" sz="1400" b="1" dirty="0">
                  <a:latin typeface="Arial" panose="020B0604020202020204" pitchFamily="34" charset="0"/>
                  <a:ea typeface="Calibri" panose="020F0502020204030204" pitchFamily="34" charset="0"/>
                  <a:cs typeface="Arial" panose="020B0604020202020204" pitchFamily="34" charset="0"/>
                </a:rPr>
                <a:t>μ</a:t>
              </a:r>
              <a:r>
                <a:rPr lang="en-US" sz="1400" b="1" dirty="0">
                  <a:latin typeface="Arial" panose="020B0604020202020204" pitchFamily="34" charset="0"/>
                  <a:ea typeface="Calibri" panose="020F0502020204030204" pitchFamily="34" charset="0"/>
                  <a:cs typeface="Arial" panose="020B0604020202020204" pitchFamily="34" charset="0"/>
                </a:rPr>
                <a:t>m</a:t>
              </a:r>
            </a:p>
          </p:txBody>
        </p:sp>
        <p:pic>
          <p:nvPicPr>
            <p:cNvPr id="49" name="図 2">
              <a:extLst>
                <a:ext uri="{FF2B5EF4-FFF2-40B4-BE49-F238E27FC236}">
                  <a16:creationId xmlns:a16="http://schemas.microsoft.com/office/drawing/2014/main" id="{962CA9D0-E62A-8A8A-2BD2-15307BE7E22A}"/>
                </a:ext>
              </a:extLst>
            </p:cNvPr>
            <p:cNvPicPr>
              <a:picLocks noChangeAspect="1"/>
            </p:cNvPicPr>
            <p:nvPr/>
          </p:nvPicPr>
          <p:blipFill>
            <a:blip r:embed="rId4">
              <a:extLst>
                <a:ext uri="{28A0092B-C50C-407E-A947-70E740481C1C}">
                  <a14:useLocalDpi xmlns:a14="http://schemas.microsoft.com/office/drawing/2010/main" val="0"/>
                </a:ext>
              </a:extLst>
            </a:blip>
            <a:srcRect b="11301"/>
            <a:stretch/>
          </p:blipFill>
          <p:spPr>
            <a:xfrm>
              <a:off x="8143157" y="3847915"/>
              <a:ext cx="3557192" cy="2527300"/>
            </a:xfrm>
            <a:prstGeom prst="rect">
              <a:avLst/>
            </a:prstGeom>
          </p:spPr>
        </p:pic>
        <p:sp>
          <p:nvSpPr>
            <p:cNvPr id="57" name="TextBox 12">
              <a:extLst>
                <a:ext uri="{FF2B5EF4-FFF2-40B4-BE49-F238E27FC236}">
                  <a16:creationId xmlns:a16="http://schemas.microsoft.com/office/drawing/2014/main" id="{D55B0272-1C43-BDCD-1C38-E10F450BCAFF}"/>
                </a:ext>
              </a:extLst>
            </p:cNvPr>
            <p:cNvSpPr txBox="1"/>
            <p:nvPr/>
          </p:nvSpPr>
          <p:spPr>
            <a:xfrm>
              <a:off x="11200480" y="3517600"/>
              <a:ext cx="499869" cy="348052"/>
            </a:xfrm>
            <a:prstGeom prst="rect">
              <a:avLst/>
            </a:prstGeom>
            <a:noFill/>
          </p:spPr>
          <p:txBody>
            <a:bodyPr wrap="square" rtlCol="0">
              <a:spAutoFit/>
            </a:bodyPr>
            <a:lstStyle/>
            <a:p>
              <a:pPr algn="r"/>
              <a:r>
                <a:rPr lang="en-US" sz="1400" b="1" dirty="0">
                  <a:latin typeface="Arial" panose="020B0604020202020204" pitchFamily="34" charset="0"/>
                  <a:ea typeface="Calibri" panose="020F0502020204030204" pitchFamily="34" charset="0"/>
                  <a:cs typeface="Arial" panose="020B0604020202020204" pitchFamily="34" charset="0"/>
                </a:rPr>
                <a:t>Cr</a:t>
              </a:r>
            </a:p>
          </p:txBody>
        </p:sp>
      </p:grpSp>
      <p:pic>
        <p:nvPicPr>
          <p:cNvPr id="8" name="Picture 7" descr="A graph of different colored bars&#10;&#10;Description automatically generated">
            <a:extLst>
              <a:ext uri="{FF2B5EF4-FFF2-40B4-BE49-F238E27FC236}">
                <a16:creationId xmlns:a16="http://schemas.microsoft.com/office/drawing/2014/main" id="{8BABEA3A-1E8E-BD90-B6EA-1FEF1D7FCA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44" y="610771"/>
            <a:ext cx="4281729" cy="3229383"/>
          </a:xfrm>
          <a:prstGeom prst="rect">
            <a:avLst/>
          </a:prstGeom>
        </p:spPr>
      </p:pic>
      <p:graphicFrame>
        <p:nvGraphicFramePr>
          <p:cNvPr id="9" name="Table 8">
            <a:extLst>
              <a:ext uri="{FF2B5EF4-FFF2-40B4-BE49-F238E27FC236}">
                <a16:creationId xmlns:a16="http://schemas.microsoft.com/office/drawing/2014/main" id="{90017EEC-4BC2-35D0-BC05-06C19F38D591}"/>
              </a:ext>
            </a:extLst>
          </p:cNvPr>
          <p:cNvGraphicFramePr>
            <a:graphicFrameLocks noGrp="1"/>
          </p:cNvGraphicFramePr>
          <p:nvPr/>
        </p:nvGraphicFramePr>
        <p:xfrm>
          <a:off x="253182" y="4059872"/>
          <a:ext cx="5018802" cy="2479040"/>
        </p:xfrm>
        <a:graphic>
          <a:graphicData uri="http://schemas.openxmlformats.org/drawingml/2006/table">
            <a:tbl>
              <a:tblPr firstRow="1" bandRow="1">
                <a:tableStyleId>{5940675A-B579-460E-94D1-54222C63F5DA}</a:tableStyleId>
              </a:tblPr>
              <a:tblGrid>
                <a:gridCol w="2509401">
                  <a:extLst>
                    <a:ext uri="{9D8B030D-6E8A-4147-A177-3AD203B41FA5}">
                      <a16:colId xmlns:a16="http://schemas.microsoft.com/office/drawing/2014/main" val="1632810958"/>
                    </a:ext>
                  </a:extLst>
                </a:gridCol>
                <a:gridCol w="2509401">
                  <a:extLst>
                    <a:ext uri="{9D8B030D-6E8A-4147-A177-3AD203B41FA5}">
                      <a16:colId xmlns:a16="http://schemas.microsoft.com/office/drawing/2014/main" val="2552704331"/>
                    </a:ext>
                  </a:extLst>
                </a:gridCol>
              </a:tblGrid>
              <a:tr h="370840">
                <a:tc>
                  <a:txBody>
                    <a:bodyPr/>
                    <a:lstStyle/>
                    <a:p>
                      <a:pPr algn="ctr"/>
                      <a:r>
                        <a:rPr lang="en-US" sz="1600" b="1" dirty="0">
                          <a:latin typeface="Arial" panose="020B0604020202020204" pitchFamily="34" charset="0"/>
                          <a:cs typeface="Arial" panose="020B0604020202020204" pitchFamily="34" charset="0"/>
                        </a:rPr>
                        <a:t>Upstream</a:t>
                      </a:r>
                    </a:p>
                  </a:txBody>
                  <a:tcPr/>
                </a:tc>
                <a:tc>
                  <a:txBody>
                    <a:bodyPr/>
                    <a:lstStyle/>
                    <a:p>
                      <a:pPr algn="ctr"/>
                      <a:r>
                        <a:rPr lang="en-US" sz="1600" b="1" dirty="0">
                          <a:latin typeface="Arial" panose="020B0604020202020204" pitchFamily="34" charset="0"/>
                          <a:cs typeface="Arial" panose="020B0604020202020204" pitchFamily="34" charset="0"/>
                        </a:rPr>
                        <a:t>Downstream</a:t>
                      </a:r>
                    </a:p>
                  </a:txBody>
                  <a:tcPr/>
                </a:tc>
                <a:extLst>
                  <a:ext uri="{0D108BD9-81ED-4DB2-BD59-A6C34878D82A}">
                    <a16:rowId xmlns:a16="http://schemas.microsoft.com/office/drawing/2014/main" val="3927245651"/>
                  </a:ext>
                </a:extLst>
              </a:tr>
              <a:tr h="370840">
                <a:tc>
                  <a:txBody>
                    <a:bodyPr/>
                    <a:lstStyle/>
                    <a:p>
                      <a:pPr algn="ctr"/>
                      <a:r>
                        <a:rPr lang="en-US" sz="1600" dirty="0">
                          <a:latin typeface="Arial" panose="020B0604020202020204" pitchFamily="34" charset="0"/>
                          <a:cs typeface="Arial" panose="020B0604020202020204" pitchFamily="34" charset="0"/>
                        </a:rPr>
                        <a:t>Precipitation layer ~13.80 </a:t>
                      </a:r>
                      <a:r>
                        <a:rPr lang="el-GR" sz="1600" dirty="0">
                          <a:latin typeface="Arial" panose="020B0604020202020204" pitchFamily="34" charset="0"/>
                          <a:cs typeface="Arial" panose="020B0604020202020204" pitchFamily="34" charset="0"/>
                        </a:rPr>
                        <a:t>μ</a:t>
                      </a:r>
                      <a:r>
                        <a:rPr lang="en-US" sz="1600" dirty="0">
                          <a:latin typeface="Arial" panose="020B0604020202020204" pitchFamily="34" charset="0"/>
                          <a:cs typeface="Arial" panose="020B0604020202020204" pitchFamily="34" charset="0"/>
                        </a:rPr>
                        <a:t>m </a:t>
                      </a:r>
                    </a:p>
                  </a:txBody>
                  <a:tcPr anchor="ctr"/>
                </a:tc>
                <a:tc>
                  <a:txBody>
                    <a:bodyPr/>
                    <a:lstStyle/>
                    <a:p>
                      <a:pPr algn="ctr"/>
                      <a:r>
                        <a:rPr lang="en-US" sz="1600" dirty="0">
                          <a:latin typeface="Arial" panose="020B0604020202020204" pitchFamily="34" charset="0"/>
                          <a:cs typeface="Arial" panose="020B0604020202020204" pitchFamily="34" charset="0"/>
                        </a:rPr>
                        <a:t>No precipitation layer</a:t>
                      </a:r>
                    </a:p>
                  </a:txBody>
                  <a:tcPr anchor="ctr"/>
                </a:tc>
                <a:extLst>
                  <a:ext uri="{0D108BD9-81ED-4DB2-BD59-A6C34878D82A}">
                    <a16:rowId xmlns:a16="http://schemas.microsoft.com/office/drawing/2014/main" val="3919911752"/>
                  </a:ext>
                </a:extLst>
              </a:tr>
              <a:tr h="370840">
                <a:tc>
                  <a:txBody>
                    <a:bodyPr/>
                    <a:lstStyle/>
                    <a:p>
                      <a:pPr algn="ctr"/>
                      <a:r>
                        <a:rPr lang="en-US" sz="1600" dirty="0">
                          <a:latin typeface="Arial" panose="020B0604020202020204" pitchFamily="34" charset="0"/>
                          <a:cs typeface="Arial" panose="020B0604020202020204" pitchFamily="34" charset="0"/>
                        </a:rPr>
                        <a:t>Depleted region ~49.26 </a:t>
                      </a:r>
                      <a:r>
                        <a:rPr lang="el-GR" sz="1600" dirty="0">
                          <a:latin typeface="Arial" panose="020B0604020202020204" pitchFamily="34" charset="0"/>
                          <a:cs typeface="Arial" panose="020B0604020202020204" pitchFamily="34" charset="0"/>
                        </a:rPr>
                        <a:t>μ</a:t>
                      </a:r>
                      <a:r>
                        <a:rPr lang="en-US" sz="1600" dirty="0">
                          <a:latin typeface="Arial" panose="020B0604020202020204" pitchFamily="34" charset="0"/>
                          <a:cs typeface="Arial" panose="020B0604020202020204" pitchFamily="34" charset="0"/>
                        </a:rPr>
                        <a:t>m</a:t>
                      </a:r>
                    </a:p>
                  </a:txBody>
                  <a:tcPr anchor="ctr"/>
                </a:tc>
                <a:tc>
                  <a:txBody>
                    <a:bodyPr/>
                    <a:lstStyle/>
                    <a:p>
                      <a:pPr algn="ctr"/>
                      <a:r>
                        <a:rPr lang="en-US" sz="1600" dirty="0">
                          <a:latin typeface="Arial" panose="020B0604020202020204" pitchFamily="34" charset="0"/>
                          <a:cs typeface="Arial" panose="020B0604020202020204" pitchFamily="34" charset="0"/>
                        </a:rPr>
                        <a:t>Depleted region ~55.06 </a:t>
                      </a:r>
                      <a:r>
                        <a:rPr lang="el-GR" sz="1600" dirty="0">
                          <a:latin typeface="Arial" panose="020B0604020202020204" pitchFamily="34" charset="0"/>
                          <a:cs typeface="Arial" panose="020B0604020202020204" pitchFamily="34" charset="0"/>
                        </a:rPr>
                        <a:t>μ</a:t>
                      </a:r>
                      <a:r>
                        <a:rPr lang="en-US" sz="1600" dirty="0">
                          <a:latin typeface="Arial" panose="020B0604020202020204" pitchFamily="34" charset="0"/>
                          <a:cs typeface="Arial" panose="020B0604020202020204" pitchFamily="34" charset="0"/>
                        </a:rPr>
                        <a:t>m</a:t>
                      </a:r>
                    </a:p>
                  </a:txBody>
                  <a:tcPr anchor="ctr"/>
                </a:tc>
                <a:extLst>
                  <a:ext uri="{0D108BD9-81ED-4DB2-BD59-A6C34878D82A}">
                    <a16:rowId xmlns:a16="http://schemas.microsoft.com/office/drawing/2014/main" val="1321196445"/>
                  </a:ext>
                </a:extLst>
              </a:tr>
              <a:tr h="370840">
                <a:tc>
                  <a:txBody>
                    <a:bodyPr/>
                    <a:lstStyle/>
                    <a:p>
                      <a:pPr algn="ctr"/>
                      <a:r>
                        <a:rPr lang="en-US" sz="1600" dirty="0">
                          <a:latin typeface="Arial" panose="020B0604020202020204" pitchFamily="34" charset="0"/>
                          <a:cs typeface="Arial" panose="020B0604020202020204" pitchFamily="34" charset="0"/>
                        </a:rPr>
                        <a:t>Flat</a:t>
                      </a:r>
                    </a:p>
                  </a:txBody>
                  <a:tcPr anchor="ctr"/>
                </a:tc>
                <a:tc>
                  <a:txBody>
                    <a:bodyPr/>
                    <a:lstStyle/>
                    <a:p>
                      <a:pPr algn="ctr"/>
                      <a:r>
                        <a:rPr lang="en-US" sz="1600" dirty="0">
                          <a:latin typeface="Arial" panose="020B0604020202020204" pitchFamily="34" charset="0"/>
                          <a:cs typeface="Arial" panose="020B0604020202020204" pitchFamily="34" charset="0"/>
                        </a:rPr>
                        <a:t>Dimple-like structures</a:t>
                      </a:r>
                    </a:p>
                  </a:txBody>
                  <a:tcPr anchor="ctr"/>
                </a:tc>
                <a:extLst>
                  <a:ext uri="{0D108BD9-81ED-4DB2-BD59-A6C34878D82A}">
                    <a16:rowId xmlns:a16="http://schemas.microsoft.com/office/drawing/2014/main" val="395073384"/>
                  </a:ext>
                </a:extLst>
              </a:tr>
              <a:tr h="370840">
                <a:tc>
                  <a:txBody>
                    <a:bodyPr/>
                    <a:lstStyle/>
                    <a:p>
                      <a:pPr algn="ctr"/>
                      <a:r>
                        <a:rPr lang="en-US" sz="1600" dirty="0">
                          <a:latin typeface="Arial" panose="020B0604020202020204" pitchFamily="34" charset="0"/>
                          <a:cs typeface="Arial" panose="020B0604020202020204" pitchFamily="34" charset="0"/>
                        </a:rPr>
                        <a:t>Cavities were formed</a:t>
                      </a:r>
                    </a:p>
                  </a:txBody>
                  <a:tcPr anchor="ctr"/>
                </a:tc>
                <a:tc>
                  <a:txBody>
                    <a:bodyPr/>
                    <a:lstStyle/>
                    <a:p>
                      <a:pPr algn="ctr"/>
                      <a:r>
                        <a:rPr lang="en-US" sz="1600" dirty="0">
                          <a:latin typeface="Arial" panose="020B0604020202020204" pitchFamily="34" charset="0"/>
                          <a:cs typeface="Arial" panose="020B0604020202020204" pitchFamily="34" charset="0"/>
                        </a:rPr>
                        <a:t>Precipitations diffused into cavities/pores</a:t>
                      </a:r>
                    </a:p>
                  </a:txBody>
                  <a:tcPr anchor="ctr"/>
                </a:tc>
                <a:extLst>
                  <a:ext uri="{0D108BD9-81ED-4DB2-BD59-A6C34878D82A}">
                    <a16:rowId xmlns:a16="http://schemas.microsoft.com/office/drawing/2014/main" val="3976288181"/>
                  </a:ext>
                </a:extLst>
              </a:tr>
            </a:tbl>
          </a:graphicData>
        </a:graphic>
      </p:graphicFrame>
    </p:spTree>
    <p:extLst>
      <p:ext uri="{BB962C8B-B14F-4D97-AF65-F5344CB8AC3E}">
        <p14:creationId xmlns:p14="http://schemas.microsoft.com/office/powerpoint/2010/main" val="3008105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D3A3927-3711-6A36-CFC7-9DC2CAF2B557}"/>
              </a:ext>
            </a:extLst>
          </p:cNvPr>
          <p:cNvSpPr>
            <a:spLocks noGrp="1"/>
          </p:cNvSpPr>
          <p:nvPr>
            <p:ph type="sldNum" sz="quarter" idx="12"/>
          </p:nvPr>
        </p:nvSpPr>
        <p:spPr/>
        <p:txBody>
          <a:bodyPr/>
          <a:lstStyle/>
          <a:p>
            <a:fld id="{6D06B1C6-968F-46DB-9321-C70019C74DAE}" type="slidenum">
              <a:rPr lang="en-US" smtClean="0"/>
              <a:t>19</a:t>
            </a:fld>
            <a:endParaRPr lang="en-US"/>
          </a:p>
        </p:txBody>
      </p:sp>
      <p:pic>
        <p:nvPicPr>
          <p:cNvPr id="5" name="コンテンツ プレースホルダー 3">
            <a:extLst>
              <a:ext uri="{FF2B5EF4-FFF2-40B4-BE49-F238E27FC236}">
                <a16:creationId xmlns:a16="http://schemas.microsoft.com/office/drawing/2014/main" id="{C9E923E7-033E-8AD0-0BEE-37818A5D435B}"/>
              </a:ext>
            </a:extLst>
          </p:cNvPr>
          <p:cNvPicPr>
            <a:picLocks noGrp="1" noChangeAspect="1"/>
          </p:cNvPicPr>
          <p:nvPr>
            <p:ph idx="1"/>
          </p:nvPr>
        </p:nvPicPr>
        <p:blipFill>
          <a:blip r:embed="rId2"/>
          <a:stretch>
            <a:fillRect/>
          </a:stretch>
        </p:blipFill>
        <p:spPr>
          <a:xfrm>
            <a:off x="667704" y="2387045"/>
            <a:ext cx="6037895" cy="3273712"/>
          </a:xfrm>
          <a:prstGeom prst="rect">
            <a:avLst/>
          </a:prstGeom>
        </p:spPr>
      </p:pic>
      <p:sp>
        <p:nvSpPr>
          <p:cNvPr id="6" name="正方形/長方形 5">
            <a:extLst>
              <a:ext uri="{FF2B5EF4-FFF2-40B4-BE49-F238E27FC236}">
                <a16:creationId xmlns:a16="http://schemas.microsoft.com/office/drawing/2014/main" id="{BD106EE1-5C59-D55D-FBF6-804144391566}"/>
              </a:ext>
            </a:extLst>
          </p:cNvPr>
          <p:cNvSpPr/>
          <p:nvPr/>
        </p:nvSpPr>
        <p:spPr>
          <a:xfrm>
            <a:off x="364947" y="6107643"/>
            <a:ext cx="11462106" cy="646331"/>
          </a:xfrm>
          <a:prstGeom prst="rect">
            <a:avLst/>
          </a:prstGeom>
        </p:spPr>
        <p:txBody>
          <a:bodyPr wrap="square">
            <a:spAutoFit/>
          </a:bodyPr>
          <a:lstStyle/>
          <a:p>
            <a:r>
              <a:rPr lang="en-US" altLang="ja-JP" dirty="0"/>
              <a:t>[1]	M. </a:t>
            </a:r>
            <a:r>
              <a:rPr lang="en-US" altLang="ja-JP" dirty="0" err="1"/>
              <a:t>Spychalski</a:t>
            </a:r>
            <a:r>
              <a:rPr lang="en-US" altLang="ja-JP" dirty="0"/>
              <a:t> </a:t>
            </a:r>
            <a:r>
              <a:rPr lang="en-US" altLang="ja-JP" i="1" dirty="0"/>
              <a:t>et al.</a:t>
            </a:r>
            <a:r>
              <a:rPr lang="en-US" altLang="ja-JP" dirty="0"/>
              <a:t>, “Tungsten Langmuir probes from JET-with the ITER-Like Wall: Assessment of mechanical properties by </a:t>
            </a:r>
            <a:r>
              <a:rPr lang="en-US" altLang="ja-JP" dirty="0" err="1"/>
              <a:t>nano</a:t>
            </a:r>
            <a:r>
              <a:rPr lang="en-US" altLang="ja-JP" dirty="0"/>
              <a:t>-indentation,” </a:t>
            </a:r>
            <a:r>
              <a:rPr lang="en-US" altLang="ja-JP" i="1" dirty="0"/>
              <a:t>Phys. Scr.</a:t>
            </a:r>
            <a:r>
              <a:rPr lang="en-US" altLang="ja-JP" dirty="0"/>
              <a:t>, vol. 96, no. 12, 2021.</a:t>
            </a:r>
            <a:endParaRPr lang="ja-JP" altLang="en-US" dirty="0"/>
          </a:p>
        </p:txBody>
      </p:sp>
      <p:pic>
        <p:nvPicPr>
          <p:cNvPr id="7" name="図 6">
            <a:extLst>
              <a:ext uri="{FF2B5EF4-FFF2-40B4-BE49-F238E27FC236}">
                <a16:creationId xmlns:a16="http://schemas.microsoft.com/office/drawing/2014/main" id="{3933D1F1-6740-E964-584B-7ECD5D5C8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9948" y="567677"/>
            <a:ext cx="4115589" cy="5112207"/>
          </a:xfrm>
          <a:prstGeom prst="rect">
            <a:avLst/>
          </a:prstGeom>
        </p:spPr>
      </p:pic>
      <p:sp>
        <p:nvSpPr>
          <p:cNvPr id="8" name="コンテンツ プレースホルダー 2">
            <a:extLst>
              <a:ext uri="{FF2B5EF4-FFF2-40B4-BE49-F238E27FC236}">
                <a16:creationId xmlns:a16="http://schemas.microsoft.com/office/drawing/2014/main" id="{7DCFB6B2-4E1E-A254-C508-DB886C4B1B10}"/>
              </a:ext>
            </a:extLst>
          </p:cNvPr>
          <p:cNvSpPr txBox="1">
            <a:spLocks/>
          </p:cNvSpPr>
          <p:nvPr/>
        </p:nvSpPr>
        <p:spPr>
          <a:xfrm>
            <a:off x="189948" y="440638"/>
            <a:ext cx="7239000" cy="1805354"/>
          </a:xfrm>
          <a:prstGeom prst="rect">
            <a:avLst/>
          </a:prstGeom>
        </p:spPr>
        <p:txBody>
          <a:bodyPr vert="horz" lIns="91440" tIns="45720" rIns="91440" bIns="45720" rtlCol="0">
            <a:normAutofit lnSpcReduction="10000"/>
          </a:bodyPr>
          <a:lstStyle>
            <a:lvl1pPr marL="342898" indent="-342898" algn="l" defTabSz="914395" rtl="0" eaLnBrk="1" latinLnBrk="0" hangingPunct="1">
              <a:spcBef>
                <a:spcPct val="20000"/>
              </a:spcBef>
              <a:buFontTx/>
              <a:buBlip>
                <a:blip r:embed="rId4"/>
              </a:buBlip>
              <a:defRPr kumimoji="1" sz="2000" kern="1200">
                <a:solidFill>
                  <a:schemeClr val="tx1"/>
                </a:solidFill>
                <a:latin typeface="+mn-lt"/>
                <a:ea typeface="+mn-ea"/>
                <a:cs typeface="+mn-cs"/>
              </a:defRPr>
            </a:lvl1pPr>
            <a:lvl2pPr marL="742946" indent="-285748" algn="l" defTabSz="914395" rtl="0" eaLnBrk="1" latinLnBrk="0" hangingPunct="1">
              <a:spcBef>
                <a:spcPct val="20000"/>
              </a:spcBef>
              <a:buFont typeface="Wingdings" pitchFamily="2" charset="2"/>
              <a:buChar char="Ø"/>
              <a:defRPr kumimoji="1" sz="1800" kern="1200">
                <a:solidFill>
                  <a:schemeClr val="tx1"/>
                </a:solidFill>
                <a:latin typeface="+mn-lt"/>
                <a:ea typeface="+mn-ea"/>
                <a:cs typeface="+mn-cs"/>
              </a:defRPr>
            </a:lvl2pPr>
            <a:lvl3pPr marL="1142993" indent="-228598" algn="l" defTabSz="914395" rtl="0" eaLnBrk="1" latinLnBrk="0" hangingPunct="1">
              <a:spcBef>
                <a:spcPct val="20000"/>
              </a:spcBef>
              <a:buFont typeface="Wingdings" pitchFamily="2" charset="2"/>
              <a:buChar char="Ø"/>
              <a:defRPr kumimoji="1" sz="1800" kern="1200">
                <a:solidFill>
                  <a:schemeClr val="tx1"/>
                </a:solidFill>
                <a:latin typeface="+mn-lt"/>
                <a:ea typeface="+mn-ea"/>
                <a:cs typeface="+mn-cs"/>
              </a:defRPr>
            </a:lvl3pPr>
            <a:lvl4pPr marL="1600191" indent="-228598" algn="l" defTabSz="914395" rtl="0" eaLnBrk="1" latinLnBrk="0" hangingPunct="1">
              <a:spcBef>
                <a:spcPct val="20000"/>
              </a:spcBef>
              <a:buFont typeface="Wingdings" pitchFamily="2" charset="2"/>
              <a:buChar char="Ø"/>
              <a:defRPr kumimoji="1" sz="1600" kern="1200">
                <a:solidFill>
                  <a:schemeClr val="tx1"/>
                </a:solidFill>
                <a:latin typeface="+mn-lt"/>
                <a:ea typeface="+mn-ea"/>
                <a:cs typeface="+mn-cs"/>
              </a:defRPr>
            </a:lvl4pPr>
            <a:lvl5pPr marL="2057388" indent="-228598" algn="l" defTabSz="914395" rtl="0" eaLnBrk="1" latinLnBrk="0" hangingPunct="1">
              <a:spcBef>
                <a:spcPct val="20000"/>
              </a:spcBef>
              <a:buFont typeface="Wingdings" pitchFamily="2" charset="2"/>
              <a:buChar char="Ø"/>
              <a:defRPr kumimoji="1" sz="1400" kern="1200">
                <a:solidFill>
                  <a:schemeClr val="tx1"/>
                </a:solidFill>
                <a:latin typeface="+mn-lt"/>
                <a:ea typeface="+mn-ea"/>
                <a:cs typeface="+mn-cs"/>
              </a:defRPr>
            </a:lvl5pPr>
            <a:lvl6pPr marL="2514585"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dirty="0"/>
              <a:t>The divertor in JET-ILW is rectangular, as shown on the right.</a:t>
            </a:r>
          </a:p>
          <a:p>
            <a:r>
              <a:rPr lang="en-US" altLang="ja-JP" dirty="0"/>
              <a:t>The effective area of the diverter is complicated, but it can be approximated as approximately the same as the area of the rectangle,</a:t>
            </a:r>
            <a:br>
              <a:rPr lang="en-US" altLang="ja-JP" dirty="0"/>
            </a:br>
            <a:br>
              <a:rPr lang="en-US" altLang="ja-JP" dirty="0"/>
            </a:br>
            <a:r>
              <a:rPr lang="en-US" altLang="ja-JP" dirty="0"/>
              <a:t>0.1</a:t>
            </a:r>
            <a:r>
              <a:rPr lang="ja-JP" altLang="en-US" dirty="0"/>
              <a:t> </a:t>
            </a:r>
            <a:r>
              <a:rPr lang="en-US" altLang="ja-JP" dirty="0"/>
              <a:t>A</a:t>
            </a:r>
            <a:r>
              <a:rPr lang="ja-JP" altLang="en-US" dirty="0"/>
              <a:t> </a:t>
            </a:r>
            <a:r>
              <a:rPr lang="en-US" altLang="ja-JP" dirty="0"/>
              <a:t>/ (0.6</a:t>
            </a:r>
            <a:r>
              <a:rPr lang="ja-JP" altLang="en-US" dirty="0"/>
              <a:t> </a:t>
            </a:r>
            <a:r>
              <a:rPr lang="en-US" altLang="ja-JP" dirty="0"/>
              <a:t>x 0.2 cm) = 0.83 A/cm</a:t>
            </a:r>
            <a:r>
              <a:rPr lang="en-US" altLang="ja-JP" baseline="30000" dirty="0"/>
              <a:t>2</a:t>
            </a:r>
          </a:p>
          <a:p>
            <a:pPr lvl="1"/>
            <a:endParaRPr lang="en-US" altLang="ja-JP" dirty="0"/>
          </a:p>
        </p:txBody>
      </p:sp>
    </p:spTree>
    <p:extLst>
      <p:ext uri="{BB962C8B-B14F-4D97-AF65-F5344CB8AC3E}">
        <p14:creationId xmlns:p14="http://schemas.microsoft.com/office/powerpoint/2010/main" val="3040919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21800" y="98401"/>
            <a:ext cx="2743200" cy="365125"/>
          </a:xfrm>
        </p:spPr>
        <p:txBody>
          <a:bodyPr/>
          <a:lstStyle/>
          <a:p>
            <a:fld id="{6D06B1C6-968F-46DB-9321-C70019C74DAE}" type="slidenum">
              <a:rPr lang="en-US" smtClean="0"/>
              <a:t>2</a:t>
            </a:fld>
            <a:endParaRPr lang="en-US" dirty="0"/>
          </a:p>
        </p:txBody>
      </p:sp>
      <p:sp>
        <p:nvSpPr>
          <p:cNvPr id="5" name="テキスト ボックス 4">
            <a:extLst>
              <a:ext uri="{FF2B5EF4-FFF2-40B4-BE49-F238E27FC236}">
                <a16:creationId xmlns:a16="http://schemas.microsoft.com/office/drawing/2014/main" id="{56E0FB8E-4E70-4C99-BC55-3EF4D7B20FC3}"/>
              </a:ext>
            </a:extLst>
          </p:cNvPr>
          <p:cNvSpPr txBox="1"/>
          <p:nvPr/>
        </p:nvSpPr>
        <p:spPr>
          <a:xfrm>
            <a:off x="346229" y="126089"/>
            <a:ext cx="2474136" cy="461665"/>
          </a:xfrm>
          <a:prstGeom prst="rect">
            <a:avLst/>
          </a:prstGeom>
          <a:solidFill>
            <a:schemeClr val="accent6">
              <a:lumMod val="20000"/>
              <a:lumOff val="80000"/>
            </a:schemeClr>
          </a:solidFill>
        </p:spPr>
        <p:txBody>
          <a:bodyPr wrap="square" rtlCol="0">
            <a:spAutoFit/>
          </a:bodyPr>
          <a:lstStyle/>
          <a:p>
            <a:pPr algn="ctr"/>
            <a:r>
              <a:rPr kumimoji="1" lang="en-US" altLang="ja-JP" sz="2400" b="1" dirty="0">
                <a:latin typeface="Arial" panose="020B0604020202020204" pitchFamily="34" charset="0"/>
                <a:cs typeface="Arial" panose="020B0604020202020204" pitchFamily="34" charset="0"/>
              </a:rPr>
              <a:t>Introduction</a:t>
            </a:r>
            <a:endParaRPr kumimoji="1" lang="ja-JP" altLang="en-US" sz="2400" b="1"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78E9C1B7-0B42-4B37-8AD4-3F96961859F6}"/>
              </a:ext>
            </a:extLst>
          </p:cNvPr>
          <p:cNvSpPr txBox="1"/>
          <p:nvPr/>
        </p:nvSpPr>
        <p:spPr>
          <a:xfrm>
            <a:off x="361025" y="704422"/>
            <a:ext cx="11469950" cy="1569660"/>
          </a:xfrm>
          <a:prstGeom prst="rect">
            <a:avLst/>
          </a:prstGeom>
          <a:noFill/>
        </p:spPr>
        <p:txBody>
          <a:bodyPr wrap="square" rtlCol="0">
            <a:spAutoFit/>
          </a:bodyPr>
          <a:lstStyle/>
          <a:p>
            <a:pPr algn="just"/>
            <a:r>
              <a:rPr kumimoji="1" lang="en-US" altLang="ja-JP" sz="2400" dirty="0">
                <a:latin typeface="Arial" panose="020B0604020202020204" pitchFamily="34" charset="0"/>
                <a:cs typeface="Arial" panose="020B0604020202020204" pitchFamily="34" charset="0"/>
              </a:rPr>
              <a:t>Liquid lead (</a:t>
            </a:r>
            <a:r>
              <a:rPr kumimoji="1" lang="en-US" altLang="ja-JP" sz="2400" dirty="0" err="1">
                <a:latin typeface="Arial" panose="020B0604020202020204" pitchFamily="34" charset="0"/>
                <a:cs typeface="Arial" panose="020B0604020202020204" pitchFamily="34" charset="0"/>
              </a:rPr>
              <a:t>Pb</a:t>
            </a:r>
            <a:r>
              <a:rPr kumimoji="1" lang="en-US" altLang="ja-JP" sz="2400" dirty="0">
                <a:latin typeface="Arial" panose="020B0604020202020204" pitchFamily="34" charset="0"/>
                <a:cs typeface="Arial" panose="020B0604020202020204" pitchFamily="34" charset="0"/>
              </a:rPr>
              <a:t>) and its alloy have been proposed as a spallation target of accelerator driven systems (ADSs),  a coolant of fast reactors (FRs) and a tritium breeder of fusion reactors. The chemical compatibility of liquid </a:t>
            </a:r>
            <a:r>
              <a:rPr kumimoji="1" lang="en-US" altLang="ja-JP" sz="2400" dirty="0" err="1">
                <a:latin typeface="Arial" panose="020B0604020202020204" pitchFamily="34" charset="0"/>
                <a:cs typeface="Arial" panose="020B0604020202020204" pitchFamily="34" charset="0"/>
              </a:rPr>
              <a:t>Pb</a:t>
            </a:r>
            <a:r>
              <a:rPr kumimoji="1" lang="en-US" altLang="ja-JP" sz="2400" dirty="0">
                <a:latin typeface="Arial" panose="020B0604020202020204" pitchFamily="34" charset="0"/>
                <a:cs typeface="Arial" panose="020B0604020202020204" pitchFamily="34" charset="0"/>
              </a:rPr>
              <a:t> with structural materials is one of the important issues to be addressed.</a:t>
            </a:r>
            <a:endParaRPr kumimoji="1" lang="ja-JP" altLang="en-US" sz="2400"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id="{F636C904-1B28-47AB-A20C-95C19B6CEFCC}"/>
              </a:ext>
            </a:extLst>
          </p:cNvPr>
          <p:cNvSpPr/>
          <p:nvPr/>
        </p:nvSpPr>
        <p:spPr>
          <a:xfrm>
            <a:off x="346228" y="2455694"/>
            <a:ext cx="7790239" cy="830997"/>
          </a:xfrm>
          <a:prstGeom prst="rect">
            <a:avLst/>
          </a:prstGeom>
          <a:solidFill>
            <a:schemeClr val="accent6">
              <a:lumMod val="20000"/>
              <a:lumOff val="80000"/>
            </a:schemeClr>
          </a:solidFill>
        </p:spPr>
        <p:txBody>
          <a:bodyPr wrap="square">
            <a:spAutoFit/>
          </a:bodyPr>
          <a:lstStyle/>
          <a:p>
            <a:r>
              <a:rPr kumimoji="1" lang="en-US" altLang="ja-JP" sz="2400" b="1" dirty="0">
                <a:latin typeface="Arial" panose="020B0604020202020204" pitchFamily="34" charset="0"/>
                <a:cs typeface="Arial" panose="020B0604020202020204" pitchFamily="34" charset="0"/>
              </a:rPr>
              <a:t>Corrosion behaviors of austenitic steels </a:t>
            </a:r>
          </a:p>
          <a:p>
            <a:r>
              <a:rPr kumimoji="1" lang="en-US" altLang="ja-JP" sz="2400" b="1" dirty="0">
                <a:latin typeface="Arial" panose="020B0604020202020204" pitchFamily="34" charset="0"/>
                <a:cs typeface="Arial" panose="020B0604020202020204" pitchFamily="34" charset="0"/>
              </a:rPr>
              <a:t>in heavy liquid metal coolants (HLMCs) </a:t>
            </a:r>
            <a:r>
              <a:rPr kumimoji="1" lang="en-US" altLang="ja-JP" sz="2400" b="1" dirty="0" err="1">
                <a:latin typeface="Arial" panose="020B0604020202020204" pitchFamily="34" charset="0"/>
                <a:cs typeface="Arial" panose="020B0604020202020204" pitchFamily="34" charset="0"/>
              </a:rPr>
              <a:t>Pb</a:t>
            </a:r>
            <a:r>
              <a:rPr kumimoji="1" lang="en-US" altLang="ja-JP" sz="2400" b="1" dirty="0">
                <a:latin typeface="Arial" panose="020B0604020202020204" pitchFamily="34" charset="0"/>
                <a:cs typeface="Arial" panose="020B0604020202020204" pitchFamily="34" charset="0"/>
              </a:rPr>
              <a:t> and LBE</a:t>
            </a:r>
            <a:endParaRPr lang="ja-JP" altLang="en-US" sz="2400" b="1" dirty="0"/>
          </a:p>
        </p:txBody>
      </p:sp>
      <p:sp>
        <p:nvSpPr>
          <p:cNvPr id="8" name="正方形/長方形 7">
            <a:extLst>
              <a:ext uri="{FF2B5EF4-FFF2-40B4-BE49-F238E27FC236}">
                <a16:creationId xmlns:a16="http://schemas.microsoft.com/office/drawing/2014/main" id="{F636C904-1B28-47AB-A20C-95C19B6CEFCC}"/>
              </a:ext>
            </a:extLst>
          </p:cNvPr>
          <p:cNvSpPr/>
          <p:nvPr/>
        </p:nvSpPr>
        <p:spPr>
          <a:xfrm>
            <a:off x="361025" y="3408450"/>
            <a:ext cx="7775442" cy="3416320"/>
          </a:xfrm>
          <a:prstGeom prst="rect">
            <a:avLst/>
          </a:prstGeom>
          <a:noFill/>
        </p:spPr>
        <p:txBody>
          <a:bodyPr wrap="square">
            <a:spAutoFit/>
          </a:bodyPr>
          <a:lstStyle/>
          <a:p>
            <a:pPr marL="342900" indent="-342900" algn="just">
              <a:buFont typeface="Wingdings" panose="05000000000000000000" pitchFamily="2" charset="2"/>
              <a:buChar char="Ø"/>
            </a:pPr>
            <a:r>
              <a:rPr kumimoji="1" lang="en-US" altLang="ja-JP" sz="2400" dirty="0">
                <a:latin typeface="Arial" panose="020B0604020202020204" pitchFamily="34" charset="0"/>
                <a:cs typeface="Arial" panose="020B0604020202020204" pitchFamily="34" charset="0"/>
              </a:rPr>
              <a:t>Austenitic steels could cause a selective leaching of Ni and Cr in liquid LBE(</a:t>
            </a:r>
            <a:r>
              <a:rPr kumimoji="1" lang="en-US" altLang="ja-JP" sz="2400" i="1" dirty="0">
                <a:latin typeface="Arial" panose="020B0604020202020204" pitchFamily="34" charset="0"/>
                <a:cs typeface="Arial" panose="020B0604020202020204" pitchFamily="34" charset="0"/>
              </a:rPr>
              <a:t>C. </a:t>
            </a:r>
            <a:r>
              <a:rPr kumimoji="1" lang="en-US" altLang="ja-JP" sz="2400" i="1" dirty="0" err="1">
                <a:latin typeface="Arial" panose="020B0604020202020204" pitchFamily="34" charset="0"/>
                <a:cs typeface="Arial" panose="020B0604020202020204" pitchFamily="34" charset="0"/>
              </a:rPr>
              <a:t>Shroer</a:t>
            </a:r>
            <a:r>
              <a:rPr kumimoji="1" lang="en-US" altLang="ja-JP" sz="2400" i="1" dirty="0">
                <a:latin typeface="Arial" panose="020B0604020202020204" pitchFamily="34" charset="0"/>
                <a:cs typeface="Arial" panose="020B0604020202020204" pitchFamily="34" charset="0"/>
              </a:rPr>
              <a:t> et al., Corrosion Science 2014</a:t>
            </a:r>
            <a:r>
              <a:rPr kumimoji="1" lang="en-US" altLang="ja-JP" sz="2400" dirty="0">
                <a:latin typeface="Arial" panose="020B0604020202020204" pitchFamily="34" charset="0"/>
                <a:cs typeface="Arial" panose="020B0604020202020204" pitchFamily="34" charset="0"/>
              </a:rPr>
              <a:t>), since the solubility of these elements in liquid LBE was quite large at high temperature. </a:t>
            </a:r>
          </a:p>
          <a:p>
            <a:pPr marL="342900" indent="-342900" algn="just">
              <a:buFont typeface="Wingdings" panose="05000000000000000000" pitchFamily="2" charset="2"/>
              <a:buChar char="Ø"/>
            </a:pPr>
            <a:endParaRPr kumimoji="1" lang="en-US" altLang="ja-JP" sz="16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kumimoji="1" lang="en-US" altLang="ja-JP" sz="2400" dirty="0">
                <a:latin typeface="Arial" panose="020B0604020202020204" pitchFamily="34" charset="0"/>
                <a:cs typeface="Arial" panose="020B0604020202020204" pitchFamily="34" charset="0"/>
              </a:rPr>
              <a:t>The corrosion of austenitic steels in HLMC was mainly influenced by the temperature, flow velocity and oxygen concentration (G. </a:t>
            </a:r>
            <a:r>
              <a:rPr kumimoji="1" lang="en-US" altLang="ja-JP" sz="2400" dirty="0" err="1">
                <a:latin typeface="Arial" panose="020B0604020202020204" pitchFamily="34" charset="0"/>
                <a:cs typeface="Arial" panose="020B0604020202020204" pitchFamily="34" charset="0"/>
              </a:rPr>
              <a:t>Ilincev</a:t>
            </a:r>
            <a:r>
              <a:rPr kumimoji="1" lang="en-US" altLang="ja-JP" sz="2400" dirty="0">
                <a:latin typeface="Arial" panose="020B0604020202020204" pitchFamily="34" charset="0"/>
                <a:cs typeface="Arial" panose="020B0604020202020204" pitchFamily="34" charset="0"/>
              </a:rPr>
              <a:t> et al., </a:t>
            </a:r>
            <a:r>
              <a:rPr kumimoji="1" lang="en-US" altLang="ja-JP" sz="2400" dirty="0" err="1">
                <a:latin typeface="Arial" panose="020B0604020202020204" pitchFamily="34" charset="0"/>
                <a:cs typeface="Arial" panose="020B0604020202020204" pitchFamily="34" charset="0"/>
              </a:rPr>
              <a:t>Nucl</a:t>
            </a:r>
            <a:r>
              <a:rPr kumimoji="1" lang="en-US" altLang="ja-JP" sz="2400" dirty="0">
                <a:latin typeface="Arial" panose="020B0604020202020204" pitchFamily="34" charset="0"/>
                <a:cs typeface="Arial" panose="020B0604020202020204" pitchFamily="34" charset="0"/>
              </a:rPr>
              <a:t>. Eng. Des. 2006).</a:t>
            </a:r>
            <a:endParaRPr lang="ja-JP" altLang="en-US" sz="2400" dirty="0"/>
          </a:p>
        </p:txBody>
      </p:sp>
      <p:pic>
        <p:nvPicPr>
          <p:cNvPr id="9" name="図 8"/>
          <p:cNvPicPr>
            <a:picLocks noChangeAspect="1"/>
          </p:cNvPicPr>
          <p:nvPr/>
        </p:nvPicPr>
        <p:blipFill>
          <a:blip r:embed="rId2"/>
          <a:stretch>
            <a:fillRect/>
          </a:stretch>
        </p:blipFill>
        <p:spPr>
          <a:xfrm>
            <a:off x="8610600" y="3131177"/>
            <a:ext cx="3174750" cy="2513334"/>
          </a:xfrm>
          <a:prstGeom prst="rect">
            <a:avLst/>
          </a:prstGeom>
        </p:spPr>
      </p:pic>
      <p:sp>
        <p:nvSpPr>
          <p:cNvPr id="10" name="正方形/長方形 9">
            <a:extLst>
              <a:ext uri="{FF2B5EF4-FFF2-40B4-BE49-F238E27FC236}">
                <a16:creationId xmlns:a16="http://schemas.microsoft.com/office/drawing/2014/main" id="{76E915F7-874C-482A-A3C8-81A74B51C09C}"/>
              </a:ext>
            </a:extLst>
          </p:cNvPr>
          <p:cNvSpPr/>
          <p:nvPr/>
        </p:nvSpPr>
        <p:spPr>
          <a:xfrm>
            <a:off x="8468718" y="2102866"/>
            <a:ext cx="3602693" cy="369332"/>
          </a:xfrm>
          <a:prstGeom prst="rect">
            <a:avLst/>
          </a:prstGeom>
          <a:solidFill>
            <a:schemeClr val="accent6">
              <a:lumMod val="20000"/>
              <a:lumOff val="80000"/>
            </a:schemeClr>
          </a:solidFill>
        </p:spPr>
        <p:txBody>
          <a:bodyPr wrap="square">
            <a:spAutoFit/>
          </a:bodyPr>
          <a:lstStyle/>
          <a:p>
            <a:pPr algn="ctr"/>
            <a:r>
              <a:rPr lang="en-US" altLang="ja-JP" b="1" dirty="0">
                <a:latin typeface="Arial" panose="020B0604020202020204" pitchFamily="34" charset="0"/>
                <a:cs typeface="Arial" panose="020B0604020202020204" pitchFamily="34" charset="0"/>
              </a:rPr>
              <a:t>M. Kondo et al. JNST (2006</a:t>
            </a:r>
            <a:r>
              <a:rPr lang="ja-JP" altLang="en-US"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a:t>
            </a:r>
            <a:endParaRPr lang="ja-JP" altLang="en-US" b="1" dirty="0">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id="{A245EC03-FF97-4A30-916C-6B867E58156E}"/>
              </a:ext>
            </a:extLst>
          </p:cNvPr>
          <p:cNvSpPr/>
          <p:nvPr/>
        </p:nvSpPr>
        <p:spPr>
          <a:xfrm>
            <a:off x="8589308" y="2456810"/>
            <a:ext cx="3058851" cy="584775"/>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316 specimen after exposure </a:t>
            </a:r>
          </a:p>
          <a:p>
            <a:r>
              <a:rPr kumimoji="1" lang="en-US" altLang="ja-JP" sz="1600" b="1" dirty="0">
                <a:latin typeface="Arial" panose="020B0604020202020204" pitchFamily="34" charset="0"/>
                <a:cs typeface="Arial" panose="020B0604020202020204" pitchFamily="34" charset="0"/>
              </a:rPr>
              <a:t>to flowing LBE </a:t>
            </a:r>
            <a:endParaRPr lang="ja-JP" altLang="en-US" sz="1600" b="1" dirty="0"/>
          </a:p>
        </p:txBody>
      </p:sp>
      <p:sp>
        <p:nvSpPr>
          <p:cNvPr id="12" name="正方形/長方形 11"/>
          <p:cNvSpPr/>
          <p:nvPr/>
        </p:nvSpPr>
        <p:spPr>
          <a:xfrm>
            <a:off x="11312884" y="3598597"/>
            <a:ext cx="518091" cy="369332"/>
          </a:xfrm>
          <a:prstGeom prst="rect">
            <a:avLst/>
          </a:prstGeom>
        </p:spPr>
        <p:txBody>
          <a:bodyPr wrap="none">
            <a:spAutoFit/>
          </a:bodyPr>
          <a:lstStyle/>
          <a:p>
            <a:r>
              <a:rPr kumimoji="1" lang="en-US" altLang="ja-JP" dirty="0">
                <a:solidFill>
                  <a:schemeClr val="bg1"/>
                </a:solidFill>
                <a:latin typeface="Arial" panose="020B0604020202020204" pitchFamily="34" charset="0"/>
                <a:cs typeface="Arial" panose="020B0604020202020204" pitchFamily="34" charset="0"/>
              </a:rPr>
              <a:t>Fe </a:t>
            </a:r>
          </a:p>
        </p:txBody>
      </p:sp>
      <p:sp>
        <p:nvSpPr>
          <p:cNvPr id="13" name="テキスト ボックス 12">
            <a:extLst>
              <a:ext uri="{FF2B5EF4-FFF2-40B4-BE49-F238E27FC236}">
                <a16:creationId xmlns:a16="http://schemas.microsoft.com/office/drawing/2014/main" id="{C53195D9-5296-457F-B5C1-F660C2B4A26B}"/>
              </a:ext>
            </a:extLst>
          </p:cNvPr>
          <p:cNvSpPr txBox="1"/>
          <p:nvPr/>
        </p:nvSpPr>
        <p:spPr>
          <a:xfrm>
            <a:off x="8348131" y="6301550"/>
            <a:ext cx="3843869" cy="523220"/>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Fig. 1 Cross-sectional SEM/EDX analysis of 316 specimen after exposure to flowing LBE </a:t>
            </a:r>
            <a:endParaRPr lang="ja-JP" altLang="en-US" sz="1400" dirty="0"/>
          </a:p>
        </p:txBody>
      </p:sp>
      <p:sp>
        <p:nvSpPr>
          <p:cNvPr id="14" name="正方形/長方形 13">
            <a:extLst>
              <a:ext uri="{FF2B5EF4-FFF2-40B4-BE49-F238E27FC236}">
                <a16:creationId xmlns:a16="http://schemas.microsoft.com/office/drawing/2014/main" id="{DE072885-5B77-4681-815E-8A4ABE5AF95D}"/>
              </a:ext>
            </a:extLst>
          </p:cNvPr>
          <p:cNvSpPr/>
          <p:nvPr/>
        </p:nvSpPr>
        <p:spPr>
          <a:xfrm>
            <a:off x="9164635" y="5661775"/>
            <a:ext cx="2210862" cy="646331"/>
          </a:xfrm>
          <a:prstGeom prst="rect">
            <a:avLst/>
          </a:prstGeom>
        </p:spPr>
        <p:txBody>
          <a:bodyPr wrap="none">
            <a:spAutoFit/>
          </a:bodyPr>
          <a:lstStyle/>
          <a:p>
            <a:pPr algn="ctr"/>
            <a:r>
              <a:rPr kumimoji="1" lang="en-US" altLang="ja-JP" dirty="0">
                <a:latin typeface="Arial" panose="020B0604020202020204" pitchFamily="34" charset="0"/>
                <a:cs typeface="Arial" panose="020B0604020202020204" pitchFamily="34" charset="0"/>
              </a:rPr>
              <a:t>Depletion of Ni and </a:t>
            </a:r>
          </a:p>
          <a:p>
            <a:pPr algn="ctr"/>
            <a:r>
              <a:rPr lang="en-US" altLang="ja-JP" dirty="0"/>
              <a:t>penetration of LBE</a:t>
            </a:r>
            <a:endParaRPr lang="ja-JP" altLang="en-US" dirty="0"/>
          </a:p>
        </p:txBody>
      </p:sp>
      <p:cxnSp>
        <p:nvCxnSpPr>
          <p:cNvPr id="16" name="直線矢印コネクタ 15"/>
          <p:cNvCxnSpPr>
            <a:stCxn id="14" idx="0"/>
          </p:cNvCxnSpPr>
          <p:nvPr/>
        </p:nvCxnSpPr>
        <p:spPr>
          <a:xfrm flipH="1" flipV="1">
            <a:off x="10091666" y="4860325"/>
            <a:ext cx="178400" cy="8014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9160625" y="3859134"/>
            <a:ext cx="249733" cy="15842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8656354" y="3583289"/>
            <a:ext cx="652743" cy="523220"/>
          </a:xfrm>
          <a:prstGeom prst="rect">
            <a:avLst/>
          </a:prstGeom>
        </p:spPr>
        <p:txBody>
          <a:bodyPr wrap="none">
            <a:spAutoFit/>
          </a:bodyPr>
          <a:lstStyle/>
          <a:p>
            <a:r>
              <a:rPr kumimoji="1" lang="en-US" altLang="ja-JP" sz="1400" dirty="0">
                <a:solidFill>
                  <a:schemeClr val="bg1"/>
                </a:solidFill>
                <a:latin typeface="Arial" panose="020B0604020202020204" pitchFamily="34" charset="0"/>
                <a:cs typeface="Arial" panose="020B0604020202020204" pitchFamily="34" charset="0"/>
              </a:rPr>
              <a:t>Oxide</a:t>
            </a:r>
          </a:p>
          <a:p>
            <a:r>
              <a:rPr kumimoji="1" lang="en-US" altLang="ja-JP" sz="1400" dirty="0">
                <a:solidFill>
                  <a:schemeClr val="bg1"/>
                </a:solidFill>
                <a:latin typeface="Arial" panose="020B0604020202020204" pitchFamily="34" charset="0"/>
                <a:cs typeface="Arial" panose="020B0604020202020204" pitchFamily="34" charset="0"/>
              </a:rPr>
              <a:t>layer </a:t>
            </a:r>
          </a:p>
        </p:txBody>
      </p:sp>
    </p:spTree>
    <p:extLst>
      <p:ext uri="{BB962C8B-B14F-4D97-AF65-F5344CB8AC3E}">
        <p14:creationId xmlns:p14="http://schemas.microsoft.com/office/powerpoint/2010/main" val="2247626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3843CF9-CE7C-19E1-9ECD-0DEA1B4AAE16}"/>
              </a:ext>
            </a:extLst>
          </p:cNvPr>
          <p:cNvSpPr>
            <a:spLocks noGrp="1"/>
          </p:cNvSpPr>
          <p:nvPr>
            <p:ph type="sldNum" sz="quarter" idx="12"/>
          </p:nvPr>
        </p:nvSpPr>
        <p:spPr/>
        <p:txBody>
          <a:bodyPr/>
          <a:lstStyle/>
          <a:p>
            <a:fld id="{6D06B1C6-968F-46DB-9321-C70019C74DAE}" type="slidenum">
              <a:rPr lang="en-US" smtClean="0"/>
              <a:t>20</a:t>
            </a:fld>
            <a:endParaRPr lang="en-US"/>
          </a:p>
        </p:txBody>
      </p:sp>
      <p:pic>
        <p:nvPicPr>
          <p:cNvPr id="6" name="図 5" descr="テーブル&#10;&#10;自動的に生成された説明">
            <a:extLst>
              <a:ext uri="{FF2B5EF4-FFF2-40B4-BE49-F238E27FC236}">
                <a16:creationId xmlns:a16="http://schemas.microsoft.com/office/drawing/2014/main" id="{E3B64124-BCF8-DB0C-FEE5-69DA7D891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709" y="0"/>
            <a:ext cx="8406581" cy="6858000"/>
          </a:xfrm>
          <a:prstGeom prst="rect">
            <a:avLst/>
          </a:prstGeom>
        </p:spPr>
      </p:pic>
    </p:spTree>
    <p:extLst>
      <p:ext uri="{BB962C8B-B14F-4D97-AF65-F5344CB8AC3E}">
        <p14:creationId xmlns:p14="http://schemas.microsoft.com/office/powerpoint/2010/main" val="208260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21800" y="74189"/>
            <a:ext cx="2743200" cy="365125"/>
          </a:xfrm>
        </p:spPr>
        <p:txBody>
          <a:bodyPr/>
          <a:lstStyle/>
          <a:p>
            <a:fld id="{6D06B1C6-968F-46DB-9321-C70019C74DAE}" type="slidenum">
              <a:rPr lang="en-US" smtClean="0"/>
              <a:t>3</a:t>
            </a:fld>
            <a:endParaRPr lang="en-US" dirty="0"/>
          </a:p>
        </p:txBody>
      </p:sp>
      <p:sp>
        <p:nvSpPr>
          <p:cNvPr id="5" name="正方形/長方形 4">
            <a:extLst>
              <a:ext uri="{FF2B5EF4-FFF2-40B4-BE49-F238E27FC236}">
                <a16:creationId xmlns:a16="http://schemas.microsoft.com/office/drawing/2014/main" id="{7ACD54CD-A96C-49E3-AAF0-CA20ED703AB3}"/>
              </a:ext>
            </a:extLst>
          </p:cNvPr>
          <p:cNvSpPr/>
          <p:nvPr/>
        </p:nvSpPr>
        <p:spPr>
          <a:xfrm>
            <a:off x="346230" y="189601"/>
            <a:ext cx="5749770" cy="461665"/>
          </a:xfrm>
          <a:prstGeom prst="rect">
            <a:avLst/>
          </a:prstGeom>
          <a:solidFill>
            <a:schemeClr val="accent6">
              <a:lumMod val="20000"/>
              <a:lumOff val="80000"/>
            </a:schemeClr>
          </a:solidFill>
        </p:spPr>
        <p:txBody>
          <a:bodyPr wrap="square">
            <a:spAutoFit/>
          </a:bodyPr>
          <a:lstStyle/>
          <a:p>
            <a:r>
              <a:rPr lang="en-US" altLang="ja-JP" sz="2400" b="1" dirty="0"/>
              <a:t>Electron stream in ADS and Fusion reactors</a:t>
            </a:r>
            <a:endParaRPr lang="ja-JP" altLang="en-US" sz="2400" b="1" dirty="0"/>
          </a:p>
        </p:txBody>
      </p:sp>
      <p:sp>
        <p:nvSpPr>
          <p:cNvPr id="6" name="テキスト ボックス 5">
            <a:extLst>
              <a:ext uri="{FF2B5EF4-FFF2-40B4-BE49-F238E27FC236}">
                <a16:creationId xmlns:a16="http://schemas.microsoft.com/office/drawing/2014/main" id="{78E9C1B7-0B42-4B37-8AD4-3F96961859F6}"/>
              </a:ext>
            </a:extLst>
          </p:cNvPr>
          <p:cNvSpPr txBox="1"/>
          <p:nvPr/>
        </p:nvSpPr>
        <p:spPr>
          <a:xfrm>
            <a:off x="361025" y="752478"/>
            <a:ext cx="11469950" cy="1200329"/>
          </a:xfrm>
          <a:prstGeom prst="rect">
            <a:avLst/>
          </a:prstGeom>
          <a:noFill/>
        </p:spPr>
        <p:txBody>
          <a:bodyPr wrap="square" rtlCol="0">
            <a:spAutoFit/>
          </a:bodyPr>
          <a:lstStyle/>
          <a:p>
            <a:pPr algn="just"/>
            <a:r>
              <a:rPr kumimoji="1" lang="en-US" altLang="ja-JP" sz="2400" dirty="0">
                <a:latin typeface="Arial" panose="020B0604020202020204" pitchFamily="34" charset="0"/>
                <a:cs typeface="Arial" panose="020B0604020202020204" pitchFamily="34" charset="0"/>
              </a:rPr>
              <a:t>The electron stream through the interface between liquid metals and structural materials can be produced according to the proton irradiation in ADSs and the </a:t>
            </a:r>
            <a:r>
              <a:rPr kumimoji="1" lang="el-GR" altLang="ja-JP" sz="2400" dirty="0">
                <a:latin typeface="Arial" panose="020B0604020202020204" pitchFamily="34" charset="0"/>
                <a:cs typeface="Arial" panose="020B0604020202020204" pitchFamily="34" charset="0"/>
              </a:rPr>
              <a:t>α</a:t>
            </a:r>
            <a:r>
              <a:rPr kumimoji="1" lang="en-US" altLang="ja-JP" sz="2400" dirty="0">
                <a:latin typeface="Arial" panose="020B0604020202020204" pitchFamily="34" charset="0"/>
                <a:cs typeface="Arial" panose="020B0604020202020204" pitchFamily="34" charset="0"/>
              </a:rPr>
              <a:t>-particle irradiation in fusion reactors.</a:t>
            </a:r>
            <a:endParaRPr kumimoji="1" lang="ja-JP" altLang="en-US" sz="2400"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id="{F636C904-1B28-47AB-A20C-95C19B6CEFCC}"/>
              </a:ext>
            </a:extLst>
          </p:cNvPr>
          <p:cNvSpPr/>
          <p:nvPr/>
        </p:nvSpPr>
        <p:spPr>
          <a:xfrm>
            <a:off x="346228" y="2321002"/>
            <a:ext cx="7790239" cy="830997"/>
          </a:xfrm>
          <a:prstGeom prst="rect">
            <a:avLst/>
          </a:prstGeom>
          <a:solidFill>
            <a:schemeClr val="accent6">
              <a:lumMod val="20000"/>
              <a:lumOff val="80000"/>
            </a:schemeClr>
          </a:solidFill>
        </p:spPr>
        <p:txBody>
          <a:bodyPr wrap="square">
            <a:spAutoFit/>
          </a:bodyPr>
          <a:lstStyle/>
          <a:p>
            <a:r>
              <a:rPr kumimoji="1" lang="en-US" altLang="ja-JP" sz="2400" b="1" dirty="0">
                <a:latin typeface="Arial" panose="020B0604020202020204" pitchFamily="34" charset="0"/>
                <a:cs typeface="Arial" panose="020B0604020202020204" pitchFamily="34" charset="0"/>
              </a:rPr>
              <a:t>Electromigration (EM) and its effect on corrosion and mass transfer in high-temperature liquid metals</a:t>
            </a:r>
            <a:endParaRPr lang="ja-JP" altLang="en-US" sz="2400" b="1" dirty="0"/>
          </a:p>
        </p:txBody>
      </p:sp>
      <p:sp>
        <p:nvSpPr>
          <p:cNvPr id="2" name="正方形/長方形 1"/>
          <p:cNvSpPr/>
          <p:nvPr/>
        </p:nvSpPr>
        <p:spPr>
          <a:xfrm>
            <a:off x="346228" y="3386644"/>
            <a:ext cx="7790239" cy="1569660"/>
          </a:xfrm>
          <a:prstGeom prst="rect">
            <a:avLst/>
          </a:prstGeom>
        </p:spPr>
        <p:txBody>
          <a:bodyPr wrap="square">
            <a:spAutoFit/>
          </a:bodyPr>
          <a:lstStyle/>
          <a:p>
            <a:r>
              <a:rPr kumimoji="1" lang="en-US" altLang="ja-JP" sz="2400" dirty="0">
                <a:latin typeface="Arial" panose="020B0604020202020204" pitchFamily="34" charset="0"/>
                <a:cs typeface="Arial" panose="020B0604020202020204" pitchFamily="34" charset="0"/>
              </a:rPr>
              <a:t>Electromigration phenomenon in liquid metals was reported. That technology was applied for the coating of micro patterned structures  (For example, I. Dutta et al. (2009)).</a:t>
            </a:r>
            <a:endParaRPr lang="ja-JP" altLang="en-US" sz="2400" dirty="0"/>
          </a:p>
        </p:txBody>
      </p:sp>
      <p:pic>
        <p:nvPicPr>
          <p:cNvPr id="8" name="図 7"/>
          <p:cNvPicPr>
            <a:picLocks noChangeAspect="1"/>
          </p:cNvPicPr>
          <p:nvPr/>
        </p:nvPicPr>
        <p:blipFill>
          <a:blip r:embed="rId2"/>
          <a:stretch>
            <a:fillRect/>
          </a:stretch>
        </p:blipFill>
        <p:spPr>
          <a:xfrm>
            <a:off x="8589307" y="2435649"/>
            <a:ext cx="3058851" cy="3341028"/>
          </a:xfrm>
          <a:prstGeom prst="rect">
            <a:avLst/>
          </a:prstGeom>
        </p:spPr>
      </p:pic>
      <p:sp>
        <p:nvSpPr>
          <p:cNvPr id="9" name="正方形/長方形 8">
            <a:extLst>
              <a:ext uri="{FF2B5EF4-FFF2-40B4-BE49-F238E27FC236}">
                <a16:creationId xmlns:a16="http://schemas.microsoft.com/office/drawing/2014/main" id="{76E915F7-874C-482A-A3C8-81A74B51C09C}"/>
              </a:ext>
            </a:extLst>
          </p:cNvPr>
          <p:cNvSpPr/>
          <p:nvPr/>
        </p:nvSpPr>
        <p:spPr>
          <a:xfrm>
            <a:off x="8589307" y="1912429"/>
            <a:ext cx="3058851" cy="523220"/>
          </a:xfrm>
          <a:prstGeom prst="rect">
            <a:avLst/>
          </a:prstGeom>
          <a:solidFill>
            <a:schemeClr val="accent6">
              <a:lumMod val="20000"/>
              <a:lumOff val="80000"/>
            </a:schemeClr>
          </a:solidFill>
        </p:spPr>
        <p:txBody>
          <a:bodyPr wrap="square">
            <a:spAutoFit/>
          </a:bodyPr>
          <a:lstStyle/>
          <a:p>
            <a:r>
              <a:rPr lang="en-US" altLang="ja-JP" sz="1400" b="1" dirty="0">
                <a:latin typeface="Arial" panose="020B0604020202020204" pitchFamily="34" charset="0"/>
                <a:cs typeface="Arial" panose="020B0604020202020204" pitchFamily="34" charset="0"/>
              </a:rPr>
              <a:t>I. Dutta et al. </a:t>
            </a:r>
          </a:p>
          <a:p>
            <a:r>
              <a:rPr lang="fr-FR" altLang="ja-JP" sz="1400" i="1" dirty="0">
                <a:solidFill>
                  <a:srgbClr val="1A1A1A"/>
                </a:solidFill>
                <a:latin typeface="Arial" panose="020B0604020202020204" pitchFamily="34" charset="0"/>
                <a:cs typeface="Arial" panose="020B0604020202020204" pitchFamily="34" charset="0"/>
              </a:rPr>
              <a:t>Appl. Phys. Lett. </a:t>
            </a:r>
            <a:r>
              <a:rPr lang="fr-FR" altLang="ja-JP" sz="1400" dirty="0">
                <a:solidFill>
                  <a:srgbClr val="1A1A1A"/>
                </a:solidFill>
                <a:latin typeface="Arial" panose="020B0604020202020204" pitchFamily="34" charset="0"/>
                <a:cs typeface="Arial" panose="020B0604020202020204" pitchFamily="34" charset="0"/>
              </a:rPr>
              <a:t>94, 184104 (2009)</a:t>
            </a:r>
            <a:endParaRPr lang="ja-JP" altLang="en-US" sz="1400" b="1"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C53195D9-5296-457F-B5C1-F660C2B4A26B}"/>
              </a:ext>
            </a:extLst>
          </p:cNvPr>
          <p:cNvSpPr txBox="1"/>
          <p:nvPr/>
        </p:nvSpPr>
        <p:spPr>
          <a:xfrm>
            <a:off x="8348131" y="5903893"/>
            <a:ext cx="3843869" cy="95410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Fig. 2 Time-lapse photographs of a molten stream emanating from a Ga bead placed on a Cu stripe on Si, and traveling from right to</a:t>
            </a:r>
          </a:p>
          <a:p>
            <a:r>
              <a:rPr kumimoji="1" lang="en-US" altLang="ja-JP" sz="1400" dirty="0">
                <a:latin typeface="Arial" panose="020B0604020202020204" pitchFamily="34" charset="0"/>
                <a:cs typeface="Arial" panose="020B0604020202020204" pitchFamily="34" charset="0"/>
              </a:rPr>
              <a:t>left, along the current direction.</a:t>
            </a:r>
            <a:endParaRPr lang="ja-JP" altLang="en-US" sz="1400" dirty="0"/>
          </a:p>
        </p:txBody>
      </p:sp>
      <p:sp>
        <p:nvSpPr>
          <p:cNvPr id="11" name="正方形/長方形 10"/>
          <p:cNvSpPr/>
          <p:nvPr/>
        </p:nvSpPr>
        <p:spPr>
          <a:xfrm>
            <a:off x="361025" y="5190949"/>
            <a:ext cx="7790239" cy="830997"/>
          </a:xfrm>
          <a:prstGeom prst="rect">
            <a:avLst/>
          </a:prstGeom>
        </p:spPr>
        <p:txBody>
          <a:bodyPr wrap="square">
            <a:spAutoFit/>
          </a:bodyPr>
          <a:lstStyle/>
          <a:p>
            <a:r>
              <a:rPr kumimoji="1" lang="en-US" altLang="ja-JP" sz="2400" dirty="0">
                <a:latin typeface="Arial" panose="020B0604020202020204" pitchFamily="34" charset="0"/>
                <a:cs typeface="Arial" panose="020B0604020202020204" pitchFamily="34" charset="0"/>
              </a:rPr>
              <a:t>However, the effect of electromigration on the material corrosion in liquid metal pools was not clarified so far.</a:t>
            </a:r>
            <a:endParaRPr lang="ja-JP" altLang="en-US" sz="2400" dirty="0"/>
          </a:p>
        </p:txBody>
      </p:sp>
    </p:spTree>
    <p:extLst>
      <p:ext uri="{BB962C8B-B14F-4D97-AF65-F5344CB8AC3E}">
        <p14:creationId xmlns:p14="http://schemas.microsoft.com/office/powerpoint/2010/main" val="129529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D06B1C6-968F-46DB-9321-C70019C74DAE}" type="slidenum">
              <a:rPr lang="en-US" smtClean="0"/>
              <a:t>4</a:t>
            </a:fld>
            <a:endParaRPr lang="en-US"/>
          </a:p>
        </p:txBody>
      </p:sp>
      <p:sp>
        <p:nvSpPr>
          <p:cNvPr id="5" name="正方形/長方形 4">
            <a:extLst>
              <a:ext uri="{FF2B5EF4-FFF2-40B4-BE49-F238E27FC236}">
                <a16:creationId xmlns:a16="http://schemas.microsoft.com/office/drawing/2014/main" id="{7ACD54CD-A96C-49E3-AAF0-CA20ED703AB3}"/>
              </a:ext>
            </a:extLst>
          </p:cNvPr>
          <p:cNvSpPr/>
          <p:nvPr/>
        </p:nvSpPr>
        <p:spPr>
          <a:xfrm>
            <a:off x="346230" y="455608"/>
            <a:ext cx="4606770" cy="461665"/>
          </a:xfrm>
          <a:prstGeom prst="rect">
            <a:avLst/>
          </a:prstGeom>
          <a:solidFill>
            <a:schemeClr val="accent6">
              <a:lumMod val="20000"/>
              <a:lumOff val="80000"/>
            </a:schemeClr>
          </a:solidFill>
        </p:spPr>
        <p:txBody>
          <a:bodyPr wrap="square">
            <a:spAutoFit/>
          </a:bodyPr>
          <a:lstStyle/>
          <a:p>
            <a:r>
              <a:rPr lang="en-US" altLang="ja-JP" sz="2400" b="1" dirty="0">
                <a:latin typeface="Arial" panose="020B0604020202020204" pitchFamily="34" charset="0"/>
                <a:cs typeface="Arial" panose="020B0604020202020204" pitchFamily="34" charset="0"/>
              </a:rPr>
              <a:t>Purpose of present study</a:t>
            </a:r>
            <a:endParaRPr lang="ja-JP" altLang="en-US" sz="2400" b="1" dirty="0">
              <a:latin typeface="Arial" panose="020B0604020202020204" pitchFamily="34" charset="0"/>
              <a:cs typeface="Arial" panose="020B0604020202020204" pitchFamily="34" charset="0"/>
            </a:endParaRPr>
          </a:p>
        </p:txBody>
      </p:sp>
      <p:sp>
        <p:nvSpPr>
          <p:cNvPr id="6" name="正方形/長方形 5">
            <a:extLst>
              <a:ext uri="{FF2B5EF4-FFF2-40B4-BE49-F238E27FC236}">
                <a16:creationId xmlns:a16="http://schemas.microsoft.com/office/drawing/2014/main" id="{725CDA09-D45C-41F8-9B8F-8947BFE4BAAA}"/>
              </a:ext>
            </a:extLst>
          </p:cNvPr>
          <p:cNvSpPr/>
          <p:nvPr/>
        </p:nvSpPr>
        <p:spPr>
          <a:xfrm>
            <a:off x="346230" y="1786272"/>
            <a:ext cx="11286327" cy="3108543"/>
          </a:xfrm>
          <a:prstGeom prst="rect">
            <a:avLst/>
          </a:prstGeom>
        </p:spPr>
        <p:txBody>
          <a:bodyPr wrap="square">
            <a:spAutoFit/>
          </a:bodyPr>
          <a:lstStyle/>
          <a:p>
            <a:pPr marL="514350" indent="-514350">
              <a:buFont typeface="+mj-lt"/>
              <a:buAutoNum type="arabicPeriod"/>
            </a:pPr>
            <a:r>
              <a:rPr kumimoji="1" lang="en-US" altLang="ja-JP" sz="2800" dirty="0">
                <a:latin typeface="Arial" panose="020B0604020202020204" pitchFamily="34" charset="0"/>
                <a:cs typeface="Arial" panose="020B0604020202020204" pitchFamily="34" charset="0"/>
              </a:rPr>
              <a:t>To clarify the effect of electromigration on the material corrosion in liquid metal </a:t>
            </a:r>
            <a:r>
              <a:rPr kumimoji="1" lang="en-US" altLang="ja-JP" sz="2800" dirty="0" err="1">
                <a:latin typeface="Arial" panose="020B0604020202020204" pitchFamily="34" charset="0"/>
                <a:cs typeface="Arial" panose="020B0604020202020204" pitchFamily="34" charset="0"/>
              </a:rPr>
              <a:t>Pb</a:t>
            </a:r>
            <a:r>
              <a:rPr kumimoji="1" lang="en-US" altLang="ja-JP" sz="2800" dirty="0">
                <a:latin typeface="Arial" panose="020B0604020202020204" pitchFamily="34" charset="0"/>
                <a:cs typeface="Arial" panose="020B0604020202020204" pitchFamily="34" charset="0"/>
              </a:rPr>
              <a:t> by means of electromigration experiment in high-temperature liquid </a:t>
            </a:r>
            <a:r>
              <a:rPr kumimoji="1" lang="en-US" altLang="ja-JP" sz="2800" dirty="0" err="1">
                <a:latin typeface="Arial" panose="020B0604020202020204" pitchFamily="34" charset="0"/>
                <a:cs typeface="Arial" panose="020B0604020202020204" pitchFamily="34" charset="0"/>
              </a:rPr>
              <a:t>Pb</a:t>
            </a:r>
            <a:r>
              <a:rPr kumimoji="1" lang="en-US" altLang="ja-JP" sz="2800" dirty="0">
                <a:latin typeface="Arial" panose="020B0604020202020204" pitchFamily="34" charset="0"/>
                <a:cs typeface="Arial" panose="020B0604020202020204" pitchFamily="34" charset="0"/>
              </a:rPr>
              <a:t> pool.</a:t>
            </a:r>
          </a:p>
          <a:p>
            <a:pPr marL="514350" indent="-514350">
              <a:buFont typeface="+mj-lt"/>
              <a:buAutoNum type="arabicPeriod"/>
            </a:pPr>
            <a:endParaRPr kumimoji="1" lang="en-US" altLang="ja-JP" sz="2800" dirty="0">
              <a:latin typeface="Arial" panose="020B0604020202020204" pitchFamily="34" charset="0"/>
              <a:cs typeface="Arial" panose="020B0604020202020204" pitchFamily="34" charset="0"/>
            </a:endParaRPr>
          </a:p>
          <a:p>
            <a:pPr marL="514350" indent="-514350">
              <a:buFont typeface="+mj-lt"/>
              <a:buAutoNum type="arabicPeriod"/>
            </a:pPr>
            <a:endParaRPr kumimoji="1" lang="en-US" altLang="ja-JP" sz="2800" dirty="0">
              <a:latin typeface="Arial" panose="020B0604020202020204" pitchFamily="34" charset="0"/>
              <a:cs typeface="Arial" panose="020B0604020202020204" pitchFamily="34" charset="0"/>
            </a:endParaRPr>
          </a:p>
          <a:p>
            <a:pPr marL="514350" indent="-514350">
              <a:buFont typeface="+mj-lt"/>
              <a:buAutoNum type="arabicPeriod"/>
            </a:pPr>
            <a:r>
              <a:rPr kumimoji="1" lang="en-US" altLang="ja-JP" sz="2800" dirty="0">
                <a:latin typeface="Arial" panose="020B0604020202020204" pitchFamily="34" charset="0"/>
                <a:cs typeface="Arial" panose="020B0604020202020204" pitchFamily="34" charset="0"/>
              </a:rPr>
              <a:t>To clarify the theoretical model of electromigration in high-temperature liquid metals.</a:t>
            </a:r>
          </a:p>
        </p:txBody>
      </p:sp>
    </p:spTree>
    <p:extLst>
      <p:ext uri="{BB962C8B-B14F-4D97-AF65-F5344CB8AC3E}">
        <p14:creationId xmlns:p14="http://schemas.microsoft.com/office/powerpoint/2010/main" val="4159356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70375" y="89295"/>
            <a:ext cx="2743200" cy="365125"/>
          </a:xfrm>
        </p:spPr>
        <p:txBody>
          <a:bodyPr/>
          <a:lstStyle/>
          <a:p>
            <a:fld id="{6D06B1C6-968F-46DB-9321-C70019C74DAE}" type="slidenum">
              <a:rPr lang="en-US" smtClean="0"/>
              <a:t>5</a:t>
            </a:fld>
            <a:endParaRPr lang="en-US"/>
          </a:p>
        </p:txBody>
      </p:sp>
      <p:sp>
        <p:nvSpPr>
          <p:cNvPr id="5" name="正方形/長方形 4">
            <a:extLst>
              <a:ext uri="{FF2B5EF4-FFF2-40B4-BE49-F238E27FC236}">
                <a16:creationId xmlns:a16="http://schemas.microsoft.com/office/drawing/2014/main" id="{7ACD54CD-A96C-49E3-AAF0-CA20ED703AB3}"/>
              </a:ext>
            </a:extLst>
          </p:cNvPr>
          <p:cNvSpPr/>
          <p:nvPr/>
        </p:nvSpPr>
        <p:spPr>
          <a:xfrm>
            <a:off x="498241" y="89079"/>
            <a:ext cx="5150690" cy="954107"/>
          </a:xfrm>
          <a:prstGeom prst="rect">
            <a:avLst/>
          </a:prstGeom>
          <a:solidFill>
            <a:schemeClr val="accent6">
              <a:lumMod val="20000"/>
              <a:lumOff val="80000"/>
            </a:schemeClr>
          </a:solidFill>
        </p:spPr>
        <p:txBody>
          <a:bodyPr wrap="square">
            <a:spAutoFit/>
          </a:bodyPr>
          <a:lstStyle/>
          <a:p>
            <a:r>
              <a:rPr lang="en-US" altLang="ja-JP" sz="2800" dirty="0">
                <a:latin typeface="Arial" panose="020B0604020202020204" pitchFamily="34" charset="0"/>
                <a:cs typeface="Arial" panose="020B0604020202020204" pitchFamily="34" charset="0"/>
              </a:rPr>
              <a:t>Experimental apparatus </a:t>
            </a:r>
          </a:p>
          <a:p>
            <a:r>
              <a:rPr lang="en-US" altLang="ja-JP" sz="2800" dirty="0">
                <a:latin typeface="Arial" panose="020B0604020202020204" pitchFamily="34" charset="0"/>
                <a:cs typeface="Arial" panose="020B0604020202020204" pitchFamily="34" charset="0"/>
              </a:rPr>
              <a:t>used for electromigration test</a:t>
            </a:r>
            <a:endParaRPr lang="ja-JP" altLang="en-US" sz="2800" dirty="0">
              <a:latin typeface="Arial" panose="020B0604020202020204" pitchFamily="34" charset="0"/>
              <a:cs typeface="Arial" panose="020B0604020202020204" pitchFamily="34" charset="0"/>
            </a:endParaRPr>
          </a:p>
        </p:txBody>
      </p:sp>
      <p:grpSp>
        <p:nvGrpSpPr>
          <p:cNvPr id="21" name="Group 173">
            <a:extLst>
              <a:ext uri="{FF2B5EF4-FFF2-40B4-BE49-F238E27FC236}">
                <a16:creationId xmlns:a16="http://schemas.microsoft.com/office/drawing/2014/main" id="{7FDA98B1-3EC7-45DA-BEBD-E6850A1EDA1A}"/>
              </a:ext>
            </a:extLst>
          </p:cNvPr>
          <p:cNvGrpSpPr/>
          <p:nvPr/>
        </p:nvGrpSpPr>
        <p:grpSpPr>
          <a:xfrm>
            <a:off x="6651632" y="57157"/>
            <a:ext cx="5340110" cy="2928676"/>
            <a:chOff x="133604" y="2360633"/>
            <a:chExt cx="5551800" cy="3044772"/>
          </a:xfrm>
        </p:grpSpPr>
        <p:pic>
          <p:nvPicPr>
            <p:cNvPr id="22" name="Picture 4" descr="Several metal parts on a table&#10;&#10;Description automatically generated">
              <a:extLst>
                <a:ext uri="{FF2B5EF4-FFF2-40B4-BE49-F238E27FC236}">
                  <a16:creationId xmlns:a16="http://schemas.microsoft.com/office/drawing/2014/main" id="{61903919-7ACC-4966-96DB-A8EF1B54C099}"/>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2061" b="89980" l="879" r="94970">
                          <a14:foregroundMark x1="18848" y1="31313" x2="7545" y2="44525"/>
                          <a14:foregroundMark x1="7545" y1="44525" x2="7545" y2="45657"/>
                          <a14:foregroundMark x1="10788" y1="66384" x2="5970" y2="44889"/>
                          <a14:foregroundMark x1="22970" y1="71879" x2="53939" y2="48848"/>
                          <a14:foregroundMark x1="41758" y1="41131" x2="6545" y2="11879"/>
                          <a14:foregroundMark x1="12485" y1="31313" x2="20545" y2="15394"/>
                          <a14:foregroundMark x1="20545" y1="15394" x2="30455" y2="4525"/>
                          <a14:foregroundMark x1="30455" y1="4525" x2="30455" y2="4525"/>
                          <a14:foregroundMark x1="13061" y1="10949" x2="3091" y2="43556"/>
                          <a14:foregroundMark x1="3091" y1="43556" x2="3424" y2="44687"/>
                          <a14:foregroundMark x1="7394" y1="48646" x2="4697" y2="71313"/>
                          <a14:foregroundMark x1="7545" y1="78465" x2="16788" y2="78545"/>
                          <a14:foregroundMark x1="16788" y1="78545" x2="30455" y2="77535"/>
                          <a14:foregroundMark x1="4000" y1="72808" x2="3000" y2="59798"/>
                          <a14:foregroundMark x1="2727" y1="49778" x2="879" y2="56040"/>
                          <a14:foregroundMark x1="18000" y1="19798" x2="44030" y2="11677"/>
                          <a14:foregroundMark x1="44030" y1="11677" x2="44758" y2="11677"/>
                          <a14:foregroundMark x1="44758" y1="19636" x2="65394" y2="20202"/>
                          <a14:foregroundMark x1="80121" y1="17737" x2="81818" y2="29051"/>
                          <a14:foregroundMark x1="88879" y1="38465" x2="83788" y2="30949"/>
                          <a14:foregroundMark x1="97788" y1="39030" x2="90818" y2="54505"/>
                          <a14:foregroundMark x1="90818" y1="54505" x2="91424" y2="45091"/>
                          <a14:foregroundMark x1="94667" y1="43556" x2="94970" y2="49980"/>
                          <a14:foregroundMark x1="93970" y1="46788" x2="92970" y2="39434"/>
                          <a14:foregroundMark x1="94667" y1="49980" x2="88030" y2="56202"/>
                          <a14:foregroundMark x1="62424" y1="21495" x2="82667" y2="19434"/>
                          <a14:foregroundMark x1="87606" y1="25293" x2="93394" y2="42424"/>
                          <a14:foregroundMark x1="79545" y1="19232" x2="85485" y2="23960"/>
                          <a14:foregroundMark x1="84788" y1="22828" x2="79970" y2="16970"/>
                          <a14:foregroundMark x1="80818" y1="17374" x2="80394" y2="18101"/>
                          <a14:foregroundMark x1="79970" y1="20768" x2="81242" y2="18505"/>
                          <a14:foregroundMark x1="82667" y1="16040" x2="84061" y2="20364"/>
                          <a14:foregroundMark x1="23091" y1="9616" x2="19576" y2="8848"/>
                          <a14:foregroundMark x1="22970" y1="6586" x2="20848" y2="6990"/>
                          <a14:foregroundMark x1="25091" y1="4525" x2="25091" y2="4525"/>
                          <a14:foregroundMark x1="25636" y1="4525" x2="25515" y2="2061"/>
                          <a14:backgroundMark x1="758" y1="23758" x2="333" y2="84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470" t="6942" b="19456"/>
            <a:stretch/>
          </p:blipFill>
          <p:spPr>
            <a:xfrm>
              <a:off x="133604" y="2360633"/>
              <a:ext cx="5434671" cy="3044772"/>
            </a:xfrm>
            <a:prstGeom prst="rect">
              <a:avLst/>
            </a:prstGeom>
          </p:spPr>
        </p:pic>
        <p:sp>
          <p:nvSpPr>
            <p:cNvPr id="23" name="TextBox 5">
              <a:extLst>
                <a:ext uri="{FF2B5EF4-FFF2-40B4-BE49-F238E27FC236}">
                  <a16:creationId xmlns:a16="http://schemas.microsoft.com/office/drawing/2014/main" id="{2D95656A-89AD-412D-8011-6D3ACE2A6CE8}"/>
                </a:ext>
              </a:extLst>
            </p:cNvPr>
            <p:cNvSpPr txBox="1"/>
            <p:nvPr/>
          </p:nvSpPr>
          <p:spPr>
            <a:xfrm>
              <a:off x="1679003" y="2402251"/>
              <a:ext cx="1432157" cy="287980"/>
            </a:xfrm>
            <a:prstGeom prst="rect">
              <a:avLst/>
            </a:prstGeom>
            <a:noFill/>
            <a:effectLst/>
          </p:spPr>
          <p:txBody>
            <a:bodyPr wrap="square" rtlCol="0">
              <a:spAutoFit/>
            </a:bodyPr>
            <a:lstStyle/>
            <a:p>
              <a:pPr algn="ctr"/>
              <a:r>
                <a:rPr lang="en-US" sz="1200" b="1" dirty="0">
                  <a:effectLst>
                    <a:glow rad="101600">
                      <a:schemeClr val="bg1">
                        <a:alpha val="60000"/>
                      </a:schemeClr>
                    </a:glow>
                  </a:effectLst>
                  <a:latin typeface="Arial" panose="020B0604020202020204" pitchFamily="34" charset="0"/>
                  <a:cs typeface="Arial" panose="020B0604020202020204" pitchFamily="34" charset="0"/>
                </a:rPr>
                <a:t>Outer vessel</a:t>
              </a:r>
            </a:p>
          </p:txBody>
        </p:sp>
        <p:cxnSp>
          <p:nvCxnSpPr>
            <p:cNvPr id="24" name="Straight Connector 6">
              <a:extLst>
                <a:ext uri="{FF2B5EF4-FFF2-40B4-BE49-F238E27FC236}">
                  <a16:creationId xmlns:a16="http://schemas.microsoft.com/office/drawing/2014/main" id="{FB395868-B253-4425-B5A2-929C27B2A5DD}"/>
                </a:ext>
              </a:extLst>
            </p:cNvPr>
            <p:cNvCxnSpPr>
              <a:cxnSpLocks/>
              <a:endCxn id="23" idx="2"/>
            </p:cNvCxnSpPr>
            <p:nvPr/>
          </p:nvCxnSpPr>
          <p:spPr>
            <a:xfrm flipH="1" flipV="1">
              <a:off x="2395082" y="2690231"/>
              <a:ext cx="24637" cy="563229"/>
            </a:xfrm>
            <a:prstGeom prst="line">
              <a:avLst/>
            </a:prstGeom>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sp>
          <p:nvSpPr>
            <p:cNvPr id="25" name="TextBox 7">
              <a:extLst>
                <a:ext uri="{FF2B5EF4-FFF2-40B4-BE49-F238E27FC236}">
                  <a16:creationId xmlns:a16="http://schemas.microsoft.com/office/drawing/2014/main" id="{7DEEA52C-22E8-4559-9581-885D85CB79BE}"/>
                </a:ext>
              </a:extLst>
            </p:cNvPr>
            <p:cNvSpPr txBox="1"/>
            <p:nvPr/>
          </p:nvSpPr>
          <p:spPr>
            <a:xfrm>
              <a:off x="670610" y="5039721"/>
              <a:ext cx="1618824" cy="287980"/>
            </a:xfrm>
            <a:prstGeom prst="rect">
              <a:avLst/>
            </a:prstGeom>
            <a:noFill/>
            <a:effectLst/>
          </p:spPr>
          <p:txBody>
            <a:bodyPr wrap="square" rtlCol="0">
              <a:spAutoFit/>
            </a:bodyPr>
            <a:lstStyle/>
            <a:p>
              <a:r>
                <a:rPr lang="en-US" sz="1200" b="1" dirty="0">
                  <a:effectLst>
                    <a:glow rad="101600">
                      <a:schemeClr val="bg1">
                        <a:alpha val="60000"/>
                      </a:schemeClr>
                    </a:glow>
                  </a:effectLst>
                  <a:latin typeface="Arial" panose="020B0604020202020204" pitchFamily="34" charset="0"/>
                  <a:cs typeface="Arial" panose="020B0604020202020204" pitchFamily="34" charset="0"/>
                </a:rPr>
                <a:t>Thermocouple</a:t>
              </a:r>
            </a:p>
          </p:txBody>
        </p:sp>
        <p:cxnSp>
          <p:nvCxnSpPr>
            <p:cNvPr id="26" name="Straight Connector 8">
              <a:extLst>
                <a:ext uri="{FF2B5EF4-FFF2-40B4-BE49-F238E27FC236}">
                  <a16:creationId xmlns:a16="http://schemas.microsoft.com/office/drawing/2014/main" id="{7E14E51D-E07B-47EE-930A-8AC01E3A2619}"/>
                </a:ext>
              </a:extLst>
            </p:cNvPr>
            <p:cNvCxnSpPr>
              <a:cxnSpLocks/>
              <a:stCxn id="25" idx="0"/>
            </p:cNvCxnSpPr>
            <p:nvPr/>
          </p:nvCxnSpPr>
          <p:spPr>
            <a:xfrm flipV="1">
              <a:off x="1480022" y="4195917"/>
              <a:ext cx="150834" cy="843804"/>
            </a:xfrm>
            <a:prstGeom prst="line">
              <a:avLst/>
            </a:prstGeom>
            <a:effectLst/>
          </p:spPr>
          <p:style>
            <a:lnRef idx="1">
              <a:schemeClr val="dk1"/>
            </a:lnRef>
            <a:fillRef idx="0">
              <a:schemeClr val="dk1"/>
            </a:fillRef>
            <a:effectRef idx="0">
              <a:schemeClr val="dk1"/>
            </a:effectRef>
            <a:fontRef idx="minor">
              <a:schemeClr val="tx1"/>
            </a:fontRef>
          </p:style>
        </p:cxnSp>
        <p:sp>
          <p:nvSpPr>
            <p:cNvPr id="27" name="TextBox 12">
              <a:extLst>
                <a:ext uri="{FF2B5EF4-FFF2-40B4-BE49-F238E27FC236}">
                  <a16:creationId xmlns:a16="http://schemas.microsoft.com/office/drawing/2014/main" id="{737E2493-1A5F-4CC4-BBDC-94B2677BC372}"/>
                </a:ext>
              </a:extLst>
            </p:cNvPr>
            <p:cNvSpPr txBox="1"/>
            <p:nvPr/>
          </p:nvSpPr>
          <p:spPr>
            <a:xfrm>
              <a:off x="3204380" y="2393820"/>
              <a:ext cx="1405531" cy="479966"/>
            </a:xfrm>
            <a:prstGeom prst="rect">
              <a:avLst/>
            </a:prstGeom>
            <a:noFill/>
            <a:effectLst/>
          </p:spPr>
          <p:txBody>
            <a:bodyPr wrap="square" rtlCol="0">
              <a:spAutoFit/>
            </a:bodyPr>
            <a:lstStyle/>
            <a:p>
              <a:pPr algn="ctr"/>
              <a:r>
                <a:rPr lang="en-US" sz="1200" b="1" dirty="0">
                  <a:effectLst>
                    <a:glow rad="101600">
                      <a:schemeClr val="bg1">
                        <a:alpha val="60000"/>
                      </a:schemeClr>
                    </a:glow>
                  </a:effectLst>
                  <a:latin typeface="Arial" panose="020B0604020202020204" pitchFamily="34" charset="0"/>
                  <a:cs typeface="Arial" panose="020B0604020202020204" pitchFamily="34" charset="0"/>
                </a:rPr>
                <a:t>Test capsule</a:t>
              </a:r>
            </a:p>
            <a:p>
              <a:pPr algn="ctr"/>
              <a:r>
                <a:rPr lang="en-US" sz="1200" b="1" dirty="0">
                  <a:effectLst>
                    <a:glow rad="101600">
                      <a:schemeClr val="bg1">
                        <a:alpha val="60000"/>
                      </a:schemeClr>
                    </a:glow>
                  </a:effectLst>
                  <a:latin typeface="Arial" panose="020B0604020202020204" pitchFamily="34" charset="0"/>
                  <a:cs typeface="Arial" panose="020B0604020202020204" pitchFamily="34" charset="0"/>
                </a:rPr>
                <a:t>(crucible)</a:t>
              </a:r>
            </a:p>
          </p:txBody>
        </p:sp>
        <p:cxnSp>
          <p:nvCxnSpPr>
            <p:cNvPr id="28" name="Straight Connector 15">
              <a:extLst>
                <a:ext uri="{FF2B5EF4-FFF2-40B4-BE49-F238E27FC236}">
                  <a16:creationId xmlns:a16="http://schemas.microsoft.com/office/drawing/2014/main" id="{16D8A2DA-02BD-4B3C-A812-F6E7ABE55B80}"/>
                </a:ext>
              </a:extLst>
            </p:cNvPr>
            <p:cNvCxnSpPr>
              <a:cxnSpLocks/>
              <a:endCxn id="27" idx="2"/>
            </p:cNvCxnSpPr>
            <p:nvPr/>
          </p:nvCxnSpPr>
          <p:spPr>
            <a:xfrm flipV="1">
              <a:off x="3053326" y="2873786"/>
              <a:ext cx="853819" cy="1209749"/>
            </a:xfrm>
            <a:prstGeom prst="line">
              <a:avLst/>
            </a:prstGeom>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29" name="Straight Connector 16">
              <a:extLst>
                <a:ext uri="{FF2B5EF4-FFF2-40B4-BE49-F238E27FC236}">
                  <a16:creationId xmlns:a16="http://schemas.microsoft.com/office/drawing/2014/main" id="{A8C194DE-AF38-4BCC-931B-CFAA7FBCC588}"/>
                </a:ext>
              </a:extLst>
            </p:cNvPr>
            <p:cNvCxnSpPr>
              <a:cxnSpLocks/>
            </p:cNvCxnSpPr>
            <p:nvPr/>
          </p:nvCxnSpPr>
          <p:spPr>
            <a:xfrm>
              <a:off x="1630857" y="3724476"/>
              <a:ext cx="2894968" cy="38619"/>
            </a:xfrm>
            <a:prstGeom prst="line">
              <a:avLst/>
            </a:prstGeom>
            <a:ln w="19050">
              <a:solidFill>
                <a:schemeClr val="tx1"/>
              </a:solidFill>
              <a:prstDash val="dash"/>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19">
              <a:extLst>
                <a:ext uri="{FF2B5EF4-FFF2-40B4-BE49-F238E27FC236}">
                  <a16:creationId xmlns:a16="http://schemas.microsoft.com/office/drawing/2014/main" id="{D54ACF36-1ED4-4A80-98C8-B63F9F93FE0C}"/>
                </a:ext>
              </a:extLst>
            </p:cNvPr>
            <p:cNvCxnSpPr>
              <a:cxnSpLocks/>
            </p:cNvCxnSpPr>
            <p:nvPr/>
          </p:nvCxnSpPr>
          <p:spPr>
            <a:xfrm>
              <a:off x="1630857" y="4456048"/>
              <a:ext cx="2894968" cy="38619"/>
            </a:xfrm>
            <a:prstGeom prst="line">
              <a:avLst/>
            </a:prstGeom>
            <a:ln w="19050">
              <a:solidFill>
                <a:schemeClr val="tx1"/>
              </a:solidFill>
              <a:prstDash val="dash"/>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31" name="TextBox 20">
              <a:extLst>
                <a:ext uri="{FF2B5EF4-FFF2-40B4-BE49-F238E27FC236}">
                  <a16:creationId xmlns:a16="http://schemas.microsoft.com/office/drawing/2014/main" id="{A09EF0AC-C16D-458E-8E76-41C4F8EA2C20}"/>
                </a:ext>
              </a:extLst>
            </p:cNvPr>
            <p:cNvSpPr txBox="1"/>
            <p:nvPr/>
          </p:nvSpPr>
          <p:spPr>
            <a:xfrm>
              <a:off x="1654180" y="3739433"/>
              <a:ext cx="869512" cy="287980"/>
            </a:xfrm>
            <a:prstGeom prst="rect">
              <a:avLst/>
            </a:prstGeom>
            <a:noFill/>
            <a:effectLst/>
          </p:spPr>
          <p:txBody>
            <a:bodyPr wrap="square" rtlCol="0">
              <a:spAutoFit/>
            </a:bodyPr>
            <a:lstStyle/>
            <a:p>
              <a:r>
                <a:rPr lang="en-US" sz="1200" b="1" dirty="0" err="1">
                  <a:effectLst>
                    <a:glow rad="101600">
                      <a:schemeClr val="bg1">
                        <a:alpha val="60000"/>
                      </a:schemeClr>
                    </a:glow>
                  </a:effectLst>
                  <a:latin typeface="Arial" panose="020B0604020202020204" pitchFamily="34" charset="0"/>
                  <a:cs typeface="Arial" panose="020B0604020202020204" pitchFamily="34" charset="0"/>
                </a:rPr>
                <a:t>Ar</a:t>
              </a:r>
              <a:r>
                <a:rPr lang="en-US" sz="1200" b="1" dirty="0">
                  <a:effectLst>
                    <a:glow rad="101600">
                      <a:schemeClr val="bg1">
                        <a:alpha val="60000"/>
                      </a:schemeClr>
                    </a:glow>
                  </a:effectLst>
                  <a:latin typeface="Arial" panose="020B0604020202020204" pitchFamily="34" charset="0"/>
                  <a:cs typeface="Arial" panose="020B0604020202020204" pitchFamily="34" charset="0"/>
                </a:rPr>
                <a:t> gas</a:t>
              </a:r>
            </a:p>
          </p:txBody>
        </p:sp>
        <p:sp>
          <p:nvSpPr>
            <p:cNvPr id="32" name="TextBox 183">
              <a:extLst>
                <a:ext uri="{FF2B5EF4-FFF2-40B4-BE49-F238E27FC236}">
                  <a16:creationId xmlns:a16="http://schemas.microsoft.com/office/drawing/2014/main" id="{E5709169-6ABA-433A-A544-6643F71CF9E5}"/>
                </a:ext>
              </a:extLst>
            </p:cNvPr>
            <p:cNvSpPr txBox="1"/>
            <p:nvPr/>
          </p:nvSpPr>
          <p:spPr>
            <a:xfrm>
              <a:off x="2488937" y="4860641"/>
              <a:ext cx="1329736" cy="351975"/>
            </a:xfrm>
            <a:prstGeom prst="rect">
              <a:avLst/>
            </a:prstGeom>
            <a:noFill/>
            <a:effectLst/>
          </p:spPr>
          <p:txBody>
            <a:bodyPr wrap="square" rtlCol="0">
              <a:spAutoFit/>
            </a:bodyPr>
            <a:lstStyle/>
            <a:p>
              <a:r>
                <a:rPr lang="en-US" sz="1600" b="1" dirty="0">
                  <a:effectLst>
                    <a:glow rad="101600">
                      <a:schemeClr val="bg1">
                        <a:alpha val="60000"/>
                      </a:schemeClr>
                    </a:glow>
                  </a:effectLst>
                  <a:latin typeface="Arial" panose="020B0604020202020204" pitchFamily="34" charset="0"/>
                  <a:cs typeface="Arial" panose="020B0604020202020204" pitchFamily="34" charset="0"/>
                </a:rPr>
                <a:t>Specimen</a:t>
              </a:r>
            </a:p>
          </p:txBody>
        </p:sp>
        <p:sp>
          <p:nvSpPr>
            <p:cNvPr id="33" name="TextBox 184">
              <a:extLst>
                <a:ext uri="{FF2B5EF4-FFF2-40B4-BE49-F238E27FC236}">
                  <a16:creationId xmlns:a16="http://schemas.microsoft.com/office/drawing/2014/main" id="{C1C34F79-09CF-4B66-93E8-34C478DB62C9}"/>
                </a:ext>
              </a:extLst>
            </p:cNvPr>
            <p:cNvSpPr txBox="1"/>
            <p:nvPr/>
          </p:nvSpPr>
          <p:spPr>
            <a:xfrm>
              <a:off x="4731645" y="4784183"/>
              <a:ext cx="953759" cy="287980"/>
            </a:xfrm>
            <a:prstGeom prst="rect">
              <a:avLst/>
            </a:prstGeom>
            <a:noFill/>
            <a:effectLst/>
          </p:spPr>
          <p:txBody>
            <a:bodyPr wrap="square" rtlCol="0">
              <a:spAutoFit/>
            </a:bodyPr>
            <a:lstStyle/>
            <a:p>
              <a:r>
                <a:rPr lang="en-US" sz="1200" b="1" dirty="0">
                  <a:effectLst>
                    <a:glow rad="101600">
                      <a:schemeClr val="bg1">
                        <a:alpha val="60000"/>
                      </a:schemeClr>
                    </a:glow>
                  </a:effectLst>
                  <a:latin typeface="Arial" panose="020B0604020202020204" pitchFamily="34" charset="0"/>
                  <a:cs typeface="Arial" panose="020B0604020202020204" pitchFamily="34" charset="0"/>
                </a:rPr>
                <a:t>Staging</a:t>
              </a:r>
            </a:p>
          </p:txBody>
        </p:sp>
      </p:grpSp>
      <p:pic>
        <p:nvPicPr>
          <p:cNvPr id="34" name="Picture 11" descr="A pair of metal screws&#10;&#10;Description automatically generated">
            <a:extLst>
              <a:ext uri="{FF2B5EF4-FFF2-40B4-BE49-F238E27FC236}">
                <a16:creationId xmlns:a16="http://schemas.microsoft.com/office/drawing/2014/main" id="{2BB8781E-D814-43FB-B4F9-12AC91FC8BC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35853" b="56144" l="10943" r="91573">
                        <a14:foregroundMark x1="12974" y1="47575" x2="20249" y2="48302"/>
                        <a14:foregroundMark x1="20249" y1="48302" x2="32373" y2="42401"/>
                        <a14:foregroundMark x1="32373" y1="42401" x2="33434" y2="45432"/>
                        <a14:foregroundMark x1="27069" y1="55174" x2="28342" y2="55174"/>
                        <a14:foregroundMark x1="13519" y1="46241" x2="16369" y2="47090"/>
                        <a14:foregroundMark x1="13428" y1="46968" x2="11731" y2="45756"/>
                        <a14:foregroundMark x1="12337" y1="49232" x2="18309" y2="49838"/>
                        <a14:foregroundMark x1="18309" y1="49838" x2="19855" y2="51738"/>
                        <a14:foregroundMark x1="11822" y1="47332" x2="11003" y2="46968"/>
                        <a14:foregroundMark x1="14853" y1="50525" x2="16096" y2="50768"/>
                        <a14:foregroundMark x1="17157" y1="50525" x2="17611" y2="50889"/>
                        <a14:foregroundMark x1="19855" y1="45432" x2="20824" y2="43169"/>
                        <a14:foregroundMark x1="22886" y1="43169" x2="26554" y2="35893"/>
                        <a14:foregroundMark x1="32798" y1="41350" x2="35981" y2="46968"/>
                        <a14:foregroundMark x1="35981" y1="46968" x2="36011" y2="47777"/>
                        <a14:foregroundMark x1="32525" y1="53032" x2="33950" y2="53032"/>
                        <a14:foregroundMark x1="35132" y1="52304" x2="35132" y2="48868"/>
                        <a14:foregroundMark x1="24523" y1="54608" x2="30403" y2="55497"/>
                        <a14:foregroundMark x1="30403" y1="55497" x2="30433" y2="53355"/>
                        <a14:foregroundMark x1="16823" y1="50566" x2="16823" y2="50970"/>
                        <a14:foregroundMark x1="71446" y1="42361" x2="70567" y2="49434"/>
                        <a14:foregroundMark x1="70567" y1="49434" x2="79085" y2="48828"/>
                        <a14:foregroundMark x1="79085" y1="48828" x2="84056" y2="45230"/>
                        <a14:foregroundMark x1="84056" y1="45230" x2="89269" y2="47251"/>
                        <a14:foregroundMark x1="89269" y1="47251" x2="89845" y2="47251"/>
                        <a14:foregroundMark x1="78539" y1="41876" x2="77902" y2="38844"/>
                        <a14:foregroundMark x1="88875" y1="45958" x2="89906" y2="45756"/>
                        <a14:foregroundMark x1="78387" y1="38359" x2="78872" y2="37712"/>
                        <a14:foregroundMark x1="75811" y1="55861" x2="75902" y2="56144"/>
                        <a14:foregroundMark x1="69294" y1="47332" x2="70415" y2="45028"/>
                        <a14:foregroundMark x1="86663" y1="46403" x2="91573" y2="45311"/>
                        <a14:foregroundMark x1="70052" y1="48262" x2="71022" y2="53072"/>
                        <a14:foregroundMark x1="69082" y1="49475" x2="69991" y2="51698"/>
                        <a14:foregroundMark x1="83116" y1="42522" x2="82752" y2="42522"/>
                        <a14:foregroundMark x1="73810" y1="55133" x2="73052" y2="54931"/>
                        <a14:foregroundMark x1="75205" y1="54931" x2="77902" y2="55780"/>
                        <a14:foregroundMark x1="26766" y1="56063" x2="28342" y2="56103"/>
                        <a14:backgroundMark x1="14792" y1="51496" x2="14792" y2="51496"/>
                      </a14:backgroundRemoval>
                    </a14:imgEffect>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l="9974" t="34069" r="62694" b="42716"/>
          <a:stretch/>
        </p:blipFill>
        <p:spPr>
          <a:xfrm flipH="1">
            <a:off x="10118192" y="2425514"/>
            <a:ext cx="1737338" cy="1106668"/>
          </a:xfrm>
          <a:prstGeom prst="rect">
            <a:avLst/>
          </a:prstGeom>
        </p:spPr>
      </p:pic>
      <p:cxnSp>
        <p:nvCxnSpPr>
          <p:cNvPr id="35" name="Straight Connector 176">
            <a:extLst>
              <a:ext uri="{FF2B5EF4-FFF2-40B4-BE49-F238E27FC236}">
                <a16:creationId xmlns:a16="http://schemas.microsoft.com/office/drawing/2014/main" id="{C50A2DA8-D406-4054-8E37-CF27F8C69D3E}"/>
              </a:ext>
            </a:extLst>
          </p:cNvPr>
          <p:cNvCxnSpPr>
            <a:cxnSpLocks/>
          </p:cNvCxnSpPr>
          <p:nvPr/>
        </p:nvCxnSpPr>
        <p:spPr>
          <a:xfrm>
            <a:off x="9823648" y="1807980"/>
            <a:ext cx="245905" cy="575245"/>
          </a:xfrm>
          <a:prstGeom prst="line">
            <a:avLst/>
          </a:prstGeom>
        </p:spPr>
        <p:style>
          <a:lnRef idx="1">
            <a:schemeClr val="dk1"/>
          </a:lnRef>
          <a:fillRef idx="0">
            <a:schemeClr val="dk1"/>
          </a:fillRef>
          <a:effectRef idx="0">
            <a:schemeClr val="dk1"/>
          </a:effectRef>
          <a:fontRef idx="minor">
            <a:schemeClr val="tx1"/>
          </a:fontRef>
        </p:style>
      </p:cxnSp>
      <p:sp>
        <p:nvSpPr>
          <p:cNvPr id="36" name="Rectangle 177">
            <a:extLst>
              <a:ext uri="{FF2B5EF4-FFF2-40B4-BE49-F238E27FC236}">
                <a16:creationId xmlns:a16="http://schemas.microsoft.com/office/drawing/2014/main" id="{46DF63D7-1254-4F04-BAE2-F76B8889F162}"/>
              </a:ext>
            </a:extLst>
          </p:cNvPr>
          <p:cNvSpPr/>
          <p:nvPr/>
        </p:nvSpPr>
        <p:spPr>
          <a:xfrm>
            <a:off x="10073098" y="2361980"/>
            <a:ext cx="1828648" cy="131592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200" b="1"/>
          </a:p>
        </p:txBody>
      </p:sp>
      <p:cxnSp>
        <p:nvCxnSpPr>
          <p:cNvPr id="37" name="Straight Connector 178">
            <a:extLst>
              <a:ext uri="{FF2B5EF4-FFF2-40B4-BE49-F238E27FC236}">
                <a16:creationId xmlns:a16="http://schemas.microsoft.com/office/drawing/2014/main" id="{7AFA7FAA-B1F2-43B8-A4BC-940E06ECA84E}"/>
              </a:ext>
            </a:extLst>
          </p:cNvPr>
          <p:cNvCxnSpPr>
            <a:cxnSpLocks/>
          </p:cNvCxnSpPr>
          <p:nvPr/>
        </p:nvCxnSpPr>
        <p:spPr>
          <a:xfrm>
            <a:off x="10191566" y="1769349"/>
            <a:ext cx="1704784" cy="573631"/>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189">
            <a:extLst>
              <a:ext uri="{FF2B5EF4-FFF2-40B4-BE49-F238E27FC236}">
                <a16:creationId xmlns:a16="http://schemas.microsoft.com/office/drawing/2014/main" id="{0ED9B30F-F80A-4727-98D8-F383425502CA}"/>
              </a:ext>
            </a:extLst>
          </p:cNvPr>
          <p:cNvCxnSpPr>
            <a:cxnSpLocks/>
          </p:cNvCxnSpPr>
          <p:nvPr/>
        </p:nvCxnSpPr>
        <p:spPr>
          <a:xfrm flipH="1">
            <a:off x="10741975" y="2674422"/>
            <a:ext cx="675416" cy="547452"/>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196">
            <a:extLst>
              <a:ext uri="{FF2B5EF4-FFF2-40B4-BE49-F238E27FC236}">
                <a16:creationId xmlns:a16="http://schemas.microsoft.com/office/drawing/2014/main" id="{BDC19C45-9E5D-43D2-8D72-9875999F4E15}"/>
              </a:ext>
            </a:extLst>
          </p:cNvPr>
          <p:cNvCxnSpPr>
            <a:cxnSpLocks/>
            <a:stCxn id="32" idx="2"/>
          </p:cNvCxnSpPr>
          <p:nvPr/>
        </p:nvCxnSpPr>
        <p:spPr>
          <a:xfrm>
            <a:off x="9556673" y="2800395"/>
            <a:ext cx="647670" cy="178235"/>
          </a:xfrm>
          <a:prstGeom prst="line">
            <a:avLst/>
          </a:prstGeom>
        </p:spPr>
        <p:style>
          <a:lnRef idx="1">
            <a:schemeClr val="dk1"/>
          </a:lnRef>
          <a:fillRef idx="0">
            <a:schemeClr val="dk1"/>
          </a:fillRef>
          <a:effectRef idx="0">
            <a:schemeClr val="dk1"/>
          </a:effectRef>
          <a:fontRef idx="minor">
            <a:schemeClr val="tx1"/>
          </a:fontRef>
        </p:style>
      </p:cxnSp>
      <p:sp>
        <p:nvSpPr>
          <p:cNvPr id="42" name="フリーフォーム: 図形 111">
            <a:extLst>
              <a:ext uri="{FF2B5EF4-FFF2-40B4-BE49-F238E27FC236}">
                <a16:creationId xmlns:a16="http://schemas.microsoft.com/office/drawing/2014/main" id="{B5F7C7E1-1639-4036-AE02-46C59BA07F58}"/>
              </a:ext>
            </a:extLst>
          </p:cNvPr>
          <p:cNvSpPr/>
          <p:nvPr/>
        </p:nvSpPr>
        <p:spPr>
          <a:xfrm>
            <a:off x="10207969" y="1593172"/>
            <a:ext cx="586740" cy="127543"/>
          </a:xfrm>
          <a:custGeom>
            <a:avLst/>
            <a:gdLst>
              <a:gd name="connsiteX0" fmla="*/ 0 w 659130"/>
              <a:gd name="connsiteY0" fmla="*/ 152908 h 166584"/>
              <a:gd name="connsiteX1" fmla="*/ 19050 w 659130"/>
              <a:gd name="connsiteY1" fmla="*/ 141478 h 166584"/>
              <a:gd name="connsiteX2" fmla="*/ 133350 w 659130"/>
              <a:gd name="connsiteY2" fmla="*/ 152908 h 166584"/>
              <a:gd name="connsiteX3" fmla="*/ 171450 w 659130"/>
              <a:gd name="connsiteY3" fmla="*/ 156718 h 166584"/>
              <a:gd name="connsiteX4" fmla="*/ 297180 w 659130"/>
              <a:gd name="connsiteY4" fmla="*/ 160528 h 166584"/>
              <a:gd name="connsiteX5" fmla="*/ 320040 w 659130"/>
              <a:gd name="connsiteY5" fmla="*/ 152908 h 166584"/>
              <a:gd name="connsiteX6" fmla="*/ 346710 w 659130"/>
              <a:gd name="connsiteY6" fmla="*/ 126238 h 166584"/>
              <a:gd name="connsiteX7" fmla="*/ 358140 w 659130"/>
              <a:gd name="connsiteY7" fmla="*/ 65278 h 166584"/>
              <a:gd name="connsiteX8" fmla="*/ 361950 w 659130"/>
              <a:gd name="connsiteY8" fmla="*/ 53848 h 166584"/>
              <a:gd name="connsiteX9" fmla="*/ 377190 w 659130"/>
              <a:gd name="connsiteY9" fmla="*/ 50038 h 166584"/>
              <a:gd name="connsiteX10" fmla="*/ 388620 w 659130"/>
              <a:gd name="connsiteY10" fmla="*/ 42418 h 166584"/>
              <a:gd name="connsiteX11" fmla="*/ 400050 w 659130"/>
              <a:gd name="connsiteY11" fmla="*/ 38608 h 166584"/>
              <a:gd name="connsiteX12" fmla="*/ 422910 w 659130"/>
              <a:gd name="connsiteY12" fmla="*/ 19558 h 166584"/>
              <a:gd name="connsiteX13" fmla="*/ 438150 w 659130"/>
              <a:gd name="connsiteY13" fmla="*/ 15748 h 166584"/>
              <a:gd name="connsiteX14" fmla="*/ 449580 w 659130"/>
              <a:gd name="connsiteY14" fmla="*/ 11938 h 166584"/>
              <a:gd name="connsiteX15" fmla="*/ 487680 w 659130"/>
              <a:gd name="connsiteY15" fmla="*/ 508 h 166584"/>
              <a:gd name="connsiteX16" fmla="*/ 659130 w 659130"/>
              <a:gd name="connsiteY16" fmla="*/ 508 h 1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9130" h="166584">
                <a:moveTo>
                  <a:pt x="0" y="152908"/>
                </a:moveTo>
                <a:cubicBezTo>
                  <a:pt x="6350" y="149098"/>
                  <a:pt x="11649" y="141742"/>
                  <a:pt x="19050" y="141478"/>
                </a:cubicBezTo>
                <a:cubicBezTo>
                  <a:pt x="68269" y="139720"/>
                  <a:pt x="92159" y="148062"/>
                  <a:pt x="133350" y="152908"/>
                </a:cubicBezTo>
                <a:cubicBezTo>
                  <a:pt x="146026" y="154399"/>
                  <a:pt x="158750" y="155448"/>
                  <a:pt x="171450" y="156718"/>
                </a:cubicBezTo>
                <a:cubicBezTo>
                  <a:pt x="228354" y="169363"/>
                  <a:pt x="212713" y="168975"/>
                  <a:pt x="297180" y="160528"/>
                </a:cubicBezTo>
                <a:cubicBezTo>
                  <a:pt x="305172" y="159729"/>
                  <a:pt x="320040" y="152908"/>
                  <a:pt x="320040" y="152908"/>
                </a:cubicBezTo>
                <a:cubicBezTo>
                  <a:pt x="337508" y="126706"/>
                  <a:pt x="326592" y="132944"/>
                  <a:pt x="346710" y="126238"/>
                </a:cubicBezTo>
                <a:cubicBezTo>
                  <a:pt x="350520" y="105918"/>
                  <a:pt x="351602" y="84891"/>
                  <a:pt x="358140" y="65278"/>
                </a:cubicBezTo>
                <a:cubicBezTo>
                  <a:pt x="359410" y="61468"/>
                  <a:pt x="358814" y="56357"/>
                  <a:pt x="361950" y="53848"/>
                </a:cubicBezTo>
                <a:cubicBezTo>
                  <a:pt x="366039" y="50577"/>
                  <a:pt x="372110" y="51308"/>
                  <a:pt x="377190" y="50038"/>
                </a:cubicBezTo>
                <a:cubicBezTo>
                  <a:pt x="381000" y="47498"/>
                  <a:pt x="384524" y="44466"/>
                  <a:pt x="388620" y="42418"/>
                </a:cubicBezTo>
                <a:cubicBezTo>
                  <a:pt x="392212" y="40622"/>
                  <a:pt x="396708" y="40836"/>
                  <a:pt x="400050" y="38608"/>
                </a:cubicBezTo>
                <a:cubicBezTo>
                  <a:pt x="416528" y="27623"/>
                  <a:pt x="405459" y="27037"/>
                  <a:pt x="422910" y="19558"/>
                </a:cubicBezTo>
                <a:cubicBezTo>
                  <a:pt x="427723" y="17495"/>
                  <a:pt x="433115" y="17187"/>
                  <a:pt x="438150" y="15748"/>
                </a:cubicBezTo>
                <a:cubicBezTo>
                  <a:pt x="442012" y="14645"/>
                  <a:pt x="445820" y="13348"/>
                  <a:pt x="449580" y="11938"/>
                </a:cubicBezTo>
                <a:cubicBezTo>
                  <a:pt x="462615" y="7050"/>
                  <a:pt x="473312" y="795"/>
                  <a:pt x="487680" y="508"/>
                </a:cubicBezTo>
                <a:cubicBezTo>
                  <a:pt x="544819" y="-635"/>
                  <a:pt x="601980" y="508"/>
                  <a:pt x="659130" y="508"/>
                </a:cubicBezTo>
              </a:path>
            </a:pathLst>
          </a:custGeom>
          <a:no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3" name="フリーフォーム: 図形 114">
            <a:extLst>
              <a:ext uri="{FF2B5EF4-FFF2-40B4-BE49-F238E27FC236}">
                <a16:creationId xmlns:a16="http://schemas.microsoft.com/office/drawing/2014/main" id="{A7D56A4C-5A2D-4D9A-9AF3-000C1BF75CB8}"/>
              </a:ext>
            </a:extLst>
          </p:cNvPr>
          <p:cNvSpPr/>
          <p:nvPr/>
        </p:nvSpPr>
        <p:spPr>
          <a:xfrm>
            <a:off x="7754329" y="1624160"/>
            <a:ext cx="880110" cy="83820"/>
          </a:xfrm>
          <a:custGeom>
            <a:avLst/>
            <a:gdLst>
              <a:gd name="connsiteX0" fmla="*/ 880110 w 880110"/>
              <a:gd name="connsiteY0" fmla="*/ 45720 h 83820"/>
              <a:gd name="connsiteX1" fmla="*/ 803910 w 880110"/>
              <a:gd name="connsiteY1" fmla="*/ 38100 h 83820"/>
              <a:gd name="connsiteX2" fmla="*/ 712470 w 880110"/>
              <a:gd name="connsiteY2" fmla="*/ 34290 h 83820"/>
              <a:gd name="connsiteX3" fmla="*/ 670560 w 880110"/>
              <a:gd name="connsiteY3" fmla="*/ 26670 h 83820"/>
              <a:gd name="connsiteX4" fmla="*/ 621030 w 880110"/>
              <a:gd name="connsiteY4" fmla="*/ 22860 h 83820"/>
              <a:gd name="connsiteX5" fmla="*/ 586740 w 880110"/>
              <a:gd name="connsiteY5" fmla="*/ 15240 h 83820"/>
              <a:gd name="connsiteX6" fmla="*/ 495300 w 880110"/>
              <a:gd name="connsiteY6" fmla="*/ 7620 h 83820"/>
              <a:gd name="connsiteX7" fmla="*/ 434340 w 880110"/>
              <a:gd name="connsiteY7" fmla="*/ 0 h 83820"/>
              <a:gd name="connsiteX8" fmla="*/ 289560 w 880110"/>
              <a:gd name="connsiteY8" fmla="*/ 3810 h 83820"/>
              <a:gd name="connsiteX9" fmla="*/ 266700 w 880110"/>
              <a:gd name="connsiteY9" fmla="*/ 7620 h 83820"/>
              <a:gd name="connsiteX10" fmla="*/ 236220 w 880110"/>
              <a:gd name="connsiteY10" fmla="*/ 11430 h 83820"/>
              <a:gd name="connsiteX11" fmla="*/ 190500 w 880110"/>
              <a:gd name="connsiteY11" fmla="*/ 22860 h 83820"/>
              <a:gd name="connsiteX12" fmla="*/ 171450 w 880110"/>
              <a:gd name="connsiteY12" fmla="*/ 30480 h 83820"/>
              <a:gd name="connsiteX13" fmla="*/ 148590 w 880110"/>
              <a:gd name="connsiteY13" fmla="*/ 34290 h 83820"/>
              <a:gd name="connsiteX14" fmla="*/ 121920 w 880110"/>
              <a:gd name="connsiteY14" fmla="*/ 45720 h 83820"/>
              <a:gd name="connsiteX15" fmla="*/ 99060 w 880110"/>
              <a:gd name="connsiteY15" fmla="*/ 49530 h 83820"/>
              <a:gd name="connsiteX16" fmla="*/ 76200 w 880110"/>
              <a:gd name="connsiteY16" fmla="*/ 57150 h 83820"/>
              <a:gd name="connsiteX17" fmla="*/ 60960 w 880110"/>
              <a:gd name="connsiteY17" fmla="*/ 60960 h 83820"/>
              <a:gd name="connsiteX18" fmla="*/ 38100 w 880110"/>
              <a:gd name="connsiteY18" fmla="*/ 68580 h 83820"/>
              <a:gd name="connsiteX19" fmla="*/ 11430 w 880110"/>
              <a:gd name="connsiteY19" fmla="*/ 72390 h 83820"/>
              <a:gd name="connsiteX20" fmla="*/ 3810 w 880110"/>
              <a:gd name="connsiteY20" fmla="*/ 8382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0110" h="83820">
                <a:moveTo>
                  <a:pt x="880110" y="45720"/>
                </a:moveTo>
                <a:cubicBezTo>
                  <a:pt x="854710" y="43180"/>
                  <a:pt x="829378" y="39836"/>
                  <a:pt x="803910" y="38100"/>
                </a:cubicBezTo>
                <a:cubicBezTo>
                  <a:pt x="773474" y="36025"/>
                  <a:pt x="742865" y="36895"/>
                  <a:pt x="712470" y="34290"/>
                </a:cubicBezTo>
                <a:cubicBezTo>
                  <a:pt x="698323" y="33077"/>
                  <a:pt x="684649" y="28431"/>
                  <a:pt x="670560" y="26670"/>
                </a:cubicBezTo>
                <a:cubicBezTo>
                  <a:pt x="654129" y="24616"/>
                  <a:pt x="637540" y="24130"/>
                  <a:pt x="621030" y="22860"/>
                </a:cubicBezTo>
                <a:cubicBezTo>
                  <a:pt x="609600" y="20320"/>
                  <a:pt x="598319" y="16977"/>
                  <a:pt x="586740" y="15240"/>
                </a:cubicBezTo>
                <a:cubicBezTo>
                  <a:pt x="571811" y="13001"/>
                  <a:pt x="507500" y="8882"/>
                  <a:pt x="495300" y="7620"/>
                </a:cubicBezTo>
                <a:cubicBezTo>
                  <a:pt x="474931" y="5513"/>
                  <a:pt x="454660" y="2540"/>
                  <a:pt x="434340" y="0"/>
                </a:cubicBezTo>
                <a:lnTo>
                  <a:pt x="289560" y="3810"/>
                </a:lnTo>
                <a:cubicBezTo>
                  <a:pt x="281843" y="4161"/>
                  <a:pt x="274347" y="6528"/>
                  <a:pt x="266700" y="7620"/>
                </a:cubicBezTo>
                <a:cubicBezTo>
                  <a:pt x="256564" y="9068"/>
                  <a:pt x="246380" y="10160"/>
                  <a:pt x="236220" y="11430"/>
                </a:cubicBezTo>
                <a:cubicBezTo>
                  <a:pt x="190641" y="29662"/>
                  <a:pt x="247826" y="8528"/>
                  <a:pt x="190500" y="22860"/>
                </a:cubicBezTo>
                <a:cubicBezTo>
                  <a:pt x="183865" y="24519"/>
                  <a:pt x="178048" y="28680"/>
                  <a:pt x="171450" y="30480"/>
                </a:cubicBezTo>
                <a:cubicBezTo>
                  <a:pt x="163997" y="32513"/>
                  <a:pt x="156210" y="33020"/>
                  <a:pt x="148590" y="34290"/>
                </a:cubicBezTo>
                <a:cubicBezTo>
                  <a:pt x="139272" y="38949"/>
                  <a:pt x="132011" y="43478"/>
                  <a:pt x="121920" y="45720"/>
                </a:cubicBezTo>
                <a:cubicBezTo>
                  <a:pt x="114379" y="47396"/>
                  <a:pt x="106554" y="47656"/>
                  <a:pt x="99060" y="49530"/>
                </a:cubicBezTo>
                <a:cubicBezTo>
                  <a:pt x="91268" y="51478"/>
                  <a:pt x="83893" y="54842"/>
                  <a:pt x="76200" y="57150"/>
                </a:cubicBezTo>
                <a:cubicBezTo>
                  <a:pt x="71184" y="58655"/>
                  <a:pt x="65976" y="59455"/>
                  <a:pt x="60960" y="60960"/>
                </a:cubicBezTo>
                <a:cubicBezTo>
                  <a:pt x="53267" y="63268"/>
                  <a:pt x="45926" y="66774"/>
                  <a:pt x="38100" y="68580"/>
                </a:cubicBezTo>
                <a:cubicBezTo>
                  <a:pt x="29350" y="70599"/>
                  <a:pt x="20320" y="71120"/>
                  <a:pt x="11430" y="72390"/>
                </a:cubicBezTo>
                <a:cubicBezTo>
                  <a:pt x="-2694" y="77098"/>
                  <a:pt x="-1796" y="72608"/>
                  <a:pt x="3810" y="83820"/>
                </a:cubicBezTo>
              </a:path>
            </a:pathLst>
          </a:custGeom>
          <a:no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cxnSp>
        <p:nvCxnSpPr>
          <p:cNvPr id="44" name="直線コネクタ 43">
            <a:extLst>
              <a:ext uri="{FF2B5EF4-FFF2-40B4-BE49-F238E27FC236}">
                <a16:creationId xmlns:a16="http://schemas.microsoft.com/office/drawing/2014/main" id="{A5E6DDFE-6750-42A2-9D17-2A51C3F1B746}"/>
              </a:ext>
            </a:extLst>
          </p:cNvPr>
          <p:cNvCxnSpPr>
            <a:cxnSpLocks/>
          </p:cNvCxnSpPr>
          <p:nvPr/>
        </p:nvCxnSpPr>
        <p:spPr>
          <a:xfrm>
            <a:off x="11787224" y="1827494"/>
            <a:ext cx="409036" cy="0"/>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575452DC-B576-4B76-92BB-74F6A98ADC33}"/>
              </a:ext>
            </a:extLst>
          </p:cNvPr>
          <p:cNvCxnSpPr>
            <a:cxnSpLocks/>
          </p:cNvCxnSpPr>
          <p:nvPr/>
        </p:nvCxnSpPr>
        <p:spPr>
          <a:xfrm>
            <a:off x="6344045" y="1776969"/>
            <a:ext cx="273175" cy="0"/>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0" name="フリーフォーム 19"/>
          <p:cNvSpPr/>
          <p:nvPr/>
        </p:nvSpPr>
        <p:spPr>
          <a:xfrm>
            <a:off x="9144635" y="912378"/>
            <a:ext cx="341008" cy="401849"/>
          </a:xfrm>
          <a:custGeom>
            <a:avLst/>
            <a:gdLst>
              <a:gd name="connsiteX0" fmla="*/ 75000 w 341008"/>
              <a:gd name="connsiteY0" fmla="*/ 0 h 432261"/>
              <a:gd name="connsiteX1" fmla="*/ 274506 w 341008"/>
              <a:gd name="connsiteY1" fmla="*/ 16625 h 432261"/>
              <a:gd name="connsiteX2" fmla="*/ 299444 w 341008"/>
              <a:gd name="connsiteY2" fmla="*/ 24938 h 432261"/>
              <a:gd name="connsiteX3" fmla="*/ 332695 w 341008"/>
              <a:gd name="connsiteY3" fmla="*/ 66501 h 432261"/>
              <a:gd name="connsiteX4" fmla="*/ 341008 w 341008"/>
              <a:gd name="connsiteY4" fmla="*/ 91440 h 432261"/>
              <a:gd name="connsiteX5" fmla="*/ 307757 w 341008"/>
              <a:gd name="connsiteY5" fmla="*/ 149629 h 432261"/>
              <a:gd name="connsiteX6" fmla="*/ 257880 w 341008"/>
              <a:gd name="connsiteY6" fmla="*/ 166254 h 432261"/>
              <a:gd name="connsiteX7" fmla="*/ 241255 w 341008"/>
              <a:gd name="connsiteY7" fmla="*/ 182880 h 432261"/>
              <a:gd name="connsiteX8" fmla="*/ 191379 w 341008"/>
              <a:gd name="connsiteY8" fmla="*/ 199505 h 432261"/>
              <a:gd name="connsiteX9" fmla="*/ 174753 w 341008"/>
              <a:gd name="connsiteY9" fmla="*/ 216131 h 432261"/>
              <a:gd name="connsiteX10" fmla="*/ 108251 w 341008"/>
              <a:gd name="connsiteY10" fmla="*/ 232756 h 432261"/>
              <a:gd name="connsiteX11" fmla="*/ 33437 w 341008"/>
              <a:gd name="connsiteY11" fmla="*/ 274320 h 432261"/>
              <a:gd name="connsiteX12" fmla="*/ 186 w 341008"/>
              <a:gd name="connsiteY12" fmla="*/ 307571 h 432261"/>
              <a:gd name="connsiteX13" fmla="*/ 8499 w 341008"/>
              <a:gd name="connsiteY13" fmla="*/ 357447 h 432261"/>
              <a:gd name="connsiteX14" fmla="*/ 58375 w 341008"/>
              <a:gd name="connsiteY14" fmla="*/ 390698 h 432261"/>
              <a:gd name="connsiteX15" fmla="*/ 133190 w 341008"/>
              <a:gd name="connsiteY15" fmla="*/ 423949 h 432261"/>
              <a:gd name="connsiteX16" fmla="*/ 158128 w 341008"/>
              <a:gd name="connsiteY16" fmla="*/ 432261 h 432261"/>
              <a:gd name="connsiteX17" fmla="*/ 191379 w 341008"/>
              <a:gd name="connsiteY17" fmla="*/ 432261 h 43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008" h="432261">
                <a:moveTo>
                  <a:pt x="75000" y="0"/>
                </a:moveTo>
                <a:cubicBezTo>
                  <a:pt x="143510" y="3806"/>
                  <a:pt x="208405" y="1935"/>
                  <a:pt x="274506" y="16625"/>
                </a:cubicBezTo>
                <a:cubicBezTo>
                  <a:pt x="283060" y="18526"/>
                  <a:pt x="291131" y="22167"/>
                  <a:pt x="299444" y="24938"/>
                </a:cubicBezTo>
                <a:cubicBezTo>
                  <a:pt x="314909" y="40402"/>
                  <a:pt x="322208" y="45527"/>
                  <a:pt x="332695" y="66501"/>
                </a:cubicBezTo>
                <a:cubicBezTo>
                  <a:pt x="336614" y="74339"/>
                  <a:pt x="338237" y="83127"/>
                  <a:pt x="341008" y="91440"/>
                </a:cubicBezTo>
                <a:cubicBezTo>
                  <a:pt x="333267" y="130141"/>
                  <a:pt x="342660" y="134116"/>
                  <a:pt x="307757" y="149629"/>
                </a:cubicBezTo>
                <a:cubicBezTo>
                  <a:pt x="291743" y="156747"/>
                  <a:pt x="257880" y="166254"/>
                  <a:pt x="257880" y="166254"/>
                </a:cubicBezTo>
                <a:cubicBezTo>
                  <a:pt x="252338" y="171796"/>
                  <a:pt x="248265" y="179375"/>
                  <a:pt x="241255" y="182880"/>
                </a:cubicBezTo>
                <a:cubicBezTo>
                  <a:pt x="225581" y="190717"/>
                  <a:pt x="191379" y="199505"/>
                  <a:pt x="191379" y="199505"/>
                </a:cubicBezTo>
                <a:cubicBezTo>
                  <a:pt x="185837" y="205047"/>
                  <a:pt x="181474" y="212099"/>
                  <a:pt x="174753" y="216131"/>
                </a:cubicBezTo>
                <a:cubicBezTo>
                  <a:pt x="161975" y="223798"/>
                  <a:pt x="117185" y="230969"/>
                  <a:pt x="108251" y="232756"/>
                </a:cubicBezTo>
                <a:cubicBezTo>
                  <a:pt x="51084" y="270868"/>
                  <a:pt x="77331" y="259688"/>
                  <a:pt x="33437" y="274320"/>
                </a:cubicBezTo>
                <a:cubicBezTo>
                  <a:pt x="22353" y="285404"/>
                  <a:pt x="-2391" y="292110"/>
                  <a:pt x="186" y="307571"/>
                </a:cubicBezTo>
                <a:cubicBezTo>
                  <a:pt x="2957" y="324196"/>
                  <a:pt x="-1167" y="343639"/>
                  <a:pt x="8499" y="357447"/>
                </a:cubicBezTo>
                <a:cubicBezTo>
                  <a:pt x="19957" y="373816"/>
                  <a:pt x="41750" y="379614"/>
                  <a:pt x="58375" y="390698"/>
                </a:cubicBezTo>
                <a:cubicBezTo>
                  <a:pt x="97892" y="417043"/>
                  <a:pt x="73840" y="404166"/>
                  <a:pt x="133190" y="423949"/>
                </a:cubicBezTo>
                <a:cubicBezTo>
                  <a:pt x="141503" y="426720"/>
                  <a:pt x="149366" y="432261"/>
                  <a:pt x="158128" y="432261"/>
                </a:cubicBezTo>
                <a:lnTo>
                  <a:pt x="191379" y="432261"/>
                </a:lnTo>
              </a:path>
            </a:pathLst>
          </a:custGeom>
          <a:noFill/>
          <a:ln w="19050">
            <a:solidFill>
              <a:schemeClr val="tx1"/>
            </a:solidFill>
            <a:headEnd type="none" w="med" len="med"/>
            <a:tailEnd type="arrow" w="med" len="med"/>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0" name="Rectangle 20">
            <a:extLst>
              <a:ext uri="{FF2B5EF4-FFF2-40B4-BE49-F238E27FC236}">
                <a16:creationId xmlns:a16="http://schemas.microsoft.com/office/drawing/2014/main" id="{E57EE1AE-57B6-4EC2-A79F-5BBC4FB9658D}"/>
              </a:ext>
            </a:extLst>
          </p:cNvPr>
          <p:cNvSpPr/>
          <p:nvPr/>
        </p:nvSpPr>
        <p:spPr>
          <a:xfrm>
            <a:off x="7173540" y="4023985"/>
            <a:ext cx="2521623" cy="169468"/>
          </a:xfrm>
          <a:prstGeom prst="rect">
            <a:avLst/>
          </a:prstGeom>
          <a:solidFill>
            <a:srgbClr val="F22800">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51" name="Rectangle 20">
            <a:extLst>
              <a:ext uri="{FF2B5EF4-FFF2-40B4-BE49-F238E27FC236}">
                <a16:creationId xmlns:a16="http://schemas.microsoft.com/office/drawing/2014/main" id="{AC7F7ECE-1E39-4EE9-AF3B-41BB784A4391}"/>
              </a:ext>
            </a:extLst>
          </p:cNvPr>
          <p:cNvSpPr/>
          <p:nvPr/>
        </p:nvSpPr>
        <p:spPr>
          <a:xfrm>
            <a:off x="7173540" y="3720001"/>
            <a:ext cx="2521623" cy="296363"/>
          </a:xfrm>
          <a:prstGeom prst="rect">
            <a:avLst/>
          </a:prstGeom>
          <a:blipFill>
            <a:blip r:embed="rId6"/>
            <a:tile tx="0" ty="0" sx="100000" sy="10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grpSp>
        <p:nvGrpSpPr>
          <p:cNvPr id="52" name="グループ化 198">
            <a:extLst>
              <a:ext uri="{FF2B5EF4-FFF2-40B4-BE49-F238E27FC236}">
                <a16:creationId xmlns:a16="http://schemas.microsoft.com/office/drawing/2014/main" id="{8556FF95-A1ED-45BC-BD6F-2543AA1EE90E}"/>
              </a:ext>
            </a:extLst>
          </p:cNvPr>
          <p:cNvGrpSpPr/>
          <p:nvPr/>
        </p:nvGrpSpPr>
        <p:grpSpPr>
          <a:xfrm>
            <a:off x="7174219" y="5141608"/>
            <a:ext cx="2521623" cy="434151"/>
            <a:chOff x="3043314" y="4753083"/>
            <a:chExt cx="4810761" cy="828275"/>
          </a:xfrm>
        </p:grpSpPr>
        <p:sp>
          <p:nvSpPr>
            <p:cNvPr id="131" name="Rectangle 20">
              <a:extLst>
                <a:ext uri="{FF2B5EF4-FFF2-40B4-BE49-F238E27FC236}">
                  <a16:creationId xmlns:a16="http://schemas.microsoft.com/office/drawing/2014/main" id="{5ABEED62-A9C7-44CF-B3D9-00DEA6047F04}"/>
                </a:ext>
              </a:extLst>
            </p:cNvPr>
            <p:cNvSpPr/>
            <p:nvPr/>
          </p:nvSpPr>
          <p:spPr>
            <a:xfrm>
              <a:off x="3043314" y="5222893"/>
              <a:ext cx="4810761" cy="358465"/>
            </a:xfrm>
            <a:prstGeom prst="rect">
              <a:avLst/>
            </a:prstGeom>
            <a:blipFill>
              <a:blip r:embed="rId6"/>
              <a:tile tx="0" ty="0" sx="100000" sy="10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32" name="Rectangle 20">
              <a:extLst>
                <a:ext uri="{FF2B5EF4-FFF2-40B4-BE49-F238E27FC236}">
                  <a16:creationId xmlns:a16="http://schemas.microsoft.com/office/drawing/2014/main" id="{1250F40E-F831-424E-84C5-1EAFCC91E899}"/>
                </a:ext>
              </a:extLst>
            </p:cNvPr>
            <p:cNvSpPr/>
            <p:nvPr/>
          </p:nvSpPr>
          <p:spPr>
            <a:xfrm>
              <a:off x="3043314" y="4890196"/>
              <a:ext cx="4810761" cy="323312"/>
            </a:xfrm>
            <a:prstGeom prst="rect">
              <a:avLst/>
            </a:prstGeom>
            <a:solidFill>
              <a:srgbClr val="F22800">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33" name="Rectangle 168">
              <a:extLst>
                <a:ext uri="{FF2B5EF4-FFF2-40B4-BE49-F238E27FC236}">
                  <a16:creationId xmlns:a16="http://schemas.microsoft.com/office/drawing/2014/main" id="{344EFF83-6173-4772-B329-89A624868766}"/>
                </a:ext>
              </a:extLst>
            </p:cNvPr>
            <p:cNvSpPr/>
            <p:nvPr/>
          </p:nvSpPr>
          <p:spPr>
            <a:xfrm>
              <a:off x="3043314" y="4753083"/>
              <a:ext cx="4810761" cy="132337"/>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grpSp>
      <p:sp>
        <p:nvSpPr>
          <p:cNvPr id="53" name="Rectangle 20">
            <a:extLst>
              <a:ext uri="{FF2B5EF4-FFF2-40B4-BE49-F238E27FC236}">
                <a16:creationId xmlns:a16="http://schemas.microsoft.com/office/drawing/2014/main" id="{48F57BD6-5AF8-49BD-B249-28A04728401A}"/>
              </a:ext>
            </a:extLst>
          </p:cNvPr>
          <p:cNvSpPr/>
          <p:nvPr/>
        </p:nvSpPr>
        <p:spPr>
          <a:xfrm>
            <a:off x="7172411" y="4198543"/>
            <a:ext cx="2521622" cy="69366"/>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54" name="Rectangle 22">
            <a:extLst>
              <a:ext uri="{FF2B5EF4-FFF2-40B4-BE49-F238E27FC236}">
                <a16:creationId xmlns:a16="http://schemas.microsoft.com/office/drawing/2014/main" id="{A4B176D8-C21F-4EEF-AFE4-66F837968575}"/>
              </a:ext>
            </a:extLst>
          </p:cNvPr>
          <p:cNvSpPr/>
          <p:nvPr/>
        </p:nvSpPr>
        <p:spPr>
          <a:xfrm>
            <a:off x="8926480" y="4350929"/>
            <a:ext cx="422592" cy="598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55" name="Rectangle 24">
            <a:extLst>
              <a:ext uri="{FF2B5EF4-FFF2-40B4-BE49-F238E27FC236}">
                <a16:creationId xmlns:a16="http://schemas.microsoft.com/office/drawing/2014/main" id="{425C202E-5F69-47B2-925A-FD5D8474E979}"/>
              </a:ext>
            </a:extLst>
          </p:cNvPr>
          <p:cNvSpPr/>
          <p:nvPr/>
        </p:nvSpPr>
        <p:spPr>
          <a:xfrm>
            <a:off x="8925148" y="4954057"/>
            <a:ext cx="423507" cy="598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56" name="Rectangle 25">
            <a:extLst>
              <a:ext uri="{FF2B5EF4-FFF2-40B4-BE49-F238E27FC236}">
                <a16:creationId xmlns:a16="http://schemas.microsoft.com/office/drawing/2014/main" id="{ACBC050A-95A3-44BF-AAE3-AE8AEB354599}"/>
              </a:ext>
            </a:extLst>
          </p:cNvPr>
          <p:cNvSpPr/>
          <p:nvPr/>
        </p:nvSpPr>
        <p:spPr>
          <a:xfrm>
            <a:off x="7580682" y="4364233"/>
            <a:ext cx="423516" cy="598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57" name="TextBox 26">
            <a:extLst>
              <a:ext uri="{FF2B5EF4-FFF2-40B4-BE49-F238E27FC236}">
                <a16:creationId xmlns:a16="http://schemas.microsoft.com/office/drawing/2014/main" id="{7ACE6FD9-B128-48FC-8997-CF9FE5AD1A13}"/>
              </a:ext>
            </a:extLst>
          </p:cNvPr>
          <p:cNvSpPr txBox="1"/>
          <p:nvPr/>
        </p:nvSpPr>
        <p:spPr>
          <a:xfrm>
            <a:off x="8190103" y="3076596"/>
            <a:ext cx="48664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63</a:t>
            </a:r>
          </a:p>
        </p:txBody>
      </p:sp>
      <mc:AlternateContent xmlns:mc="http://schemas.openxmlformats.org/markup-compatibility/2006" xmlns:a14="http://schemas.microsoft.com/office/drawing/2010/main">
        <mc:Choice Requires="a14">
          <p:sp>
            <p:nvSpPr>
              <p:cNvPr id="58" name="TextBox 27">
                <a:extLst>
                  <a:ext uri="{FF2B5EF4-FFF2-40B4-BE49-F238E27FC236}">
                    <a16:creationId xmlns:a16="http://schemas.microsoft.com/office/drawing/2014/main" id="{96DF1A92-9D7E-4DF9-B0AE-4252734DA336}"/>
                  </a:ext>
                </a:extLst>
              </p:cNvPr>
              <p:cNvSpPr txBox="1"/>
              <p:nvPr/>
            </p:nvSpPr>
            <p:spPr>
              <a:xfrm rot="16200000">
                <a:off x="11159075" y="4545589"/>
                <a:ext cx="516634" cy="276999"/>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m:rPr>
                          <m:nor/>
                        </m:rPr>
                        <a:rPr lang="az-Cyrl-AZ" sz="1200" dirty="0">
                          <a:latin typeface="Arial" panose="020B0604020202020204" pitchFamily="34" charset="0"/>
                          <a:cs typeface="Arial" panose="020B0604020202020204" pitchFamily="34" charset="0"/>
                        </a:rPr>
                        <m:t>Ф</m:t>
                      </m:r>
                      <m:r>
                        <m:rPr>
                          <m:nor/>
                        </m:rPr>
                        <a:rPr lang="en-US" sz="1200" dirty="0">
                          <a:latin typeface="Arial" panose="020B0604020202020204" pitchFamily="34" charset="0"/>
                          <a:cs typeface="Arial" panose="020B0604020202020204" pitchFamily="34" charset="0"/>
                        </a:rPr>
                        <m:t>2</m:t>
                      </m:r>
                      <m:r>
                        <m:rPr>
                          <m:nor/>
                        </m:rPr>
                        <a:rPr lang="en-US" sz="1200" b="0" i="0" dirty="0" smtClean="0">
                          <a:latin typeface="Arial" panose="020B0604020202020204" pitchFamily="34" charset="0"/>
                          <a:cs typeface="Arial" panose="020B0604020202020204" pitchFamily="34" charset="0"/>
                        </a:rPr>
                        <m:t>8.5</m:t>
                      </m:r>
                    </m:oMath>
                  </m:oMathPara>
                </a14:m>
                <a:endParaRPr lang="en-US" sz="1200" dirty="0">
                  <a:latin typeface="Arial" panose="020B0604020202020204" pitchFamily="34" charset="0"/>
                  <a:cs typeface="Arial" panose="020B0604020202020204" pitchFamily="34" charset="0"/>
                </a:endParaRPr>
              </a:p>
            </p:txBody>
          </p:sp>
        </mc:Choice>
        <mc:Fallback xmlns="">
          <p:sp>
            <p:nvSpPr>
              <p:cNvPr id="58" name="TextBox 27">
                <a:extLst>
                  <a:ext uri="{FF2B5EF4-FFF2-40B4-BE49-F238E27FC236}">
                    <a16:creationId xmlns:a16="http://schemas.microsoft.com/office/drawing/2014/main" id="{96DF1A92-9D7E-4DF9-B0AE-4252734DA336}"/>
                  </a:ext>
                </a:extLst>
              </p:cNvPr>
              <p:cNvSpPr txBox="1">
                <a:spLocks noRot="1" noChangeAspect="1" noMove="1" noResize="1" noEditPoints="1" noAdjustHandles="1" noChangeArrowheads="1" noChangeShapeType="1" noTextEdit="1"/>
              </p:cNvSpPr>
              <p:nvPr/>
            </p:nvSpPr>
            <p:spPr>
              <a:xfrm rot="16200000">
                <a:off x="11159075" y="4545589"/>
                <a:ext cx="516634" cy="276999"/>
              </a:xfrm>
              <a:prstGeom prst="rect">
                <a:avLst/>
              </a:prstGeom>
              <a:blipFill>
                <a:blip r:embed="rId7"/>
                <a:stretch>
                  <a:fillRect b="-4706"/>
                </a:stretch>
              </a:blipFill>
            </p:spPr>
            <p:txBody>
              <a:bodyPr/>
              <a:lstStyle/>
              <a:p>
                <a:r>
                  <a:rPr lang="ja-JP" altLang="en-US">
                    <a:noFill/>
                  </a:rPr>
                  <a:t> </a:t>
                </a:r>
              </a:p>
            </p:txBody>
          </p:sp>
        </mc:Fallback>
      </mc:AlternateContent>
      <p:sp>
        <p:nvSpPr>
          <p:cNvPr id="59" name="Rectangle 28">
            <a:extLst>
              <a:ext uri="{FF2B5EF4-FFF2-40B4-BE49-F238E27FC236}">
                <a16:creationId xmlns:a16="http://schemas.microsoft.com/office/drawing/2014/main" id="{FD8A1D99-5BDD-4BA0-8A3D-300E45122AC5}"/>
              </a:ext>
            </a:extLst>
          </p:cNvPr>
          <p:cNvSpPr/>
          <p:nvPr/>
        </p:nvSpPr>
        <p:spPr>
          <a:xfrm>
            <a:off x="7579147" y="4948449"/>
            <a:ext cx="428536" cy="530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60" name="Rectangle 29">
            <a:extLst>
              <a:ext uri="{FF2B5EF4-FFF2-40B4-BE49-F238E27FC236}">
                <a16:creationId xmlns:a16="http://schemas.microsoft.com/office/drawing/2014/main" id="{99B46E0D-0759-4CB0-850A-355EE079BE36}"/>
              </a:ext>
            </a:extLst>
          </p:cNvPr>
          <p:cNvSpPr/>
          <p:nvPr/>
        </p:nvSpPr>
        <p:spPr>
          <a:xfrm>
            <a:off x="7579924" y="4282326"/>
            <a:ext cx="1768904" cy="9137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cxnSp>
        <p:nvCxnSpPr>
          <p:cNvPr id="61" name="Straight Arrow Connector 36">
            <a:extLst>
              <a:ext uri="{FF2B5EF4-FFF2-40B4-BE49-F238E27FC236}">
                <a16:creationId xmlns:a16="http://schemas.microsoft.com/office/drawing/2014/main" id="{AF9CE0D5-8CE8-4863-8A6A-94E890A32819}"/>
              </a:ext>
            </a:extLst>
          </p:cNvPr>
          <p:cNvCxnSpPr>
            <a:cxnSpLocks/>
          </p:cNvCxnSpPr>
          <p:nvPr/>
        </p:nvCxnSpPr>
        <p:spPr>
          <a:xfrm>
            <a:off x="7862335" y="3457592"/>
            <a:ext cx="1200685" cy="0"/>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62" name="TextBox 37">
            <a:extLst>
              <a:ext uri="{FF2B5EF4-FFF2-40B4-BE49-F238E27FC236}">
                <a16:creationId xmlns:a16="http://schemas.microsoft.com/office/drawing/2014/main" id="{33048D60-6354-43E4-97CC-CC832B54B168}"/>
              </a:ext>
            </a:extLst>
          </p:cNvPr>
          <p:cNvSpPr txBox="1"/>
          <p:nvPr/>
        </p:nvSpPr>
        <p:spPr>
          <a:xfrm>
            <a:off x="8222267" y="3256651"/>
            <a:ext cx="396696"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43</a:t>
            </a:r>
          </a:p>
        </p:txBody>
      </p:sp>
      <p:sp>
        <p:nvSpPr>
          <p:cNvPr id="63" name="Rectangle 38">
            <a:extLst>
              <a:ext uri="{FF2B5EF4-FFF2-40B4-BE49-F238E27FC236}">
                <a16:creationId xmlns:a16="http://schemas.microsoft.com/office/drawing/2014/main" id="{E25627CF-283D-43B8-9560-9A313B377F4D}"/>
              </a:ext>
            </a:extLst>
          </p:cNvPr>
          <p:cNvSpPr/>
          <p:nvPr/>
        </p:nvSpPr>
        <p:spPr>
          <a:xfrm>
            <a:off x="8004670" y="4473573"/>
            <a:ext cx="919161" cy="52896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000" dirty="0">
              <a:solidFill>
                <a:schemeClr val="tx1"/>
              </a:solidFill>
              <a:latin typeface="Arial" panose="020B0604020202020204" pitchFamily="34" charset="0"/>
              <a:cs typeface="Arial" panose="020B0604020202020204" pitchFamily="34" charset="0"/>
            </a:endParaRPr>
          </a:p>
        </p:txBody>
      </p:sp>
      <p:cxnSp>
        <p:nvCxnSpPr>
          <p:cNvPr id="64" name="Straight Arrow Connector 41">
            <a:extLst>
              <a:ext uri="{FF2B5EF4-FFF2-40B4-BE49-F238E27FC236}">
                <a16:creationId xmlns:a16="http://schemas.microsoft.com/office/drawing/2014/main" id="{26D6E52F-7CC8-46E2-9F7C-DF5BF7DD6189}"/>
              </a:ext>
            </a:extLst>
          </p:cNvPr>
          <p:cNvCxnSpPr>
            <a:cxnSpLocks/>
          </p:cNvCxnSpPr>
          <p:nvPr/>
        </p:nvCxnSpPr>
        <p:spPr>
          <a:xfrm>
            <a:off x="7580682" y="3303822"/>
            <a:ext cx="1766902" cy="0"/>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42">
            <a:extLst>
              <a:ext uri="{FF2B5EF4-FFF2-40B4-BE49-F238E27FC236}">
                <a16:creationId xmlns:a16="http://schemas.microsoft.com/office/drawing/2014/main" id="{E0B8EF80-5799-4E3C-9D98-19F89B4288EC}"/>
              </a:ext>
            </a:extLst>
          </p:cNvPr>
          <p:cNvCxnSpPr>
            <a:cxnSpLocks/>
          </p:cNvCxnSpPr>
          <p:nvPr/>
        </p:nvCxnSpPr>
        <p:spPr>
          <a:xfrm>
            <a:off x="11318517" y="4281939"/>
            <a:ext cx="0" cy="801241"/>
          </a:xfrm>
          <a:prstGeom prst="straightConnector1">
            <a:avLst/>
          </a:prstGeom>
          <a:ln w="3175">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43">
            <a:extLst>
              <a:ext uri="{FF2B5EF4-FFF2-40B4-BE49-F238E27FC236}">
                <a16:creationId xmlns:a16="http://schemas.microsoft.com/office/drawing/2014/main" id="{418A870C-CC69-484B-8885-C7461CD68C22}"/>
              </a:ext>
            </a:extLst>
          </p:cNvPr>
          <p:cNvCxnSpPr>
            <a:cxnSpLocks/>
          </p:cNvCxnSpPr>
          <p:nvPr/>
        </p:nvCxnSpPr>
        <p:spPr>
          <a:xfrm>
            <a:off x="11001158" y="4374223"/>
            <a:ext cx="0" cy="618501"/>
          </a:xfrm>
          <a:prstGeom prst="straightConnector1">
            <a:avLst/>
          </a:prstGeom>
          <a:ln w="3175">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44">
            <a:extLst>
              <a:ext uri="{FF2B5EF4-FFF2-40B4-BE49-F238E27FC236}">
                <a16:creationId xmlns:a16="http://schemas.microsoft.com/office/drawing/2014/main" id="{6AC65E5B-E882-4D6B-8124-62E512FE3BC0}"/>
              </a:ext>
            </a:extLst>
          </p:cNvPr>
          <p:cNvCxnSpPr>
            <a:cxnSpLocks/>
          </p:cNvCxnSpPr>
          <p:nvPr/>
        </p:nvCxnSpPr>
        <p:spPr>
          <a:xfrm>
            <a:off x="8003855" y="3599322"/>
            <a:ext cx="921616" cy="0"/>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68" name="TextBox 46">
            <a:extLst>
              <a:ext uri="{FF2B5EF4-FFF2-40B4-BE49-F238E27FC236}">
                <a16:creationId xmlns:a16="http://schemas.microsoft.com/office/drawing/2014/main" id="{F780EC8C-A9FF-44FE-AF23-DDB8BE6BD8EB}"/>
              </a:ext>
            </a:extLst>
          </p:cNvPr>
          <p:cNvSpPr txBox="1"/>
          <p:nvPr/>
        </p:nvSpPr>
        <p:spPr>
          <a:xfrm>
            <a:off x="8229276" y="3408037"/>
            <a:ext cx="42062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33</a:t>
            </a:r>
          </a:p>
        </p:txBody>
      </p:sp>
      <p:sp>
        <p:nvSpPr>
          <p:cNvPr id="69" name="TextBox 47">
            <a:extLst>
              <a:ext uri="{FF2B5EF4-FFF2-40B4-BE49-F238E27FC236}">
                <a16:creationId xmlns:a16="http://schemas.microsoft.com/office/drawing/2014/main" id="{F0BBB782-F181-42E0-947B-331BBFB2FCEA}"/>
              </a:ext>
            </a:extLst>
          </p:cNvPr>
          <p:cNvSpPr txBox="1"/>
          <p:nvPr/>
        </p:nvSpPr>
        <p:spPr>
          <a:xfrm>
            <a:off x="7863189" y="4538662"/>
            <a:ext cx="98959" cy="36487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304</a:t>
            </a:r>
          </a:p>
        </p:txBody>
      </p:sp>
      <p:sp>
        <p:nvSpPr>
          <p:cNvPr id="70" name="Rectangle 50">
            <a:extLst>
              <a:ext uri="{FF2B5EF4-FFF2-40B4-BE49-F238E27FC236}">
                <a16:creationId xmlns:a16="http://schemas.microsoft.com/office/drawing/2014/main" id="{D6D84103-C7C8-4F18-BBC8-2E4BA4F3C32D}"/>
              </a:ext>
            </a:extLst>
          </p:cNvPr>
          <p:cNvSpPr/>
          <p:nvPr/>
        </p:nvSpPr>
        <p:spPr>
          <a:xfrm>
            <a:off x="7579750" y="4385983"/>
            <a:ext cx="282973" cy="592992"/>
          </a:xfrm>
          <a:prstGeom prst="rect">
            <a:avLst/>
          </a:prstGeom>
          <a:solidFill>
            <a:schemeClr val="accent6">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1000" dirty="0">
              <a:latin typeface="Arial" panose="020B0604020202020204" pitchFamily="34" charset="0"/>
              <a:cs typeface="Arial" panose="020B0604020202020204" pitchFamily="34" charset="0"/>
            </a:endParaRPr>
          </a:p>
        </p:txBody>
      </p:sp>
      <p:sp>
        <p:nvSpPr>
          <p:cNvPr id="71" name="Rectangle 51">
            <a:extLst>
              <a:ext uri="{FF2B5EF4-FFF2-40B4-BE49-F238E27FC236}">
                <a16:creationId xmlns:a16="http://schemas.microsoft.com/office/drawing/2014/main" id="{03089EFF-9CF9-4005-B150-02CAC624E708}"/>
              </a:ext>
            </a:extLst>
          </p:cNvPr>
          <p:cNvSpPr/>
          <p:nvPr/>
        </p:nvSpPr>
        <p:spPr>
          <a:xfrm>
            <a:off x="7863286" y="4402972"/>
            <a:ext cx="140568" cy="562274"/>
          </a:xfrm>
          <a:prstGeom prst="rect">
            <a:avLst/>
          </a:prstGeom>
          <a:solidFill>
            <a:srgbClr val="00B05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2" name="Rectangle 52">
            <a:extLst>
              <a:ext uri="{FF2B5EF4-FFF2-40B4-BE49-F238E27FC236}">
                <a16:creationId xmlns:a16="http://schemas.microsoft.com/office/drawing/2014/main" id="{7F037BBB-A995-4D4D-A39A-D9C15B2D0B71}"/>
              </a:ext>
            </a:extLst>
          </p:cNvPr>
          <p:cNvSpPr/>
          <p:nvPr/>
        </p:nvSpPr>
        <p:spPr>
          <a:xfrm flipV="1">
            <a:off x="9066270" y="4387742"/>
            <a:ext cx="281137" cy="590388"/>
          </a:xfrm>
          <a:prstGeom prst="rect">
            <a:avLst/>
          </a:prstGeom>
          <a:solidFill>
            <a:schemeClr val="accent6">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1000" dirty="0">
              <a:latin typeface="Arial" panose="020B0604020202020204" pitchFamily="34" charset="0"/>
              <a:cs typeface="Arial" panose="020B0604020202020204" pitchFamily="34" charset="0"/>
            </a:endParaRPr>
          </a:p>
        </p:txBody>
      </p:sp>
      <p:sp>
        <p:nvSpPr>
          <p:cNvPr id="73" name="Rectangle 53">
            <a:extLst>
              <a:ext uri="{FF2B5EF4-FFF2-40B4-BE49-F238E27FC236}">
                <a16:creationId xmlns:a16="http://schemas.microsoft.com/office/drawing/2014/main" id="{3B0A6F95-3385-42EF-9138-82B217F237F2}"/>
              </a:ext>
            </a:extLst>
          </p:cNvPr>
          <p:cNvSpPr/>
          <p:nvPr/>
        </p:nvSpPr>
        <p:spPr>
          <a:xfrm flipV="1">
            <a:off x="8925701" y="4402168"/>
            <a:ext cx="140568" cy="562274"/>
          </a:xfrm>
          <a:prstGeom prst="rect">
            <a:avLst/>
          </a:prstGeom>
          <a:solidFill>
            <a:srgbClr val="00B05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4" name="Rectangle 54">
            <a:extLst>
              <a:ext uri="{FF2B5EF4-FFF2-40B4-BE49-F238E27FC236}">
                <a16:creationId xmlns:a16="http://schemas.microsoft.com/office/drawing/2014/main" id="{8A9C3DB2-9A73-44DF-A1D3-2D654070F56D}"/>
              </a:ext>
            </a:extLst>
          </p:cNvPr>
          <p:cNvSpPr/>
          <p:nvPr/>
        </p:nvSpPr>
        <p:spPr>
          <a:xfrm>
            <a:off x="7665540" y="4663840"/>
            <a:ext cx="196796" cy="44233"/>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5" name="Rectangle 55">
            <a:extLst>
              <a:ext uri="{FF2B5EF4-FFF2-40B4-BE49-F238E27FC236}">
                <a16:creationId xmlns:a16="http://schemas.microsoft.com/office/drawing/2014/main" id="{BB470857-BC17-4AE5-BC28-5E727AF79FA3}"/>
              </a:ext>
            </a:extLst>
          </p:cNvPr>
          <p:cNvSpPr/>
          <p:nvPr/>
        </p:nvSpPr>
        <p:spPr>
          <a:xfrm>
            <a:off x="9066492" y="4662622"/>
            <a:ext cx="196796" cy="44233"/>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76" name="Rectangle 56">
            <a:extLst>
              <a:ext uri="{FF2B5EF4-FFF2-40B4-BE49-F238E27FC236}">
                <a16:creationId xmlns:a16="http://schemas.microsoft.com/office/drawing/2014/main" id="{86837B44-97B1-4B94-AB93-5BD0187EE1EF}"/>
              </a:ext>
            </a:extLst>
          </p:cNvPr>
          <p:cNvSpPr/>
          <p:nvPr/>
        </p:nvSpPr>
        <p:spPr>
          <a:xfrm>
            <a:off x="7578810" y="4995270"/>
            <a:ext cx="1771162" cy="9137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7" name="TextBox 58">
            <a:extLst>
              <a:ext uri="{FF2B5EF4-FFF2-40B4-BE49-F238E27FC236}">
                <a16:creationId xmlns:a16="http://schemas.microsoft.com/office/drawing/2014/main" id="{BBF4F7D1-C7E5-4A56-9E12-BEA2CC79CB57}"/>
              </a:ext>
            </a:extLst>
          </p:cNvPr>
          <p:cNvSpPr txBox="1"/>
          <p:nvPr/>
        </p:nvSpPr>
        <p:spPr>
          <a:xfrm>
            <a:off x="10465583" y="5117846"/>
            <a:ext cx="1526160" cy="184666"/>
          </a:xfrm>
          <a:prstGeom prst="rect">
            <a:avLst/>
          </a:prstGeom>
          <a:noFill/>
          <a:ln w="3175">
            <a:noFill/>
          </a:ln>
        </p:spPr>
        <p:style>
          <a:lnRef idx="2">
            <a:schemeClr val="dk1"/>
          </a:lnRef>
          <a:fillRef idx="1">
            <a:schemeClr val="lt1"/>
          </a:fillRef>
          <a:effectRef idx="0">
            <a:schemeClr val="dk1"/>
          </a:effectRef>
          <a:fontRef idx="minor">
            <a:schemeClr val="dk1"/>
          </a:fontRef>
        </p:style>
        <p:txBody>
          <a:bodyPr wrap="square" lIns="66040" tIns="0" rIns="0" bIns="0" rtlCol="0">
            <a:spAutoFit/>
          </a:bodyPr>
          <a:lstStyle/>
          <a:p>
            <a:r>
              <a:rPr lang="en-US" sz="1200" dirty="0">
                <a:latin typeface="Arial" panose="020B0604020202020204" pitchFamily="34" charset="0"/>
                <a:cs typeface="Arial" panose="020B0604020202020204" pitchFamily="34" charset="0"/>
              </a:rPr>
              <a:t>Crucible</a:t>
            </a:r>
            <a:r>
              <a:rPr lang="ja-JP" alt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(Al</a:t>
            </a:r>
            <a:r>
              <a:rPr lang="en-US" sz="1200" baseline="-25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O</a:t>
            </a:r>
            <a:r>
              <a:rPr lang="en-US" sz="1200" baseline="-25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SiO</a:t>
            </a:r>
            <a:r>
              <a:rPr lang="en-US" sz="1200" baseline="-25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a:t>
            </a:r>
          </a:p>
        </p:txBody>
      </p:sp>
      <p:grpSp>
        <p:nvGrpSpPr>
          <p:cNvPr id="78" name="グループ化 199">
            <a:extLst>
              <a:ext uri="{FF2B5EF4-FFF2-40B4-BE49-F238E27FC236}">
                <a16:creationId xmlns:a16="http://schemas.microsoft.com/office/drawing/2014/main" id="{C7584F8A-9F6D-4CEC-945D-9FFB463B1FA4}"/>
              </a:ext>
            </a:extLst>
          </p:cNvPr>
          <p:cNvGrpSpPr/>
          <p:nvPr/>
        </p:nvGrpSpPr>
        <p:grpSpPr>
          <a:xfrm>
            <a:off x="7580976" y="3169730"/>
            <a:ext cx="1767166" cy="1208625"/>
            <a:chOff x="3819326" y="1899035"/>
            <a:chExt cx="3371405" cy="1836923"/>
          </a:xfrm>
        </p:grpSpPr>
        <p:cxnSp>
          <p:nvCxnSpPr>
            <p:cNvPr id="125" name="Straight Connector 30">
              <a:extLst>
                <a:ext uri="{FF2B5EF4-FFF2-40B4-BE49-F238E27FC236}">
                  <a16:creationId xmlns:a16="http://schemas.microsoft.com/office/drawing/2014/main" id="{76BCC378-365D-428E-8DE2-41CBD26E8556}"/>
                </a:ext>
              </a:extLst>
            </p:cNvPr>
            <p:cNvCxnSpPr>
              <a:cxnSpLocks/>
            </p:cNvCxnSpPr>
            <p:nvPr/>
          </p:nvCxnSpPr>
          <p:spPr>
            <a:xfrm flipV="1">
              <a:off x="4358433" y="2230078"/>
              <a:ext cx="0" cy="150588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6" name="Straight Connector 31">
              <a:extLst>
                <a:ext uri="{FF2B5EF4-FFF2-40B4-BE49-F238E27FC236}">
                  <a16:creationId xmlns:a16="http://schemas.microsoft.com/office/drawing/2014/main" id="{CFFEC207-AC8C-43B1-B0A0-6098CC021D51}"/>
                </a:ext>
              </a:extLst>
            </p:cNvPr>
            <p:cNvCxnSpPr>
              <a:cxnSpLocks/>
            </p:cNvCxnSpPr>
            <p:nvPr/>
          </p:nvCxnSpPr>
          <p:spPr>
            <a:xfrm flipV="1">
              <a:off x="3819326" y="1899035"/>
              <a:ext cx="0" cy="1836477"/>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7" name="Straight Connector 34">
              <a:extLst>
                <a:ext uri="{FF2B5EF4-FFF2-40B4-BE49-F238E27FC236}">
                  <a16:creationId xmlns:a16="http://schemas.microsoft.com/office/drawing/2014/main" id="{C03871C3-7233-452C-9AE2-4FEA8BDBAD05}"/>
                </a:ext>
              </a:extLst>
            </p:cNvPr>
            <p:cNvCxnSpPr>
              <a:cxnSpLocks/>
            </p:cNvCxnSpPr>
            <p:nvPr/>
          </p:nvCxnSpPr>
          <p:spPr>
            <a:xfrm flipV="1">
              <a:off x="6652976" y="2230078"/>
              <a:ext cx="0" cy="150588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8" name="Straight Connector 45">
              <a:extLst>
                <a:ext uri="{FF2B5EF4-FFF2-40B4-BE49-F238E27FC236}">
                  <a16:creationId xmlns:a16="http://schemas.microsoft.com/office/drawing/2014/main" id="{A6A64BE3-7BE2-4949-BAC7-A52C435A22C0}"/>
                </a:ext>
              </a:extLst>
            </p:cNvPr>
            <p:cNvCxnSpPr>
              <a:cxnSpLocks/>
            </p:cNvCxnSpPr>
            <p:nvPr/>
          </p:nvCxnSpPr>
          <p:spPr>
            <a:xfrm flipV="1">
              <a:off x="6384358" y="2462768"/>
              <a:ext cx="0" cy="1264397"/>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02">
              <a:extLst>
                <a:ext uri="{FF2B5EF4-FFF2-40B4-BE49-F238E27FC236}">
                  <a16:creationId xmlns:a16="http://schemas.microsoft.com/office/drawing/2014/main" id="{A4CEA6D9-45D5-42AB-92D3-B8C1FD5148E5}"/>
                </a:ext>
              </a:extLst>
            </p:cNvPr>
            <p:cNvCxnSpPr>
              <a:cxnSpLocks/>
            </p:cNvCxnSpPr>
            <p:nvPr/>
          </p:nvCxnSpPr>
          <p:spPr>
            <a:xfrm flipV="1">
              <a:off x="7190731" y="1922184"/>
              <a:ext cx="0" cy="1813328"/>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59">
              <a:extLst>
                <a:ext uri="{FF2B5EF4-FFF2-40B4-BE49-F238E27FC236}">
                  <a16:creationId xmlns:a16="http://schemas.microsoft.com/office/drawing/2014/main" id="{78B09B68-DC9B-4A3A-BA9A-B0A1D45B4EF1}"/>
                </a:ext>
              </a:extLst>
            </p:cNvPr>
            <p:cNvCxnSpPr>
              <a:cxnSpLocks/>
            </p:cNvCxnSpPr>
            <p:nvPr/>
          </p:nvCxnSpPr>
          <p:spPr>
            <a:xfrm flipV="1">
              <a:off x="4627842" y="2504507"/>
              <a:ext cx="0" cy="1225157"/>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79" name="Straight Connector 102">
            <a:extLst>
              <a:ext uri="{FF2B5EF4-FFF2-40B4-BE49-F238E27FC236}">
                <a16:creationId xmlns:a16="http://schemas.microsoft.com/office/drawing/2014/main" id="{8024BBD9-73E3-42A3-BFA9-872D947949C3}"/>
              </a:ext>
            </a:extLst>
          </p:cNvPr>
          <p:cNvCxnSpPr>
            <a:cxnSpLocks/>
          </p:cNvCxnSpPr>
          <p:nvPr/>
        </p:nvCxnSpPr>
        <p:spPr>
          <a:xfrm>
            <a:off x="9347407" y="4283603"/>
            <a:ext cx="2044527"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102">
            <a:extLst>
              <a:ext uri="{FF2B5EF4-FFF2-40B4-BE49-F238E27FC236}">
                <a16:creationId xmlns:a16="http://schemas.microsoft.com/office/drawing/2014/main" id="{9144C0AE-F18E-4B14-8561-161305D51615}"/>
              </a:ext>
            </a:extLst>
          </p:cNvPr>
          <p:cNvCxnSpPr>
            <a:cxnSpLocks/>
          </p:cNvCxnSpPr>
          <p:nvPr/>
        </p:nvCxnSpPr>
        <p:spPr>
          <a:xfrm>
            <a:off x="9352572" y="5082399"/>
            <a:ext cx="2039362"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102">
            <a:extLst>
              <a:ext uri="{FF2B5EF4-FFF2-40B4-BE49-F238E27FC236}">
                <a16:creationId xmlns:a16="http://schemas.microsoft.com/office/drawing/2014/main" id="{533D33C2-C1F4-4DA2-87E8-7148DCF9E90B}"/>
              </a:ext>
            </a:extLst>
          </p:cNvPr>
          <p:cNvCxnSpPr>
            <a:cxnSpLocks/>
          </p:cNvCxnSpPr>
          <p:nvPr/>
        </p:nvCxnSpPr>
        <p:spPr>
          <a:xfrm>
            <a:off x="9352572" y="4372050"/>
            <a:ext cx="1762363"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102">
            <a:extLst>
              <a:ext uri="{FF2B5EF4-FFF2-40B4-BE49-F238E27FC236}">
                <a16:creationId xmlns:a16="http://schemas.microsoft.com/office/drawing/2014/main" id="{24E93DE7-F6F3-4CE6-9F32-EFBE16DDE012}"/>
              </a:ext>
            </a:extLst>
          </p:cNvPr>
          <p:cNvCxnSpPr>
            <a:cxnSpLocks/>
          </p:cNvCxnSpPr>
          <p:nvPr/>
        </p:nvCxnSpPr>
        <p:spPr>
          <a:xfrm>
            <a:off x="9352572" y="4995270"/>
            <a:ext cx="1762363"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102">
            <a:extLst>
              <a:ext uri="{FF2B5EF4-FFF2-40B4-BE49-F238E27FC236}">
                <a16:creationId xmlns:a16="http://schemas.microsoft.com/office/drawing/2014/main" id="{6A6F8A10-286C-474D-8BF2-D3989491E736}"/>
              </a:ext>
            </a:extLst>
          </p:cNvPr>
          <p:cNvCxnSpPr>
            <a:cxnSpLocks/>
          </p:cNvCxnSpPr>
          <p:nvPr/>
        </p:nvCxnSpPr>
        <p:spPr>
          <a:xfrm>
            <a:off x="9081598" y="4399999"/>
            <a:ext cx="179478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133">
            <a:extLst>
              <a:ext uri="{FF2B5EF4-FFF2-40B4-BE49-F238E27FC236}">
                <a16:creationId xmlns:a16="http://schemas.microsoft.com/office/drawing/2014/main" id="{05B34EB9-CB05-4962-B4E9-9D8F389B3843}"/>
              </a:ext>
            </a:extLst>
          </p:cNvPr>
          <p:cNvCxnSpPr>
            <a:cxnSpLocks/>
          </p:cNvCxnSpPr>
          <p:nvPr/>
        </p:nvCxnSpPr>
        <p:spPr>
          <a:xfrm>
            <a:off x="9060274" y="4964442"/>
            <a:ext cx="1868202"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5" name="TextBox 137">
            <a:extLst>
              <a:ext uri="{FF2B5EF4-FFF2-40B4-BE49-F238E27FC236}">
                <a16:creationId xmlns:a16="http://schemas.microsoft.com/office/drawing/2014/main" id="{8471DA9D-77E0-445D-BC23-7336D2DE3AAA}"/>
              </a:ext>
            </a:extLst>
          </p:cNvPr>
          <p:cNvSpPr txBox="1"/>
          <p:nvPr/>
        </p:nvSpPr>
        <p:spPr>
          <a:xfrm>
            <a:off x="5889759" y="5612163"/>
            <a:ext cx="1592255" cy="646331"/>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304 specimen</a:t>
            </a:r>
          </a:p>
          <a:p>
            <a:pPr algn="ctr"/>
            <a:r>
              <a:rPr lang="en-US" sz="1200" b="1" dirty="0">
                <a:latin typeface="Arial" panose="020B0604020202020204" pitchFamily="34" charset="0"/>
                <a:cs typeface="Arial" panose="020B0604020202020204" pitchFamily="34" charset="0"/>
              </a:rPr>
              <a:t>(Electron down stream)</a:t>
            </a:r>
          </a:p>
        </p:txBody>
      </p:sp>
      <p:sp>
        <p:nvSpPr>
          <p:cNvPr id="86" name="TextBox 139">
            <a:extLst>
              <a:ext uri="{FF2B5EF4-FFF2-40B4-BE49-F238E27FC236}">
                <a16:creationId xmlns:a16="http://schemas.microsoft.com/office/drawing/2014/main" id="{945E9C7C-02E6-4107-9E0A-C6D470A99DC1}"/>
              </a:ext>
            </a:extLst>
          </p:cNvPr>
          <p:cNvSpPr txBox="1"/>
          <p:nvPr/>
        </p:nvSpPr>
        <p:spPr>
          <a:xfrm>
            <a:off x="7581705" y="5612163"/>
            <a:ext cx="1068973"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Liquid </a:t>
            </a:r>
            <a:r>
              <a:rPr lang="en-US" sz="1200" b="1" dirty="0" err="1">
                <a:latin typeface="Arial" panose="020B0604020202020204" pitchFamily="34" charset="0"/>
                <a:cs typeface="Arial" panose="020B0604020202020204" pitchFamily="34" charset="0"/>
              </a:rPr>
              <a:t>Pb</a:t>
            </a:r>
            <a:r>
              <a:rPr lang="en-US" sz="1200" b="1" dirty="0">
                <a:latin typeface="Arial" panose="020B0604020202020204" pitchFamily="34" charset="0"/>
                <a:cs typeface="Arial" panose="020B0604020202020204" pitchFamily="34" charset="0"/>
              </a:rPr>
              <a:t> pool </a:t>
            </a:r>
          </a:p>
        </p:txBody>
      </p:sp>
      <p:sp>
        <p:nvSpPr>
          <p:cNvPr id="87" name="TextBox 140">
            <a:extLst>
              <a:ext uri="{FF2B5EF4-FFF2-40B4-BE49-F238E27FC236}">
                <a16:creationId xmlns:a16="http://schemas.microsoft.com/office/drawing/2014/main" id="{F48902F3-FB4C-4C55-8A95-A495FC18F924}"/>
              </a:ext>
            </a:extLst>
          </p:cNvPr>
          <p:cNvSpPr txBox="1"/>
          <p:nvPr/>
        </p:nvSpPr>
        <p:spPr>
          <a:xfrm>
            <a:off x="8082907" y="4295379"/>
            <a:ext cx="731943" cy="261610"/>
          </a:xfrm>
          <a:prstGeom prst="rect">
            <a:avLst/>
          </a:prstGeom>
          <a:noFill/>
        </p:spPr>
        <p:txBody>
          <a:bodyPr wrap="square" rtlCol="0">
            <a:spAutoFit/>
          </a:bodyPr>
          <a:lstStyle/>
          <a:p>
            <a:pPr algn="ctr"/>
            <a:r>
              <a:rPr lang="en-US" sz="1100" dirty="0" err="1">
                <a:latin typeface="Arial" panose="020B0604020202020204" pitchFamily="34" charset="0"/>
                <a:cs typeface="Arial" panose="020B0604020202020204" pitchFamily="34" charset="0"/>
              </a:rPr>
              <a:t>Ar</a:t>
            </a:r>
            <a:endParaRPr lang="en-US" sz="1100" dirty="0">
              <a:latin typeface="Arial" panose="020B0604020202020204" pitchFamily="34" charset="0"/>
              <a:cs typeface="Arial" panose="020B0604020202020204" pitchFamily="34" charset="0"/>
            </a:endParaRPr>
          </a:p>
        </p:txBody>
      </p:sp>
      <p:cxnSp>
        <p:nvCxnSpPr>
          <p:cNvPr id="88" name="直線コネクタ 79">
            <a:extLst>
              <a:ext uri="{FF2B5EF4-FFF2-40B4-BE49-F238E27FC236}">
                <a16:creationId xmlns:a16="http://schemas.microsoft.com/office/drawing/2014/main" id="{A603A91F-E6A3-42DF-A800-E3BE8E4BA3E5}"/>
              </a:ext>
            </a:extLst>
          </p:cNvPr>
          <p:cNvCxnSpPr>
            <a:cxnSpLocks/>
          </p:cNvCxnSpPr>
          <p:nvPr/>
        </p:nvCxnSpPr>
        <p:spPr>
          <a:xfrm flipH="1">
            <a:off x="8007684" y="4473694"/>
            <a:ext cx="916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1">
            <a:extLst>
              <a:ext uri="{FF2B5EF4-FFF2-40B4-BE49-F238E27FC236}">
                <a16:creationId xmlns:a16="http://schemas.microsoft.com/office/drawing/2014/main" id="{C09EE334-86B5-415A-B0BB-A4E18B91DDC2}"/>
              </a:ext>
            </a:extLst>
          </p:cNvPr>
          <p:cNvCxnSpPr>
            <a:cxnSpLocks/>
          </p:cNvCxnSpPr>
          <p:nvPr/>
        </p:nvCxnSpPr>
        <p:spPr>
          <a:xfrm flipH="1">
            <a:off x="8711044" y="4491683"/>
            <a:ext cx="1853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92E1C5CF-608F-4DD7-8C69-2441546AF305}"/>
              </a:ext>
            </a:extLst>
          </p:cNvPr>
          <p:cNvCxnSpPr>
            <a:cxnSpLocks/>
          </p:cNvCxnSpPr>
          <p:nvPr/>
        </p:nvCxnSpPr>
        <p:spPr>
          <a:xfrm flipH="1">
            <a:off x="8772689" y="4516440"/>
            <a:ext cx="1236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146">
            <a:extLst>
              <a:ext uri="{FF2B5EF4-FFF2-40B4-BE49-F238E27FC236}">
                <a16:creationId xmlns:a16="http://schemas.microsoft.com/office/drawing/2014/main" id="{A446B60B-24D8-4825-91B7-C6A5EDED9A59}"/>
              </a:ext>
            </a:extLst>
          </p:cNvPr>
          <p:cNvCxnSpPr>
            <a:cxnSpLocks/>
          </p:cNvCxnSpPr>
          <p:nvPr/>
        </p:nvCxnSpPr>
        <p:spPr>
          <a:xfrm flipH="1">
            <a:off x="6972401" y="4485242"/>
            <a:ext cx="480103" cy="0"/>
          </a:xfrm>
          <a:prstGeom prst="line">
            <a:avLst/>
          </a:prstGeom>
          <a:ln w="57150">
            <a:solidFill>
              <a:srgbClr val="7030A0"/>
            </a:solidFill>
          </a:ln>
        </p:spPr>
        <p:style>
          <a:lnRef idx="1">
            <a:schemeClr val="dk1"/>
          </a:lnRef>
          <a:fillRef idx="0">
            <a:schemeClr val="dk1"/>
          </a:fillRef>
          <a:effectRef idx="0">
            <a:schemeClr val="dk1"/>
          </a:effectRef>
          <a:fontRef idx="minor">
            <a:schemeClr val="tx1"/>
          </a:fontRef>
        </p:style>
      </p:cxnSp>
      <p:sp>
        <p:nvSpPr>
          <p:cNvPr id="93" name="Rectangle 153">
            <a:extLst>
              <a:ext uri="{FF2B5EF4-FFF2-40B4-BE49-F238E27FC236}">
                <a16:creationId xmlns:a16="http://schemas.microsoft.com/office/drawing/2014/main" id="{690A3028-5EBD-4F06-B96E-529F7752608B}"/>
              </a:ext>
            </a:extLst>
          </p:cNvPr>
          <p:cNvSpPr/>
          <p:nvPr/>
        </p:nvSpPr>
        <p:spPr>
          <a:xfrm>
            <a:off x="7452504" y="4442034"/>
            <a:ext cx="23217" cy="87074"/>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94" name="Rectangle 154">
            <a:extLst>
              <a:ext uri="{FF2B5EF4-FFF2-40B4-BE49-F238E27FC236}">
                <a16:creationId xmlns:a16="http://schemas.microsoft.com/office/drawing/2014/main" id="{CC6C23F1-8D59-4B69-B088-2D4707F23660}"/>
              </a:ext>
            </a:extLst>
          </p:cNvPr>
          <p:cNvSpPr/>
          <p:nvPr/>
        </p:nvSpPr>
        <p:spPr>
          <a:xfrm>
            <a:off x="9456291" y="4440976"/>
            <a:ext cx="23217" cy="87074"/>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atin typeface="Arial" panose="020B0604020202020204" pitchFamily="34" charset="0"/>
              <a:cs typeface="Arial" panose="020B0604020202020204" pitchFamily="34" charset="0"/>
            </a:endParaRPr>
          </a:p>
        </p:txBody>
      </p:sp>
      <p:cxnSp>
        <p:nvCxnSpPr>
          <p:cNvPr id="95" name="Straight Connector 155">
            <a:extLst>
              <a:ext uri="{FF2B5EF4-FFF2-40B4-BE49-F238E27FC236}">
                <a16:creationId xmlns:a16="http://schemas.microsoft.com/office/drawing/2014/main" id="{A03AB460-986F-4BCA-AF3C-E52FE6A856BF}"/>
              </a:ext>
            </a:extLst>
          </p:cNvPr>
          <p:cNvCxnSpPr>
            <a:cxnSpLocks/>
          </p:cNvCxnSpPr>
          <p:nvPr/>
        </p:nvCxnSpPr>
        <p:spPr>
          <a:xfrm flipH="1">
            <a:off x="9478066" y="4485634"/>
            <a:ext cx="440787" cy="0"/>
          </a:xfrm>
          <a:prstGeom prst="line">
            <a:avLst/>
          </a:prstGeom>
          <a:ln w="57150">
            <a:solidFill>
              <a:srgbClr val="7030A0"/>
            </a:solidFill>
          </a:ln>
        </p:spPr>
        <p:style>
          <a:lnRef idx="1">
            <a:schemeClr val="dk1"/>
          </a:lnRef>
          <a:fillRef idx="0">
            <a:schemeClr val="dk1"/>
          </a:fillRef>
          <a:effectRef idx="0">
            <a:schemeClr val="dk1"/>
          </a:effectRef>
          <a:fontRef idx="minor">
            <a:schemeClr val="tx1"/>
          </a:fontRef>
        </p:style>
      </p:cxnSp>
      <p:cxnSp>
        <p:nvCxnSpPr>
          <p:cNvPr id="96" name="Straight Arrow Connector 156">
            <a:extLst>
              <a:ext uri="{FF2B5EF4-FFF2-40B4-BE49-F238E27FC236}">
                <a16:creationId xmlns:a16="http://schemas.microsoft.com/office/drawing/2014/main" id="{69F07CDA-569B-4990-8393-35ACEB1FD71C}"/>
              </a:ext>
            </a:extLst>
          </p:cNvPr>
          <p:cNvCxnSpPr>
            <a:cxnSpLocks/>
          </p:cNvCxnSpPr>
          <p:nvPr/>
        </p:nvCxnSpPr>
        <p:spPr>
          <a:xfrm>
            <a:off x="10688933" y="4410021"/>
            <a:ext cx="0" cy="538428"/>
          </a:xfrm>
          <a:prstGeom prst="straightConnector1">
            <a:avLst/>
          </a:prstGeom>
          <a:ln w="3175">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97" name="TextBox 157">
            <a:extLst>
              <a:ext uri="{FF2B5EF4-FFF2-40B4-BE49-F238E27FC236}">
                <a16:creationId xmlns:a16="http://schemas.microsoft.com/office/drawing/2014/main" id="{E00F55A0-52F4-48B0-A17E-5F753A268A53}"/>
              </a:ext>
            </a:extLst>
          </p:cNvPr>
          <p:cNvSpPr txBox="1"/>
          <p:nvPr/>
        </p:nvSpPr>
        <p:spPr>
          <a:xfrm>
            <a:off x="10465582" y="5591288"/>
            <a:ext cx="95807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Heater</a:t>
            </a:r>
          </a:p>
        </p:txBody>
      </p:sp>
      <p:sp>
        <p:nvSpPr>
          <p:cNvPr id="98" name="TextBox 158">
            <a:extLst>
              <a:ext uri="{FF2B5EF4-FFF2-40B4-BE49-F238E27FC236}">
                <a16:creationId xmlns:a16="http://schemas.microsoft.com/office/drawing/2014/main" id="{7231F7E1-EBD6-4E32-AC1D-5929778B93CD}"/>
              </a:ext>
            </a:extLst>
          </p:cNvPr>
          <p:cNvSpPr txBox="1"/>
          <p:nvPr/>
        </p:nvSpPr>
        <p:spPr>
          <a:xfrm>
            <a:off x="10465582" y="5881728"/>
            <a:ext cx="86638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Insulator</a:t>
            </a:r>
          </a:p>
        </p:txBody>
      </p:sp>
      <p:sp>
        <p:nvSpPr>
          <p:cNvPr id="99" name="Rectangle 159">
            <a:extLst>
              <a:ext uri="{FF2B5EF4-FFF2-40B4-BE49-F238E27FC236}">
                <a16:creationId xmlns:a16="http://schemas.microsoft.com/office/drawing/2014/main" id="{62B57F7E-6127-4975-92AF-57D741CAFCDF}"/>
              </a:ext>
            </a:extLst>
          </p:cNvPr>
          <p:cNvSpPr/>
          <p:nvPr/>
        </p:nvSpPr>
        <p:spPr>
          <a:xfrm>
            <a:off x="7475359" y="4465014"/>
            <a:ext cx="196796" cy="44233"/>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00" name="Rectangle 160">
            <a:extLst>
              <a:ext uri="{FF2B5EF4-FFF2-40B4-BE49-F238E27FC236}">
                <a16:creationId xmlns:a16="http://schemas.microsoft.com/office/drawing/2014/main" id="{D49B0470-7FE4-4A98-943E-14CF0B85E16F}"/>
              </a:ext>
            </a:extLst>
          </p:cNvPr>
          <p:cNvSpPr/>
          <p:nvPr/>
        </p:nvSpPr>
        <p:spPr>
          <a:xfrm>
            <a:off x="9255647" y="4462926"/>
            <a:ext cx="196796" cy="44233"/>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01" name="TextBox 165">
            <a:extLst>
              <a:ext uri="{FF2B5EF4-FFF2-40B4-BE49-F238E27FC236}">
                <a16:creationId xmlns:a16="http://schemas.microsoft.com/office/drawing/2014/main" id="{C2F1279F-7310-4058-BB28-6D9080974105}"/>
              </a:ext>
            </a:extLst>
          </p:cNvPr>
          <p:cNvSpPr txBox="1"/>
          <p:nvPr/>
        </p:nvSpPr>
        <p:spPr>
          <a:xfrm>
            <a:off x="5914565" y="3640026"/>
            <a:ext cx="1035321" cy="369332"/>
          </a:xfrm>
          <a:prstGeom prst="rect">
            <a:avLst/>
          </a:prstGeom>
          <a:noFill/>
          <a:ln w="3175">
            <a:noFill/>
          </a:ln>
        </p:spPr>
        <p:style>
          <a:lnRef idx="2">
            <a:schemeClr val="dk1"/>
          </a:lnRef>
          <a:fillRef idx="1">
            <a:schemeClr val="lt1"/>
          </a:fillRef>
          <a:effectRef idx="0">
            <a:schemeClr val="dk1"/>
          </a:effectRef>
          <a:fontRef idx="minor">
            <a:schemeClr val="dk1"/>
          </a:fontRef>
        </p:style>
        <p:txBody>
          <a:bodyPr wrap="square" lIns="66040" tIns="0" rIns="66040" bIns="0" rtlCol="0">
            <a:spAutoFit/>
          </a:bodyPr>
          <a:lstStyle/>
          <a:p>
            <a:pPr algn="ctr"/>
            <a:r>
              <a:rPr lang="en-US" sz="1200" dirty="0">
                <a:latin typeface="Arial" panose="020B0604020202020204" pitchFamily="34" charset="0"/>
                <a:cs typeface="Arial" panose="020B0604020202020204" pitchFamily="34" charset="0"/>
              </a:rPr>
              <a:t>TC </a:t>
            </a:r>
          </a:p>
          <a:p>
            <a:pPr algn="ctr"/>
            <a:r>
              <a:rPr lang="en-US" sz="1200" dirty="0">
                <a:latin typeface="Arial" panose="020B0604020202020204" pitchFamily="34" charset="0"/>
                <a:cs typeface="Arial" panose="020B0604020202020204" pitchFamily="34" charset="0"/>
              </a:rPr>
              <a:t>(Test temp.)</a:t>
            </a:r>
          </a:p>
        </p:txBody>
      </p:sp>
      <p:sp>
        <p:nvSpPr>
          <p:cNvPr id="102" name="TextBox 166">
            <a:extLst>
              <a:ext uri="{FF2B5EF4-FFF2-40B4-BE49-F238E27FC236}">
                <a16:creationId xmlns:a16="http://schemas.microsoft.com/office/drawing/2014/main" id="{AB305B2A-9BB4-466C-B79B-2F9D29F44A22}"/>
              </a:ext>
            </a:extLst>
          </p:cNvPr>
          <p:cNvSpPr txBox="1"/>
          <p:nvPr/>
        </p:nvSpPr>
        <p:spPr>
          <a:xfrm rot="16200000">
            <a:off x="10481447" y="4557748"/>
            <a:ext cx="522198" cy="276999"/>
          </a:xfrm>
          <a:prstGeom prst="rect">
            <a:avLst/>
          </a:prstGeom>
          <a:noFill/>
        </p:spPr>
        <p:txBody>
          <a:bodyPr wrap="square" rtlCol="0">
            <a:spAutoFit/>
          </a:bodyPr>
          <a:lstStyle/>
          <a:p>
            <a:pPr algn="ctr"/>
            <a:r>
              <a:rPr lang="az-Cyrl-AZ" sz="1200" dirty="0">
                <a:latin typeface="Arial" panose="020B0604020202020204" pitchFamily="34" charset="0"/>
                <a:cs typeface="Arial" panose="020B0604020202020204" pitchFamily="34" charset="0"/>
              </a:rPr>
              <a:t>Ф</a:t>
            </a:r>
            <a:r>
              <a:rPr lang="en-US" sz="1200" dirty="0">
                <a:latin typeface="Arial" panose="020B0604020202020204" pitchFamily="34" charset="0"/>
                <a:cs typeface="Arial" panose="020B0604020202020204" pitchFamily="34" charset="0"/>
              </a:rPr>
              <a:t>20</a:t>
            </a:r>
          </a:p>
        </p:txBody>
      </p:sp>
      <mc:AlternateContent xmlns:mc="http://schemas.openxmlformats.org/markup-compatibility/2006" xmlns:a14="http://schemas.microsoft.com/office/drawing/2010/main">
        <mc:Choice Requires="a14">
          <p:sp>
            <p:nvSpPr>
              <p:cNvPr id="103" name="TextBox 168">
                <a:extLst>
                  <a:ext uri="{FF2B5EF4-FFF2-40B4-BE49-F238E27FC236}">
                    <a16:creationId xmlns:a16="http://schemas.microsoft.com/office/drawing/2014/main" id="{77609DC5-4C7A-409C-B393-4A5BBAD4AC83}"/>
                  </a:ext>
                </a:extLst>
              </p:cNvPr>
              <p:cNvSpPr txBox="1"/>
              <p:nvPr/>
            </p:nvSpPr>
            <p:spPr>
              <a:xfrm rot="16200000">
                <a:off x="10867115" y="4557747"/>
                <a:ext cx="399721" cy="276999"/>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m:rPr>
                          <m:nor/>
                        </m:rPr>
                        <a:rPr lang="az-Cyrl-AZ" sz="1200" dirty="0">
                          <a:latin typeface="Arial" panose="020B0604020202020204" pitchFamily="34" charset="0"/>
                          <a:cs typeface="Arial" panose="020B0604020202020204" pitchFamily="34" charset="0"/>
                        </a:rPr>
                        <m:t>Ф</m:t>
                      </m:r>
                      <m:r>
                        <m:rPr>
                          <m:nor/>
                        </m:rPr>
                        <a:rPr lang="en-US" sz="1200" dirty="0">
                          <a:latin typeface="Arial" panose="020B0604020202020204" pitchFamily="34" charset="0"/>
                          <a:cs typeface="Arial" panose="020B0604020202020204" pitchFamily="34" charset="0"/>
                        </a:rPr>
                        <m:t>2</m:t>
                      </m:r>
                      <m:r>
                        <m:rPr>
                          <m:nor/>
                        </m:rPr>
                        <a:rPr lang="en-US" sz="1200" b="0" i="0" dirty="0" smtClean="0">
                          <a:latin typeface="Arial" panose="020B0604020202020204" pitchFamily="34" charset="0"/>
                          <a:cs typeface="Arial" panose="020B0604020202020204" pitchFamily="34" charset="0"/>
                        </a:rPr>
                        <m:t>2</m:t>
                      </m:r>
                    </m:oMath>
                  </m:oMathPara>
                </a14:m>
                <a:endParaRPr lang="en-US" sz="1200" dirty="0">
                  <a:latin typeface="Arial" panose="020B0604020202020204" pitchFamily="34" charset="0"/>
                  <a:cs typeface="Arial" panose="020B0604020202020204" pitchFamily="34" charset="0"/>
                </a:endParaRPr>
              </a:p>
            </p:txBody>
          </p:sp>
        </mc:Choice>
        <mc:Fallback xmlns="">
          <p:sp>
            <p:nvSpPr>
              <p:cNvPr id="103" name="TextBox 168">
                <a:extLst>
                  <a:ext uri="{FF2B5EF4-FFF2-40B4-BE49-F238E27FC236}">
                    <a16:creationId xmlns:a16="http://schemas.microsoft.com/office/drawing/2014/main" id="{77609DC5-4C7A-409C-B393-4A5BBAD4AC83}"/>
                  </a:ext>
                </a:extLst>
              </p:cNvPr>
              <p:cNvSpPr txBox="1">
                <a:spLocks noRot="1" noChangeAspect="1" noMove="1" noResize="1" noEditPoints="1" noAdjustHandles="1" noChangeArrowheads="1" noChangeShapeType="1" noTextEdit="1"/>
              </p:cNvSpPr>
              <p:nvPr/>
            </p:nvSpPr>
            <p:spPr>
              <a:xfrm rot="16200000">
                <a:off x="10867115" y="4557747"/>
                <a:ext cx="399721" cy="276999"/>
              </a:xfrm>
              <a:prstGeom prst="rect">
                <a:avLst/>
              </a:prstGeom>
              <a:blipFill>
                <a:blip r:embed="rId8"/>
                <a:stretch>
                  <a:fillRect t="-9231"/>
                </a:stretch>
              </a:blipFill>
            </p:spPr>
            <p:txBody>
              <a:bodyPr/>
              <a:lstStyle/>
              <a:p>
                <a:r>
                  <a:rPr lang="ja-JP" altLang="en-US">
                    <a:noFill/>
                  </a:rPr>
                  <a:t> </a:t>
                </a:r>
              </a:p>
            </p:txBody>
          </p:sp>
        </mc:Fallback>
      </mc:AlternateContent>
      <p:sp>
        <p:nvSpPr>
          <p:cNvPr id="104" name="TextBox 170">
            <a:extLst>
              <a:ext uri="{FF2B5EF4-FFF2-40B4-BE49-F238E27FC236}">
                <a16:creationId xmlns:a16="http://schemas.microsoft.com/office/drawing/2014/main" id="{C7F60282-A10C-46D2-B81C-6F4F70AD9F18}"/>
              </a:ext>
            </a:extLst>
          </p:cNvPr>
          <p:cNvSpPr txBox="1"/>
          <p:nvPr/>
        </p:nvSpPr>
        <p:spPr>
          <a:xfrm>
            <a:off x="10465582" y="5345379"/>
            <a:ext cx="113917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Outer vessel </a:t>
            </a:r>
          </a:p>
        </p:txBody>
      </p:sp>
      <p:cxnSp>
        <p:nvCxnSpPr>
          <p:cNvPr id="105" name="Straight Connector 173">
            <a:extLst>
              <a:ext uri="{FF2B5EF4-FFF2-40B4-BE49-F238E27FC236}">
                <a16:creationId xmlns:a16="http://schemas.microsoft.com/office/drawing/2014/main" id="{5EA0EB30-C1CE-4E71-983B-671D9C96C38C}"/>
              </a:ext>
            </a:extLst>
          </p:cNvPr>
          <p:cNvCxnSpPr/>
          <p:nvPr/>
        </p:nvCxnSpPr>
        <p:spPr>
          <a:xfrm flipH="1">
            <a:off x="6983626" y="4325384"/>
            <a:ext cx="35153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06" name="TextBox 174">
            <a:extLst>
              <a:ext uri="{FF2B5EF4-FFF2-40B4-BE49-F238E27FC236}">
                <a16:creationId xmlns:a16="http://schemas.microsoft.com/office/drawing/2014/main" id="{FF96F87D-A541-46AB-A35E-B4AA6F066FBA}"/>
              </a:ext>
            </a:extLst>
          </p:cNvPr>
          <p:cNvSpPr txBox="1"/>
          <p:nvPr/>
        </p:nvSpPr>
        <p:spPr>
          <a:xfrm>
            <a:off x="9239354" y="4647237"/>
            <a:ext cx="718254" cy="276999"/>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Ar</a:t>
            </a:r>
            <a:r>
              <a:rPr lang="en-US" sz="1200" dirty="0">
                <a:latin typeface="Arial" panose="020B0604020202020204" pitchFamily="34" charset="0"/>
                <a:cs typeface="Arial" panose="020B0604020202020204" pitchFamily="34" charset="0"/>
              </a:rPr>
              <a:t> gas</a:t>
            </a:r>
          </a:p>
        </p:txBody>
      </p:sp>
      <p:cxnSp>
        <p:nvCxnSpPr>
          <p:cNvPr id="107" name="直線コネクタ 115">
            <a:extLst>
              <a:ext uri="{FF2B5EF4-FFF2-40B4-BE49-F238E27FC236}">
                <a16:creationId xmlns:a16="http://schemas.microsoft.com/office/drawing/2014/main" id="{1DE66D91-9055-449B-84FD-B7F4ACF6AB0A}"/>
              </a:ext>
            </a:extLst>
          </p:cNvPr>
          <p:cNvCxnSpPr>
            <a:cxnSpLocks/>
            <a:stCxn id="97" idx="1"/>
            <a:endCxn id="132" idx="3"/>
          </p:cNvCxnSpPr>
          <p:nvPr/>
        </p:nvCxnSpPr>
        <p:spPr>
          <a:xfrm flipH="1" flipV="1">
            <a:off x="9695842" y="5298214"/>
            <a:ext cx="769740" cy="431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17">
            <a:extLst>
              <a:ext uri="{FF2B5EF4-FFF2-40B4-BE49-F238E27FC236}">
                <a16:creationId xmlns:a16="http://schemas.microsoft.com/office/drawing/2014/main" id="{3292E2AA-5F6C-468A-9763-81353267E1C9}"/>
              </a:ext>
            </a:extLst>
          </p:cNvPr>
          <p:cNvCxnSpPr>
            <a:cxnSpLocks/>
            <a:stCxn id="98" idx="1"/>
            <a:endCxn id="131" idx="3"/>
          </p:cNvCxnSpPr>
          <p:nvPr/>
        </p:nvCxnSpPr>
        <p:spPr>
          <a:xfrm flipH="1" flipV="1">
            <a:off x="9695842" y="5481814"/>
            <a:ext cx="769740" cy="538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24">
            <a:extLst>
              <a:ext uri="{FF2B5EF4-FFF2-40B4-BE49-F238E27FC236}">
                <a16:creationId xmlns:a16="http://schemas.microsoft.com/office/drawing/2014/main" id="{0915CC36-C5A9-4D53-913E-BAF6EB26BD48}"/>
              </a:ext>
            </a:extLst>
          </p:cNvPr>
          <p:cNvCxnSpPr>
            <a:cxnSpLocks/>
            <a:stCxn id="104" idx="1"/>
            <a:endCxn id="133" idx="3"/>
          </p:cNvCxnSpPr>
          <p:nvPr/>
        </p:nvCxnSpPr>
        <p:spPr>
          <a:xfrm flipH="1" flipV="1">
            <a:off x="9695842" y="5176293"/>
            <a:ext cx="769740" cy="307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32">
            <a:extLst>
              <a:ext uri="{FF2B5EF4-FFF2-40B4-BE49-F238E27FC236}">
                <a16:creationId xmlns:a16="http://schemas.microsoft.com/office/drawing/2014/main" id="{3BE40AC8-726E-43C7-8647-E902B35EC769}"/>
              </a:ext>
            </a:extLst>
          </p:cNvPr>
          <p:cNvCxnSpPr>
            <a:cxnSpLocks/>
            <a:stCxn id="85" idx="0"/>
          </p:cNvCxnSpPr>
          <p:nvPr/>
        </p:nvCxnSpPr>
        <p:spPr>
          <a:xfrm flipV="1">
            <a:off x="6685887" y="4646839"/>
            <a:ext cx="1018566" cy="9653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37">
            <a:extLst>
              <a:ext uri="{FF2B5EF4-FFF2-40B4-BE49-F238E27FC236}">
                <a16:creationId xmlns:a16="http://schemas.microsoft.com/office/drawing/2014/main" id="{2B750140-FEBA-4313-9F8C-8A23888A7A26}"/>
              </a:ext>
            </a:extLst>
          </p:cNvPr>
          <p:cNvSpPr txBox="1"/>
          <p:nvPr/>
        </p:nvSpPr>
        <p:spPr>
          <a:xfrm>
            <a:off x="8752048" y="5612163"/>
            <a:ext cx="1766748" cy="646331"/>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304 specimen</a:t>
            </a:r>
          </a:p>
          <a:p>
            <a:pPr algn="ctr"/>
            <a:r>
              <a:rPr lang="en-US" sz="1200" b="1" dirty="0">
                <a:latin typeface="Arial" panose="020B0604020202020204" pitchFamily="34" charset="0"/>
                <a:cs typeface="Arial" panose="020B0604020202020204" pitchFamily="34" charset="0"/>
              </a:rPr>
              <a:t>(Electron</a:t>
            </a:r>
          </a:p>
          <a:p>
            <a:pPr algn="ctr"/>
            <a:r>
              <a:rPr lang="en-US" sz="1200" b="1" dirty="0">
                <a:latin typeface="Arial" panose="020B0604020202020204" pitchFamily="34" charset="0"/>
                <a:cs typeface="Arial" panose="020B0604020202020204" pitchFamily="34" charset="0"/>
              </a:rPr>
              <a:t>up stream)</a:t>
            </a:r>
          </a:p>
        </p:txBody>
      </p:sp>
      <p:cxnSp>
        <p:nvCxnSpPr>
          <p:cNvPr id="112" name="直線コネクタ 137">
            <a:extLst>
              <a:ext uri="{FF2B5EF4-FFF2-40B4-BE49-F238E27FC236}">
                <a16:creationId xmlns:a16="http://schemas.microsoft.com/office/drawing/2014/main" id="{908CD318-A6E5-469F-B8CF-8D79DA5A067B}"/>
              </a:ext>
            </a:extLst>
          </p:cNvPr>
          <p:cNvCxnSpPr>
            <a:cxnSpLocks/>
            <a:stCxn id="111" idx="0"/>
            <a:endCxn id="73" idx="0"/>
          </p:cNvCxnSpPr>
          <p:nvPr/>
        </p:nvCxnSpPr>
        <p:spPr>
          <a:xfrm flipH="1" flipV="1">
            <a:off x="8995985" y="4964442"/>
            <a:ext cx="639437" cy="647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40">
            <a:extLst>
              <a:ext uri="{FF2B5EF4-FFF2-40B4-BE49-F238E27FC236}">
                <a16:creationId xmlns:a16="http://schemas.microsoft.com/office/drawing/2014/main" id="{FDB5799D-02F3-49D2-AB8C-B9716F258D59}"/>
              </a:ext>
            </a:extLst>
          </p:cNvPr>
          <p:cNvCxnSpPr>
            <a:cxnSpLocks/>
            <a:stCxn id="86" idx="0"/>
          </p:cNvCxnSpPr>
          <p:nvPr/>
        </p:nvCxnSpPr>
        <p:spPr>
          <a:xfrm flipV="1">
            <a:off x="8116192" y="4578152"/>
            <a:ext cx="175651" cy="10340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矢印コネクタ 146">
            <a:extLst>
              <a:ext uri="{FF2B5EF4-FFF2-40B4-BE49-F238E27FC236}">
                <a16:creationId xmlns:a16="http://schemas.microsoft.com/office/drawing/2014/main" id="{C35D1E48-6F30-4E59-9389-E613F93ED361}"/>
              </a:ext>
            </a:extLst>
          </p:cNvPr>
          <p:cNvCxnSpPr>
            <a:cxnSpLocks/>
          </p:cNvCxnSpPr>
          <p:nvPr/>
        </p:nvCxnSpPr>
        <p:spPr>
          <a:xfrm>
            <a:off x="8068478" y="4919820"/>
            <a:ext cx="804499" cy="0"/>
          </a:xfrm>
          <a:prstGeom prst="straightConnector1">
            <a:avLst/>
          </a:prstGeom>
          <a:ln w="60325">
            <a:solidFill>
              <a:schemeClr val="accent2">
                <a:lumMod val="60000"/>
                <a:lumOff val="40000"/>
              </a:schemeClr>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116" name="楕円 174">
            <a:extLst>
              <a:ext uri="{FF2B5EF4-FFF2-40B4-BE49-F238E27FC236}">
                <a16:creationId xmlns:a16="http://schemas.microsoft.com/office/drawing/2014/main" id="{5E537549-3CFA-4121-89CE-9368D3825259}"/>
              </a:ext>
            </a:extLst>
          </p:cNvPr>
          <p:cNvSpPr/>
          <p:nvPr/>
        </p:nvSpPr>
        <p:spPr>
          <a:xfrm>
            <a:off x="7335155" y="4285617"/>
            <a:ext cx="79535" cy="7953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Arial" panose="020B0604020202020204" pitchFamily="34" charset="0"/>
              <a:cs typeface="Arial" panose="020B0604020202020204" pitchFamily="34" charset="0"/>
            </a:endParaRPr>
          </a:p>
        </p:txBody>
      </p:sp>
      <p:sp>
        <p:nvSpPr>
          <p:cNvPr id="117" name="TextBox 165">
            <a:extLst>
              <a:ext uri="{FF2B5EF4-FFF2-40B4-BE49-F238E27FC236}">
                <a16:creationId xmlns:a16="http://schemas.microsoft.com/office/drawing/2014/main" id="{F62A3E1C-D69A-408C-8EF9-5B8B39CEDCCB}"/>
              </a:ext>
            </a:extLst>
          </p:cNvPr>
          <p:cNvSpPr txBox="1"/>
          <p:nvPr/>
        </p:nvSpPr>
        <p:spPr>
          <a:xfrm>
            <a:off x="6228835" y="4322493"/>
            <a:ext cx="701171" cy="369332"/>
          </a:xfrm>
          <a:prstGeom prst="rect">
            <a:avLst/>
          </a:prstGeom>
          <a:noFill/>
          <a:ln w="3175">
            <a:noFill/>
          </a:ln>
        </p:spPr>
        <p:style>
          <a:lnRef idx="2">
            <a:schemeClr val="dk1"/>
          </a:lnRef>
          <a:fillRef idx="1">
            <a:schemeClr val="lt1"/>
          </a:fillRef>
          <a:effectRef idx="0">
            <a:schemeClr val="dk1"/>
          </a:effectRef>
          <a:fontRef idx="minor">
            <a:schemeClr val="dk1"/>
          </a:fontRef>
        </p:style>
        <p:txBody>
          <a:bodyPr wrap="square" lIns="66040" tIns="0" rIns="66040" bIns="0" rtlCol="0">
            <a:spAutoFit/>
          </a:bodyPr>
          <a:lstStyle/>
          <a:p>
            <a:pPr algn="ctr"/>
            <a:r>
              <a:rPr lang="en-US" sz="1200" dirty="0">
                <a:latin typeface="Arial" panose="020B0604020202020204" pitchFamily="34" charset="0"/>
                <a:cs typeface="Arial" panose="020B0604020202020204" pitchFamily="34" charset="0"/>
              </a:rPr>
              <a:t>Copper wire</a:t>
            </a:r>
          </a:p>
        </p:txBody>
      </p:sp>
      <p:cxnSp>
        <p:nvCxnSpPr>
          <p:cNvPr id="118" name="直線矢印コネクタ 180">
            <a:extLst>
              <a:ext uri="{FF2B5EF4-FFF2-40B4-BE49-F238E27FC236}">
                <a16:creationId xmlns:a16="http://schemas.microsoft.com/office/drawing/2014/main" id="{11E9EE2E-7A58-47C9-BA1C-5AC723A5FFFC}"/>
              </a:ext>
            </a:extLst>
          </p:cNvPr>
          <p:cNvCxnSpPr>
            <a:cxnSpLocks/>
          </p:cNvCxnSpPr>
          <p:nvPr/>
        </p:nvCxnSpPr>
        <p:spPr>
          <a:xfrm>
            <a:off x="6983626" y="4566754"/>
            <a:ext cx="672630" cy="0"/>
          </a:xfrm>
          <a:prstGeom prst="straightConnector1">
            <a:avLst/>
          </a:prstGeom>
          <a:ln w="31750">
            <a:solidFill>
              <a:schemeClr val="accent2">
                <a:lumMod val="60000"/>
                <a:lumOff val="40000"/>
              </a:schemeClr>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119" name="直線矢印コネクタ 183">
            <a:extLst>
              <a:ext uri="{FF2B5EF4-FFF2-40B4-BE49-F238E27FC236}">
                <a16:creationId xmlns:a16="http://schemas.microsoft.com/office/drawing/2014/main" id="{8140971E-880D-4AAB-8728-756A21FF7304}"/>
              </a:ext>
            </a:extLst>
          </p:cNvPr>
          <p:cNvCxnSpPr>
            <a:cxnSpLocks/>
          </p:cNvCxnSpPr>
          <p:nvPr/>
        </p:nvCxnSpPr>
        <p:spPr>
          <a:xfrm>
            <a:off x="7672155" y="4762579"/>
            <a:ext cx="289994" cy="0"/>
          </a:xfrm>
          <a:prstGeom prst="straightConnector1">
            <a:avLst/>
          </a:prstGeom>
          <a:ln w="31750">
            <a:solidFill>
              <a:schemeClr val="accent2">
                <a:lumMod val="60000"/>
                <a:lumOff val="40000"/>
              </a:schemeClr>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120" name="直線矢印コネクタ 185">
            <a:extLst>
              <a:ext uri="{FF2B5EF4-FFF2-40B4-BE49-F238E27FC236}">
                <a16:creationId xmlns:a16="http://schemas.microsoft.com/office/drawing/2014/main" id="{82F4FF88-F9A1-4C26-9C96-AEC3ECCEA267}"/>
              </a:ext>
            </a:extLst>
          </p:cNvPr>
          <p:cNvCxnSpPr>
            <a:cxnSpLocks/>
          </p:cNvCxnSpPr>
          <p:nvPr/>
        </p:nvCxnSpPr>
        <p:spPr>
          <a:xfrm>
            <a:off x="8965654" y="4762579"/>
            <a:ext cx="289994" cy="0"/>
          </a:xfrm>
          <a:prstGeom prst="straightConnector1">
            <a:avLst/>
          </a:prstGeom>
          <a:ln w="31750">
            <a:solidFill>
              <a:schemeClr val="accent2">
                <a:lumMod val="60000"/>
                <a:lumOff val="40000"/>
              </a:schemeClr>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121" name="直線矢印コネクタ 186">
            <a:extLst>
              <a:ext uri="{FF2B5EF4-FFF2-40B4-BE49-F238E27FC236}">
                <a16:creationId xmlns:a16="http://schemas.microsoft.com/office/drawing/2014/main" id="{4D4DB842-B43B-4065-A8DF-4B1954EE83B6}"/>
              </a:ext>
            </a:extLst>
          </p:cNvPr>
          <p:cNvCxnSpPr>
            <a:cxnSpLocks/>
          </p:cNvCxnSpPr>
          <p:nvPr/>
        </p:nvCxnSpPr>
        <p:spPr>
          <a:xfrm>
            <a:off x="9254419" y="4566754"/>
            <a:ext cx="595136" cy="0"/>
          </a:xfrm>
          <a:prstGeom prst="straightConnector1">
            <a:avLst/>
          </a:prstGeom>
          <a:ln w="31750">
            <a:solidFill>
              <a:schemeClr val="accent2">
                <a:lumMod val="60000"/>
                <a:lumOff val="40000"/>
              </a:schemeClr>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122" name="直線コネクタ 124">
            <a:extLst>
              <a:ext uri="{FF2B5EF4-FFF2-40B4-BE49-F238E27FC236}">
                <a16:creationId xmlns:a16="http://schemas.microsoft.com/office/drawing/2014/main" id="{B5BBA330-0D79-435F-95C0-2DF220C80D2A}"/>
              </a:ext>
            </a:extLst>
          </p:cNvPr>
          <p:cNvCxnSpPr>
            <a:cxnSpLocks/>
            <a:stCxn id="77" idx="1"/>
            <a:endCxn id="76" idx="3"/>
          </p:cNvCxnSpPr>
          <p:nvPr/>
        </p:nvCxnSpPr>
        <p:spPr>
          <a:xfrm flipH="1" flipV="1">
            <a:off x="9349972" y="5040955"/>
            <a:ext cx="1115611" cy="169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57">
            <a:extLst>
              <a:ext uri="{FF2B5EF4-FFF2-40B4-BE49-F238E27FC236}">
                <a16:creationId xmlns:a16="http://schemas.microsoft.com/office/drawing/2014/main" id="{39E5254A-9A3B-B66D-1C0C-CAFE09E90349}"/>
              </a:ext>
            </a:extLst>
          </p:cNvPr>
          <p:cNvCxnSpPr>
            <a:cxnSpLocks/>
          </p:cNvCxnSpPr>
          <p:nvPr/>
        </p:nvCxnSpPr>
        <p:spPr>
          <a:xfrm flipV="1">
            <a:off x="7293453" y="4772354"/>
            <a:ext cx="319050" cy="157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TextBox 165">
            <a:extLst>
              <a:ext uri="{FF2B5EF4-FFF2-40B4-BE49-F238E27FC236}">
                <a16:creationId xmlns:a16="http://schemas.microsoft.com/office/drawing/2014/main" id="{1D934422-A1B7-BA2F-A45F-6DC01350ED1E}"/>
              </a:ext>
            </a:extLst>
          </p:cNvPr>
          <p:cNvSpPr txBox="1"/>
          <p:nvPr/>
        </p:nvSpPr>
        <p:spPr>
          <a:xfrm>
            <a:off x="6674205" y="4919820"/>
            <a:ext cx="776193" cy="184666"/>
          </a:xfrm>
          <a:prstGeom prst="rect">
            <a:avLst/>
          </a:prstGeom>
          <a:noFill/>
          <a:ln w="3175">
            <a:noFill/>
          </a:ln>
        </p:spPr>
        <p:style>
          <a:lnRef idx="2">
            <a:schemeClr val="dk1"/>
          </a:lnRef>
          <a:fillRef idx="1">
            <a:schemeClr val="lt1"/>
          </a:fillRef>
          <a:effectRef idx="0">
            <a:schemeClr val="dk1"/>
          </a:effectRef>
          <a:fontRef idx="minor">
            <a:schemeClr val="dk1"/>
          </a:fontRef>
        </p:style>
        <p:txBody>
          <a:bodyPr wrap="square" lIns="66040" tIns="0" rIns="66040" bIns="0" rtlCol="0">
            <a:spAutoFit/>
          </a:bodyPr>
          <a:lstStyle/>
          <a:p>
            <a:pPr algn="ctr"/>
            <a:r>
              <a:rPr lang="en-US" sz="1200" dirty="0">
                <a:latin typeface="Arial" panose="020B0604020202020204" pitchFamily="34" charset="0"/>
                <a:cs typeface="Arial" panose="020B0604020202020204" pitchFamily="34" charset="0"/>
              </a:rPr>
              <a:t>Staging</a:t>
            </a:r>
          </a:p>
        </p:txBody>
      </p:sp>
      <p:cxnSp>
        <p:nvCxnSpPr>
          <p:cNvPr id="164" name="直線コネクタ 132">
            <a:extLst>
              <a:ext uri="{FF2B5EF4-FFF2-40B4-BE49-F238E27FC236}">
                <a16:creationId xmlns:a16="http://schemas.microsoft.com/office/drawing/2014/main" id="{3BE40AC8-726E-43C7-8647-E902B35EC769}"/>
              </a:ext>
            </a:extLst>
          </p:cNvPr>
          <p:cNvCxnSpPr>
            <a:cxnSpLocks/>
          </p:cNvCxnSpPr>
          <p:nvPr/>
        </p:nvCxnSpPr>
        <p:spPr>
          <a:xfrm>
            <a:off x="6883920" y="3956607"/>
            <a:ext cx="259396" cy="3522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正方形/長方形 174"/>
          <p:cNvSpPr/>
          <p:nvPr/>
        </p:nvSpPr>
        <p:spPr>
          <a:xfrm>
            <a:off x="378962" y="1136610"/>
            <a:ext cx="5481339" cy="5632311"/>
          </a:xfrm>
          <a:prstGeom prst="rect">
            <a:avLst/>
          </a:prstGeom>
        </p:spPr>
        <p:txBody>
          <a:bodyPr wrap="square">
            <a:spAutoFit/>
          </a:bodyPr>
          <a:lstStyle/>
          <a:p>
            <a:pPr marL="342900" indent="-342900">
              <a:buFont typeface="Wingdings" panose="05000000000000000000" pitchFamily="2" charset="2"/>
              <a:buChar char="Ø"/>
            </a:pPr>
            <a:r>
              <a:rPr kumimoji="1" lang="en-US" altLang="ja-JP" sz="2400" dirty="0">
                <a:latin typeface="Arial" panose="020B0604020202020204" pitchFamily="34" charset="0"/>
                <a:cs typeface="Arial" panose="020B0604020202020204" pitchFamily="34" charset="0"/>
              </a:rPr>
              <a:t>Test material: 304 austenitic steel</a:t>
            </a:r>
          </a:p>
          <a:p>
            <a:r>
              <a:rPr kumimoji="1" lang="en-US" altLang="ja-JP" sz="2400" dirty="0">
                <a:latin typeface="Arial" panose="020B0604020202020204" pitchFamily="34" charset="0"/>
                <a:cs typeface="Arial" panose="020B0604020202020204" pitchFamily="34" charset="0"/>
              </a:rPr>
              <a:t>	(Fe-18Cr-12Ni)</a:t>
            </a:r>
          </a:p>
          <a:p>
            <a:pPr algn="ctr"/>
            <a:endParaRPr kumimoji="1" lang="en-US" altLang="ja-JP"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kumimoji="1" lang="en-US" altLang="ja-JP" sz="2400" dirty="0">
                <a:latin typeface="Arial" panose="020B0604020202020204" pitchFamily="34" charset="0"/>
                <a:cs typeface="Arial" panose="020B0604020202020204" pitchFamily="34" charset="0"/>
              </a:rPr>
              <a:t>Liquid metal: </a:t>
            </a:r>
            <a:r>
              <a:rPr kumimoji="1" lang="en-US" altLang="ja-JP" sz="2400" dirty="0" err="1">
                <a:latin typeface="Arial" panose="020B0604020202020204" pitchFamily="34" charset="0"/>
                <a:cs typeface="Arial" panose="020B0604020202020204" pitchFamily="34" charset="0"/>
              </a:rPr>
              <a:t>Pb</a:t>
            </a:r>
            <a:r>
              <a:rPr kumimoji="1" lang="en-US" altLang="ja-JP" sz="2400" dirty="0">
                <a:latin typeface="Arial" panose="020B0604020202020204" pitchFamily="34" charset="0"/>
                <a:cs typeface="Arial" panose="020B0604020202020204" pitchFamily="34" charset="0"/>
              </a:rPr>
              <a:t> </a:t>
            </a:r>
          </a:p>
          <a:p>
            <a:r>
              <a:rPr kumimoji="1" lang="en-US" altLang="ja-JP" sz="2400" dirty="0">
                <a:latin typeface="Arial" panose="020B0604020202020204" pitchFamily="34" charset="0"/>
                <a:cs typeface="Arial" panose="020B0604020202020204" pitchFamily="34" charset="0"/>
              </a:rPr>
              <a:t>	(approximately 100 g: 10cc)</a:t>
            </a:r>
          </a:p>
          <a:p>
            <a:r>
              <a:rPr kumimoji="1" lang="en-US" altLang="ja-JP" sz="2400" dirty="0">
                <a:latin typeface="Arial" panose="020B0604020202020204" pitchFamily="34" charset="0"/>
                <a:cs typeface="Arial" panose="020B0604020202020204" pitchFamily="34" charset="0"/>
              </a:rPr>
              <a:t>  V/S ratio: approximately 2.5 ×10</a:t>
            </a:r>
            <a:r>
              <a:rPr kumimoji="1" lang="en-US" altLang="ja-JP" sz="2400" baseline="30000" dirty="0">
                <a:latin typeface="Arial" panose="020B0604020202020204" pitchFamily="34" charset="0"/>
                <a:cs typeface="Arial" panose="020B0604020202020204" pitchFamily="34" charset="0"/>
              </a:rPr>
              <a:t>-2</a:t>
            </a:r>
          </a:p>
          <a:p>
            <a:pPr marL="342900" indent="-342900">
              <a:buFont typeface="Wingdings" panose="05000000000000000000" pitchFamily="2" charset="2"/>
              <a:buChar char="Ø"/>
            </a:pPr>
            <a:endParaRPr kumimoji="1" lang="en-US" altLang="ja-JP"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kumimoji="1" lang="en-US" altLang="ja-JP" sz="2400" dirty="0">
                <a:latin typeface="Arial" panose="020B0604020202020204" pitchFamily="34" charset="0"/>
                <a:cs typeface="Arial" panose="020B0604020202020204" pitchFamily="34" charset="0"/>
              </a:rPr>
              <a:t>Two 304 specimens were installed. The current flowed through the specimen and liquid </a:t>
            </a:r>
            <a:r>
              <a:rPr kumimoji="1" lang="en-US" altLang="ja-JP" sz="2400" dirty="0" err="1">
                <a:latin typeface="Arial" panose="020B0604020202020204" pitchFamily="34" charset="0"/>
                <a:cs typeface="Arial" panose="020B0604020202020204" pitchFamily="34" charset="0"/>
              </a:rPr>
              <a:t>Pb</a:t>
            </a:r>
            <a:r>
              <a:rPr kumimoji="1" lang="en-US" altLang="ja-JP" sz="24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endParaRPr kumimoji="1" lang="en-US" altLang="ja-JP"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kumimoji="1" lang="en-US" altLang="ja-JP" sz="2400" dirty="0">
                <a:latin typeface="Arial" panose="020B0604020202020204" pitchFamily="34" charset="0"/>
                <a:cs typeface="Arial" panose="020B0604020202020204" pitchFamily="34" charset="0"/>
              </a:rPr>
              <a:t>Cover gas: </a:t>
            </a:r>
            <a:r>
              <a:rPr kumimoji="1" lang="en-US" altLang="ja-JP" sz="2400" dirty="0" err="1">
                <a:latin typeface="Arial" panose="020B0604020202020204" pitchFamily="34" charset="0"/>
                <a:cs typeface="Arial" panose="020B0604020202020204" pitchFamily="34" charset="0"/>
              </a:rPr>
              <a:t>Ar</a:t>
            </a:r>
            <a:r>
              <a:rPr kumimoji="1" lang="en-US" altLang="ja-JP" sz="2400" dirty="0">
                <a:latin typeface="Arial" panose="020B0604020202020204" pitchFamily="34" charset="0"/>
                <a:cs typeface="Arial" panose="020B0604020202020204" pitchFamily="34" charset="0"/>
              </a:rPr>
              <a:t> gas</a:t>
            </a:r>
          </a:p>
          <a:p>
            <a:pPr marL="342900" indent="-342900">
              <a:buFont typeface="Wingdings" panose="05000000000000000000" pitchFamily="2" charset="2"/>
              <a:buChar char="Ø"/>
            </a:pPr>
            <a:endParaRPr kumimoji="1" lang="en-US" altLang="ja-JP"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kumimoji="1" lang="en-US" altLang="ja-JP" sz="2400" dirty="0">
                <a:latin typeface="Arial" panose="020B0604020202020204" pitchFamily="34" charset="0"/>
                <a:cs typeface="Arial" panose="020B0604020202020204" pitchFamily="34" charset="0"/>
              </a:rPr>
              <a:t>The temperature inside the vessel was monitored by thermocouple.</a:t>
            </a:r>
          </a:p>
        </p:txBody>
      </p:sp>
      <p:sp>
        <p:nvSpPr>
          <p:cNvPr id="115" name="TextBox 157">
            <a:extLst>
              <a:ext uri="{FF2B5EF4-FFF2-40B4-BE49-F238E27FC236}">
                <a16:creationId xmlns:a16="http://schemas.microsoft.com/office/drawing/2014/main" id="{E00F55A0-52F4-48B0-A17E-5F753A268A53}"/>
              </a:ext>
            </a:extLst>
          </p:cNvPr>
          <p:cNvSpPr txBox="1"/>
          <p:nvPr/>
        </p:nvSpPr>
        <p:spPr>
          <a:xfrm>
            <a:off x="6752950" y="6399514"/>
            <a:ext cx="507334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3 Experimental apparatus used for electromigration test</a:t>
            </a:r>
          </a:p>
        </p:txBody>
      </p:sp>
    </p:spTree>
    <p:extLst>
      <p:ext uri="{BB962C8B-B14F-4D97-AF65-F5344CB8AC3E}">
        <p14:creationId xmlns:p14="http://schemas.microsoft.com/office/powerpoint/2010/main" val="2204756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8C9F715-DA19-CCC0-738A-673E1C4B0DEA}"/>
              </a:ext>
            </a:extLst>
          </p:cNvPr>
          <p:cNvSpPr>
            <a:spLocks noGrp="1"/>
          </p:cNvSpPr>
          <p:nvPr>
            <p:ph type="sldNum" sz="quarter" idx="12"/>
          </p:nvPr>
        </p:nvSpPr>
        <p:spPr>
          <a:xfrm>
            <a:off x="8610600" y="6356350"/>
            <a:ext cx="2743200" cy="365125"/>
          </a:xfrm>
        </p:spPr>
        <p:txBody>
          <a:bodyPr/>
          <a:lstStyle/>
          <a:p>
            <a:fld id="{6D06B1C6-968F-46DB-9321-C70019C74DAE}" type="slidenum">
              <a:rPr lang="en-US" sz="2000" b="1" smtClean="0">
                <a:solidFill>
                  <a:schemeClr val="tx1"/>
                </a:solidFill>
              </a:rPr>
              <a:t>6</a:t>
            </a:fld>
            <a:endParaRPr lang="en-US" sz="2000" b="1" dirty="0">
              <a:solidFill>
                <a:schemeClr val="tx1"/>
              </a:solidFill>
            </a:endParaRPr>
          </a:p>
        </p:txBody>
      </p:sp>
      <p:graphicFrame>
        <p:nvGraphicFramePr>
          <p:cNvPr id="240" name="Table 239">
            <a:extLst>
              <a:ext uri="{FF2B5EF4-FFF2-40B4-BE49-F238E27FC236}">
                <a16:creationId xmlns:a16="http://schemas.microsoft.com/office/drawing/2014/main" id="{4608DBF3-2615-106B-EC5E-E92B720D757C}"/>
              </a:ext>
            </a:extLst>
          </p:cNvPr>
          <p:cNvGraphicFramePr>
            <a:graphicFrameLocks noGrp="1"/>
          </p:cNvGraphicFramePr>
          <p:nvPr>
            <p:extLst>
              <p:ext uri="{D42A27DB-BD31-4B8C-83A1-F6EECF244321}">
                <p14:modId xmlns:p14="http://schemas.microsoft.com/office/powerpoint/2010/main" val="1448568356"/>
              </p:ext>
            </p:extLst>
          </p:nvPr>
        </p:nvGraphicFramePr>
        <p:xfrm>
          <a:off x="347489" y="1555205"/>
          <a:ext cx="11006311" cy="1876425"/>
        </p:xfrm>
        <a:graphic>
          <a:graphicData uri="http://schemas.openxmlformats.org/drawingml/2006/table">
            <a:tbl>
              <a:tblPr firstRow="1" bandRow="1">
                <a:tableStyleId>{5940675A-B579-460E-94D1-54222C63F5DA}</a:tableStyleId>
              </a:tblPr>
              <a:tblGrid>
                <a:gridCol w="6781077">
                  <a:extLst>
                    <a:ext uri="{9D8B030D-6E8A-4147-A177-3AD203B41FA5}">
                      <a16:colId xmlns:a16="http://schemas.microsoft.com/office/drawing/2014/main" val="4284248411"/>
                    </a:ext>
                  </a:extLst>
                </a:gridCol>
                <a:gridCol w="4225234">
                  <a:extLst>
                    <a:ext uri="{9D8B030D-6E8A-4147-A177-3AD203B41FA5}">
                      <a16:colId xmlns:a16="http://schemas.microsoft.com/office/drawing/2014/main" val="3909892617"/>
                    </a:ext>
                  </a:extLst>
                </a:gridCol>
              </a:tblGrid>
              <a:tr h="365760">
                <a:tc>
                  <a:txBody>
                    <a:bodyPr/>
                    <a:lstStyle/>
                    <a:p>
                      <a:pPr algn="l" fontAlgn="b"/>
                      <a:r>
                        <a:rPr lang="en-US" sz="2400" b="0" u="none" strike="noStrike" dirty="0">
                          <a:effectLst/>
                          <a:latin typeface="Arial" panose="020B0604020202020204" pitchFamily="34" charset="0"/>
                          <a:cs typeface="Arial" panose="020B0604020202020204" pitchFamily="34" charset="0"/>
                        </a:rPr>
                        <a:t>Temperature</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773</a:t>
                      </a:r>
                      <a:r>
                        <a:rPr lang="en-US" sz="2400" b="0" i="0" u="none" strike="noStrike" baseline="0" dirty="0">
                          <a:solidFill>
                            <a:srgbClr val="000000"/>
                          </a:solidFill>
                          <a:effectLst/>
                          <a:latin typeface="Arial" panose="020B0604020202020204" pitchFamily="34" charset="0"/>
                          <a:cs typeface="Arial" panose="020B0604020202020204" pitchFamily="34" charset="0"/>
                        </a:rPr>
                        <a:t> K</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2659519"/>
                  </a:ext>
                </a:extLst>
              </a:tr>
              <a:tr h="365760">
                <a:tc>
                  <a:txBody>
                    <a:bodyPr/>
                    <a:lstStyle/>
                    <a:p>
                      <a:pPr algn="l" fontAlgn="b"/>
                      <a:r>
                        <a:rPr lang="en-US" sz="2400" b="0" u="none" strike="noStrike" dirty="0">
                          <a:effectLst/>
                          <a:latin typeface="Arial" panose="020B0604020202020204" pitchFamily="34" charset="0"/>
                          <a:cs typeface="Arial" panose="020B0604020202020204" pitchFamily="34" charset="0"/>
                        </a:rPr>
                        <a:t>Test material</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0" u="none" strike="noStrike" dirty="0">
                          <a:effectLst/>
                          <a:latin typeface="Arial" panose="020B0604020202020204" pitchFamily="34" charset="0"/>
                          <a:cs typeface="Arial" panose="020B0604020202020204" pitchFamily="34" charset="0"/>
                        </a:rPr>
                        <a:t>304 (Fe-18Cr-12Ni)</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795875"/>
                  </a:ext>
                </a:extLst>
              </a:tr>
              <a:tr h="365760">
                <a:tc>
                  <a:txBody>
                    <a:bodyPr/>
                    <a:lstStyle/>
                    <a:p>
                      <a:pPr algn="l" fontAlgn="b"/>
                      <a:r>
                        <a:rPr lang="en-US" sz="2400" b="0" u="none" strike="noStrike" dirty="0">
                          <a:effectLst/>
                          <a:latin typeface="Arial" panose="020B0604020202020204" pitchFamily="34" charset="0"/>
                          <a:cs typeface="Arial" panose="020B0604020202020204" pitchFamily="34" charset="0"/>
                        </a:rPr>
                        <a:t>Liquid metal</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0" u="none" strike="noStrike" dirty="0">
                          <a:effectLst/>
                          <a:latin typeface="Arial" panose="020B0604020202020204" pitchFamily="34" charset="0"/>
                          <a:cs typeface="Arial" panose="020B0604020202020204" pitchFamily="34" charset="0"/>
                        </a:rPr>
                        <a:t>Pb</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6229644"/>
                  </a:ext>
                </a:extLst>
              </a:tr>
              <a:tr h="365760">
                <a:tc>
                  <a:txBody>
                    <a:bodyPr/>
                    <a:lstStyle/>
                    <a:p>
                      <a:pPr algn="l" fontAlgn="b"/>
                      <a:r>
                        <a:rPr lang="en-US" sz="2400" b="0" u="none" strike="noStrike" dirty="0">
                          <a:effectLst/>
                          <a:latin typeface="Arial" panose="020B0604020202020204" pitchFamily="34" charset="0"/>
                          <a:cs typeface="Arial" panose="020B0604020202020204" pitchFamily="34" charset="0"/>
                        </a:rPr>
                        <a:t>Test current density (electromigration)</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0" i="0" u="none" strike="noStrike" dirty="0">
                          <a:solidFill>
                            <a:schemeClr val="tx1"/>
                          </a:solidFill>
                          <a:effectLst/>
                          <a:latin typeface="Arial" panose="020B0604020202020204" pitchFamily="34" charset="0"/>
                          <a:cs typeface="Arial" panose="020B0604020202020204" pitchFamily="34" charset="0"/>
                        </a:rPr>
                        <a:t>3.7</a:t>
                      </a:r>
                      <a:r>
                        <a:rPr lang="en-US" sz="2400" b="0" i="0" u="none" strike="noStrike" baseline="0" dirty="0">
                          <a:solidFill>
                            <a:schemeClr val="tx1"/>
                          </a:solidFill>
                          <a:effectLst/>
                          <a:latin typeface="Arial" panose="020B0604020202020204" pitchFamily="34" charset="0"/>
                          <a:cs typeface="Arial" panose="020B0604020202020204" pitchFamily="34" charset="0"/>
                        </a:rPr>
                        <a:t> A/m</a:t>
                      </a:r>
                      <a:r>
                        <a:rPr lang="en-US" sz="2400" b="0" i="0" u="none" strike="noStrike" baseline="30000" dirty="0">
                          <a:solidFill>
                            <a:schemeClr val="tx1"/>
                          </a:solidFill>
                          <a:effectLst/>
                          <a:latin typeface="Arial" panose="020B0604020202020204" pitchFamily="34" charset="0"/>
                          <a:cs typeface="Arial" panose="020B0604020202020204" pitchFamily="34" charset="0"/>
                        </a:rPr>
                        <a:t>2</a:t>
                      </a:r>
                      <a:endParaRPr lang="en-US" sz="2400" b="0" i="0" u="none" strike="noStrike" baseline="30000"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493420"/>
                  </a:ext>
                </a:extLst>
              </a:tr>
              <a:tr h="365760">
                <a:tc>
                  <a:txBody>
                    <a:bodyPr/>
                    <a:lstStyle/>
                    <a:p>
                      <a:pPr algn="l" fontAlgn="b"/>
                      <a:r>
                        <a:rPr lang="en-US" sz="2400" b="0" u="none" strike="noStrike" dirty="0">
                          <a:effectLst/>
                          <a:latin typeface="Arial" panose="020B0604020202020204" pitchFamily="34" charset="0"/>
                          <a:cs typeface="Arial" panose="020B0604020202020204" pitchFamily="34" charset="0"/>
                        </a:rPr>
                        <a:t>Test</a:t>
                      </a:r>
                      <a:r>
                        <a:rPr lang="en-US" sz="2400" b="0" u="none" strike="noStrike" baseline="0" dirty="0">
                          <a:effectLst/>
                          <a:latin typeface="Arial" panose="020B0604020202020204" pitchFamily="34" charset="0"/>
                          <a:cs typeface="Arial" panose="020B0604020202020204" pitchFamily="34" charset="0"/>
                        </a:rPr>
                        <a:t> d</a:t>
                      </a:r>
                      <a:r>
                        <a:rPr lang="en-US" sz="2400" b="0" u="none" strike="noStrike" dirty="0">
                          <a:effectLst/>
                          <a:latin typeface="Arial" panose="020B0604020202020204" pitchFamily="34" charset="0"/>
                          <a:cs typeface="Arial" panose="020B0604020202020204" pitchFamily="34" charset="0"/>
                        </a:rPr>
                        <a:t>uration</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250</a:t>
                      </a:r>
                      <a:r>
                        <a:rPr lang="en-US" sz="2400" b="0" i="0" u="none" strike="noStrike" baseline="0" dirty="0">
                          <a:solidFill>
                            <a:srgbClr val="000000"/>
                          </a:solidFill>
                          <a:effectLst/>
                          <a:latin typeface="Arial" panose="020B0604020202020204" pitchFamily="34" charset="0"/>
                          <a:cs typeface="Arial" panose="020B0604020202020204" pitchFamily="34" charset="0"/>
                        </a:rPr>
                        <a:t> hours</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692086"/>
                  </a:ext>
                </a:extLst>
              </a:tr>
            </a:tbl>
          </a:graphicData>
        </a:graphic>
      </p:graphicFrame>
      <p:sp>
        <p:nvSpPr>
          <p:cNvPr id="4" name="TextBox 3">
            <a:extLst>
              <a:ext uri="{FF2B5EF4-FFF2-40B4-BE49-F238E27FC236}">
                <a16:creationId xmlns:a16="http://schemas.microsoft.com/office/drawing/2014/main" id="{C44496E3-259F-52AA-2821-17D8026ED7CE}"/>
              </a:ext>
            </a:extLst>
          </p:cNvPr>
          <p:cNvSpPr txBox="1"/>
          <p:nvPr/>
        </p:nvSpPr>
        <p:spPr>
          <a:xfrm>
            <a:off x="347490" y="3764349"/>
            <a:ext cx="11006310" cy="2677656"/>
          </a:xfrm>
          <a:prstGeom prst="rect">
            <a:avLst/>
          </a:prstGeom>
          <a:noFill/>
        </p:spPr>
        <p:txBody>
          <a:bodyPr wrap="square" rtlCol="0">
            <a:spAutoFit/>
          </a:bodyPr>
          <a:lstStyle/>
          <a:p>
            <a:pPr marL="342900" indent="-342900">
              <a:buFont typeface="Wingdings" panose="05000000000000000000" pitchFamily="2" charset="2"/>
              <a:buChar char="Ø"/>
            </a:pPr>
            <a:r>
              <a:rPr kumimoji="0" lang="en-US" sz="2400" dirty="0">
                <a:solidFill>
                  <a:prstClr val="black"/>
                </a:solidFill>
                <a:latin typeface="Arial" panose="020B0604020202020204" pitchFamily="34" charset="0"/>
                <a:cs typeface="Arial" panose="020B0604020202020204" pitchFamily="34" charset="0"/>
              </a:rPr>
              <a:t>Specimens are cleaned using a solution with a mixture of acetic acid, ethanol, and 30% H</a:t>
            </a:r>
            <a:r>
              <a:rPr kumimoji="0" lang="en-US" sz="2400" baseline="-25000" dirty="0">
                <a:solidFill>
                  <a:prstClr val="black"/>
                </a:solidFill>
                <a:latin typeface="Arial" panose="020B0604020202020204" pitchFamily="34" charset="0"/>
                <a:cs typeface="Arial" panose="020B0604020202020204" pitchFamily="34" charset="0"/>
              </a:rPr>
              <a:t>2</a:t>
            </a:r>
            <a:r>
              <a:rPr kumimoji="0" lang="en-US" sz="2400" dirty="0">
                <a:solidFill>
                  <a:prstClr val="black"/>
                </a:solidFill>
                <a:latin typeface="Arial" panose="020B0604020202020204" pitchFamily="34" charset="0"/>
                <a:cs typeface="Arial" panose="020B0604020202020204" pitchFamily="34" charset="0"/>
              </a:rPr>
              <a:t>O</a:t>
            </a:r>
            <a:r>
              <a:rPr kumimoji="0" lang="en-US" sz="2400" baseline="-25000" dirty="0">
                <a:solidFill>
                  <a:prstClr val="black"/>
                </a:solidFill>
                <a:latin typeface="Arial" panose="020B0604020202020204" pitchFamily="34" charset="0"/>
                <a:cs typeface="Arial" panose="020B0604020202020204" pitchFamily="34" charset="0"/>
              </a:rPr>
              <a:t>2</a:t>
            </a:r>
            <a:r>
              <a:rPr kumimoji="0" lang="en-US" sz="2400" dirty="0">
                <a:solidFill>
                  <a:prstClr val="black"/>
                </a:solidFill>
                <a:latin typeface="Arial" panose="020B0604020202020204" pitchFamily="34" charset="0"/>
                <a:cs typeface="Arial" panose="020B0604020202020204" pitchFamily="34" charset="0"/>
              </a:rPr>
              <a:t> (1:1:1).</a:t>
            </a:r>
          </a:p>
          <a:p>
            <a:pPr marL="342900" indent="-342900">
              <a:buFont typeface="Wingdings" panose="05000000000000000000" pitchFamily="2" charset="2"/>
              <a:buChar char="Ø"/>
            </a:pPr>
            <a:endParaRPr lang="en-US" sz="2400" dirty="0">
              <a:solidFill>
                <a:prstClr val="black"/>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kumimoji="0" lang="en-US" sz="2400" dirty="0">
                <a:solidFill>
                  <a:prstClr val="black"/>
                </a:solidFill>
                <a:latin typeface="Arial" panose="020B0604020202020204" pitchFamily="34" charset="0"/>
                <a:cs typeface="Arial" panose="020B0604020202020204" pitchFamily="34" charset="0"/>
              </a:rPr>
              <a:t>The 304 specimens (</a:t>
            </a:r>
            <a:r>
              <a:rPr lang="en-US" altLang="ja-JP" sz="2400" dirty="0">
                <a:solidFill>
                  <a:prstClr val="black"/>
                </a:solidFill>
                <a:latin typeface="Arial" panose="020B0604020202020204" pitchFamily="34" charset="0"/>
                <a:cs typeface="Arial" panose="020B0604020202020204" pitchFamily="34" charset="0"/>
              </a:rPr>
              <a:t>tested in </a:t>
            </a:r>
            <a:r>
              <a:rPr kumimoji="0" lang="en-US" sz="2400" dirty="0">
                <a:solidFill>
                  <a:prstClr val="black"/>
                </a:solidFill>
                <a:latin typeface="Arial" panose="020B0604020202020204" pitchFamily="34" charset="0"/>
                <a:cs typeface="Arial" panose="020B0604020202020204" pitchFamily="34" charset="0"/>
              </a:rPr>
              <a:t>upstream and downstream) were observed and analyzed by SEM/EDX, FE-SEM, Auger and EBSD.</a:t>
            </a:r>
          </a:p>
          <a:p>
            <a:pPr marL="342900" indent="-342900">
              <a:buFont typeface="Wingdings" panose="05000000000000000000" pitchFamily="2" charset="2"/>
              <a:buChar char="Ø"/>
            </a:pPr>
            <a:endParaRPr lang="en-US" sz="2400" dirty="0">
              <a:solidFill>
                <a:prstClr val="black"/>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kumimoji="0" lang="en-US" sz="2400" dirty="0">
                <a:solidFill>
                  <a:prstClr val="black"/>
                </a:solidFill>
                <a:latin typeface="Arial" panose="020B0604020202020204" pitchFamily="34" charset="0"/>
                <a:cs typeface="Arial" panose="020B0604020202020204" pitchFamily="34" charset="0"/>
              </a:rPr>
              <a:t>Static corrosion tests were also performed without electron current flow.</a:t>
            </a:r>
          </a:p>
        </p:txBody>
      </p:sp>
      <p:sp>
        <p:nvSpPr>
          <p:cNvPr id="57" name="正方形/長方形 56">
            <a:extLst>
              <a:ext uri="{FF2B5EF4-FFF2-40B4-BE49-F238E27FC236}">
                <a16:creationId xmlns:a16="http://schemas.microsoft.com/office/drawing/2014/main" id="{7ACD54CD-A96C-49E3-AAF0-CA20ED703AB3}"/>
              </a:ext>
            </a:extLst>
          </p:cNvPr>
          <p:cNvSpPr/>
          <p:nvPr/>
        </p:nvSpPr>
        <p:spPr>
          <a:xfrm>
            <a:off x="202966" y="250369"/>
            <a:ext cx="11150834" cy="523220"/>
          </a:xfrm>
          <a:prstGeom prst="rect">
            <a:avLst/>
          </a:prstGeom>
          <a:solidFill>
            <a:schemeClr val="accent6">
              <a:lumMod val="20000"/>
              <a:lumOff val="80000"/>
            </a:schemeClr>
          </a:solidFill>
        </p:spPr>
        <p:txBody>
          <a:bodyPr wrap="square">
            <a:spAutoFit/>
          </a:bodyPr>
          <a:lstStyle/>
          <a:p>
            <a:r>
              <a:rPr lang="en-US" altLang="ja-JP" sz="2800" dirty="0">
                <a:latin typeface="Arial" panose="020B0604020202020204" pitchFamily="34" charset="0"/>
                <a:cs typeface="Arial" panose="020B0604020202020204" pitchFamily="34" charset="0"/>
              </a:rPr>
              <a:t>Experimental conditions of electromigration test in liquid Pb</a:t>
            </a:r>
            <a:endParaRPr lang="ja-JP" altLang="en-US" sz="2800" dirty="0">
              <a:latin typeface="Arial" panose="020B0604020202020204" pitchFamily="34" charset="0"/>
              <a:cs typeface="Arial" panose="020B0604020202020204" pitchFamily="34" charset="0"/>
            </a:endParaRPr>
          </a:p>
        </p:txBody>
      </p:sp>
      <p:sp>
        <p:nvSpPr>
          <p:cNvPr id="6" name="TextBox 157">
            <a:extLst>
              <a:ext uri="{FF2B5EF4-FFF2-40B4-BE49-F238E27FC236}">
                <a16:creationId xmlns:a16="http://schemas.microsoft.com/office/drawing/2014/main" id="{E00F55A0-52F4-48B0-A17E-5F753A268A53}"/>
              </a:ext>
            </a:extLst>
          </p:cNvPr>
          <p:cNvSpPr txBox="1"/>
          <p:nvPr/>
        </p:nvSpPr>
        <p:spPr>
          <a:xfrm>
            <a:off x="2427973" y="933564"/>
            <a:ext cx="684534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Table 1 Experimental conditions</a:t>
            </a:r>
          </a:p>
        </p:txBody>
      </p:sp>
    </p:spTree>
    <p:extLst>
      <p:ext uri="{BB962C8B-B14F-4D97-AF65-F5344CB8AC3E}">
        <p14:creationId xmlns:p14="http://schemas.microsoft.com/office/powerpoint/2010/main" val="2447721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下矢印 1"/>
          <p:cNvSpPr/>
          <p:nvPr/>
        </p:nvSpPr>
        <p:spPr>
          <a:xfrm>
            <a:off x="1020104" y="3646224"/>
            <a:ext cx="972210" cy="3211776"/>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6D06B1C6-968F-46DB-9321-C70019C74DAE}" type="slidenum">
              <a:rPr lang="en-US" smtClean="0"/>
              <a:t>7</a:t>
            </a:fld>
            <a:endParaRPr lang="en-US"/>
          </a:p>
        </p:txBody>
      </p:sp>
      <p:sp>
        <p:nvSpPr>
          <p:cNvPr id="3" name="正方形/長方形 2">
            <a:extLst>
              <a:ext uri="{FF2B5EF4-FFF2-40B4-BE49-F238E27FC236}">
                <a16:creationId xmlns:a16="http://schemas.microsoft.com/office/drawing/2014/main" id="{7ACD54CD-A96C-49E3-AAF0-CA20ED703AB3}"/>
              </a:ext>
            </a:extLst>
          </p:cNvPr>
          <p:cNvSpPr/>
          <p:nvPr/>
        </p:nvSpPr>
        <p:spPr>
          <a:xfrm>
            <a:off x="202966" y="184329"/>
            <a:ext cx="3762205" cy="523220"/>
          </a:xfrm>
          <a:prstGeom prst="rect">
            <a:avLst/>
          </a:prstGeom>
          <a:solidFill>
            <a:schemeClr val="accent6">
              <a:lumMod val="20000"/>
              <a:lumOff val="80000"/>
            </a:schemeClr>
          </a:solidFill>
        </p:spPr>
        <p:txBody>
          <a:bodyPr wrap="square">
            <a:spAutoFit/>
          </a:bodyPr>
          <a:lstStyle/>
          <a:p>
            <a:r>
              <a:rPr lang="en-US" altLang="ja-JP" sz="2800" dirty="0">
                <a:latin typeface="Arial" panose="020B0604020202020204" pitchFamily="34" charset="0"/>
                <a:cs typeface="Arial" panose="020B0604020202020204" pitchFamily="34" charset="0"/>
              </a:rPr>
              <a:t>Experimental results</a:t>
            </a:r>
            <a:endParaRPr lang="ja-JP" altLang="en-US" sz="2800" dirty="0">
              <a:latin typeface="Arial" panose="020B0604020202020204" pitchFamily="34" charset="0"/>
              <a:cs typeface="Arial" panose="020B0604020202020204" pitchFamily="34" charset="0"/>
            </a:endParaRPr>
          </a:p>
        </p:txBody>
      </p:sp>
      <p:sp>
        <p:nvSpPr>
          <p:cNvPr id="125" name="正方形/長方形 124">
            <a:extLst>
              <a:ext uri="{FF2B5EF4-FFF2-40B4-BE49-F238E27FC236}">
                <a16:creationId xmlns:a16="http://schemas.microsoft.com/office/drawing/2014/main" id="{725CDA09-D45C-41F8-9B8F-8947BFE4BAAA}"/>
              </a:ext>
            </a:extLst>
          </p:cNvPr>
          <p:cNvSpPr/>
          <p:nvPr/>
        </p:nvSpPr>
        <p:spPr>
          <a:xfrm>
            <a:off x="2301617" y="5066847"/>
            <a:ext cx="9621137" cy="1015663"/>
          </a:xfrm>
          <a:prstGeom prst="rect">
            <a:avLst/>
          </a:prstGeom>
        </p:spPr>
        <p:txBody>
          <a:bodyPr wrap="square">
            <a:spAutoFit/>
          </a:bodyPr>
          <a:lstStyle/>
          <a:p>
            <a:pPr marL="342900" indent="-342900">
              <a:buFont typeface="Wingdings" panose="05000000000000000000" pitchFamily="2" charset="2"/>
              <a:buChar char="Ø"/>
            </a:pPr>
            <a:r>
              <a:rPr kumimoji="1" lang="en-US" altLang="ja-JP" sz="2000" b="1" dirty="0">
                <a:latin typeface="Arial" panose="020B0604020202020204" pitchFamily="34" charset="0"/>
                <a:cs typeface="Arial" panose="020B0604020202020204" pitchFamily="34" charset="0"/>
              </a:rPr>
              <a:t>The 304 specimens installed in upstream and downstream revealed different morphology. The surface morphology was different from that after simple static immersion</a:t>
            </a:r>
          </a:p>
        </p:txBody>
      </p:sp>
      <p:sp>
        <p:nvSpPr>
          <p:cNvPr id="5" name="Rectangle 20">
            <a:extLst>
              <a:ext uri="{FF2B5EF4-FFF2-40B4-BE49-F238E27FC236}">
                <a16:creationId xmlns:a16="http://schemas.microsoft.com/office/drawing/2014/main" id="{E57EE1AE-57B6-4EC2-A79F-5BBC4FB9658D}"/>
              </a:ext>
            </a:extLst>
          </p:cNvPr>
          <p:cNvSpPr/>
          <p:nvPr/>
        </p:nvSpPr>
        <p:spPr>
          <a:xfrm>
            <a:off x="3469018" y="1571397"/>
            <a:ext cx="2372995" cy="159479"/>
          </a:xfrm>
          <a:prstGeom prst="rect">
            <a:avLst/>
          </a:prstGeom>
          <a:solidFill>
            <a:srgbClr val="F22800">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6" name="Rectangle 20">
            <a:extLst>
              <a:ext uri="{FF2B5EF4-FFF2-40B4-BE49-F238E27FC236}">
                <a16:creationId xmlns:a16="http://schemas.microsoft.com/office/drawing/2014/main" id="{AC7F7ECE-1E39-4EE9-AF3B-41BB784A4391}"/>
              </a:ext>
            </a:extLst>
          </p:cNvPr>
          <p:cNvSpPr/>
          <p:nvPr/>
        </p:nvSpPr>
        <p:spPr>
          <a:xfrm>
            <a:off x="3469018" y="1285331"/>
            <a:ext cx="2372995" cy="278895"/>
          </a:xfrm>
          <a:prstGeom prst="rect">
            <a:avLst/>
          </a:prstGeom>
          <a:blipFill>
            <a:blip r:embed="rId2"/>
            <a:tile tx="0" ty="0" sx="100000" sy="10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grpSp>
        <p:nvGrpSpPr>
          <p:cNvPr id="7" name="グループ化 198">
            <a:extLst>
              <a:ext uri="{FF2B5EF4-FFF2-40B4-BE49-F238E27FC236}">
                <a16:creationId xmlns:a16="http://schemas.microsoft.com/office/drawing/2014/main" id="{8556FF95-A1ED-45BC-BD6F-2543AA1EE90E}"/>
              </a:ext>
            </a:extLst>
          </p:cNvPr>
          <p:cNvGrpSpPr/>
          <p:nvPr/>
        </p:nvGrpSpPr>
        <p:grpSpPr>
          <a:xfrm>
            <a:off x="3469657" y="2623148"/>
            <a:ext cx="2372995" cy="510636"/>
            <a:chOff x="3043314" y="4753083"/>
            <a:chExt cx="4810761" cy="1035210"/>
          </a:xfrm>
        </p:grpSpPr>
        <p:sp>
          <p:nvSpPr>
            <p:cNvPr id="8" name="Rectangle 20">
              <a:extLst>
                <a:ext uri="{FF2B5EF4-FFF2-40B4-BE49-F238E27FC236}">
                  <a16:creationId xmlns:a16="http://schemas.microsoft.com/office/drawing/2014/main" id="{5ABEED62-A9C7-44CF-B3D9-00DEA6047F04}"/>
                </a:ext>
              </a:extLst>
            </p:cNvPr>
            <p:cNvSpPr/>
            <p:nvPr/>
          </p:nvSpPr>
          <p:spPr>
            <a:xfrm>
              <a:off x="3043314" y="5222891"/>
              <a:ext cx="4810761" cy="565402"/>
            </a:xfrm>
            <a:prstGeom prst="rect">
              <a:avLst/>
            </a:prstGeom>
            <a:blipFill>
              <a:blip r:embed="rId2"/>
              <a:tile tx="0" ty="0" sx="100000" sy="10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9" name="Rectangle 20">
              <a:extLst>
                <a:ext uri="{FF2B5EF4-FFF2-40B4-BE49-F238E27FC236}">
                  <a16:creationId xmlns:a16="http://schemas.microsoft.com/office/drawing/2014/main" id="{1250F40E-F831-424E-84C5-1EAFCC91E899}"/>
                </a:ext>
              </a:extLst>
            </p:cNvPr>
            <p:cNvSpPr/>
            <p:nvPr/>
          </p:nvSpPr>
          <p:spPr>
            <a:xfrm>
              <a:off x="3043314" y="4890196"/>
              <a:ext cx="4810761" cy="323312"/>
            </a:xfrm>
            <a:prstGeom prst="rect">
              <a:avLst/>
            </a:prstGeom>
            <a:solidFill>
              <a:srgbClr val="F22800">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0" name="Rectangle 168">
              <a:extLst>
                <a:ext uri="{FF2B5EF4-FFF2-40B4-BE49-F238E27FC236}">
                  <a16:creationId xmlns:a16="http://schemas.microsoft.com/office/drawing/2014/main" id="{344EFF83-6173-4772-B329-89A624868766}"/>
                </a:ext>
              </a:extLst>
            </p:cNvPr>
            <p:cNvSpPr/>
            <p:nvPr/>
          </p:nvSpPr>
          <p:spPr>
            <a:xfrm>
              <a:off x="3043314" y="4753083"/>
              <a:ext cx="4810761" cy="132337"/>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grpSp>
      <p:sp>
        <p:nvSpPr>
          <p:cNvPr id="11" name="Rectangle 20">
            <a:extLst>
              <a:ext uri="{FF2B5EF4-FFF2-40B4-BE49-F238E27FC236}">
                <a16:creationId xmlns:a16="http://schemas.microsoft.com/office/drawing/2014/main" id="{48F57BD6-5AF8-49BD-B249-28A04728401A}"/>
              </a:ext>
            </a:extLst>
          </p:cNvPr>
          <p:cNvSpPr/>
          <p:nvPr/>
        </p:nvSpPr>
        <p:spPr>
          <a:xfrm>
            <a:off x="3467955" y="1735667"/>
            <a:ext cx="2372994" cy="65277"/>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2" name="Rectangle 22">
            <a:extLst>
              <a:ext uri="{FF2B5EF4-FFF2-40B4-BE49-F238E27FC236}">
                <a16:creationId xmlns:a16="http://schemas.microsoft.com/office/drawing/2014/main" id="{A4B176D8-C21F-4EEF-AFE4-66F837968575}"/>
              </a:ext>
            </a:extLst>
          </p:cNvPr>
          <p:cNvSpPr/>
          <p:nvPr/>
        </p:nvSpPr>
        <p:spPr>
          <a:xfrm>
            <a:off x="5118637" y="1879071"/>
            <a:ext cx="397684" cy="562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3" name="Rectangle 24">
            <a:extLst>
              <a:ext uri="{FF2B5EF4-FFF2-40B4-BE49-F238E27FC236}">
                <a16:creationId xmlns:a16="http://schemas.microsoft.com/office/drawing/2014/main" id="{425C202E-5F69-47B2-925A-FD5D8474E979}"/>
              </a:ext>
            </a:extLst>
          </p:cNvPr>
          <p:cNvSpPr/>
          <p:nvPr/>
        </p:nvSpPr>
        <p:spPr>
          <a:xfrm>
            <a:off x="5117383" y="2446649"/>
            <a:ext cx="398545" cy="562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4" name="Rectangle 25">
            <a:extLst>
              <a:ext uri="{FF2B5EF4-FFF2-40B4-BE49-F238E27FC236}">
                <a16:creationId xmlns:a16="http://schemas.microsoft.com/office/drawing/2014/main" id="{ACBC050A-95A3-44BF-AAE3-AE8AEB354599}"/>
              </a:ext>
            </a:extLst>
          </p:cNvPr>
          <p:cNvSpPr/>
          <p:nvPr/>
        </p:nvSpPr>
        <p:spPr>
          <a:xfrm>
            <a:off x="3852162" y="1891591"/>
            <a:ext cx="398553" cy="562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6" name="Rectangle 28">
            <a:extLst>
              <a:ext uri="{FF2B5EF4-FFF2-40B4-BE49-F238E27FC236}">
                <a16:creationId xmlns:a16="http://schemas.microsoft.com/office/drawing/2014/main" id="{FD8A1D99-5BDD-4BA0-8A3D-300E45122AC5}"/>
              </a:ext>
            </a:extLst>
          </p:cNvPr>
          <p:cNvSpPr/>
          <p:nvPr/>
        </p:nvSpPr>
        <p:spPr>
          <a:xfrm>
            <a:off x="3850718" y="2441372"/>
            <a:ext cx="403277" cy="4994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7" name="Rectangle 29">
            <a:extLst>
              <a:ext uri="{FF2B5EF4-FFF2-40B4-BE49-F238E27FC236}">
                <a16:creationId xmlns:a16="http://schemas.microsoft.com/office/drawing/2014/main" id="{99B46E0D-0759-4CB0-850A-355EE079BE36}"/>
              </a:ext>
            </a:extLst>
          </p:cNvPr>
          <p:cNvSpPr/>
          <p:nvPr/>
        </p:nvSpPr>
        <p:spPr>
          <a:xfrm>
            <a:off x="3851449" y="1814511"/>
            <a:ext cx="1664642" cy="85985"/>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20" name="Rectangle 38">
            <a:extLst>
              <a:ext uri="{FF2B5EF4-FFF2-40B4-BE49-F238E27FC236}">
                <a16:creationId xmlns:a16="http://schemas.microsoft.com/office/drawing/2014/main" id="{E25627CF-283D-43B8-9560-9A313B377F4D}"/>
              </a:ext>
            </a:extLst>
          </p:cNvPr>
          <p:cNvSpPr/>
          <p:nvPr/>
        </p:nvSpPr>
        <p:spPr>
          <a:xfrm>
            <a:off x="4251160" y="1994486"/>
            <a:ext cx="864984" cy="49778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000" dirty="0">
              <a:solidFill>
                <a:schemeClr val="tx1"/>
              </a:solidFill>
              <a:latin typeface="Arial" panose="020B0604020202020204" pitchFamily="34" charset="0"/>
              <a:cs typeface="Arial" panose="020B0604020202020204" pitchFamily="34" charset="0"/>
            </a:endParaRPr>
          </a:p>
        </p:txBody>
      </p:sp>
      <p:sp>
        <p:nvSpPr>
          <p:cNvPr id="26" name="TextBox 47">
            <a:extLst>
              <a:ext uri="{FF2B5EF4-FFF2-40B4-BE49-F238E27FC236}">
                <a16:creationId xmlns:a16="http://schemas.microsoft.com/office/drawing/2014/main" id="{F0BBB782-F181-42E0-947B-331BBFB2FCEA}"/>
              </a:ext>
            </a:extLst>
          </p:cNvPr>
          <p:cNvSpPr txBox="1"/>
          <p:nvPr/>
        </p:nvSpPr>
        <p:spPr>
          <a:xfrm>
            <a:off x="4118018" y="2055738"/>
            <a:ext cx="93126" cy="343372"/>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304</a:t>
            </a:r>
          </a:p>
        </p:txBody>
      </p:sp>
      <p:sp>
        <p:nvSpPr>
          <p:cNvPr id="27" name="Rectangle 50">
            <a:extLst>
              <a:ext uri="{FF2B5EF4-FFF2-40B4-BE49-F238E27FC236}">
                <a16:creationId xmlns:a16="http://schemas.microsoft.com/office/drawing/2014/main" id="{D6D84103-C7C8-4F18-BBC8-2E4BA4F3C32D}"/>
              </a:ext>
            </a:extLst>
          </p:cNvPr>
          <p:cNvSpPr/>
          <p:nvPr/>
        </p:nvSpPr>
        <p:spPr>
          <a:xfrm>
            <a:off x="3851285" y="1912059"/>
            <a:ext cx="266294" cy="558040"/>
          </a:xfrm>
          <a:prstGeom prst="rect">
            <a:avLst/>
          </a:prstGeom>
          <a:solidFill>
            <a:schemeClr val="accent6">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1000" dirty="0">
              <a:latin typeface="Arial" panose="020B0604020202020204" pitchFamily="34" charset="0"/>
              <a:cs typeface="Arial" panose="020B0604020202020204" pitchFamily="34" charset="0"/>
            </a:endParaRPr>
          </a:p>
        </p:txBody>
      </p:sp>
      <p:sp>
        <p:nvSpPr>
          <p:cNvPr id="28" name="Rectangle 51">
            <a:extLst>
              <a:ext uri="{FF2B5EF4-FFF2-40B4-BE49-F238E27FC236}">
                <a16:creationId xmlns:a16="http://schemas.microsoft.com/office/drawing/2014/main" id="{03089EFF-9CF9-4005-B150-02CAC624E708}"/>
              </a:ext>
            </a:extLst>
          </p:cNvPr>
          <p:cNvSpPr/>
          <p:nvPr/>
        </p:nvSpPr>
        <p:spPr>
          <a:xfrm>
            <a:off x="4118109" y="1928046"/>
            <a:ext cx="132283" cy="529133"/>
          </a:xfrm>
          <a:prstGeom prst="rect">
            <a:avLst/>
          </a:prstGeom>
          <a:solidFill>
            <a:srgbClr val="00B05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29" name="Rectangle 52">
            <a:extLst>
              <a:ext uri="{FF2B5EF4-FFF2-40B4-BE49-F238E27FC236}">
                <a16:creationId xmlns:a16="http://schemas.microsoft.com/office/drawing/2014/main" id="{7F037BBB-A995-4D4D-A39A-D9C15B2D0B71}"/>
              </a:ext>
            </a:extLst>
          </p:cNvPr>
          <p:cNvSpPr/>
          <p:nvPr/>
        </p:nvSpPr>
        <p:spPr>
          <a:xfrm flipV="1">
            <a:off x="5250188" y="1913714"/>
            <a:ext cx="264566" cy="555590"/>
          </a:xfrm>
          <a:prstGeom prst="rect">
            <a:avLst/>
          </a:prstGeom>
          <a:solidFill>
            <a:schemeClr val="accent6">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1000" dirty="0">
              <a:latin typeface="Arial" panose="020B0604020202020204" pitchFamily="34" charset="0"/>
              <a:cs typeface="Arial" panose="020B0604020202020204" pitchFamily="34" charset="0"/>
            </a:endParaRPr>
          </a:p>
        </p:txBody>
      </p:sp>
      <p:sp>
        <p:nvSpPr>
          <p:cNvPr id="30" name="Rectangle 53">
            <a:extLst>
              <a:ext uri="{FF2B5EF4-FFF2-40B4-BE49-F238E27FC236}">
                <a16:creationId xmlns:a16="http://schemas.microsoft.com/office/drawing/2014/main" id="{3B0A6F95-3385-42EF-9138-82B217F237F2}"/>
              </a:ext>
            </a:extLst>
          </p:cNvPr>
          <p:cNvSpPr/>
          <p:nvPr/>
        </p:nvSpPr>
        <p:spPr>
          <a:xfrm flipV="1">
            <a:off x="5117904" y="1927290"/>
            <a:ext cx="132283" cy="529133"/>
          </a:xfrm>
          <a:prstGeom prst="rect">
            <a:avLst/>
          </a:prstGeom>
          <a:solidFill>
            <a:srgbClr val="00B05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31" name="Rectangle 54">
            <a:extLst>
              <a:ext uri="{FF2B5EF4-FFF2-40B4-BE49-F238E27FC236}">
                <a16:creationId xmlns:a16="http://schemas.microsoft.com/office/drawing/2014/main" id="{8A9C3DB2-9A73-44DF-A1D3-2D654070F56D}"/>
              </a:ext>
            </a:extLst>
          </p:cNvPr>
          <p:cNvSpPr/>
          <p:nvPr/>
        </p:nvSpPr>
        <p:spPr>
          <a:xfrm>
            <a:off x="3932019" y="2173538"/>
            <a:ext cx="185197" cy="41626"/>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2" name="Rectangle 55">
            <a:extLst>
              <a:ext uri="{FF2B5EF4-FFF2-40B4-BE49-F238E27FC236}">
                <a16:creationId xmlns:a16="http://schemas.microsoft.com/office/drawing/2014/main" id="{BB470857-BC17-4AE5-BC28-5E727AF79FA3}"/>
              </a:ext>
            </a:extLst>
          </p:cNvPr>
          <p:cNvSpPr/>
          <p:nvPr/>
        </p:nvSpPr>
        <p:spPr>
          <a:xfrm>
            <a:off x="5250396" y="2172392"/>
            <a:ext cx="185197" cy="41626"/>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3" name="Rectangle 56">
            <a:extLst>
              <a:ext uri="{FF2B5EF4-FFF2-40B4-BE49-F238E27FC236}">
                <a16:creationId xmlns:a16="http://schemas.microsoft.com/office/drawing/2014/main" id="{86837B44-97B1-4B94-AB93-5BD0187EE1EF}"/>
              </a:ext>
            </a:extLst>
          </p:cNvPr>
          <p:cNvSpPr/>
          <p:nvPr/>
        </p:nvSpPr>
        <p:spPr>
          <a:xfrm>
            <a:off x="3850401" y="2485433"/>
            <a:ext cx="1666767" cy="85985"/>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48" name="TextBox 137">
            <a:extLst>
              <a:ext uri="{FF2B5EF4-FFF2-40B4-BE49-F238E27FC236}">
                <a16:creationId xmlns:a16="http://schemas.microsoft.com/office/drawing/2014/main" id="{8471DA9D-77E0-445D-BC23-7336D2DE3AAA}"/>
              </a:ext>
            </a:extLst>
          </p:cNvPr>
          <p:cNvSpPr txBox="1"/>
          <p:nvPr/>
        </p:nvSpPr>
        <p:spPr>
          <a:xfrm>
            <a:off x="85220" y="1122320"/>
            <a:ext cx="2841978"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304 specimen</a:t>
            </a:r>
          </a:p>
          <a:p>
            <a:pPr algn="ctr"/>
            <a:r>
              <a:rPr lang="en-US" sz="2000" dirty="0">
                <a:latin typeface="Arial" panose="020B0604020202020204" pitchFamily="34" charset="0"/>
                <a:cs typeface="Arial" panose="020B0604020202020204" pitchFamily="34" charset="0"/>
              </a:rPr>
              <a:t>(Electron downstream)</a:t>
            </a:r>
          </a:p>
        </p:txBody>
      </p:sp>
      <p:cxnSp>
        <p:nvCxnSpPr>
          <p:cNvPr id="51" name="直線コネクタ 79">
            <a:extLst>
              <a:ext uri="{FF2B5EF4-FFF2-40B4-BE49-F238E27FC236}">
                <a16:creationId xmlns:a16="http://schemas.microsoft.com/office/drawing/2014/main" id="{A603A91F-E6A3-42DF-A800-E3BE8E4BA3E5}"/>
              </a:ext>
            </a:extLst>
          </p:cNvPr>
          <p:cNvCxnSpPr>
            <a:cxnSpLocks/>
          </p:cNvCxnSpPr>
          <p:nvPr/>
        </p:nvCxnSpPr>
        <p:spPr>
          <a:xfrm flipH="1">
            <a:off x="4253996" y="1994600"/>
            <a:ext cx="8624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81">
            <a:extLst>
              <a:ext uri="{FF2B5EF4-FFF2-40B4-BE49-F238E27FC236}">
                <a16:creationId xmlns:a16="http://schemas.microsoft.com/office/drawing/2014/main" id="{C09EE334-86B5-415A-B0BB-A4E18B91DDC2}"/>
              </a:ext>
            </a:extLst>
          </p:cNvPr>
          <p:cNvCxnSpPr>
            <a:cxnSpLocks/>
          </p:cNvCxnSpPr>
          <p:nvPr/>
        </p:nvCxnSpPr>
        <p:spPr>
          <a:xfrm flipH="1">
            <a:off x="4915899" y="2011528"/>
            <a:ext cx="1744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2E1C5CF-608F-4DD7-8C69-2441546AF305}"/>
              </a:ext>
            </a:extLst>
          </p:cNvPr>
          <p:cNvCxnSpPr>
            <a:cxnSpLocks/>
          </p:cNvCxnSpPr>
          <p:nvPr/>
        </p:nvCxnSpPr>
        <p:spPr>
          <a:xfrm flipH="1">
            <a:off x="4973911" y="2034826"/>
            <a:ext cx="11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146">
            <a:extLst>
              <a:ext uri="{FF2B5EF4-FFF2-40B4-BE49-F238E27FC236}">
                <a16:creationId xmlns:a16="http://schemas.microsoft.com/office/drawing/2014/main" id="{A446B60B-24D8-4825-91B7-C6A5EDED9A59}"/>
              </a:ext>
            </a:extLst>
          </p:cNvPr>
          <p:cNvCxnSpPr>
            <a:cxnSpLocks/>
          </p:cNvCxnSpPr>
          <p:nvPr/>
        </p:nvCxnSpPr>
        <p:spPr>
          <a:xfrm flipH="1">
            <a:off x="3279734" y="2005467"/>
            <a:ext cx="451805" cy="0"/>
          </a:xfrm>
          <a:prstGeom prst="line">
            <a:avLst/>
          </a:prstGeom>
          <a:ln w="57150">
            <a:solidFill>
              <a:srgbClr val="7030A0"/>
            </a:solidFill>
          </a:ln>
        </p:spPr>
        <p:style>
          <a:lnRef idx="1">
            <a:schemeClr val="dk1"/>
          </a:lnRef>
          <a:fillRef idx="0">
            <a:schemeClr val="dk1"/>
          </a:fillRef>
          <a:effectRef idx="0">
            <a:schemeClr val="dk1"/>
          </a:effectRef>
          <a:fontRef idx="minor">
            <a:schemeClr val="tx1"/>
          </a:fontRef>
        </p:style>
      </p:cxnSp>
      <p:sp>
        <p:nvSpPr>
          <p:cNvPr id="55" name="Rectangle 153">
            <a:extLst>
              <a:ext uri="{FF2B5EF4-FFF2-40B4-BE49-F238E27FC236}">
                <a16:creationId xmlns:a16="http://schemas.microsoft.com/office/drawing/2014/main" id="{690A3028-5EBD-4F06-B96E-529F7752608B}"/>
              </a:ext>
            </a:extLst>
          </p:cNvPr>
          <p:cNvSpPr/>
          <p:nvPr/>
        </p:nvSpPr>
        <p:spPr>
          <a:xfrm>
            <a:off x="3731539" y="1964806"/>
            <a:ext cx="21849" cy="81942"/>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56" name="Rectangle 154">
            <a:extLst>
              <a:ext uri="{FF2B5EF4-FFF2-40B4-BE49-F238E27FC236}">
                <a16:creationId xmlns:a16="http://schemas.microsoft.com/office/drawing/2014/main" id="{CC6C23F1-8D59-4B69-B088-2D4707F23660}"/>
              </a:ext>
            </a:extLst>
          </p:cNvPr>
          <p:cNvSpPr/>
          <p:nvPr/>
        </p:nvSpPr>
        <p:spPr>
          <a:xfrm>
            <a:off x="5617220" y="1963810"/>
            <a:ext cx="21849" cy="81942"/>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atin typeface="Arial" panose="020B0604020202020204" pitchFamily="34" charset="0"/>
              <a:cs typeface="Arial" panose="020B0604020202020204" pitchFamily="34" charset="0"/>
            </a:endParaRPr>
          </a:p>
        </p:txBody>
      </p:sp>
      <p:cxnSp>
        <p:nvCxnSpPr>
          <p:cNvPr id="57" name="Straight Connector 155">
            <a:extLst>
              <a:ext uri="{FF2B5EF4-FFF2-40B4-BE49-F238E27FC236}">
                <a16:creationId xmlns:a16="http://schemas.microsoft.com/office/drawing/2014/main" id="{A03AB460-986F-4BCA-AF3C-E52FE6A856BF}"/>
              </a:ext>
            </a:extLst>
          </p:cNvPr>
          <p:cNvCxnSpPr>
            <a:cxnSpLocks/>
          </p:cNvCxnSpPr>
          <p:nvPr/>
        </p:nvCxnSpPr>
        <p:spPr>
          <a:xfrm flipH="1">
            <a:off x="5637712" y="2005836"/>
            <a:ext cx="414806" cy="0"/>
          </a:xfrm>
          <a:prstGeom prst="line">
            <a:avLst/>
          </a:prstGeom>
          <a:ln w="57150">
            <a:solidFill>
              <a:srgbClr val="7030A0"/>
            </a:solidFill>
          </a:ln>
        </p:spPr>
        <p:style>
          <a:lnRef idx="1">
            <a:schemeClr val="dk1"/>
          </a:lnRef>
          <a:fillRef idx="0">
            <a:schemeClr val="dk1"/>
          </a:fillRef>
          <a:effectRef idx="0">
            <a:schemeClr val="dk1"/>
          </a:effectRef>
          <a:fontRef idx="minor">
            <a:schemeClr val="tx1"/>
          </a:fontRef>
        </p:style>
      </p:cxnSp>
      <p:sp>
        <p:nvSpPr>
          <p:cNvPr id="61" name="Rectangle 159">
            <a:extLst>
              <a:ext uri="{FF2B5EF4-FFF2-40B4-BE49-F238E27FC236}">
                <a16:creationId xmlns:a16="http://schemas.microsoft.com/office/drawing/2014/main" id="{62B57F7E-6127-4975-92AF-57D741CAFCDF}"/>
              </a:ext>
            </a:extLst>
          </p:cNvPr>
          <p:cNvSpPr/>
          <p:nvPr/>
        </p:nvSpPr>
        <p:spPr>
          <a:xfrm>
            <a:off x="3753047" y="1986431"/>
            <a:ext cx="185197" cy="41626"/>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62" name="Rectangle 160">
            <a:extLst>
              <a:ext uri="{FF2B5EF4-FFF2-40B4-BE49-F238E27FC236}">
                <a16:creationId xmlns:a16="http://schemas.microsoft.com/office/drawing/2014/main" id="{D49B0470-7FE4-4A98-943E-14CF0B85E16F}"/>
              </a:ext>
            </a:extLst>
          </p:cNvPr>
          <p:cNvSpPr/>
          <p:nvPr/>
        </p:nvSpPr>
        <p:spPr>
          <a:xfrm>
            <a:off x="5428402" y="1984466"/>
            <a:ext cx="185197" cy="41626"/>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cxnSp>
        <p:nvCxnSpPr>
          <p:cNvPr id="67" name="Straight Connector 173">
            <a:extLst>
              <a:ext uri="{FF2B5EF4-FFF2-40B4-BE49-F238E27FC236}">
                <a16:creationId xmlns:a16="http://schemas.microsoft.com/office/drawing/2014/main" id="{5EA0EB30-C1CE-4E71-983B-671D9C96C38C}"/>
              </a:ext>
            </a:extLst>
          </p:cNvPr>
          <p:cNvCxnSpPr/>
          <p:nvPr/>
        </p:nvCxnSpPr>
        <p:spPr>
          <a:xfrm flipH="1">
            <a:off x="3290298" y="1855031"/>
            <a:ext cx="33081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2" name="直線コネクタ 132">
            <a:extLst>
              <a:ext uri="{FF2B5EF4-FFF2-40B4-BE49-F238E27FC236}">
                <a16:creationId xmlns:a16="http://schemas.microsoft.com/office/drawing/2014/main" id="{3BE40AC8-726E-43C7-8647-E902B35EC769}"/>
              </a:ext>
            </a:extLst>
          </p:cNvPr>
          <p:cNvCxnSpPr>
            <a:cxnSpLocks/>
            <a:stCxn id="48" idx="3"/>
            <a:endCxn id="28" idx="1"/>
          </p:cNvCxnSpPr>
          <p:nvPr/>
        </p:nvCxnSpPr>
        <p:spPr>
          <a:xfrm>
            <a:off x="2927198" y="1476263"/>
            <a:ext cx="1190911" cy="716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137">
            <a:extLst>
              <a:ext uri="{FF2B5EF4-FFF2-40B4-BE49-F238E27FC236}">
                <a16:creationId xmlns:a16="http://schemas.microsoft.com/office/drawing/2014/main" id="{2B750140-FEBA-4313-9F8C-8A23888A7A26}"/>
              </a:ext>
            </a:extLst>
          </p:cNvPr>
          <p:cNvSpPr txBox="1"/>
          <p:nvPr/>
        </p:nvSpPr>
        <p:spPr>
          <a:xfrm>
            <a:off x="6508829" y="1109234"/>
            <a:ext cx="2585809"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304 specimen</a:t>
            </a:r>
          </a:p>
          <a:p>
            <a:pPr algn="ctr"/>
            <a:r>
              <a:rPr lang="en-US" sz="2000" dirty="0">
                <a:latin typeface="Arial" panose="020B0604020202020204" pitchFamily="34" charset="0"/>
                <a:cs typeface="Arial" panose="020B0604020202020204" pitchFamily="34" charset="0"/>
              </a:rPr>
              <a:t>(Electron upstream)</a:t>
            </a:r>
          </a:p>
        </p:txBody>
      </p:sp>
      <p:cxnSp>
        <p:nvCxnSpPr>
          <p:cNvPr id="74" name="直線コネクタ 137">
            <a:extLst>
              <a:ext uri="{FF2B5EF4-FFF2-40B4-BE49-F238E27FC236}">
                <a16:creationId xmlns:a16="http://schemas.microsoft.com/office/drawing/2014/main" id="{908CD318-A6E5-469F-B8CF-8D79DA5A067B}"/>
              </a:ext>
            </a:extLst>
          </p:cNvPr>
          <p:cNvCxnSpPr>
            <a:cxnSpLocks/>
            <a:endCxn id="20" idx="3"/>
          </p:cNvCxnSpPr>
          <p:nvPr/>
        </p:nvCxnSpPr>
        <p:spPr>
          <a:xfrm flipH="1">
            <a:off x="5116144" y="1463177"/>
            <a:ext cx="1277040" cy="780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楕円 174">
            <a:extLst>
              <a:ext uri="{FF2B5EF4-FFF2-40B4-BE49-F238E27FC236}">
                <a16:creationId xmlns:a16="http://schemas.microsoft.com/office/drawing/2014/main" id="{5E537549-3CFA-4121-89CE-9368D3825259}"/>
              </a:ext>
            </a:extLst>
          </p:cNvPr>
          <p:cNvSpPr/>
          <p:nvPr/>
        </p:nvSpPr>
        <p:spPr>
          <a:xfrm>
            <a:off x="3621107" y="1817608"/>
            <a:ext cx="74847" cy="748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Arial" panose="020B0604020202020204" pitchFamily="34" charset="0"/>
              <a:cs typeface="Arial" panose="020B0604020202020204" pitchFamily="34" charset="0"/>
            </a:endParaRPr>
          </a:p>
        </p:txBody>
      </p:sp>
      <p:cxnSp>
        <p:nvCxnSpPr>
          <p:cNvPr id="79" name="直線矢印コネクタ 180">
            <a:extLst>
              <a:ext uri="{FF2B5EF4-FFF2-40B4-BE49-F238E27FC236}">
                <a16:creationId xmlns:a16="http://schemas.microsoft.com/office/drawing/2014/main" id="{11E9EE2E-7A58-47C9-BA1C-5AC723A5FFFC}"/>
              </a:ext>
            </a:extLst>
          </p:cNvPr>
          <p:cNvCxnSpPr>
            <a:cxnSpLocks/>
          </p:cNvCxnSpPr>
          <p:nvPr/>
        </p:nvCxnSpPr>
        <p:spPr>
          <a:xfrm flipH="1">
            <a:off x="3196469" y="2434615"/>
            <a:ext cx="2848946" cy="0"/>
          </a:xfrm>
          <a:prstGeom prst="straightConnector1">
            <a:avLst/>
          </a:prstGeom>
          <a:ln w="76200">
            <a:solidFill>
              <a:schemeClr val="accent2">
                <a:lumMod val="60000"/>
                <a:lumOff val="40000"/>
              </a:schemeClr>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98" name="正方形/長方形 97"/>
          <p:cNvSpPr/>
          <p:nvPr/>
        </p:nvSpPr>
        <p:spPr>
          <a:xfrm>
            <a:off x="3845645" y="2441003"/>
            <a:ext cx="1815052" cy="347563"/>
          </a:xfrm>
          <a:prstGeom prst="rect">
            <a:avLst/>
          </a:prstGeom>
        </p:spPr>
        <p:txBody>
          <a:bodyPr wrap="none">
            <a:spAutoFit/>
          </a:bodyPr>
          <a:lstStyle/>
          <a:p>
            <a:pPr algn="ctr"/>
            <a:r>
              <a:rPr lang="en-US" altLang="ja-JP" b="1" dirty="0">
                <a:effectLst>
                  <a:glow rad="127000">
                    <a:schemeClr val="bg1"/>
                  </a:glow>
                </a:effectLst>
                <a:latin typeface="Arial" panose="020B0604020202020204" pitchFamily="34" charset="0"/>
                <a:cs typeface="Arial" panose="020B0604020202020204" pitchFamily="34" charset="0"/>
              </a:rPr>
              <a:t>Electron stream</a:t>
            </a:r>
          </a:p>
        </p:txBody>
      </p:sp>
      <p:cxnSp>
        <p:nvCxnSpPr>
          <p:cNvPr id="99" name="直線矢印コネクタ 180">
            <a:extLst>
              <a:ext uri="{FF2B5EF4-FFF2-40B4-BE49-F238E27FC236}">
                <a16:creationId xmlns:a16="http://schemas.microsoft.com/office/drawing/2014/main" id="{11E9EE2E-7A58-47C9-BA1C-5AC723A5FFFC}"/>
              </a:ext>
            </a:extLst>
          </p:cNvPr>
          <p:cNvCxnSpPr>
            <a:cxnSpLocks/>
          </p:cNvCxnSpPr>
          <p:nvPr/>
        </p:nvCxnSpPr>
        <p:spPr>
          <a:xfrm>
            <a:off x="3121740" y="1668608"/>
            <a:ext cx="2856050" cy="0"/>
          </a:xfrm>
          <a:prstGeom prst="straightConnector1">
            <a:avLst/>
          </a:prstGeom>
          <a:ln w="31750">
            <a:solidFill>
              <a:schemeClr val="accent6">
                <a:lumMod val="75000"/>
              </a:schemeClr>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102" name="正方形/長方形 101"/>
          <p:cNvSpPr/>
          <p:nvPr/>
        </p:nvSpPr>
        <p:spPr>
          <a:xfrm>
            <a:off x="3717799" y="1223711"/>
            <a:ext cx="1935732" cy="347563"/>
          </a:xfrm>
          <a:prstGeom prst="rect">
            <a:avLst/>
          </a:prstGeom>
        </p:spPr>
        <p:txBody>
          <a:bodyPr wrap="none">
            <a:spAutoFit/>
          </a:bodyPr>
          <a:lstStyle/>
          <a:p>
            <a:pPr algn="ctr"/>
            <a:r>
              <a:rPr lang="en-US" altLang="ja-JP" dirty="0">
                <a:effectLst>
                  <a:glow rad="127000">
                    <a:schemeClr val="bg1"/>
                  </a:glow>
                </a:effectLst>
                <a:latin typeface="Arial" panose="020B0604020202020204" pitchFamily="34" charset="0"/>
                <a:cs typeface="Arial" panose="020B0604020202020204" pitchFamily="34" charset="0"/>
              </a:rPr>
              <a:t>(Electrical current)</a:t>
            </a:r>
          </a:p>
        </p:txBody>
      </p:sp>
      <p:pic>
        <p:nvPicPr>
          <p:cNvPr id="115" name="Picture 17" descr="A close-up of a grey surface&#10;&#10;Description automatically generated">
            <a:extLst>
              <a:ext uri="{FF2B5EF4-FFF2-40B4-BE49-F238E27FC236}">
                <a16:creationId xmlns:a16="http://schemas.microsoft.com/office/drawing/2014/main" id="{8C10EB55-A4AF-BBEC-7C2A-BC946A814CA7}"/>
              </a:ext>
            </a:extLst>
          </p:cNvPr>
          <p:cNvPicPr>
            <a:picLocks noChangeAspect="1"/>
          </p:cNvPicPr>
          <p:nvPr/>
        </p:nvPicPr>
        <p:blipFill>
          <a:blip r:embed="rId3" cstate="hqprint">
            <a:extLst>
              <a:ext uri="{28A0092B-C50C-407E-A947-70E740481C1C}">
                <a14:useLocalDpi xmlns:a14="http://schemas.microsoft.com/office/drawing/2010/main" val="0"/>
              </a:ext>
            </a:extLst>
          </a:blip>
          <a:srcRect b="5905"/>
          <a:stretch/>
        </p:blipFill>
        <p:spPr>
          <a:xfrm>
            <a:off x="202966" y="2139425"/>
            <a:ext cx="2817568" cy="2120950"/>
          </a:xfrm>
          <a:prstGeom prst="rect">
            <a:avLst/>
          </a:prstGeom>
        </p:spPr>
      </p:pic>
      <p:sp>
        <p:nvSpPr>
          <p:cNvPr id="116" name="TextBox 12">
            <a:extLst>
              <a:ext uri="{FF2B5EF4-FFF2-40B4-BE49-F238E27FC236}">
                <a16:creationId xmlns:a16="http://schemas.microsoft.com/office/drawing/2014/main" id="{82D6AD45-CCFD-D4AB-770D-FE31696E1B69}"/>
              </a:ext>
            </a:extLst>
          </p:cNvPr>
          <p:cNvSpPr txBox="1"/>
          <p:nvPr/>
        </p:nvSpPr>
        <p:spPr>
          <a:xfrm>
            <a:off x="1530708" y="1831896"/>
            <a:ext cx="814894" cy="289636"/>
          </a:xfrm>
          <a:prstGeom prst="rect">
            <a:avLst/>
          </a:prstGeom>
          <a:noFill/>
        </p:spPr>
        <p:txBody>
          <a:bodyPr wrap="square" rtlCol="0">
            <a:spAutoFit/>
          </a:bodyPr>
          <a:lstStyle/>
          <a:p>
            <a:r>
              <a:rPr lang="en-US" sz="1400" b="1" dirty="0">
                <a:latin typeface="Arial" panose="020B0604020202020204" pitchFamily="34" charset="0"/>
                <a:ea typeface="Calibri" panose="020F0502020204030204" pitchFamily="34" charset="0"/>
                <a:cs typeface="Arial" panose="020B0604020202020204" pitchFamily="34" charset="0"/>
              </a:rPr>
              <a:t>Cavity</a:t>
            </a:r>
          </a:p>
        </p:txBody>
      </p:sp>
      <p:cxnSp>
        <p:nvCxnSpPr>
          <p:cNvPr id="117" name="Straight Arrow Connector 13">
            <a:extLst>
              <a:ext uri="{FF2B5EF4-FFF2-40B4-BE49-F238E27FC236}">
                <a16:creationId xmlns:a16="http://schemas.microsoft.com/office/drawing/2014/main" id="{3F870F51-825B-648F-786C-525102980DBD}"/>
              </a:ext>
            </a:extLst>
          </p:cNvPr>
          <p:cNvCxnSpPr>
            <a:cxnSpLocks/>
          </p:cNvCxnSpPr>
          <p:nvPr/>
        </p:nvCxnSpPr>
        <p:spPr>
          <a:xfrm>
            <a:off x="1916236" y="2097266"/>
            <a:ext cx="192743" cy="253865"/>
          </a:xfrm>
          <a:prstGeom prst="straightConnector1">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8" name="Straight Connector 20">
            <a:extLst>
              <a:ext uri="{FF2B5EF4-FFF2-40B4-BE49-F238E27FC236}">
                <a16:creationId xmlns:a16="http://schemas.microsoft.com/office/drawing/2014/main" id="{9E20A190-4923-EE56-0916-C6F2976647AA}"/>
              </a:ext>
            </a:extLst>
          </p:cNvPr>
          <p:cNvCxnSpPr>
            <a:cxnSpLocks/>
          </p:cNvCxnSpPr>
          <p:nvPr/>
        </p:nvCxnSpPr>
        <p:spPr>
          <a:xfrm>
            <a:off x="212635" y="2015082"/>
            <a:ext cx="30117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TextBox 12">
            <a:extLst>
              <a:ext uri="{FF2B5EF4-FFF2-40B4-BE49-F238E27FC236}">
                <a16:creationId xmlns:a16="http://schemas.microsoft.com/office/drawing/2014/main" id="{EB818389-2A45-8158-78BE-E2AE59853239}"/>
              </a:ext>
            </a:extLst>
          </p:cNvPr>
          <p:cNvSpPr txBox="1"/>
          <p:nvPr/>
        </p:nvSpPr>
        <p:spPr>
          <a:xfrm>
            <a:off x="497483" y="1836355"/>
            <a:ext cx="814894" cy="318599"/>
          </a:xfrm>
          <a:prstGeom prst="rect">
            <a:avLst/>
          </a:prstGeom>
          <a:noFill/>
        </p:spPr>
        <p:txBody>
          <a:bodyPr wrap="square" rtlCol="0">
            <a:spAutoFit/>
          </a:bodyPr>
          <a:lstStyle/>
          <a:p>
            <a:r>
              <a:rPr lang="en-US" sz="1600" b="1" dirty="0">
                <a:latin typeface="Arial" panose="020B0604020202020204" pitchFamily="34" charset="0"/>
                <a:ea typeface="Calibri" panose="020F0502020204030204" pitchFamily="34" charset="0"/>
                <a:cs typeface="Arial" panose="020B0604020202020204" pitchFamily="34" charset="0"/>
              </a:rPr>
              <a:t>50 </a:t>
            </a:r>
            <a:r>
              <a:rPr lang="el-GR" sz="1600" b="1" dirty="0">
                <a:latin typeface="Arial" panose="020B0604020202020204" pitchFamily="34" charset="0"/>
                <a:ea typeface="Calibri" panose="020F0502020204030204" pitchFamily="34" charset="0"/>
                <a:cs typeface="Arial" panose="020B0604020202020204" pitchFamily="34" charset="0"/>
              </a:rPr>
              <a:t>μ</a:t>
            </a:r>
            <a:r>
              <a:rPr lang="en-US" sz="1600" b="1" dirty="0">
                <a:latin typeface="Arial" panose="020B0604020202020204" pitchFamily="34" charset="0"/>
                <a:ea typeface="Calibri" panose="020F0502020204030204" pitchFamily="34" charset="0"/>
                <a:cs typeface="Arial" panose="020B0604020202020204" pitchFamily="34" charset="0"/>
              </a:rPr>
              <a:t>m</a:t>
            </a:r>
          </a:p>
        </p:txBody>
      </p:sp>
      <p:grpSp>
        <p:nvGrpSpPr>
          <p:cNvPr id="121" name="Group 39">
            <a:extLst>
              <a:ext uri="{FF2B5EF4-FFF2-40B4-BE49-F238E27FC236}">
                <a16:creationId xmlns:a16="http://schemas.microsoft.com/office/drawing/2014/main" id="{D7C7787E-FB44-CAC9-A5CA-86D71BBC7A21}"/>
              </a:ext>
            </a:extLst>
          </p:cNvPr>
          <p:cNvGrpSpPr/>
          <p:nvPr/>
        </p:nvGrpSpPr>
        <p:grpSpPr>
          <a:xfrm>
            <a:off x="6367433" y="1836355"/>
            <a:ext cx="2727205" cy="2344530"/>
            <a:chOff x="143666" y="978621"/>
            <a:chExt cx="2734935" cy="2351175"/>
          </a:xfrm>
        </p:grpSpPr>
        <p:pic>
          <p:nvPicPr>
            <p:cNvPr id="122" name="Picture 30" descr="A close-up of a microscope&#10;&#10;Description automatically generated">
              <a:extLst>
                <a:ext uri="{FF2B5EF4-FFF2-40B4-BE49-F238E27FC236}">
                  <a16:creationId xmlns:a16="http://schemas.microsoft.com/office/drawing/2014/main" id="{4B8CB8B4-FFF8-2A87-11D6-07B20DFF8010}"/>
                </a:ext>
              </a:extLst>
            </p:cNvPr>
            <p:cNvPicPr>
              <a:picLocks noChangeAspect="1"/>
            </p:cNvPicPr>
            <p:nvPr/>
          </p:nvPicPr>
          <p:blipFill>
            <a:blip r:embed="rId4" cstate="hqprint">
              <a:extLst>
                <a:ext uri="{28A0092B-C50C-407E-A947-70E740481C1C}">
                  <a14:useLocalDpi xmlns:a14="http://schemas.microsoft.com/office/drawing/2010/main" val="0"/>
                </a:ext>
              </a:extLst>
            </a:blip>
            <a:srcRect b="5746"/>
            <a:stretch/>
          </p:blipFill>
          <p:spPr>
            <a:xfrm>
              <a:off x="143666" y="1267578"/>
              <a:ext cx="2734935" cy="2062218"/>
            </a:xfrm>
            <a:prstGeom prst="rect">
              <a:avLst/>
            </a:prstGeom>
          </p:spPr>
        </p:pic>
        <p:cxnSp>
          <p:nvCxnSpPr>
            <p:cNvPr id="123" name="Straight Connector 37">
              <a:extLst>
                <a:ext uri="{FF2B5EF4-FFF2-40B4-BE49-F238E27FC236}">
                  <a16:creationId xmlns:a16="http://schemas.microsoft.com/office/drawing/2014/main" id="{8C0708DA-BC03-C84B-9553-B789E23A68D2}"/>
                </a:ext>
              </a:extLst>
            </p:cNvPr>
            <p:cNvCxnSpPr/>
            <p:nvPr/>
          </p:nvCxnSpPr>
          <p:spPr>
            <a:xfrm>
              <a:off x="143666" y="1142822"/>
              <a:ext cx="228600" cy="0"/>
            </a:xfrm>
            <a:prstGeom prst="line">
              <a:avLst/>
            </a:prstGeom>
            <a:ln w="57150"/>
          </p:spPr>
          <p:style>
            <a:lnRef idx="1">
              <a:schemeClr val="dk1"/>
            </a:lnRef>
            <a:fillRef idx="0">
              <a:schemeClr val="dk1"/>
            </a:fillRef>
            <a:effectRef idx="0">
              <a:schemeClr val="dk1"/>
            </a:effectRef>
            <a:fontRef idx="minor">
              <a:schemeClr val="tx1"/>
            </a:fontRef>
          </p:style>
        </p:cxnSp>
        <p:sp>
          <p:nvSpPr>
            <p:cNvPr id="124" name="TextBox 12">
              <a:extLst>
                <a:ext uri="{FF2B5EF4-FFF2-40B4-BE49-F238E27FC236}">
                  <a16:creationId xmlns:a16="http://schemas.microsoft.com/office/drawing/2014/main" id="{64CAC019-FDFE-1548-1D9C-F60F637128F2}"/>
                </a:ext>
              </a:extLst>
            </p:cNvPr>
            <p:cNvSpPr txBox="1"/>
            <p:nvPr/>
          </p:nvSpPr>
          <p:spPr>
            <a:xfrm>
              <a:off x="346334" y="978621"/>
              <a:ext cx="707410" cy="307777"/>
            </a:xfrm>
            <a:prstGeom prst="rect">
              <a:avLst/>
            </a:prstGeom>
            <a:noFill/>
          </p:spPr>
          <p:txBody>
            <a:bodyPr wrap="square" rtlCol="0">
              <a:spAutoFit/>
            </a:bodyPr>
            <a:lstStyle/>
            <a:p>
              <a:r>
                <a:rPr lang="en-US" sz="1400" b="1" dirty="0">
                  <a:latin typeface="Arial" panose="020B0604020202020204" pitchFamily="34" charset="0"/>
                  <a:ea typeface="Calibri" panose="020F0502020204030204" pitchFamily="34" charset="0"/>
                  <a:cs typeface="Arial" panose="020B0604020202020204" pitchFamily="34" charset="0"/>
                </a:rPr>
                <a:t>1 </a:t>
              </a:r>
              <a:r>
                <a:rPr lang="el-GR" sz="1400" b="1" dirty="0">
                  <a:latin typeface="Arial" panose="020B0604020202020204" pitchFamily="34" charset="0"/>
                  <a:ea typeface="Calibri" panose="020F0502020204030204" pitchFamily="34" charset="0"/>
                  <a:cs typeface="Arial" panose="020B0604020202020204" pitchFamily="34" charset="0"/>
                </a:rPr>
                <a:t>μ</a:t>
              </a:r>
              <a:r>
                <a:rPr lang="en-US" sz="1400" b="1" dirty="0">
                  <a:latin typeface="Arial" panose="020B0604020202020204" pitchFamily="34" charset="0"/>
                  <a:ea typeface="Calibri" panose="020F0502020204030204" pitchFamily="34" charset="0"/>
                  <a:cs typeface="Arial" panose="020B0604020202020204" pitchFamily="34" charset="0"/>
                </a:rPr>
                <a:t>m</a:t>
              </a:r>
            </a:p>
          </p:txBody>
        </p:sp>
      </p:grpSp>
      <p:sp>
        <p:nvSpPr>
          <p:cNvPr id="58" name="TextBox 157">
            <a:extLst>
              <a:ext uri="{FF2B5EF4-FFF2-40B4-BE49-F238E27FC236}">
                <a16:creationId xmlns:a16="http://schemas.microsoft.com/office/drawing/2014/main" id="{E00F55A0-52F4-48B0-A17E-5F753A268A53}"/>
              </a:ext>
            </a:extLst>
          </p:cNvPr>
          <p:cNvSpPr txBox="1"/>
          <p:nvPr/>
        </p:nvSpPr>
        <p:spPr>
          <a:xfrm>
            <a:off x="105893" y="4331273"/>
            <a:ext cx="3680579" cy="738664"/>
          </a:xfrm>
          <a:prstGeom prst="rect">
            <a:avLst/>
          </a:prstGeom>
          <a:noFill/>
        </p:spPr>
        <p:txBody>
          <a:bodyPr wrap="square" rtlCol="0">
            <a:spAutoFit/>
          </a:bodyPr>
          <a:lstStyle/>
          <a:p>
            <a:r>
              <a:rPr lang="en-US" sz="1400" b="1" dirty="0">
                <a:effectLst>
                  <a:glow rad="127000">
                    <a:schemeClr val="bg1"/>
                  </a:glow>
                </a:effectLst>
                <a:latin typeface="Arial" panose="020B0604020202020204" pitchFamily="34" charset="0"/>
                <a:cs typeface="Arial" panose="020B0604020202020204" pitchFamily="34" charset="0"/>
              </a:rPr>
              <a:t>Fig. 4 SEM surface tilt image of dimple-like structure on 304 specimen installed in electron downstream</a:t>
            </a:r>
          </a:p>
        </p:txBody>
      </p:sp>
      <p:sp>
        <p:nvSpPr>
          <p:cNvPr id="59" name="TextBox 157">
            <a:extLst>
              <a:ext uri="{FF2B5EF4-FFF2-40B4-BE49-F238E27FC236}">
                <a16:creationId xmlns:a16="http://schemas.microsoft.com/office/drawing/2014/main" id="{E00F55A0-52F4-48B0-A17E-5F753A268A53}"/>
              </a:ext>
            </a:extLst>
          </p:cNvPr>
          <p:cNvSpPr txBox="1"/>
          <p:nvPr/>
        </p:nvSpPr>
        <p:spPr>
          <a:xfrm>
            <a:off x="6197410" y="4271842"/>
            <a:ext cx="3065984"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5 SEM surface tilt image of precipitations on 304 specimen installed in electron upstream</a:t>
            </a:r>
          </a:p>
        </p:txBody>
      </p:sp>
      <p:sp>
        <p:nvSpPr>
          <p:cNvPr id="60" name="正方形/長方形 59">
            <a:extLst>
              <a:ext uri="{FF2B5EF4-FFF2-40B4-BE49-F238E27FC236}">
                <a16:creationId xmlns:a16="http://schemas.microsoft.com/office/drawing/2014/main" id="{725CDA09-D45C-41F8-9B8F-8947BFE4BAAA}"/>
              </a:ext>
            </a:extLst>
          </p:cNvPr>
          <p:cNvSpPr/>
          <p:nvPr/>
        </p:nvSpPr>
        <p:spPr>
          <a:xfrm>
            <a:off x="1992314" y="6122340"/>
            <a:ext cx="6608796" cy="707886"/>
          </a:xfrm>
          <a:prstGeom prst="rect">
            <a:avLst/>
          </a:prstGeom>
        </p:spPr>
        <p:txBody>
          <a:bodyPr wrap="square">
            <a:spAutoFit/>
          </a:bodyPr>
          <a:lstStyle/>
          <a:p>
            <a:r>
              <a:rPr kumimoji="1" lang="en-US" altLang="ja-JP" sz="2000" dirty="0">
                <a:latin typeface="Arial" panose="020B0604020202020204" pitchFamily="34" charset="0"/>
                <a:cs typeface="Arial" panose="020B0604020202020204" pitchFamily="34" charset="0"/>
              </a:rPr>
              <a:t>The morphology of the specimen installed </a:t>
            </a:r>
          </a:p>
          <a:p>
            <a:r>
              <a:rPr kumimoji="1" lang="en-US" altLang="ja-JP" sz="2000" dirty="0">
                <a:latin typeface="Arial" panose="020B0604020202020204" pitchFamily="34" charset="0"/>
                <a:cs typeface="Arial" panose="020B0604020202020204" pitchFamily="34" charset="0"/>
              </a:rPr>
              <a:t>in electron downstream side is explained in next slide.</a:t>
            </a:r>
          </a:p>
        </p:txBody>
      </p:sp>
      <p:cxnSp>
        <p:nvCxnSpPr>
          <p:cNvPr id="39" name="直線コネクタ 38"/>
          <p:cNvCxnSpPr>
            <a:cxnSpLocks/>
          </p:cNvCxnSpPr>
          <p:nvPr/>
        </p:nvCxnSpPr>
        <p:spPr>
          <a:xfrm>
            <a:off x="9263394" y="184329"/>
            <a:ext cx="0" cy="4826177"/>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6" name="TextBox 137">
            <a:extLst>
              <a:ext uri="{FF2B5EF4-FFF2-40B4-BE49-F238E27FC236}">
                <a16:creationId xmlns:a16="http://schemas.microsoft.com/office/drawing/2014/main" id="{2B750140-FEBA-4313-9F8C-8A23888A7A26}"/>
              </a:ext>
            </a:extLst>
          </p:cNvPr>
          <p:cNvSpPr txBox="1"/>
          <p:nvPr/>
        </p:nvSpPr>
        <p:spPr>
          <a:xfrm>
            <a:off x="9517015" y="1126552"/>
            <a:ext cx="2585809" cy="92333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Simple static immersion</a:t>
            </a: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(304/</a:t>
            </a:r>
            <a:r>
              <a:rPr lang="en-US" sz="1400" dirty="0" err="1">
                <a:latin typeface="Arial" panose="020B0604020202020204" pitchFamily="34" charset="0"/>
                <a:cs typeface="Arial" panose="020B0604020202020204" pitchFamily="34" charset="0"/>
              </a:rPr>
              <a:t>Pb</a:t>
            </a:r>
            <a:r>
              <a:rPr lang="en-US" sz="1400" dirty="0">
                <a:latin typeface="Arial" panose="020B0604020202020204" pitchFamily="34" charset="0"/>
                <a:cs typeface="Arial" panose="020B0604020202020204" pitchFamily="34" charset="0"/>
              </a:rPr>
              <a:t>, 773 K, 250 </a:t>
            </a:r>
            <a:r>
              <a:rPr lang="en-US" sz="1400" dirty="0" err="1">
                <a:latin typeface="Arial" panose="020B0604020202020204" pitchFamily="34" charset="0"/>
                <a:cs typeface="Arial" panose="020B0604020202020204" pitchFamily="34" charset="0"/>
              </a:rPr>
              <a:t>hr</a:t>
            </a:r>
            <a:r>
              <a:rPr lang="en-US" sz="1400" dirty="0">
                <a:latin typeface="Arial" panose="020B0604020202020204" pitchFamily="34" charset="0"/>
                <a:cs typeface="Arial" panose="020B0604020202020204" pitchFamily="34" charset="0"/>
              </a:rPr>
              <a:t>)</a:t>
            </a:r>
          </a:p>
        </p:txBody>
      </p:sp>
      <p:sp>
        <p:nvSpPr>
          <p:cNvPr id="80" name="TextBox 157">
            <a:extLst>
              <a:ext uri="{FF2B5EF4-FFF2-40B4-BE49-F238E27FC236}">
                <a16:creationId xmlns:a16="http://schemas.microsoft.com/office/drawing/2014/main" id="{E00F55A0-52F4-48B0-A17E-5F753A268A53}"/>
              </a:ext>
            </a:extLst>
          </p:cNvPr>
          <p:cNvSpPr txBox="1"/>
          <p:nvPr/>
        </p:nvSpPr>
        <p:spPr>
          <a:xfrm>
            <a:off x="9517015" y="4293286"/>
            <a:ext cx="2616589"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 6 </a:t>
            </a:r>
            <a:r>
              <a:rPr lang="en-US" altLang="ja-JP" sz="1400" dirty="0">
                <a:latin typeface="Arial" panose="020B0604020202020204" pitchFamily="34" charset="0"/>
                <a:cs typeface="Arial" panose="020B0604020202020204" pitchFamily="34" charset="0"/>
              </a:rPr>
              <a:t>SEM surface image of </a:t>
            </a:r>
            <a:r>
              <a:rPr lang="en-US" altLang="ja-JP" sz="1400" dirty="0" err="1">
                <a:latin typeface="Arial" panose="020B0604020202020204" pitchFamily="34" charset="0"/>
                <a:cs typeface="Arial" panose="020B0604020202020204" pitchFamily="34" charset="0"/>
              </a:rPr>
              <a:t>of</a:t>
            </a:r>
            <a:r>
              <a:rPr lang="en-US" altLang="ja-JP" sz="1400" dirty="0">
                <a:latin typeface="Arial" panose="020B0604020202020204" pitchFamily="34" charset="0"/>
                <a:cs typeface="Arial" panose="020B0604020202020204" pitchFamily="34" charset="0"/>
              </a:rPr>
              <a:t> 304 specimen tested without electrical current flow. </a:t>
            </a:r>
          </a:p>
        </p:txBody>
      </p:sp>
      <p:grpSp>
        <p:nvGrpSpPr>
          <p:cNvPr id="15" name="グループ化 14">
            <a:extLst>
              <a:ext uri="{FF2B5EF4-FFF2-40B4-BE49-F238E27FC236}">
                <a16:creationId xmlns:a16="http://schemas.microsoft.com/office/drawing/2014/main" id="{3C40D5AD-FA92-4DC9-BA02-77E08B46048C}"/>
              </a:ext>
            </a:extLst>
          </p:cNvPr>
          <p:cNvGrpSpPr/>
          <p:nvPr/>
        </p:nvGrpSpPr>
        <p:grpSpPr>
          <a:xfrm>
            <a:off x="9567760" y="2018535"/>
            <a:ext cx="2424306" cy="2261293"/>
            <a:chOff x="2654473" y="412537"/>
            <a:chExt cx="3222258" cy="3005590"/>
          </a:xfrm>
        </p:grpSpPr>
        <p:pic>
          <p:nvPicPr>
            <p:cNvPr id="63" name="Picture 27" descr="A greyscale shot of a grey surface&#10;&#10;Description automatically generated">
              <a:extLst>
                <a:ext uri="{FF2B5EF4-FFF2-40B4-BE49-F238E27FC236}">
                  <a16:creationId xmlns:a16="http://schemas.microsoft.com/office/drawing/2014/main" id="{23C9DA7A-B984-4C7B-8EE5-10327020F0D8}"/>
                </a:ext>
              </a:extLst>
            </p:cNvPr>
            <p:cNvPicPr>
              <a:picLocks noChangeAspect="1"/>
            </p:cNvPicPr>
            <p:nvPr/>
          </p:nvPicPr>
          <p:blipFill>
            <a:blip r:embed="rId5">
              <a:extLst>
                <a:ext uri="{28A0092B-C50C-407E-A947-70E740481C1C}">
                  <a14:useLocalDpi xmlns:a14="http://schemas.microsoft.com/office/drawing/2010/main" val="0"/>
                </a:ext>
              </a:extLst>
            </a:blip>
            <a:srcRect b="72"/>
            <a:stretch/>
          </p:blipFill>
          <p:spPr>
            <a:xfrm>
              <a:off x="2658840" y="845666"/>
              <a:ext cx="3217891" cy="2572461"/>
            </a:xfrm>
            <a:prstGeom prst="rect">
              <a:avLst/>
            </a:prstGeom>
          </p:spPr>
        </p:pic>
        <p:grpSp>
          <p:nvGrpSpPr>
            <p:cNvPr id="64" name="Group 28">
              <a:extLst>
                <a:ext uri="{FF2B5EF4-FFF2-40B4-BE49-F238E27FC236}">
                  <a16:creationId xmlns:a16="http://schemas.microsoft.com/office/drawing/2014/main" id="{0FF5A3B2-F624-46A7-9EE5-33AEA1DA5009}"/>
                </a:ext>
              </a:extLst>
            </p:cNvPr>
            <p:cNvGrpSpPr/>
            <p:nvPr/>
          </p:nvGrpSpPr>
          <p:grpSpPr>
            <a:xfrm>
              <a:off x="2654473" y="671073"/>
              <a:ext cx="319275" cy="71437"/>
              <a:chOff x="9658350" y="6267450"/>
              <a:chExt cx="373490" cy="71437"/>
            </a:xfrm>
          </p:grpSpPr>
          <p:cxnSp>
            <p:nvCxnSpPr>
              <p:cNvPr id="65" name="Straight Connector 48">
                <a:extLst>
                  <a:ext uri="{FF2B5EF4-FFF2-40B4-BE49-F238E27FC236}">
                    <a16:creationId xmlns:a16="http://schemas.microsoft.com/office/drawing/2014/main" id="{628275D2-4EAD-4796-88F0-F56B389A271E}"/>
                  </a:ext>
                </a:extLst>
              </p:cNvPr>
              <p:cNvCxnSpPr/>
              <p:nvPr/>
            </p:nvCxnSpPr>
            <p:spPr>
              <a:xfrm>
                <a:off x="9658350" y="6303169"/>
                <a:ext cx="369094" cy="0"/>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49">
                <a:extLst>
                  <a:ext uri="{FF2B5EF4-FFF2-40B4-BE49-F238E27FC236}">
                    <a16:creationId xmlns:a16="http://schemas.microsoft.com/office/drawing/2014/main" id="{5245F10E-704D-49DE-AA1F-34CF1D088324}"/>
                  </a:ext>
                </a:extLst>
              </p:cNvPr>
              <p:cNvCxnSpPr/>
              <p:nvPr/>
            </p:nvCxnSpPr>
            <p:spPr>
              <a:xfrm>
                <a:off x="9658350" y="6267450"/>
                <a:ext cx="0" cy="71437"/>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50">
                <a:extLst>
                  <a:ext uri="{FF2B5EF4-FFF2-40B4-BE49-F238E27FC236}">
                    <a16:creationId xmlns:a16="http://schemas.microsoft.com/office/drawing/2014/main" id="{F7C59E18-EB5F-4150-ABD1-07054D4DF8CB}"/>
                  </a:ext>
                </a:extLst>
              </p:cNvPr>
              <p:cNvCxnSpPr/>
              <p:nvPr/>
            </p:nvCxnSpPr>
            <p:spPr>
              <a:xfrm>
                <a:off x="10031840" y="6267450"/>
                <a:ext cx="0" cy="71437"/>
              </a:xfrm>
              <a:prstGeom prst="line">
                <a:avLst/>
              </a:prstGeom>
            </p:spPr>
            <p:style>
              <a:lnRef idx="2">
                <a:schemeClr val="dk1"/>
              </a:lnRef>
              <a:fillRef idx="0">
                <a:schemeClr val="dk1"/>
              </a:fillRef>
              <a:effectRef idx="1">
                <a:schemeClr val="dk1"/>
              </a:effectRef>
              <a:fontRef idx="minor">
                <a:schemeClr val="tx1"/>
              </a:fontRef>
            </p:style>
          </p:cxnSp>
        </p:grpSp>
        <p:sp>
          <p:nvSpPr>
            <p:cNvPr id="69" name="TextBox 35">
              <a:extLst>
                <a:ext uri="{FF2B5EF4-FFF2-40B4-BE49-F238E27FC236}">
                  <a16:creationId xmlns:a16="http://schemas.microsoft.com/office/drawing/2014/main" id="{F6C9B9C1-A087-4A08-8319-2C193A41E378}"/>
                </a:ext>
              </a:extLst>
            </p:cNvPr>
            <p:cNvSpPr txBox="1"/>
            <p:nvPr/>
          </p:nvSpPr>
          <p:spPr>
            <a:xfrm>
              <a:off x="2991572" y="412537"/>
              <a:ext cx="1462610" cy="4908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50 </a:t>
              </a:r>
              <a:r>
                <a:rPr lang="el-GR" dirty="0"/>
                <a:t>μ</a:t>
              </a:r>
              <a:r>
                <a:rPr lang="en-US" dirty="0"/>
                <a:t>m</a:t>
              </a:r>
            </a:p>
          </p:txBody>
        </p:sp>
      </p:grpSp>
    </p:spTree>
    <p:extLst>
      <p:ext uri="{BB962C8B-B14F-4D97-AF65-F5344CB8AC3E}">
        <p14:creationId xmlns:p14="http://schemas.microsoft.com/office/powerpoint/2010/main" val="142124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04263" y="6495498"/>
            <a:ext cx="2743200" cy="365125"/>
          </a:xfrm>
        </p:spPr>
        <p:txBody>
          <a:bodyPr/>
          <a:lstStyle/>
          <a:p>
            <a:fld id="{6D06B1C6-968F-46DB-9321-C70019C74DAE}" type="slidenum">
              <a:rPr lang="en-US" smtClean="0"/>
              <a:t>8</a:t>
            </a:fld>
            <a:endParaRPr lang="en-US"/>
          </a:p>
        </p:txBody>
      </p:sp>
      <p:cxnSp>
        <p:nvCxnSpPr>
          <p:cNvPr id="7" name="Straight Arrow Connector 13">
            <a:extLst>
              <a:ext uri="{FF2B5EF4-FFF2-40B4-BE49-F238E27FC236}">
                <a16:creationId xmlns:a16="http://schemas.microsoft.com/office/drawing/2014/main" id="{3F870F51-825B-648F-786C-525102980DBD}"/>
              </a:ext>
            </a:extLst>
          </p:cNvPr>
          <p:cNvCxnSpPr>
            <a:cxnSpLocks/>
          </p:cNvCxnSpPr>
          <p:nvPr/>
        </p:nvCxnSpPr>
        <p:spPr>
          <a:xfrm>
            <a:off x="943309" y="1138551"/>
            <a:ext cx="179014" cy="235782"/>
          </a:xfrm>
          <a:prstGeom prst="straightConnector1">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 name="Picture 15" descr="A blue and black background&#10;&#10;Description automatically generated">
            <a:extLst>
              <a:ext uri="{FF2B5EF4-FFF2-40B4-BE49-F238E27FC236}">
                <a16:creationId xmlns:a16="http://schemas.microsoft.com/office/drawing/2014/main" id="{5776E920-EC4A-1F88-B1EA-5AB1364145B0}"/>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rot="16200000">
            <a:off x="4207286" y="907724"/>
            <a:ext cx="2633618" cy="2029346"/>
          </a:xfrm>
          <a:prstGeom prst="rect">
            <a:avLst/>
          </a:prstGeom>
        </p:spPr>
      </p:pic>
      <p:pic>
        <p:nvPicPr>
          <p:cNvPr id="19" name="Picture 57" descr="A blue and black background&#10;&#10;Description automatically generated">
            <a:extLst>
              <a:ext uri="{FF2B5EF4-FFF2-40B4-BE49-F238E27FC236}">
                <a16:creationId xmlns:a16="http://schemas.microsoft.com/office/drawing/2014/main" id="{0FD9E2D7-F18A-3D71-59FC-F2B51D369AA1}"/>
              </a:ext>
            </a:extLst>
          </p:cNvPr>
          <p:cNvPicPr>
            <a:picLocks noChangeAspect="1"/>
          </p:cNvPicPr>
          <p:nvPr/>
        </p:nvPicPr>
        <p:blipFill rotWithShape="1">
          <a:blip r:embed="rId3">
            <a:extLst>
              <a:ext uri="{28A0092B-C50C-407E-A947-70E740481C1C}">
                <a14:useLocalDpi xmlns:a14="http://schemas.microsoft.com/office/drawing/2010/main" val="0"/>
              </a:ext>
            </a:extLst>
          </a:blip>
          <a:srcRect l="-8" r="-62" b="4962"/>
          <a:stretch/>
        </p:blipFill>
        <p:spPr>
          <a:xfrm rot="16200000">
            <a:off x="2097428" y="958517"/>
            <a:ext cx="2631954" cy="1926097"/>
          </a:xfrm>
          <a:prstGeom prst="rect">
            <a:avLst/>
          </a:prstGeom>
          <a:ln>
            <a:noFill/>
          </a:ln>
        </p:spPr>
      </p:pic>
      <p:pic>
        <p:nvPicPr>
          <p:cNvPr id="30" name="Picture 14" descr="A purple background with a black border&#10;&#10;Description automatically generated">
            <a:extLst>
              <a:ext uri="{FF2B5EF4-FFF2-40B4-BE49-F238E27FC236}">
                <a16:creationId xmlns:a16="http://schemas.microsoft.com/office/drawing/2014/main" id="{D81284BE-23E1-DEDB-64CB-7404CC197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5632" y="918843"/>
            <a:ext cx="2633618" cy="2029345"/>
          </a:xfrm>
          <a:prstGeom prst="rect">
            <a:avLst/>
          </a:prstGeom>
        </p:spPr>
      </p:pic>
      <p:sp>
        <p:nvSpPr>
          <p:cNvPr id="31" name="TextBox 12">
            <a:extLst>
              <a:ext uri="{FF2B5EF4-FFF2-40B4-BE49-F238E27FC236}">
                <a16:creationId xmlns:a16="http://schemas.microsoft.com/office/drawing/2014/main" id="{B19FBB08-E131-C995-8AF8-E9A433A1DB3F}"/>
              </a:ext>
            </a:extLst>
          </p:cNvPr>
          <p:cNvSpPr txBox="1"/>
          <p:nvPr/>
        </p:nvSpPr>
        <p:spPr>
          <a:xfrm>
            <a:off x="347767" y="612594"/>
            <a:ext cx="1314681" cy="584775"/>
          </a:xfrm>
          <a:prstGeom prst="rect">
            <a:avLst/>
          </a:prstGeom>
          <a:noFill/>
        </p:spPr>
        <p:txBody>
          <a:bodyPr wrap="square" rtlCol="0">
            <a:spAutoFit/>
          </a:bodyPr>
          <a:lstStyle/>
          <a:p>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(a) Fe mapping</a:t>
            </a:r>
          </a:p>
        </p:txBody>
      </p:sp>
      <p:grpSp>
        <p:nvGrpSpPr>
          <p:cNvPr id="71" name="グループ化 70"/>
          <p:cNvGrpSpPr/>
          <p:nvPr/>
        </p:nvGrpSpPr>
        <p:grpSpPr>
          <a:xfrm>
            <a:off x="365283" y="2776413"/>
            <a:ext cx="1226492" cy="354802"/>
            <a:chOff x="775251" y="3256878"/>
            <a:chExt cx="1226492" cy="354802"/>
          </a:xfrm>
        </p:grpSpPr>
        <p:sp>
          <p:nvSpPr>
            <p:cNvPr id="70" name="正方形/長方形 69"/>
            <p:cNvSpPr/>
            <p:nvPr/>
          </p:nvSpPr>
          <p:spPr>
            <a:xfrm>
              <a:off x="775251" y="3294619"/>
              <a:ext cx="1198427" cy="3170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TextBox 12">
              <a:extLst>
                <a:ext uri="{FF2B5EF4-FFF2-40B4-BE49-F238E27FC236}">
                  <a16:creationId xmlns:a16="http://schemas.microsoft.com/office/drawing/2014/main" id="{F7E0F342-6129-47AA-035E-54EE9BA26CEC}"/>
                </a:ext>
              </a:extLst>
            </p:cNvPr>
            <p:cNvSpPr txBox="1"/>
            <p:nvPr/>
          </p:nvSpPr>
          <p:spPr>
            <a:xfrm>
              <a:off x="1169501" y="3256878"/>
              <a:ext cx="832242" cy="338554"/>
            </a:xfrm>
            <a:prstGeom prst="rect">
              <a:avLst/>
            </a:prstGeom>
            <a:noFill/>
          </p:spPr>
          <p:txBody>
            <a:bodyPr wrap="square" rtlCol="0">
              <a:spAutoFit/>
            </a:bodyPr>
            <a:lstStyle/>
            <a:p>
              <a:r>
                <a:rPr lang="en-US" sz="1600" b="1" dirty="0">
                  <a:latin typeface="Arial" panose="020B0604020202020204" pitchFamily="34" charset="0"/>
                  <a:ea typeface="Calibri" panose="020F0502020204030204" pitchFamily="34" charset="0"/>
                  <a:cs typeface="Arial" panose="020B0604020202020204" pitchFamily="34" charset="0"/>
                </a:rPr>
                <a:t>50 </a:t>
              </a:r>
              <a:r>
                <a:rPr lang="el-GR" sz="1600" b="1" dirty="0">
                  <a:latin typeface="Arial" panose="020B0604020202020204" pitchFamily="34" charset="0"/>
                  <a:ea typeface="Calibri" panose="020F0502020204030204" pitchFamily="34" charset="0"/>
                  <a:cs typeface="Arial" panose="020B0604020202020204" pitchFamily="34" charset="0"/>
                </a:rPr>
                <a:t>μ</a:t>
              </a:r>
              <a:r>
                <a:rPr lang="en-US" sz="1600" b="1" dirty="0">
                  <a:latin typeface="Arial" panose="020B0604020202020204" pitchFamily="34" charset="0"/>
                  <a:ea typeface="Calibri" panose="020F0502020204030204" pitchFamily="34" charset="0"/>
                  <a:cs typeface="Arial" panose="020B0604020202020204" pitchFamily="34" charset="0"/>
                </a:rPr>
                <a:t>m</a:t>
              </a:r>
            </a:p>
          </p:txBody>
        </p:sp>
        <p:cxnSp>
          <p:nvCxnSpPr>
            <p:cNvPr id="34" name="Straight Connector 16">
              <a:extLst>
                <a:ext uri="{FF2B5EF4-FFF2-40B4-BE49-F238E27FC236}">
                  <a16:creationId xmlns:a16="http://schemas.microsoft.com/office/drawing/2014/main" id="{9FD2DDBB-1AB1-2E83-585B-70BEFAF2FA57}"/>
                </a:ext>
              </a:extLst>
            </p:cNvPr>
            <p:cNvCxnSpPr>
              <a:cxnSpLocks/>
            </p:cNvCxnSpPr>
            <p:nvPr/>
          </p:nvCxnSpPr>
          <p:spPr>
            <a:xfrm>
              <a:off x="875820" y="3424164"/>
              <a:ext cx="319112" cy="0"/>
            </a:xfrm>
            <a:prstGeom prst="line">
              <a:avLst/>
            </a:prstGeom>
            <a:ln w="57150"/>
          </p:spPr>
          <p:style>
            <a:lnRef idx="1">
              <a:schemeClr val="dk1"/>
            </a:lnRef>
            <a:fillRef idx="0">
              <a:schemeClr val="dk1"/>
            </a:fillRef>
            <a:effectRef idx="0">
              <a:schemeClr val="dk1"/>
            </a:effectRef>
            <a:fontRef idx="minor">
              <a:schemeClr val="tx1"/>
            </a:fontRef>
          </p:style>
        </p:cxnSp>
      </p:grpSp>
      <p:pic>
        <p:nvPicPr>
          <p:cNvPr id="38" name="図 37" descr="背景パターン が含まれている画像&#10;&#10;自動的に生成された説明">
            <a:extLst>
              <a:ext uri="{FF2B5EF4-FFF2-40B4-BE49-F238E27FC236}">
                <a16:creationId xmlns:a16="http://schemas.microsoft.com/office/drawing/2014/main" id="{5F162238-FEB5-D201-FF03-FB77B7726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06" y="3947669"/>
            <a:ext cx="3217228" cy="2356159"/>
          </a:xfrm>
          <a:prstGeom prst="rect">
            <a:avLst/>
          </a:prstGeom>
        </p:spPr>
      </p:pic>
      <p:pic>
        <p:nvPicPr>
          <p:cNvPr id="41" name="図 17" descr="グラフィカル ユーザー インターフェイス&#10;&#10;低い精度で自動的に生成された説明">
            <a:extLst>
              <a:ext uri="{FF2B5EF4-FFF2-40B4-BE49-F238E27FC236}">
                <a16:creationId xmlns:a16="http://schemas.microsoft.com/office/drawing/2014/main" id="{C3D45E63-D3FC-21F1-FFEA-143376656BFB}"/>
              </a:ext>
            </a:extLst>
          </p:cNvPr>
          <p:cNvPicPr>
            <a:picLocks noChangeAspect="1"/>
          </p:cNvPicPr>
          <p:nvPr/>
        </p:nvPicPr>
        <p:blipFill rotWithShape="1">
          <a:blip r:embed="rId6">
            <a:extLst>
              <a:ext uri="{28A0092B-C50C-407E-A947-70E740481C1C}">
                <a14:useLocalDpi xmlns:a14="http://schemas.microsoft.com/office/drawing/2010/main" val="0"/>
              </a:ext>
            </a:extLst>
          </a:blip>
          <a:srcRect t="7495" b="7786"/>
          <a:stretch/>
        </p:blipFill>
        <p:spPr>
          <a:xfrm>
            <a:off x="7995404" y="3717235"/>
            <a:ext cx="3003389" cy="2544417"/>
          </a:xfrm>
          <a:prstGeom prst="rect">
            <a:avLst/>
          </a:prstGeom>
        </p:spPr>
      </p:pic>
      <p:sp>
        <p:nvSpPr>
          <p:cNvPr id="42" name="左中かっこ 18">
            <a:extLst>
              <a:ext uri="{FF2B5EF4-FFF2-40B4-BE49-F238E27FC236}">
                <a16:creationId xmlns:a16="http://schemas.microsoft.com/office/drawing/2014/main" id="{5D61E981-5777-095F-75A5-96A6CA896566}"/>
              </a:ext>
            </a:extLst>
          </p:cNvPr>
          <p:cNvSpPr/>
          <p:nvPr/>
        </p:nvSpPr>
        <p:spPr>
          <a:xfrm>
            <a:off x="7740726" y="4041076"/>
            <a:ext cx="188448" cy="117044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100"/>
          </a:p>
        </p:txBody>
      </p:sp>
      <p:sp>
        <p:nvSpPr>
          <p:cNvPr id="43" name="左中かっこ 19">
            <a:extLst>
              <a:ext uri="{FF2B5EF4-FFF2-40B4-BE49-F238E27FC236}">
                <a16:creationId xmlns:a16="http://schemas.microsoft.com/office/drawing/2014/main" id="{D6AA9C26-4D5A-9284-73EE-C42388CD8351}"/>
              </a:ext>
            </a:extLst>
          </p:cNvPr>
          <p:cNvSpPr/>
          <p:nvPr/>
        </p:nvSpPr>
        <p:spPr>
          <a:xfrm>
            <a:off x="7743669" y="5260100"/>
            <a:ext cx="188448" cy="93622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100"/>
          </a:p>
        </p:txBody>
      </p:sp>
      <p:sp>
        <p:nvSpPr>
          <p:cNvPr id="44" name="TextBox 131">
            <a:extLst>
              <a:ext uri="{FF2B5EF4-FFF2-40B4-BE49-F238E27FC236}">
                <a16:creationId xmlns:a16="http://schemas.microsoft.com/office/drawing/2014/main" id="{9789872E-31AE-A98A-B5E3-C0130F03A88E}"/>
              </a:ext>
            </a:extLst>
          </p:cNvPr>
          <p:cNvSpPr txBox="1"/>
          <p:nvPr/>
        </p:nvSpPr>
        <p:spPr>
          <a:xfrm>
            <a:off x="6964615" y="4438107"/>
            <a:ext cx="852380"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Depleted region</a:t>
            </a:r>
          </a:p>
        </p:txBody>
      </p:sp>
      <p:sp>
        <p:nvSpPr>
          <p:cNvPr id="45" name="TextBox 132">
            <a:extLst>
              <a:ext uri="{FF2B5EF4-FFF2-40B4-BE49-F238E27FC236}">
                <a16:creationId xmlns:a16="http://schemas.microsoft.com/office/drawing/2014/main" id="{609AA866-FC69-B901-07BC-DF58E940441A}"/>
              </a:ext>
            </a:extLst>
          </p:cNvPr>
          <p:cNvSpPr txBox="1"/>
          <p:nvPr/>
        </p:nvSpPr>
        <p:spPr>
          <a:xfrm>
            <a:off x="6964615" y="5451481"/>
            <a:ext cx="811797"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Matrix region</a:t>
            </a:r>
          </a:p>
        </p:txBody>
      </p:sp>
      <p:sp>
        <p:nvSpPr>
          <p:cNvPr id="47" name="TextBox 21">
            <a:extLst>
              <a:ext uri="{FF2B5EF4-FFF2-40B4-BE49-F238E27FC236}">
                <a16:creationId xmlns:a16="http://schemas.microsoft.com/office/drawing/2014/main" id="{9BE0E839-106F-BDF3-B6F7-0A19F3B223C9}"/>
              </a:ext>
            </a:extLst>
          </p:cNvPr>
          <p:cNvSpPr txBox="1"/>
          <p:nvPr/>
        </p:nvSpPr>
        <p:spPr>
          <a:xfrm>
            <a:off x="163815" y="90317"/>
            <a:ext cx="6558907" cy="369332"/>
          </a:xfrm>
          <a:prstGeom prst="rect">
            <a:avLst/>
          </a:prstGeom>
          <a:solidFill>
            <a:schemeClr val="accent6">
              <a:lumMod val="20000"/>
              <a:lumOff val="8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Morphology of 304 specimen (electron downstream side)</a:t>
            </a:r>
          </a:p>
        </p:txBody>
      </p:sp>
      <p:sp>
        <p:nvSpPr>
          <p:cNvPr id="48" name="Content Placeholder 2">
            <a:extLst>
              <a:ext uri="{FF2B5EF4-FFF2-40B4-BE49-F238E27FC236}">
                <a16:creationId xmlns:a16="http://schemas.microsoft.com/office/drawing/2014/main" id="{EEA9F6F1-66A3-3DB7-A195-B0CFA008580D}"/>
              </a:ext>
            </a:extLst>
          </p:cNvPr>
          <p:cNvSpPr txBox="1">
            <a:spLocks/>
          </p:cNvSpPr>
          <p:nvPr/>
        </p:nvSpPr>
        <p:spPr>
          <a:xfrm>
            <a:off x="6846734" y="111605"/>
            <a:ext cx="5030941" cy="35131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b="1" dirty="0">
                <a:latin typeface="Arial" panose="020B0604020202020204" pitchFamily="34" charset="0"/>
                <a:cs typeface="Arial" panose="020B0604020202020204" pitchFamily="34" charset="0"/>
              </a:rPr>
              <a:t>Dimple-like structures</a:t>
            </a:r>
            <a:r>
              <a:rPr lang="en-US" sz="1800" dirty="0">
                <a:latin typeface="Arial" panose="020B0604020202020204" pitchFamily="34" charset="0"/>
                <a:cs typeface="Arial" panose="020B0604020202020204" pitchFamily="34" charset="0"/>
              </a:rPr>
              <a:t> were observed on the electron downstream side. </a:t>
            </a:r>
          </a:p>
          <a:p>
            <a:pPr algn="just"/>
            <a:r>
              <a:rPr lang="en-US" sz="1800" b="1" dirty="0">
                <a:latin typeface="Arial" panose="020B0604020202020204" pitchFamily="34" charset="0"/>
                <a:cs typeface="Arial" panose="020B0604020202020204" pitchFamily="34" charset="0"/>
              </a:rPr>
              <a:t>The </a:t>
            </a:r>
            <a:r>
              <a:rPr lang="en-US" sz="1800" b="1" dirty="0" err="1">
                <a:latin typeface="Arial" panose="020B0604020202020204" pitchFamily="34" charset="0"/>
                <a:cs typeface="Arial" panose="020B0604020202020204" pitchFamily="34" charset="0"/>
              </a:rPr>
              <a:t>ferritization</a:t>
            </a:r>
            <a:r>
              <a:rPr lang="en-US" sz="1800" dirty="0">
                <a:latin typeface="Arial" panose="020B0604020202020204" pitchFamily="34" charset="0"/>
                <a:cs typeface="Arial" panose="020B0604020202020204" pitchFamily="34" charset="0"/>
              </a:rPr>
              <a:t> of specimen surface was caused by the depletion of Ni in the dissolution corrosion process. (The thickness was approximately 55 </a:t>
            </a:r>
            <a:r>
              <a:rPr lang="el-GR" sz="1800" dirty="0">
                <a:latin typeface="Arial" panose="020B0604020202020204" pitchFamily="34" charset="0"/>
                <a:cs typeface="Arial" panose="020B0604020202020204" pitchFamily="34" charset="0"/>
              </a:rPr>
              <a:t>μ</a:t>
            </a:r>
            <a:r>
              <a:rPr lang="en-US" sz="1800" dirty="0">
                <a:latin typeface="Arial" panose="020B0604020202020204" pitchFamily="34" charset="0"/>
                <a:cs typeface="Arial" panose="020B0604020202020204" pitchFamily="34" charset="0"/>
              </a:rPr>
              <a:t>m)</a:t>
            </a:r>
          </a:p>
          <a:p>
            <a:pPr algn="just"/>
            <a:r>
              <a:rPr lang="en-US" altLang="ja-JP" sz="1800" b="1" dirty="0">
                <a:latin typeface="Arial" panose="020B0604020202020204" pitchFamily="34" charset="0"/>
                <a:cs typeface="Arial" panose="020B0604020202020204" pitchFamily="34" charset="0"/>
              </a:rPr>
              <a:t>The penetration of </a:t>
            </a:r>
            <a:r>
              <a:rPr lang="en-US" altLang="ja-JP" sz="1800" b="1" dirty="0" err="1">
                <a:latin typeface="Arial" panose="020B0604020202020204" pitchFamily="34" charset="0"/>
                <a:cs typeface="Arial" panose="020B0604020202020204" pitchFamily="34" charset="0"/>
              </a:rPr>
              <a:t>Pb</a:t>
            </a:r>
            <a:r>
              <a:rPr lang="en-US" altLang="ja-JP" sz="1800" b="1" dirty="0">
                <a:latin typeface="Arial" panose="020B0604020202020204" pitchFamily="34" charset="0"/>
                <a:cs typeface="Arial" panose="020B0604020202020204" pitchFamily="34" charset="0"/>
              </a:rPr>
              <a:t> elements </a:t>
            </a:r>
            <a:r>
              <a:rPr lang="en-US" altLang="ja-JP" sz="1800" dirty="0">
                <a:latin typeface="Arial" panose="020B0604020202020204" pitchFamily="34" charset="0"/>
                <a:cs typeface="Arial" panose="020B0604020202020204" pitchFamily="34" charset="0"/>
              </a:rPr>
              <a:t>into the test material was detected according to t</a:t>
            </a:r>
            <a:r>
              <a:rPr lang="en-US" sz="1800" dirty="0">
                <a:latin typeface="Arial" panose="020B0604020202020204" pitchFamily="34" charset="0"/>
                <a:cs typeface="Arial" panose="020B0604020202020204" pitchFamily="34" charset="0"/>
              </a:rPr>
              <a:t>he results of EDX and AES  analysis indicated </a:t>
            </a:r>
          </a:p>
          <a:p>
            <a:pPr algn="just"/>
            <a:r>
              <a:rPr lang="en-US" altLang="ja-JP" sz="1800" b="1" dirty="0">
                <a:latin typeface="Arial" panose="020B0604020202020204" pitchFamily="34" charset="0"/>
                <a:cs typeface="Arial" panose="020B0604020202020204" pitchFamily="34" charset="0"/>
              </a:rPr>
              <a:t>Some cavities</a:t>
            </a:r>
            <a:r>
              <a:rPr lang="en-US" altLang="ja-JP" sz="1800" dirty="0">
                <a:latin typeface="Arial" panose="020B0604020202020204" pitchFamily="34" charset="0"/>
                <a:cs typeface="Arial" panose="020B0604020202020204" pitchFamily="34" charset="0"/>
              </a:rPr>
              <a:t> were also detected on the corroded surface. These cavities were located along the grain boundaries.</a:t>
            </a:r>
          </a:p>
        </p:txBody>
      </p:sp>
      <p:sp>
        <p:nvSpPr>
          <p:cNvPr id="49" name="TextBox 12">
            <a:extLst>
              <a:ext uri="{FF2B5EF4-FFF2-40B4-BE49-F238E27FC236}">
                <a16:creationId xmlns:a16="http://schemas.microsoft.com/office/drawing/2014/main" id="{B19FBB08-E131-C995-8AF8-E9A433A1DB3F}"/>
              </a:ext>
            </a:extLst>
          </p:cNvPr>
          <p:cNvSpPr txBox="1"/>
          <p:nvPr/>
        </p:nvSpPr>
        <p:spPr>
          <a:xfrm>
            <a:off x="1413086" y="2792661"/>
            <a:ext cx="755314"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304</a:t>
            </a:r>
          </a:p>
        </p:txBody>
      </p:sp>
      <p:sp>
        <p:nvSpPr>
          <p:cNvPr id="50" name="TextBox 12">
            <a:extLst>
              <a:ext uri="{FF2B5EF4-FFF2-40B4-BE49-F238E27FC236}">
                <a16:creationId xmlns:a16="http://schemas.microsoft.com/office/drawing/2014/main" id="{B19FBB08-E131-C995-8AF8-E9A433A1DB3F}"/>
              </a:ext>
            </a:extLst>
          </p:cNvPr>
          <p:cNvSpPr txBox="1"/>
          <p:nvPr/>
        </p:nvSpPr>
        <p:spPr>
          <a:xfrm>
            <a:off x="1502477" y="599210"/>
            <a:ext cx="755314"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Resin</a:t>
            </a:r>
          </a:p>
        </p:txBody>
      </p:sp>
      <p:sp>
        <p:nvSpPr>
          <p:cNvPr id="51" name="TextBox 12">
            <a:extLst>
              <a:ext uri="{FF2B5EF4-FFF2-40B4-BE49-F238E27FC236}">
                <a16:creationId xmlns:a16="http://schemas.microsoft.com/office/drawing/2014/main" id="{B19FBB08-E131-C995-8AF8-E9A433A1DB3F}"/>
              </a:ext>
            </a:extLst>
          </p:cNvPr>
          <p:cNvSpPr txBox="1"/>
          <p:nvPr/>
        </p:nvSpPr>
        <p:spPr>
          <a:xfrm>
            <a:off x="2467080" y="612594"/>
            <a:ext cx="1314681" cy="584775"/>
          </a:xfrm>
          <a:prstGeom prst="rect">
            <a:avLst/>
          </a:prstGeom>
          <a:noFill/>
        </p:spPr>
        <p:txBody>
          <a:bodyPr wrap="square" rtlCol="0">
            <a:spAutoFit/>
          </a:bodyPr>
          <a:lstStyle/>
          <a:p>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(b) Cr mapping</a:t>
            </a:r>
          </a:p>
        </p:txBody>
      </p:sp>
      <p:sp>
        <p:nvSpPr>
          <p:cNvPr id="52" name="TextBox 12">
            <a:extLst>
              <a:ext uri="{FF2B5EF4-FFF2-40B4-BE49-F238E27FC236}">
                <a16:creationId xmlns:a16="http://schemas.microsoft.com/office/drawing/2014/main" id="{B19FBB08-E131-C995-8AF8-E9A433A1DB3F}"/>
              </a:ext>
            </a:extLst>
          </p:cNvPr>
          <p:cNvSpPr txBox="1"/>
          <p:nvPr/>
        </p:nvSpPr>
        <p:spPr>
          <a:xfrm>
            <a:off x="4497489" y="612594"/>
            <a:ext cx="1314681" cy="584775"/>
          </a:xfrm>
          <a:prstGeom prst="rect">
            <a:avLst/>
          </a:prstGeom>
          <a:noFill/>
        </p:spPr>
        <p:txBody>
          <a:bodyPr wrap="square" rtlCol="0">
            <a:spAutoFit/>
          </a:bodyPr>
          <a:lstStyle/>
          <a:p>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(c) Ni mapping</a:t>
            </a:r>
          </a:p>
        </p:txBody>
      </p:sp>
      <p:sp>
        <p:nvSpPr>
          <p:cNvPr id="53" name="TextBox 12">
            <a:extLst>
              <a:ext uri="{FF2B5EF4-FFF2-40B4-BE49-F238E27FC236}">
                <a16:creationId xmlns:a16="http://schemas.microsoft.com/office/drawing/2014/main" id="{B19FBB08-E131-C995-8AF8-E9A433A1DB3F}"/>
              </a:ext>
            </a:extLst>
          </p:cNvPr>
          <p:cNvSpPr txBox="1"/>
          <p:nvPr/>
        </p:nvSpPr>
        <p:spPr>
          <a:xfrm>
            <a:off x="2977331" y="2048179"/>
            <a:ext cx="1440719"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Cr depletion </a:t>
            </a:r>
          </a:p>
        </p:txBody>
      </p:sp>
      <p:cxnSp>
        <p:nvCxnSpPr>
          <p:cNvPr id="55" name="直線コネクタ 54"/>
          <p:cNvCxnSpPr>
            <a:stCxn id="53" idx="0"/>
          </p:cNvCxnSpPr>
          <p:nvPr/>
        </p:nvCxnSpPr>
        <p:spPr>
          <a:xfrm flipH="1" flipV="1">
            <a:off x="3363710" y="1603915"/>
            <a:ext cx="333981" cy="4442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12">
            <a:extLst>
              <a:ext uri="{FF2B5EF4-FFF2-40B4-BE49-F238E27FC236}">
                <a16:creationId xmlns:a16="http://schemas.microsoft.com/office/drawing/2014/main" id="{B19FBB08-E131-C995-8AF8-E9A433A1DB3F}"/>
              </a:ext>
            </a:extLst>
          </p:cNvPr>
          <p:cNvSpPr txBox="1"/>
          <p:nvPr/>
        </p:nvSpPr>
        <p:spPr>
          <a:xfrm>
            <a:off x="5028699" y="2048179"/>
            <a:ext cx="1440719"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Ni depletion </a:t>
            </a:r>
          </a:p>
        </p:txBody>
      </p:sp>
      <p:cxnSp>
        <p:nvCxnSpPr>
          <p:cNvPr id="57" name="直線コネクタ 56"/>
          <p:cNvCxnSpPr>
            <a:stCxn id="56" idx="0"/>
          </p:cNvCxnSpPr>
          <p:nvPr/>
        </p:nvCxnSpPr>
        <p:spPr>
          <a:xfrm flipH="1" flipV="1">
            <a:off x="5415078" y="1603915"/>
            <a:ext cx="333981" cy="4442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12">
            <a:extLst>
              <a:ext uri="{FF2B5EF4-FFF2-40B4-BE49-F238E27FC236}">
                <a16:creationId xmlns:a16="http://schemas.microsoft.com/office/drawing/2014/main" id="{B19FBB08-E131-C995-8AF8-E9A433A1DB3F}"/>
              </a:ext>
            </a:extLst>
          </p:cNvPr>
          <p:cNvSpPr txBox="1"/>
          <p:nvPr/>
        </p:nvSpPr>
        <p:spPr>
          <a:xfrm>
            <a:off x="685801" y="2030939"/>
            <a:ext cx="1612768"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Fe enrichment </a:t>
            </a:r>
          </a:p>
        </p:txBody>
      </p:sp>
      <p:cxnSp>
        <p:nvCxnSpPr>
          <p:cNvPr id="59" name="直線コネクタ 58"/>
          <p:cNvCxnSpPr>
            <a:stCxn id="58" idx="0"/>
          </p:cNvCxnSpPr>
          <p:nvPr/>
        </p:nvCxnSpPr>
        <p:spPr>
          <a:xfrm flipH="1" flipV="1">
            <a:off x="1244229" y="1586675"/>
            <a:ext cx="247956" cy="4442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Box 12">
            <a:extLst>
              <a:ext uri="{FF2B5EF4-FFF2-40B4-BE49-F238E27FC236}">
                <a16:creationId xmlns:a16="http://schemas.microsoft.com/office/drawing/2014/main" id="{B19FBB08-E131-C995-8AF8-E9A433A1DB3F}"/>
              </a:ext>
            </a:extLst>
          </p:cNvPr>
          <p:cNvSpPr txBox="1"/>
          <p:nvPr/>
        </p:nvSpPr>
        <p:spPr>
          <a:xfrm>
            <a:off x="1367889" y="951148"/>
            <a:ext cx="930679"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Cavities</a:t>
            </a:r>
          </a:p>
        </p:txBody>
      </p:sp>
      <p:cxnSp>
        <p:nvCxnSpPr>
          <p:cNvPr id="62" name="直線コネクタ 61"/>
          <p:cNvCxnSpPr/>
          <p:nvPr/>
        </p:nvCxnSpPr>
        <p:spPr>
          <a:xfrm flipH="1">
            <a:off x="1367889" y="1240159"/>
            <a:ext cx="203736" cy="271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990600" y="1240159"/>
            <a:ext cx="574827" cy="271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Box 157">
            <a:extLst>
              <a:ext uri="{FF2B5EF4-FFF2-40B4-BE49-F238E27FC236}">
                <a16:creationId xmlns:a16="http://schemas.microsoft.com/office/drawing/2014/main" id="{E00F55A0-52F4-48B0-A17E-5F753A268A53}"/>
              </a:ext>
            </a:extLst>
          </p:cNvPr>
          <p:cNvSpPr txBox="1"/>
          <p:nvPr/>
        </p:nvSpPr>
        <p:spPr>
          <a:xfrm>
            <a:off x="343015" y="3288864"/>
            <a:ext cx="6126403" cy="523220"/>
          </a:xfrm>
          <a:prstGeom prst="rect">
            <a:avLst/>
          </a:prstGeom>
          <a:noFill/>
        </p:spPr>
        <p:txBody>
          <a:bodyPr wrap="square" rtlCol="0">
            <a:spAutoFit/>
          </a:bodyPr>
          <a:lstStyle/>
          <a:p>
            <a:r>
              <a:rPr lang="en-US" sz="1400" dirty="0">
                <a:effectLst>
                  <a:glow rad="127000">
                    <a:schemeClr val="bg1"/>
                  </a:glow>
                </a:effectLst>
                <a:latin typeface="Arial" panose="020B0604020202020204" pitchFamily="34" charset="0"/>
                <a:cs typeface="Arial" panose="020B0604020202020204" pitchFamily="34" charset="0"/>
              </a:rPr>
              <a:t>Fig. 7 EDX mapping analysis on </a:t>
            </a:r>
            <a:r>
              <a:rPr lang="en-US" altLang="ja-JP" sz="1400" dirty="0">
                <a:latin typeface="Arial" panose="020B0604020202020204" pitchFamily="34" charset="0"/>
                <a:cs typeface="Arial" panose="020B0604020202020204" pitchFamily="34" charset="0"/>
              </a:rPr>
              <a:t>304 specimen installed in electron downstream side.</a:t>
            </a:r>
            <a:endParaRPr lang="en-US" sz="1400" dirty="0">
              <a:effectLst>
                <a:glow rad="127000">
                  <a:schemeClr val="bg1"/>
                </a:glow>
              </a:effectLst>
              <a:latin typeface="Arial" panose="020B0604020202020204" pitchFamily="34" charset="0"/>
              <a:cs typeface="Arial" panose="020B0604020202020204" pitchFamily="34" charset="0"/>
            </a:endParaRPr>
          </a:p>
        </p:txBody>
      </p:sp>
      <p:grpSp>
        <p:nvGrpSpPr>
          <p:cNvPr id="91" name="グループ化 90"/>
          <p:cNvGrpSpPr/>
          <p:nvPr/>
        </p:nvGrpSpPr>
        <p:grpSpPr>
          <a:xfrm>
            <a:off x="3747385" y="3890207"/>
            <a:ext cx="2987234" cy="2391239"/>
            <a:chOff x="531722" y="4115024"/>
            <a:chExt cx="2987234" cy="2391239"/>
          </a:xfrm>
        </p:grpSpPr>
        <p:pic>
          <p:nvPicPr>
            <p:cNvPr id="8" name="図 8" descr="絵と文字の加工写真&#10;&#10;中程度の精度で自動的に生成された説明">
              <a:extLst>
                <a:ext uri="{FF2B5EF4-FFF2-40B4-BE49-F238E27FC236}">
                  <a16:creationId xmlns:a16="http://schemas.microsoft.com/office/drawing/2014/main" id="{514B1F5D-3881-F123-6A0F-1F957F5B27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722" y="4172486"/>
              <a:ext cx="2987234" cy="2333777"/>
            </a:xfrm>
            <a:prstGeom prst="rect">
              <a:avLst/>
            </a:prstGeom>
          </p:spPr>
        </p:pic>
        <p:sp>
          <p:nvSpPr>
            <p:cNvPr id="73" name="TextBox 12">
              <a:extLst>
                <a:ext uri="{FF2B5EF4-FFF2-40B4-BE49-F238E27FC236}">
                  <a16:creationId xmlns:a16="http://schemas.microsoft.com/office/drawing/2014/main" id="{B19FBB08-E131-C995-8AF8-E9A433A1DB3F}"/>
                </a:ext>
              </a:extLst>
            </p:cNvPr>
            <p:cNvSpPr txBox="1"/>
            <p:nvPr/>
          </p:nvSpPr>
          <p:spPr>
            <a:xfrm>
              <a:off x="964496" y="5740175"/>
              <a:ext cx="1151858" cy="584775"/>
            </a:xfrm>
            <a:prstGeom prst="rect">
              <a:avLst/>
            </a:prstGeom>
            <a:noFill/>
          </p:spPr>
          <p:txBody>
            <a:bodyPr wrap="square" rtlCol="0">
              <a:spAutoFit/>
            </a:bodyPr>
            <a:lstStyle/>
            <a:p>
              <a:pPr algn="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Grain boundary</a:t>
              </a:r>
            </a:p>
          </p:txBody>
        </p:sp>
        <p:cxnSp>
          <p:nvCxnSpPr>
            <p:cNvPr id="74" name="直線コネクタ 73"/>
            <p:cNvCxnSpPr>
              <a:stCxn id="73" idx="0"/>
            </p:cNvCxnSpPr>
            <p:nvPr/>
          </p:nvCxnSpPr>
          <p:spPr>
            <a:xfrm flipH="1" flipV="1">
              <a:off x="1122323" y="5219780"/>
              <a:ext cx="418102" cy="5203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a:stCxn id="73" idx="0"/>
            </p:cNvCxnSpPr>
            <p:nvPr/>
          </p:nvCxnSpPr>
          <p:spPr>
            <a:xfrm flipV="1">
              <a:off x="1540425" y="5486077"/>
              <a:ext cx="590601" cy="2540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12">
              <a:extLst>
                <a:ext uri="{FF2B5EF4-FFF2-40B4-BE49-F238E27FC236}">
                  <a16:creationId xmlns:a16="http://schemas.microsoft.com/office/drawing/2014/main" id="{B19FBB08-E131-C995-8AF8-E9A433A1DB3F}"/>
                </a:ext>
              </a:extLst>
            </p:cNvPr>
            <p:cNvSpPr txBox="1"/>
            <p:nvPr/>
          </p:nvSpPr>
          <p:spPr>
            <a:xfrm>
              <a:off x="1362441" y="4115024"/>
              <a:ext cx="1151858"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Cavities</a:t>
              </a:r>
            </a:p>
          </p:txBody>
        </p:sp>
        <p:cxnSp>
          <p:nvCxnSpPr>
            <p:cNvPr id="83" name="直線コネクタ 82"/>
            <p:cNvCxnSpPr>
              <a:stCxn id="81" idx="2"/>
            </p:cNvCxnSpPr>
            <p:nvPr/>
          </p:nvCxnSpPr>
          <p:spPr>
            <a:xfrm flipH="1">
              <a:off x="1175655" y="4453578"/>
              <a:ext cx="762715" cy="302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a:stCxn id="81" idx="2"/>
            </p:cNvCxnSpPr>
            <p:nvPr/>
          </p:nvCxnSpPr>
          <p:spPr>
            <a:xfrm>
              <a:off x="1938370" y="4453578"/>
              <a:ext cx="82899" cy="5848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2" name="TextBox 157">
            <a:extLst>
              <a:ext uri="{FF2B5EF4-FFF2-40B4-BE49-F238E27FC236}">
                <a16:creationId xmlns:a16="http://schemas.microsoft.com/office/drawing/2014/main" id="{E00F55A0-52F4-48B0-A17E-5F753A268A53}"/>
              </a:ext>
            </a:extLst>
          </p:cNvPr>
          <p:cNvSpPr txBox="1"/>
          <p:nvPr/>
        </p:nvSpPr>
        <p:spPr>
          <a:xfrm>
            <a:off x="240604" y="6361461"/>
            <a:ext cx="6606130" cy="523220"/>
          </a:xfrm>
          <a:prstGeom prst="rect">
            <a:avLst/>
          </a:prstGeom>
          <a:noFill/>
        </p:spPr>
        <p:txBody>
          <a:bodyPr wrap="square" rtlCol="0">
            <a:spAutoFit/>
          </a:bodyPr>
          <a:lstStyle/>
          <a:p>
            <a:r>
              <a:rPr lang="en-US" sz="1400" dirty="0">
                <a:effectLst>
                  <a:glow rad="127000">
                    <a:schemeClr val="bg1"/>
                  </a:glow>
                </a:effectLst>
                <a:latin typeface="Arial" panose="020B0604020202020204" pitchFamily="34" charset="0"/>
                <a:cs typeface="Arial" panose="020B0604020202020204" pitchFamily="34" charset="0"/>
              </a:rPr>
              <a:t>Fig. 8 EDX mapping analysis on </a:t>
            </a:r>
            <a:r>
              <a:rPr lang="en-US" altLang="ja-JP" sz="1400" dirty="0">
                <a:latin typeface="Arial" panose="020B0604020202020204" pitchFamily="34" charset="0"/>
                <a:cs typeface="Arial" panose="020B0604020202020204" pitchFamily="34" charset="0"/>
              </a:rPr>
              <a:t>304 specimen in stalled in electron downstream side.</a:t>
            </a:r>
            <a:endParaRPr lang="en-US" sz="1400" dirty="0">
              <a:effectLst>
                <a:glow rad="127000">
                  <a:schemeClr val="bg1"/>
                </a:glow>
              </a:effectLst>
              <a:latin typeface="Arial" panose="020B0604020202020204" pitchFamily="34" charset="0"/>
              <a:cs typeface="Arial" panose="020B0604020202020204" pitchFamily="34" charset="0"/>
            </a:endParaRPr>
          </a:p>
        </p:txBody>
      </p:sp>
      <p:sp>
        <p:nvSpPr>
          <p:cNvPr id="93" name="TextBox 12">
            <a:extLst>
              <a:ext uri="{FF2B5EF4-FFF2-40B4-BE49-F238E27FC236}">
                <a16:creationId xmlns:a16="http://schemas.microsoft.com/office/drawing/2014/main" id="{B19FBB08-E131-C995-8AF8-E9A433A1DB3F}"/>
              </a:ext>
            </a:extLst>
          </p:cNvPr>
          <p:cNvSpPr txBox="1"/>
          <p:nvPr/>
        </p:nvSpPr>
        <p:spPr>
          <a:xfrm>
            <a:off x="1244228" y="3837895"/>
            <a:ext cx="1379701" cy="338554"/>
          </a:xfrm>
          <a:prstGeom prst="rect">
            <a:avLst/>
          </a:prstGeom>
          <a:noFill/>
        </p:spPr>
        <p:txBody>
          <a:bodyPr wrap="square" rtlCol="0">
            <a:spAutoFit/>
          </a:bodyPr>
          <a:lstStyle/>
          <a:p>
            <a:pPr algn="ctr"/>
            <a:r>
              <a:rPr lang="en-US" sz="1600" dirty="0">
                <a:solidFill>
                  <a:schemeClr val="bg1"/>
                </a:solidFill>
                <a:effectLst>
                  <a:glow rad="127000">
                    <a:schemeClr val="tx1"/>
                  </a:glow>
                </a:effectLst>
                <a:latin typeface="Arial" panose="020B0604020202020204" pitchFamily="34" charset="0"/>
                <a:ea typeface="Calibri" panose="020F0502020204030204" pitchFamily="34" charset="0"/>
                <a:cs typeface="Arial" panose="020B0604020202020204" pitchFamily="34" charset="0"/>
              </a:rPr>
              <a:t>Ferritization</a:t>
            </a:r>
          </a:p>
        </p:txBody>
      </p:sp>
      <p:cxnSp>
        <p:nvCxnSpPr>
          <p:cNvPr id="94" name="直線コネクタ 93"/>
          <p:cNvCxnSpPr>
            <a:stCxn id="93" idx="2"/>
          </p:cNvCxnSpPr>
          <p:nvPr/>
        </p:nvCxnSpPr>
        <p:spPr>
          <a:xfrm flipH="1">
            <a:off x="1662448" y="4176449"/>
            <a:ext cx="271631" cy="4587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TextBox 157">
            <a:extLst>
              <a:ext uri="{FF2B5EF4-FFF2-40B4-BE49-F238E27FC236}">
                <a16:creationId xmlns:a16="http://schemas.microsoft.com/office/drawing/2014/main" id="{E00F55A0-52F4-48B0-A17E-5F753A268A53}"/>
              </a:ext>
            </a:extLst>
          </p:cNvPr>
          <p:cNvSpPr txBox="1"/>
          <p:nvPr/>
        </p:nvSpPr>
        <p:spPr>
          <a:xfrm>
            <a:off x="7154517" y="6244904"/>
            <a:ext cx="4812196" cy="523220"/>
          </a:xfrm>
          <a:prstGeom prst="rect">
            <a:avLst/>
          </a:prstGeom>
          <a:noFill/>
        </p:spPr>
        <p:txBody>
          <a:bodyPr wrap="square" rtlCol="0">
            <a:spAutoFit/>
          </a:bodyPr>
          <a:lstStyle/>
          <a:p>
            <a:r>
              <a:rPr lang="en-US" sz="1400" dirty="0">
                <a:effectLst>
                  <a:glow rad="127000">
                    <a:schemeClr val="bg1"/>
                  </a:glow>
                </a:effectLst>
                <a:latin typeface="Arial" panose="020B0604020202020204" pitchFamily="34" charset="0"/>
                <a:cs typeface="Arial" panose="020B0604020202020204" pitchFamily="34" charset="0"/>
              </a:rPr>
              <a:t>Fig. 9 AES Pb mapping analysis on </a:t>
            </a:r>
            <a:r>
              <a:rPr lang="en-US" altLang="ja-JP" sz="1400" dirty="0">
                <a:latin typeface="Arial" panose="020B0604020202020204" pitchFamily="34" charset="0"/>
                <a:cs typeface="Arial" panose="020B0604020202020204" pitchFamily="34" charset="0"/>
              </a:rPr>
              <a:t>304 specimen in stalled in electron downstream side. </a:t>
            </a:r>
            <a:r>
              <a:rPr lang="en-US" altLang="ja-JP" sz="1200" dirty="0">
                <a:latin typeface="Arial" panose="020B0604020202020204" pitchFamily="34" charset="0"/>
                <a:cs typeface="Arial" panose="020B0604020202020204" pitchFamily="34" charset="0"/>
              </a:rPr>
              <a:t>(Tilting angle: 30 degree)</a:t>
            </a:r>
            <a:endParaRPr lang="en-US" sz="1200" dirty="0">
              <a:effectLst>
                <a:glow rad="127000">
                  <a:schemeClr val="bg1"/>
                </a:glow>
              </a:effectLst>
              <a:latin typeface="Arial" panose="020B0604020202020204" pitchFamily="34" charset="0"/>
              <a:cs typeface="Arial" panose="020B0604020202020204" pitchFamily="34" charset="0"/>
            </a:endParaRPr>
          </a:p>
        </p:txBody>
      </p:sp>
      <p:sp>
        <p:nvSpPr>
          <p:cNvPr id="98" name="TextBox 12">
            <a:extLst>
              <a:ext uri="{FF2B5EF4-FFF2-40B4-BE49-F238E27FC236}">
                <a16:creationId xmlns:a16="http://schemas.microsoft.com/office/drawing/2014/main" id="{B19FBB08-E131-C995-8AF8-E9A433A1DB3F}"/>
              </a:ext>
            </a:extLst>
          </p:cNvPr>
          <p:cNvSpPr txBox="1"/>
          <p:nvPr/>
        </p:nvSpPr>
        <p:spPr>
          <a:xfrm>
            <a:off x="8909809" y="5049755"/>
            <a:ext cx="1601896"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ea typeface="Calibri" panose="020F0502020204030204" pitchFamily="34" charset="0"/>
                <a:cs typeface="Arial" panose="020B0604020202020204" pitchFamily="34" charset="0"/>
              </a:rPr>
              <a:t>Pb</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 penetration</a:t>
            </a:r>
          </a:p>
        </p:txBody>
      </p:sp>
      <p:cxnSp>
        <p:nvCxnSpPr>
          <p:cNvPr id="100" name="直線コネクタ 99"/>
          <p:cNvCxnSpPr>
            <a:stCxn id="98" idx="0"/>
          </p:cNvCxnSpPr>
          <p:nvPr/>
        </p:nvCxnSpPr>
        <p:spPr>
          <a:xfrm flipH="1" flipV="1">
            <a:off x="8909809" y="4668939"/>
            <a:ext cx="800948" cy="3808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V="1">
            <a:off x="9710757" y="4635245"/>
            <a:ext cx="371680" cy="395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59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下矢印 1"/>
          <p:cNvSpPr/>
          <p:nvPr/>
        </p:nvSpPr>
        <p:spPr>
          <a:xfrm>
            <a:off x="9283725" y="3646224"/>
            <a:ext cx="972210" cy="3211776"/>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6D06B1C6-968F-46DB-9321-C70019C74DAE}" type="slidenum">
              <a:rPr lang="en-US" smtClean="0"/>
              <a:t>9</a:t>
            </a:fld>
            <a:endParaRPr lang="en-US"/>
          </a:p>
        </p:txBody>
      </p:sp>
      <p:sp>
        <p:nvSpPr>
          <p:cNvPr id="3" name="正方形/長方形 2">
            <a:extLst>
              <a:ext uri="{FF2B5EF4-FFF2-40B4-BE49-F238E27FC236}">
                <a16:creationId xmlns:a16="http://schemas.microsoft.com/office/drawing/2014/main" id="{7ACD54CD-A96C-49E3-AAF0-CA20ED703AB3}"/>
              </a:ext>
            </a:extLst>
          </p:cNvPr>
          <p:cNvSpPr/>
          <p:nvPr/>
        </p:nvSpPr>
        <p:spPr>
          <a:xfrm>
            <a:off x="202966" y="184329"/>
            <a:ext cx="3762205" cy="523220"/>
          </a:xfrm>
          <a:prstGeom prst="rect">
            <a:avLst/>
          </a:prstGeom>
          <a:solidFill>
            <a:schemeClr val="accent6">
              <a:lumMod val="20000"/>
              <a:lumOff val="80000"/>
            </a:schemeClr>
          </a:solidFill>
        </p:spPr>
        <p:txBody>
          <a:bodyPr wrap="square">
            <a:spAutoFit/>
          </a:bodyPr>
          <a:lstStyle/>
          <a:p>
            <a:r>
              <a:rPr lang="en-US" altLang="ja-JP" sz="2800" dirty="0">
                <a:latin typeface="Arial" panose="020B0604020202020204" pitchFamily="34" charset="0"/>
                <a:cs typeface="Arial" panose="020B0604020202020204" pitchFamily="34" charset="0"/>
              </a:rPr>
              <a:t>Experimental results</a:t>
            </a:r>
            <a:endParaRPr lang="ja-JP" altLang="en-US" sz="2800" dirty="0">
              <a:latin typeface="Arial" panose="020B0604020202020204" pitchFamily="34" charset="0"/>
              <a:cs typeface="Arial" panose="020B0604020202020204" pitchFamily="34" charset="0"/>
            </a:endParaRPr>
          </a:p>
        </p:txBody>
      </p:sp>
      <p:sp>
        <p:nvSpPr>
          <p:cNvPr id="5" name="Rectangle 20">
            <a:extLst>
              <a:ext uri="{FF2B5EF4-FFF2-40B4-BE49-F238E27FC236}">
                <a16:creationId xmlns:a16="http://schemas.microsoft.com/office/drawing/2014/main" id="{E57EE1AE-57B6-4EC2-A79F-5BBC4FB9658D}"/>
              </a:ext>
            </a:extLst>
          </p:cNvPr>
          <p:cNvSpPr/>
          <p:nvPr/>
        </p:nvSpPr>
        <p:spPr>
          <a:xfrm>
            <a:off x="4289827" y="1441318"/>
            <a:ext cx="2521623" cy="169468"/>
          </a:xfrm>
          <a:prstGeom prst="rect">
            <a:avLst/>
          </a:prstGeom>
          <a:solidFill>
            <a:srgbClr val="F22800">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6" name="Rectangle 20">
            <a:extLst>
              <a:ext uri="{FF2B5EF4-FFF2-40B4-BE49-F238E27FC236}">
                <a16:creationId xmlns:a16="http://schemas.microsoft.com/office/drawing/2014/main" id="{AC7F7ECE-1E39-4EE9-AF3B-41BB784A4391}"/>
              </a:ext>
            </a:extLst>
          </p:cNvPr>
          <p:cNvSpPr/>
          <p:nvPr/>
        </p:nvSpPr>
        <p:spPr>
          <a:xfrm>
            <a:off x="4289827" y="1137334"/>
            <a:ext cx="2521623" cy="296363"/>
          </a:xfrm>
          <a:prstGeom prst="rect">
            <a:avLst/>
          </a:prstGeom>
          <a:blipFill>
            <a:blip r:embed="rId2"/>
            <a:tile tx="0" ty="0" sx="100000" sy="10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grpSp>
        <p:nvGrpSpPr>
          <p:cNvPr id="7" name="グループ化 198">
            <a:extLst>
              <a:ext uri="{FF2B5EF4-FFF2-40B4-BE49-F238E27FC236}">
                <a16:creationId xmlns:a16="http://schemas.microsoft.com/office/drawing/2014/main" id="{8556FF95-A1ED-45BC-BD6F-2543AA1EE90E}"/>
              </a:ext>
            </a:extLst>
          </p:cNvPr>
          <p:cNvGrpSpPr/>
          <p:nvPr/>
        </p:nvGrpSpPr>
        <p:grpSpPr>
          <a:xfrm>
            <a:off x="4290506" y="2558943"/>
            <a:ext cx="2521623" cy="542619"/>
            <a:chOff x="3043314" y="4753083"/>
            <a:chExt cx="4810761" cy="1035210"/>
          </a:xfrm>
        </p:grpSpPr>
        <p:sp>
          <p:nvSpPr>
            <p:cNvPr id="8" name="Rectangle 20">
              <a:extLst>
                <a:ext uri="{FF2B5EF4-FFF2-40B4-BE49-F238E27FC236}">
                  <a16:creationId xmlns:a16="http://schemas.microsoft.com/office/drawing/2014/main" id="{5ABEED62-A9C7-44CF-B3D9-00DEA6047F04}"/>
                </a:ext>
              </a:extLst>
            </p:cNvPr>
            <p:cNvSpPr/>
            <p:nvPr/>
          </p:nvSpPr>
          <p:spPr>
            <a:xfrm>
              <a:off x="3043314" y="5222891"/>
              <a:ext cx="4810761" cy="565402"/>
            </a:xfrm>
            <a:prstGeom prst="rect">
              <a:avLst/>
            </a:prstGeom>
            <a:blipFill>
              <a:blip r:embed="rId2"/>
              <a:tile tx="0" ty="0" sx="100000" sy="10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9" name="Rectangle 20">
              <a:extLst>
                <a:ext uri="{FF2B5EF4-FFF2-40B4-BE49-F238E27FC236}">
                  <a16:creationId xmlns:a16="http://schemas.microsoft.com/office/drawing/2014/main" id="{1250F40E-F831-424E-84C5-1EAFCC91E899}"/>
                </a:ext>
              </a:extLst>
            </p:cNvPr>
            <p:cNvSpPr/>
            <p:nvPr/>
          </p:nvSpPr>
          <p:spPr>
            <a:xfrm>
              <a:off x="3043314" y="4890196"/>
              <a:ext cx="4810761" cy="323312"/>
            </a:xfrm>
            <a:prstGeom prst="rect">
              <a:avLst/>
            </a:prstGeom>
            <a:solidFill>
              <a:srgbClr val="F22800">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0" name="Rectangle 168">
              <a:extLst>
                <a:ext uri="{FF2B5EF4-FFF2-40B4-BE49-F238E27FC236}">
                  <a16:creationId xmlns:a16="http://schemas.microsoft.com/office/drawing/2014/main" id="{344EFF83-6173-4772-B329-89A624868766}"/>
                </a:ext>
              </a:extLst>
            </p:cNvPr>
            <p:cNvSpPr/>
            <p:nvPr/>
          </p:nvSpPr>
          <p:spPr>
            <a:xfrm>
              <a:off x="3043314" y="4753083"/>
              <a:ext cx="4810761" cy="132337"/>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grpSp>
      <p:sp>
        <p:nvSpPr>
          <p:cNvPr id="11" name="Rectangle 20">
            <a:extLst>
              <a:ext uri="{FF2B5EF4-FFF2-40B4-BE49-F238E27FC236}">
                <a16:creationId xmlns:a16="http://schemas.microsoft.com/office/drawing/2014/main" id="{48F57BD6-5AF8-49BD-B249-28A04728401A}"/>
              </a:ext>
            </a:extLst>
          </p:cNvPr>
          <p:cNvSpPr/>
          <p:nvPr/>
        </p:nvSpPr>
        <p:spPr>
          <a:xfrm>
            <a:off x="4288698" y="1615876"/>
            <a:ext cx="2521622" cy="69366"/>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2" name="Rectangle 22">
            <a:extLst>
              <a:ext uri="{FF2B5EF4-FFF2-40B4-BE49-F238E27FC236}">
                <a16:creationId xmlns:a16="http://schemas.microsoft.com/office/drawing/2014/main" id="{A4B176D8-C21F-4EEF-AFE4-66F837968575}"/>
              </a:ext>
            </a:extLst>
          </p:cNvPr>
          <p:cNvSpPr/>
          <p:nvPr/>
        </p:nvSpPr>
        <p:spPr>
          <a:xfrm>
            <a:off x="6042767" y="1768262"/>
            <a:ext cx="422592" cy="598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3" name="Rectangle 24">
            <a:extLst>
              <a:ext uri="{FF2B5EF4-FFF2-40B4-BE49-F238E27FC236}">
                <a16:creationId xmlns:a16="http://schemas.microsoft.com/office/drawing/2014/main" id="{425C202E-5F69-47B2-925A-FD5D8474E979}"/>
              </a:ext>
            </a:extLst>
          </p:cNvPr>
          <p:cNvSpPr/>
          <p:nvPr/>
        </p:nvSpPr>
        <p:spPr>
          <a:xfrm>
            <a:off x="6041435" y="2371390"/>
            <a:ext cx="423507" cy="598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4" name="Rectangle 25">
            <a:extLst>
              <a:ext uri="{FF2B5EF4-FFF2-40B4-BE49-F238E27FC236}">
                <a16:creationId xmlns:a16="http://schemas.microsoft.com/office/drawing/2014/main" id="{ACBC050A-95A3-44BF-AAE3-AE8AEB354599}"/>
              </a:ext>
            </a:extLst>
          </p:cNvPr>
          <p:cNvSpPr/>
          <p:nvPr/>
        </p:nvSpPr>
        <p:spPr>
          <a:xfrm>
            <a:off x="4696969" y="1781566"/>
            <a:ext cx="423516" cy="598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6" name="Rectangle 28">
            <a:extLst>
              <a:ext uri="{FF2B5EF4-FFF2-40B4-BE49-F238E27FC236}">
                <a16:creationId xmlns:a16="http://schemas.microsoft.com/office/drawing/2014/main" id="{FD8A1D99-5BDD-4BA0-8A3D-300E45122AC5}"/>
              </a:ext>
            </a:extLst>
          </p:cNvPr>
          <p:cNvSpPr/>
          <p:nvPr/>
        </p:nvSpPr>
        <p:spPr>
          <a:xfrm>
            <a:off x="4695434" y="2365782"/>
            <a:ext cx="428536" cy="530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7" name="Rectangle 29">
            <a:extLst>
              <a:ext uri="{FF2B5EF4-FFF2-40B4-BE49-F238E27FC236}">
                <a16:creationId xmlns:a16="http://schemas.microsoft.com/office/drawing/2014/main" id="{99B46E0D-0759-4CB0-850A-355EE079BE36}"/>
              </a:ext>
            </a:extLst>
          </p:cNvPr>
          <p:cNvSpPr/>
          <p:nvPr/>
        </p:nvSpPr>
        <p:spPr>
          <a:xfrm>
            <a:off x="4696211" y="1699659"/>
            <a:ext cx="1768904" cy="9137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20" name="Rectangle 38">
            <a:extLst>
              <a:ext uri="{FF2B5EF4-FFF2-40B4-BE49-F238E27FC236}">
                <a16:creationId xmlns:a16="http://schemas.microsoft.com/office/drawing/2014/main" id="{E25627CF-283D-43B8-9560-9A313B377F4D}"/>
              </a:ext>
            </a:extLst>
          </p:cNvPr>
          <p:cNvSpPr/>
          <p:nvPr/>
        </p:nvSpPr>
        <p:spPr>
          <a:xfrm>
            <a:off x="5120957" y="1890906"/>
            <a:ext cx="919161" cy="52896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000" dirty="0">
              <a:solidFill>
                <a:schemeClr val="tx1"/>
              </a:solidFill>
              <a:latin typeface="Arial" panose="020B0604020202020204" pitchFamily="34" charset="0"/>
              <a:cs typeface="Arial" panose="020B0604020202020204" pitchFamily="34" charset="0"/>
            </a:endParaRPr>
          </a:p>
        </p:txBody>
      </p:sp>
      <p:sp>
        <p:nvSpPr>
          <p:cNvPr id="26" name="TextBox 47">
            <a:extLst>
              <a:ext uri="{FF2B5EF4-FFF2-40B4-BE49-F238E27FC236}">
                <a16:creationId xmlns:a16="http://schemas.microsoft.com/office/drawing/2014/main" id="{F0BBB782-F181-42E0-947B-331BBFB2FCEA}"/>
              </a:ext>
            </a:extLst>
          </p:cNvPr>
          <p:cNvSpPr txBox="1"/>
          <p:nvPr/>
        </p:nvSpPr>
        <p:spPr>
          <a:xfrm>
            <a:off x="4979476" y="1955995"/>
            <a:ext cx="98959" cy="36487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304</a:t>
            </a:r>
          </a:p>
        </p:txBody>
      </p:sp>
      <p:sp>
        <p:nvSpPr>
          <p:cNvPr id="27" name="Rectangle 50">
            <a:extLst>
              <a:ext uri="{FF2B5EF4-FFF2-40B4-BE49-F238E27FC236}">
                <a16:creationId xmlns:a16="http://schemas.microsoft.com/office/drawing/2014/main" id="{D6D84103-C7C8-4F18-BBC8-2E4BA4F3C32D}"/>
              </a:ext>
            </a:extLst>
          </p:cNvPr>
          <p:cNvSpPr/>
          <p:nvPr/>
        </p:nvSpPr>
        <p:spPr>
          <a:xfrm>
            <a:off x="4696037" y="1803316"/>
            <a:ext cx="282973" cy="592992"/>
          </a:xfrm>
          <a:prstGeom prst="rect">
            <a:avLst/>
          </a:prstGeom>
          <a:solidFill>
            <a:schemeClr val="accent6">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1000" dirty="0">
              <a:latin typeface="Arial" panose="020B0604020202020204" pitchFamily="34" charset="0"/>
              <a:cs typeface="Arial" panose="020B0604020202020204" pitchFamily="34" charset="0"/>
            </a:endParaRPr>
          </a:p>
        </p:txBody>
      </p:sp>
      <p:sp>
        <p:nvSpPr>
          <p:cNvPr id="28" name="Rectangle 51">
            <a:extLst>
              <a:ext uri="{FF2B5EF4-FFF2-40B4-BE49-F238E27FC236}">
                <a16:creationId xmlns:a16="http://schemas.microsoft.com/office/drawing/2014/main" id="{03089EFF-9CF9-4005-B150-02CAC624E708}"/>
              </a:ext>
            </a:extLst>
          </p:cNvPr>
          <p:cNvSpPr/>
          <p:nvPr/>
        </p:nvSpPr>
        <p:spPr>
          <a:xfrm>
            <a:off x="4979573" y="1820305"/>
            <a:ext cx="140568" cy="562274"/>
          </a:xfrm>
          <a:prstGeom prst="rect">
            <a:avLst/>
          </a:prstGeom>
          <a:solidFill>
            <a:srgbClr val="00B05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29" name="Rectangle 52">
            <a:extLst>
              <a:ext uri="{FF2B5EF4-FFF2-40B4-BE49-F238E27FC236}">
                <a16:creationId xmlns:a16="http://schemas.microsoft.com/office/drawing/2014/main" id="{7F037BBB-A995-4D4D-A39A-D9C15B2D0B71}"/>
              </a:ext>
            </a:extLst>
          </p:cNvPr>
          <p:cNvSpPr/>
          <p:nvPr/>
        </p:nvSpPr>
        <p:spPr>
          <a:xfrm flipV="1">
            <a:off x="6182557" y="1805075"/>
            <a:ext cx="281137" cy="590388"/>
          </a:xfrm>
          <a:prstGeom prst="rect">
            <a:avLst/>
          </a:prstGeom>
          <a:solidFill>
            <a:schemeClr val="accent6">
              <a:lumMod val="40000"/>
              <a:lumOff val="6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vert="wordArtVert" rtlCol="0" anchor="ctr"/>
          <a:lstStyle/>
          <a:p>
            <a:pPr algn="ctr"/>
            <a:endParaRPr lang="en-US" sz="1000" dirty="0">
              <a:latin typeface="Arial" panose="020B0604020202020204" pitchFamily="34" charset="0"/>
              <a:cs typeface="Arial" panose="020B0604020202020204" pitchFamily="34" charset="0"/>
            </a:endParaRPr>
          </a:p>
        </p:txBody>
      </p:sp>
      <p:sp>
        <p:nvSpPr>
          <p:cNvPr id="30" name="Rectangle 53">
            <a:extLst>
              <a:ext uri="{FF2B5EF4-FFF2-40B4-BE49-F238E27FC236}">
                <a16:creationId xmlns:a16="http://schemas.microsoft.com/office/drawing/2014/main" id="{3B0A6F95-3385-42EF-9138-82B217F237F2}"/>
              </a:ext>
            </a:extLst>
          </p:cNvPr>
          <p:cNvSpPr/>
          <p:nvPr/>
        </p:nvSpPr>
        <p:spPr>
          <a:xfrm flipV="1">
            <a:off x="6041988" y="1819501"/>
            <a:ext cx="140568" cy="562274"/>
          </a:xfrm>
          <a:prstGeom prst="rect">
            <a:avLst/>
          </a:prstGeom>
          <a:solidFill>
            <a:srgbClr val="00B05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31" name="Rectangle 54">
            <a:extLst>
              <a:ext uri="{FF2B5EF4-FFF2-40B4-BE49-F238E27FC236}">
                <a16:creationId xmlns:a16="http://schemas.microsoft.com/office/drawing/2014/main" id="{8A9C3DB2-9A73-44DF-A1D3-2D654070F56D}"/>
              </a:ext>
            </a:extLst>
          </p:cNvPr>
          <p:cNvSpPr/>
          <p:nvPr/>
        </p:nvSpPr>
        <p:spPr>
          <a:xfrm>
            <a:off x="4781827" y="2081173"/>
            <a:ext cx="196796" cy="44233"/>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2" name="Rectangle 55">
            <a:extLst>
              <a:ext uri="{FF2B5EF4-FFF2-40B4-BE49-F238E27FC236}">
                <a16:creationId xmlns:a16="http://schemas.microsoft.com/office/drawing/2014/main" id="{BB470857-BC17-4AE5-BC28-5E727AF79FA3}"/>
              </a:ext>
            </a:extLst>
          </p:cNvPr>
          <p:cNvSpPr/>
          <p:nvPr/>
        </p:nvSpPr>
        <p:spPr>
          <a:xfrm>
            <a:off x="6182779" y="2079955"/>
            <a:ext cx="196796" cy="44233"/>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3" name="Rectangle 56">
            <a:extLst>
              <a:ext uri="{FF2B5EF4-FFF2-40B4-BE49-F238E27FC236}">
                <a16:creationId xmlns:a16="http://schemas.microsoft.com/office/drawing/2014/main" id="{86837B44-97B1-4B94-AB93-5BD0187EE1EF}"/>
              </a:ext>
            </a:extLst>
          </p:cNvPr>
          <p:cNvSpPr/>
          <p:nvPr/>
        </p:nvSpPr>
        <p:spPr>
          <a:xfrm>
            <a:off x="4695097" y="2412603"/>
            <a:ext cx="1771162" cy="9137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48" name="TextBox 137">
            <a:extLst>
              <a:ext uri="{FF2B5EF4-FFF2-40B4-BE49-F238E27FC236}">
                <a16:creationId xmlns:a16="http://schemas.microsoft.com/office/drawing/2014/main" id="{8471DA9D-77E0-445D-BC23-7336D2DE3AAA}"/>
              </a:ext>
            </a:extLst>
          </p:cNvPr>
          <p:cNvSpPr txBox="1"/>
          <p:nvPr/>
        </p:nvSpPr>
        <p:spPr>
          <a:xfrm>
            <a:off x="269758" y="781433"/>
            <a:ext cx="3441570" cy="830997"/>
          </a:xfrm>
          <a:prstGeom prst="rect">
            <a:avLst/>
          </a:prstGeom>
          <a:noFill/>
        </p:spPr>
        <p:txBody>
          <a:bodyPr wrap="square" rtlCol="0">
            <a:spAutoFit/>
          </a:bodyPr>
          <a:lstStyle/>
          <a:p>
            <a:pPr algn="ctr"/>
            <a:r>
              <a:rPr lang="en-US" sz="2400" dirty="0">
                <a:solidFill>
                  <a:schemeClr val="bg1">
                    <a:lumMod val="65000"/>
                  </a:schemeClr>
                </a:solidFill>
                <a:latin typeface="Arial" panose="020B0604020202020204" pitchFamily="34" charset="0"/>
                <a:cs typeface="Arial" panose="020B0604020202020204" pitchFamily="34" charset="0"/>
              </a:rPr>
              <a:t>304 specimen</a:t>
            </a:r>
          </a:p>
          <a:p>
            <a:pPr algn="ctr"/>
            <a:r>
              <a:rPr lang="en-US" sz="2400" dirty="0">
                <a:solidFill>
                  <a:schemeClr val="bg1">
                    <a:lumMod val="65000"/>
                  </a:schemeClr>
                </a:solidFill>
                <a:latin typeface="Arial" panose="020B0604020202020204" pitchFamily="34" charset="0"/>
                <a:cs typeface="Arial" panose="020B0604020202020204" pitchFamily="34" charset="0"/>
              </a:rPr>
              <a:t>(Electron downstream)</a:t>
            </a:r>
          </a:p>
        </p:txBody>
      </p:sp>
      <p:sp>
        <p:nvSpPr>
          <p:cNvPr id="49" name="TextBox 139">
            <a:extLst>
              <a:ext uri="{FF2B5EF4-FFF2-40B4-BE49-F238E27FC236}">
                <a16:creationId xmlns:a16="http://schemas.microsoft.com/office/drawing/2014/main" id="{945E9C7C-02E6-4107-9E0A-C6D470A99DC1}"/>
              </a:ext>
            </a:extLst>
          </p:cNvPr>
          <p:cNvSpPr txBox="1"/>
          <p:nvPr/>
        </p:nvSpPr>
        <p:spPr>
          <a:xfrm>
            <a:off x="4232864" y="3368094"/>
            <a:ext cx="2577455" cy="461665"/>
          </a:xfrm>
          <a:prstGeom prst="rect">
            <a:avLst/>
          </a:prstGeom>
          <a:noFill/>
        </p:spPr>
        <p:txBody>
          <a:bodyPr wrap="square" rtlCol="0">
            <a:spAutoFit/>
          </a:bodyPr>
          <a:lstStyle/>
          <a:p>
            <a:pPr algn="ctr"/>
            <a:r>
              <a:rPr lang="en-US" sz="2400" b="1" dirty="0">
                <a:solidFill>
                  <a:schemeClr val="bg1">
                    <a:lumMod val="65000"/>
                  </a:schemeClr>
                </a:solidFill>
                <a:latin typeface="Arial" panose="020B0604020202020204" pitchFamily="34" charset="0"/>
                <a:cs typeface="Arial" panose="020B0604020202020204" pitchFamily="34" charset="0"/>
              </a:rPr>
              <a:t>Liquid </a:t>
            </a:r>
            <a:r>
              <a:rPr lang="en-US" sz="2400" b="1" dirty="0" err="1">
                <a:solidFill>
                  <a:schemeClr val="bg1">
                    <a:lumMod val="65000"/>
                  </a:schemeClr>
                </a:solidFill>
                <a:latin typeface="Arial" panose="020B0604020202020204" pitchFamily="34" charset="0"/>
                <a:cs typeface="Arial" panose="020B0604020202020204" pitchFamily="34" charset="0"/>
              </a:rPr>
              <a:t>Pb</a:t>
            </a:r>
            <a:r>
              <a:rPr lang="en-US" sz="2400" b="1" dirty="0">
                <a:solidFill>
                  <a:schemeClr val="bg1">
                    <a:lumMod val="65000"/>
                  </a:schemeClr>
                </a:solidFill>
                <a:latin typeface="Arial" panose="020B0604020202020204" pitchFamily="34" charset="0"/>
                <a:cs typeface="Arial" panose="020B0604020202020204" pitchFamily="34" charset="0"/>
              </a:rPr>
              <a:t> pool </a:t>
            </a:r>
          </a:p>
        </p:txBody>
      </p:sp>
      <p:cxnSp>
        <p:nvCxnSpPr>
          <p:cNvPr id="51" name="直線コネクタ 79">
            <a:extLst>
              <a:ext uri="{FF2B5EF4-FFF2-40B4-BE49-F238E27FC236}">
                <a16:creationId xmlns:a16="http://schemas.microsoft.com/office/drawing/2014/main" id="{A603A91F-E6A3-42DF-A800-E3BE8E4BA3E5}"/>
              </a:ext>
            </a:extLst>
          </p:cNvPr>
          <p:cNvCxnSpPr>
            <a:cxnSpLocks/>
          </p:cNvCxnSpPr>
          <p:nvPr/>
        </p:nvCxnSpPr>
        <p:spPr>
          <a:xfrm flipH="1">
            <a:off x="5123971" y="1891027"/>
            <a:ext cx="916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81">
            <a:extLst>
              <a:ext uri="{FF2B5EF4-FFF2-40B4-BE49-F238E27FC236}">
                <a16:creationId xmlns:a16="http://schemas.microsoft.com/office/drawing/2014/main" id="{C09EE334-86B5-415A-B0BB-A4E18B91DDC2}"/>
              </a:ext>
            </a:extLst>
          </p:cNvPr>
          <p:cNvCxnSpPr>
            <a:cxnSpLocks/>
          </p:cNvCxnSpPr>
          <p:nvPr/>
        </p:nvCxnSpPr>
        <p:spPr>
          <a:xfrm flipH="1">
            <a:off x="5827331" y="1909016"/>
            <a:ext cx="1853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2E1C5CF-608F-4DD7-8C69-2441546AF305}"/>
              </a:ext>
            </a:extLst>
          </p:cNvPr>
          <p:cNvCxnSpPr>
            <a:cxnSpLocks/>
          </p:cNvCxnSpPr>
          <p:nvPr/>
        </p:nvCxnSpPr>
        <p:spPr>
          <a:xfrm flipH="1">
            <a:off x="5888976" y="1933773"/>
            <a:ext cx="1236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146">
            <a:extLst>
              <a:ext uri="{FF2B5EF4-FFF2-40B4-BE49-F238E27FC236}">
                <a16:creationId xmlns:a16="http://schemas.microsoft.com/office/drawing/2014/main" id="{A446B60B-24D8-4825-91B7-C6A5EDED9A59}"/>
              </a:ext>
            </a:extLst>
          </p:cNvPr>
          <p:cNvCxnSpPr>
            <a:cxnSpLocks/>
          </p:cNvCxnSpPr>
          <p:nvPr/>
        </p:nvCxnSpPr>
        <p:spPr>
          <a:xfrm flipH="1">
            <a:off x="4088688" y="1902575"/>
            <a:ext cx="480103" cy="0"/>
          </a:xfrm>
          <a:prstGeom prst="line">
            <a:avLst/>
          </a:prstGeom>
          <a:ln w="57150">
            <a:solidFill>
              <a:srgbClr val="7030A0"/>
            </a:solidFill>
          </a:ln>
        </p:spPr>
        <p:style>
          <a:lnRef idx="1">
            <a:schemeClr val="dk1"/>
          </a:lnRef>
          <a:fillRef idx="0">
            <a:schemeClr val="dk1"/>
          </a:fillRef>
          <a:effectRef idx="0">
            <a:schemeClr val="dk1"/>
          </a:effectRef>
          <a:fontRef idx="minor">
            <a:schemeClr val="tx1"/>
          </a:fontRef>
        </p:style>
      </p:cxnSp>
      <p:sp>
        <p:nvSpPr>
          <p:cNvPr id="55" name="Rectangle 153">
            <a:extLst>
              <a:ext uri="{FF2B5EF4-FFF2-40B4-BE49-F238E27FC236}">
                <a16:creationId xmlns:a16="http://schemas.microsoft.com/office/drawing/2014/main" id="{690A3028-5EBD-4F06-B96E-529F7752608B}"/>
              </a:ext>
            </a:extLst>
          </p:cNvPr>
          <p:cNvSpPr/>
          <p:nvPr/>
        </p:nvSpPr>
        <p:spPr>
          <a:xfrm>
            <a:off x="4568791" y="1859367"/>
            <a:ext cx="23217" cy="87074"/>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56" name="Rectangle 154">
            <a:extLst>
              <a:ext uri="{FF2B5EF4-FFF2-40B4-BE49-F238E27FC236}">
                <a16:creationId xmlns:a16="http://schemas.microsoft.com/office/drawing/2014/main" id="{CC6C23F1-8D59-4B69-B088-2D4707F23660}"/>
              </a:ext>
            </a:extLst>
          </p:cNvPr>
          <p:cNvSpPr/>
          <p:nvPr/>
        </p:nvSpPr>
        <p:spPr>
          <a:xfrm>
            <a:off x="6572578" y="1858309"/>
            <a:ext cx="23217" cy="87074"/>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latin typeface="Arial" panose="020B0604020202020204" pitchFamily="34" charset="0"/>
              <a:cs typeface="Arial" panose="020B0604020202020204" pitchFamily="34" charset="0"/>
            </a:endParaRPr>
          </a:p>
        </p:txBody>
      </p:sp>
      <p:cxnSp>
        <p:nvCxnSpPr>
          <p:cNvPr id="57" name="Straight Connector 155">
            <a:extLst>
              <a:ext uri="{FF2B5EF4-FFF2-40B4-BE49-F238E27FC236}">
                <a16:creationId xmlns:a16="http://schemas.microsoft.com/office/drawing/2014/main" id="{A03AB460-986F-4BCA-AF3C-E52FE6A856BF}"/>
              </a:ext>
            </a:extLst>
          </p:cNvPr>
          <p:cNvCxnSpPr>
            <a:cxnSpLocks/>
          </p:cNvCxnSpPr>
          <p:nvPr/>
        </p:nvCxnSpPr>
        <p:spPr>
          <a:xfrm flipH="1">
            <a:off x="6594353" y="1902967"/>
            <a:ext cx="440787" cy="0"/>
          </a:xfrm>
          <a:prstGeom prst="line">
            <a:avLst/>
          </a:prstGeom>
          <a:ln w="57150">
            <a:solidFill>
              <a:srgbClr val="7030A0"/>
            </a:solidFill>
          </a:ln>
        </p:spPr>
        <p:style>
          <a:lnRef idx="1">
            <a:schemeClr val="dk1"/>
          </a:lnRef>
          <a:fillRef idx="0">
            <a:schemeClr val="dk1"/>
          </a:fillRef>
          <a:effectRef idx="0">
            <a:schemeClr val="dk1"/>
          </a:effectRef>
          <a:fontRef idx="minor">
            <a:schemeClr val="tx1"/>
          </a:fontRef>
        </p:style>
      </p:cxnSp>
      <p:sp>
        <p:nvSpPr>
          <p:cNvPr id="61" name="Rectangle 159">
            <a:extLst>
              <a:ext uri="{FF2B5EF4-FFF2-40B4-BE49-F238E27FC236}">
                <a16:creationId xmlns:a16="http://schemas.microsoft.com/office/drawing/2014/main" id="{62B57F7E-6127-4975-92AF-57D741CAFCDF}"/>
              </a:ext>
            </a:extLst>
          </p:cNvPr>
          <p:cNvSpPr/>
          <p:nvPr/>
        </p:nvSpPr>
        <p:spPr>
          <a:xfrm>
            <a:off x="4591646" y="1882347"/>
            <a:ext cx="196796" cy="44233"/>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62" name="Rectangle 160">
            <a:extLst>
              <a:ext uri="{FF2B5EF4-FFF2-40B4-BE49-F238E27FC236}">
                <a16:creationId xmlns:a16="http://schemas.microsoft.com/office/drawing/2014/main" id="{D49B0470-7FE4-4A98-943E-14CF0B85E16F}"/>
              </a:ext>
            </a:extLst>
          </p:cNvPr>
          <p:cNvSpPr/>
          <p:nvPr/>
        </p:nvSpPr>
        <p:spPr>
          <a:xfrm>
            <a:off x="6371934" y="1880259"/>
            <a:ext cx="196796" cy="44233"/>
          </a:xfrm>
          <a:prstGeom prst="rect">
            <a:avLst/>
          </a:prstGeom>
          <a:pattFill prst="wdDnDiag">
            <a:fgClr>
              <a:srgbClr val="00B050"/>
            </a:fgClr>
            <a:bgClr>
              <a:schemeClr val="bg1"/>
            </a:bgClr>
          </a:patt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cxnSp>
        <p:nvCxnSpPr>
          <p:cNvPr id="67" name="Straight Connector 173">
            <a:extLst>
              <a:ext uri="{FF2B5EF4-FFF2-40B4-BE49-F238E27FC236}">
                <a16:creationId xmlns:a16="http://schemas.microsoft.com/office/drawing/2014/main" id="{5EA0EB30-C1CE-4E71-983B-671D9C96C38C}"/>
              </a:ext>
            </a:extLst>
          </p:cNvPr>
          <p:cNvCxnSpPr/>
          <p:nvPr/>
        </p:nvCxnSpPr>
        <p:spPr>
          <a:xfrm flipH="1">
            <a:off x="4099913" y="1742717"/>
            <a:ext cx="35153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2" name="直線コネクタ 132">
            <a:extLst>
              <a:ext uri="{FF2B5EF4-FFF2-40B4-BE49-F238E27FC236}">
                <a16:creationId xmlns:a16="http://schemas.microsoft.com/office/drawing/2014/main" id="{3BE40AC8-726E-43C7-8647-E902B35EC769}"/>
              </a:ext>
            </a:extLst>
          </p:cNvPr>
          <p:cNvCxnSpPr>
            <a:cxnSpLocks/>
            <a:stCxn id="48" idx="3"/>
            <a:endCxn id="28" idx="1"/>
          </p:cNvCxnSpPr>
          <p:nvPr/>
        </p:nvCxnSpPr>
        <p:spPr>
          <a:xfrm>
            <a:off x="3711328" y="1196932"/>
            <a:ext cx="1268245" cy="904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137">
            <a:extLst>
              <a:ext uri="{FF2B5EF4-FFF2-40B4-BE49-F238E27FC236}">
                <a16:creationId xmlns:a16="http://schemas.microsoft.com/office/drawing/2014/main" id="{2B750140-FEBA-4313-9F8C-8A23888A7A26}"/>
              </a:ext>
            </a:extLst>
          </p:cNvPr>
          <p:cNvSpPr txBox="1"/>
          <p:nvPr/>
        </p:nvSpPr>
        <p:spPr>
          <a:xfrm>
            <a:off x="7822916" y="781432"/>
            <a:ext cx="3266262" cy="830997"/>
          </a:xfrm>
          <a:prstGeom prst="rect">
            <a:avLst/>
          </a:prstGeom>
          <a:noFill/>
        </p:spPr>
        <p:txBody>
          <a:bodyPr wrap="square" rtlCol="0">
            <a:spAutoFit/>
          </a:bodyPr>
          <a:lstStyle/>
          <a:p>
            <a:pPr algn="ctr"/>
            <a:r>
              <a:rPr lang="en-US" sz="2400" dirty="0">
                <a:solidFill>
                  <a:schemeClr val="bg1">
                    <a:lumMod val="65000"/>
                  </a:schemeClr>
                </a:solidFill>
                <a:latin typeface="Arial" panose="020B0604020202020204" pitchFamily="34" charset="0"/>
                <a:cs typeface="Arial" panose="020B0604020202020204" pitchFamily="34" charset="0"/>
              </a:rPr>
              <a:t>304 specimen</a:t>
            </a:r>
          </a:p>
          <a:p>
            <a:pPr algn="ctr"/>
            <a:r>
              <a:rPr lang="en-US" sz="2400" dirty="0">
                <a:solidFill>
                  <a:schemeClr val="bg1">
                    <a:lumMod val="65000"/>
                  </a:schemeClr>
                </a:solidFill>
                <a:latin typeface="Arial" panose="020B0604020202020204" pitchFamily="34" charset="0"/>
                <a:cs typeface="Arial" panose="020B0604020202020204" pitchFamily="34" charset="0"/>
              </a:rPr>
              <a:t>(Electron upstream)</a:t>
            </a:r>
          </a:p>
        </p:txBody>
      </p:sp>
      <p:cxnSp>
        <p:nvCxnSpPr>
          <p:cNvPr id="74" name="直線コネクタ 137">
            <a:extLst>
              <a:ext uri="{FF2B5EF4-FFF2-40B4-BE49-F238E27FC236}">
                <a16:creationId xmlns:a16="http://schemas.microsoft.com/office/drawing/2014/main" id="{908CD318-A6E5-469F-B8CF-8D79DA5A067B}"/>
              </a:ext>
            </a:extLst>
          </p:cNvPr>
          <p:cNvCxnSpPr>
            <a:cxnSpLocks/>
            <a:stCxn id="73" idx="1"/>
            <a:endCxn id="20" idx="3"/>
          </p:cNvCxnSpPr>
          <p:nvPr/>
        </p:nvCxnSpPr>
        <p:spPr>
          <a:xfrm flipH="1">
            <a:off x="6040118" y="1196931"/>
            <a:ext cx="1782798" cy="9584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140">
            <a:extLst>
              <a:ext uri="{FF2B5EF4-FFF2-40B4-BE49-F238E27FC236}">
                <a16:creationId xmlns:a16="http://schemas.microsoft.com/office/drawing/2014/main" id="{FDB5799D-02F3-49D2-AB8C-B9716F258D59}"/>
              </a:ext>
            </a:extLst>
          </p:cNvPr>
          <p:cNvCxnSpPr>
            <a:cxnSpLocks/>
            <a:stCxn id="49" idx="0"/>
          </p:cNvCxnSpPr>
          <p:nvPr/>
        </p:nvCxnSpPr>
        <p:spPr>
          <a:xfrm flipV="1">
            <a:off x="5521592" y="2255814"/>
            <a:ext cx="23095" cy="1112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楕円 174">
            <a:extLst>
              <a:ext uri="{FF2B5EF4-FFF2-40B4-BE49-F238E27FC236}">
                <a16:creationId xmlns:a16="http://schemas.microsoft.com/office/drawing/2014/main" id="{5E537549-3CFA-4121-89CE-9368D3825259}"/>
              </a:ext>
            </a:extLst>
          </p:cNvPr>
          <p:cNvSpPr/>
          <p:nvPr/>
        </p:nvSpPr>
        <p:spPr>
          <a:xfrm>
            <a:off x="4451442" y="1702950"/>
            <a:ext cx="79535" cy="7953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Arial" panose="020B0604020202020204" pitchFamily="34" charset="0"/>
              <a:cs typeface="Arial" panose="020B0604020202020204" pitchFamily="34" charset="0"/>
            </a:endParaRPr>
          </a:p>
        </p:txBody>
      </p:sp>
      <p:cxnSp>
        <p:nvCxnSpPr>
          <p:cNvPr id="79" name="直線矢印コネクタ 180">
            <a:extLst>
              <a:ext uri="{FF2B5EF4-FFF2-40B4-BE49-F238E27FC236}">
                <a16:creationId xmlns:a16="http://schemas.microsoft.com/office/drawing/2014/main" id="{11E9EE2E-7A58-47C9-BA1C-5AC723A5FFFC}"/>
              </a:ext>
            </a:extLst>
          </p:cNvPr>
          <p:cNvCxnSpPr>
            <a:cxnSpLocks/>
          </p:cNvCxnSpPr>
          <p:nvPr/>
        </p:nvCxnSpPr>
        <p:spPr>
          <a:xfrm flipH="1">
            <a:off x="4000208" y="2358602"/>
            <a:ext cx="3027385" cy="0"/>
          </a:xfrm>
          <a:prstGeom prst="straightConnector1">
            <a:avLst/>
          </a:prstGeom>
          <a:ln w="76200">
            <a:solidFill>
              <a:schemeClr val="accent2">
                <a:lumMod val="60000"/>
                <a:lumOff val="40000"/>
              </a:schemeClr>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98" name="正方形/長方形 97"/>
          <p:cNvSpPr/>
          <p:nvPr/>
        </p:nvSpPr>
        <p:spPr>
          <a:xfrm>
            <a:off x="5590153" y="2346255"/>
            <a:ext cx="1928734" cy="369332"/>
          </a:xfrm>
          <a:prstGeom prst="rect">
            <a:avLst/>
          </a:prstGeom>
        </p:spPr>
        <p:txBody>
          <a:bodyPr wrap="none">
            <a:spAutoFit/>
          </a:bodyPr>
          <a:lstStyle/>
          <a:p>
            <a:pPr algn="ctr"/>
            <a:r>
              <a:rPr lang="en-US" altLang="ja-JP" b="1" dirty="0">
                <a:effectLst>
                  <a:glow rad="127000">
                    <a:schemeClr val="bg1"/>
                  </a:glow>
                </a:effectLst>
                <a:latin typeface="Arial" panose="020B0604020202020204" pitchFamily="34" charset="0"/>
                <a:cs typeface="Arial" panose="020B0604020202020204" pitchFamily="34" charset="0"/>
              </a:rPr>
              <a:t>Electron stream</a:t>
            </a:r>
          </a:p>
        </p:txBody>
      </p:sp>
      <p:cxnSp>
        <p:nvCxnSpPr>
          <p:cNvPr id="99" name="直線矢印コネクタ 180">
            <a:extLst>
              <a:ext uri="{FF2B5EF4-FFF2-40B4-BE49-F238E27FC236}">
                <a16:creationId xmlns:a16="http://schemas.microsoft.com/office/drawing/2014/main" id="{11E9EE2E-7A58-47C9-BA1C-5AC723A5FFFC}"/>
              </a:ext>
            </a:extLst>
          </p:cNvPr>
          <p:cNvCxnSpPr>
            <a:cxnSpLocks/>
          </p:cNvCxnSpPr>
          <p:nvPr/>
        </p:nvCxnSpPr>
        <p:spPr>
          <a:xfrm>
            <a:off x="4000207" y="2167102"/>
            <a:ext cx="3034933" cy="0"/>
          </a:xfrm>
          <a:prstGeom prst="straightConnector1">
            <a:avLst/>
          </a:prstGeom>
          <a:ln w="31750">
            <a:solidFill>
              <a:schemeClr val="accent6">
                <a:lumMod val="75000"/>
              </a:schemeClr>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102" name="正方形/長方形 101"/>
          <p:cNvSpPr/>
          <p:nvPr/>
        </p:nvSpPr>
        <p:spPr>
          <a:xfrm>
            <a:off x="5674839" y="1842491"/>
            <a:ext cx="2056973" cy="369332"/>
          </a:xfrm>
          <a:prstGeom prst="rect">
            <a:avLst/>
          </a:prstGeom>
        </p:spPr>
        <p:txBody>
          <a:bodyPr wrap="none">
            <a:spAutoFit/>
          </a:bodyPr>
          <a:lstStyle/>
          <a:p>
            <a:pPr algn="ctr"/>
            <a:r>
              <a:rPr lang="en-US" altLang="ja-JP" dirty="0">
                <a:effectLst>
                  <a:glow rad="127000">
                    <a:schemeClr val="bg1"/>
                  </a:glow>
                </a:effectLst>
                <a:latin typeface="Arial" panose="020B0604020202020204" pitchFamily="34" charset="0"/>
                <a:cs typeface="Arial" panose="020B0604020202020204" pitchFamily="34" charset="0"/>
              </a:rPr>
              <a:t>(Electrical current)</a:t>
            </a:r>
          </a:p>
        </p:txBody>
      </p:sp>
      <p:pic>
        <p:nvPicPr>
          <p:cNvPr id="115" name="Picture 17" descr="A close-up of a grey surface&#10;&#10;Description automatically generated">
            <a:extLst>
              <a:ext uri="{FF2B5EF4-FFF2-40B4-BE49-F238E27FC236}">
                <a16:creationId xmlns:a16="http://schemas.microsoft.com/office/drawing/2014/main" id="{8C10EB55-A4AF-BBEC-7C2A-BC946A814CA7}"/>
              </a:ext>
            </a:extLst>
          </p:cNvPr>
          <p:cNvPicPr>
            <a:picLocks noChangeAspect="1"/>
          </p:cNvPicPr>
          <p:nvPr/>
        </p:nvPicPr>
        <p:blipFill>
          <a:blip r:embed="rId3" cstate="hqprint">
            <a:extLst>
              <a:ext uri="{28A0092B-C50C-407E-A947-70E740481C1C}">
                <a14:useLocalDpi xmlns:a14="http://schemas.microsoft.com/office/drawing/2010/main" val="0"/>
              </a:ext>
            </a:extLst>
          </a:blip>
          <a:srcRect b="5905"/>
          <a:stretch/>
        </p:blipFill>
        <p:spPr>
          <a:xfrm>
            <a:off x="569516" y="2044923"/>
            <a:ext cx="2994041" cy="2253792"/>
          </a:xfrm>
          <a:prstGeom prst="rect">
            <a:avLst/>
          </a:prstGeom>
        </p:spPr>
      </p:pic>
      <p:sp>
        <p:nvSpPr>
          <p:cNvPr id="116" name="TextBox 12">
            <a:extLst>
              <a:ext uri="{FF2B5EF4-FFF2-40B4-BE49-F238E27FC236}">
                <a16:creationId xmlns:a16="http://schemas.microsoft.com/office/drawing/2014/main" id="{82D6AD45-CCFD-D4AB-770D-FE31696E1B69}"/>
              </a:ext>
            </a:extLst>
          </p:cNvPr>
          <p:cNvSpPr txBox="1"/>
          <p:nvPr/>
        </p:nvSpPr>
        <p:spPr>
          <a:xfrm>
            <a:off x="1980418" y="1718133"/>
            <a:ext cx="865933" cy="307777"/>
          </a:xfrm>
          <a:prstGeom prst="rect">
            <a:avLst/>
          </a:prstGeom>
          <a:noFill/>
        </p:spPr>
        <p:txBody>
          <a:bodyPr wrap="square" rtlCol="0">
            <a:spAutoFit/>
          </a:bodyPr>
          <a:lstStyle/>
          <a:p>
            <a:r>
              <a:rPr lang="en-US" sz="1400" b="1" dirty="0">
                <a:solidFill>
                  <a:schemeClr val="bg1">
                    <a:lumMod val="65000"/>
                  </a:schemeClr>
                </a:solidFill>
                <a:latin typeface="Arial" panose="020B0604020202020204" pitchFamily="34" charset="0"/>
                <a:ea typeface="Calibri" panose="020F0502020204030204" pitchFamily="34" charset="0"/>
                <a:cs typeface="Arial" panose="020B0604020202020204" pitchFamily="34" charset="0"/>
              </a:rPr>
              <a:t>Cavity</a:t>
            </a:r>
          </a:p>
        </p:txBody>
      </p:sp>
      <p:cxnSp>
        <p:nvCxnSpPr>
          <p:cNvPr id="117" name="Straight Arrow Connector 13">
            <a:extLst>
              <a:ext uri="{FF2B5EF4-FFF2-40B4-BE49-F238E27FC236}">
                <a16:creationId xmlns:a16="http://schemas.microsoft.com/office/drawing/2014/main" id="{3F870F51-825B-648F-786C-525102980DBD}"/>
              </a:ext>
            </a:extLst>
          </p:cNvPr>
          <p:cNvCxnSpPr>
            <a:cxnSpLocks/>
          </p:cNvCxnSpPr>
          <p:nvPr/>
        </p:nvCxnSpPr>
        <p:spPr>
          <a:xfrm>
            <a:off x="2390093" y="2000124"/>
            <a:ext cx="204815" cy="269765"/>
          </a:xfrm>
          <a:prstGeom prst="straightConnector1">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8" name="Straight Connector 20">
            <a:extLst>
              <a:ext uri="{FF2B5EF4-FFF2-40B4-BE49-F238E27FC236}">
                <a16:creationId xmlns:a16="http://schemas.microsoft.com/office/drawing/2014/main" id="{9E20A190-4923-EE56-0916-C6F2976647AA}"/>
              </a:ext>
            </a:extLst>
          </p:cNvPr>
          <p:cNvCxnSpPr>
            <a:cxnSpLocks/>
          </p:cNvCxnSpPr>
          <p:nvPr/>
        </p:nvCxnSpPr>
        <p:spPr>
          <a:xfrm>
            <a:off x="579790" y="1912792"/>
            <a:ext cx="3200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TextBox 12">
            <a:extLst>
              <a:ext uri="{FF2B5EF4-FFF2-40B4-BE49-F238E27FC236}">
                <a16:creationId xmlns:a16="http://schemas.microsoft.com/office/drawing/2014/main" id="{EB818389-2A45-8158-78BE-E2AE59853239}"/>
              </a:ext>
            </a:extLst>
          </p:cNvPr>
          <p:cNvSpPr txBox="1"/>
          <p:nvPr/>
        </p:nvSpPr>
        <p:spPr>
          <a:xfrm>
            <a:off x="882479" y="1722871"/>
            <a:ext cx="865933" cy="338554"/>
          </a:xfrm>
          <a:prstGeom prst="rect">
            <a:avLst/>
          </a:prstGeom>
          <a:noFill/>
        </p:spPr>
        <p:txBody>
          <a:bodyPr wrap="square" rtlCol="0">
            <a:spAutoFit/>
          </a:bodyPr>
          <a:lstStyle/>
          <a:p>
            <a:r>
              <a:rPr lang="en-US" sz="1600" b="1" dirty="0">
                <a:solidFill>
                  <a:schemeClr val="bg1">
                    <a:lumMod val="65000"/>
                  </a:schemeClr>
                </a:solidFill>
                <a:latin typeface="Arial" panose="020B0604020202020204" pitchFamily="34" charset="0"/>
                <a:ea typeface="Calibri" panose="020F0502020204030204" pitchFamily="34" charset="0"/>
                <a:cs typeface="Arial" panose="020B0604020202020204" pitchFamily="34" charset="0"/>
              </a:rPr>
              <a:t>50 </a:t>
            </a:r>
            <a:r>
              <a:rPr lang="el-GR" sz="1600" b="1" dirty="0">
                <a:solidFill>
                  <a:schemeClr val="bg1">
                    <a:lumMod val="65000"/>
                  </a:schemeClr>
                </a:solidFill>
                <a:latin typeface="Arial" panose="020B0604020202020204" pitchFamily="34" charset="0"/>
                <a:ea typeface="Calibri" panose="020F0502020204030204" pitchFamily="34" charset="0"/>
                <a:cs typeface="Arial" panose="020B0604020202020204" pitchFamily="34" charset="0"/>
              </a:rPr>
              <a:t>μ</a:t>
            </a:r>
            <a:r>
              <a:rPr lang="en-US" sz="1600" b="1" dirty="0">
                <a:solidFill>
                  <a:schemeClr val="bg1">
                    <a:lumMod val="65000"/>
                  </a:schemeClr>
                </a:solidFill>
                <a:latin typeface="Arial" panose="020B0604020202020204" pitchFamily="34" charset="0"/>
                <a:ea typeface="Calibri" panose="020F0502020204030204" pitchFamily="34" charset="0"/>
                <a:cs typeface="Arial" panose="020B0604020202020204" pitchFamily="34" charset="0"/>
              </a:rPr>
              <a:t>m</a:t>
            </a:r>
          </a:p>
        </p:txBody>
      </p:sp>
      <p:grpSp>
        <p:nvGrpSpPr>
          <p:cNvPr id="121" name="Group 39">
            <a:extLst>
              <a:ext uri="{FF2B5EF4-FFF2-40B4-BE49-F238E27FC236}">
                <a16:creationId xmlns:a16="http://schemas.microsoft.com/office/drawing/2014/main" id="{D7C7787E-FB44-CAC9-A5CA-86D71BBC7A21}"/>
              </a:ext>
            </a:extLst>
          </p:cNvPr>
          <p:cNvGrpSpPr/>
          <p:nvPr/>
        </p:nvGrpSpPr>
        <p:grpSpPr>
          <a:xfrm>
            <a:off x="8188195" y="1722871"/>
            <a:ext cx="2898018" cy="2491375"/>
            <a:chOff x="143666" y="978621"/>
            <a:chExt cx="2734935" cy="2351175"/>
          </a:xfrm>
        </p:grpSpPr>
        <p:pic>
          <p:nvPicPr>
            <p:cNvPr id="122" name="Picture 30" descr="A close-up of a microscope&#10;&#10;Description automatically generated">
              <a:extLst>
                <a:ext uri="{FF2B5EF4-FFF2-40B4-BE49-F238E27FC236}">
                  <a16:creationId xmlns:a16="http://schemas.microsoft.com/office/drawing/2014/main" id="{4B8CB8B4-FFF8-2A87-11D6-07B20DFF8010}"/>
                </a:ext>
              </a:extLst>
            </p:cNvPr>
            <p:cNvPicPr>
              <a:picLocks noChangeAspect="1"/>
            </p:cNvPicPr>
            <p:nvPr/>
          </p:nvPicPr>
          <p:blipFill>
            <a:blip r:embed="rId4" cstate="hqprint">
              <a:extLst>
                <a:ext uri="{28A0092B-C50C-407E-A947-70E740481C1C}">
                  <a14:useLocalDpi xmlns:a14="http://schemas.microsoft.com/office/drawing/2010/main" val="0"/>
                </a:ext>
              </a:extLst>
            </a:blip>
            <a:srcRect b="5746"/>
            <a:stretch/>
          </p:blipFill>
          <p:spPr>
            <a:xfrm>
              <a:off x="143666" y="1267578"/>
              <a:ext cx="2734935" cy="2062218"/>
            </a:xfrm>
            <a:prstGeom prst="rect">
              <a:avLst/>
            </a:prstGeom>
          </p:spPr>
        </p:pic>
        <p:cxnSp>
          <p:nvCxnSpPr>
            <p:cNvPr id="123" name="Straight Connector 37">
              <a:extLst>
                <a:ext uri="{FF2B5EF4-FFF2-40B4-BE49-F238E27FC236}">
                  <a16:creationId xmlns:a16="http://schemas.microsoft.com/office/drawing/2014/main" id="{8C0708DA-BC03-C84B-9553-B789E23A68D2}"/>
                </a:ext>
              </a:extLst>
            </p:cNvPr>
            <p:cNvCxnSpPr/>
            <p:nvPr/>
          </p:nvCxnSpPr>
          <p:spPr>
            <a:xfrm>
              <a:off x="143666" y="1142822"/>
              <a:ext cx="228600" cy="0"/>
            </a:xfrm>
            <a:prstGeom prst="line">
              <a:avLst/>
            </a:prstGeom>
            <a:ln w="57150"/>
          </p:spPr>
          <p:style>
            <a:lnRef idx="1">
              <a:schemeClr val="dk1"/>
            </a:lnRef>
            <a:fillRef idx="0">
              <a:schemeClr val="dk1"/>
            </a:fillRef>
            <a:effectRef idx="0">
              <a:schemeClr val="dk1"/>
            </a:effectRef>
            <a:fontRef idx="minor">
              <a:schemeClr val="tx1"/>
            </a:fontRef>
          </p:style>
        </p:cxnSp>
        <p:sp>
          <p:nvSpPr>
            <p:cNvPr id="124" name="TextBox 12">
              <a:extLst>
                <a:ext uri="{FF2B5EF4-FFF2-40B4-BE49-F238E27FC236}">
                  <a16:creationId xmlns:a16="http://schemas.microsoft.com/office/drawing/2014/main" id="{64CAC019-FDFE-1548-1D9C-F60F637128F2}"/>
                </a:ext>
              </a:extLst>
            </p:cNvPr>
            <p:cNvSpPr txBox="1"/>
            <p:nvPr/>
          </p:nvSpPr>
          <p:spPr>
            <a:xfrm>
              <a:off x="346334" y="978621"/>
              <a:ext cx="707410" cy="307777"/>
            </a:xfrm>
            <a:prstGeom prst="rect">
              <a:avLst/>
            </a:prstGeom>
            <a:noFill/>
          </p:spPr>
          <p:txBody>
            <a:bodyPr wrap="square" rtlCol="0">
              <a:spAutoFit/>
            </a:bodyPr>
            <a:lstStyle/>
            <a:p>
              <a:r>
                <a:rPr lang="en-US" sz="1400" b="1" dirty="0">
                  <a:latin typeface="Arial" panose="020B0604020202020204" pitchFamily="34" charset="0"/>
                  <a:ea typeface="Calibri" panose="020F0502020204030204" pitchFamily="34" charset="0"/>
                  <a:cs typeface="Arial" panose="020B0604020202020204" pitchFamily="34" charset="0"/>
                </a:rPr>
                <a:t>1 </a:t>
              </a:r>
              <a:r>
                <a:rPr lang="el-GR" sz="1400" b="1" dirty="0">
                  <a:latin typeface="Arial" panose="020B0604020202020204" pitchFamily="34" charset="0"/>
                  <a:ea typeface="Calibri" panose="020F0502020204030204" pitchFamily="34" charset="0"/>
                  <a:cs typeface="Arial" panose="020B0604020202020204" pitchFamily="34" charset="0"/>
                </a:rPr>
                <a:t>μ</a:t>
              </a:r>
              <a:r>
                <a:rPr lang="en-US" sz="1400" b="1" dirty="0">
                  <a:latin typeface="Arial" panose="020B0604020202020204" pitchFamily="34" charset="0"/>
                  <a:ea typeface="Calibri" panose="020F0502020204030204" pitchFamily="34" charset="0"/>
                  <a:cs typeface="Arial" panose="020B0604020202020204" pitchFamily="34" charset="0"/>
                </a:rPr>
                <a:t>m</a:t>
              </a:r>
            </a:p>
          </p:txBody>
        </p:sp>
      </p:grpSp>
      <p:sp>
        <p:nvSpPr>
          <p:cNvPr id="125" name="正方形/長方形 124">
            <a:extLst>
              <a:ext uri="{FF2B5EF4-FFF2-40B4-BE49-F238E27FC236}">
                <a16:creationId xmlns:a16="http://schemas.microsoft.com/office/drawing/2014/main" id="{725CDA09-D45C-41F8-9B8F-8947BFE4BAAA}"/>
              </a:ext>
            </a:extLst>
          </p:cNvPr>
          <p:cNvSpPr/>
          <p:nvPr/>
        </p:nvSpPr>
        <p:spPr>
          <a:xfrm>
            <a:off x="2594908" y="5015183"/>
            <a:ext cx="7968582" cy="954107"/>
          </a:xfrm>
          <a:prstGeom prst="rect">
            <a:avLst/>
          </a:prstGeom>
        </p:spPr>
        <p:txBody>
          <a:bodyPr wrap="square">
            <a:spAutoFit/>
          </a:bodyPr>
          <a:lstStyle/>
          <a:p>
            <a:pPr marL="342900" indent="-342900">
              <a:buFont typeface="Wingdings" panose="05000000000000000000" pitchFamily="2" charset="2"/>
              <a:buChar char="Ø"/>
            </a:pPr>
            <a:r>
              <a:rPr kumimoji="1" lang="en-US" altLang="ja-JP" sz="2800" dirty="0">
                <a:solidFill>
                  <a:schemeClr val="bg1">
                    <a:lumMod val="65000"/>
                  </a:schemeClr>
                </a:solidFill>
                <a:latin typeface="Arial" panose="020B0604020202020204" pitchFamily="34" charset="0"/>
                <a:cs typeface="Arial" panose="020B0604020202020204" pitchFamily="34" charset="0"/>
              </a:rPr>
              <a:t>The 304 specimens installed in upstream and downstream revealed different morphology.</a:t>
            </a:r>
          </a:p>
        </p:txBody>
      </p:sp>
      <p:sp>
        <p:nvSpPr>
          <p:cNvPr id="58" name="TextBox 157">
            <a:extLst>
              <a:ext uri="{FF2B5EF4-FFF2-40B4-BE49-F238E27FC236}">
                <a16:creationId xmlns:a16="http://schemas.microsoft.com/office/drawing/2014/main" id="{E00F55A0-52F4-48B0-A17E-5F753A268A53}"/>
              </a:ext>
            </a:extLst>
          </p:cNvPr>
          <p:cNvSpPr txBox="1"/>
          <p:nvPr/>
        </p:nvSpPr>
        <p:spPr>
          <a:xfrm>
            <a:off x="202966" y="4374054"/>
            <a:ext cx="3911105" cy="523220"/>
          </a:xfrm>
          <a:prstGeom prst="rect">
            <a:avLst/>
          </a:prstGeom>
          <a:noFill/>
        </p:spPr>
        <p:txBody>
          <a:bodyPr wrap="square" rtlCol="0">
            <a:spAutoFit/>
          </a:bodyPr>
          <a:lstStyle/>
          <a:p>
            <a:r>
              <a:rPr lang="en-US" sz="1400" b="1" dirty="0">
                <a:solidFill>
                  <a:schemeClr val="bg1">
                    <a:lumMod val="65000"/>
                  </a:schemeClr>
                </a:solidFill>
                <a:effectLst>
                  <a:glow rad="127000">
                    <a:schemeClr val="bg1"/>
                  </a:glow>
                </a:effectLst>
                <a:latin typeface="Arial" panose="020B0604020202020204" pitchFamily="34" charset="0"/>
                <a:cs typeface="Arial" panose="020B0604020202020204" pitchFamily="34" charset="0"/>
              </a:rPr>
              <a:t>Fig. 4 Dimple-like structure on 304 specimen installed in electron downstream</a:t>
            </a:r>
          </a:p>
        </p:txBody>
      </p:sp>
      <p:sp>
        <p:nvSpPr>
          <p:cNvPr id="59" name="TextBox 157">
            <a:extLst>
              <a:ext uri="{FF2B5EF4-FFF2-40B4-BE49-F238E27FC236}">
                <a16:creationId xmlns:a16="http://schemas.microsoft.com/office/drawing/2014/main" id="{E00F55A0-52F4-48B0-A17E-5F753A268A53}"/>
              </a:ext>
            </a:extLst>
          </p:cNvPr>
          <p:cNvSpPr txBox="1"/>
          <p:nvPr/>
        </p:nvSpPr>
        <p:spPr>
          <a:xfrm>
            <a:off x="8007522" y="4310900"/>
            <a:ext cx="3930478" cy="584775"/>
          </a:xfrm>
          <a:prstGeom prst="rect">
            <a:avLst/>
          </a:prstGeom>
          <a:noFill/>
        </p:spPr>
        <p:txBody>
          <a:bodyPr wrap="square" rtlCol="0">
            <a:spAutoFit/>
          </a:bodyPr>
          <a:lstStyle/>
          <a:p>
            <a:r>
              <a:rPr lang="en-US" sz="1600" b="1" dirty="0">
                <a:effectLst>
                  <a:glow rad="127000">
                    <a:schemeClr val="bg1"/>
                  </a:glow>
                </a:effectLst>
                <a:latin typeface="Arial" panose="020B0604020202020204" pitchFamily="34" charset="0"/>
                <a:cs typeface="Arial" panose="020B0604020202020204" pitchFamily="34" charset="0"/>
              </a:rPr>
              <a:t>Fig. 5 Precipitations on 304 specimen installed in electron upstream</a:t>
            </a:r>
          </a:p>
        </p:txBody>
      </p:sp>
      <p:sp>
        <p:nvSpPr>
          <p:cNvPr id="60" name="正方形/長方形 59">
            <a:extLst>
              <a:ext uri="{FF2B5EF4-FFF2-40B4-BE49-F238E27FC236}">
                <a16:creationId xmlns:a16="http://schemas.microsoft.com/office/drawing/2014/main" id="{725CDA09-D45C-41F8-9B8F-8947BFE4BAAA}"/>
              </a:ext>
            </a:extLst>
          </p:cNvPr>
          <p:cNvSpPr/>
          <p:nvPr/>
        </p:nvSpPr>
        <p:spPr>
          <a:xfrm>
            <a:off x="1748412" y="5936394"/>
            <a:ext cx="8074731" cy="830997"/>
          </a:xfrm>
          <a:prstGeom prst="rect">
            <a:avLst/>
          </a:prstGeom>
        </p:spPr>
        <p:txBody>
          <a:bodyPr wrap="square">
            <a:spAutoFit/>
          </a:bodyPr>
          <a:lstStyle/>
          <a:p>
            <a:r>
              <a:rPr kumimoji="1" lang="en-US" altLang="ja-JP" sz="2400" b="1" dirty="0">
                <a:latin typeface="Arial" panose="020B0604020202020204" pitchFamily="34" charset="0"/>
                <a:cs typeface="Arial" panose="020B0604020202020204" pitchFamily="34" charset="0"/>
              </a:rPr>
              <a:t>The morphology of the specimen installed </a:t>
            </a:r>
          </a:p>
          <a:p>
            <a:r>
              <a:rPr kumimoji="1" lang="en-US" altLang="ja-JP" sz="2400" b="1" dirty="0">
                <a:latin typeface="Arial" panose="020B0604020202020204" pitchFamily="34" charset="0"/>
                <a:cs typeface="Arial" panose="020B0604020202020204" pitchFamily="34" charset="0"/>
              </a:rPr>
              <a:t>in electron upstream side is explained in next slide.</a:t>
            </a:r>
          </a:p>
        </p:txBody>
      </p:sp>
    </p:spTree>
    <p:extLst>
      <p:ext uri="{BB962C8B-B14F-4D97-AF65-F5344CB8AC3E}">
        <p14:creationId xmlns:p14="http://schemas.microsoft.com/office/powerpoint/2010/main" val="690408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19346</TotalTime>
  <Words>2168</Words>
  <Application>Microsoft Office PowerPoint</Application>
  <PresentationFormat>ワイド画面</PresentationFormat>
  <Paragraphs>290</Paragraphs>
  <Slides>20</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20</vt:i4>
      </vt:variant>
    </vt:vector>
  </HeadingPairs>
  <TitlesOfParts>
    <vt:vector size="28" baseType="lpstr">
      <vt:lpstr>NotoSansJP</vt:lpstr>
      <vt:lpstr>Arial</vt:lpstr>
      <vt:lpstr>Calibri</vt:lpstr>
      <vt:lpstr>Calibri Light</vt:lpstr>
      <vt:lpstr>Cambria Math</vt:lpstr>
      <vt:lpstr>Segoe UI</vt:lpstr>
      <vt:lpstr>Wingdings</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Electromigration in Liquid Lead</dc:title>
  <dc:creator>Ozys Xavertoz</dc:creator>
  <cp:lastModifiedBy>嘉規 北村</cp:lastModifiedBy>
  <cp:revision>111</cp:revision>
  <dcterms:created xsi:type="dcterms:W3CDTF">2023-06-26T08:25:36Z</dcterms:created>
  <dcterms:modified xsi:type="dcterms:W3CDTF">2024-10-31T06:51:06Z</dcterms:modified>
</cp:coreProperties>
</file>