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91" r:id="rId6"/>
    <p:sldId id="3053" r:id="rId7"/>
    <p:sldId id="5792" r:id="rId8"/>
    <p:sldId id="5738" r:id="rId9"/>
    <p:sldId id="5799" r:id="rId10"/>
    <p:sldId id="5740" r:id="rId11"/>
    <p:sldId id="2761" r:id="rId12"/>
    <p:sldId id="5741" r:id="rId13"/>
    <p:sldId id="5759" r:id="rId14"/>
    <p:sldId id="5765" r:id="rId15"/>
    <p:sldId id="2742" r:id="rId16"/>
    <p:sldId id="5737" r:id="rId17"/>
    <p:sldId id="5762" r:id="rId18"/>
    <p:sldId id="5787" r:id="rId19"/>
    <p:sldId id="5789" r:id="rId20"/>
    <p:sldId id="3065" r:id="rId21"/>
    <p:sldId id="308" r:id="rId22"/>
    <p:sldId id="2690" r:id="rId23"/>
    <p:sldId id="269" r:id="rId24"/>
    <p:sldId id="5791" r:id="rId25"/>
    <p:sldId id="5796" r:id="rId2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26EA5E-6F12-4C92-9C50-FDD61DB4CC72}" v="57" dt="2024-10-23T15:48:51.7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92" autoAdjust="0"/>
    <p:restoredTop sz="92965" autoAdjust="0"/>
  </p:normalViewPr>
  <p:slideViewPr>
    <p:cSldViewPr snapToGrid="0" showGuides="1">
      <p:cViewPr varScale="1">
        <p:scale>
          <a:sx n="145" d="100"/>
          <a:sy n="145" d="100"/>
        </p:scale>
        <p:origin x="133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10/24/2024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90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2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diffusion band of ≈ 7 µm that is being evaluated in the SEM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B8D7-35D5-45CF-90E8-5DF5C3F2AE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2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  <a:prstGeom prst="rect">
            <a:avLst/>
          </a:prstGeo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Status of the STS Target Segment Manufacturing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5" y="3011891"/>
            <a:ext cx="11111623" cy="2028101"/>
          </a:xfrm>
        </p:spPr>
        <p:txBody>
          <a:bodyPr/>
          <a:lstStyle/>
          <a:p>
            <a:r>
              <a:rPr lang="en-US" dirty="0">
                <a:latin typeface="Century Gothic"/>
                <a:cs typeface="Arial"/>
              </a:rPr>
              <a:t>Justin Mach</a:t>
            </a:r>
            <a:br>
              <a:rPr lang="en-US" dirty="0"/>
            </a:br>
            <a:r>
              <a:rPr lang="en-US" dirty="0">
                <a:latin typeface="Century Gothic"/>
                <a:cs typeface="Arial"/>
              </a:rPr>
              <a:t>Senior Target Systems R&amp;D Engineer</a:t>
            </a:r>
          </a:p>
          <a:p>
            <a:r>
              <a:rPr lang="en-US" dirty="0"/>
              <a:t>with Aaron Jacques, Yongjoong Lee, Joel Montross, Thomas Muth, Joseph Tipton</a:t>
            </a:r>
          </a:p>
          <a:p>
            <a:r>
              <a:rPr lang="en-US" dirty="0">
                <a:latin typeface="Century Gothic"/>
                <a:cs typeface="Arial"/>
              </a:rPr>
              <a:t>October 28</a:t>
            </a:r>
            <a:r>
              <a:rPr lang="en-US" baseline="30000" dirty="0">
                <a:latin typeface="Century Gothic"/>
                <a:cs typeface="Arial"/>
              </a:rPr>
              <a:t>th</a:t>
            </a:r>
            <a:r>
              <a:rPr lang="en-US" dirty="0">
                <a:latin typeface="Century Gothic"/>
                <a:cs typeface="Arial"/>
              </a:rPr>
              <a:t> – November 2</a:t>
            </a:r>
            <a:r>
              <a:rPr lang="en-US" baseline="30000" dirty="0">
                <a:latin typeface="Century Gothic"/>
                <a:cs typeface="Arial"/>
              </a:rPr>
              <a:t>nd</a:t>
            </a:r>
            <a:r>
              <a:rPr lang="en-US" dirty="0">
                <a:latin typeface="Century Gothic"/>
                <a:cs typeface="Arial"/>
              </a:rPr>
              <a:t>, 2024</a:t>
            </a:r>
          </a:p>
          <a:p>
            <a:r>
              <a:rPr lang="en-US" dirty="0">
                <a:latin typeface="Century Gothic"/>
                <a:cs typeface="Arial"/>
              </a:rPr>
              <a:t>16</a:t>
            </a:r>
            <a:r>
              <a:rPr lang="en-US" baseline="30000" dirty="0">
                <a:latin typeface="Century Gothic"/>
                <a:cs typeface="Arial"/>
              </a:rPr>
              <a:t>th</a:t>
            </a:r>
            <a:r>
              <a:rPr lang="en-US" dirty="0">
                <a:latin typeface="Century Gothic"/>
                <a:cs typeface="Arial"/>
              </a:rPr>
              <a:t> International Workshop on Spallation Materials Technology, Abingdon, UK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1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0C11-E727-A956-DDE4-18166CB6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Small-scale HIP test articles – 4/7-mm Inconel shells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515F8-8A10-0FD9-F14B-766A8B7B7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59" y="809852"/>
            <a:ext cx="3201018" cy="2795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9F5385-D918-64C4-442D-7F342AAC9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088" y="824922"/>
            <a:ext cx="4567787" cy="5448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0A93B-B8C4-BE43-316D-BC51C96851AE}"/>
              </a:ext>
            </a:extLst>
          </p:cNvPr>
          <p:cNvSpPr txBox="1"/>
          <p:nvPr/>
        </p:nvSpPr>
        <p:spPr>
          <a:xfrm>
            <a:off x="1443765" y="3584573"/>
            <a:ext cx="129394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Piece parts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3DFDE-6553-1A7E-C6DE-419FE33CB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272" y="824922"/>
            <a:ext cx="2036686" cy="2792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237655-02AC-9B76-ED85-3F2783200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59" y="3977364"/>
            <a:ext cx="5268323" cy="2321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845A3-60A4-6AD4-B52B-35D7EB729D16}"/>
              </a:ext>
            </a:extLst>
          </p:cNvPr>
          <p:cNvSpPr txBox="1"/>
          <p:nvPr/>
        </p:nvSpPr>
        <p:spPr>
          <a:xfrm>
            <a:off x="1559983" y="6298442"/>
            <a:ext cx="657263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EB weld development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(note: tungsten core not used, copper buckled during assembly)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C9509-89BD-097F-3DF0-81791D01D239}"/>
              </a:ext>
            </a:extLst>
          </p:cNvPr>
          <p:cNvSpPr txBox="1"/>
          <p:nvPr/>
        </p:nvSpPr>
        <p:spPr>
          <a:xfrm>
            <a:off x="4545752" y="3605590"/>
            <a:ext cx="8787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Pre-HIP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4F219-C2CC-6162-799C-BFDFF4ABEA81}"/>
              </a:ext>
            </a:extLst>
          </p:cNvPr>
          <p:cNvSpPr txBox="1"/>
          <p:nvPr/>
        </p:nvSpPr>
        <p:spPr>
          <a:xfrm>
            <a:off x="8741555" y="6298442"/>
            <a:ext cx="96693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Post-HIP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D7A856-8E7B-289A-3AAF-80CCEEC20A6A}"/>
              </a:ext>
            </a:extLst>
          </p:cNvPr>
          <p:cNvCxnSpPr>
            <a:cxnSpLocks/>
          </p:cNvCxnSpPr>
          <p:nvPr/>
        </p:nvCxnSpPr>
        <p:spPr>
          <a:xfrm flipV="1">
            <a:off x="9187058" y="2595093"/>
            <a:ext cx="0" cy="3625403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74CC17-A396-AEF9-12C2-830D9DA109E1}"/>
              </a:ext>
            </a:extLst>
          </p:cNvPr>
          <p:cNvSpPr txBox="1"/>
          <p:nvPr/>
        </p:nvSpPr>
        <p:spPr>
          <a:xfrm>
            <a:off x="9273111" y="4093862"/>
            <a:ext cx="1185339" cy="313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60-66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4D6FD0-A8DA-7894-5668-56A99D064440}"/>
              </a:ext>
            </a:extLst>
          </p:cNvPr>
          <p:cNvSpPr txBox="1"/>
          <p:nvPr/>
        </p:nvSpPr>
        <p:spPr>
          <a:xfrm>
            <a:off x="815147" y="1862317"/>
            <a:ext cx="96213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7 mm shell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05442-9626-C873-5E3E-CF32B262ADF4}"/>
              </a:ext>
            </a:extLst>
          </p:cNvPr>
          <p:cNvSpPr txBox="1"/>
          <p:nvPr/>
        </p:nvSpPr>
        <p:spPr>
          <a:xfrm>
            <a:off x="1849875" y="911474"/>
            <a:ext cx="822661" cy="258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/>
              <a:t>tungsten</a:t>
            </a:r>
            <a:endParaRPr lang="en-US" sz="1200" b="1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966252-CF99-5981-8AEB-31F8A7C40D5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672536" y="1040740"/>
            <a:ext cx="352025" cy="0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0DCD22-761C-1AE2-050E-A57F6FD7EF9D}"/>
              </a:ext>
            </a:extLst>
          </p:cNvPr>
          <p:cNvSpPr txBox="1"/>
          <p:nvPr/>
        </p:nvSpPr>
        <p:spPr>
          <a:xfrm>
            <a:off x="351089" y="912779"/>
            <a:ext cx="1047082" cy="258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/>
              <a:t>Inconel 718</a:t>
            </a:r>
            <a:endParaRPr lang="en-US" sz="1200" b="1" dirty="0">
              <a:latin typeface="+mn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B14547-C234-D6C2-9E09-88D04836C5EC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874630" y="1171311"/>
            <a:ext cx="0" cy="294540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27C4286-6FBF-0849-EE3E-744248F68144}"/>
              </a:ext>
            </a:extLst>
          </p:cNvPr>
          <p:cNvSpPr txBox="1"/>
          <p:nvPr/>
        </p:nvSpPr>
        <p:spPr>
          <a:xfrm>
            <a:off x="1559983" y="3014895"/>
            <a:ext cx="1200970" cy="258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/>
              <a:t>OFHC copper</a:t>
            </a:r>
            <a:endParaRPr 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386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1743F-CD4E-94E2-AE56-8B4CFA86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757130"/>
          </a:xfrm>
        </p:spPr>
        <p:txBody>
          <a:bodyPr/>
          <a:lstStyle/>
          <a:p>
            <a:r>
              <a:rPr lang="en-US" sz="2400" dirty="0"/>
              <a:t>Typical HIP cycle – 950 °C, 200-300 MPa, 2.5 hour hold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B0C63-8AD1-3173-A5A1-32AE0E95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4138" y="976791"/>
            <a:ext cx="7723724" cy="5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97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ntainer, plastic, close&#10;&#10;Description automatically generated">
            <a:extLst>
              <a:ext uri="{FF2B5EF4-FFF2-40B4-BE49-F238E27FC236}">
                <a16:creationId xmlns:a16="http://schemas.microsoft.com/office/drawing/2014/main" id="{651138FF-4EBA-6D7F-35C6-D091F46C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759" y="809851"/>
            <a:ext cx="6643349" cy="44288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40AB530-B521-350C-3910-C28B3C7A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24732"/>
          </a:xfrm>
        </p:spPr>
        <p:txBody>
          <a:bodyPr/>
          <a:lstStyle/>
          <a:p>
            <a:r>
              <a:rPr lang="en-US" sz="2400" dirty="0"/>
              <a:t>Mk1 4-mm thick Inconel – 1</a:t>
            </a:r>
            <a:r>
              <a:rPr lang="en-US" sz="2400" baseline="30000" dirty="0"/>
              <a:t>st</a:t>
            </a:r>
            <a:r>
              <a:rPr lang="en-US" sz="2400" dirty="0"/>
              <a:t> cut reveals a mechanically tight structure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F850BC-4844-8F6D-D840-AE7B6743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62450" y="936611"/>
            <a:ext cx="3361153" cy="4348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252BA0-E741-4BB5-E03E-8D000159753D}"/>
              </a:ext>
            </a:extLst>
          </p:cNvPr>
          <p:cNvSpPr txBox="1"/>
          <p:nvPr/>
        </p:nvSpPr>
        <p:spPr>
          <a:xfrm>
            <a:off x="429768" y="876768"/>
            <a:ext cx="2232858" cy="757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oblique cut angle to reduce damage from sectioning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CB3BAF-1A26-AC82-75B0-3B2A0A529770}"/>
              </a:ext>
            </a:extLst>
          </p:cNvPr>
          <p:cNvSpPr/>
          <p:nvPr/>
        </p:nvSpPr>
        <p:spPr>
          <a:xfrm rot="16200000">
            <a:off x="9570019" y="3184525"/>
            <a:ext cx="2255192" cy="488951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68B3D-C622-E7DC-27E8-92FEA5DB9935}"/>
              </a:ext>
            </a:extLst>
          </p:cNvPr>
          <p:cNvSpPr txBox="1"/>
          <p:nvPr/>
        </p:nvSpPr>
        <p:spPr>
          <a:xfrm>
            <a:off x="8688459" y="5327448"/>
            <a:ext cx="3164649" cy="2862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Tungsten damage from sectioning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94293-7754-FB04-5200-3044BB682455}"/>
              </a:ext>
            </a:extLst>
          </p:cNvPr>
          <p:cNvSpPr txBox="1"/>
          <p:nvPr/>
        </p:nvSpPr>
        <p:spPr>
          <a:xfrm>
            <a:off x="448558" y="5197428"/>
            <a:ext cx="11404550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Initial observations: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Appears m</a:t>
            </a:r>
            <a:r>
              <a:rPr lang="en-US" sz="1600" dirty="0">
                <a:latin typeface="+mn-lt"/>
              </a:rPr>
              <a:t>echanically tight everywhere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Inconel/copper </a:t>
            </a:r>
            <a:r>
              <a:rPr lang="en-US" sz="1600" dirty="0"/>
              <a:t>appear well bonded</a:t>
            </a:r>
            <a:endParaRPr lang="en-US" sz="16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Tungsten cracking caused by sectioning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+mn-lt"/>
              </a:rPr>
              <a:t> residual stress relaxation and redistribution upon cutting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Expectations from simulation predictions correspond to failure location and direction</a:t>
            </a:r>
            <a:endParaRPr lang="en-US" sz="16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CFF0D-D73F-5E0A-FC24-D8DC906BCFA9}"/>
              </a:ext>
            </a:extLst>
          </p:cNvPr>
          <p:cNvSpPr txBox="1"/>
          <p:nvPr/>
        </p:nvSpPr>
        <p:spPr>
          <a:xfrm>
            <a:off x="6895358" y="4234524"/>
            <a:ext cx="822661" cy="258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tungsten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FD76E-039E-47B7-122F-831C8B962473}"/>
              </a:ext>
            </a:extLst>
          </p:cNvPr>
          <p:cNvSpPr txBox="1"/>
          <p:nvPr/>
        </p:nvSpPr>
        <p:spPr>
          <a:xfrm>
            <a:off x="6785913" y="4930973"/>
            <a:ext cx="1047082" cy="258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718 Inconel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A16BE-5ED0-C27D-10D2-D48B567620EF}"/>
              </a:ext>
            </a:extLst>
          </p:cNvPr>
          <p:cNvSpPr txBox="1"/>
          <p:nvPr/>
        </p:nvSpPr>
        <p:spPr>
          <a:xfrm>
            <a:off x="6706204" y="4582806"/>
            <a:ext cx="1200970" cy="258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OFHC copper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D519E3-1F16-317E-B290-BB3AEC113325}"/>
              </a:ext>
            </a:extLst>
          </p:cNvPr>
          <p:cNvSpPr txBox="1"/>
          <p:nvPr/>
        </p:nvSpPr>
        <p:spPr>
          <a:xfrm>
            <a:off x="8531433" y="6545338"/>
            <a:ext cx="375615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(polishing and metallography in process)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16F31D-4523-76DB-3219-928684060FBB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10550769" y="4556597"/>
            <a:ext cx="146847" cy="1396595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01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plastic, close&#10;&#10;Description automatically generated">
            <a:extLst>
              <a:ext uri="{FF2B5EF4-FFF2-40B4-BE49-F238E27FC236}">
                <a16:creationId xmlns:a16="http://schemas.microsoft.com/office/drawing/2014/main" id="{6487FF7F-C955-1DF7-8700-34F2D96E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03" y="1536504"/>
            <a:ext cx="6643349" cy="4428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6303C-A13D-7854-0D9C-9486241B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1645" y="1824775"/>
            <a:ext cx="2953699" cy="40046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F35E4A-98C9-2C67-977A-9E19B4676C36}"/>
              </a:ext>
            </a:extLst>
          </p:cNvPr>
          <p:cNvSpPr/>
          <p:nvPr/>
        </p:nvSpPr>
        <p:spPr>
          <a:xfrm rot="16200000">
            <a:off x="6608668" y="4003731"/>
            <a:ext cx="2152930" cy="533108"/>
          </a:xfrm>
          <a:prstGeom prst="ellipse">
            <a:avLst/>
          </a:prstGeom>
          <a:noFill/>
          <a:ln w="1905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9A42D-640B-4062-166B-CBCA144FD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72" y="1977100"/>
            <a:ext cx="1811406" cy="3547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C1BB2-5A19-5C0E-3E90-6F4298073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346" y="1977100"/>
            <a:ext cx="1833295" cy="36210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466D22-51FA-E276-E435-8DFDB6A6D59A}"/>
              </a:ext>
            </a:extLst>
          </p:cNvPr>
          <p:cNvCxnSpPr>
            <a:cxnSpLocks/>
            <a:stCxn id="7" idx="4"/>
            <a:endCxn id="8" idx="0"/>
          </p:cNvCxnSpPr>
          <p:nvPr/>
        </p:nvCxnSpPr>
        <p:spPr>
          <a:xfrm flipV="1">
            <a:off x="7951687" y="4270284"/>
            <a:ext cx="2082798" cy="1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773C110-8FF2-47F6-3796-F2BE86CB702C}"/>
              </a:ext>
            </a:extLst>
          </p:cNvPr>
          <p:cNvSpPr/>
          <p:nvPr/>
        </p:nvSpPr>
        <p:spPr>
          <a:xfrm rot="16200000">
            <a:off x="9202495" y="4025808"/>
            <a:ext cx="2152930" cy="488951"/>
          </a:xfrm>
          <a:prstGeom prst="ellipse">
            <a:avLst/>
          </a:prstGeom>
          <a:noFill/>
          <a:ln w="1905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58866C-7DB5-2E0C-B6C5-7DB75D64BF0B}"/>
              </a:ext>
            </a:extLst>
          </p:cNvPr>
          <p:cNvCxnSpPr>
            <a:cxnSpLocks/>
          </p:cNvCxnSpPr>
          <p:nvPr/>
        </p:nvCxnSpPr>
        <p:spPr>
          <a:xfrm flipV="1">
            <a:off x="3823995" y="3235569"/>
            <a:ext cx="0" cy="716174"/>
          </a:xfrm>
          <a:prstGeom prst="straightConnector1">
            <a:avLst/>
          </a:prstGeom>
          <a:ln w="28575">
            <a:solidFill>
              <a:schemeClr val="bg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F219BD-3FE6-9101-6C19-8A0328A82318}"/>
              </a:ext>
            </a:extLst>
          </p:cNvPr>
          <p:cNvCxnSpPr/>
          <p:nvPr/>
        </p:nvCxnSpPr>
        <p:spPr>
          <a:xfrm>
            <a:off x="3823995" y="3951743"/>
            <a:ext cx="690596" cy="0"/>
          </a:xfrm>
          <a:prstGeom prst="straightConnector1">
            <a:avLst/>
          </a:prstGeom>
          <a:ln w="28575">
            <a:solidFill>
              <a:schemeClr val="bg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9B73BB-70EE-A64B-2FDC-D0D2114971E0}"/>
              </a:ext>
            </a:extLst>
          </p:cNvPr>
          <p:cNvSpPr txBox="1"/>
          <p:nvPr/>
        </p:nvSpPr>
        <p:spPr>
          <a:xfrm>
            <a:off x="3410675" y="2270490"/>
            <a:ext cx="151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In-plane of pancake forging (likely to be stronger direction)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78070-037F-443C-442A-0ED6003D6D91}"/>
              </a:ext>
            </a:extLst>
          </p:cNvPr>
          <p:cNvSpPr txBox="1"/>
          <p:nvPr/>
        </p:nvSpPr>
        <p:spPr>
          <a:xfrm>
            <a:off x="3342155" y="4092066"/>
            <a:ext cx="1654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Unconstrained (anything between forging axis and in-plane </a:t>
            </a:r>
            <a:r>
              <a:rPr lang="en-US" sz="12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 likely to be weaker direction</a:t>
            </a:r>
            <a:r>
              <a:rPr lang="en-US" sz="12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B7545D-2C61-924D-EFB9-6FDDB39AD21D}"/>
              </a:ext>
            </a:extLst>
          </p:cNvPr>
          <p:cNvSpPr/>
          <p:nvPr/>
        </p:nvSpPr>
        <p:spPr>
          <a:xfrm rot="10800000">
            <a:off x="8832979" y="1963961"/>
            <a:ext cx="1398874" cy="457095"/>
          </a:xfrm>
          <a:prstGeom prst="ellipse">
            <a:avLst/>
          </a:prstGeom>
          <a:noFill/>
          <a:ln w="1905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8A0A8B-FAE7-345E-1373-5DC38AAAA1CD}"/>
              </a:ext>
            </a:extLst>
          </p:cNvPr>
          <p:cNvSpPr/>
          <p:nvPr/>
        </p:nvSpPr>
        <p:spPr>
          <a:xfrm>
            <a:off x="6340446" y="2011242"/>
            <a:ext cx="1398875" cy="457095"/>
          </a:xfrm>
          <a:prstGeom prst="ellipse">
            <a:avLst/>
          </a:prstGeom>
          <a:noFill/>
          <a:ln w="1905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No damage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17F1B1-3102-1326-2DBB-1E1A5FEA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757130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Post-cut maximum principal stress prediction shows vertical crack / damage away from W-Cu interface most likely </a:t>
            </a:r>
            <a:r>
              <a:rPr lang="en-US" sz="2400" dirty="0">
                <a:latin typeface="+mn-lt"/>
                <a:sym typeface="Wingdings" panose="05000000000000000000" pitchFamily="2" charset="2"/>
              </a:rPr>
              <a:t> prediction matches behavior</a:t>
            </a:r>
            <a:endParaRPr lang="en-US" sz="2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FA07EB-219F-C153-D862-6760DF4BBC50}"/>
              </a:ext>
            </a:extLst>
          </p:cNvPr>
          <p:cNvCxnSpPr>
            <a:cxnSpLocks/>
          </p:cNvCxnSpPr>
          <p:nvPr/>
        </p:nvCxnSpPr>
        <p:spPr>
          <a:xfrm>
            <a:off x="7039883" y="2378912"/>
            <a:ext cx="0" cy="376121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3AAE36-DAAA-31B9-3A48-CE414E93C4AB}"/>
              </a:ext>
            </a:extLst>
          </p:cNvPr>
          <p:cNvCxnSpPr>
            <a:cxnSpLocks/>
          </p:cNvCxnSpPr>
          <p:nvPr/>
        </p:nvCxnSpPr>
        <p:spPr>
          <a:xfrm flipH="1">
            <a:off x="7174166" y="4275523"/>
            <a:ext cx="378693" cy="0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DF7BA4C-2DA4-2DAF-7A27-C39F65D3DCFA}"/>
              </a:ext>
            </a:extLst>
          </p:cNvPr>
          <p:cNvSpPr txBox="1"/>
          <p:nvPr/>
        </p:nvSpPr>
        <p:spPr>
          <a:xfrm>
            <a:off x="6373712" y="2716058"/>
            <a:ext cx="14581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Max. principal stress orientation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25D309-493C-D3EB-A602-395193B68FCB}"/>
              </a:ext>
            </a:extLst>
          </p:cNvPr>
          <p:cNvSpPr txBox="1"/>
          <p:nvPr/>
        </p:nvSpPr>
        <p:spPr>
          <a:xfrm>
            <a:off x="6206234" y="4316114"/>
            <a:ext cx="14581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Max. principal stress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ADCE0-8652-A85E-2BE5-ABE1F1A730D9}"/>
              </a:ext>
            </a:extLst>
          </p:cNvPr>
          <p:cNvSpPr txBox="1"/>
          <p:nvPr/>
        </p:nvSpPr>
        <p:spPr>
          <a:xfrm>
            <a:off x="11050444" y="1478309"/>
            <a:ext cx="6415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[Pa]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61A9BF-A936-4E65-F269-A0C9701ED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768" y="1795415"/>
            <a:ext cx="1398874" cy="43042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5C27FD-B5E3-A8D4-8689-DE003398C1FC}"/>
              </a:ext>
            </a:extLst>
          </p:cNvPr>
          <p:cNvSpPr txBox="1"/>
          <p:nvPr/>
        </p:nvSpPr>
        <p:spPr>
          <a:xfrm>
            <a:off x="1077140" y="3670121"/>
            <a:ext cx="1574470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Tungsten 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5C44F1-D50B-28D1-0E21-2BCC991627B0}"/>
              </a:ext>
            </a:extLst>
          </p:cNvPr>
          <p:cNvSpPr txBox="1"/>
          <p:nvPr/>
        </p:nvSpPr>
        <p:spPr>
          <a:xfrm>
            <a:off x="8704490" y="3624497"/>
            <a:ext cx="1574470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+mn-lt"/>
              </a:rPr>
              <a:t>Tungsten face</a:t>
            </a:r>
          </a:p>
        </p:txBody>
      </p:sp>
    </p:spTree>
    <p:extLst>
      <p:ext uri="{BB962C8B-B14F-4D97-AF65-F5344CB8AC3E}">
        <p14:creationId xmlns:p14="http://schemas.microsoft.com/office/powerpoint/2010/main" val="114321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13B601-9347-83C9-A854-AA50A0345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52" y="2358880"/>
            <a:ext cx="54864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9D1935-A83D-A30C-F9BA-9E63DECEA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04" y="2358880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F1E26-A029-757A-EA93-27774BAE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/>
          <a:p>
            <a:r>
              <a:rPr lang="en-US" sz="2800" dirty="0"/>
              <a:t>Delaminations visible at W-Cu interface (after 2</a:t>
            </a:r>
            <a:r>
              <a:rPr lang="en-US" sz="2800" baseline="30000" dirty="0"/>
              <a:t>nd</a:t>
            </a:r>
            <a:r>
              <a:rPr lang="en-US" sz="2800" dirty="0"/>
              <a:t> cut)</a:t>
            </a:r>
          </a:p>
        </p:txBody>
      </p:sp>
      <p:pic>
        <p:nvPicPr>
          <p:cNvPr id="3" name="Picture 2" descr="A metal object with a red stripe&#10;&#10;Description automatically generated">
            <a:extLst>
              <a:ext uri="{FF2B5EF4-FFF2-40B4-BE49-F238E27FC236}">
                <a16:creationId xmlns:a16="http://schemas.microsoft.com/office/drawing/2014/main" id="{8B3DB19E-7BEC-D02D-BA75-3634F683E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44" y="1118278"/>
            <a:ext cx="3507755" cy="278010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EE40C6-B5E0-B8EB-5FBB-C5456F507F6C}"/>
              </a:ext>
            </a:extLst>
          </p:cNvPr>
          <p:cNvCxnSpPr>
            <a:cxnSpLocks/>
          </p:cNvCxnSpPr>
          <p:nvPr/>
        </p:nvCxnSpPr>
        <p:spPr>
          <a:xfrm>
            <a:off x="1928191" y="2014330"/>
            <a:ext cx="4280452" cy="2849218"/>
          </a:xfrm>
          <a:prstGeom prst="straightConnector1">
            <a:avLst/>
          </a:prstGeom>
          <a:ln w="28575">
            <a:solidFill>
              <a:schemeClr val="bg2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447FF485-A08E-D903-7124-28E16D3090B7}"/>
              </a:ext>
            </a:extLst>
          </p:cNvPr>
          <p:cNvSpPr/>
          <p:nvPr/>
        </p:nvSpPr>
        <p:spPr>
          <a:xfrm rot="5400000">
            <a:off x="7916246" y="3318066"/>
            <a:ext cx="785404" cy="2994660"/>
          </a:xfrm>
          <a:prstGeom prst="rightBrace">
            <a:avLst>
              <a:gd name="adj1" fmla="val 8333"/>
              <a:gd name="adj2" fmla="val 515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A743879-1F6F-44CD-AF85-DEAC24D268EE}"/>
              </a:ext>
            </a:extLst>
          </p:cNvPr>
          <p:cNvSpPr/>
          <p:nvPr/>
        </p:nvSpPr>
        <p:spPr>
          <a:xfrm rot="5400000">
            <a:off x="2243156" y="3878136"/>
            <a:ext cx="785404" cy="1996440"/>
          </a:xfrm>
          <a:prstGeom prst="rightBrace">
            <a:avLst>
              <a:gd name="adj1" fmla="val 8333"/>
              <a:gd name="adj2" fmla="val 515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542685-87EA-C61E-5C03-315461B0354E}"/>
              </a:ext>
            </a:extLst>
          </p:cNvPr>
          <p:cNvSpPr txBox="1">
            <a:spLocks/>
          </p:cNvSpPr>
          <p:nvPr/>
        </p:nvSpPr>
        <p:spPr bwMode="auto">
          <a:xfrm>
            <a:off x="3419061" y="1112462"/>
            <a:ext cx="843594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dirty="0"/>
              <a:t>(expected with additional destructive examination due to residual stress relaxation and redistribution)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722998-7619-F53D-0509-B0AE1B4F5FD0}"/>
              </a:ext>
            </a:extLst>
          </p:cNvPr>
          <p:cNvSpPr/>
          <p:nvPr/>
        </p:nvSpPr>
        <p:spPr>
          <a:xfrm rot="21031253">
            <a:off x="1922009" y="2984713"/>
            <a:ext cx="585790" cy="11229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F130F0-C348-B21D-FFCB-371680D23358}"/>
              </a:ext>
            </a:extLst>
          </p:cNvPr>
          <p:cNvSpPr/>
          <p:nvPr/>
        </p:nvSpPr>
        <p:spPr>
          <a:xfrm rot="21031253">
            <a:off x="810344" y="3201330"/>
            <a:ext cx="585790" cy="11229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1B923F-6F31-31F8-AC6D-694EBD17BCA7}"/>
              </a:ext>
            </a:extLst>
          </p:cNvPr>
          <p:cNvSpPr/>
          <p:nvPr/>
        </p:nvSpPr>
        <p:spPr>
          <a:xfrm rot="21031253">
            <a:off x="820879" y="1977673"/>
            <a:ext cx="585790" cy="11229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CCE494-9E98-9D11-1A73-D531FCA18630}"/>
              </a:ext>
            </a:extLst>
          </p:cNvPr>
          <p:cNvSpPr/>
          <p:nvPr/>
        </p:nvSpPr>
        <p:spPr>
          <a:xfrm rot="21031253">
            <a:off x="1825068" y="1850861"/>
            <a:ext cx="585790" cy="11229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58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grey surface&#10;&#10;Description automatically generated">
            <a:extLst>
              <a:ext uri="{FF2B5EF4-FFF2-40B4-BE49-F238E27FC236}">
                <a16:creationId xmlns:a16="http://schemas.microsoft.com/office/drawing/2014/main" id="{79A2CD69-FA21-7658-B262-05DB0E03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17168"/>
            <a:ext cx="5728771" cy="4296578"/>
          </a:xfrm>
          <a:prstGeom prst="rect">
            <a:avLst/>
          </a:prstGeom>
        </p:spPr>
      </p:pic>
      <p:pic>
        <p:nvPicPr>
          <p:cNvPr id="8" name="Picture 7" descr="A close-up of a surface&#10;&#10;Description automatically generated">
            <a:extLst>
              <a:ext uri="{FF2B5EF4-FFF2-40B4-BE49-F238E27FC236}">
                <a16:creationId xmlns:a16="http://schemas.microsoft.com/office/drawing/2014/main" id="{7D6CC586-8DCC-55BA-D110-1AA3DC6F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1789166"/>
            <a:ext cx="5346459" cy="4005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6D48C-C0FF-3626-6889-8DF73C2F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sz="2800" dirty="0"/>
              <a:t>Post-HIP copper and Inconel 718 appear tightly bonded in corner (most difficult place to bond)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33558-7D03-D3E4-9AF4-55B459B4753E}"/>
              </a:ext>
            </a:extLst>
          </p:cNvPr>
          <p:cNvSpPr txBox="1"/>
          <p:nvPr/>
        </p:nvSpPr>
        <p:spPr>
          <a:xfrm>
            <a:off x="562940" y="5794872"/>
            <a:ext cx="521328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Differential Image Contrast (creates depth of field)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C18A36-649D-E22E-F6B8-C1E260BABF8C}"/>
              </a:ext>
            </a:extLst>
          </p:cNvPr>
          <p:cNvSpPr txBox="1"/>
          <p:nvPr/>
        </p:nvSpPr>
        <p:spPr>
          <a:xfrm>
            <a:off x="5776227" y="5826550"/>
            <a:ext cx="615585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Large grained copper post-HIP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Initial hardness HRF 80 (~1/2 hard Cu, ~250 MPa 0.5%YS)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Post-HIP hardness HRF 48 (~as hot-rolled, ~70 MPa 0.5%YS)</a:t>
            </a:r>
          </a:p>
        </p:txBody>
      </p:sp>
    </p:spTree>
    <p:extLst>
      <p:ext uri="{BB962C8B-B14F-4D97-AF65-F5344CB8AC3E}">
        <p14:creationId xmlns:p14="http://schemas.microsoft.com/office/powerpoint/2010/main" val="223539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0FC6-8413-618E-B831-B16C2CE0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9578182" cy="978729"/>
          </a:xfrm>
        </p:spPr>
        <p:txBody>
          <a:bodyPr/>
          <a:lstStyle/>
          <a:p>
            <a:r>
              <a:rPr lang="en-US" dirty="0"/>
              <a:t>Diffusion across bond line with multiple alloys present (shear/thermal testing in process)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2A9A7-A58C-FD3C-7865-B90DAB13D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54" r="41279" b="-1"/>
          <a:stretch/>
        </p:blipFill>
        <p:spPr>
          <a:xfrm>
            <a:off x="10258442" y="2819031"/>
            <a:ext cx="1778566" cy="3656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C2F08-845A-854A-8D27-0FBADB1644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768" y="1805370"/>
            <a:ext cx="4721261" cy="3699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511B9-C117-FB67-AB8D-D2F1395FE4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9713" y="2766417"/>
            <a:ext cx="4721261" cy="3699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BA05F-3965-3FBF-A341-C3B400C29FDD}"/>
              </a:ext>
            </a:extLst>
          </p:cNvPr>
          <p:cNvSpPr txBox="1"/>
          <p:nvPr/>
        </p:nvSpPr>
        <p:spPr>
          <a:xfrm>
            <a:off x="476335" y="1857984"/>
            <a:ext cx="1016625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Inconel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4211B-9FF8-0D5A-32BB-37843B439C55}"/>
              </a:ext>
            </a:extLst>
          </p:cNvPr>
          <p:cNvSpPr txBox="1"/>
          <p:nvPr/>
        </p:nvSpPr>
        <p:spPr>
          <a:xfrm>
            <a:off x="4581583" y="5105370"/>
            <a:ext cx="513282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B29C6-1503-FAD3-67D8-203FC4533BC6}"/>
              </a:ext>
            </a:extLst>
          </p:cNvPr>
          <p:cNvSpPr txBox="1"/>
          <p:nvPr/>
        </p:nvSpPr>
        <p:spPr>
          <a:xfrm>
            <a:off x="9595406" y="6066417"/>
            <a:ext cx="513282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D576E6-23C1-DEAC-73A2-C726CB66087E}"/>
              </a:ext>
            </a:extLst>
          </p:cNvPr>
          <p:cNvSpPr txBox="1"/>
          <p:nvPr/>
        </p:nvSpPr>
        <p:spPr>
          <a:xfrm>
            <a:off x="5509599" y="2819031"/>
            <a:ext cx="1016625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Inconel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0454F-E292-54AE-DCF5-D5B8528E9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2045" y="112153"/>
            <a:ext cx="1866121" cy="1693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CBCBF0-4568-2C4A-7BB0-858DC8D19760}"/>
              </a:ext>
            </a:extLst>
          </p:cNvPr>
          <p:cNvSpPr txBox="1"/>
          <p:nvPr/>
        </p:nvSpPr>
        <p:spPr>
          <a:xfrm>
            <a:off x="10122045" y="1857984"/>
            <a:ext cx="1866121" cy="757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VHP bonded shear sample testing in process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19D8B5-B654-72C6-EF29-D540255CC950}"/>
              </a:ext>
            </a:extLst>
          </p:cNvPr>
          <p:cNvCxnSpPr/>
          <p:nvPr/>
        </p:nvCxnSpPr>
        <p:spPr>
          <a:xfrm>
            <a:off x="10007950" y="112153"/>
            <a:ext cx="0" cy="169321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1DE24F-33A8-E1FC-0334-2DB2D50822CC}"/>
              </a:ext>
            </a:extLst>
          </p:cNvPr>
          <p:cNvSpPr txBox="1"/>
          <p:nvPr/>
        </p:nvSpPr>
        <p:spPr>
          <a:xfrm>
            <a:off x="9181140" y="1272100"/>
            <a:ext cx="769763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25 mm</a:t>
            </a:r>
          </a:p>
        </p:txBody>
      </p:sp>
    </p:spTree>
    <p:extLst>
      <p:ext uri="{BB962C8B-B14F-4D97-AF65-F5344CB8AC3E}">
        <p14:creationId xmlns:p14="http://schemas.microsoft.com/office/powerpoint/2010/main" val="119873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E81F-BEF0-6E18-34F9-5C839BBF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535531"/>
          </a:xfrm>
        </p:spPr>
        <p:txBody>
          <a:bodyPr/>
          <a:lstStyle/>
          <a:p>
            <a:r>
              <a:rPr lang="en-US" dirty="0"/>
              <a:t>Copper Swelling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716D16B-3371-805D-E8E3-9E4DF5D48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067" y="1330679"/>
            <a:ext cx="3705072" cy="29866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20C107-2C62-2999-7289-4739E8EBC752}"/>
              </a:ext>
            </a:extLst>
          </p:cNvPr>
          <p:cNvSpPr txBox="1"/>
          <p:nvPr/>
        </p:nvSpPr>
        <p:spPr>
          <a:xfrm>
            <a:off x="2146606" y="4499814"/>
            <a:ext cx="5314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1" u="none" strike="noStrike" baseline="0" dirty="0">
                <a:solidFill>
                  <a:srgbClr val="808080"/>
                </a:solidFill>
                <a:latin typeface="TimesNewRoman,Bold"/>
              </a:rPr>
              <a:t>Li M. and Zinkle S.J. (2012) Physical and Mechanical Properties of Copper and Copper Alloys. In: </a:t>
            </a:r>
            <a:r>
              <a:rPr lang="en-US" sz="1400" b="1" i="1" u="none" strike="noStrike" baseline="0" dirty="0" err="1">
                <a:solidFill>
                  <a:srgbClr val="808080"/>
                </a:solidFill>
                <a:latin typeface="TimesNewRoman,Bold"/>
              </a:rPr>
              <a:t>Konings</a:t>
            </a:r>
            <a:r>
              <a:rPr lang="en-US" sz="1400" b="1" i="1" u="none" strike="noStrike" baseline="0" dirty="0">
                <a:solidFill>
                  <a:srgbClr val="808080"/>
                </a:solidFill>
                <a:latin typeface="TimesNewRoman,Bold"/>
              </a:rPr>
              <a:t> R.J.M., (ed.) Comprehensive Nuclear Materials, volume 4, pp. 667-690 Amsterdam: Elsevier.</a:t>
            </a:r>
            <a:endParaRPr lang="en-US" sz="1400" i="1" dirty="0"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CFDDBA-1CA3-70B6-D0A8-A96F78B67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384" y="1277234"/>
            <a:ext cx="3843799" cy="31485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F68187-584D-833F-7287-128DB9A32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38" y="1388107"/>
            <a:ext cx="2928975" cy="298777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B543ECF-93E5-DB53-CA80-31C492D53376}"/>
              </a:ext>
            </a:extLst>
          </p:cNvPr>
          <p:cNvSpPr/>
          <p:nvPr/>
        </p:nvSpPr>
        <p:spPr>
          <a:xfrm>
            <a:off x="2998413" y="5661040"/>
            <a:ext cx="6380927" cy="93209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Proton irradiation campaign by Yong Joong Lee to investigate effects of He implantation &amp; DPA damage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CD2785-B694-E5E7-39BB-01415B630152}"/>
              </a:ext>
            </a:extLst>
          </p:cNvPr>
          <p:cNvSpPr/>
          <p:nvPr/>
        </p:nvSpPr>
        <p:spPr>
          <a:xfrm>
            <a:off x="7550456" y="1563406"/>
            <a:ext cx="292100" cy="2108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C7E143-9FAF-948C-9E63-D7A57E1661D5}"/>
              </a:ext>
            </a:extLst>
          </p:cNvPr>
          <p:cNvCxnSpPr>
            <a:cxnSpLocks/>
          </p:cNvCxnSpPr>
          <p:nvPr/>
        </p:nvCxnSpPr>
        <p:spPr>
          <a:xfrm flipV="1">
            <a:off x="8706156" y="4078006"/>
            <a:ext cx="0" cy="42180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FB8402B-9892-EFFD-B846-FD6293CCD157}"/>
              </a:ext>
            </a:extLst>
          </p:cNvPr>
          <p:cNvSpPr txBox="1"/>
          <p:nvPr/>
        </p:nvSpPr>
        <p:spPr>
          <a:xfrm>
            <a:off x="7615117" y="4499814"/>
            <a:ext cx="2246739" cy="978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What is the lower bound Cu swelling temperature for STS?</a:t>
            </a:r>
          </a:p>
          <a:p>
            <a:pPr algn="l">
              <a:lnSpc>
                <a:spcPct val="90000"/>
              </a:lnSpc>
            </a:pPr>
            <a:r>
              <a:rPr lang="en-US" sz="1600" dirty="0"/>
              <a:t>180 °C?  Less?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3033E4A-3783-E4DE-DE6D-7B8C0D829B70}"/>
              </a:ext>
            </a:extLst>
          </p:cNvPr>
          <p:cNvSpPr txBox="1"/>
          <p:nvPr/>
        </p:nvSpPr>
        <p:spPr>
          <a:xfrm>
            <a:off x="8414764" y="1136693"/>
            <a:ext cx="325922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~0.6% </a:t>
            </a:r>
            <a:r>
              <a:rPr lang="el-GR" sz="1600" dirty="0">
                <a:latin typeface="Century Gothic" panose="020B0502020202020204" pitchFamily="34" charset="0"/>
              </a:rPr>
              <a:t>Δρ</a:t>
            </a:r>
            <a:r>
              <a:rPr lang="en-US" sz="1600" dirty="0">
                <a:latin typeface="Century Gothic" panose="020B0502020202020204" pitchFamily="34" charset="0"/>
              </a:rPr>
              <a:t> / dpa / 100 </a:t>
            </a:r>
            <a:r>
              <a:rPr lang="en-US" sz="1600" dirty="0" err="1">
                <a:latin typeface="Century Gothic" panose="020B0502020202020204" pitchFamily="34" charset="0"/>
              </a:rPr>
              <a:t>appm</a:t>
            </a:r>
            <a:r>
              <a:rPr lang="en-US" sz="1600" dirty="0">
                <a:latin typeface="Century Gothic" panose="020B0502020202020204" pitchFamily="34" charset="0"/>
              </a:rPr>
              <a:t> He</a:t>
            </a:r>
            <a:endParaRPr lang="en-US" sz="1600" dirty="0">
              <a:latin typeface="+mn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E68B1D0-D041-077E-58F7-C0087C080D5C}"/>
              </a:ext>
            </a:extLst>
          </p:cNvPr>
          <p:cNvSpPr txBox="1"/>
          <p:nvPr/>
        </p:nvSpPr>
        <p:spPr>
          <a:xfrm>
            <a:off x="9874555" y="4579198"/>
            <a:ext cx="2246739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STS – Cu: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~1 dpa / </a:t>
            </a:r>
            <a:r>
              <a:rPr lang="en-US" sz="1400" dirty="0" err="1">
                <a:latin typeface="+mn-lt"/>
              </a:rPr>
              <a:t>yr</a:t>
            </a:r>
            <a:endParaRPr lang="en-US" sz="1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~50 He-</a:t>
            </a:r>
            <a:r>
              <a:rPr lang="en-US" sz="1400" dirty="0" err="1">
                <a:latin typeface="+mn-lt"/>
              </a:rPr>
              <a:t>appm</a:t>
            </a:r>
            <a:r>
              <a:rPr lang="en-US" sz="1400" dirty="0">
                <a:latin typeface="+mn-lt"/>
              </a:rPr>
              <a:t> / dpa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B90E70-CBB9-189A-D489-A74AA434457E}"/>
              </a:ext>
            </a:extLst>
          </p:cNvPr>
          <p:cNvSpPr txBox="1"/>
          <p:nvPr/>
        </p:nvSpPr>
        <p:spPr>
          <a:xfrm>
            <a:off x="7505654" y="488773"/>
            <a:ext cx="4212434" cy="535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Typical pure metal swelling temperature is ~1/3 T</a:t>
            </a:r>
            <a:r>
              <a:rPr lang="en-US" sz="1600" baseline="-25000" dirty="0">
                <a:latin typeface="+mn-lt"/>
              </a:rPr>
              <a:t>m </a:t>
            </a:r>
            <a:r>
              <a:rPr lang="en-US" sz="1600" dirty="0">
                <a:latin typeface="+mn-lt"/>
              </a:rPr>
              <a:t>[</a:t>
            </a:r>
            <a:r>
              <a:rPr lang="en-US" sz="1600" dirty="0">
                <a:latin typeface="Century Gothic" panose="020B0502020202020204" pitchFamily="34" charset="0"/>
              </a:rPr>
              <a:t>°</a:t>
            </a:r>
            <a:r>
              <a:rPr lang="en-US" sz="1600" dirty="0">
                <a:latin typeface="+mn-lt"/>
              </a:rPr>
              <a:t>K], which is 180 </a:t>
            </a:r>
            <a:r>
              <a:rPr lang="en-US" sz="1600" dirty="0">
                <a:latin typeface="Century Gothic" panose="020B0502020202020204" pitchFamily="34" charset="0"/>
              </a:rPr>
              <a:t>°C for Cu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898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936C37-718F-EC44-B92F-F867B6DC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2209" y="1252608"/>
            <a:ext cx="5562798" cy="5514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4DB80-5827-84ED-9FF3-DF5B024E3020}"/>
              </a:ext>
            </a:extLst>
          </p:cNvPr>
          <p:cNvSpPr txBox="1"/>
          <p:nvPr/>
        </p:nvSpPr>
        <p:spPr>
          <a:xfrm>
            <a:off x="8253534" y="1598962"/>
            <a:ext cx="2596520" cy="3416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FF00FF"/>
                </a:solidFill>
                <a:latin typeface="+mn-lt"/>
              </a:rPr>
              <a:t>Copper swelling zone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269520-76B7-9406-E490-222FD4DF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design iteration shows copper swelling can reduce fatigue FOS to &lt;&lt;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C42C6-1F4E-919A-97C8-EB002FB90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27" y="2041719"/>
            <a:ext cx="4997735" cy="39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40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Can Ta replace Cu and eliminate the swelling risk?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C7A9B-0573-1E78-A57C-DF54F7DB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32" y="1013973"/>
            <a:ext cx="5486400" cy="243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CD0B1-5D1E-5D42-A80E-36339D50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32" y="3654533"/>
            <a:ext cx="3960368" cy="2970276"/>
          </a:xfrm>
          <a:prstGeom prst="rect">
            <a:avLst/>
          </a:prstGeom>
        </p:spPr>
      </p:pic>
      <p:pic>
        <p:nvPicPr>
          <p:cNvPr id="8" name="Picture 7" descr="A close up of a rock&#10;&#10;Description automatically generated">
            <a:extLst>
              <a:ext uri="{FF2B5EF4-FFF2-40B4-BE49-F238E27FC236}">
                <a16:creationId xmlns:a16="http://schemas.microsoft.com/office/drawing/2014/main" id="{FDA8DA78-18C1-64BC-5552-0063A615A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68" y="3654533"/>
            <a:ext cx="3960368" cy="297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0B8A3E-E8C9-BAB1-90B0-5EDCDC2BEB5F}"/>
              </a:ext>
            </a:extLst>
          </p:cNvPr>
          <p:cNvSpPr txBox="1"/>
          <p:nvPr/>
        </p:nvSpPr>
        <p:spPr>
          <a:xfrm>
            <a:off x="2762740" y="2515179"/>
            <a:ext cx="357790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A1ED3-FA32-8E6C-648D-2730A418D27D}"/>
              </a:ext>
            </a:extLst>
          </p:cNvPr>
          <p:cNvSpPr txBox="1"/>
          <p:nvPr/>
        </p:nvSpPr>
        <p:spPr>
          <a:xfrm>
            <a:off x="2321196" y="2181152"/>
            <a:ext cx="38504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81345-C586-C691-7805-D9B90DA7B142}"/>
              </a:ext>
            </a:extLst>
          </p:cNvPr>
          <p:cNvSpPr txBox="1"/>
          <p:nvPr/>
        </p:nvSpPr>
        <p:spPr>
          <a:xfrm>
            <a:off x="1945208" y="1823362"/>
            <a:ext cx="117532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Inconel 718</a:t>
            </a:r>
            <a:endParaRPr lang="en-US" sz="14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2E3A7-8936-4A8C-16B4-AA83E7A1C3A6}"/>
              </a:ext>
            </a:extLst>
          </p:cNvPr>
          <p:cNvSpPr txBox="1"/>
          <p:nvPr/>
        </p:nvSpPr>
        <p:spPr>
          <a:xfrm>
            <a:off x="7166246" y="2038036"/>
            <a:ext cx="38504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BAD7A-AEC0-CE57-AF34-7453EE5B5CB4}"/>
              </a:ext>
            </a:extLst>
          </p:cNvPr>
          <p:cNvSpPr txBox="1"/>
          <p:nvPr/>
        </p:nvSpPr>
        <p:spPr>
          <a:xfrm>
            <a:off x="6375966" y="2598998"/>
            <a:ext cx="117532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Inconel 718</a:t>
            </a:r>
            <a:endParaRPr lang="en-US" sz="1400" dirty="0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FFAA43-8D9E-C98E-B078-38221E227DD0}"/>
              </a:ext>
            </a:extLst>
          </p:cNvPr>
          <p:cNvCxnSpPr>
            <a:stCxn id="10" idx="3"/>
          </p:cNvCxnSpPr>
          <p:nvPr/>
        </p:nvCxnSpPr>
        <p:spPr>
          <a:xfrm>
            <a:off x="2706238" y="2324268"/>
            <a:ext cx="470794" cy="0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645C43-291F-BCDC-B2B6-DF3B8023B397}"/>
              </a:ext>
            </a:extLst>
          </p:cNvPr>
          <p:cNvSpPr txBox="1"/>
          <p:nvPr/>
        </p:nvSpPr>
        <p:spPr>
          <a:xfrm>
            <a:off x="411612" y="3779197"/>
            <a:ext cx="1650192" cy="1837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Tungsten cracked during cooldown </a:t>
            </a:r>
            <a:r>
              <a:rPr lang="en-US" sz="1400" dirty="0">
                <a:sym typeface="Wingdings" panose="05000000000000000000" pitchFamily="2" charset="2"/>
              </a:rPr>
              <a:t> interface bonds strong enough to resist delamination at edge stress concentrations</a:t>
            </a:r>
            <a:endParaRPr lang="en-US" sz="1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2CB1D5-3805-F075-4D41-382D6BE90661}"/>
              </a:ext>
            </a:extLst>
          </p:cNvPr>
          <p:cNvSpPr txBox="1"/>
          <p:nvPr/>
        </p:nvSpPr>
        <p:spPr>
          <a:xfrm>
            <a:off x="4464892" y="4693565"/>
            <a:ext cx="38504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7A0C17-6B14-E1B8-641A-C75E48E11F1C}"/>
              </a:ext>
            </a:extLst>
          </p:cNvPr>
          <p:cNvSpPr txBox="1"/>
          <p:nvPr/>
        </p:nvSpPr>
        <p:spPr>
          <a:xfrm>
            <a:off x="4069752" y="6241887"/>
            <a:ext cx="117532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Inconel 718</a:t>
            </a:r>
            <a:endParaRPr lang="en-US" sz="14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0B386-3163-E54C-6CBF-5AEF0CD84325}"/>
              </a:ext>
            </a:extLst>
          </p:cNvPr>
          <p:cNvSpPr txBox="1"/>
          <p:nvPr/>
        </p:nvSpPr>
        <p:spPr>
          <a:xfrm>
            <a:off x="4492267" y="3714756"/>
            <a:ext cx="357790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5D4D01-C963-A018-DE1D-2282B8925258}"/>
              </a:ext>
            </a:extLst>
          </p:cNvPr>
          <p:cNvSpPr/>
          <p:nvPr/>
        </p:nvSpPr>
        <p:spPr>
          <a:xfrm>
            <a:off x="4959350" y="4362450"/>
            <a:ext cx="1003300" cy="8663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FDFAAB-D98F-7C35-DB8A-A2AB1E688B6A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5962650" y="3684644"/>
            <a:ext cx="1473818" cy="111099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C30319-F460-495F-1DC6-D94E503587C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962650" y="4795638"/>
            <a:ext cx="1473818" cy="182917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C319A3B-20A9-6B48-3C51-BD539134C11F}"/>
              </a:ext>
            </a:extLst>
          </p:cNvPr>
          <p:cNvSpPr txBox="1"/>
          <p:nvPr/>
        </p:nvSpPr>
        <p:spPr>
          <a:xfrm>
            <a:off x="3533206" y="1069142"/>
            <a:ext cx="2852288" cy="535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Vacuum hot press: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950 °C, 120 MPa, 2.5 hours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041026-A9ED-62E8-CE0A-B31D75B43C72}"/>
              </a:ext>
            </a:extLst>
          </p:cNvPr>
          <p:cNvSpPr txBox="1"/>
          <p:nvPr/>
        </p:nvSpPr>
        <p:spPr>
          <a:xfrm>
            <a:off x="7521957" y="3687035"/>
            <a:ext cx="357790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D0A82-4C33-EB0A-A5D1-7719B565D57F}"/>
              </a:ext>
            </a:extLst>
          </p:cNvPr>
          <p:cNvSpPr txBox="1"/>
          <p:nvPr/>
        </p:nvSpPr>
        <p:spPr>
          <a:xfrm>
            <a:off x="7478167" y="5155922"/>
            <a:ext cx="38504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CE3322-32C0-5D01-E144-CC048F519D6B}"/>
              </a:ext>
            </a:extLst>
          </p:cNvPr>
          <p:cNvSpPr txBox="1"/>
          <p:nvPr/>
        </p:nvSpPr>
        <p:spPr>
          <a:xfrm>
            <a:off x="7488523" y="6304596"/>
            <a:ext cx="117532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Inconel 718</a:t>
            </a:r>
            <a:endParaRPr lang="en-US" sz="1400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5EFE32-4A74-FD36-5397-4B836ADF1136}"/>
              </a:ext>
            </a:extLst>
          </p:cNvPr>
          <p:cNvSpPr txBox="1"/>
          <p:nvPr/>
        </p:nvSpPr>
        <p:spPr>
          <a:xfrm>
            <a:off x="10629006" y="4754480"/>
            <a:ext cx="1473819" cy="4247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/>
              <a:t>Significant creep in Ta &amp; 718</a:t>
            </a:r>
            <a:endParaRPr lang="en-US" sz="1200" dirty="0">
              <a:latin typeface="+mn-l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8246C1-0786-A4BC-E6E0-B2081ED612F8}"/>
              </a:ext>
            </a:extLst>
          </p:cNvPr>
          <p:cNvCxnSpPr>
            <a:cxnSpLocks/>
          </p:cNvCxnSpPr>
          <p:nvPr/>
        </p:nvCxnSpPr>
        <p:spPr>
          <a:xfrm flipH="1">
            <a:off x="3177032" y="2038036"/>
            <a:ext cx="1701800" cy="0"/>
          </a:xfrm>
          <a:prstGeom prst="straightConnector1">
            <a:avLst/>
          </a:prstGeom>
          <a:ln w="28575">
            <a:solidFill>
              <a:schemeClr val="bg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BA027E-5C93-4878-16C4-6A50CD79145F}"/>
              </a:ext>
            </a:extLst>
          </p:cNvPr>
          <p:cNvSpPr txBox="1"/>
          <p:nvPr/>
        </p:nvSpPr>
        <p:spPr>
          <a:xfrm>
            <a:off x="3722573" y="1742872"/>
            <a:ext cx="1020877" cy="258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27 x 27 mm</a:t>
            </a:r>
          </a:p>
        </p:txBody>
      </p:sp>
    </p:spTree>
    <p:extLst>
      <p:ext uri="{BB962C8B-B14F-4D97-AF65-F5344CB8AC3E}">
        <p14:creationId xmlns:p14="http://schemas.microsoft.com/office/powerpoint/2010/main" val="30263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1F226-C200-438E-A4B1-F450F8883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70384"/>
            <a:ext cx="11430000" cy="4731129"/>
          </a:xfrm>
        </p:spPr>
        <p:txBody>
          <a:bodyPr/>
          <a:lstStyle/>
          <a:p>
            <a:r>
              <a:rPr lang="en-US" sz="2400" dirty="0"/>
              <a:t>STS target foot assembly and risks</a:t>
            </a:r>
          </a:p>
          <a:p>
            <a:r>
              <a:rPr lang="en-US" sz="2400" dirty="0"/>
              <a:t>Manufacturing R&amp;D overview</a:t>
            </a:r>
          </a:p>
          <a:p>
            <a:r>
              <a:rPr lang="en-US" sz="2400" dirty="0"/>
              <a:t>Full-scale HIP demonstration</a:t>
            </a:r>
          </a:p>
          <a:p>
            <a:r>
              <a:rPr lang="en-US" sz="2400" dirty="0"/>
              <a:t>Initial HIP bonding results</a:t>
            </a:r>
          </a:p>
          <a:p>
            <a:r>
              <a:rPr lang="en-US" sz="2400" dirty="0"/>
              <a:t>Copper swelling risk</a:t>
            </a:r>
          </a:p>
          <a:p>
            <a:r>
              <a:rPr lang="en-US" sz="2400" dirty="0"/>
              <a:t>Potential thermal interface alternative</a:t>
            </a:r>
          </a:p>
          <a:p>
            <a:r>
              <a:rPr lang="en-US" sz="2400" dirty="0"/>
              <a:t>Open questions</a:t>
            </a:r>
          </a:p>
          <a:p>
            <a:r>
              <a:rPr lang="en-US" sz="2400" dirty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83AE-FAF6-B6E9-FA82-CD41248A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Achieved ~7 </a:t>
            </a:r>
            <a:r>
              <a:rPr lang="el-GR" sz="2800" dirty="0"/>
              <a:t>μ</a:t>
            </a:r>
            <a:r>
              <a:rPr lang="en-US" sz="2800" dirty="0"/>
              <a:t>m diffusion band between Ta and IN718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16C16-553F-14B6-CF2F-46075F007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088" y="1567644"/>
            <a:ext cx="5898391" cy="4892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6F366C-345B-477B-0C0E-83A70FDC3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10" y="1210399"/>
            <a:ext cx="7881814" cy="264198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BE334C75-0527-7B73-57D0-97B7B4ABA4A9}"/>
              </a:ext>
            </a:extLst>
          </p:cNvPr>
          <p:cNvSpPr/>
          <p:nvPr/>
        </p:nvSpPr>
        <p:spPr>
          <a:xfrm>
            <a:off x="10152182" y="3900244"/>
            <a:ext cx="2039818" cy="1446512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SEM investigation in progress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2F86F6-64A7-128F-8460-D423B56AFC1C}"/>
              </a:ext>
            </a:extLst>
          </p:cNvPr>
          <p:cNvCxnSpPr/>
          <p:nvPr/>
        </p:nvCxnSpPr>
        <p:spPr>
          <a:xfrm>
            <a:off x="9106162" y="3852379"/>
            <a:ext cx="0" cy="680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FBDA04-48A9-49D2-B2A5-B5952E46F0CA}"/>
              </a:ext>
            </a:extLst>
          </p:cNvPr>
          <p:cNvCxnSpPr>
            <a:cxnSpLocks/>
          </p:cNvCxnSpPr>
          <p:nvPr/>
        </p:nvCxnSpPr>
        <p:spPr>
          <a:xfrm flipV="1">
            <a:off x="9106162" y="4704573"/>
            <a:ext cx="0" cy="642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B3B278-AA5C-C6D8-41B3-A5169F105F1F}"/>
              </a:ext>
            </a:extLst>
          </p:cNvPr>
          <p:cNvSpPr txBox="1"/>
          <p:nvPr/>
        </p:nvSpPr>
        <p:spPr>
          <a:xfrm>
            <a:off x="8665871" y="3446085"/>
            <a:ext cx="873957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~7 </a:t>
            </a:r>
            <a:r>
              <a:rPr lang="el-GR" dirty="0">
                <a:latin typeface="+mn-lt"/>
              </a:rPr>
              <a:t>μ</a:t>
            </a:r>
            <a:r>
              <a:rPr lang="en-US" dirty="0">
                <a:latin typeface="+mn-lt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941D36-4B37-4D03-3694-71949E0DFAE2}"/>
              </a:ext>
            </a:extLst>
          </p:cNvPr>
          <p:cNvSpPr txBox="1"/>
          <p:nvPr/>
        </p:nvSpPr>
        <p:spPr>
          <a:xfrm>
            <a:off x="11019138" y="1649867"/>
            <a:ext cx="439544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53665-4035-B619-8B94-476D9AA89A10}"/>
              </a:ext>
            </a:extLst>
          </p:cNvPr>
          <p:cNvSpPr txBox="1"/>
          <p:nvPr/>
        </p:nvSpPr>
        <p:spPr>
          <a:xfrm>
            <a:off x="5781487" y="6042529"/>
            <a:ext cx="793807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IN718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122286-86F5-F721-DEAC-8FFAC349A847}"/>
              </a:ext>
            </a:extLst>
          </p:cNvPr>
          <p:cNvCxnSpPr>
            <a:cxnSpLocks/>
          </p:cNvCxnSpPr>
          <p:nvPr/>
        </p:nvCxnSpPr>
        <p:spPr>
          <a:xfrm>
            <a:off x="7427107" y="2048610"/>
            <a:ext cx="0" cy="257489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435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507592E3-9425-4B99-203D-C3EE6E7A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5781" y="1024793"/>
            <a:ext cx="8268838" cy="523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Thermal interface:  open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C6553-4F86-A6C6-3EA7-8F60F709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78036"/>
            <a:ext cx="3600530" cy="51849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Should we be concerned about copper swelling if the predicted copper temperature is &lt; 180 </a:t>
            </a:r>
            <a:r>
              <a:rPr lang="en-US" sz="2000" dirty="0">
                <a:latin typeface="Century Gothic" panose="020B0502020202020204" pitchFamily="34" charset="0"/>
              </a:rPr>
              <a:t>°C</a:t>
            </a:r>
            <a:r>
              <a:rPr lang="en-US" sz="2000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Are there known issues with diffusion bonding Ta and Inconel 718?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How do diffusion bonded interface properties change with irradiation?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54BB4-14CE-AFB0-2069-A6808D0FA6EC}"/>
              </a:ext>
            </a:extLst>
          </p:cNvPr>
          <p:cNvSpPr txBox="1"/>
          <p:nvPr/>
        </p:nvSpPr>
        <p:spPr>
          <a:xfrm>
            <a:off x="8569536" y="1055079"/>
            <a:ext cx="787395" cy="313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or Ta?</a:t>
            </a:r>
          </a:p>
        </p:txBody>
      </p:sp>
    </p:spTree>
    <p:extLst>
      <p:ext uri="{BB962C8B-B14F-4D97-AF65-F5344CB8AC3E}">
        <p14:creationId xmlns:p14="http://schemas.microsoft.com/office/powerpoint/2010/main" val="94642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8441-F399-2FBA-A91F-473971E8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6507-72A6-2E6A-2265-B57069D37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83757"/>
            <a:ext cx="11430000" cy="4017756"/>
          </a:xfrm>
        </p:spPr>
        <p:txBody>
          <a:bodyPr/>
          <a:lstStyle/>
          <a:p>
            <a:r>
              <a:rPr lang="en-US" sz="2400" dirty="0"/>
              <a:t>Target foot manufacturing R&amp;D is focused on verifying HIP process produces bonded interfaces</a:t>
            </a:r>
          </a:p>
          <a:p>
            <a:r>
              <a:rPr lang="en-US" sz="2400" dirty="0"/>
              <a:t>Small-scale HIP results confirm mechanically tight tungsten-copper interface and diffusion bonding at copper-Inconel interface</a:t>
            </a:r>
          </a:p>
          <a:p>
            <a:r>
              <a:rPr lang="en-US" sz="2400" dirty="0"/>
              <a:t>Copper swelling risk has motivated research on use of tantalum as an alternative thermal interface material</a:t>
            </a:r>
          </a:p>
          <a:p>
            <a:r>
              <a:rPr lang="en-US" sz="2400" dirty="0"/>
              <a:t>Results forthcoming on interface strength, heat transfer, and residual stresses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3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507592E3-9425-4B99-203D-C3EE6E7A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98131" y="1343742"/>
            <a:ext cx="8268838" cy="523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Target foot: key elements &amp; risks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A8A65-95D8-2AEA-5461-58820770DE59}"/>
              </a:ext>
            </a:extLst>
          </p:cNvPr>
          <p:cNvSpPr txBox="1"/>
          <p:nvPr/>
        </p:nvSpPr>
        <p:spPr>
          <a:xfrm>
            <a:off x="9327703" y="2909025"/>
            <a:ext cx="2478532" cy="9787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</a:rPr>
              <a:t>HIP bonding (1-step)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Copper to tungsten/tantalum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Copper to Inconel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6BB68-0602-6024-C4DA-B9EC36F97107}"/>
              </a:ext>
            </a:extLst>
          </p:cNvPr>
          <p:cNvSpPr txBox="1"/>
          <p:nvPr/>
        </p:nvSpPr>
        <p:spPr>
          <a:xfrm>
            <a:off x="9554390" y="5368900"/>
            <a:ext cx="2025157" cy="757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Prediction of the post-HIP</a:t>
            </a:r>
            <a:r>
              <a:rPr lang="en-US" sz="1600" dirty="0">
                <a:latin typeface="+mn-lt"/>
              </a:rPr>
              <a:t> residual stress state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563FC7-6363-EB92-834C-639E3F16CB76}"/>
              </a:ext>
            </a:extLst>
          </p:cNvPr>
          <p:cNvSpPr/>
          <p:nvPr/>
        </p:nvSpPr>
        <p:spPr>
          <a:xfrm>
            <a:off x="9554391" y="3962849"/>
            <a:ext cx="2025156" cy="133205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HIP bonding challenged by small radii, length, and wedge shape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508AD-C039-8375-B204-4EDFC8E709A3}"/>
              </a:ext>
            </a:extLst>
          </p:cNvPr>
          <p:cNvSpPr txBox="1"/>
          <p:nvPr/>
        </p:nvSpPr>
        <p:spPr>
          <a:xfrm>
            <a:off x="9178607" y="2547698"/>
            <a:ext cx="2776722" cy="28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Inconel CTE ~ 3X tungsten CTE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AA86BB-7470-150E-3115-C9C12E3076BE}"/>
              </a:ext>
            </a:extLst>
          </p:cNvPr>
          <p:cNvCxnSpPr>
            <a:cxnSpLocks/>
          </p:cNvCxnSpPr>
          <p:nvPr/>
        </p:nvCxnSpPr>
        <p:spPr>
          <a:xfrm flipH="1">
            <a:off x="5708627" y="3665399"/>
            <a:ext cx="3145799" cy="2654677"/>
          </a:xfrm>
          <a:prstGeom prst="straightConnector1">
            <a:avLst/>
          </a:prstGeom>
          <a:ln w="76200">
            <a:solidFill>
              <a:srgbClr val="00B0F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DA4F1A-5091-47C5-281E-B5EF16B5EEC9}"/>
              </a:ext>
            </a:extLst>
          </p:cNvPr>
          <p:cNvCxnSpPr>
            <a:cxnSpLocks/>
          </p:cNvCxnSpPr>
          <p:nvPr/>
        </p:nvCxnSpPr>
        <p:spPr>
          <a:xfrm flipH="1" flipV="1">
            <a:off x="2514600" y="5368900"/>
            <a:ext cx="2571750" cy="951176"/>
          </a:xfrm>
          <a:prstGeom prst="straightConnector1">
            <a:avLst/>
          </a:prstGeom>
          <a:ln w="76200">
            <a:solidFill>
              <a:srgbClr val="00B0F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6DB5934-BC41-A4B0-A581-1789FA419095}"/>
              </a:ext>
            </a:extLst>
          </p:cNvPr>
          <p:cNvCxnSpPr>
            <a:cxnSpLocks/>
          </p:cNvCxnSpPr>
          <p:nvPr/>
        </p:nvCxnSpPr>
        <p:spPr>
          <a:xfrm flipV="1">
            <a:off x="2514600" y="2445927"/>
            <a:ext cx="4108450" cy="1666303"/>
          </a:xfrm>
          <a:prstGeom prst="straightConnector1">
            <a:avLst/>
          </a:prstGeom>
          <a:ln w="76200">
            <a:solidFill>
              <a:srgbClr val="00B0F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E328545-DDD4-0D24-8881-DD8D9244E45E}"/>
              </a:ext>
            </a:extLst>
          </p:cNvPr>
          <p:cNvSpPr txBox="1"/>
          <p:nvPr/>
        </p:nvSpPr>
        <p:spPr>
          <a:xfrm>
            <a:off x="1106937" y="4596280"/>
            <a:ext cx="982458" cy="4801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Water channels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B87BB04-E41A-256C-7209-AC866FB611DD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2089395" y="4836346"/>
            <a:ext cx="1995873" cy="0"/>
          </a:xfrm>
          <a:prstGeom prst="straightConnector1">
            <a:avLst/>
          </a:prstGeom>
          <a:ln w="28575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FC13820-A472-770F-5AEB-8B92DFDC2C39}"/>
              </a:ext>
            </a:extLst>
          </p:cNvPr>
          <p:cNvCxnSpPr>
            <a:cxnSpLocks/>
          </p:cNvCxnSpPr>
          <p:nvPr/>
        </p:nvCxnSpPr>
        <p:spPr>
          <a:xfrm>
            <a:off x="8000777" y="1693969"/>
            <a:ext cx="0" cy="1379761"/>
          </a:xfrm>
          <a:prstGeom prst="straightConnector1">
            <a:avLst/>
          </a:prstGeom>
          <a:ln w="76200">
            <a:solidFill>
              <a:srgbClr val="00B0F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CDB9A86-8C3E-316B-673F-1C6C43DBD46B}"/>
              </a:ext>
            </a:extLst>
          </p:cNvPr>
          <p:cNvCxnSpPr>
            <a:cxnSpLocks/>
          </p:cNvCxnSpPr>
          <p:nvPr/>
        </p:nvCxnSpPr>
        <p:spPr>
          <a:xfrm flipV="1">
            <a:off x="8261127" y="1454150"/>
            <a:ext cx="0" cy="1273667"/>
          </a:xfrm>
          <a:prstGeom prst="straightConnector1">
            <a:avLst/>
          </a:prstGeom>
          <a:ln w="76200">
            <a:solidFill>
              <a:srgbClr val="00B0F0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F297BD-844F-C3C4-BB2C-F4BC97789FBA}"/>
              </a:ext>
            </a:extLst>
          </p:cNvPr>
          <p:cNvCxnSpPr/>
          <p:nvPr/>
        </p:nvCxnSpPr>
        <p:spPr>
          <a:xfrm flipH="1">
            <a:off x="6035040" y="3962849"/>
            <a:ext cx="3197247" cy="261910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F18A3CC-BFAF-6869-D103-F691BFF69FEF}"/>
              </a:ext>
            </a:extLst>
          </p:cNvPr>
          <p:cNvSpPr txBox="1"/>
          <p:nvPr/>
        </p:nvSpPr>
        <p:spPr>
          <a:xfrm>
            <a:off x="8401346" y="1107301"/>
            <a:ext cx="732141" cy="4801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Water 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6E7A2-D0D4-1625-FBF3-C5906894A0AA}"/>
              </a:ext>
            </a:extLst>
          </p:cNvPr>
          <p:cNvSpPr txBox="1"/>
          <p:nvPr/>
        </p:nvSpPr>
        <p:spPr>
          <a:xfrm>
            <a:off x="7498080" y="5278331"/>
            <a:ext cx="12057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~300 mm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F9E917A-494C-C5E3-BD9A-2C8B10EDD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60" y="967367"/>
            <a:ext cx="2438741" cy="17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8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B7C1-A5E9-0B37-DB72-9187F0AD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foot assembly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E25AD4E-0E9C-922C-9DAE-AFC8A7BBA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42" y="809851"/>
            <a:ext cx="10645758" cy="59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6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3802-D532-489B-9506-13BC3368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52432"/>
          </a:xfrm>
        </p:spPr>
        <p:txBody>
          <a:bodyPr/>
          <a:lstStyle/>
          <a:p>
            <a:r>
              <a:rPr lang="en-US" sz="2600" dirty="0"/>
              <a:t>Mfg. R&amp;D input to aid preparation for final design approval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3087AE6-47EF-D758-512F-A6F430127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884479"/>
              </p:ext>
            </p:extLst>
          </p:nvPr>
        </p:nvGraphicFramePr>
        <p:xfrm>
          <a:off x="344415" y="809430"/>
          <a:ext cx="11682484" cy="54938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14756">
                  <a:extLst>
                    <a:ext uri="{9D8B030D-6E8A-4147-A177-3AD203B41FA5}">
                      <a16:colId xmlns:a16="http://schemas.microsoft.com/office/drawing/2014/main" val="364342193"/>
                    </a:ext>
                  </a:extLst>
                </a:gridCol>
                <a:gridCol w="1943308">
                  <a:extLst>
                    <a:ext uri="{9D8B030D-6E8A-4147-A177-3AD203B41FA5}">
                      <a16:colId xmlns:a16="http://schemas.microsoft.com/office/drawing/2014/main" val="3455129021"/>
                    </a:ext>
                  </a:extLst>
                </a:gridCol>
                <a:gridCol w="1454070">
                  <a:extLst>
                    <a:ext uri="{9D8B030D-6E8A-4147-A177-3AD203B41FA5}">
                      <a16:colId xmlns:a16="http://schemas.microsoft.com/office/drawing/2014/main" val="1158036046"/>
                    </a:ext>
                  </a:extLst>
                </a:gridCol>
                <a:gridCol w="1454070">
                  <a:extLst>
                    <a:ext uri="{9D8B030D-6E8A-4147-A177-3AD203B41FA5}">
                      <a16:colId xmlns:a16="http://schemas.microsoft.com/office/drawing/2014/main" val="3113290280"/>
                    </a:ext>
                  </a:extLst>
                </a:gridCol>
                <a:gridCol w="1454070">
                  <a:extLst>
                    <a:ext uri="{9D8B030D-6E8A-4147-A177-3AD203B41FA5}">
                      <a16:colId xmlns:a16="http://schemas.microsoft.com/office/drawing/2014/main" val="3479163451"/>
                    </a:ext>
                  </a:extLst>
                </a:gridCol>
                <a:gridCol w="1454070">
                  <a:extLst>
                    <a:ext uri="{9D8B030D-6E8A-4147-A177-3AD203B41FA5}">
                      <a16:colId xmlns:a16="http://schemas.microsoft.com/office/drawing/2014/main" val="1603451906"/>
                    </a:ext>
                  </a:extLst>
                </a:gridCol>
                <a:gridCol w="1454070">
                  <a:extLst>
                    <a:ext uri="{9D8B030D-6E8A-4147-A177-3AD203B41FA5}">
                      <a16:colId xmlns:a16="http://schemas.microsoft.com/office/drawing/2014/main" val="2961609811"/>
                    </a:ext>
                  </a:extLst>
                </a:gridCol>
                <a:gridCol w="1454070">
                  <a:extLst>
                    <a:ext uri="{9D8B030D-6E8A-4147-A177-3AD203B41FA5}">
                      <a16:colId xmlns:a16="http://schemas.microsoft.com/office/drawing/2014/main" val="2369990917"/>
                    </a:ext>
                  </a:extLst>
                </a:gridCol>
              </a:tblGrid>
              <a:tr h="642547">
                <a:tc rowSpan="2" gridSpan="2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2113" marR="92113" marT="46057" marB="46057" anchor="b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R&amp;D Requirements</a:t>
                      </a:r>
                    </a:p>
                  </a:txBody>
                  <a:tcPr marL="92113" marR="92113" marT="46057" marB="46057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129270"/>
                  </a:ext>
                </a:extLst>
              </a:tr>
              <a:tr h="1381696">
                <a:tc gridSpan="2"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Measure material interfaces’ properties vs. bonding pressure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Predict material interfaces’ bonding pressure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Develop HIP / confirm residual stress prediction is conservative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Fabrication review &amp; approval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Confirm (observe) material interface bonding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Confirm (measure) as-manufactured Inconel properties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553858"/>
                  </a:ext>
                </a:extLst>
              </a:tr>
              <a:tr h="1151413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Design Deliverables</a:t>
                      </a:r>
                    </a:p>
                  </a:txBody>
                  <a:tcPr marL="92113" marR="92113" marT="46057" marB="46057" vert="vert27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Analysis confirms material interfaces pass requirements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VHP coupon samples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dirty="0"/>
                        <a:t>(Q1 FY25)</a:t>
                      </a:r>
                    </a:p>
                  </a:txBody>
                  <a:tcPr marL="92113" marR="92113" marT="46057" marB="4605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Full-scale HIP simulation</a:t>
                      </a:r>
                      <a:endParaRPr lang="en-US" sz="1400" b="1" dirty="0"/>
                    </a:p>
                    <a:p>
                      <a:pPr lvl="0" algn="ctr">
                        <a:buNone/>
                      </a:pPr>
                      <a:r>
                        <a:rPr lang="en-US" sz="1400" dirty="0"/>
                        <a:t>(Q3 FY24 –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dirty="0"/>
                        <a:t>Q3 FY25)</a:t>
                      </a:r>
                    </a:p>
                  </a:txBody>
                  <a:tcPr marL="92113" marR="92113" marT="46057" marB="4605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50207"/>
                  </a:ext>
                </a:extLst>
              </a:tr>
              <a:tr h="1166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Analysis confirms Inconel FOS &gt; 1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2113" marR="92113" marT="46057" marB="4605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Small-scale prototypes &amp; simulation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dirty="0"/>
                        <a:t>(Q3 FY24 –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dirty="0"/>
                        <a:t>Q3 FY25)</a:t>
                      </a:r>
                    </a:p>
                  </a:txBody>
                  <a:tcPr marL="92113" marR="92113" marT="46057" marB="4605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lvl="0" algn="ctr">
                        <a:buNone/>
                      </a:pPr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26124"/>
                  </a:ext>
                </a:extLst>
              </a:tr>
              <a:tr h="115141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Verify design &amp; analysis</a:t>
                      </a:r>
                    </a:p>
                  </a:txBody>
                  <a:tcPr marL="92113" marR="92113" marT="46057" marB="46057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>
                        <a:buNone/>
                      </a:pPr>
                      <a:endParaRPr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113" marR="92113" marT="46057" marB="460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Full-scale fabrication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(Q1-Q2 FY25)</a:t>
                      </a:r>
                    </a:p>
                  </a:txBody>
                  <a:tcPr marL="92113" marR="92113" marT="46057" marB="4605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Full-scale destructive examination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dirty="0"/>
                        <a:t>(Q2-Q3 FY25)</a:t>
                      </a:r>
                    </a:p>
                  </a:txBody>
                  <a:tcPr marL="92113" marR="92113" marT="46057" marB="460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Full-scale material testing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(Q3-Q4 FY25)</a:t>
                      </a:r>
                      <a:endParaRPr sz="1400" dirty="0"/>
                    </a:p>
                  </a:txBody>
                  <a:tcPr marL="92113" marR="92113" marT="46057" marB="460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59416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C8A841-B558-DB8A-E1A3-21F1D8C0AEAF}"/>
              </a:ext>
            </a:extLst>
          </p:cNvPr>
          <p:cNvCxnSpPr>
            <a:cxnSpLocks/>
          </p:cNvCxnSpPr>
          <p:nvPr/>
        </p:nvCxnSpPr>
        <p:spPr>
          <a:xfrm>
            <a:off x="7685959" y="1409521"/>
            <a:ext cx="0" cy="3765729"/>
          </a:xfrm>
          <a:prstGeom prst="straightConnector1">
            <a:avLst/>
          </a:prstGeom>
          <a:ln w="28575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93CF7D-9273-B18A-571E-6155DC208AAC}"/>
              </a:ext>
            </a:extLst>
          </p:cNvPr>
          <p:cNvCxnSpPr>
            <a:cxnSpLocks/>
          </p:cNvCxnSpPr>
          <p:nvPr/>
        </p:nvCxnSpPr>
        <p:spPr>
          <a:xfrm>
            <a:off x="6228338" y="1409521"/>
            <a:ext cx="0" cy="2595808"/>
          </a:xfrm>
          <a:prstGeom prst="straightConnector1">
            <a:avLst/>
          </a:prstGeom>
          <a:ln w="28575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F8243D3E-A5C2-2EF3-2504-981EFC65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487" y="4005328"/>
            <a:ext cx="1433631" cy="312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E6E14C-090C-5942-928F-5CBB1DA50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604" y="5154732"/>
            <a:ext cx="840494" cy="125247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36DC80-47FA-D09E-5550-9702F761D290}"/>
              </a:ext>
            </a:extLst>
          </p:cNvPr>
          <p:cNvCxnSpPr>
            <a:cxnSpLocks/>
          </p:cNvCxnSpPr>
          <p:nvPr/>
        </p:nvCxnSpPr>
        <p:spPr>
          <a:xfrm>
            <a:off x="1308100" y="4005328"/>
            <a:ext cx="4933938" cy="0"/>
          </a:xfrm>
          <a:prstGeom prst="straightConnector1">
            <a:avLst/>
          </a:prstGeom>
          <a:ln w="28575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1D02C2-1100-88A1-9150-1C7EA9885E26}"/>
              </a:ext>
            </a:extLst>
          </p:cNvPr>
          <p:cNvCxnSpPr>
            <a:cxnSpLocks/>
          </p:cNvCxnSpPr>
          <p:nvPr/>
        </p:nvCxnSpPr>
        <p:spPr>
          <a:xfrm>
            <a:off x="1371600" y="5159560"/>
            <a:ext cx="6314359" cy="0"/>
          </a:xfrm>
          <a:prstGeom prst="straightConnector1">
            <a:avLst/>
          </a:prstGeom>
          <a:ln w="28575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1C350CF-5AC1-4115-666A-32BB25820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143" y="4565278"/>
            <a:ext cx="1054895" cy="110049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BB7791-0225-3EA0-BBBB-24F707ECFA2C}"/>
              </a:ext>
            </a:extLst>
          </p:cNvPr>
          <p:cNvCxnSpPr>
            <a:cxnSpLocks/>
          </p:cNvCxnSpPr>
          <p:nvPr/>
        </p:nvCxnSpPr>
        <p:spPr>
          <a:xfrm>
            <a:off x="1387395" y="6287574"/>
            <a:ext cx="10639507" cy="0"/>
          </a:xfrm>
          <a:prstGeom prst="straightConnector1">
            <a:avLst/>
          </a:prstGeom>
          <a:ln w="28575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61EA9C-0612-9543-9D5F-D684DDA41B45}"/>
              </a:ext>
            </a:extLst>
          </p:cNvPr>
          <p:cNvCxnSpPr>
            <a:cxnSpLocks/>
          </p:cNvCxnSpPr>
          <p:nvPr/>
        </p:nvCxnSpPr>
        <p:spPr>
          <a:xfrm>
            <a:off x="12026902" y="1460500"/>
            <a:ext cx="0" cy="4827074"/>
          </a:xfrm>
          <a:prstGeom prst="straightConnector1">
            <a:avLst/>
          </a:prstGeom>
          <a:ln w="28575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F3FACD-E0D9-6F76-2294-72CEAF75B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113682" y="4773610"/>
            <a:ext cx="1054895" cy="112399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7ECC9D-F43F-574A-3166-7FC8CE652AA6}"/>
              </a:ext>
            </a:extLst>
          </p:cNvPr>
          <p:cNvSpPr/>
          <p:nvPr/>
        </p:nvSpPr>
        <p:spPr>
          <a:xfrm>
            <a:off x="1793038" y="1839076"/>
            <a:ext cx="1316786" cy="3541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dk1"/>
                </a:solidFill>
              </a:rPr>
              <a:t>in progress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329C86-0845-DF35-BDF5-B826ED12BB5A}"/>
              </a:ext>
            </a:extLst>
          </p:cNvPr>
          <p:cNvSpPr/>
          <p:nvPr/>
        </p:nvSpPr>
        <p:spPr>
          <a:xfrm>
            <a:off x="1793038" y="2288367"/>
            <a:ext cx="1316786" cy="354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dk1"/>
                </a:solidFill>
              </a:rPr>
              <a:t>not started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61FD8-AEBB-AC13-1263-8C4B7885AF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002352" y="2850408"/>
            <a:ext cx="3638906" cy="230520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2F7D3EE-D58B-9997-D4CF-E12A13ACEFC1}"/>
              </a:ext>
            </a:extLst>
          </p:cNvPr>
          <p:cNvSpPr/>
          <p:nvPr/>
        </p:nvSpPr>
        <p:spPr>
          <a:xfrm rot="829164">
            <a:off x="10687157" y="4810703"/>
            <a:ext cx="1504946" cy="60963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60314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F574-A049-A445-A30B-9586CFFF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6416296" cy="535531"/>
          </a:xfrm>
        </p:spPr>
        <p:txBody>
          <a:bodyPr/>
          <a:lstStyle/>
          <a:p>
            <a:r>
              <a:rPr lang="en-US" sz="2800" dirty="0"/>
              <a:t>Near full-scale HIP test assembly fabrication in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000DE-EF70-53C2-1BFE-76440C160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95341" y="2248161"/>
            <a:ext cx="6285149" cy="3622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A1CCB-3FE3-140C-B4CD-7C0DDA41B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17" y="274320"/>
            <a:ext cx="4273873" cy="3026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B0157-6729-1E41-4A5C-0C25896A6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417" y="3468414"/>
            <a:ext cx="4273873" cy="3179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930C43-9F38-22AC-11B6-A0E08CBC41A9}"/>
              </a:ext>
            </a:extLst>
          </p:cNvPr>
          <p:cNvSpPr txBox="1"/>
          <p:nvPr/>
        </p:nvSpPr>
        <p:spPr>
          <a:xfrm>
            <a:off x="495341" y="1233540"/>
            <a:ext cx="56006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Simplified core and water passages to enable faster fabrication and HIP results by end of 2024</a:t>
            </a:r>
          </a:p>
        </p:txBody>
      </p:sp>
    </p:spTree>
    <p:extLst>
      <p:ext uri="{BB962C8B-B14F-4D97-AF65-F5344CB8AC3E}">
        <p14:creationId xmlns:p14="http://schemas.microsoft.com/office/powerpoint/2010/main" val="105696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E558-3DC8-D5B6-C024-B16CF8BB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867930"/>
          </a:xfrm>
        </p:spPr>
        <p:txBody>
          <a:bodyPr/>
          <a:lstStyle/>
          <a:p>
            <a:r>
              <a:rPr lang="en-US" sz="2400" dirty="0"/>
              <a:t>HIP simulation reveals heat transfer assisted by residual compressive interface pressure post-HIP (regardless of bond quality)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90AE5-B1AB-BCAF-2EBD-D5040957250E}"/>
              </a:ext>
            </a:extLst>
          </p:cNvPr>
          <p:cNvGrpSpPr/>
          <p:nvPr/>
        </p:nvGrpSpPr>
        <p:grpSpPr>
          <a:xfrm>
            <a:off x="1499468" y="1142250"/>
            <a:ext cx="7666336" cy="5570374"/>
            <a:chOff x="2022133" y="856501"/>
            <a:chExt cx="8212258" cy="59670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FD9F9B-2470-A675-9B6D-846EF0007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022133" y="890960"/>
              <a:ext cx="8212258" cy="59325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6D7135-78BD-2E6A-A7BF-BAC87CE50196}"/>
                </a:ext>
              </a:extLst>
            </p:cNvPr>
            <p:cNvSpPr/>
            <p:nvPr/>
          </p:nvSpPr>
          <p:spPr>
            <a:xfrm>
              <a:off x="2078274" y="856501"/>
              <a:ext cx="480136" cy="1055426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CECF30-1DA7-9E81-AFD1-EBD6577C77C4}"/>
                </a:ext>
              </a:extLst>
            </p:cNvPr>
            <p:cNvSpPr/>
            <p:nvPr/>
          </p:nvSpPr>
          <p:spPr>
            <a:xfrm>
              <a:off x="4814986" y="856501"/>
              <a:ext cx="357669" cy="1102076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38529B-A1C4-852B-5BB2-EAF56AF55533}"/>
                </a:ext>
              </a:extLst>
            </p:cNvPr>
            <p:cNvSpPr/>
            <p:nvPr/>
          </p:nvSpPr>
          <p:spPr>
            <a:xfrm>
              <a:off x="7528589" y="856501"/>
              <a:ext cx="357669" cy="1102076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386FB2-2464-0F44-BA4F-44376ACD66C6}"/>
                </a:ext>
              </a:extLst>
            </p:cNvPr>
            <p:cNvSpPr/>
            <p:nvPr/>
          </p:nvSpPr>
          <p:spPr>
            <a:xfrm>
              <a:off x="2139507" y="3982300"/>
              <a:ext cx="357669" cy="1102076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1826AF-E5B5-51E0-2DC6-89A29B0F8452}"/>
                </a:ext>
              </a:extLst>
            </p:cNvPr>
            <p:cNvSpPr/>
            <p:nvPr/>
          </p:nvSpPr>
          <p:spPr>
            <a:xfrm>
              <a:off x="4824738" y="3982300"/>
              <a:ext cx="357669" cy="1102076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85E921-2868-CBE1-06B8-4C1919AB68F9}"/>
                </a:ext>
              </a:extLst>
            </p:cNvPr>
            <p:cNvSpPr/>
            <p:nvPr/>
          </p:nvSpPr>
          <p:spPr>
            <a:xfrm>
              <a:off x="7528589" y="3911962"/>
              <a:ext cx="357669" cy="1102076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E78420-43A8-B988-AFF5-D210B678D4A3}"/>
              </a:ext>
            </a:extLst>
          </p:cNvPr>
          <p:cNvSpPr txBox="1"/>
          <p:nvPr/>
        </p:nvSpPr>
        <p:spPr>
          <a:xfrm>
            <a:off x="9538038" y="2060353"/>
            <a:ext cx="1952016" cy="4801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Dark Blue ≥ 100 MPa 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Tension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1CEAD-5FB2-5E21-5B7F-9B45C0D32A54}"/>
              </a:ext>
            </a:extLst>
          </p:cNvPr>
          <p:cNvSpPr txBox="1"/>
          <p:nvPr/>
        </p:nvSpPr>
        <p:spPr>
          <a:xfrm>
            <a:off x="9538038" y="1174418"/>
            <a:ext cx="1952016" cy="480131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Dark Red ≥ 100 MPa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Compression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0E6A-A4D0-3B69-79A7-BE701A5145B1}"/>
              </a:ext>
            </a:extLst>
          </p:cNvPr>
          <p:cNvSpPr txBox="1"/>
          <p:nvPr/>
        </p:nvSpPr>
        <p:spPr>
          <a:xfrm>
            <a:off x="5304982" y="1308449"/>
            <a:ext cx="1212191" cy="313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1. Heat 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2913B-240E-D3E4-6D3A-91D07338E730}"/>
              </a:ext>
            </a:extLst>
          </p:cNvPr>
          <p:cNvSpPr txBox="1"/>
          <p:nvPr/>
        </p:nvSpPr>
        <p:spPr>
          <a:xfrm>
            <a:off x="7695339" y="1314126"/>
            <a:ext cx="1524776" cy="535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2. Pressure on</a:t>
            </a:r>
          </a:p>
          <a:p>
            <a:pPr algn="l">
              <a:lnSpc>
                <a:spcPct val="90000"/>
              </a:lnSpc>
            </a:pPr>
            <a:r>
              <a:rPr lang="en-US" sz="1600" dirty="0"/>
              <a:t>(hold)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0EF7BB-DA41-2298-722A-D4C4A72E59EE}"/>
              </a:ext>
            </a:extLst>
          </p:cNvPr>
          <p:cNvSpPr txBox="1"/>
          <p:nvPr/>
        </p:nvSpPr>
        <p:spPr>
          <a:xfrm>
            <a:off x="2758449" y="4163456"/>
            <a:ext cx="1515159" cy="535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3. Cool down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“shrink fit”</a:t>
            </a:r>
            <a:endParaRPr lang="en-US" sz="160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38C447-BBFD-7EAE-23E4-A9AD39C2DE70}"/>
              </a:ext>
            </a:extLst>
          </p:cNvPr>
          <p:cNvSpPr txBox="1"/>
          <p:nvPr/>
        </p:nvSpPr>
        <p:spPr>
          <a:xfrm>
            <a:off x="5315382" y="4130437"/>
            <a:ext cx="1544012" cy="757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4. Pressure off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“spring back”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(bonded)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AFDB64-98B5-6540-667D-4AAF5140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95681" y="3949252"/>
            <a:ext cx="2180583" cy="154289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BAED31C-5697-543F-904C-B86181D10BDA}"/>
              </a:ext>
            </a:extLst>
          </p:cNvPr>
          <p:cNvSpPr/>
          <p:nvPr/>
        </p:nvSpPr>
        <p:spPr>
          <a:xfrm>
            <a:off x="11649096" y="4788267"/>
            <a:ext cx="303468" cy="303468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B90937-0E94-1BD5-483C-2AEFC166F77A}"/>
              </a:ext>
            </a:extLst>
          </p:cNvPr>
          <p:cNvSpPr txBox="1"/>
          <p:nvPr/>
        </p:nvSpPr>
        <p:spPr>
          <a:xfrm>
            <a:off x="9543082" y="2708509"/>
            <a:ext cx="2485782" cy="1421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</a:rPr>
              <a:t>FEA model view is looking down at a center cross-section of a rear edge (one of more difficult regions to bond)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D6148C5B-9431-023E-9D15-71D6ACB17132}"/>
              </a:ext>
            </a:extLst>
          </p:cNvPr>
          <p:cNvSpPr/>
          <p:nvPr/>
        </p:nvSpPr>
        <p:spPr>
          <a:xfrm>
            <a:off x="11599167" y="3994595"/>
            <a:ext cx="407918" cy="785411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A611C-A310-96AD-05BE-5CA3ACFFD46D}"/>
              </a:ext>
            </a:extLst>
          </p:cNvPr>
          <p:cNvSpPr txBox="1"/>
          <p:nvPr/>
        </p:nvSpPr>
        <p:spPr>
          <a:xfrm>
            <a:off x="7730802" y="4130437"/>
            <a:ext cx="1544012" cy="7571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4. Pressure off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“spring back”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(unbonded)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9B77AD-11DE-02AE-7086-1706C7ECEBBF}"/>
              </a:ext>
            </a:extLst>
          </p:cNvPr>
          <p:cNvSpPr/>
          <p:nvPr/>
        </p:nvSpPr>
        <p:spPr>
          <a:xfrm>
            <a:off x="7210949" y="5788336"/>
            <a:ext cx="798467" cy="492955"/>
          </a:xfrm>
          <a:prstGeom prst="ellipse">
            <a:avLst/>
          </a:prstGeom>
          <a:noFill/>
          <a:ln w="19050">
            <a:solidFill>
              <a:srgbClr val="92D05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0CAC9C-B4DB-E4D7-FA2D-F3B192ABB989}"/>
              </a:ext>
            </a:extLst>
          </p:cNvPr>
          <p:cNvCxnSpPr>
            <a:cxnSpLocks/>
          </p:cNvCxnSpPr>
          <p:nvPr/>
        </p:nvCxnSpPr>
        <p:spPr>
          <a:xfrm>
            <a:off x="8009416" y="6034813"/>
            <a:ext cx="1528621" cy="0"/>
          </a:xfrm>
          <a:prstGeom prst="straightConnector1">
            <a:avLst/>
          </a:prstGeom>
          <a:ln w="28575">
            <a:solidFill>
              <a:srgbClr val="92D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C65466B-4E0D-7CF3-39D6-8DB1C87B5531}"/>
              </a:ext>
            </a:extLst>
          </p:cNvPr>
          <p:cNvSpPr txBox="1"/>
          <p:nvPr/>
        </p:nvSpPr>
        <p:spPr>
          <a:xfrm>
            <a:off x="9538037" y="5678879"/>
            <a:ext cx="2485782" cy="9787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High compression on all radiused surfaces remains even without bonding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8918B8-B42F-FA85-9610-0E40E451AB5A}"/>
              </a:ext>
            </a:extLst>
          </p:cNvPr>
          <p:cNvSpPr txBox="1"/>
          <p:nvPr/>
        </p:nvSpPr>
        <p:spPr>
          <a:xfrm>
            <a:off x="9538038" y="1715599"/>
            <a:ext cx="1952016" cy="2862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Grey ~ 0 MPa </a:t>
            </a:r>
          </a:p>
        </p:txBody>
      </p:sp>
    </p:spTree>
    <p:extLst>
      <p:ext uri="{BB962C8B-B14F-4D97-AF65-F5344CB8AC3E}">
        <p14:creationId xmlns:p14="http://schemas.microsoft.com/office/powerpoint/2010/main" val="238960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32DC7AA-561B-03C7-8E9A-2E15CF9E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01486" y="2021391"/>
            <a:ext cx="4548840" cy="3529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54375-37A3-BA56-9DC5-558807059146}"/>
              </a:ext>
            </a:extLst>
          </p:cNvPr>
          <p:cNvSpPr txBox="1"/>
          <p:nvPr/>
        </p:nvSpPr>
        <p:spPr>
          <a:xfrm>
            <a:off x="8532001" y="1624775"/>
            <a:ext cx="2520242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Unbonded interfaces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F898B-5C90-15C7-5C3E-C0CF77CF6035}"/>
              </a:ext>
            </a:extLst>
          </p:cNvPr>
          <p:cNvSpPr/>
          <p:nvPr/>
        </p:nvSpPr>
        <p:spPr>
          <a:xfrm>
            <a:off x="6689678" y="4076679"/>
            <a:ext cx="357669" cy="110207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21F86-98DC-FAEC-60B7-15DC14AEE8DF}"/>
              </a:ext>
            </a:extLst>
          </p:cNvPr>
          <p:cNvSpPr/>
          <p:nvPr/>
        </p:nvSpPr>
        <p:spPr>
          <a:xfrm>
            <a:off x="5492668" y="920649"/>
            <a:ext cx="1030532" cy="593735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E064C7-A616-EEA4-8E5C-B95A058F52C8}"/>
              </a:ext>
            </a:extLst>
          </p:cNvPr>
          <p:cNvSpPr/>
          <p:nvPr/>
        </p:nvSpPr>
        <p:spPr>
          <a:xfrm>
            <a:off x="6671401" y="5567744"/>
            <a:ext cx="907915" cy="1280809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E5F58B-F777-1F92-BCF6-38E22813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978729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/>
              <a:t>HIP simulation reveals heat transfer assisted by residual compressive interface pressure post-HIP (regardless of bond quality)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CACA59-3093-C954-DFB3-BEE380ADB5F0}"/>
              </a:ext>
            </a:extLst>
          </p:cNvPr>
          <p:cNvSpPr txBox="1"/>
          <p:nvPr/>
        </p:nvSpPr>
        <p:spPr>
          <a:xfrm>
            <a:off x="3508515" y="6426715"/>
            <a:ext cx="6325771" cy="3139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¼ symmetry model (tungsten and Inconel removed for clarity)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C7ECD-12C5-4176-1E11-74924EACA63E}"/>
              </a:ext>
            </a:extLst>
          </p:cNvPr>
          <p:cNvSpPr txBox="1"/>
          <p:nvPr/>
        </p:nvSpPr>
        <p:spPr>
          <a:xfrm>
            <a:off x="2399878" y="1624775"/>
            <a:ext cx="2217274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B</a:t>
            </a:r>
            <a:r>
              <a:rPr lang="en-US" b="1" dirty="0">
                <a:latin typeface="+mn-lt"/>
              </a:rPr>
              <a:t>onded interfaces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21FC4-03A2-498F-49DE-2DD0D060CB7C}"/>
              </a:ext>
            </a:extLst>
          </p:cNvPr>
          <p:cNvSpPr txBox="1"/>
          <p:nvPr/>
        </p:nvSpPr>
        <p:spPr>
          <a:xfrm>
            <a:off x="5753050" y="5081727"/>
            <a:ext cx="1952016" cy="4801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Dark Blue ≥ 100 MPa 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Tension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ED146-603C-7146-D039-4C53F7A1DEFD}"/>
              </a:ext>
            </a:extLst>
          </p:cNvPr>
          <p:cNvSpPr txBox="1"/>
          <p:nvPr/>
        </p:nvSpPr>
        <p:spPr>
          <a:xfrm>
            <a:off x="5753050" y="4195792"/>
            <a:ext cx="1952016" cy="480131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Dark Red ≥ 100 MPa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Compression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A6727-93B7-9B7E-1AAC-D7A81E157A2A}"/>
              </a:ext>
            </a:extLst>
          </p:cNvPr>
          <p:cNvSpPr txBox="1"/>
          <p:nvPr/>
        </p:nvSpPr>
        <p:spPr>
          <a:xfrm>
            <a:off x="5753050" y="4736973"/>
            <a:ext cx="1952016" cy="2862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Grey ~ 0 MPa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824E77-1EC5-DC2F-91D9-B753D1366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67" y="2021391"/>
            <a:ext cx="4558196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9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4C7ECD-12C5-4176-1E11-74924EACA63E}"/>
              </a:ext>
            </a:extLst>
          </p:cNvPr>
          <p:cNvSpPr txBox="1"/>
          <p:nvPr/>
        </p:nvSpPr>
        <p:spPr>
          <a:xfrm>
            <a:off x="514436" y="1901200"/>
            <a:ext cx="2217274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Bonded interfaces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54375-37A3-BA56-9DC5-558807059146}"/>
              </a:ext>
            </a:extLst>
          </p:cNvPr>
          <p:cNvSpPr txBox="1"/>
          <p:nvPr/>
        </p:nvSpPr>
        <p:spPr>
          <a:xfrm>
            <a:off x="7616448" y="1901200"/>
            <a:ext cx="2520242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Unbonded interfaces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F898B-5C90-15C7-5C3E-C0CF77CF6035}"/>
              </a:ext>
            </a:extLst>
          </p:cNvPr>
          <p:cNvSpPr/>
          <p:nvPr/>
        </p:nvSpPr>
        <p:spPr>
          <a:xfrm>
            <a:off x="6689678" y="4076679"/>
            <a:ext cx="357669" cy="1102076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9171F0-1207-023B-9BD0-7CCE1F9D45DC}"/>
              </a:ext>
            </a:extLst>
          </p:cNvPr>
          <p:cNvSpPr/>
          <p:nvPr/>
        </p:nvSpPr>
        <p:spPr>
          <a:xfrm>
            <a:off x="10344475" y="4578952"/>
            <a:ext cx="801194" cy="2279048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E064C7-A616-EEA4-8E5C-B95A058F52C8}"/>
              </a:ext>
            </a:extLst>
          </p:cNvPr>
          <p:cNvSpPr/>
          <p:nvPr/>
        </p:nvSpPr>
        <p:spPr>
          <a:xfrm>
            <a:off x="6077302" y="5577190"/>
            <a:ext cx="907915" cy="1280809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E5F58B-F777-1F92-BCF6-38E22813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978729"/>
          </a:xfrm>
        </p:spPr>
        <p:txBody>
          <a:bodyPr/>
          <a:lstStyle/>
          <a:p>
            <a:r>
              <a:rPr lang="en-US" sz="2400" dirty="0"/>
              <a:t>In general, stress state is similar (regardless of bond quality) – Inconel in tension, tungsten in compression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CACA59-3093-C954-DFB3-BEE380ADB5F0}"/>
              </a:ext>
            </a:extLst>
          </p:cNvPr>
          <p:cNvSpPr txBox="1"/>
          <p:nvPr/>
        </p:nvSpPr>
        <p:spPr>
          <a:xfrm>
            <a:off x="3006751" y="6488791"/>
            <a:ext cx="6271269" cy="3139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¼ symmetry (solid tungsten block used for spallation material)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C8D32-E5ED-FDD6-ACC3-F20F5B3E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7597" y="2322332"/>
            <a:ext cx="4568637" cy="3699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B7E09D-141B-DB32-86B8-B0992287EB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6611" y="2112132"/>
            <a:ext cx="1400073" cy="42524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07E962-2F2A-82AF-5916-FADE62A239A6}"/>
              </a:ext>
            </a:extLst>
          </p:cNvPr>
          <p:cNvSpPr txBox="1"/>
          <p:nvPr/>
        </p:nvSpPr>
        <p:spPr>
          <a:xfrm>
            <a:off x="5135031" y="1730384"/>
            <a:ext cx="18501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[Pa, ±400 MPa]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C9764-08CC-08C9-5990-6C23274A5F7B}"/>
              </a:ext>
            </a:extLst>
          </p:cNvPr>
          <p:cNvSpPr txBox="1"/>
          <p:nvPr/>
        </p:nvSpPr>
        <p:spPr>
          <a:xfrm>
            <a:off x="4910610" y="1435369"/>
            <a:ext cx="20746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Hydrostatic stress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CE92F-2E50-6594-17AB-C32398C812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95915" y="2322332"/>
            <a:ext cx="4549540" cy="36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6189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6" ma:contentTypeDescription="Create a new document." ma:contentTypeScope="" ma:versionID="19ac21562ee382528c57d4ad4e90a04a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65f9653cf4dcb4fa66000652b38bcee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microsoft.com/sharepoint/v3"/>
    <ds:schemaRef ds:uri="c0ae1526-a413-44b3-a9f1-197380d7ad63"/>
    <ds:schemaRef ds:uri="e4a3cf16-f000-411a-8b9f-ac8de5bd4628"/>
    <ds:schemaRef ds:uri="2bf55837-d00d-4291-8581-63a601f59d2e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68DE3B-BE66-433E-970E-056AEAC38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55837-d00d-4291-8581-63a601f59d2e"/>
    <ds:schemaRef ds:uri="e4a3cf16-f000-411a-8b9f-ac8de5bd46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</Template>
  <TotalTime>0</TotalTime>
  <Words>1151</Words>
  <Application>Microsoft Office PowerPoint</Application>
  <PresentationFormat>Widescreen</PresentationFormat>
  <Paragraphs>187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Century Gothic</vt:lpstr>
      <vt:lpstr>TimesNewRoman,Bold</vt:lpstr>
      <vt:lpstr>Wingdings</vt:lpstr>
      <vt:lpstr>ORNL</vt:lpstr>
      <vt:lpstr>Status of the STS Target Segment Manufacturing R&amp;D</vt:lpstr>
      <vt:lpstr>Outline</vt:lpstr>
      <vt:lpstr>Target foot: key elements &amp; risks</vt:lpstr>
      <vt:lpstr>Target foot assembly</vt:lpstr>
      <vt:lpstr>Mfg. R&amp;D input to aid preparation for final design approval</vt:lpstr>
      <vt:lpstr>Near full-scale HIP test assembly fabrication in process</vt:lpstr>
      <vt:lpstr>HIP simulation reveals heat transfer assisted by residual compressive interface pressure post-HIP (regardless of bond quality)</vt:lpstr>
      <vt:lpstr>HIP simulation reveals heat transfer assisted by residual compressive interface pressure post-HIP (regardless of bond quality)</vt:lpstr>
      <vt:lpstr>In general, stress state is similar (regardless of bond quality) – Inconel in tension, tungsten in compression</vt:lpstr>
      <vt:lpstr>Small-scale HIP test articles – 4/7-mm Inconel shells </vt:lpstr>
      <vt:lpstr>Typical HIP cycle – 950 °C, 200-300 MPa, 2.5 hour hold time</vt:lpstr>
      <vt:lpstr>Mk1 4-mm thick Inconel – 1st cut reveals a mechanically tight structure</vt:lpstr>
      <vt:lpstr>Post-cut maximum principal stress prediction shows vertical crack / damage away from W-Cu interface most likely  prediction matches behavior</vt:lpstr>
      <vt:lpstr>Delaminations visible at W-Cu interface (after 2nd cut)</vt:lpstr>
      <vt:lpstr>Post-HIP copper and Inconel 718 appear tightly bonded in corner (most difficult place to bond) </vt:lpstr>
      <vt:lpstr>Diffusion across bond line with multiple alloys present (shear/thermal testing in process) </vt:lpstr>
      <vt:lpstr>Copper Swelling</vt:lpstr>
      <vt:lpstr>Early design iteration shows copper swelling can reduce fatigue FOS to &lt;&lt; 1</vt:lpstr>
      <vt:lpstr>Can Ta replace Cu and eliminate the swelling risk?</vt:lpstr>
      <vt:lpstr>Achieved ~7 μm diffusion band between Ta and IN718</vt:lpstr>
      <vt:lpstr>Thermal interface:  open questions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/>
  <cp:keywords/>
  <dc:description/>
  <cp:lastModifiedBy/>
  <cp:revision>7</cp:revision>
  <dcterms:created xsi:type="dcterms:W3CDTF">2020-03-26T15:10:56Z</dcterms:created>
  <dcterms:modified xsi:type="dcterms:W3CDTF">2024-10-24T13:22:29Z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0x010100B076337305588D45ABECA6F617762C6F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  <property fmtid="{D5CDD505-2E9C-101B-9397-08002B2CF9AE}" pid="5" name="MediaServiceImageTags">
    <vt:lpwstr/>
  </property>
</Properties>
</file>