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6"/>
  </p:notesMasterIdLst>
  <p:handoutMasterIdLst>
    <p:handoutMasterId r:id="rId27"/>
  </p:handoutMasterIdLst>
  <p:sldIdLst>
    <p:sldId id="270" r:id="rId3"/>
    <p:sldId id="305" r:id="rId4"/>
    <p:sldId id="2962" r:id="rId5"/>
    <p:sldId id="300" r:id="rId6"/>
    <p:sldId id="273" r:id="rId7"/>
    <p:sldId id="308" r:id="rId8"/>
    <p:sldId id="2967" r:id="rId9"/>
    <p:sldId id="277" r:id="rId10"/>
    <p:sldId id="284" r:id="rId11"/>
    <p:sldId id="306" r:id="rId12"/>
    <p:sldId id="2970" r:id="rId13"/>
    <p:sldId id="307" r:id="rId14"/>
    <p:sldId id="311" r:id="rId15"/>
    <p:sldId id="278" r:id="rId16"/>
    <p:sldId id="256" r:id="rId17"/>
    <p:sldId id="276" r:id="rId18"/>
    <p:sldId id="312" r:id="rId19"/>
    <p:sldId id="2964" r:id="rId20"/>
    <p:sldId id="266" r:id="rId21"/>
    <p:sldId id="302" r:id="rId22"/>
    <p:sldId id="2969" r:id="rId23"/>
    <p:sldId id="299" r:id="rId24"/>
    <p:sldId id="320" r:id="rId25"/>
  </p:sldIdLst>
  <p:sldSz cx="9906000" cy="6858000" type="A4"/>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E"/>
    <a:srgbClr val="FAE0E3"/>
    <a:srgbClr val="F7FFCA"/>
    <a:srgbClr val="FF40FF"/>
    <a:srgbClr val="D1FFD2"/>
    <a:srgbClr val="810000"/>
    <a:srgbClr val="E3D10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9"/>
    <p:restoredTop sz="96087"/>
  </p:normalViewPr>
  <p:slideViewPr>
    <p:cSldViewPr>
      <p:cViewPr varScale="1">
        <p:scale>
          <a:sx n="115" d="100"/>
          <a:sy n="115" d="100"/>
        </p:scale>
        <p:origin x="1760" y="19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B6A0527-E22E-A749-B839-39AC3BB1E114}" type="datetimeFigureOut">
              <a:rPr lang="ja-JP" altLang="en-US"/>
              <a:pPr>
                <a:defRPr/>
              </a:pPr>
              <a:t>2024/11/1</a:t>
            </a:fld>
            <a:endParaRPr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D1F51A9-9BA2-864A-9CDE-15933B131D1F}" type="slidenum">
              <a:rPr lang="ja-JP" altLang="en-US"/>
              <a:pPr>
                <a:defRPr/>
              </a:pPr>
              <a:t>‹#›</a:t>
            </a:fld>
            <a:endParaRPr lang="ja-JP" altLang="en-US"/>
          </a:p>
        </p:txBody>
      </p:sp>
    </p:spTree>
    <p:extLst>
      <p:ext uri="{BB962C8B-B14F-4D97-AF65-F5344CB8AC3E}">
        <p14:creationId xmlns:p14="http://schemas.microsoft.com/office/powerpoint/2010/main" val="3708021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1843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18436"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843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noProof="0"/>
              <a:t>マスタ</a:t>
            </a:r>
            <a:r>
              <a:rPr lang="en-US" altLang="ja-JP" noProof="0"/>
              <a:t> </a:t>
            </a:r>
            <a:r>
              <a:rPr lang="ja-JP" altLang="en-US" noProof="0"/>
              <a:t>テキストの書式設定</a:t>
            </a:r>
            <a:endParaRPr lang="en-US" altLang="ja-JP" noProof="0"/>
          </a:p>
          <a:p>
            <a:pPr lvl="1"/>
            <a:r>
              <a:rPr lang="ja-JP" altLang="en-US" noProof="0"/>
              <a:t>第</a:t>
            </a:r>
            <a:r>
              <a:rPr lang="en-US" altLang="ja-JP" noProof="0"/>
              <a:t> 2 </a:t>
            </a:r>
            <a:r>
              <a:rPr lang="ja-JP" altLang="en-US" noProof="0"/>
              <a:t>レベル</a:t>
            </a:r>
            <a:endParaRPr lang="en-US" altLang="ja-JP" noProof="0"/>
          </a:p>
          <a:p>
            <a:pPr lvl="2"/>
            <a:r>
              <a:rPr lang="ja-JP" altLang="en-US" noProof="0"/>
              <a:t>第</a:t>
            </a:r>
            <a:r>
              <a:rPr lang="en-US" altLang="ja-JP" noProof="0"/>
              <a:t> 3 </a:t>
            </a:r>
            <a:r>
              <a:rPr lang="ja-JP" altLang="en-US" noProof="0"/>
              <a:t>レベル</a:t>
            </a:r>
            <a:endParaRPr lang="en-US" altLang="ja-JP" noProof="0"/>
          </a:p>
          <a:p>
            <a:pPr lvl="3"/>
            <a:r>
              <a:rPr lang="ja-JP" altLang="en-US" noProof="0"/>
              <a:t>第</a:t>
            </a:r>
            <a:r>
              <a:rPr lang="en-US" altLang="ja-JP" noProof="0"/>
              <a:t> 4 </a:t>
            </a:r>
            <a:r>
              <a:rPr lang="ja-JP" altLang="en-US" noProof="0"/>
              <a:t>レベル</a:t>
            </a:r>
            <a:endParaRPr lang="en-US" altLang="ja-JP" noProof="0"/>
          </a:p>
          <a:p>
            <a:pPr lvl="4"/>
            <a:r>
              <a:rPr lang="ja-JP" altLang="en-US" noProof="0"/>
              <a:t>第</a:t>
            </a:r>
            <a:r>
              <a:rPr lang="en-US" altLang="ja-JP" noProof="0"/>
              <a:t> 5 </a:t>
            </a:r>
            <a:r>
              <a:rPr lang="ja-JP" altLang="en-US" noProof="0"/>
              <a:t>レベル</a:t>
            </a:r>
          </a:p>
        </p:txBody>
      </p:sp>
      <p:sp>
        <p:nvSpPr>
          <p:cNvPr id="1843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1843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8658F9F6-3C2B-234B-958B-C7F5682A76D3}" type="slidenum">
              <a:rPr lang="en-US" altLang="ja-JP"/>
              <a:pPr>
                <a:defRPr/>
              </a:pPr>
              <a:t>‹#›</a:t>
            </a:fld>
            <a:endParaRPr lang="en-US" altLang="ja-JP"/>
          </a:p>
        </p:txBody>
      </p:sp>
    </p:spTree>
    <p:extLst>
      <p:ext uri="{BB962C8B-B14F-4D97-AF65-F5344CB8AC3E}">
        <p14:creationId xmlns:p14="http://schemas.microsoft.com/office/powerpoint/2010/main" val="144986428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kumimoji="1" sz="1200" kern="1200">
        <a:solidFill>
          <a:schemeClr val="tx1"/>
        </a:solidFill>
        <a:latin typeface="Arial" charset="0"/>
        <a:ea typeface="ＭＳ Ｐゴシック" charset="0"/>
        <a:cs typeface="+mn-cs"/>
      </a:defRPr>
    </a:lvl2pPr>
    <a:lvl3pPr marL="914400" algn="l" rtl="0" fontAlgn="base">
      <a:spcBef>
        <a:spcPct val="30000"/>
      </a:spcBef>
      <a:spcAft>
        <a:spcPct val="0"/>
      </a:spcAft>
      <a:defRPr kumimoji="1"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kumimoji="1"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a:t>
            </a:fld>
            <a:endParaRPr lang="en-US" altLang="ja-JP"/>
          </a:p>
        </p:txBody>
      </p:sp>
    </p:spTree>
    <p:extLst>
      <p:ext uri="{BB962C8B-B14F-4D97-AF65-F5344CB8AC3E}">
        <p14:creationId xmlns:p14="http://schemas.microsoft.com/office/powerpoint/2010/main" val="708197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20</a:t>
            </a:fld>
            <a:endParaRPr lang="en-US" altLang="ja-JP"/>
          </a:p>
        </p:txBody>
      </p:sp>
    </p:spTree>
    <p:extLst>
      <p:ext uri="{BB962C8B-B14F-4D97-AF65-F5344CB8AC3E}">
        <p14:creationId xmlns:p14="http://schemas.microsoft.com/office/powerpoint/2010/main" val="109146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291E-6D00-E2C1-E14E-CFEFAF2A58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0AC663-5571-AC4B-F4D6-97689D28F8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6FB8E18-B055-0F65-6304-EBE3D1413CCB}"/>
              </a:ext>
            </a:extLst>
          </p:cNvPr>
          <p:cNvSpPr>
            <a:spLocks noGrp="1"/>
          </p:cNvSpPr>
          <p:nvPr>
            <p:ph type="body" idx="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921ACC4D-B85C-3261-2F58-A11B0754F29E}"/>
              </a:ext>
            </a:extLst>
          </p:cNvPr>
          <p:cNvSpPr>
            <a:spLocks noGrp="1"/>
          </p:cNvSpPr>
          <p:nvPr>
            <p:ph type="sldNum" sz="quarter" idx="5"/>
          </p:nvPr>
        </p:nvSpPr>
        <p:spPr/>
        <p:txBody>
          <a:bodyPr/>
          <a:lstStyle/>
          <a:p>
            <a:pPr>
              <a:defRPr/>
            </a:pPr>
            <a:fld id="{8658F9F6-3C2B-234B-958B-C7F5682A76D3}" type="slidenum">
              <a:rPr lang="en-US" altLang="ja-JP" smtClean="0"/>
              <a:pPr>
                <a:defRPr/>
              </a:pPr>
              <a:t>21</a:t>
            </a:fld>
            <a:endParaRPr lang="en-US" altLang="ja-JP"/>
          </a:p>
        </p:txBody>
      </p:sp>
    </p:spTree>
    <p:extLst>
      <p:ext uri="{BB962C8B-B14F-4D97-AF65-F5344CB8AC3E}">
        <p14:creationId xmlns:p14="http://schemas.microsoft.com/office/powerpoint/2010/main" val="23260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23</a:t>
            </a:fld>
            <a:endParaRPr lang="en-US" altLang="ja-JP"/>
          </a:p>
        </p:txBody>
      </p:sp>
    </p:spTree>
    <p:extLst>
      <p:ext uri="{BB962C8B-B14F-4D97-AF65-F5344CB8AC3E}">
        <p14:creationId xmlns:p14="http://schemas.microsoft.com/office/powerpoint/2010/main" val="287475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78788" rtl="0" eaLnBrk="1" fontAlgn="auto" latinLnBrk="0" hangingPunct="1">
              <a:lnSpc>
                <a:spcPct val="100000"/>
              </a:lnSpc>
              <a:spcBef>
                <a:spcPts val="0"/>
              </a:spcBef>
              <a:spcAft>
                <a:spcPts val="0"/>
              </a:spcAft>
              <a:buClrTx/>
              <a:buSzTx/>
              <a:buFontTx/>
              <a:buNone/>
              <a:tabLst/>
              <a:defRPr/>
            </a:pPr>
            <a:fld id="{9BDD521D-7774-E04C-A44E-9C90879FCC2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78788"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22237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4</a:t>
            </a:fld>
            <a:endParaRPr lang="en-US" altLang="ja-JP"/>
          </a:p>
        </p:txBody>
      </p:sp>
    </p:spTree>
    <p:extLst>
      <p:ext uri="{BB962C8B-B14F-4D97-AF65-F5344CB8AC3E}">
        <p14:creationId xmlns:p14="http://schemas.microsoft.com/office/powerpoint/2010/main" val="351536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13</a:t>
            </a:fld>
            <a:endParaRPr lang="en-US" altLang="ja-JP"/>
          </a:p>
        </p:txBody>
      </p:sp>
    </p:spTree>
    <p:extLst>
      <p:ext uri="{BB962C8B-B14F-4D97-AF65-F5344CB8AC3E}">
        <p14:creationId xmlns:p14="http://schemas.microsoft.com/office/powerpoint/2010/main" val="308932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14</a:t>
            </a:fld>
            <a:endParaRPr lang="en-US" altLang="ja-JP"/>
          </a:p>
        </p:txBody>
      </p:sp>
    </p:spTree>
    <p:extLst>
      <p:ext uri="{BB962C8B-B14F-4D97-AF65-F5344CB8AC3E}">
        <p14:creationId xmlns:p14="http://schemas.microsoft.com/office/powerpoint/2010/main" val="206108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16</a:t>
            </a:fld>
            <a:endParaRPr lang="en-US" altLang="ja-JP"/>
          </a:p>
        </p:txBody>
      </p:sp>
    </p:spTree>
    <p:extLst>
      <p:ext uri="{BB962C8B-B14F-4D97-AF65-F5344CB8AC3E}">
        <p14:creationId xmlns:p14="http://schemas.microsoft.com/office/powerpoint/2010/main" val="371780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17</a:t>
            </a:fld>
            <a:endParaRPr lang="en-US" altLang="ja-JP"/>
          </a:p>
        </p:txBody>
      </p:sp>
    </p:spTree>
    <p:extLst>
      <p:ext uri="{BB962C8B-B14F-4D97-AF65-F5344CB8AC3E}">
        <p14:creationId xmlns:p14="http://schemas.microsoft.com/office/powerpoint/2010/main" val="23819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18</a:t>
            </a:fld>
            <a:endParaRPr lang="en-US" altLang="ja-JP"/>
          </a:p>
        </p:txBody>
      </p:sp>
    </p:spTree>
    <p:extLst>
      <p:ext uri="{BB962C8B-B14F-4D97-AF65-F5344CB8AC3E}">
        <p14:creationId xmlns:p14="http://schemas.microsoft.com/office/powerpoint/2010/main" val="169259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defRPr/>
            </a:pPr>
            <a:fld id="{8658F9F6-3C2B-234B-958B-C7F5682A76D3}" type="slidenum">
              <a:rPr lang="en-US" altLang="ja-JP" smtClean="0"/>
              <a:pPr>
                <a:defRPr/>
              </a:pPr>
              <a:t>19</a:t>
            </a:fld>
            <a:endParaRPr lang="en-US" altLang="ja-JP"/>
          </a:p>
        </p:txBody>
      </p:sp>
    </p:spTree>
    <p:extLst>
      <p:ext uri="{BB962C8B-B14F-4D97-AF65-F5344CB8AC3E}">
        <p14:creationId xmlns:p14="http://schemas.microsoft.com/office/powerpoint/2010/main" val="381257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5"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F74E6FE-3667-9141-86F2-0A9921B29311}" type="slidenum">
              <a:rPr lang="en-US" altLang="ja-JP"/>
              <a:pPr>
                <a:defRPr/>
              </a:pPr>
              <a:t>‹#›</a:t>
            </a:fld>
            <a:endParaRPr lang="en-US" altLang="ja-JP"/>
          </a:p>
        </p:txBody>
      </p:sp>
    </p:spTree>
    <p:extLst>
      <p:ext uri="{BB962C8B-B14F-4D97-AF65-F5344CB8AC3E}">
        <p14:creationId xmlns:p14="http://schemas.microsoft.com/office/powerpoint/2010/main" val="344742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5"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F9DD3EF-121E-4B41-B633-E32D82F080C7}" type="slidenum">
              <a:rPr lang="en-US" altLang="ja-JP"/>
              <a:pPr>
                <a:defRPr/>
              </a:pPr>
              <a:t>‹#›</a:t>
            </a:fld>
            <a:endParaRPr lang="en-US" altLang="ja-JP"/>
          </a:p>
        </p:txBody>
      </p:sp>
    </p:spTree>
    <p:extLst>
      <p:ext uri="{BB962C8B-B14F-4D97-AF65-F5344CB8AC3E}">
        <p14:creationId xmlns:p14="http://schemas.microsoft.com/office/powerpoint/2010/main" val="378820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742950" y="609600"/>
            <a:ext cx="6162675"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5"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650D679-0DF0-214A-94B8-DC8DDEF0FA4E}" type="slidenum">
              <a:rPr lang="en-US" altLang="ja-JP"/>
              <a:pPr>
                <a:defRPr/>
              </a:pPr>
              <a:t>‹#›</a:t>
            </a:fld>
            <a:endParaRPr lang="en-US" altLang="ja-JP"/>
          </a:p>
        </p:txBody>
      </p:sp>
    </p:spTree>
    <p:extLst>
      <p:ext uri="{BB962C8B-B14F-4D97-AF65-F5344CB8AC3E}">
        <p14:creationId xmlns:p14="http://schemas.microsoft.com/office/powerpoint/2010/main" val="50217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742950" y="1981200"/>
            <a:ext cx="413385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グラフ プレースホルダー 3"/>
          <p:cNvSpPr>
            <a:spLocks noGrp="1"/>
          </p:cNvSpPr>
          <p:nvPr>
            <p:ph type="chart" sz="half" idx="2"/>
          </p:nvPr>
        </p:nvSpPr>
        <p:spPr>
          <a:xfrm>
            <a:off x="5029200" y="1981200"/>
            <a:ext cx="4133850" cy="4114800"/>
          </a:xfrm>
        </p:spPr>
        <p:txBody>
          <a:bodyPr/>
          <a:lstStyle/>
          <a:p>
            <a:pPr lvl="0"/>
            <a:endParaRPr lang="ja-JP" altLang="en-US" noProof="0"/>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6"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E61DDFE-6050-144A-AFFE-C2A072062024}" type="slidenum">
              <a:rPr lang="en-US" altLang="ja-JP"/>
              <a:pPr>
                <a:defRPr/>
              </a:pPr>
              <a:t>‹#›</a:t>
            </a:fld>
            <a:endParaRPr lang="en-US" altLang="ja-JP"/>
          </a:p>
        </p:txBody>
      </p:sp>
    </p:spTree>
    <p:extLst>
      <p:ext uri="{BB962C8B-B14F-4D97-AF65-F5344CB8AC3E}">
        <p14:creationId xmlns:p14="http://schemas.microsoft.com/office/powerpoint/2010/main" val="2555607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2024/11/1</a:t>
            </a:r>
            <a:endParaRPr kumimoji="1" lang="ja-JP" altLang="en-US"/>
          </a:p>
        </p:txBody>
      </p:sp>
      <p:sp>
        <p:nvSpPr>
          <p:cNvPr id="5" name="Footer Placeholder 4"/>
          <p:cNvSpPr>
            <a:spLocks noGrp="1"/>
          </p:cNvSpPr>
          <p:nvPr>
            <p:ph type="ftr" sz="quarter" idx="11"/>
          </p:nvPr>
        </p:nvSpPr>
        <p:spPr/>
        <p:txBody>
          <a:bodyPr/>
          <a:lstStyle/>
          <a:p>
            <a:r>
              <a:rPr kumimoji="1" lang="en" altLang="ja-JP"/>
              <a:t>IWSMT-16 / Abingdon, UK </a:t>
            </a:r>
            <a:endParaRPr kumimoji="1" lang="ja-JP" altLang="en-US"/>
          </a:p>
        </p:txBody>
      </p:sp>
      <p:sp>
        <p:nvSpPr>
          <p:cNvPr id="6" name="Slide Number Placeholder 5"/>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41701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2024/11/1</a:t>
            </a:r>
            <a:endParaRPr kumimoji="1" lang="ja-JP" altLang="en-US"/>
          </a:p>
        </p:txBody>
      </p:sp>
      <p:sp>
        <p:nvSpPr>
          <p:cNvPr id="5" name="Footer Placeholder 4"/>
          <p:cNvSpPr>
            <a:spLocks noGrp="1"/>
          </p:cNvSpPr>
          <p:nvPr>
            <p:ph type="ftr" sz="quarter" idx="11"/>
          </p:nvPr>
        </p:nvSpPr>
        <p:spPr/>
        <p:txBody>
          <a:bodyPr/>
          <a:lstStyle/>
          <a:p>
            <a:r>
              <a:rPr kumimoji="1" lang="en" altLang="ja-JP"/>
              <a:t>IWSMT-16 / Abingdon, UK </a:t>
            </a:r>
            <a:endParaRPr kumimoji="1" lang="ja-JP" altLang="en-US"/>
          </a:p>
        </p:txBody>
      </p:sp>
      <p:sp>
        <p:nvSpPr>
          <p:cNvPr id="6" name="Slide Number Placeholder 5"/>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2847510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2024/11/1</a:t>
            </a:r>
            <a:endParaRPr kumimoji="1" lang="ja-JP" altLang="en-US"/>
          </a:p>
        </p:txBody>
      </p:sp>
      <p:sp>
        <p:nvSpPr>
          <p:cNvPr id="5" name="Footer Placeholder 4"/>
          <p:cNvSpPr>
            <a:spLocks noGrp="1"/>
          </p:cNvSpPr>
          <p:nvPr>
            <p:ph type="ftr" sz="quarter" idx="11"/>
          </p:nvPr>
        </p:nvSpPr>
        <p:spPr/>
        <p:txBody>
          <a:bodyPr/>
          <a:lstStyle/>
          <a:p>
            <a:r>
              <a:rPr kumimoji="1" lang="en" altLang="ja-JP"/>
              <a:t>IWSMT-16 / Abingdon, UK </a:t>
            </a:r>
            <a:endParaRPr kumimoji="1" lang="ja-JP" altLang="en-US"/>
          </a:p>
        </p:txBody>
      </p:sp>
      <p:sp>
        <p:nvSpPr>
          <p:cNvPr id="6" name="Slide Number Placeholder 5"/>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742842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2024/11/1</a:t>
            </a:r>
            <a:endParaRPr kumimoji="1" lang="ja-JP" altLang="en-US"/>
          </a:p>
        </p:txBody>
      </p:sp>
      <p:sp>
        <p:nvSpPr>
          <p:cNvPr id="6" name="Footer Placeholder 5"/>
          <p:cNvSpPr>
            <a:spLocks noGrp="1"/>
          </p:cNvSpPr>
          <p:nvPr>
            <p:ph type="ftr" sz="quarter" idx="11"/>
          </p:nvPr>
        </p:nvSpPr>
        <p:spPr/>
        <p:txBody>
          <a:bodyPr/>
          <a:lstStyle/>
          <a:p>
            <a:r>
              <a:rPr kumimoji="1" lang="en" altLang="ja-JP"/>
              <a:t>IWSMT-16 / Abingdon, UK </a:t>
            </a:r>
            <a:endParaRPr kumimoji="1" lang="ja-JP" altLang="en-US"/>
          </a:p>
        </p:txBody>
      </p:sp>
      <p:sp>
        <p:nvSpPr>
          <p:cNvPr id="7" name="Slide Number Placeholder 6"/>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7181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2024/11/1</a:t>
            </a:r>
            <a:endParaRPr kumimoji="1" lang="ja-JP" altLang="en-US"/>
          </a:p>
        </p:txBody>
      </p:sp>
      <p:sp>
        <p:nvSpPr>
          <p:cNvPr id="8" name="Footer Placeholder 7"/>
          <p:cNvSpPr>
            <a:spLocks noGrp="1"/>
          </p:cNvSpPr>
          <p:nvPr>
            <p:ph type="ftr" sz="quarter" idx="11"/>
          </p:nvPr>
        </p:nvSpPr>
        <p:spPr/>
        <p:txBody>
          <a:bodyPr/>
          <a:lstStyle/>
          <a:p>
            <a:r>
              <a:rPr kumimoji="1" lang="en" altLang="ja-JP"/>
              <a:t>IWSMT-16 / Abingdon, UK </a:t>
            </a:r>
            <a:endParaRPr kumimoji="1" lang="ja-JP" altLang="en-US"/>
          </a:p>
        </p:txBody>
      </p:sp>
      <p:sp>
        <p:nvSpPr>
          <p:cNvPr id="9" name="Slide Number Placeholder 8"/>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3412156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kumimoji="1" lang="en-US" altLang="ja-JP"/>
              <a:t>2024/11/1</a:t>
            </a:r>
            <a:endParaRPr kumimoji="1" lang="ja-JP" altLang="en-US"/>
          </a:p>
        </p:txBody>
      </p:sp>
      <p:sp>
        <p:nvSpPr>
          <p:cNvPr id="4" name="Footer Placeholder 3"/>
          <p:cNvSpPr>
            <a:spLocks noGrp="1"/>
          </p:cNvSpPr>
          <p:nvPr>
            <p:ph type="ftr" sz="quarter" idx="11"/>
          </p:nvPr>
        </p:nvSpPr>
        <p:spPr/>
        <p:txBody>
          <a:bodyPr/>
          <a:lstStyle/>
          <a:p>
            <a:r>
              <a:rPr kumimoji="1" lang="en" altLang="ja-JP"/>
              <a:t>IWSMT-16 / Abingdon, UK </a:t>
            </a:r>
            <a:endParaRPr kumimoji="1" lang="ja-JP" altLang="en-US"/>
          </a:p>
        </p:txBody>
      </p:sp>
      <p:sp>
        <p:nvSpPr>
          <p:cNvPr id="5" name="Slide Number Placeholder 4"/>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128015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2024/11/1</a:t>
            </a:r>
            <a:endParaRPr kumimoji="1" lang="ja-JP" altLang="en-US"/>
          </a:p>
        </p:txBody>
      </p:sp>
      <p:sp>
        <p:nvSpPr>
          <p:cNvPr id="3" name="Footer Placeholder 2"/>
          <p:cNvSpPr>
            <a:spLocks noGrp="1"/>
          </p:cNvSpPr>
          <p:nvPr>
            <p:ph type="ftr" sz="quarter" idx="11"/>
          </p:nvPr>
        </p:nvSpPr>
        <p:spPr/>
        <p:txBody>
          <a:bodyPr/>
          <a:lstStyle/>
          <a:p>
            <a:r>
              <a:rPr kumimoji="1" lang="en" altLang="ja-JP"/>
              <a:t>IWSMT-16 / Abingdon, UK </a:t>
            </a:r>
            <a:endParaRPr kumimoji="1" lang="ja-JP" altLang="en-US"/>
          </a:p>
        </p:txBody>
      </p:sp>
      <p:sp>
        <p:nvSpPr>
          <p:cNvPr id="4" name="Slide Number Placeholder 3"/>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366323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5"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0361115-7D81-4543-B94B-7BD577557ADB}" type="slidenum">
              <a:rPr lang="en-US" altLang="ja-JP"/>
              <a:pPr>
                <a:defRPr/>
              </a:pPr>
              <a:t>‹#›</a:t>
            </a:fld>
            <a:endParaRPr lang="en-US" altLang="ja-JP"/>
          </a:p>
        </p:txBody>
      </p:sp>
    </p:spTree>
    <p:extLst>
      <p:ext uri="{BB962C8B-B14F-4D97-AF65-F5344CB8AC3E}">
        <p14:creationId xmlns:p14="http://schemas.microsoft.com/office/powerpoint/2010/main" val="380726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2024/11/1</a:t>
            </a:r>
            <a:endParaRPr kumimoji="1" lang="ja-JP" altLang="en-US"/>
          </a:p>
        </p:txBody>
      </p:sp>
      <p:sp>
        <p:nvSpPr>
          <p:cNvPr id="6" name="Footer Placeholder 5"/>
          <p:cNvSpPr>
            <a:spLocks noGrp="1"/>
          </p:cNvSpPr>
          <p:nvPr>
            <p:ph type="ftr" sz="quarter" idx="11"/>
          </p:nvPr>
        </p:nvSpPr>
        <p:spPr/>
        <p:txBody>
          <a:bodyPr/>
          <a:lstStyle/>
          <a:p>
            <a:r>
              <a:rPr kumimoji="1" lang="en" altLang="ja-JP"/>
              <a:t>IWSMT-16 / Abingdon, UK </a:t>
            </a:r>
            <a:endParaRPr kumimoji="1" lang="ja-JP" altLang="en-US"/>
          </a:p>
        </p:txBody>
      </p:sp>
      <p:sp>
        <p:nvSpPr>
          <p:cNvPr id="7" name="Slide Number Placeholder 6"/>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2086398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2024/11/1</a:t>
            </a:r>
            <a:endParaRPr kumimoji="1" lang="ja-JP" altLang="en-US"/>
          </a:p>
        </p:txBody>
      </p:sp>
      <p:sp>
        <p:nvSpPr>
          <p:cNvPr id="6" name="Footer Placeholder 5"/>
          <p:cNvSpPr>
            <a:spLocks noGrp="1"/>
          </p:cNvSpPr>
          <p:nvPr>
            <p:ph type="ftr" sz="quarter" idx="11"/>
          </p:nvPr>
        </p:nvSpPr>
        <p:spPr/>
        <p:txBody>
          <a:bodyPr/>
          <a:lstStyle/>
          <a:p>
            <a:r>
              <a:rPr kumimoji="1" lang="en" altLang="ja-JP"/>
              <a:t>IWSMT-16 / Abingdon, UK </a:t>
            </a:r>
            <a:endParaRPr kumimoji="1" lang="ja-JP" altLang="en-US"/>
          </a:p>
        </p:txBody>
      </p:sp>
      <p:sp>
        <p:nvSpPr>
          <p:cNvPr id="7" name="Slide Number Placeholder 6"/>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1783583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2024/11/1</a:t>
            </a:r>
            <a:endParaRPr kumimoji="1" lang="ja-JP" altLang="en-US"/>
          </a:p>
        </p:txBody>
      </p:sp>
      <p:sp>
        <p:nvSpPr>
          <p:cNvPr id="5" name="Footer Placeholder 4"/>
          <p:cNvSpPr>
            <a:spLocks noGrp="1"/>
          </p:cNvSpPr>
          <p:nvPr>
            <p:ph type="ftr" sz="quarter" idx="11"/>
          </p:nvPr>
        </p:nvSpPr>
        <p:spPr/>
        <p:txBody>
          <a:bodyPr/>
          <a:lstStyle/>
          <a:p>
            <a:r>
              <a:rPr kumimoji="1" lang="en" altLang="ja-JP"/>
              <a:t>IWSMT-16 / Abingdon, UK </a:t>
            </a:r>
            <a:endParaRPr kumimoji="1" lang="ja-JP" altLang="en-US"/>
          </a:p>
        </p:txBody>
      </p:sp>
      <p:sp>
        <p:nvSpPr>
          <p:cNvPr id="6" name="Slide Number Placeholder 5"/>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3429849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2024/11/1</a:t>
            </a:r>
            <a:endParaRPr kumimoji="1" lang="ja-JP" altLang="en-US"/>
          </a:p>
        </p:txBody>
      </p:sp>
      <p:sp>
        <p:nvSpPr>
          <p:cNvPr id="5" name="Footer Placeholder 4"/>
          <p:cNvSpPr>
            <a:spLocks noGrp="1"/>
          </p:cNvSpPr>
          <p:nvPr>
            <p:ph type="ftr" sz="quarter" idx="11"/>
          </p:nvPr>
        </p:nvSpPr>
        <p:spPr/>
        <p:txBody>
          <a:bodyPr/>
          <a:lstStyle/>
          <a:p>
            <a:r>
              <a:rPr kumimoji="1" lang="en" altLang="ja-JP"/>
              <a:t>IWSMT-16 / Abingdon, UK </a:t>
            </a:r>
            <a:endParaRPr kumimoji="1" lang="ja-JP" altLang="en-US"/>
          </a:p>
        </p:txBody>
      </p:sp>
      <p:sp>
        <p:nvSpPr>
          <p:cNvPr id="6" name="Slide Number Placeholder 5"/>
          <p:cNvSpPr>
            <a:spLocks noGrp="1"/>
          </p:cNvSpPr>
          <p:nvPr>
            <p:ph type="sldNum" sz="quarter" idx="12"/>
          </p:nvPr>
        </p:nvSpPr>
        <p:spPr/>
        <p:txBody>
          <a:body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269460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5"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DDB7F5F-861F-BD48-B207-2816620E923A}" type="slidenum">
              <a:rPr lang="en-US" altLang="ja-JP"/>
              <a:pPr>
                <a:defRPr/>
              </a:pPr>
              <a:t>‹#›</a:t>
            </a:fld>
            <a:endParaRPr lang="en-US" altLang="ja-JP"/>
          </a:p>
        </p:txBody>
      </p:sp>
    </p:spTree>
    <p:extLst>
      <p:ext uri="{BB962C8B-B14F-4D97-AF65-F5344CB8AC3E}">
        <p14:creationId xmlns:p14="http://schemas.microsoft.com/office/powerpoint/2010/main" val="365447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6"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AB44F3C-A920-3E47-BC48-E69AF181481F}" type="slidenum">
              <a:rPr lang="en-US" altLang="ja-JP"/>
              <a:pPr>
                <a:defRPr/>
              </a:pPr>
              <a:t>‹#›</a:t>
            </a:fld>
            <a:endParaRPr lang="en-US" altLang="ja-JP"/>
          </a:p>
        </p:txBody>
      </p:sp>
    </p:spTree>
    <p:extLst>
      <p:ext uri="{BB962C8B-B14F-4D97-AF65-F5344CB8AC3E}">
        <p14:creationId xmlns:p14="http://schemas.microsoft.com/office/powerpoint/2010/main" val="34233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8"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B933D97-1DBA-7743-94D7-507B2E42003C}" type="slidenum">
              <a:rPr lang="en-US" altLang="ja-JP"/>
              <a:pPr>
                <a:defRPr/>
              </a:pPr>
              <a:t>‹#›</a:t>
            </a:fld>
            <a:endParaRPr lang="en-US" altLang="ja-JP"/>
          </a:p>
        </p:txBody>
      </p:sp>
    </p:spTree>
    <p:extLst>
      <p:ext uri="{BB962C8B-B14F-4D97-AF65-F5344CB8AC3E}">
        <p14:creationId xmlns:p14="http://schemas.microsoft.com/office/powerpoint/2010/main" val="101043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4"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03392D5-3230-D147-9DC1-6267AABA1E7D}" type="slidenum">
              <a:rPr lang="en-US" altLang="ja-JP"/>
              <a:pPr>
                <a:defRPr/>
              </a:pPr>
              <a:t>‹#›</a:t>
            </a:fld>
            <a:endParaRPr lang="en-US" altLang="ja-JP"/>
          </a:p>
        </p:txBody>
      </p:sp>
    </p:spTree>
    <p:extLst>
      <p:ext uri="{BB962C8B-B14F-4D97-AF65-F5344CB8AC3E}">
        <p14:creationId xmlns:p14="http://schemas.microsoft.com/office/powerpoint/2010/main" val="61022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3"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32690CC-7575-4645-9CE7-349B64D431A7}" type="slidenum">
              <a:rPr lang="en-US" altLang="ja-JP"/>
              <a:pPr>
                <a:defRPr/>
              </a:pPr>
              <a:t>‹#›</a:t>
            </a:fld>
            <a:endParaRPr lang="en-US" altLang="ja-JP"/>
          </a:p>
        </p:txBody>
      </p:sp>
    </p:spTree>
    <p:extLst>
      <p:ext uri="{BB962C8B-B14F-4D97-AF65-F5344CB8AC3E}">
        <p14:creationId xmlns:p14="http://schemas.microsoft.com/office/powerpoint/2010/main" val="251761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6"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32C2039-D294-5B47-92A4-E8E6AC8B742B}" type="slidenum">
              <a:rPr lang="en-US" altLang="ja-JP"/>
              <a:pPr>
                <a:defRPr/>
              </a:pPr>
              <a:t>‹#›</a:t>
            </a:fld>
            <a:endParaRPr lang="en-US" altLang="ja-JP"/>
          </a:p>
        </p:txBody>
      </p:sp>
    </p:spTree>
    <p:extLst>
      <p:ext uri="{BB962C8B-B14F-4D97-AF65-F5344CB8AC3E}">
        <p14:creationId xmlns:p14="http://schemas.microsoft.com/office/powerpoint/2010/main" val="4739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2024/11/1</a:t>
            </a:r>
          </a:p>
        </p:txBody>
      </p:sp>
      <p:sp>
        <p:nvSpPr>
          <p:cNvPr id="6" name="Rectangle 5"/>
          <p:cNvSpPr>
            <a:spLocks noGrp="1" noChangeArrowheads="1"/>
          </p:cNvSpPr>
          <p:nvPr>
            <p:ph type="ftr" sz="quarter" idx="11"/>
          </p:nvPr>
        </p:nvSpPr>
        <p:spPr>
          <a:ln/>
        </p:spPr>
        <p:txBody>
          <a:bodyPr/>
          <a:lstStyle>
            <a:lvl1pPr>
              <a:defRPr/>
            </a:lvl1pPr>
          </a:lstStyle>
          <a:p>
            <a:pPr>
              <a:defRPr/>
            </a:pPr>
            <a:r>
              <a:rPr lang="en" altLang="ja-JP"/>
              <a:t>IWSMT-16 / Abingdon, UK </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CF18D61-89EB-CC47-8DF8-8AD64270B53E}" type="slidenum">
              <a:rPr lang="en-US" altLang="ja-JP"/>
              <a:pPr>
                <a:defRPr/>
              </a:pPr>
              <a:t>‹#›</a:t>
            </a:fld>
            <a:endParaRPr lang="en-US" altLang="ja-JP"/>
          </a:p>
        </p:txBody>
      </p:sp>
    </p:spTree>
    <p:extLst>
      <p:ext uri="{BB962C8B-B14F-4D97-AF65-F5344CB8AC3E}">
        <p14:creationId xmlns:p14="http://schemas.microsoft.com/office/powerpoint/2010/main" val="200174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0" y="6629400"/>
            <a:ext cx="206375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Helvetica" charset="0"/>
              </a:defRPr>
            </a:lvl1pPr>
          </a:lstStyle>
          <a:p>
            <a:pPr>
              <a:defRPr/>
            </a:pPr>
            <a:r>
              <a:rPr lang="en-US" altLang="ja-JP"/>
              <a:t>2024/11/1</a:t>
            </a:r>
          </a:p>
        </p:txBody>
      </p:sp>
      <p:sp>
        <p:nvSpPr>
          <p:cNvPr id="1029" name="Rectangle 5"/>
          <p:cNvSpPr>
            <a:spLocks noGrp="1" noChangeArrowheads="1"/>
          </p:cNvSpPr>
          <p:nvPr>
            <p:ph type="ftr" sz="quarter" idx="3"/>
          </p:nvPr>
        </p:nvSpPr>
        <p:spPr bwMode="auto">
          <a:xfrm>
            <a:off x="3384550" y="6629400"/>
            <a:ext cx="31369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200">
                <a:latin typeface="Helvetica" charset="0"/>
              </a:defRPr>
            </a:lvl1pPr>
          </a:lstStyle>
          <a:p>
            <a:pPr>
              <a:defRPr/>
            </a:pPr>
            <a:r>
              <a:rPr lang="en" altLang="ja-JP"/>
              <a:t>IWSMT-16 / Abingdon, UK </a:t>
            </a:r>
            <a:endParaRPr lang="en-US" altLang="ja-JP"/>
          </a:p>
        </p:txBody>
      </p:sp>
      <p:sp>
        <p:nvSpPr>
          <p:cNvPr id="1030" name="Rectangle 6"/>
          <p:cNvSpPr>
            <a:spLocks noGrp="1" noChangeArrowheads="1"/>
          </p:cNvSpPr>
          <p:nvPr>
            <p:ph type="sldNum" sz="quarter" idx="4"/>
          </p:nvPr>
        </p:nvSpPr>
        <p:spPr bwMode="auto">
          <a:xfrm>
            <a:off x="8915400" y="6553200"/>
            <a:ext cx="90805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2206975-4DBE-2C41-B2C4-4EEB5C99ABE9}" type="slidenum">
              <a:rPr lang="en-US" altLang="ja-JP"/>
              <a:pPr>
                <a:defRPr/>
              </a:pPr>
              <a:t>‹#›</a:t>
            </a:fld>
            <a:endParaRPr lang="en-US" altLang="ja-JP"/>
          </a:p>
        </p:txBody>
      </p:sp>
      <p:pic>
        <p:nvPicPr>
          <p:cNvPr id="1031" name="Picture 15"/>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8678863" y="0"/>
            <a:ext cx="1225550"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2024/11/1</a:t>
            </a:r>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 altLang="ja-JP"/>
              <a:t>IWSMT-16 / Abingdon, UK </a:t>
            </a:r>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ADC6C-CB73-6644-9F23-10A60A3D9525}" type="slidenum">
              <a:rPr kumimoji="1" lang="ja-JP" altLang="en-US" smtClean="0"/>
              <a:t>‹#›</a:t>
            </a:fld>
            <a:endParaRPr kumimoji="1" lang="ja-JP" altLang="en-US"/>
          </a:p>
        </p:txBody>
      </p:sp>
    </p:spTree>
    <p:extLst>
      <p:ext uri="{BB962C8B-B14F-4D97-AF65-F5344CB8AC3E}">
        <p14:creationId xmlns:p14="http://schemas.microsoft.com/office/powerpoint/2010/main" val="33364438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image" Target="../media/image20.tiff"/><Relationship Id="rId5" Type="http://schemas.openxmlformats.org/officeDocument/2006/relationships/image" Target="../media/image4.gi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4.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4.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2.png"/><Relationship Id="rId7"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4.gi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tiff"/><Relationship Id="rId5" Type="http://schemas.openxmlformats.org/officeDocument/2006/relationships/image" Target="../media/image4.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4.gi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jopss.jaea.go.jp/pdfdata/JAEA-Technology-2023-025.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4.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dirty="0">
                <a:latin typeface="Helvetica" charset="0"/>
              </a:rPr>
              <a:t>IWSMT-16 / Abingdon, UK </a:t>
            </a:r>
            <a:endParaRPr lang="en-US" altLang="ja-JP" sz="1200" dirty="0">
              <a:latin typeface="Helvetica" charset="0"/>
            </a:endParaRPr>
          </a:p>
        </p:txBody>
      </p:sp>
      <p:sp>
        <p:nvSpPr>
          <p:cNvPr id="16387" name="スライド番号プレースホルダー 6"/>
          <p:cNvSpPr>
            <a:spLocks noGrp="1"/>
          </p:cNvSpPr>
          <p:nvPr>
            <p:ph type="sldNum" sz="quarter" idx="12"/>
          </p:nvPr>
        </p:nvSpPr>
        <p:spPr>
          <a:xfrm>
            <a:off x="8925129" y="6629400"/>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1</a:t>
            </a:fld>
            <a:endParaRPr lang="en-US" altLang="ja-JP" sz="1200" dirty="0"/>
          </a:p>
        </p:txBody>
      </p:sp>
      <p:sp>
        <p:nvSpPr>
          <p:cNvPr id="16389" name="Rectangle 7"/>
          <p:cNvSpPr>
            <a:spLocks noChangeArrowheads="1"/>
          </p:cNvSpPr>
          <p:nvPr/>
        </p:nvSpPr>
        <p:spPr bwMode="auto">
          <a:xfrm>
            <a:off x="7897813" y="5678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ja-JP" altLang="en-US"/>
          </a:p>
        </p:txBody>
      </p:sp>
      <p:sp>
        <p:nvSpPr>
          <p:cNvPr id="16390" name="Rectangle 6"/>
          <p:cNvSpPr>
            <a:spLocks noChangeArrowheads="1"/>
          </p:cNvSpPr>
          <p:nvPr/>
        </p:nvSpPr>
        <p:spPr bwMode="auto">
          <a:xfrm>
            <a:off x="201613" y="292100"/>
            <a:ext cx="937895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120000"/>
              </a:lnSpc>
            </a:pPr>
            <a:endParaRPr lang="ja-JP" altLang="en-US" sz="3200" b="1">
              <a:solidFill>
                <a:schemeClr val="bg2"/>
              </a:solidFill>
              <a:latin typeface="Helvetica" charset="0"/>
              <a:ea typeface="平成明朝" charset="0"/>
              <a:cs typeface="平成明朝" charset="0"/>
            </a:endParaRPr>
          </a:p>
        </p:txBody>
      </p:sp>
      <p:pic>
        <p:nvPicPr>
          <p:cNvPr id="17" name="図 16" descr="official_logo_lr.png">
            <a:extLst>
              <a:ext uri="{FF2B5EF4-FFF2-40B4-BE49-F238E27FC236}">
                <a16:creationId xmlns:a16="http://schemas.microsoft.com/office/drawing/2014/main" id="{FD231536-1D54-3743-B6CB-40212B856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24F5AB27-6BB1-654A-BFF0-449AB6FD4271}"/>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F6163A9F-BA1D-A244-B9E4-BEFA996C7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3AFE84DC-0963-4047-93EF-68B48B4A92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4" name="Rectangle 2">
            <a:extLst>
              <a:ext uri="{FF2B5EF4-FFF2-40B4-BE49-F238E27FC236}">
                <a16:creationId xmlns:a16="http://schemas.microsoft.com/office/drawing/2014/main" id="{C3E5D2BC-A956-4D44-BAAD-42F3D3BDF46A}"/>
              </a:ext>
            </a:extLst>
          </p:cNvPr>
          <p:cNvSpPr txBox="1">
            <a:spLocks noChangeArrowheads="1"/>
          </p:cNvSpPr>
          <p:nvPr/>
        </p:nvSpPr>
        <p:spPr bwMode="auto">
          <a:xfrm>
            <a:off x="260232" y="598538"/>
            <a:ext cx="9118922" cy="1799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r>
              <a:rPr lang="en-US" altLang="ja-JP" sz="4000" b="1" dirty="0"/>
              <a:t>Conceptual Study of Post Irradiation Examination (PIE) Facility at J-PARC</a:t>
            </a:r>
            <a:endParaRPr lang="ja-JP" altLang="ja-JP" sz="4000"/>
          </a:p>
        </p:txBody>
      </p:sp>
      <p:sp>
        <p:nvSpPr>
          <p:cNvPr id="15" name="Rectangle 7">
            <a:extLst>
              <a:ext uri="{FF2B5EF4-FFF2-40B4-BE49-F238E27FC236}">
                <a16:creationId xmlns:a16="http://schemas.microsoft.com/office/drawing/2014/main" id="{D761661E-B26D-A84E-B2A9-97E127D36D8E}"/>
              </a:ext>
            </a:extLst>
          </p:cNvPr>
          <p:cNvSpPr>
            <a:spLocks noChangeArrowheads="1"/>
          </p:cNvSpPr>
          <p:nvPr/>
        </p:nvSpPr>
        <p:spPr bwMode="auto">
          <a:xfrm>
            <a:off x="1014342" y="3793850"/>
            <a:ext cx="8441809" cy="211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eaLnBrk="0" hangingPunct="0">
              <a:lnSpc>
                <a:spcPct val="150000"/>
              </a:lnSpc>
            </a:pPr>
            <a:r>
              <a:rPr lang="en-US" altLang="ja-JP" sz="2000" b="1" u="sng" dirty="0"/>
              <a:t>Shigeru SAITO</a:t>
            </a:r>
            <a:r>
              <a:rPr lang="en-US" altLang="ja-JP" sz="2000" b="1" u="sng" baseline="30000" dirty="0"/>
              <a:t>1</a:t>
            </a:r>
            <a:r>
              <a:rPr lang="en-US" altLang="ja-JP" sz="2000" b="1" dirty="0"/>
              <a:t>, Shinichiro MEIGO</a:t>
            </a:r>
            <a:r>
              <a:rPr lang="en-US" altLang="ja-JP" sz="2000" b="1" baseline="30000" dirty="0"/>
              <a:t>1</a:t>
            </a:r>
            <a:r>
              <a:rPr lang="en-US" altLang="ja-JP" sz="2000" b="1" dirty="0"/>
              <a:t>, </a:t>
            </a:r>
            <a:r>
              <a:rPr lang="en-US" altLang="ja-JP" sz="2000" b="1" dirty="0" err="1"/>
              <a:t>Shunsuke</a:t>
            </a:r>
            <a:r>
              <a:rPr lang="en-US" altLang="ja-JP" sz="2000" b="1" dirty="0"/>
              <a:t> MAKIMURA</a:t>
            </a:r>
            <a:r>
              <a:rPr lang="en-US" altLang="ja-JP" sz="2000" b="1" baseline="30000" dirty="0"/>
              <a:t>2</a:t>
            </a:r>
            <a:r>
              <a:rPr lang="en-US" altLang="ja-JP" sz="2000" b="1" dirty="0"/>
              <a:t>, </a:t>
            </a:r>
          </a:p>
          <a:p>
            <a:pPr eaLnBrk="0" hangingPunct="0">
              <a:lnSpc>
                <a:spcPct val="150000"/>
              </a:lnSpc>
            </a:pPr>
            <a:r>
              <a:rPr lang="en-US" altLang="ja-JP" sz="2000" b="1" dirty="0"/>
              <a:t>Yukinori HIRANO</a:t>
            </a:r>
            <a:r>
              <a:rPr lang="en-US" altLang="ja-JP" sz="2000" b="1" baseline="30000" dirty="0"/>
              <a:t>1</a:t>
            </a:r>
            <a:r>
              <a:rPr lang="en-US" altLang="ja-JP" sz="2000" b="1" dirty="0"/>
              <a:t>, Kazuyoshi TSUTSUMI</a:t>
            </a:r>
            <a:r>
              <a:rPr lang="en-US" altLang="ja-JP" sz="2000" b="1" baseline="30000" dirty="0"/>
              <a:t>1</a:t>
            </a:r>
            <a:r>
              <a:rPr lang="en-US" altLang="ja-JP" sz="2000" b="1" dirty="0"/>
              <a:t> and Fujio MAEKAWA</a:t>
            </a:r>
            <a:r>
              <a:rPr lang="en-US" altLang="ja-JP" sz="2000" b="1" baseline="30000" dirty="0"/>
              <a:t>1</a:t>
            </a:r>
          </a:p>
          <a:p>
            <a:pPr eaLnBrk="0" hangingPunct="0">
              <a:lnSpc>
                <a:spcPct val="150000"/>
              </a:lnSpc>
            </a:pPr>
            <a:r>
              <a:rPr lang="en-US" altLang="ja-JP" sz="2000" i="1" baseline="30000" dirty="0"/>
              <a:t>1</a:t>
            </a:r>
            <a:r>
              <a:rPr lang="en-US" altLang="ja-JP" sz="2000" i="1" dirty="0">
                <a:latin typeface="+mn-lt"/>
                <a:ea typeface="平成明朝" charset="0"/>
                <a:cs typeface="Helvetica"/>
              </a:rPr>
              <a:t>J-PARC Center, JAEA</a:t>
            </a:r>
          </a:p>
          <a:p>
            <a:pPr eaLnBrk="0" hangingPunct="0">
              <a:lnSpc>
                <a:spcPct val="150000"/>
              </a:lnSpc>
            </a:pPr>
            <a:r>
              <a:rPr lang="en-US" altLang="ja-JP" sz="2000" i="1" baseline="30000" dirty="0"/>
              <a:t>2 </a:t>
            </a:r>
            <a:r>
              <a:rPr lang="de-DE" altLang="ja-JP" sz="2000" i="1" dirty="0"/>
              <a:t>J-PARC Center, High </a:t>
            </a:r>
            <a:r>
              <a:rPr lang="de-DE" altLang="ja-JP" sz="2000" i="1" dirty="0" err="1"/>
              <a:t>Energy</a:t>
            </a:r>
            <a:r>
              <a:rPr lang="de-DE" altLang="ja-JP" sz="2000" i="1" dirty="0"/>
              <a:t> </a:t>
            </a:r>
            <a:r>
              <a:rPr lang="de-DE" altLang="ja-JP" sz="2000" i="1" dirty="0" err="1"/>
              <a:t>Accelerator</a:t>
            </a:r>
            <a:r>
              <a:rPr lang="de-DE" altLang="ja-JP" sz="2000" i="1" dirty="0"/>
              <a:t> Research </a:t>
            </a:r>
            <a:r>
              <a:rPr lang="de-DE" altLang="ja-JP" sz="2000" i="1" dirty="0" err="1"/>
              <a:t>Organization</a:t>
            </a:r>
            <a:r>
              <a:rPr lang="de-DE" altLang="ja-JP" sz="2000" i="1" dirty="0"/>
              <a:t> (KEK)</a:t>
            </a:r>
            <a:r>
              <a:rPr lang="ja-JP" altLang="ja-JP" sz="2000" i="1"/>
              <a:t> </a:t>
            </a:r>
            <a:endParaRPr lang="en-US" altLang="ja-JP" sz="2000" i="1" dirty="0">
              <a:latin typeface="+mn-lt"/>
              <a:ea typeface="+mj-ea"/>
              <a:cs typeface="平成明朝" charset="0"/>
            </a:endParaRPr>
          </a:p>
        </p:txBody>
      </p:sp>
      <p:sp>
        <p:nvSpPr>
          <p:cNvPr id="16" name="Rectangle 10">
            <a:extLst>
              <a:ext uri="{FF2B5EF4-FFF2-40B4-BE49-F238E27FC236}">
                <a16:creationId xmlns:a16="http://schemas.microsoft.com/office/drawing/2014/main" id="{1991F767-1E13-5D4E-A864-7786D98983C9}"/>
              </a:ext>
            </a:extLst>
          </p:cNvPr>
          <p:cNvSpPr>
            <a:spLocks noChangeArrowheads="1"/>
          </p:cNvSpPr>
          <p:nvPr/>
        </p:nvSpPr>
        <p:spPr bwMode="auto">
          <a:xfrm>
            <a:off x="242888" y="2842497"/>
            <a:ext cx="9245600" cy="228600"/>
          </a:xfrm>
          <a:prstGeom prst="rect">
            <a:avLst/>
          </a:prstGeom>
          <a:gradFill rotWithShape="0">
            <a:gsLst>
              <a:gs pos="0">
                <a:srgbClr val="FF0000"/>
              </a:gs>
              <a:gs pos="100000">
                <a:srgbClr val="81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ja-JP" altLang="en-US" sz="1800">
              <a:latin typeface="Helvetica" pitchFamily="84" charset="0"/>
              <a:ea typeface="Osaka" pitchFamily="84"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番号プレースホルダー 5"/>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C7539D4-2C07-0E4B-9D32-3F52AE344FD6}" type="slidenum">
              <a:rPr lang="en-US" altLang="ja-JP" sz="1200"/>
              <a:pPr/>
              <a:t>10</a:t>
            </a:fld>
            <a:endParaRPr lang="en-US" altLang="ja-JP" sz="1200"/>
          </a:p>
        </p:txBody>
      </p:sp>
      <p:sp>
        <p:nvSpPr>
          <p:cNvPr id="26626" name="Rectangle 2"/>
          <p:cNvSpPr>
            <a:spLocks noGrp="1" noChangeArrowheads="1"/>
          </p:cNvSpPr>
          <p:nvPr>
            <p:ph type="ctrTitle"/>
          </p:nvPr>
        </p:nvSpPr>
        <p:spPr>
          <a:xfrm>
            <a:off x="1058238" y="-2804"/>
            <a:ext cx="7585184" cy="550027"/>
          </a:xfrm>
        </p:spPr>
        <p:txBody>
          <a:bodyPr/>
          <a:lstStyle/>
          <a:p>
            <a:pPr>
              <a:defRPr/>
            </a:pPr>
            <a:r>
              <a:rPr lang="en-US" altLang="ja-JP" sz="2000" b="1" dirty="0">
                <a:solidFill>
                  <a:srgbClr val="000000"/>
                </a:solidFill>
                <a:ea typeface="MS PGothic" panose="020B0600070205080204" pitchFamily="34" charset="-128"/>
                <a:cs typeface="Arial" panose="020B0604020202020204" pitchFamily="34" charset="0"/>
              </a:rPr>
              <a:t>- </a:t>
            </a:r>
            <a:r>
              <a:rPr lang="en-US" altLang="ja-JP" sz="2000" b="1" dirty="0"/>
              <a:t>Components, materials and testing items planned for PIE (J-PARC Hadron)</a:t>
            </a:r>
            <a:r>
              <a:rPr lang="en-US" altLang="ja-JP" sz="2000" b="1" dirty="0">
                <a:solidFill>
                  <a:srgbClr val="000000"/>
                </a:solidFill>
                <a:ea typeface="MS PGothic" panose="020B0600070205080204" pitchFamily="34" charset="-128"/>
                <a:cs typeface="Arial" panose="020B0604020202020204" pitchFamily="34" charset="0"/>
              </a:rPr>
              <a:t> -</a:t>
            </a:r>
            <a:r>
              <a:rPr lang="ja-JP" altLang="en-US" sz="2000" b="1">
                <a:solidFill>
                  <a:srgbClr val="000000"/>
                </a:solidFill>
                <a:ea typeface="MS PGothic" panose="020B0600070205080204" pitchFamily="34" charset="-128"/>
                <a:cs typeface="Arial" panose="020B0604020202020204" pitchFamily="34" charset="0"/>
              </a:rPr>
              <a:t> </a:t>
            </a:r>
            <a:endParaRPr lang="en-US" altLang="ja-JP" sz="2000" b="1" dirty="0">
              <a:cs typeface="ＭＳ Ｐゴシック" charset="0"/>
            </a:endParaRPr>
          </a:p>
        </p:txBody>
      </p:sp>
      <p:sp>
        <p:nvSpPr>
          <p:cNvPr id="25604" name="日付プレースホルダー 1"/>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25605" name="フッター プレースホルダー 2"/>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pic>
        <p:nvPicPr>
          <p:cNvPr id="9" name="図 8" descr="official_logo_lr.png">
            <a:extLst>
              <a:ext uri="{FF2B5EF4-FFF2-40B4-BE49-F238E27FC236}">
                <a16:creationId xmlns:a16="http://schemas.microsoft.com/office/drawing/2014/main" id="{FE9709E4-65E4-514E-A75A-EF5A119FDD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0" name="図形グループ 16">
            <a:extLst>
              <a:ext uri="{FF2B5EF4-FFF2-40B4-BE49-F238E27FC236}">
                <a16:creationId xmlns:a16="http://schemas.microsoft.com/office/drawing/2014/main" id="{E9427643-2A2F-F041-8D14-E2486ED599BD}"/>
              </a:ext>
            </a:extLst>
          </p:cNvPr>
          <p:cNvGrpSpPr/>
          <p:nvPr/>
        </p:nvGrpSpPr>
        <p:grpSpPr>
          <a:xfrm>
            <a:off x="8643422" y="64068"/>
            <a:ext cx="1111124" cy="419760"/>
            <a:chOff x="2005013" y="2300460"/>
            <a:chExt cx="4464098" cy="1651000"/>
          </a:xfrm>
        </p:grpSpPr>
        <p:pic>
          <p:nvPicPr>
            <p:cNvPr id="11" name="図 10" descr="マークカラー透過.png">
              <a:extLst>
                <a:ext uri="{FF2B5EF4-FFF2-40B4-BE49-F238E27FC236}">
                  <a16:creationId xmlns:a16="http://schemas.microsoft.com/office/drawing/2014/main" id="{BA828171-DE11-0849-9717-7EBF038F4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2" name="図 11" descr="ロゴＢ緑.gif">
              <a:extLst>
                <a:ext uri="{FF2B5EF4-FFF2-40B4-BE49-F238E27FC236}">
                  <a16:creationId xmlns:a16="http://schemas.microsoft.com/office/drawing/2014/main" id="{E3FBEE47-EF6D-8247-A235-753389E13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graphicFrame>
        <p:nvGraphicFramePr>
          <p:cNvPr id="2" name="表 1">
            <a:extLst>
              <a:ext uri="{FF2B5EF4-FFF2-40B4-BE49-F238E27FC236}">
                <a16:creationId xmlns:a16="http://schemas.microsoft.com/office/drawing/2014/main" id="{9F1A412A-C441-DF49-A6DC-FDA6E9E2C062}"/>
              </a:ext>
            </a:extLst>
          </p:cNvPr>
          <p:cNvGraphicFramePr>
            <a:graphicFrameLocks noGrp="1"/>
          </p:cNvGraphicFramePr>
          <p:nvPr>
            <p:extLst>
              <p:ext uri="{D42A27DB-BD31-4B8C-83A1-F6EECF244321}">
                <p14:modId xmlns:p14="http://schemas.microsoft.com/office/powerpoint/2010/main" val="1858971936"/>
              </p:ext>
            </p:extLst>
          </p:nvPr>
        </p:nvGraphicFramePr>
        <p:xfrm>
          <a:off x="272480" y="733329"/>
          <a:ext cx="8479218" cy="3794929"/>
        </p:xfrm>
        <a:graphic>
          <a:graphicData uri="http://schemas.openxmlformats.org/drawingml/2006/table">
            <a:tbl>
              <a:tblPr firstRow="1" firstCol="1" lastRow="1" lastCol="1" bandRow="1" bandCol="1">
                <a:tableStyleId>{5C22544A-7EE6-4342-B048-85BDC9FD1C3A}</a:tableStyleId>
              </a:tblPr>
              <a:tblGrid>
                <a:gridCol w="2253077">
                  <a:extLst>
                    <a:ext uri="{9D8B030D-6E8A-4147-A177-3AD203B41FA5}">
                      <a16:colId xmlns:a16="http://schemas.microsoft.com/office/drawing/2014/main" val="1900604933"/>
                    </a:ext>
                  </a:extLst>
                </a:gridCol>
                <a:gridCol w="1741014">
                  <a:extLst>
                    <a:ext uri="{9D8B030D-6E8A-4147-A177-3AD203B41FA5}">
                      <a16:colId xmlns:a16="http://schemas.microsoft.com/office/drawing/2014/main" val="2749322816"/>
                    </a:ext>
                  </a:extLst>
                </a:gridCol>
                <a:gridCol w="1536189">
                  <a:extLst>
                    <a:ext uri="{9D8B030D-6E8A-4147-A177-3AD203B41FA5}">
                      <a16:colId xmlns:a16="http://schemas.microsoft.com/office/drawing/2014/main" val="1890384995"/>
                    </a:ext>
                  </a:extLst>
                </a:gridCol>
                <a:gridCol w="1945839">
                  <a:extLst>
                    <a:ext uri="{9D8B030D-6E8A-4147-A177-3AD203B41FA5}">
                      <a16:colId xmlns:a16="http://schemas.microsoft.com/office/drawing/2014/main" val="4104715045"/>
                    </a:ext>
                  </a:extLst>
                </a:gridCol>
                <a:gridCol w="1003099">
                  <a:extLst>
                    <a:ext uri="{9D8B030D-6E8A-4147-A177-3AD203B41FA5}">
                      <a16:colId xmlns:a16="http://schemas.microsoft.com/office/drawing/2014/main" val="1474024658"/>
                    </a:ext>
                  </a:extLst>
                </a:gridCol>
              </a:tblGrid>
              <a:tr h="359410">
                <a:tc>
                  <a:txBody>
                    <a:bodyPr/>
                    <a:lstStyle/>
                    <a:p>
                      <a:pPr marL="56515" marR="57785" algn="ctr">
                        <a:lnSpc>
                          <a:spcPct val="115000"/>
                        </a:lnSpc>
                        <a:spcBef>
                          <a:spcPts val="845"/>
                        </a:spcBef>
                        <a:spcAft>
                          <a:spcPts val="0"/>
                        </a:spcAft>
                      </a:pPr>
                      <a:r>
                        <a:rPr lang="en-US" altLang="ja-JP" sz="1000" b="0" dirty="0">
                          <a:solidFill>
                            <a:schemeClr val="tx1"/>
                          </a:solidFill>
                          <a:effectLst/>
                        </a:rPr>
                        <a:t>Component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71120" indent="8890" algn="ctr">
                        <a:spcBef>
                          <a:spcPts val="210"/>
                        </a:spcBef>
                        <a:spcAft>
                          <a:spcPts val="0"/>
                        </a:spcAft>
                      </a:pPr>
                      <a:r>
                        <a:rPr lang="en-US" sz="1000" b="0" dirty="0">
                          <a:solidFill>
                            <a:schemeClr val="tx1"/>
                          </a:solidFill>
                          <a:effectLst/>
                        </a:rPr>
                        <a:t>Size </a:t>
                      </a:r>
                    </a:p>
                    <a:p>
                      <a:pPr marL="88900" marR="71120" indent="8890" algn="ctr">
                        <a:spcBef>
                          <a:spcPts val="210"/>
                        </a:spcBef>
                        <a:spcAft>
                          <a:spcPts val="0"/>
                        </a:spcAft>
                      </a:pPr>
                      <a:r>
                        <a:rPr lang="en-US" sz="1000" b="0" dirty="0">
                          <a:solidFill>
                            <a:schemeClr val="tx1"/>
                          </a:solidFill>
                          <a:effectLst/>
                        </a:rPr>
                        <a:t>（</a:t>
                      </a:r>
                      <a:r>
                        <a:rPr lang="en-US" altLang="ja-JP" sz="1000" b="0" dirty="0">
                          <a:solidFill>
                            <a:schemeClr val="tx1"/>
                          </a:solidFill>
                          <a:effectLst/>
                        </a:rPr>
                        <a:t>Before cutting</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8580" marR="57785" indent="40640" algn="ctr">
                        <a:spcBef>
                          <a:spcPts val="210"/>
                        </a:spcBef>
                        <a:spcAft>
                          <a:spcPts val="0"/>
                        </a:spcAft>
                      </a:pPr>
                      <a:r>
                        <a:rPr lang="en-US" altLang="ja-JP" sz="1000" b="0" dirty="0">
                          <a:solidFill>
                            <a:schemeClr val="tx1"/>
                          </a:solidFill>
                          <a:effectLst/>
                        </a:rPr>
                        <a:t>Material</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390" marR="113030" algn="ctr">
                        <a:spcBef>
                          <a:spcPts val="210"/>
                        </a:spcBef>
                        <a:spcAft>
                          <a:spcPts val="0"/>
                        </a:spcAft>
                      </a:pPr>
                      <a:r>
                        <a:rPr lang="en-US" altLang="ja-JP" sz="1000" b="0" dirty="0">
                          <a:solidFill>
                            <a:schemeClr val="tx1"/>
                          </a:solidFill>
                          <a:effectLst/>
                        </a:rPr>
                        <a:t>Testing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3185" indent="15240" algn="ctr">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6426200"/>
                  </a:ext>
                </a:extLst>
              </a:tr>
              <a:tr h="394970">
                <a:tc>
                  <a:txBody>
                    <a:bodyPr/>
                    <a:lstStyle/>
                    <a:p>
                      <a:pPr>
                        <a:spcAft>
                          <a:spcPts val="0"/>
                        </a:spcAft>
                      </a:pPr>
                      <a:r>
                        <a:rPr lang="en-US" altLang="ja-JP" sz="1000" b="0" dirty="0" err="1">
                          <a:solidFill>
                            <a:schemeClr val="tx1"/>
                          </a:solidFill>
                          <a:effectLst/>
                        </a:rPr>
                        <a:t>Ti</a:t>
                      </a:r>
                      <a:r>
                        <a:rPr lang="en-US" altLang="ja-JP" sz="1000" b="0" dirty="0">
                          <a:solidFill>
                            <a:schemeClr val="tx1"/>
                          </a:solidFill>
                          <a:effectLst/>
                        </a:rPr>
                        <a:t> window </a:t>
                      </a:r>
                      <a:r>
                        <a:rPr lang="ja-JP" altLang="ja-JP" sz="1000" b="0">
                          <a:solidFill>
                            <a:schemeClr val="tx1"/>
                          </a:solidFill>
                          <a:effectLst/>
                        </a:rPr>
                        <a:t>（</a:t>
                      </a:r>
                      <a:r>
                        <a:rPr lang="en-US" sz="1000" b="0" dirty="0">
                          <a:solidFill>
                            <a:schemeClr val="tx1"/>
                          </a:solidFill>
                          <a:effectLst/>
                        </a:rPr>
                        <a:t>50 kW</a:t>
                      </a:r>
                      <a:r>
                        <a:rPr lang="en-US" altLang="ja-JP" sz="1000" b="0" dirty="0">
                          <a:solidFill>
                            <a:schemeClr val="tx1"/>
                          </a:solidFill>
                          <a:effectLst/>
                        </a:rPr>
                        <a:t> </a:t>
                      </a:r>
                      <a:r>
                        <a:rPr lang="en" altLang="ja-JP" sz="1000" b="0" dirty="0">
                          <a:solidFill>
                            <a:schemeClr val="tx1"/>
                          </a:solidFill>
                          <a:effectLst/>
                        </a:rPr>
                        <a:t>target upstream</a:t>
                      </a:r>
                      <a:r>
                        <a:rPr 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φ265×2</a:t>
                      </a:r>
                      <a:r>
                        <a:rPr lang="ja-JP" sz="1000" b="0">
                          <a:solidFill>
                            <a:schemeClr val="tx1"/>
                          </a:solidFill>
                          <a:effectLst/>
                        </a:rPr>
                        <a:t>～</a:t>
                      </a:r>
                      <a:r>
                        <a:rPr lang="en-US" sz="1000" b="0">
                          <a:solidFill>
                            <a:schemeClr val="tx1"/>
                          </a:solidFill>
                          <a:effectLst/>
                        </a:rPr>
                        <a:t>20 mmt</a:t>
                      </a:r>
                      <a:endParaRPr lang="ja-JP" sz="1200" b="0">
                        <a:solidFill>
                          <a:schemeClr val="tx1"/>
                        </a:solidFill>
                        <a:effectLst/>
                      </a:endParaRPr>
                    </a:p>
                    <a:p>
                      <a:pPr>
                        <a:spcAft>
                          <a:spcPts val="0"/>
                        </a:spcAft>
                      </a:pPr>
                      <a:r>
                        <a:rPr lang="en-US" sz="1000" b="0">
                          <a:solidFill>
                            <a:schemeClr val="tx1"/>
                          </a:solidFill>
                          <a:effectLst/>
                        </a:rPr>
                        <a:t>3.3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000" b="0">
                          <a:solidFill>
                            <a:schemeClr val="tx1"/>
                          </a:solidFill>
                          <a:effectLst/>
                        </a:rPr>
                        <a:t>Ti-6Al-4V</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dirty="0">
                          <a:solidFill>
                            <a:schemeClr val="tx1"/>
                          </a:solidFill>
                          <a:effectLst/>
                        </a:rPr>
                        <a:t>1</a:t>
                      </a:r>
                      <a:r>
                        <a:rPr lang="en-US" altLang="ja-JP" sz="1000" b="0" dirty="0">
                          <a:solidFill>
                            <a:schemeClr val="tx1"/>
                          </a:solidFill>
                          <a:effectLst/>
                        </a:rPr>
                        <a:t> </a:t>
                      </a:r>
                      <a:r>
                        <a:rPr lang="en-US" sz="1000" b="0" dirty="0">
                          <a:solidFill>
                            <a:schemeClr val="tx1"/>
                          </a:solidFill>
                          <a:effectLst/>
                        </a:rPr>
                        <a:t>/3</a:t>
                      </a:r>
                      <a:r>
                        <a:rPr lang="en-US" altLang="ja-JP" sz="1000" b="0" dirty="0">
                          <a:solidFill>
                            <a:schemeClr val="tx1"/>
                          </a:solidFill>
                          <a:effectLst/>
                        </a:rPr>
                        <a:t> 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5811479"/>
                  </a:ext>
                </a:extLst>
              </a:tr>
              <a:tr h="3492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0" dirty="0" err="1">
                          <a:solidFill>
                            <a:schemeClr val="tx1"/>
                          </a:solidFill>
                          <a:effectLst/>
                        </a:rPr>
                        <a:t>Ti</a:t>
                      </a:r>
                      <a:r>
                        <a:rPr lang="en-US" altLang="ja-JP" sz="1000" b="0" dirty="0">
                          <a:solidFill>
                            <a:schemeClr val="tx1"/>
                          </a:solidFill>
                          <a:effectLst/>
                        </a:rPr>
                        <a:t> window </a:t>
                      </a:r>
                      <a:r>
                        <a:rPr lang="ja-JP" altLang="ja-JP" sz="1000" b="0">
                          <a:solidFill>
                            <a:schemeClr val="tx1"/>
                          </a:solidFill>
                          <a:effectLst/>
                        </a:rPr>
                        <a:t>（</a:t>
                      </a:r>
                      <a:r>
                        <a:rPr lang="en-US" altLang="ja-JP" sz="1000" b="0" dirty="0">
                          <a:solidFill>
                            <a:schemeClr val="tx1"/>
                          </a:solidFill>
                          <a:effectLst/>
                        </a:rPr>
                        <a:t>50 kW </a:t>
                      </a:r>
                      <a:r>
                        <a:rPr lang="en" altLang="ja-JP" sz="1000" b="0" dirty="0">
                          <a:solidFill>
                            <a:schemeClr val="tx1"/>
                          </a:solidFill>
                          <a:effectLst/>
                        </a:rPr>
                        <a:t>target downstream</a:t>
                      </a:r>
                      <a:r>
                        <a:rPr lang="ja-JP" altLang="ja-JP" sz="1000" b="0">
                          <a:solidFill>
                            <a:schemeClr val="tx1"/>
                          </a:solidFill>
                          <a:effectLst/>
                        </a:rPr>
                        <a:t>）</a:t>
                      </a:r>
                      <a:endParaRPr lang="ja-JP" altLang="ja-JP" sz="10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φ440×4</a:t>
                      </a:r>
                      <a:r>
                        <a:rPr lang="ja-JP" sz="1000" b="0">
                          <a:solidFill>
                            <a:schemeClr val="tx1"/>
                          </a:solidFill>
                          <a:effectLst/>
                        </a:rPr>
                        <a:t>～</a:t>
                      </a:r>
                      <a:r>
                        <a:rPr lang="en-US" sz="1000" b="0">
                          <a:solidFill>
                            <a:schemeClr val="tx1"/>
                          </a:solidFill>
                          <a:effectLst/>
                        </a:rPr>
                        <a:t>24 mmt</a:t>
                      </a:r>
                      <a:endParaRPr lang="ja-JP" sz="1200" b="0">
                        <a:solidFill>
                          <a:schemeClr val="tx1"/>
                        </a:solidFill>
                        <a:effectLst/>
                      </a:endParaRPr>
                    </a:p>
                    <a:p>
                      <a:pPr>
                        <a:spcAft>
                          <a:spcPts val="0"/>
                        </a:spcAft>
                      </a:pPr>
                      <a:r>
                        <a:rPr lang="en-US" sz="1000" b="0">
                          <a:solidFill>
                            <a:schemeClr val="tx1"/>
                          </a:solidFill>
                          <a:effectLst/>
                        </a:rPr>
                        <a:t>9.9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000" b="0" dirty="0">
                          <a:solidFill>
                            <a:schemeClr val="tx1"/>
                          </a:solidFill>
                          <a:effectLst/>
                        </a:rPr>
                        <a:t>Ti-6Al-4V</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 </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0580319"/>
                  </a:ext>
                </a:extLst>
              </a:tr>
              <a:tr h="372110">
                <a:tc>
                  <a:txBody>
                    <a:bodyPr/>
                    <a:lstStyle/>
                    <a:p>
                      <a:pPr>
                        <a:spcAft>
                          <a:spcPts val="0"/>
                        </a:spcAft>
                      </a:pPr>
                      <a:r>
                        <a:rPr lang="en-US" altLang="ja-JP" sz="1000" b="0" dirty="0">
                          <a:solidFill>
                            <a:schemeClr val="tx1"/>
                          </a:solidFill>
                          <a:effectLst/>
                        </a:rPr>
                        <a:t>Be window (</a:t>
                      </a:r>
                      <a:r>
                        <a:rPr lang="en-US" sz="1000" b="0" dirty="0">
                          <a:solidFill>
                            <a:schemeClr val="tx1"/>
                          </a:solidFill>
                          <a:effectLst/>
                        </a:rPr>
                        <a:t>90kW</a:t>
                      </a:r>
                      <a:r>
                        <a:rPr lang="en-US" altLang="ja-JP" sz="1000" b="0" dirty="0">
                          <a:solidFill>
                            <a:schemeClr val="tx1"/>
                          </a:solidFill>
                          <a:effectLst/>
                        </a:rPr>
                        <a:t> </a:t>
                      </a:r>
                      <a:r>
                        <a:rPr lang="en" altLang="ja-JP" sz="1000" b="0" dirty="0">
                          <a:solidFill>
                            <a:schemeClr val="tx1"/>
                          </a:solidFill>
                          <a:effectLst/>
                        </a:rPr>
                        <a:t>target upstream</a:t>
                      </a:r>
                      <a:r>
                        <a:rPr lang="ja-JP" alt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φ300×6 mmt</a:t>
                      </a:r>
                      <a:endParaRPr lang="ja-JP" sz="1200" b="0">
                        <a:solidFill>
                          <a:schemeClr val="tx1"/>
                        </a:solidFill>
                        <a:effectLst/>
                      </a:endParaRPr>
                    </a:p>
                    <a:p>
                      <a:pPr>
                        <a:spcAft>
                          <a:spcPts val="0"/>
                        </a:spcAft>
                      </a:pPr>
                      <a:r>
                        <a:rPr lang="en-US" sz="1000" b="0">
                          <a:solidFill>
                            <a:schemeClr val="tx1"/>
                          </a:solidFill>
                          <a:effectLst/>
                        </a:rPr>
                        <a:t>0.8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1000" b="0" dirty="0">
                          <a:solidFill>
                            <a:schemeClr val="tx1"/>
                          </a:solidFill>
                          <a:effectLst/>
                        </a:rPr>
                        <a:t>Pure </a:t>
                      </a:r>
                      <a:r>
                        <a:rPr lang="en-US" sz="1000" b="0" dirty="0">
                          <a:solidFill>
                            <a:schemeClr val="tx1"/>
                          </a:solidFill>
                          <a:effectLst/>
                        </a:rPr>
                        <a:t>Be</a:t>
                      </a:r>
                      <a:r>
                        <a:rPr lang="ja-JP" sz="1000" b="0">
                          <a:solidFill>
                            <a:schemeClr val="tx1"/>
                          </a:solidFill>
                          <a:effectLst/>
                        </a:rPr>
                        <a:t>（</a:t>
                      </a:r>
                      <a:r>
                        <a:rPr lang="en-US" sz="1000" b="0" dirty="0">
                          <a:solidFill>
                            <a:schemeClr val="tx1"/>
                          </a:solidFill>
                          <a:effectLst/>
                        </a:rPr>
                        <a:t>S-200F</a:t>
                      </a:r>
                      <a:r>
                        <a:rPr 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1000" b="0">
                          <a:solidFill>
                            <a:schemeClr val="tx1"/>
                          </a:solidFill>
                          <a:effectLst/>
                        </a:rPr>
                        <a:t>１</a:t>
                      </a:r>
                      <a:r>
                        <a:rPr lang="en-US" altLang="ja-JP" sz="1000" b="0" dirty="0">
                          <a:solidFill>
                            <a:schemeClr val="tx1"/>
                          </a:solidFill>
                          <a:effectLst/>
                        </a:rPr>
                        <a:t> </a:t>
                      </a:r>
                      <a:r>
                        <a:rPr lang="en-US" sz="1000" b="0" dirty="0">
                          <a:solidFill>
                            <a:schemeClr val="tx1"/>
                          </a:solidFill>
                          <a:effectLst/>
                        </a:rPr>
                        <a:t>/6 </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2703615"/>
                  </a:ext>
                </a:extLst>
              </a:tr>
              <a:tr h="350520">
                <a:tc>
                  <a:txBody>
                    <a:bodyPr/>
                    <a:lstStyle/>
                    <a:p>
                      <a:pPr>
                        <a:spcAft>
                          <a:spcPts val="0"/>
                        </a:spcAft>
                      </a:pPr>
                      <a:r>
                        <a:rPr lang="en-US" altLang="ja-JP" sz="1000" b="0" dirty="0">
                          <a:solidFill>
                            <a:schemeClr val="tx1"/>
                          </a:solidFill>
                          <a:effectLst/>
                        </a:rPr>
                        <a:t>Be window (90kW </a:t>
                      </a:r>
                      <a:r>
                        <a:rPr lang="en" altLang="ja-JP" sz="1000" b="0" dirty="0">
                          <a:solidFill>
                            <a:schemeClr val="tx1"/>
                          </a:solidFill>
                          <a:effectLst/>
                        </a:rPr>
                        <a:t>target downstream</a:t>
                      </a:r>
                      <a:r>
                        <a:rPr lang="ja-JP" altLang="ja-JP" sz="1000" b="0">
                          <a:solidFill>
                            <a:schemeClr val="tx1"/>
                          </a:solidFill>
                          <a:effectLst/>
                        </a:rPr>
                        <a:t>）</a:t>
                      </a:r>
                      <a:endParaRPr lang="ja-JP" alt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φ455×8 mmt</a:t>
                      </a:r>
                      <a:endParaRPr lang="ja-JP" sz="1200" b="0">
                        <a:solidFill>
                          <a:schemeClr val="tx1"/>
                        </a:solidFill>
                        <a:effectLst/>
                      </a:endParaRPr>
                    </a:p>
                    <a:p>
                      <a:pPr>
                        <a:spcAft>
                          <a:spcPts val="0"/>
                        </a:spcAft>
                      </a:pPr>
                      <a:r>
                        <a:rPr lang="en-US" sz="1000" b="0">
                          <a:solidFill>
                            <a:schemeClr val="tx1"/>
                          </a:solidFill>
                          <a:effectLst/>
                        </a:rPr>
                        <a:t>2.4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1000" b="0" dirty="0">
                          <a:solidFill>
                            <a:schemeClr val="tx1"/>
                          </a:solidFill>
                          <a:effectLst/>
                        </a:rPr>
                        <a:t>Pure </a:t>
                      </a:r>
                      <a:r>
                        <a:rPr lang="en-US" sz="1000" b="0" dirty="0">
                          <a:solidFill>
                            <a:schemeClr val="tx1"/>
                          </a:solidFill>
                          <a:effectLst/>
                        </a:rPr>
                        <a:t>Be </a:t>
                      </a:r>
                      <a:r>
                        <a:rPr lang="ja-JP" sz="1000" b="0">
                          <a:solidFill>
                            <a:schemeClr val="tx1"/>
                          </a:solidFill>
                          <a:effectLst/>
                        </a:rPr>
                        <a:t>（</a:t>
                      </a:r>
                      <a:r>
                        <a:rPr lang="en-US" sz="1000" b="0" dirty="0">
                          <a:solidFill>
                            <a:schemeClr val="tx1"/>
                          </a:solidFill>
                          <a:effectLst/>
                        </a:rPr>
                        <a:t>S-200F</a:t>
                      </a:r>
                      <a:r>
                        <a:rPr 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 </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200060"/>
                  </a:ext>
                </a:extLst>
              </a:tr>
              <a:tr h="364490">
                <a:tc>
                  <a:txBody>
                    <a:bodyPr/>
                    <a:lstStyle/>
                    <a:p>
                      <a:pPr>
                        <a:spcAft>
                          <a:spcPts val="0"/>
                        </a:spcAft>
                      </a:pPr>
                      <a:r>
                        <a:rPr lang="en-US" sz="1000" b="0" dirty="0">
                          <a:solidFill>
                            <a:schemeClr val="tx1"/>
                          </a:solidFill>
                          <a:effectLst/>
                        </a:rPr>
                        <a:t>Al window for SY vacuum partition (2016 replacement)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φ230×0.1 mmt</a:t>
                      </a:r>
                      <a:endParaRPr lang="ja-JP" sz="1200" b="0">
                        <a:solidFill>
                          <a:schemeClr val="tx1"/>
                        </a:solidFill>
                        <a:effectLst/>
                      </a:endParaRPr>
                    </a:p>
                    <a:p>
                      <a:pPr>
                        <a:spcAft>
                          <a:spcPts val="0"/>
                        </a:spcAft>
                      </a:pPr>
                      <a:r>
                        <a:rPr lang="en-US" sz="1000" b="0">
                          <a:solidFill>
                            <a:schemeClr val="tx1"/>
                          </a:solidFill>
                          <a:effectLst/>
                        </a:rPr>
                        <a:t>11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altLang="ja-JP" sz="1000" b="0" dirty="0">
                          <a:solidFill>
                            <a:schemeClr val="tx1"/>
                          </a:solidFill>
                          <a:effectLst/>
                        </a:rPr>
                        <a:t>Pure </a:t>
                      </a:r>
                      <a:r>
                        <a:rPr lang="en-US" sz="1000" b="0" dirty="0">
                          <a:solidFill>
                            <a:schemeClr val="tx1"/>
                          </a:solidFill>
                          <a:effectLst/>
                        </a:rPr>
                        <a:t>Al </a:t>
                      </a:r>
                      <a:endParaRPr lang="ja-JP" sz="1200" b="0">
                        <a:solidFill>
                          <a:schemeClr val="tx1"/>
                        </a:solidFill>
                        <a:effectLst/>
                      </a:endParaRPr>
                    </a:p>
                    <a:p>
                      <a:pPr algn="just">
                        <a:spcAft>
                          <a:spcPts val="0"/>
                        </a:spcAft>
                      </a:pPr>
                      <a:r>
                        <a:rPr lang="ja-JP" sz="1000" b="0">
                          <a:solidFill>
                            <a:schemeClr val="tx1"/>
                          </a:solidFill>
                          <a:effectLst/>
                        </a:rPr>
                        <a:t>（</a:t>
                      </a:r>
                      <a:r>
                        <a:rPr lang="en-US" sz="1000" b="0" dirty="0">
                          <a:solidFill>
                            <a:schemeClr val="tx1"/>
                          </a:solidFill>
                          <a:effectLst/>
                        </a:rPr>
                        <a:t>A1060-H18</a:t>
                      </a:r>
                      <a:r>
                        <a:rPr 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 Elemental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dirty="0">
                          <a:solidFill>
                            <a:schemeClr val="tx1"/>
                          </a:solidFill>
                          <a:effectLst/>
                        </a:rPr>
                        <a:t> </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2404896"/>
                  </a:ext>
                </a:extLst>
              </a:tr>
              <a:tr h="450850">
                <a:tc>
                  <a:txBody>
                    <a:bodyPr/>
                    <a:lstStyle/>
                    <a:p>
                      <a:pPr>
                        <a:spcAft>
                          <a:spcPts val="0"/>
                        </a:spcAft>
                      </a:pPr>
                      <a:r>
                        <a:rPr lang="en-US" sz="1000" b="0" dirty="0">
                          <a:solidFill>
                            <a:schemeClr val="tx1"/>
                          </a:solidFill>
                          <a:effectLst/>
                        </a:rPr>
                        <a:t>Al window for SY vacuum partition (2018 replacement)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φ260×0.1</a:t>
                      </a:r>
                      <a:r>
                        <a:rPr lang="ja-JP" sz="1000" b="0">
                          <a:solidFill>
                            <a:schemeClr val="tx1"/>
                          </a:solidFill>
                          <a:effectLst/>
                        </a:rPr>
                        <a:t>～</a:t>
                      </a:r>
                      <a:r>
                        <a:rPr lang="en-US" sz="1000" b="0">
                          <a:solidFill>
                            <a:schemeClr val="tx1"/>
                          </a:solidFill>
                          <a:effectLst/>
                        </a:rPr>
                        <a:t>35 mmt</a:t>
                      </a:r>
                      <a:endParaRPr lang="ja-JP" sz="1200" b="0">
                        <a:solidFill>
                          <a:schemeClr val="tx1"/>
                        </a:solidFill>
                        <a:effectLst/>
                      </a:endParaRPr>
                    </a:p>
                    <a:p>
                      <a:pPr>
                        <a:spcAft>
                          <a:spcPts val="0"/>
                        </a:spcAft>
                      </a:pPr>
                      <a:r>
                        <a:rPr lang="en-US" sz="1000" b="0">
                          <a:solidFill>
                            <a:schemeClr val="tx1"/>
                          </a:solidFill>
                          <a:effectLst/>
                        </a:rPr>
                        <a:t>2.1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000" b="0" dirty="0">
                          <a:solidFill>
                            <a:schemeClr val="tx1"/>
                          </a:solidFill>
                          <a:effectLst/>
                        </a:rPr>
                        <a:t>Al</a:t>
                      </a:r>
                      <a:r>
                        <a:rPr lang="en-US" altLang="ja-JP" sz="1000" b="0" dirty="0">
                          <a:solidFill>
                            <a:schemeClr val="tx1"/>
                          </a:solidFill>
                          <a:effectLst/>
                        </a:rPr>
                        <a:t> alloy</a:t>
                      </a:r>
                      <a:r>
                        <a:rPr lang="ja-JP" sz="1000" b="0">
                          <a:solidFill>
                            <a:schemeClr val="tx1"/>
                          </a:solidFill>
                          <a:effectLst/>
                        </a:rPr>
                        <a:t> </a:t>
                      </a:r>
                      <a:endParaRPr lang="ja-JP" sz="1200" b="0">
                        <a:solidFill>
                          <a:schemeClr val="tx1"/>
                        </a:solidFill>
                        <a:effectLst/>
                      </a:endParaRPr>
                    </a:p>
                    <a:p>
                      <a:pPr algn="just">
                        <a:spcAft>
                          <a:spcPts val="0"/>
                        </a:spcAft>
                      </a:pPr>
                      <a:r>
                        <a:rPr lang="ja-JP" sz="1000" b="0">
                          <a:solidFill>
                            <a:schemeClr val="tx1"/>
                          </a:solidFill>
                          <a:effectLst/>
                        </a:rPr>
                        <a:t>（</a:t>
                      </a:r>
                      <a:r>
                        <a:rPr lang="en-US" sz="1000" b="0" dirty="0">
                          <a:solidFill>
                            <a:schemeClr val="tx1"/>
                          </a:solidFill>
                          <a:effectLst/>
                        </a:rPr>
                        <a:t>A7N01-T6</a:t>
                      </a:r>
                      <a:r>
                        <a:rPr lang="ja-JP" sz="1000" b="0">
                          <a:solidFill>
                            <a:schemeClr val="tx1"/>
                          </a:solidFill>
                          <a:effectLst/>
                        </a:rPr>
                        <a: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Tensile, Microhardness, Elemental analysis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 </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161629"/>
                  </a:ext>
                </a:extLst>
              </a:tr>
              <a:tr h="577265">
                <a:tc>
                  <a:txBody>
                    <a:bodyPr/>
                    <a:lstStyle/>
                    <a:p>
                      <a:pPr>
                        <a:spcAft>
                          <a:spcPts val="0"/>
                        </a:spcAft>
                      </a:pPr>
                      <a:r>
                        <a:rPr lang="en-US" sz="1000" b="0" dirty="0">
                          <a:solidFill>
                            <a:schemeClr val="tx1"/>
                          </a:solidFill>
                          <a:effectLst/>
                        </a:rPr>
                        <a:t>COMET </a:t>
                      </a:r>
                      <a:endParaRPr lang="ja-JP" sz="1200" b="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b="0" dirty="0">
                          <a:solidFill>
                            <a:schemeClr val="tx1"/>
                          </a:solidFill>
                          <a:effectLst/>
                        </a:rPr>
                        <a:t>Phase 1.5 </a:t>
                      </a:r>
                      <a:r>
                        <a:rPr lang="en" altLang="ja-JP" sz="1000" b="0" dirty="0">
                          <a:solidFill>
                            <a:schemeClr val="tx1"/>
                          </a:solidFill>
                          <a:effectLst/>
                        </a:rPr>
                        <a:t>target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φ20 mm× 400 mm, 400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000" b="0" dirty="0" err="1">
                          <a:solidFill>
                            <a:schemeClr val="tx1"/>
                          </a:solidFill>
                          <a:effectLst/>
                        </a:rPr>
                        <a:t>SiC</a:t>
                      </a:r>
                      <a:r>
                        <a:rPr lang="en-US" sz="1000" b="0" dirty="0">
                          <a:solidFill>
                            <a:schemeClr val="tx1"/>
                          </a:solidFill>
                          <a:effectLst/>
                        </a:rPr>
                        <a:t>/</a:t>
                      </a:r>
                      <a:r>
                        <a:rPr lang="en-US" sz="1000" b="0" dirty="0" err="1">
                          <a:solidFill>
                            <a:schemeClr val="tx1"/>
                          </a:solidFill>
                          <a:effectLst/>
                        </a:rPr>
                        <a:t>SiC</a:t>
                      </a:r>
                      <a:r>
                        <a:rPr lang="en-US" sz="1000" b="0" dirty="0">
                          <a:solidFill>
                            <a:schemeClr val="tx1"/>
                          </a:solidFill>
                          <a:effectLst/>
                        </a:rPr>
                        <a:t> </a:t>
                      </a:r>
                      <a:r>
                        <a:rPr lang="en" altLang="ja-JP" sz="1000" b="0" dirty="0">
                          <a:solidFill>
                            <a:schemeClr val="tx1"/>
                          </a:solidFill>
                          <a:effectLst/>
                        </a:rPr>
                        <a:t>composite</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 altLang="ja-JP" sz="1000" b="0" dirty="0">
                          <a:solidFill>
                            <a:schemeClr val="tx1"/>
                          </a:solidFill>
                          <a:effectLst/>
                        </a:rPr>
                        <a:t>Tensile, microhardness, surface observation, TEM, gas analysis, thermal diffusivity</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dirty="0">
                          <a:solidFill>
                            <a:schemeClr val="tx1"/>
                          </a:solidFill>
                          <a:effectLst/>
                        </a:rPr>
                        <a:t>2 in total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161992"/>
                  </a:ext>
                </a:extLst>
              </a:tr>
              <a:tr h="576064">
                <a:tc>
                  <a:txBody>
                    <a:bodyPr/>
                    <a:lstStyle/>
                    <a:p>
                      <a:pPr>
                        <a:spcAft>
                          <a:spcPts val="0"/>
                        </a:spcAft>
                      </a:pPr>
                      <a:r>
                        <a:rPr lang="en-US" sz="1000" b="0" dirty="0">
                          <a:solidFill>
                            <a:schemeClr val="tx1"/>
                          </a:solidFill>
                          <a:effectLst/>
                        </a:rPr>
                        <a:t>COMET </a:t>
                      </a:r>
                      <a:endParaRPr lang="ja-JP" sz="1200" b="0">
                        <a:solidFill>
                          <a:schemeClr val="tx1"/>
                        </a:solidFill>
                        <a:effectLst/>
                      </a:endParaRPr>
                    </a:p>
                    <a:p>
                      <a:pPr>
                        <a:spcAft>
                          <a:spcPts val="0"/>
                        </a:spcAft>
                      </a:pPr>
                      <a:r>
                        <a:rPr lang="en-US" sz="1000" b="0" dirty="0">
                          <a:solidFill>
                            <a:schemeClr val="tx1"/>
                          </a:solidFill>
                          <a:effectLst/>
                        </a:rPr>
                        <a:t>Phase 2</a:t>
                      </a:r>
                      <a:r>
                        <a:rPr lang="en-US" altLang="ja-JP" sz="1000" b="0" dirty="0">
                          <a:solidFill>
                            <a:schemeClr val="tx1"/>
                          </a:solidFill>
                          <a:effectLst/>
                        </a:rPr>
                        <a:t> </a:t>
                      </a:r>
                      <a:r>
                        <a:rPr lang="en" altLang="ja-JP" sz="1000" b="0" dirty="0">
                          <a:solidFill>
                            <a:schemeClr val="tx1"/>
                          </a:solidFill>
                          <a:effectLst/>
                        </a:rPr>
                        <a:t>target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000" b="0">
                          <a:solidFill>
                            <a:schemeClr val="tx1"/>
                          </a:solidFill>
                          <a:effectLst/>
                        </a:rPr>
                        <a:t>φ20 mm× 160 mm,</a:t>
                      </a:r>
                      <a:endParaRPr lang="ja-JP" sz="1200" b="0">
                        <a:solidFill>
                          <a:schemeClr val="tx1"/>
                        </a:solidFill>
                        <a:effectLst/>
                      </a:endParaRPr>
                    </a:p>
                    <a:p>
                      <a:pPr>
                        <a:spcAft>
                          <a:spcPts val="0"/>
                        </a:spcAft>
                      </a:pPr>
                      <a:r>
                        <a:rPr lang="en-US" sz="1000" b="0">
                          <a:solidFill>
                            <a:schemeClr val="tx1"/>
                          </a:solidFill>
                          <a:effectLst/>
                        </a:rPr>
                        <a:t> 1 kg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000" b="0" dirty="0">
                          <a:solidFill>
                            <a:schemeClr val="tx1"/>
                          </a:solidFill>
                          <a:effectLst/>
                        </a:rPr>
                        <a:t>W</a:t>
                      </a:r>
                      <a:r>
                        <a:rPr lang="en-US" altLang="ja-JP" sz="1000" b="0" dirty="0">
                          <a:solidFill>
                            <a:schemeClr val="tx1"/>
                          </a:solidFill>
                          <a:effectLst/>
                        </a:rPr>
                        <a:t> alloy</a:t>
                      </a:r>
                      <a:r>
                        <a:rPr lang="ja-JP" altLang="ja-JP" sz="1000" b="0">
                          <a:solidFill>
                            <a:schemeClr val="tx1"/>
                          </a:solidFill>
                          <a:effectLst/>
                        </a:rPr>
                        <a:t> </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 altLang="ja-JP" sz="1000" b="0" dirty="0">
                          <a:solidFill>
                            <a:schemeClr val="tx1"/>
                          </a:solidFill>
                          <a:effectLst/>
                        </a:rPr>
                        <a:t>Tensile, microhardness, surface observation, TEM, gas analysis, thermal diffusivity</a:t>
                      </a:r>
                      <a:endParaRPr lang="ja-JP" alt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1000" b="0" dirty="0">
                          <a:solidFill>
                            <a:schemeClr val="tx1"/>
                          </a:solidFill>
                          <a:effectLst/>
                        </a:rPr>
                        <a:t>2 in total</a:t>
                      </a:r>
                      <a:endParaRPr lang="ja-JP" alt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212924"/>
                  </a:ext>
                </a:extLst>
              </a:tr>
            </a:tbl>
          </a:graphicData>
        </a:graphic>
      </p:graphicFrame>
      <p:pic>
        <p:nvPicPr>
          <p:cNvPr id="5" name="図 4">
            <a:extLst>
              <a:ext uri="{FF2B5EF4-FFF2-40B4-BE49-F238E27FC236}">
                <a16:creationId xmlns:a16="http://schemas.microsoft.com/office/drawing/2014/main" id="{5ABC0BF4-7AFC-BB47-BD0A-9685742C44ED}"/>
              </a:ext>
            </a:extLst>
          </p:cNvPr>
          <p:cNvPicPr>
            <a:picLocks noChangeAspect="1"/>
          </p:cNvPicPr>
          <p:nvPr/>
        </p:nvPicPr>
        <p:blipFill>
          <a:blip r:embed="rId5"/>
          <a:stretch>
            <a:fillRect/>
          </a:stretch>
        </p:blipFill>
        <p:spPr>
          <a:xfrm>
            <a:off x="5953382" y="4714364"/>
            <a:ext cx="2798316" cy="1753968"/>
          </a:xfrm>
          <a:prstGeom prst="rect">
            <a:avLst/>
          </a:prstGeom>
        </p:spPr>
      </p:pic>
      <p:sp>
        <p:nvSpPr>
          <p:cNvPr id="6" name="テキスト ボックス 5">
            <a:extLst>
              <a:ext uri="{FF2B5EF4-FFF2-40B4-BE49-F238E27FC236}">
                <a16:creationId xmlns:a16="http://schemas.microsoft.com/office/drawing/2014/main" id="{334DC4F6-1D48-0342-9CED-95627E817F07}"/>
              </a:ext>
            </a:extLst>
          </p:cNvPr>
          <p:cNvSpPr txBox="1"/>
          <p:nvPr/>
        </p:nvSpPr>
        <p:spPr>
          <a:xfrm>
            <a:off x="6684729" y="6549686"/>
            <a:ext cx="1505027" cy="338554"/>
          </a:xfrm>
          <a:prstGeom prst="rect">
            <a:avLst/>
          </a:prstGeom>
          <a:noFill/>
        </p:spPr>
        <p:txBody>
          <a:bodyPr wrap="none" rtlCol="0">
            <a:spAutoFit/>
          </a:bodyPr>
          <a:lstStyle/>
          <a:p>
            <a:r>
              <a:rPr lang="en-US" altLang="ja-JP" sz="1600" dirty="0"/>
              <a:t>COMET target</a:t>
            </a:r>
            <a:endParaRPr lang="ja-JP" altLang="ja-JP" sz="1600"/>
          </a:p>
        </p:txBody>
      </p:sp>
    </p:spTree>
    <p:extLst>
      <p:ext uri="{BB962C8B-B14F-4D97-AF65-F5344CB8AC3E}">
        <p14:creationId xmlns:p14="http://schemas.microsoft.com/office/powerpoint/2010/main" val="33553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AB27A-FED7-563A-8C63-953F1A632CA9}"/>
            </a:ext>
          </a:extLst>
        </p:cNvPr>
        <p:cNvGrpSpPr/>
        <p:nvPr/>
      </p:nvGrpSpPr>
      <p:grpSpPr>
        <a:xfrm>
          <a:off x="0" y="0"/>
          <a:ext cx="0" cy="0"/>
          <a:chOff x="0" y="0"/>
          <a:chExt cx="0" cy="0"/>
        </a:xfrm>
      </p:grpSpPr>
      <p:sp>
        <p:nvSpPr>
          <p:cNvPr id="71" name="角丸四角形 70">
            <a:extLst>
              <a:ext uri="{FF2B5EF4-FFF2-40B4-BE49-F238E27FC236}">
                <a16:creationId xmlns:a16="http://schemas.microsoft.com/office/drawing/2014/main" id="{20298B56-B98B-8E26-EEE5-66CC0B382B6C}"/>
              </a:ext>
            </a:extLst>
          </p:cNvPr>
          <p:cNvSpPr/>
          <p:nvPr/>
        </p:nvSpPr>
        <p:spPr bwMode="auto">
          <a:xfrm>
            <a:off x="3340961" y="2485898"/>
            <a:ext cx="868405" cy="518534"/>
          </a:xfrm>
          <a:prstGeom prst="round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 name="日付プレースホルダー 4">
            <a:extLst>
              <a:ext uri="{FF2B5EF4-FFF2-40B4-BE49-F238E27FC236}">
                <a16:creationId xmlns:a16="http://schemas.microsoft.com/office/drawing/2014/main" id="{9226525B-4BF9-C468-FF7A-84E8CF0371FE}"/>
              </a:ext>
            </a:extLst>
          </p:cNvPr>
          <p:cNvSpPr>
            <a:spLocks noGrp="1"/>
          </p:cNvSpPr>
          <p:nvPr>
            <p:ph type="dt" sz="half" idx="10"/>
          </p:nvPr>
        </p:nvSpPr>
        <p:spPr>
          <a:xfrm>
            <a:off x="0" y="6597352"/>
            <a:ext cx="2063750" cy="228600"/>
          </a:xfrm>
        </p:spPr>
        <p:txBody>
          <a:bodyPr/>
          <a:lstStyle/>
          <a:p>
            <a:pPr>
              <a:defRPr/>
            </a:pPr>
            <a:r>
              <a:rPr lang="en-US" altLang="ja-JP"/>
              <a:t>2024/11/1</a:t>
            </a:r>
            <a:endParaRPr lang="en-US" altLang="ja-JP" dirty="0"/>
          </a:p>
        </p:txBody>
      </p:sp>
      <p:sp>
        <p:nvSpPr>
          <p:cNvPr id="6" name="フッター プレースホルダー 5">
            <a:extLst>
              <a:ext uri="{FF2B5EF4-FFF2-40B4-BE49-F238E27FC236}">
                <a16:creationId xmlns:a16="http://schemas.microsoft.com/office/drawing/2014/main" id="{2FD2B74C-1048-9B3D-B2CE-27ECBE7A5B8C}"/>
              </a:ext>
            </a:extLst>
          </p:cNvPr>
          <p:cNvSpPr>
            <a:spLocks noGrp="1"/>
          </p:cNvSpPr>
          <p:nvPr>
            <p:ph type="ftr" sz="quarter" idx="11"/>
          </p:nvPr>
        </p:nvSpPr>
        <p:spPr>
          <a:xfrm>
            <a:off x="3656856" y="6618154"/>
            <a:ext cx="2558614" cy="226848"/>
          </a:xfrm>
        </p:spPr>
        <p:txBody>
          <a:bodyPr/>
          <a:lstStyle/>
          <a:p>
            <a:pPr>
              <a:defRPr/>
            </a:pPr>
            <a:r>
              <a:rPr lang="en" altLang="ja-JP"/>
              <a:t>IWSMT-16 / Abingdon, UK </a:t>
            </a:r>
            <a:endParaRPr lang="en-US" altLang="ja-JP" dirty="0"/>
          </a:p>
        </p:txBody>
      </p:sp>
      <p:sp>
        <p:nvSpPr>
          <p:cNvPr id="7" name="スライド番号プレースホルダー 6">
            <a:extLst>
              <a:ext uri="{FF2B5EF4-FFF2-40B4-BE49-F238E27FC236}">
                <a16:creationId xmlns:a16="http://schemas.microsoft.com/office/drawing/2014/main" id="{84D9B9EA-B309-A44B-D0F3-9D50E25E361A}"/>
              </a:ext>
            </a:extLst>
          </p:cNvPr>
          <p:cNvSpPr>
            <a:spLocks noGrp="1"/>
          </p:cNvSpPr>
          <p:nvPr>
            <p:ph type="sldNum" sz="quarter" idx="12"/>
          </p:nvPr>
        </p:nvSpPr>
        <p:spPr>
          <a:xfrm>
            <a:off x="8996100" y="6643206"/>
            <a:ext cx="908050" cy="228600"/>
          </a:xfrm>
        </p:spPr>
        <p:txBody>
          <a:bodyPr/>
          <a:lstStyle/>
          <a:p>
            <a:pPr>
              <a:defRPr/>
            </a:pPr>
            <a:fld id="{68D7B2B2-354F-3549-B169-34E965A6DE59}" type="slidenum">
              <a:rPr lang="en-US" altLang="ja-JP" smtClean="0"/>
              <a:pPr>
                <a:defRPr/>
              </a:pPr>
              <a:t>11</a:t>
            </a:fld>
            <a:endParaRPr lang="en-US" altLang="ja-JP" dirty="0"/>
          </a:p>
        </p:txBody>
      </p:sp>
      <p:pic>
        <p:nvPicPr>
          <p:cNvPr id="17" name="図 16" descr="official_logo_lr.png">
            <a:extLst>
              <a:ext uri="{FF2B5EF4-FFF2-40B4-BE49-F238E27FC236}">
                <a16:creationId xmlns:a16="http://schemas.microsoft.com/office/drawing/2014/main" id="{F431B0AB-80D4-64F9-0EBD-7649DAA18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792292B5-0A53-53FE-3B01-3493659AB72A}"/>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DE8848EC-56F6-A849-F282-391CD433D2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17B74046-FEB7-B221-AE72-37F7AD04F5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21" name="角丸四角形 20">
            <a:extLst>
              <a:ext uri="{FF2B5EF4-FFF2-40B4-BE49-F238E27FC236}">
                <a16:creationId xmlns:a16="http://schemas.microsoft.com/office/drawing/2014/main" id="{E8C06FD5-57FC-B4F7-0E97-737CD663D125}"/>
              </a:ext>
            </a:extLst>
          </p:cNvPr>
          <p:cNvSpPr/>
          <p:nvPr/>
        </p:nvSpPr>
        <p:spPr bwMode="auto">
          <a:xfrm>
            <a:off x="249768" y="1110852"/>
            <a:ext cx="1034110" cy="593042"/>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2" name="角丸四角形 21">
            <a:extLst>
              <a:ext uri="{FF2B5EF4-FFF2-40B4-BE49-F238E27FC236}">
                <a16:creationId xmlns:a16="http://schemas.microsoft.com/office/drawing/2014/main" id="{6116709C-C69A-52DC-EC29-87A810A15E9B}"/>
              </a:ext>
            </a:extLst>
          </p:cNvPr>
          <p:cNvSpPr/>
          <p:nvPr/>
        </p:nvSpPr>
        <p:spPr bwMode="auto">
          <a:xfrm>
            <a:off x="2443499" y="1102001"/>
            <a:ext cx="1043791" cy="588408"/>
          </a:xfrm>
          <a:prstGeom prst="roundRect">
            <a:avLst/>
          </a:prstGeom>
          <a:solidFill>
            <a:srgbClr val="FAE0E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3" name="角丸四角形 22">
            <a:extLst>
              <a:ext uri="{FF2B5EF4-FFF2-40B4-BE49-F238E27FC236}">
                <a16:creationId xmlns:a16="http://schemas.microsoft.com/office/drawing/2014/main" id="{F5DFBD41-20F5-918E-217C-8812D55AAA91}"/>
              </a:ext>
            </a:extLst>
          </p:cNvPr>
          <p:cNvSpPr/>
          <p:nvPr/>
        </p:nvSpPr>
        <p:spPr bwMode="auto">
          <a:xfrm>
            <a:off x="1817572" y="821018"/>
            <a:ext cx="7504995" cy="2519591"/>
          </a:xfrm>
          <a:prstGeom prst="roundRect">
            <a:avLst>
              <a:gd name="adj" fmla="val 6212"/>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4" name="テキスト ボックス 23">
            <a:extLst>
              <a:ext uri="{FF2B5EF4-FFF2-40B4-BE49-F238E27FC236}">
                <a16:creationId xmlns:a16="http://schemas.microsoft.com/office/drawing/2014/main" id="{0EC92634-B22D-345E-6AEB-BCD488466959}"/>
              </a:ext>
            </a:extLst>
          </p:cNvPr>
          <p:cNvSpPr txBox="1"/>
          <p:nvPr/>
        </p:nvSpPr>
        <p:spPr>
          <a:xfrm>
            <a:off x="3201632" y="20602"/>
            <a:ext cx="3955327" cy="461665"/>
          </a:xfrm>
          <a:prstGeom prst="rect">
            <a:avLst/>
          </a:prstGeom>
          <a:solidFill>
            <a:schemeClr val="bg1"/>
          </a:solidFill>
        </p:spPr>
        <p:txBody>
          <a:bodyPr wrap="square" rtlCol="0">
            <a:spAutoFit/>
          </a:bodyPr>
          <a:lstStyle/>
          <a:p>
            <a:r>
              <a:rPr lang="en" altLang="ja-JP" b="1" dirty="0">
                <a:latin typeface="+mj-lt"/>
                <a:ea typeface="MS PGothic" panose="020B0600070205080204" pitchFamily="34" charset="-128"/>
              </a:rPr>
              <a:t>- Process flow diagram -</a:t>
            </a:r>
            <a:endParaRPr lang="en-US" altLang="ja-JP" dirty="0"/>
          </a:p>
        </p:txBody>
      </p:sp>
      <p:sp>
        <p:nvSpPr>
          <p:cNvPr id="25" name="テキスト ボックス 24">
            <a:extLst>
              <a:ext uri="{FF2B5EF4-FFF2-40B4-BE49-F238E27FC236}">
                <a16:creationId xmlns:a16="http://schemas.microsoft.com/office/drawing/2014/main" id="{DA6A6827-317F-F570-C9EA-7B5D85BE514B}"/>
              </a:ext>
            </a:extLst>
          </p:cNvPr>
          <p:cNvSpPr txBox="1"/>
          <p:nvPr/>
        </p:nvSpPr>
        <p:spPr>
          <a:xfrm>
            <a:off x="200472" y="1180981"/>
            <a:ext cx="1058563" cy="461665"/>
          </a:xfrm>
          <a:prstGeom prst="rect">
            <a:avLst/>
          </a:prstGeom>
          <a:noFill/>
        </p:spPr>
        <p:txBody>
          <a:bodyPr wrap="none" rtlCol="0">
            <a:spAutoFit/>
          </a:bodyPr>
          <a:lstStyle/>
          <a:p>
            <a:r>
              <a:rPr lang="en-US" altLang="ja-JP" sz="1200" dirty="0"/>
              <a:t>Specimens</a:t>
            </a:r>
          </a:p>
          <a:p>
            <a:r>
              <a:rPr lang="en" altLang="ja-JP" sz="1200" dirty="0">
                <a:ea typeface="MS PGothic" panose="020B0600070205080204" pitchFamily="34" charset="-128"/>
              </a:rPr>
              <a:t>storage cell</a:t>
            </a:r>
            <a:endParaRPr lang="en-US" sz="1200" dirty="0"/>
          </a:p>
        </p:txBody>
      </p:sp>
      <p:sp>
        <p:nvSpPr>
          <p:cNvPr id="26" name="テキスト ボックス 25">
            <a:extLst>
              <a:ext uri="{FF2B5EF4-FFF2-40B4-BE49-F238E27FC236}">
                <a16:creationId xmlns:a16="http://schemas.microsoft.com/office/drawing/2014/main" id="{3BF72CD2-D071-A655-42AF-D4D01BABDC7B}"/>
              </a:ext>
            </a:extLst>
          </p:cNvPr>
          <p:cNvSpPr txBox="1"/>
          <p:nvPr/>
        </p:nvSpPr>
        <p:spPr>
          <a:xfrm>
            <a:off x="2485267" y="1053574"/>
            <a:ext cx="1100684" cy="646331"/>
          </a:xfrm>
          <a:prstGeom prst="rect">
            <a:avLst/>
          </a:prstGeom>
          <a:noFill/>
        </p:spPr>
        <p:txBody>
          <a:bodyPr wrap="square" rtlCol="0">
            <a:spAutoFit/>
          </a:bodyPr>
          <a:lstStyle/>
          <a:p>
            <a:r>
              <a:rPr lang="en" altLang="ja-JP" sz="1200" dirty="0">
                <a:ea typeface="MS PGothic" panose="020B0600070205080204" pitchFamily="34" charset="-128"/>
              </a:rPr>
              <a:t>Mechanical strength testing</a:t>
            </a:r>
            <a:endParaRPr lang="en-US" altLang="ja-JP" sz="1200" dirty="0"/>
          </a:p>
        </p:txBody>
      </p:sp>
      <p:cxnSp>
        <p:nvCxnSpPr>
          <p:cNvPr id="27" name="直線矢印コネクタ 26">
            <a:extLst>
              <a:ext uri="{FF2B5EF4-FFF2-40B4-BE49-F238E27FC236}">
                <a16:creationId xmlns:a16="http://schemas.microsoft.com/office/drawing/2014/main" id="{CC4B6A8C-3331-4A9D-D98C-DFECF1BA431C}"/>
              </a:ext>
            </a:extLst>
          </p:cNvPr>
          <p:cNvCxnSpPr>
            <a:cxnSpLocks/>
          </p:cNvCxnSpPr>
          <p:nvPr/>
        </p:nvCxnSpPr>
        <p:spPr bwMode="auto">
          <a:xfrm>
            <a:off x="1284111" y="1293001"/>
            <a:ext cx="113567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直線矢印コネクタ 27">
            <a:extLst>
              <a:ext uri="{FF2B5EF4-FFF2-40B4-BE49-F238E27FC236}">
                <a16:creationId xmlns:a16="http://schemas.microsoft.com/office/drawing/2014/main" id="{D34EFAAA-6CE7-D841-32CC-ADBD58D6A48B}"/>
              </a:ext>
            </a:extLst>
          </p:cNvPr>
          <p:cNvCxnSpPr>
            <a:cxnSpLocks/>
          </p:cNvCxnSpPr>
          <p:nvPr/>
        </p:nvCxnSpPr>
        <p:spPr bwMode="auto">
          <a:xfrm flipH="1">
            <a:off x="1284111" y="1523440"/>
            <a:ext cx="113567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テキスト ボックス 28">
            <a:extLst>
              <a:ext uri="{FF2B5EF4-FFF2-40B4-BE49-F238E27FC236}">
                <a16:creationId xmlns:a16="http://schemas.microsoft.com/office/drawing/2014/main" id="{2F231EB0-83E1-80AB-9BDA-8FB9CAFB21DC}"/>
              </a:ext>
            </a:extLst>
          </p:cNvPr>
          <p:cNvSpPr txBox="1"/>
          <p:nvPr/>
        </p:nvSpPr>
        <p:spPr>
          <a:xfrm>
            <a:off x="1524372" y="1052736"/>
            <a:ext cx="853119" cy="253916"/>
          </a:xfrm>
          <a:prstGeom prst="rect">
            <a:avLst/>
          </a:prstGeom>
          <a:noFill/>
        </p:spPr>
        <p:txBody>
          <a:bodyPr wrap="none" rtlCol="0">
            <a:spAutoFit/>
          </a:bodyPr>
          <a:lstStyle/>
          <a:p>
            <a:r>
              <a:rPr lang="en-US" altLang="ja-JP" sz="1050" dirty="0"/>
              <a:t>Specimens</a:t>
            </a:r>
          </a:p>
        </p:txBody>
      </p:sp>
      <p:sp>
        <p:nvSpPr>
          <p:cNvPr id="30" name="テキスト ボックス 29">
            <a:extLst>
              <a:ext uri="{FF2B5EF4-FFF2-40B4-BE49-F238E27FC236}">
                <a16:creationId xmlns:a16="http://schemas.microsoft.com/office/drawing/2014/main" id="{3BD0217D-5200-2FAA-F9B0-6EFCEF756CFC}"/>
              </a:ext>
            </a:extLst>
          </p:cNvPr>
          <p:cNvSpPr txBox="1"/>
          <p:nvPr/>
        </p:nvSpPr>
        <p:spPr>
          <a:xfrm>
            <a:off x="1439218" y="1264737"/>
            <a:ext cx="942887" cy="253916"/>
          </a:xfrm>
          <a:prstGeom prst="rect">
            <a:avLst/>
          </a:prstGeom>
          <a:noFill/>
        </p:spPr>
        <p:txBody>
          <a:bodyPr wrap="none" rtlCol="0">
            <a:spAutoFit/>
          </a:bodyPr>
          <a:lstStyle/>
          <a:p>
            <a:r>
              <a:rPr lang="en" altLang="ja-JP" sz="1050" kern="0" dirty="0"/>
              <a:t>Solid wastes</a:t>
            </a:r>
            <a:endParaRPr lang="en-US" altLang="ja-JP" sz="1050" dirty="0"/>
          </a:p>
        </p:txBody>
      </p:sp>
      <p:sp>
        <p:nvSpPr>
          <p:cNvPr id="31" name="角丸四角形 30">
            <a:extLst>
              <a:ext uri="{FF2B5EF4-FFF2-40B4-BE49-F238E27FC236}">
                <a16:creationId xmlns:a16="http://schemas.microsoft.com/office/drawing/2014/main" id="{39985ED2-0EEF-DBE6-69CF-09C6DABD4C54}"/>
              </a:ext>
            </a:extLst>
          </p:cNvPr>
          <p:cNvSpPr/>
          <p:nvPr/>
        </p:nvSpPr>
        <p:spPr bwMode="auto">
          <a:xfrm>
            <a:off x="4357341" y="1101009"/>
            <a:ext cx="1089184" cy="58840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2" name="テキスト ボックス 31">
            <a:extLst>
              <a:ext uri="{FF2B5EF4-FFF2-40B4-BE49-F238E27FC236}">
                <a16:creationId xmlns:a16="http://schemas.microsoft.com/office/drawing/2014/main" id="{8C895FAD-6BEB-54D6-6762-DED046B9C451}"/>
              </a:ext>
            </a:extLst>
          </p:cNvPr>
          <p:cNvSpPr txBox="1"/>
          <p:nvPr/>
        </p:nvSpPr>
        <p:spPr>
          <a:xfrm>
            <a:off x="4357340" y="1118003"/>
            <a:ext cx="1077770" cy="523220"/>
          </a:xfrm>
          <a:prstGeom prst="rect">
            <a:avLst/>
          </a:prstGeom>
          <a:noFill/>
        </p:spPr>
        <p:txBody>
          <a:bodyPr wrap="square" rtlCol="0">
            <a:spAutoFit/>
          </a:bodyPr>
          <a:lstStyle/>
          <a:p>
            <a:r>
              <a:rPr lang="en" altLang="ja-JP" sz="1400" dirty="0">
                <a:ea typeface="MS PGothic" panose="020B0600070205080204" pitchFamily="34" charset="-128"/>
              </a:rPr>
              <a:t>Specimen processing</a:t>
            </a:r>
          </a:p>
        </p:txBody>
      </p:sp>
      <p:cxnSp>
        <p:nvCxnSpPr>
          <p:cNvPr id="33" name="直線矢印コネクタ 32">
            <a:extLst>
              <a:ext uri="{FF2B5EF4-FFF2-40B4-BE49-F238E27FC236}">
                <a16:creationId xmlns:a16="http://schemas.microsoft.com/office/drawing/2014/main" id="{1020A2F6-6378-2B4E-E9E6-778184A658CA}"/>
              </a:ext>
            </a:extLst>
          </p:cNvPr>
          <p:cNvCxnSpPr>
            <a:cxnSpLocks/>
          </p:cNvCxnSpPr>
          <p:nvPr/>
        </p:nvCxnSpPr>
        <p:spPr bwMode="auto">
          <a:xfrm>
            <a:off x="3486866" y="1293001"/>
            <a:ext cx="847293"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直線矢印コネクタ 33">
            <a:extLst>
              <a:ext uri="{FF2B5EF4-FFF2-40B4-BE49-F238E27FC236}">
                <a16:creationId xmlns:a16="http://schemas.microsoft.com/office/drawing/2014/main" id="{A5EC6D3B-1ACB-98AA-F012-3E8A498231FE}"/>
              </a:ext>
            </a:extLst>
          </p:cNvPr>
          <p:cNvCxnSpPr>
            <a:cxnSpLocks/>
          </p:cNvCxnSpPr>
          <p:nvPr/>
        </p:nvCxnSpPr>
        <p:spPr bwMode="auto">
          <a:xfrm flipH="1">
            <a:off x="3486866" y="1504326"/>
            <a:ext cx="847293"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 name="テキスト ボックス 34">
            <a:extLst>
              <a:ext uri="{FF2B5EF4-FFF2-40B4-BE49-F238E27FC236}">
                <a16:creationId xmlns:a16="http://schemas.microsoft.com/office/drawing/2014/main" id="{9EA60929-271B-A8C4-EA15-D30669C0718F}"/>
              </a:ext>
            </a:extLst>
          </p:cNvPr>
          <p:cNvSpPr txBox="1"/>
          <p:nvPr/>
        </p:nvSpPr>
        <p:spPr>
          <a:xfrm>
            <a:off x="3520958" y="1052736"/>
            <a:ext cx="853119" cy="253916"/>
          </a:xfrm>
          <a:prstGeom prst="rect">
            <a:avLst/>
          </a:prstGeom>
          <a:noFill/>
        </p:spPr>
        <p:txBody>
          <a:bodyPr wrap="none" rtlCol="0">
            <a:spAutoFit/>
          </a:bodyPr>
          <a:lstStyle/>
          <a:p>
            <a:r>
              <a:rPr lang="en-US" altLang="ja-JP" sz="1050" dirty="0"/>
              <a:t>Specimens</a:t>
            </a:r>
          </a:p>
        </p:txBody>
      </p:sp>
      <p:sp>
        <p:nvSpPr>
          <p:cNvPr id="36" name="テキスト ボックス 35">
            <a:extLst>
              <a:ext uri="{FF2B5EF4-FFF2-40B4-BE49-F238E27FC236}">
                <a16:creationId xmlns:a16="http://schemas.microsoft.com/office/drawing/2014/main" id="{04162979-B1B0-DA6F-1136-71D1B5210BD0}"/>
              </a:ext>
            </a:extLst>
          </p:cNvPr>
          <p:cNvSpPr txBox="1"/>
          <p:nvPr/>
        </p:nvSpPr>
        <p:spPr>
          <a:xfrm>
            <a:off x="3497080" y="1281301"/>
            <a:ext cx="942887" cy="253916"/>
          </a:xfrm>
          <a:prstGeom prst="rect">
            <a:avLst/>
          </a:prstGeom>
          <a:noFill/>
        </p:spPr>
        <p:txBody>
          <a:bodyPr wrap="none" rtlCol="0">
            <a:spAutoFit/>
          </a:bodyPr>
          <a:lstStyle/>
          <a:p>
            <a:r>
              <a:rPr lang="en" altLang="ja-JP" sz="1050" kern="0" dirty="0"/>
              <a:t>Solid wastes</a:t>
            </a:r>
            <a:endParaRPr lang="en-US" altLang="ja-JP" sz="1050" dirty="0"/>
          </a:p>
        </p:txBody>
      </p:sp>
      <p:sp>
        <p:nvSpPr>
          <p:cNvPr id="37" name="角丸四角形 36">
            <a:extLst>
              <a:ext uri="{FF2B5EF4-FFF2-40B4-BE49-F238E27FC236}">
                <a16:creationId xmlns:a16="http://schemas.microsoft.com/office/drawing/2014/main" id="{FF56AF7C-C125-AAC4-1E05-560C78ED6E01}"/>
              </a:ext>
            </a:extLst>
          </p:cNvPr>
          <p:cNvSpPr/>
          <p:nvPr/>
        </p:nvSpPr>
        <p:spPr bwMode="auto">
          <a:xfrm>
            <a:off x="7542189" y="1052736"/>
            <a:ext cx="1551148" cy="678518"/>
          </a:xfrm>
          <a:prstGeom prst="roundRect">
            <a:avLst/>
          </a:prstGeom>
          <a:solidFill>
            <a:srgbClr val="F7FFCA"/>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8" name="テキスト ボックス 37">
            <a:extLst>
              <a:ext uri="{FF2B5EF4-FFF2-40B4-BE49-F238E27FC236}">
                <a16:creationId xmlns:a16="http://schemas.microsoft.com/office/drawing/2014/main" id="{695D5E8A-C809-1FC1-0A91-DDA30DC0A442}"/>
              </a:ext>
            </a:extLst>
          </p:cNvPr>
          <p:cNvSpPr txBox="1"/>
          <p:nvPr/>
        </p:nvSpPr>
        <p:spPr>
          <a:xfrm>
            <a:off x="7613017" y="1094604"/>
            <a:ext cx="1617982" cy="646331"/>
          </a:xfrm>
          <a:prstGeom prst="rect">
            <a:avLst/>
          </a:prstGeom>
          <a:noFill/>
        </p:spPr>
        <p:txBody>
          <a:bodyPr wrap="square" rtlCol="0">
            <a:spAutoFit/>
          </a:bodyPr>
          <a:lstStyle/>
          <a:p>
            <a:r>
              <a:rPr lang="en" altLang="ja-JP" sz="1200" dirty="0">
                <a:latin typeface="+mn-lt"/>
                <a:ea typeface="MS PGothic" panose="020B0600070205080204" pitchFamily="34" charset="-128"/>
              </a:rPr>
              <a:t>Surface observation</a:t>
            </a:r>
            <a:endParaRPr lang="ja-JP" altLang="en-US" sz="1200">
              <a:latin typeface="+mn-lt"/>
            </a:endParaRPr>
          </a:p>
          <a:p>
            <a:r>
              <a:rPr lang="en-US" altLang="ja-JP" sz="1200" dirty="0">
                <a:solidFill>
                  <a:srgbClr val="000000"/>
                </a:solidFill>
                <a:latin typeface="+mn-lt"/>
                <a:ea typeface="MS PGothic" panose="020B0600070205080204" pitchFamily="34" charset="-128"/>
              </a:rPr>
              <a:t>Hardness testing</a:t>
            </a:r>
          </a:p>
          <a:p>
            <a:r>
              <a:rPr lang="en-US" altLang="ja-JP" sz="1200" dirty="0">
                <a:solidFill>
                  <a:srgbClr val="000000"/>
                </a:solidFill>
                <a:latin typeface="+mn-lt"/>
                <a:ea typeface="MS PGothic" panose="020B0600070205080204" pitchFamily="34" charset="-128"/>
              </a:rPr>
              <a:t>SEM, FE-SEM</a:t>
            </a:r>
          </a:p>
        </p:txBody>
      </p:sp>
      <p:cxnSp>
        <p:nvCxnSpPr>
          <p:cNvPr id="39" name="直線矢印コネクタ 38">
            <a:extLst>
              <a:ext uri="{FF2B5EF4-FFF2-40B4-BE49-F238E27FC236}">
                <a16:creationId xmlns:a16="http://schemas.microsoft.com/office/drawing/2014/main" id="{2BB7C096-7420-C353-4135-39E659BB24F5}"/>
              </a:ext>
            </a:extLst>
          </p:cNvPr>
          <p:cNvCxnSpPr>
            <a:cxnSpLocks/>
          </p:cNvCxnSpPr>
          <p:nvPr/>
        </p:nvCxnSpPr>
        <p:spPr bwMode="auto">
          <a:xfrm flipV="1">
            <a:off x="5457056" y="1296134"/>
            <a:ext cx="2094612"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直線矢印コネクタ 39">
            <a:extLst>
              <a:ext uri="{FF2B5EF4-FFF2-40B4-BE49-F238E27FC236}">
                <a16:creationId xmlns:a16="http://schemas.microsoft.com/office/drawing/2014/main" id="{A70900AC-2D71-D8C3-9418-533705D8EF47}"/>
              </a:ext>
            </a:extLst>
          </p:cNvPr>
          <p:cNvCxnSpPr>
            <a:cxnSpLocks/>
          </p:cNvCxnSpPr>
          <p:nvPr/>
        </p:nvCxnSpPr>
        <p:spPr bwMode="auto">
          <a:xfrm flipH="1">
            <a:off x="5421705" y="1535217"/>
            <a:ext cx="2120484"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 name="テキスト ボックス 40">
            <a:extLst>
              <a:ext uri="{FF2B5EF4-FFF2-40B4-BE49-F238E27FC236}">
                <a16:creationId xmlns:a16="http://schemas.microsoft.com/office/drawing/2014/main" id="{7954407C-C444-D4FC-6F97-2C1C541DF2CC}"/>
              </a:ext>
            </a:extLst>
          </p:cNvPr>
          <p:cNvSpPr txBox="1"/>
          <p:nvPr/>
        </p:nvSpPr>
        <p:spPr>
          <a:xfrm>
            <a:off x="5655798" y="1052736"/>
            <a:ext cx="853119" cy="253916"/>
          </a:xfrm>
          <a:prstGeom prst="rect">
            <a:avLst/>
          </a:prstGeom>
          <a:noFill/>
        </p:spPr>
        <p:txBody>
          <a:bodyPr wrap="none" rtlCol="0">
            <a:spAutoFit/>
          </a:bodyPr>
          <a:lstStyle/>
          <a:p>
            <a:r>
              <a:rPr lang="en-US" altLang="ja-JP" sz="1050" dirty="0"/>
              <a:t>Specimens</a:t>
            </a:r>
          </a:p>
        </p:txBody>
      </p:sp>
      <p:sp>
        <p:nvSpPr>
          <p:cNvPr id="42" name="テキスト ボックス 41">
            <a:extLst>
              <a:ext uri="{FF2B5EF4-FFF2-40B4-BE49-F238E27FC236}">
                <a16:creationId xmlns:a16="http://schemas.microsoft.com/office/drawing/2014/main" id="{1B58BF6C-A492-32E4-05EC-0856CCF1B46A}"/>
              </a:ext>
            </a:extLst>
          </p:cNvPr>
          <p:cNvSpPr txBox="1"/>
          <p:nvPr/>
        </p:nvSpPr>
        <p:spPr>
          <a:xfrm>
            <a:off x="5655798" y="1304393"/>
            <a:ext cx="942887" cy="253916"/>
          </a:xfrm>
          <a:prstGeom prst="rect">
            <a:avLst/>
          </a:prstGeom>
          <a:noFill/>
        </p:spPr>
        <p:txBody>
          <a:bodyPr wrap="none" rtlCol="0">
            <a:spAutoFit/>
          </a:bodyPr>
          <a:lstStyle/>
          <a:p>
            <a:r>
              <a:rPr lang="en" altLang="ja-JP" sz="1050" kern="0" dirty="0"/>
              <a:t>Solid wastes</a:t>
            </a:r>
            <a:endParaRPr lang="en-US" altLang="ja-JP" sz="1050" dirty="0"/>
          </a:p>
        </p:txBody>
      </p:sp>
      <p:sp>
        <p:nvSpPr>
          <p:cNvPr id="43" name="角丸四角形 42">
            <a:extLst>
              <a:ext uri="{FF2B5EF4-FFF2-40B4-BE49-F238E27FC236}">
                <a16:creationId xmlns:a16="http://schemas.microsoft.com/office/drawing/2014/main" id="{758182B0-1F52-9683-A88B-DBAA33BB3EDA}"/>
              </a:ext>
            </a:extLst>
          </p:cNvPr>
          <p:cNvSpPr/>
          <p:nvPr/>
        </p:nvSpPr>
        <p:spPr bwMode="auto">
          <a:xfrm>
            <a:off x="4793573" y="2512325"/>
            <a:ext cx="1147048" cy="443308"/>
          </a:xfrm>
          <a:prstGeom prst="roundRect">
            <a:avLst/>
          </a:prstGeom>
          <a:solidFill>
            <a:srgbClr val="D1FFD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44" name="テキスト ボックス 43">
            <a:extLst>
              <a:ext uri="{FF2B5EF4-FFF2-40B4-BE49-F238E27FC236}">
                <a16:creationId xmlns:a16="http://schemas.microsoft.com/office/drawing/2014/main" id="{89ACB1C8-CD6C-7F86-D737-B18939CAFF0D}"/>
              </a:ext>
            </a:extLst>
          </p:cNvPr>
          <p:cNvSpPr txBox="1"/>
          <p:nvPr/>
        </p:nvSpPr>
        <p:spPr>
          <a:xfrm>
            <a:off x="4741069" y="2497969"/>
            <a:ext cx="1226340" cy="498983"/>
          </a:xfrm>
          <a:prstGeom prst="rect">
            <a:avLst/>
          </a:prstGeom>
          <a:noFill/>
        </p:spPr>
        <p:txBody>
          <a:bodyPr wrap="square" rtlCol="0">
            <a:spAutoFit/>
          </a:bodyPr>
          <a:lstStyle/>
          <a:p>
            <a:pPr algn="ctr">
              <a:lnSpc>
                <a:spcPct val="115000"/>
              </a:lnSpc>
              <a:spcAft>
                <a:spcPts val="0"/>
              </a:spcAft>
            </a:pPr>
            <a:r>
              <a:rPr lang="en" altLang="ja-JP" sz="1200" dirty="0"/>
              <a:t>Microstructural</a:t>
            </a:r>
          </a:p>
          <a:p>
            <a:pPr algn="ctr">
              <a:lnSpc>
                <a:spcPct val="115000"/>
              </a:lnSpc>
              <a:spcAft>
                <a:spcPts val="0"/>
              </a:spcAft>
            </a:pPr>
            <a:r>
              <a:rPr lang="en" altLang="ja-JP" sz="1200" dirty="0"/>
              <a:t>Observation</a:t>
            </a:r>
            <a:endParaRPr lang="ja-JP" altLang="ja-JP" sz="1200">
              <a:latin typeface="Arial" panose="020B0604020202020204" pitchFamily="34" charset="0"/>
              <a:ea typeface="Arial" panose="020B0604020202020204" pitchFamily="34" charset="0"/>
              <a:cs typeface="Times New Roman" panose="02020603050405020304" pitchFamily="18" charset="0"/>
            </a:endParaRPr>
          </a:p>
        </p:txBody>
      </p:sp>
      <p:sp>
        <p:nvSpPr>
          <p:cNvPr id="45" name="角丸四角形 44">
            <a:extLst>
              <a:ext uri="{FF2B5EF4-FFF2-40B4-BE49-F238E27FC236}">
                <a16:creationId xmlns:a16="http://schemas.microsoft.com/office/drawing/2014/main" id="{74C723EB-43B5-DEF2-D934-831CDCD673B3}"/>
              </a:ext>
            </a:extLst>
          </p:cNvPr>
          <p:cNvSpPr/>
          <p:nvPr/>
        </p:nvSpPr>
        <p:spPr bwMode="auto">
          <a:xfrm>
            <a:off x="6074424" y="1815334"/>
            <a:ext cx="1082841" cy="498983"/>
          </a:xfrm>
          <a:prstGeom prst="roundRect">
            <a:avLst/>
          </a:prstGeom>
          <a:solidFill>
            <a:schemeClr val="accent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46" name="テキスト ボックス 45">
            <a:extLst>
              <a:ext uri="{FF2B5EF4-FFF2-40B4-BE49-F238E27FC236}">
                <a16:creationId xmlns:a16="http://schemas.microsoft.com/office/drawing/2014/main" id="{12B5EB1C-8234-C3C9-3DA1-356DDEB09395}"/>
              </a:ext>
            </a:extLst>
          </p:cNvPr>
          <p:cNvSpPr txBox="1"/>
          <p:nvPr/>
        </p:nvSpPr>
        <p:spPr>
          <a:xfrm>
            <a:off x="6059334" y="1828090"/>
            <a:ext cx="1226340" cy="461665"/>
          </a:xfrm>
          <a:prstGeom prst="rect">
            <a:avLst/>
          </a:prstGeom>
          <a:noFill/>
        </p:spPr>
        <p:txBody>
          <a:bodyPr wrap="square" rtlCol="0">
            <a:spAutoFit/>
          </a:bodyPr>
          <a:lstStyle/>
          <a:p>
            <a:r>
              <a:rPr lang="en" altLang="ja-JP" sz="1200" dirty="0"/>
              <a:t>Charpy impact</a:t>
            </a:r>
            <a:endParaRPr lang="ja-JP" altLang="ja-JP" sz="1600">
              <a:latin typeface="Arial" panose="020B0604020202020204" pitchFamily="34" charset="0"/>
              <a:ea typeface="Arial" panose="020B0604020202020204" pitchFamily="34" charset="0"/>
              <a:cs typeface="Times New Roman" panose="02020603050405020304" pitchFamily="18" charset="0"/>
            </a:endParaRPr>
          </a:p>
          <a:p>
            <a:r>
              <a:rPr lang="en-US" altLang="ja-JP" sz="1200" dirty="0">
                <a:solidFill>
                  <a:srgbClr val="000000"/>
                </a:solidFill>
                <a:latin typeface="+mj-lt"/>
                <a:ea typeface="MS PGothic" panose="020B0600070205080204" pitchFamily="34" charset="-128"/>
              </a:rPr>
              <a:t>SP test</a:t>
            </a:r>
          </a:p>
        </p:txBody>
      </p:sp>
      <p:cxnSp>
        <p:nvCxnSpPr>
          <p:cNvPr id="47" name="直線矢印コネクタ 46">
            <a:extLst>
              <a:ext uri="{FF2B5EF4-FFF2-40B4-BE49-F238E27FC236}">
                <a16:creationId xmlns:a16="http://schemas.microsoft.com/office/drawing/2014/main" id="{51FB8B1C-386E-18C4-226E-7F281C2F943C}"/>
              </a:ext>
            </a:extLst>
          </p:cNvPr>
          <p:cNvCxnSpPr>
            <a:cxnSpLocks/>
          </p:cNvCxnSpPr>
          <p:nvPr/>
        </p:nvCxnSpPr>
        <p:spPr bwMode="auto">
          <a:xfrm>
            <a:off x="5086773" y="1686701"/>
            <a:ext cx="0" cy="828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直線矢印コネクタ 47">
            <a:extLst>
              <a:ext uri="{FF2B5EF4-FFF2-40B4-BE49-F238E27FC236}">
                <a16:creationId xmlns:a16="http://schemas.microsoft.com/office/drawing/2014/main" id="{C278ED53-05C5-8486-06DE-ACE344A62891}"/>
              </a:ext>
            </a:extLst>
          </p:cNvPr>
          <p:cNvCxnSpPr>
            <a:cxnSpLocks/>
          </p:cNvCxnSpPr>
          <p:nvPr/>
        </p:nvCxnSpPr>
        <p:spPr bwMode="auto">
          <a:xfrm>
            <a:off x="5435110" y="1641223"/>
            <a:ext cx="624224" cy="30085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9" name="テキスト ボックス 48">
            <a:extLst>
              <a:ext uri="{FF2B5EF4-FFF2-40B4-BE49-F238E27FC236}">
                <a16:creationId xmlns:a16="http://schemas.microsoft.com/office/drawing/2014/main" id="{A79037D6-9596-2B4B-D723-004AC55F9C47}"/>
              </a:ext>
            </a:extLst>
          </p:cNvPr>
          <p:cNvSpPr txBox="1"/>
          <p:nvPr/>
        </p:nvSpPr>
        <p:spPr>
          <a:xfrm rot="1651917">
            <a:off x="5299599" y="1767207"/>
            <a:ext cx="816249" cy="246221"/>
          </a:xfrm>
          <a:prstGeom prst="rect">
            <a:avLst/>
          </a:prstGeom>
          <a:noFill/>
        </p:spPr>
        <p:txBody>
          <a:bodyPr wrap="none" rtlCol="0">
            <a:spAutoFit/>
          </a:bodyPr>
          <a:lstStyle/>
          <a:p>
            <a:r>
              <a:rPr lang="en-US" altLang="ja-JP" sz="1000" dirty="0"/>
              <a:t>Specimens</a:t>
            </a:r>
          </a:p>
        </p:txBody>
      </p:sp>
      <p:cxnSp>
        <p:nvCxnSpPr>
          <p:cNvPr id="50" name="直線矢印コネクタ 49">
            <a:extLst>
              <a:ext uri="{FF2B5EF4-FFF2-40B4-BE49-F238E27FC236}">
                <a16:creationId xmlns:a16="http://schemas.microsoft.com/office/drawing/2014/main" id="{56657DDA-BB4A-7F9D-FD0E-BE9DF47E3F7F}"/>
              </a:ext>
            </a:extLst>
          </p:cNvPr>
          <p:cNvCxnSpPr>
            <a:cxnSpLocks/>
          </p:cNvCxnSpPr>
          <p:nvPr/>
        </p:nvCxnSpPr>
        <p:spPr bwMode="auto">
          <a:xfrm flipV="1">
            <a:off x="7160616" y="1648178"/>
            <a:ext cx="391052" cy="21067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1" name="テキスト ボックス 50">
            <a:extLst>
              <a:ext uri="{FF2B5EF4-FFF2-40B4-BE49-F238E27FC236}">
                <a16:creationId xmlns:a16="http://schemas.microsoft.com/office/drawing/2014/main" id="{DE02440E-4540-0A6A-56E9-22F6C8BADE5C}"/>
              </a:ext>
            </a:extLst>
          </p:cNvPr>
          <p:cNvSpPr txBox="1"/>
          <p:nvPr/>
        </p:nvSpPr>
        <p:spPr>
          <a:xfrm rot="5400000">
            <a:off x="4827288" y="1999941"/>
            <a:ext cx="816249" cy="246221"/>
          </a:xfrm>
          <a:prstGeom prst="rect">
            <a:avLst/>
          </a:prstGeom>
          <a:noFill/>
        </p:spPr>
        <p:txBody>
          <a:bodyPr wrap="none" rtlCol="0">
            <a:spAutoFit/>
          </a:bodyPr>
          <a:lstStyle/>
          <a:p>
            <a:r>
              <a:rPr lang="en-US" altLang="ja-JP" sz="1000" dirty="0"/>
              <a:t>Specimens</a:t>
            </a:r>
          </a:p>
        </p:txBody>
      </p:sp>
      <p:sp>
        <p:nvSpPr>
          <p:cNvPr id="52" name="テキスト ボックス 51">
            <a:extLst>
              <a:ext uri="{FF2B5EF4-FFF2-40B4-BE49-F238E27FC236}">
                <a16:creationId xmlns:a16="http://schemas.microsoft.com/office/drawing/2014/main" id="{EAA4D674-34F6-596D-87D5-8A4B363B6A3D}"/>
              </a:ext>
            </a:extLst>
          </p:cNvPr>
          <p:cNvSpPr txBox="1"/>
          <p:nvPr/>
        </p:nvSpPr>
        <p:spPr>
          <a:xfrm rot="19544101">
            <a:off x="7042341" y="1794780"/>
            <a:ext cx="816249" cy="246221"/>
          </a:xfrm>
          <a:prstGeom prst="rect">
            <a:avLst/>
          </a:prstGeom>
          <a:noFill/>
        </p:spPr>
        <p:txBody>
          <a:bodyPr wrap="none" rtlCol="0">
            <a:spAutoFit/>
          </a:bodyPr>
          <a:lstStyle/>
          <a:p>
            <a:r>
              <a:rPr lang="en-US" altLang="ja-JP" sz="1000" dirty="0"/>
              <a:t>Specimens</a:t>
            </a:r>
          </a:p>
        </p:txBody>
      </p:sp>
      <p:sp>
        <p:nvSpPr>
          <p:cNvPr id="53" name="角丸四角形 52">
            <a:extLst>
              <a:ext uri="{FF2B5EF4-FFF2-40B4-BE49-F238E27FC236}">
                <a16:creationId xmlns:a16="http://schemas.microsoft.com/office/drawing/2014/main" id="{D97FC544-AC87-FB81-06D2-B1600335368E}"/>
              </a:ext>
            </a:extLst>
          </p:cNvPr>
          <p:cNvSpPr/>
          <p:nvPr/>
        </p:nvSpPr>
        <p:spPr bwMode="auto">
          <a:xfrm>
            <a:off x="2547446" y="3682646"/>
            <a:ext cx="4894016" cy="306834"/>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4" name="テキスト ボックス 53">
            <a:extLst>
              <a:ext uri="{FF2B5EF4-FFF2-40B4-BE49-F238E27FC236}">
                <a16:creationId xmlns:a16="http://schemas.microsoft.com/office/drawing/2014/main" id="{51D111D0-0740-B83D-E2E5-7BBB5C0AED59}"/>
              </a:ext>
            </a:extLst>
          </p:cNvPr>
          <p:cNvSpPr txBox="1"/>
          <p:nvPr/>
        </p:nvSpPr>
        <p:spPr>
          <a:xfrm>
            <a:off x="3679738" y="3697287"/>
            <a:ext cx="3214479" cy="307777"/>
          </a:xfrm>
          <a:prstGeom prst="rect">
            <a:avLst/>
          </a:prstGeom>
          <a:noFill/>
        </p:spPr>
        <p:txBody>
          <a:bodyPr wrap="square" rtlCol="0">
            <a:spAutoFit/>
          </a:bodyPr>
          <a:lstStyle/>
          <a:p>
            <a:r>
              <a:rPr lang="en" altLang="ja-JP" sz="1400" kern="0" dirty="0"/>
              <a:t>Wastes management systems</a:t>
            </a:r>
            <a:endParaRPr lang="en-US" altLang="ja-JP" sz="1400" dirty="0"/>
          </a:p>
        </p:txBody>
      </p:sp>
      <p:cxnSp>
        <p:nvCxnSpPr>
          <p:cNvPr id="55" name="直線矢印コネクタ 54">
            <a:extLst>
              <a:ext uri="{FF2B5EF4-FFF2-40B4-BE49-F238E27FC236}">
                <a16:creationId xmlns:a16="http://schemas.microsoft.com/office/drawing/2014/main" id="{00CB2D5C-559F-BA97-2057-56F567B9E3F7}"/>
              </a:ext>
            </a:extLst>
          </p:cNvPr>
          <p:cNvCxnSpPr>
            <a:cxnSpLocks/>
          </p:cNvCxnSpPr>
          <p:nvPr/>
        </p:nvCxnSpPr>
        <p:spPr bwMode="auto">
          <a:xfrm flipH="1">
            <a:off x="5097016" y="2929547"/>
            <a:ext cx="0" cy="75309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6" name="テキスト ボックス 55">
            <a:extLst>
              <a:ext uri="{FF2B5EF4-FFF2-40B4-BE49-F238E27FC236}">
                <a16:creationId xmlns:a16="http://schemas.microsoft.com/office/drawing/2014/main" id="{CED90E5B-75F4-2025-7B93-C7141E6F1968}"/>
              </a:ext>
            </a:extLst>
          </p:cNvPr>
          <p:cNvSpPr txBox="1"/>
          <p:nvPr/>
        </p:nvSpPr>
        <p:spPr>
          <a:xfrm>
            <a:off x="3580236" y="3355883"/>
            <a:ext cx="819043" cy="276999"/>
          </a:xfrm>
          <a:prstGeom prst="rect">
            <a:avLst/>
          </a:prstGeom>
          <a:noFill/>
        </p:spPr>
        <p:txBody>
          <a:bodyPr wrap="square" rtlCol="0">
            <a:spAutoFit/>
          </a:bodyPr>
          <a:lstStyle/>
          <a:p>
            <a:r>
              <a:rPr lang="en-US" altLang="ja-JP" sz="1200" dirty="0">
                <a:solidFill>
                  <a:srgbClr val="000000"/>
                </a:solidFill>
                <a:ea typeface="MS PGothic" panose="020B0600070205080204" pitchFamily="34" charset="-128"/>
              </a:rPr>
              <a:t>Exhaust</a:t>
            </a:r>
            <a:endParaRPr lang="en-US" altLang="ja-JP" sz="2000" dirty="0"/>
          </a:p>
        </p:txBody>
      </p:sp>
      <p:cxnSp>
        <p:nvCxnSpPr>
          <p:cNvPr id="57" name="直線矢印コネクタ 56">
            <a:extLst>
              <a:ext uri="{FF2B5EF4-FFF2-40B4-BE49-F238E27FC236}">
                <a16:creationId xmlns:a16="http://schemas.microsoft.com/office/drawing/2014/main" id="{21369028-2CAC-A24F-3A30-193AF1C84465}"/>
              </a:ext>
            </a:extLst>
          </p:cNvPr>
          <p:cNvCxnSpPr>
            <a:cxnSpLocks/>
          </p:cNvCxnSpPr>
          <p:nvPr/>
        </p:nvCxnSpPr>
        <p:spPr bwMode="auto">
          <a:xfrm>
            <a:off x="3520958" y="3329657"/>
            <a:ext cx="0" cy="32562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直線矢印コネクタ 57">
            <a:extLst>
              <a:ext uri="{FF2B5EF4-FFF2-40B4-BE49-F238E27FC236}">
                <a16:creationId xmlns:a16="http://schemas.microsoft.com/office/drawing/2014/main" id="{D1088251-2959-0B6E-6AC6-A668671ED382}"/>
              </a:ext>
            </a:extLst>
          </p:cNvPr>
          <p:cNvCxnSpPr>
            <a:cxnSpLocks/>
          </p:cNvCxnSpPr>
          <p:nvPr/>
        </p:nvCxnSpPr>
        <p:spPr bwMode="auto">
          <a:xfrm>
            <a:off x="2915402" y="1703894"/>
            <a:ext cx="0" cy="1972007"/>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直線矢印コネクタ 58">
            <a:extLst>
              <a:ext uri="{FF2B5EF4-FFF2-40B4-BE49-F238E27FC236}">
                <a16:creationId xmlns:a16="http://schemas.microsoft.com/office/drawing/2014/main" id="{66508E7C-1BA1-0C96-8327-5477E397F52A}"/>
              </a:ext>
            </a:extLst>
          </p:cNvPr>
          <p:cNvCxnSpPr>
            <a:cxnSpLocks/>
          </p:cNvCxnSpPr>
          <p:nvPr/>
        </p:nvCxnSpPr>
        <p:spPr bwMode="auto">
          <a:xfrm>
            <a:off x="6481947" y="2328723"/>
            <a:ext cx="0" cy="136856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0" name="テキスト ボックス 59">
            <a:extLst>
              <a:ext uri="{FF2B5EF4-FFF2-40B4-BE49-F238E27FC236}">
                <a16:creationId xmlns:a16="http://schemas.microsoft.com/office/drawing/2014/main" id="{C41FAA1B-58B5-97EC-91DC-62E81DC4B6BC}"/>
              </a:ext>
            </a:extLst>
          </p:cNvPr>
          <p:cNvSpPr txBox="1"/>
          <p:nvPr/>
        </p:nvSpPr>
        <p:spPr>
          <a:xfrm>
            <a:off x="6420992" y="2639689"/>
            <a:ext cx="640592" cy="400110"/>
          </a:xfrm>
          <a:prstGeom prst="rect">
            <a:avLst/>
          </a:prstGeom>
          <a:noFill/>
        </p:spPr>
        <p:txBody>
          <a:bodyPr wrap="square" rtlCol="0">
            <a:spAutoFit/>
          </a:bodyPr>
          <a:lstStyle/>
          <a:p>
            <a:r>
              <a:rPr lang="en" altLang="ja-JP" sz="1000" dirty="0"/>
              <a:t>Cooling water</a:t>
            </a:r>
            <a:endParaRPr lang="en-US" altLang="ja-JP" sz="1000" dirty="0"/>
          </a:p>
        </p:txBody>
      </p:sp>
      <p:cxnSp>
        <p:nvCxnSpPr>
          <p:cNvPr id="61" name="直線矢印コネクタ 60">
            <a:extLst>
              <a:ext uri="{FF2B5EF4-FFF2-40B4-BE49-F238E27FC236}">
                <a16:creationId xmlns:a16="http://schemas.microsoft.com/office/drawing/2014/main" id="{45FCF566-6BA5-22ED-3B57-53AB6631BE9E}"/>
              </a:ext>
            </a:extLst>
          </p:cNvPr>
          <p:cNvCxnSpPr>
            <a:cxnSpLocks/>
          </p:cNvCxnSpPr>
          <p:nvPr/>
        </p:nvCxnSpPr>
        <p:spPr bwMode="auto">
          <a:xfrm>
            <a:off x="4572044" y="1699260"/>
            <a:ext cx="0" cy="200724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直線矢印コネクタ 61">
            <a:extLst>
              <a:ext uri="{FF2B5EF4-FFF2-40B4-BE49-F238E27FC236}">
                <a16:creationId xmlns:a16="http://schemas.microsoft.com/office/drawing/2014/main" id="{C9599ACA-787E-9A15-E8E7-EC647A044E20}"/>
              </a:ext>
            </a:extLst>
          </p:cNvPr>
          <p:cNvCxnSpPr>
            <a:cxnSpLocks/>
          </p:cNvCxnSpPr>
          <p:nvPr/>
        </p:nvCxnSpPr>
        <p:spPr bwMode="auto">
          <a:xfrm flipH="1">
            <a:off x="7281031" y="1747680"/>
            <a:ext cx="563452" cy="195882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3" name="テキスト ボックス 62">
            <a:extLst>
              <a:ext uri="{FF2B5EF4-FFF2-40B4-BE49-F238E27FC236}">
                <a16:creationId xmlns:a16="http://schemas.microsoft.com/office/drawing/2014/main" id="{F71A0763-D92A-D213-F84E-E68EC97471BD}"/>
              </a:ext>
            </a:extLst>
          </p:cNvPr>
          <p:cNvSpPr txBox="1"/>
          <p:nvPr/>
        </p:nvSpPr>
        <p:spPr>
          <a:xfrm rot="5400000">
            <a:off x="2486042" y="2397242"/>
            <a:ext cx="1048685" cy="306985"/>
          </a:xfrm>
          <a:prstGeom prst="rect">
            <a:avLst/>
          </a:prstGeom>
          <a:noFill/>
        </p:spPr>
        <p:txBody>
          <a:bodyPr wrap="none" rtlCol="0">
            <a:spAutoFit/>
          </a:bodyPr>
          <a:lstStyle/>
          <a:p>
            <a:r>
              <a:rPr lang="en" altLang="ja-JP" sz="1100" dirty="0"/>
              <a:t>Cooling water</a:t>
            </a:r>
            <a:endParaRPr lang="en-US" altLang="ja-JP" sz="1100" dirty="0"/>
          </a:p>
        </p:txBody>
      </p:sp>
      <p:sp>
        <p:nvSpPr>
          <p:cNvPr id="64" name="テキスト ボックス 63">
            <a:extLst>
              <a:ext uri="{FF2B5EF4-FFF2-40B4-BE49-F238E27FC236}">
                <a16:creationId xmlns:a16="http://schemas.microsoft.com/office/drawing/2014/main" id="{F2B7F814-FC1A-06BE-2902-F60B80E50D6E}"/>
              </a:ext>
            </a:extLst>
          </p:cNvPr>
          <p:cNvSpPr txBox="1"/>
          <p:nvPr/>
        </p:nvSpPr>
        <p:spPr>
          <a:xfrm rot="5400000">
            <a:off x="4187798" y="2044741"/>
            <a:ext cx="965329" cy="246221"/>
          </a:xfrm>
          <a:prstGeom prst="rect">
            <a:avLst/>
          </a:prstGeom>
          <a:noFill/>
        </p:spPr>
        <p:txBody>
          <a:bodyPr wrap="none" rtlCol="0">
            <a:spAutoFit/>
          </a:bodyPr>
          <a:lstStyle/>
          <a:p>
            <a:r>
              <a:rPr lang="en" altLang="ja-JP" sz="1000" dirty="0"/>
              <a:t>Cooling water</a:t>
            </a:r>
            <a:endParaRPr lang="en-US" altLang="ja-JP" sz="1000" dirty="0"/>
          </a:p>
        </p:txBody>
      </p:sp>
      <p:sp>
        <p:nvSpPr>
          <p:cNvPr id="65" name="テキスト ボックス 64">
            <a:extLst>
              <a:ext uri="{FF2B5EF4-FFF2-40B4-BE49-F238E27FC236}">
                <a16:creationId xmlns:a16="http://schemas.microsoft.com/office/drawing/2014/main" id="{1F5F106E-D3ED-CC70-A9C7-19E9A81CDD85}"/>
              </a:ext>
            </a:extLst>
          </p:cNvPr>
          <p:cNvSpPr txBox="1"/>
          <p:nvPr/>
        </p:nvSpPr>
        <p:spPr>
          <a:xfrm>
            <a:off x="5045556" y="2929547"/>
            <a:ext cx="978153" cy="400110"/>
          </a:xfrm>
          <a:prstGeom prst="rect">
            <a:avLst/>
          </a:prstGeom>
          <a:noFill/>
        </p:spPr>
        <p:txBody>
          <a:bodyPr wrap="none" rtlCol="0">
            <a:spAutoFit/>
          </a:bodyPr>
          <a:lstStyle/>
          <a:p>
            <a:r>
              <a:rPr lang="en" altLang="ja-JP" sz="1000" dirty="0"/>
              <a:t>Cooling water</a:t>
            </a:r>
            <a:endParaRPr lang="en-US" altLang="ja-JP" sz="1000" dirty="0"/>
          </a:p>
          <a:p>
            <a:r>
              <a:rPr lang="en-US" altLang="ja-JP" sz="1000" dirty="0"/>
              <a:t>Etching waste</a:t>
            </a:r>
          </a:p>
        </p:txBody>
      </p:sp>
      <p:sp>
        <p:nvSpPr>
          <p:cNvPr id="66" name="テキスト ボックス 65">
            <a:extLst>
              <a:ext uri="{FF2B5EF4-FFF2-40B4-BE49-F238E27FC236}">
                <a16:creationId xmlns:a16="http://schemas.microsoft.com/office/drawing/2014/main" id="{9FB246C4-C623-FEE0-0270-FA996F450A14}"/>
              </a:ext>
            </a:extLst>
          </p:cNvPr>
          <p:cNvSpPr txBox="1"/>
          <p:nvPr/>
        </p:nvSpPr>
        <p:spPr>
          <a:xfrm>
            <a:off x="7671454" y="2470314"/>
            <a:ext cx="978153" cy="400110"/>
          </a:xfrm>
          <a:prstGeom prst="rect">
            <a:avLst/>
          </a:prstGeom>
          <a:noFill/>
        </p:spPr>
        <p:txBody>
          <a:bodyPr wrap="none" rtlCol="0">
            <a:spAutoFit/>
          </a:bodyPr>
          <a:lstStyle/>
          <a:p>
            <a:r>
              <a:rPr lang="en" altLang="ja-JP" sz="1000" dirty="0"/>
              <a:t>Cooling water</a:t>
            </a:r>
          </a:p>
          <a:p>
            <a:r>
              <a:rPr lang="en" altLang="ja-JP" sz="1000" dirty="0"/>
              <a:t>Etching waste</a:t>
            </a:r>
            <a:endParaRPr lang="en-US" altLang="ja-JP" sz="1000" dirty="0"/>
          </a:p>
        </p:txBody>
      </p:sp>
      <p:cxnSp>
        <p:nvCxnSpPr>
          <p:cNvPr id="67" name="直線矢印コネクタ 66">
            <a:extLst>
              <a:ext uri="{FF2B5EF4-FFF2-40B4-BE49-F238E27FC236}">
                <a16:creationId xmlns:a16="http://schemas.microsoft.com/office/drawing/2014/main" id="{39746F6E-E80C-3F97-5D47-4C00FB405EB9}"/>
              </a:ext>
            </a:extLst>
          </p:cNvPr>
          <p:cNvCxnSpPr>
            <a:cxnSpLocks/>
          </p:cNvCxnSpPr>
          <p:nvPr/>
        </p:nvCxnSpPr>
        <p:spPr bwMode="auto">
          <a:xfrm>
            <a:off x="7441463" y="3808151"/>
            <a:ext cx="1120474"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8" name="テキスト ボックス 67">
            <a:extLst>
              <a:ext uri="{FF2B5EF4-FFF2-40B4-BE49-F238E27FC236}">
                <a16:creationId xmlns:a16="http://schemas.microsoft.com/office/drawing/2014/main" id="{A538BEDB-7E53-F7A2-D23B-ED082E9DD892}"/>
              </a:ext>
            </a:extLst>
          </p:cNvPr>
          <p:cNvSpPr txBox="1"/>
          <p:nvPr/>
        </p:nvSpPr>
        <p:spPr>
          <a:xfrm>
            <a:off x="8487335" y="3655278"/>
            <a:ext cx="496335" cy="205770"/>
          </a:xfrm>
          <a:prstGeom prst="rect">
            <a:avLst/>
          </a:prstGeom>
          <a:noFill/>
        </p:spPr>
        <p:txBody>
          <a:bodyPr wrap="none" rtlCol="0">
            <a:spAutoFit/>
          </a:bodyPr>
          <a:lstStyle/>
          <a:p>
            <a:r>
              <a:rPr lang="en" altLang="ja-JP" sz="1200" dirty="0"/>
              <a:t>Stack</a:t>
            </a:r>
            <a:endParaRPr lang="en-US" altLang="ja-JP" sz="1200" dirty="0"/>
          </a:p>
        </p:txBody>
      </p:sp>
      <p:sp>
        <p:nvSpPr>
          <p:cNvPr id="69" name="テキスト ボックス 68">
            <a:extLst>
              <a:ext uri="{FF2B5EF4-FFF2-40B4-BE49-F238E27FC236}">
                <a16:creationId xmlns:a16="http://schemas.microsoft.com/office/drawing/2014/main" id="{2557EC85-CE04-1F5B-26B2-F1AF5F0F6ECE}"/>
              </a:ext>
            </a:extLst>
          </p:cNvPr>
          <p:cNvSpPr txBox="1"/>
          <p:nvPr/>
        </p:nvSpPr>
        <p:spPr>
          <a:xfrm>
            <a:off x="7613017" y="3573016"/>
            <a:ext cx="644453" cy="205770"/>
          </a:xfrm>
          <a:prstGeom prst="rect">
            <a:avLst/>
          </a:prstGeom>
          <a:noFill/>
        </p:spPr>
        <p:txBody>
          <a:bodyPr wrap="none" rtlCol="0">
            <a:spAutoFit/>
          </a:bodyPr>
          <a:lstStyle/>
          <a:p>
            <a:r>
              <a:rPr lang="en-US" altLang="ja-JP" sz="1200" dirty="0">
                <a:solidFill>
                  <a:srgbClr val="000000"/>
                </a:solidFill>
                <a:ea typeface="MS PGothic" panose="020B0600070205080204" pitchFamily="34" charset="-128"/>
              </a:rPr>
              <a:t>Exhaust</a:t>
            </a:r>
            <a:endParaRPr lang="en-US" altLang="ja-JP" sz="2000" dirty="0"/>
          </a:p>
        </p:txBody>
      </p:sp>
      <p:sp>
        <p:nvSpPr>
          <p:cNvPr id="12" name="テキスト ボックス 11">
            <a:extLst>
              <a:ext uri="{FF2B5EF4-FFF2-40B4-BE49-F238E27FC236}">
                <a16:creationId xmlns:a16="http://schemas.microsoft.com/office/drawing/2014/main" id="{B9CB5A44-6A78-E651-6758-B46D25D7CCE1}"/>
              </a:ext>
            </a:extLst>
          </p:cNvPr>
          <p:cNvSpPr txBox="1"/>
          <p:nvPr/>
        </p:nvSpPr>
        <p:spPr>
          <a:xfrm>
            <a:off x="3397155" y="2460882"/>
            <a:ext cx="832279" cy="523220"/>
          </a:xfrm>
          <a:prstGeom prst="rect">
            <a:avLst/>
          </a:prstGeom>
          <a:noFill/>
        </p:spPr>
        <p:txBody>
          <a:bodyPr wrap="none" rtlCol="0">
            <a:spAutoFit/>
          </a:bodyPr>
          <a:lstStyle/>
          <a:p>
            <a:r>
              <a:rPr lang="en" altLang="ja-JP" sz="1400" dirty="0"/>
              <a:t>Gas </a:t>
            </a:r>
          </a:p>
          <a:p>
            <a:r>
              <a:rPr lang="en" altLang="ja-JP" sz="1400" dirty="0"/>
              <a:t>analysis</a:t>
            </a:r>
            <a:endParaRPr lang="ja-JP" altLang="ja-JP" sz="1400">
              <a:latin typeface="Arial" panose="020B0604020202020204" pitchFamily="34" charset="0"/>
              <a:ea typeface="Arial" panose="020B0604020202020204" pitchFamily="34" charset="0"/>
              <a:cs typeface="Times New Roman" panose="02020603050405020304" pitchFamily="18" charset="0"/>
            </a:endParaRPr>
          </a:p>
        </p:txBody>
      </p:sp>
      <p:cxnSp>
        <p:nvCxnSpPr>
          <p:cNvPr id="72" name="直線矢印コネクタ 71">
            <a:extLst>
              <a:ext uri="{FF2B5EF4-FFF2-40B4-BE49-F238E27FC236}">
                <a16:creationId xmlns:a16="http://schemas.microsoft.com/office/drawing/2014/main" id="{753056ED-D6E7-170E-CADD-380BB079006A}"/>
              </a:ext>
            </a:extLst>
          </p:cNvPr>
          <p:cNvCxnSpPr>
            <a:cxnSpLocks/>
          </p:cNvCxnSpPr>
          <p:nvPr/>
        </p:nvCxnSpPr>
        <p:spPr bwMode="auto">
          <a:xfrm flipH="1">
            <a:off x="4028647" y="1662412"/>
            <a:ext cx="345431" cy="80790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3" name="テキスト ボックス 72">
            <a:extLst>
              <a:ext uri="{FF2B5EF4-FFF2-40B4-BE49-F238E27FC236}">
                <a16:creationId xmlns:a16="http://schemas.microsoft.com/office/drawing/2014/main" id="{D3C16B05-B6CD-E639-FAE8-54E539CB99E4}"/>
              </a:ext>
            </a:extLst>
          </p:cNvPr>
          <p:cNvSpPr txBox="1"/>
          <p:nvPr/>
        </p:nvSpPr>
        <p:spPr>
          <a:xfrm rot="17546869">
            <a:off x="3730472" y="1818965"/>
            <a:ext cx="816249" cy="246221"/>
          </a:xfrm>
          <a:prstGeom prst="rect">
            <a:avLst/>
          </a:prstGeom>
          <a:noFill/>
        </p:spPr>
        <p:txBody>
          <a:bodyPr wrap="none" rtlCol="0">
            <a:spAutoFit/>
          </a:bodyPr>
          <a:lstStyle/>
          <a:p>
            <a:r>
              <a:rPr lang="en-US" altLang="ja-JP" sz="1000" dirty="0"/>
              <a:t>Specimens</a:t>
            </a:r>
          </a:p>
        </p:txBody>
      </p:sp>
      <p:sp>
        <p:nvSpPr>
          <p:cNvPr id="13" name="角丸四角形 12">
            <a:extLst>
              <a:ext uri="{FF2B5EF4-FFF2-40B4-BE49-F238E27FC236}">
                <a16:creationId xmlns:a16="http://schemas.microsoft.com/office/drawing/2014/main" id="{0CEF972D-20BC-B655-992B-F3745A2EF022}"/>
              </a:ext>
            </a:extLst>
          </p:cNvPr>
          <p:cNvSpPr/>
          <p:nvPr/>
        </p:nvSpPr>
        <p:spPr bwMode="auto">
          <a:xfrm>
            <a:off x="267405" y="4789200"/>
            <a:ext cx="1081929" cy="596969"/>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4" name="角丸四角形 13">
            <a:extLst>
              <a:ext uri="{FF2B5EF4-FFF2-40B4-BE49-F238E27FC236}">
                <a16:creationId xmlns:a16="http://schemas.microsoft.com/office/drawing/2014/main" id="{4827904F-B980-4959-8917-E59C0BD4CE25}"/>
              </a:ext>
            </a:extLst>
          </p:cNvPr>
          <p:cNvSpPr/>
          <p:nvPr/>
        </p:nvSpPr>
        <p:spPr bwMode="auto">
          <a:xfrm>
            <a:off x="2518916" y="4742120"/>
            <a:ext cx="1581143" cy="693411"/>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5" name="角丸四角形 14">
            <a:extLst>
              <a:ext uri="{FF2B5EF4-FFF2-40B4-BE49-F238E27FC236}">
                <a16:creationId xmlns:a16="http://schemas.microsoft.com/office/drawing/2014/main" id="{FAB14DDE-2A88-B706-4015-1DCACA0703A2}"/>
              </a:ext>
            </a:extLst>
          </p:cNvPr>
          <p:cNvSpPr/>
          <p:nvPr/>
        </p:nvSpPr>
        <p:spPr bwMode="auto">
          <a:xfrm>
            <a:off x="1833495" y="4458340"/>
            <a:ext cx="4730002" cy="1466959"/>
          </a:xfrm>
          <a:prstGeom prst="roundRect">
            <a:avLst>
              <a:gd name="adj" fmla="val 8577"/>
            </a:avLst>
          </a:prstGeom>
          <a:noFill/>
          <a:ln w="1905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6" name="テキスト ボックス 15">
            <a:extLst>
              <a:ext uri="{FF2B5EF4-FFF2-40B4-BE49-F238E27FC236}">
                <a16:creationId xmlns:a16="http://schemas.microsoft.com/office/drawing/2014/main" id="{4C0E11E2-C30B-04A0-93B8-4827F3401A71}"/>
              </a:ext>
            </a:extLst>
          </p:cNvPr>
          <p:cNvSpPr txBox="1"/>
          <p:nvPr/>
        </p:nvSpPr>
        <p:spPr>
          <a:xfrm>
            <a:off x="3367779" y="4224980"/>
            <a:ext cx="1620957" cy="369332"/>
          </a:xfrm>
          <a:prstGeom prst="rect">
            <a:avLst/>
          </a:prstGeom>
          <a:solidFill>
            <a:schemeClr val="bg1"/>
          </a:solidFill>
        </p:spPr>
        <p:txBody>
          <a:bodyPr wrap="none" rtlCol="0">
            <a:spAutoFit/>
          </a:bodyPr>
          <a:lstStyle/>
          <a:p>
            <a:r>
              <a:rPr lang="en" altLang="ja-JP" sz="1800" b="1" u="sng" dirty="0"/>
              <a:t>LBE analysis</a:t>
            </a:r>
            <a:endParaRPr lang="ja-JP" altLang="ja-JP" sz="1800" b="1" i="1" u="sng"/>
          </a:p>
        </p:txBody>
      </p:sp>
      <p:sp>
        <p:nvSpPr>
          <p:cNvPr id="70" name="テキスト ボックス 69">
            <a:extLst>
              <a:ext uri="{FF2B5EF4-FFF2-40B4-BE49-F238E27FC236}">
                <a16:creationId xmlns:a16="http://schemas.microsoft.com/office/drawing/2014/main" id="{4DE38D6B-050F-D1E8-F286-129A29E238F7}"/>
              </a:ext>
            </a:extLst>
          </p:cNvPr>
          <p:cNvSpPr txBox="1"/>
          <p:nvPr/>
        </p:nvSpPr>
        <p:spPr>
          <a:xfrm>
            <a:off x="230040" y="4825020"/>
            <a:ext cx="1173398" cy="461665"/>
          </a:xfrm>
          <a:prstGeom prst="rect">
            <a:avLst/>
          </a:prstGeom>
          <a:noFill/>
        </p:spPr>
        <p:txBody>
          <a:bodyPr wrap="square" rtlCol="0">
            <a:spAutoFit/>
          </a:bodyPr>
          <a:lstStyle/>
          <a:p>
            <a:r>
              <a:rPr lang="en-US" altLang="ja-JP" sz="1200" dirty="0"/>
              <a:t>Specimen</a:t>
            </a:r>
          </a:p>
          <a:p>
            <a:r>
              <a:rPr lang="en" altLang="ja-JP" sz="1200" dirty="0">
                <a:ea typeface="MS PGothic" panose="020B0600070205080204" pitchFamily="34" charset="-128"/>
              </a:rPr>
              <a:t>storage cell</a:t>
            </a:r>
            <a:endParaRPr lang="en-US" altLang="ja-JP" sz="1200" dirty="0"/>
          </a:p>
        </p:txBody>
      </p:sp>
      <p:sp>
        <p:nvSpPr>
          <p:cNvPr id="74" name="テキスト ボックス 73">
            <a:extLst>
              <a:ext uri="{FF2B5EF4-FFF2-40B4-BE49-F238E27FC236}">
                <a16:creationId xmlns:a16="http://schemas.microsoft.com/office/drawing/2014/main" id="{8155039B-D2EA-22D7-7959-A6D21685EB75}"/>
              </a:ext>
            </a:extLst>
          </p:cNvPr>
          <p:cNvSpPr txBox="1"/>
          <p:nvPr/>
        </p:nvSpPr>
        <p:spPr>
          <a:xfrm>
            <a:off x="2496874" y="4867798"/>
            <a:ext cx="1672366" cy="461665"/>
          </a:xfrm>
          <a:prstGeom prst="rect">
            <a:avLst/>
          </a:prstGeom>
          <a:noFill/>
        </p:spPr>
        <p:txBody>
          <a:bodyPr wrap="square" rtlCol="0">
            <a:spAutoFit/>
          </a:bodyPr>
          <a:lstStyle/>
          <a:p>
            <a:r>
              <a:rPr lang="en-US" altLang="ja-JP" sz="1200" dirty="0">
                <a:solidFill>
                  <a:srgbClr val="000000"/>
                </a:solidFill>
                <a:latin typeface="+mj-lt"/>
                <a:ea typeface="MS PGothic" panose="020B0600070205080204" pitchFamily="34" charset="-128"/>
              </a:rPr>
              <a:t>LBE handling cell</a:t>
            </a:r>
          </a:p>
          <a:p>
            <a:r>
              <a:rPr lang="en" altLang="ja-JP" sz="1200" dirty="0">
                <a:solidFill>
                  <a:srgbClr val="000000"/>
                </a:solidFill>
                <a:latin typeface="+mj-lt"/>
                <a:ea typeface="MS PGothic" panose="020B0600070205080204" pitchFamily="34" charset="-128"/>
              </a:rPr>
              <a:t>Pre-treatment of LBE</a:t>
            </a:r>
            <a:endParaRPr lang="en-US" sz="1200" dirty="0">
              <a:latin typeface="+mj-lt"/>
            </a:endParaRPr>
          </a:p>
        </p:txBody>
      </p:sp>
      <p:cxnSp>
        <p:nvCxnSpPr>
          <p:cNvPr id="75" name="直線矢印コネクタ 74">
            <a:extLst>
              <a:ext uri="{FF2B5EF4-FFF2-40B4-BE49-F238E27FC236}">
                <a16:creationId xmlns:a16="http://schemas.microsoft.com/office/drawing/2014/main" id="{49900EC3-97EC-E089-619D-F0560CB2E1F5}"/>
              </a:ext>
            </a:extLst>
          </p:cNvPr>
          <p:cNvCxnSpPr>
            <a:cxnSpLocks/>
          </p:cNvCxnSpPr>
          <p:nvPr/>
        </p:nvCxnSpPr>
        <p:spPr bwMode="auto">
          <a:xfrm>
            <a:off x="1317783" y="4961652"/>
            <a:ext cx="1201133"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直線矢印コネクタ 75">
            <a:extLst>
              <a:ext uri="{FF2B5EF4-FFF2-40B4-BE49-F238E27FC236}">
                <a16:creationId xmlns:a16="http://schemas.microsoft.com/office/drawing/2014/main" id="{CEB10EE9-E27C-5D7A-B595-547BB813A9EC}"/>
              </a:ext>
            </a:extLst>
          </p:cNvPr>
          <p:cNvCxnSpPr>
            <a:cxnSpLocks/>
          </p:cNvCxnSpPr>
          <p:nvPr/>
        </p:nvCxnSpPr>
        <p:spPr bwMode="auto">
          <a:xfrm flipH="1">
            <a:off x="1317783" y="5246176"/>
            <a:ext cx="1201133"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7" name="テキスト ボックス 76">
            <a:extLst>
              <a:ext uri="{FF2B5EF4-FFF2-40B4-BE49-F238E27FC236}">
                <a16:creationId xmlns:a16="http://schemas.microsoft.com/office/drawing/2014/main" id="{64C572A6-7CEF-219A-FEC5-97011794F0A0}"/>
              </a:ext>
            </a:extLst>
          </p:cNvPr>
          <p:cNvSpPr txBox="1"/>
          <p:nvPr/>
        </p:nvSpPr>
        <p:spPr>
          <a:xfrm>
            <a:off x="1469374" y="4727468"/>
            <a:ext cx="963346" cy="246221"/>
          </a:xfrm>
          <a:prstGeom prst="rect">
            <a:avLst/>
          </a:prstGeom>
          <a:noFill/>
        </p:spPr>
        <p:txBody>
          <a:bodyPr wrap="square" rtlCol="0">
            <a:spAutoFit/>
          </a:bodyPr>
          <a:lstStyle/>
          <a:p>
            <a:r>
              <a:rPr lang="en-US" altLang="ja-JP" sz="1000" dirty="0"/>
              <a:t>Samples</a:t>
            </a:r>
          </a:p>
        </p:txBody>
      </p:sp>
      <p:sp>
        <p:nvSpPr>
          <p:cNvPr id="78" name="テキスト ボックス 77">
            <a:extLst>
              <a:ext uri="{FF2B5EF4-FFF2-40B4-BE49-F238E27FC236}">
                <a16:creationId xmlns:a16="http://schemas.microsoft.com/office/drawing/2014/main" id="{76404EE0-C293-3C55-09F8-09CDBF7AA078}"/>
              </a:ext>
            </a:extLst>
          </p:cNvPr>
          <p:cNvSpPr txBox="1"/>
          <p:nvPr/>
        </p:nvSpPr>
        <p:spPr>
          <a:xfrm>
            <a:off x="1305225" y="5000847"/>
            <a:ext cx="1370735" cy="246221"/>
          </a:xfrm>
          <a:prstGeom prst="rect">
            <a:avLst/>
          </a:prstGeom>
          <a:noFill/>
        </p:spPr>
        <p:txBody>
          <a:bodyPr wrap="square" rtlCol="0">
            <a:spAutoFit/>
          </a:bodyPr>
          <a:lstStyle/>
          <a:p>
            <a:r>
              <a:rPr lang="en" altLang="ja-JP" sz="1000" kern="0" dirty="0"/>
              <a:t>Solid wastes</a:t>
            </a:r>
            <a:endParaRPr lang="en-US" altLang="ja-JP" sz="1000" dirty="0"/>
          </a:p>
        </p:txBody>
      </p:sp>
      <p:sp>
        <p:nvSpPr>
          <p:cNvPr id="79" name="角丸四角形 78">
            <a:extLst>
              <a:ext uri="{FF2B5EF4-FFF2-40B4-BE49-F238E27FC236}">
                <a16:creationId xmlns:a16="http://schemas.microsoft.com/office/drawing/2014/main" id="{09E147E8-D708-BE79-D39F-4176F7D5E3AB}"/>
              </a:ext>
            </a:extLst>
          </p:cNvPr>
          <p:cNvSpPr/>
          <p:nvPr/>
        </p:nvSpPr>
        <p:spPr bwMode="auto">
          <a:xfrm>
            <a:off x="2254534" y="6277859"/>
            <a:ext cx="2885235" cy="358087"/>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80" name="テキスト ボックス 79">
            <a:extLst>
              <a:ext uri="{FF2B5EF4-FFF2-40B4-BE49-F238E27FC236}">
                <a16:creationId xmlns:a16="http://schemas.microsoft.com/office/drawing/2014/main" id="{80998CCF-17B4-62BA-E964-F22BBCFA3F96}"/>
              </a:ext>
            </a:extLst>
          </p:cNvPr>
          <p:cNvSpPr txBox="1"/>
          <p:nvPr/>
        </p:nvSpPr>
        <p:spPr>
          <a:xfrm>
            <a:off x="2361356" y="6307649"/>
            <a:ext cx="2760358" cy="276999"/>
          </a:xfrm>
          <a:prstGeom prst="rect">
            <a:avLst/>
          </a:prstGeom>
          <a:noFill/>
        </p:spPr>
        <p:txBody>
          <a:bodyPr wrap="square" rtlCol="0">
            <a:spAutoFit/>
          </a:bodyPr>
          <a:lstStyle/>
          <a:p>
            <a:r>
              <a:rPr lang="en" altLang="ja-JP" sz="1200" kern="0" dirty="0"/>
              <a:t>Wastes management systems</a:t>
            </a:r>
            <a:endParaRPr lang="en-US" altLang="ja-JP" sz="1200" dirty="0"/>
          </a:p>
        </p:txBody>
      </p:sp>
      <p:sp>
        <p:nvSpPr>
          <p:cNvPr id="81" name="テキスト ボックス 80">
            <a:extLst>
              <a:ext uri="{FF2B5EF4-FFF2-40B4-BE49-F238E27FC236}">
                <a16:creationId xmlns:a16="http://schemas.microsoft.com/office/drawing/2014/main" id="{C65DEDCB-23D4-CF1C-7623-B9D3A4F9F1F1}"/>
              </a:ext>
            </a:extLst>
          </p:cNvPr>
          <p:cNvSpPr txBox="1"/>
          <p:nvPr/>
        </p:nvSpPr>
        <p:spPr>
          <a:xfrm>
            <a:off x="4014462" y="5977085"/>
            <a:ext cx="873469" cy="246221"/>
          </a:xfrm>
          <a:prstGeom prst="rect">
            <a:avLst/>
          </a:prstGeom>
          <a:noFill/>
        </p:spPr>
        <p:txBody>
          <a:bodyPr wrap="square" rtlCol="0">
            <a:spAutoFit/>
          </a:bodyPr>
          <a:lstStyle/>
          <a:p>
            <a:r>
              <a:rPr lang="en-US" altLang="ja-JP" sz="1000" dirty="0">
                <a:solidFill>
                  <a:srgbClr val="000000"/>
                </a:solidFill>
                <a:ea typeface="MS PGothic" panose="020B0600070205080204" pitchFamily="34" charset="-128"/>
              </a:rPr>
              <a:t>Exhaust</a:t>
            </a:r>
            <a:endParaRPr lang="en-US" altLang="ja-JP" sz="1000" dirty="0"/>
          </a:p>
        </p:txBody>
      </p:sp>
      <p:cxnSp>
        <p:nvCxnSpPr>
          <p:cNvPr id="82" name="直線矢印コネクタ 81">
            <a:extLst>
              <a:ext uri="{FF2B5EF4-FFF2-40B4-BE49-F238E27FC236}">
                <a16:creationId xmlns:a16="http://schemas.microsoft.com/office/drawing/2014/main" id="{FB7F2A91-C661-F1BB-0A4B-67F26CA17DE7}"/>
              </a:ext>
            </a:extLst>
          </p:cNvPr>
          <p:cNvCxnSpPr>
            <a:cxnSpLocks/>
          </p:cNvCxnSpPr>
          <p:nvPr/>
        </p:nvCxnSpPr>
        <p:spPr bwMode="auto">
          <a:xfrm>
            <a:off x="4756467" y="5925299"/>
            <a:ext cx="0" cy="34979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3" name="角丸四角形 82">
            <a:extLst>
              <a:ext uri="{FF2B5EF4-FFF2-40B4-BE49-F238E27FC236}">
                <a16:creationId xmlns:a16="http://schemas.microsoft.com/office/drawing/2014/main" id="{92961CE1-5A55-D7F8-436F-94D754D22BE0}"/>
              </a:ext>
            </a:extLst>
          </p:cNvPr>
          <p:cNvSpPr/>
          <p:nvPr/>
        </p:nvSpPr>
        <p:spPr bwMode="auto">
          <a:xfrm>
            <a:off x="5124643" y="4721839"/>
            <a:ext cx="1196510" cy="713692"/>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cxnSp>
        <p:nvCxnSpPr>
          <p:cNvPr id="84" name="直線矢印コネクタ 83">
            <a:extLst>
              <a:ext uri="{FF2B5EF4-FFF2-40B4-BE49-F238E27FC236}">
                <a16:creationId xmlns:a16="http://schemas.microsoft.com/office/drawing/2014/main" id="{8041C8FF-BDE5-FA4C-7F9C-8A186F458CFB}"/>
              </a:ext>
            </a:extLst>
          </p:cNvPr>
          <p:cNvCxnSpPr>
            <a:cxnSpLocks/>
          </p:cNvCxnSpPr>
          <p:nvPr/>
        </p:nvCxnSpPr>
        <p:spPr bwMode="auto">
          <a:xfrm>
            <a:off x="4103327" y="4933762"/>
            <a:ext cx="1021314"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5" name="直線矢印コネクタ 84">
            <a:extLst>
              <a:ext uri="{FF2B5EF4-FFF2-40B4-BE49-F238E27FC236}">
                <a16:creationId xmlns:a16="http://schemas.microsoft.com/office/drawing/2014/main" id="{F6ECD9D9-9A8B-02BE-9ECE-9A660B6DF59B}"/>
              </a:ext>
            </a:extLst>
          </p:cNvPr>
          <p:cNvCxnSpPr>
            <a:cxnSpLocks/>
          </p:cNvCxnSpPr>
          <p:nvPr/>
        </p:nvCxnSpPr>
        <p:spPr bwMode="auto">
          <a:xfrm flipH="1">
            <a:off x="4093625" y="5246176"/>
            <a:ext cx="1031016"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6" name="テキスト ボックス 85">
            <a:extLst>
              <a:ext uri="{FF2B5EF4-FFF2-40B4-BE49-F238E27FC236}">
                <a16:creationId xmlns:a16="http://schemas.microsoft.com/office/drawing/2014/main" id="{02302897-D512-F751-895F-B5CFCB27651F}"/>
              </a:ext>
            </a:extLst>
          </p:cNvPr>
          <p:cNvSpPr txBox="1"/>
          <p:nvPr/>
        </p:nvSpPr>
        <p:spPr>
          <a:xfrm>
            <a:off x="4240149" y="4711923"/>
            <a:ext cx="813584" cy="246221"/>
          </a:xfrm>
          <a:prstGeom prst="rect">
            <a:avLst/>
          </a:prstGeom>
          <a:noFill/>
        </p:spPr>
        <p:txBody>
          <a:bodyPr wrap="none" rtlCol="0">
            <a:spAutoFit/>
          </a:bodyPr>
          <a:lstStyle/>
          <a:p>
            <a:r>
              <a:rPr lang="en-US" altLang="ja-JP" sz="1000" dirty="0"/>
              <a:t>Samples</a:t>
            </a:r>
          </a:p>
        </p:txBody>
      </p:sp>
      <p:sp>
        <p:nvSpPr>
          <p:cNvPr id="87" name="テキスト ボックス 86">
            <a:extLst>
              <a:ext uri="{FF2B5EF4-FFF2-40B4-BE49-F238E27FC236}">
                <a16:creationId xmlns:a16="http://schemas.microsoft.com/office/drawing/2014/main" id="{4E0694DF-6B68-806C-81C1-F130AC3952ED}"/>
              </a:ext>
            </a:extLst>
          </p:cNvPr>
          <p:cNvSpPr txBox="1"/>
          <p:nvPr/>
        </p:nvSpPr>
        <p:spPr>
          <a:xfrm>
            <a:off x="4118718" y="5030338"/>
            <a:ext cx="1075723" cy="246221"/>
          </a:xfrm>
          <a:prstGeom prst="rect">
            <a:avLst/>
          </a:prstGeom>
          <a:noFill/>
        </p:spPr>
        <p:txBody>
          <a:bodyPr wrap="none" rtlCol="0">
            <a:spAutoFit/>
          </a:bodyPr>
          <a:lstStyle/>
          <a:p>
            <a:r>
              <a:rPr lang="en" altLang="ja-JP" sz="1000" kern="0" dirty="0"/>
              <a:t>Solid wastes</a:t>
            </a:r>
            <a:endParaRPr lang="en-US" altLang="ja-JP" sz="1000" dirty="0"/>
          </a:p>
        </p:txBody>
      </p:sp>
      <p:cxnSp>
        <p:nvCxnSpPr>
          <p:cNvPr id="88" name="直線矢印コネクタ 87">
            <a:extLst>
              <a:ext uri="{FF2B5EF4-FFF2-40B4-BE49-F238E27FC236}">
                <a16:creationId xmlns:a16="http://schemas.microsoft.com/office/drawing/2014/main" id="{97D3C00D-6157-FCC0-7FB5-439573F89B9A}"/>
              </a:ext>
            </a:extLst>
          </p:cNvPr>
          <p:cNvCxnSpPr>
            <a:cxnSpLocks/>
          </p:cNvCxnSpPr>
          <p:nvPr/>
        </p:nvCxnSpPr>
        <p:spPr bwMode="auto">
          <a:xfrm>
            <a:off x="3036822" y="5435531"/>
            <a:ext cx="0" cy="83956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9" name="テキスト ボックス 88">
            <a:extLst>
              <a:ext uri="{FF2B5EF4-FFF2-40B4-BE49-F238E27FC236}">
                <a16:creationId xmlns:a16="http://schemas.microsoft.com/office/drawing/2014/main" id="{AF5AD6E6-3F76-31A6-9536-89E55B7EBFE6}"/>
              </a:ext>
            </a:extLst>
          </p:cNvPr>
          <p:cNvSpPr txBox="1"/>
          <p:nvPr/>
        </p:nvSpPr>
        <p:spPr>
          <a:xfrm rot="5400000">
            <a:off x="2721072" y="5511700"/>
            <a:ext cx="662740" cy="477589"/>
          </a:xfrm>
          <a:prstGeom prst="rect">
            <a:avLst/>
          </a:prstGeom>
          <a:noFill/>
        </p:spPr>
        <p:txBody>
          <a:bodyPr wrap="square" rtlCol="0">
            <a:spAutoFit/>
          </a:bodyPr>
          <a:lstStyle/>
          <a:p>
            <a:r>
              <a:rPr lang="en" altLang="ja-JP" sz="1000" dirty="0">
                <a:solidFill>
                  <a:srgbClr val="000000"/>
                </a:solidFill>
                <a:ea typeface="MS PGothic" panose="020B0600070205080204" pitchFamily="34" charset="-128"/>
              </a:rPr>
              <a:t>Liquid wastes</a:t>
            </a:r>
            <a:endParaRPr lang="en-US" altLang="ja-JP" sz="1000" dirty="0"/>
          </a:p>
        </p:txBody>
      </p:sp>
      <p:cxnSp>
        <p:nvCxnSpPr>
          <p:cNvPr id="90" name="直線矢印コネクタ 89">
            <a:extLst>
              <a:ext uri="{FF2B5EF4-FFF2-40B4-BE49-F238E27FC236}">
                <a16:creationId xmlns:a16="http://schemas.microsoft.com/office/drawing/2014/main" id="{58D5D667-6530-2C42-065A-3F1FA58DBDF0}"/>
              </a:ext>
            </a:extLst>
          </p:cNvPr>
          <p:cNvCxnSpPr>
            <a:cxnSpLocks/>
          </p:cNvCxnSpPr>
          <p:nvPr/>
        </p:nvCxnSpPr>
        <p:spPr bwMode="auto">
          <a:xfrm>
            <a:off x="5140762" y="6424711"/>
            <a:ext cx="945554"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1" name="テキスト ボックス 90">
            <a:extLst>
              <a:ext uri="{FF2B5EF4-FFF2-40B4-BE49-F238E27FC236}">
                <a16:creationId xmlns:a16="http://schemas.microsoft.com/office/drawing/2014/main" id="{42348E2E-5A30-1FDF-BBC3-7C5CE547A60D}"/>
              </a:ext>
            </a:extLst>
          </p:cNvPr>
          <p:cNvSpPr txBox="1"/>
          <p:nvPr/>
        </p:nvSpPr>
        <p:spPr>
          <a:xfrm>
            <a:off x="6046895" y="6268043"/>
            <a:ext cx="601196" cy="246221"/>
          </a:xfrm>
          <a:prstGeom prst="rect">
            <a:avLst/>
          </a:prstGeom>
          <a:noFill/>
        </p:spPr>
        <p:txBody>
          <a:bodyPr wrap="none" rtlCol="0">
            <a:spAutoFit/>
          </a:bodyPr>
          <a:lstStyle/>
          <a:p>
            <a:r>
              <a:rPr lang="en" altLang="ja-JP" sz="1000" dirty="0"/>
              <a:t>Stack</a:t>
            </a:r>
            <a:endParaRPr lang="en-US" sz="1000" dirty="0"/>
          </a:p>
        </p:txBody>
      </p:sp>
      <p:sp>
        <p:nvSpPr>
          <p:cNvPr id="92" name="テキスト ボックス 91">
            <a:extLst>
              <a:ext uri="{FF2B5EF4-FFF2-40B4-BE49-F238E27FC236}">
                <a16:creationId xmlns:a16="http://schemas.microsoft.com/office/drawing/2014/main" id="{09F35D8F-3F0D-CE1A-817D-701E66426ABF}"/>
              </a:ext>
            </a:extLst>
          </p:cNvPr>
          <p:cNvSpPr txBox="1"/>
          <p:nvPr/>
        </p:nvSpPr>
        <p:spPr>
          <a:xfrm>
            <a:off x="5184979" y="6225337"/>
            <a:ext cx="769576" cy="246221"/>
          </a:xfrm>
          <a:prstGeom prst="rect">
            <a:avLst/>
          </a:prstGeom>
          <a:noFill/>
        </p:spPr>
        <p:txBody>
          <a:bodyPr wrap="none" rtlCol="0">
            <a:spAutoFit/>
          </a:bodyPr>
          <a:lstStyle/>
          <a:p>
            <a:r>
              <a:rPr lang="en-US" altLang="ja-JP" sz="1000" dirty="0">
                <a:solidFill>
                  <a:srgbClr val="000000"/>
                </a:solidFill>
                <a:ea typeface="MS PGothic" panose="020B0600070205080204" pitchFamily="34" charset="-128"/>
              </a:rPr>
              <a:t>Exhaust</a:t>
            </a:r>
            <a:endParaRPr lang="en-US" altLang="ja-JP" sz="1000" dirty="0"/>
          </a:p>
        </p:txBody>
      </p:sp>
      <p:sp>
        <p:nvSpPr>
          <p:cNvPr id="93" name="テキスト ボックス 92">
            <a:extLst>
              <a:ext uri="{FF2B5EF4-FFF2-40B4-BE49-F238E27FC236}">
                <a16:creationId xmlns:a16="http://schemas.microsoft.com/office/drawing/2014/main" id="{C388D4BB-5793-1E79-D21A-57DA5B5C37D5}"/>
              </a:ext>
            </a:extLst>
          </p:cNvPr>
          <p:cNvSpPr txBox="1"/>
          <p:nvPr/>
        </p:nvSpPr>
        <p:spPr>
          <a:xfrm>
            <a:off x="5161548" y="4941132"/>
            <a:ext cx="1075723" cy="276999"/>
          </a:xfrm>
          <a:prstGeom prst="rect">
            <a:avLst/>
          </a:prstGeom>
          <a:noFill/>
        </p:spPr>
        <p:txBody>
          <a:bodyPr wrap="square" rtlCol="0">
            <a:spAutoFit/>
          </a:bodyPr>
          <a:lstStyle/>
          <a:p>
            <a:r>
              <a:rPr lang="en" altLang="ja-JP" sz="1200" dirty="0"/>
              <a:t>LBE Analysis</a:t>
            </a:r>
            <a:endParaRPr kumimoji="1" lang="ja-JP" altLang="en-US" sz="1200"/>
          </a:p>
        </p:txBody>
      </p:sp>
      <p:sp>
        <p:nvSpPr>
          <p:cNvPr id="95" name="テキスト ボックス 94">
            <a:extLst>
              <a:ext uri="{FF2B5EF4-FFF2-40B4-BE49-F238E27FC236}">
                <a16:creationId xmlns:a16="http://schemas.microsoft.com/office/drawing/2014/main" id="{ED84265C-F273-A446-148B-FDA2953EF3BD}"/>
              </a:ext>
            </a:extLst>
          </p:cNvPr>
          <p:cNvSpPr txBox="1"/>
          <p:nvPr/>
        </p:nvSpPr>
        <p:spPr>
          <a:xfrm>
            <a:off x="3897214" y="624522"/>
            <a:ext cx="2031325" cy="369332"/>
          </a:xfrm>
          <a:prstGeom prst="rect">
            <a:avLst/>
          </a:prstGeom>
          <a:solidFill>
            <a:schemeClr val="bg1"/>
          </a:solidFill>
        </p:spPr>
        <p:txBody>
          <a:bodyPr wrap="none" rtlCol="0">
            <a:spAutoFit/>
          </a:bodyPr>
          <a:lstStyle/>
          <a:p>
            <a:r>
              <a:rPr lang="en" altLang="ja-JP" sz="1800" b="1" u="sng" dirty="0">
                <a:solidFill>
                  <a:srgbClr val="FF0000"/>
                </a:solidFill>
                <a:latin typeface="+mj-lt"/>
                <a:ea typeface="MS PGothic" panose="020B0600070205080204" pitchFamily="34" charset="-128"/>
              </a:rPr>
              <a:t>Metal specimens</a:t>
            </a:r>
            <a:endParaRPr kumimoji="1" lang="ja-JP" altLang="en-US" sz="1800">
              <a:solidFill>
                <a:srgbClr val="FF0000"/>
              </a:solidFill>
            </a:endParaRPr>
          </a:p>
        </p:txBody>
      </p:sp>
      <p:sp>
        <p:nvSpPr>
          <p:cNvPr id="2" name="テキスト ボックス 1">
            <a:extLst>
              <a:ext uri="{FF2B5EF4-FFF2-40B4-BE49-F238E27FC236}">
                <a16:creationId xmlns:a16="http://schemas.microsoft.com/office/drawing/2014/main" id="{3AF2AB9D-7F86-D7C2-4F84-2618B86C4025}"/>
              </a:ext>
            </a:extLst>
          </p:cNvPr>
          <p:cNvSpPr txBox="1"/>
          <p:nvPr/>
        </p:nvSpPr>
        <p:spPr>
          <a:xfrm>
            <a:off x="6954544" y="5043532"/>
            <a:ext cx="2834603" cy="1323439"/>
          </a:xfrm>
          <a:prstGeom prst="rect">
            <a:avLst/>
          </a:prstGeom>
          <a:noFill/>
          <a:ln>
            <a:solidFill>
              <a:srgbClr val="C00000"/>
            </a:solidFill>
          </a:ln>
        </p:spPr>
        <p:txBody>
          <a:bodyPr wrap="square" rtlCol="0">
            <a:spAutoFit/>
          </a:bodyPr>
          <a:lstStyle/>
          <a:p>
            <a:pPr algn="just"/>
            <a:r>
              <a:rPr lang="en-US" altLang="ja-JP" sz="1600" dirty="0">
                <a:effectLst/>
                <a:latin typeface="Arial" panose="020B0604020202020204" pitchFamily="34" charset="0"/>
                <a:ea typeface="ＭＳ Ｐゴシック" panose="020B0600070205080204" pitchFamily="34" charset="-128"/>
                <a:cs typeface="ＭＳ Ｐゴシック" panose="020B0600070205080204" pitchFamily="34" charset="-128"/>
              </a:rPr>
              <a:t>Using these flows as a reference, the layout of the facility was studied to ensure efficient flow lines for irradiated samples and waste.</a:t>
            </a:r>
            <a:endParaRPr lang="ja-JP" altLang="ja-JP" sz="16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388480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番号プレースホルダー 5"/>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C7539D4-2C07-0E4B-9D32-3F52AE344FD6}" type="slidenum">
              <a:rPr lang="en-US" altLang="ja-JP" sz="1200"/>
              <a:pPr/>
              <a:t>12</a:t>
            </a:fld>
            <a:endParaRPr lang="en-US" altLang="ja-JP" sz="1200"/>
          </a:p>
        </p:txBody>
      </p:sp>
      <p:sp>
        <p:nvSpPr>
          <p:cNvPr id="26626" name="Rectangle 2"/>
          <p:cNvSpPr>
            <a:spLocks noGrp="1" noChangeArrowheads="1"/>
          </p:cNvSpPr>
          <p:nvPr>
            <p:ph type="ctrTitle"/>
          </p:nvPr>
        </p:nvSpPr>
        <p:spPr>
          <a:xfrm>
            <a:off x="1226633" y="64068"/>
            <a:ext cx="7256039" cy="519186"/>
          </a:xfrm>
        </p:spPr>
        <p:txBody>
          <a:bodyPr/>
          <a:lstStyle/>
          <a:p>
            <a:pPr>
              <a:defRPr/>
            </a:pPr>
            <a:r>
              <a:rPr lang="en-US" altLang="ja-JP" sz="2400" b="1" dirty="0"/>
              <a:t>- Process flow diagram of Ac-225 production -</a:t>
            </a:r>
            <a:endParaRPr lang="en-US" altLang="ja-JP" sz="2000" b="1" dirty="0">
              <a:latin typeface="+mj-ea"/>
              <a:cs typeface="ＭＳ Ｐゴシック" charset="0"/>
            </a:endParaRPr>
          </a:p>
        </p:txBody>
      </p:sp>
      <p:sp>
        <p:nvSpPr>
          <p:cNvPr id="25604" name="日付プレースホルダー 1"/>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25605" name="フッター プレースホルダー 2"/>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pic>
        <p:nvPicPr>
          <p:cNvPr id="9" name="図 8" descr="official_logo_lr.png">
            <a:extLst>
              <a:ext uri="{FF2B5EF4-FFF2-40B4-BE49-F238E27FC236}">
                <a16:creationId xmlns:a16="http://schemas.microsoft.com/office/drawing/2014/main" id="{FE9709E4-65E4-514E-A75A-EF5A119FDD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0" name="図形グループ 16">
            <a:extLst>
              <a:ext uri="{FF2B5EF4-FFF2-40B4-BE49-F238E27FC236}">
                <a16:creationId xmlns:a16="http://schemas.microsoft.com/office/drawing/2014/main" id="{E9427643-2A2F-F041-8D14-E2486ED599BD}"/>
              </a:ext>
            </a:extLst>
          </p:cNvPr>
          <p:cNvGrpSpPr/>
          <p:nvPr/>
        </p:nvGrpSpPr>
        <p:grpSpPr>
          <a:xfrm>
            <a:off x="8643422" y="64068"/>
            <a:ext cx="1111124" cy="419760"/>
            <a:chOff x="2005013" y="2300460"/>
            <a:chExt cx="4464098" cy="1651000"/>
          </a:xfrm>
        </p:grpSpPr>
        <p:pic>
          <p:nvPicPr>
            <p:cNvPr id="11" name="図 10" descr="マークカラー透過.png">
              <a:extLst>
                <a:ext uri="{FF2B5EF4-FFF2-40B4-BE49-F238E27FC236}">
                  <a16:creationId xmlns:a16="http://schemas.microsoft.com/office/drawing/2014/main" id="{BA828171-DE11-0849-9717-7EBF038F4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2" name="図 11" descr="ロゴＢ緑.gif">
              <a:extLst>
                <a:ext uri="{FF2B5EF4-FFF2-40B4-BE49-F238E27FC236}">
                  <a16:creationId xmlns:a16="http://schemas.microsoft.com/office/drawing/2014/main" id="{E3FBEE47-EF6D-8247-A235-753389E13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3" name="角丸四角形 12">
            <a:extLst>
              <a:ext uri="{FF2B5EF4-FFF2-40B4-BE49-F238E27FC236}">
                <a16:creationId xmlns:a16="http://schemas.microsoft.com/office/drawing/2014/main" id="{E782AA90-B10B-9748-B724-EDE32A858BFD}"/>
              </a:ext>
            </a:extLst>
          </p:cNvPr>
          <p:cNvSpPr/>
          <p:nvPr/>
        </p:nvSpPr>
        <p:spPr bwMode="auto">
          <a:xfrm>
            <a:off x="7511777" y="3024458"/>
            <a:ext cx="1941790" cy="620566"/>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4" name="角丸四角形 13">
            <a:extLst>
              <a:ext uri="{FF2B5EF4-FFF2-40B4-BE49-F238E27FC236}">
                <a16:creationId xmlns:a16="http://schemas.microsoft.com/office/drawing/2014/main" id="{79994432-CAC1-D44D-8758-0F60E3B729F2}"/>
              </a:ext>
            </a:extLst>
          </p:cNvPr>
          <p:cNvSpPr/>
          <p:nvPr/>
        </p:nvSpPr>
        <p:spPr bwMode="auto">
          <a:xfrm>
            <a:off x="2413575" y="1066779"/>
            <a:ext cx="1045340"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5" name="角丸四角形 14">
            <a:extLst>
              <a:ext uri="{FF2B5EF4-FFF2-40B4-BE49-F238E27FC236}">
                <a16:creationId xmlns:a16="http://schemas.microsoft.com/office/drawing/2014/main" id="{2EAAD6C8-454D-A041-BFDD-1A9EDAB44363}"/>
              </a:ext>
            </a:extLst>
          </p:cNvPr>
          <p:cNvSpPr/>
          <p:nvPr/>
        </p:nvSpPr>
        <p:spPr bwMode="auto">
          <a:xfrm>
            <a:off x="2144688" y="802369"/>
            <a:ext cx="7461722" cy="3028625"/>
          </a:xfrm>
          <a:prstGeom prst="roundRect">
            <a:avLst>
              <a:gd name="adj" fmla="val 6212"/>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7" name="テキスト ボックス 16">
            <a:extLst>
              <a:ext uri="{FF2B5EF4-FFF2-40B4-BE49-F238E27FC236}">
                <a16:creationId xmlns:a16="http://schemas.microsoft.com/office/drawing/2014/main" id="{1A535EAB-4819-5040-AFE1-015212FC549B}"/>
              </a:ext>
            </a:extLst>
          </p:cNvPr>
          <p:cNvSpPr txBox="1"/>
          <p:nvPr/>
        </p:nvSpPr>
        <p:spPr>
          <a:xfrm>
            <a:off x="2474776" y="1213687"/>
            <a:ext cx="1111875" cy="523220"/>
          </a:xfrm>
          <a:prstGeom prst="rect">
            <a:avLst/>
          </a:prstGeom>
          <a:noFill/>
        </p:spPr>
        <p:txBody>
          <a:bodyPr wrap="square" rtlCol="0">
            <a:spAutoFit/>
          </a:bodyPr>
          <a:lstStyle/>
          <a:p>
            <a:r>
              <a:rPr lang="en" altLang="ja-JP" sz="1400" dirty="0"/>
              <a:t>Dissolution of </a:t>
            </a:r>
            <a:r>
              <a:rPr lang="en-US" altLang="ja-JP" sz="1400" dirty="0"/>
              <a:t>Th</a:t>
            </a:r>
          </a:p>
        </p:txBody>
      </p:sp>
      <p:cxnSp>
        <p:nvCxnSpPr>
          <p:cNvPr id="18" name="直線矢印コネクタ 17">
            <a:extLst>
              <a:ext uri="{FF2B5EF4-FFF2-40B4-BE49-F238E27FC236}">
                <a16:creationId xmlns:a16="http://schemas.microsoft.com/office/drawing/2014/main" id="{EAC7112C-BB6C-4F45-935E-AA1E561CB5F2}"/>
              </a:ext>
            </a:extLst>
          </p:cNvPr>
          <p:cNvCxnSpPr>
            <a:cxnSpLocks/>
            <a:stCxn id="50" idx="3"/>
          </p:cNvCxnSpPr>
          <p:nvPr/>
        </p:nvCxnSpPr>
        <p:spPr bwMode="auto">
          <a:xfrm>
            <a:off x="1262030" y="1513452"/>
            <a:ext cx="114358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テキスト ボックス 18">
            <a:extLst>
              <a:ext uri="{FF2B5EF4-FFF2-40B4-BE49-F238E27FC236}">
                <a16:creationId xmlns:a16="http://schemas.microsoft.com/office/drawing/2014/main" id="{27A9C0FC-89EE-A648-8F4E-24A8402D469A}"/>
              </a:ext>
            </a:extLst>
          </p:cNvPr>
          <p:cNvSpPr txBox="1"/>
          <p:nvPr/>
        </p:nvSpPr>
        <p:spPr>
          <a:xfrm>
            <a:off x="1377326" y="1254972"/>
            <a:ext cx="800219" cy="276999"/>
          </a:xfrm>
          <a:prstGeom prst="rect">
            <a:avLst/>
          </a:prstGeom>
          <a:noFill/>
        </p:spPr>
        <p:txBody>
          <a:bodyPr wrap="none" rtlCol="0">
            <a:spAutoFit/>
          </a:bodyPr>
          <a:lstStyle/>
          <a:p>
            <a:r>
              <a:rPr lang="en-US" altLang="ja-JP" sz="1200" dirty="0"/>
              <a:t>Th target</a:t>
            </a:r>
            <a:endParaRPr lang="en-US" sz="1200" dirty="0"/>
          </a:p>
        </p:txBody>
      </p:sp>
      <p:sp>
        <p:nvSpPr>
          <p:cNvPr id="20" name="テキスト ボックス 19">
            <a:extLst>
              <a:ext uri="{FF2B5EF4-FFF2-40B4-BE49-F238E27FC236}">
                <a16:creationId xmlns:a16="http://schemas.microsoft.com/office/drawing/2014/main" id="{5569459D-E2C8-3243-B668-0C3EBF16D61C}"/>
              </a:ext>
            </a:extLst>
          </p:cNvPr>
          <p:cNvSpPr txBox="1"/>
          <p:nvPr/>
        </p:nvSpPr>
        <p:spPr>
          <a:xfrm>
            <a:off x="3351534" y="1939368"/>
            <a:ext cx="1652568" cy="335092"/>
          </a:xfrm>
          <a:prstGeom prst="rect">
            <a:avLst/>
          </a:prstGeom>
          <a:noFill/>
        </p:spPr>
        <p:txBody>
          <a:bodyPr wrap="none" rtlCol="0">
            <a:spAutoFit/>
          </a:bodyPr>
          <a:lstStyle/>
          <a:p>
            <a:pPr>
              <a:lnSpc>
                <a:spcPct val="150000"/>
              </a:lnSpc>
            </a:pPr>
            <a:r>
              <a:rPr lang="en-US" altLang="ja-JP" sz="1200" dirty="0"/>
              <a:t>Wastes containing Th</a:t>
            </a:r>
          </a:p>
        </p:txBody>
      </p:sp>
      <p:sp>
        <p:nvSpPr>
          <p:cNvPr id="21" name="角丸四角形 20">
            <a:extLst>
              <a:ext uri="{FF2B5EF4-FFF2-40B4-BE49-F238E27FC236}">
                <a16:creationId xmlns:a16="http://schemas.microsoft.com/office/drawing/2014/main" id="{B973C711-7098-8D42-A566-09F98CB0AA76}"/>
              </a:ext>
            </a:extLst>
          </p:cNvPr>
          <p:cNvSpPr/>
          <p:nvPr/>
        </p:nvSpPr>
        <p:spPr bwMode="auto">
          <a:xfrm>
            <a:off x="5208076" y="4281955"/>
            <a:ext cx="2786749" cy="366756"/>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2" name="テキスト ボックス 21">
            <a:extLst>
              <a:ext uri="{FF2B5EF4-FFF2-40B4-BE49-F238E27FC236}">
                <a16:creationId xmlns:a16="http://schemas.microsoft.com/office/drawing/2014/main" id="{A9E0B81B-19EF-6E4E-9129-395FF5A42FA2}"/>
              </a:ext>
            </a:extLst>
          </p:cNvPr>
          <p:cNvSpPr txBox="1"/>
          <p:nvPr/>
        </p:nvSpPr>
        <p:spPr>
          <a:xfrm>
            <a:off x="5239888" y="4312498"/>
            <a:ext cx="2783034" cy="307777"/>
          </a:xfrm>
          <a:prstGeom prst="rect">
            <a:avLst/>
          </a:prstGeom>
          <a:noFill/>
        </p:spPr>
        <p:txBody>
          <a:bodyPr wrap="square" rtlCol="0">
            <a:spAutoFit/>
          </a:bodyPr>
          <a:lstStyle/>
          <a:p>
            <a:r>
              <a:rPr lang="en" altLang="ja-JP" sz="1400" kern="0" dirty="0"/>
              <a:t>Wastes management systems</a:t>
            </a:r>
            <a:endParaRPr lang="en-US" altLang="ja-JP" sz="1400" dirty="0"/>
          </a:p>
        </p:txBody>
      </p:sp>
      <p:sp>
        <p:nvSpPr>
          <p:cNvPr id="23" name="テキスト ボックス 22">
            <a:extLst>
              <a:ext uri="{FF2B5EF4-FFF2-40B4-BE49-F238E27FC236}">
                <a16:creationId xmlns:a16="http://schemas.microsoft.com/office/drawing/2014/main" id="{EB27ED98-F921-2F4E-BEAB-1F283A5EC513}"/>
              </a:ext>
            </a:extLst>
          </p:cNvPr>
          <p:cNvSpPr txBox="1"/>
          <p:nvPr/>
        </p:nvSpPr>
        <p:spPr>
          <a:xfrm>
            <a:off x="5858813" y="3898675"/>
            <a:ext cx="739305" cy="276999"/>
          </a:xfrm>
          <a:prstGeom prst="rect">
            <a:avLst/>
          </a:prstGeom>
          <a:noFill/>
        </p:spPr>
        <p:txBody>
          <a:bodyPr wrap="none" rtlCol="0">
            <a:spAutoFit/>
          </a:bodyPr>
          <a:lstStyle/>
          <a:p>
            <a:r>
              <a:rPr lang="en-US" altLang="ja-JP" sz="1200" dirty="0">
                <a:solidFill>
                  <a:srgbClr val="000000"/>
                </a:solidFill>
                <a:ea typeface="MS PGothic" panose="020B0600070205080204" pitchFamily="34" charset="-128"/>
              </a:rPr>
              <a:t>Exhaust</a:t>
            </a:r>
            <a:endParaRPr lang="en-US" altLang="ja-JP" sz="2000" dirty="0"/>
          </a:p>
        </p:txBody>
      </p:sp>
      <p:cxnSp>
        <p:nvCxnSpPr>
          <p:cNvPr id="24" name="直線矢印コネクタ 23">
            <a:extLst>
              <a:ext uri="{FF2B5EF4-FFF2-40B4-BE49-F238E27FC236}">
                <a16:creationId xmlns:a16="http://schemas.microsoft.com/office/drawing/2014/main" id="{2DC7C570-6866-E340-8A33-B67DB5209E3B}"/>
              </a:ext>
            </a:extLst>
          </p:cNvPr>
          <p:cNvCxnSpPr>
            <a:cxnSpLocks/>
          </p:cNvCxnSpPr>
          <p:nvPr/>
        </p:nvCxnSpPr>
        <p:spPr bwMode="auto">
          <a:xfrm>
            <a:off x="5844971" y="3799265"/>
            <a:ext cx="0" cy="46412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5" name="角丸四角形 24">
            <a:extLst>
              <a:ext uri="{FF2B5EF4-FFF2-40B4-BE49-F238E27FC236}">
                <a16:creationId xmlns:a16="http://schemas.microsoft.com/office/drawing/2014/main" id="{7BBB2E12-D6F1-6B47-AD55-7D78BC5664B8}"/>
              </a:ext>
            </a:extLst>
          </p:cNvPr>
          <p:cNvSpPr/>
          <p:nvPr/>
        </p:nvSpPr>
        <p:spPr bwMode="auto">
          <a:xfrm>
            <a:off x="4299537" y="1092537"/>
            <a:ext cx="1179024"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6" name="テキスト ボックス 25">
            <a:extLst>
              <a:ext uri="{FF2B5EF4-FFF2-40B4-BE49-F238E27FC236}">
                <a16:creationId xmlns:a16="http://schemas.microsoft.com/office/drawing/2014/main" id="{5D48F41D-9C57-9E40-B16E-D1411D94CA82}"/>
              </a:ext>
            </a:extLst>
          </p:cNvPr>
          <p:cNvSpPr txBox="1"/>
          <p:nvPr/>
        </p:nvSpPr>
        <p:spPr>
          <a:xfrm>
            <a:off x="4263775" y="1245444"/>
            <a:ext cx="1241644" cy="523220"/>
          </a:xfrm>
          <a:prstGeom prst="rect">
            <a:avLst/>
          </a:prstGeom>
          <a:noFill/>
        </p:spPr>
        <p:txBody>
          <a:bodyPr wrap="square" rtlCol="0">
            <a:spAutoFit/>
          </a:bodyPr>
          <a:lstStyle/>
          <a:p>
            <a:r>
              <a:rPr lang="en-US" altLang="ja-JP" sz="1400" dirty="0">
                <a:solidFill>
                  <a:srgbClr val="000000"/>
                </a:solidFill>
                <a:latin typeface="+mj-lt"/>
                <a:ea typeface="MS PGothic" panose="020B0600070205080204" pitchFamily="34" charset="-128"/>
              </a:rPr>
              <a:t>Separation of Ra and Ac</a:t>
            </a:r>
          </a:p>
        </p:txBody>
      </p:sp>
      <p:cxnSp>
        <p:nvCxnSpPr>
          <p:cNvPr id="27" name="直線矢印コネクタ 26">
            <a:extLst>
              <a:ext uri="{FF2B5EF4-FFF2-40B4-BE49-F238E27FC236}">
                <a16:creationId xmlns:a16="http://schemas.microsoft.com/office/drawing/2014/main" id="{489883ED-7F10-DC43-9261-864AD1FBBBFB}"/>
              </a:ext>
            </a:extLst>
          </p:cNvPr>
          <p:cNvCxnSpPr>
            <a:cxnSpLocks/>
          </p:cNvCxnSpPr>
          <p:nvPr/>
        </p:nvCxnSpPr>
        <p:spPr bwMode="auto">
          <a:xfrm>
            <a:off x="3472925" y="1474053"/>
            <a:ext cx="802645" cy="359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テキスト ボックス 27">
            <a:extLst>
              <a:ext uri="{FF2B5EF4-FFF2-40B4-BE49-F238E27FC236}">
                <a16:creationId xmlns:a16="http://schemas.microsoft.com/office/drawing/2014/main" id="{75219FAB-ABED-D545-BBF2-42BD6DC2506A}"/>
              </a:ext>
            </a:extLst>
          </p:cNvPr>
          <p:cNvSpPr txBox="1"/>
          <p:nvPr/>
        </p:nvSpPr>
        <p:spPr>
          <a:xfrm>
            <a:off x="3482882" y="1227399"/>
            <a:ext cx="852124" cy="461665"/>
          </a:xfrm>
          <a:prstGeom prst="rect">
            <a:avLst/>
          </a:prstGeom>
          <a:noFill/>
        </p:spPr>
        <p:txBody>
          <a:bodyPr wrap="square" rtlCol="0">
            <a:spAutoFit/>
          </a:bodyPr>
          <a:lstStyle/>
          <a:p>
            <a:r>
              <a:rPr lang="en" altLang="ja-JP" sz="1200" dirty="0"/>
              <a:t>Dissolved solution</a:t>
            </a:r>
            <a:endParaRPr lang="en-US" sz="1200" dirty="0"/>
          </a:p>
        </p:txBody>
      </p:sp>
      <p:sp>
        <p:nvSpPr>
          <p:cNvPr id="29" name="角丸四角形 28">
            <a:extLst>
              <a:ext uri="{FF2B5EF4-FFF2-40B4-BE49-F238E27FC236}">
                <a16:creationId xmlns:a16="http://schemas.microsoft.com/office/drawing/2014/main" id="{6718ED9B-B649-5A4F-8F08-D76B466FB90D}"/>
              </a:ext>
            </a:extLst>
          </p:cNvPr>
          <p:cNvSpPr/>
          <p:nvPr/>
        </p:nvSpPr>
        <p:spPr bwMode="auto">
          <a:xfrm>
            <a:off x="4293228" y="3047448"/>
            <a:ext cx="1920752" cy="64207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0" name="テキスト ボックス 29">
            <a:extLst>
              <a:ext uri="{FF2B5EF4-FFF2-40B4-BE49-F238E27FC236}">
                <a16:creationId xmlns:a16="http://schemas.microsoft.com/office/drawing/2014/main" id="{F39943E2-E1D1-0E43-BB0E-A4263333CBB3}"/>
              </a:ext>
            </a:extLst>
          </p:cNvPr>
          <p:cNvSpPr txBox="1"/>
          <p:nvPr/>
        </p:nvSpPr>
        <p:spPr>
          <a:xfrm>
            <a:off x="4322628" y="3097278"/>
            <a:ext cx="1898454" cy="523220"/>
          </a:xfrm>
          <a:prstGeom prst="rect">
            <a:avLst/>
          </a:prstGeom>
          <a:noFill/>
        </p:spPr>
        <p:txBody>
          <a:bodyPr wrap="square" rtlCol="0">
            <a:spAutoFit/>
          </a:bodyPr>
          <a:lstStyle/>
          <a:p>
            <a:r>
              <a:rPr lang="en" altLang="ja-JP" sz="1400" dirty="0">
                <a:solidFill>
                  <a:srgbClr val="000000"/>
                </a:solidFill>
                <a:latin typeface="+mn-lt"/>
                <a:ea typeface="MS PGothic" panose="020B0600070205080204" pitchFamily="34" charset="-128"/>
              </a:rPr>
              <a:t>Radiation and</a:t>
            </a:r>
          </a:p>
          <a:p>
            <a:r>
              <a:rPr lang="en" altLang="ja-JP" sz="1400" dirty="0">
                <a:solidFill>
                  <a:srgbClr val="000000"/>
                </a:solidFill>
                <a:latin typeface="+mn-lt"/>
                <a:ea typeface="MS PGothic" panose="020B0600070205080204" pitchFamily="34" charset="-128"/>
              </a:rPr>
              <a:t>weight measurement</a:t>
            </a:r>
            <a:endParaRPr lang="en-US" altLang="ja-JP" sz="1400" dirty="0">
              <a:solidFill>
                <a:srgbClr val="000000"/>
              </a:solidFill>
              <a:latin typeface="+mn-lt"/>
              <a:ea typeface="MS PGothic" panose="020B0600070205080204" pitchFamily="34" charset="-128"/>
            </a:endParaRPr>
          </a:p>
        </p:txBody>
      </p:sp>
      <p:cxnSp>
        <p:nvCxnSpPr>
          <p:cNvPr id="31" name="直線矢印コネクタ 30">
            <a:extLst>
              <a:ext uri="{FF2B5EF4-FFF2-40B4-BE49-F238E27FC236}">
                <a16:creationId xmlns:a16="http://schemas.microsoft.com/office/drawing/2014/main" id="{8CAD5BDC-917E-5445-BD33-B49983F5C944}"/>
              </a:ext>
            </a:extLst>
          </p:cNvPr>
          <p:cNvCxnSpPr>
            <a:cxnSpLocks/>
          </p:cNvCxnSpPr>
          <p:nvPr/>
        </p:nvCxnSpPr>
        <p:spPr bwMode="auto">
          <a:xfrm flipV="1">
            <a:off x="7318322" y="1506580"/>
            <a:ext cx="891356"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テキスト ボックス 31">
            <a:extLst>
              <a:ext uri="{FF2B5EF4-FFF2-40B4-BE49-F238E27FC236}">
                <a16:creationId xmlns:a16="http://schemas.microsoft.com/office/drawing/2014/main" id="{205EF1FD-C196-8241-B4F2-0AA48B106624}"/>
              </a:ext>
            </a:extLst>
          </p:cNvPr>
          <p:cNvSpPr txBox="1"/>
          <p:nvPr/>
        </p:nvSpPr>
        <p:spPr>
          <a:xfrm>
            <a:off x="3595835" y="3055072"/>
            <a:ext cx="667170" cy="276999"/>
          </a:xfrm>
          <a:prstGeom prst="rect">
            <a:avLst/>
          </a:prstGeom>
          <a:noFill/>
        </p:spPr>
        <p:txBody>
          <a:bodyPr wrap="none" rtlCol="0">
            <a:spAutoFit/>
          </a:bodyPr>
          <a:lstStyle/>
          <a:p>
            <a:r>
              <a:rPr lang="en-US" altLang="ja-JP" sz="1200" dirty="0">
                <a:solidFill>
                  <a:srgbClr val="000000"/>
                </a:solidFill>
                <a:latin typeface="MS PGothic" panose="020B0600070205080204" pitchFamily="34" charset="-128"/>
                <a:ea typeface="MS PGothic" panose="020B0600070205080204" pitchFamily="34" charset="-128"/>
              </a:rPr>
              <a:t>Ac-225</a:t>
            </a:r>
            <a:endParaRPr lang="en-US" sz="1200" dirty="0"/>
          </a:p>
        </p:txBody>
      </p:sp>
      <p:sp>
        <p:nvSpPr>
          <p:cNvPr id="33" name="角丸四角形 32">
            <a:extLst>
              <a:ext uri="{FF2B5EF4-FFF2-40B4-BE49-F238E27FC236}">
                <a16:creationId xmlns:a16="http://schemas.microsoft.com/office/drawing/2014/main" id="{353D2FE6-ABAA-784E-96B6-B8F665DCDC0C}"/>
              </a:ext>
            </a:extLst>
          </p:cNvPr>
          <p:cNvSpPr/>
          <p:nvPr/>
        </p:nvSpPr>
        <p:spPr bwMode="auto">
          <a:xfrm>
            <a:off x="2600170" y="3047447"/>
            <a:ext cx="963021" cy="642079"/>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4" name="テキスト ボックス 33">
            <a:extLst>
              <a:ext uri="{FF2B5EF4-FFF2-40B4-BE49-F238E27FC236}">
                <a16:creationId xmlns:a16="http://schemas.microsoft.com/office/drawing/2014/main" id="{CF21BC1C-E4CD-6440-9466-01E9D9F4AC01}"/>
              </a:ext>
            </a:extLst>
          </p:cNvPr>
          <p:cNvSpPr txBox="1"/>
          <p:nvPr/>
        </p:nvSpPr>
        <p:spPr>
          <a:xfrm>
            <a:off x="2601828" y="3088077"/>
            <a:ext cx="994006" cy="523220"/>
          </a:xfrm>
          <a:prstGeom prst="rect">
            <a:avLst/>
          </a:prstGeom>
          <a:noFill/>
        </p:spPr>
        <p:txBody>
          <a:bodyPr wrap="square" rtlCol="0">
            <a:spAutoFit/>
          </a:bodyPr>
          <a:lstStyle/>
          <a:p>
            <a:r>
              <a:rPr lang="en" altLang="ja-JP" sz="1400" dirty="0">
                <a:solidFill>
                  <a:srgbClr val="000000"/>
                </a:solidFill>
                <a:latin typeface="+mn-lt"/>
                <a:ea typeface="MS PGothic" panose="020B0600070205080204" pitchFamily="34" charset="-128"/>
              </a:rPr>
              <a:t>Sealed in container</a:t>
            </a:r>
            <a:endParaRPr lang="en-US" altLang="ja-JP" sz="1400" dirty="0">
              <a:solidFill>
                <a:srgbClr val="000000"/>
              </a:solidFill>
              <a:latin typeface="+mn-lt"/>
              <a:ea typeface="MS PGothic" panose="020B0600070205080204" pitchFamily="34" charset="-128"/>
            </a:endParaRPr>
          </a:p>
        </p:txBody>
      </p:sp>
      <p:sp>
        <p:nvSpPr>
          <p:cNvPr id="35" name="角丸四角形 34">
            <a:extLst>
              <a:ext uri="{FF2B5EF4-FFF2-40B4-BE49-F238E27FC236}">
                <a16:creationId xmlns:a16="http://schemas.microsoft.com/office/drawing/2014/main" id="{9ABE59AE-D7A0-AC40-8C8C-9783860C315F}"/>
              </a:ext>
            </a:extLst>
          </p:cNvPr>
          <p:cNvSpPr/>
          <p:nvPr/>
        </p:nvSpPr>
        <p:spPr bwMode="auto">
          <a:xfrm>
            <a:off x="8187447" y="1084368"/>
            <a:ext cx="1161757"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6" name="テキスト ボックス 35">
            <a:extLst>
              <a:ext uri="{FF2B5EF4-FFF2-40B4-BE49-F238E27FC236}">
                <a16:creationId xmlns:a16="http://schemas.microsoft.com/office/drawing/2014/main" id="{EC499923-34D0-E443-BB6F-83A8B404BFC1}"/>
              </a:ext>
            </a:extLst>
          </p:cNvPr>
          <p:cNvSpPr txBox="1"/>
          <p:nvPr/>
        </p:nvSpPr>
        <p:spPr>
          <a:xfrm>
            <a:off x="8263684" y="1207601"/>
            <a:ext cx="1126702" cy="523220"/>
          </a:xfrm>
          <a:prstGeom prst="rect">
            <a:avLst/>
          </a:prstGeom>
          <a:noFill/>
        </p:spPr>
        <p:txBody>
          <a:bodyPr wrap="square" rtlCol="0">
            <a:spAutoFit/>
          </a:bodyPr>
          <a:lstStyle/>
          <a:p>
            <a:r>
              <a:rPr lang="en" altLang="ja-JP" sz="1400" dirty="0">
                <a:solidFill>
                  <a:srgbClr val="000000"/>
                </a:solidFill>
                <a:latin typeface="+mn-lt"/>
                <a:ea typeface="MS PGothic" panose="020B0600070205080204" pitchFamily="34" charset="-128"/>
              </a:rPr>
              <a:t>Solidified and stored</a:t>
            </a:r>
            <a:endParaRPr lang="en-US" altLang="ja-JP" sz="1400" dirty="0">
              <a:solidFill>
                <a:srgbClr val="000000"/>
              </a:solidFill>
              <a:latin typeface="+mn-lt"/>
              <a:ea typeface="MS PGothic" panose="020B0600070205080204" pitchFamily="34" charset="-128"/>
            </a:endParaRPr>
          </a:p>
        </p:txBody>
      </p:sp>
      <p:cxnSp>
        <p:nvCxnSpPr>
          <p:cNvPr id="37" name="直線矢印コネクタ 36">
            <a:extLst>
              <a:ext uri="{FF2B5EF4-FFF2-40B4-BE49-F238E27FC236}">
                <a16:creationId xmlns:a16="http://schemas.microsoft.com/office/drawing/2014/main" id="{CE80B2F5-C9E7-B648-81A2-31250C35D780}"/>
              </a:ext>
            </a:extLst>
          </p:cNvPr>
          <p:cNvCxnSpPr>
            <a:cxnSpLocks/>
          </p:cNvCxnSpPr>
          <p:nvPr/>
        </p:nvCxnSpPr>
        <p:spPr bwMode="auto">
          <a:xfrm>
            <a:off x="7223170" y="1870575"/>
            <a:ext cx="358394" cy="117687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テキスト ボックス 37">
            <a:extLst>
              <a:ext uri="{FF2B5EF4-FFF2-40B4-BE49-F238E27FC236}">
                <a16:creationId xmlns:a16="http://schemas.microsoft.com/office/drawing/2014/main" id="{B2E9ACA3-BEB6-8D42-A780-F8A1A72E0268}"/>
              </a:ext>
            </a:extLst>
          </p:cNvPr>
          <p:cNvSpPr txBox="1"/>
          <p:nvPr/>
        </p:nvSpPr>
        <p:spPr>
          <a:xfrm rot="4216578">
            <a:off x="7227012" y="2206443"/>
            <a:ext cx="662361" cy="276999"/>
          </a:xfrm>
          <a:prstGeom prst="rect">
            <a:avLst/>
          </a:prstGeom>
          <a:noFill/>
        </p:spPr>
        <p:txBody>
          <a:bodyPr wrap="none" rtlCol="0">
            <a:spAutoFit/>
          </a:bodyPr>
          <a:lstStyle/>
          <a:p>
            <a:r>
              <a:rPr lang="en-US" altLang="ja-JP" sz="1200" dirty="0">
                <a:solidFill>
                  <a:srgbClr val="000000"/>
                </a:solidFill>
                <a:latin typeface="MS PGothic" panose="020B0600070205080204" pitchFamily="34" charset="-128"/>
                <a:ea typeface="MS PGothic" panose="020B0600070205080204" pitchFamily="34" charset="-128"/>
              </a:rPr>
              <a:t>Ra-225</a:t>
            </a:r>
            <a:endParaRPr lang="en-US" altLang="ja-JP" sz="1200" dirty="0"/>
          </a:p>
        </p:txBody>
      </p:sp>
      <p:cxnSp>
        <p:nvCxnSpPr>
          <p:cNvPr id="39" name="直線矢印コネクタ 38">
            <a:extLst>
              <a:ext uri="{FF2B5EF4-FFF2-40B4-BE49-F238E27FC236}">
                <a16:creationId xmlns:a16="http://schemas.microsoft.com/office/drawing/2014/main" id="{3A580B88-4FF5-9F40-815D-75544F15ED3C}"/>
              </a:ext>
            </a:extLst>
          </p:cNvPr>
          <p:cNvCxnSpPr>
            <a:cxnSpLocks/>
          </p:cNvCxnSpPr>
          <p:nvPr/>
        </p:nvCxnSpPr>
        <p:spPr bwMode="auto">
          <a:xfrm>
            <a:off x="7490307" y="3789040"/>
            <a:ext cx="0" cy="50489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テキスト ボックス 39">
            <a:extLst>
              <a:ext uri="{FF2B5EF4-FFF2-40B4-BE49-F238E27FC236}">
                <a16:creationId xmlns:a16="http://schemas.microsoft.com/office/drawing/2014/main" id="{2A15CE5E-ABB9-EE4A-ABBA-B6B0C29E1DD4}"/>
              </a:ext>
            </a:extLst>
          </p:cNvPr>
          <p:cNvSpPr txBox="1"/>
          <p:nvPr/>
        </p:nvSpPr>
        <p:spPr>
          <a:xfrm>
            <a:off x="7461738" y="3877207"/>
            <a:ext cx="1112805" cy="276999"/>
          </a:xfrm>
          <a:prstGeom prst="rect">
            <a:avLst/>
          </a:prstGeom>
          <a:noFill/>
        </p:spPr>
        <p:txBody>
          <a:bodyPr wrap="none" rtlCol="0">
            <a:spAutoFit/>
          </a:bodyPr>
          <a:lstStyle/>
          <a:p>
            <a:r>
              <a:rPr lang="en" altLang="ja-JP" sz="1200" dirty="0">
                <a:solidFill>
                  <a:srgbClr val="000000"/>
                </a:solidFill>
                <a:ea typeface="MS PGothic" panose="020B0600070205080204" pitchFamily="34" charset="-128"/>
              </a:rPr>
              <a:t>Liquid wastes</a:t>
            </a:r>
            <a:endParaRPr lang="en-US" altLang="ja-JP" sz="1200" dirty="0"/>
          </a:p>
        </p:txBody>
      </p:sp>
      <p:cxnSp>
        <p:nvCxnSpPr>
          <p:cNvPr id="41" name="直線矢印コネクタ 40">
            <a:extLst>
              <a:ext uri="{FF2B5EF4-FFF2-40B4-BE49-F238E27FC236}">
                <a16:creationId xmlns:a16="http://schemas.microsoft.com/office/drawing/2014/main" id="{159078FC-58F4-FF49-9F7C-2EF771FAB139}"/>
              </a:ext>
            </a:extLst>
          </p:cNvPr>
          <p:cNvCxnSpPr>
            <a:cxnSpLocks/>
          </p:cNvCxnSpPr>
          <p:nvPr/>
        </p:nvCxnSpPr>
        <p:spPr bwMode="auto">
          <a:xfrm flipH="1">
            <a:off x="3544642" y="3357414"/>
            <a:ext cx="737702"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2" name="テキスト ボックス 41">
            <a:extLst>
              <a:ext uri="{FF2B5EF4-FFF2-40B4-BE49-F238E27FC236}">
                <a16:creationId xmlns:a16="http://schemas.microsoft.com/office/drawing/2014/main" id="{6C1D3FE5-240D-A442-A6AC-7D45CD63FE43}"/>
              </a:ext>
            </a:extLst>
          </p:cNvPr>
          <p:cNvSpPr txBox="1"/>
          <p:nvPr/>
        </p:nvSpPr>
        <p:spPr>
          <a:xfrm>
            <a:off x="203405" y="3001748"/>
            <a:ext cx="1469876" cy="738664"/>
          </a:xfrm>
          <a:prstGeom prst="rect">
            <a:avLst/>
          </a:prstGeom>
          <a:noFill/>
        </p:spPr>
        <p:txBody>
          <a:bodyPr wrap="square" rtlCol="0">
            <a:spAutoFit/>
          </a:bodyPr>
          <a:lstStyle/>
          <a:p>
            <a:r>
              <a:rPr lang="en" altLang="ja-JP" sz="1400" dirty="0">
                <a:solidFill>
                  <a:srgbClr val="000000"/>
                </a:solidFill>
                <a:latin typeface="+mn-lt"/>
                <a:ea typeface="MS PGothic" panose="020B0600070205080204" pitchFamily="34" charset="-128"/>
              </a:rPr>
              <a:t>Shipment to pharmaceutical manufacturers</a:t>
            </a:r>
            <a:endParaRPr lang="en-US" altLang="ja-JP" sz="1400" dirty="0">
              <a:solidFill>
                <a:srgbClr val="000000"/>
              </a:solidFill>
              <a:latin typeface="+mn-lt"/>
              <a:ea typeface="MS PGothic" panose="020B0600070205080204" pitchFamily="34" charset="-128"/>
            </a:endParaRPr>
          </a:p>
        </p:txBody>
      </p:sp>
      <p:cxnSp>
        <p:nvCxnSpPr>
          <p:cNvPr id="43" name="直線矢印コネクタ 42">
            <a:extLst>
              <a:ext uri="{FF2B5EF4-FFF2-40B4-BE49-F238E27FC236}">
                <a16:creationId xmlns:a16="http://schemas.microsoft.com/office/drawing/2014/main" id="{E576B31D-E4D6-A44D-9108-012769E7A2AE}"/>
              </a:ext>
            </a:extLst>
          </p:cNvPr>
          <p:cNvCxnSpPr>
            <a:cxnSpLocks/>
          </p:cNvCxnSpPr>
          <p:nvPr/>
        </p:nvCxnSpPr>
        <p:spPr bwMode="auto">
          <a:xfrm flipH="1">
            <a:off x="1568921" y="3354999"/>
            <a:ext cx="1031249"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テキスト ボックス 43">
            <a:extLst>
              <a:ext uri="{FF2B5EF4-FFF2-40B4-BE49-F238E27FC236}">
                <a16:creationId xmlns:a16="http://schemas.microsoft.com/office/drawing/2014/main" id="{169A46CF-DAAC-FD46-89C6-DEAD173A371B}"/>
              </a:ext>
            </a:extLst>
          </p:cNvPr>
          <p:cNvSpPr txBox="1"/>
          <p:nvPr/>
        </p:nvSpPr>
        <p:spPr>
          <a:xfrm>
            <a:off x="1807014" y="3055072"/>
            <a:ext cx="667170" cy="276999"/>
          </a:xfrm>
          <a:prstGeom prst="rect">
            <a:avLst/>
          </a:prstGeom>
          <a:noFill/>
        </p:spPr>
        <p:txBody>
          <a:bodyPr wrap="none" rtlCol="0">
            <a:spAutoFit/>
          </a:bodyPr>
          <a:lstStyle/>
          <a:p>
            <a:r>
              <a:rPr lang="en-US" altLang="ja-JP" sz="1200" dirty="0">
                <a:solidFill>
                  <a:srgbClr val="000000"/>
                </a:solidFill>
                <a:latin typeface="MS PGothic" panose="020B0600070205080204" pitchFamily="34" charset="-128"/>
                <a:ea typeface="MS PGothic" panose="020B0600070205080204" pitchFamily="34" charset="-128"/>
              </a:rPr>
              <a:t>Ac-225</a:t>
            </a:r>
            <a:endParaRPr lang="en-US" sz="1200" dirty="0"/>
          </a:p>
        </p:txBody>
      </p:sp>
      <p:sp>
        <p:nvSpPr>
          <p:cNvPr id="45" name="角丸四角形 44">
            <a:extLst>
              <a:ext uri="{FF2B5EF4-FFF2-40B4-BE49-F238E27FC236}">
                <a16:creationId xmlns:a16="http://schemas.microsoft.com/office/drawing/2014/main" id="{E491E789-D690-6B4D-A0AF-86F6B6F531FC}"/>
              </a:ext>
            </a:extLst>
          </p:cNvPr>
          <p:cNvSpPr/>
          <p:nvPr/>
        </p:nvSpPr>
        <p:spPr bwMode="auto">
          <a:xfrm>
            <a:off x="235543" y="2991279"/>
            <a:ext cx="1333377"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cxnSp>
        <p:nvCxnSpPr>
          <p:cNvPr id="46" name="直線矢印コネクタ 45">
            <a:extLst>
              <a:ext uri="{FF2B5EF4-FFF2-40B4-BE49-F238E27FC236}">
                <a16:creationId xmlns:a16="http://schemas.microsoft.com/office/drawing/2014/main" id="{0BAEE319-C451-6C4B-BDBE-846FABAEF57C}"/>
              </a:ext>
            </a:extLst>
          </p:cNvPr>
          <p:cNvCxnSpPr>
            <a:cxnSpLocks/>
          </p:cNvCxnSpPr>
          <p:nvPr/>
        </p:nvCxnSpPr>
        <p:spPr bwMode="auto">
          <a:xfrm>
            <a:off x="7994625" y="4462972"/>
            <a:ext cx="1285389"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7" name="テキスト ボックス 46">
            <a:extLst>
              <a:ext uri="{FF2B5EF4-FFF2-40B4-BE49-F238E27FC236}">
                <a16:creationId xmlns:a16="http://schemas.microsoft.com/office/drawing/2014/main" id="{09EEE99D-7305-6C4B-B432-029A690BB163}"/>
              </a:ext>
            </a:extLst>
          </p:cNvPr>
          <p:cNvSpPr txBox="1"/>
          <p:nvPr/>
        </p:nvSpPr>
        <p:spPr>
          <a:xfrm>
            <a:off x="9242730" y="4317312"/>
            <a:ext cx="569387" cy="276999"/>
          </a:xfrm>
          <a:prstGeom prst="rect">
            <a:avLst/>
          </a:prstGeom>
          <a:noFill/>
        </p:spPr>
        <p:txBody>
          <a:bodyPr wrap="none" rtlCol="0">
            <a:spAutoFit/>
          </a:bodyPr>
          <a:lstStyle/>
          <a:p>
            <a:r>
              <a:rPr lang="en" altLang="ja-JP" sz="1200" dirty="0"/>
              <a:t>Stack</a:t>
            </a:r>
            <a:endParaRPr lang="en-US" altLang="ja-JP" sz="1200" dirty="0"/>
          </a:p>
        </p:txBody>
      </p:sp>
      <p:sp>
        <p:nvSpPr>
          <p:cNvPr id="48" name="テキスト ボックス 47">
            <a:extLst>
              <a:ext uri="{FF2B5EF4-FFF2-40B4-BE49-F238E27FC236}">
                <a16:creationId xmlns:a16="http://schemas.microsoft.com/office/drawing/2014/main" id="{EC96A56B-11A1-F74B-ACC3-14B13AC74CA5}"/>
              </a:ext>
            </a:extLst>
          </p:cNvPr>
          <p:cNvSpPr txBox="1"/>
          <p:nvPr/>
        </p:nvSpPr>
        <p:spPr>
          <a:xfrm>
            <a:off x="8054734" y="4198432"/>
            <a:ext cx="739305" cy="276999"/>
          </a:xfrm>
          <a:prstGeom prst="rect">
            <a:avLst/>
          </a:prstGeom>
          <a:noFill/>
        </p:spPr>
        <p:txBody>
          <a:bodyPr wrap="none" rtlCol="0">
            <a:spAutoFit/>
          </a:bodyPr>
          <a:lstStyle/>
          <a:p>
            <a:r>
              <a:rPr lang="en-US" altLang="ja-JP" sz="1200" dirty="0">
                <a:solidFill>
                  <a:srgbClr val="000000"/>
                </a:solidFill>
                <a:ea typeface="MS PGothic" panose="020B0600070205080204" pitchFamily="34" charset="-128"/>
              </a:rPr>
              <a:t>Exhaust</a:t>
            </a:r>
            <a:endParaRPr lang="en-US" altLang="ja-JP" sz="2000" dirty="0"/>
          </a:p>
        </p:txBody>
      </p:sp>
      <p:sp>
        <p:nvSpPr>
          <p:cNvPr id="49" name="テキスト ボックス 48">
            <a:extLst>
              <a:ext uri="{FF2B5EF4-FFF2-40B4-BE49-F238E27FC236}">
                <a16:creationId xmlns:a16="http://schemas.microsoft.com/office/drawing/2014/main" id="{F660BC44-C9EB-B342-BAC1-75807DC2FF9F}"/>
              </a:ext>
            </a:extLst>
          </p:cNvPr>
          <p:cNvSpPr txBox="1"/>
          <p:nvPr/>
        </p:nvSpPr>
        <p:spPr>
          <a:xfrm>
            <a:off x="7496432" y="3084763"/>
            <a:ext cx="1909145" cy="523220"/>
          </a:xfrm>
          <a:prstGeom prst="rect">
            <a:avLst/>
          </a:prstGeom>
          <a:noFill/>
        </p:spPr>
        <p:txBody>
          <a:bodyPr wrap="square" rtlCol="0">
            <a:spAutoFit/>
          </a:bodyPr>
          <a:lstStyle/>
          <a:p>
            <a:r>
              <a:rPr lang="en-US" altLang="ja-JP" sz="1400" dirty="0">
                <a:solidFill>
                  <a:srgbClr val="000000"/>
                </a:solidFill>
                <a:latin typeface="+mn-lt"/>
                <a:ea typeface="MS PGothic" panose="020B0600070205080204" pitchFamily="34" charset="-128"/>
              </a:rPr>
              <a:t>Ac-225 extraction decayed from Ra-225</a:t>
            </a:r>
          </a:p>
        </p:txBody>
      </p:sp>
      <p:sp>
        <p:nvSpPr>
          <p:cNvPr id="50" name="角丸四角形 49">
            <a:extLst>
              <a:ext uri="{FF2B5EF4-FFF2-40B4-BE49-F238E27FC236}">
                <a16:creationId xmlns:a16="http://schemas.microsoft.com/office/drawing/2014/main" id="{DE903A51-CE32-9643-8DB4-68FED12DDB7B}"/>
              </a:ext>
            </a:extLst>
          </p:cNvPr>
          <p:cNvSpPr/>
          <p:nvPr/>
        </p:nvSpPr>
        <p:spPr bwMode="auto">
          <a:xfrm>
            <a:off x="279104" y="1117408"/>
            <a:ext cx="982926"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1" name="テキスト ボックス 50">
            <a:extLst>
              <a:ext uri="{FF2B5EF4-FFF2-40B4-BE49-F238E27FC236}">
                <a16:creationId xmlns:a16="http://schemas.microsoft.com/office/drawing/2014/main" id="{621434E7-AAC1-2041-99F0-671EA36A543B}"/>
              </a:ext>
            </a:extLst>
          </p:cNvPr>
          <p:cNvSpPr txBox="1"/>
          <p:nvPr/>
        </p:nvSpPr>
        <p:spPr>
          <a:xfrm>
            <a:off x="273524" y="1132659"/>
            <a:ext cx="962220" cy="738664"/>
          </a:xfrm>
          <a:prstGeom prst="rect">
            <a:avLst/>
          </a:prstGeom>
          <a:noFill/>
        </p:spPr>
        <p:txBody>
          <a:bodyPr wrap="square" rtlCol="0">
            <a:spAutoFit/>
          </a:bodyPr>
          <a:lstStyle/>
          <a:p>
            <a:r>
              <a:rPr lang="en-US" altLang="ja-JP" sz="1400" dirty="0"/>
              <a:t>Proton irradiation facility</a:t>
            </a:r>
          </a:p>
        </p:txBody>
      </p:sp>
      <p:cxnSp>
        <p:nvCxnSpPr>
          <p:cNvPr id="52" name="直線コネクタ 51">
            <a:extLst>
              <a:ext uri="{FF2B5EF4-FFF2-40B4-BE49-F238E27FC236}">
                <a16:creationId xmlns:a16="http://schemas.microsoft.com/office/drawing/2014/main" id="{7E9BE554-B742-464C-A87A-5F59FA824A86}"/>
              </a:ext>
            </a:extLst>
          </p:cNvPr>
          <p:cNvCxnSpPr>
            <a:cxnSpLocks/>
          </p:cNvCxnSpPr>
          <p:nvPr/>
        </p:nvCxnSpPr>
        <p:spPr bwMode="auto">
          <a:xfrm>
            <a:off x="1262030" y="1234043"/>
            <a:ext cx="114358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直線コネクタ 52">
            <a:extLst>
              <a:ext uri="{FF2B5EF4-FFF2-40B4-BE49-F238E27FC236}">
                <a16:creationId xmlns:a16="http://schemas.microsoft.com/office/drawing/2014/main" id="{3838FBB9-A093-D342-945F-A46703225FE1}"/>
              </a:ext>
            </a:extLst>
          </p:cNvPr>
          <p:cNvCxnSpPr>
            <a:cxnSpLocks/>
          </p:cNvCxnSpPr>
          <p:nvPr/>
        </p:nvCxnSpPr>
        <p:spPr bwMode="auto">
          <a:xfrm>
            <a:off x="1262030" y="1738099"/>
            <a:ext cx="114358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5" name="テキスト ボックス 54">
            <a:extLst>
              <a:ext uri="{FF2B5EF4-FFF2-40B4-BE49-F238E27FC236}">
                <a16:creationId xmlns:a16="http://schemas.microsoft.com/office/drawing/2014/main" id="{C99658A1-340A-DD44-8EBC-60FC0928FE49}"/>
              </a:ext>
            </a:extLst>
          </p:cNvPr>
          <p:cNvSpPr txBox="1"/>
          <p:nvPr/>
        </p:nvSpPr>
        <p:spPr>
          <a:xfrm>
            <a:off x="1081210" y="876046"/>
            <a:ext cx="1326004" cy="276999"/>
          </a:xfrm>
          <a:prstGeom prst="rect">
            <a:avLst/>
          </a:prstGeom>
          <a:noFill/>
        </p:spPr>
        <p:txBody>
          <a:bodyPr wrap="none" rtlCol="0">
            <a:spAutoFit/>
          </a:bodyPr>
          <a:lstStyle/>
          <a:p>
            <a:r>
              <a:rPr lang="en-US" altLang="ja-JP" sz="1200" dirty="0"/>
              <a:t>Under ground pit</a:t>
            </a:r>
          </a:p>
        </p:txBody>
      </p:sp>
      <p:sp>
        <p:nvSpPr>
          <p:cNvPr id="56" name="角丸四角形 55">
            <a:extLst>
              <a:ext uri="{FF2B5EF4-FFF2-40B4-BE49-F238E27FC236}">
                <a16:creationId xmlns:a16="http://schemas.microsoft.com/office/drawing/2014/main" id="{CCFDB825-9DAC-4844-826F-127B42F8C7D4}"/>
              </a:ext>
            </a:extLst>
          </p:cNvPr>
          <p:cNvSpPr/>
          <p:nvPr/>
        </p:nvSpPr>
        <p:spPr bwMode="auto">
          <a:xfrm>
            <a:off x="6333328" y="1092537"/>
            <a:ext cx="981411" cy="792088"/>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7" name="テキスト ボックス 56">
            <a:extLst>
              <a:ext uri="{FF2B5EF4-FFF2-40B4-BE49-F238E27FC236}">
                <a16:creationId xmlns:a16="http://schemas.microsoft.com/office/drawing/2014/main" id="{B668E161-2C9C-944F-97E6-D51996199FCB}"/>
              </a:ext>
            </a:extLst>
          </p:cNvPr>
          <p:cNvSpPr txBox="1"/>
          <p:nvPr/>
        </p:nvSpPr>
        <p:spPr>
          <a:xfrm>
            <a:off x="6358755" y="1227331"/>
            <a:ext cx="1015407" cy="523220"/>
          </a:xfrm>
          <a:prstGeom prst="rect">
            <a:avLst/>
          </a:prstGeom>
          <a:noFill/>
        </p:spPr>
        <p:txBody>
          <a:bodyPr wrap="square" rtlCol="0">
            <a:spAutoFit/>
          </a:bodyPr>
          <a:lstStyle/>
          <a:p>
            <a:r>
              <a:rPr lang="en-US" altLang="ja-JP" sz="1400" dirty="0">
                <a:solidFill>
                  <a:srgbClr val="000000"/>
                </a:solidFill>
                <a:latin typeface="+mn-lt"/>
                <a:ea typeface="MS PGothic" panose="020B0600070205080204" pitchFamily="34" charset="-128"/>
              </a:rPr>
              <a:t>Extraction of Ra</a:t>
            </a:r>
          </a:p>
        </p:txBody>
      </p:sp>
      <p:cxnSp>
        <p:nvCxnSpPr>
          <p:cNvPr id="58" name="直線矢印コネクタ 57">
            <a:extLst>
              <a:ext uri="{FF2B5EF4-FFF2-40B4-BE49-F238E27FC236}">
                <a16:creationId xmlns:a16="http://schemas.microsoft.com/office/drawing/2014/main" id="{CB8FFB48-AFCA-714F-8D9E-8C9D0076AEA5}"/>
              </a:ext>
            </a:extLst>
          </p:cNvPr>
          <p:cNvCxnSpPr>
            <a:cxnSpLocks/>
          </p:cNvCxnSpPr>
          <p:nvPr/>
        </p:nvCxnSpPr>
        <p:spPr bwMode="auto">
          <a:xfrm>
            <a:off x="5471388" y="1509812"/>
            <a:ext cx="802645" cy="359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 name="テキスト ボックス 58">
            <a:extLst>
              <a:ext uri="{FF2B5EF4-FFF2-40B4-BE49-F238E27FC236}">
                <a16:creationId xmlns:a16="http://schemas.microsoft.com/office/drawing/2014/main" id="{113697E2-D547-744B-8CF7-1E6E5A02EF6C}"/>
              </a:ext>
            </a:extLst>
          </p:cNvPr>
          <p:cNvSpPr txBox="1"/>
          <p:nvPr/>
        </p:nvSpPr>
        <p:spPr>
          <a:xfrm>
            <a:off x="7261709" y="1216305"/>
            <a:ext cx="976549" cy="276999"/>
          </a:xfrm>
          <a:prstGeom prst="rect">
            <a:avLst/>
          </a:prstGeom>
          <a:noFill/>
        </p:spPr>
        <p:txBody>
          <a:bodyPr wrap="none" rtlCol="0">
            <a:spAutoFit/>
          </a:bodyPr>
          <a:lstStyle/>
          <a:p>
            <a:r>
              <a:rPr lang="en-US" altLang="ja-JP" sz="1200" dirty="0">
                <a:solidFill>
                  <a:srgbClr val="000000"/>
                </a:solidFill>
                <a:latin typeface="MS PGothic" panose="020B0600070205080204" pitchFamily="34" charset="-128"/>
                <a:ea typeface="MS PGothic" panose="020B0600070205080204" pitchFamily="34" charset="-128"/>
              </a:rPr>
              <a:t>Ac-225, 227</a:t>
            </a:r>
            <a:endParaRPr lang="en-US" sz="1200" dirty="0"/>
          </a:p>
        </p:txBody>
      </p:sp>
      <p:sp>
        <p:nvSpPr>
          <p:cNvPr id="60" name="テキスト ボックス 59">
            <a:extLst>
              <a:ext uri="{FF2B5EF4-FFF2-40B4-BE49-F238E27FC236}">
                <a16:creationId xmlns:a16="http://schemas.microsoft.com/office/drawing/2014/main" id="{C68F018D-AFFE-5542-B1DE-FE2DC99749DF}"/>
              </a:ext>
            </a:extLst>
          </p:cNvPr>
          <p:cNvSpPr txBox="1"/>
          <p:nvPr/>
        </p:nvSpPr>
        <p:spPr>
          <a:xfrm>
            <a:off x="6532873" y="3045154"/>
            <a:ext cx="667170" cy="276999"/>
          </a:xfrm>
          <a:prstGeom prst="rect">
            <a:avLst/>
          </a:prstGeom>
          <a:noFill/>
        </p:spPr>
        <p:txBody>
          <a:bodyPr wrap="none" rtlCol="0">
            <a:spAutoFit/>
          </a:bodyPr>
          <a:lstStyle/>
          <a:p>
            <a:r>
              <a:rPr lang="en-US" altLang="ja-JP" sz="1200" dirty="0">
                <a:solidFill>
                  <a:srgbClr val="000000"/>
                </a:solidFill>
                <a:latin typeface="MS PGothic" panose="020B0600070205080204" pitchFamily="34" charset="-128"/>
                <a:ea typeface="MS PGothic" panose="020B0600070205080204" pitchFamily="34" charset="-128"/>
              </a:rPr>
              <a:t>Ac-225</a:t>
            </a:r>
            <a:endParaRPr lang="en-US" sz="1200" dirty="0"/>
          </a:p>
        </p:txBody>
      </p:sp>
      <p:cxnSp>
        <p:nvCxnSpPr>
          <p:cNvPr id="61" name="直線矢印コネクタ 60">
            <a:extLst>
              <a:ext uri="{FF2B5EF4-FFF2-40B4-BE49-F238E27FC236}">
                <a16:creationId xmlns:a16="http://schemas.microsoft.com/office/drawing/2014/main" id="{7ECD9B7D-4ACB-7F4C-92A0-4C4A9E0D274C}"/>
              </a:ext>
            </a:extLst>
          </p:cNvPr>
          <p:cNvCxnSpPr>
            <a:cxnSpLocks/>
            <a:stCxn id="49" idx="1"/>
            <a:endCxn id="30" idx="3"/>
          </p:cNvCxnSpPr>
          <p:nvPr/>
        </p:nvCxnSpPr>
        <p:spPr bwMode="auto">
          <a:xfrm flipH="1">
            <a:off x="6221082" y="3346373"/>
            <a:ext cx="127535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直線矢印コネクタ 61">
            <a:extLst>
              <a:ext uri="{FF2B5EF4-FFF2-40B4-BE49-F238E27FC236}">
                <a16:creationId xmlns:a16="http://schemas.microsoft.com/office/drawing/2014/main" id="{6656AB42-306C-F14C-80F8-D95DF423BF98}"/>
              </a:ext>
            </a:extLst>
          </p:cNvPr>
          <p:cNvCxnSpPr>
            <a:cxnSpLocks/>
          </p:cNvCxnSpPr>
          <p:nvPr/>
        </p:nvCxnSpPr>
        <p:spPr bwMode="auto">
          <a:xfrm>
            <a:off x="4966625" y="1884625"/>
            <a:ext cx="0" cy="45861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3" name="角丸四角形 62">
            <a:extLst>
              <a:ext uri="{FF2B5EF4-FFF2-40B4-BE49-F238E27FC236}">
                <a16:creationId xmlns:a16="http://schemas.microsoft.com/office/drawing/2014/main" id="{840AA78D-F8BD-F74E-948C-1A6BAB4D3D10}"/>
              </a:ext>
            </a:extLst>
          </p:cNvPr>
          <p:cNvSpPr/>
          <p:nvPr/>
        </p:nvSpPr>
        <p:spPr bwMode="auto">
          <a:xfrm>
            <a:off x="4357157" y="2337538"/>
            <a:ext cx="1161757" cy="508876"/>
          </a:xfrm>
          <a:prstGeom prst="round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4" name="テキスト ボックス 63">
            <a:extLst>
              <a:ext uri="{FF2B5EF4-FFF2-40B4-BE49-F238E27FC236}">
                <a16:creationId xmlns:a16="http://schemas.microsoft.com/office/drawing/2014/main" id="{34EAAF8C-10BC-F64A-92E4-542D4C07F5D8}"/>
              </a:ext>
            </a:extLst>
          </p:cNvPr>
          <p:cNvSpPr txBox="1"/>
          <p:nvPr/>
        </p:nvSpPr>
        <p:spPr>
          <a:xfrm>
            <a:off x="4449368" y="2323194"/>
            <a:ext cx="1126702" cy="523220"/>
          </a:xfrm>
          <a:prstGeom prst="rect">
            <a:avLst/>
          </a:prstGeom>
          <a:noFill/>
        </p:spPr>
        <p:txBody>
          <a:bodyPr wrap="square" rtlCol="0">
            <a:spAutoFit/>
          </a:bodyPr>
          <a:lstStyle/>
          <a:p>
            <a:r>
              <a:rPr lang="en" altLang="ja-JP" sz="1400" dirty="0">
                <a:solidFill>
                  <a:srgbClr val="000000"/>
                </a:solidFill>
                <a:latin typeface="+mj-lt"/>
                <a:ea typeface="MS PGothic" panose="020B0600070205080204" pitchFamily="34" charset="-128"/>
              </a:rPr>
              <a:t>Solidified and stored</a:t>
            </a:r>
            <a:endParaRPr lang="en-US" altLang="ja-JP" sz="1400" dirty="0">
              <a:solidFill>
                <a:srgbClr val="000000"/>
              </a:solidFill>
              <a:latin typeface="+mj-lt"/>
              <a:ea typeface="MS PGothic" panose="020B0600070205080204" pitchFamily="34" charset="-128"/>
            </a:endParaRPr>
          </a:p>
        </p:txBody>
      </p:sp>
      <p:sp>
        <p:nvSpPr>
          <p:cNvPr id="65" name="テキスト ボックス 64">
            <a:extLst>
              <a:ext uri="{FF2B5EF4-FFF2-40B4-BE49-F238E27FC236}">
                <a16:creationId xmlns:a16="http://schemas.microsoft.com/office/drawing/2014/main" id="{72F4D214-9362-1D44-B492-3BB9DB0F89C4}"/>
              </a:ext>
            </a:extLst>
          </p:cNvPr>
          <p:cNvSpPr txBox="1"/>
          <p:nvPr/>
        </p:nvSpPr>
        <p:spPr>
          <a:xfrm>
            <a:off x="5453769" y="1258321"/>
            <a:ext cx="852124" cy="461665"/>
          </a:xfrm>
          <a:prstGeom prst="rect">
            <a:avLst/>
          </a:prstGeom>
          <a:noFill/>
        </p:spPr>
        <p:txBody>
          <a:bodyPr wrap="square" rtlCol="0">
            <a:spAutoFit/>
          </a:bodyPr>
          <a:lstStyle/>
          <a:p>
            <a:r>
              <a:rPr lang="en" altLang="ja-JP" sz="1200" dirty="0"/>
              <a:t>Dissolved solution</a:t>
            </a:r>
            <a:endParaRPr lang="en-US" sz="1200" dirty="0"/>
          </a:p>
        </p:txBody>
      </p:sp>
      <p:sp>
        <p:nvSpPr>
          <p:cNvPr id="66" name="テキスト ボックス 65">
            <a:extLst>
              <a:ext uri="{FF2B5EF4-FFF2-40B4-BE49-F238E27FC236}">
                <a16:creationId xmlns:a16="http://schemas.microsoft.com/office/drawing/2014/main" id="{CB25DD9D-4A3E-CD45-8F02-0C22494DEF45}"/>
              </a:ext>
            </a:extLst>
          </p:cNvPr>
          <p:cNvSpPr txBox="1"/>
          <p:nvPr/>
        </p:nvSpPr>
        <p:spPr>
          <a:xfrm>
            <a:off x="4755596" y="578531"/>
            <a:ext cx="1806905" cy="338554"/>
          </a:xfrm>
          <a:prstGeom prst="rect">
            <a:avLst/>
          </a:prstGeom>
          <a:solidFill>
            <a:schemeClr val="bg1"/>
          </a:solidFill>
        </p:spPr>
        <p:txBody>
          <a:bodyPr wrap="none" rtlCol="0">
            <a:spAutoFit/>
          </a:bodyPr>
          <a:lstStyle/>
          <a:p>
            <a:r>
              <a:rPr lang="en-US" altLang="ja-JP" sz="1600" b="1" u="sng" dirty="0">
                <a:ea typeface="MS PGothic" panose="020B0600070205080204" pitchFamily="34" charset="-128"/>
              </a:rPr>
              <a:t>α-</a:t>
            </a:r>
            <a:r>
              <a:rPr lang="en-US" altLang="ja-JP" sz="1600" b="1" u="sng" dirty="0" err="1">
                <a:ea typeface="MS PGothic" panose="020B0600070205080204" pitchFamily="34" charset="-128"/>
              </a:rPr>
              <a:t>γ</a:t>
            </a:r>
            <a:r>
              <a:rPr lang="en-US" altLang="ja-JP" sz="1600" b="1" u="sng" dirty="0">
                <a:ea typeface="MS PGothic" panose="020B0600070205080204" pitchFamily="34" charset="-128"/>
              </a:rPr>
              <a:t> </a:t>
            </a:r>
            <a:r>
              <a:rPr lang="en" altLang="ja-JP" sz="1600" b="1" u="sng" dirty="0">
                <a:ea typeface="MS PGothic" panose="020B0600070205080204" pitchFamily="34" charset="-128"/>
              </a:rPr>
              <a:t>concrete cell</a:t>
            </a:r>
            <a:endParaRPr lang="en-US" altLang="ja-JP" sz="1600" b="1" u="sng" dirty="0">
              <a:latin typeface="+mj-lt"/>
            </a:endParaRPr>
          </a:p>
        </p:txBody>
      </p:sp>
      <p:pic>
        <p:nvPicPr>
          <p:cNvPr id="67" name="図 66">
            <a:extLst>
              <a:ext uri="{FF2B5EF4-FFF2-40B4-BE49-F238E27FC236}">
                <a16:creationId xmlns:a16="http://schemas.microsoft.com/office/drawing/2014/main" id="{1F6E6FA3-C16E-9847-A5ED-C939EF58E3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 y="3958864"/>
            <a:ext cx="5050977" cy="2755078"/>
          </a:xfrm>
          <a:prstGeom prst="rect">
            <a:avLst/>
          </a:prstGeom>
        </p:spPr>
      </p:pic>
      <p:sp>
        <p:nvSpPr>
          <p:cNvPr id="2" name="テキスト ボックス 1">
            <a:extLst>
              <a:ext uri="{FF2B5EF4-FFF2-40B4-BE49-F238E27FC236}">
                <a16:creationId xmlns:a16="http://schemas.microsoft.com/office/drawing/2014/main" id="{1663A831-67A0-4A46-8F78-2E0E0BD3A0A5}"/>
              </a:ext>
            </a:extLst>
          </p:cNvPr>
          <p:cNvSpPr txBox="1"/>
          <p:nvPr/>
        </p:nvSpPr>
        <p:spPr>
          <a:xfrm>
            <a:off x="5325659" y="5841601"/>
            <a:ext cx="4511810" cy="646331"/>
          </a:xfrm>
          <a:prstGeom prst="rect">
            <a:avLst/>
          </a:prstGeom>
          <a:noFill/>
        </p:spPr>
        <p:txBody>
          <a:bodyPr wrap="square" rtlCol="0">
            <a:spAutoFit/>
          </a:bodyPr>
          <a:lstStyle/>
          <a:p>
            <a:r>
              <a:rPr lang="en-US" altLang="ja-JP" sz="1200" dirty="0"/>
              <a:t>A. K. H. Robertson, </a:t>
            </a:r>
            <a:r>
              <a:rPr lang="en-US" altLang="ja-JP" sz="1200" dirty="0" err="1"/>
              <a:t>et.al</a:t>
            </a:r>
            <a:r>
              <a:rPr lang="en-US" altLang="ja-JP" sz="1200" dirty="0"/>
              <a:t>., “</a:t>
            </a:r>
            <a:r>
              <a:rPr lang="en-US" altLang="ja-JP" sz="1200" baseline="30000" dirty="0"/>
              <a:t>232</a:t>
            </a:r>
            <a:r>
              <a:rPr lang="en-US" altLang="ja-JP" sz="1200" dirty="0"/>
              <a:t>Th-spallation-produced </a:t>
            </a:r>
            <a:r>
              <a:rPr lang="en-US" altLang="ja-JP" sz="1200" baseline="30000" dirty="0"/>
              <a:t>225</a:t>
            </a:r>
            <a:r>
              <a:rPr lang="en-US" altLang="ja-JP" sz="1200" dirty="0"/>
              <a:t>Ac with reduced </a:t>
            </a:r>
            <a:r>
              <a:rPr lang="en-US" altLang="ja-JP" sz="1200" baseline="30000" dirty="0"/>
              <a:t>227</a:t>
            </a:r>
            <a:r>
              <a:rPr lang="en-US" altLang="ja-JP" sz="1200" dirty="0"/>
              <a:t>Ac content”, </a:t>
            </a:r>
            <a:r>
              <a:rPr lang="en-US" altLang="ja-JP" sz="1200" dirty="0" err="1"/>
              <a:t>Inorg</a:t>
            </a:r>
            <a:r>
              <a:rPr lang="en-US" altLang="ja-JP" sz="1200" dirty="0"/>
              <a:t>. Chem. 2020, Vol. 59, No. 17, 12156−12165. DOI:10.1021/acs.inorgchem.0c01081</a:t>
            </a:r>
            <a:endParaRPr kumimoji="1" lang="ja-JP" altLang="en-US" sz="1200"/>
          </a:p>
        </p:txBody>
      </p:sp>
      <p:sp>
        <p:nvSpPr>
          <p:cNvPr id="5" name="テキスト ボックス 4">
            <a:extLst>
              <a:ext uri="{FF2B5EF4-FFF2-40B4-BE49-F238E27FC236}">
                <a16:creationId xmlns:a16="http://schemas.microsoft.com/office/drawing/2014/main" id="{411A822F-3682-7FFF-E650-F00F2BF0D81D}"/>
              </a:ext>
            </a:extLst>
          </p:cNvPr>
          <p:cNvSpPr txBox="1"/>
          <p:nvPr/>
        </p:nvSpPr>
        <p:spPr>
          <a:xfrm>
            <a:off x="6493680" y="3391906"/>
            <a:ext cx="821059" cy="338554"/>
          </a:xfrm>
          <a:prstGeom prst="rect">
            <a:avLst/>
          </a:prstGeom>
          <a:solidFill>
            <a:srgbClr val="F7FFCA"/>
          </a:solidFill>
          <a:ln>
            <a:solidFill>
              <a:srgbClr val="002060"/>
            </a:solidFill>
          </a:ln>
        </p:spPr>
        <p:txBody>
          <a:bodyPr wrap="none" rtlCol="0">
            <a:spAutoFit/>
          </a:bodyPr>
          <a:lstStyle/>
          <a:p>
            <a:r>
              <a:rPr kumimoji="1" lang="en-US" altLang="ja-JP" sz="1600" dirty="0"/>
              <a:t>Milking</a:t>
            </a:r>
            <a:endParaRPr kumimoji="1" lang="ja-JP" altLang="en-US" sz="1600"/>
          </a:p>
        </p:txBody>
      </p:sp>
    </p:spTree>
    <p:extLst>
      <p:ext uri="{BB962C8B-B14F-4D97-AF65-F5344CB8AC3E}">
        <p14:creationId xmlns:p14="http://schemas.microsoft.com/office/powerpoint/2010/main" val="28301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スライド番号プレースホルダー 5"/>
          <p:cNvSpPr>
            <a:spLocks noGrp="1"/>
          </p:cNvSpPr>
          <p:nvPr>
            <p:ph type="sldNum" sz="quarter" idx="12"/>
          </p:nvPr>
        </p:nvSpPr>
        <p:spPr>
          <a:xfrm>
            <a:off x="9013502" y="6597352"/>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19244EF-F4F7-4C4B-8B2B-E40783858F6B}" type="slidenum">
              <a:rPr lang="en-US" altLang="ja-JP" sz="1200"/>
              <a:pPr/>
              <a:t>13</a:t>
            </a:fld>
            <a:endParaRPr lang="en-US" altLang="ja-JP" sz="1200" dirty="0"/>
          </a:p>
        </p:txBody>
      </p:sp>
      <p:sp>
        <p:nvSpPr>
          <p:cNvPr id="22532" name="Rectangle 2"/>
          <p:cNvSpPr>
            <a:spLocks noGrp="1" noChangeArrowheads="1"/>
          </p:cNvSpPr>
          <p:nvPr>
            <p:ph type="ctrTitle"/>
          </p:nvPr>
        </p:nvSpPr>
        <p:spPr>
          <a:xfrm>
            <a:off x="947840" y="38706"/>
            <a:ext cx="7805981" cy="547223"/>
          </a:xfrm>
        </p:spPr>
        <p:txBody>
          <a:bodyPr/>
          <a:lstStyle/>
          <a:p>
            <a:r>
              <a:rPr lang="en-US" altLang="ja-JP" sz="2400" b="1" dirty="0">
                <a:ea typeface="MS PGothic" panose="020B0600070205080204" pitchFamily="34" charset="-128"/>
                <a:cs typeface="Arial" panose="020B0604020202020204" pitchFamily="34" charset="0"/>
              </a:rPr>
              <a:t>The equipment required for post irradiation testing</a:t>
            </a:r>
            <a:endParaRPr lang="en-US" altLang="ja-JP" sz="2400" b="1" dirty="0">
              <a:latin typeface="MS PGothic" panose="020B0600070205080204" pitchFamily="34" charset="-128"/>
              <a:ea typeface="MS PGothic" panose="020B0600070205080204" pitchFamily="34" charset="-128"/>
            </a:endParaRPr>
          </a:p>
        </p:txBody>
      </p:sp>
      <p:sp>
        <p:nvSpPr>
          <p:cNvPr id="2" name="日付プレースホルダー 1"/>
          <p:cNvSpPr>
            <a:spLocks noGrp="1"/>
          </p:cNvSpPr>
          <p:nvPr>
            <p:ph type="dt" sz="half" idx="10"/>
          </p:nvPr>
        </p:nvSpPr>
        <p:spPr/>
        <p:txBody>
          <a:bodyPr/>
          <a:lstStyle/>
          <a:p>
            <a:pPr>
              <a:defRPr/>
            </a:pPr>
            <a:r>
              <a:rPr lang="en-US" altLang="ja-JP"/>
              <a:t>2024/11/1</a:t>
            </a:r>
            <a:endParaRPr lang="en-US" altLang="ja-JP" dirty="0"/>
          </a:p>
        </p:txBody>
      </p:sp>
      <p:sp>
        <p:nvSpPr>
          <p:cNvPr id="3" name="フッター プレースホルダー 2">
            <a:extLst>
              <a:ext uri="{FF2B5EF4-FFF2-40B4-BE49-F238E27FC236}">
                <a16:creationId xmlns:a16="http://schemas.microsoft.com/office/drawing/2014/main" id="{BEB2C696-7D16-B641-BB87-9693F1A68F46}"/>
              </a:ext>
            </a:extLst>
          </p:cNvPr>
          <p:cNvSpPr>
            <a:spLocks noGrp="1"/>
          </p:cNvSpPr>
          <p:nvPr>
            <p:ph type="ftr" sz="quarter" idx="11"/>
          </p:nvPr>
        </p:nvSpPr>
        <p:spPr/>
        <p:txBody>
          <a:bodyPr/>
          <a:lstStyle/>
          <a:p>
            <a:pPr>
              <a:defRPr/>
            </a:pPr>
            <a:r>
              <a:rPr lang="en" altLang="ja-JP"/>
              <a:t>IWSMT-16 / Abingdon, UK </a:t>
            </a:r>
            <a:endParaRPr lang="en-US" altLang="ja-JP"/>
          </a:p>
        </p:txBody>
      </p:sp>
      <p:pic>
        <p:nvPicPr>
          <p:cNvPr id="27" name="図 26" descr="official_logo_lr.png">
            <a:extLst>
              <a:ext uri="{FF2B5EF4-FFF2-40B4-BE49-F238E27FC236}">
                <a16:creationId xmlns:a16="http://schemas.microsoft.com/office/drawing/2014/main" id="{0296017B-F412-E64A-ABDB-0C004EFE4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28" name="図形グループ 16">
            <a:extLst>
              <a:ext uri="{FF2B5EF4-FFF2-40B4-BE49-F238E27FC236}">
                <a16:creationId xmlns:a16="http://schemas.microsoft.com/office/drawing/2014/main" id="{53396875-95BC-5946-998F-52D5FEA00AB1}"/>
              </a:ext>
            </a:extLst>
          </p:cNvPr>
          <p:cNvGrpSpPr/>
          <p:nvPr/>
        </p:nvGrpSpPr>
        <p:grpSpPr>
          <a:xfrm>
            <a:off x="8643422" y="64068"/>
            <a:ext cx="1111124" cy="419760"/>
            <a:chOff x="2005013" y="2300460"/>
            <a:chExt cx="4464098" cy="1651000"/>
          </a:xfrm>
        </p:grpSpPr>
        <p:pic>
          <p:nvPicPr>
            <p:cNvPr id="29" name="図 28" descr="マークカラー透過.png">
              <a:extLst>
                <a:ext uri="{FF2B5EF4-FFF2-40B4-BE49-F238E27FC236}">
                  <a16:creationId xmlns:a16="http://schemas.microsoft.com/office/drawing/2014/main" id="{6CEC7E5F-A3D1-0B4E-BE84-98A33F93E3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30" name="図 29" descr="ロゴＢ緑.gif">
              <a:extLst>
                <a:ext uri="{FF2B5EF4-FFF2-40B4-BE49-F238E27FC236}">
                  <a16:creationId xmlns:a16="http://schemas.microsoft.com/office/drawing/2014/main" id="{3D0605E2-0261-D149-8C06-9FA82E8A30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2" name="テキスト ボックス 11">
            <a:extLst>
              <a:ext uri="{FF2B5EF4-FFF2-40B4-BE49-F238E27FC236}">
                <a16:creationId xmlns:a16="http://schemas.microsoft.com/office/drawing/2014/main" id="{4A014CA7-BD05-5A4A-A1A8-68EFDD15F154}"/>
              </a:ext>
            </a:extLst>
          </p:cNvPr>
          <p:cNvSpPr txBox="1"/>
          <p:nvPr/>
        </p:nvSpPr>
        <p:spPr>
          <a:xfrm>
            <a:off x="208677" y="595915"/>
            <a:ext cx="4724370" cy="338554"/>
          </a:xfrm>
          <a:prstGeom prst="rect">
            <a:avLst/>
          </a:prstGeom>
          <a:noFill/>
        </p:spPr>
        <p:txBody>
          <a:bodyPr wrap="none" rtlCol="0">
            <a:spAutoFit/>
          </a:bodyPr>
          <a:lstStyle/>
          <a:p>
            <a:r>
              <a:rPr lang="en" altLang="ja-JP" sz="1600" dirty="0">
                <a:solidFill>
                  <a:srgbClr val="FF0000"/>
                </a:solidFill>
                <a:latin typeface="+mn-lt"/>
                <a:ea typeface="MS PGothic" panose="020B0600070205080204" pitchFamily="34" charset="-128"/>
              </a:rPr>
              <a:t>The equipment required for post irradiation testing</a:t>
            </a:r>
            <a:endParaRPr lang="ja-JP" altLang="ja-JP" sz="1600">
              <a:solidFill>
                <a:srgbClr val="FF0000"/>
              </a:solidFill>
              <a:latin typeface="+mn-lt"/>
              <a:ea typeface="MS PGothic" panose="020B0600070205080204" pitchFamily="34" charset="-128"/>
            </a:endParaRPr>
          </a:p>
        </p:txBody>
      </p:sp>
      <p:sp>
        <p:nvSpPr>
          <p:cNvPr id="13" name="テキスト ボックス 12">
            <a:extLst>
              <a:ext uri="{FF2B5EF4-FFF2-40B4-BE49-F238E27FC236}">
                <a16:creationId xmlns:a16="http://schemas.microsoft.com/office/drawing/2014/main" id="{23F17991-2FF7-0B43-A9C7-99771FB1F766}"/>
              </a:ext>
            </a:extLst>
          </p:cNvPr>
          <p:cNvSpPr txBox="1"/>
          <p:nvPr/>
        </p:nvSpPr>
        <p:spPr>
          <a:xfrm>
            <a:off x="229000" y="5322694"/>
            <a:ext cx="6389763" cy="338554"/>
          </a:xfrm>
          <a:prstGeom prst="rect">
            <a:avLst/>
          </a:prstGeom>
          <a:noFill/>
        </p:spPr>
        <p:txBody>
          <a:bodyPr wrap="none" rtlCol="0">
            <a:spAutoFit/>
          </a:bodyPr>
          <a:lstStyle/>
          <a:p>
            <a:r>
              <a:rPr lang="en-US" altLang="ja-JP" sz="1600" dirty="0">
                <a:solidFill>
                  <a:srgbClr val="FF0000"/>
                </a:solidFill>
                <a:latin typeface="+mn-lt"/>
                <a:ea typeface="MS PGothic" panose="020B0600070205080204" pitchFamily="34" charset="-128"/>
              </a:rPr>
              <a:t>The equipment required for the separation and purification of Ac-225</a:t>
            </a:r>
            <a:endParaRPr lang="ja-JP" altLang="ja-JP" sz="1600">
              <a:solidFill>
                <a:srgbClr val="FF0000"/>
              </a:solidFill>
              <a:latin typeface="+mn-lt"/>
              <a:ea typeface="MS PGothic" panose="020B0600070205080204" pitchFamily="34" charset="-128"/>
            </a:endParaRPr>
          </a:p>
        </p:txBody>
      </p:sp>
      <p:graphicFrame>
        <p:nvGraphicFramePr>
          <p:cNvPr id="4" name="表 3">
            <a:extLst>
              <a:ext uri="{FF2B5EF4-FFF2-40B4-BE49-F238E27FC236}">
                <a16:creationId xmlns:a16="http://schemas.microsoft.com/office/drawing/2014/main" id="{F11D3FB7-0D2C-EF4D-9F15-D86611A402C8}"/>
              </a:ext>
            </a:extLst>
          </p:cNvPr>
          <p:cNvGraphicFramePr>
            <a:graphicFrameLocks noGrp="1"/>
          </p:cNvGraphicFramePr>
          <p:nvPr>
            <p:extLst>
              <p:ext uri="{D42A27DB-BD31-4B8C-83A1-F6EECF244321}">
                <p14:modId xmlns:p14="http://schemas.microsoft.com/office/powerpoint/2010/main" val="2923403745"/>
              </p:ext>
            </p:extLst>
          </p:nvPr>
        </p:nvGraphicFramePr>
        <p:xfrm>
          <a:off x="208677" y="930764"/>
          <a:ext cx="7992888" cy="4310920"/>
        </p:xfrm>
        <a:graphic>
          <a:graphicData uri="http://schemas.openxmlformats.org/drawingml/2006/table">
            <a:tbl>
              <a:tblPr firstRow="1" bandRow="1">
                <a:tableStyleId>{5C22544A-7EE6-4342-B048-85BDC9FD1C3A}</a:tableStyleId>
              </a:tblPr>
              <a:tblGrid>
                <a:gridCol w="3734860">
                  <a:extLst>
                    <a:ext uri="{9D8B030D-6E8A-4147-A177-3AD203B41FA5}">
                      <a16:colId xmlns:a16="http://schemas.microsoft.com/office/drawing/2014/main" val="931251692"/>
                    </a:ext>
                  </a:extLst>
                </a:gridCol>
                <a:gridCol w="3026525">
                  <a:extLst>
                    <a:ext uri="{9D8B030D-6E8A-4147-A177-3AD203B41FA5}">
                      <a16:colId xmlns:a16="http://schemas.microsoft.com/office/drawing/2014/main" val="2196050960"/>
                    </a:ext>
                  </a:extLst>
                </a:gridCol>
                <a:gridCol w="1231503">
                  <a:extLst>
                    <a:ext uri="{9D8B030D-6E8A-4147-A177-3AD203B41FA5}">
                      <a16:colId xmlns:a16="http://schemas.microsoft.com/office/drawing/2014/main" val="1470994913"/>
                    </a:ext>
                  </a:extLst>
                </a:gridCol>
              </a:tblGrid>
              <a:tr h="32746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 altLang="ja-JP" sz="1400" dirty="0">
                          <a:solidFill>
                            <a:schemeClr val="tx1"/>
                          </a:solidFill>
                          <a:latin typeface="+mn-lt"/>
                        </a:rPr>
                        <a:t>Test items</a:t>
                      </a:r>
                      <a:endParaRPr kumimoji="1" lang="ja-JP" altLang="en-US" sz="1400">
                        <a:solidFill>
                          <a:schemeClr val="tx1"/>
                        </a:solidFill>
                        <a:latin typeface="+mn-lt"/>
                      </a:endParaRPr>
                    </a:p>
                  </a:txBody>
                  <a:tcPr/>
                </a:tc>
                <a:tc>
                  <a:txBody>
                    <a:bodyPr/>
                    <a:lstStyle/>
                    <a:p>
                      <a:pPr algn="ctr"/>
                      <a:r>
                        <a:rPr kumimoji="1" lang="en-US" altLang="ja-JP" sz="1400" dirty="0">
                          <a:solidFill>
                            <a:schemeClr val="tx1"/>
                          </a:solidFill>
                          <a:latin typeface="+mn-lt"/>
                        </a:rPr>
                        <a:t>Type of cells, lab, etc.</a:t>
                      </a:r>
                      <a:endParaRPr kumimoji="1" lang="ja-JP" altLang="en-US" sz="1400">
                        <a:solidFill>
                          <a:schemeClr val="tx1"/>
                        </a:solidFill>
                        <a:latin typeface="+mn-lt"/>
                      </a:endParaRPr>
                    </a:p>
                  </a:txBody>
                  <a:tcPr/>
                </a:tc>
                <a:tc>
                  <a:txBody>
                    <a:bodyPr/>
                    <a:lstStyle/>
                    <a:p>
                      <a:pPr algn="ctr"/>
                      <a:r>
                        <a:rPr kumimoji="1" lang="en-US" altLang="ja-JP" sz="1400" dirty="0">
                          <a:solidFill>
                            <a:schemeClr val="tx1"/>
                          </a:solidFill>
                          <a:latin typeface="+mn-lt"/>
                        </a:rPr>
                        <a:t>Number</a:t>
                      </a:r>
                      <a:endParaRPr kumimoji="1" lang="ja-JP" altLang="en-US" sz="1400">
                        <a:solidFill>
                          <a:schemeClr val="tx1"/>
                        </a:solidFill>
                        <a:latin typeface="+mn-lt"/>
                      </a:endParaRPr>
                    </a:p>
                  </a:txBody>
                  <a:tcPr/>
                </a:tc>
                <a:extLst>
                  <a:ext uri="{0D108BD9-81ED-4DB2-BD59-A6C34878D82A}">
                    <a16:rowId xmlns:a16="http://schemas.microsoft.com/office/drawing/2014/main" val="3555740933"/>
                  </a:ext>
                </a:extLst>
              </a:tr>
              <a:tr h="327460">
                <a:tc>
                  <a:txBody>
                    <a:bodyPr/>
                    <a:lstStyle/>
                    <a:p>
                      <a:r>
                        <a:rPr lang="en" altLang="ja-JP" sz="1400" dirty="0">
                          <a:latin typeface="+mn-lt"/>
                          <a:ea typeface="MS PGothic" panose="020B0600070205080204" pitchFamily="34" charset="-128"/>
                        </a:rPr>
                        <a:t>Receiving and </a:t>
                      </a:r>
                      <a:r>
                        <a:rPr lang="en" altLang="ja-JP" sz="1400" dirty="0">
                          <a:ea typeface="MS PGothic" panose="020B0600070205080204" pitchFamily="34" charset="-128"/>
                        </a:rPr>
                        <a:t>storage</a:t>
                      </a:r>
                      <a:r>
                        <a:rPr lang="en" altLang="ja-JP" sz="1400" dirty="0">
                          <a:latin typeface="+mn-lt"/>
                          <a:ea typeface="MS PGothic" panose="020B0600070205080204" pitchFamily="34" charset="-128"/>
                        </a:rPr>
                        <a:t> specimens</a:t>
                      </a:r>
                      <a:endParaRPr kumimoji="1" lang="ja-JP" altLang="en-US" sz="1400">
                        <a:latin typeface="+mn-lt"/>
                      </a:endParaRPr>
                    </a:p>
                  </a:txBody>
                  <a:tcPr anchor="ctr">
                    <a:solidFill>
                      <a:schemeClr val="bg1">
                        <a:lumMod val="85000"/>
                      </a:schemeClr>
                    </a:solidFill>
                  </a:tcPr>
                </a:tc>
                <a:tc>
                  <a:txBody>
                    <a:bodyPr/>
                    <a:lstStyle/>
                    <a:p>
                      <a:r>
                        <a:rPr lang="en-US" altLang="ja-JP" sz="1400" dirty="0">
                          <a:latin typeface="+mn-lt"/>
                          <a:ea typeface="MS PGothic" panose="020B0600070205080204" pitchFamily="34" charset="-128"/>
                        </a:rPr>
                        <a:t>β-</a:t>
                      </a:r>
                      <a:r>
                        <a:rPr lang="en-US" altLang="ja-JP" sz="1400" dirty="0" err="1">
                          <a:latin typeface="+mn-lt"/>
                          <a:ea typeface="MS PGothic" panose="020B0600070205080204" pitchFamily="34" charset="-128"/>
                        </a:rPr>
                        <a:t>γ</a:t>
                      </a:r>
                      <a:r>
                        <a:rPr lang="en-US" altLang="ja-JP" sz="1400" dirty="0">
                          <a:latin typeface="+mn-lt"/>
                          <a:ea typeface="MS PGothic" panose="020B0600070205080204" pitchFamily="34" charset="-128"/>
                        </a:rPr>
                        <a:t> </a:t>
                      </a:r>
                      <a:r>
                        <a:rPr lang="en" altLang="ja-JP" sz="1400" dirty="0">
                          <a:latin typeface="+mn-lt"/>
                          <a:ea typeface="MS PGothic" panose="020B0600070205080204" pitchFamily="34" charset="-128"/>
                        </a:rPr>
                        <a:t>concrete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120</a:t>
                      </a:r>
                      <a:r>
                        <a:rPr lang="ja-JP" altLang="en-US" sz="1400">
                          <a:latin typeface="+mn-lt"/>
                          <a:ea typeface="MS PGothic" panose="020B0600070205080204" pitchFamily="34" charset="-128"/>
                        </a:rPr>
                        <a:t>ｃｍ）</a:t>
                      </a:r>
                      <a:endParaRPr kumimoji="1" lang="ja-JP" altLang="en-US" sz="1400">
                        <a:latin typeface="+mn-lt"/>
                      </a:endParaRPr>
                    </a:p>
                  </a:txBody>
                  <a:tcPr anchor="ctr">
                    <a:solidFill>
                      <a:schemeClr val="bg1">
                        <a:lumMod val="85000"/>
                      </a:schemeClr>
                    </a:solidFill>
                  </a:tcP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solidFill>
                      <a:schemeClr val="bg1">
                        <a:lumMod val="85000"/>
                      </a:schemeClr>
                    </a:solidFill>
                  </a:tcPr>
                </a:tc>
                <a:extLst>
                  <a:ext uri="{0D108BD9-81ED-4DB2-BD59-A6C34878D82A}">
                    <a16:rowId xmlns:a16="http://schemas.microsoft.com/office/drawing/2014/main" val="695512694"/>
                  </a:ext>
                </a:extLst>
              </a:tr>
              <a:tr h="327460">
                <a:tc>
                  <a:txBody>
                    <a:bodyPr/>
                    <a:lstStyle/>
                    <a:p>
                      <a:r>
                        <a:rPr lang="en" altLang="ja-JP" sz="1400" dirty="0">
                          <a:latin typeface="+mn-lt"/>
                          <a:ea typeface="MS PGothic" panose="020B0600070205080204" pitchFamily="34" charset="-128"/>
                        </a:rPr>
                        <a:t>Mechanical strength testing</a:t>
                      </a:r>
                      <a:endParaRPr kumimoji="1" lang="ja-JP" altLang="en-US" sz="1400">
                        <a:latin typeface="+mn-lt"/>
                      </a:endParaRPr>
                    </a:p>
                  </a:txBody>
                  <a:tcPr anchor="ctr">
                    <a:solidFill>
                      <a:schemeClr val="bg1">
                        <a:lumMod val="85000"/>
                      </a:schemeClr>
                    </a:solidFill>
                  </a:tcPr>
                </a:tc>
                <a:tc>
                  <a:txBody>
                    <a:bodyPr/>
                    <a:lstStyle/>
                    <a:p>
                      <a:r>
                        <a:rPr lang="en-US" altLang="ja-JP" sz="1400" dirty="0">
                          <a:latin typeface="+mn-lt"/>
                          <a:ea typeface="MS PGothic" panose="020B0600070205080204" pitchFamily="34" charset="-128"/>
                        </a:rPr>
                        <a:t>β-</a:t>
                      </a:r>
                      <a:r>
                        <a:rPr lang="en-US" altLang="ja-JP" sz="1400" dirty="0" err="1">
                          <a:latin typeface="+mn-lt"/>
                          <a:ea typeface="MS PGothic" panose="020B0600070205080204" pitchFamily="34" charset="-128"/>
                        </a:rPr>
                        <a:t>γ</a:t>
                      </a:r>
                      <a:r>
                        <a:rPr lang="en-US" altLang="ja-JP" sz="1400" dirty="0">
                          <a:latin typeface="+mn-lt"/>
                          <a:ea typeface="MS PGothic" panose="020B0600070205080204" pitchFamily="34" charset="-128"/>
                        </a:rPr>
                        <a:t> </a:t>
                      </a:r>
                      <a:r>
                        <a:rPr lang="en" altLang="ja-JP" sz="1400" dirty="0">
                          <a:latin typeface="+mn-lt"/>
                          <a:ea typeface="MS PGothic" panose="020B0600070205080204" pitchFamily="34" charset="-128"/>
                        </a:rPr>
                        <a:t>concrete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90</a:t>
                      </a:r>
                      <a:r>
                        <a:rPr lang="ja-JP" altLang="en-US" sz="1400">
                          <a:latin typeface="+mn-lt"/>
                          <a:ea typeface="MS PGothic" panose="020B0600070205080204" pitchFamily="34" charset="-128"/>
                        </a:rPr>
                        <a:t>ｃｍ）</a:t>
                      </a:r>
                      <a:endParaRPr kumimoji="1" lang="ja-JP" altLang="en-US" sz="1400">
                        <a:latin typeface="+mn-lt"/>
                      </a:endParaRPr>
                    </a:p>
                  </a:txBody>
                  <a:tcPr anchor="ctr">
                    <a:solidFill>
                      <a:schemeClr val="bg1">
                        <a:lumMod val="85000"/>
                      </a:schemeClr>
                    </a:solidFill>
                  </a:tcPr>
                </a:tc>
                <a:tc>
                  <a:txBody>
                    <a:bodyPr/>
                    <a:lstStyle/>
                    <a:p>
                      <a:pPr algn="ctr"/>
                      <a:r>
                        <a:rPr lang="en-US" altLang="ja-JP" sz="1400" dirty="0">
                          <a:latin typeface="+mn-lt"/>
                          <a:ea typeface="MS PGothic" panose="020B0600070205080204" pitchFamily="34" charset="-128"/>
                        </a:rPr>
                        <a:t>4</a:t>
                      </a:r>
                      <a:endParaRPr kumimoji="1" lang="ja-JP" altLang="en-US" sz="1400">
                        <a:latin typeface="+mn-lt"/>
                      </a:endParaRPr>
                    </a:p>
                  </a:txBody>
                  <a:tcPr anchor="ctr">
                    <a:solidFill>
                      <a:schemeClr val="bg1">
                        <a:lumMod val="85000"/>
                      </a:schemeClr>
                    </a:solidFill>
                  </a:tcPr>
                </a:tc>
                <a:extLst>
                  <a:ext uri="{0D108BD9-81ED-4DB2-BD59-A6C34878D82A}">
                    <a16:rowId xmlns:a16="http://schemas.microsoft.com/office/drawing/2014/main" val="154607107"/>
                  </a:ext>
                </a:extLst>
              </a:tr>
              <a:tr h="327460">
                <a:tc>
                  <a:txBody>
                    <a:bodyPr/>
                    <a:lstStyle/>
                    <a:p>
                      <a:r>
                        <a:rPr lang="en" altLang="ja-JP" sz="1400" dirty="0">
                          <a:latin typeface="+mn-lt"/>
                          <a:ea typeface="MS PGothic" panose="020B0600070205080204" pitchFamily="34" charset="-128"/>
                        </a:rPr>
                        <a:t>Specimen processing</a:t>
                      </a:r>
                      <a:endParaRPr kumimoji="1" lang="ja-JP" altLang="en-US" sz="1400">
                        <a:latin typeface="+mn-lt"/>
                      </a:endParaRPr>
                    </a:p>
                  </a:txBody>
                  <a:tcPr anchor="ctr">
                    <a:solidFill>
                      <a:schemeClr val="bg1">
                        <a:lumMod val="85000"/>
                      </a:schemeClr>
                    </a:solidFill>
                  </a:tcPr>
                </a:tc>
                <a:tc>
                  <a:txBody>
                    <a:bodyPr/>
                    <a:lstStyle/>
                    <a:p>
                      <a:r>
                        <a:rPr lang="en-US" altLang="ja-JP" sz="1400" dirty="0">
                          <a:latin typeface="+mn-lt"/>
                          <a:ea typeface="MS PGothic" panose="020B0600070205080204" pitchFamily="34" charset="-128"/>
                        </a:rPr>
                        <a:t>β-</a:t>
                      </a:r>
                      <a:r>
                        <a:rPr lang="en-US" altLang="ja-JP" sz="1400" dirty="0" err="1">
                          <a:latin typeface="+mn-lt"/>
                          <a:ea typeface="MS PGothic" panose="020B0600070205080204" pitchFamily="34" charset="-128"/>
                        </a:rPr>
                        <a:t>γ</a:t>
                      </a:r>
                      <a:r>
                        <a:rPr lang="en-US" altLang="ja-JP" sz="1400" dirty="0">
                          <a:latin typeface="+mn-lt"/>
                          <a:ea typeface="MS PGothic" panose="020B0600070205080204" pitchFamily="34" charset="-128"/>
                        </a:rPr>
                        <a:t> </a:t>
                      </a:r>
                      <a:r>
                        <a:rPr lang="en" altLang="ja-JP" sz="1400" dirty="0">
                          <a:latin typeface="+mn-lt"/>
                          <a:ea typeface="MS PGothic" panose="020B0600070205080204" pitchFamily="34" charset="-128"/>
                        </a:rPr>
                        <a:t>concrete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90</a:t>
                      </a:r>
                      <a:r>
                        <a:rPr lang="ja-JP" altLang="en-US" sz="1400">
                          <a:latin typeface="+mn-lt"/>
                          <a:ea typeface="MS PGothic" panose="020B0600070205080204" pitchFamily="34" charset="-128"/>
                        </a:rPr>
                        <a:t>ｃｍ）</a:t>
                      </a:r>
                      <a:endParaRPr kumimoji="1" lang="ja-JP" altLang="en-US" sz="1400">
                        <a:latin typeface="+mn-lt"/>
                      </a:endParaRPr>
                    </a:p>
                  </a:txBody>
                  <a:tcPr anchor="c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dirty="0">
                          <a:latin typeface="+mn-lt"/>
                          <a:ea typeface="MS PGothic" panose="020B0600070205080204" pitchFamily="34" charset="-128"/>
                        </a:rPr>
                        <a:t>1</a:t>
                      </a:r>
                      <a:endParaRPr kumimoji="1" lang="ja-JP" altLang="en-US" sz="1400">
                        <a:latin typeface="+mn-lt"/>
                      </a:endParaRPr>
                    </a:p>
                  </a:txBody>
                  <a:tcPr anchor="ctr">
                    <a:solidFill>
                      <a:schemeClr val="bg1">
                        <a:lumMod val="85000"/>
                      </a:schemeClr>
                    </a:solidFill>
                  </a:tcPr>
                </a:tc>
                <a:extLst>
                  <a:ext uri="{0D108BD9-81ED-4DB2-BD59-A6C34878D82A}">
                    <a16:rowId xmlns:a16="http://schemas.microsoft.com/office/drawing/2014/main" val="2618599677"/>
                  </a:ext>
                </a:extLst>
              </a:tr>
              <a:tr h="327460">
                <a:tc>
                  <a:txBody>
                    <a:bodyPr/>
                    <a:lstStyle/>
                    <a:p>
                      <a:r>
                        <a:rPr lang="en" altLang="ja-JP" sz="1400" dirty="0">
                          <a:latin typeface="+mn-lt"/>
                          <a:ea typeface="MS PGothic" panose="020B0600070205080204" pitchFamily="34" charset="-128"/>
                        </a:rPr>
                        <a:t>Surface observation</a:t>
                      </a:r>
                      <a:endParaRPr kumimoji="1" lang="ja-JP" altLang="en-US" sz="1400">
                        <a:latin typeface="+mn-lt"/>
                      </a:endParaRPr>
                    </a:p>
                  </a:txBody>
                  <a:tcPr anchor="ctr">
                    <a:solidFill>
                      <a:srgbClr val="FAE0E3"/>
                    </a:solidFill>
                  </a:tcPr>
                </a:tc>
                <a:tc>
                  <a:txBody>
                    <a:bodyPr/>
                    <a:lstStyle/>
                    <a:p>
                      <a:r>
                        <a:rPr lang="en-US" altLang="ja-JP" sz="1400" dirty="0">
                          <a:solidFill>
                            <a:srgbClr val="000000"/>
                          </a:solidFill>
                          <a:latin typeface="+mn-lt"/>
                          <a:cs typeface="Times New Roman" panose="02020603050405020304" pitchFamily="18" charset="0"/>
                        </a:rPr>
                        <a:t>Iron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15</a:t>
                      </a:r>
                      <a:r>
                        <a:rPr lang="ja-JP" altLang="en-US" sz="1400">
                          <a:latin typeface="+mn-lt"/>
                          <a:ea typeface="MS PGothic" panose="020B0600070205080204" pitchFamily="34" charset="-128"/>
                        </a:rPr>
                        <a:t>ｃｍ）</a:t>
                      </a:r>
                      <a:endParaRPr kumimoji="1" lang="ja-JP" altLang="en-US" sz="1400">
                        <a:latin typeface="+mn-lt"/>
                      </a:endParaRPr>
                    </a:p>
                  </a:txBody>
                  <a:tcPr anchor="ctr">
                    <a:solidFill>
                      <a:srgbClr val="FAE0E3"/>
                    </a:solidFill>
                  </a:tcPr>
                </a:tc>
                <a:tc>
                  <a:txBody>
                    <a:bodyPr/>
                    <a:lstStyle/>
                    <a:p>
                      <a:pPr algn="ctr"/>
                      <a:r>
                        <a:rPr lang="en-US" altLang="ja-JP" sz="1400" dirty="0">
                          <a:latin typeface="+mn-lt"/>
                          <a:ea typeface="MS PGothic" panose="020B0600070205080204" pitchFamily="34" charset="-128"/>
                        </a:rPr>
                        <a:t>2</a:t>
                      </a:r>
                      <a:endParaRPr kumimoji="1" lang="ja-JP" altLang="en-US" sz="1400">
                        <a:latin typeface="+mn-lt"/>
                      </a:endParaRPr>
                    </a:p>
                  </a:txBody>
                  <a:tcPr anchor="ctr">
                    <a:solidFill>
                      <a:srgbClr val="FAE0E3"/>
                    </a:solidFill>
                  </a:tcPr>
                </a:tc>
                <a:extLst>
                  <a:ext uri="{0D108BD9-81ED-4DB2-BD59-A6C34878D82A}">
                    <a16:rowId xmlns:a16="http://schemas.microsoft.com/office/drawing/2014/main" val="4228524454"/>
                  </a:ext>
                </a:extLst>
              </a:tr>
              <a:tr h="327460">
                <a:tc>
                  <a:txBody>
                    <a:bodyPr/>
                    <a:lstStyle/>
                    <a:p>
                      <a:r>
                        <a:rPr lang="en" altLang="ja-JP" sz="1400" dirty="0">
                          <a:latin typeface="+mn-lt"/>
                          <a:ea typeface="MS PGothic" panose="020B0600070205080204" pitchFamily="34" charset="-128"/>
                        </a:rPr>
                        <a:t>Graphite samples testing</a:t>
                      </a:r>
                      <a:endParaRPr kumimoji="1" lang="ja-JP" altLang="en-US" sz="1400">
                        <a:latin typeface="+mn-lt"/>
                      </a:endParaRPr>
                    </a:p>
                  </a:txBody>
                  <a:tcPr anchor="ctr">
                    <a:solidFill>
                      <a:srgbClr val="FAE0E3"/>
                    </a:solidFill>
                  </a:tcPr>
                </a:tc>
                <a:tc>
                  <a:txBody>
                    <a:bodyPr/>
                    <a:lstStyle/>
                    <a:p>
                      <a:r>
                        <a:rPr lang="en-US" altLang="ja-JP" sz="1400" dirty="0">
                          <a:solidFill>
                            <a:srgbClr val="000000"/>
                          </a:solidFill>
                          <a:latin typeface="+mn-lt"/>
                          <a:cs typeface="Times New Roman" panose="02020603050405020304" pitchFamily="18" charset="0"/>
                        </a:rPr>
                        <a:t>Iron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15</a:t>
                      </a:r>
                      <a:r>
                        <a:rPr lang="ja-JP" altLang="en-US" sz="1400">
                          <a:latin typeface="+mn-lt"/>
                          <a:ea typeface="MS PGothic" panose="020B0600070205080204" pitchFamily="34" charset="-128"/>
                        </a:rPr>
                        <a:t>ｃｍ）</a:t>
                      </a:r>
                      <a:endParaRPr kumimoji="1" lang="ja-JP" altLang="en-US" sz="1400">
                        <a:latin typeface="+mn-lt"/>
                      </a:endParaRPr>
                    </a:p>
                  </a:txBody>
                  <a:tcPr anchor="ctr">
                    <a:solidFill>
                      <a:srgbClr val="FAE0E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AE0E3"/>
                    </a:solidFill>
                  </a:tcPr>
                </a:tc>
                <a:extLst>
                  <a:ext uri="{0D108BD9-81ED-4DB2-BD59-A6C34878D82A}">
                    <a16:rowId xmlns:a16="http://schemas.microsoft.com/office/drawing/2014/main" val="1205017409"/>
                  </a:ext>
                </a:extLst>
              </a:tr>
              <a:tr h="327460">
                <a:tc>
                  <a:txBody>
                    <a:bodyPr/>
                    <a:lstStyle/>
                    <a:p>
                      <a:r>
                        <a:rPr lang="en-US" altLang="ja-JP" sz="1400" dirty="0">
                          <a:latin typeface="+mn-lt"/>
                          <a:ea typeface="MS PGothic" panose="020B0600070205080204" pitchFamily="34" charset="-128"/>
                        </a:rPr>
                        <a:t>Activated LBE handling</a:t>
                      </a:r>
                      <a:endParaRPr kumimoji="1" lang="ja-JP" altLang="en-US" sz="1400">
                        <a:latin typeface="+mn-lt"/>
                      </a:endParaRPr>
                    </a:p>
                  </a:txBody>
                  <a:tcPr anchor="ctr">
                    <a:solidFill>
                      <a:srgbClr val="FAE0E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olidFill>
                            <a:srgbClr val="000000"/>
                          </a:solidFill>
                          <a:latin typeface="+mn-lt"/>
                          <a:cs typeface="Times New Roman" panose="02020603050405020304" pitchFamily="18" charset="0"/>
                        </a:rPr>
                        <a:t>Iron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15</a:t>
                      </a:r>
                      <a:r>
                        <a:rPr lang="ja-JP" altLang="en-US" sz="1400">
                          <a:latin typeface="+mn-lt"/>
                          <a:ea typeface="MS PGothic" panose="020B0600070205080204" pitchFamily="34" charset="-128"/>
                        </a:rPr>
                        <a:t>ｃｍ）</a:t>
                      </a:r>
                      <a:endParaRPr kumimoji="1" lang="ja-JP" altLang="en-US" sz="1400">
                        <a:latin typeface="+mn-lt"/>
                      </a:endParaRPr>
                    </a:p>
                  </a:txBody>
                  <a:tcPr anchor="ctr">
                    <a:solidFill>
                      <a:srgbClr val="FAE0E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AE0E3"/>
                    </a:solidFill>
                  </a:tcPr>
                </a:tc>
                <a:extLst>
                  <a:ext uri="{0D108BD9-81ED-4DB2-BD59-A6C34878D82A}">
                    <a16:rowId xmlns:a16="http://schemas.microsoft.com/office/drawing/2014/main" val="873091044"/>
                  </a:ext>
                </a:extLst>
              </a:tr>
              <a:tr h="327460">
                <a:tc>
                  <a:txBody>
                    <a:bodyPr/>
                    <a:lstStyle/>
                    <a:p>
                      <a:r>
                        <a:rPr lang="en" altLang="ja-JP" sz="1400" dirty="0">
                          <a:latin typeface="+mn-lt"/>
                          <a:ea typeface="MS PGothic" panose="020B0600070205080204" pitchFamily="34" charset="-128"/>
                        </a:rPr>
                        <a:t>Preparation for chemical method</a:t>
                      </a:r>
                      <a:endParaRPr kumimoji="1" lang="ja-JP" altLang="en-US" sz="1400">
                        <a:latin typeface="+mn-lt"/>
                      </a:endParaRPr>
                    </a:p>
                  </a:txBody>
                  <a:tcPr anchor="ctr">
                    <a:solidFill>
                      <a:srgbClr val="F7FFCA"/>
                    </a:solidFill>
                  </a:tcPr>
                </a:tc>
                <a:tc>
                  <a:txBody>
                    <a:bodyPr/>
                    <a:lstStyle/>
                    <a:p>
                      <a:r>
                        <a:rPr lang="en" altLang="ja-JP" sz="1400" dirty="0">
                          <a:latin typeface="+mn-lt"/>
                          <a:ea typeface="MS PGothic" panose="020B0600070205080204" pitchFamily="34" charset="-128"/>
                        </a:rPr>
                        <a:t>Lab, hood with lead shielding</a:t>
                      </a:r>
                      <a:endParaRPr kumimoji="1" lang="ja-JP" altLang="en-US" sz="1400">
                        <a:latin typeface="+mn-lt"/>
                      </a:endParaRPr>
                    </a:p>
                  </a:txBody>
                  <a:tcPr anchor="ctr">
                    <a:solidFill>
                      <a:srgbClr val="F7FFCA"/>
                    </a:solidFill>
                  </a:tcP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7FFCA"/>
                    </a:solidFill>
                  </a:tcPr>
                </a:tc>
                <a:extLst>
                  <a:ext uri="{0D108BD9-81ED-4DB2-BD59-A6C34878D82A}">
                    <a16:rowId xmlns:a16="http://schemas.microsoft.com/office/drawing/2014/main" val="2577599608"/>
                  </a:ext>
                </a:extLst>
              </a:tr>
              <a:tr h="327460">
                <a:tc>
                  <a:txBody>
                    <a:bodyPr/>
                    <a:lstStyle/>
                    <a:p>
                      <a:r>
                        <a:rPr lang="en" altLang="ja-JP" sz="1400" dirty="0">
                          <a:latin typeface="+mn-lt"/>
                          <a:ea typeface="MS PGothic" panose="020B0600070205080204" pitchFamily="34" charset="-128"/>
                        </a:rPr>
                        <a:t>Electropolishing, FIB, TEM observation</a:t>
                      </a:r>
                      <a:endParaRPr kumimoji="1" lang="ja-JP" altLang="en-US" sz="1400">
                        <a:latin typeface="+mn-lt"/>
                      </a:endParaRPr>
                    </a:p>
                  </a:txBody>
                  <a:tcPr anchor="ctr">
                    <a:solidFill>
                      <a:srgbClr val="F7FFCA"/>
                    </a:solidFill>
                  </a:tcPr>
                </a:tc>
                <a:tc>
                  <a:txBody>
                    <a:bodyPr/>
                    <a:lstStyle/>
                    <a:p>
                      <a:r>
                        <a:rPr lang="en" altLang="ja-JP" sz="1400" dirty="0">
                          <a:latin typeface="+mn-lt"/>
                          <a:ea typeface="MS PGothic" panose="020B0600070205080204" pitchFamily="34" charset="-128"/>
                        </a:rPr>
                        <a:t>Lab, hood with lead shielding</a:t>
                      </a:r>
                      <a:endParaRPr kumimoji="1" lang="ja-JP" altLang="en-US" sz="1400">
                        <a:latin typeface="+mn-lt"/>
                      </a:endParaRPr>
                    </a:p>
                  </a:txBody>
                  <a:tcPr anchor="ctr">
                    <a:solidFill>
                      <a:srgbClr val="F7FFCA"/>
                    </a:solidFill>
                  </a:tcP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7FFCA"/>
                    </a:solidFill>
                  </a:tcPr>
                </a:tc>
                <a:extLst>
                  <a:ext uri="{0D108BD9-81ED-4DB2-BD59-A6C34878D82A}">
                    <a16:rowId xmlns:a16="http://schemas.microsoft.com/office/drawing/2014/main" val="972757101"/>
                  </a:ext>
                </a:extLst>
              </a:tr>
              <a:tr h="327460">
                <a:tc>
                  <a:txBody>
                    <a:bodyPr/>
                    <a:lstStyle/>
                    <a:p>
                      <a:r>
                        <a:rPr lang="en-US" altLang="ja-JP" sz="1400" dirty="0">
                          <a:latin typeface="+mn-lt"/>
                          <a:ea typeface="MS PGothic" panose="020B0600070205080204" pitchFamily="34" charset="-128"/>
                        </a:rPr>
                        <a:t>Impurity analysis for LBE</a:t>
                      </a:r>
                      <a:endParaRPr kumimoji="1" lang="ja-JP" altLang="en-US" sz="1400">
                        <a:latin typeface="+mn-lt"/>
                      </a:endParaRPr>
                    </a:p>
                  </a:txBody>
                  <a:tcPr anchor="ctr">
                    <a:solidFill>
                      <a:srgbClr val="F7FFCA"/>
                    </a:solidFill>
                  </a:tcPr>
                </a:tc>
                <a:tc>
                  <a:txBody>
                    <a:bodyPr/>
                    <a:lstStyle/>
                    <a:p>
                      <a:r>
                        <a:rPr lang="en" altLang="ja-JP" sz="1400" dirty="0">
                          <a:latin typeface="+mn-lt"/>
                          <a:ea typeface="MS PGothic" panose="020B0600070205080204" pitchFamily="34" charset="-128"/>
                        </a:rPr>
                        <a:t>Lab, GB with lead shielding</a:t>
                      </a:r>
                      <a:endParaRPr kumimoji="1" lang="ja-JP" altLang="en-US" sz="1400">
                        <a:latin typeface="+mn-lt"/>
                      </a:endParaRPr>
                    </a:p>
                  </a:txBody>
                  <a:tcPr anchor="ctr">
                    <a:solidFill>
                      <a:srgbClr val="F7FFCA"/>
                    </a:solidFill>
                  </a:tcP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7FFCA"/>
                    </a:solidFill>
                  </a:tcPr>
                </a:tc>
                <a:extLst>
                  <a:ext uri="{0D108BD9-81ED-4DB2-BD59-A6C34878D82A}">
                    <a16:rowId xmlns:a16="http://schemas.microsoft.com/office/drawing/2014/main" val="4193363079"/>
                  </a:ext>
                </a:extLst>
              </a:tr>
              <a:tr h="327460">
                <a:tc>
                  <a:txBody>
                    <a:bodyPr/>
                    <a:lstStyle/>
                    <a:p>
                      <a:r>
                        <a:rPr lang="en" altLang="ja-JP" sz="1400" dirty="0">
                          <a:latin typeface="+mn-lt"/>
                          <a:ea typeface="MS PGothic" panose="020B0600070205080204" pitchFamily="34" charset="-128"/>
                        </a:rPr>
                        <a:t>Thermal diffusivity measurement and density measurement of graphite</a:t>
                      </a:r>
                      <a:endParaRPr kumimoji="1" lang="ja-JP" altLang="en-US" sz="1400">
                        <a:latin typeface="+mn-lt"/>
                      </a:endParaRPr>
                    </a:p>
                  </a:txBody>
                  <a:tcPr anchor="ctr">
                    <a:solidFill>
                      <a:srgbClr val="F7FFCA"/>
                    </a:solidFill>
                  </a:tcPr>
                </a:tc>
                <a:tc>
                  <a:txBody>
                    <a:bodyPr/>
                    <a:lstStyle/>
                    <a:p>
                      <a:r>
                        <a:rPr lang="en" altLang="ja-JP" sz="1400" dirty="0">
                          <a:latin typeface="+mn-lt"/>
                          <a:ea typeface="MS PGothic" panose="020B0600070205080204" pitchFamily="34" charset="-128"/>
                        </a:rPr>
                        <a:t>Lab, equipment with lead shielding</a:t>
                      </a:r>
                      <a:r>
                        <a:rPr lang="en-US" altLang="ja-JP" sz="1400" dirty="0">
                          <a:latin typeface="+mn-lt"/>
                          <a:ea typeface="MS PGothic" panose="020B0600070205080204" pitchFamily="34" charset="-128"/>
                        </a:rPr>
                        <a:t>	</a:t>
                      </a:r>
                      <a:endParaRPr kumimoji="1" lang="ja-JP" altLang="en-US" sz="1400">
                        <a:latin typeface="+mn-lt"/>
                      </a:endParaRPr>
                    </a:p>
                  </a:txBody>
                  <a:tcPr anchor="ctr">
                    <a:solidFill>
                      <a:srgbClr val="F7FFCA"/>
                    </a:solidFill>
                  </a:tcP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solidFill>
                      <a:srgbClr val="F7FFCA"/>
                    </a:solidFill>
                  </a:tcPr>
                </a:tc>
                <a:extLst>
                  <a:ext uri="{0D108BD9-81ED-4DB2-BD59-A6C34878D82A}">
                    <a16:rowId xmlns:a16="http://schemas.microsoft.com/office/drawing/2014/main" val="2124279460"/>
                  </a:ext>
                </a:extLst>
              </a:tr>
              <a:tr h="327460">
                <a:tc>
                  <a:txBody>
                    <a:bodyPr/>
                    <a:lstStyle/>
                    <a:p>
                      <a:r>
                        <a:rPr kumimoji="1" lang="en" altLang="ja-JP" sz="1400" dirty="0">
                          <a:latin typeface="+mn-lt"/>
                        </a:rPr>
                        <a:t>Maintenance and modification of testing and analysis equipment</a:t>
                      </a:r>
                      <a:endParaRPr kumimoji="1" lang="ja-JP" altLang="en-US" sz="1400">
                        <a:latin typeface="+mn-lt"/>
                      </a:endParaRPr>
                    </a:p>
                  </a:txBody>
                  <a:tcPr anchor="ctr">
                    <a:solidFill>
                      <a:srgbClr val="F7FFCA"/>
                    </a:solidFill>
                  </a:tcPr>
                </a:tc>
                <a:tc>
                  <a:txBody>
                    <a:bodyPr/>
                    <a:lstStyle/>
                    <a:p>
                      <a:r>
                        <a:rPr lang="en" altLang="ja-JP" sz="1400" dirty="0">
                          <a:latin typeface="+mn-lt"/>
                          <a:ea typeface="MS PGothic" panose="020B0600070205080204" pitchFamily="34" charset="-128"/>
                        </a:rPr>
                        <a:t>Lab</a:t>
                      </a:r>
                      <a:endParaRPr kumimoji="1" lang="ja-JP" altLang="en-US" sz="1400">
                        <a:latin typeface="+mn-lt"/>
                      </a:endParaRPr>
                    </a:p>
                  </a:txBody>
                  <a:tcPr anchor="ctr">
                    <a:solidFill>
                      <a:srgbClr val="F7FFCA"/>
                    </a:solidFill>
                  </a:tcPr>
                </a:tc>
                <a:tc>
                  <a:txBody>
                    <a:bodyPr/>
                    <a:lstStyle/>
                    <a:p>
                      <a:pPr algn="ctr"/>
                      <a:r>
                        <a:rPr kumimoji="1" lang="en-US" altLang="ja-JP" sz="1400" dirty="0">
                          <a:latin typeface="+mn-lt"/>
                        </a:rPr>
                        <a:t>2</a:t>
                      </a:r>
                      <a:endParaRPr kumimoji="1" lang="ja-JP" altLang="en-US" sz="1400">
                        <a:latin typeface="+mn-lt"/>
                      </a:endParaRPr>
                    </a:p>
                  </a:txBody>
                  <a:tcPr anchor="ctr">
                    <a:solidFill>
                      <a:srgbClr val="F7FFCA"/>
                    </a:solidFill>
                  </a:tcPr>
                </a:tc>
                <a:extLst>
                  <a:ext uri="{0D108BD9-81ED-4DB2-BD59-A6C34878D82A}">
                    <a16:rowId xmlns:a16="http://schemas.microsoft.com/office/drawing/2014/main" val="228863615"/>
                  </a:ext>
                </a:extLst>
              </a:tr>
            </a:tbl>
          </a:graphicData>
        </a:graphic>
      </p:graphicFrame>
      <p:graphicFrame>
        <p:nvGraphicFramePr>
          <p:cNvPr id="15" name="表 14">
            <a:extLst>
              <a:ext uri="{FF2B5EF4-FFF2-40B4-BE49-F238E27FC236}">
                <a16:creationId xmlns:a16="http://schemas.microsoft.com/office/drawing/2014/main" id="{3B25C91B-D2AB-BE4A-98C8-F3B50DBA3DAC}"/>
              </a:ext>
            </a:extLst>
          </p:cNvPr>
          <p:cNvGraphicFramePr>
            <a:graphicFrameLocks noGrp="1"/>
          </p:cNvGraphicFramePr>
          <p:nvPr>
            <p:extLst>
              <p:ext uri="{D42A27DB-BD31-4B8C-83A1-F6EECF244321}">
                <p14:modId xmlns:p14="http://schemas.microsoft.com/office/powerpoint/2010/main" val="2919399348"/>
              </p:ext>
            </p:extLst>
          </p:nvPr>
        </p:nvGraphicFramePr>
        <p:xfrm>
          <a:off x="200472" y="5648531"/>
          <a:ext cx="7992888" cy="845620"/>
        </p:xfrm>
        <a:graphic>
          <a:graphicData uri="http://schemas.openxmlformats.org/drawingml/2006/table">
            <a:tbl>
              <a:tblPr firstRow="1" bandRow="1">
                <a:tableStyleId>{5C22544A-7EE6-4342-B048-85BDC9FD1C3A}</a:tableStyleId>
              </a:tblPr>
              <a:tblGrid>
                <a:gridCol w="3744415">
                  <a:extLst>
                    <a:ext uri="{9D8B030D-6E8A-4147-A177-3AD203B41FA5}">
                      <a16:colId xmlns:a16="http://schemas.microsoft.com/office/drawing/2014/main" val="931251692"/>
                    </a:ext>
                  </a:extLst>
                </a:gridCol>
                <a:gridCol w="3024336">
                  <a:extLst>
                    <a:ext uri="{9D8B030D-6E8A-4147-A177-3AD203B41FA5}">
                      <a16:colId xmlns:a16="http://schemas.microsoft.com/office/drawing/2014/main" val="2196050960"/>
                    </a:ext>
                  </a:extLst>
                </a:gridCol>
                <a:gridCol w="1224137">
                  <a:extLst>
                    <a:ext uri="{9D8B030D-6E8A-4147-A177-3AD203B41FA5}">
                      <a16:colId xmlns:a16="http://schemas.microsoft.com/office/drawing/2014/main" val="1470994913"/>
                    </a:ext>
                  </a:extLst>
                </a:gridCol>
              </a:tblGrid>
              <a:tr h="32746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 altLang="ja-JP" sz="1400" dirty="0">
                          <a:solidFill>
                            <a:schemeClr val="tx1"/>
                          </a:solidFill>
                          <a:latin typeface="+mn-lt"/>
                        </a:rPr>
                        <a:t>Test items</a:t>
                      </a:r>
                      <a:endParaRPr kumimoji="1" lang="ja-JP" altLang="en-US" sz="1400">
                        <a:solidFill>
                          <a:schemeClr val="tx1"/>
                        </a:solidFill>
                        <a:latin typeface="+mn-lt"/>
                      </a:endParaRPr>
                    </a:p>
                  </a:txBody>
                  <a:tcPr anchor="ctr"/>
                </a:tc>
                <a:tc>
                  <a:txBody>
                    <a:bodyPr/>
                    <a:lstStyle/>
                    <a:p>
                      <a:pPr algn="ctr"/>
                      <a:r>
                        <a:rPr kumimoji="1" lang="en-US" altLang="ja-JP" sz="1400" dirty="0">
                          <a:solidFill>
                            <a:schemeClr val="tx1"/>
                          </a:solidFill>
                          <a:latin typeface="+mn-lt"/>
                        </a:rPr>
                        <a:t>Type of cells, lab, etc.</a:t>
                      </a:r>
                      <a:endParaRPr kumimoji="1" lang="ja-JP" altLang="en-US" sz="1400">
                        <a:solidFill>
                          <a:schemeClr val="tx1"/>
                        </a:solidFill>
                        <a:latin typeface="+mn-lt"/>
                      </a:endParaRPr>
                    </a:p>
                  </a:txBody>
                  <a:tcPr anchor="ctr"/>
                </a:tc>
                <a:tc>
                  <a:txBody>
                    <a:bodyPr/>
                    <a:lstStyle/>
                    <a:p>
                      <a:pPr algn="ctr"/>
                      <a:r>
                        <a:rPr kumimoji="1" lang="en-US" altLang="ja-JP" sz="1400" dirty="0">
                          <a:solidFill>
                            <a:schemeClr val="tx1"/>
                          </a:solidFill>
                          <a:latin typeface="+mn-lt"/>
                        </a:rPr>
                        <a:t>Number</a:t>
                      </a:r>
                      <a:endParaRPr kumimoji="1" lang="ja-JP" altLang="en-US" sz="1400">
                        <a:solidFill>
                          <a:schemeClr val="tx1"/>
                        </a:solidFill>
                        <a:latin typeface="+mn-lt"/>
                      </a:endParaRPr>
                    </a:p>
                  </a:txBody>
                  <a:tcPr anchor="ctr"/>
                </a:tc>
                <a:extLst>
                  <a:ext uri="{0D108BD9-81ED-4DB2-BD59-A6C34878D82A}">
                    <a16:rowId xmlns:a16="http://schemas.microsoft.com/office/drawing/2014/main" val="3555740933"/>
                  </a:ext>
                </a:extLst>
              </a:tr>
              <a:tr h="3274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 altLang="ja-JP" sz="1400" dirty="0">
                          <a:latin typeface="+mn-lt"/>
                          <a:ea typeface="MS PGothic" panose="020B0600070205080204" pitchFamily="34" charset="-128"/>
                        </a:rPr>
                        <a:t>Receiving, separation and purification, weighing, fractionation, storage</a:t>
                      </a:r>
                      <a:endParaRPr lang="en-US" altLang="ja-JP" sz="1400" dirty="0">
                        <a:latin typeface="+mn-lt"/>
                        <a:ea typeface="MS PGothic" panose="020B0600070205080204" pitchFamily="34" charset="-128"/>
                      </a:endParaRPr>
                    </a:p>
                  </a:txBody>
                  <a:tcPr anchor="ctr"/>
                </a:tc>
                <a:tc>
                  <a:txBody>
                    <a:bodyPr/>
                    <a:lstStyle/>
                    <a:p>
                      <a:r>
                        <a:rPr lang="en-US" altLang="ja-JP" sz="1400" dirty="0">
                          <a:latin typeface="+mn-lt"/>
                          <a:ea typeface="MS PGothic" panose="020B0600070205080204" pitchFamily="34" charset="-128"/>
                        </a:rPr>
                        <a:t>α-</a:t>
                      </a:r>
                      <a:r>
                        <a:rPr lang="en-US" altLang="ja-JP" sz="1400" dirty="0" err="1">
                          <a:latin typeface="+mn-lt"/>
                          <a:ea typeface="MS PGothic" panose="020B0600070205080204" pitchFamily="34" charset="-128"/>
                        </a:rPr>
                        <a:t>γ</a:t>
                      </a:r>
                      <a:r>
                        <a:rPr lang="en-US" altLang="ja-JP" sz="1400" dirty="0">
                          <a:latin typeface="+mn-lt"/>
                          <a:ea typeface="MS PGothic" panose="020B0600070205080204" pitchFamily="34" charset="-128"/>
                        </a:rPr>
                        <a:t> </a:t>
                      </a:r>
                      <a:r>
                        <a:rPr lang="en" altLang="ja-JP" sz="1400" dirty="0">
                          <a:latin typeface="+mn-lt"/>
                          <a:ea typeface="MS PGothic" panose="020B0600070205080204" pitchFamily="34" charset="-128"/>
                        </a:rPr>
                        <a:t>concrete cell</a:t>
                      </a:r>
                      <a:r>
                        <a:rPr lang="ja-JP" altLang="en-US" sz="1400">
                          <a:latin typeface="+mn-lt"/>
                          <a:ea typeface="MS PGothic" panose="020B0600070205080204" pitchFamily="34" charset="-128"/>
                        </a:rPr>
                        <a:t>（</a:t>
                      </a:r>
                      <a:r>
                        <a:rPr lang="en-US" altLang="ja-JP" sz="1400" dirty="0">
                          <a:latin typeface="+mn-lt"/>
                          <a:ea typeface="MS PGothic" panose="020B0600070205080204" pitchFamily="34" charset="-128"/>
                        </a:rPr>
                        <a:t>90</a:t>
                      </a:r>
                      <a:r>
                        <a:rPr lang="ja-JP" altLang="en-US" sz="1400">
                          <a:latin typeface="+mn-lt"/>
                          <a:ea typeface="MS PGothic" panose="020B0600070205080204" pitchFamily="34" charset="-128"/>
                        </a:rPr>
                        <a:t>ｃｍ）</a:t>
                      </a:r>
                      <a:endParaRPr kumimoji="1" lang="ja-JP" altLang="en-US" sz="1400">
                        <a:latin typeface="+mn-lt"/>
                      </a:endParaRPr>
                    </a:p>
                  </a:txBody>
                  <a:tcPr anchor="ctr"/>
                </a:tc>
                <a:tc>
                  <a:txBody>
                    <a:bodyPr/>
                    <a:lstStyle/>
                    <a:p>
                      <a:pPr algn="ctr"/>
                      <a:r>
                        <a:rPr lang="en-US" altLang="ja-JP" sz="1400" dirty="0">
                          <a:latin typeface="+mn-lt"/>
                          <a:ea typeface="MS PGothic" panose="020B0600070205080204" pitchFamily="34" charset="-128"/>
                        </a:rPr>
                        <a:t>1</a:t>
                      </a:r>
                      <a:endParaRPr kumimoji="1" lang="ja-JP" altLang="en-US" sz="1400">
                        <a:latin typeface="+mn-lt"/>
                      </a:endParaRPr>
                    </a:p>
                  </a:txBody>
                  <a:tcPr anchor="ctr"/>
                </a:tc>
                <a:extLst>
                  <a:ext uri="{0D108BD9-81ED-4DB2-BD59-A6C34878D82A}">
                    <a16:rowId xmlns:a16="http://schemas.microsoft.com/office/drawing/2014/main" val="695512694"/>
                  </a:ext>
                </a:extLst>
              </a:tr>
            </a:tbl>
          </a:graphicData>
        </a:graphic>
      </p:graphicFrame>
      <p:sp>
        <p:nvSpPr>
          <p:cNvPr id="8" name="テキスト ボックス 7">
            <a:extLst>
              <a:ext uri="{FF2B5EF4-FFF2-40B4-BE49-F238E27FC236}">
                <a16:creationId xmlns:a16="http://schemas.microsoft.com/office/drawing/2014/main" id="{969B0205-AC99-A244-A036-59E179AF17D6}"/>
              </a:ext>
            </a:extLst>
          </p:cNvPr>
          <p:cNvSpPr txBox="1"/>
          <p:nvPr/>
        </p:nvSpPr>
        <p:spPr>
          <a:xfrm>
            <a:off x="8592782" y="1413849"/>
            <a:ext cx="921476" cy="738664"/>
          </a:xfrm>
          <a:prstGeom prst="rect">
            <a:avLst/>
          </a:prstGeom>
          <a:noFill/>
          <a:ln>
            <a:solidFill>
              <a:srgbClr val="C00000"/>
            </a:solidFill>
          </a:ln>
        </p:spPr>
        <p:txBody>
          <a:bodyPr wrap="square" rtlCol="0">
            <a:spAutoFit/>
          </a:bodyPr>
          <a:lstStyle/>
          <a:p>
            <a:r>
              <a:rPr kumimoji="1" lang="en-US" altLang="ja-JP" sz="1400" dirty="0"/>
              <a:t>6 </a:t>
            </a:r>
            <a:r>
              <a:rPr lang="en-US" altLang="ja-JP" sz="1400" dirty="0">
                <a:ea typeface="MS PGothic" panose="020B0600070205080204" pitchFamily="34" charset="-128"/>
              </a:rPr>
              <a:t>β-</a:t>
            </a:r>
            <a:r>
              <a:rPr lang="en-US" altLang="ja-JP" sz="1400" dirty="0" err="1">
                <a:ea typeface="MS PGothic" panose="020B0600070205080204" pitchFamily="34" charset="-128"/>
              </a:rPr>
              <a:t>γ</a:t>
            </a:r>
            <a:endParaRPr lang="en-US" altLang="ja-JP" sz="1400" dirty="0">
              <a:ea typeface="MS PGothic" panose="020B0600070205080204" pitchFamily="34" charset="-128"/>
            </a:endParaRPr>
          </a:p>
          <a:p>
            <a:r>
              <a:rPr lang="en" altLang="ja-JP" sz="1400" dirty="0">
                <a:ea typeface="MS PGothic" panose="020B0600070205080204" pitchFamily="34" charset="-128"/>
              </a:rPr>
              <a:t>concrete cells</a:t>
            </a:r>
            <a:endParaRPr kumimoji="1" lang="ja-JP" altLang="en-US" sz="1400"/>
          </a:p>
        </p:txBody>
      </p:sp>
      <p:sp>
        <p:nvSpPr>
          <p:cNvPr id="21" name="テキスト ボックス 20">
            <a:extLst>
              <a:ext uri="{FF2B5EF4-FFF2-40B4-BE49-F238E27FC236}">
                <a16:creationId xmlns:a16="http://schemas.microsoft.com/office/drawing/2014/main" id="{9139ECA3-773A-3B4E-9470-0116044E0B12}"/>
              </a:ext>
            </a:extLst>
          </p:cNvPr>
          <p:cNvSpPr txBox="1"/>
          <p:nvPr/>
        </p:nvSpPr>
        <p:spPr>
          <a:xfrm>
            <a:off x="8614577" y="2650031"/>
            <a:ext cx="1090951" cy="307777"/>
          </a:xfrm>
          <a:prstGeom prst="rect">
            <a:avLst/>
          </a:prstGeom>
          <a:noFill/>
          <a:ln>
            <a:solidFill>
              <a:srgbClr val="C00000"/>
            </a:solidFill>
          </a:ln>
        </p:spPr>
        <p:txBody>
          <a:bodyPr wrap="square" rtlCol="0">
            <a:spAutoFit/>
          </a:bodyPr>
          <a:lstStyle/>
          <a:p>
            <a:r>
              <a:rPr kumimoji="1" lang="en-US" altLang="ja-JP" sz="1400" dirty="0"/>
              <a:t>4 </a:t>
            </a:r>
            <a:r>
              <a:rPr lang="en" altLang="ja-JP" sz="1400" dirty="0">
                <a:ea typeface="MS PGothic" panose="020B0600070205080204" pitchFamily="34" charset="-128"/>
              </a:rPr>
              <a:t>iron cells</a:t>
            </a:r>
            <a:endParaRPr kumimoji="1" lang="ja-JP" altLang="en-US" sz="1400"/>
          </a:p>
        </p:txBody>
      </p:sp>
      <p:sp>
        <p:nvSpPr>
          <p:cNvPr id="25" name="テキスト ボックス 24">
            <a:extLst>
              <a:ext uri="{FF2B5EF4-FFF2-40B4-BE49-F238E27FC236}">
                <a16:creationId xmlns:a16="http://schemas.microsoft.com/office/drawing/2014/main" id="{E515EC32-73CA-8843-86ED-30AF9032C379}"/>
              </a:ext>
            </a:extLst>
          </p:cNvPr>
          <p:cNvSpPr txBox="1"/>
          <p:nvPr/>
        </p:nvSpPr>
        <p:spPr>
          <a:xfrm>
            <a:off x="8614577" y="3996506"/>
            <a:ext cx="704526" cy="307777"/>
          </a:xfrm>
          <a:prstGeom prst="rect">
            <a:avLst/>
          </a:prstGeom>
          <a:noFill/>
          <a:ln>
            <a:solidFill>
              <a:srgbClr val="C00000"/>
            </a:solidFill>
          </a:ln>
        </p:spPr>
        <p:txBody>
          <a:bodyPr wrap="square" rtlCol="0">
            <a:spAutoFit/>
          </a:bodyPr>
          <a:lstStyle/>
          <a:p>
            <a:r>
              <a:rPr kumimoji="1" lang="en-US" altLang="ja-JP" sz="1400" dirty="0"/>
              <a:t>6 </a:t>
            </a:r>
            <a:r>
              <a:rPr lang="en" altLang="ja-JP" sz="1400" dirty="0">
                <a:ea typeface="MS PGothic" panose="020B0600070205080204" pitchFamily="34" charset="-128"/>
              </a:rPr>
              <a:t>labs</a:t>
            </a:r>
            <a:endParaRPr kumimoji="1" lang="ja-JP" altLang="en-US" sz="1400"/>
          </a:p>
        </p:txBody>
      </p:sp>
      <p:cxnSp>
        <p:nvCxnSpPr>
          <p:cNvPr id="22" name="直線矢印コネクタ 21">
            <a:extLst>
              <a:ext uri="{FF2B5EF4-FFF2-40B4-BE49-F238E27FC236}">
                <a16:creationId xmlns:a16="http://schemas.microsoft.com/office/drawing/2014/main" id="{F3CADCBD-78B9-9D4D-934D-1A46C98FA706}"/>
              </a:ext>
            </a:extLst>
          </p:cNvPr>
          <p:cNvCxnSpPr>
            <a:cxnSpLocks/>
            <a:endCxn id="23" idx="1"/>
          </p:cNvCxnSpPr>
          <p:nvPr/>
        </p:nvCxnSpPr>
        <p:spPr bwMode="auto">
          <a:xfrm>
            <a:off x="8272716" y="6156012"/>
            <a:ext cx="568691"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テキスト ボックス 22">
            <a:extLst>
              <a:ext uri="{FF2B5EF4-FFF2-40B4-BE49-F238E27FC236}">
                <a16:creationId xmlns:a16="http://schemas.microsoft.com/office/drawing/2014/main" id="{341B6C0E-0382-2C4D-9E53-3BA88DDD8054}"/>
              </a:ext>
            </a:extLst>
          </p:cNvPr>
          <p:cNvSpPr txBox="1"/>
          <p:nvPr/>
        </p:nvSpPr>
        <p:spPr>
          <a:xfrm>
            <a:off x="8841407" y="5786680"/>
            <a:ext cx="1015485" cy="738664"/>
          </a:xfrm>
          <a:prstGeom prst="rect">
            <a:avLst/>
          </a:prstGeom>
          <a:noFill/>
          <a:ln>
            <a:solidFill>
              <a:srgbClr val="C00000"/>
            </a:solidFill>
          </a:ln>
        </p:spPr>
        <p:txBody>
          <a:bodyPr wrap="square" rtlCol="0">
            <a:spAutoFit/>
          </a:bodyPr>
          <a:lstStyle/>
          <a:p>
            <a:r>
              <a:rPr kumimoji="1" lang="en-US" altLang="ja-JP" sz="1400" dirty="0"/>
              <a:t>1 </a:t>
            </a:r>
            <a:r>
              <a:rPr lang="en-US" altLang="ja-JP" sz="1400" dirty="0">
                <a:ea typeface="MS PGothic" panose="020B0600070205080204" pitchFamily="34" charset="-128"/>
              </a:rPr>
              <a:t>α-</a:t>
            </a:r>
            <a:r>
              <a:rPr lang="en-US" altLang="ja-JP" sz="1400" dirty="0" err="1">
                <a:ea typeface="MS PGothic" panose="020B0600070205080204" pitchFamily="34" charset="-128"/>
              </a:rPr>
              <a:t>γ</a:t>
            </a:r>
            <a:endParaRPr lang="en-US" altLang="ja-JP" sz="1400" dirty="0">
              <a:ea typeface="MS PGothic" panose="020B0600070205080204" pitchFamily="34" charset="-128"/>
            </a:endParaRPr>
          </a:p>
          <a:p>
            <a:r>
              <a:rPr lang="en" altLang="ja-JP" sz="1400" dirty="0">
                <a:ea typeface="MS PGothic" panose="020B0600070205080204" pitchFamily="34" charset="-128"/>
              </a:rPr>
              <a:t>concrete cell</a:t>
            </a:r>
            <a:endParaRPr kumimoji="1" lang="ja-JP" altLang="en-US" sz="1400"/>
          </a:p>
        </p:txBody>
      </p:sp>
      <p:sp>
        <p:nvSpPr>
          <p:cNvPr id="26" name="左中かっこ 25">
            <a:extLst>
              <a:ext uri="{FF2B5EF4-FFF2-40B4-BE49-F238E27FC236}">
                <a16:creationId xmlns:a16="http://schemas.microsoft.com/office/drawing/2014/main" id="{05E3F183-3267-0B4F-94B4-B60EF2AE9B9B}"/>
              </a:ext>
            </a:extLst>
          </p:cNvPr>
          <p:cNvSpPr/>
          <p:nvPr/>
        </p:nvSpPr>
        <p:spPr bwMode="auto">
          <a:xfrm flipH="1">
            <a:off x="8273573" y="1301475"/>
            <a:ext cx="288032" cy="867431"/>
          </a:xfrm>
          <a:prstGeom prst="leftBrace">
            <a:avLst>
              <a:gd name="adj1" fmla="val 8333"/>
              <a:gd name="adj2" fmla="val 53772"/>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左中かっこ 30">
            <a:extLst>
              <a:ext uri="{FF2B5EF4-FFF2-40B4-BE49-F238E27FC236}">
                <a16:creationId xmlns:a16="http://schemas.microsoft.com/office/drawing/2014/main" id="{ED1821B6-45D7-A544-80D2-D2830A054EEC}"/>
              </a:ext>
            </a:extLst>
          </p:cNvPr>
          <p:cNvSpPr/>
          <p:nvPr/>
        </p:nvSpPr>
        <p:spPr bwMode="auto">
          <a:xfrm flipH="1">
            <a:off x="8264055" y="2281404"/>
            <a:ext cx="288032" cy="931572"/>
          </a:xfrm>
          <a:prstGeom prst="leftBrace">
            <a:avLst>
              <a:gd name="adj1" fmla="val 8333"/>
              <a:gd name="adj2" fmla="val 53772"/>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2" name="左中かっこ 31">
            <a:extLst>
              <a:ext uri="{FF2B5EF4-FFF2-40B4-BE49-F238E27FC236}">
                <a16:creationId xmlns:a16="http://schemas.microsoft.com/office/drawing/2014/main" id="{68F2A87E-0D24-1F45-9EF9-03FCAEB0E351}"/>
              </a:ext>
            </a:extLst>
          </p:cNvPr>
          <p:cNvSpPr/>
          <p:nvPr/>
        </p:nvSpPr>
        <p:spPr bwMode="auto">
          <a:xfrm flipH="1">
            <a:off x="8273573" y="3282877"/>
            <a:ext cx="288032" cy="1693135"/>
          </a:xfrm>
          <a:prstGeom prst="leftBrace">
            <a:avLst>
              <a:gd name="adj1" fmla="val 8333"/>
              <a:gd name="adj2" fmla="val 53772"/>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2495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22C9C2F8-33C2-114F-94C9-408AD6D0F254}"/>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4768" y="1206044"/>
            <a:ext cx="4602743" cy="2991820"/>
          </a:xfrm>
          <a:prstGeom prst="rect">
            <a:avLst/>
          </a:prstGeom>
        </p:spPr>
      </p:pic>
      <p:sp>
        <p:nvSpPr>
          <p:cNvPr id="18433" name="タイトル 1"/>
          <p:cNvSpPr>
            <a:spLocks noGrp="1"/>
          </p:cNvSpPr>
          <p:nvPr>
            <p:ph type="title"/>
          </p:nvPr>
        </p:nvSpPr>
        <p:spPr>
          <a:xfrm>
            <a:off x="1947862" y="0"/>
            <a:ext cx="6010275" cy="836712"/>
          </a:xfrm>
        </p:spPr>
        <p:txBody>
          <a:bodyPr/>
          <a:lstStyle/>
          <a:p>
            <a:pPr>
              <a:defRPr/>
            </a:pPr>
            <a:r>
              <a:rPr lang="en-US" altLang="ja-JP" sz="2800" b="1" dirty="0">
                <a:ea typeface="MS PGothic" panose="020B0600070205080204" pitchFamily="34" charset="-128"/>
                <a:cs typeface="Arial" panose="020B0604020202020204" pitchFamily="34" charset="0"/>
              </a:rPr>
              <a:t>3. </a:t>
            </a:r>
            <a:r>
              <a:rPr lang="en" altLang="ja-JP" sz="2800" b="1" dirty="0">
                <a:ea typeface="MS PGothic" panose="020B0600070205080204" pitchFamily="34" charset="-128"/>
                <a:cs typeface="Arial" panose="020B0604020202020204" pitchFamily="34" charset="0"/>
              </a:rPr>
              <a:t>Facility layout plan</a:t>
            </a:r>
            <a:br>
              <a:rPr lang="en-US" altLang="ja-JP" sz="2800" b="1" dirty="0">
                <a:latin typeface="MS PGothic" panose="020B0600070205080204" pitchFamily="34" charset="-128"/>
                <a:ea typeface="MS PGothic" panose="020B0600070205080204" pitchFamily="34" charset="-128"/>
                <a:cs typeface="Arial" panose="020B0604020202020204" pitchFamily="34" charset="0"/>
              </a:rPr>
            </a:br>
            <a:r>
              <a:rPr lang="en-US" altLang="ja-JP" sz="2000" b="1" dirty="0">
                <a:latin typeface="+mn-lt"/>
                <a:ea typeface="MS PGothic" panose="020B0600070205080204" pitchFamily="34" charset="-128"/>
                <a:cs typeface="Arial" panose="020B0604020202020204" pitchFamily="34" charset="0"/>
              </a:rPr>
              <a:t>-</a:t>
            </a:r>
            <a:r>
              <a:rPr lang="en" altLang="ja-JP" sz="2000" b="1" dirty="0">
                <a:latin typeface="+mn-lt"/>
                <a:cs typeface="ＭＳ Ｐゴシック" charset="0"/>
              </a:rPr>
              <a:t> Facility design restrictions </a:t>
            </a:r>
            <a:r>
              <a:rPr lang="en-US" altLang="ja-JP" sz="2000" b="1" dirty="0">
                <a:latin typeface="+mn-lt"/>
                <a:cs typeface="ＭＳ Ｐゴシック" charset="0"/>
              </a:rPr>
              <a:t>-</a:t>
            </a:r>
            <a:endParaRPr lang="ja-JP" altLang="en-US" sz="2000" dirty="0">
              <a:latin typeface="+mn-lt"/>
              <a:cs typeface="ＭＳ Ｐゴシック" charset="0"/>
            </a:endParaRPr>
          </a:p>
        </p:txBody>
      </p:sp>
      <p:sp>
        <p:nvSpPr>
          <p:cNvPr id="1843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8436" name="フッター プレースホルダー 5"/>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8437" name="スライド番号プレースホルダー 6"/>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D0D20469-A6CB-4348-9780-5C97E8EF5101}" type="slidenum">
              <a:rPr lang="en-US" altLang="ja-JP" sz="1200"/>
              <a:pPr/>
              <a:t>14</a:t>
            </a:fld>
            <a:endParaRPr lang="en-US" altLang="ja-JP" sz="1200"/>
          </a:p>
        </p:txBody>
      </p:sp>
      <p:pic>
        <p:nvPicPr>
          <p:cNvPr id="12" name="図 11" descr="official_logo_lr.png">
            <a:extLst>
              <a:ext uri="{FF2B5EF4-FFF2-40B4-BE49-F238E27FC236}">
                <a16:creationId xmlns:a16="http://schemas.microsoft.com/office/drawing/2014/main" id="{7B641062-651F-D04E-9E61-55C2BCCC20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3" name="図形グループ 16">
            <a:extLst>
              <a:ext uri="{FF2B5EF4-FFF2-40B4-BE49-F238E27FC236}">
                <a16:creationId xmlns:a16="http://schemas.microsoft.com/office/drawing/2014/main" id="{BD58EB0D-4F62-D846-9111-0DEDECA533C6}"/>
              </a:ext>
            </a:extLst>
          </p:cNvPr>
          <p:cNvGrpSpPr/>
          <p:nvPr/>
        </p:nvGrpSpPr>
        <p:grpSpPr>
          <a:xfrm>
            <a:off x="8643422" y="64068"/>
            <a:ext cx="1111124" cy="419760"/>
            <a:chOff x="2005013" y="2300460"/>
            <a:chExt cx="4464098" cy="1651000"/>
          </a:xfrm>
        </p:grpSpPr>
        <p:pic>
          <p:nvPicPr>
            <p:cNvPr id="14" name="図 13" descr="マークカラー透過.png">
              <a:extLst>
                <a:ext uri="{FF2B5EF4-FFF2-40B4-BE49-F238E27FC236}">
                  <a16:creationId xmlns:a16="http://schemas.microsoft.com/office/drawing/2014/main" id="{A449954D-A1DC-374E-8164-E224553B26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5" name="図 14" descr="ロゴＢ緑.gif">
              <a:extLst>
                <a:ext uri="{FF2B5EF4-FFF2-40B4-BE49-F238E27FC236}">
                  <a16:creationId xmlns:a16="http://schemas.microsoft.com/office/drawing/2014/main" id="{5594BE22-6525-AF4C-9BFA-498FD2F3A3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2" name="テキスト ボックス 1">
            <a:extLst>
              <a:ext uri="{FF2B5EF4-FFF2-40B4-BE49-F238E27FC236}">
                <a16:creationId xmlns:a16="http://schemas.microsoft.com/office/drawing/2014/main" id="{F681A1ED-7FC3-7248-A0F9-70A0BA2519FA}"/>
              </a:ext>
            </a:extLst>
          </p:cNvPr>
          <p:cNvSpPr txBox="1"/>
          <p:nvPr/>
        </p:nvSpPr>
        <p:spPr>
          <a:xfrm>
            <a:off x="350921" y="836712"/>
            <a:ext cx="5110291" cy="369332"/>
          </a:xfrm>
          <a:prstGeom prst="rect">
            <a:avLst/>
          </a:prstGeom>
          <a:noFill/>
        </p:spPr>
        <p:txBody>
          <a:bodyPr wrap="square" rtlCol="0">
            <a:spAutoFit/>
          </a:bodyPr>
          <a:lstStyle/>
          <a:p>
            <a:r>
              <a:rPr lang="ja-JP" altLang="en-US" sz="1800"/>
              <a:t>①</a:t>
            </a:r>
            <a:r>
              <a:rPr lang="en" altLang="ja-JP" sz="1800" dirty="0"/>
              <a:t> Proposed construction site for the PIE facility. </a:t>
            </a:r>
            <a:endParaRPr lang="en-US" sz="1800" dirty="0"/>
          </a:p>
        </p:txBody>
      </p:sp>
      <p:sp>
        <p:nvSpPr>
          <p:cNvPr id="16" name="テキスト ボックス 15">
            <a:extLst>
              <a:ext uri="{FF2B5EF4-FFF2-40B4-BE49-F238E27FC236}">
                <a16:creationId xmlns:a16="http://schemas.microsoft.com/office/drawing/2014/main" id="{ED4CE96E-04CA-0F41-B263-C224FD8F21EE}"/>
              </a:ext>
            </a:extLst>
          </p:cNvPr>
          <p:cNvSpPr txBox="1"/>
          <p:nvPr/>
        </p:nvSpPr>
        <p:spPr>
          <a:xfrm>
            <a:off x="348399" y="4386256"/>
            <a:ext cx="6620826" cy="1840889"/>
          </a:xfrm>
          <a:prstGeom prst="rect">
            <a:avLst/>
          </a:prstGeom>
          <a:noFill/>
        </p:spPr>
        <p:txBody>
          <a:bodyPr wrap="square" rtlCol="0">
            <a:spAutoFit/>
          </a:bodyPr>
          <a:lstStyle/>
          <a:p>
            <a:pPr>
              <a:lnSpc>
                <a:spcPts val="2260"/>
              </a:lnSpc>
            </a:pPr>
            <a:r>
              <a:rPr lang="ja-JP" altLang="en-US" sz="1800">
                <a:latin typeface="+mn-lt"/>
              </a:rPr>
              <a:t>②</a:t>
            </a:r>
            <a:r>
              <a:rPr lang="en-US" altLang="ja-JP" sz="1800" dirty="0">
                <a:latin typeface="+mn-lt"/>
              </a:rPr>
              <a:t> </a:t>
            </a:r>
            <a:r>
              <a:rPr lang="en" altLang="ja-JP" sz="1800" dirty="0">
                <a:latin typeface="+mn-lt"/>
              </a:rPr>
              <a:t>Irradiation samples from the proton irradiation facility are transported through the underground tunnel.</a:t>
            </a:r>
          </a:p>
          <a:p>
            <a:pPr>
              <a:lnSpc>
                <a:spcPts val="2260"/>
              </a:lnSpc>
            </a:pPr>
            <a:r>
              <a:rPr lang="ja-JP" altLang="en-US" sz="1800">
                <a:latin typeface="+mn-lt"/>
              </a:rPr>
              <a:t>③</a:t>
            </a:r>
            <a:r>
              <a:rPr lang="en-US" altLang="ja-JP" sz="1800" dirty="0">
                <a:latin typeface="+mn-lt"/>
              </a:rPr>
              <a:t> </a:t>
            </a:r>
            <a:r>
              <a:rPr lang="en" altLang="ja-JP" sz="1800" dirty="0">
                <a:latin typeface="+mn-lt"/>
              </a:rPr>
              <a:t>Irradiation samples from other facilities in J-PARC are transported from the truck yard.</a:t>
            </a:r>
          </a:p>
          <a:p>
            <a:pPr>
              <a:lnSpc>
                <a:spcPts val="2260"/>
              </a:lnSpc>
            </a:pPr>
            <a:r>
              <a:rPr lang="ja-JP" altLang="en-US" sz="1800">
                <a:latin typeface="+mn-lt"/>
              </a:rPr>
              <a:t>④</a:t>
            </a:r>
            <a:r>
              <a:rPr lang="en-US" altLang="ja-JP" sz="1800" dirty="0">
                <a:latin typeface="+mn-lt"/>
              </a:rPr>
              <a:t> </a:t>
            </a:r>
            <a:r>
              <a:rPr lang="en" altLang="ja-JP" sz="1800" dirty="0">
                <a:latin typeface="+mn-lt"/>
              </a:rPr>
              <a:t>Samples and wastes to be transported to other PIE facilities are taken out from the truck yard.</a:t>
            </a:r>
            <a:endParaRPr lang="en-US" sz="1800" dirty="0">
              <a:latin typeface="+mn-lt"/>
            </a:endParaRPr>
          </a:p>
        </p:txBody>
      </p:sp>
      <p:cxnSp>
        <p:nvCxnSpPr>
          <p:cNvPr id="9" name="直線矢印コネクタ 8">
            <a:extLst>
              <a:ext uri="{FF2B5EF4-FFF2-40B4-BE49-F238E27FC236}">
                <a16:creationId xmlns:a16="http://schemas.microsoft.com/office/drawing/2014/main" id="{4DF2C3B3-68A2-1A4C-9269-6BF2AE5DB074}"/>
              </a:ext>
            </a:extLst>
          </p:cNvPr>
          <p:cNvCxnSpPr>
            <a:cxnSpLocks/>
          </p:cNvCxnSpPr>
          <p:nvPr/>
        </p:nvCxnSpPr>
        <p:spPr bwMode="auto">
          <a:xfrm flipH="1" flipV="1">
            <a:off x="4122688" y="2839354"/>
            <a:ext cx="1178670" cy="3463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直線矢印コネクタ 20">
            <a:extLst>
              <a:ext uri="{FF2B5EF4-FFF2-40B4-BE49-F238E27FC236}">
                <a16:creationId xmlns:a16="http://schemas.microsoft.com/office/drawing/2014/main" id="{D7770D73-E741-FE4B-9810-62777842991B}"/>
              </a:ext>
            </a:extLst>
          </p:cNvPr>
          <p:cNvCxnSpPr>
            <a:cxnSpLocks/>
          </p:cNvCxnSpPr>
          <p:nvPr/>
        </p:nvCxnSpPr>
        <p:spPr bwMode="auto">
          <a:xfrm flipH="1">
            <a:off x="4668489" y="2342115"/>
            <a:ext cx="759439" cy="2569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テキスト ボックス 19">
            <a:extLst>
              <a:ext uri="{FF2B5EF4-FFF2-40B4-BE49-F238E27FC236}">
                <a16:creationId xmlns:a16="http://schemas.microsoft.com/office/drawing/2014/main" id="{DF785AEE-6E07-8242-9297-645D7BB51DA8}"/>
              </a:ext>
            </a:extLst>
          </p:cNvPr>
          <p:cNvSpPr txBox="1"/>
          <p:nvPr/>
        </p:nvSpPr>
        <p:spPr>
          <a:xfrm>
            <a:off x="5298728" y="3185703"/>
            <a:ext cx="1416031" cy="584775"/>
          </a:xfrm>
          <a:prstGeom prst="rect">
            <a:avLst/>
          </a:prstGeom>
          <a:noFill/>
          <a:ln>
            <a:solidFill>
              <a:schemeClr val="tx1"/>
            </a:solidFill>
          </a:ln>
        </p:spPr>
        <p:txBody>
          <a:bodyPr wrap="square" rtlCol="0">
            <a:spAutoFit/>
          </a:bodyPr>
          <a:lstStyle/>
          <a:p>
            <a:r>
              <a:rPr lang="en" altLang="ja-JP" sz="1600" dirty="0"/>
              <a:t>Underground tunnel</a:t>
            </a:r>
            <a:endParaRPr lang="en-US" sz="1600" dirty="0"/>
          </a:p>
        </p:txBody>
      </p:sp>
      <p:sp>
        <p:nvSpPr>
          <p:cNvPr id="26" name="テキスト ボックス 25">
            <a:extLst>
              <a:ext uri="{FF2B5EF4-FFF2-40B4-BE49-F238E27FC236}">
                <a16:creationId xmlns:a16="http://schemas.microsoft.com/office/drawing/2014/main" id="{0DB9AFD1-94CE-5E43-BCF9-8D61F8F547E1}"/>
              </a:ext>
            </a:extLst>
          </p:cNvPr>
          <p:cNvSpPr txBox="1"/>
          <p:nvPr/>
        </p:nvSpPr>
        <p:spPr>
          <a:xfrm>
            <a:off x="5427929" y="2038820"/>
            <a:ext cx="1625616" cy="584775"/>
          </a:xfrm>
          <a:prstGeom prst="rect">
            <a:avLst/>
          </a:prstGeom>
          <a:noFill/>
          <a:ln>
            <a:solidFill>
              <a:schemeClr val="tx1"/>
            </a:solidFill>
          </a:ln>
        </p:spPr>
        <p:txBody>
          <a:bodyPr wrap="square" rtlCol="0">
            <a:spAutoFit/>
          </a:bodyPr>
          <a:lstStyle/>
          <a:p>
            <a:r>
              <a:rPr lang="en" altLang="ja-JP" sz="1600" dirty="0"/>
              <a:t>Truck approach position</a:t>
            </a:r>
            <a:endParaRPr lang="en-US" sz="1600" dirty="0"/>
          </a:p>
        </p:txBody>
      </p:sp>
      <p:cxnSp>
        <p:nvCxnSpPr>
          <p:cNvPr id="29" name="直線矢印コネクタ 28">
            <a:extLst>
              <a:ext uri="{FF2B5EF4-FFF2-40B4-BE49-F238E27FC236}">
                <a16:creationId xmlns:a16="http://schemas.microsoft.com/office/drawing/2014/main" id="{4DD5BE69-6108-5542-BD97-D7B558948B54}"/>
              </a:ext>
            </a:extLst>
          </p:cNvPr>
          <p:cNvCxnSpPr>
            <a:cxnSpLocks/>
          </p:cNvCxnSpPr>
          <p:nvPr/>
        </p:nvCxnSpPr>
        <p:spPr bwMode="auto">
          <a:xfrm flipH="1">
            <a:off x="4490682" y="1309165"/>
            <a:ext cx="1144377" cy="5796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テキスト ボックス 30">
            <a:extLst>
              <a:ext uri="{FF2B5EF4-FFF2-40B4-BE49-F238E27FC236}">
                <a16:creationId xmlns:a16="http://schemas.microsoft.com/office/drawing/2014/main" id="{1BDA1759-7BC7-BE4A-B884-0AD19CB23611}"/>
              </a:ext>
            </a:extLst>
          </p:cNvPr>
          <p:cNvSpPr txBox="1"/>
          <p:nvPr/>
        </p:nvSpPr>
        <p:spPr>
          <a:xfrm>
            <a:off x="5583448" y="1072313"/>
            <a:ext cx="4103851" cy="338554"/>
          </a:xfrm>
          <a:prstGeom prst="rect">
            <a:avLst/>
          </a:prstGeom>
          <a:noFill/>
          <a:ln>
            <a:solidFill>
              <a:schemeClr val="tx1"/>
            </a:solidFill>
          </a:ln>
        </p:spPr>
        <p:txBody>
          <a:bodyPr wrap="square" rtlCol="0">
            <a:spAutoFit/>
          </a:bodyPr>
          <a:lstStyle/>
          <a:p>
            <a:r>
              <a:rPr lang="en-US" altLang="ja-JP" sz="1600" dirty="0"/>
              <a:t>5 m down, 50 m x 32 m. Close to WASTEF.</a:t>
            </a:r>
            <a:endParaRPr lang="en-US" sz="1600" dirty="0"/>
          </a:p>
        </p:txBody>
      </p:sp>
      <p:cxnSp>
        <p:nvCxnSpPr>
          <p:cNvPr id="24" name="直線コネクタ 23">
            <a:extLst>
              <a:ext uri="{FF2B5EF4-FFF2-40B4-BE49-F238E27FC236}">
                <a16:creationId xmlns:a16="http://schemas.microsoft.com/office/drawing/2014/main" id="{01CFA349-086C-6D46-A19C-25BE176929CF}"/>
              </a:ext>
            </a:extLst>
          </p:cNvPr>
          <p:cNvCxnSpPr>
            <a:cxnSpLocks/>
          </p:cNvCxnSpPr>
          <p:nvPr/>
        </p:nvCxnSpPr>
        <p:spPr bwMode="auto">
          <a:xfrm flipV="1">
            <a:off x="4088904" y="2419788"/>
            <a:ext cx="0" cy="669558"/>
          </a:xfrm>
          <a:prstGeom prst="line">
            <a:avLst/>
          </a:prstGeom>
          <a:solidFill>
            <a:schemeClr val="accent1"/>
          </a:solidFill>
          <a:ln w="5715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5" name="図 4">
            <a:extLst>
              <a:ext uri="{FF2B5EF4-FFF2-40B4-BE49-F238E27FC236}">
                <a16:creationId xmlns:a16="http://schemas.microsoft.com/office/drawing/2014/main" id="{4C3D5333-2AAA-9743-86FF-2F5935445B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0675" y="1444334"/>
            <a:ext cx="2486053" cy="1648302"/>
          </a:xfrm>
          <a:prstGeom prst="rect">
            <a:avLst/>
          </a:prstGeom>
        </p:spPr>
      </p:pic>
      <p:pic>
        <p:nvPicPr>
          <p:cNvPr id="7" name="図 6">
            <a:extLst>
              <a:ext uri="{FF2B5EF4-FFF2-40B4-BE49-F238E27FC236}">
                <a16:creationId xmlns:a16="http://schemas.microsoft.com/office/drawing/2014/main" id="{970EF2B5-4E54-0141-A7F6-C6DE141435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0675" y="3527782"/>
            <a:ext cx="2478235" cy="1646686"/>
          </a:xfrm>
          <a:prstGeom prst="rect">
            <a:avLst/>
          </a:prstGeom>
        </p:spPr>
      </p:pic>
      <p:sp>
        <p:nvSpPr>
          <p:cNvPr id="3" name="テキスト ボックス 2">
            <a:extLst>
              <a:ext uri="{FF2B5EF4-FFF2-40B4-BE49-F238E27FC236}">
                <a16:creationId xmlns:a16="http://schemas.microsoft.com/office/drawing/2014/main" id="{435A197B-7503-E445-A08A-B2E82F7121A1}"/>
              </a:ext>
            </a:extLst>
          </p:cNvPr>
          <p:cNvSpPr txBox="1"/>
          <p:nvPr/>
        </p:nvSpPr>
        <p:spPr>
          <a:xfrm>
            <a:off x="7635374" y="3053000"/>
            <a:ext cx="1915011" cy="276999"/>
          </a:xfrm>
          <a:prstGeom prst="rect">
            <a:avLst/>
          </a:prstGeom>
          <a:noFill/>
        </p:spPr>
        <p:txBody>
          <a:bodyPr wrap="none" rtlCol="0">
            <a:spAutoFit/>
          </a:bodyPr>
          <a:lstStyle/>
          <a:p>
            <a:r>
              <a:rPr lang="en-US" altLang="ja-JP" sz="1200" dirty="0"/>
              <a:t>Exterior view of WASTEF</a:t>
            </a:r>
            <a:endParaRPr kumimoji="1" lang="ja-JP" altLang="en-US" sz="1200"/>
          </a:p>
        </p:txBody>
      </p:sp>
      <p:sp>
        <p:nvSpPr>
          <p:cNvPr id="23" name="テキスト ボックス 22">
            <a:extLst>
              <a:ext uri="{FF2B5EF4-FFF2-40B4-BE49-F238E27FC236}">
                <a16:creationId xmlns:a16="http://schemas.microsoft.com/office/drawing/2014/main" id="{EDB3F4A2-33AE-A045-8BD1-ACCE02B4539F}"/>
              </a:ext>
            </a:extLst>
          </p:cNvPr>
          <p:cNvSpPr txBox="1"/>
          <p:nvPr/>
        </p:nvSpPr>
        <p:spPr>
          <a:xfrm>
            <a:off x="7695534" y="5174468"/>
            <a:ext cx="1895775" cy="276999"/>
          </a:xfrm>
          <a:prstGeom prst="rect">
            <a:avLst/>
          </a:prstGeom>
          <a:noFill/>
        </p:spPr>
        <p:txBody>
          <a:bodyPr wrap="none" rtlCol="0">
            <a:spAutoFit/>
          </a:bodyPr>
          <a:lstStyle/>
          <a:p>
            <a:r>
              <a:rPr lang="en-US" altLang="ja-JP" sz="1200" dirty="0"/>
              <a:t>WASTEF operation room</a:t>
            </a:r>
            <a:endParaRPr kumimoji="1" lang="ja-JP" altLang="en-US" sz="1200"/>
          </a:p>
        </p:txBody>
      </p:sp>
      <p:pic>
        <p:nvPicPr>
          <p:cNvPr id="25" name="図 24">
            <a:extLst>
              <a:ext uri="{FF2B5EF4-FFF2-40B4-BE49-F238E27FC236}">
                <a16:creationId xmlns:a16="http://schemas.microsoft.com/office/drawing/2014/main" id="{0C117935-9475-7A4A-B442-B5EF1DBC01D8}"/>
              </a:ext>
            </a:extLst>
          </p:cNvPr>
          <p:cNvPicPr/>
          <p:nvPr/>
        </p:nvPicPr>
        <p:blipFill>
          <a:blip r:embed="rId9" cstate="screen">
            <a:extLst>
              <a:ext uri="{28A0092B-C50C-407E-A947-70E740481C1C}">
                <a14:useLocalDpi xmlns:a14="http://schemas.microsoft.com/office/drawing/2010/main"/>
              </a:ext>
            </a:extLst>
          </a:blip>
          <a:stretch>
            <a:fillRect/>
          </a:stretch>
        </p:blipFill>
        <p:spPr>
          <a:xfrm>
            <a:off x="0" y="1205454"/>
            <a:ext cx="557530" cy="544830"/>
          </a:xfrm>
          <a:prstGeom prst="rect">
            <a:avLst/>
          </a:prstGeom>
        </p:spPr>
      </p:pic>
      <p:sp>
        <p:nvSpPr>
          <p:cNvPr id="4" name="テキスト ボックス 3">
            <a:extLst>
              <a:ext uri="{FF2B5EF4-FFF2-40B4-BE49-F238E27FC236}">
                <a16:creationId xmlns:a16="http://schemas.microsoft.com/office/drawing/2014/main" id="{4D2F8FBA-17C3-844B-8DAB-5A4957E8F118}"/>
              </a:ext>
            </a:extLst>
          </p:cNvPr>
          <p:cNvSpPr txBox="1"/>
          <p:nvPr/>
        </p:nvSpPr>
        <p:spPr>
          <a:xfrm rot="5400000">
            <a:off x="4510755" y="1854818"/>
            <a:ext cx="643125" cy="307777"/>
          </a:xfrm>
          <a:prstGeom prst="rect">
            <a:avLst/>
          </a:prstGeom>
          <a:noFill/>
        </p:spPr>
        <p:txBody>
          <a:bodyPr wrap="none" rtlCol="0">
            <a:spAutoFit/>
          </a:bodyPr>
          <a:lstStyle/>
          <a:p>
            <a:r>
              <a:rPr lang="en" altLang="ja-JP" sz="1400" dirty="0">
                <a:solidFill>
                  <a:schemeClr val="bg1"/>
                </a:solidFill>
              </a:rPr>
              <a:t>Slope</a:t>
            </a:r>
            <a:endParaRPr kumimoji="1" lang="ja-JP" altLang="en-US" sz="1400">
              <a:solidFill>
                <a:schemeClr val="bg1"/>
              </a:solidFill>
            </a:endParaRPr>
          </a:p>
        </p:txBody>
      </p:sp>
      <p:sp>
        <p:nvSpPr>
          <p:cNvPr id="27" name="テキスト ボックス 26">
            <a:extLst>
              <a:ext uri="{FF2B5EF4-FFF2-40B4-BE49-F238E27FC236}">
                <a16:creationId xmlns:a16="http://schemas.microsoft.com/office/drawing/2014/main" id="{6225B3AF-6D98-5542-B0FB-40704F20996B}"/>
              </a:ext>
            </a:extLst>
          </p:cNvPr>
          <p:cNvSpPr txBox="1"/>
          <p:nvPr/>
        </p:nvSpPr>
        <p:spPr>
          <a:xfrm>
            <a:off x="3020248" y="1477869"/>
            <a:ext cx="490775" cy="307777"/>
          </a:xfrm>
          <a:prstGeom prst="rect">
            <a:avLst/>
          </a:prstGeom>
          <a:noFill/>
        </p:spPr>
        <p:txBody>
          <a:bodyPr wrap="none" rtlCol="0">
            <a:spAutoFit/>
          </a:bodyPr>
          <a:lstStyle/>
          <a:p>
            <a:r>
              <a:rPr lang="en" altLang="ja-JP" sz="1400" dirty="0">
                <a:solidFill>
                  <a:schemeClr val="bg1"/>
                </a:solidFill>
              </a:rPr>
              <a:t>Cliff</a:t>
            </a:r>
            <a:endParaRPr kumimoji="1" lang="ja-JP" altLang="en-US" sz="14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094E6E-53F4-284F-82E5-BFAB95193D5D}"/>
              </a:ext>
            </a:extLst>
          </p:cNvPr>
          <p:cNvSpPr>
            <a:spLocks noGrp="1"/>
          </p:cNvSpPr>
          <p:nvPr>
            <p:ph type="ctrTitle"/>
          </p:nvPr>
        </p:nvSpPr>
        <p:spPr>
          <a:xfrm>
            <a:off x="2158590" y="-1180"/>
            <a:ext cx="5347321" cy="597795"/>
          </a:xfrm>
        </p:spPr>
        <p:txBody>
          <a:bodyPr>
            <a:normAutofit/>
          </a:bodyPr>
          <a:lstStyle/>
          <a:p>
            <a:r>
              <a:rPr lang="en" altLang="ja-JP" sz="2800" b="1" kern="0" dirty="0">
                <a:solidFill>
                  <a:srgbClr val="000000"/>
                </a:solidFill>
                <a:latin typeface="Arial"/>
                <a:ea typeface="MS PGothic" panose="020B0600070205080204" pitchFamily="34" charset="-128"/>
                <a:cs typeface="Arial" panose="020B0604020202020204" pitchFamily="34" charset="0"/>
              </a:rPr>
              <a:t>- Facility layout plan -</a:t>
            </a:r>
            <a:endParaRPr kumimoji="1" lang="ja-JP" altLang="en-US"/>
          </a:p>
        </p:txBody>
      </p:sp>
      <p:grpSp>
        <p:nvGrpSpPr>
          <p:cNvPr id="4" name="グループ化 3">
            <a:extLst>
              <a:ext uri="{FF2B5EF4-FFF2-40B4-BE49-F238E27FC236}">
                <a16:creationId xmlns:a16="http://schemas.microsoft.com/office/drawing/2014/main" id="{EABCE8D5-F7DF-644A-8FE0-53BC8C1F1466}"/>
              </a:ext>
            </a:extLst>
          </p:cNvPr>
          <p:cNvGrpSpPr/>
          <p:nvPr/>
        </p:nvGrpSpPr>
        <p:grpSpPr>
          <a:xfrm>
            <a:off x="1376127" y="1558144"/>
            <a:ext cx="6612364" cy="4789012"/>
            <a:chOff x="1064065" y="766842"/>
            <a:chExt cx="8092323" cy="5860874"/>
          </a:xfrm>
        </p:grpSpPr>
        <p:pic>
          <p:nvPicPr>
            <p:cNvPr id="5" name="図 4">
              <a:extLst>
                <a:ext uri="{FF2B5EF4-FFF2-40B4-BE49-F238E27FC236}">
                  <a16:creationId xmlns:a16="http://schemas.microsoft.com/office/drawing/2014/main" id="{B80C638B-8C5B-2040-A5FC-EB9E2C9BE2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065" y="766842"/>
              <a:ext cx="8092323" cy="5860874"/>
            </a:xfrm>
            <a:prstGeom prst="rect">
              <a:avLst/>
            </a:prstGeom>
          </p:spPr>
        </p:pic>
        <p:sp>
          <p:nvSpPr>
            <p:cNvPr id="6" name="タイトル 2">
              <a:extLst>
                <a:ext uri="{FF2B5EF4-FFF2-40B4-BE49-F238E27FC236}">
                  <a16:creationId xmlns:a16="http://schemas.microsoft.com/office/drawing/2014/main" id="{948A864E-BB28-6A44-8053-6C7F922FF0BC}"/>
                </a:ext>
              </a:extLst>
            </p:cNvPr>
            <p:cNvSpPr txBox="1">
              <a:spLocks/>
            </p:cNvSpPr>
            <p:nvPr/>
          </p:nvSpPr>
          <p:spPr bwMode="auto">
            <a:xfrm>
              <a:off x="6942819" y="3746334"/>
              <a:ext cx="728807" cy="3182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Storage pit</a:t>
              </a:r>
              <a:endPar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endParaRPr>
            </a:p>
          </p:txBody>
        </p:sp>
        <p:sp>
          <p:nvSpPr>
            <p:cNvPr id="7" name="タイトル 2">
              <a:extLst>
                <a:ext uri="{FF2B5EF4-FFF2-40B4-BE49-F238E27FC236}">
                  <a16:creationId xmlns:a16="http://schemas.microsoft.com/office/drawing/2014/main" id="{F8EC6C89-1A7B-854A-8A8E-1BC02EA455A7}"/>
                </a:ext>
              </a:extLst>
            </p:cNvPr>
            <p:cNvSpPr txBox="1">
              <a:spLocks/>
            </p:cNvSpPr>
            <p:nvPr/>
          </p:nvSpPr>
          <p:spPr bwMode="auto">
            <a:xfrm>
              <a:off x="4794828" y="4376190"/>
              <a:ext cx="1036613" cy="2387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Isolation room</a:t>
              </a:r>
              <a:endPar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endParaRPr>
            </a:p>
          </p:txBody>
        </p:sp>
        <p:sp>
          <p:nvSpPr>
            <p:cNvPr id="8" name="タイトル 2">
              <a:extLst>
                <a:ext uri="{FF2B5EF4-FFF2-40B4-BE49-F238E27FC236}">
                  <a16:creationId xmlns:a16="http://schemas.microsoft.com/office/drawing/2014/main" id="{B48C4734-B052-C548-8DCC-FE0E58C6F582}"/>
                </a:ext>
              </a:extLst>
            </p:cNvPr>
            <p:cNvSpPr txBox="1">
              <a:spLocks/>
            </p:cNvSpPr>
            <p:nvPr/>
          </p:nvSpPr>
          <p:spPr bwMode="auto">
            <a:xfrm>
              <a:off x="7596877" y="3893453"/>
              <a:ext cx="928420" cy="2880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Isolation room</a:t>
              </a:r>
              <a:endPar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endParaRPr>
            </a:p>
          </p:txBody>
        </p:sp>
        <p:sp>
          <p:nvSpPr>
            <p:cNvPr id="9" name="タイトル 2">
              <a:extLst>
                <a:ext uri="{FF2B5EF4-FFF2-40B4-BE49-F238E27FC236}">
                  <a16:creationId xmlns:a16="http://schemas.microsoft.com/office/drawing/2014/main" id="{407F0E8A-C37A-F541-AB32-C02B512F26ED}"/>
                </a:ext>
              </a:extLst>
            </p:cNvPr>
            <p:cNvSpPr txBox="1">
              <a:spLocks/>
            </p:cNvSpPr>
            <p:nvPr/>
          </p:nvSpPr>
          <p:spPr bwMode="auto">
            <a:xfrm>
              <a:off x="7596876" y="3565594"/>
              <a:ext cx="1100539" cy="2396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Waste storage</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0" name="タイトル 2">
              <a:extLst>
                <a:ext uri="{FF2B5EF4-FFF2-40B4-BE49-F238E27FC236}">
                  <a16:creationId xmlns:a16="http://schemas.microsoft.com/office/drawing/2014/main" id="{6F1CE5C1-0EB9-7E48-A04E-DEA5389AD95B}"/>
                </a:ext>
              </a:extLst>
            </p:cNvPr>
            <p:cNvSpPr txBox="1">
              <a:spLocks/>
            </p:cNvSpPr>
            <p:nvPr/>
          </p:nvSpPr>
          <p:spPr bwMode="auto">
            <a:xfrm>
              <a:off x="6598474" y="3781619"/>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β-1</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1" name="タイトル 2">
              <a:extLst>
                <a:ext uri="{FF2B5EF4-FFF2-40B4-BE49-F238E27FC236}">
                  <a16:creationId xmlns:a16="http://schemas.microsoft.com/office/drawing/2014/main" id="{77D6E634-F1C4-864A-8FD6-C572E6E65F45}"/>
                </a:ext>
              </a:extLst>
            </p:cNvPr>
            <p:cNvSpPr txBox="1">
              <a:spLocks/>
            </p:cNvSpPr>
            <p:nvPr/>
          </p:nvSpPr>
          <p:spPr bwMode="auto">
            <a:xfrm>
              <a:off x="5882473" y="3758193"/>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β-2</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2" name="タイトル 2">
              <a:extLst>
                <a:ext uri="{FF2B5EF4-FFF2-40B4-BE49-F238E27FC236}">
                  <a16:creationId xmlns:a16="http://schemas.microsoft.com/office/drawing/2014/main" id="{DBE39B72-8A17-8F44-B569-A7EC4E281EAD}"/>
                </a:ext>
              </a:extLst>
            </p:cNvPr>
            <p:cNvSpPr txBox="1">
              <a:spLocks/>
            </p:cNvSpPr>
            <p:nvPr/>
          </p:nvSpPr>
          <p:spPr bwMode="auto">
            <a:xfrm>
              <a:off x="7360624" y="4488465"/>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α-1</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3" name="タイトル 2">
              <a:extLst>
                <a:ext uri="{FF2B5EF4-FFF2-40B4-BE49-F238E27FC236}">
                  <a16:creationId xmlns:a16="http://schemas.microsoft.com/office/drawing/2014/main" id="{3E8610CC-A8AE-E640-9908-3CFA724F3FC7}"/>
                </a:ext>
              </a:extLst>
            </p:cNvPr>
            <p:cNvSpPr txBox="1">
              <a:spLocks/>
            </p:cNvSpPr>
            <p:nvPr/>
          </p:nvSpPr>
          <p:spPr bwMode="auto">
            <a:xfrm>
              <a:off x="5120322" y="3761210"/>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β-3</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4" name="タイトル 2">
              <a:extLst>
                <a:ext uri="{FF2B5EF4-FFF2-40B4-BE49-F238E27FC236}">
                  <a16:creationId xmlns:a16="http://schemas.microsoft.com/office/drawing/2014/main" id="{4F680253-81F5-DB40-8D05-AAEBD2AFE2F0}"/>
                </a:ext>
              </a:extLst>
            </p:cNvPr>
            <p:cNvSpPr txBox="1">
              <a:spLocks/>
            </p:cNvSpPr>
            <p:nvPr/>
          </p:nvSpPr>
          <p:spPr bwMode="auto">
            <a:xfrm>
              <a:off x="4381246" y="3768385"/>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β-4</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5" name="タイトル 2">
              <a:extLst>
                <a:ext uri="{FF2B5EF4-FFF2-40B4-BE49-F238E27FC236}">
                  <a16:creationId xmlns:a16="http://schemas.microsoft.com/office/drawing/2014/main" id="{D0C2DD86-B236-3A4D-A966-C9F96915B724}"/>
                </a:ext>
              </a:extLst>
            </p:cNvPr>
            <p:cNvSpPr txBox="1">
              <a:spLocks/>
            </p:cNvSpPr>
            <p:nvPr/>
          </p:nvSpPr>
          <p:spPr bwMode="auto">
            <a:xfrm>
              <a:off x="3663559" y="3758192"/>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β-5</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6" name="タイトル 2">
              <a:extLst>
                <a:ext uri="{FF2B5EF4-FFF2-40B4-BE49-F238E27FC236}">
                  <a16:creationId xmlns:a16="http://schemas.microsoft.com/office/drawing/2014/main" id="{6C0A5458-08B9-8A4F-BEAD-5ED51787C1A4}"/>
                </a:ext>
              </a:extLst>
            </p:cNvPr>
            <p:cNvSpPr txBox="1">
              <a:spLocks/>
            </p:cNvSpPr>
            <p:nvPr/>
          </p:nvSpPr>
          <p:spPr bwMode="auto">
            <a:xfrm>
              <a:off x="2901408" y="3763341"/>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β-6</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7" name="タイトル 2">
              <a:extLst>
                <a:ext uri="{FF2B5EF4-FFF2-40B4-BE49-F238E27FC236}">
                  <a16:creationId xmlns:a16="http://schemas.microsoft.com/office/drawing/2014/main" id="{82BD3DE6-6AD7-AC44-A27C-395CA87977AA}"/>
                </a:ext>
              </a:extLst>
            </p:cNvPr>
            <p:cNvSpPr txBox="1">
              <a:spLocks/>
            </p:cNvSpPr>
            <p:nvPr/>
          </p:nvSpPr>
          <p:spPr bwMode="auto">
            <a:xfrm>
              <a:off x="2428903" y="4362866"/>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F-1</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8" name="タイトル 2">
              <a:extLst>
                <a:ext uri="{FF2B5EF4-FFF2-40B4-BE49-F238E27FC236}">
                  <a16:creationId xmlns:a16="http://schemas.microsoft.com/office/drawing/2014/main" id="{A26B8676-EEC6-5F47-B48F-BC2E66BCFA63}"/>
                </a:ext>
              </a:extLst>
            </p:cNvPr>
            <p:cNvSpPr txBox="1">
              <a:spLocks/>
            </p:cNvSpPr>
            <p:nvPr/>
          </p:nvSpPr>
          <p:spPr bwMode="auto">
            <a:xfrm>
              <a:off x="2435030" y="4867590"/>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F-2</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19" name="タイトル 2">
              <a:extLst>
                <a:ext uri="{FF2B5EF4-FFF2-40B4-BE49-F238E27FC236}">
                  <a16:creationId xmlns:a16="http://schemas.microsoft.com/office/drawing/2014/main" id="{B0047CF0-08C4-1746-8A69-8FEED40CC7C1}"/>
                </a:ext>
              </a:extLst>
            </p:cNvPr>
            <p:cNvSpPr txBox="1">
              <a:spLocks/>
            </p:cNvSpPr>
            <p:nvPr/>
          </p:nvSpPr>
          <p:spPr bwMode="auto">
            <a:xfrm>
              <a:off x="3040974" y="4861168"/>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F-3</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0" name="タイトル 2">
              <a:extLst>
                <a:ext uri="{FF2B5EF4-FFF2-40B4-BE49-F238E27FC236}">
                  <a16:creationId xmlns:a16="http://schemas.microsoft.com/office/drawing/2014/main" id="{0D9D6E8D-5F98-694C-9DED-2776A69C311E}"/>
                </a:ext>
              </a:extLst>
            </p:cNvPr>
            <p:cNvSpPr txBox="1">
              <a:spLocks/>
            </p:cNvSpPr>
            <p:nvPr/>
          </p:nvSpPr>
          <p:spPr bwMode="auto">
            <a:xfrm>
              <a:off x="3513479" y="4867590"/>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F-4</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1" name="タイトル 2">
              <a:extLst>
                <a:ext uri="{FF2B5EF4-FFF2-40B4-BE49-F238E27FC236}">
                  <a16:creationId xmlns:a16="http://schemas.microsoft.com/office/drawing/2014/main" id="{2ED475ED-A156-E147-BF97-84AB716A663B}"/>
                </a:ext>
              </a:extLst>
            </p:cNvPr>
            <p:cNvSpPr txBox="1">
              <a:spLocks/>
            </p:cNvSpPr>
            <p:nvPr/>
          </p:nvSpPr>
          <p:spPr bwMode="auto">
            <a:xfrm>
              <a:off x="2428903" y="2280453"/>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L-1</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2" name="タイトル 2">
              <a:extLst>
                <a:ext uri="{FF2B5EF4-FFF2-40B4-BE49-F238E27FC236}">
                  <a16:creationId xmlns:a16="http://schemas.microsoft.com/office/drawing/2014/main" id="{86E2C0BD-45F1-8040-8F33-1459DB38D623}"/>
                </a:ext>
              </a:extLst>
            </p:cNvPr>
            <p:cNvSpPr txBox="1">
              <a:spLocks/>
            </p:cNvSpPr>
            <p:nvPr/>
          </p:nvSpPr>
          <p:spPr bwMode="auto">
            <a:xfrm>
              <a:off x="2868666" y="2287617"/>
              <a:ext cx="472505" cy="170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L-2</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3" name="タイトル 2">
              <a:extLst>
                <a:ext uri="{FF2B5EF4-FFF2-40B4-BE49-F238E27FC236}">
                  <a16:creationId xmlns:a16="http://schemas.microsoft.com/office/drawing/2014/main" id="{A0969D25-6339-3541-9AF8-BE4DADBFDC54}"/>
                </a:ext>
              </a:extLst>
            </p:cNvPr>
            <p:cNvSpPr txBox="1">
              <a:spLocks/>
            </p:cNvSpPr>
            <p:nvPr/>
          </p:nvSpPr>
          <p:spPr bwMode="auto">
            <a:xfrm>
              <a:off x="4181093" y="4927246"/>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L-3</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4" name="タイトル 2">
              <a:extLst>
                <a:ext uri="{FF2B5EF4-FFF2-40B4-BE49-F238E27FC236}">
                  <a16:creationId xmlns:a16="http://schemas.microsoft.com/office/drawing/2014/main" id="{733A675F-6405-784E-BA8F-E96E031DA261}"/>
                </a:ext>
              </a:extLst>
            </p:cNvPr>
            <p:cNvSpPr txBox="1">
              <a:spLocks/>
            </p:cNvSpPr>
            <p:nvPr/>
          </p:nvSpPr>
          <p:spPr bwMode="auto">
            <a:xfrm>
              <a:off x="4181093" y="5510690"/>
              <a:ext cx="472505" cy="189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L-4</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5" name="タイトル 2">
              <a:extLst>
                <a:ext uri="{FF2B5EF4-FFF2-40B4-BE49-F238E27FC236}">
                  <a16:creationId xmlns:a16="http://schemas.microsoft.com/office/drawing/2014/main" id="{7EDA3FD7-0705-8944-A62D-EB2ADE70CC2E}"/>
                </a:ext>
              </a:extLst>
            </p:cNvPr>
            <p:cNvSpPr txBox="1">
              <a:spLocks/>
            </p:cNvSpPr>
            <p:nvPr/>
          </p:nvSpPr>
          <p:spPr bwMode="auto">
            <a:xfrm>
              <a:off x="5480354" y="4919840"/>
              <a:ext cx="894713" cy="196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Service area</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26" name="テキスト ボックス 25">
              <a:extLst>
                <a:ext uri="{FF2B5EF4-FFF2-40B4-BE49-F238E27FC236}">
                  <a16:creationId xmlns:a16="http://schemas.microsoft.com/office/drawing/2014/main" id="{55FA4C15-2E05-114E-AC32-410C4925D96F}"/>
                </a:ext>
              </a:extLst>
            </p:cNvPr>
            <p:cNvSpPr txBox="1"/>
            <p:nvPr/>
          </p:nvSpPr>
          <p:spPr>
            <a:xfrm>
              <a:off x="6449200" y="2172724"/>
              <a:ext cx="619478" cy="489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Staff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7" name="テキスト ボックス 26">
              <a:extLst>
                <a:ext uri="{FF2B5EF4-FFF2-40B4-BE49-F238E27FC236}">
                  <a16:creationId xmlns:a16="http://schemas.microsoft.com/office/drawing/2014/main" id="{43A0C442-3796-4249-B043-00EFEA913B71}"/>
                </a:ext>
              </a:extLst>
            </p:cNvPr>
            <p:cNvSpPr txBox="1"/>
            <p:nvPr/>
          </p:nvSpPr>
          <p:spPr>
            <a:xfrm>
              <a:off x="7345604" y="2104781"/>
              <a:ext cx="859746" cy="677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Radiation control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8" name="テキスト ボックス 27">
              <a:extLst>
                <a:ext uri="{FF2B5EF4-FFF2-40B4-BE49-F238E27FC236}">
                  <a16:creationId xmlns:a16="http://schemas.microsoft.com/office/drawing/2014/main" id="{05DAB1A9-C811-7643-B35C-FCC41A07B760}"/>
                </a:ext>
              </a:extLst>
            </p:cNvPr>
            <p:cNvSpPr txBox="1"/>
            <p:nvPr/>
          </p:nvSpPr>
          <p:spPr>
            <a:xfrm>
              <a:off x="5397098" y="2172964"/>
              <a:ext cx="712999" cy="414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8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women's restroom</a:t>
              </a:r>
              <a:endParaRPr kumimoji="1" lang="en-US" sz="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9" name="テキスト ボックス 28">
              <a:extLst>
                <a:ext uri="{FF2B5EF4-FFF2-40B4-BE49-F238E27FC236}">
                  <a16:creationId xmlns:a16="http://schemas.microsoft.com/office/drawing/2014/main" id="{18FF6F0A-2850-8940-9DE4-A05A20C4D668}"/>
                </a:ext>
              </a:extLst>
            </p:cNvPr>
            <p:cNvSpPr txBox="1"/>
            <p:nvPr/>
          </p:nvSpPr>
          <p:spPr>
            <a:xfrm>
              <a:off x="4951472" y="2169850"/>
              <a:ext cx="638283" cy="301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Stairs</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0" name="テキスト ボックス 29">
              <a:extLst>
                <a:ext uri="{FF2B5EF4-FFF2-40B4-BE49-F238E27FC236}">
                  <a16:creationId xmlns:a16="http://schemas.microsoft.com/office/drawing/2014/main" id="{C32E087F-FE9F-1F43-80FB-9A49614FA4CB}"/>
                </a:ext>
              </a:extLst>
            </p:cNvPr>
            <p:cNvSpPr txBox="1"/>
            <p:nvPr/>
          </p:nvSpPr>
          <p:spPr>
            <a:xfrm>
              <a:off x="3959125" y="2136645"/>
              <a:ext cx="11331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Control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テキスト ボックス 30">
              <a:extLst>
                <a:ext uri="{FF2B5EF4-FFF2-40B4-BE49-F238E27FC236}">
                  <a16:creationId xmlns:a16="http://schemas.microsoft.com/office/drawing/2014/main" id="{95F52CA4-5CA7-564A-A19D-BBD61674DDCB}"/>
                </a:ext>
              </a:extLst>
            </p:cNvPr>
            <p:cNvSpPr txBox="1"/>
            <p:nvPr/>
          </p:nvSpPr>
          <p:spPr>
            <a:xfrm>
              <a:off x="3218171" y="2150108"/>
              <a:ext cx="1065603" cy="677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MSM</a:t>
              </a: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 Maintenance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2" name="テキスト ボックス 31">
              <a:extLst>
                <a:ext uri="{FF2B5EF4-FFF2-40B4-BE49-F238E27FC236}">
                  <a16:creationId xmlns:a16="http://schemas.microsoft.com/office/drawing/2014/main" id="{3568B878-3370-9C46-94E2-22CB659F0565}"/>
                </a:ext>
              </a:extLst>
            </p:cNvPr>
            <p:cNvSpPr txBox="1"/>
            <p:nvPr/>
          </p:nvSpPr>
          <p:spPr>
            <a:xfrm>
              <a:off x="7979828" y="2030174"/>
              <a:ext cx="717588" cy="489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Control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3" name="テキスト ボックス 32">
              <a:extLst>
                <a:ext uri="{FF2B5EF4-FFF2-40B4-BE49-F238E27FC236}">
                  <a16:creationId xmlns:a16="http://schemas.microsoft.com/office/drawing/2014/main" id="{4831676F-11A8-7B41-B13A-EACEB2873996}"/>
                </a:ext>
              </a:extLst>
            </p:cNvPr>
            <p:cNvSpPr txBox="1"/>
            <p:nvPr/>
          </p:nvSpPr>
          <p:spPr>
            <a:xfrm>
              <a:off x="1861614" y="2230228"/>
              <a:ext cx="586178" cy="301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Stairs</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8C18D51A-E6FE-CB40-A712-383F517D858C}"/>
                </a:ext>
              </a:extLst>
            </p:cNvPr>
            <p:cNvSpPr txBox="1"/>
            <p:nvPr/>
          </p:nvSpPr>
          <p:spPr>
            <a:xfrm>
              <a:off x="1903780" y="1730808"/>
              <a:ext cx="3545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EV</a:t>
              </a:r>
              <a:endParaRPr kumimoji="1"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タイトル 2">
              <a:extLst>
                <a:ext uri="{FF2B5EF4-FFF2-40B4-BE49-F238E27FC236}">
                  <a16:creationId xmlns:a16="http://schemas.microsoft.com/office/drawing/2014/main" id="{40527CEC-D495-0141-AE7C-68DEEC0BF9CB}"/>
                </a:ext>
              </a:extLst>
            </p:cNvPr>
            <p:cNvSpPr txBox="1">
              <a:spLocks/>
            </p:cNvSpPr>
            <p:nvPr/>
          </p:nvSpPr>
          <p:spPr bwMode="auto">
            <a:xfrm>
              <a:off x="7551181" y="5455336"/>
              <a:ext cx="894713" cy="196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 altLang="ja-JP" sz="1000" b="0" i="0" u="none" strike="noStrike" kern="0" cap="none" spc="0" normalizeH="0" baseline="0" noProof="0" dirty="0">
                  <a:ln>
                    <a:noFill/>
                  </a:ln>
                  <a:solidFill>
                    <a:srgbClr val="44546A"/>
                  </a:solidFill>
                  <a:effectLst/>
                  <a:uLnTx/>
                  <a:uFillTx/>
                  <a:latin typeface="Calibri Light" panose="020F0302020204030204"/>
                  <a:ea typeface="游ゴシック Light" panose="020B0300000000000000" pitchFamily="34" charset="-128"/>
                  <a:cs typeface="+mj-cs"/>
                </a:rPr>
                <a:t>Truckyard</a:t>
              </a:r>
              <a:endParaRPr kumimoji="1" lang="en-US" sz="1000" b="0" i="0" u="none" strike="noStrike" kern="0" cap="none" spc="0" normalizeH="0" baseline="0" noProof="0" dirty="0">
                <a:ln>
                  <a:noFill/>
                </a:ln>
                <a:solidFill>
                  <a:srgbClr val="44546A"/>
                </a:solidFill>
                <a:effectLst/>
                <a:uLnTx/>
                <a:uFillTx/>
                <a:latin typeface="Calibri Light" panose="020F0302020204030204"/>
                <a:ea typeface="+mj-ea"/>
                <a:cs typeface="+mj-cs"/>
              </a:endParaRPr>
            </a:p>
          </p:txBody>
        </p:sp>
        <p:sp>
          <p:nvSpPr>
            <p:cNvPr id="36" name="テキスト ボックス 35">
              <a:extLst>
                <a:ext uri="{FF2B5EF4-FFF2-40B4-BE49-F238E27FC236}">
                  <a16:creationId xmlns:a16="http://schemas.microsoft.com/office/drawing/2014/main" id="{68D0755C-9D14-2C4B-AADD-278379B2A296}"/>
                </a:ext>
              </a:extLst>
            </p:cNvPr>
            <p:cNvSpPr txBox="1"/>
            <p:nvPr/>
          </p:nvSpPr>
          <p:spPr>
            <a:xfrm>
              <a:off x="4500951" y="3005722"/>
              <a:ext cx="107112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Operation room</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66D853AD-D351-0142-B093-348909CC9A45}"/>
                </a:ext>
              </a:extLst>
            </p:cNvPr>
            <p:cNvSpPr txBox="1"/>
            <p:nvPr/>
          </p:nvSpPr>
          <p:spPr>
            <a:xfrm>
              <a:off x="5267756" y="1675646"/>
              <a:ext cx="842340" cy="301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Corridor</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 name="テキスト ボックス 37">
              <a:extLst>
                <a:ext uri="{FF2B5EF4-FFF2-40B4-BE49-F238E27FC236}">
                  <a16:creationId xmlns:a16="http://schemas.microsoft.com/office/drawing/2014/main" id="{08E7882F-5547-844B-9133-4F59EC8901CD}"/>
                </a:ext>
              </a:extLst>
            </p:cNvPr>
            <p:cNvSpPr txBox="1"/>
            <p:nvPr/>
          </p:nvSpPr>
          <p:spPr>
            <a:xfrm>
              <a:off x="4995262" y="1082412"/>
              <a:ext cx="851335" cy="301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Entrance</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39" name="直線矢印コネクタ 38">
              <a:extLst>
                <a:ext uri="{FF2B5EF4-FFF2-40B4-BE49-F238E27FC236}">
                  <a16:creationId xmlns:a16="http://schemas.microsoft.com/office/drawing/2014/main" id="{9B27BF7A-48C3-0F44-97EB-120EB5543C2A}"/>
                </a:ext>
              </a:extLst>
            </p:cNvPr>
            <p:cNvCxnSpPr>
              <a:cxnSpLocks/>
            </p:cNvCxnSpPr>
            <p:nvPr/>
          </p:nvCxnSpPr>
          <p:spPr bwMode="auto">
            <a:xfrm>
              <a:off x="7869424" y="1172141"/>
              <a:ext cx="709471" cy="0"/>
            </a:xfrm>
            <a:prstGeom prst="straightConnector1">
              <a:avLst/>
            </a:prstGeom>
            <a:solidFill>
              <a:schemeClr val="accent1"/>
            </a:solidFill>
            <a:ln w="1270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テキスト ボックス 39">
              <a:extLst>
                <a:ext uri="{FF2B5EF4-FFF2-40B4-BE49-F238E27FC236}">
                  <a16:creationId xmlns:a16="http://schemas.microsoft.com/office/drawing/2014/main" id="{80E7E859-ACEF-D348-8F39-ED1020B35167}"/>
                </a:ext>
              </a:extLst>
            </p:cNvPr>
            <p:cNvSpPr txBox="1"/>
            <p:nvPr/>
          </p:nvSpPr>
          <p:spPr>
            <a:xfrm>
              <a:off x="8009947" y="888975"/>
              <a:ext cx="4828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prstClr val="black"/>
                  </a:solidFill>
                  <a:effectLst/>
                  <a:uLnTx/>
                  <a:uFillTx/>
                  <a:latin typeface="Calibri" panose="020F0502020204030204"/>
                  <a:ea typeface="+mn-ea"/>
                  <a:cs typeface="+mn-cs"/>
                </a:rPr>
                <a:t>5 m</a:t>
              </a:r>
            </a:p>
          </p:txBody>
        </p:sp>
        <p:sp>
          <p:nvSpPr>
            <p:cNvPr id="41" name="テキスト ボックス 40">
              <a:extLst>
                <a:ext uri="{FF2B5EF4-FFF2-40B4-BE49-F238E27FC236}">
                  <a16:creationId xmlns:a16="http://schemas.microsoft.com/office/drawing/2014/main" id="{2915AF26-E2B2-1E49-ADD5-510BEA84A829}"/>
                </a:ext>
              </a:extLst>
            </p:cNvPr>
            <p:cNvSpPr txBox="1"/>
            <p:nvPr/>
          </p:nvSpPr>
          <p:spPr>
            <a:xfrm>
              <a:off x="5938054" y="2172964"/>
              <a:ext cx="712999" cy="414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8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Men's restroom</a:t>
              </a:r>
              <a:endParaRPr kumimoji="1" lang="en-US" sz="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2" name="テキスト ボックス 41">
              <a:extLst>
                <a:ext uri="{FF2B5EF4-FFF2-40B4-BE49-F238E27FC236}">
                  <a16:creationId xmlns:a16="http://schemas.microsoft.com/office/drawing/2014/main" id="{D43B84DB-F72B-D64B-84EE-F31F7A4452D7}"/>
                </a:ext>
              </a:extLst>
            </p:cNvPr>
            <p:cNvSpPr txBox="1"/>
            <p:nvPr/>
          </p:nvSpPr>
          <p:spPr>
            <a:xfrm>
              <a:off x="6929995" y="2160818"/>
              <a:ext cx="589210" cy="4896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0"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34" charset="-128"/>
                  <a:cs typeface="+mn-cs"/>
                </a:rPr>
                <a:t>Staff room</a:t>
              </a:r>
              <a:endParaRPr kumimoji="1" lang="en-US"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48" name="テキスト ボックス 47">
            <a:extLst>
              <a:ext uri="{FF2B5EF4-FFF2-40B4-BE49-F238E27FC236}">
                <a16:creationId xmlns:a16="http://schemas.microsoft.com/office/drawing/2014/main" id="{DEFEA826-4778-5A44-92BF-403FEB55E978}"/>
              </a:ext>
            </a:extLst>
          </p:cNvPr>
          <p:cNvSpPr txBox="1"/>
          <p:nvPr/>
        </p:nvSpPr>
        <p:spPr>
          <a:xfrm>
            <a:off x="5277993" y="1168115"/>
            <a:ext cx="2212085" cy="523220"/>
          </a:xfrm>
          <a:prstGeom prst="rect">
            <a:avLst/>
          </a:prstGeom>
          <a:solidFill>
            <a:schemeClr val="bg1"/>
          </a:solid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rPr>
              <a:t>Mechanical property tests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rPr>
              <a:t>-</a:t>
            </a:r>
            <a:r>
              <a:rPr kumimoji="1" lang="en"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Tensile, fatigue, creep</a:t>
            </a:r>
          </a:p>
        </p:txBody>
      </p:sp>
      <p:cxnSp>
        <p:nvCxnSpPr>
          <p:cNvPr id="50" name="直線矢印コネクタ 49">
            <a:extLst>
              <a:ext uri="{FF2B5EF4-FFF2-40B4-BE49-F238E27FC236}">
                <a16:creationId xmlns:a16="http://schemas.microsoft.com/office/drawing/2014/main" id="{DAB8559B-EFA2-094F-AA2F-7C3B9D692DA3}"/>
              </a:ext>
            </a:extLst>
          </p:cNvPr>
          <p:cNvCxnSpPr>
            <a:cxnSpLocks/>
          </p:cNvCxnSpPr>
          <p:nvPr/>
        </p:nvCxnSpPr>
        <p:spPr>
          <a:xfrm>
            <a:off x="2100531" y="1782119"/>
            <a:ext cx="828098" cy="8230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68F63BB1-9DCE-B04A-9C53-B2DE5CCF214F}"/>
              </a:ext>
            </a:extLst>
          </p:cNvPr>
          <p:cNvCxnSpPr>
            <a:cxnSpLocks/>
          </p:cNvCxnSpPr>
          <p:nvPr/>
        </p:nvCxnSpPr>
        <p:spPr>
          <a:xfrm>
            <a:off x="1530826" y="2496113"/>
            <a:ext cx="933434" cy="2984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8E20148-3C7E-AD40-BAE7-9DAB33690B45}"/>
              </a:ext>
            </a:extLst>
          </p:cNvPr>
          <p:cNvCxnSpPr>
            <a:cxnSpLocks/>
          </p:cNvCxnSpPr>
          <p:nvPr/>
        </p:nvCxnSpPr>
        <p:spPr>
          <a:xfrm flipH="1">
            <a:off x="7051717" y="4348302"/>
            <a:ext cx="501046" cy="303136"/>
          </a:xfrm>
          <a:prstGeom prst="straightConnector1">
            <a:avLst/>
          </a:prstGeom>
          <a:ln w="19050">
            <a:solidFill>
              <a:srgbClr val="C00000"/>
            </a:solidFill>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E5C2C7B9-6596-E04C-94FA-61BC595BDB5D}"/>
              </a:ext>
            </a:extLst>
          </p:cNvPr>
          <p:cNvSpPr txBox="1"/>
          <p:nvPr/>
        </p:nvSpPr>
        <p:spPr>
          <a:xfrm>
            <a:off x="7548063" y="3837419"/>
            <a:ext cx="2306496" cy="523220"/>
          </a:xfrm>
          <a:prstGeom prst="rect">
            <a:avLst/>
          </a:prstGeom>
          <a:solidFill>
            <a:schemeClr val="bg1"/>
          </a:solid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a:ln>
                  <a:noFill/>
                </a:ln>
                <a:solidFill>
                  <a:srgbClr val="000000"/>
                </a:solidFill>
                <a:effectLst/>
                <a:uLnTx/>
                <a:uFillTx/>
                <a:latin typeface="Helvetica"/>
                <a:ea typeface="游ゴシック" panose="020B0400000000000000" pitchFamily="34" charset="-128"/>
                <a:cs typeface="Helvetica"/>
              </a:rPr>
              <a:t>Separation and purification of medical RIs</a:t>
            </a:r>
            <a:endParaRPr kumimoji="1"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9" name="直線矢印コネクタ 58">
            <a:extLst>
              <a:ext uri="{FF2B5EF4-FFF2-40B4-BE49-F238E27FC236}">
                <a16:creationId xmlns:a16="http://schemas.microsoft.com/office/drawing/2014/main" id="{7CE0F8A8-23AE-144E-ABAC-49AAE1B9C74C}"/>
              </a:ext>
            </a:extLst>
          </p:cNvPr>
          <p:cNvCxnSpPr>
            <a:cxnSpLocks/>
          </p:cNvCxnSpPr>
          <p:nvPr/>
        </p:nvCxnSpPr>
        <p:spPr>
          <a:xfrm flipH="1">
            <a:off x="4253679" y="1691335"/>
            <a:ext cx="999097" cy="21460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4960750F-4A9C-9B4A-B87B-9DE6A190CA18}"/>
              </a:ext>
            </a:extLst>
          </p:cNvPr>
          <p:cNvCxnSpPr>
            <a:cxnSpLocks/>
          </p:cNvCxnSpPr>
          <p:nvPr/>
        </p:nvCxnSpPr>
        <p:spPr>
          <a:xfrm flipH="1">
            <a:off x="4824775" y="1691335"/>
            <a:ext cx="461201" cy="21460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DD4E7E12-4E4A-C342-8D13-AD2B46BC49AA}"/>
              </a:ext>
            </a:extLst>
          </p:cNvPr>
          <p:cNvCxnSpPr>
            <a:cxnSpLocks/>
          </p:cNvCxnSpPr>
          <p:nvPr/>
        </p:nvCxnSpPr>
        <p:spPr>
          <a:xfrm>
            <a:off x="5318429" y="1713270"/>
            <a:ext cx="41192" cy="21190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B012F31D-FB3D-764F-8783-C1CFDC8F426E}"/>
              </a:ext>
            </a:extLst>
          </p:cNvPr>
          <p:cNvSpPr txBox="1"/>
          <p:nvPr/>
        </p:nvSpPr>
        <p:spPr>
          <a:xfrm>
            <a:off x="1654871" y="1500874"/>
            <a:ext cx="425116" cy="276999"/>
          </a:xfrm>
          <a:prstGeom prst="rect">
            <a:avLst/>
          </a:prstGeom>
          <a:noFill/>
          <a:ln w="190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FIB</a:t>
            </a:r>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8" name="テキスト ボックス 67">
            <a:extLst>
              <a:ext uri="{FF2B5EF4-FFF2-40B4-BE49-F238E27FC236}">
                <a16:creationId xmlns:a16="http://schemas.microsoft.com/office/drawing/2014/main" id="{21ED72DF-4B3B-0D48-A3E7-8E5B1CC881D9}"/>
              </a:ext>
            </a:extLst>
          </p:cNvPr>
          <p:cNvSpPr txBox="1"/>
          <p:nvPr/>
        </p:nvSpPr>
        <p:spPr>
          <a:xfrm>
            <a:off x="1026622" y="2230697"/>
            <a:ext cx="510076" cy="276999"/>
          </a:xfrm>
          <a:prstGeom prst="rect">
            <a:avLst/>
          </a:prstGeom>
          <a:noFill/>
          <a:ln w="190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TEM</a:t>
            </a:r>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9" name="テキスト ボックス 68">
            <a:extLst>
              <a:ext uri="{FF2B5EF4-FFF2-40B4-BE49-F238E27FC236}">
                <a16:creationId xmlns:a16="http://schemas.microsoft.com/office/drawing/2014/main" id="{0D15E5F7-DC0C-7246-825E-C56AA5EE1D9B}"/>
              </a:ext>
            </a:extLst>
          </p:cNvPr>
          <p:cNvSpPr txBox="1"/>
          <p:nvPr/>
        </p:nvSpPr>
        <p:spPr>
          <a:xfrm>
            <a:off x="462805" y="4975769"/>
            <a:ext cx="1143262" cy="276999"/>
          </a:xfrm>
          <a:prstGeom prst="rect">
            <a:avLst/>
          </a:prstGeom>
          <a:noFill/>
          <a:ln w="190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SEM/FE-SEM</a:t>
            </a:r>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cxnSp>
        <p:nvCxnSpPr>
          <p:cNvPr id="70" name="直線矢印コネクタ 69">
            <a:extLst>
              <a:ext uri="{FF2B5EF4-FFF2-40B4-BE49-F238E27FC236}">
                <a16:creationId xmlns:a16="http://schemas.microsoft.com/office/drawing/2014/main" id="{B14FAE69-FEFF-7F4A-8098-20304936C2EC}"/>
              </a:ext>
            </a:extLst>
          </p:cNvPr>
          <p:cNvCxnSpPr>
            <a:cxnSpLocks/>
            <a:stCxn id="69" idx="3"/>
          </p:cNvCxnSpPr>
          <p:nvPr/>
        </p:nvCxnSpPr>
        <p:spPr>
          <a:xfrm flipV="1">
            <a:off x="1606067" y="4981665"/>
            <a:ext cx="858193" cy="1326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FE0AAAF1-EF38-1143-B216-7F2AB31C7A93}"/>
              </a:ext>
            </a:extLst>
          </p:cNvPr>
          <p:cNvSpPr txBox="1"/>
          <p:nvPr/>
        </p:nvSpPr>
        <p:spPr>
          <a:xfrm>
            <a:off x="2554197" y="1206157"/>
            <a:ext cx="2009669" cy="738664"/>
          </a:xfrm>
          <a:prstGeom prst="rect">
            <a:avLst/>
          </a:prstGeom>
          <a:solidFill>
            <a:schemeClr val="bg1"/>
          </a:solid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rPr>
              <a:t>DBTT shift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rPr>
              <a:t>-Charpy impact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rPr>
              <a:t>-Small punch (SP) test</a:t>
            </a:r>
            <a:endParaRPr kumimoji="1" lang="en-US" altLang="ja-JP" sz="1400" b="0" i="0" u="none" strike="noStrike" kern="1200" cap="none" spc="0" normalizeH="0" baseline="0" noProof="0" dirty="0">
              <a:ln>
                <a:noFill/>
              </a:ln>
              <a:solidFill>
                <a:srgbClr val="000000"/>
              </a:solidFill>
              <a:effectLst/>
              <a:uLnTx/>
              <a:uFillTx/>
              <a:latin typeface="Helvetica"/>
              <a:ea typeface="游ゴシック" panose="020B0400000000000000" pitchFamily="34" charset="-128"/>
              <a:cs typeface="Helvetica"/>
            </a:endParaRPr>
          </a:p>
        </p:txBody>
      </p:sp>
      <p:sp>
        <p:nvSpPr>
          <p:cNvPr id="74" name="テキスト ボックス 73">
            <a:extLst>
              <a:ext uri="{FF2B5EF4-FFF2-40B4-BE49-F238E27FC236}">
                <a16:creationId xmlns:a16="http://schemas.microsoft.com/office/drawing/2014/main" id="{107F6041-19A0-F14E-A8CB-A3C33A6D06B8}"/>
              </a:ext>
            </a:extLst>
          </p:cNvPr>
          <p:cNvSpPr txBox="1"/>
          <p:nvPr/>
        </p:nvSpPr>
        <p:spPr>
          <a:xfrm>
            <a:off x="19418" y="3861167"/>
            <a:ext cx="1962525" cy="523220"/>
          </a:xfrm>
          <a:prstGeom prst="rect">
            <a:avLst/>
          </a:prstGeom>
          <a:solidFill>
            <a:schemeClr val="bg1"/>
          </a:solid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a:ln>
                  <a:noFill/>
                </a:ln>
                <a:solidFill>
                  <a:prstClr val="black"/>
                </a:solidFill>
                <a:effectLst/>
                <a:uLnTx/>
                <a:uFillTx/>
                <a:latin typeface="Helvetica"/>
                <a:ea typeface="游ゴシック" panose="020B0400000000000000" pitchFamily="34" charset="-128"/>
                <a:cs typeface="Helvetica"/>
              </a:rPr>
              <a:t>Specimen preparation and processing</a:t>
            </a:r>
            <a:endParaRPr kumimoji="1" lang="en-US" altLang="ja-JP" sz="1400" b="0" i="0" u="none" strike="noStrike" kern="1200" cap="none" spc="0" normalizeH="0" baseline="0" noProof="0">
              <a:ln>
                <a:noFill/>
              </a:ln>
              <a:solidFill>
                <a:srgbClr val="000000"/>
              </a:solidFill>
              <a:effectLst/>
              <a:uLnTx/>
              <a:uFillTx/>
              <a:latin typeface="Helvetica"/>
              <a:ea typeface="游ゴシック" panose="020B0400000000000000" pitchFamily="34" charset="-128"/>
              <a:cs typeface="Helvetica"/>
            </a:endParaRPr>
          </a:p>
        </p:txBody>
      </p:sp>
      <p:cxnSp>
        <p:nvCxnSpPr>
          <p:cNvPr id="71" name="直線矢印コネクタ 70">
            <a:extLst>
              <a:ext uri="{FF2B5EF4-FFF2-40B4-BE49-F238E27FC236}">
                <a16:creationId xmlns:a16="http://schemas.microsoft.com/office/drawing/2014/main" id="{A8BDE11C-2668-444F-8E29-C37E42EDBDA2}"/>
              </a:ext>
            </a:extLst>
          </p:cNvPr>
          <p:cNvCxnSpPr>
            <a:cxnSpLocks/>
          </p:cNvCxnSpPr>
          <p:nvPr/>
        </p:nvCxnSpPr>
        <p:spPr>
          <a:xfrm>
            <a:off x="3522372" y="1939111"/>
            <a:ext cx="56629" cy="19107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69A03A91-1D11-DB4A-A0F8-4DDD431C711C}"/>
              </a:ext>
            </a:extLst>
          </p:cNvPr>
          <p:cNvCxnSpPr>
            <a:cxnSpLocks/>
            <a:stCxn id="74" idx="3"/>
          </p:cNvCxnSpPr>
          <p:nvPr/>
        </p:nvCxnSpPr>
        <p:spPr>
          <a:xfrm flipV="1">
            <a:off x="1981943" y="4002423"/>
            <a:ext cx="801627" cy="1203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C92F8FFA-3A94-F44B-9F8C-677190BF53D9}"/>
              </a:ext>
            </a:extLst>
          </p:cNvPr>
          <p:cNvSpPr txBox="1"/>
          <p:nvPr/>
        </p:nvSpPr>
        <p:spPr>
          <a:xfrm>
            <a:off x="3923099" y="5949280"/>
            <a:ext cx="3818821" cy="481157"/>
          </a:xfrm>
          <a:prstGeom prst="rect">
            <a:avLst/>
          </a:prstGeom>
          <a:solidFill>
            <a:schemeClr val="bg1"/>
          </a:solidFill>
          <a:ln w="19050">
            <a:solidFill>
              <a:srgbClr val="FFC000"/>
            </a:solidFill>
          </a:ln>
        </p:spPr>
        <p:txBody>
          <a:bodyPr wrap="square" lIns="72000" rtlCol="0" anchor="t" anchorCtr="0">
            <a:spAutoFit/>
          </a:bodyPr>
          <a:lstStyle/>
          <a:p>
            <a:pPr marL="0" marR="0" lvl="0" indent="-25400" algn="l" defTabSz="914400" rtl="0" eaLnBrk="0" fontAlgn="auto" latinLnBrk="0" hangingPunct="0">
              <a:lnSpc>
                <a:spcPct val="9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elvetica"/>
                <a:ea typeface="游ゴシック" panose="020B0400000000000000" pitchFamily="34" charset="-128"/>
                <a:cs typeface="Helvetica"/>
              </a:rPr>
              <a:t>High-power target materials from J-PARC and other facilities in Japan and overseas</a:t>
            </a:r>
          </a:p>
        </p:txBody>
      </p:sp>
      <p:cxnSp>
        <p:nvCxnSpPr>
          <p:cNvPr id="80" name="直線矢印コネクタ 79">
            <a:extLst>
              <a:ext uri="{FF2B5EF4-FFF2-40B4-BE49-F238E27FC236}">
                <a16:creationId xmlns:a16="http://schemas.microsoft.com/office/drawing/2014/main" id="{02CA3380-10D7-A44E-8774-08DD76D5A955}"/>
              </a:ext>
            </a:extLst>
          </p:cNvPr>
          <p:cNvCxnSpPr>
            <a:cxnSpLocks/>
            <a:endCxn id="24" idx="0"/>
          </p:cNvCxnSpPr>
          <p:nvPr/>
        </p:nvCxnSpPr>
        <p:spPr>
          <a:xfrm flipH="1" flipV="1">
            <a:off x="4116145" y="5434417"/>
            <a:ext cx="137534" cy="51486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F109BBBB-944D-1446-8732-6A4C0A568C33}"/>
              </a:ext>
            </a:extLst>
          </p:cNvPr>
          <p:cNvSpPr txBox="1"/>
          <p:nvPr/>
        </p:nvSpPr>
        <p:spPr>
          <a:xfrm>
            <a:off x="606558" y="6039440"/>
            <a:ext cx="2280556" cy="307777"/>
          </a:xfrm>
          <a:prstGeom prst="rect">
            <a:avLst/>
          </a:prstGeom>
          <a:solidFill>
            <a:schemeClr val="bg1"/>
          </a:solid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a:ln>
                  <a:noFill/>
                </a:ln>
                <a:solidFill>
                  <a:srgbClr val="000000"/>
                </a:solidFill>
                <a:effectLst/>
                <a:uLnTx/>
                <a:uFillTx/>
                <a:latin typeface="Helvetica"/>
                <a:ea typeface="游ゴシック" panose="020B0400000000000000" pitchFamily="34" charset="-128"/>
                <a:cs typeface="Helvetica"/>
              </a:rPr>
              <a:t>Analysis of activated LBE</a:t>
            </a:r>
            <a:endParaRPr kumimoji="1" lang="en-US" altLang="ja-JP" sz="1400" b="0" i="0" u="none" strike="noStrike" kern="1200" cap="none" spc="0" normalizeH="0" baseline="0" noProof="0">
              <a:ln>
                <a:noFill/>
              </a:ln>
              <a:solidFill>
                <a:srgbClr val="000000"/>
              </a:solidFill>
              <a:effectLst/>
              <a:uLnTx/>
              <a:uFillTx/>
              <a:latin typeface="Helvetica"/>
              <a:ea typeface="游ゴシック" panose="020B0400000000000000" pitchFamily="34" charset="-128"/>
              <a:cs typeface="Helvetica"/>
            </a:endParaRPr>
          </a:p>
        </p:txBody>
      </p:sp>
      <p:cxnSp>
        <p:nvCxnSpPr>
          <p:cNvPr id="83" name="直線矢印コネクタ 82">
            <a:extLst>
              <a:ext uri="{FF2B5EF4-FFF2-40B4-BE49-F238E27FC236}">
                <a16:creationId xmlns:a16="http://schemas.microsoft.com/office/drawing/2014/main" id="{6826259A-49F6-E249-99D2-0B8B197EE007}"/>
              </a:ext>
            </a:extLst>
          </p:cNvPr>
          <p:cNvCxnSpPr>
            <a:cxnSpLocks/>
          </p:cNvCxnSpPr>
          <p:nvPr/>
        </p:nvCxnSpPr>
        <p:spPr>
          <a:xfrm flipV="1">
            <a:off x="2911296" y="5112412"/>
            <a:ext cx="1009557" cy="9265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0D09489E-9C58-204B-A3D1-2E4748BC2B53}"/>
              </a:ext>
            </a:extLst>
          </p:cNvPr>
          <p:cNvCxnSpPr>
            <a:cxnSpLocks/>
          </p:cNvCxnSpPr>
          <p:nvPr/>
        </p:nvCxnSpPr>
        <p:spPr>
          <a:xfrm flipV="1">
            <a:off x="4950218" y="4181750"/>
            <a:ext cx="460752" cy="176753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6C54FEC-F739-2F63-41E2-1C9EB9AA1F95}"/>
              </a:ext>
            </a:extLst>
          </p:cNvPr>
          <p:cNvSpPr txBox="1"/>
          <p:nvPr/>
        </p:nvSpPr>
        <p:spPr>
          <a:xfrm>
            <a:off x="7905259" y="776297"/>
            <a:ext cx="1592103" cy="400110"/>
          </a:xfrm>
          <a:prstGeom prst="rect">
            <a:avLst/>
          </a:prstGeom>
          <a:noFill/>
        </p:spPr>
        <p:txBody>
          <a:bodyPr wrap="none" rtlCol="0">
            <a:spAutoFit/>
          </a:bodyPr>
          <a:lstStyle/>
          <a:p>
            <a:r>
              <a:rPr lang="en-US" altLang="ja-JP" sz="2000" dirty="0"/>
              <a:t>50 m x 32 m</a:t>
            </a:r>
            <a:endParaRPr kumimoji="1" lang="ja-JP" altLang="en-US" sz="2000"/>
          </a:p>
        </p:txBody>
      </p:sp>
      <p:sp>
        <p:nvSpPr>
          <p:cNvPr id="46" name="テキスト ボックス 45">
            <a:extLst>
              <a:ext uri="{FF2B5EF4-FFF2-40B4-BE49-F238E27FC236}">
                <a16:creationId xmlns:a16="http://schemas.microsoft.com/office/drawing/2014/main" id="{2B287067-D25F-B17D-D390-A6DFB74292E6}"/>
              </a:ext>
            </a:extLst>
          </p:cNvPr>
          <p:cNvSpPr txBox="1"/>
          <p:nvPr/>
        </p:nvSpPr>
        <p:spPr>
          <a:xfrm>
            <a:off x="3976634" y="674886"/>
            <a:ext cx="2016224" cy="400110"/>
          </a:xfrm>
          <a:prstGeom prst="rect">
            <a:avLst/>
          </a:prstGeom>
          <a:noFill/>
        </p:spPr>
        <p:txBody>
          <a:bodyPr wrap="square" rtlCol="0">
            <a:spAutoFit/>
          </a:bodyPr>
          <a:lstStyle/>
          <a:p>
            <a:r>
              <a:rPr lang="en-US" altLang="ja-JP" sz="2000" b="1" u="sng" dirty="0">
                <a:solidFill>
                  <a:srgbClr val="C00000"/>
                </a:solidFill>
              </a:rPr>
              <a:t>Ground floor</a:t>
            </a:r>
            <a:endParaRPr kumimoji="1" lang="ja-JP" altLang="en-US" sz="2000" b="1" u="sng">
              <a:solidFill>
                <a:srgbClr val="C00000"/>
              </a:solidFill>
            </a:endParaRPr>
          </a:p>
        </p:txBody>
      </p:sp>
      <p:sp>
        <p:nvSpPr>
          <p:cNvPr id="60" name="日付プレースホルダー 59">
            <a:extLst>
              <a:ext uri="{FF2B5EF4-FFF2-40B4-BE49-F238E27FC236}">
                <a16:creationId xmlns:a16="http://schemas.microsoft.com/office/drawing/2014/main" id="{D76C7F43-96E6-5315-D9AE-6C6CC3AD81E7}"/>
              </a:ext>
            </a:extLst>
          </p:cNvPr>
          <p:cNvSpPr>
            <a:spLocks noGrp="1"/>
          </p:cNvSpPr>
          <p:nvPr>
            <p:ph type="dt" sz="half" idx="10"/>
          </p:nvPr>
        </p:nvSpPr>
        <p:spPr>
          <a:xfrm>
            <a:off x="0" y="6476204"/>
            <a:ext cx="2228850" cy="365125"/>
          </a:xfrm>
        </p:spPr>
        <p:txBody>
          <a:bodyPr/>
          <a:lstStyle/>
          <a:p>
            <a:r>
              <a:rPr kumimoji="1" lang="en-US" altLang="ja-JP" dirty="0">
                <a:solidFill>
                  <a:schemeClr val="tx1"/>
                </a:solidFill>
                <a:latin typeface="Arial" panose="020B0604020202020204" pitchFamily="34" charset="0"/>
                <a:cs typeface="Arial" panose="020B0604020202020204" pitchFamily="34" charset="0"/>
              </a:rPr>
              <a:t>2024/11/1</a:t>
            </a:r>
            <a:endParaRPr kumimoji="1" lang="ja-JP" altLang="en-US">
              <a:solidFill>
                <a:schemeClr val="tx1"/>
              </a:solidFill>
              <a:latin typeface="Arial" panose="020B0604020202020204" pitchFamily="34" charset="0"/>
              <a:cs typeface="Arial" panose="020B0604020202020204" pitchFamily="34" charset="0"/>
            </a:endParaRPr>
          </a:p>
        </p:txBody>
      </p:sp>
      <p:sp>
        <p:nvSpPr>
          <p:cNvPr id="62" name="フッター プレースホルダー 61">
            <a:extLst>
              <a:ext uri="{FF2B5EF4-FFF2-40B4-BE49-F238E27FC236}">
                <a16:creationId xmlns:a16="http://schemas.microsoft.com/office/drawing/2014/main" id="{6729B089-27D9-5F7D-A648-AF820D1FEE47}"/>
              </a:ext>
            </a:extLst>
          </p:cNvPr>
          <p:cNvSpPr>
            <a:spLocks noGrp="1"/>
          </p:cNvSpPr>
          <p:nvPr>
            <p:ph type="ftr" sz="quarter" idx="11"/>
          </p:nvPr>
        </p:nvSpPr>
        <p:spPr>
          <a:xfrm>
            <a:off x="3281362" y="6511681"/>
            <a:ext cx="3343275" cy="365125"/>
          </a:xfrm>
        </p:spPr>
        <p:txBody>
          <a:bodyPr/>
          <a:lstStyle/>
          <a:p>
            <a:r>
              <a:rPr kumimoji="1" lang="en" altLang="ja-JP">
                <a:solidFill>
                  <a:schemeClr val="tx1"/>
                </a:solidFill>
                <a:latin typeface="Arial" panose="020B0604020202020204" pitchFamily="34" charset="0"/>
                <a:cs typeface="Arial" panose="020B0604020202020204" pitchFamily="34" charset="0"/>
              </a:rPr>
              <a:t>IWSMT-16 / Abingdon, UK </a:t>
            </a:r>
            <a:endParaRPr kumimoji="1" lang="ja-JP" altLang="en-US">
              <a:solidFill>
                <a:schemeClr val="tx1"/>
              </a:solidFill>
              <a:latin typeface="Arial" panose="020B0604020202020204" pitchFamily="34" charset="0"/>
              <a:cs typeface="Arial" panose="020B0604020202020204" pitchFamily="34" charset="0"/>
            </a:endParaRPr>
          </a:p>
        </p:txBody>
      </p:sp>
      <p:sp>
        <p:nvSpPr>
          <p:cNvPr id="63" name="スライド番号プレースホルダー 62">
            <a:extLst>
              <a:ext uri="{FF2B5EF4-FFF2-40B4-BE49-F238E27FC236}">
                <a16:creationId xmlns:a16="http://schemas.microsoft.com/office/drawing/2014/main" id="{D53F43A1-7BDB-8D19-AF43-F56299B5FC9D}"/>
              </a:ext>
            </a:extLst>
          </p:cNvPr>
          <p:cNvSpPr>
            <a:spLocks noGrp="1"/>
          </p:cNvSpPr>
          <p:nvPr>
            <p:ph type="sldNum" sz="quarter" idx="12"/>
          </p:nvPr>
        </p:nvSpPr>
        <p:spPr>
          <a:xfrm>
            <a:off x="7682665" y="6481503"/>
            <a:ext cx="2228850" cy="365125"/>
          </a:xfrm>
        </p:spPr>
        <p:txBody>
          <a:bodyPr/>
          <a:lstStyle/>
          <a:p>
            <a:fld id="{1DFADC6C-CB73-6644-9F23-10A60A3D9525}" type="slidenum">
              <a:rPr kumimoji="1" lang="ja-JP" altLang="en-US" smtClean="0">
                <a:solidFill>
                  <a:schemeClr val="tx1"/>
                </a:solidFill>
                <a:latin typeface="Arial" panose="020B0604020202020204" pitchFamily="34" charset="0"/>
                <a:cs typeface="Arial" panose="020B0604020202020204" pitchFamily="34" charset="0"/>
              </a:rPr>
              <a:t>15</a:t>
            </a:fld>
            <a:endParaRPr kumimoji="1" lang="ja-JP" altLang="en-US">
              <a:solidFill>
                <a:schemeClr val="tx1"/>
              </a:solidFill>
              <a:latin typeface="Arial" panose="020B0604020202020204" pitchFamily="34" charset="0"/>
              <a:cs typeface="Arial" panose="020B0604020202020204" pitchFamily="34" charset="0"/>
            </a:endParaRPr>
          </a:p>
        </p:txBody>
      </p:sp>
      <p:pic>
        <p:nvPicPr>
          <p:cNvPr id="76" name="図 75" descr="official_logo_lr.png">
            <a:extLst>
              <a:ext uri="{FF2B5EF4-FFF2-40B4-BE49-F238E27FC236}">
                <a16:creationId xmlns:a16="http://schemas.microsoft.com/office/drawing/2014/main" id="{C232BCFE-670A-E0F5-242B-FB009AB68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78" name="図形グループ 16">
            <a:extLst>
              <a:ext uri="{FF2B5EF4-FFF2-40B4-BE49-F238E27FC236}">
                <a16:creationId xmlns:a16="http://schemas.microsoft.com/office/drawing/2014/main" id="{945CFBEB-80C6-242E-C0CF-7232854BF9B1}"/>
              </a:ext>
            </a:extLst>
          </p:cNvPr>
          <p:cNvGrpSpPr/>
          <p:nvPr/>
        </p:nvGrpSpPr>
        <p:grpSpPr>
          <a:xfrm>
            <a:off x="8643422" y="64068"/>
            <a:ext cx="1111124" cy="419760"/>
            <a:chOff x="2005013" y="2300460"/>
            <a:chExt cx="4464098" cy="1651000"/>
          </a:xfrm>
        </p:grpSpPr>
        <p:pic>
          <p:nvPicPr>
            <p:cNvPr id="79" name="図 78" descr="マークカラー透過.png">
              <a:extLst>
                <a:ext uri="{FF2B5EF4-FFF2-40B4-BE49-F238E27FC236}">
                  <a16:creationId xmlns:a16="http://schemas.microsoft.com/office/drawing/2014/main" id="{C1D8199A-835B-CC37-32BD-BD968ACCC2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82" name="図 81" descr="ロゴＢ緑.gif">
              <a:extLst>
                <a:ext uri="{FF2B5EF4-FFF2-40B4-BE49-F238E27FC236}">
                  <a16:creationId xmlns:a16="http://schemas.microsoft.com/office/drawing/2014/main" id="{947AAA7A-CDEA-E8CD-87A9-A1B0F2B80E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pic>
        <p:nvPicPr>
          <p:cNvPr id="84" name="図 83">
            <a:extLst>
              <a:ext uri="{FF2B5EF4-FFF2-40B4-BE49-F238E27FC236}">
                <a16:creationId xmlns:a16="http://schemas.microsoft.com/office/drawing/2014/main" id="{24804F1A-088D-1CA9-9E71-D7F52F91CC1B}"/>
              </a:ext>
            </a:extLst>
          </p:cNvPr>
          <p:cNvPicPr/>
          <p:nvPr/>
        </p:nvPicPr>
        <p:blipFill>
          <a:blip r:embed="rId6" cstate="screen">
            <a:extLst>
              <a:ext uri="{28A0092B-C50C-407E-A947-70E740481C1C}">
                <a14:useLocalDpi xmlns:a14="http://schemas.microsoft.com/office/drawing/2010/main"/>
              </a:ext>
            </a:extLst>
          </a:blip>
          <a:stretch>
            <a:fillRect/>
          </a:stretch>
        </p:blipFill>
        <p:spPr>
          <a:xfrm>
            <a:off x="8441709" y="1157310"/>
            <a:ext cx="557530" cy="544830"/>
          </a:xfrm>
          <a:prstGeom prst="rect">
            <a:avLst/>
          </a:prstGeom>
        </p:spPr>
      </p:pic>
    </p:spTree>
    <p:extLst>
      <p:ext uri="{BB962C8B-B14F-4D97-AF65-F5344CB8AC3E}">
        <p14:creationId xmlns:p14="http://schemas.microsoft.com/office/powerpoint/2010/main" val="1748499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71450" y="70"/>
            <a:ext cx="4930130" cy="449175"/>
          </a:xfrm>
        </p:spPr>
        <p:txBody>
          <a:bodyPr/>
          <a:lstStyle/>
          <a:p>
            <a:r>
              <a:rPr lang="en-US" altLang="ja-JP" sz="2400" b="1" dirty="0">
                <a:ea typeface="MS PGothic" panose="020B0600070205080204" pitchFamily="34" charset="-128"/>
                <a:cs typeface="Arial" panose="020B0604020202020204" pitchFamily="34" charset="0"/>
              </a:rPr>
              <a:t>- B1F -</a:t>
            </a:r>
            <a:endParaRPr kumimoji="1" lang="ja-JP" altLang="en-US" sz="2400" b="1" dirty="0">
              <a:cs typeface="Helvetica"/>
            </a:endParaRPr>
          </a:p>
        </p:txBody>
      </p:sp>
      <p:sp>
        <p:nvSpPr>
          <p:cNvPr id="4" name="日付プレースホルダー 3"/>
          <p:cNvSpPr>
            <a:spLocks noGrp="1"/>
          </p:cNvSpPr>
          <p:nvPr>
            <p:ph type="dt" sz="half" idx="10"/>
          </p:nvPr>
        </p:nvSpPr>
        <p:spPr>
          <a:xfrm>
            <a:off x="42755" y="6627506"/>
            <a:ext cx="974211" cy="219784"/>
          </a:xfrm>
        </p:spPr>
        <p:txBody>
          <a:bodyPr/>
          <a:lstStyle/>
          <a:p>
            <a:pPr>
              <a:defRPr/>
            </a:pPr>
            <a:r>
              <a:rPr lang="en-US" altLang="ja-JP"/>
              <a:t>2024/11/1</a:t>
            </a:r>
            <a:endParaRPr lang="en-US" altLang="ja-JP" dirty="0"/>
          </a:p>
        </p:txBody>
      </p:sp>
      <p:sp>
        <p:nvSpPr>
          <p:cNvPr id="5" name="フッター プレースホルダー 4"/>
          <p:cNvSpPr>
            <a:spLocks noGrp="1"/>
          </p:cNvSpPr>
          <p:nvPr>
            <p:ph type="ftr" sz="quarter" idx="11"/>
          </p:nvPr>
        </p:nvSpPr>
        <p:spPr>
          <a:xfrm>
            <a:off x="3705907" y="6623098"/>
            <a:ext cx="3136900" cy="228600"/>
          </a:xfrm>
        </p:spPr>
        <p:txBody>
          <a:bodyPr/>
          <a:lstStyle/>
          <a:p>
            <a:pPr>
              <a:defRPr/>
            </a:pPr>
            <a:r>
              <a:rPr lang="en" altLang="ja-JP"/>
              <a:t>IWSMT-16 / Abingdon, UK </a:t>
            </a:r>
            <a:endParaRPr lang="en-US" altLang="ja-JP" dirty="0"/>
          </a:p>
        </p:txBody>
      </p:sp>
      <p:sp>
        <p:nvSpPr>
          <p:cNvPr id="6" name="スライド番号プレースホルダー 5"/>
          <p:cNvSpPr>
            <a:spLocks noGrp="1"/>
          </p:cNvSpPr>
          <p:nvPr>
            <p:ph type="sldNum" sz="quarter" idx="12"/>
          </p:nvPr>
        </p:nvSpPr>
        <p:spPr/>
        <p:txBody>
          <a:bodyPr/>
          <a:lstStyle/>
          <a:p>
            <a:pPr>
              <a:defRPr/>
            </a:pPr>
            <a:fld id="{D43E97B4-4BB7-FE4A-A293-1883A6C1D4E1}" type="slidenum">
              <a:rPr lang="en-US" altLang="ja-JP" smtClean="0"/>
              <a:pPr>
                <a:defRPr/>
              </a:pPr>
              <a:t>16</a:t>
            </a:fld>
            <a:endParaRPr lang="en-US" altLang="ja-JP" dirty="0"/>
          </a:p>
        </p:txBody>
      </p:sp>
      <p:pic>
        <p:nvPicPr>
          <p:cNvPr id="7" name="図 6" descr="official_logo_lr.png">
            <a:extLst>
              <a:ext uri="{FF2B5EF4-FFF2-40B4-BE49-F238E27FC236}">
                <a16:creationId xmlns:a16="http://schemas.microsoft.com/office/drawing/2014/main" id="{8F37F516-2BF9-474B-9A7C-452FF0CC2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8" name="図形グループ 16">
            <a:extLst>
              <a:ext uri="{FF2B5EF4-FFF2-40B4-BE49-F238E27FC236}">
                <a16:creationId xmlns:a16="http://schemas.microsoft.com/office/drawing/2014/main" id="{C09B1BAA-CA51-C641-8AA7-CA5DBA567D85}"/>
              </a:ext>
            </a:extLst>
          </p:cNvPr>
          <p:cNvGrpSpPr/>
          <p:nvPr/>
        </p:nvGrpSpPr>
        <p:grpSpPr>
          <a:xfrm>
            <a:off x="8643422" y="64068"/>
            <a:ext cx="1111124" cy="419760"/>
            <a:chOff x="2005013" y="2300460"/>
            <a:chExt cx="4464098" cy="1651000"/>
          </a:xfrm>
        </p:grpSpPr>
        <p:pic>
          <p:nvPicPr>
            <p:cNvPr id="9" name="図 8" descr="マークカラー透過.png">
              <a:extLst>
                <a:ext uri="{FF2B5EF4-FFF2-40B4-BE49-F238E27FC236}">
                  <a16:creationId xmlns:a16="http://schemas.microsoft.com/office/drawing/2014/main" id="{23C09877-71DB-3F42-98E2-2E9DD863C3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0" name="図 9" descr="ロゴＢ緑.gif">
              <a:extLst>
                <a:ext uri="{FF2B5EF4-FFF2-40B4-BE49-F238E27FC236}">
                  <a16:creationId xmlns:a16="http://schemas.microsoft.com/office/drawing/2014/main" id="{BA865C26-A629-394A-B0C8-49EAA6ADEA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grpSp>
        <p:nvGrpSpPr>
          <p:cNvPr id="3" name="グループ化 2">
            <a:extLst>
              <a:ext uri="{FF2B5EF4-FFF2-40B4-BE49-F238E27FC236}">
                <a16:creationId xmlns:a16="http://schemas.microsoft.com/office/drawing/2014/main" id="{E9DEE9FF-08BC-F264-8394-A37636BE9044}"/>
              </a:ext>
            </a:extLst>
          </p:cNvPr>
          <p:cNvGrpSpPr/>
          <p:nvPr/>
        </p:nvGrpSpPr>
        <p:grpSpPr>
          <a:xfrm>
            <a:off x="1897952" y="901951"/>
            <a:ext cx="6110095" cy="4585275"/>
            <a:chOff x="178986" y="1282800"/>
            <a:chExt cx="4704840" cy="3530712"/>
          </a:xfrm>
        </p:grpSpPr>
        <p:cxnSp>
          <p:nvCxnSpPr>
            <p:cNvPr id="53" name="直線矢印コネクタ 52">
              <a:extLst>
                <a:ext uri="{FF2B5EF4-FFF2-40B4-BE49-F238E27FC236}">
                  <a16:creationId xmlns:a16="http://schemas.microsoft.com/office/drawing/2014/main" id="{4A951ECF-3F57-0840-8DA2-18EAB4FBC8F1}"/>
                </a:ext>
              </a:extLst>
            </p:cNvPr>
            <p:cNvCxnSpPr>
              <a:cxnSpLocks/>
            </p:cNvCxnSpPr>
            <p:nvPr/>
          </p:nvCxnSpPr>
          <p:spPr bwMode="auto">
            <a:xfrm>
              <a:off x="4108990" y="1448616"/>
              <a:ext cx="406610" cy="3606"/>
            </a:xfrm>
            <a:prstGeom prst="straightConnector1">
              <a:avLst/>
            </a:prstGeom>
            <a:solidFill>
              <a:schemeClr val="accent1"/>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4" name="テキスト ボックス 53">
              <a:extLst>
                <a:ext uri="{FF2B5EF4-FFF2-40B4-BE49-F238E27FC236}">
                  <a16:creationId xmlns:a16="http://schemas.microsoft.com/office/drawing/2014/main" id="{6333A046-92BD-1A4F-B485-07E17D34AF7E}"/>
                </a:ext>
              </a:extLst>
            </p:cNvPr>
            <p:cNvSpPr txBox="1"/>
            <p:nvPr/>
          </p:nvSpPr>
          <p:spPr>
            <a:xfrm>
              <a:off x="4179996" y="1282800"/>
              <a:ext cx="306361" cy="189593"/>
            </a:xfrm>
            <a:prstGeom prst="rect">
              <a:avLst/>
            </a:prstGeom>
            <a:noFill/>
          </p:spPr>
          <p:txBody>
            <a:bodyPr wrap="none" rtlCol="0">
              <a:spAutoFit/>
            </a:bodyPr>
            <a:lstStyle/>
            <a:p>
              <a:r>
                <a:rPr lang="en-US" sz="1000" dirty="0"/>
                <a:t>5 m</a:t>
              </a:r>
            </a:p>
          </p:txBody>
        </p:sp>
        <p:sp>
          <p:nvSpPr>
            <p:cNvPr id="55" name="Rectangle 7">
              <a:extLst>
                <a:ext uri="{FF2B5EF4-FFF2-40B4-BE49-F238E27FC236}">
                  <a16:creationId xmlns:a16="http://schemas.microsoft.com/office/drawing/2014/main" id="{0CBCF240-DD14-9948-A5F3-6339AC94EB3D}"/>
                </a:ext>
              </a:extLst>
            </p:cNvPr>
            <p:cNvSpPr>
              <a:spLocks noChangeArrowheads="1"/>
            </p:cNvSpPr>
            <p:nvPr/>
          </p:nvSpPr>
          <p:spPr bwMode="auto">
            <a:xfrm>
              <a:off x="4179996" y="4391893"/>
              <a:ext cx="142245" cy="1895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ja-JP" altLang="en-US" sz="1000"/>
            </a:p>
          </p:txBody>
        </p:sp>
        <p:pic>
          <p:nvPicPr>
            <p:cNvPr id="56" name="図 55">
              <a:extLst>
                <a:ext uri="{FF2B5EF4-FFF2-40B4-BE49-F238E27FC236}">
                  <a16:creationId xmlns:a16="http://schemas.microsoft.com/office/drawing/2014/main" id="{4DD5310B-3640-9C47-BE93-8979920590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986" y="1499568"/>
              <a:ext cx="4704840" cy="3313944"/>
            </a:xfrm>
            <a:prstGeom prst="rect">
              <a:avLst/>
            </a:prstGeom>
          </p:spPr>
        </p:pic>
        <p:sp>
          <p:nvSpPr>
            <p:cNvPr id="57" name="タイトル 2">
              <a:extLst>
                <a:ext uri="{FF2B5EF4-FFF2-40B4-BE49-F238E27FC236}">
                  <a16:creationId xmlns:a16="http://schemas.microsoft.com/office/drawing/2014/main" id="{6EAE2987-BDA4-0349-B5AA-F1A22A541EAC}"/>
                </a:ext>
              </a:extLst>
            </p:cNvPr>
            <p:cNvSpPr txBox="1">
              <a:spLocks/>
            </p:cNvSpPr>
            <p:nvPr/>
          </p:nvSpPr>
          <p:spPr bwMode="auto">
            <a:xfrm>
              <a:off x="1302242" y="3830741"/>
              <a:ext cx="1240684" cy="1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Hot machinery room</a:t>
              </a:r>
              <a:endParaRPr lang="en-US" altLang="ja-JP" sz="1000" kern="0" dirty="0"/>
            </a:p>
          </p:txBody>
        </p:sp>
        <p:sp>
          <p:nvSpPr>
            <p:cNvPr id="58" name="タイトル 2">
              <a:extLst>
                <a:ext uri="{FF2B5EF4-FFF2-40B4-BE49-F238E27FC236}">
                  <a16:creationId xmlns:a16="http://schemas.microsoft.com/office/drawing/2014/main" id="{4B525598-250E-0046-AB77-9CAEBF27620F}"/>
                </a:ext>
              </a:extLst>
            </p:cNvPr>
            <p:cNvSpPr txBox="1">
              <a:spLocks/>
            </p:cNvSpPr>
            <p:nvPr/>
          </p:nvSpPr>
          <p:spPr bwMode="auto">
            <a:xfrm>
              <a:off x="1302243" y="2384396"/>
              <a:ext cx="1288718" cy="1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Hot machinery room</a:t>
              </a:r>
              <a:endParaRPr lang="en-US" sz="1000" kern="0" dirty="0"/>
            </a:p>
          </p:txBody>
        </p:sp>
        <p:sp>
          <p:nvSpPr>
            <p:cNvPr id="59" name="タイトル 2">
              <a:extLst>
                <a:ext uri="{FF2B5EF4-FFF2-40B4-BE49-F238E27FC236}">
                  <a16:creationId xmlns:a16="http://schemas.microsoft.com/office/drawing/2014/main" id="{ED9FDA40-9A95-B94F-A6CA-31237258A79E}"/>
                </a:ext>
              </a:extLst>
            </p:cNvPr>
            <p:cNvSpPr txBox="1">
              <a:spLocks/>
            </p:cNvSpPr>
            <p:nvPr/>
          </p:nvSpPr>
          <p:spPr bwMode="auto">
            <a:xfrm>
              <a:off x="3199889" y="2299509"/>
              <a:ext cx="1255420" cy="1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Cold machinery room</a:t>
              </a:r>
              <a:endParaRPr lang="en-US" sz="1000" kern="0" dirty="0"/>
            </a:p>
          </p:txBody>
        </p:sp>
        <p:sp>
          <p:nvSpPr>
            <p:cNvPr id="60" name="タイトル 2">
              <a:extLst>
                <a:ext uri="{FF2B5EF4-FFF2-40B4-BE49-F238E27FC236}">
                  <a16:creationId xmlns:a16="http://schemas.microsoft.com/office/drawing/2014/main" id="{3629EE82-CBBF-EC48-8EB8-A21C449962CC}"/>
                </a:ext>
              </a:extLst>
            </p:cNvPr>
            <p:cNvSpPr txBox="1">
              <a:spLocks/>
            </p:cNvSpPr>
            <p:nvPr/>
          </p:nvSpPr>
          <p:spPr bwMode="auto">
            <a:xfrm>
              <a:off x="3952784" y="3157650"/>
              <a:ext cx="857144" cy="246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Emergency power supply room</a:t>
              </a:r>
              <a:endParaRPr lang="en-US" sz="1000" kern="0" dirty="0"/>
            </a:p>
          </p:txBody>
        </p:sp>
        <p:sp>
          <p:nvSpPr>
            <p:cNvPr id="61" name="タイトル 2">
              <a:extLst>
                <a:ext uri="{FF2B5EF4-FFF2-40B4-BE49-F238E27FC236}">
                  <a16:creationId xmlns:a16="http://schemas.microsoft.com/office/drawing/2014/main" id="{9DF976C2-7FD6-F24F-83E2-D5463B3A4C06}"/>
                </a:ext>
              </a:extLst>
            </p:cNvPr>
            <p:cNvSpPr txBox="1">
              <a:spLocks/>
            </p:cNvSpPr>
            <p:nvPr/>
          </p:nvSpPr>
          <p:spPr bwMode="auto">
            <a:xfrm>
              <a:off x="1184428" y="3157651"/>
              <a:ext cx="1017495" cy="1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Sampling room</a:t>
              </a:r>
              <a:endParaRPr lang="en-US" sz="1000" kern="0" dirty="0"/>
            </a:p>
          </p:txBody>
        </p:sp>
        <p:sp>
          <p:nvSpPr>
            <p:cNvPr id="62" name="タイトル 2">
              <a:extLst>
                <a:ext uri="{FF2B5EF4-FFF2-40B4-BE49-F238E27FC236}">
                  <a16:creationId xmlns:a16="http://schemas.microsoft.com/office/drawing/2014/main" id="{FD10B45F-FCDC-144A-8C93-808CEA6CB708}"/>
                </a:ext>
              </a:extLst>
            </p:cNvPr>
            <p:cNvSpPr txBox="1">
              <a:spLocks/>
            </p:cNvSpPr>
            <p:nvPr/>
          </p:nvSpPr>
          <p:spPr bwMode="auto">
            <a:xfrm>
              <a:off x="2015254" y="3044257"/>
              <a:ext cx="889586" cy="4085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Low-level liquid waste storage tank room</a:t>
              </a:r>
              <a:endParaRPr lang="en-US" sz="1000" kern="0" dirty="0"/>
            </a:p>
          </p:txBody>
        </p:sp>
        <p:sp>
          <p:nvSpPr>
            <p:cNvPr id="63" name="タイトル 2">
              <a:extLst>
                <a:ext uri="{FF2B5EF4-FFF2-40B4-BE49-F238E27FC236}">
                  <a16:creationId xmlns:a16="http://schemas.microsoft.com/office/drawing/2014/main" id="{F796EB7F-7D26-C742-B75A-582CF689279A}"/>
                </a:ext>
              </a:extLst>
            </p:cNvPr>
            <p:cNvSpPr txBox="1">
              <a:spLocks/>
            </p:cNvSpPr>
            <p:nvPr/>
          </p:nvSpPr>
          <p:spPr bwMode="auto">
            <a:xfrm>
              <a:off x="2887209" y="3020487"/>
              <a:ext cx="738803" cy="4924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High-level liquid waste storage tank room</a:t>
              </a:r>
              <a:endParaRPr lang="en-US" sz="1000" kern="0" dirty="0"/>
            </a:p>
          </p:txBody>
        </p:sp>
        <p:sp>
          <p:nvSpPr>
            <p:cNvPr id="64" name="タイトル 2">
              <a:extLst>
                <a:ext uri="{FF2B5EF4-FFF2-40B4-BE49-F238E27FC236}">
                  <a16:creationId xmlns:a16="http://schemas.microsoft.com/office/drawing/2014/main" id="{88E0D640-153E-D644-A3CA-9854C3C6922D}"/>
                </a:ext>
              </a:extLst>
            </p:cNvPr>
            <p:cNvSpPr txBox="1">
              <a:spLocks/>
            </p:cNvSpPr>
            <p:nvPr/>
          </p:nvSpPr>
          <p:spPr bwMode="auto">
            <a:xfrm>
              <a:off x="3500557" y="3690579"/>
              <a:ext cx="1015043" cy="3423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l-GR" altLang="ja-JP" sz="1000" kern="0" dirty="0" err="1"/>
                <a:t>αγ</a:t>
              </a:r>
              <a:r>
                <a:rPr lang="el-GR" altLang="ja-JP" sz="1000" kern="0" dirty="0"/>
                <a:t> </a:t>
              </a:r>
              <a:r>
                <a:rPr lang="en-US" altLang="ja-JP" sz="1000" kern="0" dirty="0"/>
                <a:t>liquid waste storage tank room</a:t>
              </a:r>
              <a:endParaRPr lang="en-US" sz="1000" kern="0" dirty="0"/>
            </a:p>
          </p:txBody>
        </p:sp>
        <p:sp>
          <p:nvSpPr>
            <p:cNvPr id="65" name="タイトル 2">
              <a:extLst>
                <a:ext uri="{FF2B5EF4-FFF2-40B4-BE49-F238E27FC236}">
                  <a16:creationId xmlns:a16="http://schemas.microsoft.com/office/drawing/2014/main" id="{51FFBF4F-5CD8-7D46-919B-C3DF53959426}"/>
                </a:ext>
              </a:extLst>
            </p:cNvPr>
            <p:cNvSpPr txBox="1">
              <a:spLocks/>
            </p:cNvSpPr>
            <p:nvPr/>
          </p:nvSpPr>
          <p:spPr bwMode="auto">
            <a:xfrm>
              <a:off x="2307008" y="2688107"/>
              <a:ext cx="1111583" cy="1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1000" kern="0" dirty="0"/>
                <a:t>Fire extinguishing system room</a:t>
              </a:r>
              <a:endParaRPr lang="en-US" sz="1000" kern="0" dirty="0"/>
            </a:p>
          </p:txBody>
        </p:sp>
        <p:sp>
          <p:nvSpPr>
            <p:cNvPr id="66" name="タイトル 2">
              <a:extLst>
                <a:ext uri="{FF2B5EF4-FFF2-40B4-BE49-F238E27FC236}">
                  <a16:creationId xmlns:a16="http://schemas.microsoft.com/office/drawing/2014/main" id="{DF048B63-A7E5-9440-88D9-135055BEAFD6}"/>
                </a:ext>
              </a:extLst>
            </p:cNvPr>
            <p:cNvSpPr txBox="1">
              <a:spLocks/>
            </p:cNvSpPr>
            <p:nvPr/>
          </p:nvSpPr>
          <p:spPr bwMode="auto">
            <a:xfrm>
              <a:off x="3479093" y="3141347"/>
              <a:ext cx="562027" cy="2596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r>
                <a:rPr lang="en" altLang="ja-JP" sz="1000" kern="0" dirty="0"/>
                <a:t>Storage pit</a:t>
              </a:r>
              <a:endParaRPr lang="en-US" sz="1000" kern="0" dirty="0"/>
            </a:p>
          </p:txBody>
        </p:sp>
        <p:sp>
          <p:nvSpPr>
            <p:cNvPr id="67" name="テキスト ボックス 66">
              <a:extLst>
                <a:ext uri="{FF2B5EF4-FFF2-40B4-BE49-F238E27FC236}">
                  <a16:creationId xmlns:a16="http://schemas.microsoft.com/office/drawing/2014/main" id="{3B5ADD5D-B41F-7E42-B027-F7876A42FB9A}"/>
                </a:ext>
              </a:extLst>
            </p:cNvPr>
            <p:cNvSpPr txBox="1"/>
            <p:nvPr/>
          </p:nvSpPr>
          <p:spPr>
            <a:xfrm>
              <a:off x="2476847" y="2198244"/>
              <a:ext cx="496470" cy="189593"/>
            </a:xfrm>
            <a:prstGeom prst="rect">
              <a:avLst/>
            </a:prstGeom>
            <a:noFill/>
          </p:spPr>
          <p:txBody>
            <a:bodyPr wrap="square" rtlCol="0">
              <a:spAutoFit/>
            </a:bodyPr>
            <a:lstStyle/>
            <a:p>
              <a:r>
                <a:rPr lang="en" altLang="ja-JP" sz="1000" dirty="0"/>
                <a:t>Stairs</a:t>
              </a:r>
              <a:endParaRPr lang="en-US" altLang="ja-JP" sz="1000" dirty="0"/>
            </a:p>
          </p:txBody>
        </p:sp>
        <p:sp>
          <p:nvSpPr>
            <p:cNvPr id="68" name="テキスト ボックス 67">
              <a:extLst>
                <a:ext uri="{FF2B5EF4-FFF2-40B4-BE49-F238E27FC236}">
                  <a16:creationId xmlns:a16="http://schemas.microsoft.com/office/drawing/2014/main" id="{CA7456A8-942D-D74C-904E-360DBCF2B5D2}"/>
                </a:ext>
              </a:extLst>
            </p:cNvPr>
            <p:cNvSpPr txBox="1"/>
            <p:nvPr/>
          </p:nvSpPr>
          <p:spPr>
            <a:xfrm>
              <a:off x="656390" y="2311931"/>
              <a:ext cx="480185" cy="189593"/>
            </a:xfrm>
            <a:prstGeom prst="rect">
              <a:avLst/>
            </a:prstGeom>
            <a:noFill/>
          </p:spPr>
          <p:txBody>
            <a:bodyPr wrap="square" rtlCol="0">
              <a:spAutoFit/>
            </a:bodyPr>
            <a:lstStyle/>
            <a:p>
              <a:r>
                <a:rPr lang="en" altLang="ja-JP" sz="1000" dirty="0">
                  <a:latin typeface="+mj-lt"/>
                  <a:ea typeface="+mj-ea"/>
                </a:rPr>
                <a:t>Stairs</a:t>
              </a:r>
              <a:endParaRPr lang="en-US" sz="1000" dirty="0">
                <a:latin typeface="+mj-lt"/>
                <a:ea typeface="+mj-ea"/>
              </a:endParaRPr>
            </a:p>
          </p:txBody>
        </p:sp>
      </p:grpSp>
      <p:sp>
        <p:nvSpPr>
          <p:cNvPr id="69" name="正方形/長方形 68">
            <a:extLst>
              <a:ext uri="{FF2B5EF4-FFF2-40B4-BE49-F238E27FC236}">
                <a16:creationId xmlns:a16="http://schemas.microsoft.com/office/drawing/2014/main" id="{5BBB204C-925D-F744-8F62-3AE7F27CFC7A}"/>
              </a:ext>
            </a:extLst>
          </p:cNvPr>
          <p:cNvSpPr/>
          <p:nvPr/>
        </p:nvSpPr>
        <p:spPr>
          <a:xfrm>
            <a:off x="2349801" y="968243"/>
            <a:ext cx="750562" cy="400110"/>
          </a:xfrm>
          <a:prstGeom prst="rect">
            <a:avLst/>
          </a:prstGeom>
        </p:spPr>
        <p:txBody>
          <a:bodyPr wrap="square">
            <a:spAutoFit/>
          </a:bodyPr>
          <a:lstStyle/>
          <a:p>
            <a:r>
              <a:rPr lang="en-US" altLang="ja-JP" sz="2000" b="1" u="sng" dirty="0">
                <a:solidFill>
                  <a:srgbClr val="C00000"/>
                </a:solidFill>
                <a:latin typeface="+mj-lt"/>
                <a:ea typeface="ＭＳ Ｐゴシック" panose="020B0600070205080204" pitchFamily="34" charset="-128"/>
                <a:cs typeface="ＭＳ Ｐゴシック" panose="020B0600070205080204" pitchFamily="34" charset="-128"/>
              </a:rPr>
              <a:t>B1F</a:t>
            </a:r>
            <a:endParaRPr lang="ja-JP" altLang="en-US" sz="2000" b="1" u="sng">
              <a:solidFill>
                <a:srgbClr val="C00000"/>
              </a:solidFill>
              <a:latin typeface="+mj-lt"/>
            </a:endParaRPr>
          </a:p>
        </p:txBody>
      </p:sp>
      <p:sp>
        <p:nvSpPr>
          <p:cNvPr id="11" name="テキスト ボックス 10">
            <a:extLst>
              <a:ext uri="{FF2B5EF4-FFF2-40B4-BE49-F238E27FC236}">
                <a16:creationId xmlns:a16="http://schemas.microsoft.com/office/drawing/2014/main" id="{6B401DA2-6703-F64E-AF83-7CB570661913}"/>
              </a:ext>
            </a:extLst>
          </p:cNvPr>
          <p:cNvSpPr txBox="1"/>
          <p:nvPr/>
        </p:nvSpPr>
        <p:spPr>
          <a:xfrm>
            <a:off x="4291669" y="529368"/>
            <a:ext cx="1592103" cy="400110"/>
          </a:xfrm>
          <a:prstGeom prst="rect">
            <a:avLst/>
          </a:prstGeom>
          <a:noFill/>
        </p:spPr>
        <p:txBody>
          <a:bodyPr wrap="none" rtlCol="0">
            <a:spAutoFit/>
          </a:bodyPr>
          <a:lstStyle/>
          <a:p>
            <a:r>
              <a:rPr lang="en-US" altLang="ja-JP" sz="2000" dirty="0"/>
              <a:t>50 m x 32 m</a:t>
            </a:r>
            <a:endParaRPr kumimoji="1" lang="ja-JP" altLang="en-US" sz="2000"/>
          </a:p>
        </p:txBody>
      </p:sp>
      <p:sp>
        <p:nvSpPr>
          <p:cNvPr id="71" name="タイトル 2">
            <a:extLst>
              <a:ext uri="{FF2B5EF4-FFF2-40B4-BE49-F238E27FC236}">
                <a16:creationId xmlns:a16="http://schemas.microsoft.com/office/drawing/2014/main" id="{67CE7A60-6C48-C24D-B502-9871C23725AE}"/>
              </a:ext>
            </a:extLst>
          </p:cNvPr>
          <p:cNvSpPr txBox="1">
            <a:spLocks/>
          </p:cNvSpPr>
          <p:nvPr/>
        </p:nvSpPr>
        <p:spPr bwMode="auto">
          <a:xfrm>
            <a:off x="3273936" y="5634489"/>
            <a:ext cx="3639703" cy="9434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285750" indent="-285750" algn="l">
              <a:buFont typeface="Arial" panose="020B0604020202020204" pitchFamily="34" charset="0"/>
              <a:buChar char="•"/>
            </a:pPr>
            <a:r>
              <a:rPr lang="en" altLang="ja-JP" sz="1600" kern="0" dirty="0">
                <a:latin typeface="+mn-lt"/>
              </a:rPr>
              <a:t>Liquid waste storage tank rooms</a:t>
            </a:r>
          </a:p>
          <a:p>
            <a:pPr marL="285750" indent="-285750" algn="l">
              <a:buFont typeface="Arial" panose="020B0604020202020204" pitchFamily="34" charset="0"/>
              <a:buChar char="•"/>
            </a:pPr>
            <a:r>
              <a:rPr lang="en" altLang="ja-JP" sz="1600" kern="0" dirty="0">
                <a:latin typeface="+mn-lt"/>
              </a:rPr>
              <a:t>Hot machinery rooms</a:t>
            </a:r>
            <a:endParaRPr lang="en-US" altLang="ja-JP" sz="1600" kern="0" dirty="0">
              <a:latin typeface="+mn-lt"/>
            </a:endParaRPr>
          </a:p>
          <a:p>
            <a:pPr marL="285750" indent="-285750" algn="l">
              <a:buFont typeface="Arial" panose="020B0604020202020204" pitchFamily="34" charset="0"/>
              <a:buChar char="•"/>
            </a:pPr>
            <a:r>
              <a:rPr lang="en" altLang="ja-JP" sz="1600" kern="0" dirty="0">
                <a:latin typeface="+mn-lt"/>
              </a:rPr>
              <a:t>Cold machinery rooms, etc.</a:t>
            </a:r>
            <a:endParaRPr lang="en-US" altLang="ja-JP" sz="1600" kern="0" dirty="0">
              <a:latin typeface="+mn-lt"/>
            </a:endParaRPr>
          </a:p>
          <a:p>
            <a:pPr marL="285750" indent="-285750" algn="l">
              <a:buFont typeface="Arial" panose="020B0604020202020204" pitchFamily="34" charset="0"/>
              <a:buChar char="•"/>
            </a:pPr>
            <a:endParaRPr lang="en-US" sz="1600" kern="0" dirty="0">
              <a:latin typeface="+mn-lt"/>
            </a:endParaRPr>
          </a:p>
        </p:txBody>
      </p:sp>
    </p:spTree>
    <p:extLst>
      <p:ext uri="{BB962C8B-B14F-4D97-AF65-F5344CB8AC3E}">
        <p14:creationId xmlns:p14="http://schemas.microsoft.com/office/powerpoint/2010/main" val="237717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65935" y="26502"/>
            <a:ext cx="4930130" cy="441018"/>
          </a:xfrm>
        </p:spPr>
        <p:txBody>
          <a:bodyPr/>
          <a:lstStyle/>
          <a:p>
            <a:r>
              <a:rPr lang="en-US" altLang="ja-JP" sz="2400" b="1" dirty="0">
                <a:ea typeface="MS PGothic" panose="020B0600070205080204" pitchFamily="34" charset="-128"/>
                <a:cs typeface="Arial" panose="020B0604020202020204" pitchFamily="34" charset="0"/>
              </a:rPr>
              <a:t>- 2</a:t>
            </a:r>
            <a:r>
              <a:rPr lang="en-US" altLang="ja-JP" sz="2400" b="1" baseline="30000" dirty="0">
                <a:ea typeface="MS PGothic" panose="020B0600070205080204" pitchFamily="34" charset="-128"/>
                <a:cs typeface="Arial" panose="020B0604020202020204" pitchFamily="34" charset="0"/>
              </a:rPr>
              <a:t>nd</a:t>
            </a:r>
            <a:r>
              <a:rPr lang="en-US" altLang="ja-JP" sz="2400" b="1" dirty="0">
                <a:ea typeface="MS PGothic" panose="020B0600070205080204" pitchFamily="34" charset="-128"/>
                <a:cs typeface="Arial" panose="020B0604020202020204" pitchFamily="34" charset="0"/>
              </a:rPr>
              <a:t> and 3</a:t>
            </a:r>
            <a:r>
              <a:rPr lang="en-US" altLang="ja-JP" sz="2400" b="1" baseline="30000" dirty="0">
                <a:ea typeface="MS PGothic" panose="020B0600070205080204" pitchFamily="34" charset="-128"/>
                <a:cs typeface="Arial" panose="020B0604020202020204" pitchFamily="34" charset="0"/>
              </a:rPr>
              <a:t>rd </a:t>
            </a:r>
            <a:r>
              <a:rPr lang="en-US" altLang="ja-JP" sz="2400" b="1" dirty="0">
                <a:ea typeface="MS PGothic" panose="020B0600070205080204" pitchFamily="34" charset="-128"/>
                <a:cs typeface="Arial" panose="020B0604020202020204" pitchFamily="34" charset="0"/>
              </a:rPr>
              <a:t>floor -</a:t>
            </a:r>
            <a:endParaRPr kumimoji="1" lang="ja-JP" altLang="en-US" sz="2400" b="1" dirty="0">
              <a:cs typeface="Helvetica"/>
            </a:endParaRPr>
          </a:p>
        </p:txBody>
      </p:sp>
      <p:sp>
        <p:nvSpPr>
          <p:cNvPr id="4" name="日付プレースホルダー 3"/>
          <p:cNvSpPr>
            <a:spLocks noGrp="1"/>
          </p:cNvSpPr>
          <p:nvPr>
            <p:ph type="dt" sz="half" idx="10"/>
          </p:nvPr>
        </p:nvSpPr>
        <p:spPr/>
        <p:txBody>
          <a:bodyPr/>
          <a:lstStyle/>
          <a:p>
            <a:pPr>
              <a:defRPr/>
            </a:pPr>
            <a:r>
              <a:rPr lang="en-US" altLang="ja-JP"/>
              <a:t>2024/11/1</a:t>
            </a:r>
            <a:endParaRPr lang="en-US" altLang="ja-JP" dirty="0"/>
          </a:p>
        </p:txBody>
      </p:sp>
      <p:sp>
        <p:nvSpPr>
          <p:cNvPr id="5" name="フッター プレースホルダー 4"/>
          <p:cNvSpPr>
            <a:spLocks noGrp="1"/>
          </p:cNvSpPr>
          <p:nvPr>
            <p:ph type="ftr" sz="quarter" idx="11"/>
          </p:nvPr>
        </p:nvSpPr>
        <p:spPr/>
        <p:txBody>
          <a:bodyPr/>
          <a:lstStyle/>
          <a:p>
            <a:pPr>
              <a:defRPr/>
            </a:pPr>
            <a:r>
              <a:rPr lang="en" altLang="ja-JP"/>
              <a:t>IWSMT-16 / Abingdon, UK </a:t>
            </a:r>
            <a:endParaRPr lang="en-US" altLang="ja-JP" dirty="0"/>
          </a:p>
        </p:txBody>
      </p:sp>
      <p:sp>
        <p:nvSpPr>
          <p:cNvPr id="6" name="スライド番号プレースホルダー 5"/>
          <p:cNvSpPr>
            <a:spLocks noGrp="1"/>
          </p:cNvSpPr>
          <p:nvPr>
            <p:ph type="sldNum" sz="quarter" idx="12"/>
          </p:nvPr>
        </p:nvSpPr>
        <p:spPr/>
        <p:txBody>
          <a:bodyPr/>
          <a:lstStyle/>
          <a:p>
            <a:pPr>
              <a:defRPr/>
            </a:pPr>
            <a:fld id="{D43E97B4-4BB7-FE4A-A293-1883A6C1D4E1}" type="slidenum">
              <a:rPr lang="en-US" altLang="ja-JP" smtClean="0"/>
              <a:pPr>
                <a:defRPr/>
              </a:pPr>
              <a:t>17</a:t>
            </a:fld>
            <a:endParaRPr lang="en-US" altLang="ja-JP" dirty="0"/>
          </a:p>
        </p:txBody>
      </p:sp>
      <p:pic>
        <p:nvPicPr>
          <p:cNvPr id="7" name="図 6" descr="official_logo_lr.png">
            <a:extLst>
              <a:ext uri="{FF2B5EF4-FFF2-40B4-BE49-F238E27FC236}">
                <a16:creationId xmlns:a16="http://schemas.microsoft.com/office/drawing/2014/main" id="{8F37F516-2BF9-474B-9A7C-452FF0CC2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8" name="図形グループ 16">
            <a:extLst>
              <a:ext uri="{FF2B5EF4-FFF2-40B4-BE49-F238E27FC236}">
                <a16:creationId xmlns:a16="http://schemas.microsoft.com/office/drawing/2014/main" id="{C09B1BAA-CA51-C641-8AA7-CA5DBA567D85}"/>
              </a:ext>
            </a:extLst>
          </p:cNvPr>
          <p:cNvGrpSpPr/>
          <p:nvPr/>
        </p:nvGrpSpPr>
        <p:grpSpPr>
          <a:xfrm>
            <a:off x="8643422" y="64068"/>
            <a:ext cx="1111124" cy="419760"/>
            <a:chOff x="2005013" y="2300460"/>
            <a:chExt cx="4464098" cy="1651000"/>
          </a:xfrm>
        </p:grpSpPr>
        <p:pic>
          <p:nvPicPr>
            <p:cNvPr id="9" name="図 8" descr="マークカラー透過.png">
              <a:extLst>
                <a:ext uri="{FF2B5EF4-FFF2-40B4-BE49-F238E27FC236}">
                  <a16:creationId xmlns:a16="http://schemas.microsoft.com/office/drawing/2014/main" id="{23C09877-71DB-3F42-98E2-2E9DD863C3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0" name="図 9" descr="ロゴＢ緑.gif">
              <a:extLst>
                <a:ext uri="{FF2B5EF4-FFF2-40B4-BE49-F238E27FC236}">
                  <a16:creationId xmlns:a16="http://schemas.microsoft.com/office/drawing/2014/main" id="{BA865C26-A629-394A-B0C8-49EAA6ADEA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cxnSp>
        <p:nvCxnSpPr>
          <p:cNvPr id="13" name="直線矢印コネクタ 12">
            <a:extLst>
              <a:ext uri="{FF2B5EF4-FFF2-40B4-BE49-F238E27FC236}">
                <a16:creationId xmlns:a16="http://schemas.microsoft.com/office/drawing/2014/main" id="{271D2FB4-F9F2-2D4C-8F3A-27F483F4E131}"/>
              </a:ext>
            </a:extLst>
          </p:cNvPr>
          <p:cNvCxnSpPr>
            <a:cxnSpLocks/>
          </p:cNvCxnSpPr>
          <p:nvPr/>
        </p:nvCxnSpPr>
        <p:spPr bwMode="auto">
          <a:xfrm>
            <a:off x="4245520" y="1380851"/>
            <a:ext cx="445509" cy="2910"/>
          </a:xfrm>
          <a:prstGeom prst="straightConnector1">
            <a:avLst/>
          </a:prstGeom>
          <a:solidFill>
            <a:schemeClr val="accent1"/>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テキスト ボックス 13">
            <a:extLst>
              <a:ext uri="{FF2B5EF4-FFF2-40B4-BE49-F238E27FC236}">
                <a16:creationId xmlns:a16="http://schemas.microsoft.com/office/drawing/2014/main" id="{0A963628-225E-8E45-8158-18F27955ECD2}"/>
              </a:ext>
            </a:extLst>
          </p:cNvPr>
          <p:cNvSpPr txBox="1"/>
          <p:nvPr/>
        </p:nvSpPr>
        <p:spPr>
          <a:xfrm>
            <a:off x="4284168" y="1160293"/>
            <a:ext cx="441146" cy="276999"/>
          </a:xfrm>
          <a:prstGeom prst="rect">
            <a:avLst/>
          </a:prstGeom>
          <a:noFill/>
        </p:spPr>
        <p:txBody>
          <a:bodyPr wrap="none" rtlCol="0">
            <a:spAutoFit/>
          </a:bodyPr>
          <a:lstStyle/>
          <a:p>
            <a:r>
              <a:rPr lang="en-US" sz="1200" dirty="0"/>
              <a:t>5 m</a:t>
            </a:r>
          </a:p>
        </p:txBody>
      </p:sp>
      <p:pic>
        <p:nvPicPr>
          <p:cNvPr id="74" name="図 73">
            <a:extLst>
              <a:ext uri="{FF2B5EF4-FFF2-40B4-BE49-F238E27FC236}">
                <a16:creationId xmlns:a16="http://schemas.microsoft.com/office/drawing/2014/main" id="{A8CAC7B1-883F-8546-913D-E26EBD93BE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921" y="1444899"/>
            <a:ext cx="4842353" cy="3433557"/>
          </a:xfrm>
          <a:prstGeom prst="rect">
            <a:avLst/>
          </a:prstGeom>
        </p:spPr>
      </p:pic>
      <p:sp>
        <p:nvSpPr>
          <p:cNvPr id="75" name="タイトル 2">
            <a:extLst>
              <a:ext uri="{FF2B5EF4-FFF2-40B4-BE49-F238E27FC236}">
                <a16:creationId xmlns:a16="http://schemas.microsoft.com/office/drawing/2014/main" id="{81847307-AD88-3D43-B32C-D434B6BF8AE0}"/>
              </a:ext>
            </a:extLst>
          </p:cNvPr>
          <p:cNvSpPr txBox="1">
            <a:spLocks/>
          </p:cNvSpPr>
          <p:nvPr/>
        </p:nvSpPr>
        <p:spPr bwMode="auto">
          <a:xfrm>
            <a:off x="3405502" y="2394746"/>
            <a:ext cx="1217388" cy="1859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800" kern="0" dirty="0"/>
              <a:t>Cold machinery room</a:t>
            </a:r>
            <a:endParaRPr lang="en-US" altLang="ja-JP" sz="800" kern="0" dirty="0"/>
          </a:p>
        </p:txBody>
      </p:sp>
      <p:sp>
        <p:nvSpPr>
          <p:cNvPr id="76" name="テキスト ボックス 75">
            <a:extLst>
              <a:ext uri="{FF2B5EF4-FFF2-40B4-BE49-F238E27FC236}">
                <a16:creationId xmlns:a16="http://schemas.microsoft.com/office/drawing/2014/main" id="{9704AAD6-300F-D943-8AAE-E9E7FE4A40C5}"/>
              </a:ext>
            </a:extLst>
          </p:cNvPr>
          <p:cNvSpPr txBox="1"/>
          <p:nvPr/>
        </p:nvSpPr>
        <p:spPr>
          <a:xfrm>
            <a:off x="2564944" y="2206942"/>
            <a:ext cx="467223" cy="215444"/>
          </a:xfrm>
          <a:prstGeom prst="rect">
            <a:avLst/>
          </a:prstGeom>
          <a:noFill/>
        </p:spPr>
        <p:txBody>
          <a:bodyPr wrap="square" rtlCol="0">
            <a:spAutoFit/>
          </a:bodyPr>
          <a:lstStyle/>
          <a:p>
            <a:r>
              <a:rPr lang="en" altLang="ja-JP" sz="800" dirty="0"/>
              <a:t>Stairs</a:t>
            </a:r>
            <a:endParaRPr lang="en-US" altLang="ja-JP" sz="800" dirty="0"/>
          </a:p>
        </p:txBody>
      </p:sp>
      <p:sp>
        <p:nvSpPr>
          <p:cNvPr id="77" name="テキスト ボックス 76">
            <a:extLst>
              <a:ext uri="{FF2B5EF4-FFF2-40B4-BE49-F238E27FC236}">
                <a16:creationId xmlns:a16="http://schemas.microsoft.com/office/drawing/2014/main" id="{D66379D9-9F3C-BA42-9FD1-6BE5E86C9A48}"/>
              </a:ext>
            </a:extLst>
          </p:cNvPr>
          <p:cNvSpPr txBox="1"/>
          <p:nvPr/>
        </p:nvSpPr>
        <p:spPr>
          <a:xfrm>
            <a:off x="654954" y="2237593"/>
            <a:ext cx="457456" cy="215444"/>
          </a:xfrm>
          <a:prstGeom prst="rect">
            <a:avLst/>
          </a:prstGeom>
          <a:noFill/>
        </p:spPr>
        <p:txBody>
          <a:bodyPr wrap="square" rtlCol="0">
            <a:spAutoFit/>
          </a:bodyPr>
          <a:lstStyle/>
          <a:p>
            <a:r>
              <a:rPr lang="en" altLang="ja-JP" sz="800" dirty="0"/>
              <a:t>Stairs</a:t>
            </a:r>
            <a:endParaRPr lang="en-US" altLang="ja-JP" sz="800" dirty="0"/>
          </a:p>
        </p:txBody>
      </p:sp>
      <p:sp>
        <p:nvSpPr>
          <p:cNvPr id="94" name="テキスト ボックス 93">
            <a:extLst>
              <a:ext uri="{FF2B5EF4-FFF2-40B4-BE49-F238E27FC236}">
                <a16:creationId xmlns:a16="http://schemas.microsoft.com/office/drawing/2014/main" id="{C6286EDD-8A80-4C45-9DE4-1751ED6810D2}"/>
              </a:ext>
            </a:extLst>
          </p:cNvPr>
          <p:cNvSpPr txBox="1"/>
          <p:nvPr/>
        </p:nvSpPr>
        <p:spPr>
          <a:xfrm>
            <a:off x="627825" y="1950456"/>
            <a:ext cx="433342" cy="215444"/>
          </a:xfrm>
          <a:prstGeom prst="rect">
            <a:avLst/>
          </a:prstGeom>
          <a:noFill/>
        </p:spPr>
        <p:txBody>
          <a:bodyPr wrap="square" rtlCol="0">
            <a:spAutoFit/>
          </a:bodyPr>
          <a:lstStyle/>
          <a:p>
            <a:r>
              <a:rPr lang="en-US" altLang="ja-JP" sz="800" dirty="0"/>
              <a:t>EV</a:t>
            </a:r>
            <a:endParaRPr lang="en-US" sz="800" dirty="0"/>
          </a:p>
        </p:txBody>
      </p:sp>
      <p:sp>
        <p:nvSpPr>
          <p:cNvPr id="95" name="タイトル 2">
            <a:extLst>
              <a:ext uri="{FF2B5EF4-FFF2-40B4-BE49-F238E27FC236}">
                <a16:creationId xmlns:a16="http://schemas.microsoft.com/office/drawing/2014/main" id="{3F2FC416-E0E8-114D-8CF5-D698EC442669}"/>
              </a:ext>
            </a:extLst>
          </p:cNvPr>
          <p:cNvSpPr txBox="1">
            <a:spLocks/>
          </p:cNvSpPr>
          <p:nvPr/>
        </p:nvSpPr>
        <p:spPr bwMode="auto">
          <a:xfrm>
            <a:off x="811664" y="2613168"/>
            <a:ext cx="405203" cy="1392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US" altLang="ja-JP" sz="800" kern="0" dirty="0"/>
              <a:t>L-1</a:t>
            </a:r>
            <a:endParaRPr lang="en-US" sz="800" kern="0" dirty="0"/>
          </a:p>
        </p:txBody>
      </p:sp>
      <p:sp>
        <p:nvSpPr>
          <p:cNvPr id="98" name="テキスト ボックス 97">
            <a:extLst>
              <a:ext uri="{FF2B5EF4-FFF2-40B4-BE49-F238E27FC236}">
                <a16:creationId xmlns:a16="http://schemas.microsoft.com/office/drawing/2014/main" id="{1EF1F157-B674-BA40-B840-E1ECDB2512CD}"/>
              </a:ext>
            </a:extLst>
          </p:cNvPr>
          <p:cNvSpPr txBox="1"/>
          <p:nvPr/>
        </p:nvSpPr>
        <p:spPr>
          <a:xfrm>
            <a:off x="1901569" y="2626546"/>
            <a:ext cx="922026" cy="338554"/>
          </a:xfrm>
          <a:prstGeom prst="rect">
            <a:avLst/>
          </a:prstGeom>
          <a:noFill/>
        </p:spPr>
        <p:txBody>
          <a:bodyPr wrap="square" rtlCol="0">
            <a:spAutoFit/>
          </a:bodyPr>
          <a:lstStyle/>
          <a:p>
            <a:r>
              <a:rPr lang="en" altLang="ja-JP" sz="800" dirty="0"/>
              <a:t>Cold mock-up room</a:t>
            </a:r>
            <a:endParaRPr lang="en-US" altLang="ja-JP" sz="800" dirty="0"/>
          </a:p>
        </p:txBody>
      </p:sp>
      <p:sp>
        <p:nvSpPr>
          <p:cNvPr id="100" name="テキスト ボックス 99">
            <a:extLst>
              <a:ext uri="{FF2B5EF4-FFF2-40B4-BE49-F238E27FC236}">
                <a16:creationId xmlns:a16="http://schemas.microsoft.com/office/drawing/2014/main" id="{94E5514B-C11F-4A4C-987E-CBBE7B5AD479}"/>
              </a:ext>
            </a:extLst>
          </p:cNvPr>
          <p:cNvSpPr txBox="1"/>
          <p:nvPr/>
        </p:nvSpPr>
        <p:spPr>
          <a:xfrm>
            <a:off x="2098539" y="3812390"/>
            <a:ext cx="342534" cy="215444"/>
          </a:xfrm>
          <a:prstGeom prst="rect">
            <a:avLst/>
          </a:prstGeom>
          <a:noFill/>
        </p:spPr>
        <p:txBody>
          <a:bodyPr wrap="square" rtlCol="0">
            <a:spAutoFit/>
          </a:bodyPr>
          <a:lstStyle/>
          <a:p>
            <a:r>
              <a:rPr lang="en-US" altLang="ja-JP" sz="800" dirty="0"/>
              <a:t>L-5</a:t>
            </a:r>
          </a:p>
        </p:txBody>
      </p:sp>
      <p:sp>
        <p:nvSpPr>
          <p:cNvPr id="101" name="テキスト ボックス 100">
            <a:extLst>
              <a:ext uri="{FF2B5EF4-FFF2-40B4-BE49-F238E27FC236}">
                <a16:creationId xmlns:a16="http://schemas.microsoft.com/office/drawing/2014/main" id="{7C5378F1-47C9-7448-AA49-E9F67EBC174F}"/>
              </a:ext>
            </a:extLst>
          </p:cNvPr>
          <p:cNvSpPr txBox="1"/>
          <p:nvPr/>
        </p:nvSpPr>
        <p:spPr>
          <a:xfrm>
            <a:off x="2074950" y="4156528"/>
            <a:ext cx="370509" cy="215444"/>
          </a:xfrm>
          <a:prstGeom prst="rect">
            <a:avLst/>
          </a:prstGeom>
          <a:noFill/>
        </p:spPr>
        <p:txBody>
          <a:bodyPr wrap="square" rtlCol="0">
            <a:spAutoFit/>
          </a:bodyPr>
          <a:lstStyle/>
          <a:p>
            <a:r>
              <a:rPr lang="en-US" altLang="ja-JP" sz="800" dirty="0"/>
              <a:t>L-6</a:t>
            </a:r>
          </a:p>
        </p:txBody>
      </p:sp>
      <p:sp>
        <p:nvSpPr>
          <p:cNvPr id="102" name="テキスト ボックス 101">
            <a:extLst>
              <a:ext uri="{FF2B5EF4-FFF2-40B4-BE49-F238E27FC236}">
                <a16:creationId xmlns:a16="http://schemas.microsoft.com/office/drawing/2014/main" id="{DC32A1C4-75C3-EA4C-80C8-B967B7122F0F}"/>
              </a:ext>
            </a:extLst>
          </p:cNvPr>
          <p:cNvSpPr txBox="1"/>
          <p:nvPr/>
        </p:nvSpPr>
        <p:spPr>
          <a:xfrm>
            <a:off x="1271263" y="2655606"/>
            <a:ext cx="723375" cy="215444"/>
          </a:xfrm>
          <a:prstGeom prst="rect">
            <a:avLst/>
          </a:prstGeom>
          <a:noFill/>
        </p:spPr>
        <p:txBody>
          <a:bodyPr wrap="square" rtlCol="0">
            <a:spAutoFit/>
          </a:bodyPr>
          <a:lstStyle/>
          <a:p>
            <a:r>
              <a:rPr lang="en" altLang="ja-JP" sz="800" dirty="0">
                <a:latin typeface="+mj-lt"/>
                <a:ea typeface="+mj-ea"/>
              </a:rPr>
              <a:t>Workshop</a:t>
            </a:r>
            <a:endParaRPr lang="en-US" sz="800" dirty="0">
              <a:latin typeface="+mj-lt"/>
              <a:ea typeface="+mj-ea"/>
            </a:endParaRPr>
          </a:p>
        </p:txBody>
      </p:sp>
      <p:sp>
        <p:nvSpPr>
          <p:cNvPr id="26" name="テキスト ボックス 25">
            <a:extLst>
              <a:ext uri="{FF2B5EF4-FFF2-40B4-BE49-F238E27FC236}">
                <a16:creationId xmlns:a16="http://schemas.microsoft.com/office/drawing/2014/main" id="{8036CEE2-4F87-404C-A84E-99B3AF328F25}"/>
              </a:ext>
            </a:extLst>
          </p:cNvPr>
          <p:cNvSpPr txBox="1"/>
          <p:nvPr/>
        </p:nvSpPr>
        <p:spPr>
          <a:xfrm>
            <a:off x="1090835" y="2220212"/>
            <a:ext cx="486123"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27" name="テキスト ボックス 26">
            <a:extLst>
              <a:ext uri="{FF2B5EF4-FFF2-40B4-BE49-F238E27FC236}">
                <a16:creationId xmlns:a16="http://schemas.microsoft.com/office/drawing/2014/main" id="{928A2C20-9F06-8548-BCD4-3BB946BE03D9}"/>
              </a:ext>
            </a:extLst>
          </p:cNvPr>
          <p:cNvSpPr txBox="1"/>
          <p:nvPr/>
        </p:nvSpPr>
        <p:spPr>
          <a:xfrm>
            <a:off x="1395718" y="2220212"/>
            <a:ext cx="456564"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28" name="テキスト ボックス 27">
            <a:extLst>
              <a:ext uri="{FF2B5EF4-FFF2-40B4-BE49-F238E27FC236}">
                <a16:creationId xmlns:a16="http://schemas.microsoft.com/office/drawing/2014/main" id="{210E5E2E-AAC9-6445-8239-3BE748EEF714}"/>
              </a:ext>
            </a:extLst>
          </p:cNvPr>
          <p:cNvSpPr txBox="1"/>
          <p:nvPr/>
        </p:nvSpPr>
        <p:spPr>
          <a:xfrm>
            <a:off x="1642017" y="2220212"/>
            <a:ext cx="477075"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29" name="テキスト ボックス 28">
            <a:extLst>
              <a:ext uri="{FF2B5EF4-FFF2-40B4-BE49-F238E27FC236}">
                <a16:creationId xmlns:a16="http://schemas.microsoft.com/office/drawing/2014/main" id="{FDE94CDA-AE39-0B4D-9751-1AE9001CBDBD}"/>
              </a:ext>
            </a:extLst>
          </p:cNvPr>
          <p:cNvSpPr txBox="1"/>
          <p:nvPr/>
        </p:nvSpPr>
        <p:spPr>
          <a:xfrm>
            <a:off x="1967934" y="2211459"/>
            <a:ext cx="491575"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cxnSp>
        <p:nvCxnSpPr>
          <p:cNvPr id="31" name="直線矢印コネクタ 30">
            <a:extLst>
              <a:ext uri="{FF2B5EF4-FFF2-40B4-BE49-F238E27FC236}">
                <a16:creationId xmlns:a16="http://schemas.microsoft.com/office/drawing/2014/main" id="{B09C1A01-B154-9741-A812-A687BCAC2A53}"/>
              </a:ext>
            </a:extLst>
          </p:cNvPr>
          <p:cNvCxnSpPr>
            <a:cxnSpLocks/>
          </p:cNvCxnSpPr>
          <p:nvPr/>
        </p:nvCxnSpPr>
        <p:spPr bwMode="auto">
          <a:xfrm>
            <a:off x="9025509" y="1428846"/>
            <a:ext cx="426867" cy="2788"/>
          </a:xfrm>
          <a:prstGeom prst="straightConnector1">
            <a:avLst/>
          </a:prstGeom>
          <a:solidFill>
            <a:schemeClr val="accent1"/>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テキスト ボックス 31">
            <a:extLst>
              <a:ext uri="{FF2B5EF4-FFF2-40B4-BE49-F238E27FC236}">
                <a16:creationId xmlns:a16="http://schemas.microsoft.com/office/drawing/2014/main" id="{34401C37-8973-F34C-AC86-8E185285E36F}"/>
              </a:ext>
            </a:extLst>
          </p:cNvPr>
          <p:cNvSpPr txBox="1"/>
          <p:nvPr/>
        </p:nvSpPr>
        <p:spPr>
          <a:xfrm>
            <a:off x="9025509" y="1181089"/>
            <a:ext cx="441146" cy="276999"/>
          </a:xfrm>
          <a:prstGeom prst="rect">
            <a:avLst/>
          </a:prstGeom>
          <a:noFill/>
        </p:spPr>
        <p:txBody>
          <a:bodyPr wrap="none" rtlCol="0">
            <a:spAutoFit/>
          </a:bodyPr>
          <a:lstStyle/>
          <a:p>
            <a:r>
              <a:rPr lang="en-US" sz="1200" dirty="0"/>
              <a:t>5 m</a:t>
            </a:r>
          </a:p>
        </p:txBody>
      </p:sp>
      <p:pic>
        <p:nvPicPr>
          <p:cNvPr id="33" name="図 32">
            <a:extLst>
              <a:ext uri="{FF2B5EF4-FFF2-40B4-BE49-F238E27FC236}">
                <a16:creationId xmlns:a16="http://schemas.microsoft.com/office/drawing/2014/main" id="{C226EBB3-2DF1-654B-B467-E0B067D17F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4561" y="1472660"/>
            <a:ext cx="4728207" cy="3367879"/>
          </a:xfrm>
          <a:prstGeom prst="rect">
            <a:avLst/>
          </a:prstGeom>
        </p:spPr>
      </p:pic>
      <p:sp>
        <p:nvSpPr>
          <p:cNvPr id="34" name="タイトル 2">
            <a:extLst>
              <a:ext uri="{FF2B5EF4-FFF2-40B4-BE49-F238E27FC236}">
                <a16:creationId xmlns:a16="http://schemas.microsoft.com/office/drawing/2014/main" id="{A1AF8FA3-8026-A147-8951-A53D04952130}"/>
              </a:ext>
            </a:extLst>
          </p:cNvPr>
          <p:cNvSpPr txBox="1">
            <a:spLocks/>
          </p:cNvSpPr>
          <p:nvPr/>
        </p:nvSpPr>
        <p:spPr bwMode="auto">
          <a:xfrm>
            <a:off x="8172212" y="2402338"/>
            <a:ext cx="853297" cy="1549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lgn="l"/>
            <a:r>
              <a:rPr lang="en" altLang="ja-JP" sz="800" kern="0" dirty="0"/>
              <a:t>Cold machinery room</a:t>
            </a:r>
            <a:endParaRPr lang="en-US" altLang="ja-JP" sz="800" kern="0" dirty="0"/>
          </a:p>
        </p:txBody>
      </p:sp>
      <p:sp>
        <p:nvSpPr>
          <p:cNvPr id="35" name="テキスト ボックス 34">
            <a:extLst>
              <a:ext uri="{FF2B5EF4-FFF2-40B4-BE49-F238E27FC236}">
                <a16:creationId xmlns:a16="http://schemas.microsoft.com/office/drawing/2014/main" id="{AD542818-2277-374F-B06F-792844D6F7C0}"/>
              </a:ext>
            </a:extLst>
          </p:cNvPr>
          <p:cNvSpPr txBox="1"/>
          <p:nvPr/>
        </p:nvSpPr>
        <p:spPr>
          <a:xfrm>
            <a:off x="7410938" y="2226278"/>
            <a:ext cx="493289" cy="215444"/>
          </a:xfrm>
          <a:prstGeom prst="rect">
            <a:avLst/>
          </a:prstGeom>
          <a:noFill/>
        </p:spPr>
        <p:txBody>
          <a:bodyPr wrap="square" rtlCol="0">
            <a:spAutoFit/>
          </a:bodyPr>
          <a:lstStyle/>
          <a:p>
            <a:r>
              <a:rPr lang="en" altLang="ja-JP" sz="800" dirty="0"/>
              <a:t>Stairs</a:t>
            </a:r>
            <a:endParaRPr lang="en-US" altLang="ja-JP" sz="800" dirty="0"/>
          </a:p>
        </p:txBody>
      </p:sp>
      <p:sp>
        <p:nvSpPr>
          <p:cNvPr id="36" name="テキスト ボックス 35">
            <a:extLst>
              <a:ext uri="{FF2B5EF4-FFF2-40B4-BE49-F238E27FC236}">
                <a16:creationId xmlns:a16="http://schemas.microsoft.com/office/drawing/2014/main" id="{193F55A7-18AF-A148-B866-9979E116C203}"/>
              </a:ext>
            </a:extLst>
          </p:cNvPr>
          <p:cNvSpPr txBox="1"/>
          <p:nvPr/>
        </p:nvSpPr>
        <p:spPr>
          <a:xfrm>
            <a:off x="5533347" y="1984778"/>
            <a:ext cx="322524" cy="215444"/>
          </a:xfrm>
          <a:prstGeom prst="rect">
            <a:avLst/>
          </a:prstGeom>
          <a:noFill/>
        </p:spPr>
        <p:txBody>
          <a:bodyPr wrap="none" rtlCol="0">
            <a:spAutoFit/>
          </a:bodyPr>
          <a:lstStyle/>
          <a:p>
            <a:r>
              <a:rPr lang="en-US" altLang="ja-JP" sz="800" dirty="0"/>
              <a:t>EV</a:t>
            </a:r>
            <a:endParaRPr lang="en-US" sz="800" dirty="0"/>
          </a:p>
        </p:txBody>
      </p:sp>
      <p:sp>
        <p:nvSpPr>
          <p:cNvPr id="37" name="テキスト ボックス 36">
            <a:extLst>
              <a:ext uri="{FF2B5EF4-FFF2-40B4-BE49-F238E27FC236}">
                <a16:creationId xmlns:a16="http://schemas.microsoft.com/office/drawing/2014/main" id="{E611BD06-09FF-A445-A171-0FBED02290BB}"/>
              </a:ext>
            </a:extLst>
          </p:cNvPr>
          <p:cNvSpPr txBox="1"/>
          <p:nvPr/>
        </p:nvSpPr>
        <p:spPr>
          <a:xfrm>
            <a:off x="6820649" y="2527486"/>
            <a:ext cx="590289" cy="338554"/>
          </a:xfrm>
          <a:prstGeom prst="rect">
            <a:avLst/>
          </a:prstGeom>
          <a:noFill/>
        </p:spPr>
        <p:txBody>
          <a:bodyPr wrap="square" rtlCol="0">
            <a:spAutoFit/>
          </a:bodyPr>
          <a:lstStyle/>
          <a:p>
            <a:r>
              <a:rPr lang="en" altLang="ja-JP" sz="800" dirty="0"/>
              <a:t>Meeting room</a:t>
            </a:r>
            <a:endParaRPr lang="en-US" altLang="ja-JP" sz="800" dirty="0"/>
          </a:p>
        </p:txBody>
      </p:sp>
      <p:sp>
        <p:nvSpPr>
          <p:cNvPr id="38" name="テキスト ボックス 37">
            <a:extLst>
              <a:ext uri="{FF2B5EF4-FFF2-40B4-BE49-F238E27FC236}">
                <a16:creationId xmlns:a16="http://schemas.microsoft.com/office/drawing/2014/main" id="{D8104C9D-A779-9545-83D1-AA2BB3E3C151}"/>
              </a:ext>
            </a:extLst>
          </p:cNvPr>
          <p:cNvSpPr txBox="1"/>
          <p:nvPr/>
        </p:nvSpPr>
        <p:spPr>
          <a:xfrm>
            <a:off x="6135553" y="2588234"/>
            <a:ext cx="600715" cy="338554"/>
          </a:xfrm>
          <a:prstGeom prst="rect">
            <a:avLst/>
          </a:prstGeom>
          <a:noFill/>
        </p:spPr>
        <p:txBody>
          <a:bodyPr wrap="square" rtlCol="0">
            <a:spAutoFit/>
          </a:bodyPr>
          <a:lstStyle/>
          <a:p>
            <a:r>
              <a:rPr lang="en" altLang="ja-JP" sz="800" dirty="0"/>
              <a:t>Meeting room</a:t>
            </a:r>
            <a:endParaRPr lang="en-US" altLang="ja-JP" sz="800" dirty="0"/>
          </a:p>
        </p:txBody>
      </p:sp>
      <p:sp>
        <p:nvSpPr>
          <p:cNvPr id="39" name="テキスト ボックス 38">
            <a:extLst>
              <a:ext uri="{FF2B5EF4-FFF2-40B4-BE49-F238E27FC236}">
                <a16:creationId xmlns:a16="http://schemas.microsoft.com/office/drawing/2014/main" id="{158FC583-2BFC-E943-A4E1-F16870F671BA}"/>
              </a:ext>
            </a:extLst>
          </p:cNvPr>
          <p:cNvSpPr txBox="1"/>
          <p:nvPr/>
        </p:nvSpPr>
        <p:spPr>
          <a:xfrm>
            <a:off x="5623132" y="2450715"/>
            <a:ext cx="590289" cy="338554"/>
          </a:xfrm>
          <a:prstGeom prst="rect">
            <a:avLst/>
          </a:prstGeom>
          <a:noFill/>
        </p:spPr>
        <p:txBody>
          <a:bodyPr wrap="square" rtlCol="0">
            <a:spAutoFit/>
          </a:bodyPr>
          <a:lstStyle/>
          <a:p>
            <a:r>
              <a:rPr lang="en" altLang="ja-JP" sz="800" dirty="0"/>
              <a:t>Meeting room</a:t>
            </a:r>
            <a:endParaRPr lang="en-US" altLang="ja-JP" sz="800" dirty="0"/>
          </a:p>
        </p:txBody>
      </p:sp>
      <p:sp>
        <p:nvSpPr>
          <p:cNvPr id="40" name="テキスト ボックス 39">
            <a:extLst>
              <a:ext uri="{FF2B5EF4-FFF2-40B4-BE49-F238E27FC236}">
                <a16:creationId xmlns:a16="http://schemas.microsoft.com/office/drawing/2014/main" id="{C2B2D838-6B4D-0E40-B0B5-F9ADA8D6A355}"/>
              </a:ext>
            </a:extLst>
          </p:cNvPr>
          <p:cNvSpPr txBox="1"/>
          <p:nvPr/>
        </p:nvSpPr>
        <p:spPr>
          <a:xfrm>
            <a:off x="6884682" y="2516592"/>
            <a:ext cx="389850" cy="215444"/>
          </a:xfrm>
          <a:prstGeom prst="rect">
            <a:avLst/>
          </a:prstGeom>
          <a:noFill/>
        </p:spPr>
        <p:txBody>
          <a:bodyPr wrap="none" rtlCol="0">
            <a:spAutoFit/>
          </a:bodyPr>
          <a:lstStyle/>
          <a:p>
            <a:r>
              <a:rPr lang="en-US" sz="800" dirty="0">
                <a:latin typeface="DotumChe" panose="020B0609000101010101" pitchFamily="49" charset="-127"/>
                <a:ea typeface="DotumChe" panose="020B0609000101010101" pitchFamily="49" charset="-127"/>
                <a:cs typeface="Courier New" panose="02070309020205020404" pitchFamily="49" charset="0"/>
              </a:rPr>
              <a:t>C402</a:t>
            </a:r>
          </a:p>
        </p:txBody>
      </p:sp>
      <p:sp>
        <p:nvSpPr>
          <p:cNvPr id="41" name="テキスト ボックス 40">
            <a:extLst>
              <a:ext uri="{FF2B5EF4-FFF2-40B4-BE49-F238E27FC236}">
                <a16:creationId xmlns:a16="http://schemas.microsoft.com/office/drawing/2014/main" id="{44972D7C-478A-1F43-B580-5E187F2EAD7A}"/>
              </a:ext>
            </a:extLst>
          </p:cNvPr>
          <p:cNvSpPr txBox="1"/>
          <p:nvPr/>
        </p:nvSpPr>
        <p:spPr>
          <a:xfrm>
            <a:off x="6061551" y="2243604"/>
            <a:ext cx="444026"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42" name="テキスト ボックス 41">
            <a:extLst>
              <a:ext uri="{FF2B5EF4-FFF2-40B4-BE49-F238E27FC236}">
                <a16:creationId xmlns:a16="http://schemas.microsoft.com/office/drawing/2014/main" id="{FB956EB5-C710-A34D-8F31-DBF2CEF7C4EE}"/>
              </a:ext>
            </a:extLst>
          </p:cNvPr>
          <p:cNvSpPr txBox="1"/>
          <p:nvPr/>
        </p:nvSpPr>
        <p:spPr>
          <a:xfrm>
            <a:off x="6292243" y="2243604"/>
            <a:ext cx="444026"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43" name="テキスト ボックス 42">
            <a:extLst>
              <a:ext uri="{FF2B5EF4-FFF2-40B4-BE49-F238E27FC236}">
                <a16:creationId xmlns:a16="http://schemas.microsoft.com/office/drawing/2014/main" id="{F1B443EF-C304-8743-BF1E-522F514BCE6B}"/>
              </a:ext>
            </a:extLst>
          </p:cNvPr>
          <p:cNvSpPr txBox="1"/>
          <p:nvPr/>
        </p:nvSpPr>
        <p:spPr>
          <a:xfrm>
            <a:off x="6521431" y="2235108"/>
            <a:ext cx="444026"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44" name="テキスト ボックス 43">
            <a:extLst>
              <a:ext uri="{FF2B5EF4-FFF2-40B4-BE49-F238E27FC236}">
                <a16:creationId xmlns:a16="http://schemas.microsoft.com/office/drawing/2014/main" id="{D788F22A-6441-284E-BD5A-146D977D5B34}"/>
              </a:ext>
            </a:extLst>
          </p:cNvPr>
          <p:cNvSpPr txBox="1"/>
          <p:nvPr/>
        </p:nvSpPr>
        <p:spPr>
          <a:xfrm>
            <a:off x="6810460" y="2242185"/>
            <a:ext cx="444026" cy="338554"/>
          </a:xfrm>
          <a:prstGeom prst="rect">
            <a:avLst/>
          </a:prstGeom>
          <a:noFill/>
        </p:spPr>
        <p:txBody>
          <a:bodyPr wrap="square" rtlCol="0">
            <a:spAutoFit/>
          </a:bodyPr>
          <a:lstStyle/>
          <a:p>
            <a:r>
              <a:rPr lang="en" altLang="ja-JP" sz="800" dirty="0">
                <a:latin typeface="+mj-lt"/>
                <a:ea typeface="+mj-ea"/>
              </a:rPr>
              <a:t>Staff room</a:t>
            </a:r>
            <a:endParaRPr lang="en-US" sz="800" dirty="0">
              <a:latin typeface="+mj-lt"/>
              <a:ea typeface="+mj-ea"/>
            </a:endParaRPr>
          </a:p>
        </p:txBody>
      </p:sp>
      <p:sp>
        <p:nvSpPr>
          <p:cNvPr id="45" name="正方形/長方形 44">
            <a:extLst>
              <a:ext uri="{FF2B5EF4-FFF2-40B4-BE49-F238E27FC236}">
                <a16:creationId xmlns:a16="http://schemas.microsoft.com/office/drawing/2014/main" id="{1CC2421D-BD3F-634C-9FCC-94127C387BB5}"/>
              </a:ext>
            </a:extLst>
          </p:cNvPr>
          <p:cNvSpPr/>
          <p:nvPr/>
        </p:nvSpPr>
        <p:spPr>
          <a:xfrm>
            <a:off x="2100664" y="788953"/>
            <a:ext cx="1379063" cy="400110"/>
          </a:xfrm>
          <a:prstGeom prst="rect">
            <a:avLst/>
          </a:prstGeom>
        </p:spPr>
        <p:txBody>
          <a:bodyPr wrap="square">
            <a:spAutoFit/>
          </a:bodyPr>
          <a:lstStyle/>
          <a:p>
            <a:r>
              <a:rPr lang="en-US" altLang="ja-JP" sz="2000" b="1" u="sng" dirty="0">
                <a:solidFill>
                  <a:srgbClr val="C00000"/>
                </a:solidFill>
                <a:latin typeface="+mj-lt"/>
                <a:ea typeface="ＭＳ Ｐゴシック" panose="020B0600070205080204" pitchFamily="34" charset="-128"/>
                <a:cs typeface="ＭＳ Ｐゴシック" panose="020B0600070205080204" pitchFamily="34" charset="-128"/>
              </a:rPr>
              <a:t>2nd </a:t>
            </a:r>
            <a:r>
              <a:rPr lang="en-US" altLang="ja-JP" sz="2000" b="1" u="sng" dirty="0">
                <a:solidFill>
                  <a:srgbClr val="C00000"/>
                </a:solidFill>
              </a:rPr>
              <a:t>floor</a:t>
            </a:r>
            <a:r>
              <a:rPr lang="en-US" altLang="ja-JP" sz="2000" b="1" u="sng" dirty="0">
                <a:solidFill>
                  <a:srgbClr val="C00000"/>
                </a:solidFill>
                <a:latin typeface="+mj-lt"/>
                <a:ea typeface="ＭＳ Ｐゴシック" panose="020B0600070205080204" pitchFamily="34" charset="-128"/>
                <a:cs typeface="ＭＳ Ｐゴシック" panose="020B0600070205080204" pitchFamily="34" charset="-128"/>
              </a:rPr>
              <a:t> </a:t>
            </a:r>
            <a:endParaRPr lang="ja-JP" altLang="en-US" sz="2000" b="1" u="sng">
              <a:solidFill>
                <a:srgbClr val="C00000"/>
              </a:solidFill>
              <a:latin typeface="+mj-lt"/>
            </a:endParaRPr>
          </a:p>
        </p:txBody>
      </p:sp>
      <p:sp>
        <p:nvSpPr>
          <p:cNvPr id="46" name="テキスト ボックス 45">
            <a:extLst>
              <a:ext uri="{FF2B5EF4-FFF2-40B4-BE49-F238E27FC236}">
                <a16:creationId xmlns:a16="http://schemas.microsoft.com/office/drawing/2014/main" id="{8FCDDBC7-D002-554D-94BC-B083B6EDB5A9}"/>
              </a:ext>
            </a:extLst>
          </p:cNvPr>
          <p:cNvSpPr txBox="1"/>
          <p:nvPr/>
        </p:nvSpPr>
        <p:spPr>
          <a:xfrm>
            <a:off x="6842088" y="726856"/>
            <a:ext cx="1239346" cy="400110"/>
          </a:xfrm>
          <a:prstGeom prst="rect">
            <a:avLst/>
          </a:prstGeom>
          <a:noFill/>
        </p:spPr>
        <p:txBody>
          <a:bodyPr wrap="square" rtlCol="0">
            <a:spAutoFit/>
          </a:bodyPr>
          <a:lstStyle/>
          <a:p>
            <a:r>
              <a:rPr lang="en-US" altLang="ja-JP" sz="2000" b="1" u="sng" dirty="0">
                <a:solidFill>
                  <a:srgbClr val="C00000"/>
                </a:solidFill>
              </a:rPr>
              <a:t>3rd floor</a:t>
            </a:r>
            <a:endParaRPr kumimoji="1" lang="ja-JP" altLang="en-US" sz="2000" b="1" u="sng">
              <a:solidFill>
                <a:srgbClr val="C00000"/>
              </a:solidFill>
            </a:endParaRPr>
          </a:p>
        </p:txBody>
      </p:sp>
      <p:sp>
        <p:nvSpPr>
          <p:cNvPr id="47" name="タイトル 2">
            <a:extLst>
              <a:ext uri="{FF2B5EF4-FFF2-40B4-BE49-F238E27FC236}">
                <a16:creationId xmlns:a16="http://schemas.microsoft.com/office/drawing/2014/main" id="{E38C49AD-91D6-FC44-A35C-5A4429AC7866}"/>
              </a:ext>
            </a:extLst>
          </p:cNvPr>
          <p:cNvSpPr txBox="1">
            <a:spLocks/>
          </p:cNvSpPr>
          <p:nvPr/>
        </p:nvSpPr>
        <p:spPr bwMode="auto">
          <a:xfrm>
            <a:off x="306050" y="5120533"/>
            <a:ext cx="4596093" cy="939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285750" indent="-285750" algn="l">
              <a:buFont typeface="Arial" panose="020B0604020202020204" pitchFamily="34" charset="0"/>
              <a:buChar char="•"/>
            </a:pPr>
            <a:r>
              <a:rPr lang="en" altLang="ja-JP" sz="1600" dirty="0"/>
              <a:t>Staff </a:t>
            </a:r>
            <a:r>
              <a:rPr lang="en" altLang="ja-JP" sz="1600" kern="0" dirty="0">
                <a:latin typeface="+mn-lt"/>
              </a:rPr>
              <a:t>rooms, </a:t>
            </a:r>
            <a:r>
              <a:rPr lang="en" altLang="ja-JP" sz="1600" dirty="0"/>
              <a:t>workshop, cold mock-up room</a:t>
            </a:r>
            <a:endParaRPr lang="en-US" altLang="ja-JP" sz="1600" dirty="0"/>
          </a:p>
          <a:p>
            <a:pPr marL="285750" indent="-285750" algn="l">
              <a:buFont typeface="Arial" panose="020B0604020202020204" pitchFamily="34" charset="0"/>
              <a:buChar char="•"/>
            </a:pPr>
            <a:r>
              <a:rPr lang="en" altLang="ja-JP" sz="1600" kern="0" dirty="0"/>
              <a:t>Cold machinery room</a:t>
            </a:r>
            <a:endParaRPr lang="en-US" altLang="ja-JP" sz="1600" kern="0" dirty="0"/>
          </a:p>
          <a:p>
            <a:pPr marL="285750" indent="-285750" algn="l">
              <a:buFont typeface="Arial" panose="020B0604020202020204" pitchFamily="34" charset="0"/>
              <a:buChar char="•"/>
            </a:pPr>
            <a:r>
              <a:rPr lang="en" altLang="ja-JP" sz="1600" kern="0" dirty="0">
                <a:latin typeface="+mn-lt"/>
              </a:rPr>
              <a:t>Labs, etc.</a:t>
            </a:r>
            <a:endParaRPr lang="en-US" altLang="ja-JP" sz="1600" kern="0" dirty="0">
              <a:latin typeface="+mn-lt"/>
            </a:endParaRPr>
          </a:p>
          <a:p>
            <a:pPr marL="285750" indent="-285750" algn="l">
              <a:buFont typeface="Arial" panose="020B0604020202020204" pitchFamily="34" charset="0"/>
              <a:buChar char="•"/>
            </a:pPr>
            <a:endParaRPr lang="en-US" sz="1600" kern="0" dirty="0">
              <a:latin typeface="+mn-lt"/>
            </a:endParaRPr>
          </a:p>
        </p:txBody>
      </p:sp>
      <p:sp>
        <p:nvSpPr>
          <p:cNvPr id="48" name="タイトル 2">
            <a:extLst>
              <a:ext uri="{FF2B5EF4-FFF2-40B4-BE49-F238E27FC236}">
                <a16:creationId xmlns:a16="http://schemas.microsoft.com/office/drawing/2014/main" id="{3860B194-F89C-894B-BBE5-CA51C38DA0C7}"/>
              </a:ext>
            </a:extLst>
          </p:cNvPr>
          <p:cNvSpPr txBox="1">
            <a:spLocks/>
          </p:cNvSpPr>
          <p:nvPr/>
        </p:nvSpPr>
        <p:spPr bwMode="auto">
          <a:xfrm>
            <a:off x="5359535" y="5140279"/>
            <a:ext cx="4596093" cy="6299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285750" indent="-285750" algn="l">
              <a:buFont typeface="Arial" panose="020B0604020202020204" pitchFamily="34" charset="0"/>
              <a:buChar char="•"/>
            </a:pPr>
            <a:r>
              <a:rPr lang="en" altLang="ja-JP" sz="1600" dirty="0"/>
              <a:t>Staff </a:t>
            </a:r>
            <a:r>
              <a:rPr lang="en" altLang="ja-JP" sz="1600" kern="0" dirty="0">
                <a:latin typeface="+mn-lt"/>
              </a:rPr>
              <a:t>rooms, </a:t>
            </a:r>
            <a:r>
              <a:rPr lang="en" altLang="ja-JP" sz="1600" dirty="0"/>
              <a:t>Meeting room</a:t>
            </a:r>
            <a:r>
              <a:rPr lang="en-US" altLang="ja-JP" sz="1600" dirty="0"/>
              <a:t>s</a:t>
            </a:r>
          </a:p>
          <a:p>
            <a:pPr marL="285750" indent="-285750" algn="l">
              <a:buFont typeface="Arial" panose="020B0604020202020204" pitchFamily="34" charset="0"/>
              <a:buChar char="•"/>
            </a:pPr>
            <a:r>
              <a:rPr lang="en" altLang="ja-JP" sz="1600" kern="0" dirty="0"/>
              <a:t>Cold machinery room</a:t>
            </a:r>
            <a:endParaRPr lang="en-US" altLang="ja-JP" sz="1600" kern="0" dirty="0"/>
          </a:p>
        </p:txBody>
      </p:sp>
    </p:spTree>
    <p:extLst>
      <p:ext uri="{BB962C8B-B14F-4D97-AF65-F5344CB8AC3E}">
        <p14:creationId xmlns:p14="http://schemas.microsoft.com/office/powerpoint/2010/main" val="385704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3697" y="59091"/>
            <a:ext cx="7128792" cy="705613"/>
          </a:xfrm>
        </p:spPr>
        <p:txBody>
          <a:bodyPr/>
          <a:lstStyle/>
          <a:p>
            <a:r>
              <a:rPr lang="en-US" altLang="ja-JP" sz="2400" b="1" dirty="0"/>
              <a:t>- Location of the proton irradiation facility </a:t>
            </a:r>
            <a:br>
              <a:rPr lang="en-US" altLang="ja-JP" sz="2400" b="1" dirty="0"/>
            </a:br>
            <a:r>
              <a:rPr lang="en-US" altLang="ja-JP" sz="2400" b="1" dirty="0"/>
              <a:t>and PIE facility -</a:t>
            </a:r>
            <a:endParaRPr kumimoji="1" lang="ja-JP" altLang="en-US" sz="2400" b="1" dirty="0">
              <a:latin typeface="Helvetica"/>
              <a:cs typeface="Helvetica"/>
            </a:endParaRPr>
          </a:p>
        </p:txBody>
      </p:sp>
      <p:sp>
        <p:nvSpPr>
          <p:cNvPr id="4" name="日付プレースホルダー 3"/>
          <p:cNvSpPr>
            <a:spLocks noGrp="1"/>
          </p:cNvSpPr>
          <p:nvPr>
            <p:ph type="dt" sz="half" idx="10"/>
          </p:nvPr>
        </p:nvSpPr>
        <p:spPr/>
        <p:txBody>
          <a:bodyPr/>
          <a:lstStyle/>
          <a:p>
            <a:pPr>
              <a:defRPr/>
            </a:pPr>
            <a:r>
              <a:rPr lang="en-US" altLang="ja-JP"/>
              <a:t>2024/11/1</a:t>
            </a:r>
            <a:endParaRPr lang="en-US" altLang="ja-JP" dirty="0"/>
          </a:p>
        </p:txBody>
      </p:sp>
      <p:sp>
        <p:nvSpPr>
          <p:cNvPr id="5" name="フッター プレースホルダー 4"/>
          <p:cNvSpPr>
            <a:spLocks noGrp="1"/>
          </p:cNvSpPr>
          <p:nvPr>
            <p:ph type="ftr" sz="quarter" idx="11"/>
          </p:nvPr>
        </p:nvSpPr>
        <p:spPr/>
        <p:txBody>
          <a:bodyPr/>
          <a:lstStyle/>
          <a:p>
            <a:pPr>
              <a:defRPr/>
            </a:pPr>
            <a:r>
              <a:rPr lang="en" altLang="ja-JP"/>
              <a:t>IWSMT-16 / Abingdon, UK </a:t>
            </a:r>
            <a:endParaRPr lang="en-US" altLang="ja-JP" dirty="0"/>
          </a:p>
        </p:txBody>
      </p:sp>
      <p:sp>
        <p:nvSpPr>
          <p:cNvPr id="6" name="スライド番号プレースホルダー 5"/>
          <p:cNvSpPr>
            <a:spLocks noGrp="1"/>
          </p:cNvSpPr>
          <p:nvPr>
            <p:ph type="sldNum" sz="quarter" idx="12"/>
          </p:nvPr>
        </p:nvSpPr>
        <p:spPr/>
        <p:txBody>
          <a:bodyPr/>
          <a:lstStyle/>
          <a:p>
            <a:pPr>
              <a:defRPr/>
            </a:pPr>
            <a:fld id="{D43E97B4-4BB7-FE4A-A293-1883A6C1D4E1}" type="slidenum">
              <a:rPr lang="en-US" altLang="ja-JP" smtClean="0"/>
              <a:pPr>
                <a:defRPr/>
              </a:pPr>
              <a:t>18</a:t>
            </a:fld>
            <a:endParaRPr lang="en-US" altLang="ja-JP" dirty="0"/>
          </a:p>
        </p:txBody>
      </p:sp>
      <p:pic>
        <p:nvPicPr>
          <p:cNvPr id="7" name="図 6" descr="official_logo_lr.png">
            <a:extLst>
              <a:ext uri="{FF2B5EF4-FFF2-40B4-BE49-F238E27FC236}">
                <a16:creationId xmlns:a16="http://schemas.microsoft.com/office/drawing/2014/main" id="{8F37F516-2BF9-474B-9A7C-452FF0CC2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8" name="図形グループ 16">
            <a:extLst>
              <a:ext uri="{FF2B5EF4-FFF2-40B4-BE49-F238E27FC236}">
                <a16:creationId xmlns:a16="http://schemas.microsoft.com/office/drawing/2014/main" id="{C09B1BAA-CA51-C641-8AA7-CA5DBA567D85}"/>
              </a:ext>
            </a:extLst>
          </p:cNvPr>
          <p:cNvGrpSpPr/>
          <p:nvPr/>
        </p:nvGrpSpPr>
        <p:grpSpPr>
          <a:xfrm>
            <a:off x="8643422" y="64068"/>
            <a:ext cx="1111124" cy="419760"/>
            <a:chOff x="2005013" y="2300460"/>
            <a:chExt cx="4464098" cy="1651000"/>
          </a:xfrm>
        </p:grpSpPr>
        <p:pic>
          <p:nvPicPr>
            <p:cNvPr id="9" name="図 8" descr="マークカラー透過.png">
              <a:extLst>
                <a:ext uri="{FF2B5EF4-FFF2-40B4-BE49-F238E27FC236}">
                  <a16:creationId xmlns:a16="http://schemas.microsoft.com/office/drawing/2014/main" id="{23C09877-71DB-3F42-98E2-2E9DD863C3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0" name="図 9" descr="ロゴＢ緑.gif">
              <a:extLst>
                <a:ext uri="{FF2B5EF4-FFF2-40B4-BE49-F238E27FC236}">
                  <a16:creationId xmlns:a16="http://schemas.microsoft.com/office/drawing/2014/main" id="{BA865C26-A629-394A-B0C8-49EAA6ADEA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pic>
        <p:nvPicPr>
          <p:cNvPr id="47" name="図 46">
            <a:extLst>
              <a:ext uri="{FF2B5EF4-FFF2-40B4-BE49-F238E27FC236}">
                <a16:creationId xmlns:a16="http://schemas.microsoft.com/office/drawing/2014/main" id="{49811DC9-EC19-A943-B260-8AB22F3AD35A}"/>
              </a:ext>
            </a:extLst>
          </p:cNvPr>
          <p:cNvPicPr/>
          <p:nvPr/>
        </p:nvPicPr>
        <p:blipFill>
          <a:blip r:embed="rId6" cstate="screen">
            <a:extLst>
              <a:ext uri="{28A0092B-C50C-407E-A947-70E740481C1C}">
                <a14:useLocalDpi xmlns:a14="http://schemas.microsoft.com/office/drawing/2010/main"/>
              </a:ext>
            </a:extLst>
          </a:blip>
          <a:stretch>
            <a:fillRect/>
          </a:stretch>
        </p:blipFill>
        <p:spPr>
          <a:xfrm rot="5400000">
            <a:off x="714727" y="937297"/>
            <a:ext cx="3684905" cy="4648200"/>
          </a:xfrm>
          <a:prstGeom prst="rect">
            <a:avLst/>
          </a:prstGeom>
        </p:spPr>
      </p:pic>
      <p:pic>
        <p:nvPicPr>
          <p:cNvPr id="52" name="図 51">
            <a:extLst>
              <a:ext uri="{FF2B5EF4-FFF2-40B4-BE49-F238E27FC236}">
                <a16:creationId xmlns:a16="http://schemas.microsoft.com/office/drawing/2014/main" id="{CCE7C801-B128-8449-AE3E-32B585AEAF79}"/>
              </a:ext>
            </a:extLst>
          </p:cNvPr>
          <p:cNvPicPr/>
          <p:nvPr/>
        </p:nvPicPr>
        <p:blipFill>
          <a:blip r:embed="rId7" cstate="screen">
            <a:extLst>
              <a:ext uri="{28A0092B-C50C-407E-A947-70E740481C1C}">
                <a14:useLocalDpi xmlns:a14="http://schemas.microsoft.com/office/drawing/2010/main"/>
              </a:ext>
            </a:extLst>
          </a:blip>
          <a:stretch>
            <a:fillRect/>
          </a:stretch>
        </p:blipFill>
        <p:spPr>
          <a:xfrm>
            <a:off x="4953000" y="2244224"/>
            <a:ext cx="4883700" cy="2300301"/>
          </a:xfrm>
          <a:prstGeom prst="rect">
            <a:avLst/>
          </a:prstGeom>
        </p:spPr>
      </p:pic>
      <p:sp>
        <p:nvSpPr>
          <p:cNvPr id="15" name="正方形/長方形 14">
            <a:extLst>
              <a:ext uri="{FF2B5EF4-FFF2-40B4-BE49-F238E27FC236}">
                <a16:creationId xmlns:a16="http://schemas.microsoft.com/office/drawing/2014/main" id="{C1940348-FC36-AC46-8D43-F9D664EFE8E1}"/>
              </a:ext>
            </a:extLst>
          </p:cNvPr>
          <p:cNvSpPr/>
          <p:nvPr/>
        </p:nvSpPr>
        <p:spPr>
          <a:xfrm>
            <a:off x="1820887" y="1015395"/>
            <a:ext cx="1698375" cy="400110"/>
          </a:xfrm>
          <a:prstGeom prst="rect">
            <a:avLst/>
          </a:prstGeom>
        </p:spPr>
        <p:txBody>
          <a:bodyPr wrap="square">
            <a:spAutoFit/>
          </a:bodyPr>
          <a:lstStyle/>
          <a:p>
            <a:r>
              <a:rPr lang="en-US" altLang="ja-JP" sz="2000" b="1" u="sng" dirty="0">
                <a:solidFill>
                  <a:srgbClr val="FF0000"/>
                </a:solidFill>
                <a:latin typeface="+mj-lt"/>
                <a:ea typeface="ＭＳ Ｐゴシック" panose="020B0600070205080204" pitchFamily="34" charset="-128"/>
                <a:cs typeface="ＭＳ Ｐゴシック" panose="020B0600070205080204" pitchFamily="34" charset="-128"/>
              </a:rPr>
              <a:t>Plane view</a:t>
            </a:r>
            <a:endParaRPr lang="ja-JP" altLang="en-US" sz="2000" b="1" u="sng">
              <a:solidFill>
                <a:srgbClr val="FF0000"/>
              </a:solidFill>
              <a:latin typeface="+mj-lt"/>
            </a:endParaRPr>
          </a:p>
        </p:txBody>
      </p:sp>
      <p:sp>
        <p:nvSpPr>
          <p:cNvPr id="16" name="テキスト ボックス 15">
            <a:extLst>
              <a:ext uri="{FF2B5EF4-FFF2-40B4-BE49-F238E27FC236}">
                <a16:creationId xmlns:a16="http://schemas.microsoft.com/office/drawing/2014/main" id="{D14F7609-5094-444B-8C39-E183984DECF2}"/>
              </a:ext>
            </a:extLst>
          </p:cNvPr>
          <p:cNvSpPr txBox="1"/>
          <p:nvPr/>
        </p:nvSpPr>
        <p:spPr>
          <a:xfrm>
            <a:off x="6386738" y="1041110"/>
            <a:ext cx="2016224" cy="400110"/>
          </a:xfrm>
          <a:prstGeom prst="rect">
            <a:avLst/>
          </a:prstGeom>
          <a:noFill/>
        </p:spPr>
        <p:txBody>
          <a:bodyPr wrap="square" rtlCol="0">
            <a:spAutoFit/>
          </a:bodyPr>
          <a:lstStyle/>
          <a:p>
            <a:r>
              <a:rPr lang="en-US" altLang="ja-JP" sz="2000" b="1" u="sng" dirty="0">
                <a:solidFill>
                  <a:srgbClr val="FF0000"/>
                </a:solidFill>
              </a:rPr>
              <a:t>Elevation  view</a:t>
            </a:r>
            <a:endParaRPr kumimoji="1" lang="ja-JP" altLang="en-US" sz="2000" b="1" u="sng">
              <a:solidFill>
                <a:srgbClr val="FF0000"/>
              </a:solidFill>
            </a:endParaRPr>
          </a:p>
        </p:txBody>
      </p:sp>
      <p:sp>
        <p:nvSpPr>
          <p:cNvPr id="3" name="テキスト ボックス 2">
            <a:extLst>
              <a:ext uri="{FF2B5EF4-FFF2-40B4-BE49-F238E27FC236}">
                <a16:creationId xmlns:a16="http://schemas.microsoft.com/office/drawing/2014/main" id="{6E985AC6-EED2-0087-C785-21FF69067C46}"/>
              </a:ext>
            </a:extLst>
          </p:cNvPr>
          <p:cNvSpPr txBox="1"/>
          <p:nvPr/>
        </p:nvSpPr>
        <p:spPr>
          <a:xfrm>
            <a:off x="194656" y="3225097"/>
            <a:ext cx="2774347"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rgbClr val="0000FE"/>
                </a:solidFill>
                <a:ea typeface="Arial" charset="0"/>
                <a:cs typeface="Arial" charset="0"/>
              </a:rPr>
              <a:t>Proton irradiation facility</a:t>
            </a:r>
            <a:endParaRPr lang="ja-JP" altLang="en-US" sz="1600" b="1" dirty="0">
              <a:solidFill>
                <a:srgbClr val="0000FE"/>
              </a:solidFill>
              <a:ea typeface="Arial" charset="0"/>
              <a:cs typeface="Arial" charset="0"/>
            </a:endParaRPr>
          </a:p>
        </p:txBody>
      </p:sp>
      <p:sp>
        <p:nvSpPr>
          <p:cNvPr id="11" name="テキスト ボックス 10">
            <a:extLst>
              <a:ext uri="{FF2B5EF4-FFF2-40B4-BE49-F238E27FC236}">
                <a16:creationId xmlns:a16="http://schemas.microsoft.com/office/drawing/2014/main" id="{D9D5B779-8FA0-536E-61D9-D884D26805BC}"/>
              </a:ext>
            </a:extLst>
          </p:cNvPr>
          <p:cNvSpPr txBox="1"/>
          <p:nvPr/>
        </p:nvSpPr>
        <p:spPr>
          <a:xfrm>
            <a:off x="2936776" y="1535011"/>
            <a:ext cx="1406194"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rgbClr val="C00000"/>
                </a:solidFill>
                <a:ea typeface="Arial" charset="0"/>
                <a:cs typeface="Arial" charset="0"/>
              </a:rPr>
              <a:t>PIE facility</a:t>
            </a:r>
            <a:endParaRPr lang="ja-JP" altLang="en-US" sz="1600" b="1">
              <a:solidFill>
                <a:srgbClr val="C00000"/>
              </a:solidFill>
              <a:ea typeface="Arial" charset="0"/>
              <a:cs typeface="Arial" charset="0"/>
            </a:endParaRPr>
          </a:p>
        </p:txBody>
      </p:sp>
      <p:sp>
        <p:nvSpPr>
          <p:cNvPr id="12" name="テキスト ボックス 11">
            <a:extLst>
              <a:ext uri="{FF2B5EF4-FFF2-40B4-BE49-F238E27FC236}">
                <a16:creationId xmlns:a16="http://schemas.microsoft.com/office/drawing/2014/main" id="{3DAC30A6-57D3-05FE-788C-1DFEF2882099}"/>
              </a:ext>
            </a:extLst>
          </p:cNvPr>
          <p:cNvSpPr txBox="1"/>
          <p:nvPr/>
        </p:nvSpPr>
        <p:spPr>
          <a:xfrm>
            <a:off x="7100396" y="4544525"/>
            <a:ext cx="2736304"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rgbClr val="0000FE"/>
                </a:solidFill>
                <a:ea typeface="Arial" charset="0"/>
                <a:cs typeface="Arial" charset="0"/>
              </a:rPr>
              <a:t>Proton irradiation facility</a:t>
            </a:r>
            <a:endParaRPr lang="ja-JP" altLang="en-US" sz="1600" b="1" dirty="0">
              <a:solidFill>
                <a:srgbClr val="0000FE"/>
              </a:solidFill>
              <a:ea typeface="Arial" charset="0"/>
              <a:cs typeface="Arial" charset="0"/>
            </a:endParaRPr>
          </a:p>
        </p:txBody>
      </p:sp>
      <p:sp>
        <p:nvSpPr>
          <p:cNvPr id="13" name="テキスト ボックス 12">
            <a:extLst>
              <a:ext uri="{FF2B5EF4-FFF2-40B4-BE49-F238E27FC236}">
                <a16:creationId xmlns:a16="http://schemas.microsoft.com/office/drawing/2014/main" id="{0989CCEB-4878-1255-2E1B-62699F02AB80}"/>
              </a:ext>
            </a:extLst>
          </p:cNvPr>
          <p:cNvSpPr txBox="1"/>
          <p:nvPr/>
        </p:nvSpPr>
        <p:spPr>
          <a:xfrm>
            <a:off x="5889104" y="2056550"/>
            <a:ext cx="1406194"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rgbClr val="C00000"/>
                </a:solidFill>
                <a:ea typeface="Arial" charset="0"/>
                <a:cs typeface="Arial" charset="0"/>
              </a:rPr>
              <a:t>PIE facility</a:t>
            </a:r>
            <a:endParaRPr lang="ja-JP" altLang="en-US" sz="1600" b="1">
              <a:solidFill>
                <a:srgbClr val="C00000"/>
              </a:solidFill>
              <a:ea typeface="Arial" charset="0"/>
              <a:cs typeface="Arial" charset="0"/>
            </a:endParaRPr>
          </a:p>
        </p:txBody>
      </p:sp>
      <p:cxnSp>
        <p:nvCxnSpPr>
          <p:cNvPr id="17" name="直線矢印コネクタ 16">
            <a:extLst>
              <a:ext uri="{FF2B5EF4-FFF2-40B4-BE49-F238E27FC236}">
                <a16:creationId xmlns:a16="http://schemas.microsoft.com/office/drawing/2014/main" id="{FC6270E1-70FA-FF87-D821-057148D591BA}"/>
              </a:ext>
            </a:extLst>
          </p:cNvPr>
          <p:cNvCxnSpPr/>
          <p:nvPr/>
        </p:nvCxnSpPr>
        <p:spPr bwMode="auto">
          <a:xfrm flipV="1">
            <a:off x="704528" y="4437112"/>
            <a:ext cx="2232248" cy="21602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テキスト ボックス 18">
            <a:extLst>
              <a:ext uri="{FF2B5EF4-FFF2-40B4-BE49-F238E27FC236}">
                <a16:creationId xmlns:a16="http://schemas.microsoft.com/office/drawing/2014/main" id="{01BD394D-9DFC-3B4C-CEBE-955A781ED2D9}"/>
              </a:ext>
            </a:extLst>
          </p:cNvPr>
          <p:cNvSpPr txBox="1"/>
          <p:nvPr/>
        </p:nvSpPr>
        <p:spPr>
          <a:xfrm>
            <a:off x="1201691" y="4678701"/>
            <a:ext cx="1512168"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rgbClr val="FF0000"/>
                </a:solidFill>
                <a:ea typeface="Arial" charset="0"/>
                <a:cs typeface="Arial" charset="0"/>
              </a:rPr>
              <a:t>Proton beam</a:t>
            </a:r>
            <a:endParaRPr lang="ja-JP" altLang="en-US" sz="1600" b="1">
              <a:solidFill>
                <a:srgbClr val="FF0000"/>
              </a:solidFill>
              <a:ea typeface="Arial" charset="0"/>
              <a:cs typeface="Arial" charset="0"/>
            </a:endParaRPr>
          </a:p>
        </p:txBody>
      </p:sp>
      <p:sp>
        <p:nvSpPr>
          <p:cNvPr id="20" name="テキスト ボックス 19">
            <a:extLst>
              <a:ext uri="{FF2B5EF4-FFF2-40B4-BE49-F238E27FC236}">
                <a16:creationId xmlns:a16="http://schemas.microsoft.com/office/drawing/2014/main" id="{CEAA12AA-92A3-4868-B61E-2DCCE7A33221}"/>
              </a:ext>
            </a:extLst>
          </p:cNvPr>
          <p:cNvSpPr txBox="1"/>
          <p:nvPr/>
        </p:nvSpPr>
        <p:spPr>
          <a:xfrm>
            <a:off x="3152800" y="5279852"/>
            <a:ext cx="1296144" cy="338554"/>
          </a:xfrm>
          <a:prstGeom prst="rect">
            <a:avLst/>
          </a:prstGeom>
          <a:solidFill>
            <a:schemeClr val="bg1"/>
          </a:solidFill>
          <a:ln w="19050">
            <a:solidFill>
              <a:schemeClr val="tx1"/>
            </a:solidFill>
          </a:ln>
        </p:spPr>
        <p:txBody>
          <a:bodyPr wrap="square" rtlCol="0">
            <a:spAutoFit/>
          </a:bodyPr>
          <a:lstStyle/>
          <a:p>
            <a:pPr algn="ctr" defTabSz="478788" fontAlgn="auto">
              <a:spcBef>
                <a:spcPts val="0"/>
              </a:spcBef>
              <a:spcAft>
                <a:spcPts val="0"/>
              </a:spcAft>
            </a:pPr>
            <a:r>
              <a:rPr lang="en-US" altLang="ja-JP" sz="1600" b="1" dirty="0">
                <a:solidFill>
                  <a:schemeClr val="bg1">
                    <a:lumMod val="50000"/>
                  </a:schemeClr>
                </a:solidFill>
                <a:ea typeface="Arial" charset="0"/>
                <a:cs typeface="Arial" charset="0"/>
              </a:rPr>
              <a:t>LBE target</a:t>
            </a:r>
            <a:endParaRPr lang="ja-JP" altLang="en-US" sz="1600" b="1">
              <a:solidFill>
                <a:schemeClr val="bg1">
                  <a:lumMod val="50000"/>
                </a:schemeClr>
              </a:solidFill>
              <a:ea typeface="Arial" charset="0"/>
              <a:cs typeface="Arial" charset="0"/>
            </a:endParaRPr>
          </a:p>
        </p:txBody>
      </p:sp>
      <p:cxnSp>
        <p:nvCxnSpPr>
          <p:cNvPr id="22" name="直線矢印コネクタ 21">
            <a:extLst>
              <a:ext uri="{FF2B5EF4-FFF2-40B4-BE49-F238E27FC236}">
                <a16:creationId xmlns:a16="http://schemas.microsoft.com/office/drawing/2014/main" id="{37EE2FF8-4DE3-4A74-E29D-084A4D29008A}"/>
              </a:ext>
            </a:extLst>
          </p:cNvPr>
          <p:cNvCxnSpPr>
            <a:cxnSpLocks/>
          </p:cNvCxnSpPr>
          <p:nvPr/>
        </p:nvCxnSpPr>
        <p:spPr bwMode="auto">
          <a:xfrm flipH="1" flipV="1">
            <a:off x="3152800" y="4544525"/>
            <a:ext cx="255425" cy="735327"/>
          </a:xfrm>
          <a:prstGeom prst="straightConnector1">
            <a:avLst/>
          </a:prstGeom>
          <a:solidFill>
            <a:schemeClr val="accent1"/>
          </a:solidFill>
          <a:ln w="9525" cap="flat" cmpd="sng" algn="ctr">
            <a:solidFill>
              <a:srgbClr val="FF40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直線コネクタ 13">
            <a:extLst>
              <a:ext uri="{FF2B5EF4-FFF2-40B4-BE49-F238E27FC236}">
                <a16:creationId xmlns:a16="http://schemas.microsoft.com/office/drawing/2014/main" id="{1B46C796-C05C-4971-4205-79326907FF34}"/>
              </a:ext>
            </a:extLst>
          </p:cNvPr>
          <p:cNvCxnSpPr>
            <a:cxnSpLocks/>
          </p:cNvCxnSpPr>
          <p:nvPr/>
        </p:nvCxnSpPr>
        <p:spPr bwMode="auto">
          <a:xfrm>
            <a:off x="7200054" y="3789040"/>
            <a:ext cx="417242" cy="0"/>
          </a:xfrm>
          <a:prstGeom prst="line">
            <a:avLst/>
          </a:prstGeom>
          <a:solidFill>
            <a:schemeClr val="accent1"/>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直線コネクタ 17">
            <a:extLst>
              <a:ext uri="{FF2B5EF4-FFF2-40B4-BE49-F238E27FC236}">
                <a16:creationId xmlns:a16="http://schemas.microsoft.com/office/drawing/2014/main" id="{AF3BF46A-9E64-674D-F262-A68A551DA8E5}"/>
              </a:ext>
            </a:extLst>
          </p:cNvPr>
          <p:cNvCxnSpPr/>
          <p:nvPr/>
        </p:nvCxnSpPr>
        <p:spPr bwMode="auto">
          <a:xfrm>
            <a:off x="7200054" y="2525100"/>
            <a:ext cx="1354967" cy="0"/>
          </a:xfrm>
          <a:prstGeom prst="line">
            <a:avLst/>
          </a:prstGeom>
          <a:solidFill>
            <a:schemeClr val="accent1"/>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直線矢印コネクタ 20">
            <a:extLst>
              <a:ext uri="{FF2B5EF4-FFF2-40B4-BE49-F238E27FC236}">
                <a16:creationId xmlns:a16="http://schemas.microsoft.com/office/drawing/2014/main" id="{95F98E9A-A2C7-6723-8FBB-3B0B9433C42E}"/>
              </a:ext>
            </a:extLst>
          </p:cNvPr>
          <p:cNvCxnSpPr>
            <a:cxnSpLocks/>
          </p:cNvCxnSpPr>
          <p:nvPr/>
        </p:nvCxnSpPr>
        <p:spPr bwMode="auto">
          <a:xfrm>
            <a:off x="7394850" y="2519190"/>
            <a:ext cx="0" cy="1269850"/>
          </a:xfrm>
          <a:prstGeom prst="straightConnector1">
            <a:avLst/>
          </a:prstGeom>
          <a:solidFill>
            <a:schemeClr val="accent1"/>
          </a:solidFill>
          <a:ln w="9525" cap="flat" cmpd="sng" algn="ctr">
            <a:solidFill>
              <a:srgbClr val="00B050"/>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テキスト ボックス 22">
            <a:extLst>
              <a:ext uri="{FF2B5EF4-FFF2-40B4-BE49-F238E27FC236}">
                <a16:creationId xmlns:a16="http://schemas.microsoft.com/office/drawing/2014/main" id="{D9B72B84-FF46-065D-56D8-155DF1D0BEC4}"/>
              </a:ext>
            </a:extLst>
          </p:cNvPr>
          <p:cNvSpPr txBox="1"/>
          <p:nvPr/>
        </p:nvSpPr>
        <p:spPr>
          <a:xfrm>
            <a:off x="7393014" y="2751463"/>
            <a:ext cx="813043" cy="338554"/>
          </a:xfrm>
          <a:prstGeom prst="rect">
            <a:avLst/>
          </a:prstGeom>
          <a:noFill/>
        </p:spPr>
        <p:txBody>
          <a:bodyPr wrap="none" rtlCol="0">
            <a:spAutoFit/>
          </a:bodyPr>
          <a:lstStyle/>
          <a:p>
            <a:r>
              <a:rPr kumimoji="1" lang="en-US" altLang="ja-JP" sz="1600" dirty="0">
                <a:solidFill>
                  <a:srgbClr val="00B050"/>
                </a:solidFill>
              </a:rPr>
              <a:t>17.8 m</a:t>
            </a:r>
            <a:endParaRPr kumimoji="1" lang="ja-JP" altLang="en-US" sz="1600">
              <a:solidFill>
                <a:srgbClr val="00B050"/>
              </a:solidFill>
            </a:endParaRPr>
          </a:p>
        </p:txBody>
      </p:sp>
      <p:pic>
        <p:nvPicPr>
          <p:cNvPr id="24" name="図 23">
            <a:extLst>
              <a:ext uri="{FF2B5EF4-FFF2-40B4-BE49-F238E27FC236}">
                <a16:creationId xmlns:a16="http://schemas.microsoft.com/office/drawing/2014/main" id="{CD05F080-8FA2-E642-FC08-F6190B14E103}"/>
              </a:ext>
            </a:extLst>
          </p:cNvPr>
          <p:cNvPicPr/>
          <p:nvPr/>
        </p:nvPicPr>
        <p:blipFill>
          <a:blip r:embed="rId8" cstate="screen">
            <a:extLst>
              <a:ext uri="{28A0092B-C50C-407E-A947-70E740481C1C}">
                <a14:useLocalDpi xmlns:a14="http://schemas.microsoft.com/office/drawing/2010/main"/>
              </a:ext>
            </a:extLst>
          </a:blip>
          <a:stretch>
            <a:fillRect/>
          </a:stretch>
        </p:blipFill>
        <p:spPr>
          <a:xfrm>
            <a:off x="0" y="1205454"/>
            <a:ext cx="557530" cy="544830"/>
          </a:xfrm>
          <a:prstGeom prst="rect">
            <a:avLst/>
          </a:prstGeom>
        </p:spPr>
      </p:pic>
    </p:spTree>
    <p:extLst>
      <p:ext uri="{BB962C8B-B14F-4D97-AF65-F5344CB8AC3E}">
        <p14:creationId xmlns:p14="http://schemas.microsoft.com/office/powerpoint/2010/main" val="1826811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スライド番号プレースホルダー 5"/>
          <p:cNvSpPr>
            <a:spLocks noGrp="1"/>
          </p:cNvSpPr>
          <p:nvPr>
            <p:ph type="sldNum" sz="quarter" idx="12"/>
          </p:nvPr>
        </p:nvSpPr>
        <p:spPr>
          <a:xfrm>
            <a:off x="8941494" y="6597352"/>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19244EF-F4F7-4C4B-8B2B-E40783858F6B}" type="slidenum">
              <a:rPr lang="en-US" altLang="ja-JP" sz="1200"/>
              <a:pPr/>
              <a:t>19</a:t>
            </a:fld>
            <a:endParaRPr lang="en-US" altLang="ja-JP" sz="1200" dirty="0"/>
          </a:p>
        </p:txBody>
      </p:sp>
      <p:sp>
        <p:nvSpPr>
          <p:cNvPr id="2" name="日付プレースホルダー 1"/>
          <p:cNvSpPr>
            <a:spLocks noGrp="1"/>
          </p:cNvSpPr>
          <p:nvPr>
            <p:ph type="dt" sz="half" idx="10"/>
          </p:nvPr>
        </p:nvSpPr>
        <p:spPr/>
        <p:txBody>
          <a:bodyPr/>
          <a:lstStyle/>
          <a:p>
            <a:pPr>
              <a:defRPr/>
            </a:pPr>
            <a:r>
              <a:rPr lang="en-US" altLang="ja-JP"/>
              <a:t>2024/11/1</a:t>
            </a:r>
            <a:endParaRPr lang="en-US" altLang="ja-JP" dirty="0"/>
          </a:p>
        </p:txBody>
      </p:sp>
      <p:sp>
        <p:nvSpPr>
          <p:cNvPr id="3" name="フッター プレースホルダー 2">
            <a:extLst>
              <a:ext uri="{FF2B5EF4-FFF2-40B4-BE49-F238E27FC236}">
                <a16:creationId xmlns:a16="http://schemas.microsoft.com/office/drawing/2014/main" id="{216EFDAF-597E-5C40-B05E-2DE2E4029C7E}"/>
              </a:ext>
            </a:extLst>
          </p:cNvPr>
          <p:cNvSpPr>
            <a:spLocks noGrp="1"/>
          </p:cNvSpPr>
          <p:nvPr>
            <p:ph type="ftr" sz="quarter" idx="11"/>
          </p:nvPr>
        </p:nvSpPr>
        <p:spPr>
          <a:xfrm>
            <a:off x="2408575" y="6629400"/>
            <a:ext cx="3136900" cy="228600"/>
          </a:xfrm>
        </p:spPr>
        <p:txBody>
          <a:bodyPr/>
          <a:lstStyle/>
          <a:p>
            <a:pPr>
              <a:defRPr/>
            </a:pPr>
            <a:r>
              <a:rPr lang="en" altLang="ja-JP"/>
              <a:t>IWSMT-16 / Abingdon, UK </a:t>
            </a:r>
            <a:endParaRPr lang="en-US" altLang="ja-JP" dirty="0"/>
          </a:p>
        </p:txBody>
      </p:sp>
      <p:pic>
        <p:nvPicPr>
          <p:cNvPr id="54" name="図 53" descr="official_logo_lr.png">
            <a:extLst>
              <a:ext uri="{FF2B5EF4-FFF2-40B4-BE49-F238E27FC236}">
                <a16:creationId xmlns:a16="http://schemas.microsoft.com/office/drawing/2014/main" id="{E1AC6917-A352-0349-8597-27CA92A0A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55" name="図形グループ 16">
            <a:extLst>
              <a:ext uri="{FF2B5EF4-FFF2-40B4-BE49-F238E27FC236}">
                <a16:creationId xmlns:a16="http://schemas.microsoft.com/office/drawing/2014/main" id="{D5824F14-107D-734C-A799-7A2A256103A8}"/>
              </a:ext>
            </a:extLst>
          </p:cNvPr>
          <p:cNvGrpSpPr/>
          <p:nvPr/>
        </p:nvGrpSpPr>
        <p:grpSpPr>
          <a:xfrm>
            <a:off x="8643422" y="64068"/>
            <a:ext cx="1111124" cy="419760"/>
            <a:chOff x="2005013" y="2300460"/>
            <a:chExt cx="4464098" cy="1651000"/>
          </a:xfrm>
        </p:grpSpPr>
        <p:pic>
          <p:nvPicPr>
            <p:cNvPr id="56" name="図 55" descr="マークカラー透過.png">
              <a:extLst>
                <a:ext uri="{FF2B5EF4-FFF2-40B4-BE49-F238E27FC236}">
                  <a16:creationId xmlns:a16="http://schemas.microsoft.com/office/drawing/2014/main" id="{12CF0D35-E102-C843-B32F-42B571E5F3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57" name="図 56" descr="ロゴＢ緑.gif">
              <a:extLst>
                <a:ext uri="{FF2B5EF4-FFF2-40B4-BE49-F238E27FC236}">
                  <a16:creationId xmlns:a16="http://schemas.microsoft.com/office/drawing/2014/main" id="{2C1AE52F-E2B4-6E44-BB1F-39B3700D72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43" name="タイトル 4">
            <a:extLst>
              <a:ext uri="{FF2B5EF4-FFF2-40B4-BE49-F238E27FC236}">
                <a16:creationId xmlns:a16="http://schemas.microsoft.com/office/drawing/2014/main" id="{A8597175-59D7-2840-BBB5-0A6657DBA0AD}"/>
              </a:ext>
            </a:extLst>
          </p:cNvPr>
          <p:cNvSpPr txBox="1">
            <a:spLocks/>
          </p:cNvSpPr>
          <p:nvPr/>
        </p:nvSpPr>
        <p:spPr bwMode="auto">
          <a:xfrm>
            <a:off x="2442591" y="33723"/>
            <a:ext cx="5116485" cy="73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4400" i="1">
                <a:solidFill>
                  <a:srgbClr val="FF0000"/>
                </a:solidFill>
                <a:latin typeface="+mj-lt"/>
                <a:ea typeface="+mj-ea"/>
                <a:cs typeface="+mj-cs"/>
              </a:defRPr>
            </a:lvl1pPr>
            <a:lvl2pPr algn="ctr" rtl="0" eaLnBrk="1" fontAlgn="base" hangingPunct="1">
              <a:spcBef>
                <a:spcPct val="0"/>
              </a:spcBef>
              <a:spcAft>
                <a:spcPct val="0"/>
              </a:spcAft>
              <a:defRPr kumimoji="1" sz="4400" i="1">
                <a:solidFill>
                  <a:srgbClr val="FF0000"/>
                </a:solidFill>
                <a:latin typeface="Arial" charset="0"/>
                <a:ea typeface="ＭＳ Ｐゴシック" pitchFamily="50" charset="-128"/>
              </a:defRPr>
            </a:lvl2pPr>
            <a:lvl3pPr algn="ctr" rtl="0" eaLnBrk="1" fontAlgn="base" hangingPunct="1">
              <a:spcBef>
                <a:spcPct val="0"/>
              </a:spcBef>
              <a:spcAft>
                <a:spcPct val="0"/>
              </a:spcAft>
              <a:defRPr kumimoji="1" sz="4400" i="1">
                <a:solidFill>
                  <a:srgbClr val="FF0000"/>
                </a:solidFill>
                <a:latin typeface="Arial" charset="0"/>
                <a:ea typeface="ＭＳ Ｐゴシック" pitchFamily="50" charset="-128"/>
              </a:defRPr>
            </a:lvl3pPr>
            <a:lvl4pPr algn="ctr" rtl="0" eaLnBrk="1" fontAlgn="base" hangingPunct="1">
              <a:spcBef>
                <a:spcPct val="0"/>
              </a:spcBef>
              <a:spcAft>
                <a:spcPct val="0"/>
              </a:spcAft>
              <a:defRPr kumimoji="1" sz="4400" i="1">
                <a:solidFill>
                  <a:srgbClr val="FF0000"/>
                </a:solidFill>
                <a:latin typeface="Arial" charset="0"/>
                <a:ea typeface="ＭＳ Ｐゴシック" pitchFamily="50" charset="-128"/>
              </a:defRPr>
            </a:lvl4pPr>
            <a:lvl5pPr algn="ctr" rtl="0" eaLnBrk="1" fontAlgn="base" hangingPunct="1">
              <a:spcBef>
                <a:spcPct val="0"/>
              </a:spcBef>
              <a:spcAft>
                <a:spcPct val="0"/>
              </a:spcAft>
              <a:defRPr kumimoji="1" sz="4400" i="1">
                <a:solidFill>
                  <a:srgbClr val="FF0000"/>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rgbClr val="FF0000"/>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rgbClr val="FF0000"/>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rgbClr val="FF0000"/>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rgbClr val="FF0000"/>
                </a:solidFill>
                <a:latin typeface="Arial" charset="0"/>
                <a:ea typeface="ＭＳ Ｐゴシック" pitchFamily="50" charset="-128"/>
              </a:defRPr>
            </a:lvl9pPr>
          </a:lstStyle>
          <a:p>
            <a:r>
              <a:rPr lang="en" altLang="ja-JP" sz="2800" b="1" i="0" kern="0" dirty="0">
                <a:solidFill>
                  <a:schemeClr val="tx1"/>
                </a:solidFill>
                <a:ea typeface="+mn-ea"/>
              </a:rPr>
              <a:t>4. Construction plan, R&amp;D</a:t>
            </a:r>
          </a:p>
          <a:p>
            <a:r>
              <a:rPr lang="en-US" altLang="ja-JP" sz="2000" b="1" i="0" kern="0" dirty="0">
                <a:solidFill>
                  <a:schemeClr val="tx1"/>
                </a:solidFill>
                <a:ea typeface="+mn-ea"/>
              </a:rPr>
              <a:t>- Road map -</a:t>
            </a:r>
            <a:endParaRPr lang="ja-JP" altLang="en-US" sz="2000" b="1" i="0" kern="0" dirty="0">
              <a:solidFill>
                <a:schemeClr val="tx1"/>
              </a:solidFill>
              <a:ea typeface="+mn-ea"/>
            </a:endParaRPr>
          </a:p>
        </p:txBody>
      </p:sp>
      <p:sp>
        <p:nvSpPr>
          <p:cNvPr id="93" name="矢印: 五方向 16">
            <a:extLst>
              <a:ext uri="{FF2B5EF4-FFF2-40B4-BE49-F238E27FC236}">
                <a16:creationId xmlns:a16="http://schemas.microsoft.com/office/drawing/2014/main" id="{DF435156-9551-B647-A8A9-FF01687186DF}"/>
              </a:ext>
            </a:extLst>
          </p:cNvPr>
          <p:cNvSpPr/>
          <p:nvPr/>
        </p:nvSpPr>
        <p:spPr>
          <a:xfrm>
            <a:off x="6438432" y="1842615"/>
            <a:ext cx="3048000" cy="493931"/>
          </a:xfrm>
          <a:prstGeom prst="homePlate">
            <a:avLst/>
          </a:prstGeom>
          <a:solidFill>
            <a:srgbClr val="FFC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Facility Operation</a:t>
            </a:r>
          </a:p>
        </p:txBody>
      </p:sp>
      <p:sp>
        <p:nvSpPr>
          <p:cNvPr id="94" name="矢印: 五方向 15">
            <a:extLst>
              <a:ext uri="{FF2B5EF4-FFF2-40B4-BE49-F238E27FC236}">
                <a16:creationId xmlns:a16="http://schemas.microsoft.com/office/drawing/2014/main" id="{32DAA677-0AE9-B742-827C-72D27A79DAA4}"/>
              </a:ext>
            </a:extLst>
          </p:cNvPr>
          <p:cNvSpPr/>
          <p:nvPr/>
        </p:nvSpPr>
        <p:spPr>
          <a:xfrm>
            <a:off x="4800619" y="1842615"/>
            <a:ext cx="1978708" cy="493931"/>
          </a:xfrm>
          <a:prstGeom prst="homePlate">
            <a:avLst/>
          </a:prstGeom>
          <a:solidFill>
            <a:srgbClr val="9CE157"/>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Facility Construction</a:t>
            </a:r>
          </a:p>
        </p:txBody>
      </p:sp>
      <p:sp>
        <p:nvSpPr>
          <p:cNvPr id="95" name="テキスト ボックス 94">
            <a:extLst>
              <a:ext uri="{FF2B5EF4-FFF2-40B4-BE49-F238E27FC236}">
                <a16:creationId xmlns:a16="http://schemas.microsoft.com/office/drawing/2014/main" id="{964BBD72-56BB-E14A-91F0-9F1D82001D4A}"/>
              </a:ext>
            </a:extLst>
          </p:cNvPr>
          <p:cNvSpPr txBox="1"/>
          <p:nvPr/>
        </p:nvSpPr>
        <p:spPr>
          <a:xfrm>
            <a:off x="0" y="1266818"/>
            <a:ext cx="2219450" cy="369332"/>
          </a:xfrm>
          <a:prstGeom prst="rect">
            <a:avLst/>
          </a:prstGeom>
          <a:noFill/>
        </p:spPr>
        <p:txBody>
          <a:bodyPr wrap="square" rtlCol="0">
            <a:spAutoFit/>
          </a:bodyPr>
          <a:lstStyle/>
          <a:p>
            <a:pPr fontAlgn="auto">
              <a:spcBef>
                <a:spcPts val="0"/>
              </a:spcBef>
              <a:spcAft>
                <a:spcPts val="0"/>
              </a:spcAft>
            </a:pPr>
            <a:r>
              <a:rPr lang="ja-JP" altLang="en-US" sz="1800" b="1" dirty="0">
                <a:solidFill>
                  <a:srgbClr val="000000"/>
                </a:solidFill>
                <a:latin typeface="Arial"/>
                <a:ea typeface="ＭＳ Ｐゴシック"/>
                <a:cs typeface="+mn-cs"/>
              </a:rPr>
              <a:t>Irradiation Facility</a:t>
            </a:r>
          </a:p>
        </p:txBody>
      </p:sp>
      <p:sp>
        <p:nvSpPr>
          <p:cNvPr id="96" name="テキスト ボックス 95">
            <a:extLst>
              <a:ext uri="{FF2B5EF4-FFF2-40B4-BE49-F238E27FC236}">
                <a16:creationId xmlns:a16="http://schemas.microsoft.com/office/drawing/2014/main" id="{71402CC8-526C-9C43-B071-B6F24D6D52F6}"/>
              </a:ext>
            </a:extLst>
          </p:cNvPr>
          <p:cNvSpPr txBox="1"/>
          <p:nvPr/>
        </p:nvSpPr>
        <p:spPr>
          <a:xfrm>
            <a:off x="3009432" y="773076"/>
            <a:ext cx="312906" cy="369332"/>
          </a:xfrm>
          <a:prstGeom prst="rect">
            <a:avLst/>
          </a:prstGeom>
          <a:noFill/>
        </p:spPr>
        <p:txBody>
          <a:bodyPr wrap="non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1</a:t>
            </a:r>
            <a:endParaRPr lang="ja-JP" altLang="en-US" sz="1800" dirty="0">
              <a:solidFill>
                <a:srgbClr val="000000"/>
              </a:solidFill>
              <a:latin typeface="Arial"/>
              <a:ea typeface="ＭＳ Ｐゴシック"/>
              <a:cs typeface="+mn-cs"/>
            </a:endParaRPr>
          </a:p>
        </p:txBody>
      </p:sp>
      <p:sp>
        <p:nvSpPr>
          <p:cNvPr id="97" name="テキスト ボックス 96">
            <a:extLst>
              <a:ext uri="{FF2B5EF4-FFF2-40B4-BE49-F238E27FC236}">
                <a16:creationId xmlns:a16="http://schemas.microsoft.com/office/drawing/2014/main" id="{62857984-D464-9948-BE9B-7D468F5811C4}"/>
              </a:ext>
            </a:extLst>
          </p:cNvPr>
          <p:cNvSpPr txBox="1"/>
          <p:nvPr/>
        </p:nvSpPr>
        <p:spPr>
          <a:xfrm>
            <a:off x="4800618" y="773076"/>
            <a:ext cx="312906" cy="369332"/>
          </a:xfrm>
          <a:prstGeom prst="rect">
            <a:avLst/>
          </a:prstGeom>
          <a:noFill/>
        </p:spPr>
        <p:txBody>
          <a:bodyPr wrap="non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5</a:t>
            </a:r>
            <a:endParaRPr lang="ja-JP" altLang="en-US" sz="1800" dirty="0">
              <a:solidFill>
                <a:srgbClr val="000000"/>
              </a:solidFill>
              <a:latin typeface="Arial"/>
              <a:ea typeface="ＭＳ Ｐゴシック"/>
              <a:cs typeface="+mn-cs"/>
            </a:endParaRPr>
          </a:p>
        </p:txBody>
      </p:sp>
      <p:sp>
        <p:nvSpPr>
          <p:cNvPr id="98" name="テキスト ボックス 97">
            <a:extLst>
              <a:ext uri="{FF2B5EF4-FFF2-40B4-BE49-F238E27FC236}">
                <a16:creationId xmlns:a16="http://schemas.microsoft.com/office/drawing/2014/main" id="{93CD7DC5-4DB3-5B48-9143-6BB8B46D82D7}"/>
              </a:ext>
            </a:extLst>
          </p:cNvPr>
          <p:cNvSpPr txBox="1"/>
          <p:nvPr/>
        </p:nvSpPr>
        <p:spPr>
          <a:xfrm>
            <a:off x="6438432" y="773076"/>
            <a:ext cx="441146" cy="369332"/>
          </a:xfrm>
          <a:prstGeom prst="rect">
            <a:avLst/>
          </a:prstGeom>
          <a:noFill/>
        </p:spPr>
        <p:txBody>
          <a:bodyPr wrap="non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10</a:t>
            </a:r>
            <a:endParaRPr lang="ja-JP" altLang="en-US" sz="1800" dirty="0">
              <a:solidFill>
                <a:srgbClr val="000000"/>
              </a:solidFill>
              <a:latin typeface="Arial"/>
              <a:ea typeface="ＭＳ Ｐゴシック"/>
              <a:cs typeface="+mn-cs"/>
            </a:endParaRPr>
          </a:p>
        </p:txBody>
      </p:sp>
      <p:sp>
        <p:nvSpPr>
          <p:cNvPr id="99" name="テキスト ボックス 98">
            <a:extLst>
              <a:ext uri="{FF2B5EF4-FFF2-40B4-BE49-F238E27FC236}">
                <a16:creationId xmlns:a16="http://schemas.microsoft.com/office/drawing/2014/main" id="{B851535F-9B3A-6148-A7CE-FDD6F26932CF}"/>
              </a:ext>
            </a:extLst>
          </p:cNvPr>
          <p:cNvSpPr txBox="1"/>
          <p:nvPr/>
        </p:nvSpPr>
        <p:spPr>
          <a:xfrm>
            <a:off x="347799" y="1893003"/>
            <a:ext cx="1368152" cy="369332"/>
          </a:xfrm>
          <a:prstGeom prst="rect">
            <a:avLst/>
          </a:prstGeom>
          <a:noFill/>
        </p:spPr>
        <p:txBody>
          <a:bodyPr wrap="square" rtlCol="0">
            <a:spAutoFit/>
          </a:bodyPr>
          <a:lstStyle/>
          <a:p>
            <a:pPr fontAlgn="auto">
              <a:spcBef>
                <a:spcPts val="0"/>
              </a:spcBef>
              <a:spcAft>
                <a:spcPts val="0"/>
              </a:spcAft>
            </a:pPr>
            <a:r>
              <a:rPr lang="en-US" altLang="ja-JP" sz="1800" b="1" dirty="0">
                <a:solidFill>
                  <a:srgbClr val="FF0000"/>
                </a:solidFill>
                <a:latin typeface="Arial"/>
                <a:ea typeface="ＭＳ Ｐゴシック"/>
                <a:cs typeface="+mn-cs"/>
              </a:rPr>
              <a:t>PIE facility </a:t>
            </a:r>
            <a:endParaRPr lang="ja-JP" altLang="en-US" sz="1800" b="1" dirty="0">
              <a:solidFill>
                <a:srgbClr val="FF0000"/>
              </a:solidFill>
              <a:latin typeface="Arial"/>
              <a:ea typeface="ＭＳ Ｐゴシック"/>
              <a:cs typeface="+mn-cs"/>
            </a:endParaRPr>
          </a:p>
        </p:txBody>
      </p:sp>
      <p:sp>
        <p:nvSpPr>
          <p:cNvPr id="100" name="テキスト ボックス 99">
            <a:extLst>
              <a:ext uri="{FF2B5EF4-FFF2-40B4-BE49-F238E27FC236}">
                <a16:creationId xmlns:a16="http://schemas.microsoft.com/office/drawing/2014/main" id="{CB4620C1-41BB-BD4B-8EF0-A74571558DEC}"/>
              </a:ext>
            </a:extLst>
          </p:cNvPr>
          <p:cNvSpPr txBox="1"/>
          <p:nvPr/>
        </p:nvSpPr>
        <p:spPr>
          <a:xfrm>
            <a:off x="494831" y="3172172"/>
            <a:ext cx="1600200" cy="646331"/>
          </a:xfrm>
          <a:prstGeom prst="rect">
            <a:avLst/>
          </a:prstGeom>
          <a:noFill/>
        </p:spPr>
        <p:txBody>
          <a:bodyPr wrap="square" rtlCol="0">
            <a:spAutoFit/>
          </a:bodyPr>
          <a:lstStyle/>
          <a:p>
            <a:pPr fontAlgn="auto">
              <a:spcBef>
                <a:spcPts val="0"/>
              </a:spcBef>
              <a:spcAft>
                <a:spcPts val="0"/>
              </a:spcAft>
            </a:pPr>
            <a:r>
              <a:rPr lang="ja-JP" altLang="en-US" sz="1800" dirty="0">
                <a:solidFill>
                  <a:srgbClr val="FF0000"/>
                </a:solidFill>
                <a:latin typeface="Arial"/>
                <a:ea typeface="ＭＳ Ｐゴシック"/>
                <a:cs typeface="+mn-cs"/>
              </a:rPr>
              <a:t>Material Irradiation</a:t>
            </a:r>
          </a:p>
        </p:txBody>
      </p:sp>
      <p:sp>
        <p:nvSpPr>
          <p:cNvPr id="101" name="矢印: 五方向 18">
            <a:extLst>
              <a:ext uri="{FF2B5EF4-FFF2-40B4-BE49-F238E27FC236}">
                <a16:creationId xmlns:a16="http://schemas.microsoft.com/office/drawing/2014/main" id="{FBD16FFF-F289-EB4A-8959-B3D2F9A36D76}"/>
              </a:ext>
            </a:extLst>
          </p:cNvPr>
          <p:cNvSpPr/>
          <p:nvPr/>
        </p:nvSpPr>
        <p:spPr>
          <a:xfrm>
            <a:off x="6597334" y="3211476"/>
            <a:ext cx="2949256" cy="493931"/>
          </a:xfrm>
          <a:prstGeom prst="homePlate">
            <a:avLst/>
          </a:prstGeom>
          <a:no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rPr>
              <a:t>Irradiation and </a:t>
            </a: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PIE</a:t>
            </a:r>
            <a:endPar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102" name="テキスト ボックス 101">
            <a:extLst>
              <a:ext uri="{FF2B5EF4-FFF2-40B4-BE49-F238E27FC236}">
                <a16:creationId xmlns:a16="http://schemas.microsoft.com/office/drawing/2014/main" id="{E5C69F96-A0B7-7445-A20A-3483F3D66D3B}"/>
              </a:ext>
            </a:extLst>
          </p:cNvPr>
          <p:cNvSpPr txBox="1"/>
          <p:nvPr/>
        </p:nvSpPr>
        <p:spPr>
          <a:xfrm>
            <a:off x="494831" y="4947440"/>
            <a:ext cx="1600200" cy="369332"/>
          </a:xfrm>
          <a:prstGeom prst="rect">
            <a:avLst/>
          </a:prstGeom>
          <a:noFill/>
        </p:spPr>
        <p:txBody>
          <a:bodyPr wrap="square" rtlCol="0">
            <a:spAutoFit/>
          </a:bodyPr>
          <a:lstStyle/>
          <a:p>
            <a:pPr fontAlgn="auto">
              <a:spcBef>
                <a:spcPts val="0"/>
              </a:spcBef>
              <a:spcAft>
                <a:spcPts val="0"/>
              </a:spcAft>
            </a:pPr>
            <a:r>
              <a:rPr lang="en-US" altLang="ja-JP" sz="1800" dirty="0">
                <a:solidFill>
                  <a:srgbClr val="FF0000"/>
                </a:solidFill>
                <a:latin typeface="Arial"/>
                <a:ea typeface="ＭＳ Ｐゴシック"/>
                <a:cs typeface="+mn-cs"/>
              </a:rPr>
              <a:t>RI </a:t>
            </a:r>
            <a:r>
              <a:rPr lang="ja-JP" altLang="en-US" sz="1800" dirty="0">
                <a:solidFill>
                  <a:srgbClr val="FF0000"/>
                </a:solidFill>
                <a:latin typeface="Arial"/>
                <a:ea typeface="ＭＳ Ｐゴシック"/>
                <a:cs typeface="+mn-cs"/>
              </a:rPr>
              <a:t>Medicine</a:t>
            </a:r>
          </a:p>
        </p:txBody>
      </p:sp>
      <p:sp>
        <p:nvSpPr>
          <p:cNvPr id="103" name="テキスト ボックス 102">
            <a:extLst>
              <a:ext uri="{FF2B5EF4-FFF2-40B4-BE49-F238E27FC236}">
                <a16:creationId xmlns:a16="http://schemas.microsoft.com/office/drawing/2014/main" id="{04316697-6540-7A4B-941E-437F4B96C14B}"/>
              </a:ext>
            </a:extLst>
          </p:cNvPr>
          <p:cNvSpPr txBox="1"/>
          <p:nvPr/>
        </p:nvSpPr>
        <p:spPr>
          <a:xfrm>
            <a:off x="494831" y="6005361"/>
            <a:ext cx="1600200" cy="369332"/>
          </a:xfrm>
          <a:prstGeom prst="rect">
            <a:avLst/>
          </a:prstGeom>
          <a:noFill/>
        </p:spPr>
        <p:txBody>
          <a:bodyPr wrap="squar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S</a:t>
            </a:r>
            <a:r>
              <a:rPr lang="ja-JP" altLang="en-US" sz="1800" dirty="0">
                <a:solidFill>
                  <a:srgbClr val="000000"/>
                </a:solidFill>
                <a:latin typeface="Arial"/>
                <a:ea typeface="ＭＳ Ｐゴシック"/>
                <a:cs typeface="+mn-cs"/>
              </a:rPr>
              <a:t>pace </a:t>
            </a:r>
            <a:r>
              <a:rPr lang="en-US" altLang="ja-JP" sz="1800" dirty="0">
                <a:solidFill>
                  <a:srgbClr val="000000"/>
                </a:solidFill>
                <a:latin typeface="Arial"/>
                <a:ea typeface="ＭＳ Ｐゴシック"/>
                <a:cs typeface="+mn-cs"/>
              </a:rPr>
              <a:t>use</a:t>
            </a:r>
            <a:endParaRPr lang="ja-JP" altLang="en-US" sz="1800" dirty="0">
              <a:solidFill>
                <a:srgbClr val="000000"/>
              </a:solidFill>
              <a:latin typeface="Arial"/>
              <a:ea typeface="ＭＳ Ｐゴシック"/>
              <a:cs typeface="+mn-cs"/>
            </a:endParaRPr>
          </a:p>
        </p:txBody>
      </p:sp>
      <p:sp>
        <p:nvSpPr>
          <p:cNvPr id="104" name="テキスト ボックス 103">
            <a:extLst>
              <a:ext uri="{FF2B5EF4-FFF2-40B4-BE49-F238E27FC236}">
                <a16:creationId xmlns:a16="http://schemas.microsoft.com/office/drawing/2014/main" id="{90AF1FC8-72F0-DA4A-A709-7D66261C952D}"/>
              </a:ext>
            </a:extLst>
          </p:cNvPr>
          <p:cNvSpPr txBox="1"/>
          <p:nvPr/>
        </p:nvSpPr>
        <p:spPr>
          <a:xfrm>
            <a:off x="6607257" y="2460043"/>
            <a:ext cx="3199915" cy="523220"/>
          </a:xfrm>
          <a:prstGeom prst="rect">
            <a:avLst/>
          </a:prstGeom>
          <a:noFill/>
        </p:spPr>
        <p:txBody>
          <a:bodyPr wrap="none" rtlCol="0">
            <a:spAutoFit/>
          </a:bodyPr>
          <a:lstStyle/>
          <a:p>
            <a:pPr fontAlgn="auto">
              <a:spcBef>
                <a:spcPts val="0"/>
              </a:spcBef>
              <a:spcAft>
                <a:spcPts val="0"/>
              </a:spcAft>
            </a:pPr>
            <a:r>
              <a:rPr lang="en-US" altLang="ja-JP" sz="1400" dirty="0">
                <a:solidFill>
                  <a:srgbClr val="000000"/>
                </a:solidFill>
                <a:latin typeface="Arial"/>
                <a:ea typeface="ＭＳ Ｐゴシック"/>
                <a:cs typeface="+mn-cs"/>
              </a:rPr>
              <a:t>Phase 2 </a:t>
            </a:r>
          </a:p>
          <a:p>
            <a:pPr fontAlgn="auto">
              <a:spcBef>
                <a:spcPts val="0"/>
              </a:spcBef>
              <a:spcAft>
                <a:spcPts val="0"/>
              </a:spcAft>
            </a:pPr>
            <a:r>
              <a:rPr lang="en-US" altLang="ja-JP" sz="1400" dirty="0">
                <a:solidFill>
                  <a:srgbClr val="000000"/>
                </a:solidFill>
                <a:latin typeface="Arial"/>
                <a:ea typeface="ＭＳ Ｐゴシック"/>
                <a:cs typeface="+mn-cs"/>
              </a:rPr>
              <a:t> </a:t>
            </a:r>
            <a:r>
              <a:rPr lang="ja-JP" altLang="en-US" sz="1400">
                <a:solidFill>
                  <a:srgbClr val="000000"/>
                </a:solidFill>
                <a:latin typeface="Arial"/>
                <a:ea typeface="ＭＳ Ｐゴシック"/>
                <a:cs typeface="+mn-cs"/>
              </a:rPr>
              <a:t>Construction </a:t>
            </a:r>
            <a:r>
              <a:rPr lang="ja-JP" altLang="en-US" sz="1400" dirty="0">
                <a:solidFill>
                  <a:srgbClr val="000000"/>
                </a:solidFill>
                <a:latin typeface="Arial"/>
                <a:ea typeface="ＭＳ Ｐゴシック"/>
                <a:cs typeface="+mn-cs"/>
              </a:rPr>
              <a:t>of new irradiation facility</a:t>
            </a:r>
          </a:p>
        </p:txBody>
      </p:sp>
      <p:sp>
        <p:nvSpPr>
          <p:cNvPr id="105" name="テキスト ボックス 104">
            <a:extLst>
              <a:ext uri="{FF2B5EF4-FFF2-40B4-BE49-F238E27FC236}">
                <a16:creationId xmlns:a16="http://schemas.microsoft.com/office/drawing/2014/main" id="{907AABB6-B6C5-6942-A7C8-E3B4118E534D}"/>
              </a:ext>
            </a:extLst>
          </p:cNvPr>
          <p:cNvSpPr txBox="1"/>
          <p:nvPr/>
        </p:nvSpPr>
        <p:spPr>
          <a:xfrm>
            <a:off x="494830" y="3983023"/>
            <a:ext cx="2057402" cy="369332"/>
          </a:xfrm>
          <a:prstGeom prst="rect">
            <a:avLst/>
          </a:prstGeom>
          <a:noFill/>
        </p:spPr>
        <p:txBody>
          <a:bodyPr wrap="squar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S</a:t>
            </a:r>
            <a:r>
              <a:rPr lang="ja-JP" altLang="en-US" sz="1800" dirty="0">
                <a:solidFill>
                  <a:srgbClr val="000000"/>
                </a:solidFill>
                <a:latin typeface="Arial"/>
                <a:ea typeface="ＭＳ Ｐゴシック"/>
                <a:cs typeface="+mn-cs"/>
              </a:rPr>
              <a:t>oft error</a:t>
            </a:r>
          </a:p>
        </p:txBody>
      </p:sp>
      <p:sp>
        <p:nvSpPr>
          <p:cNvPr id="106" name="テキスト ボックス 105">
            <a:extLst>
              <a:ext uri="{FF2B5EF4-FFF2-40B4-BE49-F238E27FC236}">
                <a16:creationId xmlns:a16="http://schemas.microsoft.com/office/drawing/2014/main" id="{78A9FE7E-0A1B-7F45-8E83-0FA8A8CD2A73}"/>
              </a:ext>
            </a:extLst>
          </p:cNvPr>
          <p:cNvSpPr txBox="1"/>
          <p:nvPr/>
        </p:nvSpPr>
        <p:spPr>
          <a:xfrm>
            <a:off x="33525" y="2394088"/>
            <a:ext cx="2255179" cy="646331"/>
          </a:xfrm>
          <a:prstGeom prst="rect">
            <a:avLst/>
          </a:prstGeom>
          <a:noFill/>
        </p:spPr>
        <p:txBody>
          <a:bodyPr wrap="square">
            <a:spAutoFit/>
          </a:bodyPr>
          <a:lstStyle/>
          <a:p>
            <a:pPr fontAlgn="auto">
              <a:spcBef>
                <a:spcPts val="0"/>
              </a:spcBef>
              <a:spcAft>
                <a:spcPts val="0"/>
              </a:spcAft>
            </a:pPr>
            <a:r>
              <a:rPr lang="ja-JP" altLang="en-US" sz="1200" dirty="0">
                <a:solidFill>
                  <a:srgbClr val="000000"/>
                </a:solidFill>
                <a:latin typeface="Arial"/>
                <a:ea typeface="ＭＳ Ｐゴシック"/>
                <a:cs typeface="+mn-cs"/>
              </a:rPr>
              <a:t>Roadmap of the Materials Division of the Atomic Energy Society of Japan</a:t>
            </a:r>
            <a:endParaRPr lang="en-US" altLang="ja-JP" sz="1200" dirty="0">
              <a:solidFill>
                <a:srgbClr val="000000"/>
              </a:solidFill>
              <a:latin typeface="Arial"/>
              <a:ea typeface="ＭＳ Ｐゴシック"/>
              <a:cs typeface="+mn-cs"/>
            </a:endParaRPr>
          </a:p>
        </p:txBody>
      </p:sp>
      <p:sp>
        <p:nvSpPr>
          <p:cNvPr id="107" name="テキスト ボックス 106">
            <a:extLst>
              <a:ext uri="{FF2B5EF4-FFF2-40B4-BE49-F238E27FC236}">
                <a16:creationId xmlns:a16="http://schemas.microsoft.com/office/drawing/2014/main" id="{90259E8B-7A94-2142-806B-7468DB1B99D2}"/>
              </a:ext>
            </a:extLst>
          </p:cNvPr>
          <p:cNvSpPr txBox="1"/>
          <p:nvPr/>
        </p:nvSpPr>
        <p:spPr>
          <a:xfrm>
            <a:off x="2995508" y="2450669"/>
            <a:ext cx="3408049" cy="523220"/>
          </a:xfrm>
          <a:prstGeom prst="rect">
            <a:avLst/>
          </a:prstGeom>
          <a:noFill/>
        </p:spPr>
        <p:txBody>
          <a:bodyPr wrap="none" rtlCol="0">
            <a:spAutoFit/>
          </a:bodyPr>
          <a:lstStyle/>
          <a:p>
            <a:pPr fontAlgn="auto">
              <a:spcBef>
                <a:spcPts val="0"/>
              </a:spcBef>
              <a:spcAft>
                <a:spcPts val="0"/>
              </a:spcAft>
            </a:pPr>
            <a:r>
              <a:rPr lang="en-US" altLang="ja-JP" sz="1400" dirty="0">
                <a:solidFill>
                  <a:srgbClr val="000000"/>
                </a:solidFill>
                <a:latin typeface="Arial"/>
                <a:ea typeface="ＭＳ Ｐゴシック"/>
                <a:cs typeface="+mn-cs"/>
              </a:rPr>
              <a:t>Phase 1 </a:t>
            </a:r>
          </a:p>
          <a:p>
            <a:pPr fontAlgn="auto">
              <a:spcBef>
                <a:spcPts val="0"/>
              </a:spcBef>
              <a:spcAft>
                <a:spcPts val="0"/>
              </a:spcAft>
            </a:pPr>
            <a:r>
              <a:rPr lang="en-US" altLang="ja-JP" sz="1400" dirty="0">
                <a:solidFill>
                  <a:srgbClr val="000000"/>
                </a:solidFill>
                <a:latin typeface="Arial"/>
                <a:ea typeface="ＭＳ Ｐゴシック"/>
                <a:cs typeface="+mn-cs"/>
              </a:rPr>
              <a:t> DX and AI </a:t>
            </a:r>
            <a:r>
              <a:rPr lang="ja-JP" altLang="en-US" sz="1400" dirty="0">
                <a:solidFill>
                  <a:srgbClr val="000000"/>
                </a:solidFill>
                <a:latin typeface="Arial"/>
                <a:ea typeface="ＭＳ Ｐゴシック"/>
                <a:cs typeface="+mn-cs"/>
              </a:rPr>
              <a:t>implementation for upgrading</a:t>
            </a:r>
          </a:p>
        </p:txBody>
      </p:sp>
      <p:sp>
        <p:nvSpPr>
          <p:cNvPr id="108" name="矢印: 五方向 28">
            <a:extLst>
              <a:ext uri="{FF2B5EF4-FFF2-40B4-BE49-F238E27FC236}">
                <a16:creationId xmlns:a16="http://schemas.microsoft.com/office/drawing/2014/main" id="{70D8A4C6-F6B6-954E-BD02-5AEC1D854350}"/>
              </a:ext>
            </a:extLst>
          </p:cNvPr>
          <p:cNvSpPr/>
          <p:nvPr/>
        </p:nvSpPr>
        <p:spPr>
          <a:xfrm>
            <a:off x="5453361" y="4049676"/>
            <a:ext cx="4093228" cy="493931"/>
          </a:xfrm>
          <a:prstGeom prst="homePlate">
            <a:avLst/>
          </a:prstGeom>
          <a:no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Arial"/>
                <a:ea typeface="ＭＳ Ｐゴシック"/>
                <a:cs typeface="+mn-cs"/>
              </a:rPr>
              <a:t>S</a:t>
            </a:r>
            <a:r>
              <a:rPr kumimoji="0"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oft error test</a:t>
            </a:r>
          </a:p>
        </p:txBody>
      </p:sp>
      <p:sp>
        <p:nvSpPr>
          <p:cNvPr id="109" name="矢印: 五方向 30">
            <a:extLst>
              <a:ext uri="{FF2B5EF4-FFF2-40B4-BE49-F238E27FC236}">
                <a16:creationId xmlns:a16="http://schemas.microsoft.com/office/drawing/2014/main" id="{6A0CC142-9532-804F-B99F-E19AD198B2B6}"/>
              </a:ext>
            </a:extLst>
          </p:cNvPr>
          <p:cNvSpPr/>
          <p:nvPr/>
        </p:nvSpPr>
        <p:spPr>
          <a:xfrm>
            <a:off x="6613376" y="5040276"/>
            <a:ext cx="2949256" cy="493931"/>
          </a:xfrm>
          <a:prstGeom prst="homePlate">
            <a:avLst/>
          </a:prstGeom>
          <a:no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RI </a:t>
            </a:r>
            <a:r>
              <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rPr>
              <a:t>production</a:t>
            </a:r>
          </a:p>
        </p:txBody>
      </p:sp>
      <p:sp>
        <p:nvSpPr>
          <p:cNvPr id="110" name="テキスト ボックス 109">
            <a:extLst>
              <a:ext uri="{FF2B5EF4-FFF2-40B4-BE49-F238E27FC236}">
                <a16:creationId xmlns:a16="http://schemas.microsoft.com/office/drawing/2014/main" id="{79D86800-7B1E-184B-91C1-ED646904CDAD}"/>
              </a:ext>
            </a:extLst>
          </p:cNvPr>
          <p:cNvSpPr txBox="1"/>
          <p:nvPr/>
        </p:nvSpPr>
        <p:spPr>
          <a:xfrm>
            <a:off x="3686898" y="5660056"/>
            <a:ext cx="1609736" cy="523220"/>
          </a:xfrm>
          <a:prstGeom prst="rect">
            <a:avLst/>
          </a:prstGeom>
          <a:noFill/>
        </p:spPr>
        <p:txBody>
          <a:bodyPr wrap="none" rtlCol="0">
            <a:spAutoFit/>
          </a:bodyPr>
          <a:lstStyle/>
          <a:p>
            <a:pPr fontAlgn="auto">
              <a:spcBef>
                <a:spcPts val="0"/>
              </a:spcBef>
              <a:spcAft>
                <a:spcPts val="0"/>
              </a:spcAft>
            </a:pPr>
            <a:r>
              <a:rPr lang="en-US" altLang="ja-JP" sz="1400" dirty="0">
                <a:solidFill>
                  <a:srgbClr val="000000"/>
                </a:solidFill>
                <a:latin typeface="Arial"/>
                <a:ea typeface="ＭＳ Ｐゴシック"/>
                <a:cs typeface="+mn-cs"/>
              </a:rPr>
              <a:t>JAXA </a:t>
            </a:r>
            <a:r>
              <a:rPr lang="ja-JP" altLang="en-US" sz="1400" dirty="0">
                <a:solidFill>
                  <a:srgbClr val="000000"/>
                </a:solidFill>
                <a:latin typeface="Arial"/>
                <a:ea typeface="ＭＳ Ｐゴシック"/>
                <a:cs typeface="+mn-cs"/>
              </a:rPr>
              <a:t>Roadmap</a:t>
            </a:r>
            <a:endParaRPr lang="en-US" altLang="ja-JP" sz="1400" dirty="0">
              <a:solidFill>
                <a:srgbClr val="000000"/>
              </a:solidFill>
              <a:latin typeface="Arial"/>
              <a:ea typeface="ＭＳ Ｐゴシック"/>
              <a:cs typeface="+mn-cs"/>
            </a:endParaRPr>
          </a:p>
          <a:p>
            <a:pPr fontAlgn="auto">
              <a:spcBef>
                <a:spcPts val="0"/>
              </a:spcBef>
              <a:spcAft>
                <a:spcPts val="0"/>
              </a:spcAft>
            </a:pPr>
            <a:r>
              <a:rPr lang="en-US" altLang="ja-JP" sz="1400" dirty="0">
                <a:solidFill>
                  <a:srgbClr val="000000"/>
                </a:solidFill>
                <a:latin typeface="Arial"/>
                <a:ea typeface="ＭＳ Ｐゴシック"/>
                <a:cs typeface="+mn-cs"/>
              </a:rPr>
              <a:t>Gateway </a:t>
            </a:r>
            <a:r>
              <a:rPr lang="ja-JP" altLang="en-US" sz="1400" dirty="0">
                <a:solidFill>
                  <a:srgbClr val="000000"/>
                </a:solidFill>
                <a:latin typeface="Arial"/>
                <a:ea typeface="ＭＳ Ｐゴシック"/>
                <a:cs typeface="+mn-cs"/>
              </a:rPr>
              <a:t>construction completed</a:t>
            </a:r>
          </a:p>
        </p:txBody>
      </p:sp>
      <p:sp>
        <p:nvSpPr>
          <p:cNvPr id="111" name="テキスト ボックス 110">
            <a:extLst>
              <a:ext uri="{FF2B5EF4-FFF2-40B4-BE49-F238E27FC236}">
                <a16:creationId xmlns:a16="http://schemas.microsoft.com/office/drawing/2014/main" id="{5AB16C61-F7DA-CD46-8039-AD131EBB8FBC}"/>
              </a:ext>
            </a:extLst>
          </p:cNvPr>
          <p:cNvSpPr txBox="1"/>
          <p:nvPr/>
        </p:nvSpPr>
        <p:spPr>
          <a:xfrm>
            <a:off x="6493039" y="5619394"/>
            <a:ext cx="2949255" cy="523220"/>
          </a:xfrm>
          <a:prstGeom prst="rect">
            <a:avLst/>
          </a:prstGeom>
          <a:noFill/>
        </p:spPr>
        <p:txBody>
          <a:bodyPr wrap="square" rtlCol="0">
            <a:spAutoFit/>
          </a:bodyPr>
          <a:lstStyle/>
          <a:p>
            <a:pPr fontAlgn="auto">
              <a:spcBef>
                <a:spcPts val="0"/>
              </a:spcBef>
              <a:spcAft>
                <a:spcPts val="0"/>
              </a:spcAft>
            </a:pPr>
            <a:r>
              <a:rPr lang="ja-JP" altLang="en-US" sz="1400" dirty="0">
                <a:solidFill>
                  <a:srgbClr val="000000"/>
                </a:solidFill>
                <a:latin typeface="Arial"/>
                <a:ea typeface="ＭＳ Ｐゴシック"/>
                <a:cs typeface="+mn-cs"/>
              </a:rPr>
              <a:t>Enhanced space stay technology </a:t>
            </a:r>
            <a:r>
              <a:rPr lang="en-US" altLang="ja-JP" sz="1400" dirty="0">
                <a:solidFill>
                  <a:srgbClr val="000000"/>
                </a:solidFill>
                <a:latin typeface="Arial"/>
                <a:ea typeface="ＭＳ Ｐゴシック"/>
                <a:cs typeface="+mn-cs"/>
              </a:rPr>
              <a:t>beyond </a:t>
            </a:r>
            <a:r>
              <a:rPr lang="ja-JP" altLang="en-US" sz="1400" dirty="0">
                <a:solidFill>
                  <a:srgbClr val="000000"/>
                </a:solidFill>
                <a:latin typeface="Arial"/>
                <a:ea typeface="ＭＳ Ｐゴシック"/>
                <a:cs typeface="+mn-cs"/>
              </a:rPr>
              <a:t>Mar</a:t>
            </a:r>
            <a:r>
              <a:rPr lang="en-US" altLang="ja-JP" sz="1400" dirty="0">
                <a:solidFill>
                  <a:srgbClr val="000000"/>
                </a:solidFill>
                <a:latin typeface="Arial"/>
                <a:ea typeface="ＭＳ Ｐゴシック"/>
                <a:cs typeface="+mn-cs"/>
              </a:rPr>
              <a:t>s</a:t>
            </a:r>
            <a:endParaRPr lang="ja-JP" altLang="en-US" sz="1400" dirty="0">
              <a:solidFill>
                <a:srgbClr val="000000"/>
              </a:solidFill>
              <a:latin typeface="Arial"/>
              <a:ea typeface="ＭＳ Ｐゴシック"/>
              <a:cs typeface="+mn-cs"/>
            </a:endParaRPr>
          </a:p>
        </p:txBody>
      </p:sp>
      <p:sp>
        <p:nvSpPr>
          <p:cNvPr id="112" name="矢印: 五方向 33">
            <a:extLst>
              <a:ext uri="{FF2B5EF4-FFF2-40B4-BE49-F238E27FC236}">
                <a16:creationId xmlns:a16="http://schemas.microsoft.com/office/drawing/2014/main" id="{0A636B98-9C7A-3548-B847-AAAE2B8AA377}"/>
              </a:ext>
            </a:extLst>
          </p:cNvPr>
          <p:cNvSpPr/>
          <p:nvPr/>
        </p:nvSpPr>
        <p:spPr>
          <a:xfrm>
            <a:off x="5469404" y="6127727"/>
            <a:ext cx="4093228" cy="493931"/>
          </a:xfrm>
          <a:prstGeom prst="homePlate">
            <a:avLst/>
          </a:prstGeom>
          <a:no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Space </a:t>
            </a:r>
            <a:r>
              <a:rPr kumimoji="0" lang="en-US" altLang="ja-JP" sz="1800" b="0" i="0" u="none" strike="noStrike" kern="0" cap="none" spc="0" normalizeH="0" baseline="0" noProof="0" dirty="0">
                <a:ln>
                  <a:noFill/>
                </a:ln>
                <a:solidFill>
                  <a:sysClr val="windowText" lastClr="000000"/>
                </a:solidFill>
                <a:effectLst/>
                <a:uLnTx/>
                <a:uFillTx/>
                <a:latin typeface="Arial"/>
                <a:ea typeface="ＭＳ Ｐゴシック"/>
                <a:cs typeface="+mn-cs"/>
              </a:rPr>
              <a:t>e</a:t>
            </a:r>
            <a:r>
              <a:rPr kumimoji="0"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quipment </a:t>
            </a:r>
            <a:r>
              <a:rPr kumimoji="0" lang="en-US" altLang="ja-JP" sz="1800" b="0" i="0" u="none" strike="noStrike" kern="0" cap="none" spc="0" normalizeH="0" baseline="0" noProof="0" dirty="0">
                <a:ln>
                  <a:noFill/>
                </a:ln>
                <a:solidFill>
                  <a:sysClr val="windowText" lastClr="000000"/>
                </a:solidFill>
                <a:effectLst/>
                <a:uLnTx/>
                <a:uFillTx/>
                <a:latin typeface="Arial"/>
                <a:ea typeface="ＭＳ Ｐゴシック"/>
                <a:cs typeface="+mn-cs"/>
              </a:rPr>
              <a:t>t</a:t>
            </a:r>
            <a:r>
              <a:rPr kumimoji="0" lang="ja-JP" alt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est</a:t>
            </a:r>
          </a:p>
        </p:txBody>
      </p:sp>
      <p:sp>
        <p:nvSpPr>
          <p:cNvPr id="113" name="吹き出し: 上矢印 34">
            <a:extLst>
              <a:ext uri="{FF2B5EF4-FFF2-40B4-BE49-F238E27FC236}">
                <a16:creationId xmlns:a16="http://schemas.microsoft.com/office/drawing/2014/main" id="{1EF628A3-2FBC-074E-8FF4-99E4CB23B536}"/>
              </a:ext>
            </a:extLst>
          </p:cNvPr>
          <p:cNvSpPr/>
          <p:nvPr/>
        </p:nvSpPr>
        <p:spPr>
          <a:xfrm>
            <a:off x="2017572" y="2500889"/>
            <a:ext cx="1212180" cy="4120770"/>
          </a:xfrm>
          <a:prstGeom prst="upArrowCallout">
            <a:avLst>
              <a:gd name="adj1" fmla="val 25000"/>
              <a:gd name="adj2" fmla="val 25000"/>
              <a:gd name="adj3" fmla="val 25000"/>
              <a:gd name="adj4" fmla="val 85400"/>
            </a:avLst>
          </a:prstGeom>
          <a:solidFill>
            <a:srgbClr val="215991"/>
          </a:solid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Arial"/>
                <a:ea typeface="ＭＳ Ｐゴシック"/>
                <a:cs typeface="+mn-cs"/>
              </a:rPr>
              <a:t>Needs for f</a:t>
            </a:r>
            <a:r>
              <a:rPr kumimoji="0" lang="ja-JP" altLang="en-US" sz="1800" b="0" i="0" u="none" strike="noStrike" kern="0" cap="none" spc="0" normalizeH="0" baseline="0" noProof="0">
                <a:ln>
                  <a:noFill/>
                </a:ln>
                <a:solidFill>
                  <a:srgbClr val="FFFFFF"/>
                </a:solidFill>
                <a:effectLst/>
                <a:uLnTx/>
                <a:uFillTx/>
                <a:latin typeface="Arial"/>
                <a:ea typeface="ＭＳ Ｐゴシック"/>
                <a:cs typeface="+mn-cs"/>
              </a:rPr>
              <a:t>acilit</a:t>
            </a:r>
            <a:r>
              <a:rPr kumimoji="0" lang="en-US" altLang="ja-JP" sz="1800" b="0" i="0" u="none" strike="noStrike" kern="0" cap="none" spc="0" normalizeH="0" baseline="0" noProof="0" dirty="0" err="1">
                <a:ln>
                  <a:noFill/>
                </a:ln>
                <a:solidFill>
                  <a:srgbClr val="FFFFFF"/>
                </a:solidFill>
                <a:effectLst/>
                <a:uLnTx/>
                <a:uFillTx/>
                <a:latin typeface="Arial"/>
                <a:ea typeface="ＭＳ Ｐゴシック"/>
                <a:cs typeface="+mn-cs"/>
              </a:rPr>
              <a:t>ies</a:t>
            </a:r>
            <a:endPar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14" name="矢印: 五方向 23">
            <a:extLst>
              <a:ext uri="{FF2B5EF4-FFF2-40B4-BE49-F238E27FC236}">
                <a16:creationId xmlns:a16="http://schemas.microsoft.com/office/drawing/2014/main" id="{BB9478B0-DBB1-A44D-8957-16BA7766ABD4}"/>
              </a:ext>
            </a:extLst>
          </p:cNvPr>
          <p:cNvSpPr/>
          <p:nvPr/>
        </p:nvSpPr>
        <p:spPr>
          <a:xfrm>
            <a:off x="6537176" y="1193545"/>
            <a:ext cx="2949256" cy="493931"/>
          </a:xfrm>
          <a:prstGeom prst="homePlate">
            <a:avLst/>
          </a:prstGeom>
          <a:solidFill>
            <a:srgbClr val="FFC000"/>
          </a:solid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Arial"/>
                <a:ea typeface="ＭＳ Ｐゴシック"/>
                <a:cs typeface="+mn-cs"/>
              </a:rPr>
              <a:t>F</a:t>
            </a: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ull-scale operation</a:t>
            </a:r>
          </a:p>
        </p:txBody>
      </p:sp>
      <p:sp>
        <p:nvSpPr>
          <p:cNvPr id="115" name="矢印: 五方向 7">
            <a:extLst>
              <a:ext uri="{FF2B5EF4-FFF2-40B4-BE49-F238E27FC236}">
                <a16:creationId xmlns:a16="http://schemas.microsoft.com/office/drawing/2014/main" id="{CEA745F1-0C7A-0C47-A20B-83ABE660CCA6}"/>
              </a:ext>
            </a:extLst>
          </p:cNvPr>
          <p:cNvSpPr/>
          <p:nvPr/>
        </p:nvSpPr>
        <p:spPr>
          <a:xfrm>
            <a:off x="4800618" y="1193545"/>
            <a:ext cx="1978708" cy="493931"/>
          </a:xfrm>
          <a:prstGeom prst="homePlate">
            <a:avLst/>
          </a:prstGeom>
          <a:solidFill>
            <a:srgbClr val="FFFFCC"/>
          </a:solid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Arial"/>
                <a:ea typeface="ＭＳ Ｐゴシック"/>
                <a:cs typeface="+mn-cs"/>
              </a:rPr>
              <a:t>operation</a:t>
            </a:r>
            <a:endParaRPr kumimoji="0" lang="en-US" altLang="ja-JP" sz="1800" b="0"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Arial"/>
                <a:ea typeface="ＭＳ Ｐゴシック"/>
                <a:cs typeface="+mn-cs"/>
              </a:rPr>
              <a:t>10 </a:t>
            </a:r>
            <a:r>
              <a:rPr kumimoji="0" lang="ja-JP" altLang="en-US" sz="1050" b="0" i="0" u="none" strike="noStrike" kern="0" cap="none" spc="0" normalizeH="0" baseline="0" noProof="0" dirty="0">
                <a:ln>
                  <a:noFill/>
                </a:ln>
                <a:solidFill>
                  <a:srgbClr val="000000"/>
                </a:solidFill>
                <a:effectLst/>
                <a:uLnTx/>
                <a:uFillTx/>
                <a:latin typeface="Arial"/>
                <a:ea typeface="ＭＳ Ｐゴシック"/>
                <a:cs typeface="+mn-cs"/>
              </a:rPr>
              <a:t>→ </a:t>
            </a:r>
            <a:r>
              <a:rPr kumimoji="0" lang="en-US" altLang="ja-JP" sz="1050" b="0" i="0" u="none" strike="noStrike" kern="0" cap="none" spc="0" normalizeH="0" baseline="0" noProof="0" dirty="0">
                <a:ln>
                  <a:noFill/>
                </a:ln>
                <a:solidFill>
                  <a:srgbClr val="000000"/>
                </a:solidFill>
                <a:effectLst/>
                <a:uLnTx/>
                <a:uFillTx/>
                <a:latin typeface="Arial"/>
                <a:ea typeface="ＭＳ Ｐゴシック"/>
                <a:cs typeface="+mn-cs"/>
              </a:rPr>
              <a:t>250 kW</a:t>
            </a:r>
            <a:endParaRPr kumimoji="0" lang="ja-JP" altLang="en-US" sz="105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16" name="矢印: 五方向 6">
            <a:extLst>
              <a:ext uri="{FF2B5EF4-FFF2-40B4-BE49-F238E27FC236}">
                <a16:creationId xmlns:a16="http://schemas.microsoft.com/office/drawing/2014/main" id="{81AB9D76-6C54-C341-B768-62F90449D9EF}"/>
              </a:ext>
            </a:extLst>
          </p:cNvPr>
          <p:cNvSpPr/>
          <p:nvPr/>
        </p:nvSpPr>
        <p:spPr>
          <a:xfrm>
            <a:off x="3085632" y="1193545"/>
            <a:ext cx="2041358" cy="493931"/>
          </a:xfrm>
          <a:prstGeom prst="homePlate">
            <a:avLst/>
          </a:prstGeom>
          <a:solidFill>
            <a:srgbClr val="9CE157"/>
          </a:solid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Facility Construction</a:t>
            </a:r>
          </a:p>
        </p:txBody>
      </p:sp>
      <p:sp>
        <p:nvSpPr>
          <p:cNvPr id="117" name="矢印: 五方向 5">
            <a:extLst>
              <a:ext uri="{FF2B5EF4-FFF2-40B4-BE49-F238E27FC236}">
                <a16:creationId xmlns:a16="http://schemas.microsoft.com/office/drawing/2014/main" id="{F8243CE9-1FC4-E245-B260-D3EA16390BD6}"/>
              </a:ext>
            </a:extLst>
          </p:cNvPr>
          <p:cNvSpPr/>
          <p:nvPr/>
        </p:nvSpPr>
        <p:spPr>
          <a:xfrm>
            <a:off x="2095032" y="1193545"/>
            <a:ext cx="1295400" cy="493931"/>
          </a:xfrm>
          <a:prstGeom prst="homePlate">
            <a:avLst/>
          </a:prstGeom>
          <a:solidFill>
            <a:srgbClr val="215991"/>
          </a:solidFill>
          <a:ln w="25400" cap="flat" cmpd="sng" algn="ctr">
            <a:solidFill>
              <a:srgbClr val="21599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Facility Design</a:t>
            </a:r>
          </a:p>
        </p:txBody>
      </p:sp>
      <p:sp>
        <p:nvSpPr>
          <p:cNvPr id="118" name="矢印: 五方向 14">
            <a:extLst>
              <a:ext uri="{FF2B5EF4-FFF2-40B4-BE49-F238E27FC236}">
                <a16:creationId xmlns:a16="http://schemas.microsoft.com/office/drawing/2014/main" id="{D9364F47-2D4C-C648-BE0E-389B14764ABA}"/>
              </a:ext>
            </a:extLst>
          </p:cNvPr>
          <p:cNvSpPr/>
          <p:nvPr/>
        </p:nvSpPr>
        <p:spPr>
          <a:xfrm>
            <a:off x="2095031" y="1842615"/>
            <a:ext cx="3084093" cy="493931"/>
          </a:xfrm>
          <a:prstGeom prst="homePlate">
            <a:avLst/>
          </a:prstGeom>
          <a:solidFill>
            <a:srgbClr val="21599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Arial"/>
                <a:ea typeface="ＭＳ Ｐゴシック"/>
                <a:cs typeface="+mn-cs"/>
              </a:rPr>
              <a:t>Facility Design</a:t>
            </a:r>
          </a:p>
        </p:txBody>
      </p:sp>
      <p:sp>
        <p:nvSpPr>
          <p:cNvPr id="36" name="テキスト ボックス 35">
            <a:extLst>
              <a:ext uri="{FF2B5EF4-FFF2-40B4-BE49-F238E27FC236}">
                <a16:creationId xmlns:a16="http://schemas.microsoft.com/office/drawing/2014/main" id="{F770C2F3-6B79-A74C-AD42-57DAEA9B6DFE}"/>
              </a:ext>
            </a:extLst>
          </p:cNvPr>
          <p:cNvSpPr txBox="1"/>
          <p:nvPr/>
        </p:nvSpPr>
        <p:spPr>
          <a:xfrm>
            <a:off x="558145" y="780873"/>
            <a:ext cx="650439" cy="369332"/>
          </a:xfrm>
          <a:prstGeom prst="rect">
            <a:avLst/>
          </a:prstGeom>
          <a:noFill/>
        </p:spPr>
        <p:txBody>
          <a:bodyPr wrap="square" rtlCol="0">
            <a:spAutoFit/>
          </a:bodyPr>
          <a:lstStyle/>
          <a:p>
            <a:pPr fontAlgn="auto">
              <a:spcBef>
                <a:spcPts val="0"/>
              </a:spcBef>
              <a:spcAft>
                <a:spcPts val="0"/>
              </a:spcAft>
            </a:pPr>
            <a:r>
              <a:rPr lang="en-US" altLang="ja-JP" sz="1800" dirty="0">
                <a:solidFill>
                  <a:srgbClr val="000000"/>
                </a:solidFill>
                <a:latin typeface="Arial"/>
                <a:ea typeface="ＭＳ Ｐゴシック"/>
                <a:cs typeface="+mn-cs"/>
              </a:rPr>
              <a:t>Year</a:t>
            </a:r>
            <a:endParaRPr lang="ja-JP" altLang="en-US" sz="1800" dirty="0">
              <a:solidFill>
                <a:srgbClr val="000000"/>
              </a:solidFill>
              <a:latin typeface="Arial"/>
              <a:ea typeface="ＭＳ Ｐゴシック"/>
              <a:cs typeface="+mn-cs"/>
            </a:endParaRPr>
          </a:p>
        </p:txBody>
      </p:sp>
    </p:spTree>
    <p:extLst>
      <p:ext uri="{BB962C8B-B14F-4D97-AF65-F5344CB8AC3E}">
        <p14:creationId xmlns:p14="http://schemas.microsoft.com/office/powerpoint/2010/main" val="24221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l" defTabSz="478788"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Helvetica" charset="0"/>
                <a:ea typeface="ＭＳ Ｐゴシック" charset="0"/>
              </a:rPr>
              <a:t>2024/11/1</a:t>
            </a:r>
            <a:endParaRPr kumimoji="1" lang="en-US" altLang="ja-JP" sz="1200" b="0"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7412" name="フッター プレースホルダー 5"/>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ctr" defTabSz="478788"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a:ln>
                  <a:noFill/>
                </a:ln>
                <a:solidFill>
                  <a:srgbClr val="000000"/>
                </a:solidFill>
                <a:effectLst/>
                <a:uLnTx/>
                <a:uFillTx/>
                <a:latin typeface="Helvetica" charset="0"/>
                <a:ea typeface="ＭＳ Ｐゴシック" charset="0"/>
              </a:rPr>
              <a:t>IWSMT-16 / Abingdon, UK </a:t>
            </a:r>
            <a:endParaRPr kumimoji="1" lang="en-US" altLang="ja-JP" sz="1200" b="0"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17413" name="スライド番号プレースホルダー 6"/>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r" defTabSz="478788" rtl="0" eaLnBrk="1" fontAlgn="auto" latinLnBrk="0" hangingPunct="1">
              <a:lnSpc>
                <a:spcPct val="100000"/>
              </a:lnSpc>
              <a:spcBef>
                <a:spcPts val="0"/>
              </a:spcBef>
              <a:spcAft>
                <a:spcPts val="0"/>
              </a:spcAft>
              <a:buClrTx/>
              <a:buSzTx/>
              <a:buFontTx/>
              <a:buNone/>
              <a:tabLst/>
              <a:defRPr/>
            </a:pPr>
            <a:fld id="{A461D58E-9363-F845-8439-146178C39749}" type="slidenum">
              <a:rPr kumimoji="1" lang="en-US" altLang="ja-JP"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78788" rtl="0" eaLnBrk="1" fontAlgn="auto" latinLnBrk="0" hangingPunct="1">
                <a:lnSpc>
                  <a:spcPct val="100000"/>
                </a:lnSpc>
                <a:spcBef>
                  <a:spcPts val="0"/>
                </a:spcBef>
                <a:spcAft>
                  <a:spcPts val="0"/>
                </a:spcAft>
                <a:buClrTx/>
                <a:buSzTx/>
                <a:buFontTx/>
                <a:buNone/>
                <a:tabLst/>
                <a:defRPr/>
              </a:pPr>
              <a:t>2</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0" name="タイトル 1"/>
          <p:cNvSpPr txBox="1">
            <a:spLocks/>
          </p:cNvSpPr>
          <p:nvPr/>
        </p:nvSpPr>
        <p:spPr bwMode="auto">
          <a:xfrm>
            <a:off x="2063750" y="260648"/>
            <a:ext cx="5506194" cy="64807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marL="0" marR="0" lvl="0" indent="0" algn="ctr" defTabSz="478788" rtl="0" eaLnBrk="1" fontAlgn="base" latinLnBrk="0" hangingPunct="1">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00"/>
                </a:solidFill>
                <a:effectLst/>
                <a:uLnTx/>
                <a:uFillTx/>
                <a:latin typeface="Arial"/>
                <a:ea typeface="Osaka" charset="0"/>
                <a:cs typeface="Osaka" charset="0"/>
              </a:rPr>
              <a:t>Contents</a:t>
            </a:r>
            <a:endParaRPr kumimoji="1" lang="ja-JP" altLang="en-US" sz="3600" b="0" i="0" u="none" strike="noStrike" kern="0" cap="none" spc="0" normalizeH="0" baseline="0" noProof="0">
              <a:ln>
                <a:noFill/>
              </a:ln>
              <a:solidFill>
                <a:srgbClr val="000000"/>
              </a:solidFill>
              <a:effectLst/>
              <a:uLnTx/>
              <a:uFillTx/>
              <a:latin typeface="Arial"/>
              <a:ea typeface="ＭＳ Ｐゴシック"/>
            </a:endParaRPr>
          </a:p>
        </p:txBody>
      </p:sp>
      <p:sp>
        <p:nvSpPr>
          <p:cNvPr id="11" name="テキスト プレースホルダー 2"/>
          <p:cNvSpPr>
            <a:spLocks noGrp="1"/>
          </p:cNvSpPr>
          <p:nvPr>
            <p:ph type="body" sz="half" idx="1"/>
          </p:nvPr>
        </p:nvSpPr>
        <p:spPr>
          <a:xfrm>
            <a:off x="1424608" y="1412776"/>
            <a:ext cx="7272808" cy="4441814"/>
          </a:xfrm>
        </p:spPr>
        <p:txBody>
          <a:bodyPr/>
          <a:lstStyle/>
          <a:p>
            <a:pPr marL="0" indent="0">
              <a:lnSpc>
                <a:spcPct val="150000"/>
              </a:lnSpc>
              <a:buNone/>
            </a:pPr>
            <a:r>
              <a:rPr lang="en-US" altLang="ja-JP" sz="2800" b="1" dirty="0">
                <a:latin typeface="+mj-lt"/>
                <a:ea typeface="MS PGothic" panose="020B0600070205080204" pitchFamily="34" charset="-128"/>
              </a:rPr>
              <a:t>1. Introduction</a:t>
            </a:r>
            <a:endParaRPr lang="en-US" altLang="ja-JP" sz="2800" b="1" dirty="0">
              <a:latin typeface="+mj-lt"/>
              <a:ea typeface="MS PGothic" panose="020B0600070205080204" pitchFamily="34" charset="-128"/>
              <a:cs typeface="Arial" panose="020B0604020202020204" pitchFamily="34" charset="0"/>
            </a:endParaRPr>
          </a:p>
          <a:p>
            <a:pPr>
              <a:lnSpc>
                <a:spcPct val="150000"/>
              </a:lnSpc>
              <a:buNone/>
            </a:pPr>
            <a:r>
              <a:rPr lang="en-US" altLang="ja-JP" sz="2800" b="1" dirty="0">
                <a:latin typeface="+mj-lt"/>
                <a:ea typeface="MS PGothic" panose="020B0600070205080204" pitchFamily="34" charset="-128"/>
                <a:cs typeface="Arial" panose="020B0604020202020204" pitchFamily="34" charset="0"/>
              </a:rPr>
              <a:t>2. </a:t>
            </a:r>
            <a:r>
              <a:rPr lang="en" altLang="ja-JP" sz="2800" b="1" dirty="0">
                <a:ea typeface="MS PGothic" panose="020B0600070205080204" pitchFamily="34" charset="-128"/>
                <a:cs typeface="Arial" panose="020B0604020202020204" pitchFamily="34" charset="0"/>
              </a:rPr>
              <a:t>Test items and required instruments</a:t>
            </a:r>
            <a:endParaRPr lang="en-US" altLang="ja-JP" sz="2800" b="1" dirty="0">
              <a:latin typeface="+mj-lt"/>
              <a:ea typeface="MS PGothic" panose="020B0600070205080204" pitchFamily="34" charset="-128"/>
              <a:cs typeface="Arial" panose="020B0604020202020204" pitchFamily="34" charset="0"/>
            </a:endParaRPr>
          </a:p>
          <a:p>
            <a:pPr>
              <a:lnSpc>
                <a:spcPct val="150000"/>
              </a:lnSpc>
              <a:buNone/>
            </a:pPr>
            <a:r>
              <a:rPr lang="en-US" altLang="ja-JP" sz="2800" b="1" dirty="0">
                <a:latin typeface="+mj-lt"/>
                <a:ea typeface="MS PGothic" panose="020B0600070205080204" pitchFamily="34" charset="-128"/>
                <a:cs typeface="Arial" panose="020B0604020202020204" pitchFamily="34" charset="0"/>
              </a:rPr>
              <a:t>3. </a:t>
            </a:r>
            <a:r>
              <a:rPr lang="en" altLang="ja-JP" sz="2800" b="1" dirty="0">
                <a:latin typeface="+mj-lt"/>
                <a:ea typeface="MS PGothic" panose="020B0600070205080204" pitchFamily="34" charset="-128"/>
                <a:cs typeface="Arial" panose="020B0604020202020204" pitchFamily="34" charset="0"/>
              </a:rPr>
              <a:t>Facility layout plan </a:t>
            </a:r>
            <a:r>
              <a:rPr lang="ja-JP" altLang="en-US" sz="2800" b="1">
                <a:latin typeface="+mj-lt"/>
                <a:ea typeface="MS PGothic" panose="020B0600070205080204" pitchFamily="34" charset="-128"/>
                <a:cs typeface="Arial" panose="020B0604020202020204" pitchFamily="34" charset="0"/>
              </a:rPr>
              <a:t> </a:t>
            </a:r>
            <a:endParaRPr lang="en-US" altLang="ja-JP" sz="2800" b="1" dirty="0">
              <a:latin typeface="+mj-lt"/>
              <a:ea typeface="MS PGothic" panose="020B0600070205080204" pitchFamily="34" charset="-128"/>
              <a:cs typeface="Arial" panose="020B0604020202020204" pitchFamily="34" charset="0"/>
            </a:endParaRPr>
          </a:p>
          <a:p>
            <a:pPr>
              <a:lnSpc>
                <a:spcPct val="150000"/>
              </a:lnSpc>
              <a:buNone/>
            </a:pPr>
            <a:r>
              <a:rPr lang="en-US" altLang="ja-JP" sz="2800" b="1" dirty="0">
                <a:latin typeface="+mj-lt"/>
                <a:ea typeface="MS PGothic" panose="020B0600070205080204" pitchFamily="34" charset="-128"/>
                <a:cs typeface="Arial" panose="020B0604020202020204" pitchFamily="34" charset="0"/>
              </a:rPr>
              <a:t>4. Construction </a:t>
            </a:r>
            <a:r>
              <a:rPr lang="en" altLang="ja-JP" sz="2800" b="1" dirty="0">
                <a:ea typeface="MS PGothic" panose="020B0600070205080204" pitchFamily="34" charset="-128"/>
                <a:cs typeface="Arial" panose="020B0604020202020204" pitchFamily="34" charset="0"/>
              </a:rPr>
              <a:t>plan, R&amp;D</a:t>
            </a:r>
          </a:p>
          <a:p>
            <a:pPr>
              <a:lnSpc>
                <a:spcPct val="150000"/>
              </a:lnSpc>
              <a:buNone/>
            </a:pPr>
            <a:r>
              <a:rPr lang="en-US" altLang="ja-JP" sz="2800" b="1" dirty="0">
                <a:solidFill>
                  <a:srgbClr val="000000"/>
                </a:solidFill>
                <a:ea typeface="MS PGothic" panose="020B0600070205080204" pitchFamily="34" charset="-128"/>
                <a:cs typeface="Helvetica"/>
              </a:rPr>
              <a:t>5. Summary</a:t>
            </a:r>
            <a:endParaRPr lang="en-US" altLang="ja-JP" sz="2800" b="1" dirty="0">
              <a:latin typeface="+mj-lt"/>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4120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6387" name="スライド番号プレースホルダー 6"/>
          <p:cNvSpPr>
            <a:spLocks noGrp="1"/>
          </p:cNvSpPr>
          <p:nvPr>
            <p:ph type="sldNum" sz="quarter" idx="12"/>
          </p:nvPr>
        </p:nvSpPr>
        <p:spPr>
          <a:xfrm>
            <a:off x="9010668" y="6608743"/>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20</a:t>
            </a:fld>
            <a:endParaRPr lang="en-US" altLang="ja-JP" sz="1200"/>
          </a:p>
        </p:txBody>
      </p:sp>
      <p:sp>
        <p:nvSpPr>
          <p:cNvPr id="16390" name="Rectangle 6"/>
          <p:cNvSpPr>
            <a:spLocks noChangeArrowheads="1"/>
          </p:cNvSpPr>
          <p:nvPr/>
        </p:nvSpPr>
        <p:spPr bwMode="auto">
          <a:xfrm>
            <a:off x="201613" y="292100"/>
            <a:ext cx="9378950" cy="195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lnSpc>
                <a:spcPct val="120000"/>
              </a:lnSpc>
            </a:pPr>
            <a:endParaRPr lang="ja-JP" altLang="en-US" sz="3200" b="1">
              <a:solidFill>
                <a:schemeClr val="bg2"/>
              </a:solidFill>
              <a:latin typeface="Helvetica" charset="0"/>
              <a:ea typeface="平成明朝" charset="0"/>
              <a:cs typeface="平成明朝" charset="0"/>
            </a:endParaRPr>
          </a:p>
        </p:txBody>
      </p:sp>
      <p:pic>
        <p:nvPicPr>
          <p:cNvPr id="17" name="図 16" descr="official_logo_lr.png">
            <a:extLst>
              <a:ext uri="{FF2B5EF4-FFF2-40B4-BE49-F238E27FC236}">
                <a16:creationId xmlns:a16="http://schemas.microsoft.com/office/drawing/2014/main" id="{FD231536-1D54-3743-B6CB-40212B856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24F5AB27-6BB1-654A-BFF0-449AB6FD4271}"/>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F6163A9F-BA1D-A244-B9E4-BEFA996C7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3AFE84DC-0963-4047-93EF-68B48B4A92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3" name="タイトル 2">
            <a:extLst>
              <a:ext uri="{FF2B5EF4-FFF2-40B4-BE49-F238E27FC236}">
                <a16:creationId xmlns:a16="http://schemas.microsoft.com/office/drawing/2014/main" id="{5F7F075C-133A-0441-A736-3F683CACE6BB}"/>
              </a:ext>
            </a:extLst>
          </p:cNvPr>
          <p:cNvSpPr>
            <a:spLocks noGrp="1"/>
          </p:cNvSpPr>
          <p:nvPr>
            <p:ph type="title"/>
          </p:nvPr>
        </p:nvSpPr>
        <p:spPr>
          <a:xfrm>
            <a:off x="1979790" y="63532"/>
            <a:ext cx="5535149" cy="515144"/>
          </a:xfrm>
        </p:spPr>
        <p:txBody>
          <a:bodyPr/>
          <a:lstStyle/>
          <a:p>
            <a:r>
              <a:rPr lang="en" altLang="ja-JP" sz="2400" b="1" dirty="0">
                <a:ea typeface="ＭＳ Ｐゴシック" panose="020B0600070205080204" pitchFamily="50" charset="-128"/>
                <a:cs typeface="Arial" panose="020B0604020202020204" pitchFamily="34" charset="0"/>
              </a:rPr>
              <a:t>- Development of PIE technique -</a:t>
            </a:r>
            <a:endParaRPr lang="en-US" sz="2400" b="1" dirty="0"/>
          </a:p>
        </p:txBody>
      </p:sp>
      <p:pic>
        <p:nvPicPr>
          <p:cNvPr id="16" name="図 15">
            <a:extLst>
              <a:ext uri="{FF2B5EF4-FFF2-40B4-BE49-F238E27FC236}">
                <a16:creationId xmlns:a16="http://schemas.microsoft.com/office/drawing/2014/main" id="{9D445F48-AC06-184D-984F-9A021D00DAB9}"/>
              </a:ext>
            </a:extLst>
          </p:cNvPr>
          <p:cNvPicPr>
            <a:picLocks noChangeAspect="1"/>
          </p:cNvPicPr>
          <p:nvPr/>
        </p:nvPicPr>
        <p:blipFill>
          <a:blip r:embed="rId6"/>
          <a:stretch>
            <a:fillRect/>
          </a:stretch>
        </p:blipFill>
        <p:spPr>
          <a:xfrm>
            <a:off x="416496" y="3245114"/>
            <a:ext cx="1988190" cy="2030135"/>
          </a:xfrm>
          <a:prstGeom prst="rect">
            <a:avLst/>
          </a:prstGeom>
        </p:spPr>
      </p:pic>
      <p:sp>
        <p:nvSpPr>
          <p:cNvPr id="21" name="テキスト ボックス 20">
            <a:extLst>
              <a:ext uri="{FF2B5EF4-FFF2-40B4-BE49-F238E27FC236}">
                <a16:creationId xmlns:a16="http://schemas.microsoft.com/office/drawing/2014/main" id="{D6D18E32-2C71-A546-9337-AA144CAB0929}"/>
              </a:ext>
            </a:extLst>
          </p:cNvPr>
          <p:cNvSpPr txBox="1"/>
          <p:nvPr/>
        </p:nvSpPr>
        <p:spPr>
          <a:xfrm>
            <a:off x="186129" y="5343599"/>
            <a:ext cx="2795514" cy="461665"/>
          </a:xfrm>
          <a:prstGeom prst="rect">
            <a:avLst/>
          </a:prstGeom>
          <a:noFill/>
        </p:spPr>
        <p:txBody>
          <a:bodyPr wrap="square" rtlCol="0">
            <a:spAutoFit/>
          </a:bodyPr>
          <a:lstStyle/>
          <a:p>
            <a:r>
              <a:rPr lang="en" altLang="ja-JP" sz="1200" dirty="0"/>
              <a:t>Desk-top electrical discharge machine,</a:t>
            </a:r>
          </a:p>
          <a:p>
            <a:r>
              <a:rPr lang="en" altLang="ja-JP" sz="1200" dirty="0"/>
              <a:t>Sankyo Engineering, Inc.</a:t>
            </a:r>
            <a:endParaRPr lang="en-US" altLang="ja-JP" sz="1200" dirty="0"/>
          </a:p>
        </p:txBody>
      </p:sp>
      <p:sp>
        <p:nvSpPr>
          <p:cNvPr id="2" name="テキスト ボックス 1">
            <a:extLst>
              <a:ext uri="{FF2B5EF4-FFF2-40B4-BE49-F238E27FC236}">
                <a16:creationId xmlns:a16="http://schemas.microsoft.com/office/drawing/2014/main" id="{5CB2E4B6-995C-797E-3E7E-910CD8E0194F}"/>
              </a:ext>
            </a:extLst>
          </p:cNvPr>
          <p:cNvSpPr txBox="1"/>
          <p:nvPr/>
        </p:nvSpPr>
        <p:spPr>
          <a:xfrm>
            <a:off x="2124341" y="647219"/>
            <a:ext cx="5657318" cy="913070"/>
          </a:xfrm>
          <a:prstGeom prst="rect">
            <a:avLst/>
          </a:prstGeom>
          <a:noFill/>
        </p:spPr>
        <p:txBody>
          <a:bodyPr wrap="none" rtlCol="0">
            <a:spAutoFit/>
          </a:bodyPr>
          <a:lstStyle/>
          <a:p>
            <a:r>
              <a:rPr lang="en" altLang="ja-JP" sz="2000" b="1" u="sng" dirty="0">
                <a:solidFill>
                  <a:srgbClr val="FF0000"/>
                </a:solidFill>
              </a:rPr>
              <a:t>Specimen preparation machines</a:t>
            </a:r>
          </a:p>
          <a:p>
            <a:pPr marL="285750" indent="-285750">
              <a:lnSpc>
                <a:spcPts val="2020"/>
              </a:lnSpc>
              <a:buFont typeface="Arial" panose="020B0604020202020204" pitchFamily="34" charset="0"/>
              <a:buChar char="•"/>
            </a:pPr>
            <a:r>
              <a:rPr lang="en-US" altLang="ja-JP" sz="2000" dirty="0"/>
              <a:t>Accessible by MSM</a:t>
            </a:r>
          </a:p>
          <a:p>
            <a:pPr marL="285750" indent="-285750">
              <a:lnSpc>
                <a:spcPts val="2020"/>
              </a:lnSpc>
              <a:buFont typeface="Arial" panose="020B0604020202020204" pitchFamily="34" charset="0"/>
              <a:buChar char="•"/>
            </a:pPr>
            <a:r>
              <a:rPr lang="en-US" altLang="ja-JP" sz="2000" dirty="0"/>
              <a:t>Main unit and control unit should be separate.</a:t>
            </a:r>
          </a:p>
        </p:txBody>
      </p:sp>
      <p:sp>
        <p:nvSpPr>
          <p:cNvPr id="4" name="テキスト ボックス 3">
            <a:extLst>
              <a:ext uri="{FF2B5EF4-FFF2-40B4-BE49-F238E27FC236}">
                <a16:creationId xmlns:a16="http://schemas.microsoft.com/office/drawing/2014/main" id="{615B6CE6-0197-17F6-0542-5FC8D9F12668}"/>
              </a:ext>
            </a:extLst>
          </p:cNvPr>
          <p:cNvSpPr txBox="1"/>
          <p:nvPr/>
        </p:nvSpPr>
        <p:spPr>
          <a:xfrm>
            <a:off x="108732" y="2100824"/>
            <a:ext cx="2795514" cy="1077218"/>
          </a:xfrm>
          <a:prstGeom prst="rect">
            <a:avLst/>
          </a:prstGeom>
          <a:solidFill>
            <a:schemeClr val="accent5"/>
          </a:solidFill>
          <a:ln>
            <a:solidFill>
              <a:srgbClr val="002060"/>
            </a:solidFill>
          </a:ln>
        </p:spPr>
        <p:txBody>
          <a:bodyPr wrap="square" rtlCol="0">
            <a:spAutoFit/>
          </a:bodyPr>
          <a:lstStyle/>
          <a:p>
            <a:r>
              <a:rPr kumimoji="1" lang="en-US" altLang="ja-JP" sz="1600" b="1" u="sng" dirty="0"/>
              <a:t>Cutting</a:t>
            </a:r>
            <a:r>
              <a:rPr lang="en" altLang="ja-JP" sz="1600" b="1" u="sng" dirty="0">
                <a:ea typeface="MS PGothic" panose="020B0600070205080204" pitchFamily="34" charset="-128"/>
              </a:rPr>
              <a:t> machine</a:t>
            </a:r>
            <a:endParaRPr kumimoji="1" lang="en-US" altLang="ja-JP" sz="1600" b="1" u="sng" dirty="0"/>
          </a:p>
          <a:p>
            <a:pPr marL="285750" indent="-285750">
              <a:buFont typeface="Arial" panose="020B0604020202020204" pitchFamily="34" charset="0"/>
              <a:buChar char="•"/>
            </a:pPr>
            <a:r>
              <a:rPr lang="en-US" altLang="ja-JP" sz="1600" dirty="0"/>
              <a:t>Disk while cutter</a:t>
            </a:r>
          </a:p>
          <a:p>
            <a:pPr marL="285750" indent="-285750">
              <a:buFont typeface="Arial" panose="020B0604020202020204" pitchFamily="34" charset="0"/>
              <a:buChar char="•"/>
            </a:pPr>
            <a:r>
              <a:rPr lang="en-US" altLang="ja-JP" sz="1600" dirty="0"/>
              <a:t>EDM</a:t>
            </a:r>
            <a:r>
              <a:rPr lang="ja-JP" altLang="en-US" sz="1600">
                <a:latin typeface="+mj-lt"/>
              </a:rPr>
              <a:t>→</a:t>
            </a:r>
            <a:r>
              <a:rPr lang="en-US" altLang="ja-JP" sz="1600" dirty="0"/>
              <a:t>Wires should be automatically replaceable.</a:t>
            </a:r>
          </a:p>
        </p:txBody>
      </p:sp>
      <p:sp>
        <p:nvSpPr>
          <p:cNvPr id="5" name="テキスト ボックス 4">
            <a:extLst>
              <a:ext uri="{FF2B5EF4-FFF2-40B4-BE49-F238E27FC236}">
                <a16:creationId xmlns:a16="http://schemas.microsoft.com/office/drawing/2014/main" id="{3C8A4EE1-6884-CA40-25C5-87966514EC66}"/>
              </a:ext>
            </a:extLst>
          </p:cNvPr>
          <p:cNvSpPr txBox="1"/>
          <p:nvPr/>
        </p:nvSpPr>
        <p:spPr>
          <a:xfrm>
            <a:off x="3558288" y="2100824"/>
            <a:ext cx="3302609" cy="1015663"/>
          </a:xfrm>
          <a:prstGeom prst="rect">
            <a:avLst/>
          </a:prstGeom>
          <a:solidFill>
            <a:schemeClr val="accent5"/>
          </a:solidFill>
          <a:ln>
            <a:solidFill>
              <a:srgbClr val="002060"/>
            </a:solidFill>
          </a:ln>
        </p:spPr>
        <p:txBody>
          <a:bodyPr wrap="square" rtlCol="0">
            <a:spAutoFit/>
          </a:bodyPr>
          <a:lstStyle/>
          <a:p>
            <a:pPr>
              <a:lnSpc>
                <a:spcPts val="1780"/>
              </a:lnSpc>
            </a:pPr>
            <a:r>
              <a:rPr lang="en" altLang="ja-JP" sz="1600" b="1" u="sng" dirty="0">
                <a:ea typeface="MS PGothic" panose="020B0600070205080204" pitchFamily="34" charset="-128"/>
              </a:rPr>
              <a:t>Milling machine with rotating jig</a:t>
            </a:r>
            <a:endParaRPr lang="en-US" altLang="ja-JP" sz="1600" dirty="0">
              <a:latin typeface="+mn-lt"/>
              <a:ea typeface="MS PGothic" panose="020B0600070205080204" pitchFamily="34" charset="-128"/>
            </a:endParaRPr>
          </a:p>
          <a:p>
            <a:pPr>
              <a:lnSpc>
                <a:spcPts val="1780"/>
              </a:lnSpc>
            </a:pPr>
            <a:r>
              <a:rPr lang="en-US" altLang="ja-JP" sz="1600" b="1" u="sng" dirty="0">
                <a:latin typeface="+mn-lt"/>
                <a:ea typeface="MS PGothic" panose="020B0600070205080204" pitchFamily="34" charset="-128"/>
              </a:rPr>
              <a:t>for </a:t>
            </a:r>
            <a:r>
              <a:rPr lang="en" altLang="ja-JP" sz="1600" b="1" u="sng" dirty="0">
                <a:latin typeface="+mn-lt"/>
                <a:ea typeface="MS PGothic" panose="020B0600070205080204" pitchFamily="34" charset="-128"/>
              </a:rPr>
              <a:t>fatigue and creep specimen with round section preparation</a:t>
            </a:r>
            <a:endParaRPr lang="en-US" altLang="ja-JP" sz="1600" b="1" u="sng" dirty="0">
              <a:latin typeface="+mn-lt"/>
              <a:ea typeface="MS PGothic" panose="020B0600070205080204" pitchFamily="34" charset="-128"/>
            </a:endParaRPr>
          </a:p>
          <a:p>
            <a:pPr marL="285750" indent="-285750">
              <a:lnSpc>
                <a:spcPts val="1780"/>
              </a:lnSpc>
              <a:buFont typeface="Wingdings" pitchFamily="2" charset="2"/>
              <a:buChar char="ü"/>
            </a:pPr>
            <a:r>
              <a:rPr lang="en-US" altLang="ja-JP" sz="1600" dirty="0">
                <a:ea typeface="MS PGothic" panose="020B0600070205080204" pitchFamily="34" charset="-128"/>
              </a:rPr>
              <a:t>Mock-up test</a:t>
            </a:r>
          </a:p>
        </p:txBody>
      </p:sp>
      <p:sp>
        <p:nvSpPr>
          <p:cNvPr id="6" name="テキスト ボックス 5">
            <a:extLst>
              <a:ext uri="{FF2B5EF4-FFF2-40B4-BE49-F238E27FC236}">
                <a16:creationId xmlns:a16="http://schemas.microsoft.com/office/drawing/2014/main" id="{24B59B44-A7BF-8956-90E8-3A193C0A7A22}"/>
              </a:ext>
            </a:extLst>
          </p:cNvPr>
          <p:cNvSpPr txBox="1"/>
          <p:nvPr/>
        </p:nvSpPr>
        <p:spPr>
          <a:xfrm>
            <a:off x="7514939" y="2077819"/>
            <a:ext cx="2282330" cy="1246495"/>
          </a:xfrm>
          <a:prstGeom prst="rect">
            <a:avLst/>
          </a:prstGeom>
          <a:solidFill>
            <a:schemeClr val="accent5"/>
          </a:solidFill>
          <a:ln>
            <a:solidFill>
              <a:srgbClr val="002060"/>
            </a:solidFill>
          </a:ln>
        </p:spPr>
        <p:txBody>
          <a:bodyPr wrap="square" rtlCol="0">
            <a:spAutoFit/>
          </a:bodyPr>
          <a:lstStyle/>
          <a:p>
            <a:pPr>
              <a:lnSpc>
                <a:spcPts val="1780"/>
              </a:lnSpc>
            </a:pPr>
            <a:r>
              <a:rPr lang="en" altLang="ja-JP" sz="1600" b="1" u="sng" dirty="0">
                <a:ea typeface="MS PGothic" panose="020B0600070205080204" pitchFamily="34" charset="-128"/>
              </a:rPr>
              <a:t>Notching machine </a:t>
            </a:r>
            <a:r>
              <a:rPr lang="en-US" altLang="ja-JP" sz="1600" b="1" u="sng" dirty="0">
                <a:latin typeface="+mn-lt"/>
                <a:ea typeface="MS PGothic" panose="020B0600070205080204" pitchFamily="34" charset="-128"/>
              </a:rPr>
              <a:t>for Charpy specimen preparation</a:t>
            </a:r>
            <a:endParaRPr lang="ja-JP" altLang="ja-JP" sz="1600" b="1" u="sng">
              <a:latin typeface="+mn-lt"/>
              <a:ea typeface="MS PGothic" panose="020B0600070205080204" pitchFamily="34" charset="-128"/>
            </a:endParaRPr>
          </a:p>
          <a:p>
            <a:pPr marL="285750" indent="-285750">
              <a:lnSpc>
                <a:spcPts val="1780"/>
              </a:lnSpc>
              <a:buFont typeface="Arial" panose="020B0604020202020204" pitchFamily="34" charset="0"/>
              <a:buChar char="•"/>
            </a:pPr>
            <a:r>
              <a:rPr lang="en" altLang="ja-JP" sz="1600" dirty="0">
                <a:latin typeface="+mn-lt"/>
                <a:ea typeface="MS PGothic" panose="020B0600070205080204" pitchFamily="34" charset="-128"/>
              </a:rPr>
              <a:t>Wire cutting</a:t>
            </a:r>
          </a:p>
          <a:p>
            <a:pPr marL="285750" indent="-285750">
              <a:lnSpc>
                <a:spcPts val="1780"/>
              </a:lnSpc>
              <a:buFont typeface="Arial" panose="020B0604020202020204" pitchFamily="34" charset="0"/>
              <a:buChar char="•"/>
            </a:pPr>
            <a:r>
              <a:rPr lang="en" altLang="ja-JP" sz="1600" dirty="0">
                <a:latin typeface="+mn-lt"/>
                <a:ea typeface="MS PGothic" panose="020B0600070205080204" pitchFamily="34" charset="-128"/>
              </a:rPr>
              <a:t>Disk grinding</a:t>
            </a:r>
          </a:p>
        </p:txBody>
      </p:sp>
      <p:sp>
        <p:nvSpPr>
          <p:cNvPr id="8" name="テキスト ボックス 7">
            <a:extLst>
              <a:ext uri="{FF2B5EF4-FFF2-40B4-BE49-F238E27FC236}">
                <a16:creationId xmlns:a16="http://schemas.microsoft.com/office/drawing/2014/main" id="{A08EB89A-286F-5459-6344-0EC941DB50CA}"/>
              </a:ext>
            </a:extLst>
          </p:cNvPr>
          <p:cNvSpPr txBox="1"/>
          <p:nvPr/>
        </p:nvSpPr>
        <p:spPr>
          <a:xfrm>
            <a:off x="3558940" y="3964693"/>
            <a:ext cx="3266268" cy="1015663"/>
          </a:xfrm>
          <a:prstGeom prst="rect">
            <a:avLst/>
          </a:prstGeom>
          <a:solidFill>
            <a:schemeClr val="accent5"/>
          </a:solidFill>
          <a:ln>
            <a:solidFill>
              <a:srgbClr val="002060"/>
            </a:solidFill>
          </a:ln>
        </p:spPr>
        <p:txBody>
          <a:bodyPr wrap="square">
            <a:spAutoFit/>
          </a:bodyPr>
          <a:lstStyle/>
          <a:p>
            <a:pPr>
              <a:lnSpc>
                <a:spcPts val="1780"/>
              </a:lnSpc>
            </a:pPr>
            <a:r>
              <a:rPr lang="en" altLang="ja-JP" sz="1600" b="1" u="sng" dirty="0">
                <a:ea typeface="MS PGothic" panose="020B0600070205080204" pitchFamily="34" charset="-128"/>
              </a:rPr>
              <a:t>Grinding machine f</a:t>
            </a:r>
            <a:r>
              <a:rPr lang="en-US" altLang="ja-JP" sz="1600" b="1" u="sng" dirty="0">
                <a:latin typeface="+mn-lt"/>
                <a:ea typeface="MS PGothic" panose="020B0600070205080204" pitchFamily="34" charset="-128"/>
              </a:rPr>
              <a:t>or SP (small punch) specimen preparation</a:t>
            </a:r>
            <a:endParaRPr lang="ja-JP" altLang="ja-JP" sz="1600">
              <a:latin typeface="+mn-lt"/>
              <a:ea typeface="MS PGothic" panose="020B0600070205080204" pitchFamily="34" charset="-128"/>
            </a:endParaRPr>
          </a:p>
          <a:p>
            <a:pPr marL="285750" indent="-285750">
              <a:lnSpc>
                <a:spcPts val="1780"/>
              </a:lnSpc>
              <a:buFont typeface="Wingdings" pitchFamily="2" charset="2"/>
              <a:buChar char="ü"/>
            </a:pPr>
            <a:r>
              <a:rPr lang="en-US" altLang="ja-JP" sz="1600" dirty="0">
                <a:latin typeface="+mn-lt"/>
                <a:ea typeface="MS PGothic" panose="020B0600070205080204" pitchFamily="34" charset="-128"/>
              </a:rPr>
              <a:t>Performed on MEGAPIE specimens</a:t>
            </a:r>
          </a:p>
        </p:txBody>
      </p:sp>
    </p:spTree>
    <p:extLst>
      <p:ext uri="{BB962C8B-B14F-4D97-AF65-F5344CB8AC3E}">
        <p14:creationId xmlns:p14="http://schemas.microsoft.com/office/powerpoint/2010/main" val="18994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1D88A-4631-9987-1092-75A66A31593B}"/>
            </a:ext>
          </a:extLst>
        </p:cNvPr>
        <p:cNvGrpSpPr/>
        <p:nvPr/>
      </p:nvGrpSpPr>
      <p:grpSpPr>
        <a:xfrm>
          <a:off x="0" y="0"/>
          <a:ext cx="0" cy="0"/>
          <a:chOff x="0" y="0"/>
          <a:chExt cx="0" cy="0"/>
        </a:xfrm>
      </p:grpSpPr>
      <p:sp>
        <p:nvSpPr>
          <p:cNvPr id="16385" name="日付プレースホルダー 4">
            <a:extLst>
              <a:ext uri="{FF2B5EF4-FFF2-40B4-BE49-F238E27FC236}">
                <a16:creationId xmlns:a16="http://schemas.microsoft.com/office/drawing/2014/main" id="{701C947E-DB31-1F42-EDD7-00C27CA843C0}"/>
              </a:ext>
            </a:extLst>
          </p:cNvPr>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a:extLst>
              <a:ext uri="{FF2B5EF4-FFF2-40B4-BE49-F238E27FC236}">
                <a16:creationId xmlns:a16="http://schemas.microsoft.com/office/drawing/2014/main" id="{018CDBFF-81F4-66E0-AAEF-B7F2325EC50D}"/>
              </a:ext>
            </a:extLst>
          </p:cNvPr>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6387" name="スライド番号プレースホルダー 6">
            <a:extLst>
              <a:ext uri="{FF2B5EF4-FFF2-40B4-BE49-F238E27FC236}">
                <a16:creationId xmlns:a16="http://schemas.microsoft.com/office/drawing/2014/main" id="{020D0895-A5B8-7887-F650-A11A9ED5BC7D}"/>
              </a:ext>
            </a:extLst>
          </p:cNvPr>
          <p:cNvSpPr>
            <a:spLocks noGrp="1"/>
          </p:cNvSpPr>
          <p:nvPr>
            <p:ph type="sldNum" sz="quarter" idx="12"/>
          </p:nvPr>
        </p:nvSpPr>
        <p:spPr>
          <a:xfrm>
            <a:off x="9010668" y="6608743"/>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21</a:t>
            </a:fld>
            <a:endParaRPr lang="en-US" altLang="ja-JP" sz="1200"/>
          </a:p>
        </p:txBody>
      </p:sp>
      <p:pic>
        <p:nvPicPr>
          <p:cNvPr id="17" name="図 16" descr="official_logo_lr.png">
            <a:extLst>
              <a:ext uri="{FF2B5EF4-FFF2-40B4-BE49-F238E27FC236}">
                <a16:creationId xmlns:a16="http://schemas.microsoft.com/office/drawing/2014/main" id="{24E5EE48-DDA3-8F18-4F12-4E527F0AE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30990C55-2C17-358E-434D-F629DCF6E2EC}"/>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8DECE89A-84B9-AD40-7CFE-D0D2F9374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265B0EBD-85F8-2C04-579D-6F1232E9C3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3" name="タイトル 2">
            <a:extLst>
              <a:ext uri="{FF2B5EF4-FFF2-40B4-BE49-F238E27FC236}">
                <a16:creationId xmlns:a16="http://schemas.microsoft.com/office/drawing/2014/main" id="{CC2A2301-1355-53D7-7BB5-883FA6FA8A77}"/>
              </a:ext>
            </a:extLst>
          </p:cNvPr>
          <p:cNvSpPr>
            <a:spLocks noGrp="1"/>
          </p:cNvSpPr>
          <p:nvPr>
            <p:ph type="title"/>
          </p:nvPr>
        </p:nvSpPr>
        <p:spPr>
          <a:xfrm>
            <a:off x="1979790" y="63532"/>
            <a:ext cx="5535149" cy="515144"/>
          </a:xfrm>
        </p:spPr>
        <p:txBody>
          <a:bodyPr/>
          <a:lstStyle/>
          <a:p>
            <a:r>
              <a:rPr lang="en" altLang="ja-JP" sz="2400" b="1" dirty="0">
                <a:ea typeface="ＭＳ Ｐゴシック" panose="020B0600070205080204" pitchFamily="50" charset="-128"/>
                <a:cs typeface="Arial" panose="020B0604020202020204" pitchFamily="34" charset="0"/>
              </a:rPr>
              <a:t>- Development of PIE technique -</a:t>
            </a:r>
            <a:endParaRPr lang="en-US" sz="2400" b="1" dirty="0"/>
          </a:p>
        </p:txBody>
      </p:sp>
      <p:sp>
        <p:nvSpPr>
          <p:cNvPr id="22" name="テキスト ボックス 21">
            <a:extLst>
              <a:ext uri="{FF2B5EF4-FFF2-40B4-BE49-F238E27FC236}">
                <a16:creationId xmlns:a16="http://schemas.microsoft.com/office/drawing/2014/main" id="{BFD87462-C7F8-EE11-79FC-9EF34E11DA2C}"/>
              </a:ext>
            </a:extLst>
          </p:cNvPr>
          <p:cNvSpPr txBox="1"/>
          <p:nvPr/>
        </p:nvSpPr>
        <p:spPr>
          <a:xfrm>
            <a:off x="132895" y="5439451"/>
            <a:ext cx="4052082" cy="276999"/>
          </a:xfrm>
          <a:prstGeom prst="rect">
            <a:avLst/>
          </a:prstGeom>
          <a:noFill/>
        </p:spPr>
        <p:txBody>
          <a:bodyPr wrap="square" rtlCol="0">
            <a:spAutoFit/>
          </a:bodyPr>
          <a:lstStyle/>
          <a:p>
            <a:r>
              <a:rPr lang="en" altLang="ja-JP" sz="1200" dirty="0"/>
              <a:t>Tensile/Fatigue testing machine, Instron, linear type 5 </a:t>
            </a:r>
            <a:r>
              <a:rPr lang="en" altLang="ja-JP" sz="1200" dirty="0" err="1"/>
              <a:t>kN</a:t>
            </a:r>
            <a:endParaRPr lang="en-US" sz="1200" dirty="0"/>
          </a:p>
        </p:txBody>
      </p:sp>
      <p:pic>
        <p:nvPicPr>
          <p:cNvPr id="23" name="図 22">
            <a:extLst>
              <a:ext uri="{FF2B5EF4-FFF2-40B4-BE49-F238E27FC236}">
                <a16:creationId xmlns:a16="http://schemas.microsoft.com/office/drawing/2014/main" id="{8BE51E08-BC0A-FB83-8FE6-4D830BFC72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709" y="3560324"/>
            <a:ext cx="3055693" cy="1705368"/>
          </a:xfrm>
          <a:prstGeom prst="rect">
            <a:avLst/>
          </a:prstGeom>
        </p:spPr>
      </p:pic>
      <p:sp>
        <p:nvSpPr>
          <p:cNvPr id="24" name="正方形/長方形 23">
            <a:extLst>
              <a:ext uri="{FF2B5EF4-FFF2-40B4-BE49-F238E27FC236}">
                <a16:creationId xmlns:a16="http://schemas.microsoft.com/office/drawing/2014/main" id="{8B8CDD48-AE3D-0BDB-4100-8ADD0975E338}"/>
              </a:ext>
            </a:extLst>
          </p:cNvPr>
          <p:cNvSpPr/>
          <p:nvPr/>
        </p:nvSpPr>
        <p:spPr>
          <a:xfrm>
            <a:off x="325250" y="1975904"/>
            <a:ext cx="4399357" cy="1355115"/>
          </a:xfrm>
          <a:prstGeom prst="rect">
            <a:avLst/>
          </a:prstGeom>
          <a:solidFill>
            <a:schemeClr val="accent5"/>
          </a:solidFill>
          <a:ln>
            <a:solidFill>
              <a:srgbClr val="0070C0"/>
            </a:solidFill>
          </a:ln>
        </p:spPr>
        <p:txBody>
          <a:bodyPr wrap="square">
            <a:spAutoFit/>
          </a:bodyPr>
          <a:lstStyle/>
          <a:p>
            <a:pPr>
              <a:lnSpc>
                <a:spcPts val="2020"/>
              </a:lnSpc>
            </a:pPr>
            <a:r>
              <a:rPr lang="en-US" altLang="ja-JP" sz="1600" b="1" u="sng" dirty="0"/>
              <a:t>Tensile, </a:t>
            </a:r>
            <a:r>
              <a:rPr lang="en" altLang="ja-JP" sz="1600" b="1" u="sng" dirty="0"/>
              <a:t>fatigue and creep test in LBE</a:t>
            </a:r>
            <a:endParaRPr lang="en-US" altLang="ja-JP" sz="1600" b="1" u="sng" dirty="0"/>
          </a:p>
          <a:p>
            <a:pPr marL="285750" indent="-285750">
              <a:lnSpc>
                <a:spcPts val="2020"/>
              </a:lnSpc>
              <a:buFont typeface="Arial" panose="020B0604020202020204" pitchFamily="34" charset="0"/>
              <a:buChar char="•"/>
            </a:pPr>
            <a:r>
              <a:rPr lang="en-US" altLang="ja-JP" sz="1600" dirty="0"/>
              <a:t>Accessible by MSM</a:t>
            </a:r>
          </a:p>
          <a:p>
            <a:pPr marL="285750" indent="-285750">
              <a:lnSpc>
                <a:spcPts val="2020"/>
              </a:lnSpc>
              <a:buFont typeface="Arial" panose="020B0604020202020204" pitchFamily="34" charset="0"/>
              <a:buChar char="•"/>
            </a:pPr>
            <a:r>
              <a:rPr lang="en" altLang="ja-JP" sz="1600" dirty="0"/>
              <a:t>Setting of test specimen and strain gauge</a:t>
            </a:r>
          </a:p>
          <a:p>
            <a:pPr marL="285750" indent="-285750">
              <a:lnSpc>
                <a:spcPts val="2020"/>
              </a:lnSpc>
              <a:buFont typeface="Arial" panose="020B0604020202020204" pitchFamily="34" charset="0"/>
              <a:buChar char="•"/>
            </a:pPr>
            <a:r>
              <a:rPr lang="en" altLang="ja-JP" sz="1600" dirty="0"/>
              <a:t>Installation of oxygen sensor</a:t>
            </a:r>
            <a:br>
              <a:rPr lang="en" altLang="ja-JP" sz="1600" dirty="0"/>
            </a:br>
            <a:r>
              <a:rPr lang="ja-JP" altLang="en-US" sz="1600"/>
              <a:t>→</a:t>
            </a:r>
            <a:r>
              <a:rPr lang="ja-JP" altLang="en" sz="1600" b="1" u="sng"/>
              <a:t>Ｈ</a:t>
            </a:r>
            <a:r>
              <a:rPr lang="en" altLang="ja-JP" sz="1600" b="1" u="sng" dirty="0" err="1"/>
              <a:t>orizontal</a:t>
            </a:r>
            <a:r>
              <a:rPr lang="en" altLang="ja-JP" sz="1600" b="1" u="sng" dirty="0"/>
              <a:t> type</a:t>
            </a:r>
            <a:endParaRPr lang="en" altLang="ja-JP" sz="1600" dirty="0"/>
          </a:p>
        </p:txBody>
      </p:sp>
      <p:sp>
        <p:nvSpPr>
          <p:cNvPr id="2" name="テキスト ボックス 1">
            <a:extLst>
              <a:ext uri="{FF2B5EF4-FFF2-40B4-BE49-F238E27FC236}">
                <a16:creationId xmlns:a16="http://schemas.microsoft.com/office/drawing/2014/main" id="{600000EA-6AF3-6711-C28E-2A09A103BD9C}"/>
              </a:ext>
            </a:extLst>
          </p:cNvPr>
          <p:cNvSpPr txBox="1"/>
          <p:nvPr/>
        </p:nvSpPr>
        <p:spPr>
          <a:xfrm>
            <a:off x="1979790" y="625703"/>
            <a:ext cx="5198859" cy="1200329"/>
          </a:xfrm>
          <a:prstGeom prst="rect">
            <a:avLst/>
          </a:prstGeom>
          <a:noFill/>
        </p:spPr>
        <p:txBody>
          <a:bodyPr wrap="none" rtlCol="0">
            <a:spAutoFit/>
          </a:bodyPr>
          <a:lstStyle/>
          <a:p>
            <a:r>
              <a:rPr lang="en" altLang="ja-JP" sz="1800" b="1" u="sng" dirty="0">
                <a:solidFill>
                  <a:srgbClr val="FF0000"/>
                </a:solidFill>
              </a:rPr>
              <a:t>Testing machine in LBE</a:t>
            </a:r>
          </a:p>
          <a:p>
            <a:pPr marL="342900" indent="-342900">
              <a:buFont typeface="Arial" panose="020B0604020202020204" pitchFamily="34" charset="0"/>
              <a:buChar char="•"/>
            </a:pPr>
            <a:r>
              <a:rPr lang="en-US" altLang="ja-JP" sz="1800" dirty="0"/>
              <a:t>Accessible by MSM</a:t>
            </a:r>
          </a:p>
          <a:p>
            <a:pPr marL="342900" indent="-342900">
              <a:buFont typeface="Arial" panose="020B0604020202020204" pitchFamily="34" charset="0"/>
              <a:buChar char="•"/>
            </a:pPr>
            <a:r>
              <a:rPr lang="en-US" altLang="ja-JP" sz="1800" dirty="0"/>
              <a:t>Main unit and control unit should be separate.</a:t>
            </a:r>
          </a:p>
          <a:p>
            <a:pPr marL="342900" indent="-342900">
              <a:buFont typeface="Arial" panose="020B0604020202020204" pitchFamily="34" charset="0"/>
              <a:buChar char="•"/>
            </a:pPr>
            <a:r>
              <a:rPr lang="en" altLang="ja-JP" sz="1800" dirty="0"/>
              <a:t>Test in LBE</a:t>
            </a:r>
          </a:p>
        </p:txBody>
      </p:sp>
      <p:sp>
        <p:nvSpPr>
          <p:cNvPr id="7" name="テキスト ボックス 6">
            <a:extLst>
              <a:ext uri="{FF2B5EF4-FFF2-40B4-BE49-F238E27FC236}">
                <a16:creationId xmlns:a16="http://schemas.microsoft.com/office/drawing/2014/main" id="{5DF5816B-006E-DDDB-E4C7-3D0456243FA9}"/>
              </a:ext>
            </a:extLst>
          </p:cNvPr>
          <p:cNvSpPr txBox="1"/>
          <p:nvPr/>
        </p:nvSpPr>
        <p:spPr>
          <a:xfrm>
            <a:off x="5918580" y="1979394"/>
            <a:ext cx="2482327" cy="830997"/>
          </a:xfrm>
          <a:prstGeom prst="rect">
            <a:avLst/>
          </a:prstGeom>
          <a:solidFill>
            <a:schemeClr val="accent5"/>
          </a:solidFill>
          <a:ln>
            <a:solidFill>
              <a:srgbClr val="002060"/>
            </a:solidFill>
          </a:ln>
        </p:spPr>
        <p:txBody>
          <a:bodyPr wrap="square" rtlCol="0">
            <a:spAutoFit/>
          </a:bodyPr>
          <a:lstStyle/>
          <a:p>
            <a:r>
              <a:rPr lang="en" altLang="ja-JP" sz="1600" b="1" u="sng" dirty="0">
                <a:latin typeface="Arial" panose="020B0604020202020204" pitchFamily="34" charset="0"/>
                <a:cs typeface="Arial" panose="020B0604020202020204" pitchFamily="34" charset="0"/>
              </a:rPr>
              <a:t>LBE bath</a:t>
            </a:r>
          </a:p>
          <a:p>
            <a:pPr marL="285750" indent="-285750">
              <a:buFont typeface="Arial" panose="020B0604020202020204" pitchFamily="34" charset="0"/>
              <a:buChar char="•"/>
            </a:pPr>
            <a:r>
              <a:rPr lang="en" altLang="ja-JP" sz="1600" dirty="0">
                <a:latin typeface="Arial" panose="020B0604020202020204" pitchFamily="34" charset="0"/>
                <a:cs typeface="Arial" panose="020B0604020202020204" pitchFamily="34" charset="0"/>
              </a:rPr>
              <a:t>No lagging material</a:t>
            </a:r>
          </a:p>
          <a:p>
            <a:pPr marL="285750" indent="-285750">
              <a:buFont typeface="Arial" panose="020B0604020202020204" pitchFamily="34" charset="0"/>
              <a:buChar char="•"/>
            </a:pPr>
            <a:r>
              <a:rPr lang="en" altLang="ja-JP" sz="1600" dirty="0">
                <a:latin typeface="Arial" panose="020B0604020202020204" pitchFamily="34" charset="0"/>
                <a:cs typeface="Arial" panose="020B0604020202020204" pitchFamily="34" charset="0"/>
              </a:rPr>
              <a:t>Coating</a:t>
            </a:r>
          </a:p>
        </p:txBody>
      </p:sp>
      <p:grpSp>
        <p:nvGrpSpPr>
          <p:cNvPr id="4" name="グループ化 3">
            <a:extLst>
              <a:ext uri="{FF2B5EF4-FFF2-40B4-BE49-F238E27FC236}">
                <a16:creationId xmlns:a16="http://schemas.microsoft.com/office/drawing/2014/main" id="{104F4388-DFEE-C17F-C3FE-F2AF3D2D7B36}"/>
              </a:ext>
            </a:extLst>
          </p:cNvPr>
          <p:cNvGrpSpPr/>
          <p:nvPr/>
        </p:nvGrpSpPr>
        <p:grpSpPr>
          <a:xfrm>
            <a:off x="4920806" y="3155509"/>
            <a:ext cx="4814914" cy="2867574"/>
            <a:chOff x="5306566" y="3146048"/>
            <a:chExt cx="4430918" cy="2638881"/>
          </a:xfrm>
        </p:grpSpPr>
        <p:sp>
          <p:nvSpPr>
            <p:cNvPr id="5" name="正方形/長方形 4">
              <a:extLst>
                <a:ext uri="{FF2B5EF4-FFF2-40B4-BE49-F238E27FC236}">
                  <a16:creationId xmlns:a16="http://schemas.microsoft.com/office/drawing/2014/main" id="{94885745-BA2F-60A4-0F0A-03DB87BAC880}"/>
                </a:ext>
              </a:extLst>
            </p:cNvPr>
            <p:cNvSpPr/>
            <p:nvPr/>
          </p:nvSpPr>
          <p:spPr>
            <a:xfrm>
              <a:off x="5630977" y="4100511"/>
              <a:ext cx="3716118" cy="14790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6" name="直線コネクタ 5">
              <a:extLst>
                <a:ext uri="{FF2B5EF4-FFF2-40B4-BE49-F238E27FC236}">
                  <a16:creationId xmlns:a16="http://schemas.microsoft.com/office/drawing/2014/main" id="{FAAEF3C9-B17B-AA0F-533F-9D202E734237}"/>
                </a:ext>
              </a:extLst>
            </p:cNvPr>
            <p:cNvCxnSpPr>
              <a:cxnSpLocks/>
            </p:cNvCxnSpPr>
            <p:nvPr/>
          </p:nvCxnSpPr>
          <p:spPr>
            <a:xfrm flipV="1">
              <a:off x="6998527" y="5155393"/>
              <a:ext cx="0" cy="376848"/>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470652B-D324-1C44-5D78-39B438FCCB3F}"/>
                </a:ext>
              </a:extLst>
            </p:cNvPr>
            <p:cNvSpPr txBox="1"/>
            <p:nvPr/>
          </p:nvSpPr>
          <p:spPr>
            <a:xfrm>
              <a:off x="6132795" y="3173991"/>
              <a:ext cx="1495922"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Level gauges(H&amp;L)</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cxnSp>
          <p:nvCxnSpPr>
            <p:cNvPr id="9" name="直線コネクタ 8">
              <a:extLst>
                <a:ext uri="{FF2B5EF4-FFF2-40B4-BE49-F238E27FC236}">
                  <a16:creationId xmlns:a16="http://schemas.microsoft.com/office/drawing/2014/main" id="{82B1A7F3-FF55-0E1F-3F84-8EB6C8E8D93F}"/>
                </a:ext>
              </a:extLst>
            </p:cNvPr>
            <p:cNvCxnSpPr>
              <a:stCxn id="5" idx="1"/>
              <a:endCxn id="5" idx="3"/>
            </p:cNvCxnSpPr>
            <p:nvPr/>
          </p:nvCxnSpPr>
          <p:spPr>
            <a:xfrm>
              <a:off x="5630977" y="4174465"/>
              <a:ext cx="371611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FC62F7B-D99B-5236-83C1-132C43D7B6F8}"/>
                </a:ext>
              </a:extLst>
            </p:cNvPr>
            <p:cNvSpPr txBox="1"/>
            <p:nvPr/>
          </p:nvSpPr>
          <p:spPr>
            <a:xfrm>
              <a:off x="6068073" y="3787941"/>
              <a:ext cx="593432"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Cover</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DBCFF0DB-30A3-7939-F8AB-9C467EF960CC}"/>
                </a:ext>
              </a:extLst>
            </p:cNvPr>
            <p:cNvSpPr txBox="1"/>
            <p:nvPr/>
          </p:nvSpPr>
          <p:spPr>
            <a:xfrm>
              <a:off x="9084741" y="3769539"/>
              <a:ext cx="652743"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Flange</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cxnSp>
          <p:nvCxnSpPr>
            <p:cNvPr id="12" name="直線コネクタ 11">
              <a:extLst>
                <a:ext uri="{FF2B5EF4-FFF2-40B4-BE49-F238E27FC236}">
                  <a16:creationId xmlns:a16="http://schemas.microsoft.com/office/drawing/2014/main" id="{6E1B7243-D260-7871-04FF-FA2F96AF369E}"/>
                </a:ext>
              </a:extLst>
            </p:cNvPr>
            <p:cNvCxnSpPr>
              <a:cxnSpLocks/>
            </p:cNvCxnSpPr>
            <p:nvPr/>
          </p:nvCxnSpPr>
          <p:spPr>
            <a:xfrm>
              <a:off x="9003412" y="4243063"/>
              <a:ext cx="0" cy="1112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76077F9-33ED-D56A-B1B9-9D8FB9DF612E}"/>
                </a:ext>
              </a:extLst>
            </p:cNvPr>
            <p:cNvCxnSpPr>
              <a:cxnSpLocks/>
            </p:cNvCxnSpPr>
            <p:nvPr/>
          </p:nvCxnSpPr>
          <p:spPr>
            <a:xfrm>
              <a:off x="5948382" y="4243063"/>
              <a:ext cx="0" cy="11164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D503900F-5BEC-EC7B-3DD3-59575687CA41}"/>
                </a:ext>
              </a:extLst>
            </p:cNvPr>
            <p:cNvSpPr/>
            <p:nvPr/>
          </p:nvSpPr>
          <p:spPr>
            <a:xfrm>
              <a:off x="6520446" y="4668240"/>
              <a:ext cx="1894906" cy="476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5" name="直線コネクタ 14">
              <a:extLst>
                <a:ext uri="{FF2B5EF4-FFF2-40B4-BE49-F238E27FC236}">
                  <a16:creationId xmlns:a16="http://schemas.microsoft.com/office/drawing/2014/main" id="{D1EA7B1E-BCE5-7818-73DA-9AC8CEA058EC}"/>
                </a:ext>
              </a:extLst>
            </p:cNvPr>
            <p:cNvCxnSpPr/>
            <p:nvPr/>
          </p:nvCxnSpPr>
          <p:spPr>
            <a:xfrm>
              <a:off x="6520446" y="4348741"/>
              <a:ext cx="0" cy="787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173475D-4212-3335-4CFD-F486DE6F001A}"/>
                </a:ext>
              </a:extLst>
            </p:cNvPr>
            <p:cNvCxnSpPr/>
            <p:nvPr/>
          </p:nvCxnSpPr>
          <p:spPr>
            <a:xfrm>
              <a:off x="8419695" y="4348741"/>
              <a:ext cx="0" cy="787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E68552E-AC6E-2C7A-1A2A-FA2DAE749C9B}"/>
                </a:ext>
              </a:extLst>
            </p:cNvPr>
            <p:cNvCxnSpPr>
              <a:cxnSpLocks/>
            </p:cNvCxnSpPr>
            <p:nvPr/>
          </p:nvCxnSpPr>
          <p:spPr>
            <a:xfrm flipH="1">
              <a:off x="6519883" y="5155393"/>
              <a:ext cx="19278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C373D168-AC87-813C-5AED-0F9A549ED2EC}"/>
                </a:ext>
              </a:extLst>
            </p:cNvPr>
            <p:cNvCxnSpPr>
              <a:cxnSpLocks/>
            </p:cNvCxnSpPr>
            <p:nvPr/>
          </p:nvCxnSpPr>
          <p:spPr>
            <a:xfrm flipH="1">
              <a:off x="5948382" y="5348132"/>
              <a:ext cx="30550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908E152-DA95-35D5-2066-046EC7DAF5F0}"/>
                </a:ext>
              </a:extLst>
            </p:cNvPr>
            <p:cNvCxnSpPr>
              <a:cxnSpLocks/>
            </p:cNvCxnSpPr>
            <p:nvPr/>
          </p:nvCxnSpPr>
          <p:spPr>
            <a:xfrm flipV="1">
              <a:off x="8132547" y="3411221"/>
              <a:ext cx="0" cy="166368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4BE61125-6AC6-F716-0EB6-7FE860D20F16}"/>
                </a:ext>
              </a:extLst>
            </p:cNvPr>
            <p:cNvSpPr txBox="1"/>
            <p:nvPr/>
          </p:nvSpPr>
          <p:spPr>
            <a:xfrm>
              <a:off x="9113985" y="4530803"/>
              <a:ext cx="592133" cy="276999"/>
            </a:xfrm>
            <a:prstGeom prst="rect">
              <a:avLst/>
            </a:prstGeom>
            <a:noFill/>
          </p:spPr>
          <p:txBody>
            <a:bodyPr wrap="square" rtlCol="0">
              <a:spAutoFit/>
            </a:bodyPr>
            <a:lstStyle/>
            <a:p>
              <a:r>
                <a:rPr lang="en-US" altLang="ja-JP" sz="1200" dirty="0">
                  <a:latin typeface="Arial" panose="020B0604020202020204" pitchFamily="34" charset="0"/>
                  <a:ea typeface="MS PGothic" panose="020B0600070205080204" pitchFamily="34" charset="-128"/>
                  <a:cs typeface="Arial" panose="020B0604020202020204" pitchFamily="34" charset="0"/>
                </a:rPr>
                <a:t>Rod</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29" name="正方形/長方形 28">
              <a:extLst>
                <a:ext uri="{FF2B5EF4-FFF2-40B4-BE49-F238E27FC236}">
                  <a16:creationId xmlns:a16="http://schemas.microsoft.com/office/drawing/2014/main" id="{A8844BF5-086B-6152-9A7F-A6042BD96E0F}"/>
                </a:ext>
              </a:extLst>
            </p:cNvPr>
            <p:cNvSpPr/>
            <p:nvPr/>
          </p:nvSpPr>
          <p:spPr>
            <a:xfrm>
              <a:off x="7083254" y="4760213"/>
              <a:ext cx="182484" cy="205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正方形/長方形 29">
              <a:extLst>
                <a:ext uri="{FF2B5EF4-FFF2-40B4-BE49-F238E27FC236}">
                  <a16:creationId xmlns:a16="http://schemas.microsoft.com/office/drawing/2014/main" id="{7CB3273D-0A8A-2FE2-C7F2-E7DC4297C29E}"/>
                </a:ext>
              </a:extLst>
            </p:cNvPr>
            <p:cNvSpPr/>
            <p:nvPr/>
          </p:nvSpPr>
          <p:spPr>
            <a:xfrm>
              <a:off x="7648253" y="4773922"/>
              <a:ext cx="182484" cy="205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正方形/長方形 30">
              <a:extLst>
                <a:ext uri="{FF2B5EF4-FFF2-40B4-BE49-F238E27FC236}">
                  <a16:creationId xmlns:a16="http://schemas.microsoft.com/office/drawing/2014/main" id="{536EEBA7-232F-1C27-91AB-68372C503EC5}"/>
                </a:ext>
              </a:extLst>
            </p:cNvPr>
            <p:cNvSpPr/>
            <p:nvPr/>
          </p:nvSpPr>
          <p:spPr>
            <a:xfrm>
              <a:off x="7264704" y="4828866"/>
              <a:ext cx="175308" cy="1442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正方形/長方形 31">
              <a:extLst>
                <a:ext uri="{FF2B5EF4-FFF2-40B4-BE49-F238E27FC236}">
                  <a16:creationId xmlns:a16="http://schemas.microsoft.com/office/drawing/2014/main" id="{0E5F5693-5604-31CC-41E0-A4ADF63CA6F2}"/>
                </a:ext>
              </a:extLst>
            </p:cNvPr>
            <p:cNvSpPr/>
            <p:nvPr/>
          </p:nvSpPr>
          <p:spPr>
            <a:xfrm>
              <a:off x="7470470" y="4835227"/>
              <a:ext cx="175308" cy="1439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正方形/長方形 32">
              <a:extLst>
                <a:ext uri="{FF2B5EF4-FFF2-40B4-BE49-F238E27FC236}">
                  <a16:creationId xmlns:a16="http://schemas.microsoft.com/office/drawing/2014/main" id="{387A21EE-1B93-B98D-FA64-A4A4433B332F}"/>
                </a:ext>
              </a:extLst>
            </p:cNvPr>
            <p:cNvSpPr/>
            <p:nvPr/>
          </p:nvSpPr>
          <p:spPr>
            <a:xfrm>
              <a:off x="5400266" y="4827609"/>
              <a:ext cx="1692157" cy="1473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正方形/長方形 33">
              <a:extLst>
                <a:ext uri="{FF2B5EF4-FFF2-40B4-BE49-F238E27FC236}">
                  <a16:creationId xmlns:a16="http://schemas.microsoft.com/office/drawing/2014/main" id="{2AF55991-0583-8CB8-69AA-629BCB3A093B}"/>
                </a:ext>
              </a:extLst>
            </p:cNvPr>
            <p:cNvSpPr/>
            <p:nvPr/>
          </p:nvSpPr>
          <p:spPr>
            <a:xfrm>
              <a:off x="7834309" y="4835227"/>
              <a:ext cx="1791491" cy="1305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正方形/長方形 34">
              <a:extLst>
                <a:ext uri="{FF2B5EF4-FFF2-40B4-BE49-F238E27FC236}">
                  <a16:creationId xmlns:a16="http://schemas.microsoft.com/office/drawing/2014/main" id="{35B22DC0-9DE3-A180-A77A-A94F6157D094}"/>
                </a:ext>
              </a:extLst>
            </p:cNvPr>
            <p:cNvSpPr/>
            <p:nvPr/>
          </p:nvSpPr>
          <p:spPr>
            <a:xfrm>
              <a:off x="6440155" y="4785649"/>
              <a:ext cx="58484" cy="218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正方形/長方形 35">
              <a:extLst>
                <a:ext uri="{FF2B5EF4-FFF2-40B4-BE49-F238E27FC236}">
                  <a16:creationId xmlns:a16="http://schemas.microsoft.com/office/drawing/2014/main" id="{68DA312C-804A-5B39-B070-1DB3DBEF5CDE}"/>
                </a:ext>
              </a:extLst>
            </p:cNvPr>
            <p:cNvSpPr/>
            <p:nvPr/>
          </p:nvSpPr>
          <p:spPr>
            <a:xfrm>
              <a:off x="8447724" y="4780441"/>
              <a:ext cx="58484" cy="218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7" name="グループ化 36">
              <a:extLst>
                <a:ext uri="{FF2B5EF4-FFF2-40B4-BE49-F238E27FC236}">
                  <a16:creationId xmlns:a16="http://schemas.microsoft.com/office/drawing/2014/main" id="{3FCB1833-1D9D-0CFC-3FB7-9230B4AA16A4}"/>
                </a:ext>
              </a:extLst>
            </p:cNvPr>
            <p:cNvGrpSpPr/>
            <p:nvPr/>
          </p:nvGrpSpPr>
          <p:grpSpPr>
            <a:xfrm>
              <a:off x="6541797" y="4788002"/>
              <a:ext cx="315137" cy="211414"/>
              <a:chOff x="6050162" y="4073506"/>
              <a:chExt cx="264277" cy="264339"/>
            </a:xfrm>
          </p:grpSpPr>
          <p:sp>
            <p:nvSpPr>
              <p:cNvPr id="16400" name="台形 16399">
                <a:extLst>
                  <a:ext uri="{FF2B5EF4-FFF2-40B4-BE49-F238E27FC236}">
                    <a16:creationId xmlns:a16="http://schemas.microsoft.com/office/drawing/2014/main" id="{90DD95A0-CA44-4E15-A138-BAC111894033}"/>
                  </a:ext>
                </a:extLst>
              </p:cNvPr>
              <p:cNvSpPr/>
              <p:nvPr/>
            </p:nvSpPr>
            <p:spPr>
              <a:xfrm rot="5400000">
                <a:off x="6051205" y="4072463"/>
                <a:ext cx="262192" cy="264277"/>
              </a:xfrm>
              <a:prstGeom prst="trapezoid">
                <a:avLst>
                  <a:gd name="adj" fmla="val 153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6401" name="直線コネクタ 16400">
                <a:extLst>
                  <a:ext uri="{FF2B5EF4-FFF2-40B4-BE49-F238E27FC236}">
                    <a16:creationId xmlns:a16="http://schemas.microsoft.com/office/drawing/2014/main" id="{2E0C14B6-E8E1-6B1A-BBC9-844543E75D4D}"/>
                  </a:ext>
                </a:extLst>
              </p:cNvPr>
              <p:cNvCxnSpPr>
                <a:cxnSpLocks/>
              </p:cNvCxnSpPr>
              <p:nvPr/>
            </p:nvCxnSpPr>
            <p:spPr>
              <a:xfrm flipV="1">
                <a:off x="6122608" y="4092390"/>
                <a:ext cx="0" cy="224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2" name="直線コネクタ 16401">
                <a:extLst>
                  <a:ext uri="{FF2B5EF4-FFF2-40B4-BE49-F238E27FC236}">
                    <a16:creationId xmlns:a16="http://schemas.microsoft.com/office/drawing/2014/main" id="{75434F3A-97C7-D190-E21E-BFEC35096551}"/>
                  </a:ext>
                </a:extLst>
              </p:cNvPr>
              <p:cNvCxnSpPr>
                <a:cxnSpLocks/>
              </p:cNvCxnSpPr>
              <p:nvPr/>
            </p:nvCxnSpPr>
            <p:spPr>
              <a:xfrm flipV="1">
                <a:off x="6086414" y="4085845"/>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3" name="直線コネクタ 16402">
                <a:extLst>
                  <a:ext uri="{FF2B5EF4-FFF2-40B4-BE49-F238E27FC236}">
                    <a16:creationId xmlns:a16="http://schemas.microsoft.com/office/drawing/2014/main" id="{D62D6A78-33DF-0932-479C-5E2102747106}"/>
                  </a:ext>
                </a:extLst>
              </p:cNvPr>
              <p:cNvCxnSpPr>
                <a:cxnSpLocks/>
              </p:cNvCxnSpPr>
              <p:nvPr/>
            </p:nvCxnSpPr>
            <p:spPr>
              <a:xfrm flipV="1">
                <a:off x="6163248" y="410161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4" name="直線コネクタ 16403">
                <a:extLst>
                  <a:ext uri="{FF2B5EF4-FFF2-40B4-BE49-F238E27FC236}">
                    <a16:creationId xmlns:a16="http://schemas.microsoft.com/office/drawing/2014/main" id="{AC2F5EA0-184E-FA7C-AFE4-F4EEEE985AF0}"/>
                  </a:ext>
                </a:extLst>
              </p:cNvPr>
              <p:cNvCxnSpPr>
                <a:cxnSpLocks/>
              </p:cNvCxnSpPr>
              <p:nvPr/>
            </p:nvCxnSpPr>
            <p:spPr>
              <a:xfrm flipV="1">
                <a:off x="6238814" y="4103062"/>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5" name="直線コネクタ 16404">
                <a:extLst>
                  <a:ext uri="{FF2B5EF4-FFF2-40B4-BE49-F238E27FC236}">
                    <a16:creationId xmlns:a16="http://schemas.microsoft.com/office/drawing/2014/main" id="{6F2B8AD4-19F3-D334-B180-1602DD8BAA84}"/>
                  </a:ext>
                </a:extLst>
              </p:cNvPr>
              <p:cNvCxnSpPr>
                <a:cxnSpLocks/>
              </p:cNvCxnSpPr>
              <p:nvPr/>
            </p:nvCxnSpPr>
            <p:spPr>
              <a:xfrm flipV="1">
                <a:off x="6203888" y="409653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06" name="直線コネクタ 16405">
                <a:extLst>
                  <a:ext uri="{FF2B5EF4-FFF2-40B4-BE49-F238E27FC236}">
                    <a16:creationId xmlns:a16="http://schemas.microsoft.com/office/drawing/2014/main" id="{7536C4DD-69E2-C0D1-649F-DD1205500DF6}"/>
                  </a:ext>
                </a:extLst>
              </p:cNvPr>
              <p:cNvCxnSpPr>
                <a:cxnSpLocks/>
              </p:cNvCxnSpPr>
              <p:nvPr/>
            </p:nvCxnSpPr>
            <p:spPr>
              <a:xfrm flipV="1">
                <a:off x="6278880" y="4109538"/>
                <a:ext cx="0" cy="18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035A62B-9B4B-1DF7-F74C-8C27B9F2A12E}"/>
                </a:ext>
              </a:extLst>
            </p:cNvPr>
            <p:cNvGrpSpPr/>
            <p:nvPr/>
          </p:nvGrpSpPr>
          <p:grpSpPr>
            <a:xfrm rot="10800000">
              <a:off x="8092727" y="4783258"/>
              <a:ext cx="295951" cy="211414"/>
              <a:chOff x="6050162" y="4073506"/>
              <a:chExt cx="264277" cy="264339"/>
            </a:xfrm>
          </p:grpSpPr>
          <p:sp>
            <p:nvSpPr>
              <p:cNvPr id="16393" name="台形 16392">
                <a:extLst>
                  <a:ext uri="{FF2B5EF4-FFF2-40B4-BE49-F238E27FC236}">
                    <a16:creationId xmlns:a16="http://schemas.microsoft.com/office/drawing/2014/main" id="{E538EC0F-4AE0-AC2C-0564-68F88F581972}"/>
                  </a:ext>
                </a:extLst>
              </p:cNvPr>
              <p:cNvSpPr/>
              <p:nvPr/>
            </p:nvSpPr>
            <p:spPr>
              <a:xfrm rot="5400000">
                <a:off x="6051205" y="4072463"/>
                <a:ext cx="262192" cy="264277"/>
              </a:xfrm>
              <a:prstGeom prst="trapezoid">
                <a:avLst>
                  <a:gd name="adj" fmla="val 153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6394" name="直線コネクタ 16393">
                <a:extLst>
                  <a:ext uri="{FF2B5EF4-FFF2-40B4-BE49-F238E27FC236}">
                    <a16:creationId xmlns:a16="http://schemas.microsoft.com/office/drawing/2014/main" id="{7BC745C6-51A9-ECAD-A638-442E83AC9396}"/>
                  </a:ext>
                </a:extLst>
              </p:cNvPr>
              <p:cNvCxnSpPr>
                <a:cxnSpLocks/>
              </p:cNvCxnSpPr>
              <p:nvPr/>
            </p:nvCxnSpPr>
            <p:spPr>
              <a:xfrm flipV="1">
                <a:off x="6122608" y="4092390"/>
                <a:ext cx="0" cy="224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5" name="直線コネクタ 16394">
                <a:extLst>
                  <a:ext uri="{FF2B5EF4-FFF2-40B4-BE49-F238E27FC236}">
                    <a16:creationId xmlns:a16="http://schemas.microsoft.com/office/drawing/2014/main" id="{21CA85D5-43C1-E706-3516-E9BF14EEF6EF}"/>
                  </a:ext>
                </a:extLst>
              </p:cNvPr>
              <p:cNvCxnSpPr>
                <a:cxnSpLocks/>
              </p:cNvCxnSpPr>
              <p:nvPr/>
            </p:nvCxnSpPr>
            <p:spPr>
              <a:xfrm flipV="1">
                <a:off x="6086414" y="4085845"/>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6" name="直線コネクタ 16395">
                <a:extLst>
                  <a:ext uri="{FF2B5EF4-FFF2-40B4-BE49-F238E27FC236}">
                    <a16:creationId xmlns:a16="http://schemas.microsoft.com/office/drawing/2014/main" id="{0FEDE9BD-6E04-39AD-1CEA-F63237A853D3}"/>
                  </a:ext>
                </a:extLst>
              </p:cNvPr>
              <p:cNvCxnSpPr>
                <a:cxnSpLocks/>
              </p:cNvCxnSpPr>
              <p:nvPr/>
            </p:nvCxnSpPr>
            <p:spPr>
              <a:xfrm flipV="1">
                <a:off x="6163248" y="410161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7" name="直線コネクタ 16396">
                <a:extLst>
                  <a:ext uri="{FF2B5EF4-FFF2-40B4-BE49-F238E27FC236}">
                    <a16:creationId xmlns:a16="http://schemas.microsoft.com/office/drawing/2014/main" id="{4F774D41-DEA4-9AB7-9774-99BF5FC97132}"/>
                  </a:ext>
                </a:extLst>
              </p:cNvPr>
              <p:cNvCxnSpPr>
                <a:cxnSpLocks/>
              </p:cNvCxnSpPr>
              <p:nvPr/>
            </p:nvCxnSpPr>
            <p:spPr>
              <a:xfrm flipV="1">
                <a:off x="6238814" y="4103062"/>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8" name="直線コネクタ 16397">
                <a:extLst>
                  <a:ext uri="{FF2B5EF4-FFF2-40B4-BE49-F238E27FC236}">
                    <a16:creationId xmlns:a16="http://schemas.microsoft.com/office/drawing/2014/main" id="{93A1B083-48B6-965C-1F50-C84131CBD249}"/>
                  </a:ext>
                </a:extLst>
              </p:cNvPr>
              <p:cNvCxnSpPr>
                <a:cxnSpLocks/>
              </p:cNvCxnSpPr>
              <p:nvPr/>
            </p:nvCxnSpPr>
            <p:spPr>
              <a:xfrm flipV="1">
                <a:off x="6203888" y="409653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9" name="直線コネクタ 16398">
                <a:extLst>
                  <a:ext uri="{FF2B5EF4-FFF2-40B4-BE49-F238E27FC236}">
                    <a16:creationId xmlns:a16="http://schemas.microsoft.com/office/drawing/2014/main" id="{00F2C2F8-9181-96E0-1A0C-B69CA4305432}"/>
                  </a:ext>
                </a:extLst>
              </p:cNvPr>
              <p:cNvCxnSpPr>
                <a:cxnSpLocks/>
              </p:cNvCxnSpPr>
              <p:nvPr/>
            </p:nvCxnSpPr>
            <p:spPr>
              <a:xfrm flipV="1">
                <a:off x="6278880" y="4109538"/>
                <a:ext cx="0" cy="18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正方形/長方形 38">
              <a:extLst>
                <a:ext uri="{FF2B5EF4-FFF2-40B4-BE49-F238E27FC236}">
                  <a16:creationId xmlns:a16="http://schemas.microsoft.com/office/drawing/2014/main" id="{EF7A0ED7-9B1B-CB63-3B52-F415018020BC}"/>
                </a:ext>
              </a:extLst>
            </p:cNvPr>
            <p:cNvSpPr/>
            <p:nvPr/>
          </p:nvSpPr>
          <p:spPr>
            <a:xfrm>
              <a:off x="5973320" y="4795054"/>
              <a:ext cx="58484" cy="218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0" name="グループ化 39">
              <a:extLst>
                <a:ext uri="{FF2B5EF4-FFF2-40B4-BE49-F238E27FC236}">
                  <a16:creationId xmlns:a16="http://schemas.microsoft.com/office/drawing/2014/main" id="{6F4394B8-929C-B8B3-A5A9-FA45B4C66D21}"/>
                </a:ext>
              </a:extLst>
            </p:cNvPr>
            <p:cNvGrpSpPr/>
            <p:nvPr/>
          </p:nvGrpSpPr>
          <p:grpSpPr>
            <a:xfrm rot="10800000">
              <a:off x="5618322" y="4797871"/>
              <a:ext cx="295951" cy="211414"/>
              <a:chOff x="6050162" y="4073506"/>
              <a:chExt cx="264277" cy="264339"/>
            </a:xfrm>
          </p:grpSpPr>
          <p:sp>
            <p:nvSpPr>
              <p:cNvPr id="62" name="台形 61">
                <a:extLst>
                  <a:ext uri="{FF2B5EF4-FFF2-40B4-BE49-F238E27FC236}">
                    <a16:creationId xmlns:a16="http://schemas.microsoft.com/office/drawing/2014/main" id="{6F392C42-E6EA-02DB-5D98-4553BFC17A72}"/>
                  </a:ext>
                </a:extLst>
              </p:cNvPr>
              <p:cNvSpPr/>
              <p:nvPr/>
            </p:nvSpPr>
            <p:spPr>
              <a:xfrm rot="5400000">
                <a:off x="6051205" y="4072463"/>
                <a:ext cx="262192" cy="264277"/>
              </a:xfrm>
              <a:prstGeom prst="trapezoid">
                <a:avLst>
                  <a:gd name="adj" fmla="val 153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63" name="直線コネクタ 62">
                <a:extLst>
                  <a:ext uri="{FF2B5EF4-FFF2-40B4-BE49-F238E27FC236}">
                    <a16:creationId xmlns:a16="http://schemas.microsoft.com/office/drawing/2014/main" id="{4F1C177C-2E0A-D8C0-D9AC-F8144EA7E64B}"/>
                  </a:ext>
                </a:extLst>
              </p:cNvPr>
              <p:cNvCxnSpPr>
                <a:cxnSpLocks/>
              </p:cNvCxnSpPr>
              <p:nvPr/>
            </p:nvCxnSpPr>
            <p:spPr>
              <a:xfrm flipV="1">
                <a:off x="6122608" y="4092390"/>
                <a:ext cx="0" cy="224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84" name="直線コネクタ 16383">
                <a:extLst>
                  <a:ext uri="{FF2B5EF4-FFF2-40B4-BE49-F238E27FC236}">
                    <a16:creationId xmlns:a16="http://schemas.microsoft.com/office/drawing/2014/main" id="{7A98AF44-3A6E-0A3C-A156-D2FB7B84A7DF}"/>
                  </a:ext>
                </a:extLst>
              </p:cNvPr>
              <p:cNvCxnSpPr>
                <a:cxnSpLocks/>
              </p:cNvCxnSpPr>
              <p:nvPr/>
            </p:nvCxnSpPr>
            <p:spPr>
              <a:xfrm flipV="1">
                <a:off x="6086414" y="4085845"/>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88" name="直線コネクタ 16387">
                <a:extLst>
                  <a:ext uri="{FF2B5EF4-FFF2-40B4-BE49-F238E27FC236}">
                    <a16:creationId xmlns:a16="http://schemas.microsoft.com/office/drawing/2014/main" id="{15A45DBE-8A57-894B-8BAF-45C5B5ED46FC}"/>
                  </a:ext>
                </a:extLst>
              </p:cNvPr>
              <p:cNvCxnSpPr>
                <a:cxnSpLocks/>
              </p:cNvCxnSpPr>
              <p:nvPr/>
            </p:nvCxnSpPr>
            <p:spPr>
              <a:xfrm flipV="1">
                <a:off x="6163248" y="410161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89" name="直線コネクタ 16388">
                <a:extLst>
                  <a:ext uri="{FF2B5EF4-FFF2-40B4-BE49-F238E27FC236}">
                    <a16:creationId xmlns:a16="http://schemas.microsoft.com/office/drawing/2014/main" id="{1A714E9F-F01B-66FC-29BA-4B0EDAB7E463}"/>
                  </a:ext>
                </a:extLst>
              </p:cNvPr>
              <p:cNvCxnSpPr>
                <a:cxnSpLocks/>
              </p:cNvCxnSpPr>
              <p:nvPr/>
            </p:nvCxnSpPr>
            <p:spPr>
              <a:xfrm flipV="1">
                <a:off x="6238814" y="4103062"/>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1" name="直線コネクタ 16390">
                <a:extLst>
                  <a:ext uri="{FF2B5EF4-FFF2-40B4-BE49-F238E27FC236}">
                    <a16:creationId xmlns:a16="http://schemas.microsoft.com/office/drawing/2014/main" id="{70DC3B8E-87E0-48BC-0225-BE250B660409}"/>
                  </a:ext>
                </a:extLst>
              </p:cNvPr>
              <p:cNvCxnSpPr>
                <a:cxnSpLocks/>
              </p:cNvCxnSpPr>
              <p:nvPr/>
            </p:nvCxnSpPr>
            <p:spPr>
              <a:xfrm flipV="1">
                <a:off x="6203888" y="409653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92" name="直線コネクタ 16391">
                <a:extLst>
                  <a:ext uri="{FF2B5EF4-FFF2-40B4-BE49-F238E27FC236}">
                    <a16:creationId xmlns:a16="http://schemas.microsoft.com/office/drawing/2014/main" id="{366844FD-1342-19ED-1715-07B48DAD153D}"/>
                  </a:ext>
                </a:extLst>
              </p:cNvPr>
              <p:cNvCxnSpPr>
                <a:cxnSpLocks/>
              </p:cNvCxnSpPr>
              <p:nvPr/>
            </p:nvCxnSpPr>
            <p:spPr>
              <a:xfrm flipV="1">
                <a:off x="6278880" y="4109538"/>
                <a:ext cx="0" cy="18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正方形/長方形 40">
              <a:extLst>
                <a:ext uri="{FF2B5EF4-FFF2-40B4-BE49-F238E27FC236}">
                  <a16:creationId xmlns:a16="http://schemas.microsoft.com/office/drawing/2014/main" id="{F4B6AEDF-AFF9-86C7-C6A7-EEC6E9C88139}"/>
                </a:ext>
              </a:extLst>
            </p:cNvPr>
            <p:cNvSpPr/>
            <p:nvPr/>
          </p:nvSpPr>
          <p:spPr>
            <a:xfrm>
              <a:off x="8922482" y="4793692"/>
              <a:ext cx="58484" cy="218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2" name="グループ化 41">
              <a:extLst>
                <a:ext uri="{FF2B5EF4-FFF2-40B4-BE49-F238E27FC236}">
                  <a16:creationId xmlns:a16="http://schemas.microsoft.com/office/drawing/2014/main" id="{F59FB507-9E44-81DA-635F-1D1699344CFE}"/>
                </a:ext>
              </a:extLst>
            </p:cNvPr>
            <p:cNvGrpSpPr/>
            <p:nvPr/>
          </p:nvGrpSpPr>
          <p:grpSpPr>
            <a:xfrm>
              <a:off x="9024124" y="4796045"/>
              <a:ext cx="315137" cy="211414"/>
              <a:chOff x="6050162" y="4073506"/>
              <a:chExt cx="264277" cy="264339"/>
            </a:xfrm>
          </p:grpSpPr>
          <p:sp>
            <p:nvSpPr>
              <p:cNvPr id="55" name="台形 54">
                <a:extLst>
                  <a:ext uri="{FF2B5EF4-FFF2-40B4-BE49-F238E27FC236}">
                    <a16:creationId xmlns:a16="http://schemas.microsoft.com/office/drawing/2014/main" id="{1BF02327-4A2A-1C3E-0705-55FB0F1EE118}"/>
                  </a:ext>
                </a:extLst>
              </p:cNvPr>
              <p:cNvSpPr/>
              <p:nvPr/>
            </p:nvSpPr>
            <p:spPr>
              <a:xfrm rot="5400000">
                <a:off x="6051205" y="4072463"/>
                <a:ext cx="262192" cy="264277"/>
              </a:xfrm>
              <a:prstGeom prst="trapezoid">
                <a:avLst>
                  <a:gd name="adj" fmla="val 153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56" name="直線コネクタ 55">
                <a:extLst>
                  <a:ext uri="{FF2B5EF4-FFF2-40B4-BE49-F238E27FC236}">
                    <a16:creationId xmlns:a16="http://schemas.microsoft.com/office/drawing/2014/main" id="{FBEEBB45-1ACB-EAF5-D7BE-42AC7124BC48}"/>
                  </a:ext>
                </a:extLst>
              </p:cNvPr>
              <p:cNvCxnSpPr>
                <a:cxnSpLocks/>
              </p:cNvCxnSpPr>
              <p:nvPr/>
            </p:nvCxnSpPr>
            <p:spPr>
              <a:xfrm flipV="1">
                <a:off x="6122608" y="4092390"/>
                <a:ext cx="0" cy="2244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B954FBE-FB75-A27E-7D07-1091FC6A97BE}"/>
                  </a:ext>
                </a:extLst>
              </p:cNvPr>
              <p:cNvCxnSpPr>
                <a:cxnSpLocks/>
              </p:cNvCxnSpPr>
              <p:nvPr/>
            </p:nvCxnSpPr>
            <p:spPr>
              <a:xfrm flipV="1">
                <a:off x="6086414" y="4085845"/>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1B6CC52-2E75-B3C1-FFEB-E00DDFF64B6D}"/>
                  </a:ext>
                </a:extLst>
              </p:cNvPr>
              <p:cNvCxnSpPr>
                <a:cxnSpLocks/>
              </p:cNvCxnSpPr>
              <p:nvPr/>
            </p:nvCxnSpPr>
            <p:spPr>
              <a:xfrm flipV="1">
                <a:off x="6163248" y="410161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650708C-D663-5772-E823-6DF6A8C31597}"/>
                  </a:ext>
                </a:extLst>
              </p:cNvPr>
              <p:cNvCxnSpPr>
                <a:cxnSpLocks/>
              </p:cNvCxnSpPr>
              <p:nvPr/>
            </p:nvCxnSpPr>
            <p:spPr>
              <a:xfrm flipV="1">
                <a:off x="6238814" y="4103062"/>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8F868A1C-464C-A0CD-A9A9-09DF1ECFE6EF}"/>
                  </a:ext>
                </a:extLst>
              </p:cNvPr>
              <p:cNvCxnSpPr>
                <a:cxnSpLocks/>
              </p:cNvCxnSpPr>
              <p:nvPr/>
            </p:nvCxnSpPr>
            <p:spPr>
              <a:xfrm flipV="1">
                <a:off x="6203888" y="4096530"/>
                <a:ext cx="0" cy="21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5D16370-7916-2F9C-B7F0-5A09B6E5D43C}"/>
                  </a:ext>
                </a:extLst>
              </p:cNvPr>
              <p:cNvCxnSpPr>
                <a:cxnSpLocks/>
              </p:cNvCxnSpPr>
              <p:nvPr/>
            </p:nvCxnSpPr>
            <p:spPr>
              <a:xfrm flipV="1">
                <a:off x="6278880" y="4109538"/>
                <a:ext cx="0" cy="18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直線コネクタ 42">
              <a:extLst>
                <a:ext uri="{FF2B5EF4-FFF2-40B4-BE49-F238E27FC236}">
                  <a16:creationId xmlns:a16="http://schemas.microsoft.com/office/drawing/2014/main" id="{E5D3785D-6284-AF2F-6174-B1EE1535C647}"/>
                </a:ext>
              </a:extLst>
            </p:cNvPr>
            <p:cNvCxnSpPr>
              <a:cxnSpLocks/>
              <a:endCxn id="8" idx="2"/>
            </p:cNvCxnSpPr>
            <p:nvPr/>
          </p:nvCxnSpPr>
          <p:spPr>
            <a:xfrm flipV="1">
              <a:off x="6864164" y="3450990"/>
              <a:ext cx="16592" cy="16239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3BD1B84-8C2D-8CD0-1840-59BEE674D8DD}"/>
                </a:ext>
              </a:extLst>
            </p:cNvPr>
            <p:cNvCxnSpPr>
              <a:cxnSpLocks/>
            </p:cNvCxnSpPr>
            <p:nvPr/>
          </p:nvCxnSpPr>
          <p:spPr>
            <a:xfrm flipV="1">
              <a:off x="7007287" y="3433557"/>
              <a:ext cx="0" cy="12828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ACD0575-E946-4CCB-019B-4EA1806B2E90}"/>
                </a:ext>
              </a:extLst>
            </p:cNvPr>
            <p:cNvCxnSpPr>
              <a:cxnSpLocks/>
            </p:cNvCxnSpPr>
            <p:nvPr/>
          </p:nvCxnSpPr>
          <p:spPr>
            <a:xfrm flipV="1">
              <a:off x="7830737" y="3411221"/>
              <a:ext cx="0" cy="16636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9FF9903-291A-D726-A875-7FCE84BA4349}"/>
                </a:ext>
              </a:extLst>
            </p:cNvPr>
            <p:cNvCxnSpPr>
              <a:cxnSpLocks/>
            </p:cNvCxnSpPr>
            <p:nvPr/>
          </p:nvCxnSpPr>
          <p:spPr>
            <a:xfrm>
              <a:off x="5949048" y="3746797"/>
              <a:ext cx="0" cy="353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AFCCAD8-4F30-6619-E7AB-DAAAAAB31D8A}"/>
                </a:ext>
              </a:extLst>
            </p:cNvPr>
            <p:cNvCxnSpPr>
              <a:cxnSpLocks/>
            </p:cNvCxnSpPr>
            <p:nvPr/>
          </p:nvCxnSpPr>
          <p:spPr>
            <a:xfrm>
              <a:off x="9013294" y="3746797"/>
              <a:ext cx="0" cy="353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03032AE-EBD0-88DB-7CC0-6ABEB96DC88D}"/>
                </a:ext>
              </a:extLst>
            </p:cNvPr>
            <p:cNvCxnSpPr>
              <a:cxnSpLocks/>
            </p:cNvCxnSpPr>
            <p:nvPr/>
          </p:nvCxnSpPr>
          <p:spPr>
            <a:xfrm flipH="1">
              <a:off x="5955955" y="3748940"/>
              <a:ext cx="30550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2F5B50B5-C908-EB7E-F6D7-26F855BEC870}"/>
                </a:ext>
              </a:extLst>
            </p:cNvPr>
            <p:cNvSpPr txBox="1"/>
            <p:nvPr/>
          </p:nvSpPr>
          <p:spPr>
            <a:xfrm>
              <a:off x="5306566" y="4502790"/>
              <a:ext cx="592133" cy="276999"/>
            </a:xfrm>
            <a:prstGeom prst="rect">
              <a:avLst/>
            </a:prstGeom>
            <a:noFill/>
          </p:spPr>
          <p:txBody>
            <a:bodyPr wrap="square" rtlCol="0">
              <a:spAutoFit/>
            </a:bodyPr>
            <a:lstStyle/>
            <a:p>
              <a:r>
                <a:rPr lang="en-US" altLang="ja-JP" sz="1200" dirty="0">
                  <a:latin typeface="Arial" panose="020B0604020202020204" pitchFamily="34" charset="0"/>
                  <a:ea typeface="MS PGothic" panose="020B0600070205080204" pitchFamily="34" charset="-128"/>
                  <a:cs typeface="Arial" panose="020B0604020202020204" pitchFamily="34" charset="0"/>
                </a:rPr>
                <a:t>Rod</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A55BE932-9B32-6DE6-C10F-701365E605B0}"/>
                </a:ext>
              </a:extLst>
            </p:cNvPr>
            <p:cNvSpPr txBox="1"/>
            <p:nvPr/>
          </p:nvSpPr>
          <p:spPr>
            <a:xfrm>
              <a:off x="8119330" y="3421825"/>
              <a:ext cx="1242648"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Oxygen Sensor</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51" name="テキスト ボックス 50">
              <a:extLst>
                <a:ext uri="{FF2B5EF4-FFF2-40B4-BE49-F238E27FC236}">
                  <a16:creationId xmlns:a16="http://schemas.microsoft.com/office/drawing/2014/main" id="{823AFE18-BDDB-6820-2E1A-539EAF469A88}"/>
                </a:ext>
              </a:extLst>
            </p:cNvPr>
            <p:cNvSpPr txBox="1"/>
            <p:nvPr/>
          </p:nvSpPr>
          <p:spPr>
            <a:xfrm>
              <a:off x="7635720" y="3146048"/>
              <a:ext cx="459357"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T.C.</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52" name="テキスト ボックス 51">
              <a:extLst>
                <a:ext uri="{FF2B5EF4-FFF2-40B4-BE49-F238E27FC236}">
                  <a16:creationId xmlns:a16="http://schemas.microsoft.com/office/drawing/2014/main" id="{21F27237-D056-3030-A958-D7D3135EA7DE}"/>
                </a:ext>
              </a:extLst>
            </p:cNvPr>
            <p:cNvSpPr txBox="1"/>
            <p:nvPr/>
          </p:nvSpPr>
          <p:spPr>
            <a:xfrm>
              <a:off x="6504589" y="5507930"/>
              <a:ext cx="883575" cy="276999"/>
            </a:xfrm>
            <a:prstGeom prst="rect">
              <a:avLst/>
            </a:prstGeom>
            <a:noFill/>
          </p:spPr>
          <p:txBody>
            <a:bodyPr wrap="none" rtlCol="0">
              <a:spAutoFit/>
            </a:bodyPr>
            <a:lstStyle/>
            <a:p>
              <a:r>
                <a:rPr lang="en" altLang="ja-JP" sz="1200" dirty="0">
                  <a:latin typeface="Arial" panose="020B0604020202020204" pitchFamily="34" charset="0"/>
                  <a:ea typeface="MS PGothic" panose="020B0600070205080204" pitchFamily="34" charset="-128"/>
                  <a:cs typeface="Arial" panose="020B0604020202020204" pitchFamily="34" charset="0"/>
                </a:rPr>
                <a:t>Drain tank</a:t>
              </a:r>
              <a:endParaRPr 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53" name="テキスト ボックス 52">
              <a:extLst>
                <a:ext uri="{FF2B5EF4-FFF2-40B4-BE49-F238E27FC236}">
                  <a16:creationId xmlns:a16="http://schemas.microsoft.com/office/drawing/2014/main" id="{E3064A22-22EA-88B2-2E34-21C63E400A97}"/>
                </a:ext>
              </a:extLst>
            </p:cNvPr>
            <p:cNvSpPr txBox="1"/>
            <p:nvPr/>
          </p:nvSpPr>
          <p:spPr>
            <a:xfrm>
              <a:off x="7499977" y="5456048"/>
              <a:ext cx="1454244"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Jigs and specimen</a:t>
              </a:r>
              <a:endParaRPr kumimoji="1" lang="ja-JP" altLang="en-US" sz="1200">
                <a:latin typeface="Arial" panose="020B0604020202020204" pitchFamily="34" charset="0"/>
                <a:cs typeface="Arial" panose="020B0604020202020204" pitchFamily="34" charset="0"/>
              </a:endParaRPr>
            </a:p>
          </p:txBody>
        </p:sp>
        <p:cxnSp>
          <p:nvCxnSpPr>
            <p:cNvPr id="54" name="直線矢印コネクタ 53">
              <a:extLst>
                <a:ext uri="{FF2B5EF4-FFF2-40B4-BE49-F238E27FC236}">
                  <a16:creationId xmlns:a16="http://schemas.microsoft.com/office/drawing/2014/main" id="{445138A2-74C5-B872-582D-9A383BC866A7}"/>
                </a:ext>
              </a:extLst>
            </p:cNvPr>
            <p:cNvCxnSpPr/>
            <p:nvPr/>
          </p:nvCxnSpPr>
          <p:spPr>
            <a:xfrm flipH="1" flipV="1">
              <a:off x="7467898" y="5036208"/>
              <a:ext cx="177879" cy="4199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390" name="テキスト ボックス 16389">
            <a:extLst>
              <a:ext uri="{FF2B5EF4-FFF2-40B4-BE49-F238E27FC236}">
                <a16:creationId xmlns:a16="http://schemas.microsoft.com/office/drawing/2014/main" id="{4BCD0069-C1FD-BAF3-3695-5CA28DE62D7C}"/>
              </a:ext>
            </a:extLst>
          </p:cNvPr>
          <p:cNvSpPr txBox="1"/>
          <p:nvPr/>
        </p:nvSpPr>
        <p:spPr>
          <a:xfrm>
            <a:off x="563746" y="5915997"/>
            <a:ext cx="8487930" cy="646331"/>
          </a:xfrm>
          <a:prstGeom prst="rect">
            <a:avLst/>
          </a:prstGeom>
          <a:noFill/>
          <a:ln>
            <a:solidFill>
              <a:srgbClr val="F78719"/>
            </a:solidFill>
          </a:ln>
        </p:spPr>
        <p:txBody>
          <a:bodyPr wrap="square" rtlCol="0">
            <a:spAutoFit/>
          </a:bodyPr>
          <a:lstStyle/>
          <a:p>
            <a:pPr marL="285750" indent="-285750">
              <a:buFont typeface="Wingdings" pitchFamily="2" charset="2"/>
              <a:buChar char="ü"/>
            </a:pPr>
            <a:r>
              <a:rPr lang="en" altLang="ja-JP" sz="1800" dirty="0"/>
              <a:t>Specifications for the specimen preparation machines and testing machine are under considering with reference to the experience of STIP and MEGAPIE.</a:t>
            </a:r>
          </a:p>
        </p:txBody>
      </p:sp>
    </p:spTree>
    <p:extLst>
      <p:ext uri="{BB962C8B-B14F-4D97-AF65-F5344CB8AC3E}">
        <p14:creationId xmlns:p14="http://schemas.microsoft.com/office/powerpoint/2010/main" val="255057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6387" name="スライド番号プレースホルダー 6"/>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22</a:t>
            </a:fld>
            <a:endParaRPr lang="en-US" altLang="ja-JP" sz="1200"/>
          </a:p>
        </p:txBody>
      </p:sp>
      <p:sp>
        <p:nvSpPr>
          <p:cNvPr id="16388" name="Rectangle 2"/>
          <p:cNvSpPr>
            <a:spLocks noGrp="1" noChangeArrowheads="1"/>
          </p:cNvSpPr>
          <p:nvPr>
            <p:ph type="title"/>
          </p:nvPr>
        </p:nvSpPr>
        <p:spPr>
          <a:xfrm>
            <a:off x="1164927" y="69522"/>
            <a:ext cx="7200900" cy="477701"/>
          </a:xfrm>
        </p:spPr>
        <p:txBody>
          <a:bodyPr/>
          <a:lstStyle/>
          <a:p>
            <a:r>
              <a:rPr lang="en-US" altLang="ja-JP" sz="2800" b="1" dirty="0">
                <a:solidFill>
                  <a:srgbClr val="000000"/>
                </a:solidFill>
                <a:ea typeface="MS PGothic" panose="020B0600070205080204" pitchFamily="34" charset="-128"/>
                <a:cs typeface="Helvetica"/>
              </a:rPr>
              <a:t>5. Summary</a:t>
            </a:r>
            <a:endParaRPr lang="en-US" altLang="ja-JP" sz="2800" b="1" dirty="0">
              <a:solidFill>
                <a:schemeClr val="tx1"/>
              </a:solidFill>
              <a:cs typeface="Osaka" charset="0"/>
            </a:endParaRPr>
          </a:p>
        </p:txBody>
      </p:sp>
      <p:sp>
        <p:nvSpPr>
          <p:cNvPr id="16389" name="Rectangle 7"/>
          <p:cNvSpPr>
            <a:spLocks noChangeArrowheads="1"/>
          </p:cNvSpPr>
          <p:nvPr/>
        </p:nvSpPr>
        <p:spPr bwMode="auto">
          <a:xfrm>
            <a:off x="7897813" y="5678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ja-JP" altLang="en-US"/>
          </a:p>
        </p:txBody>
      </p:sp>
      <p:sp>
        <p:nvSpPr>
          <p:cNvPr id="16390" name="Rectangle 6"/>
          <p:cNvSpPr>
            <a:spLocks noChangeArrowheads="1"/>
          </p:cNvSpPr>
          <p:nvPr/>
        </p:nvSpPr>
        <p:spPr bwMode="auto">
          <a:xfrm>
            <a:off x="201613" y="292100"/>
            <a:ext cx="937895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120000"/>
              </a:lnSpc>
            </a:pPr>
            <a:endParaRPr lang="ja-JP" altLang="en-US" sz="3200" b="1">
              <a:solidFill>
                <a:schemeClr val="bg2"/>
              </a:solidFill>
              <a:latin typeface="Helvetica" charset="0"/>
              <a:ea typeface="平成明朝" charset="0"/>
              <a:cs typeface="平成明朝" charset="0"/>
            </a:endParaRPr>
          </a:p>
        </p:txBody>
      </p:sp>
      <p:pic>
        <p:nvPicPr>
          <p:cNvPr id="17" name="図 16" descr="official_logo_lr.png">
            <a:extLst>
              <a:ext uri="{FF2B5EF4-FFF2-40B4-BE49-F238E27FC236}">
                <a16:creationId xmlns:a16="http://schemas.microsoft.com/office/drawing/2014/main" id="{FD231536-1D54-3743-B6CB-40212B8563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24F5AB27-6BB1-654A-BFF0-449AB6FD4271}"/>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F6163A9F-BA1D-A244-B9E4-BEFA996C7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3AFE84DC-0963-4047-93EF-68B48B4A92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2" name="テキスト ボックス 11">
            <a:extLst>
              <a:ext uri="{FF2B5EF4-FFF2-40B4-BE49-F238E27FC236}">
                <a16:creationId xmlns:a16="http://schemas.microsoft.com/office/drawing/2014/main" id="{3782BE44-CD32-AB4C-B9AC-FF97C14BBD98}"/>
              </a:ext>
            </a:extLst>
          </p:cNvPr>
          <p:cNvSpPr txBox="1"/>
          <p:nvPr/>
        </p:nvSpPr>
        <p:spPr>
          <a:xfrm>
            <a:off x="632520" y="1241237"/>
            <a:ext cx="8812546" cy="4219104"/>
          </a:xfrm>
          <a:prstGeom prst="rect">
            <a:avLst/>
          </a:prstGeom>
          <a:noFill/>
        </p:spPr>
        <p:txBody>
          <a:bodyPr wrap="square" rtlCol="0">
            <a:spAutoFit/>
          </a:bodyPr>
          <a:lstStyle/>
          <a:p>
            <a:pPr marL="342900" indent="-342900">
              <a:lnSpc>
                <a:spcPts val="2700"/>
              </a:lnSpc>
              <a:buFont typeface="Arial" panose="020B0604020202020204" pitchFamily="34" charset="0"/>
              <a:buChar char="•"/>
            </a:pPr>
            <a:r>
              <a:rPr lang="en-US" altLang="ja-JP" sz="2000" dirty="0">
                <a:latin typeface="+mn-lt"/>
              </a:rPr>
              <a:t>Based on the PIE flow, test items, RI separation and purification process, etc., we determined the space required and examined the layout, which we believe is feasible in the current space.</a:t>
            </a:r>
          </a:p>
          <a:p>
            <a:pPr marL="342900" indent="-342900">
              <a:lnSpc>
                <a:spcPts val="2700"/>
              </a:lnSpc>
              <a:buFont typeface="Arial" panose="020B0604020202020204" pitchFamily="34" charset="0"/>
              <a:buChar char="•"/>
            </a:pPr>
            <a:endParaRPr lang="en-US" altLang="ja-JP" sz="2000" dirty="0">
              <a:latin typeface="+mn-lt"/>
            </a:endParaRPr>
          </a:p>
          <a:p>
            <a:pPr marL="342900" indent="-342900">
              <a:lnSpc>
                <a:spcPts val="2700"/>
              </a:lnSpc>
              <a:buFont typeface="Arial" panose="020B0604020202020204" pitchFamily="34" charset="0"/>
              <a:buChar char="•"/>
            </a:pPr>
            <a:r>
              <a:rPr lang="en-US" altLang="ja-JP" sz="2000" dirty="0">
                <a:latin typeface="+mn-lt"/>
              </a:rPr>
              <a:t>The next issues are as follows,</a:t>
            </a:r>
          </a:p>
          <a:p>
            <a:pPr lvl="1">
              <a:lnSpc>
                <a:spcPts val="2700"/>
              </a:lnSpc>
            </a:pPr>
            <a:r>
              <a:rPr lang="en-US" altLang="ja-JP" sz="2000" dirty="0">
                <a:latin typeface="+mn-lt"/>
              </a:rPr>
              <a:t>-</a:t>
            </a:r>
            <a:r>
              <a:rPr lang="en" altLang="ja-JP" sz="2000" dirty="0">
                <a:latin typeface="+mn-lt"/>
                <a:ea typeface="ＭＳ Ｐゴシック" panose="020B0600070205080204" pitchFamily="50" charset="-128"/>
                <a:cs typeface="Arial" panose="020B0604020202020204" pitchFamily="34" charset="0"/>
              </a:rPr>
              <a:t>Specification review of hot cells</a:t>
            </a:r>
          </a:p>
          <a:p>
            <a:pPr lvl="1">
              <a:lnSpc>
                <a:spcPts val="2700"/>
              </a:lnSpc>
            </a:pPr>
            <a:r>
              <a:rPr lang="en-US" altLang="ja-JP" sz="2000" dirty="0">
                <a:latin typeface="+mn-lt"/>
              </a:rPr>
              <a:t>-</a:t>
            </a:r>
            <a:r>
              <a:rPr lang="en" altLang="ja-JP" sz="2000" dirty="0">
                <a:latin typeface="+mn-lt"/>
                <a:ea typeface="ＭＳ Ｐゴシック" panose="020B0600070205080204" pitchFamily="50" charset="-128"/>
                <a:cs typeface="Arial" panose="020B0604020202020204" pitchFamily="34" charset="0"/>
              </a:rPr>
              <a:t>Revision of the proposed building layout</a:t>
            </a:r>
          </a:p>
          <a:p>
            <a:pPr lvl="1">
              <a:lnSpc>
                <a:spcPts val="2700"/>
              </a:lnSpc>
            </a:pPr>
            <a:r>
              <a:rPr lang="en" altLang="ja-JP" sz="2000" dirty="0">
                <a:latin typeface="+mn-lt"/>
                <a:ea typeface="ＭＳ Ｐゴシック" panose="020B0600070205080204" pitchFamily="50" charset="-128"/>
                <a:cs typeface="Arial" panose="020B0604020202020204" pitchFamily="34" charset="0"/>
              </a:rPr>
              <a:t>-Space for piping, cables and ventilation ducts, etc.</a:t>
            </a:r>
          </a:p>
          <a:p>
            <a:pPr lvl="1">
              <a:lnSpc>
                <a:spcPts val="2700"/>
              </a:lnSpc>
            </a:pPr>
            <a:r>
              <a:rPr lang="en-US" altLang="ja-JP" sz="2000" dirty="0">
                <a:latin typeface="+mn-lt"/>
              </a:rPr>
              <a:t>-</a:t>
            </a:r>
            <a:r>
              <a:rPr lang="en" altLang="ja-JP" sz="2000" dirty="0">
                <a:latin typeface="+mn-lt"/>
                <a:ea typeface="ＭＳ Ｐゴシック" panose="020B0600070205080204" pitchFamily="50" charset="-128"/>
                <a:cs typeface="Arial" panose="020B0604020202020204" pitchFamily="34" charset="0"/>
              </a:rPr>
              <a:t>Development of PIE technique with unirradiated sample</a:t>
            </a:r>
          </a:p>
          <a:p>
            <a:pPr lvl="1">
              <a:lnSpc>
                <a:spcPts val="2700"/>
              </a:lnSpc>
            </a:pPr>
            <a:endParaRPr lang="en" altLang="ja-JP" sz="2000" dirty="0">
              <a:latin typeface="+mn-lt"/>
              <a:ea typeface="ＭＳ Ｐゴシック" panose="020B0600070205080204" pitchFamily="50" charset="-128"/>
              <a:cs typeface="Arial" panose="020B0604020202020204" pitchFamily="34" charset="0"/>
            </a:endParaRPr>
          </a:p>
          <a:p>
            <a:pPr marL="342900" indent="-342900">
              <a:lnSpc>
                <a:spcPts val="2700"/>
              </a:lnSpc>
              <a:buFont typeface="Arial" panose="020B0604020202020204" pitchFamily="34" charset="0"/>
              <a:buChar char="•"/>
            </a:pPr>
            <a:r>
              <a:rPr lang="en" altLang="ja-JP" sz="2000" dirty="0">
                <a:latin typeface="+mn-lt"/>
                <a:ea typeface="ＭＳ Ｐゴシック" panose="020B0600070205080204" pitchFamily="50" charset="-128"/>
                <a:cs typeface="Arial" panose="020B0604020202020204" pitchFamily="34" charset="0"/>
              </a:rPr>
              <a:t>This facility will contribute greatly to research on ADS materials and accelerator materials.</a:t>
            </a:r>
            <a:endParaRPr lang="en-US" altLang="ja-JP" sz="2000" dirty="0">
              <a:latin typeface="+mn-lt"/>
            </a:endParaRPr>
          </a:p>
        </p:txBody>
      </p:sp>
    </p:spTree>
    <p:extLst>
      <p:ext uri="{BB962C8B-B14F-4D97-AF65-F5344CB8AC3E}">
        <p14:creationId xmlns:p14="http://schemas.microsoft.com/office/powerpoint/2010/main" val="1805356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6387" name="スライド番号プレースホルダー 6"/>
          <p:cNvSpPr>
            <a:spLocks noGrp="1"/>
          </p:cNvSpPr>
          <p:nvPr>
            <p:ph type="sldNum" sz="quarter" idx="12"/>
          </p:nvPr>
        </p:nvSpPr>
        <p:spPr>
          <a:xfrm>
            <a:off x="9010668" y="6608743"/>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23</a:t>
            </a:fld>
            <a:endParaRPr lang="en-US" altLang="ja-JP" sz="1200"/>
          </a:p>
        </p:txBody>
      </p:sp>
      <p:sp>
        <p:nvSpPr>
          <p:cNvPr id="16389" name="Rectangle 7"/>
          <p:cNvSpPr>
            <a:spLocks noChangeArrowheads="1"/>
          </p:cNvSpPr>
          <p:nvPr/>
        </p:nvSpPr>
        <p:spPr bwMode="auto">
          <a:xfrm>
            <a:off x="7897813" y="5678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ja-JP" altLang="en-US"/>
          </a:p>
        </p:txBody>
      </p:sp>
      <p:sp>
        <p:nvSpPr>
          <p:cNvPr id="16390" name="Rectangle 6"/>
          <p:cNvSpPr>
            <a:spLocks noChangeArrowheads="1"/>
          </p:cNvSpPr>
          <p:nvPr/>
        </p:nvSpPr>
        <p:spPr bwMode="auto">
          <a:xfrm>
            <a:off x="201613" y="292100"/>
            <a:ext cx="937895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120000"/>
              </a:lnSpc>
            </a:pPr>
            <a:endParaRPr lang="ja-JP" altLang="en-US" sz="3200" b="1">
              <a:solidFill>
                <a:schemeClr val="bg2"/>
              </a:solidFill>
              <a:latin typeface="Helvetica" charset="0"/>
              <a:ea typeface="平成明朝" charset="0"/>
              <a:cs typeface="平成明朝" charset="0"/>
            </a:endParaRPr>
          </a:p>
        </p:txBody>
      </p:sp>
      <p:pic>
        <p:nvPicPr>
          <p:cNvPr id="17" name="図 16" descr="official_logo_lr.png">
            <a:extLst>
              <a:ext uri="{FF2B5EF4-FFF2-40B4-BE49-F238E27FC236}">
                <a16:creationId xmlns:a16="http://schemas.microsoft.com/office/drawing/2014/main" id="{FD231536-1D54-3743-B6CB-40212B856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24F5AB27-6BB1-654A-BFF0-449AB6FD4271}"/>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F6163A9F-BA1D-A244-B9E4-BEFA996C7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3AFE84DC-0963-4047-93EF-68B48B4A92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2" name="テキスト ボックス 1">
            <a:extLst>
              <a:ext uri="{FF2B5EF4-FFF2-40B4-BE49-F238E27FC236}">
                <a16:creationId xmlns:a16="http://schemas.microsoft.com/office/drawing/2014/main" id="{B439DAC7-7D78-9443-B017-4364EE88BBAA}"/>
              </a:ext>
            </a:extLst>
          </p:cNvPr>
          <p:cNvSpPr txBox="1"/>
          <p:nvPr/>
        </p:nvSpPr>
        <p:spPr>
          <a:xfrm>
            <a:off x="4139367" y="2852936"/>
            <a:ext cx="1824538" cy="461665"/>
          </a:xfrm>
          <a:prstGeom prst="rect">
            <a:avLst/>
          </a:prstGeom>
          <a:noFill/>
        </p:spPr>
        <p:txBody>
          <a:bodyPr wrap="none" rtlCol="0">
            <a:spAutoFit/>
          </a:bodyPr>
          <a:lstStyle/>
          <a:p>
            <a:r>
              <a:rPr lang="en-US" altLang="ja-JP" b="1" dirty="0"/>
              <a:t>Thank you!</a:t>
            </a:r>
            <a:endParaRPr lang="en-US" b="1" dirty="0"/>
          </a:p>
        </p:txBody>
      </p:sp>
    </p:spTree>
    <p:extLst>
      <p:ext uri="{BB962C8B-B14F-4D97-AF65-F5344CB8AC3E}">
        <p14:creationId xmlns:p14="http://schemas.microsoft.com/office/powerpoint/2010/main" val="2147284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AACC373-DE74-AE4D-B03E-80E1A6AADDFC}"/>
              </a:ext>
            </a:extLst>
          </p:cNvPr>
          <p:cNvSpPr/>
          <p:nvPr/>
        </p:nvSpPr>
        <p:spPr bwMode="auto">
          <a:xfrm>
            <a:off x="851890" y="5492386"/>
            <a:ext cx="2524382" cy="11646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タイトル 1">
            <a:extLst>
              <a:ext uri="{FF2B5EF4-FFF2-40B4-BE49-F238E27FC236}">
                <a16:creationId xmlns:a16="http://schemas.microsoft.com/office/drawing/2014/main" id="{D8EFF735-17EC-442F-BDFD-8D42679FFEAB}"/>
              </a:ext>
            </a:extLst>
          </p:cNvPr>
          <p:cNvSpPr>
            <a:spLocks noGrp="1"/>
          </p:cNvSpPr>
          <p:nvPr>
            <p:ph type="title"/>
          </p:nvPr>
        </p:nvSpPr>
        <p:spPr>
          <a:xfrm>
            <a:off x="704470" y="22884"/>
            <a:ext cx="7772400" cy="753482"/>
          </a:xfrm>
        </p:spPr>
        <p:txBody>
          <a:bodyPr/>
          <a:lstStyle/>
          <a:p>
            <a:r>
              <a:rPr lang="en-US" altLang="ja-JP" sz="2800" b="1" dirty="0">
                <a:ea typeface="MS PGothic" panose="020B0600070205080204" pitchFamily="34" charset="-128"/>
              </a:rPr>
              <a:t>1. Introduction</a:t>
            </a:r>
            <a:br>
              <a:rPr lang="en-US" altLang="ja-JP" sz="2800" b="1" dirty="0">
                <a:ea typeface="MS PGothic" panose="020B0600070205080204" pitchFamily="34" charset="-128"/>
                <a:cs typeface="Arial" panose="020B0604020202020204" pitchFamily="34" charset="0"/>
              </a:rPr>
            </a:br>
            <a:r>
              <a:rPr lang="en-US" altLang="ja-JP" sz="2000" b="1" dirty="0">
                <a:ea typeface="MS PGothic" panose="020B0600070205080204" pitchFamily="34" charset="-128"/>
                <a:cs typeface="Arial" panose="020B0604020202020204" pitchFamily="34" charset="0"/>
              </a:rPr>
              <a:t>- </a:t>
            </a:r>
            <a:r>
              <a:rPr lang="en-US" altLang="ja-JP" sz="2000" b="1" dirty="0"/>
              <a:t>Current concept of the proton irradiation facility -</a:t>
            </a:r>
            <a:endParaRPr lang="ja-JP" altLang="en-US" sz="2000" b="1" dirty="0"/>
          </a:p>
        </p:txBody>
      </p:sp>
      <p:sp>
        <p:nvSpPr>
          <p:cNvPr id="3" name="スライド番号プレースホルダー 2">
            <a:extLst>
              <a:ext uri="{FF2B5EF4-FFF2-40B4-BE49-F238E27FC236}">
                <a16:creationId xmlns:a16="http://schemas.microsoft.com/office/drawing/2014/main" id="{8C9DA4EE-32C5-E06B-E12D-C38EE49CA100}"/>
              </a:ext>
            </a:extLst>
          </p:cNvPr>
          <p:cNvSpPr>
            <a:spLocks noGrp="1"/>
          </p:cNvSpPr>
          <p:nvPr>
            <p:ph type="sldNum" sz="quarter" idx="12"/>
          </p:nvPr>
        </p:nvSpPr>
        <p:spPr/>
        <p:txBody>
          <a:bodyPr/>
          <a:lstStyle/>
          <a:p>
            <a:fld id="{88A6817B-2162-412F-87CA-EE607EBDA01C}" type="slidenum">
              <a:rPr kumimoji="1" lang="ja-JP" altLang="en-US" smtClean="0"/>
              <a:t>3</a:t>
            </a:fld>
            <a:endParaRPr kumimoji="1" lang="ja-JP" altLang="en-US" dirty="0"/>
          </a:p>
        </p:txBody>
      </p:sp>
      <p:pic>
        <p:nvPicPr>
          <p:cNvPr id="124" name="図 123" descr="Macintosh HD:Users:fujio:Desktop:TDR:2章:2.7節の図・全体像.pdf">
            <a:extLst>
              <a:ext uri="{FF2B5EF4-FFF2-40B4-BE49-F238E27FC236}">
                <a16:creationId xmlns:a16="http://schemas.microsoft.com/office/drawing/2014/main" id="{3297C673-BAC6-9A17-1D81-75DFA4E8AF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21" t="10510" r="16923" b="10505"/>
          <a:stretch/>
        </p:blipFill>
        <p:spPr bwMode="auto">
          <a:xfrm rot="5400000">
            <a:off x="4057519" y="1713996"/>
            <a:ext cx="2871800" cy="4376645"/>
          </a:xfrm>
          <a:prstGeom prst="rect">
            <a:avLst/>
          </a:prstGeom>
          <a:noFill/>
          <a:ln>
            <a:noFill/>
          </a:ln>
          <a:extLst>
            <a:ext uri="{53640926-AAD7-44d8-BBD7-CCE9431645EC}">
              <a14:shadowObscured xmlns="" xmlns:a14="http://schemas.microsoft.com/office/drawing/2010/main"/>
            </a:ext>
          </a:extLst>
        </p:spPr>
      </p:pic>
      <p:sp>
        <p:nvSpPr>
          <p:cNvPr id="125" name="円形吹き出し 34">
            <a:extLst>
              <a:ext uri="{FF2B5EF4-FFF2-40B4-BE49-F238E27FC236}">
                <a16:creationId xmlns:a16="http://schemas.microsoft.com/office/drawing/2014/main" id="{2DFC26D2-2D5B-C534-81BC-59861614E344}"/>
              </a:ext>
            </a:extLst>
          </p:cNvPr>
          <p:cNvSpPr/>
          <p:nvPr/>
        </p:nvSpPr>
        <p:spPr>
          <a:xfrm>
            <a:off x="554625" y="908720"/>
            <a:ext cx="5128660" cy="2431231"/>
          </a:xfrm>
          <a:prstGeom prst="wedgeEllipseCallout">
            <a:avLst>
              <a:gd name="adj1" fmla="val 33239"/>
              <a:gd name="adj2" fmla="val 74077"/>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26" name="テキスト ボックス 125">
            <a:extLst>
              <a:ext uri="{FF2B5EF4-FFF2-40B4-BE49-F238E27FC236}">
                <a16:creationId xmlns:a16="http://schemas.microsoft.com/office/drawing/2014/main" id="{2E739EA1-49E4-921E-1E6C-5C3328EDB9E5}"/>
              </a:ext>
            </a:extLst>
          </p:cNvPr>
          <p:cNvSpPr txBox="1"/>
          <p:nvPr/>
        </p:nvSpPr>
        <p:spPr>
          <a:xfrm>
            <a:off x="7732936" y="2653607"/>
            <a:ext cx="1736373" cy="677108"/>
          </a:xfrm>
          <a:prstGeom prst="rect">
            <a:avLst/>
          </a:prstGeom>
          <a:noFill/>
        </p:spPr>
        <p:txBody>
          <a:bodyPr wrap="none" rtlCol="0">
            <a:spAutoFit/>
          </a:bodyPr>
          <a:lstStyle/>
          <a:p>
            <a:pPr fontAlgn="auto">
              <a:spcBef>
                <a:spcPts val="0"/>
              </a:spcBef>
              <a:spcAft>
                <a:spcPts val="0"/>
              </a:spcAft>
              <a:defRPr/>
            </a:pPr>
            <a:r>
              <a:rPr kumimoji="0" lang="en-US" altLang="ja-JP" sz="1400" kern="0">
                <a:solidFill>
                  <a:prstClr val="black"/>
                </a:solidFill>
                <a:latin typeface="+mn-lt"/>
                <a:ea typeface="游ゴシック" panose="020B0400000000000000" pitchFamily="34" charset="-128"/>
                <a:cs typeface="+mn-cs"/>
              </a:rPr>
              <a:t>H</a:t>
            </a:r>
            <a:r>
              <a:rPr kumimoji="0" lang="en-US" altLang="ja-JP" sz="1400" kern="0" baseline="30000">
                <a:solidFill>
                  <a:prstClr val="black"/>
                </a:solidFill>
                <a:latin typeface="+mn-lt"/>
                <a:ea typeface="游ゴシック" panose="020B0400000000000000" pitchFamily="34" charset="-128"/>
                <a:cs typeface="+mn-cs"/>
              </a:rPr>
              <a:t>-</a:t>
            </a:r>
            <a:r>
              <a:rPr kumimoji="0" lang="en-US" altLang="ja-JP" sz="1400" kern="0">
                <a:solidFill>
                  <a:prstClr val="black"/>
                </a:solidFill>
                <a:latin typeface="+mn-lt"/>
                <a:ea typeface="游ゴシック" panose="020B0400000000000000" pitchFamily="34" charset="-128"/>
                <a:cs typeface="+mn-cs"/>
              </a:rPr>
              <a:t> beam from Linac</a:t>
            </a:r>
          </a:p>
          <a:p>
            <a:pPr fontAlgn="auto">
              <a:spcBef>
                <a:spcPts val="0"/>
              </a:spcBef>
              <a:spcAft>
                <a:spcPts val="0"/>
              </a:spcAft>
              <a:defRPr/>
            </a:pPr>
            <a:r>
              <a:rPr kumimoji="0" lang="en-US" altLang="ja-JP" sz="1200" kern="0">
                <a:solidFill>
                  <a:prstClr val="black"/>
                </a:solidFill>
                <a:latin typeface="+mn-lt"/>
                <a:ea typeface="游ゴシック" panose="020B0400000000000000" pitchFamily="34" charset="-128"/>
                <a:cs typeface="+mn-cs"/>
              </a:rPr>
              <a:t>400 MeV, 250 kW,</a:t>
            </a:r>
          </a:p>
          <a:p>
            <a:pPr fontAlgn="auto">
              <a:spcBef>
                <a:spcPts val="0"/>
              </a:spcBef>
              <a:spcAft>
                <a:spcPts val="0"/>
              </a:spcAft>
              <a:defRPr/>
            </a:pPr>
            <a:r>
              <a:rPr kumimoji="0" lang="en-US" altLang="ja-JP" sz="1200" kern="0">
                <a:latin typeface="+mn-lt"/>
                <a:ea typeface="游ゴシック" panose="020B0400000000000000" pitchFamily="34" charset="-128"/>
                <a:cs typeface="+mn-cs"/>
              </a:rPr>
              <a:t>625 </a:t>
            </a:r>
            <a:r>
              <a:rPr kumimoji="0" lang="en-US" altLang="ja-JP" sz="1200" kern="0" err="1">
                <a:latin typeface="+mn-lt"/>
                <a:ea typeface="游ゴシック" panose="020B0400000000000000" pitchFamily="34" charset="-128"/>
                <a:cs typeface="+mn-cs"/>
              </a:rPr>
              <a:t>μA</a:t>
            </a:r>
            <a:r>
              <a:rPr kumimoji="0" lang="en-US" altLang="ja-JP" sz="1200" kern="0">
                <a:ea typeface="游ゴシック" panose="020B0400000000000000" pitchFamily="34" charset="-128"/>
              </a:rPr>
              <a:t>, 500 </a:t>
            </a:r>
            <a:r>
              <a:rPr kumimoji="0" lang="en-US" altLang="ja-JP" sz="1200" kern="0" err="1">
                <a:latin typeface="+mn-lt"/>
                <a:ea typeface="游ゴシック" panose="020B0400000000000000" pitchFamily="34" charset="-128"/>
                <a:cs typeface="+mn-cs"/>
              </a:rPr>
              <a:t>μs</a:t>
            </a:r>
            <a:r>
              <a:rPr kumimoji="0" lang="en-US" altLang="ja-JP" sz="1200" kern="0">
                <a:latin typeface="+mn-lt"/>
                <a:ea typeface="游ゴシック" panose="020B0400000000000000" pitchFamily="34" charset="-128"/>
                <a:cs typeface="+mn-cs"/>
              </a:rPr>
              <a:t>, 25 Hz</a:t>
            </a:r>
            <a:endParaRPr kumimoji="0" lang="ja-JP" altLang="en-US" sz="1200" kern="0">
              <a:latin typeface="+mn-lt"/>
              <a:ea typeface="游ゴシック" panose="020B0400000000000000" pitchFamily="34" charset="-128"/>
              <a:cs typeface="+mn-cs"/>
            </a:endParaRPr>
          </a:p>
        </p:txBody>
      </p:sp>
      <p:pic>
        <p:nvPicPr>
          <p:cNvPr id="127" name="Picture 4">
            <a:extLst>
              <a:ext uri="{FF2B5EF4-FFF2-40B4-BE49-F238E27FC236}">
                <a16:creationId xmlns:a16="http://schemas.microsoft.com/office/drawing/2014/main" id="{A3569867-F188-CAC1-A7A6-E4AAFEA8D3C8}"/>
              </a:ext>
            </a:extLst>
          </p:cNvPr>
          <p:cNvPicPr preferRelativeResize="0">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99768" y="1257514"/>
            <a:ext cx="2376298" cy="169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 name="左矢印 40">
            <a:extLst>
              <a:ext uri="{FF2B5EF4-FFF2-40B4-BE49-F238E27FC236}">
                <a16:creationId xmlns:a16="http://schemas.microsoft.com/office/drawing/2014/main" id="{7F9D8C73-8F8E-DCE0-BA0B-4BDF1A86DCF6}"/>
              </a:ext>
            </a:extLst>
          </p:cNvPr>
          <p:cNvSpPr/>
          <p:nvPr/>
        </p:nvSpPr>
        <p:spPr bwMode="auto">
          <a:xfrm>
            <a:off x="3962200" y="1257514"/>
            <a:ext cx="628470" cy="301667"/>
          </a:xfrm>
          <a:prstGeom prst="lef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kumimoji="0" lang="en-US" altLang="ja-JP" sz="1100" kern="0" err="1">
                <a:solidFill>
                  <a:srgbClr val="000000"/>
                </a:solidFill>
                <a:latin typeface="+mn-lt"/>
                <a:ea typeface="ＭＳ Ｐゴシック"/>
                <a:cs typeface="+mn-cs"/>
              </a:rPr>
              <a:t>Pb</a:t>
            </a:r>
            <a:r>
              <a:rPr kumimoji="0" lang="en-US" altLang="ja-JP" sz="1100" kern="0">
                <a:solidFill>
                  <a:srgbClr val="000000"/>
                </a:solidFill>
                <a:latin typeface="+mn-lt"/>
                <a:ea typeface="ＭＳ Ｐゴシック"/>
                <a:cs typeface="+mn-cs"/>
              </a:rPr>
              <a:t>-Bi</a:t>
            </a:r>
            <a:endParaRPr kumimoji="0" lang="ja-JP" altLang="en-US" sz="1100" kern="0">
              <a:solidFill>
                <a:srgbClr val="000000"/>
              </a:solidFill>
              <a:latin typeface="+mn-lt"/>
              <a:ea typeface="ＭＳ Ｐゴシック"/>
              <a:cs typeface="+mn-cs"/>
            </a:endParaRPr>
          </a:p>
        </p:txBody>
      </p:sp>
      <p:sp>
        <p:nvSpPr>
          <p:cNvPr id="129" name="上矢印吹き出し 41">
            <a:extLst>
              <a:ext uri="{FF2B5EF4-FFF2-40B4-BE49-F238E27FC236}">
                <a16:creationId xmlns:a16="http://schemas.microsoft.com/office/drawing/2014/main" id="{8326FA4C-9D3C-AC87-03E0-D8A1A158B70F}"/>
              </a:ext>
            </a:extLst>
          </p:cNvPr>
          <p:cNvSpPr/>
          <p:nvPr/>
        </p:nvSpPr>
        <p:spPr bwMode="auto">
          <a:xfrm>
            <a:off x="3184000" y="2214581"/>
            <a:ext cx="2142033" cy="351945"/>
          </a:xfrm>
          <a:prstGeom prst="upArrowCallout">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kumimoji="0" lang="en-US" altLang="ja-JP" sz="1100" kern="0" dirty="0">
                <a:solidFill>
                  <a:srgbClr val="000000"/>
                </a:solidFill>
                <a:latin typeface="+mn-lt"/>
                <a:ea typeface="ＭＳ Ｐゴシック"/>
                <a:cs typeface="+mn-cs"/>
              </a:rPr>
              <a:t>Sample specimens </a:t>
            </a:r>
            <a:r>
              <a:rPr kumimoji="0" lang="ja-JP" altLang="en-US" sz="1100" kern="0" dirty="0">
                <a:solidFill>
                  <a:srgbClr val="000000"/>
                </a:solidFill>
                <a:latin typeface="+mn-lt"/>
                <a:ea typeface="ＭＳ Ｐゴシック"/>
                <a:cs typeface="+mn-cs"/>
              </a:rPr>
              <a:t>（</a:t>
            </a:r>
            <a:r>
              <a:rPr kumimoji="0" lang="en-US" altLang="ja-JP" sz="1100" kern="0" dirty="0">
                <a:solidFill>
                  <a:srgbClr val="000000"/>
                </a:solidFill>
                <a:latin typeface="+mn-lt"/>
                <a:ea typeface="ＭＳ Ｐゴシック"/>
                <a:cs typeface="+mn-cs"/>
              </a:rPr>
              <a:t>SS･T91</a:t>
            </a:r>
            <a:r>
              <a:rPr kumimoji="0" lang="ja-JP" altLang="en-US" sz="1100" kern="0" dirty="0">
                <a:solidFill>
                  <a:srgbClr val="000000"/>
                </a:solidFill>
                <a:latin typeface="+mn-lt"/>
                <a:ea typeface="ＭＳ Ｐゴシック"/>
                <a:cs typeface="+mn-cs"/>
              </a:rPr>
              <a:t>）</a:t>
            </a:r>
          </a:p>
        </p:txBody>
      </p:sp>
      <p:sp>
        <p:nvSpPr>
          <p:cNvPr id="130" name="Rectangle 181">
            <a:extLst>
              <a:ext uri="{FF2B5EF4-FFF2-40B4-BE49-F238E27FC236}">
                <a16:creationId xmlns:a16="http://schemas.microsoft.com/office/drawing/2014/main" id="{33597C50-428A-6FF7-0F27-ED868D7DEA87}"/>
              </a:ext>
            </a:extLst>
          </p:cNvPr>
          <p:cNvSpPr>
            <a:spLocks noChangeArrowheads="1"/>
          </p:cNvSpPr>
          <p:nvPr/>
        </p:nvSpPr>
        <p:spPr bwMode="auto">
          <a:xfrm>
            <a:off x="559592" y="1714164"/>
            <a:ext cx="1684061" cy="264688"/>
          </a:xfrm>
          <a:prstGeom prst="rect">
            <a:avLst/>
          </a:prstGeom>
          <a:noFill/>
          <a:ln w="9525">
            <a:noFill/>
            <a:miter lim="800000"/>
            <a:headEnd/>
            <a:tailEnd/>
          </a:ln>
        </p:spPr>
        <p:txBody>
          <a:bodyPr wrap="square">
            <a:spAutoFit/>
          </a:bodyPr>
          <a:lstStyle/>
          <a:p>
            <a:pPr marL="85725" indent="-85725" algn="ctr" fontAlgn="auto">
              <a:lnSpc>
                <a:spcPct val="80000"/>
              </a:lnSpc>
              <a:spcBef>
                <a:spcPct val="20000"/>
              </a:spcBef>
              <a:spcAft>
                <a:spcPts val="0"/>
              </a:spcAft>
              <a:defRPr/>
            </a:pPr>
            <a:r>
              <a:rPr lang="en-US" altLang="ja-JP" sz="1400">
                <a:solidFill>
                  <a:prstClr val="black"/>
                </a:solidFill>
                <a:latin typeface="+mn-lt"/>
                <a:ea typeface="游ゴシック Light" panose="020B0300000000000000" pitchFamily="34" charset="-128"/>
                <a:cs typeface="+mn-cs"/>
              </a:rPr>
              <a:t>400 MeV, 250 kW</a:t>
            </a:r>
          </a:p>
        </p:txBody>
      </p:sp>
      <p:grpSp>
        <p:nvGrpSpPr>
          <p:cNvPr id="131" name="グループ化 130">
            <a:extLst>
              <a:ext uri="{FF2B5EF4-FFF2-40B4-BE49-F238E27FC236}">
                <a16:creationId xmlns:a16="http://schemas.microsoft.com/office/drawing/2014/main" id="{427972AA-C703-BE01-383E-D8AB038BB8BC}"/>
              </a:ext>
            </a:extLst>
          </p:cNvPr>
          <p:cNvGrpSpPr/>
          <p:nvPr/>
        </p:nvGrpSpPr>
        <p:grpSpPr>
          <a:xfrm>
            <a:off x="381000" y="1050223"/>
            <a:ext cx="3152194" cy="2283869"/>
            <a:chOff x="86733" y="454626"/>
            <a:chExt cx="3152194" cy="2283869"/>
          </a:xfrm>
        </p:grpSpPr>
        <p:sp>
          <p:nvSpPr>
            <p:cNvPr id="132" name="曲折矢印 44">
              <a:extLst>
                <a:ext uri="{FF2B5EF4-FFF2-40B4-BE49-F238E27FC236}">
                  <a16:creationId xmlns:a16="http://schemas.microsoft.com/office/drawing/2014/main" id="{A2A84099-4807-3A1E-D2AE-3A44E98AC0B2}"/>
                </a:ext>
              </a:extLst>
            </p:cNvPr>
            <p:cNvSpPr/>
            <p:nvPr/>
          </p:nvSpPr>
          <p:spPr bwMode="auto">
            <a:xfrm rot="5400000" flipV="1">
              <a:off x="2706822" y="716237"/>
              <a:ext cx="182911" cy="182910"/>
            </a:xfrm>
            <a:prstGeom prst="ben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sz="1100" kern="0">
                <a:solidFill>
                  <a:srgbClr val="000000"/>
                </a:solidFill>
                <a:latin typeface="+mn-lt"/>
                <a:ea typeface="ＭＳ Ｐゴシック"/>
                <a:cs typeface="+mn-cs"/>
              </a:endParaRPr>
            </a:p>
          </p:txBody>
        </p:sp>
        <p:sp>
          <p:nvSpPr>
            <p:cNvPr id="133" name="左矢印 45">
              <a:extLst>
                <a:ext uri="{FF2B5EF4-FFF2-40B4-BE49-F238E27FC236}">
                  <a16:creationId xmlns:a16="http://schemas.microsoft.com/office/drawing/2014/main" id="{01CEA9BA-2681-E6B4-B0AF-70F6CA85A81C}"/>
                </a:ext>
              </a:extLst>
            </p:cNvPr>
            <p:cNvSpPr/>
            <p:nvPr/>
          </p:nvSpPr>
          <p:spPr bwMode="auto">
            <a:xfrm rot="10800000" flipV="1">
              <a:off x="2934075" y="1049911"/>
              <a:ext cx="304852" cy="90901"/>
            </a:xfrm>
            <a:prstGeom prst="leftArrow">
              <a:avLst/>
            </a:prstGeom>
            <a:solidFill>
              <a:srgbClr val="CC9900">
                <a:lumMod val="60000"/>
                <a:lumOff val="40000"/>
                <a:alpha val="3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en-US" altLang="ja-JP" sz="500" kern="0">
                <a:solidFill>
                  <a:srgbClr val="000000"/>
                </a:solidFill>
                <a:latin typeface="+mn-lt"/>
                <a:ea typeface="ＭＳ Ｐゴシック"/>
                <a:cs typeface="+mn-cs"/>
              </a:endParaRPr>
            </a:p>
          </p:txBody>
        </p:sp>
        <p:grpSp>
          <p:nvGrpSpPr>
            <p:cNvPr id="134" name="グループ化 133">
              <a:extLst>
                <a:ext uri="{FF2B5EF4-FFF2-40B4-BE49-F238E27FC236}">
                  <a16:creationId xmlns:a16="http://schemas.microsoft.com/office/drawing/2014/main" id="{B92977B4-BE8C-31CC-F958-3F081C385FA4}"/>
                </a:ext>
              </a:extLst>
            </p:cNvPr>
            <p:cNvGrpSpPr/>
            <p:nvPr/>
          </p:nvGrpSpPr>
          <p:grpSpPr>
            <a:xfrm>
              <a:off x="1793205" y="454626"/>
              <a:ext cx="515493" cy="2127197"/>
              <a:chOff x="1543217" y="74582"/>
              <a:chExt cx="817362" cy="2127197"/>
            </a:xfrm>
          </p:grpSpPr>
          <p:sp>
            <p:nvSpPr>
              <p:cNvPr id="144" name="正方形/長方形 143">
                <a:extLst>
                  <a:ext uri="{FF2B5EF4-FFF2-40B4-BE49-F238E27FC236}">
                    <a16:creationId xmlns:a16="http://schemas.microsoft.com/office/drawing/2014/main" id="{F180935E-1D9E-2E4A-D080-AD7CED1572AD}"/>
                  </a:ext>
                </a:extLst>
              </p:cNvPr>
              <p:cNvSpPr/>
              <p:nvPr/>
            </p:nvSpPr>
            <p:spPr>
              <a:xfrm>
                <a:off x="1633780" y="122352"/>
                <a:ext cx="648510" cy="1964239"/>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45" name="正方形/長方形 144">
                <a:extLst>
                  <a:ext uri="{FF2B5EF4-FFF2-40B4-BE49-F238E27FC236}">
                    <a16:creationId xmlns:a16="http://schemas.microsoft.com/office/drawing/2014/main" id="{556F6E37-745B-EB1F-245D-095604F0C299}"/>
                  </a:ext>
                </a:extLst>
              </p:cNvPr>
              <p:cNvSpPr/>
              <p:nvPr/>
            </p:nvSpPr>
            <p:spPr>
              <a:xfrm>
                <a:off x="1543217" y="2024648"/>
                <a:ext cx="817362" cy="177131"/>
              </a:xfrm>
              <a:prstGeom prst="rect">
                <a:avLst/>
              </a:prstGeom>
              <a:solidFill>
                <a:srgbClr val="FFC000">
                  <a:lumMod val="40000"/>
                  <a:lumOff val="60000"/>
                </a:srgbClr>
              </a:solidFill>
              <a:ln w="38100" cap="flat" cmpd="sng" algn="ctr">
                <a:no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46" name="正方形/長方形 145">
                <a:extLst>
                  <a:ext uri="{FF2B5EF4-FFF2-40B4-BE49-F238E27FC236}">
                    <a16:creationId xmlns:a16="http://schemas.microsoft.com/office/drawing/2014/main" id="{287CE352-143A-61C3-A40F-D4B7DDBEE66E}"/>
                  </a:ext>
                </a:extLst>
              </p:cNvPr>
              <p:cNvSpPr/>
              <p:nvPr/>
            </p:nvSpPr>
            <p:spPr>
              <a:xfrm>
                <a:off x="1543217" y="74582"/>
                <a:ext cx="817362" cy="177131"/>
              </a:xfrm>
              <a:prstGeom prst="rect">
                <a:avLst/>
              </a:prstGeom>
              <a:solidFill>
                <a:srgbClr val="FFC000">
                  <a:lumMod val="40000"/>
                  <a:lumOff val="60000"/>
                </a:srgbClr>
              </a:solidFill>
              <a:ln w="38100" cap="flat" cmpd="sng" algn="ctr">
                <a:no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grpSp>
        <p:sp>
          <p:nvSpPr>
            <p:cNvPr id="135" name="Rectangle 181">
              <a:extLst>
                <a:ext uri="{FF2B5EF4-FFF2-40B4-BE49-F238E27FC236}">
                  <a16:creationId xmlns:a16="http://schemas.microsoft.com/office/drawing/2014/main" id="{CBDD6B5A-1F7F-12C2-05C3-8EE924A013F8}"/>
                </a:ext>
              </a:extLst>
            </p:cNvPr>
            <p:cNvSpPr>
              <a:spLocks noChangeArrowheads="1"/>
            </p:cNvSpPr>
            <p:nvPr/>
          </p:nvSpPr>
          <p:spPr bwMode="auto">
            <a:xfrm>
              <a:off x="1746368" y="619764"/>
              <a:ext cx="609166" cy="227755"/>
            </a:xfrm>
            <a:prstGeom prst="rect">
              <a:avLst/>
            </a:prstGeom>
            <a:noFill/>
            <a:ln w="9525">
              <a:noFill/>
              <a:miter lim="800000"/>
              <a:headEnd/>
              <a:tailEnd/>
            </a:ln>
          </p:spPr>
          <p:txBody>
            <a:bodyPr wrap="square">
              <a:spAutoFit/>
            </a:bodyPr>
            <a:lstStyle/>
            <a:p>
              <a:pPr marL="85725" indent="-85725" algn="ctr" fontAlgn="auto">
                <a:lnSpc>
                  <a:spcPct val="80000"/>
                </a:lnSpc>
                <a:spcBef>
                  <a:spcPct val="20000"/>
                </a:spcBef>
                <a:spcAft>
                  <a:spcPts val="0"/>
                </a:spcAft>
                <a:defRPr/>
              </a:pPr>
              <a:r>
                <a:rPr kumimoji="0" lang="en-US" altLang="ja-JP" sz="1100" b="1" kern="0">
                  <a:solidFill>
                    <a:prstClr val="black"/>
                  </a:solidFill>
                  <a:latin typeface="+mn-lt"/>
                  <a:ea typeface="游ゴシック Light" panose="020B0300000000000000" pitchFamily="34" charset="-128"/>
                  <a:cs typeface="+mn-cs"/>
                </a:rPr>
                <a:t>PBW</a:t>
              </a:r>
            </a:p>
          </p:txBody>
        </p:sp>
        <p:sp>
          <p:nvSpPr>
            <p:cNvPr id="136" name="Rectangle 181">
              <a:extLst>
                <a:ext uri="{FF2B5EF4-FFF2-40B4-BE49-F238E27FC236}">
                  <a16:creationId xmlns:a16="http://schemas.microsoft.com/office/drawing/2014/main" id="{B178FA4A-3773-16EA-08A4-F489D056D595}"/>
                </a:ext>
              </a:extLst>
            </p:cNvPr>
            <p:cNvSpPr>
              <a:spLocks noChangeArrowheads="1"/>
            </p:cNvSpPr>
            <p:nvPr/>
          </p:nvSpPr>
          <p:spPr bwMode="auto">
            <a:xfrm>
              <a:off x="1498634" y="2486103"/>
              <a:ext cx="1713800" cy="227755"/>
            </a:xfrm>
            <a:prstGeom prst="rect">
              <a:avLst/>
            </a:prstGeom>
            <a:noFill/>
            <a:ln w="9525">
              <a:noFill/>
              <a:miter lim="800000"/>
              <a:headEnd/>
              <a:tailEnd/>
            </a:ln>
          </p:spPr>
          <p:txBody>
            <a:bodyPr wrap="square">
              <a:spAutoFit/>
            </a:bodyPr>
            <a:lstStyle/>
            <a:p>
              <a:pPr marL="85725" indent="-85725" algn="ctr" fontAlgn="auto">
                <a:lnSpc>
                  <a:spcPct val="80000"/>
                </a:lnSpc>
                <a:spcBef>
                  <a:spcPct val="20000"/>
                </a:spcBef>
                <a:spcAft>
                  <a:spcPts val="0"/>
                </a:spcAft>
                <a:defRPr/>
              </a:pPr>
              <a:r>
                <a:rPr kumimoji="0" lang="en-US" altLang="ja-JP" sz="1100" b="1" kern="0">
                  <a:solidFill>
                    <a:prstClr val="black"/>
                  </a:solidFill>
                  <a:latin typeface="+mn-lt"/>
                  <a:ea typeface="游ゴシック Light" panose="020B0300000000000000" pitchFamily="34" charset="-128"/>
                  <a:cs typeface="+mn-cs"/>
                </a:rPr>
                <a:t>Water or He cooling</a:t>
              </a:r>
            </a:p>
          </p:txBody>
        </p:sp>
        <p:sp>
          <p:nvSpPr>
            <p:cNvPr id="137" name="下矢印 49">
              <a:extLst>
                <a:ext uri="{FF2B5EF4-FFF2-40B4-BE49-F238E27FC236}">
                  <a16:creationId xmlns:a16="http://schemas.microsoft.com/office/drawing/2014/main" id="{80377A5A-195B-E5B0-DFA2-88BC45CDE991}"/>
                </a:ext>
              </a:extLst>
            </p:cNvPr>
            <p:cNvSpPr/>
            <p:nvPr/>
          </p:nvSpPr>
          <p:spPr>
            <a:xfrm rot="10800000">
              <a:off x="1948259" y="2097170"/>
              <a:ext cx="226979" cy="393848"/>
            </a:xfrm>
            <a:prstGeom prst="downArrow">
              <a:avLst/>
            </a:prstGeom>
            <a:solidFill>
              <a:srgbClr val="00B0F0"/>
            </a:solidFill>
            <a:ln w="12700" cap="flat" cmpd="sng" algn="ctr">
              <a:solidFill>
                <a:srgbClr val="00B0F0"/>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grpSp>
          <p:nvGrpSpPr>
            <p:cNvPr id="138" name="グループ化 137">
              <a:extLst>
                <a:ext uri="{FF2B5EF4-FFF2-40B4-BE49-F238E27FC236}">
                  <a16:creationId xmlns:a16="http://schemas.microsoft.com/office/drawing/2014/main" id="{D09A5C93-C12A-2451-6D86-FBD3661C866A}"/>
                </a:ext>
              </a:extLst>
            </p:cNvPr>
            <p:cNvGrpSpPr/>
            <p:nvPr/>
          </p:nvGrpSpPr>
          <p:grpSpPr>
            <a:xfrm>
              <a:off x="1987721" y="1022927"/>
              <a:ext cx="126460" cy="985737"/>
              <a:chOff x="459926" y="2140002"/>
              <a:chExt cx="126460" cy="985737"/>
            </a:xfrm>
          </p:grpSpPr>
          <p:cxnSp>
            <p:nvCxnSpPr>
              <p:cNvPr id="141" name="直線コネクタ 140">
                <a:extLst>
                  <a:ext uri="{FF2B5EF4-FFF2-40B4-BE49-F238E27FC236}">
                    <a16:creationId xmlns:a16="http://schemas.microsoft.com/office/drawing/2014/main" id="{81F0ADD2-88C3-C38D-7D09-7D2A509FBB4D}"/>
                  </a:ext>
                </a:extLst>
              </p:cNvPr>
              <p:cNvCxnSpPr/>
              <p:nvPr/>
            </p:nvCxnSpPr>
            <p:spPr>
              <a:xfrm>
                <a:off x="459926" y="2140002"/>
                <a:ext cx="0" cy="985737"/>
              </a:xfrm>
              <a:prstGeom prst="line">
                <a:avLst/>
              </a:prstGeom>
              <a:noFill/>
              <a:ln w="38100" cap="flat" cmpd="sng" algn="ctr">
                <a:solidFill>
                  <a:srgbClr val="4472C4"/>
                </a:solidFill>
                <a:prstDash val="solid"/>
                <a:miter lim="800000"/>
              </a:ln>
              <a:effectLst/>
            </p:spPr>
          </p:cxnSp>
          <p:cxnSp>
            <p:nvCxnSpPr>
              <p:cNvPr id="142" name="直線コネクタ 141">
                <a:extLst>
                  <a:ext uri="{FF2B5EF4-FFF2-40B4-BE49-F238E27FC236}">
                    <a16:creationId xmlns:a16="http://schemas.microsoft.com/office/drawing/2014/main" id="{1F3A507B-6708-6460-2D23-ABEA16B0454F}"/>
                  </a:ext>
                </a:extLst>
              </p:cNvPr>
              <p:cNvCxnSpPr/>
              <p:nvPr/>
            </p:nvCxnSpPr>
            <p:spPr>
              <a:xfrm>
                <a:off x="586386" y="2140002"/>
                <a:ext cx="0" cy="985737"/>
              </a:xfrm>
              <a:prstGeom prst="line">
                <a:avLst/>
              </a:prstGeom>
              <a:noFill/>
              <a:ln w="38100" cap="flat" cmpd="sng" algn="ctr">
                <a:solidFill>
                  <a:srgbClr val="00B050"/>
                </a:solidFill>
                <a:prstDash val="solid"/>
                <a:miter lim="800000"/>
              </a:ln>
              <a:effectLst/>
            </p:spPr>
          </p:cxnSp>
          <p:cxnSp>
            <p:nvCxnSpPr>
              <p:cNvPr id="143" name="直線コネクタ 142">
                <a:extLst>
                  <a:ext uri="{FF2B5EF4-FFF2-40B4-BE49-F238E27FC236}">
                    <a16:creationId xmlns:a16="http://schemas.microsoft.com/office/drawing/2014/main" id="{1F7188D2-EA04-707A-F6C7-D5A227D2A9FD}"/>
                  </a:ext>
                </a:extLst>
              </p:cNvPr>
              <p:cNvCxnSpPr/>
              <p:nvPr/>
            </p:nvCxnSpPr>
            <p:spPr>
              <a:xfrm>
                <a:off x="523156" y="2140002"/>
                <a:ext cx="0" cy="985737"/>
              </a:xfrm>
              <a:prstGeom prst="line">
                <a:avLst/>
              </a:prstGeom>
              <a:noFill/>
              <a:ln w="38100" cap="flat" cmpd="sng" algn="ctr">
                <a:solidFill>
                  <a:srgbClr val="ED7D31">
                    <a:lumMod val="75000"/>
                  </a:srgbClr>
                </a:solidFill>
                <a:prstDash val="solid"/>
                <a:miter lim="800000"/>
              </a:ln>
              <a:effectLst/>
            </p:spPr>
          </p:cxnSp>
        </p:grpSp>
        <p:sp>
          <p:nvSpPr>
            <p:cNvPr id="139" name="Rectangle 181">
              <a:extLst>
                <a:ext uri="{FF2B5EF4-FFF2-40B4-BE49-F238E27FC236}">
                  <a16:creationId xmlns:a16="http://schemas.microsoft.com/office/drawing/2014/main" id="{14E4DE66-20B9-3DA2-5069-713B7BB2C231}"/>
                </a:ext>
              </a:extLst>
            </p:cNvPr>
            <p:cNvSpPr>
              <a:spLocks noChangeArrowheads="1"/>
            </p:cNvSpPr>
            <p:nvPr/>
          </p:nvSpPr>
          <p:spPr bwMode="auto">
            <a:xfrm>
              <a:off x="86733" y="2005987"/>
              <a:ext cx="1727776" cy="732508"/>
            </a:xfrm>
            <a:prstGeom prst="rect">
              <a:avLst/>
            </a:prstGeom>
            <a:noFill/>
            <a:ln w="9525">
              <a:noFill/>
              <a:miter lim="800000"/>
              <a:headEnd/>
              <a:tailEnd/>
            </a:ln>
          </p:spPr>
          <p:txBody>
            <a:bodyPr wrap="square">
              <a:spAutoFit/>
            </a:bodyPr>
            <a:lstStyle/>
            <a:p>
              <a:pPr marL="85725" indent="-85725" algn="ctr" fontAlgn="auto">
                <a:lnSpc>
                  <a:spcPct val="80000"/>
                </a:lnSpc>
                <a:spcBef>
                  <a:spcPct val="20000"/>
                </a:spcBef>
                <a:spcAft>
                  <a:spcPts val="0"/>
                </a:spcAft>
                <a:defRPr/>
              </a:pPr>
              <a:r>
                <a:rPr kumimoji="0" lang="en-US" altLang="ja-JP" sz="1600" b="1" kern="0">
                  <a:solidFill>
                    <a:srgbClr val="FF0000"/>
                  </a:solidFill>
                  <a:latin typeface="+mn-lt"/>
                  <a:ea typeface="游ゴシック Light" panose="020B0300000000000000" pitchFamily="34" charset="-128"/>
                  <a:cs typeface="+mn-cs"/>
                </a:rPr>
                <a:t>Irradiation samples</a:t>
              </a:r>
            </a:p>
            <a:p>
              <a:pPr marL="85725" indent="-85725" algn="ctr" fontAlgn="auto">
                <a:lnSpc>
                  <a:spcPct val="80000"/>
                </a:lnSpc>
                <a:spcBef>
                  <a:spcPct val="20000"/>
                </a:spcBef>
                <a:spcAft>
                  <a:spcPts val="0"/>
                </a:spcAft>
                <a:defRPr/>
              </a:pPr>
              <a:r>
                <a:rPr kumimoji="0" lang="en-US" altLang="ja-JP" sz="1600" b="1" kern="0">
                  <a:solidFill>
                    <a:srgbClr val="FF0000"/>
                  </a:solidFill>
                  <a:latin typeface="+mn-lt"/>
                  <a:ea typeface="游ゴシック Light" panose="020B0300000000000000" pitchFamily="34" charset="-128"/>
                  <a:cs typeface="+mn-cs"/>
                </a:rPr>
                <a:t>(Accelerators)</a:t>
              </a:r>
            </a:p>
          </p:txBody>
        </p:sp>
        <p:cxnSp>
          <p:nvCxnSpPr>
            <p:cNvPr id="140" name="直線矢印コネクタ 139">
              <a:extLst>
                <a:ext uri="{FF2B5EF4-FFF2-40B4-BE49-F238E27FC236}">
                  <a16:creationId xmlns:a16="http://schemas.microsoft.com/office/drawing/2014/main" id="{CA158478-2697-ABB5-25B3-6B255F89E031}"/>
                </a:ext>
              </a:extLst>
            </p:cNvPr>
            <p:cNvCxnSpPr>
              <a:cxnSpLocks/>
            </p:cNvCxnSpPr>
            <p:nvPr/>
          </p:nvCxnSpPr>
          <p:spPr>
            <a:xfrm flipV="1">
              <a:off x="1342260" y="1661004"/>
              <a:ext cx="702578" cy="347660"/>
            </a:xfrm>
            <a:prstGeom prst="straightConnector1">
              <a:avLst/>
            </a:prstGeom>
            <a:noFill/>
            <a:ln w="19050" cap="flat" cmpd="sng" algn="ctr">
              <a:solidFill>
                <a:srgbClr val="FF0000"/>
              </a:solidFill>
              <a:prstDash val="solid"/>
              <a:miter lim="800000"/>
              <a:tailEnd type="triangle"/>
            </a:ln>
            <a:effectLst/>
          </p:spPr>
        </p:cxnSp>
      </p:grpSp>
      <p:sp>
        <p:nvSpPr>
          <p:cNvPr id="147" name="AutoShape 34">
            <a:extLst>
              <a:ext uri="{FF2B5EF4-FFF2-40B4-BE49-F238E27FC236}">
                <a16:creationId xmlns:a16="http://schemas.microsoft.com/office/drawing/2014/main" id="{23CBECAD-DF5C-06BE-CAB3-77BF7AEF62A8}"/>
              </a:ext>
            </a:extLst>
          </p:cNvPr>
          <p:cNvSpPr>
            <a:spLocks noChangeAspect="1" noChangeArrowheads="1"/>
          </p:cNvSpPr>
          <p:nvPr/>
        </p:nvSpPr>
        <p:spPr bwMode="auto">
          <a:xfrm>
            <a:off x="650195" y="1876644"/>
            <a:ext cx="2350894" cy="374938"/>
          </a:xfrm>
          <a:prstGeom prst="rightArrow">
            <a:avLst>
              <a:gd name="adj1" fmla="val 50000"/>
              <a:gd name="adj2" fmla="val 66591"/>
            </a:avLst>
          </a:prstGeom>
          <a:solidFill>
            <a:srgbClr val="FF99CC">
              <a:alpha val="75000"/>
            </a:srgbClr>
          </a:solidFill>
          <a:ln w="9525">
            <a:solidFill>
              <a:srgbClr val="FF0000"/>
            </a:solidFill>
            <a:miter lim="800000"/>
            <a:headEnd/>
            <a:tailEnd/>
          </a:ln>
          <a:effectLst>
            <a:outerShdw blurRad="63500" dist="38099" dir="2700000" algn="ctr" rotWithShape="0">
              <a:srgbClr val="000000">
                <a:alpha val="74998"/>
              </a:srgbClr>
            </a:outerShdw>
          </a:effectLst>
        </p:spPr>
        <p:txBody>
          <a:bodyPr wrap="none" anchor="ctr"/>
          <a:lstStyle/>
          <a:p>
            <a:pPr fontAlgn="auto">
              <a:spcBef>
                <a:spcPts val="0"/>
              </a:spcBef>
              <a:spcAft>
                <a:spcPts val="0"/>
              </a:spcAft>
              <a:defRPr/>
            </a:pPr>
            <a:r>
              <a:rPr lang="en-US" altLang="ja-JP" sz="1200">
                <a:solidFill>
                  <a:srgbClr val="000000"/>
                </a:solidFill>
                <a:latin typeface="+mn-lt"/>
                <a:cs typeface="+mn-cs"/>
              </a:rPr>
              <a:t>Proton beam</a:t>
            </a:r>
            <a:endParaRPr lang="ja-JP" altLang="en-US" sz="1200">
              <a:solidFill>
                <a:srgbClr val="000000"/>
              </a:solidFill>
              <a:latin typeface="+mn-lt"/>
              <a:cs typeface="+mn-cs"/>
            </a:endParaRPr>
          </a:p>
        </p:txBody>
      </p:sp>
      <p:grpSp>
        <p:nvGrpSpPr>
          <p:cNvPr id="148" name="グループ化 147">
            <a:extLst>
              <a:ext uri="{FF2B5EF4-FFF2-40B4-BE49-F238E27FC236}">
                <a16:creationId xmlns:a16="http://schemas.microsoft.com/office/drawing/2014/main" id="{7F30BC57-B179-A2F2-92CE-0BD70CC56604}"/>
              </a:ext>
            </a:extLst>
          </p:cNvPr>
          <p:cNvGrpSpPr/>
          <p:nvPr/>
        </p:nvGrpSpPr>
        <p:grpSpPr>
          <a:xfrm>
            <a:off x="3002180" y="1002832"/>
            <a:ext cx="4987763" cy="289310"/>
            <a:chOff x="2707912" y="407236"/>
            <a:chExt cx="4987763" cy="289310"/>
          </a:xfrm>
        </p:grpSpPr>
        <p:grpSp>
          <p:nvGrpSpPr>
            <p:cNvPr id="149" name="グループ化 148">
              <a:extLst>
                <a:ext uri="{FF2B5EF4-FFF2-40B4-BE49-F238E27FC236}">
                  <a16:creationId xmlns:a16="http://schemas.microsoft.com/office/drawing/2014/main" id="{F2F55A59-5E98-E2BE-0075-0FC35065F8DA}"/>
                </a:ext>
              </a:extLst>
            </p:cNvPr>
            <p:cNvGrpSpPr/>
            <p:nvPr/>
          </p:nvGrpSpPr>
          <p:grpSpPr>
            <a:xfrm rot="5400000">
              <a:off x="3137551" y="52300"/>
              <a:ext cx="126460" cy="985737"/>
              <a:chOff x="459926" y="2140002"/>
              <a:chExt cx="126460" cy="985737"/>
            </a:xfrm>
          </p:grpSpPr>
          <p:cxnSp>
            <p:nvCxnSpPr>
              <p:cNvPr id="151" name="直線コネクタ 150">
                <a:extLst>
                  <a:ext uri="{FF2B5EF4-FFF2-40B4-BE49-F238E27FC236}">
                    <a16:creationId xmlns:a16="http://schemas.microsoft.com/office/drawing/2014/main" id="{FEB26F54-6FCE-1CF2-4C85-FBB49C904C23}"/>
                  </a:ext>
                </a:extLst>
              </p:cNvPr>
              <p:cNvCxnSpPr/>
              <p:nvPr/>
            </p:nvCxnSpPr>
            <p:spPr>
              <a:xfrm>
                <a:off x="459926" y="2140002"/>
                <a:ext cx="0" cy="985737"/>
              </a:xfrm>
              <a:prstGeom prst="line">
                <a:avLst/>
              </a:prstGeom>
              <a:noFill/>
              <a:ln w="38100" cap="flat" cmpd="sng" algn="ctr">
                <a:solidFill>
                  <a:srgbClr val="4472C4"/>
                </a:solidFill>
                <a:prstDash val="solid"/>
                <a:miter lim="800000"/>
              </a:ln>
              <a:effectLst/>
            </p:spPr>
          </p:cxnSp>
          <p:cxnSp>
            <p:nvCxnSpPr>
              <p:cNvPr id="152" name="直線コネクタ 151">
                <a:extLst>
                  <a:ext uri="{FF2B5EF4-FFF2-40B4-BE49-F238E27FC236}">
                    <a16:creationId xmlns:a16="http://schemas.microsoft.com/office/drawing/2014/main" id="{35F95660-E596-2A58-1EDF-4449969B479A}"/>
                  </a:ext>
                </a:extLst>
              </p:cNvPr>
              <p:cNvCxnSpPr/>
              <p:nvPr/>
            </p:nvCxnSpPr>
            <p:spPr>
              <a:xfrm>
                <a:off x="586386" y="2140002"/>
                <a:ext cx="0" cy="985737"/>
              </a:xfrm>
              <a:prstGeom prst="line">
                <a:avLst/>
              </a:prstGeom>
              <a:noFill/>
              <a:ln w="38100" cap="flat" cmpd="sng" algn="ctr">
                <a:solidFill>
                  <a:srgbClr val="00B050"/>
                </a:solidFill>
                <a:prstDash val="solid"/>
                <a:miter lim="800000"/>
              </a:ln>
              <a:effectLst/>
            </p:spPr>
          </p:cxnSp>
          <p:cxnSp>
            <p:nvCxnSpPr>
              <p:cNvPr id="153" name="直線コネクタ 152">
                <a:extLst>
                  <a:ext uri="{FF2B5EF4-FFF2-40B4-BE49-F238E27FC236}">
                    <a16:creationId xmlns:a16="http://schemas.microsoft.com/office/drawing/2014/main" id="{4501BF90-E665-594C-07CD-B2393364E322}"/>
                  </a:ext>
                </a:extLst>
              </p:cNvPr>
              <p:cNvCxnSpPr/>
              <p:nvPr/>
            </p:nvCxnSpPr>
            <p:spPr>
              <a:xfrm>
                <a:off x="523156" y="2140002"/>
                <a:ext cx="0" cy="985737"/>
              </a:xfrm>
              <a:prstGeom prst="line">
                <a:avLst/>
              </a:prstGeom>
              <a:noFill/>
              <a:ln w="38100" cap="flat" cmpd="sng" algn="ctr">
                <a:solidFill>
                  <a:srgbClr val="ED7D31">
                    <a:lumMod val="75000"/>
                  </a:srgbClr>
                </a:solidFill>
                <a:prstDash val="solid"/>
                <a:miter lim="800000"/>
              </a:ln>
              <a:effectLst/>
            </p:spPr>
          </p:cxnSp>
        </p:grpSp>
        <p:sp>
          <p:nvSpPr>
            <p:cNvPr id="150" name="Rectangle 181">
              <a:extLst>
                <a:ext uri="{FF2B5EF4-FFF2-40B4-BE49-F238E27FC236}">
                  <a16:creationId xmlns:a16="http://schemas.microsoft.com/office/drawing/2014/main" id="{37D27224-992D-28CA-A7AC-9E2B9F1F09D0}"/>
                </a:ext>
              </a:extLst>
            </p:cNvPr>
            <p:cNvSpPr>
              <a:spLocks noChangeArrowheads="1"/>
            </p:cNvSpPr>
            <p:nvPr/>
          </p:nvSpPr>
          <p:spPr bwMode="auto">
            <a:xfrm>
              <a:off x="3622592" y="407236"/>
              <a:ext cx="4073083" cy="289310"/>
            </a:xfrm>
            <a:prstGeom prst="rect">
              <a:avLst/>
            </a:prstGeom>
            <a:noFill/>
            <a:ln w="9525">
              <a:noFill/>
              <a:miter lim="800000"/>
              <a:headEnd/>
              <a:tailEnd/>
            </a:ln>
          </p:spPr>
          <p:txBody>
            <a:bodyPr wrap="square">
              <a:spAutoFit/>
            </a:bodyPr>
            <a:lstStyle/>
            <a:p>
              <a:pPr marL="85725" indent="-85725" algn="ctr" fontAlgn="auto">
                <a:lnSpc>
                  <a:spcPct val="80000"/>
                </a:lnSpc>
                <a:spcBef>
                  <a:spcPct val="20000"/>
                </a:spcBef>
                <a:spcAft>
                  <a:spcPts val="0"/>
                </a:spcAft>
                <a:defRPr/>
              </a:pPr>
              <a:r>
                <a:rPr kumimoji="0" lang="en-US" altLang="ja-JP" sz="1600" b="1" kern="0" dirty="0">
                  <a:solidFill>
                    <a:srgbClr val="FF0000"/>
                  </a:solidFill>
                  <a:latin typeface="+mn-lt"/>
                  <a:ea typeface="游ゴシック Light" panose="020B0300000000000000" pitchFamily="34" charset="-128"/>
                  <a:cs typeface="+mn-cs"/>
                </a:rPr>
                <a:t>Irradiation samples (fusion &amp; fission)</a:t>
              </a:r>
            </a:p>
          </p:txBody>
        </p:sp>
      </p:grpSp>
      <p:grpSp>
        <p:nvGrpSpPr>
          <p:cNvPr id="155" name="グループ化 154">
            <a:extLst>
              <a:ext uri="{FF2B5EF4-FFF2-40B4-BE49-F238E27FC236}">
                <a16:creationId xmlns:a16="http://schemas.microsoft.com/office/drawing/2014/main" id="{371CB4D1-760E-1467-67EB-E7542CFDCC86}"/>
              </a:ext>
            </a:extLst>
          </p:cNvPr>
          <p:cNvGrpSpPr/>
          <p:nvPr/>
        </p:nvGrpSpPr>
        <p:grpSpPr>
          <a:xfrm>
            <a:off x="4786162" y="4052449"/>
            <a:ext cx="3208441" cy="2717700"/>
            <a:chOff x="3621448" y="3674163"/>
            <a:chExt cx="3208441" cy="2717700"/>
          </a:xfrm>
        </p:grpSpPr>
        <p:grpSp>
          <p:nvGrpSpPr>
            <p:cNvPr id="156" name="グループ化 155">
              <a:extLst>
                <a:ext uri="{FF2B5EF4-FFF2-40B4-BE49-F238E27FC236}">
                  <a16:creationId xmlns:a16="http://schemas.microsoft.com/office/drawing/2014/main" id="{002ACFB3-3E8C-396E-2CBE-4ECAEB3E8533}"/>
                </a:ext>
              </a:extLst>
            </p:cNvPr>
            <p:cNvGrpSpPr/>
            <p:nvPr/>
          </p:nvGrpSpPr>
          <p:grpSpPr>
            <a:xfrm>
              <a:off x="3621448" y="3674163"/>
              <a:ext cx="3208441" cy="2717700"/>
              <a:chOff x="3621448" y="3674163"/>
              <a:chExt cx="3208441" cy="2717700"/>
            </a:xfrm>
            <a:solidFill>
              <a:srgbClr val="70AD47">
                <a:lumMod val="60000"/>
                <a:lumOff val="40000"/>
              </a:srgbClr>
            </a:solidFill>
          </p:grpSpPr>
          <p:sp>
            <p:nvSpPr>
              <p:cNvPr id="158" name="平行四辺形 157">
                <a:extLst>
                  <a:ext uri="{FF2B5EF4-FFF2-40B4-BE49-F238E27FC236}">
                    <a16:creationId xmlns:a16="http://schemas.microsoft.com/office/drawing/2014/main" id="{8C9FF7F7-A0E6-9F91-853F-B7E6B806F357}"/>
                  </a:ext>
                </a:extLst>
              </p:cNvPr>
              <p:cNvSpPr/>
              <p:nvPr/>
            </p:nvSpPr>
            <p:spPr>
              <a:xfrm rot="3151360">
                <a:off x="3445474" y="4231451"/>
                <a:ext cx="2336386" cy="1984438"/>
              </a:xfrm>
              <a:prstGeom prst="parallelogram">
                <a:avLst>
                  <a:gd name="adj" fmla="val 3658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59" name="平行四辺形 158">
                <a:extLst>
                  <a:ext uri="{FF2B5EF4-FFF2-40B4-BE49-F238E27FC236}">
                    <a16:creationId xmlns:a16="http://schemas.microsoft.com/office/drawing/2014/main" id="{76B6D09B-449B-9CD5-69CC-A68F4D531AA0}"/>
                  </a:ext>
                </a:extLst>
              </p:cNvPr>
              <p:cNvSpPr/>
              <p:nvPr/>
            </p:nvSpPr>
            <p:spPr>
              <a:xfrm rot="3151360">
                <a:off x="4669477" y="3850137"/>
                <a:ext cx="2336386" cy="1984438"/>
              </a:xfrm>
              <a:prstGeom prst="parallelogram">
                <a:avLst>
                  <a:gd name="adj" fmla="val 3658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grpSp>
        <p:sp>
          <p:nvSpPr>
            <p:cNvPr id="157" name="テキスト ボックス 156">
              <a:extLst>
                <a:ext uri="{FF2B5EF4-FFF2-40B4-BE49-F238E27FC236}">
                  <a16:creationId xmlns:a16="http://schemas.microsoft.com/office/drawing/2014/main" id="{10F41166-A416-8824-6095-06A9A127E8AD}"/>
                </a:ext>
              </a:extLst>
            </p:cNvPr>
            <p:cNvSpPr txBox="1"/>
            <p:nvPr/>
          </p:nvSpPr>
          <p:spPr>
            <a:xfrm>
              <a:off x="3751085" y="4983900"/>
              <a:ext cx="1072730" cy="461665"/>
            </a:xfrm>
            <a:prstGeom prst="rect">
              <a:avLst/>
            </a:prstGeom>
            <a:noFill/>
          </p:spPr>
          <p:txBody>
            <a:bodyPr wrap="none" rtlCol="0">
              <a:spAutoFit/>
            </a:bodyPr>
            <a:lstStyle/>
            <a:p>
              <a:pPr fontAlgn="auto">
                <a:spcBef>
                  <a:spcPts val="0"/>
                </a:spcBef>
                <a:spcAft>
                  <a:spcPts val="0"/>
                </a:spcAft>
                <a:defRPr/>
              </a:pPr>
              <a:r>
                <a:rPr kumimoji="0" lang="en-US" altLang="ja-JP" b="1" kern="0">
                  <a:solidFill>
                    <a:srgbClr val="FF40FF"/>
                  </a:solidFill>
                  <a:latin typeface="+mn-lt"/>
                  <a:ea typeface="游ゴシック" panose="020B0400000000000000" pitchFamily="34" charset="-128"/>
                  <a:cs typeface="+mn-cs"/>
                </a:rPr>
                <a:t>TEF-P</a:t>
              </a:r>
              <a:endParaRPr kumimoji="0" lang="en-US" altLang="ja-JP" sz="2000" b="1" kern="0">
                <a:solidFill>
                  <a:srgbClr val="FF40FF"/>
                </a:solidFill>
                <a:latin typeface="+mn-lt"/>
                <a:ea typeface="游ゴシック" panose="020B0400000000000000" pitchFamily="34" charset="-128"/>
                <a:cs typeface="+mn-cs"/>
              </a:endParaRPr>
            </a:p>
          </p:txBody>
        </p:sp>
      </p:grpSp>
      <p:sp>
        <p:nvSpPr>
          <p:cNvPr id="161" name="平行四辺形 160">
            <a:extLst>
              <a:ext uri="{FF2B5EF4-FFF2-40B4-BE49-F238E27FC236}">
                <a16:creationId xmlns:a16="http://schemas.microsoft.com/office/drawing/2014/main" id="{D7526368-FB9A-EFAE-B28E-A186E301FCE6}"/>
              </a:ext>
            </a:extLst>
          </p:cNvPr>
          <p:cNvSpPr/>
          <p:nvPr/>
        </p:nvSpPr>
        <p:spPr>
          <a:xfrm rot="3151360">
            <a:off x="4609739" y="4600766"/>
            <a:ext cx="2336386" cy="1984438"/>
          </a:xfrm>
          <a:prstGeom prst="parallelogram">
            <a:avLst>
              <a:gd name="adj" fmla="val 36580"/>
            </a:avLst>
          </a:prstGeom>
          <a:solidFill>
            <a:srgbClr val="4472C4"/>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62" name="テキスト ボックス 161">
            <a:extLst>
              <a:ext uri="{FF2B5EF4-FFF2-40B4-BE49-F238E27FC236}">
                <a16:creationId xmlns:a16="http://schemas.microsoft.com/office/drawing/2014/main" id="{EA33EC87-8A68-4034-C8CD-DA45EC915554}"/>
              </a:ext>
            </a:extLst>
          </p:cNvPr>
          <p:cNvSpPr txBox="1"/>
          <p:nvPr/>
        </p:nvSpPr>
        <p:spPr>
          <a:xfrm>
            <a:off x="5161665" y="5411097"/>
            <a:ext cx="3650679" cy="769441"/>
          </a:xfrm>
          <a:prstGeom prst="rect">
            <a:avLst/>
          </a:prstGeom>
          <a:solidFill>
            <a:schemeClr val="bg1"/>
          </a:solidFill>
          <a:ln>
            <a:solidFill>
              <a:srgbClr val="C00000"/>
            </a:solidFill>
          </a:ln>
        </p:spPr>
        <p:txBody>
          <a:bodyPr wrap="none" rtlCol="0">
            <a:spAutoFit/>
          </a:bodyPr>
          <a:lstStyle/>
          <a:p>
            <a:pPr fontAlgn="auto">
              <a:spcBef>
                <a:spcPts val="0"/>
              </a:spcBef>
              <a:spcAft>
                <a:spcPts val="0"/>
              </a:spcAft>
              <a:defRPr/>
            </a:pPr>
            <a:r>
              <a:rPr lang="en" altLang="ja-JP" sz="1600" b="1" dirty="0">
                <a:solidFill>
                  <a:srgbClr val="FF0000"/>
                </a:solidFill>
                <a:latin typeface="+mj-lt"/>
                <a:ea typeface="MS PGothic" panose="020B0600070205080204" pitchFamily="34" charset="-128"/>
              </a:rPr>
              <a:t>PIE facility</a:t>
            </a:r>
            <a:endParaRPr kumimoji="0" lang="en-US" altLang="ja-JP" sz="1600" b="1" kern="0" dirty="0">
              <a:solidFill>
                <a:srgbClr val="FF6666"/>
              </a:solidFill>
              <a:latin typeface="+mj-lt"/>
              <a:ea typeface="游ゴシック" panose="020B0400000000000000" pitchFamily="34" charset="-128"/>
              <a:cs typeface="+mn-cs"/>
            </a:endParaRPr>
          </a:p>
          <a:p>
            <a:pPr marL="163513" indent="-163513" fontAlgn="auto">
              <a:spcBef>
                <a:spcPts val="0"/>
              </a:spcBef>
              <a:spcAft>
                <a:spcPts val="0"/>
              </a:spcAft>
              <a:buFont typeface="Arial" panose="020B0604020202020204" pitchFamily="34" charset="0"/>
              <a:buChar char="•"/>
              <a:defRPr/>
            </a:pPr>
            <a:r>
              <a:rPr kumimoji="0" lang="en-US" altLang="ja-JP" sz="1400" b="1" kern="0" dirty="0">
                <a:solidFill>
                  <a:srgbClr val="FF6666"/>
                </a:solidFill>
                <a:latin typeface="+mj-lt"/>
                <a:ea typeface="游ゴシック" panose="020B0400000000000000" pitchFamily="34" charset="-128"/>
              </a:rPr>
              <a:t>PIE of irradiated samples</a:t>
            </a:r>
          </a:p>
          <a:p>
            <a:pPr marL="163513" indent="-163513" fontAlgn="auto">
              <a:spcBef>
                <a:spcPts val="0"/>
              </a:spcBef>
              <a:spcAft>
                <a:spcPts val="0"/>
              </a:spcAft>
              <a:buFont typeface="Arial" panose="020B0604020202020204" pitchFamily="34" charset="0"/>
              <a:buChar char="•"/>
              <a:defRPr/>
            </a:pPr>
            <a:r>
              <a:rPr kumimoji="0" lang="en-US" altLang="ja-JP" sz="1400" b="1" kern="0" dirty="0">
                <a:solidFill>
                  <a:srgbClr val="FF6666"/>
                </a:solidFill>
                <a:latin typeface="+mj-lt"/>
                <a:ea typeface="游ゴシック" panose="020B0400000000000000" pitchFamily="34" charset="-128"/>
              </a:rPr>
              <a:t>Chemical processing for RI production</a:t>
            </a:r>
            <a:endParaRPr kumimoji="0" lang="ja-JP" altLang="en-US" sz="1400" b="1" kern="0" dirty="0">
              <a:solidFill>
                <a:srgbClr val="FF6666"/>
              </a:solidFill>
              <a:latin typeface="+mj-lt"/>
              <a:ea typeface="游ゴシック" panose="020B0400000000000000" pitchFamily="34" charset="-128"/>
              <a:cs typeface="+mn-cs"/>
            </a:endParaRPr>
          </a:p>
        </p:txBody>
      </p:sp>
      <p:sp>
        <p:nvSpPr>
          <p:cNvPr id="163" name="右カーブ矢印 79">
            <a:extLst>
              <a:ext uri="{FF2B5EF4-FFF2-40B4-BE49-F238E27FC236}">
                <a16:creationId xmlns:a16="http://schemas.microsoft.com/office/drawing/2014/main" id="{4F0BAE77-B840-B5DA-02EC-1FBEDEADAFF2}"/>
              </a:ext>
            </a:extLst>
          </p:cNvPr>
          <p:cNvSpPr/>
          <p:nvPr/>
        </p:nvSpPr>
        <p:spPr>
          <a:xfrm>
            <a:off x="4250235" y="4153209"/>
            <a:ext cx="528551" cy="1333266"/>
          </a:xfrm>
          <a:prstGeom prst="curvedRightArrow">
            <a:avLst>
              <a:gd name="adj1" fmla="val 23264"/>
              <a:gd name="adj2" fmla="val 51523"/>
              <a:gd name="adj3" fmla="val 25000"/>
            </a:avLst>
          </a:prstGeom>
          <a:solidFill>
            <a:srgbClr val="FFFF00"/>
          </a:solidFill>
          <a:ln w="12700" cap="flat" cmpd="sng" algn="ctr">
            <a:solidFill>
              <a:srgbClr val="4472C4">
                <a:shade val="50000"/>
              </a:srgbClr>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black"/>
              </a:solidFill>
              <a:latin typeface="+mn-lt"/>
              <a:ea typeface="游ゴシック" panose="020B0400000000000000" pitchFamily="34" charset="-128"/>
              <a:cs typeface="+mn-cs"/>
            </a:endParaRPr>
          </a:p>
        </p:txBody>
      </p:sp>
      <p:sp>
        <p:nvSpPr>
          <p:cNvPr id="164" name="テキスト ボックス 163">
            <a:extLst>
              <a:ext uri="{FF2B5EF4-FFF2-40B4-BE49-F238E27FC236}">
                <a16:creationId xmlns:a16="http://schemas.microsoft.com/office/drawing/2014/main" id="{8522192C-493D-AF1E-77F0-B868DA8C694A}"/>
              </a:ext>
            </a:extLst>
          </p:cNvPr>
          <p:cNvSpPr txBox="1"/>
          <p:nvPr/>
        </p:nvSpPr>
        <p:spPr>
          <a:xfrm>
            <a:off x="4568329" y="4842075"/>
            <a:ext cx="1449436" cy="307777"/>
          </a:xfrm>
          <a:prstGeom prst="rect">
            <a:avLst/>
          </a:prstGeom>
          <a:solidFill>
            <a:schemeClr val="accent2"/>
          </a:solidFill>
        </p:spPr>
        <p:txBody>
          <a:bodyPr wrap="none" rtlCol="0">
            <a:spAutoFit/>
          </a:bodyPr>
          <a:lstStyle/>
          <a:p>
            <a:pPr fontAlgn="auto">
              <a:spcBef>
                <a:spcPts val="0"/>
              </a:spcBef>
              <a:spcAft>
                <a:spcPts val="0"/>
              </a:spcAft>
              <a:defRPr/>
            </a:pPr>
            <a:r>
              <a:rPr kumimoji="0" lang="en-US" altLang="ja-JP" sz="1400" b="1" kern="0" dirty="0">
                <a:solidFill>
                  <a:srgbClr val="FFFF00"/>
                </a:solidFill>
                <a:latin typeface="+mn-lt"/>
                <a:ea typeface="游ゴシック" panose="020B0400000000000000" pitchFamily="34" charset="-128"/>
                <a:cs typeface="+mn-cs"/>
              </a:rPr>
              <a:t>PIE specimens</a:t>
            </a:r>
            <a:endParaRPr kumimoji="0" lang="ja-JP" altLang="en-US" sz="1400" b="1" kern="0">
              <a:solidFill>
                <a:srgbClr val="FFFF00"/>
              </a:solidFill>
              <a:latin typeface="+mn-lt"/>
              <a:ea typeface="游ゴシック" panose="020B0400000000000000" pitchFamily="34" charset="-128"/>
              <a:cs typeface="+mn-cs"/>
            </a:endParaRPr>
          </a:p>
        </p:txBody>
      </p:sp>
      <p:sp>
        <p:nvSpPr>
          <p:cNvPr id="165" name="下矢印 83">
            <a:extLst>
              <a:ext uri="{FF2B5EF4-FFF2-40B4-BE49-F238E27FC236}">
                <a16:creationId xmlns:a16="http://schemas.microsoft.com/office/drawing/2014/main" id="{8917EE98-7C4A-9C31-C9C5-DB940D6AEDF8}"/>
              </a:ext>
            </a:extLst>
          </p:cNvPr>
          <p:cNvSpPr/>
          <p:nvPr/>
        </p:nvSpPr>
        <p:spPr>
          <a:xfrm rot="16200000">
            <a:off x="3986451" y="5571295"/>
            <a:ext cx="263070" cy="1321600"/>
          </a:xfrm>
          <a:prstGeom prst="downArrow">
            <a:avLst>
              <a:gd name="adj1" fmla="val 50000"/>
              <a:gd name="adj2" fmla="val 50000"/>
            </a:avLst>
          </a:prstGeom>
          <a:solidFill>
            <a:srgbClr val="FFFF00"/>
          </a:solidFill>
          <a:ln w="12700" cap="flat" cmpd="sng" algn="ctr">
            <a:solidFill>
              <a:sysClr val="windowText" lastClr="000000"/>
            </a:solidFill>
            <a:prstDash val="solid"/>
            <a:miter lim="800000"/>
          </a:ln>
          <a:effectLst/>
        </p:spPr>
        <p:txBody>
          <a:bodyPr rtlCol="0" anchor="ctr"/>
          <a:lstStyle/>
          <a:p>
            <a:pPr algn="ctr" fontAlgn="auto">
              <a:spcBef>
                <a:spcPts val="0"/>
              </a:spcBef>
              <a:spcAft>
                <a:spcPts val="0"/>
              </a:spcAft>
              <a:defRPr/>
            </a:pPr>
            <a:endParaRPr kumimoji="0" lang="ja-JP" altLang="en-US" sz="1600" kern="0">
              <a:solidFill>
                <a:prstClr val="white"/>
              </a:solidFill>
              <a:latin typeface="+mn-lt"/>
              <a:ea typeface="游ゴシック" panose="020B0400000000000000" pitchFamily="34" charset="-128"/>
              <a:cs typeface="+mn-cs"/>
            </a:endParaRPr>
          </a:p>
        </p:txBody>
      </p:sp>
      <p:sp>
        <p:nvSpPr>
          <p:cNvPr id="166" name="テキスト ボックス 165">
            <a:extLst>
              <a:ext uri="{FF2B5EF4-FFF2-40B4-BE49-F238E27FC236}">
                <a16:creationId xmlns:a16="http://schemas.microsoft.com/office/drawing/2014/main" id="{9AC831F7-8156-CC94-4465-8C24673F7AF2}"/>
              </a:ext>
            </a:extLst>
          </p:cNvPr>
          <p:cNvSpPr txBox="1"/>
          <p:nvPr/>
        </p:nvSpPr>
        <p:spPr>
          <a:xfrm>
            <a:off x="3442743" y="5823851"/>
            <a:ext cx="1449436" cy="307777"/>
          </a:xfrm>
          <a:prstGeom prst="rect">
            <a:avLst/>
          </a:prstGeom>
          <a:solidFill>
            <a:schemeClr val="accent2"/>
          </a:solidFill>
        </p:spPr>
        <p:txBody>
          <a:bodyPr wrap="none" rtlCol="0">
            <a:spAutoFit/>
          </a:bodyPr>
          <a:lstStyle/>
          <a:p>
            <a:pPr fontAlgn="auto">
              <a:spcBef>
                <a:spcPts val="0"/>
              </a:spcBef>
              <a:spcAft>
                <a:spcPts val="0"/>
              </a:spcAft>
              <a:defRPr/>
            </a:pPr>
            <a:r>
              <a:rPr kumimoji="0" lang="en-US" altLang="ja-JP" sz="1400" b="1" kern="0" dirty="0">
                <a:solidFill>
                  <a:srgbClr val="FFFF00"/>
                </a:solidFill>
                <a:latin typeface="+mn-lt"/>
                <a:ea typeface="游ゴシック" panose="020B0400000000000000" pitchFamily="34" charset="-128"/>
                <a:cs typeface="+mn-cs"/>
              </a:rPr>
              <a:t>PIE specimens</a:t>
            </a:r>
            <a:endParaRPr kumimoji="0" lang="ja-JP" altLang="en-US" sz="1400" b="1" kern="0">
              <a:solidFill>
                <a:srgbClr val="FFFF00"/>
              </a:solidFill>
              <a:latin typeface="+mn-lt"/>
              <a:ea typeface="游ゴシック" panose="020B0400000000000000" pitchFamily="34" charset="-128"/>
              <a:cs typeface="+mn-cs"/>
            </a:endParaRPr>
          </a:p>
        </p:txBody>
      </p:sp>
      <p:sp>
        <p:nvSpPr>
          <p:cNvPr id="167" name="テキスト ボックス 166">
            <a:extLst>
              <a:ext uri="{FF2B5EF4-FFF2-40B4-BE49-F238E27FC236}">
                <a16:creationId xmlns:a16="http://schemas.microsoft.com/office/drawing/2014/main" id="{B21B4769-C776-071C-EADC-B8834D8FFB2F}"/>
              </a:ext>
            </a:extLst>
          </p:cNvPr>
          <p:cNvSpPr txBox="1"/>
          <p:nvPr/>
        </p:nvSpPr>
        <p:spPr>
          <a:xfrm>
            <a:off x="4008420" y="1873144"/>
            <a:ext cx="1221809" cy="338554"/>
          </a:xfrm>
          <a:prstGeom prst="rect">
            <a:avLst/>
          </a:prstGeom>
          <a:noFill/>
        </p:spPr>
        <p:txBody>
          <a:bodyPr wrap="none" rtlCol="0">
            <a:spAutoFit/>
          </a:bodyPr>
          <a:lstStyle/>
          <a:p>
            <a:pPr fontAlgn="auto">
              <a:spcBef>
                <a:spcPts val="0"/>
              </a:spcBef>
              <a:spcAft>
                <a:spcPts val="0"/>
              </a:spcAft>
            </a:pPr>
            <a:r>
              <a:rPr lang="en-US" altLang="ja-JP" sz="1600" b="1">
                <a:solidFill>
                  <a:srgbClr val="0000FF"/>
                </a:solidFill>
                <a:latin typeface="+mn-lt"/>
                <a:ea typeface="Yu Gothic" panose="020B0400000000000000" pitchFamily="34" charset="-128"/>
                <a:cs typeface="+mn-cs"/>
              </a:rPr>
              <a:t>LBE target</a:t>
            </a:r>
            <a:endParaRPr lang="ja-JP" altLang="en-US" sz="1600" b="1">
              <a:solidFill>
                <a:srgbClr val="0000FF"/>
              </a:solidFill>
              <a:latin typeface="+mn-lt"/>
              <a:ea typeface="Yu Gothic" panose="020B0400000000000000" pitchFamily="34" charset="-128"/>
              <a:cs typeface="+mn-cs"/>
            </a:endParaRPr>
          </a:p>
        </p:txBody>
      </p:sp>
      <p:sp>
        <p:nvSpPr>
          <p:cNvPr id="168" name="テキスト ボックス 167">
            <a:extLst>
              <a:ext uri="{FF2B5EF4-FFF2-40B4-BE49-F238E27FC236}">
                <a16:creationId xmlns:a16="http://schemas.microsoft.com/office/drawing/2014/main" id="{98E9C331-D45B-4061-E877-015469757BB1}"/>
              </a:ext>
            </a:extLst>
          </p:cNvPr>
          <p:cNvSpPr txBox="1"/>
          <p:nvPr/>
        </p:nvSpPr>
        <p:spPr>
          <a:xfrm>
            <a:off x="565790" y="3524060"/>
            <a:ext cx="2560408" cy="954107"/>
          </a:xfrm>
          <a:prstGeom prst="rect">
            <a:avLst/>
          </a:prstGeom>
          <a:solidFill>
            <a:srgbClr val="FFFF00"/>
          </a:solidFill>
          <a:ln>
            <a:solidFill>
              <a:srgbClr val="0070C0"/>
            </a:solidFill>
          </a:ln>
        </p:spPr>
        <p:txBody>
          <a:bodyPr wrap="square" rtlCol="0">
            <a:spAutoFit/>
          </a:bodyPr>
          <a:lstStyle/>
          <a:p>
            <a:pPr marL="231775" indent="-231775">
              <a:buAutoNum type="arabicPeriod"/>
            </a:pPr>
            <a:r>
              <a:rPr lang="en-US" altLang="ja-JP" sz="1400" b="1" dirty="0">
                <a:solidFill>
                  <a:srgbClr val="C00000"/>
                </a:solidFill>
              </a:rPr>
              <a:t>Materials irradiation</a:t>
            </a:r>
          </a:p>
          <a:p>
            <a:pPr marL="317500" indent="-222250">
              <a:buFont typeface="Arial" panose="020B0604020202020204" pitchFamily="34" charset="0"/>
              <a:buChar char="•"/>
            </a:pPr>
            <a:r>
              <a:rPr lang="en-US" altLang="ja-JP" sz="1400" dirty="0"/>
              <a:t>high-energy accelerator facilities including ADS</a:t>
            </a:r>
          </a:p>
          <a:p>
            <a:pPr marL="317500" indent="-222250">
              <a:buFont typeface="Arial" panose="020B0604020202020204" pitchFamily="34" charset="0"/>
              <a:buChar char="•"/>
            </a:pPr>
            <a:r>
              <a:rPr lang="en-US" altLang="ja-JP" sz="1400" dirty="0"/>
              <a:t>fusion and fission reactors</a:t>
            </a:r>
            <a:endParaRPr lang="ja-JP" altLang="en-US" sz="1400"/>
          </a:p>
        </p:txBody>
      </p:sp>
      <p:sp>
        <p:nvSpPr>
          <p:cNvPr id="169" name="テキスト ボックス 168">
            <a:extLst>
              <a:ext uri="{FF2B5EF4-FFF2-40B4-BE49-F238E27FC236}">
                <a16:creationId xmlns:a16="http://schemas.microsoft.com/office/drawing/2014/main" id="{F53B1CAF-7E46-47F1-9F96-A2B7F491861F}"/>
              </a:ext>
            </a:extLst>
          </p:cNvPr>
          <p:cNvSpPr txBox="1"/>
          <p:nvPr/>
        </p:nvSpPr>
        <p:spPr>
          <a:xfrm>
            <a:off x="533890" y="4793244"/>
            <a:ext cx="2460063" cy="523220"/>
          </a:xfrm>
          <a:prstGeom prst="rect">
            <a:avLst/>
          </a:prstGeom>
          <a:solidFill>
            <a:srgbClr val="FFFF00"/>
          </a:solidFill>
          <a:ln>
            <a:solidFill>
              <a:srgbClr val="0070C0"/>
            </a:solidFill>
          </a:ln>
        </p:spPr>
        <p:txBody>
          <a:bodyPr wrap="square" rtlCol="0">
            <a:spAutoFit/>
          </a:bodyPr>
          <a:lstStyle/>
          <a:p>
            <a:pPr marL="200025" indent="-200025">
              <a:buFont typeface="+mj-lt"/>
              <a:buAutoNum type="arabicPeriod" startAt="2"/>
            </a:pPr>
            <a:r>
              <a:rPr lang="en-US" altLang="ja-JP" sz="1400" b="1" dirty="0">
                <a:solidFill>
                  <a:srgbClr val="C00000"/>
                </a:solidFill>
              </a:rPr>
              <a:t>Soft error testing of semi-conductor devises</a:t>
            </a:r>
          </a:p>
        </p:txBody>
      </p:sp>
      <p:sp>
        <p:nvSpPr>
          <p:cNvPr id="170" name="テキスト ボックス 169">
            <a:extLst>
              <a:ext uri="{FF2B5EF4-FFF2-40B4-BE49-F238E27FC236}">
                <a16:creationId xmlns:a16="http://schemas.microsoft.com/office/drawing/2014/main" id="{6CADF658-A169-0F4E-0A13-1939412F4E95}"/>
              </a:ext>
            </a:extLst>
          </p:cNvPr>
          <p:cNvSpPr txBox="1"/>
          <p:nvPr/>
        </p:nvSpPr>
        <p:spPr>
          <a:xfrm>
            <a:off x="7545965" y="4411888"/>
            <a:ext cx="1675816" cy="307777"/>
          </a:xfrm>
          <a:prstGeom prst="rect">
            <a:avLst/>
          </a:prstGeom>
          <a:solidFill>
            <a:srgbClr val="FFFF00"/>
          </a:solidFill>
          <a:ln>
            <a:solidFill>
              <a:srgbClr val="0070C0"/>
            </a:solidFill>
          </a:ln>
        </p:spPr>
        <p:txBody>
          <a:bodyPr wrap="square" rtlCol="0">
            <a:spAutoFit/>
          </a:bodyPr>
          <a:lstStyle/>
          <a:p>
            <a:pPr marL="200025" indent="-200025">
              <a:buFont typeface="+mj-lt"/>
              <a:buAutoNum type="arabicPeriod" startAt="3"/>
            </a:pPr>
            <a:r>
              <a:rPr lang="en-US" altLang="ja-JP" sz="1400" b="1" dirty="0">
                <a:solidFill>
                  <a:srgbClr val="C00000"/>
                </a:solidFill>
              </a:rPr>
              <a:t>RI production</a:t>
            </a:r>
          </a:p>
        </p:txBody>
      </p:sp>
      <p:sp>
        <p:nvSpPr>
          <p:cNvPr id="171" name="テキスト ボックス 170">
            <a:extLst>
              <a:ext uri="{FF2B5EF4-FFF2-40B4-BE49-F238E27FC236}">
                <a16:creationId xmlns:a16="http://schemas.microsoft.com/office/drawing/2014/main" id="{AC4EC8FD-2A85-B2E6-7AD5-0AEBCDC27986}"/>
              </a:ext>
            </a:extLst>
          </p:cNvPr>
          <p:cNvSpPr txBox="1"/>
          <p:nvPr/>
        </p:nvSpPr>
        <p:spPr>
          <a:xfrm>
            <a:off x="7545965" y="4807961"/>
            <a:ext cx="1675816" cy="523220"/>
          </a:xfrm>
          <a:prstGeom prst="rect">
            <a:avLst/>
          </a:prstGeom>
          <a:solidFill>
            <a:srgbClr val="FFFF00"/>
          </a:solidFill>
          <a:ln>
            <a:solidFill>
              <a:srgbClr val="0070C0"/>
            </a:solidFill>
          </a:ln>
        </p:spPr>
        <p:txBody>
          <a:bodyPr wrap="square" rtlCol="0">
            <a:spAutoFit/>
          </a:bodyPr>
          <a:lstStyle/>
          <a:p>
            <a:pPr marL="231775" indent="-231775">
              <a:buFont typeface="+mj-lt"/>
              <a:buAutoNum type="arabicPeriod" startAt="4"/>
            </a:pPr>
            <a:r>
              <a:rPr lang="en-US" altLang="ja-JP" sz="1400" b="1" dirty="0">
                <a:solidFill>
                  <a:srgbClr val="C00000"/>
                </a:solidFill>
              </a:rPr>
              <a:t>Proton beam applications</a:t>
            </a:r>
          </a:p>
        </p:txBody>
      </p:sp>
      <p:grpSp>
        <p:nvGrpSpPr>
          <p:cNvPr id="172" name="グループ化 171">
            <a:extLst>
              <a:ext uri="{FF2B5EF4-FFF2-40B4-BE49-F238E27FC236}">
                <a16:creationId xmlns:a16="http://schemas.microsoft.com/office/drawing/2014/main" id="{4D7B6EFB-2D06-1B1B-3B4A-E70A914D1DBD}"/>
              </a:ext>
            </a:extLst>
          </p:cNvPr>
          <p:cNvGrpSpPr>
            <a:grpSpLocks noChangeAspect="1"/>
          </p:cNvGrpSpPr>
          <p:nvPr/>
        </p:nvGrpSpPr>
        <p:grpSpPr>
          <a:xfrm>
            <a:off x="4977083" y="3129877"/>
            <a:ext cx="2743017" cy="921069"/>
            <a:chOff x="5874128" y="579202"/>
            <a:chExt cx="5489791" cy="1843400"/>
          </a:xfrm>
        </p:grpSpPr>
        <p:sp>
          <p:nvSpPr>
            <p:cNvPr id="173" name="フリーフォーム 6">
              <a:extLst>
                <a:ext uri="{FF2B5EF4-FFF2-40B4-BE49-F238E27FC236}">
                  <a16:creationId xmlns:a16="http://schemas.microsoft.com/office/drawing/2014/main" id="{CF2E6216-B334-0908-13F0-6B452C5FA2E3}"/>
                </a:ext>
              </a:extLst>
            </p:cNvPr>
            <p:cNvSpPr/>
            <p:nvPr/>
          </p:nvSpPr>
          <p:spPr>
            <a:xfrm>
              <a:off x="5874128" y="1844701"/>
              <a:ext cx="1459382" cy="577901"/>
            </a:xfrm>
            <a:custGeom>
              <a:avLst/>
              <a:gdLst>
                <a:gd name="connsiteX0" fmla="*/ 1459382 w 1459382"/>
                <a:gd name="connsiteY0" fmla="*/ 0 h 577901"/>
                <a:gd name="connsiteX1" fmla="*/ 983894 w 1459382"/>
                <a:gd name="connsiteY1" fmla="*/ 146304 h 577901"/>
                <a:gd name="connsiteX2" fmla="*/ 530352 w 1459382"/>
                <a:gd name="connsiteY2" fmla="*/ 395021 h 577901"/>
                <a:gd name="connsiteX3" fmla="*/ 369417 w 1459382"/>
                <a:gd name="connsiteY3" fmla="*/ 504749 h 577901"/>
                <a:gd name="connsiteX4" fmla="*/ 0 w 1459382"/>
                <a:gd name="connsiteY4" fmla="*/ 577901 h 577901"/>
                <a:gd name="connsiteX5" fmla="*/ 0 w 1459382"/>
                <a:gd name="connsiteY5" fmla="*/ 577901 h 577901"/>
                <a:gd name="connsiteX0" fmla="*/ 1459382 w 1459382"/>
                <a:gd name="connsiteY0" fmla="*/ 0 h 577901"/>
                <a:gd name="connsiteX1" fmla="*/ 983894 w 1459382"/>
                <a:gd name="connsiteY1" fmla="*/ 146304 h 577901"/>
                <a:gd name="connsiteX2" fmla="*/ 369417 w 1459382"/>
                <a:gd name="connsiteY2" fmla="*/ 504749 h 577901"/>
                <a:gd name="connsiteX3" fmla="*/ 0 w 1459382"/>
                <a:gd name="connsiteY3" fmla="*/ 577901 h 577901"/>
                <a:gd name="connsiteX4" fmla="*/ 0 w 1459382"/>
                <a:gd name="connsiteY4" fmla="*/ 577901 h 57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382" h="577901">
                  <a:moveTo>
                    <a:pt x="1459382" y="0"/>
                  </a:moveTo>
                  <a:lnTo>
                    <a:pt x="983894" y="146304"/>
                  </a:lnTo>
                  <a:lnTo>
                    <a:pt x="369417" y="504749"/>
                  </a:lnTo>
                  <a:lnTo>
                    <a:pt x="0" y="577901"/>
                  </a:lnTo>
                  <a:lnTo>
                    <a:pt x="0" y="577901"/>
                  </a:lnTo>
                </a:path>
              </a:pathLst>
            </a:custGeom>
            <a:noFill/>
            <a:ln w="76200" cmpd="sng">
              <a:solidFill>
                <a:srgbClr val="FF0000"/>
              </a:solidFill>
              <a:prstDash val="solid"/>
              <a:headEnd type="none" w="med" len="med"/>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iragino Sans W4" panose="020B0400000000000000" pitchFamily="34" charset="-128"/>
                <a:ea typeface="Hiragino Sans W4" panose="020B0400000000000000" pitchFamily="34" charset="-128"/>
              </a:endParaRPr>
            </a:p>
          </p:txBody>
        </p:sp>
        <p:cxnSp>
          <p:nvCxnSpPr>
            <p:cNvPr id="174" name="直線コネクタ 173">
              <a:extLst>
                <a:ext uri="{FF2B5EF4-FFF2-40B4-BE49-F238E27FC236}">
                  <a16:creationId xmlns:a16="http://schemas.microsoft.com/office/drawing/2014/main" id="{18042A07-7730-A2A8-3BB1-A5CC1FCFEDC2}"/>
                </a:ext>
              </a:extLst>
            </p:cNvPr>
            <p:cNvCxnSpPr>
              <a:cxnSpLocks/>
            </p:cNvCxnSpPr>
            <p:nvPr/>
          </p:nvCxnSpPr>
          <p:spPr>
            <a:xfrm flipV="1">
              <a:off x="7313191" y="579202"/>
              <a:ext cx="4050728" cy="1275659"/>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5" name="グループ化 174">
            <a:extLst>
              <a:ext uri="{FF2B5EF4-FFF2-40B4-BE49-F238E27FC236}">
                <a16:creationId xmlns:a16="http://schemas.microsoft.com/office/drawing/2014/main" id="{FF8BAF60-9336-FB96-01BB-419EBD9323AB}"/>
              </a:ext>
            </a:extLst>
          </p:cNvPr>
          <p:cNvGrpSpPr/>
          <p:nvPr/>
        </p:nvGrpSpPr>
        <p:grpSpPr>
          <a:xfrm>
            <a:off x="5963287" y="3609036"/>
            <a:ext cx="1106450" cy="1627419"/>
            <a:chOff x="5582287" y="3530647"/>
            <a:chExt cx="1106450" cy="1627419"/>
          </a:xfrm>
        </p:grpSpPr>
        <p:cxnSp>
          <p:nvCxnSpPr>
            <p:cNvPr id="176" name="直線矢印コネクタ 175">
              <a:extLst>
                <a:ext uri="{FF2B5EF4-FFF2-40B4-BE49-F238E27FC236}">
                  <a16:creationId xmlns:a16="http://schemas.microsoft.com/office/drawing/2014/main" id="{8CC32F5E-822B-076B-E5D5-6150B37C8C3C}"/>
                </a:ext>
              </a:extLst>
            </p:cNvPr>
            <p:cNvCxnSpPr>
              <a:cxnSpLocks/>
            </p:cNvCxnSpPr>
            <p:nvPr/>
          </p:nvCxnSpPr>
          <p:spPr>
            <a:xfrm>
              <a:off x="5622806" y="3920564"/>
              <a:ext cx="1065931" cy="123750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直線矢印コネクタ 176">
              <a:extLst>
                <a:ext uri="{FF2B5EF4-FFF2-40B4-BE49-F238E27FC236}">
                  <a16:creationId xmlns:a16="http://schemas.microsoft.com/office/drawing/2014/main" id="{63D412B5-09E2-6E86-A97F-42DFD9BB8108}"/>
                </a:ext>
              </a:extLst>
            </p:cNvPr>
            <p:cNvCxnSpPr/>
            <p:nvPr/>
          </p:nvCxnSpPr>
          <p:spPr>
            <a:xfrm flipH="1">
              <a:off x="5582287" y="3530647"/>
              <a:ext cx="370788" cy="289396"/>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94CE17D7-EBE5-1DD0-AD6B-DC216C7D9B5F}"/>
                </a:ext>
              </a:extLst>
            </p:cNvPr>
            <p:cNvCxnSpPr>
              <a:cxnSpLocks/>
            </p:cNvCxnSpPr>
            <p:nvPr/>
          </p:nvCxnSpPr>
          <p:spPr>
            <a:xfrm>
              <a:off x="5586572" y="3817267"/>
              <a:ext cx="36234" cy="111931"/>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9" name="直線矢印コネクタ 178">
            <a:extLst>
              <a:ext uri="{FF2B5EF4-FFF2-40B4-BE49-F238E27FC236}">
                <a16:creationId xmlns:a16="http://schemas.microsoft.com/office/drawing/2014/main" id="{5816F934-912A-5EB6-0F91-137666C6DA31}"/>
              </a:ext>
            </a:extLst>
          </p:cNvPr>
          <p:cNvCxnSpPr>
            <a:cxnSpLocks/>
            <a:endCxn id="169" idx="3"/>
          </p:cNvCxnSpPr>
          <p:nvPr/>
        </p:nvCxnSpPr>
        <p:spPr>
          <a:xfrm flipH="1">
            <a:off x="2993952" y="4384476"/>
            <a:ext cx="1921846" cy="670379"/>
          </a:xfrm>
          <a:prstGeom prst="straightConnector1">
            <a:avLst/>
          </a:prstGeom>
          <a:noFill/>
          <a:ln w="19050" cap="flat" cmpd="sng" algn="ctr">
            <a:solidFill>
              <a:srgbClr val="FF6666"/>
            </a:solidFill>
            <a:prstDash val="solid"/>
            <a:miter lim="800000"/>
            <a:headEnd type="oval" w="med" len="med"/>
            <a:tailEnd type="none" w="med" len="med"/>
          </a:ln>
          <a:effectLst/>
        </p:spPr>
      </p:cxnSp>
      <p:cxnSp>
        <p:nvCxnSpPr>
          <p:cNvPr id="180" name="直線矢印コネクタ 179">
            <a:extLst>
              <a:ext uri="{FF2B5EF4-FFF2-40B4-BE49-F238E27FC236}">
                <a16:creationId xmlns:a16="http://schemas.microsoft.com/office/drawing/2014/main" id="{C2E74B32-433F-2CF1-23DF-500D9B7436A6}"/>
              </a:ext>
            </a:extLst>
          </p:cNvPr>
          <p:cNvCxnSpPr>
            <a:cxnSpLocks/>
            <a:endCxn id="168" idx="3"/>
          </p:cNvCxnSpPr>
          <p:nvPr/>
        </p:nvCxnSpPr>
        <p:spPr>
          <a:xfrm flipH="1" flipV="1">
            <a:off x="3126198" y="4001113"/>
            <a:ext cx="1789600" cy="89628"/>
          </a:xfrm>
          <a:prstGeom prst="straightConnector1">
            <a:avLst/>
          </a:prstGeom>
          <a:noFill/>
          <a:ln w="19050" cap="flat" cmpd="sng" algn="ctr">
            <a:solidFill>
              <a:srgbClr val="FF6666"/>
            </a:solidFill>
            <a:prstDash val="solid"/>
            <a:miter lim="800000"/>
            <a:headEnd type="oval" w="med" len="med"/>
            <a:tailEnd type="none" w="med" len="med"/>
          </a:ln>
          <a:effectLst/>
        </p:spPr>
      </p:cxnSp>
      <p:cxnSp>
        <p:nvCxnSpPr>
          <p:cNvPr id="181" name="直線矢印コネクタ 180">
            <a:extLst>
              <a:ext uri="{FF2B5EF4-FFF2-40B4-BE49-F238E27FC236}">
                <a16:creationId xmlns:a16="http://schemas.microsoft.com/office/drawing/2014/main" id="{2B20F0EC-F6BA-3A58-4E41-86E798944F86}"/>
              </a:ext>
            </a:extLst>
          </p:cNvPr>
          <p:cNvCxnSpPr>
            <a:cxnSpLocks/>
            <a:stCxn id="173" idx="2"/>
            <a:endCxn id="170" idx="1"/>
          </p:cNvCxnSpPr>
          <p:nvPr/>
        </p:nvCxnSpPr>
        <p:spPr>
          <a:xfrm>
            <a:off x="5161665" y="4014394"/>
            <a:ext cx="2384301" cy="551382"/>
          </a:xfrm>
          <a:prstGeom prst="straightConnector1">
            <a:avLst/>
          </a:prstGeom>
          <a:noFill/>
          <a:ln w="19050" cap="flat" cmpd="sng" algn="ctr">
            <a:solidFill>
              <a:srgbClr val="FF6666"/>
            </a:solidFill>
            <a:prstDash val="solid"/>
            <a:miter lim="800000"/>
            <a:headEnd type="oval" w="med" len="med"/>
            <a:tailEnd type="none" w="med" len="med"/>
          </a:ln>
          <a:effectLst/>
        </p:spPr>
      </p:cxnSp>
      <p:cxnSp>
        <p:nvCxnSpPr>
          <p:cNvPr id="182" name="直線矢印コネクタ 181">
            <a:extLst>
              <a:ext uri="{FF2B5EF4-FFF2-40B4-BE49-F238E27FC236}">
                <a16:creationId xmlns:a16="http://schemas.microsoft.com/office/drawing/2014/main" id="{0D3DDF8A-D062-DCE1-F15F-AAC0F77F3D6E}"/>
              </a:ext>
            </a:extLst>
          </p:cNvPr>
          <p:cNvCxnSpPr>
            <a:cxnSpLocks/>
            <a:endCxn id="171" idx="1"/>
          </p:cNvCxnSpPr>
          <p:nvPr/>
        </p:nvCxnSpPr>
        <p:spPr>
          <a:xfrm>
            <a:off x="6584487" y="4686085"/>
            <a:ext cx="961478" cy="383487"/>
          </a:xfrm>
          <a:prstGeom prst="straightConnector1">
            <a:avLst/>
          </a:prstGeom>
          <a:noFill/>
          <a:ln w="19050" cap="flat" cmpd="sng" algn="ctr">
            <a:solidFill>
              <a:srgbClr val="FF6666"/>
            </a:solidFill>
            <a:prstDash val="solid"/>
            <a:miter lim="800000"/>
            <a:headEnd type="oval" w="med" len="med"/>
            <a:tailEnd type="none" w="med" len="med"/>
          </a:ln>
          <a:effectLst/>
        </p:spPr>
      </p:cxnSp>
      <p:sp>
        <p:nvSpPr>
          <p:cNvPr id="183" name="テキスト ボックス 182">
            <a:extLst>
              <a:ext uri="{FF2B5EF4-FFF2-40B4-BE49-F238E27FC236}">
                <a16:creationId xmlns:a16="http://schemas.microsoft.com/office/drawing/2014/main" id="{EB413941-B640-C49A-1210-3975D1F3DF7F}"/>
              </a:ext>
            </a:extLst>
          </p:cNvPr>
          <p:cNvSpPr txBox="1"/>
          <p:nvPr/>
        </p:nvSpPr>
        <p:spPr>
          <a:xfrm>
            <a:off x="6041630" y="1481322"/>
            <a:ext cx="3649342" cy="646331"/>
          </a:xfrm>
          <a:prstGeom prst="rect">
            <a:avLst/>
          </a:prstGeom>
          <a:noFill/>
          <a:ln>
            <a:solidFill>
              <a:srgbClr val="0070C0"/>
            </a:solidFill>
          </a:ln>
        </p:spPr>
        <p:txBody>
          <a:bodyPr wrap="square" rtlCol="0">
            <a:spAutoFit/>
          </a:bodyPr>
          <a:lstStyle/>
          <a:p>
            <a:pPr fontAlgn="auto">
              <a:spcBef>
                <a:spcPts val="0"/>
              </a:spcBef>
              <a:spcAft>
                <a:spcPts val="0"/>
              </a:spcAft>
            </a:pPr>
            <a:r>
              <a:rPr lang="en-US" altLang="ja-JP" sz="1800" b="1" dirty="0">
                <a:solidFill>
                  <a:srgbClr val="C00000"/>
                </a:solidFill>
                <a:latin typeface="+mn-lt"/>
                <a:ea typeface="Yu Gothic" panose="020B0400000000000000" pitchFamily="34" charset="-128"/>
                <a:cs typeface="+mn-cs"/>
              </a:rPr>
              <a:t>Four important areas of application </a:t>
            </a:r>
            <a:r>
              <a:rPr lang="en-US" altLang="ja-JP" sz="1800" dirty="0">
                <a:solidFill>
                  <a:srgbClr val="0000FF"/>
                </a:solidFill>
                <a:latin typeface="+mn-lt"/>
                <a:ea typeface="Yu Gothic" panose="020B0400000000000000" pitchFamily="34" charset="-128"/>
                <a:cs typeface="+mn-cs"/>
              </a:rPr>
              <a:t>have been identified.</a:t>
            </a:r>
            <a:endParaRPr lang="ja-JP" altLang="en-US" sz="1800">
              <a:solidFill>
                <a:srgbClr val="0000FF"/>
              </a:solidFill>
              <a:latin typeface="+mn-lt"/>
              <a:ea typeface="Yu Gothic" panose="020B0400000000000000" pitchFamily="34" charset="-128"/>
              <a:cs typeface="+mn-cs"/>
            </a:endParaRPr>
          </a:p>
        </p:txBody>
      </p:sp>
      <p:cxnSp>
        <p:nvCxnSpPr>
          <p:cNvPr id="184" name="直線矢印コネクタ 183">
            <a:extLst>
              <a:ext uri="{FF2B5EF4-FFF2-40B4-BE49-F238E27FC236}">
                <a16:creationId xmlns:a16="http://schemas.microsoft.com/office/drawing/2014/main" id="{83F03979-A5C5-FFD4-4BBB-395521FBE49F}"/>
              </a:ext>
            </a:extLst>
          </p:cNvPr>
          <p:cNvCxnSpPr>
            <a:cxnSpLocks/>
            <a:endCxn id="185" idx="1"/>
          </p:cNvCxnSpPr>
          <p:nvPr/>
        </p:nvCxnSpPr>
        <p:spPr>
          <a:xfrm>
            <a:off x="6431667" y="3535454"/>
            <a:ext cx="1143370" cy="307777"/>
          </a:xfrm>
          <a:prstGeom prst="straightConnector1">
            <a:avLst/>
          </a:prstGeom>
          <a:noFill/>
          <a:ln w="19050" cap="flat" cmpd="sng" algn="ctr">
            <a:solidFill>
              <a:schemeClr val="tx2">
                <a:lumMod val="60000"/>
                <a:lumOff val="40000"/>
              </a:schemeClr>
            </a:solidFill>
            <a:prstDash val="solid"/>
            <a:miter lim="800000"/>
            <a:headEnd type="oval" w="med" len="med"/>
            <a:tailEnd type="none" w="med" len="med"/>
          </a:ln>
          <a:effectLst/>
        </p:spPr>
      </p:cxnSp>
      <p:sp>
        <p:nvSpPr>
          <p:cNvPr id="185" name="テキスト ボックス 184">
            <a:extLst>
              <a:ext uri="{FF2B5EF4-FFF2-40B4-BE49-F238E27FC236}">
                <a16:creationId xmlns:a16="http://schemas.microsoft.com/office/drawing/2014/main" id="{73CE680B-20BE-1BD6-FD45-77D4B4516756}"/>
              </a:ext>
            </a:extLst>
          </p:cNvPr>
          <p:cNvSpPr txBox="1"/>
          <p:nvPr/>
        </p:nvSpPr>
        <p:spPr>
          <a:xfrm>
            <a:off x="7575038" y="3427732"/>
            <a:ext cx="1923703" cy="830997"/>
          </a:xfrm>
          <a:prstGeom prst="rect">
            <a:avLst/>
          </a:prstGeom>
          <a:solidFill>
            <a:schemeClr val="bg1"/>
          </a:solidFill>
          <a:ln>
            <a:solidFill>
              <a:srgbClr val="0070C0"/>
            </a:solidFill>
          </a:ln>
        </p:spPr>
        <p:txBody>
          <a:bodyPr wrap="square" rtlCol="0">
            <a:spAutoFit/>
          </a:bodyPr>
          <a:lstStyle/>
          <a:p>
            <a:pPr fontAlgn="auto">
              <a:spcBef>
                <a:spcPts val="0"/>
              </a:spcBef>
              <a:spcAft>
                <a:spcPts val="0"/>
              </a:spcAft>
              <a:defRPr/>
            </a:pPr>
            <a:r>
              <a:rPr kumimoji="0" lang="en-US" altLang="ja-JP" sz="1200" kern="0">
                <a:solidFill>
                  <a:prstClr val="black"/>
                </a:solidFill>
                <a:latin typeface="+mn-lt"/>
                <a:ea typeface="游ゴシック" panose="020B0400000000000000" pitchFamily="34" charset="-128"/>
                <a:cs typeface="+mn-cs"/>
              </a:rPr>
              <a:t>A part of the proton beam is branched with flexibly changing its intensity and pulse width.</a:t>
            </a:r>
            <a:endParaRPr kumimoji="0" lang="ja-JP" altLang="en-US" sz="1100" kern="0">
              <a:latin typeface="+mn-lt"/>
              <a:ea typeface="游ゴシック" panose="020B0400000000000000" pitchFamily="34" charset="-128"/>
              <a:cs typeface="+mn-cs"/>
            </a:endParaRPr>
          </a:p>
        </p:txBody>
      </p:sp>
      <p:grpSp>
        <p:nvGrpSpPr>
          <p:cNvPr id="187" name="グループ化 186">
            <a:extLst>
              <a:ext uri="{FF2B5EF4-FFF2-40B4-BE49-F238E27FC236}">
                <a16:creationId xmlns:a16="http://schemas.microsoft.com/office/drawing/2014/main" id="{978F5F57-073F-28C3-5217-2047B1626904}"/>
              </a:ext>
            </a:extLst>
          </p:cNvPr>
          <p:cNvGrpSpPr/>
          <p:nvPr/>
        </p:nvGrpSpPr>
        <p:grpSpPr>
          <a:xfrm>
            <a:off x="1086631" y="5863843"/>
            <a:ext cx="2032324" cy="363338"/>
            <a:chOff x="3880501" y="6071755"/>
            <a:chExt cx="2032324" cy="338554"/>
          </a:xfrm>
        </p:grpSpPr>
        <p:sp>
          <p:nvSpPr>
            <p:cNvPr id="189" name="テキスト ボックス 188">
              <a:extLst>
                <a:ext uri="{FF2B5EF4-FFF2-40B4-BE49-F238E27FC236}">
                  <a16:creationId xmlns:a16="http://schemas.microsoft.com/office/drawing/2014/main" id="{86C085B0-6F18-7FAE-1C19-6EC11792F181}"/>
                </a:ext>
              </a:extLst>
            </p:cNvPr>
            <p:cNvSpPr txBox="1"/>
            <p:nvPr/>
          </p:nvSpPr>
          <p:spPr>
            <a:xfrm>
              <a:off x="3880501" y="6071755"/>
              <a:ext cx="606256" cy="338554"/>
            </a:xfrm>
            <a:prstGeom prst="rect">
              <a:avLst/>
            </a:prstGeom>
            <a:solidFill>
              <a:srgbClr val="4472C4">
                <a:lumMod val="40000"/>
                <a:lumOff val="60000"/>
              </a:srgbClr>
            </a:solidFill>
            <a:ln w="28575">
              <a:solidFill>
                <a:srgbClr val="4472C4">
                  <a:lumMod val="75000"/>
                </a:srgbClr>
              </a:solidFill>
            </a:ln>
          </p:spPr>
          <p:txBody>
            <a:bodyPr wrap="none" rtlCol="0">
              <a:spAutoFit/>
            </a:bodyPr>
            <a:lstStyle/>
            <a:p>
              <a:pPr fontAlgn="auto">
                <a:spcBef>
                  <a:spcPts val="0"/>
                </a:spcBef>
                <a:spcAft>
                  <a:spcPts val="0"/>
                </a:spcAft>
                <a:defRPr/>
              </a:pPr>
              <a:r>
                <a:rPr kumimoji="0" lang="en-US" altLang="ja-JP" sz="1600" b="1" kern="0">
                  <a:solidFill>
                    <a:prstClr val="black"/>
                  </a:solidFill>
                  <a:latin typeface="+mn-lt"/>
                  <a:ea typeface="游ゴシック" panose="020B0400000000000000" pitchFamily="34" charset="-128"/>
                  <a:cs typeface="+mn-cs"/>
                </a:rPr>
                <a:t>MLF</a:t>
              </a:r>
              <a:endParaRPr kumimoji="0" lang="ja-JP" altLang="en-US" sz="1600" b="1" kern="0">
                <a:solidFill>
                  <a:prstClr val="black"/>
                </a:solidFill>
                <a:latin typeface="+mn-lt"/>
                <a:ea typeface="游ゴシック" panose="020B0400000000000000" pitchFamily="34" charset="-128"/>
                <a:cs typeface="+mn-cs"/>
              </a:endParaRPr>
            </a:p>
          </p:txBody>
        </p:sp>
        <p:sp>
          <p:nvSpPr>
            <p:cNvPr id="190" name="テキスト ボックス 189">
              <a:extLst>
                <a:ext uri="{FF2B5EF4-FFF2-40B4-BE49-F238E27FC236}">
                  <a16:creationId xmlns:a16="http://schemas.microsoft.com/office/drawing/2014/main" id="{9C927AF4-32F7-DE9B-86A0-A5BAEE24FB43}"/>
                </a:ext>
              </a:extLst>
            </p:cNvPr>
            <p:cNvSpPr txBox="1"/>
            <p:nvPr/>
          </p:nvSpPr>
          <p:spPr>
            <a:xfrm>
              <a:off x="4711357" y="6071755"/>
              <a:ext cx="479618" cy="338554"/>
            </a:xfrm>
            <a:prstGeom prst="rect">
              <a:avLst/>
            </a:prstGeom>
            <a:solidFill>
              <a:srgbClr val="ED7D31">
                <a:lumMod val="40000"/>
                <a:lumOff val="60000"/>
              </a:srgbClr>
            </a:solidFill>
            <a:ln w="28575">
              <a:solidFill>
                <a:srgbClr val="ED7D31">
                  <a:lumMod val="75000"/>
                </a:srgbClr>
              </a:solidFill>
            </a:ln>
          </p:spPr>
          <p:txBody>
            <a:bodyPr wrap="none" rtlCol="0">
              <a:spAutoFit/>
            </a:bodyPr>
            <a:lstStyle/>
            <a:p>
              <a:pPr fontAlgn="auto">
                <a:spcBef>
                  <a:spcPts val="0"/>
                </a:spcBef>
                <a:spcAft>
                  <a:spcPts val="0"/>
                </a:spcAft>
                <a:defRPr/>
              </a:pPr>
              <a:r>
                <a:rPr kumimoji="0" lang="en-US" altLang="ja-JP" sz="1600" b="1" kern="0">
                  <a:solidFill>
                    <a:prstClr val="black"/>
                  </a:solidFill>
                  <a:latin typeface="+mn-lt"/>
                  <a:ea typeface="游ゴシック" panose="020B0400000000000000" pitchFamily="34" charset="-128"/>
                  <a:cs typeface="+mn-cs"/>
                </a:rPr>
                <a:t>HD</a:t>
              </a:r>
              <a:endParaRPr kumimoji="0" lang="ja-JP" altLang="en-US" sz="1600" b="1" kern="0">
                <a:solidFill>
                  <a:prstClr val="black"/>
                </a:solidFill>
                <a:latin typeface="+mn-lt"/>
                <a:ea typeface="游ゴシック" panose="020B0400000000000000" pitchFamily="34" charset="-128"/>
                <a:cs typeface="+mn-cs"/>
              </a:endParaRPr>
            </a:p>
          </p:txBody>
        </p:sp>
        <p:sp>
          <p:nvSpPr>
            <p:cNvPr id="191" name="テキスト ボックス 190">
              <a:extLst>
                <a:ext uri="{FF2B5EF4-FFF2-40B4-BE49-F238E27FC236}">
                  <a16:creationId xmlns:a16="http://schemas.microsoft.com/office/drawing/2014/main" id="{36E315B6-EEB0-4DF6-0A57-C17AF8243841}"/>
                </a:ext>
              </a:extLst>
            </p:cNvPr>
            <p:cNvSpPr txBox="1"/>
            <p:nvPr/>
          </p:nvSpPr>
          <p:spPr>
            <a:xfrm>
              <a:off x="5433207" y="6071755"/>
              <a:ext cx="479618" cy="338554"/>
            </a:xfrm>
            <a:prstGeom prst="rect">
              <a:avLst/>
            </a:prstGeom>
            <a:solidFill>
              <a:srgbClr val="70AD47">
                <a:lumMod val="40000"/>
                <a:lumOff val="60000"/>
              </a:srgbClr>
            </a:solidFill>
            <a:ln w="28575">
              <a:solidFill>
                <a:srgbClr val="70AD47">
                  <a:lumMod val="75000"/>
                </a:srgbClr>
              </a:solidFill>
            </a:ln>
          </p:spPr>
          <p:txBody>
            <a:bodyPr wrap="none" rtlCol="0">
              <a:spAutoFit/>
            </a:bodyPr>
            <a:lstStyle/>
            <a:p>
              <a:pPr fontAlgn="auto">
                <a:spcBef>
                  <a:spcPts val="0"/>
                </a:spcBef>
                <a:spcAft>
                  <a:spcPts val="0"/>
                </a:spcAft>
                <a:defRPr/>
              </a:pPr>
              <a:r>
                <a:rPr kumimoji="0" lang="en-US" altLang="ja-JP" sz="1600" b="1" kern="0">
                  <a:solidFill>
                    <a:prstClr val="black"/>
                  </a:solidFill>
                  <a:latin typeface="+mn-lt"/>
                  <a:ea typeface="游ゴシック" panose="020B0400000000000000" pitchFamily="34" charset="-128"/>
                  <a:cs typeface="+mn-cs"/>
                </a:rPr>
                <a:t>NU</a:t>
              </a:r>
              <a:endParaRPr kumimoji="0" lang="ja-JP" altLang="en-US" sz="1600" b="1" kern="0">
                <a:solidFill>
                  <a:prstClr val="black"/>
                </a:solidFill>
                <a:latin typeface="+mn-lt"/>
                <a:ea typeface="游ゴシック" panose="020B0400000000000000" pitchFamily="34" charset="-128"/>
                <a:cs typeface="+mn-cs"/>
              </a:endParaRPr>
            </a:p>
          </p:txBody>
        </p:sp>
      </p:grpSp>
      <p:sp>
        <p:nvSpPr>
          <p:cNvPr id="188" name="テキスト ボックス 187">
            <a:extLst>
              <a:ext uri="{FF2B5EF4-FFF2-40B4-BE49-F238E27FC236}">
                <a16:creationId xmlns:a16="http://schemas.microsoft.com/office/drawing/2014/main" id="{316E0C83-4408-AC94-B3B0-3B31A6D34C17}"/>
              </a:ext>
            </a:extLst>
          </p:cNvPr>
          <p:cNvSpPr txBox="1"/>
          <p:nvPr/>
        </p:nvSpPr>
        <p:spPr>
          <a:xfrm>
            <a:off x="930271" y="5540121"/>
            <a:ext cx="2308645" cy="330308"/>
          </a:xfrm>
          <a:prstGeom prst="rect">
            <a:avLst/>
          </a:prstGeom>
          <a:noFill/>
        </p:spPr>
        <p:txBody>
          <a:bodyPr wrap="none" rtlCol="0">
            <a:spAutoFit/>
          </a:bodyPr>
          <a:lstStyle/>
          <a:p>
            <a:pPr fontAlgn="auto">
              <a:spcBef>
                <a:spcPts val="0"/>
              </a:spcBef>
              <a:spcAft>
                <a:spcPts val="0"/>
              </a:spcAft>
              <a:defRPr/>
            </a:pPr>
            <a:r>
              <a:rPr kumimoji="0" lang="en-US" altLang="ja-JP" sz="1400" kern="0" dirty="0">
                <a:solidFill>
                  <a:prstClr val="black"/>
                </a:solidFill>
                <a:latin typeface="+mn-lt"/>
                <a:ea typeface="游ゴシック" panose="020B0400000000000000" pitchFamily="34" charset="-128"/>
                <a:cs typeface="+mn-cs"/>
              </a:rPr>
              <a:t>J-PARC’s existing facilities</a:t>
            </a:r>
            <a:endParaRPr kumimoji="0" lang="ja-JP" altLang="en-US" sz="1200" kern="0">
              <a:latin typeface="+mn-lt"/>
              <a:ea typeface="游ゴシック" panose="020B0400000000000000" pitchFamily="34" charset="-128"/>
              <a:cs typeface="+mn-cs"/>
            </a:endParaRPr>
          </a:p>
        </p:txBody>
      </p:sp>
      <p:pic>
        <p:nvPicPr>
          <p:cNvPr id="71" name="図 70" descr="official_logo_lr.png">
            <a:extLst>
              <a:ext uri="{FF2B5EF4-FFF2-40B4-BE49-F238E27FC236}">
                <a16:creationId xmlns:a16="http://schemas.microsoft.com/office/drawing/2014/main" id="{2D31326E-AC6D-6843-9C74-59DDE0363E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891"/>
            <a:ext cx="988984" cy="505109"/>
          </a:xfrm>
          <a:prstGeom prst="rect">
            <a:avLst/>
          </a:prstGeom>
        </p:spPr>
      </p:pic>
      <p:grpSp>
        <p:nvGrpSpPr>
          <p:cNvPr id="72" name="図形グループ 16">
            <a:extLst>
              <a:ext uri="{FF2B5EF4-FFF2-40B4-BE49-F238E27FC236}">
                <a16:creationId xmlns:a16="http://schemas.microsoft.com/office/drawing/2014/main" id="{E9FFF941-0DE3-9C48-AEB9-F92C399994AF}"/>
              </a:ext>
            </a:extLst>
          </p:cNvPr>
          <p:cNvGrpSpPr/>
          <p:nvPr/>
        </p:nvGrpSpPr>
        <p:grpSpPr>
          <a:xfrm>
            <a:off x="8671052" y="76771"/>
            <a:ext cx="1111124" cy="419760"/>
            <a:chOff x="2005013" y="2300460"/>
            <a:chExt cx="4464098" cy="1651000"/>
          </a:xfrm>
        </p:grpSpPr>
        <p:pic>
          <p:nvPicPr>
            <p:cNvPr id="73" name="図 72" descr="マークカラー透過.png">
              <a:extLst>
                <a:ext uri="{FF2B5EF4-FFF2-40B4-BE49-F238E27FC236}">
                  <a16:creationId xmlns:a16="http://schemas.microsoft.com/office/drawing/2014/main" id="{7177DC16-CDF0-D549-BBAD-45C2DA9C6C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74" name="図 73" descr="ロゴＢ緑.gif">
              <a:extLst>
                <a:ext uri="{FF2B5EF4-FFF2-40B4-BE49-F238E27FC236}">
                  <a16:creationId xmlns:a16="http://schemas.microsoft.com/office/drawing/2014/main" id="{14ECEDEF-690D-FD48-BB17-845972136D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4" name="日付プレースホルダー 3">
            <a:extLst>
              <a:ext uri="{FF2B5EF4-FFF2-40B4-BE49-F238E27FC236}">
                <a16:creationId xmlns:a16="http://schemas.microsoft.com/office/drawing/2014/main" id="{E678ECF3-939D-994E-B4FE-6E2BD27F9325}"/>
              </a:ext>
            </a:extLst>
          </p:cNvPr>
          <p:cNvSpPr>
            <a:spLocks noGrp="1"/>
          </p:cNvSpPr>
          <p:nvPr>
            <p:ph type="dt" sz="half" idx="10"/>
          </p:nvPr>
        </p:nvSpPr>
        <p:spPr>
          <a:xfrm>
            <a:off x="-20913" y="6629400"/>
            <a:ext cx="2063750" cy="228600"/>
          </a:xfrm>
        </p:spPr>
        <p:txBody>
          <a:bodyPr/>
          <a:lstStyle/>
          <a:p>
            <a:pPr>
              <a:defRPr/>
            </a:pPr>
            <a:r>
              <a:rPr lang="en-US" altLang="ja-JP"/>
              <a:t>2024/11/1</a:t>
            </a:r>
          </a:p>
        </p:txBody>
      </p:sp>
      <p:sp>
        <p:nvSpPr>
          <p:cNvPr id="5" name="フッター プレースホルダー 4">
            <a:extLst>
              <a:ext uri="{FF2B5EF4-FFF2-40B4-BE49-F238E27FC236}">
                <a16:creationId xmlns:a16="http://schemas.microsoft.com/office/drawing/2014/main" id="{F545A1E8-D19C-7649-9E9B-D00813822878}"/>
              </a:ext>
            </a:extLst>
          </p:cNvPr>
          <p:cNvSpPr>
            <a:spLocks noGrp="1"/>
          </p:cNvSpPr>
          <p:nvPr>
            <p:ph type="ftr" sz="quarter" idx="11"/>
          </p:nvPr>
        </p:nvSpPr>
        <p:spPr/>
        <p:txBody>
          <a:bodyPr/>
          <a:lstStyle/>
          <a:p>
            <a:pPr>
              <a:defRPr/>
            </a:pPr>
            <a:r>
              <a:rPr lang="en" altLang="ja-JP"/>
              <a:t>IWSMT-16 / Abingdon, UK </a:t>
            </a:r>
            <a:endParaRPr lang="en-US" altLang="ja-JP"/>
          </a:p>
        </p:txBody>
      </p:sp>
      <p:sp>
        <p:nvSpPr>
          <p:cNvPr id="78" name="テキスト ボックス 77">
            <a:extLst>
              <a:ext uri="{FF2B5EF4-FFF2-40B4-BE49-F238E27FC236}">
                <a16:creationId xmlns:a16="http://schemas.microsoft.com/office/drawing/2014/main" id="{F3ACEB49-6C49-DD4B-932B-9BBBC5266061}"/>
              </a:ext>
            </a:extLst>
          </p:cNvPr>
          <p:cNvSpPr txBox="1"/>
          <p:nvPr/>
        </p:nvSpPr>
        <p:spPr>
          <a:xfrm>
            <a:off x="958844" y="6299552"/>
            <a:ext cx="1638590" cy="307777"/>
          </a:xfrm>
          <a:prstGeom prst="rect">
            <a:avLst/>
          </a:prstGeom>
          <a:noFill/>
        </p:spPr>
        <p:txBody>
          <a:bodyPr wrap="none" rtlCol="0">
            <a:spAutoFit/>
          </a:bodyPr>
          <a:lstStyle/>
          <a:p>
            <a:pPr fontAlgn="auto">
              <a:spcBef>
                <a:spcPts val="0"/>
              </a:spcBef>
              <a:spcAft>
                <a:spcPts val="0"/>
              </a:spcAft>
              <a:defRPr/>
            </a:pPr>
            <a:r>
              <a:rPr kumimoji="0" lang="en-US" altLang="ja-JP" sz="1400" kern="0" dirty="0">
                <a:solidFill>
                  <a:prstClr val="black"/>
                </a:solidFill>
                <a:latin typeface="+mn-lt"/>
                <a:ea typeface="游ゴシック" panose="020B0400000000000000" pitchFamily="34" charset="-128"/>
                <a:cs typeface="+mn-cs"/>
              </a:rPr>
              <a:t>Overseas facilities</a:t>
            </a:r>
            <a:endParaRPr kumimoji="0" lang="ja-JP" altLang="en-US" sz="1200" kern="0">
              <a:latin typeface="+mn-lt"/>
              <a:ea typeface="游ゴシック" panose="020B0400000000000000" pitchFamily="34" charset="-128"/>
              <a:cs typeface="+mn-cs"/>
            </a:endParaRPr>
          </a:p>
        </p:txBody>
      </p:sp>
    </p:spTree>
    <p:extLst>
      <p:ext uri="{BB962C8B-B14F-4D97-AF65-F5344CB8AC3E}">
        <p14:creationId xmlns:p14="http://schemas.microsoft.com/office/powerpoint/2010/main" val="665969955"/>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6386" name="フッター プレースホルダー 5"/>
          <p:cNvSpPr>
            <a:spLocks noGrp="1"/>
          </p:cNvSpPr>
          <p:nvPr>
            <p:ph type="ftr" sz="quarter" idx="11"/>
          </p:nvPr>
        </p:nvSpPr>
        <p:spPr>
          <a:xfrm>
            <a:off x="3297238" y="6629400"/>
            <a:ext cx="313690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6387" name="スライド番号プレースホルダー 6"/>
          <p:cNvSpPr>
            <a:spLocks noGrp="1"/>
          </p:cNvSpPr>
          <p:nvPr>
            <p:ph type="sldNum" sz="quarter" idx="12"/>
          </p:nvPr>
        </p:nvSpPr>
        <p:spPr>
          <a:xfrm>
            <a:off x="8997950" y="6627476"/>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13ABE1E-3965-6A4E-B7BA-1D0416EB8509}" type="slidenum">
              <a:rPr lang="en-US" altLang="ja-JP" sz="1200"/>
              <a:pPr/>
              <a:t>4</a:t>
            </a:fld>
            <a:endParaRPr lang="en-US" altLang="ja-JP" sz="1200"/>
          </a:p>
        </p:txBody>
      </p:sp>
      <p:sp>
        <p:nvSpPr>
          <p:cNvPr id="16388" name="Rectangle 2"/>
          <p:cNvSpPr>
            <a:spLocks noGrp="1" noChangeArrowheads="1"/>
          </p:cNvSpPr>
          <p:nvPr>
            <p:ph type="title"/>
          </p:nvPr>
        </p:nvSpPr>
        <p:spPr>
          <a:xfrm>
            <a:off x="1744024" y="17188"/>
            <a:ext cx="6826221" cy="479343"/>
          </a:xfrm>
        </p:spPr>
        <p:txBody>
          <a:bodyPr/>
          <a:lstStyle/>
          <a:p>
            <a:r>
              <a:rPr lang="en" altLang="ja-JP" sz="2400" b="1" dirty="0">
                <a:ea typeface="MS PGothic" panose="020B0600070205080204" pitchFamily="34" charset="-128"/>
              </a:rPr>
              <a:t>- Post irradiation examination (PIE) </a:t>
            </a:r>
            <a:r>
              <a:rPr lang="en-US" altLang="ja-JP" sz="2400" b="1" dirty="0">
                <a:ea typeface="MS PGothic" panose="020B0600070205080204" pitchFamily="34" charset="-128"/>
              </a:rPr>
              <a:t>facility -</a:t>
            </a:r>
            <a:endParaRPr lang="en-US" altLang="ja-JP" sz="2400" b="1" dirty="0">
              <a:ea typeface="MS PGothic" panose="020B0600070205080204" pitchFamily="34" charset="-128"/>
              <a:cs typeface="Arial" panose="020B0604020202020204" pitchFamily="34" charset="0"/>
            </a:endParaRPr>
          </a:p>
        </p:txBody>
      </p:sp>
      <p:sp>
        <p:nvSpPr>
          <p:cNvPr id="16389" name="Rectangle 7"/>
          <p:cNvSpPr>
            <a:spLocks noChangeArrowheads="1"/>
          </p:cNvSpPr>
          <p:nvPr/>
        </p:nvSpPr>
        <p:spPr bwMode="auto">
          <a:xfrm>
            <a:off x="7897813" y="56784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ja-JP" altLang="en-US"/>
          </a:p>
        </p:txBody>
      </p:sp>
      <p:sp>
        <p:nvSpPr>
          <p:cNvPr id="16390" name="Rectangle 6"/>
          <p:cNvSpPr>
            <a:spLocks noChangeArrowheads="1"/>
          </p:cNvSpPr>
          <p:nvPr/>
        </p:nvSpPr>
        <p:spPr bwMode="auto">
          <a:xfrm>
            <a:off x="201613" y="292100"/>
            <a:ext cx="937895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lnSpc>
                <a:spcPct val="120000"/>
              </a:lnSpc>
            </a:pPr>
            <a:endParaRPr lang="ja-JP" altLang="en-US" sz="3200" b="1">
              <a:solidFill>
                <a:schemeClr val="bg2"/>
              </a:solidFill>
              <a:latin typeface="Helvetica" charset="0"/>
              <a:ea typeface="平成明朝" charset="0"/>
              <a:cs typeface="平成明朝" charset="0"/>
            </a:endParaRPr>
          </a:p>
        </p:txBody>
      </p:sp>
      <p:pic>
        <p:nvPicPr>
          <p:cNvPr id="17" name="図 16" descr="official_logo_lr.png">
            <a:extLst>
              <a:ext uri="{FF2B5EF4-FFF2-40B4-BE49-F238E27FC236}">
                <a16:creationId xmlns:a16="http://schemas.microsoft.com/office/drawing/2014/main" id="{FD231536-1D54-3743-B6CB-40212B856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91"/>
            <a:ext cx="988984" cy="505109"/>
          </a:xfrm>
          <a:prstGeom prst="rect">
            <a:avLst/>
          </a:prstGeom>
        </p:spPr>
      </p:pic>
      <p:grpSp>
        <p:nvGrpSpPr>
          <p:cNvPr id="18" name="図形グループ 16">
            <a:extLst>
              <a:ext uri="{FF2B5EF4-FFF2-40B4-BE49-F238E27FC236}">
                <a16:creationId xmlns:a16="http://schemas.microsoft.com/office/drawing/2014/main" id="{24F5AB27-6BB1-654A-BFF0-449AB6FD4271}"/>
              </a:ext>
            </a:extLst>
          </p:cNvPr>
          <p:cNvGrpSpPr/>
          <p:nvPr/>
        </p:nvGrpSpPr>
        <p:grpSpPr>
          <a:xfrm>
            <a:off x="8671052" y="76771"/>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F6163A9F-BA1D-A244-B9E4-BEFA996C7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3AFE84DC-0963-4047-93EF-68B48B4A92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2" name="テキスト ボックス 11">
            <a:extLst>
              <a:ext uri="{FF2B5EF4-FFF2-40B4-BE49-F238E27FC236}">
                <a16:creationId xmlns:a16="http://schemas.microsoft.com/office/drawing/2014/main" id="{588A229E-71BC-974A-B4B6-98B9E89968D2}"/>
              </a:ext>
            </a:extLst>
          </p:cNvPr>
          <p:cNvSpPr txBox="1"/>
          <p:nvPr/>
        </p:nvSpPr>
        <p:spPr>
          <a:xfrm>
            <a:off x="348501" y="730402"/>
            <a:ext cx="8768673" cy="1862048"/>
          </a:xfrm>
          <a:prstGeom prst="rect">
            <a:avLst/>
          </a:prstGeom>
          <a:noFill/>
          <a:ln>
            <a:noFill/>
          </a:ln>
        </p:spPr>
        <p:txBody>
          <a:bodyPr wrap="square" rtlCol="0">
            <a:spAutoFit/>
          </a:bodyPr>
          <a:lstStyle/>
          <a:p>
            <a:pPr>
              <a:lnSpc>
                <a:spcPts val="2260"/>
              </a:lnSpc>
            </a:pPr>
            <a:r>
              <a:rPr lang="ja-JP" altLang="en-US" sz="2000">
                <a:latin typeface="+mn-lt"/>
                <a:ea typeface="MS PGothic" panose="020B0600070205080204" pitchFamily="34" charset="-128"/>
              </a:rPr>
              <a:t>・</a:t>
            </a:r>
            <a:r>
              <a:rPr lang="en" altLang="ja-JP" sz="2000" dirty="0">
                <a:ea typeface="MS PGothic" panose="020B0600070205080204" pitchFamily="34" charset="-128"/>
              </a:rPr>
              <a:t>Post irradiation examination (PIE) facility</a:t>
            </a:r>
            <a:r>
              <a:rPr lang="en-US" altLang="ja-JP" sz="2000" dirty="0">
                <a:latin typeface="+mn-lt"/>
                <a:ea typeface="MS PGothic" panose="020B0600070205080204" pitchFamily="34" charset="-128"/>
              </a:rPr>
              <a:t> is under consideration and to be constructed near the proton irradiation facility at J-PARC. </a:t>
            </a:r>
          </a:p>
          <a:p>
            <a:pPr>
              <a:lnSpc>
                <a:spcPts val="2260"/>
              </a:lnSpc>
            </a:pPr>
            <a:endParaRPr lang="en-US" altLang="ja-JP" sz="2000" dirty="0">
              <a:latin typeface="+mn-lt"/>
              <a:ea typeface="MS PGothic" panose="020B0600070205080204" pitchFamily="34" charset="-128"/>
            </a:endParaRPr>
          </a:p>
          <a:p>
            <a:pPr>
              <a:lnSpc>
                <a:spcPts val="2260"/>
              </a:lnSpc>
            </a:pPr>
            <a:r>
              <a:rPr lang="ja-JP" altLang="en-US" sz="2000">
                <a:latin typeface="+mn-lt"/>
                <a:ea typeface="MS PGothic" panose="020B0600070205080204" pitchFamily="34" charset="-128"/>
              </a:rPr>
              <a:t>・</a:t>
            </a:r>
            <a:r>
              <a:rPr lang="en" altLang="ja-JP" sz="2000" dirty="0">
                <a:latin typeface="+mn-lt"/>
                <a:ea typeface="MS PGothic" panose="020B0600070205080204" pitchFamily="34" charset="-128"/>
              </a:rPr>
              <a:t>The needs for this PIE facility are</a:t>
            </a:r>
          </a:p>
          <a:p>
            <a:pPr>
              <a:lnSpc>
                <a:spcPts val="2260"/>
              </a:lnSpc>
            </a:pPr>
            <a:r>
              <a:rPr lang="en" altLang="ja-JP" sz="2000" dirty="0">
                <a:solidFill>
                  <a:srgbClr val="FF0000"/>
                </a:solidFill>
                <a:latin typeface="+mn-lt"/>
                <a:ea typeface="MS PGothic" panose="020B0600070205080204" pitchFamily="34" charset="-128"/>
              </a:rPr>
              <a:t> (1) PIE of irradiated samples</a:t>
            </a:r>
          </a:p>
          <a:p>
            <a:pPr>
              <a:lnSpc>
                <a:spcPts val="2260"/>
              </a:lnSpc>
            </a:pPr>
            <a:r>
              <a:rPr lang="en" altLang="ja-JP" sz="2000" dirty="0">
                <a:solidFill>
                  <a:srgbClr val="FF0000"/>
                </a:solidFill>
                <a:ea typeface="MS PGothic" panose="020B0600070205080204" pitchFamily="34" charset="-128"/>
              </a:rPr>
              <a:t> </a:t>
            </a:r>
            <a:r>
              <a:rPr lang="en" altLang="ja-JP" sz="2000" dirty="0">
                <a:solidFill>
                  <a:srgbClr val="0000FE"/>
                </a:solidFill>
                <a:ea typeface="MS PGothic" panose="020B0600070205080204" pitchFamily="34" charset="-128"/>
              </a:rPr>
              <a:t>(2) </a:t>
            </a:r>
            <a:r>
              <a:rPr lang="en" altLang="ja-JP" sz="2000" dirty="0">
                <a:solidFill>
                  <a:srgbClr val="0000FE"/>
                </a:solidFill>
                <a:latin typeface="+mn-lt"/>
                <a:ea typeface="MS PGothic" panose="020B0600070205080204" pitchFamily="34" charset="-128"/>
              </a:rPr>
              <a:t>Chemical processing for RI production</a:t>
            </a:r>
          </a:p>
        </p:txBody>
      </p:sp>
      <p:pic>
        <p:nvPicPr>
          <p:cNvPr id="13" name="図 12">
            <a:extLst>
              <a:ext uri="{FF2B5EF4-FFF2-40B4-BE49-F238E27FC236}">
                <a16:creationId xmlns:a16="http://schemas.microsoft.com/office/drawing/2014/main" id="{31A5FFED-348A-E141-AED9-2AACBA61CF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1833" y="2932640"/>
            <a:ext cx="2345025" cy="3318507"/>
          </a:xfrm>
          <a:prstGeom prst="rect">
            <a:avLst/>
          </a:prstGeom>
          <a:ln>
            <a:solidFill>
              <a:srgbClr val="0070C0"/>
            </a:solidFill>
          </a:ln>
        </p:spPr>
      </p:pic>
      <p:sp>
        <p:nvSpPr>
          <p:cNvPr id="14" name="テキスト ボックス 13">
            <a:extLst>
              <a:ext uri="{FF2B5EF4-FFF2-40B4-BE49-F238E27FC236}">
                <a16:creationId xmlns:a16="http://schemas.microsoft.com/office/drawing/2014/main" id="{3AF6F206-B995-0649-842B-CC9EB92081BF}"/>
              </a:ext>
            </a:extLst>
          </p:cNvPr>
          <p:cNvSpPr txBox="1"/>
          <p:nvPr/>
        </p:nvSpPr>
        <p:spPr>
          <a:xfrm>
            <a:off x="4952975" y="6287286"/>
            <a:ext cx="4953025" cy="523220"/>
          </a:xfrm>
          <a:prstGeom prst="rect">
            <a:avLst/>
          </a:prstGeom>
          <a:noFill/>
        </p:spPr>
        <p:txBody>
          <a:bodyPr wrap="square">
            <a:spAutoFit/>
          </a:bodyPr>
          <a:lstStyle/>
          <a:p>
            <a:pPr algn="ctr" fontAlgn="auto">
              <a:spcBef>
                <a:spcPts val="0"/>
              </a:spcBef>
              <a:spcAft>
                <a:spcPts val="0"/>
              </a:spcAft>
            </a:pPr>
            <a:r>
              <a:rPr lang="ja-JP" altLang="en-US" sz="1400">
                <a:solidFill>
                  <a:srgbClr val="0070C0"/>
                </a:solidFill>
                <a:latin typeface="Calibri" panose="020F0502020204030204"/>
                <a:ea typeface="游ゴシック" panose="020B0400000000000000" pitchFamily="34" charset="-128"/>
                <a:cs typeface="+mn-cs"/>
                <a:hlinkClick r:id="rId7"/>
              </a:rPr>
              <a:t>https://jopss.jaea.go.jp/pdfdata/JAEA-Technology-2023-025.pdf</a:t>
            </a:r>
            <a:endParaRPr lang="en-US" altLang="ja-JP" sz="1400" dirty="0">
              <a:solidFill>
                <a:srgbClr val="0070C0"/>
              </a:solidFill>
              <a:latin typeface="Calibri" panose="020F0502020204030204"/>
              <a:ea typeface="游ゴシック" panose="020B0400000000000000" pitchFamily="34" charset="-128"/>
              <a:cs typeface="+mn-cs"/>
            </a:endParaRPr>
          </a:p>
          <a:p>
            <a:pPr algn="ctr" fontAlgn="auto">
              <a:spcBef>
                <a:spcPts val="0"/>
              </a:spcBef>
              <a:spcAft>
                <a:spcPts val="0"/>
              </a:spcAft>
            </a:pPr>
            <a:r>
              <a:rPr lang="en-US" altLang="ja-JP" sz="1400" dirty="0">
                <a:solidFill>
                  <a:srgbClr val="0070C0"/>
                </a:solidFill>
                <a:latin typeface="Calibri" panose="020F0502020204030204"/>
                <a:ea typeface="游ゴシック" panose="020B0400000000000000" pitchFamily="34" charset="-128"/>
                <a:cs typeface="+mn-cs"/>
              </a:rPr>
              <a:t>(in Japanese)</a:t>
            </a:r>
            <a:endParaRPr lang="ja-JP" altLang="en-US" sz="1400">
              <a:solidFill>
                <a:srgbClr val="0070C0"/>
              </a:solidFill>
              <a:latin typeface="Calibri" panose="020F0502020204030204"/>
              <a:ea typeface="游ゴシック" panose="020B0400000000000000" pitchFamily="34" charset="-128"/>
              <a:cs typeface="+mn-cs"/>
            </a:endParaRPr>
          </a:p>
        </p:txBody>
      </p:sp>
      <p:sp>
        <p:nvSpPr>
          <p:cNvPr id="15" name="テキスト ボックス 14">
            <a:extLst>
              <a:ext uri="{FF2B5EF4-FFF2-40B4-BE49-F238E27FC236}">
                <a16:creationId xmlns:a16="http://schemas.microsoft.com/office/drawing/2014/main" id="{0F0FD40F-FDA8-044E-A94A-4E756812E412}"/>
              </a:ext>
            </a:extLst>
          </p:cNvPr>
          <p:cNvSpPr txBox="1"/>
          <p:nvPr/>
        </p:nvSpPr>
        <p:spPr>
          <a:xfrm>
            <a:off x="348501" y="2889747"/>
            <a:ext cx="6744655" cy="3041858"/>
          </a:xfrm>
          <a:prstGeom prst="rect">
            <a:avLst/>
          </a:prstGeom>
          <a:noFill/>
          <a:ln>
            <a:noFill/>
          </a:ln>
        </p:spPr>
        <p:txBody>
          <a:bodyPr wrap="square" rtlCol="0">
            <a:spAutoFit/>
          </a:bodyPr>
          <a:lstStyle/>
          <a:p>
            <a:pPr>
              <a:lnSpc>
                <a:spcPts val="2260"/>
              </a:lnSpc>
            </a:pPr>
            <a:r>
              <a:rPr lang="ja-JP" altLang="en-US" sz="2000">
                <a:solidFill>
                  <a:srgbClr val="FF0000"/>
                </a:solidFill>
                <a:latin typeface="+mn-lt"/>
                <a:ea typeface="MS PGothic" panose="020B0600070205080204" pitchFamily="34" charset="-128"/>
              </a:rPr>
              <a:t>・</a:t>
            </a:r>
            <a:r>
              <a:rPr lang="en" altLang="ja-JP" sz="2000" dirty="0">
                <a:solidFill>
                  <a:srgbClr val="FF0000"/>
                </a:solidFill>
                <a:latin typeface="+mn-lt"/>
                <a:ea typeface="MS PGothic" panose="020B0600070205080204" pitchFamily="34" charset="-128"/>
              </a:rPr>
              <a:t>As for </a:t>
            </a:r>
            <a:r>
              <a:rPr lang="en" altLang="ja-JP" sz="2000" dirty="0">
                <a:solidFill>
                  <a:srgbClr val="FF0000"/>
                </a:solidFill>
                <a:ea typeface="MS PGothic" panose="020B0600070205080204" pitchFamily="34" charset="-128"/>
              </a:rPr>
              <a:t>PIE</a:t>
            </a:r>
            <a:r>
              <a:rPr lang="en" altLang="ja-JP" sz="2000" dirty="0">
                <a:solidFill>
                  <a:srgbClr val="FF0000"/>
                </a:solidFill>
                <a:latin typeface="+mn-lt"/>
                <a:ea typeface="MS PGothic" panose="020B0600070205080204" pitchFamily="34" charset="-128"/>
              </a:rPr>
              <a:t>, there is a need to accept irradiated samples from other facilities in J-PARC and samples irradiated by accelerators in Japan and overseas.</a:t>
            </a:r>
            <a:endParaRPr lang="en-US" altLang="ja-JP" sz="2000" dirty="0">
              <a:solidFill>
                <a:srgbClr val="FF0000"/>
              </a:solidFill>
              <a:latin typeface="+mn-lt"/>
              <a:ea typeface="MS PGothic" panose="020B0600070205080204" pitchFamily="34" charset="-128"/>
            </a:endParaRPr>
          </a:p>
          <a:p>
            <a:pPr>
              <a:lnSpc>
                <a:spcPts val="2260"/>
              </a:lnSpc>
            </a:pPr>
            <a:r>
              <a:rPr lang="ja-JP" altLang="en-US" sz="2000">
                <a:solidFill>
                  <a:srgbClr val="0000FE"/>
                </a:solidFill>
                <a:ea typeface="MS PGothic" panose="020B0600070205080204" pitchFamily="34" charset="-128"/>
              </a:rPr>
              <a:t>・</a:t>
            </a:r>
            <a:r>
              <a:rPr lang="en" altLang="ja-JP" sz="2000" dirty="0">
                <a:solidFill>
                  <a:srgbClr val="0000FE"/>
                </a:solidFill>
                <a:ea typeface="MS PGothic" panose="020B0600070205080204" pitchFamily="34" charset="-128"/>
              </a:rPr>
              <a:t>As for RI</a:t>
            </a:r>
            <a:r>
              <a:rPr lang="en-US" altLang="ja-JP" sz="2000" dirty="0">
                <a:solidFill>
                  <a:srgbClr val="0000FE"/>
                </a:solidFill>
                <a:ea typeface="MS PGothic" panose="020B0600070205080204" pitchFamily="34" charset="-128"/>
              </a:rPr>
              <a:t> production, </a:t>
            </a:r>
            <a:r>
              <a:rPr lang="en-US" altLang="ja-JP" sz="2000">
                <a:solidFill>
                  <a:srgbClr val="0000FE"/>
                </a:solidFill>
                <a:ea typeface="MS PGothic" panose="020B0600070205080204" pitchFamily="34" charset="-128"/>
              </a:rPr>
              <a:t>alpha-emitter Ac-225 considered </a:t>
            </a:r>
            <a:r>
              <a:rPr lang="en-US" altLang="ja-JP" sz="2000" dirty="0">
                <a:solidFill>
                  <a:srgbClr val="0000FE"/>
                </a:solidFill>
                <a:ea typeface="MS PGothic" panose="020B0600070205080204" pitchFamily="34" charset="-128"/>
              </a:rPr>
              <a:t>effective for prostate cancer, is a promising candidate.</a:t>
            </a:r>
            <a:endParaRPr lang="en" altLang="ja-JP" sz="2000" dirty="0">
              <a:solidFill>
                <a:srgbClr val="0000FE"/>
              </a:solidFill>
              <a:ea typeface="MS PGothic" panose="020B0600070205080204" pitchFamily="34" charset="-128"/>
            </a:endParaRPr>
          </a:p>
          <a:p>
            <a:pPr>
              <a:lnSpc>
                <a:spcPts val="2260"/>
              </a:lnSpc>
            </a:pPr>
            <a:endParaRPr lang="en-US" altLang="ja-JP" sz="2000" dirty="0">
              <a:latin typeface="+mn-lt"/>
              <a:ea typeface="MS PGothic" panose="020B0600070205080204" pitchFamily="34" charset="-128"/>
            </a:endParaRPr>
          </a:p>
          <a:p>
            <a:pPr>
              <a:lnSpc>
                <a:spcPts val="2260"/>
              </a:lnSpc>
            </a:pPr>
            <a:r>
              <a:rPr lang="ja-JP" altLang="en-US" sz="2000">
                <a:latin typeface="+mn-lt"/>
                <a:ea typeface="MS PGothic" panose="020B0600070205080204" pitchFamily="34" charset="-128"/>
              </a:rPr>
              <a:t>・</a:t>
            </a:r>
            <a:r>
              <a:rPr lang="en" altLang="ja-JP" sz="2000" dirty="0">
                <a:latin typeface="+mn-lt"/>
                <a:ea typeface="MS PGothic" panose="020B0600070205080204" pitchFamily="34" charset="-128"/>
              </a:rPr>
              <a:t>In this study, list the instruments and equipment needed to carry out these tasks, consider whether they are feasible on the current site, and prepare a layout plan for the facility.</a:t>
            </a:r>
          </a:p>
        </p:txBody>
      </p:sp>
    </p:spTree>
    <p:extLst>
      <p:ext uri="{BB962C8B-B14F-4D97-AF65-F5344CB8AC3E}">
        <p14:creationId xmlns:p14="http://schemas.microsoft.com/office/powerpoint/2010/main" val="136016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タイトル 1"/>
          <p:cNvSpPr>
            <a:spLocks noGrp="1"/>
          </p:cNvSpPr>
          <p:nvPr>
            <p:ph type="title"/>
          </p:nvPr>
        </p:nvSpPr>
        <p:spPr>
          <a:xfrm>
            <a:off x="2571611" y="28340"/>
            <a:ext cx="4762778" cy="449196"/>
          </a:xfrm>
        </p:spPr>
        <p:txBody>
          <a:bodyPr/>
          <a:lstStyle/>
          <a:p>
            <a:r>
              <a:rPr lang="en-US" altLang="ja-JP" sz="2400" b="1" dirty="0">
                <a:ea typeface="MS PGothic" panose="020B0600070205080204" pitchFamily="34" charset="-128"/>
              </a:rPr>
              <a:t>- Hot cells in the </a:t>
            </a:r>
            <a:r>
              <a:rPr kumimoji="0" lang="en-US" altLang="ja-JP" sz="2400" b="1" dirty="0">
                <a:solidFill>
                  <a:srgbClr val="000000"/>
                </a:solidFill>
                <a:ea typeface="ＭＳ Ｐゴシック" panose="020B0600070205080204" pitchFamily="34" charset="-128"/>
                <a:cs typeface="Arial" panose="020B0604020202020204" pitchFamily="34" charset="0"/>
              </a:rPr>
              <a:t>facilities -</a:t>
            </a:r>
            <a:endParaRPr lang="en-US" altLang="ja-JP" sz="2400" b="1" dirty="0">
              <a:ea typeface="MS PGothic" panose="020B0600070205080204" pitchFamily="34" charset="-128"/>
              <a:cs typeface="Arial" panose="020B0604020202020204" pitchFamily="34" charset="0"/>
            </a:endParaRPr>
          </a:p>
        </p:txBody>
      </p:sp>
      <p:sp>
        <p:nvSpPr>
          <p:cNvPr id="17411" name="日付プレースホルダー 4"/>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17412" name="フッター プレースホルダー 5"/>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sp>
        <p:nvSpPr>
          <p:cNvPr id="17413" name="スライド番号プレースホルダー 6"/>
          <p:cNvSpPr>
            <a:spLocks noGrp="1"/>
          </p:cNvSpPr>
          <p:nvPr>
            <p:ph type="sldNum" sz="quarter" idx="12"/>
          </p:nvPr>
        </p:nvSpPr>
        <p:spPr>
          <a:xfrm>
            <a:off x="8979331" y="6607829"/>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4FE593A-4B7B-FC4C-9EE3-6DA415732389}" type="slidenum">
              <a:rPr lang="en-US" altLang="ja-JP" sz="1200"/>
              <a:pPr/>
              <a:t>5</a:t>
            </a:fld>
            <a:endParaRPr lang="en-US" altLang="ja-JP" sz="1200" dirty="0"/>
          </a:p>
        </p:txBody>
      </p:sp>
      <p:pic>
        <p:nvPicPr>
          <p:cNvPr id="10" name="図 9" descr="official_logo_lr.png">
            <a:extLst>
              <a:ext uri="{FF2B5EF4-FFF2-40B4-BE49-F238E27FC236}">
                <a16:creationId xmlns:a16="http://schemas.microsoft.com/office/drawing/2014/main" id="{CEB5093F-9EAC-F541-9C10-8E964FAD42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1" name="図形グループ 16">
            <a:extLst>
              <a:ext uri="{FF2B5EF4-FFF2-40B4-BE49-F238E27FC236}">
                <a16:creationId xmlns:a16="http://schemas.microsoft.com/office/drawing/2014/main" id="{0EA359F9-9068-8146-A6DE-EFB0D7C35DC8}"/>
              </a:ext>
            </a:extLst>
          </p:cNvPr>
          <p:cNvGrpSpPr/>
          <p:nvPr/>
        </p:nvGrpSpPr>
        <p:grpSpPr>
          <a:xfrm>
            <a:off x="8643422" y="64068"/>
            <a:ext cx="1111124" cy="419760"/>
            <a:chOff x="2005013" y="2300460"/>
            <a:chExt cx="4464098" cy="1651000"/>
          </a:xfrm>
        </p:grpSpPr>
        <p:pic>
          <p:nvPicPr>
            <p:cNvPr id="12" name="図 11" descr="マークカラー透過.png">
              <a:extLst>
                <a:ext uri="{FF2B5EF4-FFF2-40B4-BE49-F238E27FC236}">
                  <a16:creationId xmlns:a16="http://schemas.microsoft.com/office/drawing/2014/main" id="{DC0B6ED4-2F91-1A4B-B999-DD68F53840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3" name="図 12" descr="ロゴＢ緑.gif">
              <a:extLst>
                <a:ext uri="{FF2B5EF4-FFF2-40B4-BE49-F238E27FC236}">
                  <a16:creationId xmlns:a16="http://schemas.microsoft.com/office/drawing/2014/main" id="{196D881F-D927-6546-936B-E7F9A831E4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228" name="テキスト ボックス 227">
            <a:extLst>
              <a:ext uri="{FF2B5EF4-FFF2-40B4-BE49-F238E27FC236}">
                <a16:creationId xmlns:a16="http://schemas.microsoft.com/office/drawing/2014/main" id="{2E7BEFEA-D11E-E84C-8868-52E088603EB1}"/>
              </a:ext>
            </a:extLst>
          </p:cNvPr>
          <p:cNvSpPr txBox="1"/>
          <p:nvPr/>
        </p:nvSpPr>
        <p:spPr>
          <a:xfrm>
            <a:off x="1417324" y="5081071"/>
            <a:ext cx="1823986" cy="1384995"/>
          </a:xfrm>
          <a:prstGeom prst="rect">
            <a:avLst/>
          </a:prstGeom>
          <a:noFill/>
          <a:ln w="12700">
            <a:solidFill>
              <a:srgbClr val="0432FF"/>
            </a:solidFill>
          </a:ln>
        </p:spPr>
        <p:txBody>
          <a:bodyPr wrap="square" rtlCol="0">
            <a:spAutoFit/>
          </a:bodyPr>
          <a:lstStyle/>
          <a:p>
            <a:pPr fontAlgn="auto">
              <a:spcBef>
                <a:spcPts val="0"/>
              </a:spcBef>
              <a:spcAft>
                <a:spcPts val="0"/>
              </a:spcAft>
            </a:pPr>
            <a:r>
              <a:rPr lang="en" altLang="ja-JP" sz="1200" u="sng" dirty="0">
                <a:solidFill>
                  <a:srgbClr val="FF0000"/>
                </a:solidFill>
                <a:latin typeface="+mn-lt"/>
                <a:ea typeface="ＭＳ Ｐゴシック" panose="020B0600070205080204" pitchFamily="34" charset="-128"/>
                <a:cs typeface="Arial" panose="020B0604020202020204" pitchFamily="34" charset="0"/>
              </a:rPr>
              <a:t>Sample preparation cell</a:t>
            </a:r>
          </a:p>
          <a:p>
            <a:pPr fontAlgn="auto">
              <a:spcBef>
                <a:spcPts val="0"/>
              </a:spcBef>
              <a:spcAft>
                <a:spcPts val="0"/>
              </a:spcAft>
            </a:pPr>
            <a:r>
              <a:rPr lang="en" altLang="ja-JP" sz="1200" dirty="0">
                <a:solidFill>
                  <a:srgbClr val="FF0000"/>
                </a:solidFill>
                <a:latin typeface="+mn-lt"/>
                <a:ea typeface="ＭＳ Ｐゴシック" panose="020B0600070205080204" pitchFamily="34" charset="-128"/>
                <a:cs typeface="Arial" panose="020B0604020202020204" pitchFamily="34" charset="0"/>
              </a:rPr>
              <a:t>Capsule disassembly</a:t>
            </a:r>
          </a:p>
          <a:p>
            <a:pPr fontAlgn="auto">
              <a:spcBef>
                <a:spcPts val="0"/>
              </a:spcBef>
              <a:spcAft>
                <a:spcPts val="0"/>
              </a:spcAft>
            </a:pPr>
            <a:r>
              <a:rPr lang="ja-JP" altLang="en" sz="1200">
                <a:solidFill>
                  <a:srgbClr val="FF0000"/>
                </a:solidFill>
                <a:latin typeface="+mn-lt"/>
                <a:ea typeface="ＭＳ Ｐゴシック" panose="020B0600070205080204" pitchFamily="34" charset="-128"/>
                <a:cs typeface="Arial" panose="020B0604020202020204" pitchFamily="34" charset="0"/>
              </a:rPr>
              <a:t>　</a:t>
            </a:r>
            <a:r>
              <a:rPr lang="en" altLang="ja-JP" sz="1200" dirty="0">
                <a:solidFill>
                  <a:srgbClr val="FF0000"/>
                </a:solidFill>
                <a:latin typeface="+mn-lt"/>
                <a:ea typeface="ＭＳ Ｐゴシック" panose="020B0600070205080204" pitchFamily="34" charset="-128"/>
                <a:cs typeface="Arial" panose="020B0604020202020204" pitchFamily="34" charset="0"/>
              </a:rPr>
              <a:t>Specimen Removal</a:t>
            </a:r>
          </a:p>
          <a:p>
            <a:pPr fontAlgn="auto">
              <a:spcBef>
                <a:spcPts val="0"/>
              </a:spcBef>
              <a:spcAft>
                <a:spcPts val="0"/>
              </a:spcAft>
            </a:pPr>
            <a:r>
              <a:rPr lang="ja-JP" altLang="en" sz="1200">
                <a:solidFill>
                  <a:srgbClr val="FF0000"/>
                </a:solidFill>
                <a:latin typeface="+mn-lt"/>
                <a:ea typeface="ＭＳ Ｐゴシック" panose="020B0600070205080204" pitchFamily="34" charset="-128"/>
                <a:cs typeface="Arial" panose="020B0604020202020204" pitchFamily="34" charset="0"/>
              </a:rPr>
              <a:t>　</a:t>
            </a:r>
            <a:r>
              <a:rPr lang="en" altLang="ja-JP" sz="1200" dirty="0">
                <a:solidFill>
                  <a:srgbClr val="FF0000"/>
                </a:solidFill>
                <a:latin typeface="+mn-lt"/>
                <a:ea typeface="ＭＳ Ｐゴシック" panose="020B0600070205080204" pitchFamily="34" charset="-128"/>
                <a:cs typeface="Arial" panose="020B0604020202020204" pitchFamily="34" charset="0"/>
              </a:rPr>
              <a:t>RI Target Removal</a:t>
            </a:r>
          </a:p>
          <a:p>
            <a:pPr fontAlgn="auto">
              <a:spcBef>
                <a:spcPts val="0"/>
              </a:spcBef>
              <a:spcAft>
                <a:spcPts val="0"/>
              </a:spcAft>
            </a:pPr>
            <a:r>
              <a:rPr lang="en" altLang="ja-JP" sz="1200" dirty="0">
                <a:solidFill>
                  <a:srgbClr val="FF0000"/>
                </a:solidFill>
                <a:latin typeface="+mn-lt"/>
                <a:ea typeface="ＭＳ Ｐゴシック" panose="020B0600070205080204" pitchFamily="34" charset="-128"/>
                <a:cs typeface="Arial" panose="020B0604020202020204" pitchFamily="34" charset="0"/>
              </a:rPr>
              <a:t>Specimen preparation</a:t>
            </a:r>
          </a:p>
          <a:p>
            <a:pPr fontAlgn="auto">
              <a:spcBef>
                <a:spcPts val="0"/>
              </a:spcBef>
              <a:spcAft>
                <a:spcPts val="0"/>
              </a:spcAft>
            </a:pPr>
            <a:r>
              <a:rPr lang="en" altLang="ja-JP" sz="1200" dirty="0">
                <a:solidFill>
                  <a:srgbClr val="FF0000"/>
                </a:solidFill>
                <a:latin typeface="+mn-lt"/>
                <a:ea typeface="ＭＳ Ｐゴシック" panose="020B0600070205080204" pitchFamily="34" charset="-128"/>
                <a:cs typeface="Arial" panose="020B0604020202020204" pitchFamily="34" charset="0"/>
              </a:rPr>
              <a:t>Target assembly for re-irradiation</a:t>
            </a:r>
            <a:endParaRPr lang="en-US" altLang="ja-JP" sz="1200" dirty="0">
              <a:solidFill>
                <a:srgbClr val="FF0000"/>
              </a:solidFill>
              <a:latin typeface="+mn-lt"/>
              <a:ea typeface="ＭＳ Ｐゴシック" panose="020B0600070205080204" pitchFamily="34" charset="-128"/>
              <a:cs typeface="Arial" panose="020B0604020202020204" pitchFamily="34" charset="0"/>
            </a:endParaRPr>
          </a:p>
        </p:txBody>
      </p:sp>
      <p:sp>
        <p:nvSpPr>
          <p:cNvPr id="229" name="テキスト ボックス 228">
            <a:extLst>
              <a:ext uri="{FF2B5EF4-FFF2-40B4-BE49-F238E27FC236}">
                <a16:creationId xmlns:a16="http://schemas.microsoft.com/office/drawing/2014/main" id="{DC1BDAEE-2B1E-7946-BC66-976A5FA85715}"/>
              </a:ext>
            </a:extLst>
          </p:cNvPr>
          <p:cNvSpPr txBox="1"/>
          <p:nvPr/>
        </p:nvSpPr>
        <p:spPr>
          <a:xfrm>
            <a:off x="5900139" y="4976515"/>
            <a:ext cx="1140066" cy="276999"/>
          </a:xfrm>
          <a:prstGeom prst="rect">
            <a:avLst/>
          </a:prstGeom>
          <a:noFill/>
        </p:spPr>
        <p:txBody>
          <a:bodyPr wrap="square" rtlCol="0">
            <a:spAutoFit/>
          </a:bodyPr>
          <a:lstStyle/>
          <a:p>
            <a:pPr fontAlgn="auto">
              <a:spcBef>
                <a:spcPts val="0"/>
              </a:spcBef>
              <a:spcAft>
                <a:spcPts val="0"/>
              </a:spcAft>
            </a:pPr>
            <a:r>
              <a:rPr lang="en-US"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Target station</a:t>
            </a:r>
            <a:endParaRPr lang="ja-JP" altLang="en-US"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0" name="テキスト ボックス 229">
            <a:extLst>
              <a:ext uri="{FF2B5EF4-FFF2-40B4-BE49-F238E27FC236}">
                <a16:creationId xmlns:a16="http://schemas.microsoft.com/office/drawing/2014/main" id="{CC1F7238-FD15-4447-B1FC-E22F3E97ECCE}"/>
              </a:ext>
            </a:extLst>
          </p:cNvPr>
          <p:cNvSpPr txBox="1"/>
          <p:nvPr/>
        </p:nvSpPr>
        <p:spPr>
          <a:xfrm>
            <a:off x="3265634" y="5077982"/>
            <a:ext cx="1914785" cy="830997"/>
          </a:xfrm>
          <a:prstGeom prst="rect">
            <a:avLst/>
          </a:prstGeom>
          <a:noFill/>
          <a:ln w="12700">
            <a:solidFill>
              <a:srgbClr val="0432FF"/>
            </a:solidFill>
          </a:ln>
        </p:spPr>
        <p:txBody>
          <a:bodyPr wrap="square" rtlCol="0">
            <a:spAutoFit/>
          </a:bodyPr>
          <a:lstStyle/>
          <a:p>
            <a:pPr fontAlgn="auto">
              <a:spcBef>
                <a:spcPts val="0"/>
              </a:spcBef>
              <a:spcAft>
                <a:spcPts val="0"/>
              </a:spcAft>
            </a:pPr>
            <a:r>
              <a:rPr lang="en" altLang="ja-JP" sz="1200" u="sng"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Target Maintenance Cell</a:t>
            </a:r>
          </a:p>
          <a:p>
            <a:pPr fontAlgn="auto">
              <a:spcBef>
                <a:spcPts val="0"/>
              </a:spcBef>
              <a:spcAft>
                <a:spcPts val="0"/>
              </a:spcAft>
            </a:pPr>
            <a:r>
              <a:rPr lang="en"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Target Replacement</a:t>
            </a:r>
          </a:p>
          <a:p>
            <a:pPr fontAlgn="auto">
              <a:spcBef>
                <a:spcPts val="0"/>
              </a:spcBef>
              <a:spcAft>
                <a:spcPts val="0"/>
              </a:spcAft>
            </a:pPr>
            <a:r>
              <a:rPr lang="en"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Target dismantling</a:t>
            </a:r>
          </a:p>
          <a:p>
            <a:pPr fontAlgn="auto">
              <a:spcBef>
                <a:spcPts val="0"/>
              </a:spcBef>
              <a:spcAft>
                <a:spcPts val="0"/>
              </a:spcAft>
            </a:pPr>
            <a:r>
              <a:rPr lang="en"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Coupon cutting</a:t>
            </a:r>
            <a:endParaRPr lang="en-US"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1" name="正方形/長方形 230">
            <a:extLst>
              <a:ext uri="{FF2B5EF4-FFF2-40B4-BE49-F238E27FC236}">
                <a16:creationId xmlns:a16="http://schemas.microsoft.com/office/drawing/2014/main" id="{E520046D-E73A-F546-92BA-CA63FC2AFFE6}"/>
              </a:ext>
            </a:extLst>
          </p:cNvPr>
          <p:cNvSpPr/>
          <p:nvPr/>
        </p:nvSpPr>
        <p:spPr>
          <a:xfrm>
            <a:off x="1726135" y="3016933"/>
            <a:ext cx="5984991" cy="1640516"/>
          </a:xfrm>
          <a:prstGeom prst="rect">
            <a:avLst/>
          </a:prstGeom>
          <a:solidFill>
            <a:sysClr val="window" lastClr="FFFFFF"/>
          </a:solidFill>
          <a:ln w="6350" cap="flat" cmpd="sng" algn="ctr">
            <a:solidFill>
              <a:sysClr val="windowText" lastClr="000000"/>
            </a:solidFill>
            <a:prstDash val="solid"/>
            <a:headEnd type="triangle" w="sm" len="sm"/>
          </a:ln>
          <a:effectLst/>
        </p:spPr>
        <p:txBody>
          <a:bodyPr rtlCol="0" anchor="ctr"/>
          <a:lstStyle/>
          <a:p>
            <a:pPr algn="ctr" fontAlgn="auto">
              <a:spcBef>
                <a:spcPts val="0"/>
              </a:spcBef>
              <a:spcAft>
                <a:spcPts val="0"/>
              </a:spcAft>
              <a:defRPr/>
            </a:pPr>
            <a:r>
              <a:rPr kumimoji="0" lang="en-US" altLang="ja-JP" sz="1800" kern="0">
                <a:solidFill>
                  <a:prstClr val="white"/>
                </a:solidFill>
                <a:latin typeface="Calibri"/>
                <a:ea typeface="ＭＳ Ｐゴシック" panose="020B0600070205080204" pitchFamily="34" charset="-128"/>
                <a:cs typeface="+mn-cs"/>
              </a:rPr>
              <a:t>0 cm</a:t>
            </a:r>
            <a:endParaRPr kumimoji="0" lang="ja-JP" altLang="en-US" sz="1800" kern="0">
              <a:solidFill>
                <a:prstClr val="white"/>
              </a:solidFill>
              <a:latin typeface="Calibri"/>
              <a:ea typeface="ＭＳ Ｐゴシック" panose="020B0600070205080204" pitchFamily="34" charset="-128"/>
              <a:cs typeface="+mn-cs"/>
            </a:endParaRPr>
          </a:p>
        </p:txBody>
      </p:sp>
      <p:sp>
        <p:nvSpPr>
          <p:cNvPr id="232" name="角丸四角形 231">
            <a:extLst>
              <a:ext uri="{FF2B5EF4-FFF2-40B4-BE49-F238E27FC236}">
                <a16:creationId xmlns:a16="http://schemas.microsoft.com/office/drawing/2014/main" id="{32787323-ECCC-6246-9C3D-5BB80BAEB005}"/>
              </a:ext>
            </a:extLst>
          </p:cNvPr>
          <p:cNvSpPr/>
          <p:nvPr/>
        </p:nvSpPr>
        <p:spPr>
          <a:xfrm>
            <a:off x="3902277" y="3774058"/>
            <a:ext cx="337316" cy="286132"/>
          </a:xfrm>
          <a:prstGeom prst="roundRect">
            <a:avLst/>
          </a:prstGeom>
          <a:solidFill>
            <a:srgbClr val="CC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33" name="グループ化 184">
            <a:extLst>
              <a:ext uri="{FF2B5EF4-FFF2-40B4-BE49-F238E27FC236}">
                <a16:creationId xmlns:a16="http://schemas.microsoft.com/office/drawing/2014/main" id="{D9EE758D-8F1C-814B-BC2C-904AD58603FD}"/>
              </a:ext>
            </a:extLst>
          </p:cNvPr>
          <p:cNvGrpSpPr/>
          <p:nvPr/>
        </p:nvGrpSpPr>
        <p:grpSpPr>
          <a:xfrm rot="10800000" flipV="1">
            <a:off x="4118684" y="3650214"/>
            <a:ext cx="396979" cy="633944"/>
            <a:chOff x="2366230" y="2171129"/>
            <a:chExt cx="651369" cy="780137"/>
          </a:xfrm>
        </p:grpSpPr>
        <p:sp>
          <p:nvSpPr>
            <p:cNvPr id="234" name="正方形/長方形 233">
              <a:extLst>
                <a:ext uri="{FF2B5EF4-FFF2-40B4-BE49-F238E27FC236}">
                  <a16:creationId xmlns:a16="http://schemas.microsoft.com/office/drawing/2014/main" id="{A31A3646-E8DC-6A45-A9A9-8917624C976C}"/>
                </a:ext>
              </a:extLst>
            </p:cNvPr>
            <p:cNvSpPr/>
            <p:nvPr/>
          </p:nvSpPr>
          <p:spPr>
            <a:xfrm rot="19878105">
              <a:off x="2565491" y="2276872"/>
              <a:ext cx="4521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5" name="正方形/長方形 234">
              <a:extLst>
                <a:ext uri="{FF2B5EF4-FFF2-40B4-BE49-F238E27FC236}">
                  <a16:creationId xmlns:a16="http://schemas.microsoft.com/office/drawing/2014/main" id="{38597C54-B309-D640-BA35-5880CF362E76}"/>
                </a:ext>
              </a:extLst>
            </p:cNvPr>
            <p:cNvSpPr/>
            <p:nvPr/>
          </p:nvSpPr>
          <p:spPr>
            <a:xfrm rot="18338768">
              <a:off x="2335595" y="2497065"/>
              <a:ext cx="35369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6" name="正方形/長方形 235">
              <a:extLst>
                <a:ext uri="{FF2B5EF4-FFF2-40B4-BE49-F238E27FC236}">
                  <a16:creationId xmlns:a16="http://schemas.microsoft.com/office/drawing/2014/main" id="{5A253C30-D837-FD40-9787-C6162F8C3C0E}"/>
                </a:ext>
              </a:extLst>
            </p:cNvPr>
            <p:cNvSpPr/>
            <p:nvPr/>
          </p:nvSpPr>
          <p:spPr>
            <a:xfrm rot="2973982" flipV="1">
              <a:off x="2349289" y="2688382"/>
              <a:ext cx="1916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7" name="アーチ 236">
              <a:extLst>
                <a:ext uri="{FF2B5EF4-FFF2-40B4-BE49-F238E27FC236}">
                  <a16:creationId xmlns:a16="http://schemas.microsoft.com/office/drawing/2014/main" id="{DB1C627B-95FE-DB49-AECA-9EDDC8D0D9C0}"/>
                </a:ext>
              </a:extLst>
            </p:cNvPr>
            <p:cNvSpPr/>
            <p:nvPr/>
          </p:nvSpPr>
          <p:spPr>
            <a:xfrm>
              <a:off x="2452621" y="2807250"/>
              <a:ext cx="144016" cy="144016"/>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8" name="円/楕円 237">
              <a:extLst>
                <a:ext uri="{FF2B5EF4-FFF2-40B4-BE49-F238E27FC236}">
                  <a16:creationId xmlns:a16="http://schemas.microsoft.com/office/drawing/2014/main" id="{F9B6831E-D41A-3541-B664-16357F115073}"/>
                </a:ext>
              </a:extLst>
            </p:cNvPr>
            <p:cNvSpPr/>
            <p:nvPr/>
          </p:nvSpPr>
          <p:spPr>
            <a:xfrm>
              <a:off x="2596637" y="236608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9" name="円/楕円 238">
              <a:extLst>
                <a:ext uri="{FF2B5EF4-FFF2-40B4-BE49-F238E27FC236}">
                  <a16:creationId xmlns:a16="http://schemas.microsoft.com/office/drawing/2014/main" id="{D11C04E5-76CB-CD4F-A0CE-1E40021BC087}"/>
                </a:ext>
              </a:extLst>
            </p:cNvPr>
            <p:cNvSpPr/>
            <p:nvPr/>
          </p:nvSpPr>
          <p:spPr>
            <a:xfrm>
              <a:off x="2366230" y="260674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0" name="円/楕円 239">
              <a:extLst>
                <a:ext uri="{FF2B5EF4-FFF2-40B4-BE49-F238E27FC236}">
                  <a16:creationId xmlns:a16="http://schemas.microsoft.com/office/drawing/2014/main" id="{4A927913-E52E-2940-88D9-FB39ED53DE39}"/>
                </a:ext>
              </a:extLst>
            </p:cNvPr>
            <p:cNvSpPr/>
            <p:nvPr/>
          </p:nvSpPr>
          <p:spPr>
            <a:xfrm>
              <a:off x="2476443" y="2762990"/>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1" name="円/楕円 240">
              <a:extLst>
                <a:ext uri="{FF2B5EF4-FFF2-40B4-BE49-F238E27FC236}">
                  <a16:creationId xmlns:a16="http://schemas.microsoft.com/office/drawing/2014/main" id="{0F01601E-93C1-6E47-8192-B312D0118622}"/>
                </a:ext>
              </a:extLst>
            </p:cNvPr>
            <p:cNvSpPr/>
            <p:nvPr/>
          </p:nvSpPr>
          <p:spPr>
            <a:xfrm>
              <a:off x="2928808" y="217112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242" name="グループ化 241">
            <a:extLst>
              <a:ext uri="{FF2B5EF4-FFF2-40B4-BE49-F238E27FC236}">
                <a16:creationId xmlns:a16="http://schemas.microsoft.com/office/drawing/2014/main" id="{24A77A40-8FED-8B4E-945F-12FE1E2B566D}"/>
              </a:ext>
            </a:extLst>
          </p:cNvPr>
          <p:cNvGrpSpPr/>
          <p:nvPr/>
        </p:nvGrpSpPr>
        <p:grpSpPr>
          <a:xfrm>
            <a:off x="4366024" y="3637928"/>
            <a:ext cx="396979" cy="633944"/>
            <a:chOff x="2366230" y="2171129"/>
            <a:chExt cx="651369" cy="780137"/>
          </a:xfrm>
        </p:grpSpPr>
        <p:sp>
          <p:nvSpPr>
            <p:cNvPr id="243" name="正方形/長方形 242">
              <a:extLst>
                <a:ext uri="{FF2B5EF4-FFF2-40B4-BE49-F238E27FC236}">
                  <a16:creationId xmlns:a16="http://schemas.microsoft.com/office/drawing/2014/main" id="{AB7AC20C-4334-3445-B120-B552613FAF78}"/>
                </a:ext>
              </a:extLst>
            </p:cNvPr>
            <p:cNvSpPr/>
            <p:nvPr/>
          </p:nvSpPr>
          <p:spPr>
            <a:xfrm rot="19878105">
              <a:off x="2565491" y="2276872"/>
              <a:ext cx="4521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4" name="正方形/長方形 243">
              <a:extLst>
                <a:ext uri="{FF2B5EF4-FFF2-40B4-BE49-F238E27FC236}">
                  <a16:creationId xmlns:a16="http://schemas.microsoft.com/office/drawing/2014/main" id="{83382C3D-33A0-1E4C-99BC-8A430EA48CD8}"/>
                </a:ext>
              </a:extLst>
            </p:cNvPr>
            <p:cNvSpPr/>
            <p:nvPr/>
          </p:nvSpPr>
          <p:spPr>
            <a:xfrm rot="18338768">
              <a:off x="2335595" y="2497065"/>
              <a:ext cx="35369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5" name="正方形/長方形 244">
              <a:extLst>
                <a:ext uri="{FF2B5EF4-FFF2-40B4-BE49-F238E27FC236}">
                  <a16:creationId xmlns:a16="http://schemas.microsoft.com/office/drawing/2014/main" id="{F0E69368-F43B-3044-A78E-6946AD235BB1}"/>
                </a:ext>
              </a:extLst>
            </p:cNvPr>
            <p:cNvSpPr/>
            <p:nvPr/>
          </p:nvSpPr>
          <p:spPr>
            <a:xfrm rot="2973982" flipV="1">
              <a:off x="2349289" y="2688382"/>
              <a:ext cx="1916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6" name="アーチ 245">
              <a:extLst>
                <a:ext uri="{FF2B5EF4-FFF2-40B4-BE49-F238E27FC236}">
                  <a16:creationId xmlns:a16="http://schemas.microsoft.com/office/drawing/2014/main" id="{A1FD2F5E-5EE1-724B-8BCC-A0DE94C43D75}"/>
                </a:ext>
              </a:extLst>
            </p:cNvPr>
            <p:cNvSpPr/>
            <p:nvPr/>
          </p:nvSpPr>
          <p:spPr>
            <a:xfrm>
              <a:off x="2452621" y="2807250"/>
              <a:ext cx="144016" cy="144016"/>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7" name="円/楕円 246">
              <a:extLst>
                <a:ext uri="{FF2B5EF4-FFF2-40B4-BE49-F238E27FC236}">
                  <a16:creationId xmlns:a16="http://schemas.microsoft.com/office/drawing/2014/main" id="{436983EF-0953-B848-AC3A-9B40D4C962B7}"/>
                </a:ext>
              </a:extLst>
            </p:cNvPr>
            <p:cNvSpPr/>
            <p:nvPr/>
          </p:nvSpPr>
          <p:spPr>
            <a:xfrm>
              <a:off x="2596637" y="236608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8" name="円/楕円 247">
              <a:extLst>
                <a:ext uri="{FF2B5EF4-FFF2-40B4-BE49-F238E27FC236}">
                  <a16:creationId xmlns:a16="http://schemas.microsoft.com/office/drawing/2014/main" id="{22BC448F-A9E5-724E-80A9-5BDA49AC21BE}"/>
                </a:ext>
              </a:extLst>
            </p:cNvPr>
            <p:cNvSpPr/>
            <p:nvPr/>
          </p:nvSpPr>
          <p:spPr>
            <a:xfrm>
              <a:off x="2366230" y="260674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9" name="円/楕円 248">
              <a:extLst>
                <a:ext uri="{FF2B5EF4-FFF2-40B4-BE49-F238E27FC236}">
                  <a16:creationId xmlns:a16="http://schemas.microsoft.com/office/drawing/2014/main" id="{E72B527D-0172-0A4E-ACD5-1FCD8DF7987E}"/>
                </a:ext>
              </a:extLst>
            </p:cNvPr>
            <p:cNvSpPr/>
            <p:nvPr/>
          </p:nvSpPr>
          <p:spPr>
            <a:xfrm>
              <a:off x="2476443" y="2762990"/>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0" name="円/楕円 249">
              <a:extLst>
                <a:ext uri="{FF2B5EF4-FFF2-40B4-BE49-F238E27FC236}">
                  <a16:creationId xmlns:a16="http://schemas.microsoft.com/office/drawing/2014/main" id="{73DC9B2D-B657-8F4A-AFAC-7C4D321B074A}"/>
                </a:ext>
              </a:extLst>
            </p:cNvPr>
            <p:cNvSpPr/>
            <p:nvPr/>
          </p:nvSpPr>
          <p:spPr>
            <a:xfrm>
              <a:off x="2928808" y="217112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cxnSp>
        <p:nvCxnSpPr>
          <p:cNvPr id="251" name="直線コネクタ 250">
            <a:extLst>
              <a:ext uri="{FF2B5EF4-FFF2-40B4-BE49-F238E27FC236}">
                <a16:creationId xmlns:a16="http://schemas.microsoft.com/office/drawing/2014/main" id="{F6D14550-3884-EA4F-952E-7A321FE86B2D}"/>
              </a:ext>
            </a:extLst>
          </p:cNvPr>
          <p:cNvCxnSpPr/>
          <p:nvPr/>
        </p:nvCxnSpPr>
        <p:spPr>
          <a:xfrm>
            <a:off x="1945695" y="4647127"/>
            <a:ext cx="5266269" cy="0"/>
          </a:xfrm>
          <a:prstGeom prst="line">
            <a:avLst/>
          </a:prstGeom>
          <a:noFill/>
          <a:ln w="6350" cap="flat" cmpd="sng" algn="ctr">
            <a:solidFill>
              <a:sysClr val="windowText" lastClr="000000"/>
            </a:solidFill>
            <a:prstDash val="solid"/>
          </a:ln>
          <a:effectLst/>
        </p:spPr>
      </p:cxnSp>
      <p:sp>
        <p:nvSpPr>
          <p:cNvPr id="252" name="正方形/長方形 251">
            <a:extLst>
              <a:ext uri="{FF2B5EF4-FFF2-40B4-BE49-F238E27FC236}">
                <a16:creationId xmlns:a16="http://schemas.microsoft.com/office/drawing/2014/main" id="{23CE9110-2FD0-B642-9FCC-F19A41032DFE}"/>
              </a:ext>
            </a:extLst>
          </p:cNvPr>
          <p:cNvSpPr/>
          <p:nvPr/>
        </p:nvSpPr>
        <p:spPr>
          <a:xfrm>
            <a:off x="5586832" y="3299181"/>
            <a:ext cx="1326171" cy="1696909"/>
          </a:xfrm>
          <a:prstGeom prst="rect">
            <a:avLst/>
          </a:prstGeom>
          <a:solidFill>
            <a:srgbClr val="FFFF99"/>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3" name="正方形/長方形 252">
            <a:extLst>
              <a:ext uri="{FF2B5EF4-FFF2-40B4-BE49-F238E27FC236}">
                <a16:creationId xmlns:a16="http://schemas.microsoft.com/office/drawing/2014/main" id="{D54105C3-9EA6-E243-A893-3FFF28B2997F}"/>
              </a:ext>
            </a:extLst>
          </p:cNvPr>
          <p:cNvSpPr>
            <a:spLocks noChangeAspect="1"/>
          </p:cNvSpPr>
          <p:nvPr/>
        </p:nvSpPr>
        <p:spPr>
          <a:xfrm>
            <a:off x="5859867" y="3676271"/>
            <a:ext cx="741095" cy="963199"/>
          </a:xfrm>
          <a:prstGeom prst="rect">
            <a:avLst/>
          </a:prstGeom>
          <a:solidFill>
            <a:srgbClr val="4F81BD">
              <a:lumMod val="20000"/>
              <a:lumOff val="8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4" name="正方形/長方形 253">
            <a:extLst>
              <a:ext uri="{FF2B5EF4-FFF2-40B4-BE49-F238E27FC236}">
                <a16:creationId xmlns:a16="http://schemas.microsoft.com/office/drawing/2014/main" id="{3182DDA1-A3EE-EA4D-8427-EBE89C20D7A0}"/>
              </a:ext>
            </a:extLst>
          </p:cNvPr>
          <p:cNvSpPr/>
          <p:nvPr/>
        </p:nvSpPr>
        <p:spPr>
          <a:xfrm>
            <a:off x="6054891" y="3990517"/>
            <a:ext cx="351046" cy="502787"/>
          </a:xfrm>
          <a:prstGeom prst="rect">
            <a:avLst/>
          </a:prstGeom>
          <a:solidFill>
            <a:srgbClr val="4F81BD"/>
          </a:solid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5" name="正方形/長方形 254">
            <a:extLst>
              <a:ext uri="{FF2B5EF4-FFF2-40B4-BE49-F238E27FC236}">
                <a16:creationId xmlns:a16="http://schemas.microsoft.com/office/drawing/2014/main" id="{CA5D38E9-4BBE-3F4D-84F4-9C33D8E1B24B}"/>
              </a:ext>
            </a:extLst>
          </p:cNvPr>
          <p:cNvSpPr/>
          <p:nvPr/>
        </p:nvSpPr>
        <p:spPr>
          <a:xfrm>
            <a:off x="6145068" y="4116211"/>
            <a:ext cx="170693" cy="251394"/>
          </a:xfrm>
          <a:prstGeom prst="rect">
            <a:avLst/>
          </a:prstGeom>
          <a:solidFill>
            <a:sysClr val="window" lastClr="FF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6" name="正方形/長方形 255">
            <a:extLst>
              <a:ext uri="{FF2B5EF4-FFF2-40B4-BE49-F238E27FC236}">
                <a16:creationId xmlns:a16="http://schemas.microsoft.com/office/drawing/2014/main" id="{911B919C-3F71-3E45-80F9-40FD9FBCDE65}"/>
              </a:ext>
            </a:extLst>
          </p:cNvPr>
          <p:cNvSpPr/>
          <p:nvPr/>
        </p:nvSpPr>
        <p:spPr>
          <a:xfrm>
            <a:off x="6381892" y="3676272"/>
            <a:ext cx="102054" cy="314243"/>
          </a:xfrm>
          <a:prstGeom prst="rect">
            <a:avLst/>
          </a:prstGeom>
          <a:solidFill>
            <a:srgbClr val="EEECE1">
              <a:lumMod val="50000"/>
            </a:srgbClr>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7" name="正方形/長方形 256">
            <a:extLst>
              <a:ext uri="{FF2B5EF4-FFF2-40B4-BE49-F238E27FC236}">
                <a16:creationId xmlns:a16="http://schemas.microsoft.com/office/drawing/2014/main" id="{48513069-E485-FD45-952A-42E76DAFEF13}"/>
              </a:ext>
            </a:extLst>
          </p:cNvPr>
          <p:cNvSpPr/>
          <p:nvPr/>
        </p:nvSpPr>
        <p:spPr>
          <a:xfrm>
            <a:off x="6405937" y="3990947"/>
            <a:ext cx="45550" cy="156659"/>
          </a:xfrm>
          <a:prstGeom prst="rect">
            <a:avLst/>
          </a:prstGeom>
          <a:solidFill>
            <a:srgbClr val="EEECE1">
              <a:lumMod val="50000"/>
            </a:srgbClr>
          </a:solidFill>
          <a:ln w="317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8" name="正方形/長方形 257">
            <a:extLst>
              <a:ext uri="{FF2B5EF4-FFF2-40B4-BE49-F238E27FC236}">
                <a16:creationId xmlns:a16="http://schemas.microsoft.com/office/drawing/2014/main" id="{D1D47F06-98A9-DB4F-B4B7-7C889AB9CD22}"/>
              </a:ext>
            </a:extLst>
          </p:cNvPr>
          <p:cNvSpPr/>
          <p:nvPr/>
        </p:nvSpPr>
        <p:spPr>
          <a:xfrm>
            <a:off x="6315761" y="4171421"/>
            <a:ext cx="1638375" cy="37152"/>
          </a:xfrm>
          <a:prstGeom prst="rect">
            <a:avLst/>
          </a:prstGeom>
          <a:solidFill>
            <a:srgbClr val="EEECE1">
              <a:lumMod val="75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9" name="正方形/長方形 258">
            <a:extLst>
              <a:ext uri="{FF2B5EF4-FFF2-40B4-BE49-F238E27FC236}">
                <a16:creationId xmlns:a16="http://schemas.microsoft.com/office/drawing/2014/main" id="{1DF88077-7DA0-B848-9E51-D0D992F9D81C}"/>
              </a:ext>
            </a:extLst>
          </p:cNvPr>
          <p:cNvSpPr/>
          <p:nvPr/>
        </p:nvSpPr>
        <p:spPr>
          <a:xfrm>
            <a:off x="6414353" y="4147606"/>
            <a:ext cx="28719" cy="86663"/>
          </a:xfrm>
          <a:prstGeom prst="rect">
            <a:avLst/>
          </a:prstGeom>
          <a:solidFill>
            <a:srgbClr val="C0504D">
              <a:lumMod val="60000"/>
              <a:lumOff val="4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0" name="正方形/長方形 259">
            <a:extLst>
              <a:ext uri="{FF2B5EF4-FFF2-40B4-BE49-F238E27FC236}">
                <a16:creationId xmlns:a16="http://schemas.microsoft.com/office/drawing/2014/main" id="{31D16AE9-2D42-9D4F-93C8-32470B3D1AE7}"/>
              </a:ext>
            </a:extLst>
          </p:cNvPr>
          <p:cNvSpPr/>
          <p:nvPr/>
        </p:nvSpPr>
        <p:spPr>
          <a:xfrm>
            <a:off x="6145068" y="3990950"/>
            <a:ext cx="170693" cy="125264"/>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1" name="正方形/長方形 260">
            <a:extLst>
              <a:ext uri="{FF2B5EF4-FFF2-40B4-BE49-F238E27FC236}">
                <a16:creationId xmlns:a16="http://schemas.microsoft.com/office/drawing/2014/main" id="{94BC75D8-7939-2140-A1D6-B2A60717EE01}"/>
              </a:ext>
            </a:extLst>
          </p:cNvPr>
          <p:cNvSpPr/>
          <p:nvPr/>
        </p:nvSpPr>
        <p:spPr>
          <a:xfrm>
            <a:off x="6140392" y="3676274"/>
            <a:ext cx="175370" cy="303590"/>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2" name="正方形/長方形 261">
            <a:extLst>
              <a:ext uri="{FF2B5EF4-FFF2-40B4-BE49-F238E27FC236}">
                <a16:creationId xmlns:a16="http://schemas.microsoft.com/office/drawing/2014/main" id="{9A145553-768C-B54D-B696-AF7C73BB300B}"/>
              </a:ext>
            </a:extLst>
          </p:cNvPr>
          <p:cNvSpPr/>
          <p:nvPr/>
        </p:nvSpPr>
        <p:spPr>
          <a:xfrm>
            <a:off x="6145068" y="4493305"/>
            <a:ext cx="170693" cy="251275"/>
          </a:xfrm>
          <a:prstGeom prst="rect">
            <a:avLst/>
          </a:prstGeom>
          <a:solidFill>
            <a:srgbClr val="EEECE1">
              <a:lumMod val="5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3" name="フローチャート : 論理積ゲート 105">
            <a:extLst>
              <a:ext uri="{FF2B5EF4-FFF2-40B4-BE49-F238E27FC236}">
                <a16:creationId xmlns:a16="http://schemas.microsoft.com/office/drawing/2014/main" id="{1789D291-A917-2847-8EBE-0BEED3239219}"/>
              </a:ext>
            </a:extLst>
          </p:cNvPr>
          <p:cNvSpPr/>
          <p:nvPr/>
        </p:nvSpPr>
        <p:spPr>
          <a:xfrm rot="5400000">
            <a:off x="6172489" y="4229013"/>
            <a:ext cx="111173" cy="166017"/>
          </a:xfrm>
          <a:prstGeom prst="flowChartDelay">
            <a:avLst/>
          </a:prstGeom>
          <a:solidFill>
            <a:srgbClr val="EEECE1">
              <a:lumMod val="9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4" name="正方形/長方形 263">
            <a:extLst>
              <a:ext uri="{FF2B5EF4-FFF2-40B4-BE49-F238E27FC236}">
                <a16:creationId xmlns:a16="http://schemas.microsoft.com/office/drawing/2014/main" id="{EBB7A1C5-F1F7-A142-9A9C-FDCCFE7BB5B2}"/>
              </a:ext>
            </a:extLst>
          </p:cNvPr>
          <p:cNvSpPr/>
          <p:nvPr/>
        </p:nvSpPr>
        <p:spPr>
          <a:xfrm>
            <a:off x="6145067" y="4147638"/>
            <a:ext cx="125825" cy="94273"/>
          </a:xfrm>
          <a:prstGeom prst="rect">
            <a:avLst/>
          </a:prstGeom>
          <a:solidFill>
            <a:srgbClr val="FF9999"/>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5" name="正方形/長方形 264">
            <a:extLst>
              <a:ext uri="{FF2B5EF4-FFF2-40B4-BE49-F238E27FC236}">
                <a16:creationId xmlns:a16="http://schemas.microsoft.com/office/drawing/2014/main" id="{888EAA22-AA76-F846-A529-815160D2D2A0}"/>
              </a:ext>
            </a:extLst>
          </p:cNvPr>
          <p:cNvSpPr/>
          <p:nvPr/>
        </p:nvSpPr>
        <p:spPr>
          <a:xfrm>
            <a:off x="6054892" y="4104971"/>
            <a:ext cx="86218" cy="207053"/>
          </a:xfrm>
          <a:prstGeom prst="rect">
            <a:avLst/>
          </a:prstGeom>
          <a:solidFill>
            <a:srgbClr val="3399FF"/>
          </a:solid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6" name="正方形/長方形 265">
            <a:extLst>
              <a:ext uri="{FF2B5EF4-FFF2-40B4-BE49-F238E27FC236}">
                <a16:creationId xmlns:a16="http://schemas.microsoft.com/office/drawing/2014/main" id="{336F0179-F044-2B4F-B4F6-265340B50949}"/>
              </a:ext>
            </a:extLst>
          </p:cNvPr>
          <p:cNvSpPr/>
          <p:nvPr/>
        </p:nvSpPr>
        <p:spPr>
          <a:xfrm>
            <a:off x="5957379" y="4053581"/>
            <a:ext cx="97513" cy="302783"/>
          </a:xfrm>
          <a:prstGeom prst="rect">
            <a:avLst/>
          </a:prstGeom>
          <a:solidFill>
            <a:srgbClr val="3399FF"/>
          </a:solid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7" name="正方形/長方形 266">
            <a:extLst>
              <a:ext uri="{FF2B5EF4-FFF2-40B4-BE49-F238E27FC236}">
                <a16:creationId xmlns:a16="http://schemas.microsoft.com/office/drawing/2014/main" id="{C4CF91C3-1A7A-3B47-9F2A-FCEAEE3B570A}"/>
              </a:ext>
            </a:extLst>
          </p:cNvPr>
          <p:cNvSpPr/>
          <p:nvPr/>
        </p:nvSpPr>
        <p:spPr>
          <a:xfrm>
            <a:off x="5586832" y="3971658"/>
            <a:ext cx="370549" cy="604974"/>
          </a:xfrm>
          <a:prstGeom prst="rect">
            <a:avLst/>
          </a:prstGeom>
          <a:solidFill>
            <a:srgbClr val="FFFFCC"/>
          </a:solid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8" name="正方形/長方形 267">
            <a:extLst>
              <a:ext uri="{FF2B5EF4-FFF2-40B4-BE49-F238E27FC236}">
                <a16:creationId xmlns:a16="http://schemas.microsoft.com/office/drawing/2014/main" id="{0706A593-779B-6D43-8696-4D222132F87A}"/>
              </a:ext>
            </a:extLst>
          </p:cNvPr>
          <p:cNvSpPr/>
          <p:nvPr/>
        </p:nvSpPr>
        <p:spPr>
          <a:xfrm>
            <a:off x="5684344" y="3971655"/>
            <a:ext cx="273036" cy="479336"/>
          </a:xfrm>
          <a:prstGeom prst="rect">
            <a:avLst/>
          </a:prstGeom>
          <a:solidFill>
            <a:srgbClr val="EEECE1">
              <a:lumMod val="75000"/>
            </a:srgbClr>
          </a:solid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9" name="正方形/長方形 268">
            <a:extLst>
              <a:ext uri="{FF2B5EF4-FFF2-40B4-BE49-F238E27FC236}">
                <a16:creationId xmlns:a16="http://schemas.microsoft.com/office/drawing/2014/main" id="{EEDD70E4-0EE8-4045-BBCD-18514F364538}"/>
              </a:ext>
            </a:extLst>
          </p:cNvPr>
          <p:cNvSpPr/>
          <p:nvPr/>
        </p:nvSpPr>
        <p:spPr>
          <a:xfrm>
            <a:off x="5235785" y="4274142"/>
            <a:ext cx="351046" cy="302488"/>
          </a:xfrm>
          <a:prstGeom prst="rect">
            <a:avLst/>
          </a:prstGeom>
          <a:solidFill>
            <a:srgbClr val="FFFFCC"/>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0" name="フローチャート : 直接アクセス記憶 112">
            <a:extLst>
              <a:ext uri="{FF2B5EF4-FFF2-40B4-BE49-F238E27FC236}">
                <a16:creationId xmlns:a16="http://schemas.microsoft.com/office/drawing/2014/main" id="{EBB8823D-9B9F-EF49-A6D8-D9D3BDAF9CDA}"/>
              </a:ext>
            </a:extLst>
          </p:cNvPr>
          <p:cNvSpPr/>
          <p:nvPr/>
        </p:nvSpPr>
        <p:spPr>
          <a:xfrm>
            <a:off x="5235785" y="4053579"/>
            <a:ext cx="351046" cy="202854"/>
          </a:xfrm>
          <a:prstGeom prst="flowChartMagneticDrum">
            <a:avLst/>
          </a:prstGeom>
          <a:solidFill>
            <a:srgbClr val="EEECE1"/>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1" name="円/楕円 270">
            <a:extLst>
              <a:ext uri="{FF2B5EF4-FFF2-40B4-BE49-F238E27FC236}">
                <a16:creationId xmlns:a16="http://schemas.microsoft.com/office/drawing/2014/main" id="{B8D8EF7F-0F09-2345-B1D5-FCDD240C9251}"/>
              </a:ext>
            </a:extLst>
          </p:cNvPr>
          <p:cNvSpPr>
            <a:spLocks noChangeAspect="1"/>
          </p:cNvSpPr>
          <p:nvPr/>
        </p:nvSpPr>
        <p:spPr>
          <a:xfrm>
            <a:off x="5313796" y="4584288"/>
            <a:ext cx="39000" cy="62841"/>
          </a:xfrm>
          <a:prstGeom prst="ellipse">
            <a:avLst/>
          </a:prstGeom>
          <a:solidFill>
            <a:srgbClr val="FF5050"/>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2" name="円/楕円 271">
            <a:extLst>
              <a:ext uri="{FF2B5EF4-FFF2-40B4-BE49-F238E27FC236}">
                <a16:creationId xmlns:a16="http://schemas.microsoft.com/office/drawing/2014/main" id="{F6B43866-10E6-0C46-A866-6E42588CB531}"/>
              </a:ext>
            </a:extLst>
          </p:cNvPr>
          <p:cNvSpPr>
            <a:spLocks noChangeAspect="1"/>
          </p:cNvSpPr>
          <p:nvPr/>
        </p:nvSpPr>
        <p:spPr>
          <a:xfrm>
            <a:off x="5502865" y="4584288"/>
            <a:ext cx="39000" cy="62841"/>
          </a:xfrm>
          <a:prstGeom prst="ellipse">
            <a:avLst/>
          </a:prstGeom>
          <a:solidFill>
            <a:srgbClr val="FF5050"/>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3" name="円/楕円 272">
            <a:extLst>
              <a:ext uri="{FF2B5EF4-FFF2-40B4-BE49-F238E27FC236}">
                <a16:creationId xmlns:a16="http://schemas.microsoft.com/office/drawing/2014/main" id="{1C47905F-9D27-F542-8956-6022B8D8AD17}"/>
              </a:ext>
            </a:extLst>
          </p:cNvPr>
          <p:cNvSpPr>
            <a:spLocks noChangeAspect="1"/>
          </p:cNvSpPr>
          <p:nvPr/>
        </p:nvSpPr>
        <p:spPr>
          <a:xfrm>
            <a:off x="5703852" y="4576632"/>
            <a:ext cx="39000" cy="62841"/>
          </a:xfrm>
          <a:prstGeom prst="ellipse">
            <a:avLst/>
          </a:prstGeom>
          <a:solidFill>
            <a:srgbClr val="FF5050"/>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4" name="円/楕円 273">
            <a:extLst>
              <a:ext uri="{FF2B5EF4-FFF2-40B4-BE49-F238E27FC236}">
                <a16:creationId xmlns:a16="http://schemas.microsoft.com/office/drawing/2014/main" id="{34ECAE47-C3AF-2C47-866A-B1769C223B8C}"/>
              </a:ext>
            </a:extLst>
          </p:cNvPr>
          <p:cNvSpPr>
            <a:spLocks noChangeAspect="1"/>
          </p:cNvSpPr>
          <p:nvPr/>
        </p:nvSpPr>
        <p:spPr>
          <a:xfrm>
            <a:off x="5912413" y="4576632"/>
            <a:ext cx="39000" cy="62841"/>
          </a:xfrm>
          <a:prstGeom prst="ellipse">
            <a:avLst/>
          </a:prstGeom>
          <a:solidFill>
            <a:srgbClr val="FF5050"/>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5" name="正方形/長方形 274">
            <a:extLst>
              <a:ext uri="{FF2B5EF4-FFF2-40B4-BE49-F238E27FC236}">
                <a16:creationId xmlns:a16="http://schemas.microsoft.com/office/drawing/2014/main" id="{A58114A8-8F73-5044-A1DB-EF2CD5A9D898}"/>
              </a:ext>
            </a:extLst>
          </p:cNvPr>
          <p:cNvSpPr/>
          <p:nvPr/>
        </p:nvSpPr>
        <p:spPr>
          <a:xfrm>
            <a:off x="5586832" y="3676271"/>
            <a:ext cx="1014130" cy="54303"/>
          </a:xfrm>
          <a:prstGeom prst="rect">
            <a:avLst/>
          </a:prstGeom>
          <a:solidFill>
            <a:sysClr val="window" lastClr="FF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6" name="正方形/長方形 275">
            <a:extLst>
              <a:ext uri="{FF2B5EF4-FFF2-40B4-BE49-F238E27FC236}">
                <a16:creationId xmlns:a16="http://schemas.microsoft.com/office/drawing/2014/main" id="{AAF3514B-A0EE-E441-9E64-08446E3F6A29}"/>
              </a:ext>
            </a:extLst>
          </p:cNvPr>
          <p:cNvSpPr/>
          <p:nvPr/>
        </p:nvSpPr>
        <p:spPr>
          <a:xfrm>
            <a:off x="5555796" y="3330315"/>
            <a:ext cx="47708" cy="596485"/>
          </a:xfrm>
          <a:prstGeom prst="rect">
            <a:avLst/>
          </a:prstGeom>
          <a:pattFill prst="ltUpDiag">
            <a:fgClr>
              <a:sysClr val="windowText" lastClr="000000"/>
            </a:fgClr>
            <a:bgClr>
              <a:sysClr val="window" lastClr="FFFFFF"/>
            </a:bgClr>
          </a:patt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7" name="角丸四角形 276">
            <a:extLst>
              <a:ext uri="{FF2B5EF4-FFF2-40B4-BE49-F238E27FC236}">
                <a16:creationId xmlns:a16="http://schemas.microsoft.com/office/drawing/2014/main" id="{5752F48A-7000-B949-9CE3-6124EF537E96}"/>
              </a:ext>
            </a:extLst>
          </p:cNvPr>
          <p:cNvSpPr/>
          <p:nvPr/>
        </p:nvSpPr>
        <p:spPr>
          <a:xfrm>
            <a:off x="4635557" y="3764045"/>
            <a:ext cx="337316" cy="286132"/>
          </a:xfrm>
          <a:prstGeom prst="roundRect">
            <a:avLst/>
          </a:prstGeom>
          <a:solidFill>
            <a:srgbClr val="CC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78" name="正方形/長方形 277">
            <a:extLst>
              <a:ext uri="{FF2B5EF4-FFF2-40B4-BE49-F238E27FC236}">
                <a16:creationId xmlns:a16="http://schemas.microsoft.com/office/drawing/2014/main" id="{71FAF30B-2FC3-8C40-80C7-D5689D5C09CC}"/>
              </a:ext>
            </a:extLst>
          </p:cNvPr>
          <p:cNvSpPr/>
          <p:nvPr/>
        </p:nvSpPr>
        <p:spPr>
          <a:xfrm>
            <a:off x="2316969" y="3853468"/>
            <a:ext cx="833826" cy="792526"/>
          </a:xfrm>
          <a:prstGeom prst="rect">
            <a:avLst/>
          </a:prstGeom>
          <a:pattFill prst="pct10">
            <a:fgClr>
              <a:srgbClr val="4F81BD"/>
            </a:fgClr>
            <a:bgClr>
              <a:sysClr val="window" lastClr="FFFFFF"/>
            </a:bgClr>
          </a:patt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279" name="正方形/長方形 278">
            <a:extLst>
              <a:ext uri="{FF2B5EF4-FFF2-40B4-BE49-F238E27FC236}">
                <a16:creationId xmlns:a16="http://schemas.microsoft.com/office/drawing/2014/main" id="{98CB5CC7-ED7D-CE42-8661-CB8D2A7BF499}"/>
              </a:ext>
            </a:extLst>
          </p:cNvPr>
          <p:cNvSpPr/>
          <p:nvPr/>
        </p:nvSpPr>
        <p:spPr>
          <a:xfrm>
            <a:off x="2367174" y="3910230"/>
            <a:ext cx="739736" cy="689222"/>
          </a:xfrm>
          <a:prstGeom prst="rect">
            <a:avLst/>
          </a:prstGeom>
          <a:solidFill>
            <a:sysClr val="window" lastClr="FFFF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nvGrpSpPr>
          <p:cNvPr id="280" name="グループ化 279">
            <a:extLst>
              <a:ext uri="{FF2B5EF4-FFF2-40B4-BE49-F238E27FC236}">
                <a16:creationId xmlns:a16="http://schemas.microsoft.com/office/drawing/2014/main" id="{EAD649EA-9D26-3049-AD3A-0DD6079034AC}"/>
              </a:ext>
            </a:extLst>
          </p:cNvPr>
          <p:cNvGrpSpPr/>
          <p:nvPr/>
        </p:nvGrpSpPr>
        <p:grpSpPr>
          <a:xfrm>
            <a:off x="3933500" y="3969534"/>
            <a:ext cx="1035107" cy="675472"/>
            <a:chOff x="2749878" y="4549176"/>
            <a:chExt cx="1698417" cy="831242"/>
          </a:xfrm>
        </p:grpSpPr>
        <p:sp>
          <p:nvSpPr>
            <p:cNvPr id="281" name="正方形/長方形 280">
              <a:extLst>
                <a:ext uri="{FF2B5EF4-FFF2-40B4-BE49-F238E27FC236}">
                  <a16:creationId xmlns:a16="http://schemas.microsoft.com/office/drawing/2014/main" id="{6C9789AC-9314-AA4E-B405-AC66D5AFFF38}"/>
                </a:ext>
              </a:extLst>
            </p:cNvPr>
            <p:cNvSpPr/>
            <p:nvPr/>
          </p:nvSpPr>
          <p:spPr>
            <a:xfrm>
              <a:off x="4241839" y="4765739"/>
              <a:ext cx="206456" cy="116013"/>
            </a:xfrm>
            <a:prstGeom prst="rect">
              <a:avLst/>
            </a:prstGeom>
            <a:solidFill>
              <a:srgbClr val="FF9999"/>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2" name="正方形/長方形 281">
              <a:extLst>
                <a:ext uri="{FF2B5EF4-FFF2-40B4-BE49-F238E27FC236}">
                  <a16:creationId xmlns:a16="http://schemas.microsoft.com/office/drawing/2014/main" id="{365AD111-D42A-254F-80C8-2D778070556D}"/>
                </a:ext>
              </a:extLst>
            </p:cNvPr>
            <p:cNvSpPr/>
            <p:nvPr/>
          </p:nvSpPr>
          <p:spPr>
            <a:xfrm>
              <a:off x="4093877" y="4713232"/>
              <a:ext cx="141468" cy="254801"/>
            </a:xfrm>
            <a:prstGeom prst="rect">
              <a:avLst/>
            </a:prstGeom>
            <a:solidFill>
              <a:srgbClr val="3399FF"/>
            </a:solidFill>
            <a:ln w="9525"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3" name="正方形/長方形 282">
              <a:extLst>
                <a:ext uri="{FF2B5EF4-FFF2-40B4-BE49-F238E27FC236}">
                  <a16:creationId xmlns:a16="http://schemas.microsoft.com/office/drawing/2014/main" id="{AF9A3A17-B778-B344-8445-C91E7D2DF1C7}"/>
                </a:ext>
              </a:extLst>
            </p:cNvPr>
            <p:cNvSpPr/>
            <p:nvPr/>
          </p:nvSpPr>
          <p:spPr>
            <a:xfrm>
              <a:off x="3933878" y="4649992"/>
              <a:ext cx="160000" cy="372607"/>
            </a:xfrm>
            <a:prstGeom prst="rect">
              <a:avLst/>
            </a:prstGeom>
            <a:solidFill>
              <a:srgbClr val="3399FF"/>
            </a:solidFill>
            <a:ln w="9525"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4" name="正方形/長方形 283">
              <a:extLst>
                <a:ext uri="{FF2B5EF4-FFF2-40B4-BE49-F238E27FC236}">
                  <a16:creationId xmlns:a16="http://schemas.microsoft.com/office/drawing/2014/main" id="{9306C2E8-E8BE-2241-83BF-4ABA62A11070}"/>
                </a:ext>
              </a:extLst>
            </p:cNvPr>
            <p:cNvSpPr/>
            <p:nvPr/>
          </p:nvSpPr>
          <p:spPr>
            <a:xfrm>
              <a:off x="3325878" y="4549176"/>
              <a:ext cx="608001" cy="744487"/>
            </a:xfrm>
            <a:prstGeom prst="rect">
              <a:avLst/>
            </a:prstGeom>
            <a:solidFill>
              <a:srgbClr val="FFFFCC"/>
            </a:solidFill>
            <a:ln w="9525"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5" name="正方形/長方形 284">
              <a:extLst>
                <a:ext uri="{FF2B5EF4-FFF2-40B4-BE49-F238E27FC236}">
                  <a16:creationId xmlns:a16="http://schemas.microsoft.com/office/drawing/2014/main" id="{8A5C40AE-6A57-AC4A-BABE-0FD53913E078}"/>
                </a:ext>
              </a:extLst>
            </p:cNvPr>
            <p:cNvSpPr/>
            <p:nvPr/>
          </p:nvSpPr>
          <p:spPr>
            <a:xfrm>
              <a:off x="3485878" y="4549176"/>
              <a:ext cx="448001" cy="589876"/>
            </a:xfrm>
            <a:prstGeom prst="rect">
              <a:avLst/>
            </a:prstGeom>
            <a:solidFill>
              <a:srgbClr val="EEECE1">
                <a:lumMod val="75000"/>
              </a:srgbClr>
            </a:solidFill>
            <a:ln w="9525"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6" name="正方形/長方形 285">
              <a:extLst>
                <a:ext uri="{FF2B5EF4-FFF2-40B4-BE49-F238E27FC236}">
                  <a16:creationId xmlns:a16="http://schemas.microsoft.com/office/drawing/2014/main" id="{B9171967-827D-7E40-BE59-6CA6F2CD1B3E}"/>
                </a:ext>
              </a:extLst>
            </p:cNvPr>
            <p:cNvSpPr/>
            <p:nvPr/>
          </p:nvSpPr>
          <p:spPr>
            <a:xfrm>
              <a:off x="2749878" y="4921419"/>
              <a:ext cx="576000" cy="372244"/>
            </a:xfrm>
            <a:prstGeom prst="rect">
              <a:avLst/>
            </a:prstGeom>
            <a:solidFill>
              <a:srgbClr val="FFFFCC"/>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7" name="フローチャート : 直接アクセス記憶 153">
              <a:extLst>
                <a:ext uri="{FF2B5EF4-FFF2-40B4-BE49-F238E27FC236}">
                  <a16:creationId xmlns:a16="http://schemas.microsoft.com/office/drawing/2014/main" id="{00A2367F-BC2A-8C4C-B1CE-0D42432B057C}"/>
                </a:ext>
              </a:extLst>
            </p:cNvPr>
            <p:cNvSpPr/>
            <p:nvPr/>
          </p:nvSpPr>
          <p:spPr>
            <a:xfrm>
              <a:off x="2749878" y="4649992"/>
              <a:ext cx="576000" cy="249634"/>
            </a:xfrm>
            <a:prstGeom prst="flowChartMagneticDrum">
              <a:avLst/>
            </a:prstGeom>
            <a:solidFill>
              <a:srgbClr val="EEECE1"/>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8" name="円/楕円 287">
              <a:extLst>
                <a:ext uri="{FF2B5EF4-FFF2-40B4-BE49-F238E27FC236}">
                  <a16:creationId xmlns:a16="http://schemas.microsoft.com/office/drawing/2014/main" id="{9AA3ED5F-24EC-E149-9D85-7106FE63727D}"/>
                </a:ext>
              </a:extLst>
            </p:cNvPr>
            <p:cNvSpPr>
              <a:spLocks noChangeAspect="1"/>
            </p:cNvSpPr>
            <p:nvPr/>
          </p:nvSpPr>
          <p:spPr>
            <a:xfrm>
              <a:off x="2877878" y="5303085"/>
              <a:ext cx="63993" cy="77333"/>
            </a:xfrm>
            <a:prstGeom prst="ellipse">
              <a:avLst/>
            </a:prstGeom>
            <a:solidFill>
              <a:srgbClr val="FF5050"/>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9" name="円/楕円 288">
              <a:extLst>
                <a:ext uri="{FF2B5EF4-FFF2-40B4-BE49-F238E27FC236}">
                  <a16:creationId xmlns:a16="http://schemas.microsoft.com/office/drawing/2014/main" id="{88D53AB3-D759-C243-BDCA-8DD8EA606E45}"/>
                </a:ext>
              </a:extLst>
            </p:cNvPr>
            <p:cNvSpPr>
              <a:spLocks noChangeAspect="1"/>
            </p:cNvSpPr>
            <p:nvPr/>
          </p:nvSpPr>
          <p:spPr>
            <a:xfrm>
              <a:off x="3188104" y="5303085"/>
              <a:ext cx="63993" cy="77333"/>
            </a:xfrm>
            <a:prstGeom prst="ellipse">
              <a:avLst/>
            </a:prstGeom>
            <a:solidFill>
              <a:srgbClr val="FF5050"/>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0" name="円/楕円 289">
              <a:extLst>
                <a:ext uri="{FF2B5EF4-FFF2-40B4-BE49-F238E27FC236}">
                  <a16:creationId xmlns:a16="http://schemas.microsoft.com/office/drawing/2014/main" id="{81C06D21-028F-6D4E-92D0-C035CFDA5F88}"/>
                </a:ext>
              </a:extLst>
            </p:cNvPr>
            <p:cNvSpPr>
              <a:spLocks noChangeAspect="1"/>
            </p:cNvSpPr>
            <p:nvPr/>
          </p:nvSpPr>
          <p:spPr>
            <a:xfrm>
              <a:off x="3517885" y="5293663"/>
              <a:ext cx="63993" cy="77333"/>
            </a:xfrm>
            <a:prstGeom prst="ellipse">
              <a:avLst/>
            </a:prstGeom>
            <a:solidFill>
              <a:srgbClr val="FF5050"/>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1" name="円/楕円 290">
              <a:extLst>
                <a:ext uri="{FF2B5EF4-FFF2-40B4-BE49-F238E27FC236}">
                  <a16:creationId xmlns:a16="http://schemas.microsoft.com/office/drawing/2014/main" id="{E21BDCD4-28E6-CD4B-B43E-C5C3E0D3CB2D}"/>
                </a:ext>
              </a:extLst>
            </p:cNvPr>
            <p:cNvSpPr>
              <a:spLocks noChangeAspect="1"/>
            </p:cNvSpPr>
            <p:nvPr/>
          </p:nvSpPr>
          <p:spPr>
            <a:xfrm>
              <a:off x="3860097" y="5293663"/>
              <a:ext cx="63993" cy="77333"/>
            </a:xfrm>
            <a:prstGeom prst="ellipse">
              <a:avLst/>
            </a:prstGeom>
            <a:solidFill>
              <a:srgbClr val="FF5050"/>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292" name="グループ化 291">
            <a:extLst>
              <a:ext uri="{FF2B5EF4-FFF2-40B4-BE49-F238E27FC236}">
                <a16:creationId xmlns:a16="http://schemas.microsoft.com/office/drawing/2014/main" id="{98AF7BD8-4223-6347-9DF3-8B7288D6959F}"/>
              </a:ext>
            </a:extLst>
          </p:cNvPr>
          <p:cNvGrpSpPr/>
          <p:nvPr/>
        </p:nvGrpSpPr>
        <p:grpSpPr>
          <a:xfrm rot="10800000" flipV="1">
            <a:off x="4851965" y="3640201"/>
            <a:ext cx="396979" cy="633944"/>
            <a:chOff x="2366230" y="2171129"/>
            <a:chExt cx="651369" cy="780137"/>
          </a:xfrm>
        </p:grpSpPr>
        <p:sp>
          <p:nvSpPr>
            <p:cNvPr id="293" name="正方形/長方形 292">
              <a:extLst>
                <a:ext uri="{FF2B5EF4-FFF2-40B4-BE49-F238E27FC236}">
                  <a16:creationId xmlns:a16="http://schemas.microsoft.com/office/drawing/2014/main" id="{E0C18A75-89C2-EC40-B425-82F57FAB7E62}"/>
                </a:ext>
              </a:extLst>
            </p:cNvPr>
            <p:cNvSpPr/>
            <p:nvPr/>
          </p:nvSpPr>
          <p:spPr>
            <a:xfrm rot="19878105">
              <a:off x="2565491" y="2276872"/>
              <a:ext cx="4521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4" name="正方形/長方形 293">
              <a:extLst>
                <a:ext uri="{FF2B5EF4-FFF2-40B4-BE49-F238E27FC236}">
                  <a16:creationId xmlns:a16="http://schemas.microsoft.com/office/drawing/2014/main" id="{5A237548-1C10-4341-9188-6E07F5723F8F}"/>
                </a:ext>
              </a:extLst>
            </p:cNvPr>
            <p:cNvSpPr/>
            <p:nvPr/>
          </p:nvSpPr>
          <p:spPr>
            <a:xfrm rot="18338768">
              <a:off x="2335595" y="2497065"/>
              <a:ext cx="35369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5" name="正方形/長方形 294">
              <a:extLst>
                <a:ext uri="{FF2B5EF4-FFF2-40B4-BE49-F238E27FC236}">
                  <a16:creationId xmlns:a16="http://schemas.microsoft.com/office/drawing/2014/main" id="{CF05263C-EEA9-1C49-A148-4EA6E3B60041}"/>
                </a:ext>
              </a:extLst>
            </p:cNvPr>
            <p:cNvSpPr/>
            <p:nvPr/>
          </p:nvSpPr>
          <p:spPr>
            <a:xfrm rot="2973982" flipV="1">
              <a:off x="2349289" y="2688382"/>
              <a:ext cx="1916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6" name="アーチ 295">
              <a:extLst>
                <a:ext uri="{FF2B5EF4-FFF2-40B4-BE49-F238E27FC236}">
                  <a16:creationId xmlns:a16="http://schemas.microsoft.com/office/drawing/2014/main" id="{A67BEFC8-54C8-5F40-9422-7C7DF741F850}"/>
                </a:ext>
              </a:extLst>
            </p:cNvPr>
            <p:cNvSpPr/>
            <p:nvPr/>
          </p:nvSpPr>
          <p:spPr>
            <a:xfrm>
              <a:off x="2452621" y="2807250"/>
              <a:ext cx="144016" cy="144016"/>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7" name="円/楕円 296">
              <a:extLst>
                <a:ext uri="{FF2B5EF4-FFF2-40B4-BE49-F238E27FC236}">
                  <a16:creationId xmlns:a16="http://schemas.microsoft.com/office/drawing/2014/main" id="{A5F8FA25-A794-514F-B9DB-6BEDA9DF9430}"/>
                </a:ext>
              </a:extLst>
            </p:cNvPr>
            <p:cNvSpPr/>
            <p:nvPr/>
          </p:nvSpPr>
          <p:spPr>
            <a:xfrm>
              <a:off x="2596637" y="236608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8" name="円/楕円 297">
              <a:extLst>
                <a:ext uri="{FF2B5EF4-FFF2-40B4-BE49-F238E27FC236}">
                  <a16:creationId xmlns:a16="http://schemas.microsoft.com/office/drawing/2014/main" id="{357A21A0-CD1A-6E49-BD19-1A8D44128A97}"/>
                </a:ext>
              </a:extLst>
            </p:cNvPr>
            <p:cNvSpPr/>
            <p:nvPr/>
          </p:nvSpPr>
          <p:spPr>
            <a:xfrm>
              <a:off x="2366230" y="260674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99" name="円/楕円 298">
              <a:extLst>
                <a:ext uri="{FF2B5EF4-FFF2-40B4-BE49-F238E27FC236}">
                  <a16:creationId xmlns:a16="http://schemas.microsoft.com/office/drawing/2014/main" id="{86F763FC-E93C-D64F-944B-BED54EE09CEF}"/>
                </a:ext>
              </a:extLst>
            </p:cNvPr>
            <p:cNvSpPr/>
            <p:nvPr/>
          </p:nvSpPr>
          <p:spPr>
            <a:xfrm>
              <a:off x="2476443" y="2762990"/>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0" name="円/楕円 299">
              <a:extLst>
                <a:ext uri="{FF2B5EF4-FFF2-40B4-BE49-F238E27FC236}">
                  <a16:creationId xmlns:a16="http://schemas.microsoft.com/office/drawing/2014/main" id="{49E96C75-7944-BA4E-86B1-7F80A247CC7A}"/>
                </a:ext>
              </a:extLst>
            </p:cNvPr>
            <p:cNvSpPr/>
            <p:nvPr/>
          </p:nvSpPr>
          <p:spPr>
            <a:xfrm>
              <a:off x="2928808" y="217112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01" name="正方形/長方形 300">
            <a:extLst>
              <a:ext uri="{FF2B5EF4-FFF2-40B4-BE49-F238E27FC236}">
                <a16:creationId xmlns:a16="http://schemas.microsoft.com/office/drawing/2014/main" id="{4E0FD6BB-7327-B24A-B6DA-D9E8EFCC4B9C}"/>
              </a:ext>
            </a:extLst>
          </p:cNvPr>
          <p:cNvSpPr/>
          <p:nvPr/>
        </p:nvSpPr>
        <p:spPr>
          <a:xfrm>
            <a:off x="761839" y="2801813"/>
            <a:ext cx="4922506" cy="204800"/>
          </a:xfrm>
          <a:prstGeom prst="rect">
            <a:avLst/>
          </a:prstGeom>
          <a:solidFill>
            <a:srgbClr val="EEECE1"/>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02" name="正方形/長方形 301">
            <a:extLst>
              <a:ext uri="{FF2B5EF4-FFF2-40B4-BE49-F238E27FC236}">
                <a16:creationId xmlns:a16="http://schemas.microsoft.com/office/drawing/2014/main" id="{131755C4-4D8A-774B-A3BA-8B81C7F5954C}"/>
              </a:ext>
            </a:extLst>
          </p:cNvPr>
          <p:cNvSpPr/>
          <p:nvPr/>
        </p:nvSpPr>
        <p:spPr>
          <a:xfrm>
            <a:off x="1949013" y="3207752"/>
            <a:ext cx="3579987" cy="58508"/>
          </a:xfrm>
          <a:prstGeom prst="rect">
            <a:avLst/>
          </a:prstGeom>
          <a:solidFill>
            <a:srgbClr val="EEECE1">
              <a:lumMod val="75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03" name="正方形/長方形 302">
            <a:extLst>
              <a:ext uri="{FF2B5EF4-FFF2-40B4-BE49-F238E27FC236}">
                <a16:creationId xmlns:a16="http://schemas.microsoft.com/office/drawing/2014/main" id="{E394E03C-0B5A-324A-9D13-02CAB25BE8DE}"/>
              </a:ext>
            </a:extLst>
          </p:cNvPr>
          <p:cNvSpPr/>
          <p:nvPr/>
        </p:nvSpPr>
        <p:spPr>
          <a:xfrm>
            <a:off x="5586831" y="2801811"/>
            <a:ext cx="117020" cy="497371"/>
          </a:xfrm>
          <a:prstGeom prst="rect">
            <a:avLst/>
          </a:prstGeom>
          <a:solidFill>
            <a:sysClr val="window" lastClr="FFFFFF">
              <a:lumMod val="95000"/>
            </a:sysClr>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04" name="図形グループ 11">
            <a:extLst>
              <a:ext uri="{FF2B5EF4-FFF2-40B4-BE49-F238E27FC236}">
                <a16:creationId xmlns:a16="http://schemas.microsoft.com/office/drawing/2014/main" id="{89E0CC29-A64C-794B-86A1-A767933C29E8}"/>
              </a:ext>
            </a:extLst>
          </p:cNvPr>
          <p:cNvGrpSpPr/>
          <p:nvPr/>
        </p:nvGrpSpPr>
        <p:grpSpPr>
          <a:xfrm>
            <a:off x="2961341" y="3946349"/>
            <a:ext cx="143940" cy="464404"/>
            <a:chOff x="570104" y="5497287"/>
            <a:chExt cx="212281" cy="640758"/>
          </a:xfrm>
        </p:grpSpPr>
        <p:sp>
          <p:nvSpPr>
            <p:cNvPr id="305" name="正方形/長方形 304">
              <a:extLst>
                <a:ext uri="{FF2B5EF4-FFF2-40B4-BE49-F238E27FC236}">
                  <a16:creationId xmlns:a16="http://schemas.microsoft.com/office/drawing/2014/main" id="{FFAF2E26-6560-F745-AF24-073781554FDE}"/>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6" name="正方形/長方形 305">
              <a:extLst>
                <a:ext uri="{FF2B5EF4-FFF2-40B4-BE49-F238E27FC236}">
                  <a16:creationId xmlns:a16="http://schemas.microsoft.com/office/drawing/2014/main" id="{0607B70F-003C-1247-9DBF-670CC0343567}"/>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7" name="正方形/長方形 306">
              <a:extLst>
                <a:ext uri="{FF2B5EF4-FFF2-40B4-BE49-F238E27FC236}">
                  <a16:creationId xmlns:a16="http://schemas.microsoft.com/office/drawing/2014/main" id="{97B098BC-8AB6-AA4E-BA79-DFDE12569244}"/>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8" name="アーチ 307">
              <a:extLst>
                <a:ext uri="{FF2B5EF4-FFF2-40B4-BE49-F238E27FC236}">
                  <a16:creationId xmlns:a16="http://schemas.microsoft.com/office/drawing/2014/main" id="{69C30162-9CA3-1349-BD9B-A946EF73393F}"/>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9" name="円/楕円 308">
              <a:extLst>
                <a:ext uri="{FF2B5EF4-FFF2-40B4-BE49-F238E27FC236}">
                  <a16:creationId xmlns:a16="http://schemas.microsoft.com/office/drawing/2014/main" id="{78258158-2FD8-CF45-A355-70908F8B627F}"/>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0" name="円/楕円 309">
              <a:extLst>
                <a:ext uri="{FF2B5EF4-FFF2-40B4-BE49-F238E27FC236}">
                  <a16:creationId xmlns:a16="http://schemas.microsoft.com/office/drawing/2014/main" id="{0F0568ED-7134-D648-A5EA-721FB1E2E1E8}"/>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1" name="円/楕円 310">
              <a:extLst>
                <a:ext uri="{FF2B5EF4-FFF2-40B4-BE49-F238E27FC236}">
                  <a16:creationId xmlns:a16="http://schemas.microsoft.com/office/drawing/2014/main" id="{9D33AAB5-6AD9-2C41-9675-1DCB4A14B28B}"/>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2" name="円/楕円 311">
              <a:extLst>
                <a:ext uri="{FF2B5EF4-FFF2-40B4-BE49-F238E27FC236}">
                  <a16:creationId xmlns:a16="http://schemas.microsoft.com/office/drawing/2014/main" id="{6063A5A9-473E-1840-9EB1-AF4BB5F8BCA8}"/>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13" name="正方形/長方形 312">
            <a:extLst>
              <a:ext uri="{FF2B5EF4-FFF2-40B4-BE49-F238E27FC236}">
                <a16:creationId xmlns:a16="http://schemas.microsoft.com/office/drawing/2014/main" id="{720E8CC4-B3EC-884B-8828-CA92576D808F}"/>
              </a:ext>
            </a:extLst>
          </p:cNvPr>
          <p:cNvSpPr/>
          <p:nvPr/>
        </p:nvSpPr>
        <p:spPr>
          <a:xfrm>
            <a:off x="2789798" y="4505917"/>
            <a:ext cx="34294" cy="94273"/>
          </a:xfrm>
          <a:prstGeom prst="rect">
            <a:avLst/>
          </a:prstGeom>
          <a:solidFill>
            <a:srgbClr val="FF9999"/>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14" name="正方形/長方形 313">
            <a:extLst>
              <a:ext uri="{FF2B5EF4-FFF2-40B4-BE49-F238E27FC236}">
                <a16:creationId xmlns:a16="http://schemas.microsoft.com/office/drawing/2014/main" id="{94E7F5FF-FC75-C348-BBBF-3A4107B82B46}"/>
              </a:ext>
            </a:extLst>
          </p:cNvPr>
          <p:cNvSpPr/>
          <p:nvPr/>
        </p:nvSpPr>
        <p:spPr>
          <a:xfrm>
            <a:off x="1738267" y="3052191"/>
            <a:ext cx="3487493" cy="63391"/>
          </a:xfrm>
          <a:prstGeom prst="rect">
            <a:avLst/>
          </a:prstGeom>
          <a:solidFill>
            <a:srgbClr val="EEECE1">
              <a:lumMod val="75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15" name="正方形/長方形 314">
            <a:extLst>
              <a:ext uri="{FF2B5EF4-FFF2-40B4-BE49-F238E27FC236}">
                <a16:creationId xmlns:a16="http://schemas.microsoft.com/office/drawing/2014/main" id="{011D2F34-1C84-A240-AC27-EDBCFEBDC755}"/>
              </a:ext>
            </a:extLst>
          </p:cNvPr>
          <p:cNvSpPr/>
          <p:nvPr/>
        </p:nvSpPr>
        <p:spPr>
          <a:xfrm>
            <a:off x="3175519" y="2801813"/>
            <a:ext cx="654472" cy="204800"/>
          </a:xfrm>
          <a:prstGeom prst="rect">
            <a:avLst/>
          </a:prstGeom>
          <a:pattFill prst="ltUpDiag">
            <a:fgClr>
              <a:srgbClr val="EEECE1">
                <a:lumMod val="75000"/>
              </a:srgbClr>
            </a:fgClr>
            <a:bgClr>
              <a:sysClr val="window" lastClr="FFFFFF"/>
            </a:bgClr>
          </a:patt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000" kern="0">
              <a:solidFill>
                <a:sysClr val="windowText" lastClr="000000"/>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16" name="図形グループ 27">
            <a:extLst>
              <a:ext uri="{FF2B5EF4-FFF2-40B4-BE49-F238E27FC236}">
                <a16:creationId xmlns:a16="http://schemas.microsoft.com/office/drawing/2014/main" id="{BFD7AF4C-8FD9-E847-A791-DB31BA4B5984}"/>
              </a:ext>
            </a:extLst>
          </p:cNvPr>
          <p:cNvGrpSpPr/>
          <p:nvPr/>
        </p:nvGrpSpPr>
        <p:grpSpPr>
          <a:xfrm>
            <a:off x="3583774" y="3070285"/>
            <a:ext cx="238410" cy="649267"/>
            <a:chOff x="3650981" y="3193340"/>
            <a:chExt cx="317839" cy="798994"/>
          </a:xfrm>
        </p:grpSpPr>
        <p:sp>
          <p:nvSpPr>
            <p:cNvPr id="317" name="角丸四角形 316">
              <a:extLst>
                <a:ext uri="{FF2B5EF4-FFF2-40B4-BE49-F238E27FC236}">
                  <a16:creationId xmlns:a16="http://schemas.microsoft.com/office/drawing/2014/main" id="{6B90E2AE-CE95-E147-8922-7D479F50922E}"/>
                </a:ext>
              </a:extLst>
            </p:cNvPr>
            <p:cNvSpPr/>
            <p:nvPr/>
          </p:nvSpPr>
          <p:spPr>
            <a:xfrm>
              <a:off x="3650981" y="3193340"/>
              <a:ext cx="317839" cy="180020"/>
            </a:xfrm>
            <a:prstGeom prst="roundRect">
              <a:avLst/>
            </a:prstGeom>
            <a:solidFill>
              <a:srgbClr val="C0504D">
                <a:lumMod val="40000"/>
                <a:lumOff val="6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318" name="直線コネクタ 317">
              <a:extLst>
                <a:ext uri="{FF2B5EF4-FFF2-40B4-BE49-F238E27FC236}">
                  <a16:creationId xmlns:a16="http://schemas.microsoft.com/office/drawing/2014/main" id="{22C7DEA1-F2E7-8543-A7E8-FAA81D0542CF}"/>
                </a:ext>
              </a:extLst>
            </p:cNvPr>
            <p:cNvCxnSpPr>
              <a:stCxn id="317" idx="2"/>
            </p:cNvCxnSpPr>
            <p:nvPr/>
          </p:nvCxnSpPr>
          <p:spPr>
            <a:xfrm>
              <a:off x="3809901" y="3373362"/>
              <a:ext cx="0" cy="456051"/>
            </a:xfrm>
            <a:prstGeom prst="line">
              <a:avLst/>
            </a:prstGeom>
            <a:noFill/>
            <a:ln w="12700" cap="flat" cmpd="sng" algn="ctr">
              <a:solidFill>
                <a:sysClr val="windowText" lastClr="000000"/>
              </a:solidFill>
              <a:prstDash val="solid"/>
            </a:ln>
            <a:effectLst/>
          </p:spPr>
        </p:cxnSp>
        <p:sp>
          <p:nvSpPr>
            <p:cNvPr id="319" name="パイ 318">
              <a:extLst>
                <a:ext uri="{FF2B5EF4-FFF2-40B4-BE49-F238E27FC236}">
                  <a16:creationId xmlns:a16="http://schemas.microsoft.com/office/drawing/2014/main" id="{5C9D759A-90F5-EA44-B490-938043D76D2B}"/>
                </a:ext>
              </a:extLst>
            </p:cNvPr>
            <p:cNvSpPr/>
            <p:nvPr/>
          </p:nvSpPr>
          <p:spPr>
            <a:xfrm>
              <a:off x="3736768" y="3792112"/>
              <a:ext cx="146266" cy="200222"/>
            </a:xfrm>
            <a:prstGeom prst="pie">
              <a:avLst/>
            </a:prstGeom>
            <a:solidFill>
              <a:srgbClr val="C0504D">
                <a:lumMod val="40000"/>
                <a:lumOff val="60000"/>
              </a:srgbClr>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320" name="図形グループ 4">
            <a:extLst>
              <a:ext uri="{FF2B5EF4-FFF2-40B4-BE49-F238E27FC236}">
                <a16:creationId xmlns:a16="http://schemas.microsoft.com/office/drawing/2014/main" id="{91445FFD-8F00-6144-A718-FD55FBEA214F}"/>
              </a:ext>
            </a:extLst>
          </p:cNvPr>
          <p:cNvGrpSpPr/>
          <p:nvPr/>
        </p:nvGrpSpPr>
        <p:grpSpPr>
          <a:xfrm>
            <a:off x="4705540" y="3266619"/>
            <a:ext cx="238410" cy="835281"/>
            <a:chOff x="3233039" y="3621403"/>
            <a:chExt cx="317839" cy="1027905"/>
          </a:xfrm>
        </p:grpSpPr>
        <p:sp>
          <p:nvSpPr>
            <p:cNvPr id="321" name="台形 320">
              <a:extLst>
                <a:ext uri="{FF2B5EF4-FFF2-40B4-BE49-F238E27FC236}">
                  <a16:creationId xmlns:a16="http://schemas.microsoft.com/office/drawing/2014/main" id="{F8C0601A-237A-1845-876A-6EE56131EAC9}"/>
                </a:ext>
              </a:extLst>
            </p:cNvPr>
            <p:cNvSpPr/>
            <p:nvPr/>
          </p:nvSpPr>
          <p:spPr>
            <a:xfrm flipV="1">
              <a:off x="3358450" y="4182052"/>
              <a:ext cx="52768" cy="336348"/>
            </a:xfrm>
            <a:prstGeom prst="trapezoid">
              <a:avLst/>
            </a:prstGeom>
            <a:solidFill>
              <a:srgbClr val="9BBB59">
                <a:lumMod val="40000"/>
                <a:lumOff val="6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2" name="角丸四角形 321">
              <a:extLst>
                <a:ext uri="{FF2B5EF4-FFF2-40B4-BE49-F238E27FC236}">
                  <a16:creationId xmlns:a16="http://schemas.microsoft.com/office/drawing/2014/main" id="{2F60B10E-15D8-C74F-9BB8-65A7715F539B}"/>
                </a:ext>
              </a:extLst>
            </p:cNvPr>
            <p:cNvSpPr/>
            <p:nvPr/>
          </p:nvSpPr>
          <p:spPr>
            <a:xfrm>
              <a:off x="3233039" y="3621403"/>
              <a:ext cx="317839" cy="180020"/>
            </a:xfrm>
            <a:prstGeom prst="roundRect">
              <a:avLst/>
            </a:prstGeom>
            <a:solidFill>
              <a:srgbClr val="9BBB59">
                <a:lumMod val="60000"/>
                <a:lumOff val="4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3" name="台形 322">
              <a:extLst>
                <a:ext uri="{FF2B5EF4-FFF2-40B4-BE49-F238E27FC236}">
                  <a16:creationId xmlns:a16="http://schemas.microsoft.com/office/drawing/2014/main" id="{2C72625F-D695-D842-A57F-FA0970E57FAD}"/>
                </a:ext>
              </a:extLst>
            </p:cNvPr>
            <p:cNvSpPr/>
            <p:nvPr/>
          </p:nvSpPr>
          <p:spPr>
            <a:xfrm flipV="1">
              <a:off x="3323245" y="3783652"/>
              <a:ext cx="117013" cy="456588"/>
            </a:xfrm>
            <a:prstGeom prst="trapezoid">
              <a:avLst/>
            </a:prstGeom>
            <a:solidFill>
              <a:srgbClr val="9BBB59">
                <a:lumMod val="40000"/>
                <a:lumOff val="60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4" name="アーチ 323">
              <a:extLst>
                <a:ext uri="{FF2B5EF4-FFF2-40B4-BE49-F238E27FC236}">
                  <a16:creationId xmlns:a16="http://schemas.microsoft.com/office/drawing/2014/main" id="{E6EC0760-7128-2048-9C3F-28BE7D0C5AD0}"/>
                </a:ext>
              </a:extLst>
            </p:cNvPr>
            <p:cNvSpPr/>
            <p:nvPr/>
          </p:nvSpPr>
          <p:spPr>
            <a:xfrm rot="10800000" flipV="1">
              <a:off x="3323245" y="4505292"/>
              <a:ext cx="117013" cy="144016"/>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25" name="正方形/長方形 324">
            <a:extLst>
              <a:ext uri="{FF2B5EF4-FFF2-40B4-BE49-F238E27FC236}">
                <a16:creationId xmlns:a16="http://schemas.microsoft.com/office/drawing/2014/main" id="{B0157119-38F5-314D-A0CD-192971C7C750}"/>
              </a:ext>
            </a:extLst>
          </p:cNvPr>
          <p:cNvSpPr/>
          <p:nvPr/>
        </p:nvSpPr>
        <p:spPr>
          <a:xfrm>
            <a:off x="768845" y="1377942"/>
            <a:ext cx="6942282" cy="1423871"/>
          </a:xfrm>
          <a:prstGeom prst="rect">
            <a:avLst/>
          </a:prstGeom>
          <a:solidFill>
            <a:sysClr val="window" lastClr="FF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b="1" kern="0">
              <a:solidFill>
                <a:prstClr val="white"/>
              </a:solidFill>
              <a:latin typeface="Calibri"/>
              <a:ea typeface="ＭＳ Ｐゴシック" panose="020B0600070205080204" pitchFamily="34" charset="-128"/>
              <a:cs typeface="+mn-cs"/>
            </a:endParaRPr>
          </a:p>
        </p:txBody>
      </p:sp>
      <p:sp>
        <p:nvSpPr>
          <p:cNvPr id="326" name="左右矢印 325">
            <a:extLst>
              <a:ext uri="{FF2B5EF4-FFF2-40B4-BE49-F238E27FC236}">
                <a16:creationId xmlns:a16="http://schemas.microsoft.com/office/drawing/2014/main" id="{32C499B2-D2D3-C342-AB3A-478C03094100}"/>
              </a:ext>
            </a:extLst>
          </p:cNvPr>
          <p:cNvSpPr/>
          <p:nvPr/>
        </p:nvSpPr>
        <p:spPr>
          <a:xfrm>
            <a:off x="4691597" y="4462191"/>
            <a:ext cx="490347" cy="106850"/>
          </a:xfrm>
          <a:prstGeom prst="leftRightArrow">
            <a:avLst/>
          </a:prstGeom>
          <a:noFill/>
          <a:ln w="3175" cap="flat" cmpd="sng" algn="ctr">
            <a:solidFill>
              <a:sysClr val="windowText" lastClr="000000"/>
            </a:solidFill>
            <a:prstDash val="sysDash"/>
          </a:ln>
          <a:effectLst/>
        </p:spPr>
        <p:txBody>
          <a:bodyPr rtlCol="0" anchor="ctr"/>
          <a:lstStyle/>
          <a:p>
            <a:pPr algn="ctr" fontAlgn="auto">
              <a:spcBef>
                <a:spcPts val="0"/>
              </a:spcBef>
              <a:spcAft>
                <a:spcPts val="0"/>
              </a:spcAft>
              <a:defRPr/>
            </a:pPr>
            <a:endParaRPr kumimoji="0" lang="ja-JP" altLang="en-US" sz="1800" kern="0">
              <a:ln>
                <a:solidFill>
                  <a:sysClr val="windowText" lastClr="000000"/>
                </a:solidFill>
              </a:ln>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7" name="線吹き出し 1 (枠付き) 326">
            <a:extLst>
              <a:ext uri="{FF2B5EF4-FFF2-40B4-BE49-F238E27FC236}">
                <a16:creationId xmlns:a16="http://schemas.microsoft.com/office/drawing/2014/main" id="{EDE8BD8E-EA44-A14E-A605-8AD30735F963}"/>
              </a:ext>
            </a:extLst>
          </p:cNvPr>
          <p:cNvSpPr/>
          <p:nvPr/>
        </p:nvSpPr>
        <p:spPr>
          <a:xfrm>
            <a:off x="5037044" y="3381033"/>
            <a:ext cx="491956" cy="173103"/>
          </a:xfrm>
          <a:prstGeom prst="borderCallout1">
            <a:avLst>
              <a:gd name="adj1" fmla="val 104751"/>
              <a:gd name="adj2" fmla="val 13011"/>
              <a:gd name="adj3" fmla="val 194762"/>
              <a:gd name="adj4" fmla="val -27661"/>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US" altLang="ja-JP" sz="1000" kern="0">
                <a:solidFill>
                  <a:prstClr val="black"/>
                </a:solidFill>
                <a:latin typeface="Arial" panose="020B0604020202020204" pitchFamily="34" charset="0"/>
                <a:ea typeface="ＭＳ Ｐゴシック" panose="020B0600070205080204" pitchFamily="34" charset="-128"/>
                <a:cs typeface="Arial" panose="020B0604020202020204" pitchFamily="34" charset="0"/>
              </a:rPr>
              <a:t>MSM</a:t>
            </a:r>
            <a:endParaRPr kumimoji="0" lang="ja-JP" altLang="en-US" sz="10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8" name="テキスト ボックス 327">
            <a:extLst>
              <a:ext uri="{FF2B5EF4-FFF2-40B4-BE49-F238E27FC236}">
                <a16:creationId xmlns:a16="http://schemas.microsoft.com/office/drawing/2014/main" id="{2F500663-2A3D-2D4C-A32D-0ABFD8019D88}"/>
              </a:ext>
            </a:extLst>
          </p:cNvPr>
          <p:cNvSpPr txBox="1"/>
          <p:nvPr/>
        </p:nvSpPr>
        <p:spPr>
          <a:xfrm>
            <a:off x="5227166" y="4709053"/>
            <a:ext cx="657611" cy="430887"/>
          </a:xfrm>
          <a:prstGeom prst="rect">
            <a:avLst/>
          </a:prstGeom>
          <a:gradFill rotWithShape="1">
            <a:gsLst>
              <a:gs pos="0">
                <a:srgbClr val="9BBB59">
                  <a:tint val="50000"/>
                  <a:satMod val="300000"/>
                  <a:alpha val="0"/>
                </a:srgbClr>
              </a:gs>
              <a:gs pos="35000">
                <a:srgbClr val="9BBB59">
                  <a:tint val="37000"/>
                  <a:satMod val="300000"/>
                </a:srgbClr>
              </a:gs>
              <a:gs pos="100000">
                <a:srgbClr val="9BBB59">
                  <a:tint val="15000"/>
                  <a:satMod val="350000"/>
                </a:srgbClr>
              </a:gs>
            </a:gsLst>
            <a:lin ang="16200000" scaled="1"/>
          </a:gra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rtlCol="0">
            <a:spAutoFit/>
          </a:bodyPr>
          <a:lstStyle/>
          <a:p>
            <a:pPr fontAlgn="auto">
              <a:spcBef>
                <a:spcPts val="0"/>
              </a:spcBef>
              <a:spcAft>
                <a:spcPts val="0"/>
              </a:spcAft>
              <a:defRPr/>
            </a:pPr>
            <a:r>
              <a:rPr kumimoji="0" lang="en" altLang="ja-JP" sz="11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Target</a:t>
            </a:r>
          </a:p>
          <a:p>
            <a:pPr fontAlgn="auto">
              <a:spcBef>
                <a:spcPts val="0"/>
              </a:spcBef>
              <a:spcAft>
                <a:spcPts val="0"/>
              </a:spcAft>
              <a:defRPr/>
            </a:pPr>
            <a:r>
              <a:rPr kumimoji="0" lang="en" altLang="ja-JP" sz="11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trolley</a:t>
            </a:r>
            <a:endParaRPr kumimoji="0" lang="en-US" altLang="ja-JP" sz="11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9" name="線吹き出し 1 (枠付き) 328">
            <a:extLst>
              <a:ext uri="{FF2B5EF4-FFF2-40B4-BE49-F238E27FC236}">
                <a16:creationId xmlns:a16="http://schemas.microsoft.com/office/drawing/2014/main" id="{D54D8009-7A31-4145-B98E-4B0747270C38}"/>
              </a:ext>
            </a:extLst>
          </p:cNvPr>
          <p:cNvSpPr/>
          <p:nvPr/>
        </p:nvSpPr>
        <p:spPr>
          <a:xfrm>
            <a:off x="5760271" y="2982717"/>
            <a:ext cx="733176" cy="156878"/>
          </a:xfrm>
          <a:prstGeom prst="borderCallout1">
            <a:avLst>
              <a:gd name="adj1" fmla="val 108628"/>
              <a:gd name="adj2" fmla="val 34506"/>
              <a:gd name="adj3" fmla="val 746179"/>
              <a:gd name="adj4" fmla="val 90575"/>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000000"/>
            </a:solidFill>
            <a:prstDash val="solid"/>
            <a:tailEnd type="triangle"/>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US" altLang="ja-JP" sz="12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PBW</a:t>
            </a:r>
            <a:endParaRPr kumimoji="0" lang="ja-JP" altLang="en-US" sz="12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0" name="線吹き出し 1 (枠付き) 329">
            <a:extLst>
              <a:ext uri="{FF2B5EF4-FFF2-40B4-BE49-F238E27FC236}">
                <a16:creationId xmlns:a16="http://schemas.microsoft.com/office/drawing/2014/main" id="{D6F9B5CE-F7D0-804B-BF61-5F905E66340D}"/>
              </a:ext>
            </a:extLst>
          </p:cNvPr>
          <p:cNvSpPr/>
          <p:nvPr/>
        </p:nvSpPr>
        <p:spPr>
          <a:xfrm>
            <a:off x="4121783" y="3345617"/>
            <a:ext cx="437011" cy="163036"/>
          </a:xfrm>
          <a:prstGeom prst="borderCallout1">
            <a:avLst>
              <a:gd name="adj1" fmla="val 31271"/>
              <a:gd name="adj2" fmla="val 100424"/>
              <a:gd name="adj3" fmla="val 105591"/>
              <a:gd name="adj4" fmla="val 166003"/>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000000"/>
            </a:solidFill>
            <a:prstDash val="solid"/>
            <a:headEnd type="none"/>
            <a:tailEnd type="triangle"/>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US" altLang="ja-JP" sz="10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PM</a:t>
            </a:r>
            <a:endParaRPr kumimoji="0" lang="ja-JP" altLang="en-US" sz="10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1" name="テキスト ボックス 330">
            <a:extLst>
              <a:ext uri="{FF2B5EF4-FFF2-40B4-BE49-F238E27FC236}">
                <a16:creationId xmlns:a16="http://schemas.microsoft.com/office/drawing/2014/main" id="{D498D3F8-39C6-324E-80B3-0A64B8E84CF2}"/>
              </a:ext>
            </a:extLst>
          </p:cNvPr>
          <p:cNvSpPr txBox="1"/>
          <p:nvPr/>
        </p:nvSpPr>
        <p:spPr>
          <a:xfrm>
            <a:off x="6993994" y="4007609"/>
            <a:ext cx="801041" cy="430887"/>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auto">
              <a:spcBef>
                <a:spcPts val="0"/>
              </a:spcBef>
              <a:spcAft>
                <a:spcPts val="0"/>
              </a:spcAft>
              <a:defRPr/>
            </a:pPr>
            <a:r>
              <a:rPr kumimoji="0" lang="en-US" altLang="ja-JP" sz="11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Proton beamline</a:t>
            </a:r>
            <a:endParaRPr kumimoji="0" lang="ja-JP" altLang="en-US" sz="11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2" name="正方形/長方形 331">
            <a:extLst>
              <a:ext uri="{FF2B5EF4-FFF2-40B4-BE49-F238E27FC236}">
                <a16:creationId xmlns:a16="http://schemas.microsoft.com/office/drawing/2014/main" id="{26E255DE-361C-9949-8CF7-7D25C1032BFE}"/>
              </a:ext>
            </a:extLst>
          </p:cNvPr>
          <p:cNvSpPr/>
          <p:nvPr/>
        </p:nvSpPr>
        <p:spPr>
          <a:xfrm>
            <a:off x="2564547" y="3853332"/>
            <a:ext cx="351085" cy="58514"/>
          </a:xfrm>
          <a:prstGeom prst="rect">
            <a:avLst/>
          </a:prstGeom>
          <a:pattFill prst="ltUpDiag">
            <a:fgClr>
              <a:srgbClr val="4F81BD"/>
            </a:fgClr>
            <a:bgClr>
              <a:sysClr val="window" lastClr="FFFFFF"/>
            </a:bgClr>
          </a:patt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3" name="正方形/長方形 332">
            <a:extLst>
              <a:ext uri="{FF2B5EF4-FFF2-40B4-BE49-F238E27FC236}">
                <a16:creationId xmlns:a16="http://schemas.microsoft.com/office/drawing/2014/main" id="{B95E69E1-D06B-E245-BB0E-5D9FAB7D7D2B}"/>
              </a:ext>
            </a:extLst>
          </p:cNvPr>
          <p:cNvSpPr/>
          <p:nvPr/>
        </p:nvSpPr>
        <p:spPr>
          <a:xfrm>
            <a:off x="781153" y="3077991"/>
            <a:ext cx="788783" cy="62171"/>
          </a:xfrm>
          <a:prstGeom prst="rect">
            <a:avLst/>
          </a:prstGeom>
          <a:solidFill>
            <a:srgbClr val="EEECE1">
              <a:lumMod val="75000"/>
            </a:srgbClr>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34" name="線吹き出し 1 (枠付き) 333">
            <a:extLst>
              <a:ext uri="{FF2B5EF4-FFF2-40B4-BE49-F238E27FC236}">
                <a16:creationId xmlns:a16="http://schemas.microsoft.com/office/drawing/2014/main" id="{305084AA-DA60-2B48-8CD8-72CCD6F041B3}"/>
              </a:ext>
            </a:extLst>
          </p:cNvPr>
          <p:cNvSpPr/>
          <p:nvPr/>
        </p:nvSpPr>
        <p:spPr>
          <a:xfrm>
            <a:off x="3894253" y="3022949"/>
            <a:ext cx="648338" cy="212922"/>
          </a:xfrm>
          <a:prstGeom prst="borderCallout1">
            <a:avLst>
              <a:gd name="adj1" fmla="val 52529"/>
              <a:gd name="adj2" fmla="val 1565"/>
              <a:gd name="adj3" fmla="val 55050"/>
              <a:gd name="adj4" fmla="val -1008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 altLang="ja-JP" sz="10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Crane</a:t>
            </a:r>
            <a:endParaRPr kumimoji="0" lang="ja-JP" altLang="en-US" sz="10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5" name="テキスト ボックス 334">
            <a:extLst>
              <a:ext uri="{FF2B5EF4-FFF2-40B4-BE49-F238E27FC236}">
                <a16:creationId xmlns:a16="http://schemas.microsoft.com/office/drawing/2014/main" id="{EF5E60C5-2BCE-E244-9551-3C45AB583579}"/>
              </a:ext>
            </a:extLst>
          </p:cNvPr>
          <p:cNvSpPr txBox="1"/>
          <p:nvPr/>
        </p:nvSpPr>
        <p:spPr>
          <a:xfrm>
            <a:off x="3697226" y="1556003"/>
            <a:ext cx="1406579" cy="461665"/>
          </a:xfrm>
          <a:prstGeom prst="rect">
            <a:avLst/>
          </a:prstGeom>
          <a:noFill/>
        </p:spPr>
        <p:txBody>
          <a:bodyPr wrap="square" rtlCol="0">
            <a:spAutoFit/>
          </a:bodyPr>
          <a:lstStyle/>
          <a:p>
            <a:pPr fontAlgn="auto">
              <a:spcBef>
                <a:spcPts val="0"/>
              </a:spcBef>
              <a:spcAft>
                <a:spcPts val="0"/>
              </a:spcAft>
            </a:pPr>
            <a:r>
              <a:rPr lang="en"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Large component handling room</a:t>
            </a:r>
            <a:endParaRPr lang="en-US" altLang="ja-JP"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6" name="正方形/長方形 335">
            <a:extLst>
              <a:ext uri="{FF2B5EF4-FFF2-40B4-BE49-F238E27FC236}">
                <a16:creationId xmlns:a16="http://schemas.microsoft.com/office/drawing/2014/main" id="{87860677-7F9B-234A-B768-0CA3B12FA396}"/>
              </a:ext>
            </a:extLst>
          </p:cNvPr>
          <p:cNvSpPr/>
          <p:nvPr/>
        </p:nvSpPr>
        <p:spPr>
          <a:xfrm>
            <a:off x="759911" y="3003721"/>
            <a:ext cx="50963" cy="737557"/>
          </a:xfrm>
          <a:prstGeom prst="rect">
            <a:avLst/>
          </a:prstGeom>
          <a:pattFill prst="openDmnd">
            <a:fgClr>
              <a:sysClr val="windowText" lastClr="000000"/>
            </a:fgClr>
            <a:bgClr>
              <a:sysClr val="window" lastClr="FFFFFF"/>
            </a:bgClr>
          </a:patt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nvGrpSpPr>
          <p:cNvPr id="337" name="グループ化 183">
            <a:extLst>
              <a:ext uri="{FF2B5EF4-FFF2-40B4-BE49-F238E27FC236}">
                <a16:creationId xmlns:a16="http://schemas.microsoft.com/office/drawing/2014/main" id="{BE19DE2D-5FCF-074F-8AB1-7E409866AE63}"/>
              </a:ext>
            </a:extLst>
          </p:cNvPr>
          <p:cNvGrpSpPr/>
          <p:nvPr/>
        </p:nvGrpSpPr>
        <p:grpSpPr>
          <a:xfrm>
            <a:off x="3632744" y="3647941"/>
            <a:ext cx="396979" cy="633944"/>
            <a:chOff x="2366230" y="2171129"/>
            <a:chExt cx="651369" cy="780137"/>
          </a:xfrm>
        </p:grpSpPr>
        <p:sp>
          <p:nvSpPr>
            <p:cNvPr id="338" name="正方形/長方形 337">
              <a:extLst>
                <a:ext uri="{FF2B5EF4-FFF2-40B4-BE49-F238E27FC236}">
                  <a16:creationId xmlns:a16="http://schemas.microsoft.com/office/drawing/2014/main" id="{B0654E5C-BC2D-B846-B826-B3ED30406D58}"/>
                </a:ext>
              </a:extLst>
            </p:cNvPr>
            <p:cNvSpPr/>
            <p:nvPr/>
          </p:nvSpPr>
          <p:spPr>
            <a:xfrm rot="19878105">
              <a:off x="2565491" y="2276872"/>
              <a:ext cx="4521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9" name="正方形/長方形 338">
              <a:extLst>
                <a:ext uri="{FF2B5EF4-FFF2-40B4-BE49-F238E27FC236}">
                  <a16:creationId xmlns:a16="http://schemas.microsoft.com/office/drawing/2014/main" id="{5DE6CE97-391B-0742-B6FC-263CB74CA0B6}"/>
                </a:ext>
              </a:extLst>
            </p:cNvPr>
            <p:cNvSpPr/>
            <p:nvPr/>
          </p:nvSpPr>
          <p:spPr>
            <a:xfrm rot="18338768">
              <a:off x="2335595" y="2497065"/>
              <a:ext cx="35369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0" name="正方形/長方形 339">
              <a:extLst>
                <a:ext uri="{FF2B5EF4-FFF2-40B4-BE49-F238E27FC236}">
                  <a16:creationId xmlns:a16="http://schemas.microsoft.com/office/drawing/2014/main" id="{6373A6B1-4A34-9940-BBAA-A44A733583FF}"/>
                </a:ext>
              </a:extLst>
            </p:cNvPr>
            <p:cNvSpPr/>
            <p:nvPr/>
          </p:nvSpPr>
          <p:spPr>
            <a:xfrm rot="2973982" flipV="1">
              <a:off x="2349289" y="2688382"/>
              <a:ext cx="1916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1" name="アーチ 340">
              <a:extLst>
                <a:ext uri="{FF2B5EF4-FFF2-40B4-BE49-F238E27FC236}">
                  <a16:creationId xmlns:a16="http://schemas.microsoft.com/office/drawing/2014/main" id="{59EB1DDF-626E-9E4F-A5FC-F0E8BFC98F3B}"/>
                </a:ext>
              </a:extLst>
            </p:cNvPr>
            <p:cNvSpPr/>
            <p:nvPr/>
          </p:nvSpPr>
          <p:spPr>
            <a:xfrm>
              <a:off x="2452621" y="2807250"/>
              <a:ext cx="144016" cy="144016"/>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2" name="円/楕円 341">
              <a:extLst>
                <a:ext uri="{FF2B5EF4-FFF2-40B4-BE49-F238E27FC236}">
                  <a16:creationId xmlns:a16="http://schemas.microsoft.com/office/drawing/2014/main" id="{1B41E1E8-AF19-7C4F-9E2C-57182458818B}"/>
                </a:ext>
              </a:extLst>
            </p:cNvPr>
            <p:cNvSpPr/>
            <p:nvPr/>
          </p:nvSpPr>
          <p:spPr>
            <a:xfrm>
              <a:off x="2596637" y="236608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3" name="円/楕円 342">
              <a:extLst>
                <a:ext uri="{FF2B5EF4-FFF2-40B4-BE49-F238E27FC236}">
                  <a16:creationId xmlns:a16="http://schemas.microsoft.com/office/drawing/2014/main" id="{16D7339C-81FF-8040-A80F-2C4466F8EA39}"/>
                </a:ext>
              </a:extLst>
            </p:cNvPr>
            <p:cNvSpPr/>
            <p:nvPr/>
          </p:nvSpPr>
          <p:spPr>
            <a:xfrm>
              <a:off x="2366230" y="260674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4" name="円/楕円 343">
              <a:extLst>
                <a:ext uri="{FF2B5EF4-FFF2-40B4-BE49-F238E27FC236}">
                  <a16:creationId xmlns:a16="http://schemas.microsoft.com/office/drawing/2014/main" id="{6B968315-3594-D646-8533-2F002CF57B52}"/>
                </a:ext>
              </a:extLst>
            </p:cNvPr>
            <p:cNvSpPr/>
            <p:nvPr/>
          </p:nvSpPr>
          <p:spPr>
            <a:xfrm>
              <a:off x="2476443" y="2762990"/>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5" name="円/楕円 344">
              <a:extLst>
                <a:ext uri="{FF2B5EF4-FFF2-40B4-BE49-F238E27FC236}">
                  <a16:creationId xmlns:a16="http://schemas.microsoft.com/office/drawing/2014/main" id="{40C859E4-5720-CD4D-8073-29F2DED1C972}"/>
                </a:ext>
              </a:extLst>
            </p:cNvPr>
            <p:cNvSpPr/>
            <p:nvPr/>
          </p:nvSpPr>
          <p:spPr>
            <a:xfrm>
              <a:off x="2928808" y="2171129"/>
              <a:ext cx="72000" cy="7200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46" name="正方形/長方形 345">
            <a:extLst>
              <a:ext uri="{FF2B5EF4-FFF2-40B4-BE49-F238E27FC236}">
                <a16:creationId xmlns:a16="http://schemas.microsoft.com/office/drawing/2014/main" id="{F35B03E9-828C-A544-BF7E-46CCAA26AF0A}"/>
              </a:ext>
            </a:extLst>
          </p:cNvPr>
          <p:cNvSpPr/>
          <p:nvPr/>
        </p:nvSpPr>
        <p:spPr>
          <a:xfrm>
            <a:off x="880139" y="2804237"/>
            <a:ext cx="654472" cy="204800"/>
          </a:xfrm>
          <a:prstGeom prst="rect">
            <a:avLst/>
          </a:prstGeom>
          <a:pattFill prst="ltUpDiag">
            <a:fgClr>
              <a:srgbClr val="EEECE1">
                <a:lumMod val="75000"/>
              </a:srgbClr>
            </a:fgClr>
            <a:bgClr>
              <a:sysClr val="window" lastClr="FFFFFF"/>
            </a:bgClr>
          </a:patt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000" kern="0">
              <a:solidFill>
                <a:sysClr val="windowText" lastClr="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7" name="テキスト ボックス 346">
            <a:extLst>
              <a:ext uri="{FF2B5EF4-FFF2-40B4-BE49-F238E27FC236}">
                <a16:creationId xmlns:a16="http://schemas.microsoft.com/office/drawing/2014/main" id="{E25B6875-0E0A-634D-856D-2A44B8749EE0}"/>
              </a:ext>
            </a:extLst>
          </p:cNvPr>
          <p:cNvSpPr txBox="1"/>
          <p:nvPr/>
        </p:nvSpPr>
        <p:spPr>
          <a:xfrm>
            <a:off x="757830" y="3722400"/>
            <a:ext cx="826316" cy="276999"/>
          </a:xfrm>
          <a:prstGeom prst="rect">
            <a:avLst/>
          </a:prstGeom>
          <a:noFill/>
        </p:spPr>
        <p:txBody>
          <a:bodyPr wrap="none" rtlCol="0">
            <a:spAutoFit/>
          </a:bodyPr>
          <a:lstStyle/>
          <a:p>
            <a:pPr algn="ctr" fontAlgn="auto">
              <a:spcBef>
                <a:spcPts val="0"/>
              </a:spcBef>
              <a:spcAft>
                <a:spcPts val="0"/>
              </a:spcAft>
            </a:pPr>
            <a:r>
              <a:rPr lang="en" altLang="ja-JP" sz="1200" dirty="0">
                <a:solidFill>
                  <a:srgbClr val="FF0000"/>
                </a:solidFill>
                <a:latin typeface="Calibri"/>
                <a:ea typeface="ＭＳ Ｐゴシック" panose="020B0600070205080204" pitchFamily="34" charset="-128"/>
                <a:cs typeface="+mn-cs"/>
              </a:rPr>
              <a:t>Truck yard</a:t>
            </a:r>
            <a:endParaRPr lang="en-US" altLang="ja-JP" sz="1200" dirty="0">
              <a:solidFill>
                <a:srgbClr val="FF0000"/>
              </a:solidFill>
              <a:latin typeface="Calibri"/>
              <a:ea typeface="ＭＳ Ｐゴシック" panose="020B0600070205080204" pitchFamily="34" charset="-128"/>
              <a:cs typeface="+mn-cs"/>
            </a:endParaRPr>
          </a:p>
        </p:txBody>
      </p:sp>
      <p:sp>
        <p:nvSpPr>
          <p:cNvPr id="348" name="正方形/長方形 347">
            <a:extLst>
              <a:ext uri="{FF2B5EF4-FFF2-40B4-BE49-F238E27FC236}">
                <a16:creationId xmlns:a16="http://schemas.microsoft.com/office/drawing/2014/main" id="{CE081952-5185-C648-A2F7-480478166511}"/>
              </a:ext>
            </a:extLst>
          </p:cNvPr>
          <p:cNvSpPr/>
          <p:nvPr/>
        </p:nvSpPr>
        <p:spPr>
          <a:xfrm>
            <a:off x="760875" y="3001475"/>
            <a:ext cx="813534" cy="747391"/>
          </a:xfrm>
          <a:prstGeom prst="rect">
            <a:avLst/>
          </a:prstGeom>
          <a:noFill/>
          <a:ln w="254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49" name="角丸四角形 348">
            <a:extLst>
              <a:ext uri="{FF2B5EF4-FFF2-40B4-BE49-F238E27FC236}">
                <a16:creationId xmlns:a16="http://schemas.microsoft.com/office/drawing/2014/main" id="{1D1F4ED7-3864-C040-B3A9-7FF94DC93F07}"/>
              </a:ext>
            </a:extLst>
          </p:cNvPr>
          <p:cNvSpPr/>
          <p:nvPr/>
        </p:nvSpPr>
        <p:spPr>
          <a:xfrm>
            <a:off x="2833784" y="4072136"/>
            <a:ext cx="218663" cy="192330"/>
          </a:xfrm>
          <a:prstGeom prst="roundRect">
            <a:avLst/>
          </a:prstGeom>
          <a:solidFill>
            <a:srgbClr val="CC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0" name="正方形/長方形 349">
            <a:extLst>
              <a:ext uri="{FF2B5EF4-FFF2-40B4-BE49-F238E27FC236}">
                <a16:creationId xmlns:a16="http://schemas.microsoft.com/office/drawing/2014/main" id="{843EF7D6-11B0-7C49-98C6-ECEC432426C9}"/>
              </a:ext>
            </a:extLst>
          </p:cNvPr>
          <p:cNvSpPr/>
          <p:nvPr/>
        </p:nvSpPr>
        <p:spPr>
          <a:xfrm>
            <a:off x="1728740" y="3853468"/>
            <a:ext cx="636140" cy="792526"/>
          </a:xfrm>
          <a:prstGeom prst="rect">
            <a:avLst/>
          </a:prstGeom>
          <a:pattFill prst="pct10">
            <a:fgClr>
              <a:srgbClr val="4F81BD"/>
            </a:fgClr>
            <a:bgClr>
              <a:sysClr val="window" lastClr="FFFFFF"/>
            </a:bgClr>
          </a:patt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51" name="正方形/長方形 350">
            <a:extLst>
              <a:ext uri="{FF2B5EF4-FFF2-40B4-BE49-F238E27FC236}">
                <a16:creationId xmlns:a16="http://schemas.microsoft.com/office/drawing/2014/main" id="{0FDDE0EE-AE38-4B4D-AA9C-4B5AAE436FA4}"/>
              </a:ext>
            </a:extLst>
          </p:cNvPr>
          <p:cNvSpPr/>
          <p:nvPr/>
        </p:nvSpPr>
        <p:spPr>
          <a:xfrm>
            <a:off x="1804950" y="3910230"/>
            <a:ext cx="516045" cy="689222"/>
          </a:xfrm>
          <a:prstGeom prst="rect">
            <a:avLst/>
          </a:prstGeom>
          <a:solidFill>
            <a:sysClr val="window" lastClr="FFFF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nvGrpSpPr>
          <p:cNvPr id="352" name="図形グループ 303">
            <a:extLst>
              <a:ext uri="{FF2B5EF4-FFF2-40B4-BE49-F238E27FC236}">
                <a16:creationId xmlns:a16="http://schemas.microsoft.com/office/drawing/2014/main" id="{3732D4F7-9051-D449-AD1C-EA5B7D97E147}"/>
              </a:ext>
            </a:extLst>
          </p:cNvPr>
          <p:cNvGrpSpPr/>
          <p:nvPr/>
        </p:nvGrpSpPr>
        <p:grpSpPr>
          <a:xfrm flipH="1">
            <a:off x="2780343" y="3946349"/>
            <a:ext cx="143940" cy="464404"/>
            <a:chOff x="570104" y="5497287"/>
            <a:chExt cx="212281" cy="640758"/>
          </a:xfrm>
        </p:grpSpPr>
        <p:sp>
          <p:nvSpPr>
            <p:cNvPr id="353" name="正方形/長方形 352">
              <a:extLst>
                <a:ext uri="{FF2B5EF4-FFF2-40B4-BE49-F238E27FC236}">
                  <a16:creationId xmlns:a16="http://schemas.microsoft.com/office/drawing/2014/main" id="{70CAF748-A417-1C44-BFFA-2A7CD6A00A33}"/>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4" name="正方形/長方形 353">
              <a:extLst>
                <a:ext uri="{FF2B5EF4-FFF2-40B4-BE49-F238E27FC236}">
                  <a16:creationId xmlns:a16="http://schemas.microsoft.com/office/drawing/2014/main" id="{538F8790-B834-B34B-953D-DFDD9C88BD45}"/>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5" name="正方形/長方形 354">
              <a:extLst>
                <a:ext uri="{FF2B5EF4-FFF2-40B4-BE49-F238E27FC236}">
                  <a16:creationId xmlns:a16="http://schemas.microsoft.com/office/drawing/2014/main" id="{4DFD77ED-111E-0048-9670-2A35BEEA47AF}"/>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6" name="アーチ 355">
              <a:extLst>
                <a:ext uri="{FF2B5EF4-FFF2-40B4-BE49-F238E27FC236}">
                  <a16:creationId xmlns:a16="http://schemas.microsoft.com/office/drawing/2014/main" id="{DA6DD6F8-D7D0-C042-A0E9-DCCA895B19D6}"/>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7" name="円/楕円 356">
              <a:extLst>
                <a:ext uri="{FF2B5EF4-FFF2-40B4-BE49-F238E27FC236}">
                  <a16:creationId xmlns:a16="http://schemas.microsoft.com/office/drawing/2014/main" id="{280A6C37-61DE-174A-AA76-C1AA675A175C}"/>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8" name="円/楕円 357">
              <a:extLst>
                <a:ext uri="{FF2B5EF4-FFF2-40B4-BE49-F238E27FC236}">
                  <a16:creationId xmlns:a16="http://schemas.microsoft.com/office/drawing/2014/main" id="{45E2CCCF-AB71-4F46-AF2A-E52B4776164F}"/>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9" name="円/楕円 358">
              <a:extLst>
                <a:ext uri="{FF2B5EF4-FFF2-40B4-BE49-F238E27FC236}">
                  <a16:creationId xmlns:a16="http://schemas.microsoft.com/office/drawing/2014/main" id="{E901915C-C0F8-964B-BD0E-764AF55DC87A}"/>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0" name="円/楕円 359">
              <a:extLst>
                <a:ext uri="{FF2B5EF4-FFF2-40B4-BE49-F238E27FC236}">
                  <a16:creationId xmlns:a16="http://schemas.microsoft.com/office/drawing/2014/main" id="{413B5916-E49C-8340-B81A-AA54F9B1C828}"/>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361" name="図形グループ 316">
            <a:extLst>
              <a:ext uri="{FF2B5EF4-FFF2-40B4-BE49-F238E27FC236}">
                <a16:creationId xmlns:a16="http://schemas.microsoft.com/office/drawing/2014/main" id="{A030BD19-030D-EF45-B759-20B5E5F9D728}"/>
              </a:ext>
            </a:extLst>
          </p:cNvPr>
          <p:cNvGrpSpPr/>
          <p:nvPr/>
        </p:nvGrpSpPr>
        <p:grpSpPr>
          <a:xfrm>
            <a:off x="2604108" y="3941189"/>
            <a:ext cx="143940" cy="464404"/>
            <a:chOff x="570104" y="5497287"/>
            <a:chExt cx="212281" cy="640758"/>
          </a:xfrm>
        </p:grpSpPr>
        <p:sp>
          <p:nvSpPr>
            <p:cNvPr id="362" name="正方形/長方形 361">
              <a:extLst>
                <a:ext uri="{FF2B5EF4-FFF2-40B4-BE49-F238E27FC236}">
                  <a16:creationId xmlns:a16="http://schemas.microsoft.com/office/drawing/2014/main" id="{1BC2ABEB-F6E0-DB40-A3C8-49940597487F}"/>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3" name="正方形/長方形 362">
              <a:extLst>
                <a:ext uri="{FF2B5EF4-FFF2-40B4-BE49-F238E27FC236}">
                  <a16:creationId xmlns:a16="http://schemas.microsoft.com/office/drawing/2014/main" id="{CF6DDAA3-2771-704D-A073-E0096D7D2A6C}"/>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4" name="正方形/長方形 363">
              <a:extLst>
                <a:ext uri="{FF2B5EF4-FFF2-40B4-BE49-F238E27FC236}">
                  <a16:creationId xmlns:a16="http://schemas.microsoft.com/office/drawing/2014/main" id="{5059E02E-C56E-EA4B-8566-626C84960780}"/>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5" name="アーチ 364">
              <a:extLst>
                <a:ext uri="{FF2B5EF4-FFF2-40B4-BE49-F238E27FC236}">
                  <a16:creationId xmlns:a16="http://schemas.microsoft.com/office/drawing/2014/main" id="{DA485063-F837-7142-BDAD-DBEA1D0C5487}"/>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6" name="円/楕円 365">
              <a:extLst>
                <a:ext uri="{FF2B5EF4-FFF2-40B4-BE49-F238E27FC236}">
                  <a16:creationId xmlns:a16="http://schemas.microsoft.com/office/drawing/2014/main" id="{9EDA3BC2-C177-A648-BB97-BBE3C02A424E}"/>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7" name="円/楕円 366">
              <a:extLst>
                <a:ext uri="{FF2B5EF4-FFF2-40B4-BE49-F238E27FC236}">
                  <a16:creationId xmlns:a16="http://schemas.microsoft.com/office/drawing/2014/main" id="{F369E142-AAA1-C842-BF35-09E02B6DB579}"/>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8" name="円/楕円 367">
              <a:extLst>
                <a:ext uri="{FF2B5EF4-FFF2-40B4-BE49-F238E27FC236}">
                  <a16:creationId xmlns:a16="http://schemas.microsoft.com/office/drawing/2014/main" id="{E951DDEA-A818-7142-AF66-38986B745BEE}"/>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9" name="円/楕円 368">
              <a:extLst>
                <a:ext uri="{FF2B5EF4-FFF2-40B4-BE49-F238E27FC236}">
                  <a16:creationId xmlns:a16="http://schemas.microsoft.com/office/drawing/2014/main" id="{88DAD6E6-C780-734B-AEC8-6FAC9F040D58}"/>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70" name="角丸四角形 369">
            <a:extLst>
              <a:ext uri="{FF2B5EF4-FFF2-40B4-BE49-F238E27FC236}">
                <a16:creationId xmlns:a16="http://schemas.microsoft.com/office/drawing/2014/main" id="{9ACB2572-D91A-CB48-80F2-86875F3B4F28}"/>
              </a:ext>
            </a:extLst>
          </p:cNvPr>
          <p:cNvSpPr/>
          <p:nvPr/>
        </p:nvSpPr>
        <p:spPr>
          <a:xfrm>
            <a:off x="2476550" y="4066976"/>
            <a:ext cx="218663" cy="192330"/>
          </a:xfrm>
          <a:prstGeom prst="roundRect">
            <a:avLst/>
          </a:prstGeom>
          <a:solidFill>
            <a:srgbClr val="CC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71" name="図形グループ 334">
            <a:extLst>
              <a:ext uri="{FF2B5EF4-FFF2-40B4-BE49-F238E27FC236}">
                <a16:creationId xmlns:a16="http://schemas.microsoft.com/office/drawing/2014/main" id="{FB368333-9665-604D-BF64-DD4E247FF0B2}"/>
              </a:ext>
            </a:extLst>
          </p:cNvPr>
          <p:cNvGrpSpPr/>
          <p:nvPr/>
        </p:nvGrpSpPr>
        <p:grpSpPr>
          <a:xfrm flipH="1">
            <a:off x="2423110" y="3941189"/>
            <a:ext cx="143940" cy="464404"/>
            <a:chOff x="570104" y="5497287"/>
            <a:chExt cx="212281" cy="640758"/>
          </a:xfrm>
        </p:grpSpPr>
        <p:sp>
          <p:nvSpPr>
            <p:cNvPr id="372" name="正方形/長方形 371">
              <a:extLst>
                <a:ext uri="{FF2B5EF4-FFF2-40B4-BE49-F238E27FC236}">
                  <a16:creationId xmlns:a16="http://schemas.microsoft.com/office/drawing/2014/main" id="{B45AB278-F45B-DE45-8403-BE79AF276DF9}"/>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3" name="正方形/長方形 372">
              <a:extLst>
                <a:ext uri="{FF2B5EF4-FFF2-40B4-BE49-F238E27FC236}">
                  <a16:creationId xmlns:a16="http://schemas.microsoft.com/office/drawing/2014/main" id="{C07998C3-04F5-4744-8199-8B18C8F62A40}"/>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4" name="正方形/長方形 373">
              <a:extLst>
                <a:ext uri="{FF2B5EF4-FFF2-40B4-BE49-F238E27FC236}">
                  <a16:creationId xmlns:a16="http://schemas.microsoft.com/office/drawing/2014/main" id="{22DA4EAE-6377-4D4D-B4CF-F53FF4EA6927}"/>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5" name="アーチ 374">
              <a:extLst>
                <a:ext uri="{FF2B5EF4-FFF2-40B4-BE49-F238E27FC236}">
                  <a16:creationId xmlns:a16="http://schemas.microsoft.com/office/drawing/2014/main" id="{D449B741-DB2C-4C41-828D-C32325F79A1E}"/>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6" name="円/楕円 375">
              <a:extLst>
                <a:ext uri="{FF2B5EF4-FFF2-40B4-BE49-F238E27FC236}">
                  <a16:creationId xmlns:a16="http://schemas.microsoft.com/office/drawing/2014/main" id="{D3D6D18E-C89F-4E4F-8F5B-A2EDDCE7FAD8}"/>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7" name="円/楕円 376">
              <a:extLst>
                <a:ext uri="{FF2B5EF4-FFF2-40B4-BE49-F238E27FC236}">
                  <a16:creationId xmlns:a16="http://schemas.microsoft.com/office/drawing/2014/main" id="{987B2F2C-41E1-E048-91B4-D6BD951E3AD9}"/>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8" name="円/楕円 377">
              <a:extLst>
                <a:ext uri="{FF2B5EF4-FFF2-40B4-BE49-F238E27FC236}">
                  <a16:creationId xmlns:a16="http://schemas.microsoft.com/office/drawing/2014/main" id="{6F68EA13-DBBA-8148-9BC6-D5497CFECFFD}"/>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9" name="円/楕円 378">
              <a:extLst>
                <a:ext uri="{FF2B5EF4-FFF2-40B4-BE49-F238E27FC236}">
                  <a16:creationId xmlns:a16="http://schemas.microsoft.com/office/drawing/2014/main" id="{0B861A97-D277-874F-B2AA-A5905A30EE10}"/>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380" name="図形グループ 343">
            <a:extLst>
              <a:ext uri="{FF2B5EF4-FFF2-40B4-BE49-F238E27FC236}">
                <a16:creationId xmlns:a16="http://schemas.microsoft.com/office/drawing/2014/main" id="{2EF0AE02-63FB-F245-A030-CE95DC85020A}"/>
              </a:ext>
            </a:extLst>
          </p:cNvPr>
          <p:cNvGrpSpPr/>
          <p:nvPr/>
        </p:nvGrpSpPr>
        <p:grpSpPr>
          <a:xfrm>
            <a:off x="2089691" y="3941189"/>
            <a:ext cx="143940" cy="464404"/>
            <a:chOff x="570104" y="5497287"/>
            <a:chExt cx="212281" cy="640758"/>
          </a:xfrm>
        </p:grpSpPr>
        <p:sp>
          <p:nvSpPr>
            <p:cNvPr id="381" name="正方形/長方形 380">
              <a:extLst>
                <a:ext uri="{FF2B5EF4-FFF2-40B4-BE49-F238E27FC236}">
                  <a16:creationId xmlns:a16="http://schemas.microsoft.com/office/drawing/2014/main" id="{8D806BB5-EBC0-A944-A007-2DE0C28A5C23}"/>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2" name="正方形/長方形 381">
              <a:extLst>
                <a:ext uri="{FF2B5EF4-FFF2-40B4-BE49-F238E27FC236}">
                  <a16:creationId xmlns:a16="http://schemas.microsoft.com/office/drawing/2014/main" id="{4A948DB5-020B-3243-B33E-96F2D54A54B7}"/>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3" name="正方形/長方形 382">
              <a:extLst>
                <a:ext uri="{FF2B5EF4-FFF2-40B4-BE49-F238E27FC236}">
                  <a16:creationId xmlns:a16="http://schemas.microsoft.com/office/drawing/2014/main" id="{81F68048-A2E7-5649-AFB9-6963B97C3513}"/>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4" name="アーチ 383">
              <a:extLst>
                <a:ext uri="{FF2B5EF4-FFF2-40B4-BE49-F238E27FC236}">
                  <a16:creationId xmlns:a16="http://schemas.microsoft.com/office/drawing/2014/main" id="{06943134-7AF3-B645-92A7-0BBF9515B93D}"/>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Calibri"/>
                <a:ea typeface="ＭＳ Ｐゴシック" panose="020B0600070205080204" pitchFamily="34" charset="-128"/>
                <a:cs typeface="+mn-cs"/>
              </a:endParaRPr>
            </a:p>
          </p:txBody>
        </p:sp>
        <p:sp>
          <p:nvSpPr>
            <p:cNvPr id="385" name="円/楕円 384">
              <a:extLst>
                <a:ext uri="{FF2B5EF4-FFF2-40B4-BE49-F238E27FC236}">
                  <a16:creationId xmlns:a16="http://schemas.microsoft.com/office/drawing/2014/main" id="{273A48EA-207D-F846-9AD1-683F5E5743CA}"/>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6" name="円/楕円 385">
              <a:extLst>
                <a:ext uri="{FF2B5EF4-FFF2-40B4-BE49-F238E27FC236}">
                  <a16:creationId xmlns:a16="http://schemas.microsoft.com/office/drawing/2014/main" id="{0E559B30-EC2E-A34A-A9B6-EEC2C750CD3D}"/>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7" name="円/楕円 386">
              <a:extLst>
                <a:ext uri="{FF2B5EF4-FFF2-40B4-BE49-F238E27FC236}">
                  <a16:creationId xmlns:a16="http://schemas.microsoft.com/office/drawing/2014/main" id="{ECD6D257-004E-374E-B06E-867E4AAA8645}"/>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88" name="円/楕円 387">
              <a:extLst>
                <a:ext uri="{FF2B5EF4-FFF2-40B4-BE49-F238E27FC236}">
                  <a16:creationId xmlns:a16="http://schemas.microsoft.com/office/drawing/2014/main" id="{EEC94A78-858B-FD47-BA9B-EE1A0BE5CEB5}"/>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sp>
        <p:nvSpPr>
          <p:cNvPr id="389" name="角丸四角形 388">
            <a:extLst>
              <a:ext uri="{FF2B5EF4-FFF2-40B4-BE49-F238E27FC236}">
                <a16:creationId xmlns:a16="http://schemas.microsoft.com/office/drawing/2014/main" id="{2893D616-EFAC-3D48-9AF4-719BA9F79CFB}"/>
              </a:ext>
            </a:extLst>
          </p:cNvPr>
          <p:cNvSpPr/>
          <p:nvPr/>
        </p:nvSpPr>
        <p:spPr>
          <a:xfrm>
            <a:off x="1962133" y="4066976"/>
            <a:ext cx="218663" cy="192330"/>
          </a:xfrm>
          <a:prstGeom prst="roundRect">
            <a:avLst/>
          </a:prstGeom>
          <a:solidFill>
            <a:srgbClr val="CCFFFF"/>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nvGrpSpPr>
          <p:cNvPr id="390" name="図形グループ 353">
            <a:extLst>
              <a:ext uri="{FF2B5EF4-FFF2-40B4-BE49-F238E27FC236}">
                <a16:creationId xmlns:a16="http://schemas.microsoft.com/office/drawing/2014/main" id="{FAAE211A-885C-9B44-A5F5-662FE764470F}"/>
              </a:ext>
            </a:extLst>
          </p:cNvPr>
          <p:cNvGrpSpPr/>
          <p:nvPr/>
        </p:nvGrpSpPr>
        <p:grpSpPr>
          <a:xfrm flipH="1">
            <a:off x="1908692" y="3941189"/>
            <a:ext cx="143940" cy="464404"/>
            <a:chOff x="570104" y="5497287"/>
            <a:chExt cx="212281" cy="640758"/>
          </a:xfrm>
        </p:grpSpPr>
        <p:sp>
          <p:nvSpPr>
            <p:cNvPr id="391" name="正方形/長方形 390">
              <a:extLst>
                <a:ext uri="{FF2B5EF4-FFF2-40B4-BE49-F238E27FC236}">
                  <a16:creationId xmlns:a16="http://schemas.microsoft.com/office/drawing/2014/main" id="{EAC08B8A-E7BA-CF40-9E4D-B241AC68A939}"/>
                </a:ext>
              </a:extLst>
            </p:cNvPr>
            <p:cNvSpPr/>
            <p:nvPr/>
          </p:nvSpPr>
          <p:spPr>
            <a:xfrm rot="13870525" flipV="1">
              <a:off x="554662" y="5598281"/>
              <a:ext cx="247708"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2" name="正方形/長方形 391">
              <a:extLst>
                <a:ext uri="{FF2B5EF4-FFF2-40B4-BE49-F238E27FC236}">
                  <a16:creationId xmlns:a16="http://schemas.microsoft.com/office/drawing/2014/main" id="{FA18C57E-4459-6141-8190-46F1F0865652}"/>
                </a:ext>
              </a:extLst>
            </p:cNvPr>
            <p:cNvSpPr/>
            <p:nvPr/>
          </p:nvSpPr>
          <p:spPr>
            <a:xfrm rot="16200000" flipV="1">
              <a:off x="657646" y="5793478"/>
              <a:ext cx="189977" cy="45719"/>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3" name="正方形/長方形 392">
              <a:extLst>
                <a:ext uri="{FF2B5EF4-FFF2-40B4-BE49-F238E27FC236}">
                  <a16:creationId xmlns:a16="http://schemas.microsoft.com/office/drawing/2014/main" id="{932A3F2C-0CB1-BF43-A6EB-49416F15F051}"/>
                </a:ext>
              </a:extLst>
            </p:cNvPr>
            <p:cNvSpPr/>
            <p:nvPr/>
          </p:nvSpPr>
          <p:spPr>
            <a:xfrm rot="7826018">
              <a:off x="654252" y="5952765"/>
              <a:ext cx="93416" cy="47420"/>
            </a:xfrm>
            <a:prstGeom prst="rect">
              <a:avLst/>
            </a:prstGeom>
            <a:solidFill>
              <a:srgbClr val="CC66FF"/>
            </a:solid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4" name="アーチ 393">
              <a:extLst>
                <a:ext uri="{FF2B5EF4-FFF2-40B4-BE49-F238E27FC236}">
                  <a16:creationId xmlns:a16="http://schemas.microsoft.com/office/drawing/2014/main" id="{A2723678-D8C8-0F41-998D-2CC39FB2874D}"/>
                </a:ext>
              </a:extLst>
            </p:cNvPr>
            <p:cNvSpPr/>
            <p:nvPr/>
          </p:nvSpPr>
          <p:spPr>
            <a:xfrm rot="10800000" flipV="1">
              <a:off x="579185" y="6027713"/>
              <a:ext cx="129944" cy="110332"/>
            </a:xfrm>
            <a:prstGeom prst="blockArc">
              <a:avLst/>
            </a:prstGeom>
            <a:solidFill>
              <a:srgbClr val="4F81B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black"/>
                </a:solidFill>
                <a:latin typeface="Calibri"/>
                <a:ea typeface="ＭＳ Ｐゴシック" panose="020B0600070205080204" pitchFamily="34" charset="-128"/>
                <a:cs typeface="+mn-cs"/>
              </a:endParaRPr>
            </a:p>
          </p:txBody>
        </p:sp>
        <p:sp>
          <p:nvSpPr>
            <p:cNvPr id="395" name="円/楕円 394">
              <a:extLst>
                <a:ext uri="{FF2B5EF4-FFF2-40B4-BE49-F238E27FC236}">
                  <a16:creationId xmlns:a16="http://schemas.microsoft.com/office/drawing/2014/main" id="{15AC8F4A-C105-FE4F-9668-7C4F34CD4E86}"/>
                </a:ext>
              </a:extLst>
            </p:cNvPr>
            <p:cNvSpPr/>
            <p:nvPr/>
          </p:nvSpPr>
          <p:spPr>
            <a:xfrm rot="10800000" flipV="1">
              <a:off x="717420" y="567703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6" name="円/楕円 395">
              <a:extLst>
                <a:ext uri="{FF2B5EF4-FFF2-40B4-BE49-F238E27FC236}">
                  <a16:creationId xmlns:a16="http://schemas.microsoft.com/office/drawing/2014/main" id="{9BD40710-9379-514F-A460-04F04FD32C2E}"/>
                </a:ext>
              </a:extLst>
            </p:cNvPr>
            <p:cNvSpPr/>
            <p:nvPr/>
          </p:nvSpPr>
          <p:spPr>
            <a:xfrm rot="10800000" flipV="1">
              <a:off x="709414" y="5899508"/>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7" name="円/楕円 396">
              <a:extLst>
                <a:ext uri="{FF2B5EF4-FFF2-40B4-BE49-F238E27FC236}">
                  <a16:creationId xmlns:a16="http://schemas.microsoft.com/office/drawing/2014/main" id="{2E32D099-3439-8946-92BE-19CCEA58EFEB}"/>
                </a:ext>
              </a:extLst>
            </p:cNvPr>
            <p:cNvSpPr/>
            <p:nvPr/>
          </p:nvSpPr>
          <p:spPr>
            <a:xfrm rot="10800000" flipV="1">
              <a:off x="622670" y="5993806"/>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398" name="円/楕円 397">
              <a:extLst>
                <a:ext uri="{FF2B5EF4-FFF2-40B4-BE49-F238E27FC236}">
                  <a16:creationId xmlns:a16="http://schemas.microsoft.com/office/drawing/2014/main" id="{8A457E3F-4B58-004F-B62F-3265D6195B1F}"/>
                </a:ext>
              </a:extLst>
            </p:cNvPr>
            <p:cNvSpPr/>
            <p:nvPr/>
          </p:nvSpPr>
          <p:spPr>
            <a:xfrm rot="10800000" flipV="1">
              <a:off x="570104" y="5502277"/>
              <a:ext cx="64965" cy="55160"/>
            </a:xfrm>
            <a:prstGeom prst="ellipse">
              <a:avLst/>
            </a:prstGeom>
            <a:solidFill>
              <a:srgbClr val="C0504D"/>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grpSp>
      <p:sp>
        <p:nvSpPr>
          <p:cNvPr id="399" name="正方形/長方形 398">
            <a:extLst>
              <a:ext uri="{FF2B5EF4-FFF2-40B4-BE49-F238E27FC236}">
                <a16:creationId xmlns:a16="http://schemas.microsoft.com/office/drawing/2014/main" id="{5C97E996-303E-EA46-9356-667AACE73776}"/>
              </a:ext>
            </a:extLst>
          </p:cNvPr>
          <p:cNvSpPr/>
          <p:nvPr/>
        </p:nvSpPr>
        <p:spPr>
          <a:xfrm>
            <a:off x="2321627" y="4281616"/>
            <a:ext cx="50134" cy="268459"/>
          </a:xfrm>
          <a:prstGeom prst="rect">
            <a:avLst/>
          </a:prstGeom>
          <a:pattFill prst="ltUpDiag">
            <a:fgClr>
              <a:srgbClr val="4F81BD"/>
            </a:fgClr>
            <a:bgClr>
              <a:sysClr val="window" lastClr="FFFFFF"/>
            </a:bgClr>
          </a:pattFill>
          <a:ln w="317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cxnSp>
        <p:nvCxnSpPr>
          <p:cNvPr id="400" name="直線矢印コネクタ 399">
            <a:extLst>
              <a:ext uri="{FF2B5EF4-FFF2-40B4-BE49-F238E27FC236}">
                <a16:creationId xmlns:a16="http://schemas.microsoft.com/office/drawing/2014/main" id="{E5D790D6-5F3B-E644-9F6B-3F276C3D3F04}"/>
              </a:ext>
            </a:extLst>
          </p:cNvPr>
          <p:cNvCxnSpPr/>
          <p:nvPr/>
        </p:nvCxnSpPr>
        <p:spPr>
          <a:xfrm flipV="1">
            <a:off x="3610172" y="4384954"/>
            <a:ext cx="1301919" cy="116962"/>
          </a:xfrm>
          <a:prstGeom prst="straightConnector1">
            <a:avLst/>
          </a:prstGeom>
          <a:noFill/>
          <a:ln w="19050" cap="flat" cmpd="sng" algn="ctr">
            <a:solidFill>
              <a:srgbClr val="008000"/>
            </a:solidFill>
            <a:prstDash val="solid"/>
            <a:headEnd type="triangle" w="med" len="med"/>
            <a:tailEnd type="none"/>
          </a:ln>
          <a:effectLst/>
        </p:spPr>
      </p:cxnSp>
      <p:cxnSp>
        <p:nvCxnSpPr>
          <p:cNvPr id="401" name="直線矢印コネクタ 400">
            <a:extLst>
              <a:ext uri="{FF2B5EF4-FFF2-40B4-BE49-F238E27FC236}">
                <a16:creationId xmlns:a16="http://schemas.microsoft.com/office/drawing/2014/main" id="{EAD3038C-B93A-404D-B7B8-F3AAB0034608}"/>
              </a:ext>
            </a:extLst>
          </p:cNvPr>
          <p:cNvCxnSpPr/>
          <p:nvPr/>
        </p:nvCxnSpPr>
        <p:spPr>
          <a:xfrm flipH="1" flipV="1">
            <a:off x="2782978" y="3765749"/>
            <a:ext cx="477" cy="658158"/>
          </a:xfrm>
          <a:prstGeom prst="straightConnector1">
            <a:avLst/>
          </a:prstGeom>
          <a:noFill/>
          <a:ln w="19050" cap="flat" cmpd="sng" algn="ctr">
            <a:solidFill>
              <a:srgbClr val="008000"/>
            </a:solidFill>
            <a:prstDash val="solid"/>
            <a:headEnd type="triangle" w="med" len="med"/>
            <a:tailEnd type="none"/>
          </a:ln>
          <a:effectLst/>
        </p:spPr>
      </p:cxnSp>
      <p:cxnSp>
        <p:nvCxnSpPr>
          <p:cNvPr id="402" name="直線矢印コネクタ 401">
            <a:extLst>
              <a:ext uri="{FF2B5EF4-FFF2-40B4-BE49-F238E27FC236}">
                <a16:creationId xmlns:a16="http://schemas.microsoft.com/office/drawing/2014/main" id="{AE43AFFC-762E-B949-B0DE-6F3F5EEA8C45}"/>
              </a:ext>
            </a:extLst>
          </p:cNvPr>
          <p:cNvCxnSpPr/>
          <p:nvPr/>
        </p:nvCxnSpPr>
        <p:spPr>
          <a:xfrm>
            <a:off x="2779484" y="3770047"/>
            <a:ext cx="723518" cy="0"/>
          </a:xfrm>
          <a:prstGeom prst="straightConnector1">
            <a:avLst/>
          </a:prstGeom>
          <a:noFill/>
          <a:ln w="19050" cap="flat" cmpd="sng" algn="ctr">
            <a:solidFill>
              <a:srgbClr val="008000"/>
            </a:solidFill>
            <a:prstDash val="solid"/>
            <a:headEnd type="none"/>
            <a:tailEnd type="none"/>
          </a:ln>
          <a:effectLst/>
        </p:spPr>
      </p:cxnSp>
      <p:cxnSp>
        <p:nvCxnSpPr>
          <p:cNvPr id="403" name="直線矢印コネクタ 402">
            <a:extLst>
              <a:ext uri="{FF2B5EF4-FFF2-40B4-BE49-F238E27FC236}">
                <a16:creationId xmlns:a16="http://schemas.microsoft.com/office/drawing/2014/main" id="{48E1FBF4-24D4-7D4A-A491-8BDE5BCAEDF1}"/>
              </a:ext>
            </a:extLst>
          </p:cNvPr>
          <p:cNvCxnSpPr/>
          <p:nvPr/>
        </p:nvCxnSpPr>
        <p:spPr>
          <a:xfrm>
            <a:off x="3495861" y="3774349"/>
            <a:ext cx="0" cy="529764"/>
          </a:xfrm>
          <a:prstGeom prst="straightConnector1">
            <a:avLst/>
          </a:prstGeom>
          <a:noFill/>
          <a:ln w="19050" cap="flat" cmpd="sng" algn="ctr">
            <a:solidFill>
              <a:srgbClr val="008000"/>
            </a:solidFill>
            <a:prstDash val="solid"/>
            <a:headEnd type="none"/>
            <a:tailEnd type="none"/>
          </a:ln>
          <a:effectLst/>
        </p:spPr>
      </p:cxnSp>
      <p:sp>
        <p:nvSpPr>
          <p:cNvPr id="404" name="正方形/長方形 403">
            <a:extLst>
              <a:ext uri="{FF2B5EF4-FFF2-40B4-BE49-F238E27FC236}">
                <a16:creationId xmlns:a16="http://schemas.microsoft.com/office/drawing/2014/main" id="{BE741FCE-9977-B54F-A6E1-DBA15C0CEE80}"/>
              </a:ext>
            </a:extLst>
          </p:cNvPr>
          <p:cNvSpPr/>
          <p:nvPr/>
        </p:nvSpPr>
        <p:spPr>
          <a:xfrm>
            <a:off x="3457190" y="4457757"/>
            <a:ext cx="125825" cy="94273"/>
          </a:xfrm>
          <a:prstGeom prst="rect">
            <a:avLst/>
          </a:prstGeom>
          <a:solidFill>
            <a:srgbClr val="FF9999"/>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05" name="直線矢印コネクタ 404">
            <a:extLst>
              <a:ext uri="{FF2B5EF4-FFF2-40B4-BE49-F238E27FC236}">
                <a16:creationId xmlns:a16="http://schemas.microsoft.com/office/drawing/2014/main" id="{BFA98E4A-9289-834C-8142-FBEFE0556FC2}"/>
              </a:ext>
            </a:extLst>
          </p:cNvPr>
          <p:cNvCxnSpPr/>
          <p:nvPr/>
        </p:nvCxnSpPr>
        <p:spPr>
          <a:xfrm>
            <a:off x="3491094" y="4391833"/>
            <a:ext cx="4" cy="67081"/>
          </a:xfrm>
          <a:prstGeom prst="straightConnector1">
            <a:avLst/>
          </a:prstGeom>
          <a:noFill/>
          <a:ln w="28575" cap="flat" cmpd="sng" algn="ctr">
            <a:solidFill>
              <a:sysClr val="windowText" lastClr="000000">
                <a:lumMod val="50000"/>
                <a:lumOff val="50000"/>
              </a:sysClr>
            </a:solidFill>
            <a:prstDash val="solid"/>
            <a:headEnd type="none"/>
            <a:tailEnd type="none"/>
          </a:ln>
          <a:effectLst/>
        </p:spPr>
      </p:cxnSp>
      <p:cxnSp>
        <p:nvCxnSpPr>
          <p:cNvPr id="406" name="直線矢印コネクタ 405">
            <a:extLst>
              <a:ext uri="{FF2B5EF4-FFF2-40B4-BE49-F238E27FC236}">
                <a16:creationId xmlns:a16="http://schemas.microsoft.com/office/drawing/2014/main" id="{8375868E-DA7F-454F-B36E-0EB9A1AC0C46}"/>
              </a:ext>
            </a:extLst>
          </p:cNvPr>
          <p:cNvCxnSpPr/>
          <p:nvPr/>
        </p:nvCxnSpPr>
        <p:spPr>
          <a:xfrm>
            <a:off x="3493476" y="4551795"/>
            <a:ext cx="4" cy="67081"/>
          </a:xfrm>
          <a:prstGeom prst="straightConnector1">
            <a:avLst/>
          </a:prstGeom>
          <a:noFill/>
          <a:ln w="28575" cap="flat" cmpd="sng" algn="ctr">
            <a:solidFill>
              <a:sysClr val="windowText" lastClr="000000">
                <a:lumMod val="50000"/>
                <a:lumOff val="50000"/>
              </a:sysClr>
            </a:solidFill>
            <a:prstDash val="solid"/>
            <a:headEnd type="none"/>
            <a:tailEnd type="none"/>
          </a:ln>
          <a:effectLst/>
        </p:spPr>
      </p:cxnSp>
      <p:cxnSp>
        <p:nvCxnSpPr>
          <p:cNvPr id="407" name="直線矢印コネクタ 406">
            <a:extLst>
              <a:ext uri="{FF2B5EF4-FFF2-40B4-BE49-F238E27FC236}">
                <a16:creationId xmlns:a16="http://schemas.microsoft.com/office/drawing/2014/main" id="{6171E50E-C3BE-DD42-8B27-FCA086563633}"/>
              </a:ext>
            </a:extLst>
          </p:cNvPr>
          <p:cNvCxnSpPr/>
          <p:nvPr/>
        </p:nvCxnSpPr>
        <p:spPr>
          <a:xfrm>
            <a:off x="3417266" y="4404733"/>
            <a:ext cx="69065" cy="0"/>
          </a:xfrm>
          <a:prstGeom prst="straightConnector1">
            <a:avLst/>
          </a:prstGeom>
          <a:noFill/>
          <a:ln w="28575" cap="flat" cmpd="sng" algn="ctr">
            <a:solidFill>
              <a:sysClr val="windowText" lastClr="000000">
                <a:lumMod val="50000"/>
                <a:lumOff val="50000"/>
              </a:sysClr>
            </a:solidFill>
            <a:prstDash val="solid"/>
            <a:headEnd type="none"/>
            <a:tailEnd type="none"/>
          </a:ln>
          <a:effectLst/>
        </p:spPr>
      </p:cxnSp>
      <p:cxnSp>
        <p:nvCxnSpPr>
          <p:cNvPr id="408" name="直線矢印コネクタ 407">
            <a:extLst>
              <a:ext uri="{FF2B5EF4-FFF2-40B4-BE49-F238E27FC236}">
                <a16:creationId xmlns:a16="http://schemas.microsoft.com/office/drawing/2014/main" id="{E06FCDBC-647F-0C47-82B5-0332524A9D92}"/>
              </a:ext>
            </a:extLst>
          </p:cNvPr>
          <p:cNvCxnSpPr/>
          <p:nvPr/>
        </p:nvCxnSpPr>
        <p:spPr>
          <a:xfrm>
            <a:off x="3417266" y="4605975"/>
            <a:ext cx="78591" cy="0"/>
          </a:xfrm>
          <a:prstGeom prst="straightConnector1">
            <a:avLst/>
          </a:prstGeom>
          <a:noFill/>
          <a:ln w="28575" cap="flat" cmpd="sng" algn="ctr">
            <a:solidFill>
              <a:sysClr val="windowText" lastClr="000000">
                <a:lumMod val="50000"/>
                <a:lumOff val="50000"/>
              </a:sysClr>
            </a:solidFill>
            <a:prstDash val="solid"/>
            <a:headEnd type="none"/>
            <a:tailEnd type="none"/>
          </a:ln>
          <a:effectLst/>
        </p:spPr>
      </p:cxnSp>
      <p:sp>
        <p:nvSpPr>
          <p:cNvPr id="409" name="正方形/長方形 408">
            <a:extLst>
              <a:ext uri="{FF2B5EF4-FFF2-40B4-BE49-F238E27FC236}">
                <a16:creationId xmlns:a16="http://schemas.microsoft.com/office/drawing/2014/main" id="{39DF5808-166B-2141-A7A0-2956F47FBFE2}"/>
              </a:ext>
            </a:extLst>
          </p:cNvPr>
          <p:cNvSpPr/>
          <p:nvPr/>
        </p:nvSpPr>
        <p:spPr>
          <a:xfrm>
            <a:off x="2673101" y="4549778"/>
            <a:ext cx="86855" cy="37152"/>
          </a:xfrm>
          <a:prstGeom prst="rect">
            <a:avLst/>
          </a:prstGeom>
          <a:solidFill>
            <a:srgbClr val="FF9999"/>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10" name="直線矢印コネクタ 409">
            <a:extLst>
              <a:ext uri="{FF2B5EF4-FFF2-40B4-BE49-F238E27FC236}">
                <a16:creationId xmlns:a16="http://schemas.microsoft.com/office/drawing/2014/main" id="{F56F65E2-5474-7847-B423-4E88B16E147C}"/>
              </a:ext>
            </a:extLst>
          </p:cNvPr>
          <p:cNvCxnSpPr/>
          <p:nvPr/>
        </p:nvCxnSpPr>
        <p:spPr>
          <a:xfrm flipV="1">
            <a:off x="4912888" y="4255093"/>
            <a:ext cx="2378" cy="125561"/>
          </a:xfrm>
          <a:prstGeom prst="straightConnector1">
            <a:avLst/>
          </a:prstGeom>
          <a:noFill/>
          <a:ln w="19050" cap="flat" cmpd="sng" algn="ctr">
            <a:solidFill>
              <a:srgbClr val="008000"/>
            </a:solidFill>
            <a:prstDash val="solid"/>
            <a:headEnd type="none"/>
            <a:tailEnd type="none"/>
          </a:ln>
          <a:effectLst/>
        </p:spPr>
      </p:cxnSp>
      <p:cxnSp>
        <p:nvCxnSpPr>
          <p:cNvPr id="411" name="直線矢印コネクタ 410">
            <a:extLst>
              <a:ext uri="{FF2B5EF4-FFF2-40B4-BE49-F238E27FC236}">
                <a16:creationId xmlns:a16="http://schemas.microsoft.com/office/drawing/2014/main" id="{069CA268-1DE2-0748-B0B3-5314C2D155F8}"/>
              </a:ext>
            </a:extLst>
          </p:cNvPr>
          <p:cNvCxnSpPr/>
          <p:nvPr/>
        </p:nvCxnSpPr>
        <p:spPr>
          <a:xfrm flipV="1">
            <a:off x="2128843" y="4427954"/>
            <a:ext cx="390576" cy="1722"/>
          </a:xfrm>
          <a:prstGeom prst="straightConnector1">
            <a:avLst/>
          </a:prstGeom>
          <a:noFill/>
          <a:ln w="19050" cap="flat" cmpd="sng" algn="ctr">
            <a:solidFill>
              <a:srgbClr val="008000"/>
            </a:solidFill>
            <a:prstDash val="solid"/>
            <a:headEnd type="triangle" w="med" len="med"/>
            <a:tailEnd type="none"/>
          </a:ln>
          <a:effectLst/>
        </p:spPr>
      </p:cxnSp>
      <p:cxnSp>
        <p:nvCxnSpPr>
          <p:cNvPr id="412" name="直線矢印コネクタ 411">
            <a:extLst>
              <a:ext uri="{FF2B5EF4-FFF2-40B4-BE49-F238E27FC236}">
                <a16:creationId xmlns:a16="http://schemas.microsoft.com/office/drawing/2014/main" id="{865F26B3-DEF6-F249-B558-1F2A81999B48}"/>
              </a:ext>
            </a:extLst>
          </p:cNvPr>
          <p:cNvCxnSpPr/>
          <p:nvPr/>
        </p:nvCxnSpPr>
        <p:spPr>
          <a:xfrm flipH="1">
            <a:off x="2138368" y="4489875"/>
            <a:ext cx="383432" cy="2579"/>
          </a:xfrm>
          <a:prstGeom prst="straightConnector1">
            <a:avLst/>
          </a:prstGeom>
          <a:noFill/>
          <a:ln w="19050" cap="flat" cmpd="sng" algn="ctr">
            <a:solidFill>
              <a:srgbClr val="008000"/>
            </a:solidFill>
            <a:prstDash val="solid"/>
            <a:headEnd type="triangle" w="med" len="med"/>
            <a:tailEnd type="none"/>
          </a:ln>
          <a:effectLst/>
        </p:spPr>
      </p:cxnSp>
      <p:cxnSp>
        <p:nvCxnSpPr>
          <p:cNvPr id="413" name="直線矢印コネクタ 412">
            <a:extLst>
              <a:ext uri="{FF2B5EF4-FFF2-40B4-BE49-F238E27FC236}">
                <a16:creationId xmlns:a16="http://schemas.microsoft.com/office/drawing/2014/main" id="{D83F3C05-E113-BE4E-BDF6-BFD4085E7A34}"/>
              </a:ext>
            </a:extLst>
          </p:cNvPr>
          <p:cNvCxnSpPr/>
          <p:nvPr/>
        </p:nvCxnSpPr>
        <p:spPr>
          <a:xfrm flipH="1">
            <a:off x="2744873" y="3543866"/>
            <a:ext cx="0" cy="882369"/>
          </a:xfrm>
          <a:prstGeom prst="straightConnector1">
            <a:avLst/>
          </a:prstGeom>
          <a:noFill/>
          <a:ln w="19050" cap="flat" cmpd="sng" algn="ctr">
            <a:solidFill>
              <a:srgbClr val="008000"/>
            </a:solidFill>
            <a:prstDash val="solid"/>
            <a:headEnd type="none" w="sm" len="sm"/>
            <a:tailEnd type="none"/>
          </a:ln>
          <a:effectLst/>
        </p:spPr>
      </p:cxnSp>
      <p:cxnSp>
        <p:nvCxnSpPr>
          <p:cNvPr id="414" name="直線矢印コネクタ 413">
            <a:extLst>
              <a:ext uri="{FF2B5EF4-FFF2-40B4-BE49-F238E27FC236}">
                <a16:creationId xmlns:a16="http://schemas.microsoft.com/office/drawing/2014/main" id="{28651398-A88C-7140-9771-06676F8F377E}"/>
              </a:ext>
            </a:extLst>
          </p:cNvPr>
          <p:cNvCxnSpPr/>
          <p:nvPr/>
        </p:nvCxnSpPr>
        <p:spPr>
          <a:xfrm flipH="1">
            <a:off x="3489507" y="2420697"/>
            <a:ext cx="1588" cy="1118009"/>
          </a:xfrm>
          <a:prstGeom prst="straightConnector1">
            <a:avLst/>
          </a:prstGeom>
          <a:noFill/>
          <a:ln w="19050" cap="flat" cmpd="sng" algn="ctr">
            <a:solidFill>
              <a:srgbClr val="008000"/>
            </a:solidFill>
            <a:prstDash val="solid"/>
            <a:headEnd type="triangle" w="med" len="med"/>
            <a:tailEnd type="none"/>
          </a:ln>
          <a:effectLst/>
        </p:spPr>
      </p:cxnSp>
      <p:cxnSp>
        <p:nvCxnSpPr>
          <p:cNvPr id="415" name="直線矢印コネクタ 414">
            <a:extLst>
              <a:ext uri="{FF2B5EF4-FFF2-40B4-BE49-F238E27FC236}">
                <a16:creationId xmlns:a16="http://schemas.microsoft.com/office/drawing/2014/main" id="{4886B128-3C7D-A34B-A655-561BB007823F}"/>
              </a:ext>
            </a:extLst>
          </p:cNvPr>
          <p:cNvCxnSpPr/>
          <p:nvPr/>
        </p:nvCxnSpPr>
        <p:spPr>
          <a:xfrm flipV="1">
            <a:off x="2750906" y="3545586"/>
            <a:ext cx="740189" cy="2579"/>
          </a:xfrm>
          <a:prstGeom prst="straightConnector1">
            <a:avLst/>
          </a:prstGeom>
          <a:noFill/>
          <a:ln w="19050" cap="flat" cmpd="sng" algn="ctr">
            <a:solidFill>
              <a:srgbClr val="008000"/>
            </a:solidFill>
            <a:prstDash val="solid"/>
            <a:headEnd type="none"/>
            <a:tailEnd type="none"/>
          </a:ln>
          <a:effectLst/>
        </p:spPr>
      </p:cxnSp>
      <p:cxnSp>
        <p:nvCxnSpPr>
          <p:cNvPr id="416" name="直線矢印コネクタ 415">
            <a:extLst>
              <a:ext uri="{FF2B5EF4-FFF2-40B4-BE49-F238E27FC236}">
                <a16:creationId xmlns:a16="http://schemas.microsoft.com/office/drawing/2014/main" id="{68D3061E-F602-FC41-BEB8-F4DF623BE324}"/>
              </a:ext>
            </a:extLst>
          </p:cNvPr>
          <p:cNvCxnSpPr/>
          <p:nvPr/>
        </p:nvCxnSpPr>
        <p:spPr>
          <a:xfrm>
            <a:off x="1207179" y="2415536"/>
            <a:ext cx="2264863" cy="2579"/>
          </a:xfrm>
          <a:prstGeom prst="straightConnector1">
            <a:avLst/>
          </a:prstGeom>
          <a:noFill/>
          <a:ln w="19050" cap="flat" cmpd="sng" algn="ctr">
            <a:solidFill>
              <a:srgbClr val="008000"/>
            </a:solidFill>
            <a:prstDash val="solid"/>
            <a:headEnd type="none"/>
            <a:tailEnd type="none"/>
          </a:ln>
          <a:effectLst/>
        </p:spPr>
      </p:cxnSp>
      <p:cxnSp>
        <p:nvCxnSpPr>
          <p:cNvPr id="417" name="直線矢印コネクタ 416">
            <a:extLst>
              <a:ext uri="{FF2B5EF4-FFF2-40B4-BE49-F238E27FC236}">
                <a16:creationId xmlns:a16="http://schemas.microsoft.com/office/drawing/2014/main" id="{BDA5A75E-B8EC-A144-8B30-FBCA4EF4DA12}"/>
              </a:ext>
            </a:extLst>
          </p:cNvPr>
          <p:cNvCxnSpPr/>
          <p:nvPr/>
        </p:nvCxnSpPr>
        <p:spPr>
          <a:xfrm flipH="1" flipV="1">
            <a:off x="1206386" y="2413817"/>
            <a:ext cx="793" cy="1015668"/>
          </a:xfrm>
          <a:prstGeom prst="straightConnector1">
            <a:avLst/>
          </a:prstGeom>
          <a:noFill/>
          <a:ln w="19050" cap="flat" cmpd="sng" algn="ctr">
            <a:solidFill>
              <a:srgbClr val="008000"/>
            </a:solidFill>
            <a:prstDash val="solid"/>
            <a:headEnd type="triangle" w="med" len="med"/>
            <a:tailEnd type="none"/>
          </a:ln>
          <a:effectLst/>
        </p:spPr>
      </p:cxnSp>
      <p:sp>
        <p:nvSpPr>
          <p:cNvPr id="418" name="テキスト ボックス 417">
            <a:extLst>
              <a:ext uri="{FF2B5EF4-FFF2-40B4-BE49-F238E27FC236}">
                <a16:creationId xmlns:a16="http://schemas.microsoft.com/office/drawing/2014/main" id="{CB52E8D0-44BA-FE42-87F1-29C77AE097F6}"/>
              </a:ext>
            </a:extLst>
          </p:cNvPr>
          <p:cNvSpPr txBox="1"/>
          <p:nvPr/>
        </p:nvSpPr>
        <p:spPr>
          <a:xfrm>
            <a:off x="2103621" y="2084772"/>
            <a:ext cx="486145" cy="246221"/>
          </a:xfrm>
          <a:prstGeom prst="rect">
            <a:avLst/>
          </a:prstGeom>
          <a:noFill/>
          <a:ln>
            <a:solidFill>
              <a:srgbClr val="000000"/>
            </a:solidFill>
          </a:ln>
        </p:spPr>
        <p:txBody>
          <a:bodyPr wrap="square" rtlCol="0">
            <a:spAutoFit/>
          </a:bodyPr>
          <a:lstStyle/>
          <a:p>
            <a:pPr fontAlgn="auto">
              <a:spcBef>
                <a:spcPts val="0"/>
              </a:spcBef>
              <a:spcAft>
                <a:spcPts val="0"/>
              </a:spcAft>
            </a:pPr>
            <a:r>
              <a:rPr lang="en-US" altLang="ja-JP" sz="1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Cask</a:t>
            </a:r>
            <a:endParaRPr lang="ja-JP" altLang="en-US" sz="100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9" name="正方形/長方形 418">
            <a:extLst>
              <a:ext uri="{FF2B5EF4-FFF2-40B4-BE49-F238E27FC236}">
                <a16:creationId xmlns:a16="http://schemas.microsoft.com/office/drawing/2014/main" id="{C17007C2-4DAB-2F4A-B5A8-25BD85895D16}"/>
              </a:ext>
            </a:extLst>
          </p:cNvPr>
          <p:cNvSpPr/>
          <p:nvPr/>
        </p:nvSpPr>
        <p:spPr>
          <a:xfrm>
            <a:off x="1123262" y="3449265"/>
            <a:ext cx="130755" cy="132675"/>
          </a:xfrm>
          <a:prstGeom prst="rect">
            <a:avLst/>
          </a:prstGeom>
          <a:solidFill>
            <a:srgbClr val="FFFF00"/>
          </a:solidFill>
          <a:ln w="6350" cap="flat" cmpd="sng" algn="ctr">
            <a:solidFill>
              <a:sysClr val="windowText" lastClr="000000"/>
            </a:solidFill>
            <a:prstDash val="dash"/>
          </a:ln>
          <a:effectLst/>
        </p:spPr>
        <p:txBody>
          <a:bodyPr rtlCol="0" anchor="ctr"/>
          <a:lstStyle/>
          <a:p>
            <a:pPr algn="ctr" fontAlgn="auto">
              <a:spcBef>
                <a:spcPts val="0"/>
              </a:spcBef>
              <a:spcAft>
                <a:spcPts val="0"/>
              </a:spcAft>
              <a:defRPr/>
            </a:pPr>
            <a:endParaRPr kumimoji="0" lang="ja-JP" altLang="en-US" sz="1800" kern="0">
              <a:solidFill>
                <a:prstClr val="white"/>
              </a:solidFill>
              <a:latin typeface="Calibri"/>
              <a:ea typeface="ＭＳ Ｐゴシック" panose="020B0600070205080204" pitchFamily="34" charset="-128"/>
              <a:cs typeface="+mn-cs"/>
            </a:endParaRPr>
          </a:p>
        </p:txBody>
      </p:sp>
      <p:sp>
        <p:nvSpPr>
          <p:cNvPr id="420" name="正方形/長方形 419">
            <a:extLst>
              <a:ext uri="{FF2B5EF4-FFF2-40B4-BE49-F238E27FC236}">
                <a16:creationId xmlns:a16="http://schemas.microsoft.com/office/drawing/2014/main" id="{AF116C26-7A3F-4B42-A10A-EE598265AA2A}"/>
              </a:ext>
            </a:extLst>
          </p:cNvPr>
          <p:cNvSpPr/>
          <p:nvPr/>
        </p:nvSpPr>
        <p:spPr>
          <a:xfrm>
            <a:off x="3495805" y="4262538"/>
            <a:ext cx="575799" cy="246221"/>
          </a:xfrm>
          <a:prstGeom prst="rect">
            <a:avLst/>
          </a:prstGeom>
          <a:noFill/>
          <a:ln>
            <a:solidFill>
              <a:srgbClr val="FF0000"/>
            </a:solidFill>
          </a:ln>
        </p:spPr>
        <p:txBody>
          <a:bodyPr wrap="none">
            <a:spAutoFit/>
          </a:bodyPr>
          <a:lstStyle/>
          <a:p>
            <a:pPr fontAlgn="auto">
              <a:spcBef>
                <a:spcPts val="0"/>
              </a:spcBef>
              <a:spcAft>
                <a:spcPts val="0"/>
              </a:spcAft>
              <a:defRPr/>
            </a:pPr>
            <a:r>
              <a:rPr kumimoji="0" lang="en" altLang="ja-JP" sz="1000" b="1"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Target</a:t>
            </a:r>
            <a:endParaRPr kumimoji="0" lang="en-US" altLang="ja-JP" sz="1000" b="1"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1" name="正方形/長方形 420">
            <a:extLst>
              <a:ext uri="{FF2B5EF4-FFF2-40B4-BE49-F238E27FC236}">
                <a16:creationId xmlns:a16="http://schemas.microsoft.com/office/drawing/2014/main" id="{F56EF722-4A1A-9B44-861C-9BD2D20F110A}"/>
              </a:ext>
            </a:extLst>
          </p:cNvPr>
          <p:cNvSpPr/>
          <p:nvPr/>
        </p:nvSpPr>
        <p:spPr>
          <a:xfrm>
            <a:off x="2690170" y="4701518"/>
            <a:ext cx="480527" cy="338554"/>
          </a:xfrm>
          <a:prstGeom prst="rect">
            <a:avLst/>
          </a:prstGeom>
          <a:noFill/>
          <a:ln>
            <a:solidFill>
              <a:sysClr val="windowText" lastClr="000000"/>
            </a:solidFill>
          </a:ln>
        </p:spPr>
        <p:txBody>
          <a:bodyPr wrap="square">
            <a:spAutoFit/>
          </a:bodyPr>
          <a:lstStyle/>
          <a:p>
            <a:pPr fontAlgn="auto">
              <a:spcBef>
                <a:spcPts val="0"/>
              </a:spcBef>
              <a:spcAft>
                <a:spcPts val="0"/>
              </a:spcAft>
              <a:defRPr/>
            </a:pPr>
            <a:r>
              <a:rPr kumimoji="0" lang="en" altLang="ja-JP" sz="8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Target head</a:t>
            </a:r>
            <a:endParaRPr kumimoji="0" lang="ja-JP" altLang="en-US" sz="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22" name="直線矢印コネクタ 421">
            <a:extLst>
              <a:ext uri="{FF2B5EF4-FFF2-40B4-BE49-F238E27FC236}">
                <a16:creationId xmlns:a16="http://schemas.microsoft.com/office/drawing/2014/main" id="{77DFB310-6730-8647-905E-873CEBD0E2BB}"/>
              </a:ext>
            </a:extLst>
          </p:cNvPr>
          <p:cNvCxnSpPr>
            <a:cxnSpLocks/>
            <a:stCxn id="313" idx="2"/>
            <a:endCxn id="421" idx="0"/>
          </p:cNvCxnSpPr>
          <p:nvPr/>
        </p:nvCxnSpPr>
        <p:spPr>
          <a:xfrm>
            <a:off x="2806945" y="4600190"/>
            <a:ext cx="123489" cy="101328"/>
          </a:xfrm>
          <a:prstGeom prst="straightConnector1">
            <a:avLst/>
          </a:prstGeom>
          <a:noFill/>
          <a:ln w="19050" cap="flat" cmpd="sng" algn="ctr">
            <a:solidFill>
              <a:sysClr val="windowText" lastClr="000000"/>
            </a:solidFill>
            <a:prstDash val="solid"/>
            <a:headEnd type="triangle" w="med" len="med"/>
            <a:tailEnd type="none"/>
          </a:ln>
          <a:effectLst/>
        </p:spPr>
      </p:cxnSp>
      <p:sp>
        <p:nvSpPr>
          <p:cNvPr id="423" name="正方形/長方形 422">
            <a:extLst>
              <a:ext uri="{FF2B5EF4-FFF2-40B4-BE49-F238E27FC236}">
                <a16:creationId xmlns:a16="http://schemas.microsoft.com/office/drawing/2014/main" id="{58237FD4-7004-8E4F-8F8F-18365370F946}"/>
              </a:ext>
            </a:extLst>
          </p:cNvPr>
          <p:cNvSpPr/>
          <p:nvPr/>
        </p:nvSpPr>
        <p:spPr>
          <a:xfrm>
            <a:off x="1830009" y="4692344"/>
            <a:ext cx="832854" cy="338554"/>
          </a:xfrm>
          <a:prstGeom prst="rect">
            <a:avLst/>
          </a:prstGeom>
          <a:noFill/>
          <a:ln>
            <a:solidFill>
              <a:sysClr val="windowText" lastClr="000000"/>
            </a:solidFill>
          </a:ln>
        </p:spPr>
        <p:txBody>
          <a:bodyPr wrap="square">
            <a:spAutoFit/>
          </a:bodyPr>
          <a:lstStyle/>
          <a:p>
            <a:pPr fontAlgn="auto">
              <a:spcBef>
                <a:spcPts val="0"/>
              </a:spcBef>
              <a:spcAft>
                <a:spcPts val="0"/>
              </a:spcAft>
              <a:defRPr/>
            </a:pPr>
            <a:r>
              <a:rPr kumimoji="0" lang="en" altLang="ja-JP" sz="8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Irradiation test plate holder</a:t>
            </a:r>
            <a:endParaRPr kumimoji="0" lang="ja-JP" altLang="en-US" sz="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24" name="直線矢印コネクタ 423">
            <a:extLst>
              <a:ext uri="{FF2B5EF4-FFF2-40B4-BE49-F238E27FC236}">
                <a16:creationId xmlns:a16="http://schemas.microsoft.com/office/drawing/2014/main" id="{CC7850DD-FCD1-8348-B35D-25F1D2DDB521}"/>
              </a:ext>
            </a:extLst>
          </p:cNvPr>
          <p:cNvCxnSpPr>
            <a:cxnSpLocks/>
            <a:stCxn id="409" idx="1"/>
            <a:endCxn id="423" idx="0"/>
          </p:cNvCxnSpPr>
          <p:nvPr/>
        </p:nvCxnSpPr>
        <p:spPr>
          <a:xfrm flipH="1">
            <a:off x="2246436" y="4568354"/>
            <a:ext cx="426665" cy="123990"/>
          </a:xfrm>
          <a:prstGeom prst="straightConnector1">
            <a:avLst/>
          </a:prstGeom>
          <a:noFill/>
          <a:ln w="19050" cap="flat" cmpd="sng" algn="ctr">
            <a:solidFill>
              <a:sysClr val="windowText" lastClr="000000"/>
            </a:solidFill>
            <a:prstDash val="solid"/>
            <a:headEnd type="triangle" w="med" len="med"/>
            <a:tailEnd type="none"/>
          </a:ln>
          <a:effectLst/>
        </p:spPr>
      </p:cxnSp>
      <p:sp>
        <p:nvSpPr>
          <p:cNvPr id="425" name="テキスト ボックス 424">
            <a:extLst>
              <a:ext uri="{FF2B5EF4-FFF2-40B4-BE49-F238E27FC236}">
                <a16:creationId xmlns:a16="http://schemas.microsoft.com/office/drawing/2014/main" id="{9821FED7-C7CD-8040-BD29-3F2725AFA2E5}"/>
              </a:ext>
            </a:extLst>
          </p:cNvPr>
          <p:cNvSpPr txBox="1"/>
          <p:nvPr/>
        </p:nvSpPr>
        <p:spPr>
          <a:xfrm>
            <a:off x="2585881" y="877594"/>
            <a:ext cx="3884220" cy="400110"/>
          </a:xfrm>
          <a:prstGeom prst="rect">
            <a:avLst/>
          </a:prstGeom>
          <a:noFill/>
          <a:ln>
            <a:noFill/>
          </a:ln>
        </p:spPr>
        <p:txBody>
          <a:bodyPr wrap="square" rtlCol="0">
            <a:spAutoFit/>
          </a:bodyPr>
          <a:lstStyle/>
          <a:p>
            <a:pPr algn="ctr" defTabSz="478788" fontAlgn="auto">
              <a:spcBef>
                <a:spcPts val="0"/>
              </a:spcBef>
              <a:spcAft>
                <a:spcPts val="0"/>
              </a:spcAft>
            </a:pPr>
            <a:r>
              <a:rPr lang="en-US" altLang="ja-JP" sz="2000" b="1" u="sng" dirty="0">
                <a:solidFill>
                  <a:srgbClr val="C00000"/>
                </a:solidFill>
                <a:ea typeface="Arial" charset="0"/>
                <a:cs typeface="Arial" charset="0"/>
              </a:rPr>
              <a:t>Proton irradiation facility</a:t>
            </a:r>
            <a:endParaRPr lang="ja-JP" altLang="en-US" sz="2000" b="1" u="sng" dirty="0">
              <a:solidFill>
                <a:srgbClr val="C00000"/>
              </a:solidFill>
              <a:ea typeface="Arial" charset="0"/>
              <a:cs typeface="Arial" charset="0"/>
            </a:endParaRPr>
          </a:p>
        </p:txBody>
      </p:sp>
      <p:sp>
        <p:nvSpPr>
          <p:cNvPr id="426" name="正方形/長方形 425">
            <a:extLst>
              <a:ext uri="{FF2B5EF4-FFF2-40B4-BE49-F238E27FC236}">
                <a16:creationId xmlns:a16="http://schemas.microsoft.com/office/drawing/2014/main" id="{10E614ED-08AE-6442-A105-06FC7232CD8C}"/>
              </a:ext>
            </a:extLst>
          </p:cNvPr>
          <p:cNvSpPr/>
          <p:nvPr/>
        </p:nvSpPr>
        <p:spPr>
          <a:xfrm>
            <a:off x="2937048" y="4560726"/>
            <a:ext cx="86855" cy="37152"/>
          </a:xfrm>
          <a:prstGeom prst="rect">
            <a:avLst/>
          </a:prstGeom>
          <a:solidFill>
            <a:srgbClr val="FF9999"/>
          </a:solidFill>
          <a:ln w="635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kumimoji="0" lang="ja-JP" altLang="en-US" sz="1800" kern="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27" name="正方形/長方形 426">
            <a:extLst>
              <a:ext uri="{FF2B5EF4-FFF2-40B4-BE49-F238E27FC236}">
                <a16:creationId xmlns:a16="http://schemas.microsoft.com/office/drawing/2014/main" id="{B9121E19-15E8-2C43-9EE9-0B2DA5F7B26E}"/>
              </a:ext>
            </a:extLst>
          </p:cNvPr>
          <p:cNvSpPr/>
          <p:nvPr/>
        </p:nvSpPr>
        <p:spPr>
          <a:xfrm>
            <a:off x="3204798" y="4703292"/>
            <a:ext cx="708077" cy="338554"/>
          </a:xfrm>
          <a:prstGeom prst="rect">
            <a:avLst/>
          </a:prstGeom>
          <a:noFill/>
          <a:ln>
            <a:solidFill>
              <a:sysClr val="windowText" lastClr="000000"/>
            </a:solidFill>
          </a:ln>
        </p:spPr>
        <p:txBody>
          <a:bodyPr wrap="square">
            <a:spAutoFit/>
          </a:bodyPr>
          <a:lstStyle/>
          <a:p>
            <a:pPr fontAlgn="auto">
              <a:spcBef>
                <a:spcPts val="0"/>
              </a:spcBef>
              <a:spcAft>
                <a:spcPts val="0"/>
              </a:spcAft>
              <a:defRPr/>
            </a:pPr>
            <a:r>
              <a:rPr kumimoji="0" lang="en" altLang="ja-JP" sz="800"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irradiation capsule</a:t>
            </a:r>
            <a:endParaRPr kumimoji="0" lang="ja-JP" altLang="en-US" sz="800" kern="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28" name="直線矢印コネクタ 427">
            <a:extLst>
              <a:ext uri="{FF2B5EF4-FFF2-40B4-BE49-F238E27FC236}">
                <a16:creationId xmlns:a16="http://schemas.microsoft.com/office/drawing/2014/main" id="{0C33B3FE-C2A2-E646-A34C-8B0CD77CF6DB}"/>
              </a:ext>
            </a:extLst>
          </p:cNvPr>
          <p:cNvCxnSpPr>
            <a:cxnSpLocks/>
            <a:endCxn id="427" idx="0"/>
          </p:cNvCxnSpPr>
          <p:nvPr/>
        </p:nvCxnSpPr>
        <p:spPr>
          <a:xfrm>
            <a:off x="3020958" y="4574683"/>
            <a:ext cx="537879" cy="128609"/>
          </a:xfrm>
          <a:prstGeom prst="straightConnector1">
            <a:avLst/>
          </a:prstGeom>
          <a:noFill/>
          <a:ln w="19050" cap="flat" cmpd="sng" algn="ctr">
            <a:solidFill>
              <a:sysClr val="windowText" lastClr="000000"/>
            </a:solidFill>
            <a:prstDash val="solid"/>
            <a:headEnd type="triangle" w="med" len="med"/>
            <a:tailEnd type="none"/>
          </a:ln>
          <a:effectLst/>
        </p:spPr>
      </p:cxnSp>
      <p:sp>
        <p:nvSpPr>
          <p:cNvPr id="429" name="正方形/長方形 428">
            <a:extLst>
              <a:ext uri="{FF2B5EF4-FFF2-40B4-BE49-F238E27FC236}">
                <a16:creationId xmlns:a16="http://schemas.microsoft.com/office/drawing/2014/main" id="{C4C07B88-9CDA-FE43-8AB3-AA514D55909B}"/>
              </a:ext>
            </a:extLst>
          </p:cNvPr>
          <p:cNvSpPr/>
          <p:nvPr/>
        </p:nvSpPr>
        <p:spPr>
          <a:xfrm>
            <a:off x="8020266" y="1377942"/>
            <a:ext cx="1803184" cy="3279507"/>
          </a:xfrm>
          <a:prstGeom prst="rect">
            <a:avLst/>
          </a:prstGeom>
          <a:noFill/>
          <a:ln w="19050" cap="flat" cmpd="sng" algn="ctr">
            <a:solidFill>
              <a:srgbClr val="2821AA"/>
            </a:solidFill>
            <a:prstDash val="solid"/>
          </a:ln>
          <a:effectLst/>
        </p:spPr>
        <p:txBody>
          <a:bodyPr rtlCol="0" anchor="ctr"/>
          <a:lstStyle/>
          <a:p>
            <a:pPr marL="0" marR="0" lvl="0" indent="0" algn="ctr" defTabSz="47878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latin typeface="Gill Sans MT" panose="020B0502020104020203"/>
              <a:ea typeface="+mn-ea"/>
              <a:cs typeface="+mn-cs"/>
            </a:endParaRPr>
          </a:p>
        </p:txBody>
      </p:sp>
      <p:sp>
        <p:nvSpPr>
          <p:cNvPr id="430" name="正方形/長方形 429">
            <a:extLst>
              <a:ext uri="{FF2B5EF4-FFF2-40B4-BE49-F238E27FC236}">
                <a16:creationId xmlns:a16="http://schemas.microsoft.com/office/drawing/2014/main" id="{AA1F01E8-9060-8B42-977E-CADD4A0484D5}"/>
              </a:ext>
            </a:extLst>
          </p:cNvPr>
          <p:cNvSpPr/>
          <p:nvPr/>
        </p:nvSpPr>
        <p:spPr>
          <a:xfrm>
            <a:off x="768845" y="1378508"/>
            <a:ext cx="6942282" cy="3275169"/>
          </a:xfrm>
          <a:prstGeom prst="rect">
            <a:avLst/>
          </a:prstGeom>
          <a:noFill/>
          <a:ln w="19050" cap="flat" cmpd="sng" algn="ctr">
            <a:solidFill>
              <a:srgbClr val="2821AA"/>
            </a:solidFill>
            <a:prstDash val="solid"/>
          </a:ln>
          <a:effectLst/>
        </p:spPr>
        <p:txBody>
          <a:bodyPr rtlCol="0" anchor="ctr"/>
          <a:lstStyle/>
          <a:p>
            <a:pPr algn="ctr" fontAlgn="auto">
              <a:spcBef>
                <a:spcPts val="0"/>
              </a:spcBef>
              <a:spcAft>
                <a:spcPts val="0"/>
              </a:spcAft>
              <a:defRPr/>
            </a:pPr>
            <a:endParaRPr kumimoji="0" lang="ja-JP" altLang="en-US" sz="1800" b="1" kern="0">
              <a:solidFill>
                <a:prstClr val="white"/>
              </a:solidFill>
              <a:latin typeface="Calibri"/>
              <a:ea typeface="ＭＳ Ｐゴシック" panose="020B0600070205080204" pitchFamily="34" charset="-128"/>
              <a:cs typeface="+mn-cs"/>
            </a:endParaRPr>
          </a:p>
        </p:txBody>
      </p:sp>
      <p:sp>
        <p:nvSpPr>
          <p:cNvPr id="431" name="テキスト ボックス 430">
            <a:extLst>
              <a:ext uri="{FF2B5EF4-FFF2-40B4-BE49-F238E27FC236}">
                <a16:creationId xmlns:a16="http://schemas.microsoft.com/office/drawing/2014/main" id="{C872D1CD-A8BC-BE43-AFD9-25784D8F72FA}"/>
              </a:ext>
            </a:extLst>
          </p:cNvPr>
          <p:cNvSpPr txBox="1"/>
          <p:nvPr/>
        </p:nvSpPr>
        <p:spPr>
          <a:xfrm>
            <a:off x="407876" y="4356215"/>
            <a:ext cx="1350796" cy="507831"/>
          </a:xfrm>
          <a:prstGeom prst="rect">
            <a:avLst/>
          </a:prstGeom>
          <a:solidFill>
            <a:srgbClr val="FFFFFF"/>
          </a:solidFill>
          <a:ln w="12700">
            <a:solidFill>
              <a:srgbClr val="0432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altLang="ja-JP" sz="900" u="sng" kern="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Small Cell</a:t>
            </a:r>
          </a:p>
          <a:p>
            <a:pPr marL="0" marR="0" lvl="0" indent="0" defTabSz="914400" eaLnBrk="1" fontAlgn="auto" latinLnBrk="0" hangingPunct="1">
              <a:lnSpc>
                <a:spcPct val="100000"/>
              </a:lnSpc>
              <a:spcBef>
                <a:spcPts val="0"/>
              </a:spcBef>
              <a:spcAft>
                <a:spcPts val="0"/>
              </a:spcAft>
              <a:buClrTx/>
              <a:buSzTx/>
              <a:buFontTx/>
              <a:buNone/>
              <a:tabLst/>
              <a:defRPr/>
            </a:pPr>
            <a:r>
              <a:rPr kumimoji="0" lang="en" altLang="ja-JP" sz="900" kern="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Gamma scan</a:t>
            </a:r>
          </a:p>
          <a:p>
            <a:pPr marL="0" marR="0" lvl="0" indent="0" defTabSz="914400" eaLnBrk="1" fontAlgn="auto" latinLnBrk="0" hangingPunct="1">
              <a:lnSpc>
                <a:spcPct val="100000"/>
              </a:lnSpc>
              <a:spcBef>
                <a:spcPts val="0"/>
              </a:spcBef>
              <a:spcAft>
                <a:spcPts val="0"/>
              </a:spcAft>
              <a:buClrTx/>
              <a:buSzTx/>
              <a:buFontTx/>
              <a:buNone/>
              <a:tabLst/>
              <a:defRPr/>
            </a:pPr>
            <a:r>
              <a:rPr kumimoji="0" lang="en" altLang="ja-JP" sz="900" kern="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Measuring dimensions</a:t>
            </a:r>
            <a:endParaRPr kumimoji="0" lang="en-US" altLang="ja-JP" sz="900" b="0" i="0" strike="noStrike" kern="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2" name="テキスト ボックス 431">
            <a:extLst>
              <a:ext uri="{FF2B5EF4-FFF2-40B4-BE49-F238E27FC236}">
                <a16:creationId xmlns:a16="http://schemas.microsoft.com/office/drawing/2014/main" id="{F385216D-3F6A-814E-ADF6-01AEE4C4CCAD}"/>
              </a:ext>
            </a:extLst>
          </p:cNvPr>
          <p:cNvSpPr txBox="1"/>
          <p:nvPr/>
        </p:nvSpPr>
        <p:spPr>
          <a:xfrm>
            <a:off x="7954769" y="826609"/>
            <a:ext cx="1733880" cy="400110"/>
          </a:xfrm>
          <a:prstGeom prst="rect">
            <a:avLst/>
          </a:prstGeom>
          <a:noFill/>
          <a:ln>
            <a:noFill/>
          </a:ln>
        </p:spPr>
        <p:txBody>
          <a:bodyPr wrap="square" rtlCol="0">
            <a:spAutoFit/>
          </a:bodyPr>
          <a:lstStyle/>
          <a:p>
            <a:pPr algn="ctr" defTabSz="478788" fontAlgn="auto">
              <a:spcBef>
                <a:spcPts val="0"/>
              </a:spcBef>
              <a:spcAft>
                <a:spcPts val="0"/>
              </a:spcAft>
            </a:pPr>
            <a:r>
              <a:rPr lang="en-US" altLang="ja-JP" sz="2000" b="1" u="sng" dirty="0">
                <a:solidFill>
                  <a:srgbClr val="C00000"/>
                </a:solidFill>
                <a:ea typeface="Arial" charset="0"/>
                <a:cs typeface="Arial" charset="0"/>
              </a:rPr>
              <a:t>PIE facility</a:t>
            </a:r>
            <a:endParaRPr lang="ja-JP" altLang="en-US" sz="2000" b="1" u="sng">
              <a:solidFill>
                <a:srgbClr val="C00000"/>
              </a:solidFill>
              <a:ea typeface="Arial" charset="0"/>
              <a:cs typeface="Arial" charset="0"/>
            </a:endParaRPr>
          </a:p>
        </p:txBody>
      </p:sp>
      <p:sp>
        <p:nvSpPr>
          <p:cNvPr id="433" name="テキスト ボックス 432">
            <a:extLst>
              <a:ext uri="{FF2B5EF4-FFF2-40B4-BE49-F238E27FC236}">
                <a16:creationId xmlns:a16="http://schemas.microsoft.com/office/drawing/2014/main" id="{2231343D-91FA-7645-A12E-C0193E0681BC}"/>
              </a:ext>
            </a:extLst>
          </p:cNvPr>
          <p:cNvSpPr txBox="1"/>
          <p:nvPr/>
        </p:nvSpPr>
        <p:spPr>
          <a:xfrm>
            <a:off x="7983778" y="1992129"/>
            <a:ext cx="1969939" cy="1546577"/>
          </a:xfrm>
          <a:prstGeom prst="rect">
            <a:avLst/>
          </a:prstGeom>
          <a:noFill/>
        </p:spPr>
        <p:txBody>
          <a:bodyPr wrap="square" rtlCol="0">
            <a:spAutoFit/>
          </a:bodyPr>
          <a:lstStyle/>
          <a:p>
            <a:pPr defTabSz="478788" fontAlgn="auto">
              <a:spcBef>
                <a:spcPts val="0"/>
              </a:spcBef>
              <a:spcAft>
                <a:spcPts val="0"/>
              </a:spcAft>
            </a:pPr>
            <a:r>
              <a:rPr lang="en" altLang="ja-JP" sz="1050" dirty="0">
                <a:solidFill>
                  <a:srgbClr val="FF0000"/>
                </a:solidFill>
                <a:latin typeface="+mn-lt"/>
                <a:ea typeface="MS Gothic" panose="020B0609070205080204" pitchFamily="49" charset="-128"/>
                <a:cs typeface="+mn-cs"/>
              </a:rPr>
              <a:t>Various cells, GB, etc.</a:t>
            </a:r>
          </a:p>
          <a:p>
            <a:pPr defTabSz="478788" fontAlgn="auto">
              <a:spcBef>
                <a:spcPts val="0"/>
              </a:spcBef>
              <a:spcAft>
                <a:spcPts val="0"/>
              </a:spcAft>
            </a:pPr>
            <a:r>
              <a:rPr lang="en" altLang="ja-JP" sz="1050" dirty="0">
                <a:solidFill>
                  <a:srgbClr val="FF0000"/>
                </a:solidFill>
                <a:latin typeface="+mn-lt"/>
                <a:ea typeface="MS Gothic" panose="020B0609070205080204" pitchFamily="49" charset="-128"/>
                <a:cs typeface="+mn-cs"/>
              </a:rPr>
              <a:t>Sample fabrication and processing</a:t>
            </a:r>
          </a:p>
          <a:p>
            <a:pPr defTabSz="478788" fontAlgn="auto">
              <a:spcBef>
                <a:spcPts val="0"/>
              </a:spcBef>
              <a:spcAft>
                <a:spcPts val="0"/>
              </a:spcAft>
            </a:pPr>
            <a:r>
              <a:rPr lang="en" altLang="ja-JP" sz="1050" dirty="0">
                <a:solidFill>
                  <a:srgbClr val="FF0000"/>
                </a:solidFill>
                <a:latin typeface="+mn-lt"/>
                <a:ea typeface="MS Gothic" panose="020B0609070205080204" pitchFamily="49" charset="-128"/>
                <a:cs typeface="+mn-cs"/>
              </a:rPr>
              <a:t>Post irradiation testing</a:t>
            </a:r>
          </a:p>
          <a:p>
            <a:pPr defTabSz="478788" fontAlgn="auto">
              <a:spcBef>
                <a:spcPts val="0"/>
              </a:spcBef>
              <a:spcAft>
                <a:spcPts val="0"/>
              </a:spcAft>
            </a:pPr>
            <a:r>
              <a:rPr lang="ja-JP" altLang="en" sz="1050">
                <a:solidFill>
                  <a:srgbClr val="FF0000"/>
                </a:solidFill>
                <a:latin typeface="+mn-lt"/>
                <a:ea typeface="MS Gothic" panose="020B0609070205080204" pitchFamily="49" charset="-128"/>
                <a:cs typeface="+mn-cs"/>
              </a:rPr>
              <a:t>　</a:t>
            </a:r>
            <a:r>
              <a:rPr lang="en" altLang="ja-JP" sz="1050" dirty="0">
                <a:solidFill>
                  <a:srgbClr val="FF0000"/>
                </a:solidFill>
                <a:latin typeface="+mn-lt"/>
                <a:ea typeface="MS Gothic" panose="020B0609070205080204" pitchFamily="49" charset="-128"/>
                <a:cs typeface="+mn-cs"/>
              </a:rPr>
              <a:t>Mechanical strength test</a:t>
            </a:r>
          </a:p>
          <a:p>
            <a:pPr defTabSz="478788" fontAlgn="auto">
              <a:spcBef>
                <a:spcPts val="0"/>
              </a:spcBef>
              <a:spcAft>
                <a:spcPts val="0"/>
              </a:spcAft>
            </a:pPr>
            <a:r>
              <a:rPr lang="ja-JP" altLang="en" sz="1050">
                <a:solidFill>
                  <a:srgbClr val="FF0000"/>
                </a:solidFill>
                <a:latin typeface="+mn-lt"/>
                <a:ea typeface="MS Gothic" panose="020B0609070205080204" pitchFamily="49" charset="-128"/>
                <a:cs typeface="+mn-cs"/>
              </a:rPr>
              <a:t>　</a:t>
            </a:r>
            <a:r>
              <a:rPr lang="en" altLang="ja-JP" sz="1050" dirty="0">
                <a:solidFill>
                  <a:srgbClr val="FF0000"/>
                </a:solidFill>
                <a:latin typeface="+mn-lt"/>
                <a:ea typeface="MS Gothic" panose="020B0609070205080204" pitchFamily="49" charset="-128"/>
                <a:cs typeface="+mn-cs"/>
              </a:rPr>
              <a:t>Surface observation</a:t>
            </a:r>
          </a:p>
          <a:p>
            <a:pPr defTabSz="478788" fontAlgn="auto">
              <a:spcBef>
                <a:spcPts val="0"/>
              </a:spcBef>
              <a:spcAft>
                <a:spcPts val="0"/>
              </a:spcAft>
            </a:pPr>
            <a:r>
              <a:rPr lang="ja-JP" altLang="en" sz="1050">
                <a:solidFill>
                  <a:srgbClr val="FF0000"/>
                </a:solidFill>
                <a:latin typeface="+mn-lt"/>
                <a:ea typeface="MS Gothic" panose="020B0609070205080204" pitchFamily="49" charset="-128"/>
                <a:cs typeface="+mn-cs"/>
              </a:rPr>
              <a:t>　</a:t>
            </a:r>
            <a:r>
              <a:rPr lang="en" altLang="ja-JP" sz="1050" dirty="0">
                <a:solidFill>
                  <a:srgbClr val="FF0000"/>
                </a:solidFill>
                <a:latin typeface="+mn-lt"/>
                <a:ea typeface="MS Gothic" panose="020B0609070205080204" pitchFamily="49" charset="-128"/>
                <a:cs typeface="+mn-cs"/>
              </a:rPr>
              <a:t>Microstructure observation</a:t>
            </a:r>
          </a:p>
          <a:p>
            <a:pPr defTabSz="478788" fontAlgn="auto">
              <a:spcBef>
                <a:spcPts val="0"/>
              </a:spcBef>
              <a:spcAft>
                <a:spcPts val="0"/>
              </a:spcAft>
            </a:pPr>
            <a:r>
              <a:rPr lang="ja-JP" altLang="en" sz="1050">
                <a:solidFill>
                  <a:srgbClr val="FF0000"/>
                </a:solidFill>
                <a:latin typeface="+mn-lt"/>
                <a:ea typeface="MS Gothic" panose="020B0609070205080204" pitchFamily="49" charset="-128"/>
                <a:cs typeface="+mn-cs"/>
              </a:rPr>
              <a:t>　</a:t>
            </a:r>
            <a:r>
              <a:rPr lang="en" altLang="ja-JP" sz="1050" dirty="0">
                <a:solidFill>
                  <a:srgbClr val="FF0000"/>
                </a:solidFill>
                <a:latin typeface="+mn-lt"/>
                <a:ea typeface="MS Gothic" panose="020B0609070205080204" pitchFamily="49" charset="-128"/>
                <a:cs typeface="+mn-cs"/>
              </a:rPr>
              <a:t>Analysis, etc.</a:t>
            </a:r>
          </a:p>
          <a:p>
            <a:pPr defTabSz="478788" fontAlgn="auto">
              <a:spcBef>
                <a:spcPts val="0"/>
              </a:spcBef>
              <a:spcAft>
                <a:spcPts val="0"/>
              </a:spcAft>
            </a:pPr>
            <a:r>
              <a:rPr lang="en" altLang="ja-JP" sz="1050" dirty="0">
                <a:solidFill>
                  <a:srgbClr val="FF0000"/>
                </a:solidFill>
                <a:latin typeface="+mn-lt"/>
                <a:ea typeface="MS Gothic" panose="020B0609070205080204" pitchFamily="49" charset="-128"/>
                <a:cs typeface="+mn-cs"/>
              </a:rPr>
              <a:t>RI separation and purification</a:t>
            </a:r>
            <a:endParaRPr lang="en-US" sz="1050" dirty="0">
              <a:solidFill>
                <a:srgbClr val="FF0000"/>
              </a:solidFill>
              <a:latin typeface="+mn-lt"/>
              <a:ea typeface="MS Gothic" panose="020B0609070205080204" pitchFamily="49" charset="-128"/>
              <a:cs typeface="+mn-cs"/>
            </a:endParaRPr>
          </a:p>
        </p:txBody>
      </p:sp>
      <p:sp>
        <p:nvSpPr>
          <p:cNvPr id="434" name="上矢印 433">
            <a:extLst>
              <a:ext uri="{FF2B5EF4-FFF2-40B4-BE49-F238E27FC236}">
                <a16:creationId xmlns:a16="http://schemas.microsoft.com/office/drawing/2014/main" id="{6A1B0C8B-B6D5-FD41-A5F1-708F8D76578E}"/>
              </a:ext>
            </a:extLst>
          </p:cNvPr>
          <p:cNvSpPr/>
          <p:nvPr/>
        </p:nvSpPr>
        <p:spPr>
          <a:xfrm>
            <a:off x="8979331" y="4728827"/>
            <a:ext cx="461913" cy="817234"/>
          </a:xfrm>
          <a:prstGeom prst="upArrow">
            <a:avLst/>
          </a:prstGeom>
          <a:solidFill>
            <a:srgbClr val="D6D7FF"/>
          </a:solidFill>
          <a:ln w="12700" cap="flat" cmpd="sng" algn="ctr">
            <a:solidFill>
              <a:srgbClr val="000000"/>
            </a:solidFill>
            <a:prstDash val="solid"/>
          </a:ln>
          <a:effectLst/>
        </p:spPr>
        <p:txBody>
          <a:bodyPr rtlCol="0" anchor="ctr"/>
          <a:lstStyle/>
          <a:p>
            <a:pPr marL="0" marR="0" lvl="0" indent="0" algn="ctr" defTabSz="47878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latin typeface="Gill Sans MT" panose="020B0502020104020203"/>
              <a:ea typeface="+mn-ea"/>
              <a:cs typeface="+mn-cs"/>
            </a:endParaRPr>
          </a:p>
        </p:txBody>
      </p:sp>
      <p:sp>
        <p:nvSpPr>
          <p:cNvPr id="435" name="テキスト ボックス 434">
            <a:extLst>
              <a:ext uri="{FF2B5EF4-FFF2-40B4-BE49-F238E27FC236}">
                <a16:creationId xmlns:a16="http://schemas.microsoft.com/office/drawing/2014/main" id="{6C932764-A213-1A45-B495-1A4057FE8297}"/>
              </a:ext>
            </a:extLst>
          </p:cNvPr>
          <p:cNvSpPr txBox="1"/>
          <p:nvPr/>
        </p:nvSpPr>
        <p:spPr>
          <a:xfrm>
            <a:off x="8505329" y="5568986"/>
            <a:ext cx="1400671" cy="553998"/>
          </a:xfrm>
          <a:prstGeom prst="rect">
            <a:avLst/>
          </a:prstGeom>
          <a:solidFill>
            <a:srgbClr val="FFFFFF"/>
          </a:solidFill>
          <a:ln w="12700">
            <a:solidFill>
              <a:srgbClr val="FFC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altLang="ja-JP" sz="1000" kern="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Irradiated specimens from overseas accelerator facilities</a:t>
            </a:r>
            <a:endPar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6" name="屈折矢印 435">
            <a:extLst>
              <a:ext uri="{FF2B5EF4-FFF2-40B4-BE49-F238E27FC236}">
                <a16:creationId xmlns:a16="http://schemas.microsoft.com/office/drawing/2014/main" id="{6A4698A6-F695-294E-A862-79CDF65DAB48}"/>
              </a:ext>
            </a:extLst>
          </p:cNvPr>
          <p:cNvSpPr/>
          <p:nvPr/>
        </p:nvSpPr>
        <p:spPr>
          <a:xfrm>
            <a:off x="3417267" y="4740943"/>
            <a:ext cx="5160936" cy="1429623"/>
          </a:xfrm>
          <a:prstGeom prst="bentUpArrow">
            <a:avLst>
              <a:gd name="adj1" fmla="val 13790"/>
              <a:gd name="adj2" fmla="val 15439"/>
              <a:gd name="adj3" fmla="val 16428"/>
            </a:avLst>
          </a:prstGeom>
          <a:solidFill>
            <a:srgbClr val="F6CAF0"/>
          </a:solidFill>
          <a:ln w="12700" cap="flat" cmpd="sng" algn="ctr">
            <a:solidFill>
              <a:srgbClr val="000000"/>
            </a:solidFill>
            <a:prstDash val="solid"/>
          </a:ln>
          <a:effectLst/>
        </p:spPr>
        <p:txBody>
          <a:bodyPr rtlCol="0" anchor="ctr"/>
          <a:lstStyle/>
          <a:p>
            <a:pPr marL="0" marR="0" lvl="0" indent="0" algn="ctr" defTabSz="47878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latin typeface="Gill Sans MT" panose="020B0502020104020203"/>
              <a:ea typeface="+mn-ea"/>
              <a:cs typeface="+mn-cs"/>
            </a:endParaRPr>
          </a:p>
        </p:txBody>
      </p:sp>
      <p:sp>
        <p:nvSpPr>
          <p:cNvPr id="437" name="テキスト ボックス 436">
            <a:extLst>
              <a:ext uri="{FF2B5EF4-FFF2-40B4-BE49-F238E27FC236}">
                <a16:creationId xmlns:a16="http://schemas.microsoft.com/office/drawing/2014/main" id="{9EBEEC90-71BC-AF4E-8F4C-77C354B387C0}"/>
              </a:ext>
            </a:extLst>
          </p:cNvPr>
          <p:cNvSpPr txBox="1"/>
          <p:nvPr/>
        </p:nvSpPr>
        <p:spPr>
          <a:xfrm>
            <a:off x="4542591" y="6211809"/>
            <a:ext cx="3544925" cy="307777"/>
          </a:xfrm>
          <a:prstGeom prst="rect">
            <a:avLst/>
          </a:prstGeom>
          <a:noFill/>
          <a:ln>
            <a:solidFill>
              <a:srgbClr val="FFC000"/>
            </a:solidFill>
          </a:ln>
        </p:spPr>
        <p:txBody>
          <a:bodyPr wrap="square" rtlCol="0">
            <a:spAutoFit/>
          </a:bodyPr>
          <a:lstStyle/>
          <a:p>
            <a:pPr fontAlgn="auto">
              <a:spcBef>
                <a:spcPts val="0"/>
              </a:spcBef>
              <a:spcAft>
                <a:spcPts val="0"/>
              </a:spcAft>
            </a:pPr>
            <a:r>
              <a:rPr lang="en" altLang="ja-JP" sz="14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Specimens/RI target (via underground pit)</a:t>
            </a:r>
            <a:endParaRPr lang="ja-JP" altLang="en-US" sz="14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8" name="屈折矢印 437">
            <a:extLst>
              <a:ext uri="{FF2B5EF4-FFF2-40B4-BE49-F238E27FC236}">
                <a16:creationId xmlns:a16="http://schemas.microsoft.com/office/drawing/2014/main" id="{1EB6FC77-376F-9245-B0F8-10FC9FAF9A9C}"/>
              </a:ext>
            </a:extLst>
          </p:cNvPr>
          <p:cNvSpPr/>
          <p:nvPr/>
        </p:nvSpPr>
        <p:spPr>
          <a:xfrm rot="5400000">
            <a:off x="-446683" y="2077719"/>
            <a:ext cx="1916475" cy="460606"/>
          </a:xfrm>
          <a:prstGeom prst="bentUpArrow">
            <a:avLst>
              <a:gd name="adj1" fmla="val 28117"/>
              <a:gd name="adj2" fmla="val 31812"/>
              <a:gd name="adj3" fmla="val 30754"/>
            </a:avLst>
          </a:prstGeom>
          <a:solidFill>
            <a:srgbClr val="F6CAF0"/>
          </a:solidFill>
          <a:ln w="12700" cap="flat" cmpd="sng" algn="ctr">
            <a:solidFill>
              <a:srgbClr val="000000"/>
            </a:solidFill>
            <a:prstDash val="solid"/>
          </a:ln>
          <a:effectLst/>
        </p:spPr>
        <p:txBody>
          <a:bodyPr rtlCol="0" anchor="ctr"/>
          <a:lstStyle/>
          <a:p>
            <a:pPr marL="0" marR="0" lvl="0" indent="0" algn="ctr" defTabSz="47878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latin typeface="Gill Sans MT" panose="020B0502020104020203"/>
              <a:ea typeface="+mn-ea"/>
              <a:cs typeface="+mn-cs"/>
            </a:endParaRPr>
          </a:p>
        </p:txBody>
      </p:sp>
      <p:sp>
        <p:nvSpPr>
          <p:cNvPr id="439" name="テキスト ボックス 438">
            <a:extLst>
              <a:ext uri="{FF2B5EF4-FFF2-40B4-BE49-F238E27FC236}">
                <a16:creationId xmlns:a16="http://schemas.microsoft.com/office/drawing/2014/main" id="{48BEF414-96DC-B74C-B600-0F6E45828D88}"/>
              </a:ext>
            </a:extLst>
          </p:cNvPr>
          <p:cNvSpPr txBox="1"/>
          <p:nvPr/>
        </p:nvSpPr>
        <p:spPr>
          <a:xfrm>
            <a:off x="61917" y="639417"/>
            <a:ext cx="2118879" cy="646331"/>
          </a:xfrm>
          <a:prstGeom prst="rect">
            <a:avLst/>
          </a:prstGeom>
          <a:solidFill>
            <a:srgbClr val="FFFFFF"/>
          </a:solidFill>
          <a:ln w="12700">
            <a:solidFill>
              <a:srgbClr val="FFC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kern="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From other J-PARC facilities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kern="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Irradiated targets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kern="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irradiated coupons</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 name="屈折矢印 439">
            <a:extLst>
              <a:ext uri="{FF2B5EF4-FFF2-40B4-BE49-F238E27FC236}">
                <a16:creationId xmlns:a16="http://schemas.microsoft.com/office/drawing/2014/main" id="{51BFEF6F-35DC-6042-A196-FF181911BB9B}"/>
              </a:ext>
            </a:extLst>
          </p:cNvPr>
          <p:cNvSpPr/>
          <p:nvPr/>
        </p:nvSpPr>
        <p:spPr>
          <a:xfrm rot="10800000">
            <a:off x="152452" y="3397387"/>
            <a:ext cx="571009" cy="1966533"/>
          </a:xfrm>
          <a:prstGeom prst="bentUpArrow">
            <a:avLst>
              <a:gd name="adj1" fmla="val 23164"/>
              <a:gd name="adj2" fmla="val 31812"/>
              <a:gd name="adj3" fmla="val 30754"/>
            </a:avLst>
          </a:prstGeom>
          <a:solidFill>
            <a:srgbClr val="D6D7FF"/>
          </a:solidFill>
          <a:ln w="12700" cap="flat" cmpd="sng" algn="ctr">
            <a:solidFill>
              <a:srgbClr val="000000"/>
            </a:solidFill>
            <a:prstDash val="solid"/>
          </a:ln>
          <a:effectLst/>
        </p:spPr>
        <p:txBody>
          <a:bodyPr rtlCol="0" anchor="ctr"/>
          <a:lstStyle/>
          <a:p>
            <a:pPr marL="0" marR="0" lvl="0" indent="0" algn="ctr" defTabSz="478788"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latin typeface="Gill Sans MT" panose="020B0502020104020203"/>
              <a:ea typeface="+mn-ea"/>
              <a:cs typeface="+mn-cs"/>
            </a:endParaRPr>
          </a:p>
        </p:txBody>
      </p:sp>
      <p:sp>
        <p:nvSpPr>
          <p:cNvPr id="441" name="テキスト ボックス 440">
            <a:extLst>
              <a:ext uri="{FF2B5EF4-FFF2-40B4-BE49-F238E27FC236}">
                <a16:creationId xmlns:a16="http://schemas.microsoft.com/office/drawing/2014/main" id="{FFA11D70-8B4B-B345-A4BC-CF0CCC9CC0D7}"/>
              </a:ext>
            </a:extLst>
          </p:cNvPr>
          <p:cNvSpPr txBox="1"/>
          <p:nvPr/>
        </p:nvSpPr>
        <p:spPr>
          <a:xfrm>
            <a:off x="59991" y="5461362"/>
            <a:ext cx="954278" cy="461665"/>
          </a:xfrm>
          <a:prstGeom prst="rect">
            <a:avLst/>
          </a:prstGeom>
          <a:solidFill>
            <a:srgbClr val="FFFFFF"/>
          </a:solidFill>
          <a:ln w="12700">
            <a:solidFill>
              <a:srgbClr val="FFC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altLang="ja-JP" sz="1200" kern="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Other PIE facilities</a:t>
            </a:r>
            <a:endParaRPr kumimoji="0" lang="en-US" altLang="ja-JP"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スライド番号プレースホルダー 5"/>
          <p:cNvSpPr>
            <a:spLocks noGrp="1"/>
          </p:cNvSpPr>
          <p:nvPr>
            <p:ph type="sldNum" sz="quarter" idx="12"/>
          </p:nvPr>
        </p:nvSpPr>
        <p:spPr>
          <a:xfrm>
            <a:off x="8997950" y="6607829"/>
            <a:ext cx="908050" cy="228600"/>
          </a:xfrm>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E1033D7D-DF63-794C-A84D-25BAFC28F424}" type="slidenum">
              <a:rPr lang="en-US" altLang="ja-JP" sz="1200" smtClean="0"/>
              <a:pPr/>
              <a:t>6</a:t>
            </a:fld>
            <a:endParaRPr lang="en-US" altLang="ja-JP" sz="1200" dirty="0"/>
          </a:p>
        </p:txBody>
      </p:sp>
      <p:sp>
        <p:nvSpPr>
          <p:cNvPr id="21508" name="Rectangle 2"/>
          <p:cNvSpPr>
            <a:spLocks noGrp="1" noChangeArrowheads="1"/>
          </p:cNvSpPr>
          <p:nvPr>
            <p:ph type="ctrTitle"/>
          </p:nvPr>
        </p:nvSpPr>
        <p:spPr>
          <a:xfrm>
            <a:off x="1068646" y="16012"/>
            <a:ext cx="7638308" cy="708511"/>
          </a:xfrm>
        </p:spPr>
        <p:txBody>
          <a:bodyPr/>
          <a:lstStyle/>
          <a:p>
            <a:r>
              <a:rPr lang="en-US" altLang="ja-JP" sz="2800" b="1" dirty="0">
                <a:ea typeface="MS PGothic" panose="020B0600070205080204" pitchFamily="34" charset="-128"/>
                <a:cs typeface="Arial" panose="020B0604020202020204" pitchFamily="34" charset="0"/>
              </a:rPr>
              <a:t>2. </a:t>
            </a:r>
            <a:r>
              <a:rPr lang="en" altLang="ja-JP" sz="2800" b="1" dirty="0">
                <a:ea typeface="MS PGothic" panose="020B0600070205080204" pitchFamily="34" charset="-128"/>
                <a:cs typeface="Arial" panose="020B0604020202020204" pitchFamily="34" charset="0"/>
              </a:rPr>
              <a:t>Test items and required instruments</a:t>
            </a:r>
            <a:br>
              <a:rPr lang="en" altLang="ja-JP" sz="2800" b="1" dirty="0">
                <a:ea typeface="MS PGothic" panose="020B0600070205080204" pitchFamily="34" charset="-128"/>
                <a:cs typeface="Arial" panose="020B0604020202020204" pitchFamily="34" charset="0"/>
              </a:rPr>
            </a:br>
            <a:r>
              <a:rPr lang="en" altLang="ja-JP" sz="2000" b="1" dirty="0">
                <a:ea typeface="MS PGothic" panose="020B0600070205080204" pitchFamily="34" charset="-128"/>
                <a:cs typeface="Arial" panose="020B0604020202020204" pitchFamily="34" charset="0"/>
              </a:rPr>
              <a:t>- Test items -</a:t>
            </a:r>
            <a:endParaRPr lang="en-US" altLang="ja-JP" sz="2000" b="1" dirty="0">
              <a:solidFill>
                <a:schemeClr val="tx1"/>
              </a:solidFill>
              <a:ea typeface="MS PGothic" panose="020B0600070205080204" pitchFamily="34" charset="-128"/>
              <a:cs typeface="ＭＳ Ｐゴシック" charset="0"/>
            </a:endParaRPr>
          </a:p>
        </p:txBody>
      </p:sp>
      <p:sp>
        <p:nvSpPr>
          <p:cNvPr id="2" name="日付プレースホルダー 1"/>
          <p:cNvSpPr>
            <a:spLocks noGrp="1"/>
          </p:cNvSpPr>
          <p:nvPr>
            <p:ph type="dt" sz="half" idx="10"/>
          </p:nvPr>
        </p:nvSpPr>
        <p:spPr/>
        <p:txBody>
          <a:bodyPr/>
          <a:lstStyle/>
          <a:p>
            <a:pPr>
              <a:defRPr/>
            </a:pPr>
            <a:r>
              <a:rPr lang="en-US" altLang="ja-JP"/>
              <a:t>2024/11/1</a:t>
            </a:r>
            <a:endParaRPr lang="en-US" altLang="ja-JP" dirty="0"/>
          </a:p>
        </p:txBody>
      </p:sp>
      <p:sp>
        <p:nvSpPr>
          <p:cNvPr id="3" name="フッター プレースホルダー 2"/>
          <p:cNvSpPr>
            <a:spLocks noGrp="1"/>
          </p:cNvSpPr>
          <p:nvPr>
            <p:ph type="ftr" sz="quarter" idx="11"/>
          </p:nvPr>
        </p:nvSpPr>
        <p:spPr/>
        <p:txBody>
          <a:bodyPr/>
          <a:lstStyle/>
          <a:p>
            <a:pPr>
              <a:defRPr/>
            </a:pPr>
            <a:r>
              <a:rPr lang="en" altLang="ja-JP"/>
              <a:t>IWSMT-16 / Abingdon, UK </a:t>
            </a:r>
            <a:endParaRPr lang="en-US" altLang="ja-JP" dirty="0"/>
          </a:p>
        </p:txBody>
      </p:sp>
      <p:pic>
        <p:nvPicPr>
          <p:cNvPr id="19" name="図 18" descr="official_logo_lr.png">
            <a:extLst>
              <a:ext uri="{FF2B5EF4-FFF2-40B4-BE49-F238E27FC236}">
                <a16:creationId xmlns:a16="http://schemas.microsoft.com/office/drawing/2014/main" id="{4B7CA2AB-E998-FF41-BF14-71B2A4AC4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67" y="64068"/>
            <a:ext cx="988984" cy="505109"/>
          </a:xfrm>
          <a:prstGeom prst="rect">
            <a:avLst/>
          </a:prstGeom>
        </p:spPr>
      </p:pic>
      <p:grpSp>
        <p:nvGrpSpPr>
          <p:cNvPr id="20" name="図形グループ 16">
            <a:extLst>
              <a:ext uri="{FF2B5EF4-FFF2-40B4-BE49-F238E27FC236}">
                <a16:creationId xmlns:a16="http://schemas.microsoft.com/office/drawing/2014/main" id="{E9BE9D49-28F7-454E-8687-F0FAB1AFD92A}"/>
              </a:ext>
            </a:extLst>
          </p:cNvPr>
          <p:cNvGrpSpPr/>
          <p:nvPr/>
        </p:nvGrpSpPr>
        <p:grpSpPr>
          <a:xfrm>
            <a:off x="8643422" y="64068"/>
            <a:ext cx="1111124" cy="419760"/>
            <a:chOff x="2005013" y="2300460"/>
            <a:chExt cx="4464098" cy="1651000"/>
          </a:xfrm>
        </p:grpSpPr>
        <p:pic>
          <p:nvPicPr>
            <p:cNvPr id="21" name="図 20" descr="マークカラー透過.png">
              <a:extLst>
                <a:ext uri="{FF2B5EF4-FFF2-40B4-BE49-F238E27FC236}">
                  <a16:creationId xmlns:a16="http://schemas.microsoft.com/office/drawing/2014/main" id="{1BF3DBF8-3C38-A343-9E31-ECA7D3553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2" name="図 21" descr="ロゴＢ緑.gif">
              <a:extLst>
                <a:ext uri="{FF2B5EF4-FFF2-40B4-BE49-F238E27FC236}">
                  <a16:creationId xmlns:a16="http://schemas.microsoft.com/office/drawing/2014/main" id="{29F3C02A-2044-0449-B14A-1EDFC05965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sp>
        <p:nvSpPr>
          <p:cNvPr id="11" name="テキスト ボックス 10">
            <a:extLst>
              <a:ext uri="{FF2B5EF4-FFF2-40B4-BE49-F238E27FC236}">
                <a16:creationId xmlns:a16="http://schemas.microsoft.com/office/drawing/2014/main" id="{7FBD69C1-685F-FE4F-849C-BF5321A205B7}"/>
              </a:ext>
            </a:extLst>
          </p:cNvPr>
          <p:cNvSpPr txBox="1"/>
          <p:nvPr/>
        </p:nvSpPr>
        <p:spPr>
          <a:xfrm>
            <a:off x="1787425" y="1027864"/>
            <a:ext cx="3697284" cy="5613524"/>
          </a:xfrm>
          <a:prstGeom prst="rect">
            <a:avLst/>
          </a:prstGeom>
        </p:spPr>
        <p:style>
          <a:lnRef idx="2">
            <a:schemeClr val="accent3"/>
          </a:lnRef>
          <a:fillRef idx="1">
            <a:schemeClr val="lt1"/>
          </a:fillRef>
          <a:effectRef idx="0">
            <a:schemeClr val="accent3"/>
          </a:effectRef>
          <a:fontRef idx="minor">
            <a:schemeClr val="dk1"/>
          </a:fontRef>
        </p:style>
        <p:txBody>
          <a:bodyPr wrap="square" lIns="90000" rtlCol="0">
            <a:spAutoFit/>
          </a:bodyPr>
          <a:lstStyle/>
          <a:p>
            <a:pPr>
              <a:lnSpc>
                <a:spcPts val="1780"/>
              </a:lnSpc>
            </a:pPr>
            <a:r>
              <a:rPr lang="en-US" altLang="ja-JP" sz="1400" b="1" dirty="0">
                <a:solidFill>
                  <a:srgbClr val="FF0000"/>
                </a:solidFill>
                <a:latin typeface="+mn-lt"/>
                <a:ea typeface="MS PGothic" panose="020B0600070205080204" pitchFamily="34" charset="-128"/>
              </a:rPr>
              <a:t>1. </a:t>
            </a:r>
            <a:r>
              <a:rPr lang="en" altLang="ja-JP" sz="1400" b="1" dirty="0">
                <a:solidFill>
                  <a:srgbClr val="FF0000"/>
                </a:solidFill>
                <a:latin typeface="+mn-lt"/>
                <a:ea typeface="MS PGothic" panose="020B0600070205080204" pitchFamily="34" charset="-128"/>
              </a:rPr>
              <a:t>Specimen preparing </a:t>
            </a:r>
            <a:endParaRPr lang="ja-JP" altLang="ja-JP" sz="1400" b="1">
              <a:solidFill>
                <a:srgbClr val="FF0000"/>
              </a:solidFill>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1.1 </a:t>
            </a:r>
            <a:r>
              <a:rPr lang="en" altLang="ja-JP" sz="1400" dirty="0">
                <a:latin typeface="+mn-lt"/>
                <a:ea typeface="MS PGothic" panose="020B0600070205080204" pitchFamily="34" charset="-128"/>
              </a:rPr>
              <a:t>Cutting machine </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1.2 </a:t>
            </a:r>
            <a:r>
              <a:rPr lang="en" altLang="ja-JP" sz="1400" dirty="0">
                <a:ea typeface="MS PGothic" panose="020B0600070205080204" pitchFamily="34" charset="-128"/>
              </a:rPr>
              <a:t>Milling machine</a:t>
            </a:r>
            <a:endParaRPr lang="en-US" altLang="ja-JP" sz="1400" dirty="0">
              <a:latin typeface="+mn-lt"/>
              <a:ea typeface="MS PGothic" panose="020B0600070205080204" pitchFamily="34" charset="-128"/>
            </a:endParaRPr>
          </a:p>
          <a:p>
            <a:pPr>
              <a:lnSpc>
                <a:spcPts val="1780"/>
              </a:lnSpc>
            </a:pPr>
            <a:r>
              <a:rPr lang="en-US" altLang="ja-JP" sz="1400" cap="small" dirty="0">
                <a:latin typeface="+mn-lt"/>
                <a:ea typeface="MS PGothic" panose="020B0600070205080204" pitchFamily="34" charset="-128"/>
              </a:rPr>
              <a:t>   1.3</a:t>
            </a:r>
            <a:r>
              <a:rPr lang="en-US" altLang="ja-JP" sz="1400" cap="small" dirty="0">
                <a:ea typeface="MS PGothic" panose="020B0600070205080204" pitchFamily="34" charset="-128"/>
              </a:rPr>
              <a:t> </a:t>
            </a:r>
            <a:r>
              <a:rPr lang="en" altLang="ja-JP" sz="1400" dirty="0">
                <a:ea typeface="MS PGothic" panose="020B0600070205080204" pitchFamily="34" charset="-128"/>
              </a:rPr>
              <a:t>Notching machine</a:t>
            </a:r>
            <a:endParaRPr lang="ja-JP" altLang="ja-JP" sz="1400">
              <a:latin typeface="+mn-lt"/>
              <a:ea typeface="MS PGothic" panose="020B0600070205080204" pitchFamily="34" charset="-128"/>
            </a:endParaRPr>
          </a:p>
          <a:p>
            <a:pPr>
              <a:lnSpc>
                <a:spcPts val="1780"/>
              </a:lnSpc>
            </a:pPr>
            <a:r>
              <a:rPr lang="en-US" altLang="ja-JP" sz="1400" cap="small" dirty="0">
                <a:latin typeface="+mn-lt"/>
                <a:ea typeface="MS PGothic" panose="020B0600070205080204" pitchFamily="34" charset="-128"/>
              </a:rPr>
              <a:t>   1.4 </a:t>
            </a:r>
            <a:r>
              <a:rPr lang="en" altLang="ja-JP" sz="1400" dirty="0">
                <a:ea typeface="MS PGothic" panose="020B0600070205080204" pitchFamily="34" charset="-128"/>
              </a:rPr>
              <a:t>Grinding machine</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1.5 </a:t>
            </a:r>
            <a:r>
              <a:rPr lang="en" altLang="ja-JP" sz="1400" dirty="0">
                <a:ea typeface="MS PGothic" panose="020B0600070205080204" pitchFamily="34" charset="-128"/>
              </a:rPr>
              <a:t>Dimensional measuring instruments</a:t>
            </a:r>
            <a:endParaRPr lang="en-US" altLang="ja-JP" sz="1400" dirty="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1.6 Silicon oil bath </a:t>
            </a:r>
            <a:endParaRPr lang="ja-JP" altLang="ja-JP" sz="1400">
              <a:latin typeface="+mn-lt"/>
              <a:ea typeface="MS PGothic" panose="020B0600070205080204" pitchFamily="34" charset="-128"/>
            </a:endParaRPr>
          </a:p>
          <a:p>
            <a:pPr>
              <a:lnSpc>
                <a:spcPts val="1780"/>
              </a:lnSpc>
            </a:pPr>
            <a:r>
              <a:rPr lang="en-US" altLang="ja-JP" sz="1400" b="1" dirty="0">
                <a:solidFill>
                  <a:srgbClr val="FF0000"/>
                </a:solidFill>
                <a:ea typeface="MS PGothic" panose="020B0600070205080204" pitchFamily="34" charset="-128"/>
              </a:rPr>
              <a:t>2</a:t>
            </a:r>
            <a:r>
              <a:rPr lang="en-US" altLang="ja-JP" sz="1400" b="1" dirty="0">
                <a:solidFill>
                  <a:srgbClr val="FF0000"/>
                </a:solidFill>
                <a:latin typeface="+mn-lt"/>
                <a:ea typeface="MS PGothic" panose="020B0600070205080204" pitchFamily="34" charset="-128"/>
              </a:rPr>
              <a:t>. </a:t>
            </a:r>
            <a:r>
              <a:rPr lang="en" altLang="ja-JP" sz="1400" b="1" dirty="0">
                <a:solidFill>
                  <a:srgbClr val="FF0000"/>
                </a:solidFill>
                <a:latin typeface="+mn-lt"/>
                <a:ea typeface="MS PGothic" panose="020B0600070205080204" pitchFamily="34" charset="-128"/>
              </a:rPr>
              <a:t>Mechanical properties testing</a:t>
            </a:r>
            <a:endParaRPr lang="ja-JP" altLang="ja-JP" sz="1400" b="1">
              <a:solidFill>
                <a:srgbClr val="FF0000"/>
              </a:solidFill>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2.1 </a:t>
            </a:r>
            <a:r>
              <a:rPr lang="en" altLang="ja-JP" sz="1400" dirty="0">
                <a:ea typeface="MS PGothic" panose="020B0600070205080204" pitchFamily="34" charset="-128"/>
              </a:rPr>
              <a:t>Tensile and compression test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2.2 Fatigue test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2.3 </a:t>
            </a:r>
            <a:r>
              <a:rPr lang="en-US" altLang="ja-JP" sz="1400" dirty="0">
                <a:solidFill>
                  <a:srgbClr val="000000"/>
                </a:solidFill>
                <a:latin typeface="+mn-lt"/>
                <a:cs typeface="Times New Roman" panose="02020603050405020304" pitchFamily="18" charset="0"/>
              </a:rPr>
              <a:t>Creep test</a:t>
            </a:r>
          </a:p>
          <a:p>
            <a:pPr>
              <a:lnSpc>
                <a:spcPts val="1780"/>
              </a:lnSpc>
            </a:pPr>
            <a:r>
              <a:rPr lang="en-US" altLang="ja-JP" sz="1400" dirty="0">
                <a:latin typeface="+mn-lt"/>
                <a:ea typeface="MS PGothic" panose="020B0600070205080204" pitchFamily="34" charset="-128"/>
              </a:rPr>
              <a:t>   2.4 </a:t>
            </a:r>
            <a:r>
              <a:rPr lang="en" altLang="ja-JP" sz="1400" dirty="0">
                <a:ea typeface="MS PGothic" panose="020B0600070205080204" pitchFamily="34" charset="-128"/>
              </a:rPr>
              <a:t>Charpy impact test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2.5 SP (small punch) </a:t>
            </a:r>
            <a:r>
              <a:rPr lang="en" altLang="ja-JP" sz="1400" dirty="0">
                <a:ea typeface="MS PGothic" panose="020B0600070205080204" pitchFamily="34" charset="-128"/>
              </a:rPr>
              <a:t>test</a:t>
            </a:r>
            <a:endParaRPr lang="en-US" altLang="ja-JP" sz="1400" dirty="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2.6 </a:t>
            </a:r>
            <a:r>
              <a:rPr lang="en" altLang="ja-JP" sz="1400" dirty="0">
                <a:ea typeface="MS PGothic" panose="020B0600070205080204" pitchFamily="34" charset="-128"/>
              </a:rPr>
              <a:t>Hardness test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2.7 </a:t>
            </a:r>
            <a:r>
              <a:rPr lang="en" altLang="ja-JP" sz="1400" dirty="0">
                <a:ea typeface="MS PGothic" panose="020B0600070205080204" pitchFamily="34" charset="-128"/>
              </a:rPr>
              <a:t>Nano-indentation</a:t>
            </a:r>
            <a:endParaRPr lang="ja-JP" altLang="ja-JP" sz="1400">
              <a:latin typeface="+mn-lt"/>
              <a:ea typeface="MS PGothic" panose="020B0600070205080204" pitchFamily="34" charset="-128"/>
            </a:endParaRPr>
          </a:p>
          <a:p>
            <a:pPr>
              <a:lnSpc>
                <a:spcPts val="1780"/>
              </a:lnSpc>
            </a:pPr>
            <a:r>
              <a:rPr lang="en-US" altLang="ja-JP" sz="1400" b="1" cap="small" dirty="0">
                <a:solidFill>
                  <a:srgbClr val="FF0000"/>
                </a:solidFill>
                <a:latin typeface="+mn-lt"/>
                <a:ea typeface="MS PGothic" panose="020B0600070205080204" pitchFamily="34" charset="-128"/>
              </a:rPr>
              <a:t>3. </a:t>
            </a:r>
            <a:r>
              <a:rPr lang="en-US" altLang="ja-JP" sz="1400" b="1" dirty="0">
                <a:solidFill>
                  <a:srgbClr val="FF0000"/>
                </a:solidFill>
                <a:latin typeface="+mn-lt"/>
                <a:cs typeface="ＭＳ Ｐゴシック" panose="020B0600070205080204" pitchFamily="34" charset="-128"/>
              </a:rPr>
              <a:t>Surface observation</a:t>
            </a:r>
            <a:r>
              <a:rPr lang="ja-JP" altLang="ja-JP" sz="1400">
                <a:solidFill>
                  <a:srgbClr val="FF0000"/>
                </a:solidFill>
                <a:latin typeface="+mn-lt"/>
              </a:rPr>
              <a:t> </a:t>
            </a:r>
            <a:endParaRPr lang="ja-JP" altLang="ja-JP" sz="1400">
              <a:solidFill>
                <a:srgbClr val="FF0000"/>
              </a:solidFill>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3.1 </a:t>
            </a:r>
            <a:r>
              <a:rPr lang="en" altLang="ja-JP" sz="1400" dirty="0">
                <a:latin typeface="+mn-lt"/>
                <a:ea typeface="MS PGothic" panose="020B0600070205080204" pitchFamily="34" charset="-128"/>
              </a:rPr>
              <a:t>Cutting machine</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3.2 </a:t>
            </a:r>
            <a:r>
              <a:rPr lang="en" altLang="ja-JP" sz="1400" dirty="0">
                <a:ea typeface="MS PGothic" panose="020B0600070205080204" pitchFamily="34" charset="-128"/>
              </a:rPr>
              <a:t>Resin-filling equipment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3.3 </a:t>
            </a:r>
            <a:r>
              <a:rPr lang="en" altLang="ja-JP" sz="1400" dirty="0">
                <a:ea typeface="MS PGothic" panose="020B0600070205080204" pitchFamily="34" charset="-128"/>
              </a:rPr>
              <a:t>Grinding machine</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3.4 </a:t>
            </a:r>
            <a:r>
              <a:rPr lang="en" altLang="ja-JP" sz="1400" dirty="0">
                <a:ea typeface="MS PGothic" panose="020B0600070205080204" pitchFamily="34" charset="-128"/>
              </a:rPr>
              <a:t>Optical microscope</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3.5 </a:t>
            </a:r>
            <a:r>
              <a:rPr lang="en" altLang="ja-JP" sz="1400" dirty="0">
                <a:ea typeface="MS PGothic" panose="020B0600070205080204" pitchFamily="34" charset="-128"/>
              </a:rPr>
              <a:t>Metallurgical microscope</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3.6 </a:t>
            </a:r>
            <a:r>
              <a:rPr lang="en" altLang="ja-JP" sz="1400" dirty="0">
                <a:ea typeface="MS PGothic" panose="020B0600070205080204" pitchFamily="34" charset="-128"/>
              </a:rPr>
              <a:t>Scanning electron microscope </a:t>
            </a:r>
            <a:r>
              <a:rPr lang="ja-JP" altLang="ja-JP" sz="1400">
                <a:latin typeface="+mn-lt"/>
                <a:ea typeface="MS PGothic" panose="020B0600070205080204" pitchFamily="34" charset="-128"/>
              </a:rPr>
              <a:t>（</a:t>
            </a:r>
            <a:r>
              <a:rPr lang="en-US" altLang="ja-JP" sz="1400" dirty="0">
                <a:latin typeface="+mn-lt"/>
                <a:ea typeface="MS PGothic" panose="020B0600070205080204" pitchFamily="34" charset="-128"/>
              </a:rPr>
              <a:t>SEM</a:t>
            </a:r>
            <a:r>
              <a:rPr lang="ja-JP" altLang="ja-JP" sz="1400">
                <a:latin typeface="+mn-lt"/>
                <a:ea typeface="MS PGothic" panose="020B0600070205080204" pitchFamily="34" charset="-128"/>
              </a:rPr>
              <a:t>）</a:t>
            </a:r>
            <a:endParaRPr lang="en-US" altLang="ja-JP" sz="1400" dirty="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3.7 </a:t>
            </a:r>
            <a:r>
              <a:rPr lang="en" altLang="ja-JP" sz="1400" dirty="0">
                <a:ea typeface="MS PGothic" panose="020B0600070205080204" pitchFamily="34" charset="-128"/>
              </a:rPr>
              <a:t>Field emission scanning electron</a:t>
            </a:r>
          </a:p>
          <a:p>
            <a:pPr>
              <a:lnSpc>
                <a:spcPts val="1780"/>
              </a:lnSpc>
            </a:pPr>
            <a:r>
              <a:rPr lang="en" altLang="ja-JP" sz="1400" dirty="0">
                <a:ea typeface="MS PGothic" panose="020B0600070205080204" pitchFamily="34" charset="-128"/>
              </a:rPr>
              <a:t>         microscope </a:t>
            </a:r>
            <a:r>
              <a:rPr lang="ja-JP" altLang="ja-JP" sz="1400">
                <a:latin typeface="+mn-lt"/>
                <a:ea typeface="MS PGothic" panose="020B0600070205080204" pitchFamily="34" charset="-128"/>
              </a:rPr>
              <a:t>（</a:t>
            </a:r>
            <a:r>
              <a:rPr lang="en-US" altLang="ja-JP" sz="1400" dirty="0">
                <a:latin typeface="+mn-lt"/>
                <a:ea typeface="MS PGothic" panose="020B0600070205080204" pitchFamily="34" charset="-128"/>
              </a:rPr>
              <a:t>FE-SEM</a:t>
            </a:r>
            <a:r>
              <a:rPr lang="ja-JP" altLang="ja-JP" sz="1400">
                <a:latin typeface="+mn-lt"/>
                <a:ea typeface="MS PGothic" panose="020B0600070205080204" pitchFamily="34" charset="-128"/>
              </a:rPr>
              <a:t>）</a:t>
            </a:r>
            <a:endParaRPr lang="ja-JP" altLang="en-US" sz="1400">
              <a:latin typeface="+mn-lt"/>
              <a:ea typeface="MS PGothic" panose="020B0600070205080204" pitchFamily="34" charset="-128"/>
            </a:endParaRPr>
          </a:p>
        </p:txBody>
      </p:sp>
      <p:sp>
        <p:nvSpPr>
          <p:cNvPr id="12" name="テキスト ボックス 11">
            <a:extLst>
              <a:ext uri="{FF2B5EF4-FFF2-40B4-BE49-F238E27FC236}">
                <a16:creationId xmlns:a16="http://schemas.microsoft.com/office/drawing/2014/main" id="{870A4765-8673-A642-8F83-658B8D9078CC}"/>
              </a:ext>
            </a:extLst>
          </p:cNvPr>
          <p:cNvSpPr txBox="1"/>
          <p:nvPr/>
        </p:nvSpPr>
        <p:spPr>
          <a:xfrm>
            <a:off x="5205010" y="1027864"/>
            <a:ext cx="3385692" cy="3076291"/>
          </a:xfrm>
          <a:prstGeom prst="rect">
            <a:avLst/>
          </a:prstGeom>
          <a:noFill/>
        </p:spPr>
        <p:txBody>
          <a:bodyPr wrap="none" lIns="90000" rtlCol="0">
            <a:spAutoFit/>
          </a:bodyPr>
          <a:lstStyle/>
          <a:p>
            <a:pPr>
              <a:lnSpc>
                <a:spcPts val="1780"/>
              </a:lnSpc>
            </a:pPr>
            <a:r>
              <a:rPr lang="en-US" altLang="ja-JP" sz="1400" b="1" cap="small" dirty="0">
                <a:solidFill>
                  <a:srgbClr val="FF0000"/>
                </a:solidFill>
                <a:latin typeface="+mn-lt"/>
                <a:ea typeface="MS PGothic" panose="020B0600070205080204" pitchFamily="34" charset="-128"/>
              </a:rPr>
              <a:t>4. </a:t>
            </a:r>
            <a:r>
              <a:rPr lang="en-US" altLang="ja-JP" sz="1400" b="1" dirty="0">
                <a:solidFill>
                  <a:srgbClr val="FF0000"/>
                </a:solidFill>
                <a:latin typeface="+mn-lt"/>
                <a:cs typeface="ＭＳ Ｐゴシック" panose="020B0600070205080204" pitchFamily="34" charset="-128"/>
              </a:rPr>
              <a:t>Microstructure observation</a:t>
            </a:r>
            <a:r>
              <a:rPr lang="ja-JP" altLang="ja-JP" sz="1400">
                <a:latin typeface="+mn-lt"/>
              </a:rPr>
              <a:t> </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4.1 </a:t>
            </a:r>
            <a:r>
              <a:rPr lang="en" altLang="ja-JP" sz="1400" dirty="0">
                <a:latin typeface="+mn-lt"/>
                <a:ea typeface="MS PGothic" panose="020B0600070205080204" pitchFamily="34" charset="-128"/>
              </a:rPr>
              <a:t>Electrolytic polishing</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4.2 </a:t>
            </a:r>
            <a:r>
              <a:rPr lang="en" altLang="ja-JP" sz="1400" dirty="0">
                <a:latin typeface="+mn-lt"/>
                <a:ea typeface="MS PGothic" panose="020B0600070205080204" pitchFamily="34" charset="-128"/>
              </a:rPr>
              <a:t>Focused ion beam</a:t>
            </a:r>
            <a:r>
              <a:rPr lang="ja-JP" altLang="ja-JP" sz="1400">
                <a:latin typeface="+mn-lt"/>
                <a:ea typeface="MS PGothic" panose="020B0600070205080204" pitchFamily="34" charset="-128"/>
              </a:rPr>
              <a:t>（</a:t>
            </a:r>
            <a:r>
              <a:rPr lang="en-US" altLang="ja-JP" sz="1400" dirty="0">
                <a:latin typeface="+mn-lt"/>
                <a:ea typeface="MS PGothic" panose="020B0600070205080204" pitchFamily="34" charset="-128"/>
              </a:rPr>
              <a:t>FIB</a:t>
            </a:r>
            <a:r>
              <a:rPr lang="ja-JP" altLang="ja-JP" sz="1400">
                <a:latin typeface="+mn-lt"/>
                <a:ea typeface="MS PGothic" panose="020B0600070205080204" pitchFamily="34" charset="-128"/>
              </a:rPr>
              <a:t>）</a:t>
            </a:r>
          </a:p>
          <a:p>
            <a:pPr>
              <a:lnSpc>
                <a:spcPts val="1780"/>
              </a:lnSpc>
            </a:pPr>
            <a:r>
              <a:rPr lang="en-US" altLang="ja-JP" sz="1400" dirty="0">
                <a:latin typeface="+mn-lt"/>
                <a:ea typeface="MS PGothic" panose="020B0600070205080204" pitchFamily="34" charset="-128"/>
              </a:rPr>
              <a:t>   4.3 </a:t>
            </a:r>
            <a:r>
              <a:rPr lang="en" altLang="ja-JP" sz="1400" dirty="0">
                <a:latin typeface="+mn-lt"/>
                <a:ea typeface="MS PGothic" panose="020B0600070205080204" pitchFamily="34" charset="-128"/>
              </a:rPr>
              <a:t>Transmission electron microscope </a:t>
            </a:r>
          </a:p>
          <a:p>
            <a:pPr>
              <a:lnSpc>
                <a:spcPts val="1780"/>
              </a:lnSpc>
            </a:pPr>
            <a:r>
              <a:rPr lang="en-US" altLang="ja-JP" sz="1400" dirty="0">
                <a:latin typeface="+mn-lt"/>
                <a:ea typeface="MS PGothic" panose="020B0600070205080204" pitchFamily="34" charset="-128"/>
              </a:rPr>
              <a:t>        </a:t>
            </a:r>
            <a:r>
              <a:rPr lang="ja-JP" altLang="ja-JP" sz="1400">
                <a:latin typeface="+mn-lt"/>
                <a:ea typeface="MS PGothic" panose="020B0600070205080204" pitchFamily="34" charset="-128"/>
              </a:rPr>
              <a:t>（</a:t>
            </a:r>
            <a:r>
              <a:rPr lang="en-US" altLang="ja-JP" sz="1400" dirty="0">
                <a:latin typeface="+mn-lt"/>
                <a:ea typeface="MS PGothic" panose="020B0600070205080204" pitchFamily="34" charset="-128"/>
              </a:rPr>
              <a:t>TEM</a:t>
            </a:r>
            <a:r>
              <a:rPr lang="ja-JP" altLang="ja-JP" sz="1400">
                <a:latin typeface="+mn-lt"/>
                <a:ea typeface="MS PGothic" panose="020B0600070205080204" pitchFamily="34" charset="-128"/>
              </a:rPr>
              <a:t>）</a:t>
            </a:r>
          </a:p>
          <a:p>
            <a:pPr>
              <a:lnSpc>
                <a:spcPts val="1780"/>
              </a:lnSpc>
            </a:pPr>
            <a:r>
              <a:rPr lang="en-US" altLang="ja-JP" sz="1400" b="1" dirty="0">
                <a:solidFill>
                  <a:srgbClr val="FF0000"/>
                </a:solidFill>
                <a:latin typeface="+mn-lt"/>
                <a:ea typeface="MS PGothic" panose="020B0600070205080204" pitchFamily="34" charset="-128"/>
              </a:rPr>
              <a:t>5. </a:t>
            </a:r>
            <a:r>
              <a:rPr lang="en-US" altLang="ja-JP" sz="1400" b="1" dirty="0">
                <a:solidFill>
                  <a:srgbClr val="FF0000"/>
                </a:solidFill>
                <a:latin typeface="+mn-lt"/>
                <a:ea typeface="ＭＳ Ｐゴシック" panose="020B0600070205080204" pitchFamily="34" charset="-128"/>
                <a:cs typeface="ＭＳ Ｐゴシック" panose="020B0600070205080204" pitchFamily="34" charset="-128"/>
              </a:rPr>
              <a:t>Graphite</a:t>
            </a:r>
            <a:r>
              <a:rPr lang="ja-JP" altLang="ja-JP" sz="1400" b="1">
                <a:solidFill>
                  <a:srgbClr val="FF0000"/>
                </a:solidFill>
                <a:latin typeface="+mn-lt"/>
              </a:rPr>
              <a:t> </a:t>
            </a:r>
            <a:r>
              <a:rPr lang="en-US" altLang="ja-JP" sz="1400" b="1" dirty="0">
                <a:solidFill>
                  <a:srgbClr val="FF0000"/>
                </a:solidFill>
                <a:latin typeface="+mn-lt"/>
              </a:rPr>
              <a:t>testing</a:t>
            </a:r>
            <a:endParaRPr lang="ja-JP" altLang="ja-JP" sz="1400" b="1">
              <a:solidFill>
                <a:srgbClr val="FF0000"/>
              </a:solidFill>
              <a:latin typeface="+mn-lt"/>
              <a:ea typeface="MS PGothic" panose="020B0600070205080204" pitchFamily="34" charset="-128"/>
            </a:endParaRPr>
          </a:p>
          <a:p>
            <a:pPr>
              <a:lnSpc>
                <a:spcPts val="1780"/>
              </a:lnSpc>
            </a:pPr>
            <a:r>
              <a:rPr lang="en-US" altLang="ja-JP" sz="1400" cap="small" dirty="0">
                <a:latin typeface="+mn-lt"/>
                <a:ea typeface="MS PGothic" panose="020B0600070205080204" pitchFamily="34" charset="-128"/>
              </a:rPr>
              <a:t>   </a:t>
            </a:r>
            <a:r>
              <a:rPr lang="en-US" altLang="ja-JP" sz="1400" dirty="0">
                <a:latin typeface="+mn-lt"/>
                <a:ea typeface="MS PGothic" panose="020B0600070205080204" pitchFamily="34" charset="-128"/>
              </a:rPr>
              <a:t>5.1 </a:t>
            </a:r>
            <a:r>
              <a:rPr lang="en" altLang="ja-JP" sz="1400" dirty="0">
                <a:latin typeface="+mn-lt"/>
                <a:ea typeface="MS PGothic" panose="020B0600070205080204" pitchFamily="34" charset="-128"/>
              </a:rPr>
              <a:t>Density measurement</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5.2 </a:t>
            </a:r>
            <a:r>
              <a:rPr lang="en" altLang="ja-JP" sz="1400" dirty="0">
                <a:latin typeface="+mn-lt"/>
                <a:ea typeface="MS PGothic" panose="020B0600070205080204" pitchFamily="34" charset="-128"/>
              </a:rPr>
              <a:t>Thermal diffusivity measurement</a:t>
            </a:r>
            <a:endParaRPr lang="en-US" altLang="ja-JP" sz="1400" dirty="0">
              <a:latin typeface="+mn-lt"/>
              <a:ea typeface="MS PGothic" panose="020B0600070205080204" pitchFamily="34" charset="-128"/>
            </a:endParaRPr>
          </a:p>
          <a:p>
            <a:pPr>
              <a:lnSpc>
                <a:spcPts val="1780"/>
              </a:lnSpc>
            </a:pPr>
            <a:r>
              <a:rPr lang="en-US" altLang="ja-JP" sz="1400" b="1" dirty="0">
                <a:solidFill>
                  <a:srgbClr val="FF0000"/>
                </a:solidFill>
                <a:latin typeface="+mn-lt"/>
                <a:ea typeface="MS PGothic" panose="020B0600070205080204" pitchFamily="34" charset="-128"/>
              </a:rPr>
              <a:t>6. </a:t>
            </a:r>
            <a:r>
              <a:rPr lang="en-US" altLang="ja-JP" sz="1400" b="1" dirty="0">
                <a:solidFill>
                  <a:srgbClr val="FF0000"/>
                </a:solidFill>
                <a:latin typeface="+mn-lt"/>
                <a:ea typeface="ＭＳ 明朝" panose="02020609040205080304" pitchFamily="49" charset="-128"/>
                <a:cs typeface="ＭＳ 明朝" panose="02020609040205080304" pitchFamily="49" charset="-128"/>
              </a:rPr>
              <a:t>LBE analysis</a:t>
            </a:r>
            <a:r>
              <a:rPr lang="ja-JP" altLang="ja-JP" sz="1400">
                <a:latin typeface="+mn-lt"/>
              </a:rPr>
              <a:t> </a:t>
            </a:r>
            <a:endParaRPr lang="ja-JP" altLang="ja-JP" sz="1400">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6.1 </a:t>
            </a:r>
            <a:r>
              <a:rPr lang="en" altLang="ja-JP" sz="1400" dirty="0">
                <a:latin typeface="+mn-lt"/>
                <a:ea typeface="MS PGothic" panose="020B0600070205080204" pitchFamily="34" charset="-128"/>
              </a:rPr>
              <a:t>Transpiration method</a:t>
            </a:r>
            <a:endParaRPr lang="ja-JP" altLang="ja-JP" sz="1400">
              <a:latin typeface="+mn-lt"/>
              <a:ea typeface="MS PGothic" panose="020B0600070205080204" pitchFamily="34" charset="-128"/>
            </a:endParaRPr>
          </a:p>
          <a:p>
            <a:pPr>
              <a:lnSpc>
                <a:spcPts val="1780"/>
              </a:lnSpc>
            </a:pPr>
            <a:r>
              <a:rPr lang="en-US" altLang="ja-JP" sz="1400" cap="small" dirty="0">
                <a:latin typeface="+mn-lt"/>
                <a:ea typeface="MS PGothic" panose="020B0600070205080204" pitchFamily="34" charset="-128"/>
              </a:rPr>
              <a:t>   6.2</a:t>
            </a:r>
            <a:r>
              <a:rPr lang="en-US" altLang="ja-JP" sz="1400" dirty="0">
                <a:latin typeface="+mn-lt"/>
                <a:ea typeface="MS PGothic" panose="020B0600070205080204" pitchFamily="34" charset="-128"/>
              </a:rPr>
              <a:t> </a:t>
            </a:r>
            <a:r>
              <a:rPr lang="en" altLang="ja-JP" sz="1400" dirty="0">
                <a:latin typeface="+mn-lt"/>
                <a:ea typeface="MS PGothic" panose="020B0600070205080204" pitchFamily="34" charset="-128"/>
              </a:rPr>
              <a:t>Thermal chromatography</a:t>
            </a:r>
            <a:endParaRPr lang="ja-JP" altLang="ja-JP" sz="1400">
              <a:latin typeface="+mn-lt"/>
              <a:ea typeface="MS PGothic" panose="020B0600070205080204" pitchFamily="34" charset="-128"/>
            </a:endParaRPr>
          </a:p>
          <a:p>
            <a:pPr>
              <a:lnSpc>
                <a:spcPts val="1780"/>
              </a:lnSpc>
            </a:pPr>
            <a:r>
              <a:rPr lang="en-US" altLang="ja-JP" sz="1400" b="1" dirty="0">
                <a:solidFill>
                  <a:srgbClr val="FF0000"/>
                </a:solidFill>
                <a:latin typeface="+mn-lt"/>
                <a:ea typeface="MS PGothic" panose="020B0600070205080204" pitchFamily="34" charset="-128"/>
              </a:rPr>
              <a:t>7. </a:t>
            </a:r>
            <a:r>
              <a:rPr lang="en-US" altLang="ja-JP" sz="1400" b="1" dirty="0">
                <a:solidFill>
                  <a:srgbClr val="FF0000"/>
                </a:solidFill>
                <a:latin typeface="+mn-lt"/>
                <a:ea typeface="ＭＳ Ｐゴシック" panose="020B0600070205080204" pitchFamily="34" charset="-128"/>
                <a:cs typeface="ＭＳ Ｐゴシック" panose="020B0600070205080204" pitchFamily="34" charset="-128"/>
              </a:rPr>
              <a:t>Other </a:t>
            </a:r>
            <a:r>
              <a:rPr lang="en-US" altLang="ja-JP" sz="1400" b="1" dirty="0">
                <a:solidFill>
                  <a:srgbClr val="FF0000"/>
                </a:solidFill>
                <a:latin typeface="+mn-lt"/>
                <a:ea typeface="ＭＳ 明朝" panose="02020609040205080304" pitchFamily="49" charset="-128"/>
                <a:cs typeface="ＭＳ 明朝" panose="02020609040205080304" pitchFamily="49" charset="-128"/>
              </a:rPr>
              <a:t>equipment</a:t>
            </a:r>
            <a:r>
              <a:rPr lang="ja-JP" altLang="ja-JP" sz="1400">
                <a:solidFill>
                  <a:srgbClr val="FF0000"/>
                </a:solidFill>
                <a:latin typeface="+mn-lt"/>
              </a:rPr>
              <a:t> </a:t>
            </a:r>
            <a:endParaRPr lang="ja-JP" altLang="ja-JP" sz="1400">
              <a:solidFill>
                <a:srgbClr val="FF0000"/>
              </a:solidFill>
              <a:latin typeface="+mn-lt"/>
              <a:ea typeface="MS PGothic" panose="020B0600070205080204" pitchFamily="34" charset="-128"/>
            </a:endParaRPr>
          </a:p>
          <a:p>
            <a:pPr>
              <a:lnSpc>
                <a:spcPts val="1780"/>
              </a:lnSpc>
            </a:pPr>
            <a:r>
              <a:rPr lang="en-US" altLang="ja-JP" sz="1400" dirty="0">
                <a:latin typeface="+mn-lt"/>
                <a:ea typeface="MS PGothic" panose="020B0600070205080204" pitchFamily="34" charset="-128"/>
              </a:rPr>
              <a:t>   7.1 Gas analysis</a:t>
            </a:r>
          </a:p>
        </p:txBody>
      </p:sp>
      <p:sp>
        <p:nvSpPr>
          <p:cNvPr id="5" name="角丸四角形 4">
            <a:extLst>
              <a:ext uri="{FF2B5EF4-FFF2-40B4-BE49-F238E27FC236}">
                <a16:creationId xmlns:a16="http://schemas.microsoft.com/office/drawing/2014/main" id="{4DBDD422-E4CF-0246-A82B-0385D28FD3D3}"/>
              </a:ext>
            </a:extLst>
          </p:cNvPr>
          <p:cNvSpPr/>
          <p:nvPr/>
        </p:nvSpPr>
        <p:spPr bwMode="auto">
          <a:xfrm>
            <a:off x="1634817" y="893944"/>
            <a:ext cx="6774567" cy="5747444"/>
          </a:xfrm>
          <a:prstGeom prst="roundRect">
            <a:avLst>
              <a:gd name="adj" fmla="val 6826"/>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テキスト ボックス 12">
            <a:extLst>
              <a:ext uri="{FF2B5EF4-FFF2-40B4-BE49-F238E27FC236}">
                <a16:creationId xmlns:a16="http://schemas.microsoft.com/office/drawing/2014/main" id="{E12FEF5D-28ED-3441-A5FA-F16B683AF314}"/>
              </a:ext>
            </a:extLst>
          </p:cNvPr>
          <p:cNvSpPr txBox="1"/>
          <p:nvPr/>
        </p:nvSpPr>
        <p:spPr>
          <a:xfrm>
            <a:off x="2144688" y="673954"/>
            <a:ext cx="556563" cy="369332"/>
          </a:xfrm>
          <a:prstGeom prst="rect">
            <a:avLst/>
          </a:prstGeom>
          <a:solidFill>
            <a:schemeClr val="bg1"/>
          </a:solidFill>
        </p:spPr>
        <p:txBody>
          <a:bodyPr wrap="none" rtlCol="0">
            <a:spAutoFit/>
          </a:bodyPr>
          <a:lstStyle/>
          <a:p>
            <a:r>
              <a:rPr lang="en-US" altLang="ja-JP" sz="1800" b="1" u="sng" dirty="0">
                <a:solidFill>
                  <a:srgbClr val="0000FE"/>
                </a:solidFill>
              </a:rPr>
              <a:t>PIE</a:t>
            </a:r>
            <a:endParaRPr lang="en-US" sz="1800" b="1" u="sng" dirty="0">
              <a:solidFill>
                <a:srgbClr val="0000FE"/>
              </a:solidFill>
            </a:endParaRPr>
          </a:p>
        </p:txBody>
      </p:sp>
      <p:sp>
        <p:nvSpPr>
          <p:cNvPr id="18" name="テキスト ボックス 17">
            <a:extLst>
              <a:ext uri="{FF2B5EF4-FFF2-40B4-BE49-F238E27FC236}">
                <a16:creationId xmlns:a16="http://schemas.microsoft.com/office/drawing/2014/main" id="{2445C2D5-BCB0-F341-A2E4-7D3CBADE0710}"/>
              </a:ext>
            </a:extLst>
          </p:cNvPr>
          <p:cNvSpPr txBox="1"/>
          <p:nvPr/>
        </p:nvSpPr>
        <p:spPr>
          <a:xfrm>
            <a:off x="117661" y="1478093"/>
            <a:ext cx="1491678" cy="646331"/>
          </a:xfrm>
          <a:prstGeom prst="rect">
            <a:avLst/>
          </a:prstGeom>
          <a:solidFill>
            <a:schemeClr val="accent5"/>
          </a:solidFill>
          <a:ln>
            <a:solidFill>
              <a:srgbClr val="FF0000"/>
            </a:solidFill>
          </a:ln>
        </p:spPr>
        <p:txBody>
          <a:bodyPr wrap="square" rtlCol="0">
            <a:spAutoFit/>
          </a:bodyPr>
          <a:lstStyle/>
          <a:p>
            <a:r>
              <a:rPr lang="en" altLang="ja-JP" sz="1200" dirty="0"/>
              <a:t>Specimen for Charpy, SP, fatigue </a:t>
            </a:r>
            <a:r>
              <a:rPr lang="en" sz="1200" dirty="0"/>
              <a:t>and creep.</a:t>
            </a:r>
            <a:endParaRPr lang="en-US" sz="1200" dirty="0"/>
          </a:p>
        </p:txBody>
      </p:sp>
      <p:sp>
        <p:nvSpPr>
          <p:cNvPr id="23" name="左中かっこ 22">
            <a:extLst>
              <a:ext uri="{FF2B5EF4-FFF2-40B4-BE49-F238E27FC236}">
                <a16:creationId xmlns:a16="http://schemas.microsoft.com/office/drawing/2014/main" id="{154F17B4-0139-E24E-9C9B-F0AC1389A410}"/>
              </a:ext>
            </a:extLst>
          </p:cNvPr>
          <p:cNvSpPr/>
          <p:nvPr/>
        </p:nvSpPr>
        <p:spPr bwMode="auto">
          <a:xfrm>
            <a:off x="1217478" y="2951366"/>
            <a:ext cx="288032" cy="621650"/>
          </a:xfrm>
          <a:prstGeom prst="leftBrac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テキスト ボックス 23">
            <a:extLst>
              <a:ext uri="{FF2B5EF4-FFF2-40B4-BE49-F238E27FC236}">
                <a16:creationId xmlns:a16="http://schemas.microsoft.com/office/drawing/2014/main" id="{94B767EB-6CCA-1541-96D3-48AE35A9CC59}"/>
              </a:ext>
            </a:extLst>
          </p:cNvPr>
          <p:cNvSpPr txBox="1"/>
          <p:nvPr/>
        </p:nvSpPr>
        <p:spPr>
          <a:xfrm>
            <a:off x="180737" y="2955992"/>
            <a:ext cx="978825" cy="523220"/>
          </a:xfrm>
          <a:prstGeom prst="rect">
            <a:avLst/>
          </a:prstGeom>
          <a:solidFill>
            <a:schemeClr val="accent5"/>
          </a:solidFill>
          <a:ln>
            <a:solidFill>
              <a:srgbClr val="FF0000"/>
            </a:solidFill>
          </a:ln>
        </p:spPr>
        <p:txBody>
          <a:bodyPr wrap="square" rtlCol="0">
            <a:spAutoFit/>
          </a:bodyPr>
          <a:lstStyle/>
          <a:p>
            <a:pPr algn="ctr"/>
            <a:r>
              <a:rPr lang="en-US" altLang="ja-JP" sz="1400" dirty="0"/>
              <a:t>Testing in LBE</a:t>
            </a:r>
            <a:endParaRPr lang="en-US" sz="1400" dirty="0"/>
          </a:p>
        </p:txBody>
      </p:sp>
      <p:sp>
        <p:nvSpPr>
          <p:cNvPr id="25" name="テキスト ボックス 24">
            <a:extLst>
              <a:ext uri="{FF2B5EF4-FFF2-40B4-BE49-F238E27FC236}">
                <a16:creationId xmlns:a16="http://schemas.microsoft.com/office/drawing/2014/main" id="{C7E77B09-3E8C-7545-AB9F-CDF34A295E58}"/>
              </a:ext>
            </a:extLst>
          </p:cNvPr>
          <p:cNvSpPr txBox="1"/>
          <p:nvPr/>
        </p:nvSpPr>
        <p:spPr>
          <a:xfrm>
            <a:off x="65358" y="5779427"/>
            <a:ext cx="1530835" cy="738664"/>
          </a:xfrm>
          <a:prstGeom prst="rect">
            <a:avLst/>
          </a:prstGeom>
          <a:solidFill>
            <a:schemeClr val="accent5"/>
          </a:solidFill>
          <a:ln>
            <a:solidFill>
              <a:srgbClr val="FF0000"/>
            </a:solidFill>
          </a:ln>
        </p:spPr>
        <p:txBody>
          <a:bodyPr wrap="square" rtlCol="0">
            <a:spAutoFit/>
          </a:bodyPr>
          <a:lstStyle/>
          <a:p>
            <a:r>
              <a:rPr lang="en" altLang="ja-JP" sz="1400" dirty="0"/>
              <a:t>Observation of LBE corrosion under irradiation</a:t>
            </a:r>
            <a:endParaRPr lang="en-US" sz="1400" dirty="0"/>
          </a:p>
        </p:txBody>
      </p:sp>
      <p:sp>
        <p:nvSpPr>
          <p:cNvPr id="26" name="テキスト ボックス 25">
            <a:extLst>
              <a:ext uri="{FF2B5EF4-FFF2-40B4-BE49-F238E27FC236}">
                <a16:creationId xmlns:a16="http://schemas.microsoft.com/office/drawing/2014/main" id="{3A408AAA-06ED-E44F-A056-621B9709B74F}"/>
              </a:ext>
            </a:extLst>
          </p:cNvPr>
          <p:cNvSpPr txBox="1"/>
          <p:nvPr/>
        </p:nvSpPr>
        <p:spPr>
          <a:xfrm>
            <a:off x="8523010" y="2411973"/>
            <a:ext cx="1382990" cy="523220"/>
          </a:xfrm>
          <a:prstGeom prst="rect">
            <a:avLst/>
          </a:prstGeom>
          <a:solidFill>
            <a:schemeClr val="accent5"/>
          </a:solidFill>
          <a:ln>
            <a:solidFill>
              <a:srgbClr val="FF0000"/>
            </a:solidFill>
          </a:ln>
        </p:spPr>
        <p:txBody>
          <a:bodyPr wrap="square" rtlCol="0">
            <a:spAutoFit/>
          </a:bodyPr>
          <a:lstStyle/>
          <a:p>
            <a:pPr algn="ctr"/>
            <a:r>
              <a:rPr lang="en" altLang="ja-JP" sz="1400" dirty="0"/>
              <a:t>Hadron and Neutrino target</a:t>
            </a:r>
            <a:endParaRPr lang="en-US" sz="1400" dirty="0"/>
          </a:p>
        </p:txBody>
      </p:sp>
      <p:sp>
        <p:nvSpPr>
          <p:cNvPr id="27" name="テキスト ボックス 26">
            <a:extLst>
              <a:ext uri="{FF2B5EF4-FFF2-40B4-BE49-F238E27FC236}">
                <a16:creationId xmlns:a16="http://schemas.microsoft.com/office/drawing/2014/main" id="{55806D56-98DC-734A-8055-47D58CEBA93D}"/>
              </a:ext>
            </a:extLst>
          </p:cNvPr>
          <p:cNvSpPr txBox="1"/>
          <p:nvPr/>
        </p:nvSpPr>
        <p:spPr>
          <a:xfrm>
            <a:off x="8541330" y="3127016"/>
            <a:ext cx="1216273" cy="523220"/>
          </a:xfrm>
          <a:prstGeom prst="rect">
            <a:avLst/>
          </a:prstGeom>
          <a:solidFill>
            <a:schemeClr val="accent5"/>
          </a:solidFill>
          <a:ln>
            <a:solidFill>
              <a:srgbClr val="FF0000"/>
            </a:solidFill>
          </a:ln>
        </p:spPr>
        <p:txBody>
          <a:bodyPr wrap="square" rtlCol="0">
            <a:spAutoFit/>
          </a:bodyPr>
          <a:lstStyle/>
          <a:p>
            <a:r>
              <a:rPr lang="en-US" altLang="ja-JP" sz="1400" dirty="0"/>
              <a:t>Important for ADS R&amp;D</a:t>
            </a:r>
            <a:endParaRPr lang="en-US" sz="1400" dirty="0"/>
          </a:p>
        </p:txBody>
      </p:sp>
      <p:sp>
        <p:nvSpPr>
          <p:cNvPr id="4" name="テキスト ボックス 3">
            <a:extLst>
              <a:ext uri="{FF2B5EF4-FFF2-40B4-BE49-F238E27FC236}">
                <a16:creationId xmlns:a16="http://schemas.microsoft.com/office/drawing/2014/main" id="{B8B51F6F-9AFD-1C8D-1BF3-609644B07D58}"/>
              </a:ext>
            </a:extLst>
          </p:cNvPr>
          <p:cNvSpPr txBox="1"/>
          <p:nvPr/>
        </p:nvSpPr>
        <p:spPr>
          <a:xfrm>
            <a:off x="132126" y="3715898"/>
            <a:ext cx="1172218" cy="307777"/>
          </a:xfrm>
          <a:prstGeom prst="rect">
            <a:avLst/>
          </a:prstGeom>
          <a:solidFill>
            <a:schemeClr val="accent5"/>
          </a:solidFill>
          <a:ln>
            <a:solidFill>
              <a:srgbClr val="FF0000"/>
            </a:solidFill>
          </a:ln>
        </p:spPr>
        <p:txBody>
          <a:bodyPr wrap="square" rtlCol="0">
            <a:spAutoFit/>
          </a:bodyPr>
          <a:lstStyle/>
          <a:p>
            <a:pPr algn="ctr"/>
            <a:r>
              <a:rPr lang="en-US" altLang="ja-JP" sz="1400" dirty="0"/>
              <a:t>DBTT shift</a:t>
            </a:r>
            <a:endParaRPr lang="en-US" sz="1400" dirty="0"/>
          </a:p>
        </p:txBody>
      </p:sp>
      <p:sp>
        <p:nvSpPr>
          <p:cNvPr id="6" name="角丸四角形 5">
            <a:extLst>
              <a:ext uri="{FF2B5EF4-FFF2-40B4-BE49-F238E27FC236}">
                <a16:creationId xmlns:a16="http://schemas.microsoft.com/office/drawing/2014/main" id="{14BE3E2F-AD44-15E4-2BF1-6098388F84E1}"/>
              </a:ext>
            </a:extLst>
          </p:cNvPr>
          <p:cNvSpPr/>
          <p:nvPr/>
        </p:nvSpPr>
        <p:spPr bwMode="auto">
          <a:xfrm>
            <a:off x="5967790" y="4895764"/>
            <a:ext cx="3421200" cy="1517024"/>
          </a:xfrm>
          <a:prstGeom prst="roundRect">
            <a:avLst>
              <a:gd name="adj" fmla="val 11320"/>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7" name="テキスト ボックス 6">
            <a:extLst>
              <a:ext uri="{FF2B5EF4-FFF2-40B4-BE49-F238E27FC236}">
                <a16:creationId xmlns:a16="http://schemas.microsoft.com/office/drawing/2014/main" id="{38D276BD-C97D-878C-D61B-3BD34D43EDE1}"/>
              </a:ext>
            </a:extLst>
          </p:cNvPr>
          <p:cNvSpPr txBox="1"/>
          <p:nvPr/>
        </p:nvSpPr>
        <p:spPr>
          <a:xfrm>
            <a:off x="6327829" y="4678672"/>
            <a:ext cx="2210862" cy="369332"/>
          </a:xfrm>
          <a:prstGeom prst="rect">
            <a:avLst/>
          </a:prstGeom>
          <a:solidFill>
            <a:schemeClr val="bg1"/>
          </a:solidFill>
        </p:spPr>
        <p:txBody>
          <a:bodyPr wrap="none" rtlCol="0">
            <a:spAutoFit/>
          </a:bodyPr>
          <a:lstStyle/>
          <a:p>
            <a:r>
              <a:rPr lang="en-US" altLang="ja-JP" sz="1800" b="1" u="sng" dirty="0">
                <a:solidFill>
                  <a:srgbClr val="0000FE"/>
                </a:solidFill>
              </a:rPr>
              <a:t>Ac-225 </a:t>
            </a:r>
            <a:r>
              <a:rPr lang="en" altLang="ja-JP" sz="1800" b="1" u="sng" dirty="0">
                <a:solidFill>
                  <a:srgbClr val="0000FE"/>
                </a:solidFill>
              </a:rPr>
              <a:t>production</a:t>
            </a:r>
            <a:endParaRPr lang="ja-JP" altLang="en-US" sz="1800" b="1" u="sng">
              <a:solidFill>
                <a:srgbClr val="0000FE"/>
              </a:solidFill>
            </a:endParaRPr>
          </a:p>
        </p:txBody>
      </p:sp>
      <p:sp>
        <p:nvSpPr>
          <p:cNvPr id="8" name="テキスト ボックス 7">
            <a:extLst>
              <a:ext uri="{FF2B5EF4-FFF2-40B4-BE49-F238E27FC236}">
                <a16:creationId xmlns:a16="http://schemas.microsoft.com/office/drawing/2014/main" id="{CA584C95-8D76-54BD-532B-CFC5B809B48F}"/>
              </a:ext>
            </a:extLst>
          </p:cNvPr>
          <p:cNvSpPr txBox="1"/>
          <p:nvPr/>
        </p:nvSpPr>
        <p:spPr>
          <a:xfrm>
            <a:off x="6052623" y="5110619"/>
            <a:ext cx="3336366" cy="1169551"/>
          </a:xfrm>
          <a:prstGeom prst="rect">
            <a:avLst/>
          </a:prstGeom>
          <a:noFill/>
        </p:spPr>
        <p:txBody>
          <a:bodyPr wrap="square" rtlCol="0">
            <a:spAutoFit/>
          </a:bodyPr>
          <a:lstStyle/>
          <a:p>
            <a:r>
              <a:rPr lang="en-US" altLang="ja-JP" sz="1400" b="1" dirty="0">
                <a:solidFill>
                  <a:srgbClr val="FF0000"/>
                </a:solidFill>
                <a:latin typeface="+mn-lt"/>
                <a:ea typeface="MS PGothic" panose="020B0600070205080204" pitchFamily="34" charset="-128"/>
              </a:rPr>
              <a:t>1. </a:t>
            </a:r>
            <a:r>
              <a:rPr lang="en" altLang="ja-JP" sz="1400" b="1" dirty="0">
                <a:solidFill>
                  <a:srgbClr val="FF0000"/>
                </a:solidFill>
                <a:latin typeface="+mn-lt"/>
                <a:ea typeface="MS PGothic" panose="020B0600070205080204" pitchFamily="34" charset="-128"/>
              </a:rPr>
              <a:t>Dismantling of sealed containers</a:t>
            </a:r>
            <a:endParaRPr lang="ja-JP" altLang="ja-JP" sz="1400" b="1">
              <a:solidFill>
                <a:srgbClr val="FF0000"/>
              </a:solidFill>
              <a:latin typeface="+mn-lt"/>
              <a:ea typeface="MS PGothic" panose="020B0600070205080204" pitchFamily="34" charset="-128"/>
            </a:endParaRPr>
          </a:p>
          <a:p>
            <a:r>
              <a:rPr lang="en-US" altLang="ja-JP" sz="1400" b="1" dirty="0">
                <a:solidFill>
                  <a:srgbClr val="FF0000"/>
                </a:solidFill>
                <a:latin typeface="+mn-lt"/>
                <a:ea typeface="MS PGothic" panose="020B0600070205080204" pitchFamily="34" charset="-128"/>
              </a:rPr>
              <a:t>2. Dissolution of Th</a:t>
            </a:r>
          </a:p>
          <a:p>
            <a:r>
              <a:rPr lang="en" altLang="ja-JP" sz="1400" b="1" dirty="0">
                <a:solidFill>
                  <a:srgbClr val="FF0000"/>
                </a:solidFill>
                <a:latin typeface="+mn-lt"/>
                <a:ea typeface="MS PGothic" panose="020B0600070205080204" pitchFamily="34" charset="-128"/>
              </a:rPr>
              <a:t>3. Separation and purification</a:t>
            </a:r>
            <a:endParaRPr lang="en-US" altLang="ja-JP" sz="1400" b="1" cap="small" dirty="0">
              <a:solidFill>
                <a:srgbClr val="FF0000"/>
              </a:solidFill>
              <a:latin typeface="+mn-lt"/>
              <a:ea typeface="MS PGothic" panose="020B0600070205080204" pitchFamily="34" charset="-128"/>
            </a:endParaRPr>
          </a:p>
          <a:p>
            <a:r>
              <a:rPr lang="en-US" altLang="ja-JP" sz="1400" b="1" cap="small" dirty="0">
                <a:solidFill>
                  <a:srgbClr val="FF0000"/>
                </a:solidFill>
                <a:latin typeface="+mn-lt"/>
                <a:ea typeface="MS PGothic" panose="020B0600070205080204" pitchFamily="34" charset="-128"/>
              </a:rPr>
              <a:t>4.</a:t>
            </a:r>
            <a:r>
              <a:rPr lang="en-US" altLang="ja-JP" sz="1400" b="1" dirty="0">
                <a:solidFill>
                  <a:srgbClr val="FF0000"/>
                </a:solidFill>
                <a:latin typeface="+mn-lt"/>
                <a:ea typeface="MS PGothic" panose="020B0600070205080204" pitchFamily="34" charset="-128"/>
              </a:rPr>
              <a:t> </a:t>
            </a:r>
            <a:r>
              <a:rPr lang="en" altLang="ja-JP" sz="1400" b="1" dirty="0">
                <a:solidFill>
                  <a:srgbClr val="FF0000"/>
                </a:solidFill>
                <a:latin typeface="+mn-lt"/>
                <a:ea typeface="MS PGothic" panose="020B0600070205080204" pitchFamily="34" charset="-128"/>
              </a:rPr>
              <a:t>Weighing and sorting</a:t>
            </a:r>
            <a:endParaRPr lang="en-US" altLang="ja-JP" sz="1400" b="1" cap="small" dirty="0">
              <a:solidFill>
                <a:srgbClr val="FF0000"/>
              </a:solidFill>
              <a:latin typeface="+mn-lt"/>
              <a:ea typeface="MS PGothic" panose="020B0600070205080204" pitchFamily="34" charset="-128"/>
            </a:endParaRPr>
          </a:p>
          <a:p>
            <a:r>
              <a:rPr lang="en-US" altLang="ja-JP" sz="1400" b="1" cap="small" dirty="0">
                <a:solidFill>
                  <a:srgbClr val="FF0000"/>
                </a:solidFill>
                <a:latin typeface="+mn-lt"/>
                <a:ea typeface="MS PGothic" panose="020B0600070205080204" pitchFamily="34" charset="-128"/>
              </a:rPr>
              <a:t>5.</a:t>
            </a:r>
            <a:r>
              <a:rPr lang="en-US" altLang="ja-JP" sz="1400" b="1" dirty="0">
                <a:solidFill>
                  <a:srgbClr val="FF0000"/>
                </a:solidFill>
                <a:latin typeface="+mn-lt"/>
                <a:ea typeface="MS PGothic" panose="020B0600070205080204" pitchFamily="34" charset="-128"/>
              </a:rPr>
              <a:t> </a:t>
            </a:r>
            <a:r>
              <a:rPr lang="en" altLang="ja-JP" sz="1400" b="1" dirty="0">
                <a:solidFill>
                  <a:srgbClr val="FF0000"/>
                </a:solidFill>
                <a:latin typeface="+mn-lt"/>
                <a:ea typeface="MS PGothic" panose="020B0600070205080204" pitchFamily="34" charset="-128"/>
              </a:rPr>
              <a:t>Storage and shipping</a:t>
            </a:r>
            <a:endParaRPr lang="ja-JP" altLang="ja-JP" sz="1400" b="1">
              <a:solidFill>
                <a:srgbClr val="FF0000"/>
              </a:solidFill>
              <a:latin typeface="+mn-lt"/>
              <a:ea typeface="MS PGothic" panose="020B0600070205080204" pitchFamily="34" charset="-128"/>
            </a:endParaRPr>
          </a:p>
        </p:txBody>
      </p:sp>
    </p:spTree>
    <p:extLst>
      <p:ext uri="{BB962C8B-B14F-4D97-AF65-F5344CB8AC3E}">
        <p14:creationId xmlns:p14="http://schemas.microsoft.com/office/powerpoint/2010/main" val="29867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スライド番号プレースホルダー 5"/>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E1033D7D-DF63-794C-A84D-25BAFC28F424}" type="slidenum">
              <a:rPr lang="en-US" altLang="ja-JP" sz="1200"/>
              <a:pPr/>
              <a:t>7</a:t>
            </a:fld>
            <a:endParaRPr lang="en-US" altLang="ja-JP" sz="1200" dirty="0"/>
          </a:p>
        </p:txBody>
      </p:sp>
      <p:sp>
        <p:nvSpPr>
          <p:cNvPr id="21508" name="Rectangle 2"/>
          <p:cNvSpPr>
            <a:spLocks noGrp="1" noChangeArrowheads="1"/>
          </p:cNvSpPr>
          <p:nvPr>
            <p:ph type="ctrTitle"/>
          </p:nvPr>
        </p:nvSpPr>
        <p:spPr>
          <a:xfrm>
            <a:off x="1473877" y="25067"/>
            <a:ext cx="6408712" cy="453702"/>
          </a:xfrm>
        </p:spPr>
        <p:txBody>
          <a:bodyPr/>
          <a:lstStyle/>
          <a:p>
            <a:r>
              <a:rPr lang="en-US" altLang="ja-JP" sz="2000" b="1" dirty="0">
                <a:ea typeface="MS PGothic" panose="020B0600070205080204" pitchFamily="34" charset="-128"/>
                <a:cs typeface="Arial" panose="020B0604020202020204" pitchFamily="34" charset="0"/>
              </a:rPr>
              <a:t>- Specimens from the proton irradiation facility -</a:t>
            </a:r>
            <a:r>
              <a:rPr lang="ja-JP" altLang="en-US" sz="2000" b="1">
                <a:ea typeface="MS PGothic" panose="020B0600070205080204" pitchFamily="34" charset="-128"/>
                <a:cs typeface="Arial" panose="020B0604020202020204" pitchFamily="34" charset="0"/>
              </a:rPr>
              <a:t> </a:t>
            </a:r>
            <a:endParaRPr lang="en-US" altLang="ja-JP" sz="2000" b="1" dirty="0">
              <a:solidFill>
                <a:schemeClr val="tx1"/>
              </a:solidFill>
              <a:ea typeface="MS PGothic" panose="020B0600070205080204" pitchFamily="34" charset="-128"/>
              <a:cs typeface="ＭＳ Ｐゴシック" charset="0"/>
            </a:endParaRPr>
          </a:p>
        </p:txBody>
      </p:sp>
      <p:sp>
        <p:nvSpPr>
          <p:cNvPr id="2" name="日付プレースホルダー 1"/>
          <p:cNvSpPr>
            <a:spLocks noGrp="1"/>
          </p:cNvSpPr>
          <p:nvPr>
            <p:ph type="dt" sz="half" idx="10"/>
          </p:nvPr>
        </p:nvSpPr>
        <p:spPr/>
        <p:txBody>
          <a:bodyPr/>
          <a:lstStyle/>
          <a:p>
            <a:pPr>
              <a:defRPr/>
            </a:pPr>
            <a:r>
              <a:rPr lang="en-US" altLang="ja-JP"/>
              <a:t>2024/11/1</a:t>
            </a:r>
            <a:endParaRPr lang="en-US" altLang="ja-JP" dirty="0"/>
          </a:p>
        </p:txBody>
      </p:sp>
      <p:sp>
        <p:nvSpPr>
          <p:cNvPr id="3" name="フッター プレースホルダー 2"/>
          <p:cNvSpPr>
            <a:spLocks noGrp="1"/>
          </p:cNvSpPr>
          <p:nvPr>
            <p:ph type="ftr" sz="quarter" idx="11"/>
          </p:nvPr>
        </p:nvSpPr>
        <p:spPr/>
        <p:txBody>
          <a:bodyPr/>
          <a:lstStyle/>
          <a:p>
            <a:pPr>
              <a:defRPr/>
            </a:pPr>
            <a:r>
              <a:rPr lang="en" altLang="ja-JP"/>
              <a:t>IWSMT-16 / Abingdon, UK </a:t>
            </a:r>
            <a:endParaRPr lang="en-US" altLang="ja-JP" dirty="0"/>
          </a:p>
        </p:txBody>
      </p:sp>
      <p:pic>
        <p:nvPicPr>
          <p:cNvPr id="19" name="図 18" descr="official_logo_lr.png">
            <a:extLst>
              <a:ext uri="{FF2B5EF4-FFF2-40B4-BE49-F238E27FC236}">
                <a16:creationId xmlns:a16="http://schemas.microsoft.com/office/drawing/2014/main" id="{4B7CA2AB-E998-FF41-BF14-71B2A4AC4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20" name="図形グループ 16">
            <a:extLst>
              <a:ext uri="{FF2B5EF4-FFF2-40B4-BE49-F238E27FC236}">
                <a16:creationId xmlns:a16="http://schemas.microsoft.com/office/drawing/2014/main" id="{E9BE9D49-28F7-454E-8687-F0FAB1AFD92A}"/>
              </a:ext>
            </a:extLst>
          </p:cNvPr>
          <p:cNvGrpSpPr/>
          <p:nvPr/>
        </p:nvGrpSpPr>
        <p:grpSpPr>
          <a:xfrm>
            <a:off x="8643422" y="64068"/>
            <a:ext cx="1111124" cy="419760"/>
            <a:chOff x="2005013" y="2300460"/>
            <a:chExt cx="4464098" cy="1651000"/>
          </a:xfrm>
        </p:grpSpPr>
        <p:pic>
          <p:nvPicPr>
            <p:cNvPr id="21" name="図 20" descr="マークカラー透過.png">
              <a:extLst>
                <a:ext uri="{FF2B5EF4-FFF2-40B4-BE49-F238E27FC236}">
                  <a16:creationId xmlns:a16="http://schemas.microsoft.com/office/drawing/2014/main" id="{1BF3DBF8-3C38-A343-9E31-ECA7D3553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2" name="図 21" descr="ロゴＢ緑.gif">
              <a:extLst>
                <a:ext uri="{FF2B5EF4-FFF2-40B4-BE49-F238E27FC236}">
                  <a16:creationId xmlns:a16="http://schemas.microsoft.com/office/drawing/2014/main" id="{29F3C02A-2044-0449-B14A-1EDFC05965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graphicFrame>
        <p:nvGraphicFramePr>
          <p:cNvPr id="6" name="表 5">
            <a:extLst>
              <a:ext uri="{FF2B5EF4-FFF2-40B4-BE49-F238E27FC236}">
                <a16:creationId xmlns:a16="http://schemas.microsoft.com/office/drawing/2014/main" id="{574E540C-4CF8-644A-8477-796612BA6BE1}"/>
              </a:ext>
            </a:extLst>
          </p:cNvPr>
          <p:cNvGraphicFramePr>
            <a:graphicFrameLocks noGrp="1"/>
          </p:cNvGraphicFramePr>
          <p:nvPr>
            <p:extLst>
              <p:ext uri="{D42A27DB-BD31-4B8C-83A1-F6EECF244321}">
                <p14:modId xmlns:p14="http://schemas.microsoft.com/office/powerpoint/2010/main" val="4008680991"/>
              </p:ext>
            </p:extLst>
          </p:nvPr>
        </p:nvGraphicFramePr>
        <p:xfrm>
          <a:off x="136212" y="561769"/>
          <a:ext cx="5486399" cy="2678086"/>
        </p:xfrm>
        <a:graphic>
          <a:graphicData uri="http://schemas.openxmlformats.org/drawingml/2006/table">
            <a:tbl>
              <a:tblPr firstRow="1" firstCol="1" lastRow="1" lastCol="1" bandRow="1" bandCol="1">
                <a:tableStyleId>{5C22544A-7EE6-4342-B048-85BDC9FD1C3A}</a:tableStyleId>
              </a:tblPr>
              <a:tblGrid>
                <a:gridCol w="629701">
                  <a:extLst>
                    <a:ext uri="{9D8B030D-6E8A-4147-A177-3AD203B41FA5}">
                      <a16:colId xmlns:a16="http://schemas.microsoft.com/office/drawing/2014/main" val="1028640260"/>
                    </a:ext>
                  </a:extLst>
                </a:gridCol>
                <a:gridCol w="809979">
                  <a:extLst>
                    <a:ext uri="{9D8B030D-6E8A-4147-A177-3AD203B41FA5}">
                      <a16:colId xmlns:a16="http://schemas.microsoft.com/office/drawing/2014/main" val="4015836250"/>
                    </a:ext>
                  </a:extLst>
                </a:gridCol>
                <a:gridCol w="1437776">
                  <a:extLst>
                    <a:ext uri="{9D8B030D-6E8A-4147-A177-3AD203B41FA5}">
                      <a16:colId xmlns:a16="http://schemas.microsoft.com/office/drawing/2014/main" val="4162607740"/>
                    </a:ext>
                  </a:extLst>
                </a:gridCol>
                <a:gridCol w="629701">
                  <a:extLst>
                    <a:ext uri="{9D8B030D-6E8A-4147-A177-3AD203B41FA5}">
                      <a16:colId xmlns:a16="http://schemas.microsoft.com/office/drawing/2014/main" val="2409689895"/>
                    </a:ext>
                  </a:extLst>
                </a:gridCol>
                <a:gridCol w="623988">
                  <a:extLst>
                    <a:ext uri="{9D8B030D-6E8A-4147-A177-3AD203B41FA5}">
                      <a16:colId xmlns:a16="http://schemas.microsoft.com/office/drawing/2014/main" val="1597650869"/>
                    </a:ext>
                  </a:extLst>
                </a:gridCol>
                <a:gridCol w="1355254">
                  <a:extLst>
                    <a:ext uri="{9D8B030D-6E8A-4147-A177-3AD203B41FA5}">
                      <a16:colId xmlns:a16="http://schemas.microsoft.com/office/drawing/2014/main" val="2154473088"/>
                    </a:ext>
                  </a:extLst>
                </a:gridCol>
              </a:tblGrid>
              <a:tr h="337151">
                <a:tc>
                  <a:txBody>
                    <a:bodyPr/>
                    <a:lstStyle/>
                    <a:p>
                      <a:pPr marL="56515" marR="57785" algn="ctr">
                        <a:lnSpc>
                          <a:spcPct val="115000"/>
                        </a:lnSpc>
                        <a:spcBef>
                          <a:spcPts val="845"/>
                        </a:spcBef>
                        <a:spcAft>
                          <a:spcPts val="0"/>
                        </a:spcAft>
                      </a:pPr>
                      <a:r>
                        <a:rPr lang="en-US" altLang="ja-JP" sz="1000" b="0" dirty="0">
                          <a:solidFill>
                            <a:schemeClr val="tx1"/>
                          </a:solidFill>
                          <a:effectLst/>
                        </a:rPr>
                        <a:t>Testing</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71120" indent="8890" algn="ctr">
                        <a:spcBef>
                          <a:spcPts val="210"/>
                        </a:spcBef>
                        <a:spcAft>
                          <a:spcPts val="0"/>
                        </a:spcAft>
                      </a:pPr>
                      <a:r>
                        <a:rPr lang="en-US" altLang="ja-JP" sz="1000" b="0" dirty="0">
                          <a:solidFill>
                            <a:schemeClr val="tx1"/>
                          </a:solidFill>
                          <a:effectLst/>
                        </a:rPr>
                        <a:t>Specimen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8580" marR="57785" indent="40640" algn="ctr">
                        <a:spcBef>
                          <a:spcPts val="210"/>
                        </a:spcBef>
                        <a:spcAft>
                          <a:spcPts val="0"/>
                        </a:spcAft>
                      </a:pPr>
                      <a:r>
                        <a:rPr lang="en-US" altLang="ja-JP" sz="1000" b="0" dirty="0">
                          <a:solidFill>
                            <a:schemeClr val="tx1"/>
                          </a:solidFill>
                          <a:effectLst/>
                        </a:rPr>
                        <a:t>Irradiation dose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390" marR="113030" algn="ctr">
                        <a:lnSpc>
                          <a:spcPct val="115000"/>
                        </a:lnSpc>
                        <a:spcBef>
                          <a:spcPts val="210"/>
                        </a:spcBef>
                        <a:spcAft>
                          <a:spcPts val="0"/>
                        </a:spcAft>
                      </a:pPr>
                      <a:r>
                        <a:rPr lang="en" altLang="ja-JP" sz="900" b="0" dirty="0">
                          <a:solidFill>
                            <a:schemeClr val="tx1"/>
                          </a:solidFill>
                          <a:effectLst/>
                        </a:rPr>
                        <a:t>Atmosphere</a:t>
                      </a:r>
                      <a:endParaRPr lang="ja-JP" sz="9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390" marR="4445" algn="ctr">
                        <a:lnSpc>
                          <a:spcPct val="115000"/>
                        </a:lnSpc>
                        <a:spcBef>
                          <a:spcPts val="210"/>
                        </a:spcBef>
                        <a:spcAft>
                          <a:spcPts val="0"/>
                        </a:spcAft>
                      </a:pPr>
                      <a:r>
                        <a:rPr lang="en-US" altLang="ja-JP" sz="1000" b="0" dirty="0" err="1">
                          <a:solidFill>
                            <a:schemeClr val="tx1"/>
                          </a:solidFill>
                          <a:effectLst/>
                        </a:rPr>
                        <a:t>Ttest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6360" marR="83820" indent="-1270" algn="ctr">
                        <a:lnSpc>
                          <a:spcPct val="115000"/>
                        </a:lnSpc>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4012255"/>
                  </a:ext>
                </a:extLst>
              </a:tr>
              <a:tr h="319669">
                <a:tc rowSpan="2">
                  <a:txBody>
                    <a:bodyPr/>
                    <a:lstStyle/>
                    <a:p>
                      <a:pPr marR="57785" algn="ctr">
                        <a:spcBef>
                          <a:spcPts val="785"/>
                        </a:spcBef>
                        <a:spcAft>
                          <a:spcPts val="0"/>
                        </a:spcAft>
                      </a:pPr>
                      <a:r>
                        <a:rPr lang="en-US" altLang="ja-JP" sz="1000" b="0" dirty="0">
                          <a:solidFill>
                            <a:schemeClr val="tx1"/>
                          </a:solidFill>
                          <a:effectLst/>
                        </a:rPr>
                        <a:t>Tensile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R="57785" algn="ctr">
                        <a:lnSpc>
                          <a:spcPct val="115000"/>
                        </a:lnSpc>
                        <a:spcAft>
                          <a:spcPts val="0"/>
                        </a:spcAft>
                      </a:pPr>
                      <a:r>
                        <a:rPr lang="en-US" altLang="ja-JP" sz="1000" b="0" dirty="0">
                          <a:solidFill>
                            <a:schemeClr val="tx1"/>
                          </a:solidFill>
                          <a:effectLst/>
                        </a:rPr>
                        <a:t>Plate</a:t>
                      </a:r>
                      <a:endParaRPr lang="ja-JP" sz="1100" b="0">
                        <a:solidFill>
                          <a:schemeClr val="tx1"/>
                        </a:solidFill>
                        <a:effectLst/>
                      </a:endParaRPr>
                    </a:p>
                    <a:p>
                      <a:pPr marR="57785" algn="ctr">
                        <a:lnSpc>
                          <a:spcPct val="115000"/>
                        </a:lnSpc>
                        <a:spcAft>
                          <a:spcPts val="0"/>
                        </a:spcAft>
                      </a:pPr>
                      <a:r>
                        <a:rPr lang="ja-JP" sz="1000" b="0">
                          <a:solidFill>
                            <a:schemeClr val="tx1"/>
                          </a:solidFill>
                          <a:effectLst/>
                        </a:rPr>
                        <a:t>（</a:t>
                      </a:r>
                      <a:r>
                        <a:rPr lang="en-US" sz="1000" b="0" dirty="0">
                          <a:solidFill>
                            <a:schemeClr val="tx1"/>
                          </a:solidFill>
                          <a:effectLst/>
                        </a:rPr>
                        <a:t>SS-J3</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R="63500" indent="-2540" algn="ctr">
                        <a:lnSpc>
                          <a:spcPct val="115000"/>
                        </a:lnSpc>
                        <a:spcAft>
                          <a:spcPts val="0"/>
                        </a:spcAft>
                      </a:pPr>
                      <a:r>
                        <a:rPr lang="en-US" altLang="ja-JP" sz="1000" b="0" dirty="0">
                          <a:solidFill>
                            <a:schemeClr val="tx1"/>
                          </a:solidFill>
                          <a:effectLst/>
                        </a:rPr>
                        <a:t>High</a:t>
                      </a:r>
                      <a:r>
                        <a:rPr lang="ja-JP" sz="1000" b="0">
                          <a:solidFill>
                            <a:schemeClr val="tx1"/>
                          </a:solidFill>
                          <a:effectLst/>
                        </a:rPr>
                        <a:t>（</a:t>
                      </a:r>
                      <a:r>
                        <a:rPr lang="en-US" sz="1000" b="0" dirty="0">
                          <a:solidFill>
                            <a:schemeClr val="tx1"/>
                          </a:solidFill>
                          <a:effectLst/>
                        </a:rPr>
                        <a:t>14-20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2865" marR="6350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2865" marR="6350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 altLang="ja-JP" sz="1000" b="0" dirty="0">
                          <a:solidFill>
                            <a:schemeClr val="tx1"/>
                          </a:solidFill>
                          <a:effectLst/>
                        </a:rPr>
                        <a:t>Inert</a:t>
                      </a:r>
                      <a:r>
                        <a:rPr lang="en-US" altLang="ja-JP" sz="1000" b="0" dirty="0">
                          <a:solidFill>
                            <a:schemeClr val="tx1"/>
                          </a:solidFill>
                          <a:effectLst/>
                        </a:rPr>
                        <a:t> gas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US" sz="1000" b="0">
                          <a:solidFill>
                            <a:schemeClr val="tx1"/>
                          </a:solidFill>
                          <a:effectLst/>
                        </a:rPr>
                        <a:t>Tirr*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R="62865" algn="ctr">
                        <a:lnSpc>
                          <a:spcPct val="115000"/>
                        </a:lnSpc>
                        <a:spcAft>
                          <a:spcPts val="0"/>
                        </a:spcAft>
                      </a:pPr>
                      <a:r>
                        <a:rPr lang="en-US" altLang="ja-JP" sz="1000" b="0" dirty="0">
                          <a:solidFill>
                            <a:schemeClr val="tx1"/>
                          </a:solidFill>
                          <a:effectLst/>
                        </a:rPr>
                        <a:t>&gt;</a:t>
                      </a:r>
                      <a:r>
                        <a:rPr lang="en-US" sz="1000" b="0" dirty="0">
                          <a:solidFill>
                            <a:schemeClr val="tx1"/>
                          </a:solidFill>
                          <a:effectLst/>
                        </a:rPr>
                        <a:t>36</a:t>
                      </a:r>
                      <a:endParaRPr lang="en-US" sz="1100" b="0" dirty="0">
                        <a:solidFill>
                          <a:schemeClr val="tx1"/>
                        </a:solidFill>
                        <a:effectLst/>
                      </a:endParaRPr>
                    </a:p>
                    <a:p>
                      <a:pPr marR="62865" algn="ctr">
                        <a:lnSpc>
                          <a:spcPct val="115000"/>
                        </a:lnSpc>
                        <a:spcAft>
                          <a:spcPts val="0"/>
                        </a:spcAft>
                      </a:pPr>
                      <a:r>
                        <a:rPr lang="ja-JP" sz="1000" b="0">
                          <a:solidFill>
                            <a:schemeClr val="tx1"/>
                          </a:solidFill>
                          <a:effectLst/>
                        </a:rPr>
                        <a:t>（</a:t>
                      </a:r>
                      <a:r>
                        <a:rPr lang="en-US" altLang="ja-JP" sz="1000" b="0" dirty="0">
                          <a:solidFill>
                            <a:schemeClr val="tx1"/>
                          </a:solidFill>
                          <a:effectLst/>
                        </a:rPr>
                        <a:t>Each dose </a:t>
                      </a:r>
                      <a:r>
                        <a:rPr lang="en-US" sz="1000" b="0" dirty="0">
                          <a:solidFill>
                            <a:schemeClr val="tx1"/>
                          </a:solidFill>
                          <a:effectLst/>
                        </a:rPr>
                        <a:t>6×3×2</a:t>
                      </a:r>
                      <a:r>
                        <a:rPr lang="en-US" altLang="ja-JP" sz="1000" b="0" dirty="0">
                          <a:solidFill>
                            <a:schemeClr val="tx1"/>
                          </a:solidFill>
                          <a:effectLst/>
                        </a:rPr>
                        <a:t> conditions</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extLst>
                  <a:ext uri="{0D108BD9-81ED-4DB2-BD59-A6C34878D82A}">
                    <a16:rowId xmlns:a16="http://schemas.microsoft.com/office/drawing/2014/main" val="3205494724"/>
                  </a:ext>
                </a:extLst>
              </a:tr>
              <a:tr h="23414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6510" marR="88900" algn="ctr">
                        <a:lnSpc>
                          <a:spcPct val="115000"/>
                        </a:lnSpc>
                        <a:spcAft>
                          <a:spcPts val="0"/>
                        </a:spcAft>
                      </a:pPr>
                      <a:r>
                        <a:rPr lang="en-US" sz="1000" b="0">
                          <a:solidFill>
                            <a:schemeClr val="tx1"/>
                          </a:solidFill>
                          <a:effectLst/>
                        </a:rPr>
                        <a:t>LBE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US" sz="1000" b="0">
                          <a:solidFill>
                            <a:schemeClr val="tx1"/>
                          </a:solidFill>
                          <a:effectLst/>
                        </a:rPr>
                        <a:t>Tirr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vMerge="1">
                  <a:txBody>
                    <a:bodyPr/>
                    <a:lstStyle/>
                    <a:p>
                      <a:endParaRPr kumimoji="1" lang="ja-JP" altLang="en-US"/>
                    </a:p>
                  </a:txBody>
                  <a:tcPr/>
                </a:tc>
                <a:extLst>
                  <a:ext uri="{0D108BD9-81ED-4DB2-BD59-A6C34878D82A}">
                    <a16:rowId xmlns:a16="http://schemas.microsoft.com/office/drawing/2014/main" val="925491367"/>
                  </a:ext>
                </a:extLst>
              </a:tr>
              <a:tr h="319669">
                <a:tc rowSpan="2">
                  <a:txBody>
                    <a:bodyPr/>
                    <a:lstStyle/>
                    <a:p>
                      <a:pPr marL="56515" marR="57785" indent="-3175" algn="ctr">
                        <a:spcBef>
                          <a:spcPts val="1035"/>
                        </a:spcBef>
                        <a:spcAft>
                          <a:spcPts val="0"/>
                        </a:spcAft>
                      </a:pPr>
                      <a:r>
                        <a:rPr lang="en-US" sz="1000" b="0" dirty="0">
                          <a:solidFill>
                            <a:schemeClr val="tx1"/>
                          </a:solidFill>
                          <a:effectLst/>
                        </a:rPr>
                        <a:t>SSRT**</a:t>
                      </a:r>
                      <a:endParaRPr lang="ja-JP" sz="1100" b="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R="57785" algn="ctr">
                        <a:lnSpc>
                          <a:spcPct val="115000"/>
                        </a:lnSpc>
                        <a:spcAft>
                          <a:spcPts val="0"/>
                        </a:spcAft>
                      </a:pPr>
                      <a:r>
                        <a:rPr lang="en-US" altLang="ja-JP" sz="1000" b="0" dirty="0">
                          <a:solidFill>
                            <a:schemeClr val="tx1"/>
                          </a:solidFill>
                          <a:effectLst/>
                        </a:rPr>
                        <a:t>Plate</a:t>
                      </a:r>
                      <a:endParaRPr lang="ja-JP" altLang="ja-JP" sz="1100" b="0">
                        <a:solidFill>
                          <a:schemeClr val="tx1"/>
                        </a:solidFill>
                        <a:effectLst/>
                      </a:endParaRPr>
                    </a:p>
                    <a:p>
                      <a:pPr marL="57785" marR="57785" algn="ctr">
                        <a:lnSpc>
                          <a:spcPct val="115000"/>
                        </a:lnSpc>
                        <a:spcBef>
                          <a:spcPts val="375"/>
                        </a:spcBef>
                        <a:spcAft>
                          <a:spcPts val="0"/>
                        </a:spcAft>
                      </a:pPr>
                      <a:r>
                        <a:rPr lang="ja-JP" sz="1000" b="0">
                          <a:solidFill>
                            <a:schemeClr val="tx1"/>
                          </a:solidFill>
                          <a:effectLst/>
                        </a:rPr>
                        <a:t>（</a:t>
                      </a:r>
                      <a:r>
                        <a:rPr lang="en-US" sz="1000" b="0" dirty="0">
                          <a:solidFill>
                            <a:schemeClr val="tx1"/>
                          </a:solidFill>
                          <a:effectLst/>
                        </a:rPr>
                        <a:t>SS-J3</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L="62865" marR="6350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2865" marR="63500" algn="ctr">
                        <a:lnSpc>
                          <a:spcPct val="115000"/>
                        </a:lnSpc>
                        <a:spcBef>
                          <a:spcPts val="5"/>
                        </a:spcBef>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 altLang="ja-JP" sz="1000" b="0" dirty="0">
                          <a:solidFill>
                            <a:schemeClr val="tx1"/>
                          </a:solidFill>
                          <a:effectLst/>
                        </a:rPr>
                        <a:t>Inert</a:t>
                      </a:r>
                      <a:r>
                        <a:rPr lang="en-US" altLang="ja-JP" sz="1000" b="0" dirty="0">
                          <a:solidFill>
                            <a:schemeClr val="tx1"/>
                          </a:solidFill>
                          <a:effectLst/>
                        </a:rPr>
                        <a:t> gas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16205" marR="88265" indent="-116205" algn="ctr">
                        <a:lnSpc>
                          <a:spcPct val="115000"/>
                        </a:lnSpc>
                        <a:spcBef>
                          <a:spcPts val="370"/>
                        </a:spcBef>
                        <a:spcAft>
                          <a:spcPts val="0"/>
                        </a:spcAft>
                      </a:pPr>
                      <a:r>
                        <a:rPr lang="en-US" sz="1000" b="0">
                          <a:solidFill>
                            <a:schemeClr val="tx1"/>
                          </a:solidFill>
                          <a:effectLst/>
                        </a:rPr>
                        <a:t>Tirr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algn="ctr">
                        <a:lnSpc>
                          <a:spcPct val="115000"/>
                        </a:lnSpc>
                        <a:spcBef>
                          <a:spcPts val="375"/>
                        </a:spcBef>
                        <a:spcAft>
                          <a:spcPts val="0"/>
                        </a:spcAft>
                      </a:pPr>
                      <a:r>
                        <a:rPr lang="en-US" altLang="ja-JP" sz="1000" b="0" dirty="0">
                          <a:solidFill>
                            <a:schemeClr val="tx1"/>
                          </a:solidFill>
                          <a:effectLst/>
                        </a:rPr>
                        <a:t>&gt;</a:t>
                      </a:r>
                      <a:r>
                        <a:rPr lang="en-US" sz="1000" b="0" dirty="0">
                          <a:solidFill>
                            <a:schemeClr val="tx1"/>
                          </a:solidFill>
                          <a:effectLst/>
                        </a:rPr>
                        <a:t>16</a:t>
                      </a:r>
                    </a:p>
                    <a:p>
                      <a:pPr algn="ctr">
                        <a:lnSpc>
                          <a:spcPct val="115000"/>
                        </a:lnSpc>
                        <a:spcBef>
                          <a:spcPts val="375"/>
                        </a:spcBef>
                        <a:spcAft>
                          <a:spcPts val="0"/>
                        </a:spcAft>
                      </a:pPr>
                      <a:r>
                        <a:rPr lang="ja-JP" sz="1000" b="0">
                          <a:solidFill>
                            <a:schemeClr val="tx1"/>
                          </a:solidFill>
                          <a:effectLst/>
                        </a:rPr>
                        <a:t>（</a:t>
                      </a:r>
                      <a:r>
                        <a:rPr lang="en-US" altLang="ja-JP" sz="1000" b="0" dirty="0">
                          <a:solidFill>
                            <a:schemeClr val="tx1"/>
                          </a:solidFill>
                          <a:effectLst/>
                        </a:rPr>
                        <a:t>Each dose </a:t>
                      </a:r>
                      <a:r>
                        <a:rPr lang="en-US" sz="1000" b="0" dirty="0">
                          <a:solidFill>
                            <a:schemeClr val="tx1"/>
                          </a:solidFill>
                          <a:effectLst/>
                        </a:rPr>
                        <a:t>4×2×2</a:t>
                      </a:r>
                      <a:r>
                        <a:rPr lang="en-US" altLang="ja-JP" sz="1000" b="0" dirty="0">
                          <a:solidFill>
                            <a:schemeClr val="tx1"/>
                          </a:solidFill>
                          <a:effectLst/>
                        </a:rPr>
                        <a:t> conditions</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extLst>
                  <a:ext uri="{0D108BD9-81ED-4DB2-BD59-A6C34878D82A}">
                    <a16:rowId xmlns:a16="http://schemas.microsoft.com/office/drawing/2014/main" val="143109923"/>
                  </a:ext>
                </a:extLst>
              </a:tr>
              <a:tr h="22337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6510" marR="88900" algn="ctr">
                        <a:lnSpc>
                          <a:spcPct val="115000"/>
                        </a:lnSpc>
                        <a:spcAft>
                          <a:spcPts val="0"/>
                        </a:spcAft>
                      </a:pPr>
                      <a:r>
                        <a:rPr lang="en-US" sz="1000" b="0">
                          <a:solidFill>
                            <a:schemeClr val="tx1"/>
                          </a:solidFill>
                          <a:effectLst/>
                        </a:rPr>
                        <a:t>LBE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16205" marR="88265" indent="-116205" algn="ctr">
                        <a:lnSpc>
                          <a:spcPct val="115000"/>
                        </a:lnSpc>
                        <a:spcBef>
                          <a:spcPts val="370"/>
                        </a:spcBef>
                        <a:spcAft>
                          <a:spcPts val="0"/>
                        </a:spcAft>
                      </a:pPr>
                      <a:r>
                        <a:rPr lang="en-US" sz="1000" b="0">
                          <a:solidFill>
                            <a:schemeClr val="tx1"/>
                          </a:solidFill>
                          <a:effectLst/>
                        </a:rPr>
                        <a:t>Tirr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vMerge="1">
                  <a:txBody>
                    <a:bodyPr/>
                    <a:lstStyle/>
                    <a:p>
                      <a:endParaRPr kumimoji="1" lang="ja-JP" altLang="en-US"/>
                    </a:p>
                  </a:txBody>
                  <a:tcPr/>
                </a:tc>
                <a:extLst>
                  <a:ext uri="{0D108BD9-81ED-4DB2-BD59-A6C34878D82A}">
                    <a16:rowId xmlns:a16="http://schemas.microsoft.com/office/drawing/2014/main" val="1536102840"/>
                  </a:ext>
                </a:extLst>
              </a:tr>
              <a:tr h="319669">
                <a:tc rowSpan="2">
                  <a:txBody>
                    <a:bodyPr/>
                    <a:lstStyle/>
                    <a:p>
                      <a:pPr marL="56515" marR="57785" indent="-3175" algn="ctr">
                        <a:spcBef>
                          <a:spcPts val="1035"/>
                        </a:spcBef>
                        <a:spcAft>
                          <a:spcPts val="0"/>
                        </a:spcAft>
                      </a:pPr>
                      <a:r>
                        <a:rPr lang="en-US" altLang="ja-JP" sz="1000" b="0" dirty="0">
                          <a:solidFill>
                            <a:schemeClr val="tx1"/>
                          </a:solidFill>
                          <a:effectLst/>
                        </a:rPr>
                        <a:t>Fatigue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L="57785" marR="57785" algn="ctr">
                        <a:lnSpc>
                          <a:spcPct val="115000"/>
                        </a:lnSpc>
                        <a:spcBef>
                          <a:spcPts val="375"/>
                        </a:spcBef>
                        <a:spcAft>
                          <a:spcPts val="0"/>
                        </a:spcAft>
                      </a:pPr>
                      <a:r>
                        <a:rPr lang="en" altLang="ja-JP" sz="1000" b="0" dirty="0">
                          <a:solidFill>
                            <a:schemeClr val="tx1"/>
                          </a:solidFill>
                          <a:effectLst/>
                        </a:rPr>
                        <a:t>Plate with round section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L="62865" marR="6350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2865" marR="63500" algn="ctr">
                        <a:lnSpc>
                          <a:spcPct val="115000"/>
                        </a:lnSpc>
                        <a:spcBef>
                          <a:spcPts val="5"/>
                        </a:spcBef>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 altLang="ja-JP" sz="1000" b="0" dirty="0">
                          <a:solidFill>
                            <a:schemeClr val="tx1"/>
                          </a:solidFill>
                          <a:effectLst/>
                        </a:rPr>
                        <a:t>Inert</a:t>
                      </a:r>
                      <a:r>
                        <a:rPr lang="en-US" altLang="ja-JP" sz="1000" b="0" dirty="0">
                          <a:solidFill>
                            <a:schemeClr val="tx1"/>
                          </a:solidFill>
                          <a:effectLst/>
                        </a:rPr>
                        <a:t> gas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16205" marR="88265" indent="-116205" algn="ctr">
                        <a:lnSpc>
                          <a:spcPct val="115000"/>
                        </a:lnSpc>
                        <a:spcBef>
                          <a:spcPts val="370"/>
                        </a:spcBef>
                        <a:spcAft>
                          <a:spcPts val="0"/>
                        </a:spcAft>
                      </a:pPr>
                      <a:r>
                        <a:rPr lang="en-US" sz="1000" b="0" dirty="0" err="1">
                          <a:solidFill>
                            <a:schemeClr val="tx1"/>
                          </a:solidFill>
                          <a:effectLst/>
                        </a:rPr>
                        <a:t>Tirr</a:t>
                      </a:r>
                      <a:r>
                        <a:rPr lang="en-US" sz="1000" b="0" dirty="0">
                          <a:solidFill>
                            <a:schemeClr val="tx1"/>
                          </a:solidFill>
                          <a:effectLst/>
                        </a:rPr>
                        <a:t>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algn="ctr">
                        <a:lnSpc>
                          <a:spcPct val="115000"/>
                        </a:lnSpc>
                        <a:spcBef>
                          <a:spcPts val="375"/>
                        </a:spcBef>
                        <a:spcAft>
                          <a:spcPts val="0"/>
                        </a:spcAft>
                      </a:pPr>
                      <a:r>
                        <a:rPr lang="en-US" altLang="ja-JP" sz="1000" b="0" dirty="0">
                          <a:solidFill>
                            <a:schemeClr val="tx1"/>
                          </a:solidFill>
                          <a:effectLst/>
                        </a:rPr>
                        <a:t>&gt;</a:t>
                      </a:r>
                      <a:r>
                        <a:rPr lang="en-US" sz="1000" b="0" dirty="0">
                          <a:solidFill>
                            <a:schemeClr val="tx1"/>
                          </a:solidFill>
                          <a:effectLst/>
                        </a:rPr>
                        <a:t>36</a:t>
                      </a:r>
                    </a:p>
                    <a:p>
                      <a:pPr algn="ctr">
                        <a:lnSpc>
                          <a:spcPct val="115000"/>
                        </a:lnSpc>
                        <a:spcBef>
                          <a:spcPts val="375"/>
                        </a:spcBef>
                        <a:spcAft>
                          <a:spcPts val="0"/>
                        </a:spcAft>
                      </a:pPr>
                      <a:r>
                        <a:rPr lang="ja-JP" sz="1000" b="0">
                          <a:solidFill>
                            <a:schemeClr val="tx1"/>
                          </a:solidFill>
                          <a:effectLst/>
                        </a:rPr>
                        <a:t>（</a:t>
                      </a:r>
                      <a:r>
                        <a:rPr lang="en-US" altLang="ja-JP" sz="1000" b="0" dirty="0">
                          <a:solidFill>
                            <a:schemeClr val="tx1"/>
                          </a:solidFill>
                          <a:effectLst/>
                        </a:rPr>
                        <a:t>Each dose </a:t>
                      </a:r>
                      <a:r>
                        <a:rPr lang="en-US" sz="1000" b="0" dirty="0">
                          <a:solidFill>
                            <a:schemeClr val="tx1"/>
                          </a:solidFill>
                          <a:effectLst/>
                        </a:rPr>
                        <a:t>9×2×2</a:t>
                      </a:r>
                      <a:r>
                        <a:rPr lang="en-US" altLang="ja-JP" sz="1000" b="0" dirty="0">
                          <a:solidFill>
                            <a:schemeClr val="tx1"/>
                          </a:solidFill>
                          <a:effectLst/>
                        </a:rPr>
                        <a:t> conditions</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extLst>
                  <a:ext uri="{0D108BD9-81ED-4DB2-BD59-A6C34878D82A}">
                    <a16:rowId xmlns:a16="http://schemas.microsoft.com/office/drawing/2014/main" val="2433451578"/>
                  </a:ext>
                </a:extLst>
              </a:tr>
              <a:tr h="22337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6510" marR="88900" algn="ctr">
                        <a:lnSpc>
                          <a:spcPct val="115000"/>
                        </a:lnSpc>
                        <a:spcAft>
                          <a:spcPts val="0"/>
                        </a:spcAft>
                      </a:pPr>
                      <a:r>
                        <a:rPr lang="en-US" sz="1000" b="0" dirty="0">
                          <a:solidFill>
                            <a:schemeClr val="tx1"/>
                          </a:solidFill>
                          <a:effectLst/>
                        </a:rPr>
                        <a:t>LBE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16205" marR="88265" indent="-116205" algn="ctr">
                        <a:lnSpc>
                          <a:spcPct val="115000"/>
                        </a:lnSpc>
                        <a:spcBef>
                          <a:spcPts val="370"/>
                        </a:spcBef>
                        <a:spcAft>
                          <a:spcPts val="0"/>
                        </a:spcAft>
                      </a:pPr>
                      <a:r>
                        <a:rPr lang="en-US" sz="1000" b="0" dirty="0" err="1">
                          <a:solidFill>
                            <a:schemeClr val="tx1"/>
                          </a:solidFill>
                          <a:effectLst/>
                        </a:rPr>
                        <a:t>Tirr</a:t>
                      </a:r>
                      <a:r>
                        <a:rPr lang="en-US" sz="1000" b="0" dirty="0">
                          <a:solidFill>
                            <a:schemeClr val="tx1"/>
                          </a:solidFill>
                          <a:effectLst/>
                        </a:rPr>
                        <a:t>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vMerge="1">
                  <a:txBody>
                    <a:bodyPr/>
                    <a:lstStyle/>
                    <a:p>
                      <a:endParaRPr kumimoji="1" lang="ja-JP" altLang="en-US"/>
                    </a:p>
                  </a:txBody>
                  <a:tcPr/>
                </a:tc>
                <a:extLst>
                  <a:ext uri="{0D108BD9-81ED-4DB2-BD59-A6C34878D82A}">
                    <a16:rowId xmlns:a16="http://schemas.microsoft.com/office/drawing/2014/main" val="497511336"/>
                  </a:ext>
                </a:extLst>
              </a:tr>
              <a:tr h="395163">
                <a:tc rowSpan="2">
                  <a:txBody>
                    <a:bodyPr/>
                    <a:lstStyle/>
                    <a:p>
                      <a:pPr marR="57785" algn="ctr">
                        <a:spcBef>
                          <a:spcPts val="785"/>
                        </a:spcBef>
                        <a:spcAft>
                          <a:spcPts val="0"/>
                        </a:spcAft>
                      </a:pPr>
                      <a:r>
                        <a:rPr lang="en-US" altLang="ja-JP" sz="1000" b="0" dirty="0">
                          <a:solidFill>
                            <a:schemeClr val="tx1"/>
                          </a:solidFill>
                          <a:effectLst/>
                        </a:rPr>
                        <a:t>Creep</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L="57785" marR="57785" algn="ctr">
                        <a:lnSpc>
                          <a:spcPct val="115000"/>
                        </a:lnSpc>
                        <a:spcBef>
                          <a:spcPts val="375"/>
                        </a:spcBef>
                        <a:spcAft>
                          <a:spcPts val="0"/>
                        </a:spcAft>
                      </a:pPr>
                      <a:r>
                        <a:rPr lang="en" altLang="ja-JP" sz="1000" b="0" dirty="0">
                          <a:solidFill>
                            <a:schemeClr val="tx1"/>
                          </a:solidFill>
                          <a:effectLst/>
                        </a:rPr>
                        <a:t>Plate with round section </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marL="62865" marR="6350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2865" marR="6350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6510" marR="88900" algn="ctr">
                        <a:lnSpc>
                          <a:spcPct val="115000"/>
                        </a:lnSpc>
                        <a:spcAft>
                          <a:spcPts val="0"/>
                        </a:spcAft>
                      </a:pPr>
                      <a:r>
                        <a:rPr lang="en" altLang="ja-JP" sz="1000" b="0" dirty="0">
                          <a:solidFill>
                            <a:schemeClr val="tx1"/>
                          </a:solidFill>
                          <a:effectLst/>
                        </a:rPr>
                        <a:t>Inert</a:t>
                      </a:r>
                      <a:r>
                        <a:rPr lang="en-US" altLang="ja-JP" sz="1000" b="0" dirty="0">
                          <a:solidFill>
                            <a:schemeClr val="tx1"/>
                          </a:solidFill>
                          <a:effectLst/>
                        </a:rPr>
                        <a:t> gas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32715" marR="88265" indent="-116205" algn="ctr">
                        <a:lnSpc>
                          <a:spcPct val="115000"/>
                        </a:lnSpc>
                        <a:spcAft>
                          <a:spcPts val="0"/>
                        </a:spcAft>
                      </a:pPr>
                      <a:r>
                        <a:rPr lang="en-US" sz="1000" b="0" dirty="0" err="1">
                          <a:solidFill>
                            <a:schemeClr val="tx1"/>
                          </a:solidFill>
                          <a:effectLst/>
                        </a:rPr>
                        <a:t>Tirr</a:t>
                      </a:r>
                      <a:r>
                        <a:rPr lang="en-US" sz="1000" b="0" dirty="0">
                          <a:solidFill>
                            <a:schemeClr val="tx1"/>
                          </a:solidFill>
                          <a:effectLst/>
                        </a:rPr>
                        <a:t>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rowSpan="2">
                  <a:txBody>
                    <a:bodyPr/>
                    <a:lstStyle/>
                    <a:p>
                      <a:pPr algn="ctr">
                        <a:lnSpc>
                          <a:spcPct val="115000"/>
                        </a:lnSpc>
                        <a:spcBef>
                          <a:spcPts val="375"/>
                        </a:spcBef>
                        <a:spcAft>
                          <a:spcPts val="0"/>
                        </a:spcAft>
                      </a:pPr>
                      <a:r>
                        <a:rPr lang="en-US" altLang="ja-JP" sz="1000" b="0" dirty="0">
                          <a:solidFill>
                            <a:schemeClr val="tx1"/>
                          </a:solidFill>
                          <a:effectLst/>
                        </a:rPr>
                        <a:t>&gt;</a:t>
                      </a:r>
                      <a:r>
                        <a:rPr lang="en-US" sz="1000" b="0" dirty="0">
                          <a:solidFill>
                            <a:schemeClr val="tx1"/>
                          </a:solidFill>
                          <a:effectLst/>
                        </a:rPr>
                        <a:t>24</a:t>
                      </a:r>
                    </a:p>
                    <a:p>
                      <a:pPr algn="ctr">
                        <a:lnSpc>
                          <a:spcPct val="115000"/>
                        </a:lnSpc>
                        <a:spcBef>
                          <a:spcPts val="375"/>
                        </a:spcBef>
                        <a:spcAft>
                          <a:spcPts val="0"/>
                        </a:spcAft>
                      </a:pPr>
                      <a:r>
                        <a:rPr lang="ja-JP" sz="1000" b="0">
                          <a:solidFill>
                            <a:schemeClr val="tx1"/>
                          </a:solidFill>
                          <a:effectLst/>
                        </a:rPr>
                        <a:t>（</a:t>
                      </a:r>
                      <a:r>
                        <a:rPr lang="en-US" altLang="ja-JP" sz="1000" b="0" dirty="0">
                          <a:solidFill>
                            <a:schemeClr val="tx1"/>
                          </a:solidFill>
                          <a:effectLst/>
                        </a:rPr>
                        <a:t>Each dose </a:t>
                      </a:r>
                      <a:r>
                        <a:rPr lang="en-US" sz="1000" b="0" dirty="0">
                          <a:solidFill>
                            <a:schemeClr val="tx1"/>
                          </a:solidFill>
                          <a:effectLst/>
                        </a:rPr>
                        <a:t>6×2×2</a:t>
                      </a:r>
                      <a:r>
                        <a:rPr lang="en-US" altLang="ja-JP" sz="1000" b="0" dirty="0">
                          <a:solidFill>
                            <a:schemeClr val="tx1"/>
                          </a:solidFill>
                          <a:effectLst/>
                        </a:rPr>
                        <a:t> conditions</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extLst>
                  <a:ext uri="{0D108BD9-81ED-4DB2-BD59-A6C34878D82A}">
                    <a16:rowId xmlns:a16="http://schemas.microsoft.com/office/drawing/2014/main" val="1579048894"/>
                  </a:ext>
                </a:extLst>
              </a:tr>
              <a:tr h="27130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6510" marR="88900" algn="ctr">
                        <a:lnSpc>
                          <a:spcPct val="115000"/>
                        </a:lnSpc>
                        <a:spcAft>
                          <a:spcPts val="0"/>
                        </a:spcAft>
                      </a:pPr>
                      <a:r>
                        <a:rPr lang="en-US" sz="1000" b="0" dirty="0">
                          <a:solidFill>
                            <a:schemeClr val="tx1"/>
                          </a:solidFill>
                          <a:effectLst/>
                        </a:rPr>
                        <a:t>LBE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a:txBody>
                    <a:bodyPr/>
                    <a:lstStyle/>
                    <a:p>
                      <a:pPr marL="132715" marR="88265" indent="-116205" algn="ctr">
                        <a:lnSpc>
                          <a:spcPct val="115000"/>
                        </a:lnSpc>
                        <a:spcAft>
                          <a:spcPts val="0"/>
                        </a:spcAft>
                      </a:pPr>
                      <a:r>
                        <a:rPr lang="en-US" sz="1000" b="0" dirty="0" err="1">
                          <a:solidFill>
                            <a:schemeClr val="tx1"/>
                          </a:solidFill>
                          <a:effectLst/>
                        </a:rPr>
                        <a:t>Tirr</a:t>
                      </a:r>
                      <a:r>
                        <a:rPr lang="en-US" sz="1000" b="0" dirty="0">
                          <a:solidFill>
                            <a:schemeClr val="tx1"/>
                          </a:solidFill>
                          <a:effectLst/>
                        </a:rPr>
                        <a:t>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0E3"/>
                    </a:solidFill>
                  </a:tcPr>
                </a:tc>
                <a:tc vMerge="1">
                  <a:txBody>
                    <a:bodyPr/>
                    <a:lstStyle/>
                    <a:p>
                      <a:endParaRPr kumimoji="1" lang="ja-JP" altLang="en-US"/>
                    </a:p>
                  </a:txBody>
                  <a:tcPr/>
                </a:tc>
                <a:extLst>
                  <a:ext uri="{0D108BD9-81ED-4DB2-BD59-A6C34878D82A}">
                    <a16:rowId xmlns:a16="http://schemas.microsoft.com/office/drawing/2014/main" val="4160705424"/>
                  </a:ext>
                </a:extLst>
              </a:tr>
            </a:tbl>
          </a:graphicData>
        </a:graphic>
      </p:graphicFrame>
      <p:graphicFrame>
        <p:nvGraphicFramePr>
          <p:cNvPr id="9" name="表 8">
            <a:extLst>
              <a:ext uri="{FF2B5EF4-FFF2-40B4-BE49-F238E27FC236}">
                <a16:creationId xmlns:a16="http://schemas.microsoft.com/office/drawing/2014/main" id="{8F32ADDD-1F18-034D-99FB-1C01A8AA9C4E}"/>
              </a:ext>
            </a:extLst>
          </p:cNvPr>
          <p:cNvGraphicFramePr>
            <a:graphicFrameLocks noGrp="1"/>
          </p:cNvGraphicFramePr>
          <p:nvPr>
            <p:extLst>
              <p:ext uri="{D42A27DB-BD31-4B8C-83A1-F6EECF244321}">
                <p14:modId xmlns:p14="http://schemas.microsoft.com/office/powerpoint/2010/main" val="4266101601"/>
              </p:ext>
            </p:extLst>
          </p:nvPr>
        </p:nvGraphicFramePr>
        <p:xfrm>
          <a:off x="128464" y="3638053"/>
          <a:ext cx="5494147" cy="2868512"/>
        </p:xfrm>
        <a:graphic>
          <a:graphicData uri="http://schemas.openxmlformats.org/drawingml/2006/table">
            <a:tbl>
              <a:tblPr firstRow="1" firstCol="1" lastRow="1" lastCol="1" bandRow="1" bandCol="1">
                <a:tableStyleId>{5C22544A-7EE6-4342-B048-85BDC9FD1C3A}</a:tableStyleId>
              </a:tblPr>
              <a:tblGrid>
                <a:gridCol w="720080">
                  <a:extLst>
                    <a:ext uri="{9D8B030D-6E8A-4147-A177-3AD203B41FA5}">
                      <a16:colId xmlns:a16="http://schemas.microsoft.com/office/drawing/2014/main" val="2004599915"/>
                    </a:ext>
                  </a:extLst>
                </a:gridCol>
                <a:gridCol w="803412">
                  <a:extLst>
                    <a:ext uri="{9D8B030D-6E8A-4147-A177-3AD203B41FA5}">
                      <a16:colId xmlns:a16="http://schemas.microsoft.com/office/drawing/2014/main" val="16046214"/>
                    </a:ext>
                  </a:extLst>
                </a:gridCol>
                <a:gridCol w="1446530">
                  <a:extLst>
                    <a:ext uri="{9D8B030D-6E8A-4147-A177-3AD203B41FA5}">
                      <a16:colId xmlns:a16="http://schemas.microsoft.com/office/drawing/2014/main" val="714518046"/>
                    </a:ext>
                  </a:extLst>
                </a:gridCol>
                <a:gridCol w="629920">
                  <a:extLst>
                    <a:ext uri="{9D8B030D-6E8A-4147-A177-3AD203B41FA5}">
                      <a16:colId xmlns:a16="http://schemas.microsoft.com/office/drawing/2014/main" val="3216366726"/>
                    </a:ext>
                  </a:extLst>
                </a:gridCol>
                <a:gridCol w="723900">
                  <a:extLst>
                    <a:ext uri="{9D8B030D-6E8A-4147-A177-3AD203B41FA5}">
                      <a16:colId xmlns:a16="http://schemas.microsoft.com/office/drawing/2014/main" val="263032841"/>
                    </a:ext>
                  </a:extLst>
                </a:gridCol>
                <a:gridCol w="1170305">
                  <a:extLst>
                    <a:ext uri="{9D8B030D-6E8A-4147-A177-3AD203B41FA5}">
                      <a16:colId xmlns:a16="http://schemas.microsoft.com/office/drawing/2014/main" val="3496582120"/>
                    </a:ext>
                  </a:extLst>
                </a:gridCol>
              </a:tblGrid>
              <a:tr h="433619">
                <a:tc>
                  <a:txBody>
                    <a:bodyPr/>
                    <a:lstStyle/>
                    <a:p>
                      <a:pPr marL="56515" marR="57785" algn="ctr">
                        <a:lnSpc>
                          <a:spcPct val="115000"/>
                        </a:lnSpc>
                        <a:spcBef>
                          <a:spcPts val="845"/>
                        </a:spcBef>
                        <a:spcAft>
                          <a:spcPts val="0"/>
                        </a:spcAft>
                      </a:pPr>
                      <a:r>
                        <a:rPr lang="en-US" altLang="ja-JP" sz="1000" b="0" dirty="0">
                          <a:solidFill>
                            <a:schemeClr val="tx1"/>
                          </a:solidFill>
                          <a:effectLst/>
                        </a:rPr>
                        <a:t>Testing</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71120" indent="8890" algn="ctr">
                        <a:spcBef>
                          <a:spcPts val="210"/>
                        </a:spcBef>
                        <a:spcAft>
                          <a:spcPts val="0"/>
                        </a:spcAft>
                      </a:pPr>
                      <a:r>
                        <a:rPr lang="en-US" altLang="ja-JP" sz="1000" b="0" dirty="0">
                          <a:solidFill>
                            <a:schemeClr val="tx1"/>
                          </a:solidFill>
                          <a:effectLst/>
                        </a:rPr>
                        <a:t>Specimen</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8580" marR="57785" indent="40640" algn="ctr">
                        <a:spcBef>
                          <a:spcPts val="210"/>
                        </a:spcBef>
                        <a:spcAft>
                          <a:spcPts val="0"/>
                        </a:spcAft>
                      </a:pPr>
                      <a:r>
                        <a:rPr lang="en-US" altLang="ja-JP" sz="1000" b="0" dirty="0">
                          <a:solidFill>
                            <a:schemeClr val="tx1"/>
                          </a:solidFill>
                          <a:effectLst/>
                        </a:rPr>
                        <a:t>Irradiation dose</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390" marR="113030" algn="ctr">
                        <a:lnSpc>
                          <a:spcPct val="115000"/>
                        </a:lnSpc>
                        <a:spcBef>
                          <a:spcPts val="210"/>
                        </a:spcBef>
                        <a:spcAft>
                          <a:spcPts val="0"/>
                        </a:spcAft>
                      </a:pPr>
                      <a:r>
                        <a:rPr lang="en" altLang="ja-JP" sz="1000" b="0" dirty="0">
                          <a:solidFill>
                            <a:schemeClr val="tx1"/>
                          </a:solidFill>
                          <a:effectLst/>
                        </a:rPr>
                        <a:t>Atmosphere</a:t>
                      </a:r>
                      <a:endParaRPr lang="ja-JP" altLang="ja-JP" sz="10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390" marR="4445" algn="ctr">
                        <a:lnSpc>
                          <a:spcPct val="115000"/>
                        </a:lnSpc>
                        <a:spcBef>
                          <a:spcPts val="210"/>
                        </a:spcBef>
                        <a:spcAft>
                          <a:spcPts val="0"/>
                        </a:spcAft>
                      </a:pPr>
                      <a:r>
                        <a:rPr lang="en-US" altLang="ja-JP" sz="1000" b="0" dirty="0" err="1">
                          <a:solidFill>
                            <a:schemeClr val="tx1"/>
                          </a:solidFill>
                          <a:effectLst/>
                        </a:rPr>
                        <a:t>Ttest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6360" marR="83820" indent="-1270" algn="ctr">
                        <a:lnSpc>
                          <a:spcPct val="115000"/>
                        </a:lnSpc>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666759"/>
                  </a:ext>
                </a:extLst>
              </a:tr>
              <a:tr h="625737">
                <a:tc>
                  <a:txBody>
                    <a:bodyPr/>
                    <a:lstStyle/>
                    <a:p>
                      <a:pPr marL="55245" marR="57785" algn="ctr">
                        <a:lnSpc>
                          <a:spcPct val="115000"/>
                        </a:lnSpc>
                        <a:spcBef>
                          <a:spcPts val="510"/>
                        </a:spcBef>
                        <a:spcAft>
                          <a:spcPts val="0"/>
                        </a:spcAft>
                      </a:pPr>
                      <a:r>
                        <a:rPr lang="en" altLang="ja-JP" sz="1000" b="0" dirty="0">
                          <a:solidFill>
                            <a:schemeClr val="tx1"/>
                          </a:solidFill>
                          <a:effectLst/>
                        </a:rPr>
                        <a:t>Charpy impact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R="57785" indent="-3810" algn="ctr">
                        <a:lnSpc>
                          <a:spcPct val="115000"/>
                        </a:lnSpc>
                        <a:spcBef>
                          <a:spcPts val="485"/>
                        </a:spcBef>
                        <a:spcAft>
                          <a:spcPts val="0"/>
                        </a:spcAft>
                      </a:pPr>
                      <a:r>
                        <a:rPr lang="ja-JP" altLang="en-US" sz="1000" b="0">
                          <a:solidFill>
                            <a:schemeClr val="tx1"/>
                          </a:solidFill>
                          <a:effectLst/>
                        </a:rPr>
                        <a:t>□</a:t>
                      </a:r>
                      <a:r>
                        <a:rPr lang="en-US" sz="1000" b="0" dirty="0">
                          <a:solidFill>
                            <a:schemeClr val="tx1"/>
                          </a:solidFill>
                          <a:effectLst/>
                        </a:rPr>
                        <a:t>3.3 mm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635" marR="63500" indent="-8763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indent="-8763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15000"/>
                        </a:lnSpc>
                        <a:spcAft>
                          <a:spcPts val="0"/>
                        </a:spcAft>
                      </a:pPr>
                      <a:r>
                        <a:rPr lang="en-US" altLang="ja-JP" sz="1000" b="0" dirty="0">
                          <a:solidFill>
                            <a:schemeClr val="tx1"/>
                          </a:solidFill>
                          <a:effectLst/>
                        </a:rPr>
                        <a:t>Air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indent="-80010" algn="ctr">
                        <a:spcAft>
                          <a:spcPts val="0"/>
                        </a:spcAft>
                      </a:pPr>
                      <a:r>
                        <a:rPr lang="en-US" sz="1000" b="0" dirty="0">
                          <a:solidFill>
                            <a:schemeClr val="tx1"/>
                          </a:solidFill>
                          <a:effectLst/>
                        </a:rPr>
                        <a:t>-196°C</a:t>
                      </a:r>
                      <a:endParaRPr lang="ja-JP" sz="1100" b="0">
                        <a:solidFill>
                          <a:schemeClr val="tx1"/>
                        </a:solidFill>
                        <a:effectLst/>
                      </a:endParaRPr>
                    </a:p>
                    <a:p>
                      <a:pPr indent="-80010" algn="ctr">
                        <a:spcAft>
                          <a:spcPts val="0"/>
                        </a:spcAft>
                      </a:pPr>
                      <a:r>
                        <a:rPr lang="en-US" sz="1000" b="0" dirty="0">
                          <a:solidFill>
                            <a:schemeClr val="tx1"/>
                          </a:solidFill>
                          <a:effectLst/>
                        </a:rPr>
                        <a:t>–250°C</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15000"/>
                        </a:lnSpc>
                        <a:spcBef>
                          <a:spcPts val="375"/>
                        </a:spcBef>
                        <a:spcAft>
                          <a:spcPts val="0"/>
                        </a:spcAft>
                      </a:pPr>
                      <a:r>
                        <a:rPr lang="en-US" altLang="ja-JP" sz="1000" b="0" dirty="0">
                          <a:solidFill>
                            <a:schemeClr val="tx1"/>
                          </a:solidFill>
                          <a:effectLst/>
                        </a:rPr>
                        <a:t>&gt;</a:t>
                      </a:r>
                      <a:r>
                        <a:rPr lang="en-US" sz="1000" b="0" dirty="0">
                          <a:solidFill>
                            <a:schemeClr val="tx1"/>
                          </a:solidFill>
                          <a:effectLst/>
                        </a:rPr>
                        <a:t>20</a:t>
                      </a:r>
                      <a:endParaRPr lang="ja-JP" sz="1100" b="0">
                        <a:solidFill>
                          <a:schemeClr val="tx1"/>
                        </a:solidFill>
                        <a:effectLst/>
                      </a:endParaRPr>
                    </a:p>
                    <a:p>
                      <a:pPr marL="1270" algn="ctr">
                        <a:lnSpc>
                          <a:spcPct val="115000"/>
                        </a:lnSpc>
                        <a:spcAft>
                          <a:spcPts val="0"/>
                        </a:spcAft>
                      </a:pPr>
                      <a:r>
                        <a:rPr lang="en-US" sz="1000" b="0" dirty="0">
                          <a:solidFill>
                            <a:schemeClr val="tx1"/>
                          </a:solidFill>
                          <a:effectLst/>
                        </a:rPr>
                        <a:t>(</a:t>
                      </a:r>
                      <a:r>
                        <a:rPr lang="en-US" altLang="ja-JP" sz="1000" b="0" dirty="0">
                          <a:solidFill>
                            <a:schemeClr val="tx1"/>
                          </a:solidFill>
                          <a:effectLst/>
                        </a:rPr>
                        <a:t>Each dose</a:t>
                      </a:r>
                      <a:r>
                        <a:rPr lang="en-US" altLang="ja-JP" sz="1100" b="0" dirty="0">
                          <a:solidFill>
                            <a:schemeClr val="tx1"/>
                          </a:solidFill>
                          <a:effectLst/>
                        </a:rPr>
                        <a:t> </a:t>
                      </a:r>
                      <a:r>
                        <a:rPr lang="en-US" sz="1000" b="0" dirty="0">
                          <a:solidFill>
                            <a:schemeClr val="tx1"/>
                          </a:solidFill>
                          <a:effectLst/>
                        </a:rPr>
                        <a:t>10×2</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3220376"/>
                  </a:ext>
                </a:extLst>
              </a:tr>
              <a:tr h="607669">
                <a:tc>
                  <a:txBody>
                    <a:bodyPr/>
                    <a:lstStyle/>
                    <a:p>
                      <a:pPr marL="56515" marR="57785" indent="-3175" algn="ctr">
                        <a:lnSpc>
                          <a:spcPct val="115000"/>
                        </a:lnSpc>
                        <a:spcBef>
                          <a:spcPts val="1035"/>
                        </a:spcBef>
                        <a:spcAft>
                          <a:spcPts val="0"/>
                        </a:spcAft>
                      </a:pPr>
                      <a:r>
                        <a:rPr lang="en-US" sz="1000" b="0" dirty="0">
                          <a:solidFill>
                            <a:schemeClr val="tx1"/>
                          </a:solidFill>
                          <a:effectLst/>
                        </a:rPr>
                        <a:t>SP (</a:t>
                      </a:r>
                      <a:r>
                        <a:rPr kumimoji="0" lang="ja-JP" altLang="ja-JP" sz="1000" b="0" i="0" u="none" strike="noStrike" kern="1200" cap="none" normalizeH="0" baseline="0">
                          <a:ln>
                            <a:noFill/>
                          </a:ln>
                          <a:solidFill>
                            <a:srgbClr val="000000"/>
                          </a:solidFill>
                          <a:effectLst/>
                          <a:latin typeface="+mn-lt"/>
                          <a:ea typeface="Century" panose="02040604050505020304" pitchFamily="18" charset="0"/>
                          <a:cs typeface="ＭＳ 明朝" panose="02020609040205080304" pitchFamily="49" charset="-128"/>
                        </a:rPr>
                        <a:t>Small punch</a:t>
                      </a:r>
                      <a:r>
                        <a:rPr kumimoji="0" lang="en-US" altLang="ja-JP" sz="1000" b="0" i="0" u="none" strike="noStrike" kern="1200" cap="none" normalizeH="0" baseline="0" dirty="0">
                          <a:ln>
                            <a:noFill/>
                          </a:ln>
                          <a:solidFill>
                            <a:srgbClr val="000000"/>
                          </a:solidFill>
                          <a:effectLst/>
                          <a:latin typeface="+mn-lt"/>
                          <a:ea typeface="Century" panose="02040604050505020304" pitchFamily="18" charset="0"/>
                          <a:cs typeface="ＭＳ 明朝" panose="02020609040205080304" pitchFamily="49" charset="-128"/>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R="57785" indent="-3810" algn="ctr">
                        <a:lnSpc>
                          <a:spcPct val="115000"/>
                        </a:lnSpc>
                        <a:spcBef>
                          <a:spcPts val="375"/>
                        </a:spcBef>
                        <a:spcAft>
                          <a:spcPts val="0"/>
                        </a:spcAft>
                      </a:pPr>
                      <a:r>
                        <a:rPr lang="ja-JP" sz="1000" b="0">
                          <a:solidFill>
                            <a:schemeClr val="tx1"/>
                          </a:solidFill>
                          <a:effectLst/>
                        </a:rPr>
                        <a:t>φ</a:t>
                      </a:r>
                      <a:r>
                        <a:rPr lang="en-US" sz="1000" b="0" dirty="0">
                          <a:solidFill>
                            <a:schemeClr val="tx1"/>
                          </a:solidFill>
                          <a:effectLst/>
                        </a:rPr>
                        <a:t>3.0 mm</a:t>
                      </a:r>
                      <a:endParaRPr lang="ja-JP" sz="1100" b="0">
                        <a:solidFill>
                          <a:schemeClr val="tx1"/>
                        </a:solidFill>
                        <a:effectLst/>
                      </a:endParaRPr>
                    </a:p>
                    <a:p>
                      <a:pPr marR="57785" indent="-3810" algn="ctr">
                        <a:lnSpc>
                          <a:spcPct val="115000"/>
                        </a:lnSpc>
                        <a:spcBef>
                          <a:spcPts val="375"/>
                        </a:spcBef>
                        <a:spcAft>
                          <a:spcPts val="0"/>
                        </a:spcAft>
                      </a:pPr>
                      <a:r>
                        <a:rPr lang="ja-JP" altLang="en-US" sz="1000" b="0">
                          <a:solidFill>
                            <a:schemeClr val="tx1"/>
                          </a:solidFill>
                          <a:effectLst/>
                        </a:rPr>
                        <a:t>□</a:t>
                      </a:r>
                      <a:r>
                        <a:rPr lang="en-US" sz="1000" b="0" dirty="0">
                          <a:solidFill>
                            <a:schemeClr val="tx1"/>
                          </a:solidFill>
                          <a:effectLst/>
                        </a:rPr>
                        <a:t>4.0 mm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635" marR="63500" indent="1905" algn="ctr">
                        <a:lnSpc>
                          <a:spcPct val="115000"/>
                        </a:lnSpc>
                        <a:spcAft>
                          <a:spcPts val="0"/>
                        </a:spcAft>
                      </a:pPr>
                      <a:r>
                        <a:rPr lang="en-US" altLang="ja-JP" sz="1000" b="0" dirty="0">
                          <a:solidFill>
                            <a:schemeClr val="tx1"/>
                          </a:solidFill>
                          <a:effectLst/>
                        </a:rPr>
                        <a:t>High</a:t>
                      </a:r>
                      <a:r>
                        <a:rPr lang="ja-JP" sz="1000" b="0">
                          <a:solidFill>
                            <a:schemeClr val="tx1"/>
                          </a:solidFill>
                          <a:effectLst/>
                        </a:rPr>
                        <a:t>（</a:t>
                      </a:r>
                      <a:r>
                        <a:rPr lang="en-US" sz="1000" b="0" dirty="0">
                          <a:solidFill>
                            <a:schemeClr val="tx1"/>
                          </a:solidFill>
                          <a:effectLst/>
                        </a:rPr>
                        <a:t>14-20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marR="63500" indent="-635"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indent="-8763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15000"/>
                        </a:lnSpc>
                        <a:spcAft>
                          <a:spcPts val="0"/>
                        </a:spcAft>
                      </a:pPr>
                      <a:r>
                        <a:rPr lang="en-US" altLang="ja-JP" sz="1000" b="0" dirty="0">
                          <a:solidFill>
                            <a:schemeClr val="tx1"/>
                          </a:solidFill>
                          <a:effectLst/>
                        </a:rPr>
                        <a:t>Air</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indent="-80010" algn="ctr">
                        <a:spcAft>
                          <a:spcPts val="0"/>
                        </a:spcAft>
                      </a:pPr>
                      <a:r>
                        <a:rPr lang="en-US" sz="1000" b="0">
                          <a:solidFill>
                            <a:schemeClr val="tx1"/>
                          </a:solidFill>
                          <a:effectLst/>
                        </a:rPr>
                        <a:t>-196°C</a:t>
                      </a:r>
                      <a:endParaRPr lang="ja-JP" sz="1100" b="0">
                        <a:solidFill>
                          <a:schemeClr val="tx1"/>
                        </a:solidFill>
                        <a:effectLst/>
                      </a:endParaRPr>
                    </a:p>
                    <a:p>
                      <a:pPr indent="-80010" algn="ctr">
                        <a:spcAft>
                          <a:spcPts val="0"/>
                        </a:spcAft>
                      </a:pPr>
                      <a:r>
                        <a:rPr lang="en-US" sz="1000" b="0">
                          <a:solidFill>
                            <a:schemeClr val="tx1"/>
                          </a:solidFill>
                          <a:effectLst/>
                        </a:rPr>
                        <a:t>–250°C</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R="62865" algn="ctr">
                        <a:lnSpc>
                          <a:spcPct val="115000"/>
                        </a:lnSpc>
                        <a:spcAft>
                          <a:spcPts val="0"/>
                        </a:spcAft>
                      </a:pPr>
                      <a:r>
                        <a:rPr lang="en-US" altLang="ja-JP" sz="1000" b="0" dirty="0">
                          <a:solidFill>
                            <a:schemeClr val="tx1"/>
                          </a:solidFill>
                          <a:effectLst/>
                        </a:rPr>
                        <a:t>&gt;</a:t>
                      </a:r>
                      <a:r>
                        <a:rPr lang="en-US" sz="1000" b="0" dirty="0">
                          <a:solidFill>
                            <a:schemeClr val="tx1"/>
                          </a:solidFill>
                          <a:effectLst/>
                        </a:rPr>
                        <a:t>36</a:t>
                      </a:r>
                      <a:endParaRPr lang="ja-JP" sz="1100" b="0">
                        <a:solidFill>
                          <a:schemeClr val="tx1"/>
                        </a:solidFill>
                        <a:effectLst/>
                      </a:endParaRPr>
                    </a:p>
                    <a:p>
                      <a:pPr marL="1270" algn="ctr">
                        <a:lnSpc>
                          <a:spcPct val="115000"/>
                        </a:lnSpc>
                        <a:spcAft>
                          <a:spcPts val="0"/>
                        </a:spcAft>
                      </a:pPr>
                      <a:r>
                        <a:rPr lang="en-US" sz="1000" b="0" dirty="0">
                          <a:solidFill>
                            <a:schemeClr val="tx1"/>
                          </a:solidFill>
                          <a:effectLst/>
                        </a:rPr>
                        <a:t>(</a:t>
                      </a:r>
                      <a:r>
                        <a:rPr lang="en-US" altLang="ja-JP" sz="1000" b="0" dirty="0">
                          <a:solidFill>
                            <a:schemeClr val="tx1"/>
                          </a:solidFill>
                          <a:effectLst/>
                        </a:rPr>
                        <a:t>Each dose</a:t>
                      </a:r>
                      <a:r>
                        <a:rPr lang="en-US" altLang="ja-JP" sz="1100" b="0" dirty="0">
                          <a:solidFill>
                            <a:schemeClr val="tx1"/>
                          </a:solidFill>
                          <a:effectLst/>
                        </a:rPr>
                        <a:t> </a:t>
                      </a:r>
                      <a:r>
                        <a:rPr lang="en-US" sz="1000" b="0" dirty="0">
                          <a:solidFill>
                            <a:schemeClr val="tx1"/>
                          </a:solidFill>
                          <a:effectLst/>
                        </a:rPr>
                        <a:t>12×3</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578963260"/>
                  </a:ext>
                </a:extLst>
              </a:tr>
              <a:tr h="579364">
                <a:tc>
                  <a:txBody>
                    <a:bodyPr/>
                    <a:lstStyle/>
                    <a:p>
                      <a:pPr marR="57785" indent="-3175" algn="ctr">
                        <a:lnSpc>
                          <a:spcPct val="115000"/>
                        </a:lnSpc>
                        <a:spcBef>
                          <a:spcPts val="5"/>
                        </a:spcBef>
                        <a:spcAft>
                          <a:spcPts val="0"/>
                        </a:spcAft>
                      </a:pPr>
                      <a:r>
                        <a:rPr lang="en" altLang="ja-JP" sz="1000" b="0" dirty="0">
                          <a:solidFill>
                            <a:schemeClr val="tx1"/>
                          </a:solidFill>
                          <a:effectLst/>
                        </a:rPr>
                        <a:t>Hardness test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57785" indent="-3810" algn="ctr">
                        <a:lnSpc>
                          <a:spcPct val="115000"/>
                        </a:lnSpc>
                        <a:spcBef>
                          <a:spcPts val="195"/>
                        </a:spcBef>
                        <a:spcAft>
                          <a:spcPts val="0"/>
                        </a:spcAft>
                      </a:pPr>
                      <a:r>
                        <a:rPr lang="en" altLang="ja-JP" sz="1000" b="0" dirty="0">
                          <a:solidFill>
                            <a:schemeClr val="tx1"/>
                          </a:solidFill>
                          <a:effectLst/>
                        </a:rPr>
                        <a:t>Resin-filled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635" marR="63500" indent="-635" algn="ctr">
                        <a:lnSpc>
                          <a:spcPct val="115000"/>
                        </a:lnSpc>
                        <a:spcAft>
                          <a:spcPts val="0"/>
                        </a:spcAft>
                      </a:pPr>
                      <a:r>
                        <a:rPr lang="en-US" altLang="ja-JP" sz="1000" b="0" dirty="0">
                          <a:solidFill>
                            <a:schemeClr val="tx1"/>
                          </a:solidFill>
                          <a:effectLst/>
                        </a:rPr>
                        <a:t>High</a:t>
                      </a:r>
                      <a:r>
                        <a:rPr lang="ja-JP" sz="1000" b="0">
                          <a:solidFill>
                            <a:schemeClr val="tx1"/>
                          </a:solidFill>
                          <a:effectLst/>
                        </a:rPr>
                        <a:t>（</a:t>
                      </a:r>
                      <a:r>
                        <a:rPr lang="en-US" sz="1000" b="0" dirty="0">
                          <a:solidFill>
                            <a:schemeClr val="tx1"/>
                          </a:solidFill>
                          <a:effectLst/>
                        </a:rPr>
                        <a:t>14-20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marR="63500" indent="-8763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indent="-8763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Aft>
                          <a:spcPts val="0"/>
                        </a:spcAft>
                      </a:pPr>
                      <a:r>
                        <a:rPr lang="en-US" altLang="ja-JP" sz="1000" b="0" dirty="0">
                          <a:solidFill>
                            <a:schemeClr val="tx1"/>
                          </a:solidFill>
                          <a:effectLst/>
                        </a:rPr>
                        <a:t>Air</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97790" algn="ctr">
                        <a:lnSpc>
                          <a:spcPct val="115000"/>
                        </a:lnSpc>
                        <a:spcAft>
                          <a:spcPts val="0"/>
                        </a:spcAft>
                        <a:tabLst>
                          <a:tab pos="716915" algn="l"/>
                        </a:tabLst>
                      </a:pPr>
                      <a:r>
                        <a:rPr lang="en-US" altLang="ja-JP" sz="1000" b="0" dirty="0">
                          <a:solidFill>
                            <a:schemeClr val="tx1"/>
                          </a:solidFill>
                          <a:effectLst/>
                        </a:rPr>
                        <a:t>RT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56515" algn="ctr">
                        <a:lnSpc>
                          <a:spcPct val="115000"/>
                        </a:lnSpc>
                        <a:spcAft>
                          <a:spcPts val="0"/>
                        </a:spcAft>
                      </a:pPr>
                      <a:r>
                        <a:rPr lang="en-US" altLang="ja-JP" sz="1000" b="0" dirty="0">
                          <a:solidFill>
                            <a:schemeClr val="tx1"/>
                          </a:solidFill>
                          <a:effectLst/>
                        </a:rPr>
                        <a:t>TBD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1252960522"/>
                  </a:ext>
                </a:extLst>
              </a:tr>
              <a:tr h="622123">
                <a:tc>
                  <a:txBody>
                    <a:bodyPr/>
                    <a:lstStyle/>
                    <a:p>
                      <a:pPr marR="57785" indent="-3175" algn="ctr">
                        <a:lnSpc>
                          <a:spcPct val="115000"/>
                        </a:lnSpc>
                        <a:spcBef>
                          <a:spcPts val="5"/>
                        </a:spcBef>
                        <a:spcAft>
                          <a:spcPts val="0"/>
                        </a:spcAft>
                      </a:pPr>
                      <a:r>
                        <a:rPr lang="en" altLang="ja-JP" sz="1000" b="0" dirty="0" err="1">
                          <a:solidFill>
                            <a:schemeClr val="tx1"/>
                          </a:solidFill>
                          <a:effectLst/>
                        </a:rPr>
                        <a:t>nano</a:t>
                      </a:r>
                      <a:r>
                        <a:rPr lang="en" altLang="ja-JP" sz="1000" b="0" dirty="0">
                          <a:solidFill>
                            <a:schemeClr val="tx1"/>
                          </a:solidFill>
                          <a:effectLst/>
                        </a:rPr>
                        <a:t>-indentation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57785" indent="-3810" algn="ctr">
                        <a:lnSpc>
                          <a:spcPct val="115000"/>
                        </a:lnSpc>
                        <a:spcBef>
                          <a:spcPts val="195"/>
                        </a:spcBef>
                        <a:spcAft>
                          <a:spcPts val="0"/>
                        </a:spcAft>
                      </a:pPr>
                      <a:r>
                        <a:rPr lang="en" altLang="ja-JP" sz="1000" b="0" dirty="0">
                          <a:solidFill>
                            <a:schemeClr val="tx1"/>
                          </a:solidFill>
                          <a:effectLst/>
                        </a:rPr>
                        <a:t>Resin-filled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635" marR="63500" indent="1905" algn="ctr">
                        <a:lnSpc>
                          <a:spcPct val="115000"/>
                        </a:lnSpc>
                        <a:spcAft>
                          <a:spcPts val="0"/>
                        </a:spcAft>
                      </a:pPr>
                      <a:r>
                        <a:rPr lang="en-US" altLang="ja-JP" sz="1000" b="0" dirty="0">
                          <a:solidFill>
                            <a:schemeClr val="tx1"/>
                          </a:solidFill>
                          <a:effectLst/>
                        </a:rPr>
                        <a:t>High</a:t>
                      </a:r>
                      <a:r>
                        <a:rPr lang="ja-JP" sz="1000" b="0">
                          <a:solidFill>
                            <a:schemeClr val="tx1"/>
                          </a:solidFill>
                          <a:effectLst/>
                        </a:rPr>
                        <a:t>（</a:t>
                      </a:r>
                      <a:r>
                        <a:rPr lang="en-US" sz="1000" b="0" dirty="0">
                          <a:solidFill>
                            <a:schemeClr val="tx1"/>
                          </a:solidFill>
                          <a:effectLst/>
                        </a:rPr>
                        <a:t>14-20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marR="63500" indent="-87630" algn="ctr">
                        <a:lnSpc>
                          <a:spcPct val="115000"/>
                        </a:lnSpc>
                        <a:spcAft>
                          <a:spcPts val="0"/>
                        </a:spcAft>
                      </a:pPr>
                      <a:r>
                        <a:rPr lang="en-US" altLang="ja-JP" sz="1000" b="0" dirty="0">
                          <a:solidFill>
                            <a:schemeClr val="tx1"/>
                          </a:solidFill>
                          <a:effectLst/>
                        </a:rPr>
                        <a:t>Middle</a:t>
                      </a:r>
                      <a:r>
                        <a:rPr lang="ja-JP" sz="1000" b="0">
                          <a:solidFill>
                            <a:schemeClr val="tx1"/>
                          </a:solidFill>
                          <a:effectLst/>
                        </a:rPr>
                        <a:t>（</a:t>
                      </a:r>
                      <a:r>
                        <a:rPr lang="en-US" sz="1000" b="0" dirty="0">
                          <a:solidFill>
                            <a:schemeClr val="tx1"/>
                          </a:solidFill>
                          <a:effectLst/>
                        </a:rPr>
                        <a:t>7-14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endParaRPr>
                    </a:p>
                    <a:p>
                      <a:pPr marL="635" indent="-87630" algn="ctr">
                        <a:lnSpc>
                          <a:spcPct val="115000"/>
                        </a:lnSpc>
                        <a:spcAft>
                          <a:spcPts val="0"/>
                        </a:spcAft>
                      </a:pPr>
                      <a:r>
                        <a:rPr lang="en-US" altLang="ja-JP" sz="1000" b="0" dirty="0">
                          <a:solidFill>
                            <a:schemeClr val="tx1"/>
                          </a:solidFill>
                          <a:effectLst/>
                        </a:rPr>
                        <a:t>Low</a:t>
                      </a:r>
                      <a:r>
                        <a:rPr lang="ja-JP" sz="1000" b="0">
                          <a:solidFill>
                            <a:schemeClr val="tx1"/>
                          </a:solidFill>
                          <a:effectLst/>
                        </a:rPr>
                        <a:t>（</a:t>
                      </a:r>
                      <a:r>
                        <a:rPr lang="en-US" sz="1000" b="0" dirty="0">
                          <a:solidFill>
                            <a:schemeClr val="tx1"/>
                          </a:solidFill>
                          <a:effectLst/>
                        </a:rPr>
                        <a:t>-7 </a:t>
                      </a:r>
                      <a:r>
                        <a:rPr lang="en-US" sz="1000" b="0" dirty="0" err="1">
                          <a:solidFill>
                            <a:schemeClr val="tx1"/>
                          </a:solidFill>
                          <a:effectLst/>
                        </a:rPr>
                        <a:t>dpa</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Aft>
                          <a:spcPts val="0"/>
                        </a:spcAft>
                      </a:pPr>
                      <a:r>
                        <a:rPr lang="en-US" altLang="ja-JP" sz="1000" b="0" dirty="0">
                          <a:solidFill>
                            <a:schemeClr val="tx1"/>
                          </a:solidFill>
                          <a:effectLst/>
                        </a:rPr>
                        <a:t>Air</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97790" algn="ctr">
                        <a:lnSpc>
                          <a:spcPct val="115000"/>
                        </a:lnSpc>
                        <a:spcAft>
                          <a:spcPts val="0"/>
                        </a:spcAft>
                        <a:tabLst>
                          <a:tab pos="716915" algn="l"/>
                        </a:tabLst>
                      </a:pPr>
                      <a:r>
                        <a:rPr lang="en-US" altLang="ja-JP" sz="1000" b="0" dirty="0">
                          <a:solidFill>
                            <a:schemeClr val="tx1"/>
                          </a:solidFill>
                          <a:effectLst/>
                        </a:rPr>
                        <a:t>RT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56515" algn="ctr">
                        <a:lnSpc>
                          <a:spcPct val="115000"/>
                        </a:lnSpc>
                        <a:spcAft>
                          <a:spcPts val="0"/>
                        </a:spcAft>
                      </a:pPr>
                      <a:r>
                        <a:rPr lang="en-US" altLang="ja-JP" sz="1000" b="0" dirty="0">
                          <a:solidFill>
                            <a:schemeClr val="tx1"/>
                          </a:solidFill>
                          <a:effectLst/>
                        </a:rPr>
                        <a:t>TBD</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210218421"/>
                  </a:ext>
                </a:extLst>
              </a:tr>
            </a:tbl>
          </a:graphicData>
        </a:graphic>
      </p:graphicFrame>
      <p:pic>
        <p:nvPicPr>
          <p:cNvPr id="23" name="図 22">
            <a:extLst>
              <a:ext uri="{FF2B5EF4-FFF2-40B4-BE49-F238E27FC236}">
                <a16:creationId xmlns:a16="http://schemas.microsoft.com/office/drawing/2014/main" id="{758EF5E2-DDA9-BA4A-90C3-0DFBE5B5B76F}"/>
              </a:ext>
            </a:extLst>
          </p:cNvPr>
          <p:cNvPicPr/>
          <p:nvPr/>
        </p:nvPicPr>
        <p:blipFill>
          <a:blip r:embed="rId5" cstate="screen">
            <a:extLst>
              <a:ext uri="{28A0092B-C50C-407E-A947-70E740481C1C}">
                <a14:useLocalDpi xmlns:a14="http://schemas.microsoft.com/office/drawing/2010/main"/>
              </a:ext>
            </a:extLst>
          </a:blip>
          <a:stretch>
            <a:fillRect/>
          </a:stretch>
        </p:blipFill>
        <p:spPr>
          <a:xfrm>
            <a:off x="6177136" y="633467"/>
            <a:ext cx="3744416" cy="5564398"/>
          </a:xfrm>
          <a:prstGeom prst="rect">
            <a:avLst/>
          </a:prstGeom>
        </p:spPr>
      </p:pic>
      <p:sp>
        <p:nvSpPr>
          <p:cNvPr id="8" name="テキスト ボックス 7">
            <a:extLst>
              <a:ext uri="{FF2B5EF4-FFF2-40B4-BE49-F238E27FC236}">
                <a16:creationId xmlns:a16="http://schemas.microsoft.com/office/drawing/2014/main" id="{68D264E1-ACA7-E044-B82B-9A54878FBFCD}"/>
              </a:ext>
            </a:extLst>
          </p:cNvPr>
          <p:cNvSpPr txBox="1"/>
          <p:nvPr/>
        </p:nvSpPr>
        <p:spPr>
          <a:xfrm>
            <a:off x="3797055" y="3227718"/>
            <a:ext cx="2053767" cy="430887"/>
          </a:xfrm>
          <a:prstGeom prst="rect">
            <a:avLst/>
          </a:prstGeom>
          <a:noFill/>
        </p:spPr>
        <p:txBody>
          <a:bodyPr wrap="none" rtlCol="0">
            <a:spAutoFit/>
          </a:bodyPr>
          <a:lstStyle/>
          <a:p>
            <a:pPr lvl="0" eaLnBrk="0" hangingPunct="0">
              <a:tabLst>
                <a:tab pos="1530350" algn="l"/>
                <a:tab pos="3781425" algn="l"/>
                <a:tab pos="4500563" algn="l"/>
              </a:tabLst>
            </a:pPr>
            <a:r>
              <a:rPr kumimoji="0" lang="ja-JP" altLang="ja-JP" sz="1100">
                <a:solidFill>
                  <a:srgbClr val="000000"/>
                </a:solidFill>
                <a:latin typeface="+mj-lt"/>
                <a:ea typeface="Century" panose="02040604050505020304" pitchFamily="18" charset="0"/>
                <a:cs typeface="ＭＳ 明朝" panose="02020609040205080304" pitchFamily="49" charset="-128"/>
              </a:rPr>
              <a:t>*: </a:t>
            </a:r>
            <a:r>
              <a:rPr kumimoji="0" lang="ja-JP" altLang="ja-JP" sz="1100">
                <a:solidFill>
                  <a:srgbClr val="000000"/>
                </a:solidFill>
                <a:latin typeface="+mj-lt"/>
                <a:ea typeface="Century" panose="02040604050505020304" pitchFamily="18" charset="0"/>
              </a:rPr>
              <a:t>Irradiation</a:t>
            </a:r>
            <a:r>
              <a:rPr kumimoji="0" lang="ja-JP" altLang="ja-JP" sz="1100">
                <a:solidFill>
                  <a:srgbClr val="000000"/>
                </a:solidFill>
                <a:latin typeface="+mj-lt"/>
                <a:ea typeface="Arial" panose="020B0604020202020204" pitchFamily="34" charset="0"/>
                <a:cs typeface="ＭＳ ゴシック" panose="020B0609070205080204" pitchFamily="49" charset="-128"/>
              </a:rPr>
              <a:t> </a:t>
            </a:r>
            <a:r>
              <a:rPr kumimoji="0" lang="ja-JP" altLang="ja-JP" sz="1100">
                <a:solidFill>
                  <a:srgbClr val="000000"/>
                </a:solidFill>
                <a:latin typeface="+mj-lt"/>
                <a:ea typeface="Century" panose="02040604050505020304" pitchFamily="18" charset="0"/>
              </a:rPr>
              <a:t>temperature</a:t>
            </a:r>
            <a:endParaRPr kumimoji="0" lang="ja-JP" altLang="ja-JP" sz="1100">
              <a:latin typeface="+mj-lt"/>
            </a:endParaRPr>
          </a:p>
          <a:p>
            <a:pPr lvl="0" eaLnBrk="0" hangingPunct="0">
              <a:tabLst>
                <a:tab pos="1530350" algn="l"/>
                <a:tab pos="3781425" algn="l"/>
                <a:tab pos="4500563" algn="l"/>
              </a:tabLst>
            </a:pPr>
            <a:r>
              <a:rPr kumimoji="0" lang="ja-JP" altLang="ja-JP" sz="1100">
                <a:solidFill>
                  <a:srgbClr val="000000"/>
                </a:solidFill>
                <a:latin typeface="+mj-lt"/>
                <a:ea typeface="Century" panose="02040604050505020304" pitchFamily="18" charset="0"/>
              </a:rPr>
              <a:t>**: Slow strain rate tensile test</a:t>
            </a:r>
            <a:endParaRPr kumimoji="0" lang="ja-JP" altLang="ja-JP" sz="1100">
              <a:latin typeface="+mj-lt"/>
            </a:endParaRPr>
          </a:p>
        </p:txBody>
      </p:sp>
      <p:sp>
        <p:nvSpPr>
          <p:cNvPr id="4" name="テキスト ボックス 3">
            <a:extLst>
              <a:ext uri="{FF2B5EF4-FFF2-40B4-BE49-F238E27FC236}">
                <a16:creationId xmlns:a16="http://schemas.microsoft.com/office/drawing/2014/main" id="{B962B78C-9C0D-DE50-4641-A781C2F0B8D1}"/>
              </a:ext>
            </a:extLst>
          </p:cNvPr>
          <p:cNvSpPr txBox="1"/>
          <p:nvPr/>
        </p:nvSpPr>
        <p:spPr>
          <a:xfrm>
            <a:off x="5814511" y="561769"/>
            <a:ext cx="1413878" cy="307777"/>
          </a:xfrm>
          <a:prstGeom prst="rect">
            <a:avLst/>
          </a:prstGeom>
          <a:solidFill>
            <a:schemeClr val="bg1"/>
          </a:solidFill>
        </p:spPr>
        <p:txBody>
          <a:bodyPr wrap="square" rtlCol="0">
            <a:spAutoFit/>
          </a:bodyPr>
          <a:lstStyle/>
          <a:p>
            <a:r>
              <a:rPr lang="en-US" altLang="ja-JP" sz="1400" b="0" dirty="0">
                <a:solidFill>
                  <a:schemeClr val="tx1"/>
                </a:solidFill>
                <a:effectLst/>
              </a:rPr>
              <a:t>Tensile</a:t>
            </a:r>
            <a:r>
              <a:rPr lang="en-US" altLang="ja-JP" sz="1400" dirty="0">
                <a:latin typeface="Arial" panose="020B0604020202020204" pitchFamily="34" charset="0"/>
                <a:cs typeface="Times New Roman" panose="02020603050405020304" pitchFamily="18" charset="0"/>
              </a:rPr>
              <a:t>/</a:t>
            </a:r>
            <a:r>
              <a:rPr kumimoji="1" lang="en-US" altLang="ja-JP" sz="1400" dirty="0"/>
              <a:t>SSRT</a:t>
            </a:r>
            <a:endParaRPr kumimoji="1" lang="ja-JP" altLang="en-US" sz="1400"/>
          </a:p>
        </p:txBody>
      </p:sp>
      <p:sp>
        <p:nvSpPr>
          <p:cNvPr id="5" name="テキスト ボックス 4">
            <a:extLst>
              <a:ext uri="{FF2B5EF4-FFF2-40B4-BE49-F238E27FC236}">
                <a16:creationId xmlns:a16="http://schemas.microsoft.com/office/drawing/2014/main" id="{13720CD9-3738-90C3-88B4-24BCDD0C12D7}"/>
              </a:ext>
            </a:extLst>
          </p:cNvPr>
          <p:cNvSpPr txBox="1"/>
          <p:nvPr/>
        </p:nvSpPr>
        <p:spPr>
          <a:xfrm>
            <a:off x="5877937" y="1908539"/>
            <a:ext cx="996049" cy="307777"/>
          </a:xfrm>
          <a:prstGeom prst="rect">
            <a:avLst/>
          </a:prstGeom>
          <a:solidFill>
            <a:schemeClr val="bg1"/>
          </a:solidFill>
        </p:spPr>
        <p:txBody>
          <a:bodyPr wrap="square" rtlCol="0">
            <a:spAutoFit/>
          </a:bodyPr>
          <a:lstStyle/>
          <a:p>
            <a:pPr marL="56515" marR="57785" indent="-3175">
              <a:spcBef>
                <a:spcPts val="1035"/>
              </a:spcBef>
              <a:spcAft>
                <a:spcPts val="0"/>
              </a:spcAft>
            </a:pPr>
            <a:r>
              <a:rPr lang="en-US" altLang="ja-JP" sz="1400" b="0" dirty="0">
                <a:solidFill>
                  <a:schemeClr val="tx1"/>
                </a:solidFill>
                <a:effectLst/>
              </a:rPr>
              <a:t>Fatigue</a:t>
            </a:r>
            <a:endParaRPr lang="ja-JP" altLang="ja-JP" sz="18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20BEE23C-F772-6679-9D68-F5072D7774DC}"/>
              </a:ext>
            </a:extLst>
          </p:cNvPr>
          <p:cNvSpPr txBox="1"/>
          <p:nvPr/>
        </p:nvSpPr>
        <p:spPr>
          <a:xfrm>
            <a:off x="5850822" y="3476098"/>
            <a:ext cx="902378" cy="307777"/>
          </a:xfrm>
          <a:prstGeom prst="rect">
            <a:avLst/>
          </a:prstGeom>
          <a:solidFill>
            <a:schemeClr val="bg1"/>
          </a:solidFill>
        </p:spPr>
        <p:txBody>
          <a:bodyPr wrap="square" rtlCol="0">
            <a:spAutoFit/>
          </a:bodyPr>
          <a:lstStyle/>
          <a:p>
            <a:r>
              <a:rPr lang="en" altLang="ja-JP" sz="1400" b="0" dirty="0">
                <a:solidFill>
                  <a:schemeClr val="tx1"/>
                </a:solidFill>
                <a:effectLst/>
              </a:rPr>
              <a:t>Charpy</a:t>
            </a:r>
            <a:endParaRPr kumimoji="1" lang="ja-JP" altLang="en-US" sz="1400"/>
          </a:p>
        </p:txBody>
      </p:sp>
      <p:sp>
        <p:nvSpPr>
          <p:cNvPr id="10" name="テキスト ボックス 9">
            <a:extLst>
              <a:ext uri="{FF2B5EF4-FFF2-40B4-BE49-F238E27FC236}">
                <a16:creationId xmlns:a16="http://schemas.microsoft.com/office/drawing/2014/main" id="{261A12BF-8012-B944-480A-247393F07E79}"/>
              </a:ext>
            </a:extLst>
          </p:cNvPr>
          <p:cNvSpPr txBox="1"/>
          <p:nvPr/>
        </p:nvSpPr>
        <p:spPr>
          <a:xfrm>
            <a:off x="5845123" y="4918420"/>
            <a:ext cx="996049" cy="307777"/>
          </a:xfrm>
          <a:prstGeom prst="rect">
            <a:avLst/>
          </a:prstGeom>
          <a:solidFill>
            <a:schemeClr val="bg1"/>
          </a:solidFill>
        </p:spPr>
        <p:txBody>
          <a:bodyPr wrap="square" rtlCol="0">
            <a:spAutoFit/>
          </a:bodyPr>
          <a:lstStyle/>
          <a:p>
            <a:r>
              <a:rPr lang="en-US" altLang="ja-JP" sz="1400" b="0" dirty="0">
                <a:solidFill>
                  <a:schemeClr val="tx1"/>
                </a:solidFill>
                <a:effectLst/>
              </a:rPr>
              <a:t>TEM</a:t>
            </a:r>
            <a:r>
              <a:rPr lang="en-US" altLang="ja-JP" sz="1400" dirty="0">
                <a:latin typeface="Arial" panose="020B0604020202020204" pitchFamily="34" charset="0"/>
                <a:cs typeface="Times New Roman" panose="02020603050405020304" pitchFamily="18" charset="0"/>
              </a:rPr>
              <a:t>/SP</a:t>
            </a:r>
            <a:endParaRPr kumimoji="1" lang="ja-JP" altLang="en-US" sz="1400"/>
          </a:p>
        </p:txBody>
      </p:sp>
    </p:spTree>
    <p:extLst>
      <p:ext uri="{BB962C8B-B14F-4D97-AF65-F5344CB8AC3E}">
        <p14:creationId xmlns:p14="http://schemas.microsoft.com/office/powerpoint/2010/main" val="3049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61369" y="56355"/>
            <a:ext cx="7271655" cy="427473"/>
          </a:xfrm>
        </p:spPr>
        <p:txBody>
          <a:bodyPr/>
          <a:lstStyle/>
          <a:p>
            <a:r>
              <a:rPr lang="en-US" altLang="ja-JP" sz="2000" b="1" dirty="0">
                <a:ea typeface="MS PGothic" panose="020B0600070205080204" pitchFamily="34" charset="-128"/>
                <a:cs typeface="Arial" panose="020B0604020202020204" pitchFamily="34" charset="0"/>
              </a:rPr>
              <a:t>- </a:t>
            </a:r>
            <a:r>
              <a:rPr lang="en" altLang="ja-JP" sz="2000" b="1" dirty="0"/>
              <a:t>Test items common to metal samples</a:t>
            </a:r>
            <a:r>
              <a:rPr lang="en-US" altLang="ja-JP" sz="2000" b="1" dirty="0">
                <a:ea typeface="MS PGothic" panose="020B0600070205080204" pitchFamily="34" charset="-128"/>
                <a:cs typeface="Arial" panose="020B0604020202020204" pitchFamily="34" charset="0"/>
              </a:rPr>
              <a:t> and LBE-</a:t>
            </a:r>
            <a:endParaRPr lang="en-US" altLang="ja-JP" sz="2000" b="1" dirty="0">
              <a:solidFill>
                <a:srgbClr val="000000"/>
              </a:solidFill>
              <a:ea typeface="MS PGothic" panose="020B0600070205080204" pitchFamily="34" charset="-128"/>
              <a:cs typeface="Helvetica"/>
            </a:endParaRPr>
          </a:p>
        </p:txBody>
      </p:sp>
      <p:sp>
        <p:nvSpPr>
          <p:cNvPr id="5" name="日付プレースホルダー 4"/>
          <p:cNvSpPr>
            <a:spLocks noGrp="1"/>
          </p:cNvSpPr>
          <p:nvPr>
            <p:ph type="dt" sz="half" idx="10"/>
          </p:nvPr>
        </p:nvSpPr>
        <p:spPr>
          <a:xfrm>
            <a:off x="0" y="6597352"/>
            <a:ext cx="2063750" cy="228600"/>
          </a:xfrm>
        </p:spPr>
        <p:txBody>
          <a:bodyPr/>
          <a:lstStyle/>
          <a:p>
            <a:pPr>
              <a:defRPr/>
            </a:pPr>
            <a:r>
              <a:rPr lang="en-US" altLang="ja-JP"/>
              <a:t>2024/11/1</a:t>
            </a:r>
            <a:endParaRPr lang="en-US" altLang="ja-JP" dirty="0"/>
          </a:p>
        </p:txBody>
      </p:sp>
      <p:sp>
        <p:nvSpPr>
          <p:cNvPr id="6" name="フッター プレースホルダー 5"/>
          <p:cNvSpPr>
            <a:spLocks noGrp="1"/>
          </p:cNvSpPr>
          <p:nvPr>
            <p:ph type="ftr" sz="quarter" idx="11"/>
          </p:nvPr>
        </p:nvSpPr>
        <p:spPr>
          <a:xfrm>
            <a:off x="3656856" y="6618154"/>
            <a:ext cx="2558614" cy="226848"/>
          </a:xfrm>
        </p:spPr>
        <p:txBody>
          <a:bodyPr/>
          <a:lstStyle/>
          <a:p>
            <a:pPr>
              <a:defRPr/>
            </a:pPr>
            <a:r>
              <a:rPr lang="en" altLang="ja-JP"/>
              <a:t>IWSMT-16 / Abingdon, UK </a:t>
            </a:r>
            <a:endParaRPr lang="en-US" altLang="ja-JP" dirty="0"/>
          </a:p>
        </p:txBody>
      </p:sp>
      <p:sp>
        <p:nvSpPr>
          <p:cNvPr id="7" name="スライド番号プレースホルダー 6"/>
          <p:cNvSpPr>
            <a:spLocks noGrp="1"/>
          </p:cNvSpPr>
          <p:nvPr>
            <p:ph type="sldNum" sz="quarter" idx="12"/>
          </p:nvPr>
        </p:nvSpPr>
        <p:spPr>
          <a:xfrm>
            <a:off x="8996100" y="6643206"/>
            <a:ext cx="908050" cy="228600"/>
          </a:xfrm>
        </p:spPr>
        <p:txBody>
          <a:bodyPr/>
          <a:lstStyle/>
          <a:p>
            <a:pPr>
              <a:defRPr/>
            </a:pPr>
            <a:fld id="{68D7B2B2-354F-3549-B169-34E965A6DE59}" type="slidenum">
              <a:rPr lang="en-US" altLang="ja-JP" smtClean="0"/>
              <a:pPr>
                <a:defRPr/>
              </a:pPr>
              <a:t>8</a:t>
            </a:fld>
            <a:endParaRPr lang="en-US" altLang="ja-JP" dirty="0"/>
          </a:p>
        </p:txBody>
      </p:sp>
      <p:pic>
        <p:nvPicPr>
          <p:cNvPr id="17" name="図 16" descr="official_logo_lr.png">
            <a:extLst>
              <a:ext uri="{FF2B5EF4-FFF2-40B4-BE49-F238E27FC236}">
                <a16:creationId xmlns:a16="http://schemas.microsoft.com/office/drawing/2014/main" id="{07F25A7A-7BD0-214F-A0ED-336C2DD5AF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8" name="図形グループ 16">
            <a:extLst>
              <a:ext uri="{FF2B5EF4-FFF2-40B4-BE49-F238E27FC236}">
                <a16:creationId xmlns:a16="http://schemas.microsoft.com/office/drawing/2014/main" id="{191D5978-753A-AB49-94DC-827F7E2C60B6}"/>
              </a:ext>
            </a:extLst>
          </p:cNvPr>
          <p:cNvGrpSpPr/>
          <p:nvPr/>
        </p:nvGrpSpPr>
        <p:grpSpPr>
          <a:xfrm>
            <a:off x="8643422" y="64068"/>
            <a:ext cx="1111124" cy="419760"/>
            <a:chOff x="2005013" y="2300460"/>
            <a:chExt cx="4464098" cy="1651000"/>
          </a:xfrm>
        </p:grpSpPr>
        <p:pic>
          <p:nvPicPr>
            <p:cNvPr id="19" name="図 18" descr="マークカラー透過.png">
              <a:extLst>
                <a:ext uri="{FF2B5EF4-FFF2-40B4-BE49-F238E27FC236}">
                  <a16:creationId xmlns:a16="http://schemas.microsoft.com/office/drawing/2014/main" id="{1797BEC8-EEC2-9443-A44B-38AC994C90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20" name="図 19" descr="ロゴＢ緑.gif">
              <a:extLst>
                <a:ext uri="{FF2B5EF4-FFF2-40B4-BE49-F238E27FC236}">
                  <a16:creationId xmlns:a16="http://schemas.microsoft.com/office/drawing/2014/main" id="{05F773A8-599A-A14B-9718-47121C6A05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graphicFrame>
        <p:nvGraphicFramePr>
          <p:cNvPr id="3" name="表 2">
            <a:extLst>
              <a:ext uri="{FF2B5EF4-FFF2-40B4-BE49-F238E27FC236}">
                <a16:creationId xmlns:a16="http://schemas.microsoft.com/office/drawing/2014/main" id="{529CA34C-E241-5E4C-8049-F3AD6EA11D5A}"/>
              </a:ext>
            </a:extLst>
          </p:cNvPr>
          <p:cNvGraphicFramePr>
            <a:graphicFrameLocks noGrp="1"/>
          </p:cNvGraphicFramePr>
          <p:nvPr>
            <p:extLst>
              <p:ext uri="{D42A27DB-BD31-4B8C-83A1-F6EECF244321}">
                <p14:modId xmlns:p14="http://schemas.microsoft.com/office/powerpoint/2010/main" val="3510583472"/>
              </p:ext>
            </p:extLst>
          </p:nvPr>
        </p:nvGraphicFramePr>
        <p:xfrm>
          <a:off x="95490" y="620689"/>
          <a:ext cx="5459810" cy="2269367"/>
        </p:xfrm>
        <a:graphic>
          <a:graphicData uri="http://schemas.openxmlformats.org/drawingml/2006/table">
            <a:tbl>
              <a:tblPr firstRow="1" firstCol="1" lastRow="1" lastCol="1" bandRow="1" bandCol="1">
                <a:tableStyleId>{5C22544A-7EE6-4342-B048-85BDC9FD1C3A}</a:tableStyleId>
              </a:tblPr>
              <a:tblGrid>
                <a:gridCol w="1224136">
                  <a:extLst>
                    <a:ext uri="{9D8B030D-6E8A-4147-A177-3AD203B41FA5}">
                      <a16:colId xmlns:a16="http://schemas.microsoft.com/office/drawing/2014/main" val="3999679189"/>
                    </a:ext>
                  </a:extLst>
                </a:gridCol>
                <a:gridCol w="767815">
                  <a:extLst>
                    <a:ext uri="{9D8B030D-6E8A-4147-A177-3AD203B41FA5}">
                      <a16:colId xmlns:a16="http://schemas.microsoft.com/office/drawing/2014/main" val="2401530512"/>
                    </a:ext>
                  </a:extLst>
                </a:gridCol>
                <a:gridCol w="1464433">
                  <a:extLst>
                    <a:ext uri="{9D8B030D-6E8A-4147-A177-3AD203B41FA5}">
                      <a16:colId xmlns:a16="http://schemas.microsoft.com/office/drawing/2014/main" val="3199935542"/>
                    </a:ext>
                  </a:extLst>
                </a:gridCol>
                <a:gridCol w="2003426">
                  <a:extLst>
                    <a:ext uri="{9D8B030D-6E8A-4147-A177-3AD203B41FA5}">
                      <a16:colId xmlns:a16="http://schemas.microsoft.com/office/drawing/2014/main" val="2218785167"/>
                    </a:ext>
                  </a:extLst>
                </a:gridCol>
              </a:tblGrid>
              <a:tr h="250911">
                <a:tc>
                  <a:txBody>
                    <a:bodyPr/>
                    <a:lstStyle/>
                    <a:p>
                      <a:pPr marL="56515" marR="57785" algn="ctr">
                        <a:lnSpc>
                          <a:spcPct val="115000"/>
                        </a:lnSpc>
                        <a:spcBef>
                          <a:spcPts val="845"/>
                        </a:spcBef>
                        <a:spcAft>
                          <a:spcPts val="0"/>
                        </a:spcAft>
                      </a:pPr>
                      <a:endParaRPr lang="en" altLang="ja-JP" sz="1000" b="0" dirty="0">
                        <a:solidFill>
                          <a:schemeClr val="tx1"/>
                        </a:solidFill>
                        <a:effectLst/>
                      </a:endParaRPr>
                    </a:p>
                    <a:p>
                      <a:pPr marL="56515" marR="57785" algn="ctr">
                        <a:lnSpc>
                          <a:spcPct val="115000"/>
                        </a:lnSpc>
                        <a:spcBef>
                          <a:spcPts val="845"/>
                        </a:spcBef>
                        <a:spcAft>
                          <a:spcPts val="0"/>
                        </a:spcAft>
                      </a:pPr>
                      <a:endParaRPr lang="en" altLang="ja-JP" sz="1000" b="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71120" indent="8890" algn="ctr">
                        <a:spcBef>
                          <a:spcPts val="210"/>
                        </a:spcBef>
                        <a:spcAft>
                          <a:spcPts val="0"/>
                        </a:spcAft>
                      </a:pPr>
                      <a:r>
                        <a:rPr lang="en-US" altLang="ja-JP" sz="1000" b="0" dirty="0">
                          <a:solidFill>
                            <a:schemeClr val="tx1"/>
                          </a:solidFill>
                          <a:effectLst/>
                        </a:rPr>
                        <a:t>Specimen</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8580" marR="57785" indent="40640" algn="ctr">
                        <a:lnSpc>
                          <a:spcPct val="115000"/>
                        </a:lnSpc>
                        <a:spcBef>
                          <a:spcPts val="210"/>
                        </a:spcBef>
                        <a:spcAft>
                          <a:spcPts val="0"/>
                        </a:spcAft>
                      </a:pPr>
                      <a:r>
                        <a:rPr lang="en" altLang="ja-JP" sz="1000" b="0" dirty="0">
                          <a:solidFill>
                            <a:schemeClr val="tx1"/>
                          </a:solidFill>
                          <a:effectLst/>
                        </a:rPr>
                        <a:t>Purpose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83185" indent="15240" algn="ctr">
                        <a:lnSpc>
                          <a:spcPct val="115000"/>
                        </a:lnSpc>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89740"/>
                  </a:ext>
                </a:extLst>
              </a:tr>
              <a:tr h="432908">
                <a:tc>
                  <a:txBody>
                    <a:bodyPr/>
                    <a:lstStyle/>
                    <a:p>
                      <a:pPr marL="55245" marR="57785" algn="ctr">
                        <a:spcAft>
                          <a:spcPts val="0"/>
                        </a:spcAft>
                      </a:pPr>
                      <a:r>
                        <a:rPr lang="en" altLang="ja-JP" sz="1000" b="0" dirty="0">
                          <a:solidFill>
                            <a:schemeClr val="tx1"/>
                          </a:solidFill>
                          <a:effectLst/>
                        </a:rPr>
                        <a:t>Optical microscope</a:t>
                      </a:r>
                    </a:p>
                    <a:p>
                      <a:pPr marL="55245" marR="57785" algn="ctr">
                        <a:spcAft>
                          <a:spcPts val="0"/>
                        </a:spcAft>
                      </a:pPr>
                      <a:r>
                        <a:rPr lang="en" altLang="ja-JP" sz="1000" b="0" dirty="0">
                          <a:solidFill>
                            <a:schemeClr val="tx1"/>
                          </a:solidFill>
                          <a:effectLst/>
                        </a:rPr>
                        <a:t>Laser microscope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57150" marR="57785" algn="ctr">
                        <a:spcBef>
                          <a:spcPts val="485"/>
                        </a:spcBef>
                        <a:spcAft>
                          <a:spcPts val="0"/>
                        </a:spcAft>
                      </a:pPr>
                      <a:r>
                        <a:rPr lang="en-US" sz="1000" b="0">
                          <a:solidFill>
                            <a:schemeClr val="tx1"/>
                          </a:solidFill>
                          <a:effectLst/>
                        </a:rPr>
                        <a:t>3</a:t>
                      </a:r>
                      <a:r>
                        <a:rPr lang="ja-JP" sz="1000" b="0">
                          <a:solidFill>
                            <a:schemeClr val="tx1"/>
                          </a:solidFill>
                          <a:effectLst/>
                        </a:rPr>
                        <a:t>×</a:t>
                      </a:r>
                      <a:r>
                        <a:rPr lang="en-US" sz="1000" b="0">
                          <a:solidFill>
                            <a:schemeClr val="tx1"/>
                          </a:solidFill>
                          <a:effectLst/>
                        </a:rPr>
                        <a:t>7</a:t>
                      </a:r>
                      <a:r>
                        <a:rPr lang="ja-JP" sz="1000" b="0">
                          <a:solidFill>
                            <a:schemeClr val="tx1"/>
                          </a:solidFill>
                          <a:effectLst/>
                        </a:rPr>
                        <a:t>×</a:t>
                      </a:r>
                      <a:r>
                        <a:rPr lang="en-US" sz="1000" b="0">
                          <a:solidFill>
                            <a:schemeClr val="tx1"/>
                          </a:solidFill>
                          <a:effectLst/>
                        </a:rPr>
                        <a:t>2 mm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Aft>
                          <a:spcPts val="0"/>
                        </a:spcAft>
                      </a:pPr>
                      <a:r>
                        <a:rPr lang="en" altLang="ja-JP" sz="1000" b="0" dirty="0">
                          <a:solidFill>
                            <a:schemeClr val="tx1"/>
                          </a:solidFill>
                          <a:effectLst/>
                        </a:rPr>
                        <a:t>Corrosion surface observation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Bef>
                          <a:spcPts val="375"/>
                        </a:spcBef>
                        <a:spcAft>
                          <a:spcPts val="0"/>
                        </a:spcAft>
                      </a:pPr>
                      <a:r>
                        <a:rPr lang="en-US" altLang="ja-JP" sz="1000" b="0" dirty="0">
                          <a:solidFill>
                            <a:schemeClr val="tx1"/>
                          </a:solidFill>
                          <a:effectLst/>
                        </a:rPr>
                        <a:t>&gt; </a:t>
                      </a:r>
                      <a:r>
                        <a:rPr lang="en-US" sz="1000" b="0" dirty="0">
                          <a:solidFill>
                            <a:schemeClr val="tx1"/>
                          </a:solidFill>
                          <a:effectLst/>
                        </a:rPr>
                        <a:t>30</a:t>
                      </a:r>
                      <a:r>
                        <a:rPr lang="ja-JP" sz="1000" b="0">
                          <a:solidFill>
                            <a:schemeClr val="tx1"/>
                          </a:solidFill>
                          <a:effectLst/>
                        </a:rPr>
                        <a:t>（</a:t>
                      </a:r>
                      <a:r>
                        <a:rPr lang="en" altLang="ja-JP" sz="1000" b="0" dirty="0">
                          <a:solidFill>
                            <a:schemeClr val="tx1"/>
                          </a:solidFill>
                          <a:effectLst/>
                        </a:rPr>
                        <a:t>Beam injection window, irradiation sample plate, etc.</a:t>
                      </a:r>
                      <a:r>
                        <a:rPr 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640941829"/>
                  </a:ext>
                </a:extLst>
              </a:tr>
              <a:tr h="416072">
                <a:tc>
                  <a:txBody>
                    <a:bodyPr/>
                    <a:lstStyle/>
                    <a:p>
                      <a:pPr marL="56515" marR="57785" indent="-3175" algn="ctr">
                        <a:spcAft>
                          <a:spcPts val="0"/>
                        </a:spcAft>
                      </a:pPr>
                      <a:r>
                        <a:rPr lang="en" altLang="ja-JP" sz="1000" b="0" dirty="0">
                          <a:solidFill>
                            <a:schemeClr val="tx1"/>
                          </a:solidFill>
                          <a:effectLst/>
                        </a:rPr>
                        <a:t>Metallurgical microscope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57785" marR="57785" algn="ctr">
                        <a:lnSpc>
                          <a:spcPct val="115000"/>
                        </a:lnSpc>
                        <a:spcBef>
                          <a:spcPts val="375"/>
                        </a:spcBef>
                        <a:spcAft>
                          <a:spcPts val="0"/>
                        </a:spcAft>
                      </a:pPr>
                      <a:r>
                        <a:rPr lang="en" altLang="ja-JP" sz="1000" b="0" dirty="0">
                          <a:solidFill>
                            <a:schemeClr val="tx1"/>
                          </a:solidFill>
                          <a:effectLst/>
                        </a:rPr>
                        <a:t>Resin-filled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62865" marR="63500" algn="ctr">
                        <a:lnSpc>
                          <a:spcPct val="115000"/>
                        </a:lnSpc>
                        <a:spcAft>
                          <a:spcPts val="0"/>
                        </a:spcAft>
                      </a:pPr>
                      <a:r>
                        <a:rPr lang="en" altLang="ja-JP" sz="1000" b="0" dirty="0">
                          <a:solidFill>
                            <a:schemeClr val="tx1"/>
                          </a:solidFill>
                          <a:effectLst/>
                        </a:rPr>
                        <a:t>Metallographic observation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1270" algn="ctr">
                        <a:lnSpc>
                          <a:spcPct val="115000"/>
                        </a:lnSpc>
                        <a:spcAft>
                          <a:spcPts val="0"/>
                        </a:spcAft>
                      </a:pPr>
                      <a:r>
                        <a:rPr lang="en" altLang="ja-JP" sz="1000" b="0" dirty="0">
                          <a:solidFill>
                            <a:schemeClr val="tx1"/>
                          </a:solidFill>
                          <a:effectLst/>
                        </a:rPr>
                        <a:t>Some mechanical strength specimens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3673309372"/>
                  </a:ext>
                </a:extLst>
              </a:tr>
              <a:tr h="430503">
                <a:tc>
                  <a:txBody>
                    <a:bodyPr/>
                    <a:lstStyle/>
                    <a:p>
                      <a:pPr marR="85725" indent="90170" algn="ctr">
                        <a:spcAft>
                          <a:spcPts val="0"/>
                        </a:spcAft>
                      </a:pPr>
                      <a:r>
                        <a:rPr lang="en-US" sz="1000" b="0" dirty="0">
                          <a:solidFill>
                            <a:schemeClr val="tx1"/>
                          </a:solidFill>
                          <a:effectLst/>
                        </a:rPr>
                        <a:t>SEM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57785" marR="57785" algn="ctr">
                        <a:lnSpc>
                          <a:spcPct val="115000"/>
                        </a:lnSpc>
                        <a:spcBef>
                          <a:spcPts val="195"/>
                        </a:spcBef>
                        <a:spcAft>
                          <a:spcPts val="0"/>
                        </a:spcAft>
                      </a:pPr>
                      <a:r>
                        <a:rPr lang="en-US" altLang="ja-JP" sz="1000" b="0" dirty="0">
                          <a:solidFill>
                            <a:schemeClr val="tx1"/>
                          </a:solidFill>
                          <a:effectLst/>
                        </a:rPr>
                        <a:t>Tested specimen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Aft>
                          <a:spcPts val="0"/>
                        </a:spcAft>
                      </a:pPr>
                      <a:r>
                        <a:rPr lang="en" altLang="ja-JP" sz="1000" b="0" dirty="0">
                          <a:solidFill>
                            <a:schemeClr val="tx1"/>
                          </a:solidFill>
                          <a:effectLst/>
                        </a:rPr>
                        <a:t>Fracture surface observation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R="56515" algn="ctr">
                        <a:lnSpc>
                          <a:spcPct val="115000"/>
                        </a:lnSpc>
                        <a:spcAft>
                          <a:spcPts val="0"/>
                        </a:spcAft>
                      </a:pPr>
                      <a:r>
                        <a:rPr lang="en" altLang="ja-JP" sz="1000" b="0" dirty="0">
                          <a:solidFill>
                            <a:schemeClr val="tx1"/>
                          </a:solidFill>
                          <a:effectLst/>
                        </a:rPr>
                        <a:t> All mechanical strength specimen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2193761947"/>
                  </a:ext>
                </a:extLst>
              </a:tr>
              <a:tr h="552686">
                <a:tc>
                  <a:txBody>
                    <a:bodyPr/>
                    <a:lstStyle/>
                    <a:p>
                      <a:pPr marL="81280" marR="85725" indent="-20320" algn="ctr">
                        <a:spcAft>
                          <a:spcPts val="0"/>
                        </a:spcAft>
                      </a:pPr>
                      <a:r>
                        <a:rPr lang="en-US" sz="1000" b="0" dirty="0">
                          <a:solidFill>
                            <a:schemeClr val="tx1"/>
                          </a:solidFill>
                          <a:effectLst/>
                        </a:rPr>
                        <a:t>FE-SEM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marL="57785" marR="57785" algn="ctr">
                        <a:lnSpc>
                          <a:spcPct val="115000"/>
                        </a:lnSpc>
                        <a:spcBef>
                          <a:spcPts val="195"/>
                        </a:spcBef>
                        <a:spcAft>
                          <a:spcPts val="0"/>
                        </a:spcAft>
                      </a:pPr>
                      <a:r>
                        <a:rPr lang="en" altLang="ja-JP" sz="1000" b="0" dirty="0">
                          <a:solidFill>
                            <a:schemeClr val="tx1"/>
                          </a:solidFill>
                          <a:effectLst/>
                        </a:rPr>
                        <a:t>Resin-filled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Aft>
                          <a:spcPts val="0"/>
                        </a:spcAft>
                      </a:pPr>
                      <a:r>
                        <a:rPr lang="en" altLang="ja-JP" sz="1000" b="0" dirty="0">
                          <a:solidFill>
                            <a:schemeClr val="tx1"/>
                          </a:solidFill>
                          <a:effectLst/>
                        </a:rPr>
                        <a:t>Corrosion cross-sectional observation</a:t>
                      </a:r>
                    </a:p>
                    <a:p>
                      <a:pPr algn="ctr">
                        <a:lnSpc>
                          <a:spcPct val="115000"/>
                        </a:lnSpc>
                        <a:spcAft>
                          <a:spcPts val="0"/>
                        </a:spcAft>
                      </a:pPr>
                      <a:r>
                        <a:rPr lang="en" altLang="ja-JP" sz="1000" b="0" dirty="0">
                          <a:solidFill>
                            <a:schemeClr val="tx1"/>
                          </a:solidFill>
                          <a:effectLst/>
                        </a:rPr>
                        <a:t>Elemental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tc>
                  <a:txBody>
                    <a:bodyPr/>
                    <a:lstStyle/>
                    <a:p>
                      <a:pPr algn="ctr">
                        <a:lnSpc>
                          <a:spcPct val="115000"/>
                        </a:lnSpc>
                        <a:spcBef>
                          <a:spcPts val="375"/>
                        </a:spcBef>
                        <a:spcAft>
                          <a:spcPts val="0"/>
                        </a:spcAft>
                      </a:pPr>
                      <a:r>
                        <a:rPr lang="en-US" altLang="ja-JP" sz="1000" b="0" dirty="0">
                          <a:solidFill>
                            <a:schemeClr val="tx1"/>
                          </a:solidFill>
                          <a:effectLst/>
                        </a:rPr>
                        <a:t>&gt; </a:t>
                      </a:r>
                      <a:r>
                        <a:rPr lang="en-US" sz="1000" b="0" dirty="0">
                          <a:solidFill>
                            <a:schemeClr val="tx1"/>
                          </a:solidFill>
                          <a:effectLst/>
                        </a:rPr>
                        <a:t>30 (</a:t>
                      </a:r>
                      <a:r>
                        <a:rPr lang="en" altLang="ja-JP" sz="1000" b="0" dirty="0">
                          <a:solidFill>
                            <a:schemeClr val="tx1"/>
                          </a:solidFill>
                          <a:effectLst/>
                        </a:rPr>
                        <a:t>Beam injection window, irradiation sample plate, etc.</a:t>
                      </a:r>
                      <a:r>
                        <a:rPr lang="ja-JP" altLang="ja-JP" sz="1000" b="0">
                          <a:solidFill>
                            <a:schemeClr val="tx1"/>
                          </a:solidFill>
                          <a:effectLst/>
                        </a:rPr>
                        <a: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CA"/>
                    </a:solidFill>
                  </a:tcPr>
                </a:tc>
                <a:extLst>
                  <a:ext uri="{0D108BD9-81ED-4DB2-BD59-A6C34878D82A}">
                    <a16:rowId xmlns:a16="http://schemas.microsoft.com/office/drawing/2014/main" val="2513011839"/>
                  </a:ext>
                </a:extLst>
              </a:tr>
            </a:tbl>
          </a:graphicData>
        </a:graphic>
      </p:graphicFrame>
      <p:graphicFrame>
        <p:nvGraphicFramePr>
          <p:cNvPr id="4" name="表 3">
            <a:extLst>
              <a:ext uri="{FF2B5EF4-FFF2-40B4-BE49-F238E27FC236}">
                <a16:creationId xmlns:a16="http://schemas.microsoft.com/office/drawing/2014/main" id="{805BA33A-2E2B-0843-8FFC-ECA286C867FB}"/>
              </a:ext>
            </a:extLst>
          </p:cNvPr>
          <p:cNvGraphicFramePr>
            <a:graphicFrameLocks noGrp="1"/>
          </p:cNvGraphicFramePr>
          <p:nvPr>
            <p:extLst>
              <p:ext uri="{D42A27DB-BD31-4B8C-83A1-F6EECF244321}">
                <p14:modId xmlns:p14="http://schemas.microsoft.com/office/powerpoint/2010/main" val="3668319629"/>
              </p:ext>
            </p:extLst>
          </p:nvPr>
        </p:nvGraphicFramePr>
        <p:xfrm>
          <a:off x="137161" y="3029890"/>
          <a:ext cx="3865442" cy="1482299"/>
        </p:xfrm>
        <a:graphic>
          <a:graphicData uri="http://schemas.openxmlformats.org/drawingml/2006/table">
            <a:tbl>
              <a:tblPr firstRow="1" firstCol="1" lastRow="1" lastCol="1" bandRow="1" bandCol="1">
                <a:tableStyleId>{5C22544A-7EE6-4342-B048-85BDC9FD1C3A}</a:tableStyleId>
              </a:tblPr>
              <a:tblGrid>
                <a:gridCol w="864096">
                  <a:extLst>
                    <a:ext uri="{9D8B030D-6E8A-4147-A177-3AD203B41FA5}">
                      <a16:colId xmlns:a16="http://schemas.microsoft.com/office/drawing/2014/main" val="989508598"/>
                    </a:ext>
                  </a:extLst>
                </a:gridCol>
                <a:gridCol w="864096">
                  <a:extLst>
                    <a:ext uri="{9D8B030D-6E8A-4147-A177-3AD203B41FA5}">
                      <a16:colId xmlns:a16="http://schemas.microsoft.com/office/drawing/2014/main" val="3927003073"/>
                    </a:ext>
                  </a:extLst>
                </a:gridCol>
                <a:gridCol w="1224136">
                  <a:extLst>
                    <a:ext uri="{9D8B030D-6E8A-4147-A177-3AD203B41FA5}">
                      <a16:colId xmlns:a16="http://schemas.microsoft.com/office/drawing/2014/main" val="1515255232"/>
                    </a:ext>
                  </a:extLst>
                </a:gridCol>
                <a:gridCol w="913114">
                  <a:extLst>
                    <a:ext uri="{9D8B030D-6E8A-4147-A177-3AD203B41FA5}">
                      <a16:colId xmlns:a16="http://schemas.microsoft.com/office/drawing/2014/main" val="3536186643"/>
                    </a:ext>
                  </a:extLst>
                </a:gridCol>
              </a:tblGrid>
              <a:tr h="383896">
                <a:tc>
                  <a:txBody>
                    <a:bodyPr/>
                    <a:lstStyle/>
                    <a:p>
                      <a:pPr marL="57785" marR="57785" algn="ctr">
                        <a:lnSpc>
                          <a:spcPct val="115000"/>
                        </a:lnSpc>
                        <a:spcAft>
                          <a:spcPts val="0"/>
                        </a:spcAft>
                      </a:pPr>
                      <a:endParaRPr lang="en" altLang="ja-JP" sz="1000" b="0" dirty="0">
                        <a:solidFill>
                          <a:schemeClr val="tx1"/>
                        </a:solidFill>
                        <a:effectLst/>
                      </a:endParaRPr>
                    </a:p>
                    <a:p>
                      <a:pPr marL="57785" marR="57785" algn="ctr">
                        <a:lnSpc>
                          <a:spcPct val="115000"/>
                        </a:lnSpc>
                        <a:spcAft>
                          <a:spcPts val="0"/>
                        </a:spcAft>
                      </a:pPr>
                      <a:endParaRPr lang="en" altLang="ja-JP" sz="1000" b="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71120" indent="8890" algn="ctr">
                        <a:spcBef>
                          <a:spcPts val="210"/>
                        </a:spcBef>
                        <a:spcAft>
                          <a:spcPts val="0"/>
                        </a:spcAft>
                      </a:pPr>
                      <a:r>
                        <a:rPr lang="en-US" altLang="ja-JP" sz="1000" b="0" dirty="0">
                          <a:solidFill>
                            <a:schemeClr val="tx1"/>
                          </a:solidFill>
                          <a:effectLst/>
                        </a:rPr>
                        <a:t>Specimen</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8580" marR="57785" indent="40640" algn="ctr">
                        <a:lnSpc>
                          <a:spcPct val="115000"/>
                        </a:lnSpc>
                        <a:spcBef>
                          <a:spcPts val="210"/>
                        </a:spcBef>
                        <a:spcAft>
                          <a:spcPts val="0"/>
                        </a:spcAft>
                      </a:pPr>
                      <a:r>
                        <a:rPr lang="en" altLang="ja-JP" sz="1000" b="0" dirty="0">
                          <a:solidFill>
                            <a:schemeClr val="tx1"/>
                          </a:solidFill>
                          <a:effectLst/>
                        </a:rPr>
                        <a:t>Purpose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83185" indent="15240" algn="ctr">
                        <a:lnSpc>
                          <a:spcPct val="115000"/>
                        </a:lnSpc>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765307"/>
                  </a:ext>
                </a:extLst>
              </a:tr>
              <a:tr h="548868">
                <a:tc>
                  <a:txBody>
                    <a:bodyPr/>
                    <a:lstStyle/>
                    <a:p>
                      <a:pPr marL="55245" marR="57785" algn="ctr">
                        <a:lnSpc>
                          <a:spcPct val="115000"/>
                        </a:lnSpc>
                        <a:spcBef>
                          <a:spcPts val="510"/>
                        </a:spcBef>
                        <a:spcAft>
                          <a:spcPts val="0"/>
                        </a:spcAft>
                      </a:pPr>
                      <a:r>
                        <a:rPr lang="en-US" sz="1000" b="0" dirty="0">
                          <a:solidFill>
                            <a:schemeClr val="tx1"/>
                          </a:solidFill>
                          <a:effectLst/>
                        </a:rPr>
                        <a:t>TEM</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D2"/>
                    </a:solidFill>
                  </a:tcPr>
                </a:tc>
                <a:tc>
                  <a:txBody>
                    <a:bodyPr/>
                    <a:lstStyle/>
                    <a:p>
                      <a:pPr marL="57150" marR="57785" algn="ctr">
                        <a:spcAft>
                          <a:spcPts val="0"/>
                        </a:spcAft>
                      </a:pPr>
                      <a:r>
                        <a:rPr lang="en" altLang="ja-JP" sz="1000" b="0" dirty="0">
                          <a:solidFill>
                            <a:schemeClr val="tx1"/>
                          </a:solidFill>
                          <a:effectLst/>
                        </a:rPr>
                        <a:t>Electrolytic polishing</a:t>
                      </a:r>
                      <a:r>
                        <a:rPr lang="en-US" altLang="ja-JP" sz="1000" b="0" dirty="0">
                          <a:solidFill>
                            <a:schemeClr val="tx1"/>
                          </a:solidFill>
                          <a:effectLst/>
                        </a:rPr>
                        <a:t>,</a:t>
                      </a:r>
                      <a:endParaRPr lang="ja-JP" sz="1100" b="0">
                        <a:solidFill>
                          <a:schemeClr val="tx1"/>
                        </a:solidFill>
                        <a:effectLst/>
                      </a:endParaRPr>
                    </a:p>
                    <a:p>
                      <a:pPr marL="57150" marR="57785" algn="ctr">
                        <a:spcAft>
                          <a:spcPts val="0"/>
                        </a:spcAft>
                      </a:pPr>
                      <a:r>
                        <a:rPr lang="en-US" sz="1000" b="0" dirty="0">
                          <a:solidFill>
                            <a:schemeClr val="tx1"/>
                          </a:solidFill>
                          <a:effectLst/>
                        </a:rPr>
                        <a:t>FIB*</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D2"/>
                    </a:solidFill>
                  </a:tcPr>
                </a:tc>
                <a:tc>
                  <a:txBody>
                    <a:bodyPr/>
                    <a:lstStyle/>
                    <a:p>
                      <a:pPr algn="ctr">
                        <a:lnSpc>
                          <a:spcPct val="115000"/>
                        </a:lnSpc>
                        <a:spcAft>
                          <a:spcPts val="0"/>
                        </a:spcAft>
                      </a:pPr>
                      <a:r>
                        <a:rPr lang="en" altLang="ja-JP" sz="1000" b="0" dirty="0">
                          <a:solidFill>
                            <a:schemeClr val="tx1"/>
                          </a:solidFill>
                          <a:effectLst/>
                        </a:rPr>
                        <a:t>Microstructural Observation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D2"/>
                    </a:solidFill>
                  </a:tcPr>
                </a:tc>
                <a:tc>
                  <a:txBody>
                    <a:bodyPr/>
                    <a:lstStyle/>
                    <a:p>
                      <a:pPr algn="ctr">
                        <a:lnSpc>
                          <a:spcPct val="115000"/>
                        </a:lnSpc>
                        <a:spcBef>
                          <a:spcPts val="375"/>
                        </a:spcBef>
                        <a:spcAft>
                          <a:spcPts val="0"/>
                        </a:spcAft>
                      </a:pPr>
                      <a:r>
                        <a:rPr lang="en-US" altLang="ja-JP" sz="1000" b="0" dirty="0">
                          <a:solidFill>
                            <a:schemeClr val="tx1"/>
                          </a:solidFill>
                          <a:effectLst/>
                        </a:rPr>
                        <a:t>&gt; </a:t>
                      </a:r>
                      <a:r>
                        <a:rPr lang="en-US" sz="1000" b="0" dirty="0">
                          <a:solidFill>
                            <a:schemeClr val="tx1"/>
                          </a:solidFill>
                          <a:effectLst/>
                        </a:rPr>
                        <a:t>30</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D2"/>
                    </a:solidFill>
                  </a:tcPr>
                </a:tc>
                <a:extLst>
                  <a:ext uri="{0D108BD9-81ED-4DB2-BD59-A6C34878D82A}">
                    <a16:rowId xmlns:a16="http://schemas.microsoft.com/office/drawing/2014/main" val="2819716057"/>
                  </a:ext>
                </a:extLst>
              </a:tr>
              <a:tr h="549535">
                <a:tc>
                  <a:txBody>
                    <a:bodyPr/>
                    <a:lstStyle/>
                    <a:p>
                      <a:pPr marL="56515" marR="57785" indent="-3175" algn="ctr">
                        <a:lnSpc>
                          <a:spcPct val="115000"/>
                        </a:lnSpc>
                        <a:spcBef>
                          <a:spcPts val="1035"/>
                        </a:spcBef>
                        <a:spcAft>
                          <a:spcPts val="0"/>
                        </a:spcAft>
                      </a:pPr>
                      <a:r>
                        <a:rPr lang="en" altLang="ja-JP" sz="1000" b="0" dirty="0">
                          <a:solidFill>
                            <a:schemeClr val="tx1"/>
                          </a:solidFill>
                          <a:effectLst/>
                        </a:rPr>
                        <a:t>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57785" marR="57785" algn="ctr">
                        <a:spcAft>
                          <a:spcPts val="0"/>
                        </a:spcAft>
                      </a:pPr>
                      <a:r>
                        <a:rPr lang="en-US" sz="1000" b="0" dirty="0">
                          <a:solidFill>
                            <a:schemeClr val="tx1"/>
                          </a:solidFill>
                          <a:effectLst/>
                        </a:rPr>
                        <a:t>&gt; 10 mg</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62865" marR="63500" algn="ctr">
                        <a:spcAft>
                          <a:spcPts val="0"/>
                        </a:spcAft>
                      </a:pPr>
                      <a:r>
                        <a:rPr lang="en" altLang="ja-JP" sz="1000" b="0" dirty="0">
                          <a:solidFill>
                            <a:schemeClr val="tx1"/>
                          </a:solidFill>
                          <a:effectLst/>
                        </a:rPr>
                        <a:t>Determination of transmutation gas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1270" algn="ctr">
                        <a:lnSpc>
                          <a:spcPct val="115000"/>
                        </a:lnSpc>
                        <a:spcAft>
                          <a:spcPts val="0"/>
                        </a:spcAft>
                      </a:pPr>
                      <a:r>
                        <a:rPr lang="en-US" altLang="ja-JP" sz="1000" b="0" dirty="0">
                          <a:solidFill>
                            <a:schemeClr val="tx1"/>
                          </a:solidFill>
                          <a:effectLst/>
                        </a:rPr>
                        <a:t>TBD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645607171"/>
                  </a:ext>
                </a:extLst>
              </a:tr>
            </a:tbl>
          </a:graphicData>
        </a:graphic>
      </p:graphicFrame>
      <p:sp>
        <p:nvSpPr>
          <p:cNvPr id="10" name="テキスト ボックス 9">
            <a:extLst>
              <a:ext uri="{FF2B5EF4-FFF2-40B4-BE49-F238E27FC236}">
                <a16:creationId xmlns:a16="http://schemas.microsoft.com/office/drawing/2014/main" id="{7FFF0F13-B612-7B48-8E43-24A276C0475F}"/>
              </a:ext>
            </a:extLst>
          </p:cNvPr>
          <p:cNvSpPr txBox="1"/>
          <p:nvPr/>
        </p:nvSpPr>
        <p:spPr>
          <a:xfrm>
            <a:off x="4035170" y="3632539"/>
            <a:ext cx="1592103" cy="276999"/>
          </a:xfrm>
          <a:prstGeom prst="rect">
            <a:avLst/>
          </a:prstGeom>
          <a:noFill/>
        </p:spPr>
        <p:txBody>
          <a:bodyPr wrap="none" rtlCol="0">
            <a:spAutoFit/>
          </a:bodyPr>
          <a:lstStyle/>
          <a:p>
            <a:r>
              <a:rPr lang="en-US" altLang="ja-JP" sz="1200" dirty="0"/>
              <a:t>*: Focused ion beam</a:t>
            </a:r>
            <a:endParaRPr lang="ja-JP" altLang="ja-JP" sz="1200"/>
          </a:p>
        </p:txBody>
      </p:sp>
      <p:pic>
        <p:nvPicPr>
          <p:cNvPr id="8" name="Picture 25">
            <a:extLst>
              <a:ext uri="{FF2B5EF4-FFF2-40B4-BE49-F238E27FC236}">
                <a16:creationId xmlns:a16="http://schemas.microsoft.com/office/drawing/2014/main" id="{ED79F787-8366-972A-6782-1D612CB53C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1112" y="3192444"/>
            <a:ext cx="1676842" cy="122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0BD03070-DD7E-1247-2DC3-1D8E6CDC3233}"/>
              </a:ext>
            </a:extLst>
          </p:cNvPr>
          <p:cNvSpPr txBox="1"/>
          <p:nvPr/>
        </p:nvSpPr>
        <p:spPr>
          <a:xfrm>
            <a:off x="6523849" y="2925856"/>
            <a:ext cx="425116"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FIB</a:t>
            </a:r>
            <a:endParaRPr kumimoji="1" lang="ja-JP" altLang="en-US" sz="1200">
              <a:latin typeface="Arial" panose="020B0604020202020204" pitchFamily="34" charset="0"/>
              <a:cs typeface="Arial" panose="020B0604020202020204" pitchFamily="34" charset="0"/>
            </a:endParaRPr>
          </a:p>
        </p:txBody>
      </p:sp>
      <p:pic>
        <p:nvPicPr>
          <p:cNvPr id="11" name="Picture 27">
            <a:extLst>
              <a:ext uri="{FF2B5EF4-FFF2-40B4-BE49-F238E27FC236}">
                <a16:creationId xmlns:a16="http://schemas.microsoft.com/office/drawing/2014/main" id="{DA716873-21AB-296E-E0FE-47ED5CAAB51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00691" y="3178513"/>
            <a:ext cx="1311993" cy="1294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89D46D09-302F-98D4-9707-8DE5AEB3FC2C}"/>
              </a:ext>
            </a:extLst>
          </p:cNvPr>
          <p:cNvSpPr txBox="1"/>
          <p:nvPr/>
        </p:nvSpPr>
        <p:spPr>
          <a:xfrm>
            <a:off x="8601679" y="2898602"/>
            <a:ext cx="510076"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TEM</a:t>
            </a:r>
            <a:endParaRPr kumimoji="1" lang="ja-JP" altLang="en-US" sz="1200">
              <a:latin typeface="Arial" panose="020B0604020202020204" pitchFamily="34" charset="0"/>
              <a:cs typeface="Arial" panose="020B0604020202020204" pitchFamily="34" charset="0"/>
            </a:endParaRPr>
          </a:p>
        </p:txBody>
      </p:sp>
      <p:pic>
        <p:nvPicPr>
          <p:cNvPr id="14" name="Picture 21">
            <a:extLst>
              <a:ext uri="{FF2B5EF4-FFF2-40B4-BE49-F238E27FC236}">
                <a16:creationId xmlns:a16="http://schemas.microsoft.com/office/drawing/2014/main" id="{8A7F6C00-6C26-ADCF-CF49-5D163BEED4F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61112" y="1236120"/>
            <a:ext cx="1540434" cy="1277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90C19DE1-B05F-2D23-0DB0-5B0A34620386}"/>
              </a:ext>
            </a:extLst>
          </p:cNvPr>
          <p:cNvSpPr txBox="1"/>
          <p:nvPr/>
        </p:nvSpPr>
        <p:spPr>
          <a:xfrm>
            <a:off x="6398545" y="918215"/>
            <a:ext cx="518091"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SEM</a:t>
            </a:r>
            <a:endParaRPr kumimoji="1" lang="ja-JP" altLang="en-US" sz="1200">
              <a:latin typeface="Arial" panose="020B0604020202020204" pitchFamily="34" charset="0"/>
              <a:cs typeface="Arial" panose="020B0604020202020204" pitchFamily="34" charset="0"/>
            </a:endParaRPr>
          </a:p>
        </p:txBody>
      </p:sp>
      <p:graphicFrame>
        <p:nvGraphicFramePr>
          <p:cNvPr id="16" name="表 15">
            <a:extLst>
              <a:ext uri="{FF2B5EF4-FFF2-40B4-BE49-F238E27FC236}">
                <a16:creationId xmlns:a16="http://schemas.microsoft.com/office/drawing/2014/main" id="{D6288102-4E84-BAE7-DEB7-38DD70D5C5B7}"/>
              </a:ext>
            </a:extLst>
          </p:cNvPr>
          <p:cNvGraphicFramePr>
            <a:graphicFrameLocks noGrp="1"/>
          </p:cNvGraphicFramePr>
          <p:nvPr>
            <p:extLst>
              <p:ext uri="{D42A27DB-BD31-4B8C-83A1-F6EECF244321}">
                <p14:modId xmlns:p14="http://schemas.microsoft.com/office/powerpoint/2010/main" val="3262072163"/>
              </p:ext>
            </p:extLst>
          </p:nvPr>
        </p:nvGraphicFramePr>
        <p:xfrm>
          <a:off x="137161" y="4656257"/>
          <a:ext cx="4906334" cy="1887240"/>
        </p:xfrm>
        <a:graphic>
          <a:graphicData uri="http://schemas.openxmlformats.org/drawingml/2006/table">
            <a:tbl>
              <a:tblPr firstRow="1" firstCol="1" lastRow="1" lastCol="1" bandRow="1" bandCol="1">
                <a:tableStyleId>{5C22544A-7EE6-4342-B048-85BDC9FD1C3A}</a:tableStyleId>
              </a:tblPr>
              <a:tblGrid>
                <a:gridCol w="1021455">
                  <a:extLst>
                    <a:ext uri="{9D8B030D-6E8A-4147-A177-3AD203B41FA5}">
                      <a16:colId xmlns:a16="http://schemas.microsoft.com/office/drawing/2014/main" val="113338889"/>
                    </a:ext>
                  </a:extLst>
                </a:gridCol>
                <a:gridCol w="877663">
                  <a:extLst>
                    <a:ext uri="{9D8B030D-6E8A-4147-A177-3AD203B41FA5}">
                      <a16:colId xmlns:a16="http://schemas.microsoft.com/office/drawing/2014/main" val="572746953"/>
                    </a:ext>
                  </a:extLst>
                </a:gridCol>
                <a:gridCol w="1286887">
                  <a:extLst>
                    <a:ext uri="{9D8B030D-6E8A-4147-A177-3AD203B41FA5}">
                      <a16:colId xmlns:a16="http://schemas.microsoft.com/office/drawing/2014/main" val="2397154031"/>
                    </a:ext>
                  </a:extLst>
                </a:gridCol>
                <a:gridCol w="1720329">
                  <a:extLst>
                    <a:ext uri="{9D8B030D-6E8A-4147-A177-3AD203B41FA5}">
                      <a16:colId xmlns:a16="http://schemas.microsoft.com/office/drawing/2014/main" val="348815810"/>
                    </a:ext>
                  </a:extLst>
                </a:gridCol>
              </a:tblGrid>
              <a:tr h="435095">
                <a:tc>
                  <a:txBody>
                    <a:bodyPr/>
                    <a:lstStyle/>
                    <a:p>
                      <a:pPr marL="56515" marR="57785" algn="ctr">
                        <a:spcAft>
                          <a:spcPts val="0"/>
                        </a:spcAft>
                      </a:pPr>
                      <a:r>
                        <a:rPr lang="en" altLang="ja-JP" sz="1000" b="0" dirty="0">
                          <a:solidFill>
                            <a:schemeClr val="tx1"/>
                          </a:solidFill>
                          <a:effectLst/>
                        </a:rPr>
                        <a:t>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71120" indent="8890" algn="ctr">
                        <a:spcBef>
                          <a:spcPts val="210"/>
                        </a:spcBef>
                        <a:spcAft>
                          <a:spcPts val="0"/>
                        </a:spcAft>
                      </a:pPr>
                      <a:r>
                        <a:rPr lang="en-US" altLang="ja-JP" sz="1000" b="0" dirty="0">
                          <a:solidFill>
                            <a:schemeClr val="tx1"/>
                          </a:solidFill>
                          <a:effectLst/>
                        </a:rPr>
                        <a:t>Sample</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8580" marR="57785" indent="40640" algn="ctr">
                        <a:lnSpc>
                          <a:spcPct val="115000"/>
                        </a:lnSpc>
                        <a:spcBef>
                          <a:spcPts val="210"/>
                        </a:spcBef>
                        <a:spcAft>
                          <a:spcPts val="0"/>
                        </a:spcAft>
                      </a:pPr>
                      <a:r>
                        <a:rPr lang="en-US" altLang="ja-JP" sz="1000" b="0" dirty="0">
                          <a:solidFill>
                            <a:schemeClr val="tx1"/>
                          </a:solidFill>
                          <a:effectLst/>
                        </a:rPr>
                        <a:t>Information</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83185" indent="15240" algn="ctr">
                        <a:lnSpc>
                          <a:spcPct val="115000"/>
                        </a:lnSpc>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7865440"/>
                  </a:ext>
                </a:extLst>
              </a:tr>
              <a:tr h="496859">
                <a:tc>
                  <a:txBody>
                    <a:bodyPr/>
                    <a:lstStyle/>
                    <a:p>
                      <a:pPr marL="55245" marR="57785" algn="ctr">
                        <a:spcAft>
                          <a:spcPts val="0"/>
                        </a:spcAft>
                      </a:pPr>
                      <a:r>
                        <a:rPr lang="en-US" altLang="ja-JP" sz="1000" b="0" dirty="0" err="1">
                          <a:solidFill>
                            <a:schemeClr val="tx1"/>
                          </a:solidFill>
                          <a:effectLst/>
                          <a:latin typeface="+mj-lt"/>
                        </a:rPr>
                        <a:t>γ</a:t>
                      </a:r>
                      <a:r>
                        <a:rPr lang="en-US" altLang="ja-JP" sz="1000" b="0" dirty="0">
                          <a:solidFill>
                            <a:schemeClr val="tx1"/>
                          </a:solidFill>
                          <a:effectLst/>
                          <a:latin typeface="+mj-lt"/>
                        </a:rPr>
                        <a:t>-ray measurement</a:t>
                      </a:r>
                      <a:endParaRPr lang="ja-JP" sz="1100" b="0">
                        <a:solidFill>
                          <a:schemeClr val="tx1"/>
                        </a:solidFill>
                        <a:effectLst/>
                        <a:latin typeface="+mj-lt"/>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7150" marR="57785" algn="ctr">
                        <a:lnSpc>
                          <a:spcPct val="115000"/>
                        </a:lnSpc>
                        <a:spcBef>
                          <a:spcPts val="485"/>
                        </a:spcBef>
                        <a:spcAft>
                          <a:spcPts val="0"/>
                        </a:spcAft>
                      </a:pPr>
                      <a:r>
                        <a:rPr lang="en-US" sz="1000" b="0" dirty="0">
                          <a:solidFill>
                            <a:schemeClr val="tx1"/>
                          </a:solidFill>
                          <a:effectLst/>
                        </a:rPr>
                        <a:t>g</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n-US" sz="1000" b="0" dirty="0">
                          <a:solidFill>
                            <a:schemeClr val="tx1"/>
                          </a:solidFill>
                          <a:effectLst/>
                        </a:rPr>
                        <a:t>Nuclides and their amounts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Bef>
                          <a:spcPts val="375"/>
                        </a:spcBef>
                        <a:spcAft>
                          <a:spcPts val="0"/>
                        </a:spcAft>
                      </a:pPr>
                      <a:r>
                        <a:rPr lang="en-US" altLang="ja-JP" sz="1000" b="0" dirty="0">
                          <a:solidFill>
                            <a:schemeClr val="tx1"/>
                          </a:solidFill>
                          <a:effectLst/>
                        </a:rPr>
                        <a:t>TBD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1120077"/>
                  </a:ext>
                </a:extLst>
              </a:tr>
              <a:tr h="477643">
                <a:tc>
                  <a:txBody>
                    <a:bodyPr/>
                    <a:lstStyle/>
                    <a:p>
                      <a:pPr marL="31750" algn="ctr">
                        <a:spcAft>
                          <a:spcPts val="0"/>
                        </a:spcAft>
                      </a:pPr>
                      <a:r>
                        <a:rPr lang="en" altLang="ja-JP" sz="1000" b="0" dirty="0">
                          <a:solidFill>
                            <a:schemeClr val="tx1"/>
                          </a:solidFill>
                          <a:effectLst/>
                        </a:rPr>
                        <a:t>Transpiration method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7785" marR="57785" algn="ctr">
                        <a:spcBef>
                          <a:spcPts val="375"/>
                        </a:spcBef>
                        <a:spcAft>
                          <a:spcPts val="0"/>
                        </a:spcAft>
                      </a:pPr>
                      <a:r>
                        <a:rPr lang="en-US" sz="1000" b="0" dirty="0">
                          <a:solidFill>
                            <a:schemeClr val="tx1"/>
                          </a:solidFill>
                          <a:effectLst/>
                        </a:rPr>
                        <a:t>mg</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62865" marR="63500" algn="ctr">
                        <a:spcAft>
                          <a:spcPts val="0"/>
                        </a:spcAft>
                      </a:pPr>
                      <a:r>
                        <a:rPr lang="en" altLang="ja-JP" sz="1000" b="0" dirty="0">
                          <a:solidFill>
                            <a:schemeClr val="tx1"/>
                          </a:solidFill>
                          <a:effectLst/>
                        </a:rPr>
                        <a:t>Evaporation behavior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270" marR="0" lvl="0" indent="0" algn="ctr" defTabSz="457200" rtl="0" eaLnBrk="1" fontAlgn="auto" latinLnBrk="0" hangingPunct="1">
                        <a:lnSpc>
                          <a:spcPct val="115000"/>
                        </a:lnSpc>
                        <a:spcBef>
                          <a:spcPts val="0"/>
                        </a:spcBef>
                        <a:spcAft>
                          <a:spcPts val="0"/>
                        </a:spcAft>
                        <a:buClrTx/>
                        <a:buSzTx/>
                        <a:buFontTx/>
                        <a:buNone/>
                        <a:tabLst/>
                        <a:defRPr/>
                      </a:pPr>
                      <a:r>
                        <a:rPr lang="en-US" altLang="ja-JP" sz="1000" b="0" dirty="0">
                          <a:solidFill>
                            <a:schemeClr val="tx1"/>
                          </a:solidFill>
                          <a:effectLst/>
                        </a:rPr>
                        <a:t>TBD</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14189929"/>
                  </a:ext>
                </a:extLst>
              </a:tr>
              <a:tr h="477643">
                <a:tc>
                  <a:txBody>
                    <a:bodyPr/>
                    <a:lstStyle/>
                    <a:p>
                      <a:pPr marL="31750" algn="ctr">
                        <a:lnSpc>
                          <a:spcPct val="115000"/>
                        </a:lnSpc>
                        <a:spcAft>
                          <a:spcPts val="0"/>
                        </a:spcAft>
                      </a:pPr>
                      <a:r>
                        <a:rPr lang="en" altLang="ja-JP" sz="1000" b="0" dirty="0">
                          <a:solidFill>
                            <a:schemeClr val="tx1"/>
                          </a:solidFill>
                          <a:effectLst/>
                        </a:rPr>
                        <a:t>Thermo-chromatography</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57785" marR="57785" algn="ctr">
                        <a:spcBef>
                          <a:spcPts val="375"/>
                        </a:spcBef>
                        <a:spcAft>
                          <a:spcPts val="0"/>
                        </a:spcAft>
                      </a:pPr>
                      <a:r>
                        <a:rPr lang="en-US" sz="1000" b="0" dirty="0">
                          <a:solidFill>
                            <a:schemeClr val="tx1"/>
                          </a:solidFill>
                          <a:effectLst/>
                        </a:rPr>
                        <a:t>g</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62865" marR="63500" algn="ctr">
                        <a:spcAft>
                          <a:spcPts val="0"/>
                        </a:spcAft>
                      </a:pPr>
                      <a:r>
                        <a:rPr lang="en" altLang="ja-JP" sz="1000" b="0" dirty="0">
                          <a:solidFill>
                            <a:schemeClr val="tx1"/>
                          </a:solidFill>
                          <a:effectLst/>
                        </a:rPr>
                        <a:t>Adsorption behavior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Bef>
                          <a:spcPts val="375"/>
                        </a:spcBef>
                        <a:spcAft>
                          <a:spcPts val="0"/>
                        </a:spcAft>
                      </a:pPr>
                      <a:r>
                        <a:rPr lang="en-US" altLang="ja-JP" sz="1000" b="0" dirty="0">
                          <a:solidFill>
                            <a:schemeClr val="tx1"/>
                          </a:solidFill>
                          <a:effectLst/>
                        </a:rPr>
                        <a:t>TBD</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69510543"/>
                  </a:ext>
                </a:extLst>
              </a:tr>
            </a:tbl>
          </a:graphicData>
        </a:graphic>
      </p:graphicFrame>
    </p:spTree>
    <p:extLst>
      <p:ext uri="{BB962C8B-B14F-4D97-AF65-F5344CB8AC3E}">
        <p14:creationId xmlns:p14="http://schemas.microsoft.com/office/powerpoint/2010/main" val="169102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番号プレースホルダー 5"/>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C7539D4-2C07-0E4B-9D32-3F52AE344FD6}" type="slidenum">
              <a:rPr lang="en-US" altLang="ja-JP" sz="1200"/>
              <a:pPr/>
              <a:t>9</a:t>
            </a:fld>
            <a:endParaRPr lang="en-US" altLang="ja-JP" sz="1200"/>
          </a:p>
        </p:txBody>
      </p:sp>
      <p:sp>
        <p:nvSpPr>
          <p:cNvPr id="26626" name="Rectangle 2"/>
          <p:cNvSpPr>
            <a:spLocks noGrp="1" noChangeArrowheads="1"/>
          </p:cNvSpPr>
          <p:nvPr>
            <p:ph type="ctrTitle"/>
          </p:nvPr>
        </p:nvSpPr>
        <p:spPr>
          <a:xfrm>
            <a:off x="1058238" y="12773"/>
            <a:ext cx="7257839" cy="550418"/>
          </a:xfrm>
        </p:spPr>
        <p:txBody>
          <a:bodyPr/>
          <a:lstStyle/>
          <a:p>
            <a:pPr>
              <a:defRPr/>
            </a:pPr>
            <a:r>
              <a:rPr lang="en-US" altLang="ja-JP" sz="2000" b="1" dirty="0">
                <a:solidFill>
                  <a:srgbClr val="000000"/>
                </a:solidFill>
                <a:ea typeface="MS PGothic" panose="020B0600070205080204" pitchFamily="34" charset="-128"/>
                <a:cs typeface="Arial" panose="020B0604020202020204" pitchFamily="34" charset="0"/>
              </a:rPr>
              <a:t>- </a:t>
            </a:r>
            <a:r>
              <a:rPr lang="en-US" altLang="ja-JP" sz="2000" b="1" dirty="0"/>
              <a:t>Components, materials and testing items planned for PIE (J-PARC MLF, Neutrino) -</a:t>
            </a:r>
            <a:endParaRPr lang="en-US" altLang="ja-JP" sz="2000" b="1" dirty="0">
              <a:cs typeface="ＭＳ Ｐゴシック" charset="0"/>
            </a:endParaRPr>
          </a:p>
        </p:txBody>
      </p:sp>
      <p:sp>
        <p:nvSpPr>
          <p:cNvPr id="25604" name="日付プレースホルダー 1"/>
          <p:cNvSpPr>
            <a:spLocks noGrp="1"/>
          </p:cNvSpPr>
          <p:nvPr>
            <p:ph type="dt" sz="quarter" idx="10"/>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Helvetica" charset="0"/>
              </a:rPr>
              <a:t>2024/11/1</a:t>
            </a:r>
          </a:p>
        </p:txBody>
      </p:sp>
      <p:sp>
        <p:nvSpPr>
          <p:cNvPr id="25605" name="フッター プレースホルダー 2"/>
          <p:cNvSpPr>
            <a:spLocks noGrp="1"/>
          </p:cNvSpPr>
          <p:nvPr>
            <p:ph type="ftr" sz="quarter" idx="11"/>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 altLang="ja-JP" sz="1200">
                <a:latin typeface="Helvetica" charset="0"/>
              </a:rPr>
              <a:t>IWSMT-16 / Abingdon, UK </a:t>
            </a:r>
            <a:endParaRPr lang="en-US" altLang="ja-JP" sz="1200">
              <a:latin typeface="Helvetica" charset="0"/>
            </a:endParaRPr>
          </a:p>
        </p:txBody>
      </p:sp>
      <p:pic>
        <p:nvPicPr>
          <p:cNvPr id="9" name="図 8" descr="official_logo_lr.png">
            <a:extLst>
              <a:ext uri="{FF2B5EF4-FFF2-40B4-BE49-F238E27FC236}">
                <a16:creationId xmlns:a16="http://schemas.microsoft.com/office/drawing/2014/main" id="{FE9709E4-65E4-514E-A75A-EF5A119FDD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54" y="42114"/>
            <a:ext cx="988984" cy="505109"/>
          </a:xfrm>
          <a:prstGeom prst="rect">
            <a:avLst/>
          </a:prstGeom>
        </p:spPr>
      </p:pic>
      <p:grpSp>
        <p:nvGrpSpPr>
          <p:cNvPr id="10" name="図形グループ 16">
            <a:extLst>
              <a:ext uri="{FF2B5EF4-FFF2-40B4-BE49-F238E27FC236}">
                <a16:creationId xmlns:a16="http://schemas.microsoft.com/office/drawing/2014/main" id="{E9427643-2A2F-F041-8D14-E2486ED599BD}"/>
              </a:ext>
            </a:extLst>
          </p:cNvPr>
          <p:cNvGrpSpPr/>
          <p:nvPr/>
        </p:nvGrpSpPr>
        <p:grpSpPr>
          <a:xfrm>
            <a:off x="8643422" y="64068"/>
            <a:ext cx="1111124" cy="419760"/>
            <a:chOff x="2005013" y="2300460"/>
            <a:chExt cx="4464098" cy="1651000"/>
          </a:xfrm>
        </p:grpSpPr>
        <p:pic>
          <p:nvPicPr>
            <p:cNvPr id="11" name="図 10" descr="マークカラー透過.png">
              <a:extLst>
                <a:ext uri="{FF2B5EF4-FFF2-40B4-BE49-F238E27FC236}">
                  <a16:creationId xmlns:a16="http://schemas.microsoft.com/office/drawing/2014/main" id="{BA828171-DE11-0849-9717-7EBF038F4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013" y="2300460"/>
              <a:ext cx="1846797" cy="1651000"/>
            </a:xfrm>
            <a:prstGeom prst="rect">
              <a:avLst/>
            </a:prstGeom>
          </p:spPr>
        </p:pic>
        <p:pic>
          <p:nvPicPr>
            <p:cNvPr id="12" name="図 11" descr="ロゴＢ緑.gif">
              <a:extLst>
                <a:ext uri="{FF2B5EF4-FFF2-40B4-BE49-F238E27FC236}">
                  <a16:creationId xmlns:a16="http://schemas.microsoft.com/office/drawing/2014/main" id="{E3FBEE47-EF6D-8247-A235-753389E13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734" y="3341606"/>
              <a:ext cx="3016377" cy="609854"/>
            </a:xfrm>
            <a:prstGeom prst="rect">
              <a:avLst/>
            </a:prstGeom>
          </p:spPr>
        </p:pic>
      </p:grpSp>
      <p:graphicFrame>
        <p:nvGraphicFramePr>
          <p:cNvPr id="2" name="表 1">
            <a:extLst>
              <a:ext uri="{FF2B5EF4-FFF2-40B4-BE49-F238E27FC236}">
                <a16:creationId xmlns:a16="http://schemas.microsoft.com/office/drawing/2014/main" id="{B08E4656-2789-F44D-9C15-5CC4F903D88C}"/>
              </a:ext>
            </a:extLst>
          </p:cNvPr>
          <p:cNvGraphicFramePr>
            <a:graphicFrameLocks noGrp="1"/>
          </p:cNvGraphicFramePr>
          <p:nvPr>
            <p:extLst>
              <p:ext uri="{D42A27DB-BD31-4B8C-83A1-F6EECF244321}">
                <p14:modId xmlns:p14="http://schemas.microsoft.com/office/powerpoint/2010/main" val="3982410807"/>
              </p:ext>
            </p:extLst>
          </p:nvPr>
        </p:nvGraphicFramePr>
        <p:xfrm>
          <a:off x="200472" y="656464"/>
          <a:ext cx="5581015" cy="3849878"/>
        </p:xfrm>
        <a:graphic>
          <a:graphicData uri="http://schemas.openxmlformats.org/drawingml/2006/table">
            <a:tbl>
              <a:tblPr firstRow="1" firstCol="1" lastRow="1" lastCol="1" bandRow="1" bandCol="1">
                <a:tableStyleId>{5C22544A-7EE6-4342-B048-85BDC9FD1C3A}</a:tableStyleId>
              </a:tblPr>
              <a:tblGrid>
                <a:gridCol w="989965">
                  <a:extLst>
                    <a:ext uri="{9D8B030D-6E8A-4147-A177-3AD203B41FA5}">
                      <a16:colId xmlns:a16="http://schemas.microsoft.com/office/drawing/2014/main" val="2199912259"/>
                    </a:ext>
                  </a:extLst>
                </a:gridCol>
                <a:gridCol w="900430">
                  <a:extLst>
                    <a:ext uri="{9D8B030D-6E8A-4147-A177-3AD203B41FA5}">
                      <a16:colId xmlns:a16="http://schemas.microsoft.com/office/drawing/2014/main" val="3576542257"/>
                    </a:ext>
                  </a:extLst>
                </a:gridCol>
                <a:gridCol w="810260">
                  <a:extLst>
                    <a:ext uri="{9D8B030D-6E8A-4147-A177-3AD203B41FA5}">
                      <a16:colId xmlns:a16="http://schemas.microsoft.com/office/drawing/2014/main" val="2790709434"/>
                    </a:ext>
                  </a:extLst>
                </a:gridCol>
                <a:gridCol w="1979930">
                  <a:extLst>
                    <a:ext uri="{9D8B030D-6E8A-4147-A177-3AD203B41FA5}">
                      <a16:colId xmlns:a16="http://schemas.microsoft.com/office/drawing/2014/main" val="3230086759"/>
                    </a:ext>
                  </a:extLst>
                </a:gridCol>
                <a:gridCol w="900430">
                  <a:extLst>
                    <a:ext uri="{9D8B030D-6E8A-4147-A177-3AD203B41FA5}">
                      <a16:colId xmlns:a16="http://schemas.microsoft.com/office/drawing/2014/main" val="28935406"/>
                    </a:ext>
                  </a:extLst>
                </a:gridCol>
              </a:tblGrid>
              <a:tr h="359410">
                <a:tc>
                  <a:txBody>
                    <a:bodyPr/>
                    <a:lstStyle/>
                    <a:p>
                      <a:pPr marL="56515" marR="57785" algn="ctr">
                        <a:lnSpc>
                          <a:spcPct val="115000"/>
                        </a:lnSpc>
                        <a:spcBef>
                          <a:spcPts val="845"/>
                        </a:spcBef>
                        <a:spcAft>
                          <a:spcPts val="0"/>
                        </a:spcAft>
                      </a:pPr>
                      <a:r>
                        <a:rPr lang="en-US" altLang="ja-JP" sz="1000" b="0" dirty="0">
                          <a:solidFill>
                            <a:schemeClr val="tx1"/>
                          </a:solidFill>
                          <a:effectLst/>
                        </a:rPr>
                        <a:t>Component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71120" indent="8890" algn="ctr">
                        <a:spcBef>
                          <a:spcPts val="210"/>
                        </a:spcBef>
                        <a:spcAft>
                          <a:spcPts val="0"/>
                        </a:spcAft>
                      </a:pPr>
                      <a:r>
                        <a:rPr lang="en-US" sz="1000" b="0" dirty="0">
                          <a:solidFill>
                            <a:schemeClr val="tx1"/>
                          </a:solidFill>
                          <a:effectLst/>
                        </a:rPr>
                        <a:t>Size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8580" marR="57785" indent="40640" algn="ctr">
                        <a:spcBef>
                          <a:spcPts val="210"/>
                        </a:spcBef>
                        <a:spcAft>
                          <a:spcPts val="0"/>
                        </a:spcAft>
                      </a:pPr>
                      <a:r>
                        <a:rPr lang="en-US" altLang="ja-JP" sz="1000" b="0" dirty="0">
                          <a:solidFill>
                            <a:schemeClr val="tx1"/>
                          </a:solidFill>
                          <a:effectLst/>
                        </a:rPr>
                        <a:t>Material</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390" marR="113030" algn="ctr">
                        <a:spcBef>
                          <a:spcPts val="210"/>
                        </a:spcBef>
                        <a:spcAft>
                          <a:spcPts val="0"/>
                        </a:spcAft>
                      </a:pPr>
                      <a:r>
                        <a:rPr lang="en-US" altLang="ja-JP" sz="1000" b="0" dirty="0">
                          <a:solidFill>
                            <a:schemeClr val="tx1"/>
                          </a:solidFill>
                          <a:effectLst/>
                        </a:rPr>
                        <a:t>Testing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83185" indent="15240" algn="ctr">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327197"/>
                  </a:ext>
                </a:extLst>
              </a:tr>
              <a:tr h="453390">
                <a:tc>
                  <a:txBody>
                    <a:bodyPr/>
                    <a:lstStyle/>
                    <a:p>
                      <a:pPr algn="ctr">
                        <a:spcAft>
                          <a:spcPts val="0"/>
                        </a:spcAft>
                      </a:pPr>
                      <a:r>
                        <a:rPr lang="en-US" altLang="ja-JP" sz="1000" b="0" dirty="0">
                          <a:solidFill>
                            <a:schemeClr val="tx1"/>
                          </a:solidFill>
                          <a:effectLst/>
                        </a:rPr>
                        <a:t>Hg target </a:t>
                      </a:r>
                      <a:r>
                        <a:rPr lang="en" altLang="ja-JP" sz="1000" b="0" dirty="0">
                          <a:solidFill>
                            <a:schemeClr val="tx1"/>
                          </a:solidFill>
                          <a:effectLst/>
                        </a:rPr>
                        <a:t>vessel</a:t>
                      </a:r>
                      <a:endParaRPr lang="ja-JP" sz="10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dirty="0">
                          <a:solidFill>
                            <a:schemeClr val="tx1"/>
                          </a:solidFill>
                          <a:effectLst/>
                        </a:rPr>
                        <a:t>φ50×2.5 </a:t>
                      </a:r>
                      <a:r>
                        <a:rPr lang="en-US" sz="1000" b="0" dirty="0" err="1">
                          <a:solidFill>
                            <a:schemeClr val="tx1"/>
                          </a:solidFill>
                          <a:effectLst/>
                        </a:rPr>
                        <a:t>mmt</a:t>
                      </a:r>
                      <a:r>
                        <a:rPr lang="en-US" sz="1000" b="0" dirty="0">
                          <a:solidFill>
                            <a:schemeClr val="tx1"/>
                          </a:solidFill>
                          <a:effectLst/>
                        </a:rPr>
                        <a:t>, 50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SUS316L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1000" b="0" dirty="0">
                          <a:solidFill>
                            <a:schemeClr val="tx1"/>
                          </a:solidFill>
                          <a:effectLst/>
                        </a:rPr>
                        <a:t>Tensile, microhardness, surface observation, TEM, 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000" b="0" dirty="0">
                          <a:solidFill>
                            <a:schemeClr val="tx1"/>
                          </a:solidFill>
                          <a:effectLst/>
                        </a:rPr>
                        <a:t>4</a:t>
                      </a:r>
                      <a:r>
                        <a:rPr lang="en-US" altLang="ja-JP" sz="1000" b="0" dirty="0">
                          <a:solidFill>
                            <a:schemeClr val="tx1"/>
                          </a:solidFill>
                          <a:effectLst/>
                        </a:rPr>
                        <a:t> </a:t>
                      </a:r>
                      <a:r>
                        <a:rPr lang="en-US" sz="1000" b="0" dirty="0">
                          <a:solidFill>
                            <a:schemeClr val="tx1"/>
                          </a:solidFill>
                          <a:effectLst/>
                        </a:rPr>
                        <a:t>/</a:t>
                      </a:r>
                      <a:r>
                        <a:rPr lang="en-US" altLang="ja-JP" sz="1000" b="0" dirty="0">
                          <a:solidFill>
                            <a:schemeClr val="tx1"/>
                          </a:solidFill>
                          <a:effectLst/>
                        </a:rPr>
                        <a:t>year</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1079755"/>
                  </a:ext>
                </a:extLst>
              </a:tr>
              <a:tr h="443230">
                <a:tc>
                  <a:txBody>
                    <a:bodyPr/>
                    <a:lstStyle/>
                    <a:p>
                      <a:pPr algn="ctr">
                        <a:spcAft>
                          <a:spcPts val="0"/>
                        </a:spcAft>
                      </a:pPr>
                      <a:r>
                        <a:rPr lang="en-US" altLang="ja-JP" sz="1000" b="0" dirty="0">
                          <a:solidFill>
                            <a:schemeClr val="tx1"/>
                          </a:solidFill>
                          <a:effectLst/>
                        </a:rPr>
                        <a:t>Proton beam window</a:t>
                      </a:r>
                      <a:endParaRPr lang="ja-JP" alt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φ50×2.5 mmt, 15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A5083</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1000" b="0" dirty="0">
                          <a:solidFill>
                            <a:schemeClr val="tx1"/>
                          </a:solidFill>
                          <a:effectLst/>
                        </a:rPr>
                        <a:t>Tensile, microhardness, surface observation, TEM, 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000" b="0" dirty="0">
                          <a:solidFill>
                            <a:schemeClr val="tx1"/>
                          </a:solidFill>
                          <a:effectLst/>
                        </a:rPr>
                        <a:t>2</a:t>
                      </a:r>
                      <a:r>
                        <a:rPr lang="en-US" altLang="ja-JP" sz="1000" b="0" dirty="0">
                          <a:solidFill>
                            <a:schemeClr val="tx1"/>
                          </a:solidFill>
                          <a:effectLst/>
                        </a:rPr>
                        <a:t> </a:t>
                      </a:r>
                      <a:r>
                        <a:rPr lang="en-US" sz="1000" b="0" dirty="0">
                          <a:solidFill>
                            <a:schemeClr val="tx1"/>
                          </a:solidFill>
                          <a:effectLst/>
                        </a:rPr>
                        <a:t>/2</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238767"/>
                  </a:ext>
                </a:extLst>
              </a:tr>
              <a:tr h="458470">
                <a:tc>
                  <a:txBody>
                    <a:bodyPr/>
                    <a:lstStyle/>
                    <a:p>
                      <a:pPr algn="ctr">
                        <a:spcAft>
                          <a:spcPts val="0"/>
                        </a:spcAft>
                      </a:pPr>
                      <a:r>
                        <a:rPr lang="en" altLang="ja-JP" sz="1000" b="0" dirty="0">
                          <a:solidFill>
                            <a:schemeClr val="tx1"/>
                          </a:solidFill>
                          <a:effectLst/>
                        </a:rPr>
                        <a:t>Moderator</a:t>
                      </a:r>
                    </a:p>
                    <a:p>
                      <a:pPr algn="ctr">
                        <a:spcAft>
                          <a:spcPts val="0"/>
                        </a:spcAft>
                      </a:pPr>
                      <a:r>
                        <a:rPr lang="en" altLang="ja-JP" sz="1000" b="0" dirty="0">
                          <a:solidFill>
                            <a:schemeClr val="tx1"/>
                          </a:solidFill>
                          <a:effectLst/>
                        </a:rPr>
                        <a:t>vessel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dirty="0">
                          <a:solidFill>
                            <a:schemeClr val="tx1"/>
                          </a:solidFill>
                          <a:effectLst/>
                        </a:rPr>
                        <a:t>φ50×2.5 </a:t>
                      </a:r>
                      <a:r>
                        <a:rPr lang="en-US" sz="1000" b="0" dirty="0" err="1">
                          <a:solidFill>
                            <a:schemeClr val="tx1"/>
                          </a:solidFill>
                          <a:effectLst/>
                        </a:rPr>
                        <a:t>mmt</a:t>
                      </a:r>
                      <a:r>
                        <a:rPr lang="en-US" sz="1000" b="0" dirty="0">
                          <a:solidFill>
                            <a:schemeClr val="tx1"/>
                          </a:solidFill>
                          <a:effectLst/>
                        </a:rPr>
                        <a:t>, 15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A6061-T6</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1000" b="0" dirty="0">
                          <a:solidFill>
                            <a:schemeClr val="tx1"/>
                          </a:solidFill>
                          <a:effectLst/>
                        </a:rPr>
                        <a:t>Tensile, microhardness, surface observation, TEM, 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000" b="0">
                          <a:solidFill>
                            <a:schemeClr val="tx1"/>
                          </a:solidFill>
                          <a:effectLst/>
                        </a:rPr>
                        <a:t>１</a:t>
                      </a:r>
                      <a:r>
                        <a:rPr lang="en-US" altLang="ja-JP" sz="1000" b="0" dirty="0">
                          <a:solidFill>
                            <a:schemeClr val="tx1"/>
                          </a:solidFill>
                          <a:effectLst/>
                        </a:rPr>
                        <a:t> </a:t>
                      </a:r>
                      <a:r>
                        <a:rPr lang="en-US" sz="1000" b="0" dirty="0">
                          <a:solidFill>
                            <a:schemeClr val="tx1"/>
                          </a:solidFill>
                          <a:effectLst/>
                        </a:rPr>
                        <a:t>/</a:t>
                      </a:r>
                      <a:r>
                        <a:rPr lang="en-US" altLang="ja-JP" sz="1000" b="0" dirty="0">
                          <a:solidFill>
                            <a:schemeClr val="tx1"/>
                          </a:solidFill>
                          <a:effectLst/>
                        </a:rPr>
                        <a:t>year</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6339109"/>
                  </a:ext>
                </a:extLst>
              </a:tr>
              <a:tr h="455930">
                <a:tc>
                  <a:txBody>
                    <a:bodyPr/>
                    <a:lstStyle/>
                    <a:p>
                      <a:pPr algn="ctr">
                        <a:spcAft>
                          <a:spcPts val="0"/>
                        </a:spcAft>
                      </a:pPr>
                      <a:r>
                        <a:rPr lang="en" altLang="ja-JP" sz="1000" b="0" dirty="0">
                          <a:solidFill>
                            <a:schemeClr val="tx1"/>
                          </a:solidFill>
                          <a:effectLst/>
                        </a:rPr>
                        <a:t>Moderator </a:t>
                      </a:r>
                    </a:p>
                    <a:p>
                      <a:pPr algn="ctr">
                        <a:spcAft>
                          <a:spcPts val="0"/>
                        </a:spcAft>
                      </a:pPr>
                      <a:r>
                        <a:rPr lang="en" altLang="ja-JP" sz="1000" b="0" dirty="0">
                          <a:solidFill>
                            <a:schemeClr val="tx1"/>
                          </a:solidFill>
                          <a:effectLst/>
                        </a:rPr>
                        <a:t>vessel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dirty="0">
                          <a:solidFill>
                            <a:schemeClr val="tx1"/>
                          </a:solidFill>
                          <a:effectLst/>
                        </a:rPr>
                        <a:t>φ50×2.5 </a:t>
                      </a:r>
                      <a:r>
                        <a:rPr lang="en-US" sz="1000" b="0" dirty="0" err="1">
                          <a:solidFill>
                            <a:schemeClr val="tx1"/>
                          </a:solidFill>
                          <a:effectLst/>
                        </a:rPr>
                        <a:t>mmt</a:t>
                      </a:r>
                      <a:r>
                        <a:rPr lang="en-US" sz="1000" b="0" dirty="0">
                          <a:solidFill>
                            <a:schemeClr val="tx1"/>
                          </a:solidFill>
                          <a:effectLst/>
                        </a:rPr>
                        <a:t>, 15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A5083</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1000" b="0" dirty="0">
                          <a:solidFill>
                            <a:schemeClr val="tx1"/>
                          </a:solidFill>
                          <a:effectLst/>
                        </a:rPr>
                        <a:t>Tensile, microhardness, surface observation, TEM, 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000" b="0">
                          <a:solidFill>
                            <a:schemeClr val="tx1"/>
                          </a:solidFill>
                          <a:effectLst/>
                        </a:rPr>
                        <a:t>１</a:t>
                      </a:r>
                      <a:r>
                        <a:rPr lang="en-US" altLang="ja-JP" sz="1000" b="0" dirty="0">
                          <a:solidFill>
                            <a:schemeClr val="tx1"/>
                          </a:solidFill>
                          <a:effectLst/>
                        </a:rPr>
                        <a:t> </a:t>
                      </a:r>
                      <a:r>
                        <a:rPr lang="en-US" sz="1000" b="0" dirty="0">
                          <a:solidFill>
                            <a:schemeClr val="tx1"/>
                          </a:solidFill>
                          <a:effectLst/>
                        </a:rPr>
                        <a:t>/</a:t>
                      </a:r>
                      <a:r>
                        <a:rPr lang="en-US" altLang="ja-JP" sz="1000" b="0" dirty="0">
                          <a:solidFill>
                            <a:schemeClr val="tx1"/>
                          </a:solidFill>
                          <a:effectLst/>
                        </a:rPr>
                        <a:t>year</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2055416"/>
                  </a:ext>
                </a:extLst>
              </a:tr>
              <a:tr h="444500">
                <a:tc>
                  <a:txBody>
                    <a:bodyPr/>
                    <a:lstStyle/>
                    <a:p>
                      <a:pPr algn="ctr">
                        <a:spcAft>
                          <a:spcPts val="0"/>
                        </a:spcAft>
                      </a:pPr>
                      <a:r>
                        <a:rPr lang="en" altLang="ja-JP" sz="1000" b="0" dirty="0">
                          <a:solidFill>
                            <a:schemeClr val="tx1"/>
                          </a:solidFill>
                          <a:effectLst/>
                        </a:rPr>
                        <a:t>Moderator </a:t>
                      </a:r>
                    </a:p>
                    <a:p>
                      <a:pPr algn="ctr">
                        <a:spcAft>
                          <a:spcPts val="0"/>
                        </a:spcAft>
                      </a:pPr>
                      <a:r>
                        <a:rPr lang="en" altLang="ja-JP" sz="1000" b="0" dirty="0">
                          <a:solidFill>
                            <a:schemeClr val="tx1"/>
                          </a:solidFill>
                          <a:effectLst/>
                        </a:rPr>
                        <a:t>vessel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φ50×2.5 mmt, 17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Ag-In-Cd</a:t>
                      </a:r>
                      <a:endParaRPr lang="ja-JP" sz="1200" b="0">
                        <a:solidFill>
                          <a:schemeClr val="tx1"/>
                        </a:solidFill>
                        <a:effectLst/>
                      </a:endParaRPr>
                    </a:p>
                    <a:p>
                      <a:pPr algn="ctr">
                        <a:spcAft>
                          <a:spcPts val="0"/>
                        </a:spcAft>
                      </a:pPr>
                      <a:r>
                        <a:rPr lang="en-US" sz="1000" b="0">
                          <a:solidFill>
                            <a:schemeClr val="tx1"/>
                          </a:solidFill>
                          <a:effectLst/>
                        </a:rPr>
                        <a:t>A5083</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1000" b="0" dirty="0">
                          <a:solidFill>
                            <a:schemeClr val="tx1"/>
                          </a:solidFill>
                          <a:effectLst/>
                        </a:rPr>
                        <a:t>Tensile, microhardness, surface observation, TEM, gas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000" b="0">
                          <a:solidFill>
                            <a:schemeClr val="tx1"/>
                          </a:solidFill>
                          <a:effectLst/>
                        </a:rPr>
                        <a:t>１</a:t>
                      </a:r>
                      <a:r>
                        <a:rPr lang="en-US" altLang="ja-JP" sz="1000" b="0" dirty="0">
                          <a:solidFill>
                            <a:schemeClr val="tx1"/>
                          </a:solidFill>
                          <a:effectLst/>
                        </a:rPr>
                        <a:t> </a:t>
                      </a:r>
                      <a:r>
                        <a:rPr lang="en-US" sz="1000" b="0" dirty="0">
                          <a:solidFill>
                            <a:schemeClr val="tx1"/>
                          </a:solidFill>
                          <a:effectLst/>
                        </a:rPr>
                        <a:t>/</a:t>
                      </a:r>
                      <a:r>
                        <a:rPr lang="en-US" altLang="ja-JP" sz="1000" b="0" dirty="0">
                          <a:solidFill>
                            <a:schemeClr val="tx1"/>
                          </a:solidFill>
                          <a:effectLst/>
                        </a:rPr>
                        <a:t>year</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0023240"/>
                  </a:ext>
                </a:extLst>
              </a:tr>
              <a:tr h="541020">
                <a:tc>
                  <a:txBody>
                    <a:bodyPr/>
                    <a:lstStyle/>
                    <a:p>
                      <a:pPr algn="ctr">
                        <a:spcAft>
                          <a:spcPts val="0"/>
                        </a:spcAft>
                      </a:pPr>
                      <a:r>
                        <a:rPr lang="en" altLang="ja-JP" sz="1000" b="0" dirty="0">
                          <a:solidFill>
                            <a:schemeClr val="tx1"/>
                          </a:solidFill>
                          <a:effectLst/>
                        </a:rPr>
                        <a:t>Muon target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φ40×20 mmt, 45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 altLang="ja-JP" sz="1000" b="0" dirty="0">
                          <a:solidFill>
                            <a:schemeClr val="tx1"/>
                          </a:solidFill>
                          <a:effectLst/>
                        </a:rPr>
                        <a:t>Graphite</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900" b="0" dirty="0">
                          <a:solidFill>
                            <a:schemeClr val="tx1"/>
                          </a:solidFill>
                          <a:effectLst/>
                        </a:rPr>
                        <a:t>Compression, microhardness, surface observation, TEM, gas, thermal diffusivity, dimensional change, ultrasonic conduction</a:t>
                      </a:r>
                      <a:endParaRPr lang="ja-JP" sz="9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000" b="0" dirty="0">
                          <a:solidFill>
                            <a:schemeClr val="tx1"/>
                          </a:solidFill>
                          <a:effectLst/>
                        </a:rPr>
                        <a:t>1</a:t>
                      </a:r>
                      <a:r>
                        <a:rPr lang="en-US" altLang="ja-JP" sz="1000" b="0" dirty="0">
                          <a:solidFill>
                            <a:schemeClr val="tx1"/>
                          </a:solidFill>
                          <a:effectLst/>
                        </a:rPr>
                        <a:t> </a:t>
                      </a:r>
                      <a:r>
                        <a:rPr lang="en-US" sz="1000" b="0" dirty="0">
                          <a:solidFill>
                            <a:schemeClr val="tx1"/>
                          </a:solidFill>
                          <a:effectLst/>
                        </a:rPr>
                        <a:t>/3</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515721"/>
                  </a:ext>
                </a:extLst>
              </a:tr>
              <a:tr h="539115">
                <a:tc>
                  <a:txBody>
                    <a:bodyPr/>
                    <a:lstStyle/>
                    <a:p>
                      <a:pPr algn="ctr">
                        <a:spcAft>
                          <a:spcPts val="0"/>
                        </a:spcAft>
                      </a:pPr>
                      <a:r>
                        <a:rPr lang="en" altLang="ja-JP" sz="1000" b="0" dirty="0">
                          <a:solidFill>
                            <a:schemeClr val="tx1"/>
                          </a:solidFill>
                          <a:effectLst/>
                        </a:rPr>
                        <a:t>Muon target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a:solidFill>
                            <a:schemeClr val="tx1"/>
                          </a:solidFill>
                          <a:effectLst/>
                        </a:rPr>
                        <a:t>φ40×20  mmt, 80 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000" b="0" dirty="0" err="1">
                          <a:solidFill>
                            <a:schemeClr val="tx1"/>
                          </a:solidFill>
                          <a:effectLst/>
                        </a:rPr>
                        <a:t>SiC</a:t>
                      </a:r>
                      <a:r>
                        <a:rPr lang="en-US" sz="1000" b="0" dirty="0">
                          <a:solidFill>
                            <a:schemeClr val="tx1"/>
                          </a:solidFill>
                          <a:effectLst/>
                        </a:rPr>
                        <a:t>/</a:t>
                      </a:r>
                      <a:r>
                        <a:rPr lang="en-US" sz="1000" b="0" dirty="0" err="1">
                          <a:solidFill>
                            <a:schemeClr val="tx1"/>
                          </a:solidFill>
                          <a:effectLst/>
                        </a:rPr>
                        <a:t>SiC</a:t>
                      </a:r>
                      <a:endParaRPr lang="ja-JP" sz="1200" b="0">
                        <a:solidFill>
                          <a:schemeClr val="tx1"/>
                        </a:solidFill>
                        <a:effectLst/>
                      </a:endParaRPr>
                    </a:p>
                    <a:p>
                      <a:pPr algn="ctr">
                        <a:spcAft>
                          <a:spcPts val="0"/>
                        </a:spcAft>
                      </a:pPr>
                      <a:r>
                        <a:rPr lang="en" altLang="ja-JP" sz="1000" b="0" dirty="0">
                          <a:solidFill>
                            <a:schemeClr val="tx1"/>
                          </a:solidFill>
                          <a:effectLst/>
                        </a:rPr>
                        <a:t>composite</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 altLang="ja-JP" sz="900" b="0" dirty="0">
                          <a:solidFill>
                            <a:schemeClr val="tx1"/>
                          </a:solidFill>
                          <a:effectLst/>
                        </a:rPr>
                        <a:t>Compression, microhardness, surface observation, TEM, gas, thermal diffusivity, dimensional change, ultrasonic conduction</a:t>
                      </a:r>
                      <a:endParaRPr lang="ja-JP" altLang="ja-JP" sz="9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000" b="0" dirty="0">
                          <a:solidFill>
                            <a:schemeClr val="tx1"/>
                          </a:solidFill>
                          <a:effectLst/>
                        </a:rPr>
                        <a:t>1</a:t>
                      </a:r>
                      <a:r>
                        <a:rPr lang="en-US" altLang="ja-JP" sz="1000" b="0" dirty="0">
                          <a:solidFill>
                            <a:schemeClr val="tx1"/>
                          </a:solidFill>
                          <a:effectLst/>
                        </a:rPr>
                        <a:t> </a:t>
                      </a:r>
                      <a:r>
                        <a:rPr lang="en-US" sz="1000" b="0" dirty="0">
                          <a:solidFill>
                            <a:schemeClr val="tx1"/>
                          </a:solidFill>
                          <a:effectLst/>
                        </a:rPr>
                        <a:t>/3</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6387090"/>
                  </a:ext>
                </a:extLst>
              </a:tr>
            </a:tbl>
          </a:graphicData>
        </a:graphic>
      </p:graphicFrame>
      <p:graphicFrame>
        <p:nvGraphicFramePr>
          <p:cNvPr id="5" name="表 4">
            <a:extLst>
              <a:ext uri="{FF2B5EF4-FFF2-40B4-BE49-F238E27FC236}">
                <a16:creationId xmlns:a16="http://schemas.microsoft.com/office/drawing/2014/main" id="{469E87E0-68CE-3248-8CF0-C5FBB6472CAE}"/>
              </a:ext>
            </a:extLst>
          </p:cNvPr>
          <p:cNvGraphicFramePr>
            <a:graphicFrameLocks noGrp="1"/>
          </p:cNvGraphicFramePr>
          <p:nvPr>
            <p:extLst>
              <p:ext uri="{D42A27DB-BD31-4B8C-83A1-F6EECF244321}">
                <p14:modId xmlns:p14="http://schemas.microsoft.com/office/powerpoint/2010/main" val="2139073676"/>
              </p:ext>
            </p:extLst>
          </p:nvPr>
        </p:nvGraphicFramePr>
        <p:xfrm>
          <a:off x="204282" y="4653136"/>
          <a:ext cx="5577205" cy="2170430"/>
        </p:xfrm>
        <a:graphic>
          <a:graphicData uri="http://schemas.openxmlformats.org/drawingml/2006/table">
            <a:tbl>
              <a:tblPr firstRow="1" firstCol="1" lastRow="1" lastCol="1" bandRow="1" bandCol="1">
                <a:tableStyleId>{5C22544A-7EE6-4342-B048-85BDC9FD1C3A}</a:tableStyleId>
              </a:tblPr>
              <a:tblGrid>
                <a:gridCol w="989965">
                  <a:extLst>
                    <a:ext uri="{9D8B030D-6E8A-4147-A177-3AD203B41FA5}">
                      <a16:colId xmlns:a16="http://schemas.microsoft.com/office/drawing/2014/main" val="1806418034"/>
                    </a:ext>
                  </a:extLst>
                </a:gridCol>
                <a:gridCol w="900430">
                  <a:extLst>
                    <a:ext uri="{9D8B030D-6E8A-4147-A177-3AD203B41FA5}">
                      <a16:colId xmlns:a16="http://schemas.microsoft.com/office/drawing/2014/main" val="1942089021"/>
                    </a:ext>
                  </a:extLst>
                </a:gridCol>
                <a:gridCol w="810260">
                  <a:extLst>
                    <a:ext uri="{9D8B030D-6E8A-4147-A177-3AD203B41FA5}">
                      <a16:colId xmlns:a16="http://schemas.microsoft.com/office/drawing/2014/main" val="1158067832"/>
                    </a:ext>
                  </a:extLst>
                </a:gridCol>
                <a:gridCol w="2048063">
                  <a:extLst>
                    <a:ext uri="{9D8B030D-6E8A-4147-A177-3AD203B41FA5}">
                      <a16:colId xmlns:a16="http://schemas.microsoft.com/office/drawing/2014/main" val="709776904"/>
                    </a:ext>
                  </a:extLst>
                </a:gridCol>
                <a:gridCol w="828487">
                  <a:extLst>
                    <a:ext uri="{9D8B030D-6E8A-4147-A177-3AD203B41FA5}">
                      <a16:colId xmlns:a16="http://schemas.microsoft.com/office/drawing/2014/main" val="1316842640"/>
                    </a:ext>
                  </a:extLst>
                </a:gridCol>
              </a:tblGrid>
              <a:tr h="359410">
                <a:tc>
                  <a:txBody>
                    <a:bodyPr/>
                    <a:lstStyle/>
                    <a:p>
                      <a:pPr marL="56515" marR="57785" algn="ctr">
                        <a:lnSpc>
                          <a:spcPct val="115000"/>
                        </a:lnSpc>
                        <a:spcBef>
                          <a:spcPts val="845"/>
                        </a:spcBef>
                        <a:spcAft>
                          <a:spcPts val="0"/>
                        </a:spcAft>
                      </a:pPr>
                      <a:r>
                        <a:rPr lang="en-US" altLang="ja-JP" sz="1000" b="0" dirty="0">
                          <a:solidFill>
                            <a:schemeClr val="tx1"/>
                          </a:solidFill>
                          <a:effectLst/>
                        </a:rPr>
                        <a:t>Component</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71120" indent="8890" algn="ctr">
                        <a:spcBef>
                          <a:spcPts val="210"/>
                        </a:spcBef>
                        <a:spcAft>
                          <a:spcPts val="0"/>
                        </a:spcAft>
                      </a:pPr>
                      <a:r>
                        <a:rPr lang="en-US" sz="1000" b="0" dirty="0">
                          <a:solidFill>
                            <a:schemeClr val="tx1"/>
                          </a:solidFill>
                          <a:effectLst/>
                        </a:rPr>
                        <a:t>Size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8580" marR="57785" indent="40640" algn="ctr">
                        <a:spcBef>
                          <a:spcPts val="210"/>
                        </a:spcBef>
                        <a:spcAft>
                          <a:spcPts val="0"/>
                        </a:spcAft>
                      </a:pPr>
                      <a:r>
                        <a:rPr lang="en-US" altLang="ja-JP" sz="1000" b="0" dirty="0">
                          <a:solidFill>
                            <a:schemeClr val="tx1"/>
                          </a:solidFill>
                          <a:effectLst/>
                        </a:rPr>
                        <a:t>Material</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2390" marR="113030" algn="ctr">
                        <a:spcBef>
                          <a:spcPts val="210"/>
                        </a:spcBef>
                        <a:spcAft>
                          <a:spcPts val="0"/>
                        </a:spcAft>
                      </a:pPr>
                      <a:r>
                        <a:rPr lang="en-US" altLang="ja-JP" sz="1000" b="0" dirty="0">
                          <a:solidFill>
                            <a:schemeClr val="tx1"/>
                          </a:solidFill>
                          <a:effectLst/>
                        </a:rPr>
                        <a:t>Testing </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3185" indent="15240" algn="ctr">
                        <a:spcBef>
                          <a:spcPts val="210"/>
                        </a:spcBef>
                        <a:spcAft>
                          <a:spcPts val="0"/>
                        </a:spcAft>
                      </a:pPr>
                      <a:r>
                        <a:rPr lang="en-US" altLang="ja-JP" sz="1000" b="0" dirty="0">
                          <a:solidFill>
                            <a:schemeClr val="tx1"/>
                          </a:solidFill>
                          <a:effectLst/>
                        </a:rPr>
                        <a:t>Number</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6741476"/>
                  </a:ext>
                </a:extLst>
              </a:tr>
              <a:tr h="453390">
                <a:tc>
                  <a:txBody>
                    <a:bodyPr/>
                    <a:lstStyle/>
                    <a:p>
                      <a:pPr algn="ctr">
                        <a:spcAft>
                          <a:spcPts val="0"/>
                        </a:spcAft>
                      </a:pPr>
                      <a:r>
                        <a:rPr lang="en-US" altLang="ja-JP" sz="1000" b="0" dirty="0">
                          <a:solidFill>
                            <a:schemeClr val="tx1"/>
                          </a:solidFill>
                          <a:effectLst/>
                        </a:rPr>
                        <a:t>Beam window</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φ40×0.3 mmt, 1.8g</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Ti-6Al-4V</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Microhardness, surface observation, TEM, radiochemical analysis</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dirty="0">
                          <a:solidFill>
                            <a:schemeClr val="tx1"/>
                          </a:solidFill>
                          <a:effectLst/>
                        </a:rPr>
                        <a:t>2</a:t>
                      </a:r>
                      <a:r>
                        <a:rPr lang="en-US" altLang="ja-JP" sz="1000" b="0" dirty="0">
                          <a:solidFill>
                            <a:schemeClr val="tx1"/>
                          </a:solidFill>
                          <a:effectLst/>
                        </a:rPr>
                        <a:t> </a:t>
                      </a:r>
                      <a:r>
                        <a:rPr lang="en-US" sz="1000" b="0" dirty="0">
                          <a:solidFill>
                            <a:schemeClr val="tx1"/>
                          </a:solidFill>
                          <a:effectLst/>
                        </a:rPr>
                        <a:t>/5</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3514103"/>
                  </a:ext>
                </a:extLst>
              </a:tr>
              <a:tr h="443230">
                <a:tc>
                  <a:txBody>
                    <a:bodyPr/>
                    <a:lstStyle/>
                    <a:p>
                      <a:pPr algn="ctr">
                        <a:spcAft>
                          <a:spcPts val="0"/>
                        </a:spcAft>
                      </a:pPr>
                      <a:r>
                        <a:rPr lang="en-US" sz="1000" b="0">
                          <a:solidFill>
                            <a:schemeClr val="tx1"/>
                          </a:solidFill>
                          <a:effectLst/>
                        </a:rPr>
                        <a:t>OTR</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φ50×50 μmt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Ti-15V-3Cr-3Sn-3Al</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Microhardness, surface observation, TEM, radiochemical analysis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dirty="0">
                          <a:solidFill>
                            <a:schemeClr val="tx1"/>
                          </a:solidFill>
                          <a:effectLst/>
                        </a:rPr>
                        <a:t>2</a:t>
                      </a:r>
                      <a:r>
                        <a:rPr lang="en-US" altLang="ja-JP" sz="1000" b="0" dirty="0">
                          <a:solidFill>
                            <a:schemeClr val="tx1"/>
                          </a:solidFill>
                          <a:effectLst/>
                        </a:rPr>
                        <a:t> </a:t>
                      </a:r>
                      <a:r>
                        <a:rPr lang="en-US" sz="1000" b="0" dirty="0">
                          <a:solidFill>
                            <a:schemeClr val="tx1"/>
                          </a:solidFill>
                          <a:effectLst/>
                        </a:rPr>
                        <a:t>/5</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015976"/>
                  </a:ext>
                </a:extLst>
              </a:tr>
              <a:tr h="458470">
                <a:tc>
                  <a:txBody>
                    <a:bodyPr/>
                    <a:lstStyle/>
                    <a:p>
                      <a:pPr algn="ctr">
                        <a:spcAft>
                          <a:spcPts val="0"/>
                        </a:spcAft>
                      </a:pPr>
                      <a:r>
                        <a:rPr lang="en-US" sz="1000" b="0">
                          <a:solidFill>
                            <a:schemeClr val="tx1"/>
                          </a:solidFill>
                          <a:effectLst/>
                        </a:rPr>
                        <a:t>SSEM</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2~5 mm</a:t>
                      </a:r>
                      <a:endParaRPr lang="ja-JP" sz="1200" b="0">
                        <a:solidFill>
                          <a:schemeClr val="tx1"/>
                        </a:solidFill>
                        <a:effectLst/>
                      </a:endParaRPr>
                    </a:p>
                    <a:p>
                      <a:pPr algn="ctr">
                        <a:spcAft>
                          <a:spcPts val="0"/>
                        </a:spcAft>
                      </a:pPr>
                      <a:r>
                        <a:rPr lang="en-US" sz="1000" b="0">
                          <a:solidFill>
                            <a:schemeClr val="tx1"/>
                          </a:solidFill>
                          <a:effectLst/>
                        </a:rPr>
                        <a:t>×5 μmt</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Pure Ti</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 altLang="ja-JP" sz="1000" b="0" dirty="0">
                          <a:solidFill>
                            <a:schemeClr val="tx1"/>
                          </a:solidFill>
                          <a:effectLst/>
                        </a:rPr>
                        <a:t>Microhardness, surface observation, TEM, radiochemical analysis</a:t>
                      </a:r>
                      <a:endParaRPr lang="ja-JP" alt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1000" b="0">
                          <a:solidFill>
                            <a:schemeClr val="tx1"/>
                          </a:solidFill>
                          <a:effectLst/>
                        </a:rPr>
                        <a:t>～</a:t>
                      </a:r>
                      <a:r>
                        <a:rPr lang="en-US" sz="1000" b="0" dirty="0">
                          <a:solidFill>
                            <a:schemeClr val="tx1"/>
                          </a:solidFill>
                          <a:effectLst/>
                        </a:rPr>
                        <a:t>10</a:t>
                      </a:r>
                      <a:r>
                        <a:rPr lang="en-US" altLang="ja-JP" sz="1000" b="0" dirty="0">
                          <a:solidFill>
                            <a:schemeClr val="tx1"/>
                          </a:solidFill>
                          <a:effectLst/>
                        </a:rPr>
                        <a:t> </a:t>
                      </a:r>
                      <a:r>
                        <a:rPr lang="en-US" sz="1000" b="0" dirty="0">
                          <a:solidFill>
                            <a:schemeClr val="tx1"/>
                          </a:solidFill>
                          <a:effectLst/>
                        </a:rPr>
                        <a:t>/5</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4350376"/>
                  </a:ext>
                </a:extLst>
              </a:tr>
              <a:tr h="455930">
                <a:tc>
                  <a:txBody>
                    <a:bodyPr/>
                    <a:lstStyle/>
                    <a:p>
                      <a:pPr algn="ctr">
                        <a:spcAft>
                          <a:spcPts val="0"/>
                        </a:spcAft>
                      </a:pPr>
                      <a:r>
                        <a:rPr lang="en" altLang="ja-JP" sz="1000" b="0" dirty="0">
                          <a:solidFill>
                            <a:schemeClr val="tx1"/>
                          </a:solidFill>
                          <a:effectLst/>
                        </a:rPr>
                        <a:t>Neutrino target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a:solidFill>
                            <a:schemeClr val="tx1"/>
                          </a:solidFill>
                          <a:effectLst/>
                        </a:rPr>
                        <a:t>TBD</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 altLang="ja-JP" sz="1000" b="0" dirty="0">
                          <a:solidFill>
                            <a:schemeClr val="tx1"/>
                          </a:solidFill>
                          <a:effectLst/>
                        </a:rPr>
                        <a:t>Isotropic graphite</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1000" b="0" dirty="0">
                          <a:solidFill>
                            <a:schemeClr val="tx1"/>
                          </a:solidFill>
                          <a:effectLst/>
                        </a:rPr>
                        <a:t>TBD</a:t>
                      </a:r>
                      <a:endParaRPr lang="ja-JP"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000" b="0" dirty="0">
                          <a:solidFill>
                            <a:schemeClr val="tx1"/>
                          </a:solidFill>
                          <a:effectLst/>
                        </a:rPr>
                        <a:t>1</a:t>
                      </a:r>
                      <a:r>
                        <a:rPr lang="en-US" altLang="ja-JP" sz="1000" b="0" dirty="0">
                          <a:solidFill>
                            <a:schemeClr val="tx1"/>
                          </a:solidFill>
                          <a:effectLst/>
                        </a:rPr>
                        <a:t> </a:t>
                      </a:r>
                      <a:r>
                        <a:rPr lang="en-US" sz="1000" b="0" dirty="0">
                          <a:solidFill>
                            <a:schemeClr val="tx1"/>
                          </a:solidFill>
                          <a:effectLst/>
                        </a:rPr>
                        <a:t>/5</a:t>
                      </a:r>
                      <a:r>
                        <a:rPr lang="en-US" altLang="ja-JP" sz="1000" b="0" dirty="0">
                          <a:solidFill>
                            <a:schemeClr val="tx1"/>
                          </a:solidFill>
                          <a:effectLst/>
                        </a:rPr>
                        <a:t>years</a:t>
                      </a:r>
                      <a:endParaRPr lang="ja-JP" sz="1200" b="0">
                        <a:solidFill>
                          <a:schemeClr val="tx1"/>
                        </a:solidFill>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87218"/>
                  </a:ext>
                </a:extLst>
              </a:tr>
            </a:tbl>
          </a:graphicData>
        </a:graphic>
      </p:graphicFrame>
      <p:grpSp>
        <p:nvGrpSpPr>
          <p:cNvPr id="14" name="グループ化 13">
            <a:extLst>
              <a:ext uri="{FF2B5EF4-FFF2-40B4-BE49-F238E27FC236}">
                <a16:creationId xmlns:a16="http://schemas.microsoft.com/office/drawing/2014/main" id="{39520DE3-3E7C-1243-9C6C-85620A8CCA22}"/>
              </a:ext>
            </a:extLst>
          </p:cNvPr>
          <p:cNvGrpSpPr/>
          <p:nvPr/>
        </p:nvGrpSpPr>
        <p:grpSpPr>
          <a:xfrm>
            <a:off x="6136937" y="732771"/>
            <a:ext cx="2872010" cy="2034232"/>
            <a:chOff x="2752367" y="1005152"/>
            <a:chExt cx="6952565" cy="4924470"/>
          </a:xfrm>
        </p:grpSpPr>
        <p:pic>
          <p:nvPicPr>
            <p:cNvPr id="15" name="DSC02241.JPG" descr="DSC02241.JPG">
              <a:extLst>
                <a:ext uri="{FF2B5EF4-FFF2-40B4-BE49-F238E27FC236}">
                  <a16:creationId xmlns:a16="http://schemas.microsoft.com/office/drawing/2014/main" id="{F7C8E36E-F69B-214A-9004-A6C8AE48A66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752367" y="1005152"/>
              <a:ext cx="6952565" cy="4924470"/>
            </a:xfrm>
            <a:prstGeom prst="rect">
              <a:avLst/>
            </a:prstGeom>
            <a:ln w="12700" cap="flat">
              <a:noFill/>
              <a:miter lim="400000"/>
            </a:ln>
            <a:effectLst/>
          </p:spPr>
        </p:pic>
        <p:sp>
          <p:nvSpPr>
            <p:cNvPr id="16" name="Line">
              <a:extLst>
                <a:ext uri="{FF2B5EF4-FFF2-40B4-BE49-F238E27FC236}">
                  <a16:creationId xmlns:a16="http://schemas.microsoft.com/office/drawing/2014/main" id="{C2C7D109-BB75-2B48-A74E-A5B41559B771}"/>
                </a:ext>
              </a:extLst>
            </p:cNvPr>
            <p:cNvSpPr/>
            <p:nvPr/>
          </p:nvSpPr>
          <p:spPr>
            <a:xfrm flipV="1">
              <a:off x="3060925" y="2278401"/>
              <a:ext cx="4559853" cy="1058531"/>
            </a:xfrm>
            <a:prstGeom prst="line">
              <a:avLst/>
            </a:prstGeom>
            <a:noFill/>
            <a:ln w="25400" cap="flat">
              <a:solidFill>
                <a:srgbClr val="FFFB00"/>
              </a:solidFill>
              <a:prstDash val="solid"/>
              <a:miter lim="400000"/>
              <a:headEnd type="stealth" w="med" len="med"/>
              <a:tailEnd type="stealth" w="med" len="med"/>
            </a:ln>
            <a:effectLst/>
          </p:spPr>
          <p:txBody>
            <a:bodyPr wrap="square" lIns="71437" tIns="71437" rIns="71437" bIns="71437" numCol="1" anchor="ctr">
              <a:noAutofit/>
            </a:bodyPr>
            <a:lstStyle/>
            <a:p>
              <a:pPr defTabSz="821531">
                <a:defRPr sz="3200" b="0">
                  <a:latin typeface="Helvetica Light"/>
                  <a:ea typeface="Helvetica Light"/>
                  <a:cs typeface="Helvetica Light"/>
                  <a:sym typeface="Helvetica Light"/>
                </a:defRPr>
              </a:pPr>
              <a:endParaRPr sz="1400"/>
            </a:p>
          </p:txBody>
        </p:sp>
        <p:sp>
          <p:nvSpPr>
            <p:cNvPr id="17" name="2 m">
              <a:extLst>
                <a:ext uri="{FF2B5EF4-FFF2-40B4-BE49-F238E27FC236}">
                  <a16:creationId xmlns:a16="http://schemas.microsoft.com/office/drawing/2014/main" id="{52875CD2-59DB-5444-B27D-CE70773AFCB0}"/>
                </a:ext>
              </a:extLst>
            </p:cNvPr>
            <p:cNvSpPr txBox="1"/>
            <p:nvPr/>
          </p:nvSpPr>
          <p:spPr>
            <a:xfrm rot="20669938">
              <a:off x="4895479" y="2148660"/>
              <a:ext cx="1343397" cy="706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l" defTabSz="821531">
                <a:defRPr sz="2400" b="0">
                  <a:solidFill>
                    <a:srgbClr val="FFFB00"/>
                  </a:solidFill>
                  <a:latin typeface="メイリオ"/>
                  <a:ea typeface="メイリオ"/>
                  <a:cs typeface="メイリオ"/>
                  <a:sym typeface="メイリオ"/>
                </a:defRPr>
              </a:lvl1pPr>
            </a:lstStyle>
            <a:p>
              <a:r>
                <a:rPr sz="1400" dirty="0"/>
                <a:t>2 m</a:t>
              </a:r>
            </a:p>
          </p:txBody>
        </p:sp>
      </p:grpSp>
      <p:sp>
        <p:nvSpPr>
          <p:cNvPr id="18" name="テキスト ボックス 17">
            <a:extLst>
              <a:ext uri="{FF2B5EF4-FFF2-40B4-BE49-F238E27FC236}">
                <a16:creationId xmlns:a16="http://schemas.microsoft.com/office/drawing/2014/main" id="{F7CB46FB-88B7-774B-9206-B76CC01C360A}"/>
              </a:ext>
            </a:extLst>
          </p:cNvPr>
          <p:cNvSpPr txBox="1"/>
          <p:nvPr/>
        </p:nvSpPr>
        <p:spPr>
          <a:xfrm>
            <a:off x="6798531" y="2433265"/>
            <a:ext cx="1048685" cy="307777"/>
          </a:xfrm>
          <a:prstGeom prst="rect">
            <a:avLst/>
          </a:prstGeom>
          <a:solidFill>
            <a:schemeClr val="bg1"/>
          </a:solidFill>
        </p:spPr>
        <p:txBody>
          <a:bodyPr wrap="none" rtlCol="0">
            <a:spAutoFit/>
          </a:bodyPr>
          <a:lstStyle/>
          <a:p>
            <a:r>
              <a:rPr lang="en-US" altLang="ja-JP" sz="1400" dirty="0"/>
              <a:t>MLF target</a:t>
            </a:r>
            <a:endParaRPr lang="ja-JP" altLang="en-US" sz="1400">
              <a:solidFill>
                <a:srgbClr val="000000"/>
              </a:solidFill>
              <a:latin typeface="ＭＳ Ｐゴシック" panose="020B0600070205080204" pitchFamily="34" charset="-128"/>
              <a:ea typeface="ＭＳ Ｐゴシック" panose="020B0600070205080204" pitchFamily="34" charset="-128"/>
            </a:endParaRPr>
          </a:p>
        </p:txBody>
      </p:sp>
      <p:grpSp>
        <p:nvGrpSpPr>
          <p:cNvPr id="19" name="グループ化 18">
            <a:extLst>
              <a:ext uri="{FF2B5EF4-FFF2-40B4-BE49-F238E27FC236}">
                <a16:creationId xmlns:a16="http://schemas.microsoft.com/office/drawing/2014/main" id="{E416949B-66AD-0F41-B3EC-C630D77205EE}"/>
              </a:ext>
            </a:extLst>
          </p:cNvPr>
          <p:cNvGrpSpPr/>
          <p:nvPr/>
        </p:nvGrpSpPr>
        <p:grpSpPr>
          <a:xfrm>
            <a:off x="6461922" y="4983550"/>
            <a:ext cx="2760656" cy="1543689"/>
            <a:chOff x="3707904" y="4204382"/>
            <a:chExt cx="3794213" cy="2176946"/>
          </a:xfrm>
        </p:grpSpPr>
        <p:grpSp>
          <p:nvGrpSpPr>
            <p:cNvPr id="20" name="グループ化 19">
              <a:extLst>
                <a:ext uri="{FF2B5EF4-FFF2-40B4-BE49-F238E27FC236}">
                  <a16:creationId xmlns:a16="http://schemas.microsoft.com/office/drawing/2014/main" id="{8C393F5E-ACF3-B34F-A408-30503698B76C}"/>
                </a:ext>
              </a:extLst>
            </p:cNvPr>
            <p:cNvGrpSpPr/>
            <p:nvPr/>
          </p:nvGrpSpPr>
          <p:grpSpPr>
            <a:xfrm>
              <a:off x="3707904" y="4204382"/>
              <a:ext cx="3794213" cy="2176946"/>
              <a:chOff x="3923928" y="4177831"/>
              <a:chExt cx="3794213" cy="2176946"/>
            </a:xfrm>
          </p:grpSpPr>
          <p:pic>
            <p:nvPicPr>
              <p:cNvPr id="22" name="Picture 3">
                <a:extLst>
                  <a:ext uri="{FF2B5EF4-FFF2-40B4-BE49-F238E27FC236}">
                    <a16:creationId xmlns:a16="http://schemas.microsoft.com/office/drawing/2014/main" id="{A57F3EFE-AA79-A840-A965-B1A75B3B59F5}"/>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r="-1264"/>
              <a:stretch/>
            </p:blipFill>
            <p:spPr bwMode="auto">
              <a:xfrm>
                <a:off x="3923928" y="4177831"/>
                <a:ext cx="3312368" cy="217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23" name="グループ化 22">
                <a:extLst>
                  <a:ext uri="{FF2B5EF4-FFF2-40B4-BE49-F238E27FC236}">
                    <a16:creationId xmlns:a16="http://schemas.microsoft.com/office/drawing/2014/main" id="{2BFD5842-3513-3344-9B58-AEBFA2A3DF38}"/>
                  </a:ext>
                </a:extLst>
              </p:cNvPr>
              <p:cNvGrpSpPr/>
              <p:nvPr/>
            </p:nvGrpSpPr>
            <p:grpSpPr>
              <a:xfrm>
                <a:off x="5027758" y="4483388"/>
                <a:ext cx="2690383" cy="1704291"/>
                <a:chOff x="1619672" y="3884803"/>
                <a:chExt cx="3742164" cy="2370569"/>
              </a:xfrm>
            </p:grpSpPr>
            <p:sp>
              <p:nvSpPr>
                <p:cNvPr id="24" name="Text Box 6">
                  <a:extLst>
                    <a:ext uri="{FF2B5EF4-FFF2-40B4-BE49-F238E27FC236}">
                      <a16:creationId xmlns:a16="http://schemas.microsoft.com/office/drawing/2014/main" id="{C3069748-21A9-E74D-9EDC-8B747C25F44C}"/>
                    </a:ext>
                  </a:extLst>
                </p:cNvPr>
                <p:cNvSpPr txBox="1">
                  <a:spLocks noChangeArrowheads="1"/>
                </p:cNvSpPr>
                <p:nvPr/>
              </p:nvSpPr>
              <p:spPr bwMode="auto">
                <a:xfrm>
                  <a:off x="2411761" y="3884803"/>
                  <a:ext cx="2841458" cy="537936"/>
                </a:xfrm>
                <a:prstGeom prst="rect">
                  <a:avLst/>
                </a:prstGeom>
                <a:noFill/>
                <a:ln w="9525">
                  <a:noFill/>
                  <a:miter lim="800000"/>
                  <a:headEnd/>
                  <a:tailEnd/>
                </a:ln>
                <a:effectLst/>
              </p:spPr>
              <p:txBody>
                <a:bodyPr wrap="square">
                  <a:spAutoFit/>
                </a:bodyPr>
                <a:lstStyle/>
                <a:p>
                  <a:pPr>
                    <a:lnSpc>
                      <a:spcPct val="50000"/>
                    </a:lnSpc>
                    <a:spcBef>
                      <a:spcPct val="50000"/>
                    </a:spcBef>
                  </a:pPr>
                  <a:r>
                    <a:rPr kumimoji="0" lang="en-GB" altLang="ja-JP" sz="788" dirty="0">
                      <a:latin typeface="Verdana" pitchFamily="34" charset="0"/>
                    </a:rPr>
                    <a:t>Graphite IG-430U </a:t>
                  </a:r>
                  <a:endParaRPr kumimoji="0" lang="ja-JP" altLang="en-GB" sz="788" dirty="0">
                    <a:latin typeface="Verdana" pitchFamily="34" charset="0"/>
                  </a:endParaRPr>
                </a:p>
                <a:p>
                  <a:pPr>
                    <a:defRPr/>
                  </a:pPr>
                  <a:r>
                    <a:rPr lang="en-US" altLang="ja-JP" sz="788" dirty="0">
                      <a:solidFill>
                        <a:srgbClr val="FF0000"/>
                      </a:solidFill>
                      <a:effectLst>
                        <a:outerShdw blurRad="38100" dist="38100" dir="2700000" algn="tl">
                          <a:srgbClr val="C0C0C0"/>
                        </a:outerShdw>
                      </a:effectLst>
                      <a:latin typeface="Verdana" pitchFamily="34" charset="0"/>
                      <a:ea typeface="Verdana" pitchFamily="34" charset="0"/>
                      <a:cs typeface="Verdana" pitchFamily="34" charset="0"/>
                    </a:rPr>
                    <a:t> 26 </a:t>
                  </a:r>
                  <a:r>
                    <a:rPr lang="en-US" altLang="ja-JP" sz="788" dirty="0" err="1">
                      <a:solidFill>
                        <a:srgbClr val="FF0000"/>
                      </a:solidFill>
                      <a:effectLst>
                        <a:outerShdw blurRad="38100" dist="38100" dir="2700000" algn="tl">
                          <a:srgbClr val="C0C0C0"/>
                        </a:outerShdw>
                      </a:effectLst>
                      <a:latin typeface="Verdana" pitchFamily="34" charset="0"/>
                      <a:ea typeface="Verdana" pitchFamily="34" charset="0"/>
                      <a:cs typeface="Verdana" pitchFamily="34" charset="0"/>
                    </a:rPr>
                    <a:t>mm</a:t>
                  </a:r>
                  <a:r>
                    <a:rPr lang="en-US" altLang="ja-JP" sz="788" dirty="0" err="1">
                      <a:solidFill>
                        <a:srgbClr val="FF0000"/>
                      </a:solidFill>
                      <a:effectLst>
                        <a:outerShdw blurRad="38100" dist="38100" dir="2700000" algn="tl">
                          <a:srgbClr val="C0C0C0"/>
                        </a:outerShdw>
                      </a:effectLst>
                      <a:latin typeface="Symbol" pitchFamily="18" charset="2"/>
                      <a:ea typeface="Verdana" pitchFamily="34" charset="0"/>
                      <a:cs typeface="Verdana" pitchFamily="34" charset="0"/>
                    </a:rPr>
                    <a:t>f</a:t>
                  </a:r>
                  <a:r>
                    <a:rPr lang="en-US" altLang="ja-JP" sz="788" dirty="0">
                      <a:solidFill>
                        <a:srgbClr val="FF0000"/>
                      </a:solidFill>
                      <a:effectLst>
                        <a:outerShdw blurRad="38100" dist="38100" dir="2700000" algn="tl">
                          <a:srgbClr val="C0C0C0"/>
                        </a:outerShdw>
                      </a:effectLst>
                      <a:latin typeface="Symbol" pitchFamily="18" charset="2"/>
                      <a:ea typeface="Verdana" pitchFamily="34" charset="0"/>
                      <a:cs typeface="Verdana" pitchFamily="34" charset="0"/>
                    </a:rPr>
                    <a:t> </a:t>
                  </a:r>
                  <a:r>
                    <a:rPr lang="en-US" altLang="ja-JP" sz="788" dirty="0">
                      <a:solidFill>
                        <a:srgbClr val="FF0000"/>
                      </a:solidFill>
                      <a:effectLst>
                        <a:outerShdw blurRad="38100" dist="38100" dir="2700000" algn="tl">
                          <a:srgbClr val="C0C0C0"/>
                        </a:outerShdw>
                      </a:effectLst>
                      <a:latin typeface="Verdana" pitchFamily="34" charset="0"/>
                      <a:ea typeface="Verdana" pitchFamily="34" charset="0"/>
                      <a:cs typeface="Verdana" pitchFamily="34" charset="0"/>
                    </a:rPr>
                    <a:t>x ~900 mm</a:t>
                  </a:r>
                </a:p>
              </p:txBody>
            </p:sp>
            <p:sp>
              <p:nvSpPr>
                <p:cNvPr id="25" name="正方形/長方形 24">
                  <a:extLst>
                    <a:ext uri="{FF2B5EF4-FFF2-40B4-BE49-F238E27FC236}">
                      <a16:creationId xmlns:a16="http://schemas.microsoft.com/office/drawing/2014/main" id="{6E25F55A-580B-A54A-B1F3-7B73885D15CD}"/>
                    </a:ext>
                  </a:extLst>
                </p:cNvPr>
                <p:cNvSpPr/>
                <p:nvPr/>
              </p:nvSpPr>
              <p:spPr>
                <a:xfrm>
                  <a:off x="2895765" y="5610024"/>
                  <a:ext cx="2466071" cy="645348"/>
                </a:xfrm>
                <a:prstGeom prst="rect">
                  <a:avLst/>
                </a:prstGeom>
                <a:solidFill>
                  <a:srgbClr val="FFFFCC"/>
                </a:solidFill>
                <a:ln>
                  <a:noFill/>
                </a:ln>
              </p:spPr>
              <p:txBody>
                <a:bodyPr wrap="square" anchor="ctr">
                  <a:spAutoFit/>
                </a:bodyPr>
                <a:lstStyle/>
                <a:p>
                  <a:pPr algn="ctr">
                    <a:lnSpc>
                      <a:spcPct val="50000"/>
                    </a:lnSpc>
                    <a:spcBef>
                      <a:spcPct val="50000"/>
                    </a:spcBef>
                  </a:pPr>
                  <a:r>
                    <a:rPr kumimoji="0" lang="en-US" altLang="ja-JP" sz="1200" b="1" dirty="0" err="1">
                      <a:solidFill>
                        <a:srgbClr val="FF5050"/>
                      </a:solidFill>
                      <a:latin typeface="Verdana" pitchFamily="34" charset="0"/>
                    </a:rPr>
                    <a:t>Ti</a:t>
                  </a:r>
                  <a:r>
                    <a:rPr kumimoji="0" lang="en-US" altLang="ja-JP" sz="1200" b="1" dirty="0">
                      <a:solidFill>
                        <a:srgbClr val="FF5050"/>
                      </a:solidFill>
                      <a:latin typeface="Verdana" pitchFamily="34" charset="0"/>
                    </a:rPr>
                    <a:t> alloy</a:t>
                  </a:r>
                  <a:endParaRPr kumimoji="0" lang="en-GB" altLang="ja-JP" sz="1200" b="1" dirty="0">
                    <a:solidFill>
                      <a:srgbClr val="FF5050"/>
                    </a:solidFill>
                    <a:latin typeface="Verdana" pitchFamily="34" charset="0"/>
                  </a:endParaRPr>
                </a:p>
                <a:p>
                  <a:pPr algn="ctr">
                    <a:lnSpc>
                      <a:spcPct val="50000"/>
                    </a:lnSpc>
                    <a:spcBef>
                      <a:spcPct val="50000"/>
                    </a:spcBef>
                  </a:pPr>
                  <a:r>
                    <a:rPr kumimoji="0" lang="en-GB" altLang="ja-JP" sz="900" dirty="0">
                      <a:solidFill>
                        <a:srgbClr val="FF5050"/>
                      </a:solidFill>
                      <a:latin typeface="Verdana" pitchFamily="34" charset="0"/>
                    </a:rPr>
                    <a:t>(BW</a:t>
                  </a:r>
                  <a:r>
                    <a:rPr kumimoji="0" lang="en-US" altLang="ja-JP" sz="900" dirty="0">
                      <a:solidFill>
                        <a:srgbClr val="FF5050"/>
                      </a:solidFill>
                      <a:latin typeface="Verdana" pitchFamily="34" charset="0"/>
                    </a:rPr>
                    <a:t>=</a:t>
                  </a:r>
                  <a:r>
                    <a:rPr kumimoji="0" lang="en-GB" altLang="ja-JP" sz="900" dirty="0">
                      <a:solidFill>
                        <a:srgbClr val="FF5050"/>
                      </a:solidFill>
                      <a:latin typeface="Verdana" pitchFamily="34" charset="0"/>
                    </a:rPr>
                    <a:t>0.3 mm)</a:t>
                  </a:r>
                  <a:endParaRPr kumimoji="0" lang="ja-JP" altLang="en-GB" sz="900" dirty="0">
                    <a:solidFill>
                      <a:srgbClr val="FF5050"/>
                    </a:solidFill>
                    <a:latin typeface="Verdana" pitchFamily="34" charset="0"/>
                  </a:endParaRPr>
                </a:p>
              </p:txBody>
            </p:sp>
            <p:cxnSp>
              <p:nvCxnSpPr>
                <p:cNvPr id="26" name="直線矢印コネクタ 25">
                  <a:extLst>
                    <a:ext uri="{FF2B5EF4-FFF2-40B4-BE49-F238E27FC236}">
                      <a16:creationId xmlns:a16="http://schemas.microsoft.com/office/drawing/2014/main" id="{A0AB62AC-B9BA-0E47-808D-1D9AEDA21E18}"/>
                    </a:ext>
                  </a:extLst>
                </p:cNvPr>
                <p:cNvCxnSpPr/>
                <p:nvPr/>
              </p:nvCxnSpPr>
              <p:spPr bwMode="auto">
                <a:xfrm flipH="1" flipV="1">
                  <a:off x="1619672" y="5137299"/>
                  <a:ext cx="1276094" cy="460533"/>
                </a:xfrm>
                <a:prstGeom prst="straightConnector1">
                  <a:avLst/>
                </a:prstGeom>
                <a:gradFill rotWithShape="0">
                  <a:gsLst>
                    <a:gs pos="0">
                      <a:schemeClr val="bg1"/>
                    </a:gs>
                    <a:gs pos="100000">
                      <a:schemeClr val="accent1"/>
                    </a:gs>
                  </a:gsLst>
                  <a:path path="rect">
                    <a:fillToRect l="50000" t="50000" r="50000" b="50000"/>
                  </a:path>
                </a:gradFill>
                <a:ln w="9525" cap="flat" cmpd="sng" algn="ctr">
                  <a:solidFill>
                    <a:srgbClr val="FF5050"/>
                  </a:solidFill>
                  <a:prstDash val="solid"/>
                  <a:round/>
                  <a:headEnd type="none" w="med" len="med"/>
                  <a:tailEnd type="triangle"/>
                </a:ln>
                <a:effectLst/>
              </p:spPr>
            </p:cxnSp>
            <p:cxnSp>
              <p:nvCxnSpPr>
                <p:cNvPr id="27" name="直線矢印コネクタ 26">
                  <a:extLst>
                    <a:ext uri="{FF2B5EF4-FFF2-40B4-BE49-F238E27FC236}">
                      <a16:creationId xmlns:a16="http://schemas.microsoft.com/office/drawing/2014/main" id="{83258EC6-1FA8-014A-AC73-919C3FB7A5A0}"/>
                    </a:ext>
                  </a:extLst>
                </p:cNvPr>
                <p:cNvCxnSpPr/>
                <p:nvPr/>
              </p:nvCxnSpPr>
              <p:spPr bwMode="auto">
                <a:xfrm flipH="1" flipV="1">
                  <a:off x="3502470" y="5014904"/>
                  <a:ext cx="80586" cy="582928"/>
                </a:xfrm>
                <a:prstGeom prst="straightConnector1">
                  <a:avLst/>
                </a:prstGeom>
                <a:gradFill rotWithShape="0">
                  <a:gsLst>
                    <a:gs pos="0">
                      <a:schemeClr val="bg1"/>
                    </a:gs>
                    <a:gs pos="100000">
                      <a:schemeClr val="accent1"/>
                    </a:gs>
                  </a:gsLst>
                  <a:path path="rect">
                    <a:fillToRect l="50000" t="50000" r="50000" b="50000"/>
                  </a:path>
                </a:gradFill>
                <a:ln w="9525" cap="flat" cmpd="sng" algn="ctr">
                  <a:solidFill>
                    <a:srgbClr val="FF5050"/>
                  </a:solidFill>
                  <a:prstDash val="solid"/>
                  <a:round/>
                  <a:headEnd type="none" w="med" len="med"/>
                  <a:tailEnd type="triangle"/>
                </a:ln>
                <a:effectLst/>
              </p:spPr>
            </p:cxnSp>
          </p:grpSp>
        </p:grpSp>
        <p:cxnSp>
          <p:nvCxnSpPr>
            <p:cNvPr id="21" name="直線矢印コネクタ 20">
              <a:extLst>
                <a:ext uri="{FF2B5EF4-FFF2-40B4-BE49-F238E27FC236}">
                  <a16:creationId xmlns:a16="http://schemas.microsoft.com/office/drawing/2014/main" id="{6F2F03F6-5B08-F84D-A43F-727B8ECBDA44}"/>
                </a:ext>
              </a:extLst>
            </p:cNvPr>
            <p:cNvCxnSpPr/>
            <p:nvPr/>
          </p:nvCxnSpPr>
          <p:spPr bwMode="auto">
            <a:xfrm flipH="1">
              <a:off x="5796136" y="4815494"/>
              <a:ext cx="144016" cy="435627"/>
            </a:xfrm>
            <a:prstGeom prst="straightConnector1">
              <a:avLst/>
            </a:prstGeom>
            <a:gradFill rotWithShape="0">
              <a:gsLst>
                <a:gs pos="0">
                  <a:schemeClr val="bg1"/>
                </a:gs>
                <a:gs pos="100000">
                  <a:schemeClr val="accent1"/>
                </a:gs>
              </a:gsLst>
              <a:path path="rect">
                <a:fillToRect l="50000" t="50000" r="50000" b="50000"/>
              </a:path>
            </a:gradFill>
            <a:ln w="9525" cap="flat" cmpd="sng" algn="ctr">
              <a:solidFill>
                <a:srgbClr val="FF5050"/>
              </a:solidFill>
              <a:prstDash val="solid"/>
              <a:round/>
              <a:headEnd type="none" w="med" len="med"/>
              <a:tailEnd type="triangle"/>
            </a:ln>
            <a:effectLst/>
          </p:spPr>
        </p:cxnSp>
      </p:grpSp>
      <p:sp>
        <p:nvSpPr>
          <p:cNvPr id="28" name="テキスト ボックス 27">
            <a:extLst>
              <a:ext uri="{FF2B5EF4-FFF2-40B4-BE49-F238E27FC236}">
                <a16:creationId xmlns:a16="http://schemas.microsoft.com/office/drawing/2014/main" id="{9151BDD2-693F-B94D-BD48-DF73BB011E4F}"/>
              </a:ext>
            </a:extLst>
          </p:cNvPr>
          <p:cNvSpPr txBox="1"/>
          <p:nvPr/>
        </p:nvSpPr>
        <p:spPr>
          <a:xfrm>
            <a:off x="6932735" y="6476158"/>
            <a:ext cx="1732990" cy="307777"/>
          </a:xfrm>
          <a:prstGeom prst="rect">
            <a:avLst/>
          </a:prstGeom>
          <a:solidFill>
            <a:schemeClr val="bg1"/>
          </a:solidFill>
        </p:spPr>
        <p:txBody>
          <a:bodyPr wrap="square" rtlCol="0">
            <a:spAutoFit/>
          </a:bodyPr>
          <a:lstStyle/>
          <a:p>
            <a:r>
              <a:rPr lang="en-US" altLang="ja-JP" sz="1400" dirty="0"/>
              <a:t>Neutrino target</a:t>
            </a:r>
            <a:endParaRPr lang="ja-JP" altLang="en-US" sz="1400">
              <a:solidFill>
                <a:srgbClr val="000000"/>
              </a:solidFill>
              <a:latin typeface="ＭＳ Ｐゴシック" panose="020B0600070205080204" pitchFamily="34" charset="-128"/>
              <a:ea typeface="ＭＳ Ｐゴシック" panose="020B0600070205080204" pitchFamily="34" charset="-128"/>
            </a:endParaRPr>
          </a:p>
        </p:txBody>
      </p:sp>
      <p:pic>
        <p:nvPicPr>
          <p:cNvPr id="4" name="図 3">
            <a:extLst>
              <a:ext uri="{FF2B5EF4-FFF2-40B4-BE49-F238E27FC236}">
                <a16:creationId xmlns:a16="http://schemas.microsoft.com/office/drawing/2014/main" id="{7841FE5E-2765-3946-9863-F477A6471A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6937" y="2881303"/>
            <a:ext cx="1620598" cy="1861964"/>
          </a:xfrm>
          <a:prstGeom prst="rect">
            <a:avLst/>
          </a:prstGeom>
        </p:spPr>
      </p:pic>
      <p:sp>
        <p:nvSpPr>
          <p:cNvPr id="30" name="テキスト ボックス 29">
            <a:extLst>
              <a:ext uri="{FF2B5EF4-FFF2-40B4-BE49-F238E27FC236}">
                <a16:creationId xmlns:a16="http://schemas.microsoft.com/office/drawing/2014/main" id="{F1C78D6B-8A3E-2146-98E4-F1B9D376D113}"/>
              </a:ext>
            </a:extLst>
          </p:cNvPr>
          <p:cNvSpPr txBox="1"/>
          <p:nvPr/>
        </p:nvSpPr>
        <p:spPr>
          <a:xfrm>
            <a:off x="7887941" y="4375349"/>
            <a:ext cx="1385539" cy="307777"/>
          </a:xfrm>
          <a:prstGeom prst="rect">
            <a:avLst/>
          </a:prstGeom>
          <a:solidFill>
            <a:schemeClr val="bg1"/>
          </a:solidFill>
        </p:spPr>
        <p:txBody>
          <a:bodyPr wrap="square" rtlCol="0">
            <a:spAutoFit/>
          </a:bodyPr>
          <a:lstStyle/>
          <a:p>
            <a:r>
              <a:rPr lang="en-US" altLang="ja-JP" sz="1400" dirty="0"/>
              <a:t>Muon target</a:t>
            </a:r>
            <a:endParaRPr lang="ja-JP" altLang="en-US" sz="1400">
              <a:solidFill>
                <a:srgbClr val="000000"/>
              </a:solidFill>
              <a:latin typeface="ＭＳ Ｐゴシック" panose="020B0600070205080204" pitchFamily="34" charset="-128"/>
              <a:ea typeface="ＭＳ Ｐゴシック" panose="020B0600070205080204" pitchFamily="34" charset="-128"/>
            </a:endParaRPr>
          </a:p>
        </p:txBody>
      </p:sp>
    </p:spTree>
    <p:extLst>
      <p:ext uri="{BB962C8B-B14F-4D97-AF65-F5344CB8AC3E}">
        <p14:creationId xmlns:p14="http://schemas.microsoft.com/office/powerpoint/2010/main" val="3886026201"/>
      </p:ext>
    </p:extLst>
  </p:cSld>
  <p:clrMapOvr>
    <a:masterClrMapping/>
  </p:clrMapOvr>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3614</TotalTime>
  <Words>3092</Words>
  <Application>Microsoft Macintosh PowerPoint</Application>
  <PresentationFormat>A4 210 x 297 mm</PresentationFormat>
  <Paragraphs>868</Paragraphs>
  <Slides>23</Slides>
  <Notes>12</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23</vt:i4>
      </vt:variant>
    </vt:vector>
  </HeadingPairs>
  <TitlesOfParts>
    <vt:vector size="39" baseType="lpstr">
      <vt:lpstr>DotumChe</vt:lpstr>
      <vt:lpstr>Hiragino Sans W4</vt:lpstr>
      <vt:lpstr>MS PGothic</vt:lpstr>
      <vt:lpstr>MS PGothic</vt:lpstr>
      <vt:lpstr>Osaka</vt:lpstr>
      <vt:lpstr>游ゴシック</vt:lpstr>
      <vt:lpstr>Arial</vt:lpstr>
      <vt:lpstr>Calibri</vt:lpstr>
      <vt:lpstr>Calibri Light</vt:lpstr>
      <vt:lpstr>Gill Sans MT</vt:lpstr>
      <vt:lpstr>Helvetica</vt:lpstr>
      <vt:lpstr>Symbol</vt:lpstr>
      <vt:lpstr>Verdana</vt:lpstr>
      <vt:lpstr>Wingdings</vt:lpstr>
      <vt:lpstr>新しいプレゼンテーション</vt:lpstr>
      <vt:lpstr>Office テーマ</vt:lpstr>
      <vt:lpstr>PowerPoint プレゼンテーション</vt:lpstr>
      <vt:lpstr>PowerPoint プレゼンテーション</vt:lpstr>
      <vt:lpstr>1. Introduction - Current concept of the proton irradiation facility -</vt:lpstr>
      <vt:lpstr>- Post irradiation examination (PIE) facility -</vt:lpstr>
      <vt:lpstr>- Hot cells in the facilities -</vt:lpstr>
      <vt:lpstr>2. Test items and required instruments - Test items -</vt:lpstr>
      <vt:lpstr>- Specimens from the proton irradiation facility - </vt:lpstr>
      <vt:lpstr>- Test items common to metal samples and LBE-</vt:lpstr>
      <vt:lpstr>- Components, materials and testing items planned for PIE (J-PARC MLF, Neutrino) -</vt:lpstr>
      <vt:lpstr>- Components, materials and testing items planned for PIE (J-PARC Hadron) - </vt:lpstr>
      <vt:lpstr>PowerPoint プレゼンテーション</vt:lpstr>
      <vt:lpstr>- Process flow diagram of Ac-225 production -</vt:lpstr>
      <vt:lpstr>The equipment required for post irradiation testing</vt:lpstr>
      <vt:lpstr>3. Facility layout plan - Facility design restrictions -</vt:lpstr>
      <vt:lpstr>- Facility layout plan -</vt:lpstr>
      <vt:lpstr>- B1F -</vt:lpstr>
      <vt:lpstr>- 2nd and 3rd floor -</vt:lpstr>
      <vt:lpstr>- Location of the proton irradiation facility  and PIE facility -</vt:lpstr>
      <vt:lpstr>PowerPoint プレゼンテーション</vt:lpstr>
      <vt:lpstr>- Development of PIE technique -</vt:lpstr>
      <vt:lpstr>- Development of PIE technique -</vt:lpstr>
      <vt:lpstr>5. Summary</vt:lpstr>
      <vt:lpstr>PowerPoint プレゼンテーション</vt:lpstr>
    </vt:vector>
  </TitlesOfParts>
  <Company>日本原子力研究開発機構</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滋</dc:creator>
  <cp:lastModifiedBy>滋 斎藤</cp:lastModifiedBy>
  <cp:revision>582</cp:revision>
  <cp:lastPrinted>2024-10-22T01:12:25Z</cp:lastPrinted>
  <dcterms:created xsi:type="dcterms:W3CDTF">2009-10-29T09:37:06Z</dcterms:created>
  <dcterms:modified xsi:type="dcterms:W3CDTF">2024-11-01T05:49:53Z</dcterms:modified>
</cp:coreProperties>
</file>