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20402550" cy="11401425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eyewanyi" initials="k" lastIdx="3" clrIdx="0"/>
  <p:cmAuthor id="2" name="YUCJ" initials="Y" lastIdx="1" clrIdx="1"/>
  <p:cmAuthor id="299209568" name="耿艳胜" initials="耿" lastIdx="5" clrIdx="1"/>
  <p:cmAuthor id="1" name="子锋 林" initials="子锋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2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021451" y="10567756"/>
            <a:ext cx="4760596" cy="608711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970210" y="10567756"/>
            <a:ext cx="6462131" cy="608711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4623151" y="10567756"/>
            <a:ext cx="4760596" cy="608711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2CDC7C7-A991-4D45-B237-24ABE03B131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7409" y="700"/>
            <a:ext cx="20411018" cy="557405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53983" y="700"/>
            <a:ext cx="18885722" cy="551689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56000">
                <a:schemeClr val="bg2">
                  <a:alpha val="0"/>
                </a:schemeClr>
              </a:gs>
              <a:gs pos="100000">
                <a:schemeClr val="bg2">
                  <a:lumMod val="95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5"/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-22228" y="5489013"/>
            <a:ext cx="20423720" cy="5942408"/>
          </a:xfrm>
          <a:prstGeom prst="rect">
            <a:avLst/>
          </a:pr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000">
              <a:solidFill>
                <a:srgbClr val="F6D265"/>
              </a:solidFill>
            </a:endParaRPr>
          </a:p>
        </p:txBody>
      </p:sp>
      <p:sp>
        <p:nvSpPr>
          <p:cNvPr id="7170" name="Text Box 5"/>
          <p:cNvSpPr/>
          <p:nvPr/>
        </p:nvSpPr>
        <p:spPr>
          <a:xfrm>
            <a:off x="16406586" y="10768273"/>
            <a:ext cx="309880" cy="3460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eaLnBrk="0" fontAlgn="base" hangingPunct="0"/>
            <a:endParaRPr lang="zh-CN" altLang="en-US" sz="1660" strike="noStrike" noProof="1">
              <a:solidFill>
                <a:schemeClr val="tx1"/>
              </a:solidFill>
              <a:latin typeface="Impact" panose="020B0806030902050204" pitchFamily="34" charset="0"/>
              <a:ea typeface="宋体" panose="02010600030101010101" pitchFamily="2" charset="-122"/>
              <a:sym typeface="Impact" panose="020B0806030902050204" pitchFamily="34" charset="0"/>
            </a:endParaRPr>
          </a:p>
        </p:txBody>
      </p:sp>
      <p:sp>
        <p:nvSpPr>
          <p:cNvPr id="7171" name="Rectangle 2"/>
          <p:cNvSpPr>
            <a:spLocks noGrp="1"/>
          </p:cNvSpPr>
          <p:nvPr>
            <p:ph type="ctrTitle" idx="4294967295"/>
          </p:nvPr>
        </p:nvSpPr>
        <p:spPr>
          <a:xfrm>
            <a:off x="-22228" y="5283664"/>
            <a:ext cx="20526394" cy="2499114"/>
          </a:xfrm>
        </p:spPr>
        <p:txBody>
          <a:bodyPr wrap="square" anchor="ctr"/>
          <a:lstStyle>
            <a:lvl1pPr lvl="0">
              <a:buClrTx/>
              <a:buSzTx/>
              <a:buFontTx/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sz="4665" b="1" i="0" u="none" strike="noStrike" kern="1200" cap="none" spc="0" normalizeH="0" baseline="0" noProof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Comic Sans MS" panose="030F0702030302020204" pitchFamily="2" charset="0"/>
              </a:rPr>
              <a:t>Structural Optimization Design and Manufacturing</a:t>
            </a:r>
            <a:br>
              <a:rPr kumimoji="0" sz="4665" b="1" i="0" u="none" strike="noStrike" kern="1200" cap="none" spc="0" normalizeH="0" baseline="0" noProof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Comic Sans MS" panose="030F0702030302020204" pitchFamily="2" charset="0"/>
              </a:rPr>
            </a:br>
            <a:r>
              <a:rPr kumimoji="0" sz="4665" b="1" i="0" u="none" strike="noStrike" kern="1200" cap="none" spc="0" normalizeH="0" baseline="0" noProof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Comic Sans MS" panose="030F0702030302020204" pitchFamily="2" charset="0"/>
              </a:rPr>
              <a:t>Technology Development of Moderator Reflector System at CSNS-II</a:t>
            </a:r>
            <a:endParaRPr kumimoji="0" sz="4665" b="1" i="0" u="none" strike="noStrike" kern="1200" cap="none" spc="0" normalizeH="0" baseline="0" noProof="1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Comic Sans MS" panose="030F0702030302020204" pitchFamily="2" charset="0"/>
            </a:endParaRPr>
          </a:p>
        </p:txBody>
      </p:sp>
      <p:sp>
        <p:nvSpPr>
          <p:cNvPr id="7172" name="Text Box 3"/>
          <p:cNvSpPr/>
          <p:nvPr/>
        </p:nvSpPr>
        <p:spPr>
          <a:xfrm>
            <a:off x="4780923" y="7737793"/>
            <a:ext cx="10920095" cy="13741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fontAlgn="base">
              <a:buClrTx/>
              <a:buSzTx/>
              <a:buFontTx/>
            </a:pPr>
            <a:r>
              <a:rPr lang="en-US" altLang="zh-CN" sz="5000" strike="noStrike" noProof="1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  <a:cs typeface="等线" panose="02010600030101010101" charset="-122"/>
                <a:sym typeface="仿宋_GB2312" panose="02010609030101010101" pitchFamily="1" charset="-122"/>
              </a:rPr>
              <a:t>Chaoju Yu</a:t>
            </a:r>
            <a:endParaRPr lang="en-US" altLang="zh-CN" sz="5000" strike="noStrike" noProof="1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  <a:cs typeface="等线" panose="02010600030101010101" charset="-122"/>
              <a:sym typeface="仿宋_GB2312" panose="02010609030101010101" pitchFamily="1" charset="-122"/>
            </a:endParaRPr>
          </a:p>
          <a:p>
            <a:pPr algn="ctr" fontAlgn="base"/>
            <a:r>
              <a:rPr lang="en-US" altLang="zh-CN" sz="3335" strike="noStrike" noProof="1">
                <a:solidFill>
                  <a:schemeClr val="bg1"/>
                </a:solidFill>
                <a:latin typeface="等线 Light" panose="02010600030101010101" charset="-122"/>
                <a:ea typeface="等线 Light" panose="02010600030101010101" charset="-122"/>
                <a:cs typeface="等线" panose="02010600030101010101" charset="-122"/>
                <a:sym typeface="仿宋_GB2312" panose="02010609030101010101" pitchFamily="1" charset="-122"/>
              </a:rPr>
              <a:t>On</a:t>
            </a:r>
            <a:r>
              <a:rPr lang="zh-CN" altLang="en-US" sz="3335" strike="noStrike" noProof="1">
                <a:solidFill>
                  <a:schemeClr val="bg1"/>
                </a:solidFill>
                <a:latin typeface="等线 Light" panose="02010600030101010101" charset="-122"/>
                <a:ea typeface="等线 Light" panose="02010600030101010101" charset="-122"/>
                <a:cs typeface="等线" panose="02010600030101010101" charset="-122"/>
                <a:sym typeface="仿宋_GB2312" panose="02010609030101010101" pitchFamily="1" charset="-122"/>
              </a:rPr>
              <a:t> behalf </a:t>
            </a:r>
            <a:r>
              <a:rPr lang="en-US" altLang="zh-CN" sz="3335" strike="noStrike" noProof="1">
                <a:solidFill>
                  <a:schemeClr val="bg1"/>
                </a:solidFill>
                <a:latin typeface="等线 Light" panose="02010600030101010101" charset="-122"/>
                <a:ea typeface="等线 Light" panose="02010600030101010101" charset="-122"/>
                <a:cs typeface="等线" panose="02010600030101010101" charset="-122"/>
                <a:sym typeface="仿宋_GB2312" panose="02010609030101010101" pitchFamily="1" charset="-122"/>
              </a:rPr>
              <a:t>of M</a:t>
            </a:r>
            <a:r>
              <a:rPr lang="zh-CN" altLang="en-US" sz="3335" strike="noStrike" noProof="1">
                <a:solidFill>
                  <a:schemeClr val="bg1"/>
                </a:solidFill>
                <a:latin typeface="等线 Light" panose="02010600030101010101" charset="-122"/>
                <a:ea typeface="等线 Light" panose="02010600030101010101" charset="-122"/>
                <a:cs typeface="等线" panose="02010600030101010101" charset="-122"/>
                <a:sym typeface="仿宋_GB2312" panose="02010609030101010101" pitchFamily="1" charset="-122"/>
              </a:rPr>
              <a:t>oderator and </a:t>
            </a:r>
            <a:r>
              <a:rPr lang="en-US" altLang="zh-CN" sz="3335" strike="noStrike" noProof="1">
                <a:solidFill>
                  <a:schemeClr val="bg1"/>
                </a:solidFill>
                <a:latin typeface="等线 Light" panose="02010600030101010101" charset="-122"/>
                <a:ea typeface="等线 Light" panose="02010600030101010101" charset="-122"/>
                <a:cs typeface="等线" panose="02010600030101010101" charset="-122"/>
                <a:sym typeface="仿宋_GB2312" panose="02010609030101010101" pitchFamily="1" charset="-122"/>
              </a:rPr>
              <a:t>R</a:t>
            </a:r>
            <a:r>
              <a:rPr lang="zh-CN" altLang="en-US" sz="3335" strike="noStrike" noProof="1">
                <a:solidFill>
                  <a:schemeClr val="bg1"/>
                </a:solidFill>
                <a:latin typeface="等线 Light" panose="02010600030101010101" charset="-122"/>
                <a:ea typeface="等线 Light" panose="02010600030101010101" charset="-122"/>
                <a:cs typeface="等线" panose="02010600030101010101" charset="-122"/>
                <a:sym typeface="仿宋_GB2312" panose="02010609030101010101" pitchFamily="1" charset="-122"/>
              </a:rPr>
              <a:t>eflector </a:t>
            </a:r>
            <a:r>
              <a:rPr lang="en-US" altLang="zh-CN" sz="3335" strike="noStrike" noProof="1">
                <a:solidFill>
                  <a:schemeClr val="bg1"/>
                </a:solidFill>
                <a:latin typeface="等线 Light" panose="02010600030101010101" charset="-122"/>
                <a:ea typeface="等线 Light" panose="02010600030101010101" charset="-122"/>
                <a:cs typeface="等线" panose="02010600030101010101" charset="-122"/>
                <a:sym typeface="仿宋_GB2312" panose="02010609030101010101" pitchFamily="1" charset="-122"/>
              </a:rPr>
              <a:t>S</a:t>
            </a:r>
            <a:r>
              <a:rPr lang="zh-CN" altLang="en-US" sz="3335" strike="noStrike" noProof="1">
                <a:solidFill>
                  <a:schemeClr val="bg1"/>
                </a:solidFill>
                <a:latin typeface="等线 Light" panose="02010600030101010101" charset="-122"/>
                <a:ea typeface="等线 Light" panose="02010600030101010101" charset="-122"/>
                <a:cs typeface="等线" panose="02010600030101010101" charset="-122"/>
                <a:sym typeface="仿宋_GB2312" panose="02010609030101010101" pitchFamily="1" charset="-122"/>
              </a:rPr>
              <a:t>ystem</a:t>
            </a:r>
            <a:r>
              <a:rPr lang="en-US" altLang="zh-CN" sz="3335" strike="noStrike" noProof="1">
                <a:solidFill>
                  <a:schemeClr val="bg1"/>
                </a:solidFill>
                <a:latin typeface="等线 Light" panose="02010600030101010101" charset="-122"/>
                <a:ea typeface="等线 Light" panose="02010600030101010101" charset="-122"/>
                <a:cs typeface="等线" panose="02010600030101010101" charset="-122"/>
                <a:sym typeface="仿宋_GB2312" panose="02010609030101010101" pitchFamily="1" charset="-122"/>
              </a:rPr>
              <a:t> Team at CSNS</a:t>
            </a:r>
            <a:endParaRPr lang="en-US" altLang="zh-CN" sz="3335" strike="noStrike" noProof="1">
              <a:solidFill>
                <a:schemeClr val="bg1"/>
              </a:solidFill>
              <a:latin typeface="等线 Light" panose="02010600030101010101" charset="-122"/>
              <a:ea typeface="等线 Light" panose="02010600030101010101" charset="-122"/>
              <a:cs typeface="等线" panose="02010600030101010101" charset="-122"/>
              <a:sym typeface="仿宋_GB2312" panose="02010609030101010101" pitchFamily="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32100" y="9932670"/>
            <a:ext cx="14974570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algn="ctr">
              <a:lnSpc>
                <a:spcPct val="130000"/>
              </a:lnSpc>
              <a:buClrTx/>
              <a:buSzTx/>
              <a:buFont typeface="Wingdings" panose="05000000000000000000" charset="0"/>
            </a:pPr>
            <a:r>
              <a:rPr lang="en-US" altLang="zh-CN" sz="28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16</a:t>
            </a:r>
            <a:r>
              <a:rPr lang="en-US" altLang="zh-CN" sz="2800" baseline="300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th</a:t>
            </a:r>
            <a:r>
              <a:rPr lang="en-US" altLang="zh-CN" sz="28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International Workshop on Spallation Materials Technology,Abingdon, UK</a:t>
            </a:r>
            <a:endParaRPr lang="en-US" altLang="zh-CN" sz="280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marL="0" algn="ctr">
              <a:lnSpc>
                <a:spcPct val="130000"/>
              </a:lnSpc>
              <a:buClrTx/>
              <a:buSzTx/>
              <a:buFont typeface="Wingdings" panose="05000000000000000000" charset="0"/>
            </a:pPr>
            <a:r>
              <a:rPr lang="en-US" altLang="zh-CN" sz="28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Oct. </a:t>
            </a:r>
            <a:r>
              <a:rPr lang="en-US" altLang="zh-CN" sz="28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28</a:t>
            </a:r>
            <a:r>
              <a:rPr lang="en-US" altLang="zh-CN" sz="2800" baseline="300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th</a:t>
            </a:r>
            <a:r>
              <a:rPr lang="en-US" altLang="zh-CN" sz="28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2024</a:t>
            </a:r>
            <a:endParaRPr lang="en-US" altLang="zh-CN" sz="280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36" name="Picture 1" descr="C:\Users\thinkpad\Desktop\赵晶石\微信图片_201910091434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168" y="265325"/>
            <a:ext cx="1186576" cy="120351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7" name="图片 36" descr="所logo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4906" y="357414"/>
            <a:ext cx="1650198" cy="98652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0" name="图片 18" descr="图片1副本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7778" y="436802"/>
            <a:ext cx="1532705" cy="81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advTm="19854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20402550" cy="114014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commondata" val="eyJoZGlkIjoiOWRkMTkxYTZhMTU2YjJkM2E0OTcxM2JhNDEyYWJmYmYifQ==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WPS 演示</Application>
  <PresentationFormat/>
  <Paragraphs>8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Arial Unicode MS</vt:lpstr>
      <vt:lpstr>Calibri</vt:lpstr>
      <vt:lpstr>Impact</vt:lpstr>
      <vt:lpstr>等线</vt:lpstr>
      <vt:lpstr>Comic Sans MS</vt:lpstr>
      <vt:lpstr>黑体</vt:lpstr>
      <vt:lpstr>仿宋_GB2312</vt:lpstr>
      <vt:lpstr>等线 Light</vt:lpstr>
      <vt:lpstr>Wingdings</vt:lpstr>
      <vt:lpstr>Office theme</vt:lpstr>
      <vt:lpstr>Structural Optimization Design and Manufacturing Technology Development of Moderator Reflector System at CSNS-II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Structural Optimization Design and Manufacturing Technology Development of Moderator Reflector System at CSNS-II</dc:title>
  <dc:creator/>
  <cp:lastModifiedBy>YUCJ</cp:lastModifiedBy>
  <cp:revision>1</cp:revision>
  <dcterms:created xsi:type="dcterms:W3CDTF">2024-10-28T12:46:22Z</dcterms:created>
  <dcterms:modified xsi:type="dcterms:W3CDTF">2024-10-28T12:46:22Z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wqlLaW5nc29mdCBQREYgdG8gV1BTIDEwMA</vt:lpwstr>
  </property>
  <property fmtid="{D5CDD505-2E9C-101B-9397-08002B2CF9AE}" pid="3" name="Created">
    <vt:filetime>2024-10-28T17:14:16Z</vt:filetime>
  </property>
  <property fmtid="{D5CDD505-2E9C-101B-9397-08002B2CF9AE}" pid="4" name="ICV">
    <vt:lpwstr>CC5CD502A788415986CFF6ED93BED931_12</vt:lpwstr>
  </property>
  <property fmtid="{D5CDD505-2E9C-101B-9397-08002B2CF9AE}" pid="5" name="KSOProductBuildVer">
    <vt:lpwstr>2052-12.1.0.18608</vt:lpwstr>
  </property>
</Properties>
</file>