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4"/>
  </p:sldMasterIdLst>
  <p:notesMasterIdLst>
    <p:notesMasterId r:id="rId28"/>
  </p:notesMasterIdLst>
  <p:handoutMasterIdLst>
    <p:handoutMasterId r:id="rId29"/>
  </p:handoutMasterIdLst>
  <p:sldIdLst>
    <p:sldId id="594" r:id="rId5"/>
    <p:sldId id="630" r:id="rId6"/>
    <p:sldId id="595" r:id="rId7"/>
    <p:sldId id="596" r:id="rId8"/>
    <p:sldId id="621" r:id="rId9"/>
    <p:sldId id="603" r:id="rId10"/>
    <p:sldId id="620" r:id="rId11"/>
    <p:sldId id="623" r:id="rId12"/>
    <p:sldId id="609" r:id="rId13"/>
    <p:sldId id="622" r:id="rId14"/>
    <p:sldId id="601" r:id="rId15"/>
    <p:sldId id="600" r:id="rId16"/>
    <p:sldId id="605" r:id="rId17"/>
    <p:sldId id="606" r:id="rId18"/>
    <p:sldId id="607" r:id="rId19"/>
    <p:sldId id="608" r:id="rId20"/>
    <p:sldId id="624" r:id="rId21"/>
    <p:sldId id="625" r:id="rId22"/>
    <p:sldId id="626" r:id="rId23"/>
    <p:sldId id="628" r:id="rId24"/>
    <p:sldId id="629" r:id="rId25"/>
    <p:sldId id="619" r:id="rId26"/>
    <p:sldId id="627" r:id="rId27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CBCCF5"/>
    <a:srgbClr val="EBE7F9"/>
    <a:srgbClr val="F0F0F0"/>
    <a:srgbClr val="E7E7FA"/>
    <a:srgbClr val="D5CCF2"/>
    <a:srgbClr val="FF66FF"/>
    <a:srgbClr val="F5F5F5"/>
    <a:srgbClr val="FFFFFF"/>
    <a:srgbClr val="F1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87774" autoAdjust="0"/>
  </p:normalViewPr>
  <p:slideViewPr>
    <p:cSldViewPr showGuides="1">
      <p:cViewPr varScale="1">
        <p:scale>
          <a:sx n="102" d="100"/>
          <a:sy n="102" d="100"/>
        </p:scale>
        <p:origin x="1086" y="48"/>
      </p:cViewPr>
      <p:guideLst/>
    </p:cSldViewPr>
  </p:slideViewPr>
  <p:outlineViewPr>
    <p:cViewPr>
      <p:scale>
        <a:sx n="33" d="100"/>
        <a:sy n="33" d="100"/>
      </p:scale>
      <p:origin x="0" y="-26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53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2479" y="249029"/>
            <a:ext cx="4282476" cy="336706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092527" y="249029"/>
            <a:ext cx="1232669" cy="336706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29.10.2024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2479" y="9215733"/>
            <a:ext cx="4282476" cy="35969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092527" y="9215735"/>
            <a:ext cx="1232669" cy="3596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‹#›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495300" y="976313"/>
            <a:ext cx="6035675" cy="339566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68425" y="9457663"/>
            <a:ext cx="2210808" cy="19487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14612" y="9457663"/>
            <a:ext cx="863510" cy="19487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66621" y="4650634"/>
            <a:ext cx="5511501" cy="46121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192602" y="462286"/>
            <a:ext cx="2076877" cy="201618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29.10.2024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57978" y="468975"/>
            <a:ext cx="3220500" cy="19492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G</a:t>
            </a:r>
            <a:r>
              <a:rPr lang="de-DE" altLang="zh-CN" dirty="0" err="1"/>
              <a:t>ood</a:t>
            </a:r>
            <a:r>
              <a:rPr lang="de-DE" altLang="zh-CN" dirty="0"/>
              <a:t> </a:t>
            </a:r>
            <a:r>
              <a:rPr lang="de-DE" altLang="zh-CN" dirty="0" err="1"/>
              <a:t>moring</a:t>
            </a:r>
            <a:r>
              <a:rPr lang="de-DE" altLang="zh-CN" dirty="0"/>
              <a:t>, </a:t>
            </a:r>
            <a:r>
              <a:rPr lang="de-DE" altLang="zh-CN" dirty="0" err="1"/>
              <a:t>everyone</a:t>
            </a:r>
            <a:r>
              <a:rPr lang="de-DE" altLang="zh-CN" dirty="0"/>
              <a:t>. I am Wie Jiang, </a:t>
            </a:r>
            <a:r>
              <a:rPr lang="de-DE" altLang="zh-CN" dirty="0" err="1"/>
              <a:t>from</a:t>
            </a:r>
            <a:r>
              <a:rPr lang="de-DE" altLang="zh-CN" dirty="0"/>
              <a:t> PSI. </a:t>
            </a:r>
            <a:br>
              <a:rPr lang="de-DE" altLang="zh-CN" dirty="0"/>
            </a:br>
            <a:r>
              <a:rPr lang="de-DE" altLang="zh-CN" dirty="0"/>
              <a:t>My </a:t>
            </a:r>
            <a:r>
              <a:rPr lang="de-DE" altLang="zh-CN" dirty="0" err="1"/>
              <a:t>report</a:t>
            </a:r>
            <a:r>
              <a:rPr lang="de-DE" altLang="zh-CN" dirty="0"/>
              <a:t> title </a:t>
            </a:r>
            <a:r>
              <a:rPr lang="de-DE" altLang="zh-CN" dirty="0" err="1"/>
              <a:t>is</a:t>
            </a:r>
            <a:r>
              <a:rPr lang="de-DE" altLang="zh-CN" dirty="0"/>
              <a:t> “</a:t>
            </a:r>
            <a:r>
              <a:rPr lang="en-US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Radiation damage assessment of the 7th irradiated </a:t>
            </a:r>
            <a:r>
              <a:rPr lang="de-DE" altLang="zh-CN" sz="1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experiment</a:t>
            </a:r>
            <a:r>
              <a:rPr lang="de-DE" altLang="zh-CN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in</a:t>
            </a:r>
            <a:r>
              <a:rPr lang="en-US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SINQ target irradiation program </a:t>
            </a:r>
            <a:br>
              <a:rPr lang="de-CH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1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based on MCNPX simulation</a:t>
            </a:r>
            <a:r>
              <a:rPr lang="de-DE" altLang="zh-CN" dirty="0"/>
              <a:t>“</a:t>
            </a:r>
            <a:endParaRPr lang="en-US" sz="1100" dirty="0">
              <a:solidFill>
                <a:schemeClr val="bg1"/>
              </a:solidFill>
              <a:effectLst/>
              <a:latin typeface="Cambria" panose="0204050305040603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2D6C7-034E-461B-B3BD-7BB05F2B1A6F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56677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93304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distributions </a:t>
            </a:r>
            <a:r>
              <a:rPr lang="en-US" sz="110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of proton and neutron flux at each central section of zircaloy-2 tubes in the central column</a:t>
            </a:r>
          </a:p>
          <a:p>
            <a:endParaRPr lang="en-US" sz="1100" dirty="0">
              <a:effectLst/>
              <a:latin typeface="Cambria" panose="0204050305040603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The proton flux decreases</a:t>
            </a:r>
            <a:r>
              <a:rPr lang="en-US" sz="1100" spc="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gradually along the </a:t>
            </a:r>
            <a:r>
              <a:rPr lang="en-US" sz="1100" dirty="0">
                <a:effectLst/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𝑍</a:t>
            </a:r>
            <a:r>
              <a:rPr lang="en-US" sz="11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-axis of the target, due to the loss of</a:t>
            </a:r>
            <a:r>
              <a:rPr lang="en-US" sz="1100" spc="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proton energy and the enlargement of beam size caused by scattering</a:t>
            </a:r>
            <a:r>
              <a:rPr lang="en-US" sz="1100" spc="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interactions.</a:t>
            </a:r>
            <a:r>
              <a:rPr lang="en-US" sz="1100" spc="-3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  [</a:t>
            </a:r>
            <a:r>
              <a:rPr lang="de-CH" dirty="0" err="1"/>
              <a:t>inˈlärjm</a:t>
            </a:r>
            <a:r>
              <a:rPr lang="de-CH" dirty="0"/>
              <a:t>(ə)</a:t>
            </a:r>
            <a:r>
              <a:rPr lang="de-CH" dirty="0" err="1"/>
              <a:t>nt</a:t>
            </a:r>
            <a:r>
              <a:rPr lang="en-US" sz="1100" spc="-3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The</a:t>
            </a:r>
            <a:r>
              <a:rPr lang="en-US" sz="1100" spc="-3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neutron</a:t>
            </a:r>
            <a:r>
              <a:rPr lang="en-US" sz="1100" spc="-3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flux</a:t>
            </a:r>
            <a:r>
              <a:rPr lang="en-US" sz="1100" spc="-3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increases</a:t>
            </a:r>
            <a:r>
              <a:rPr lang="en-US" sz="1100" spc="-3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gradually</a:t>
            </a:r>
            <a:r>
              <a:rPr lang="en-US" sz="1100" spc="-3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from</a:t>
            </a:r>
            <a:r>
              <a:rPr lang="en-US" sz="1100" spc="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the first row to the eighth row of target rods. Afterwards it decreases</a:t>
            </a:r>
            <a:r>
              <a:rPr lang="en-US" sz="1100" spc="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gradually due to the less spallation reactions of lower energy protons.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24695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latin typeface="Times New Roman" panose="02020603050405020304" pitchFamily="18" charset="0"/>
              </a:rPr>
              <a:t>Proton </a:t>
            </a:r>
            <a:r>
              <a:rPr lang="de-CH" i="1" dirty="0">
                <a:latin typeface="Times New Roman" panose="02020603050405020304" pitchFamily="18" charset="0"/>
              </a:rPr>
              <a:t>and</a:t>
            </a:r>
            <a:r>
              <a:rPr lang="zh-CN" altLang="de-DE" i="1" dirty="0">
                <a:latin typeface="Times New Roman" panose="02020603050405020304" pitchFamily="18" charset="0"/>
              </a:rPr>
              <a:t> </a:t>
            </a:r>
            <a:r>
              <a:rPr lang="de-CH" altLang="zh-CN" i="1" dirty="0" err="1">
                <a:latin typeface="Times New Roman" panose="02020603050405020304" pitchFamily="18" charset="0"/>
              </a:rPr>
              <a:t>neutron</a:t>
            </a:r>
            <a:r>
              <a:rPr lang="de-CH" altLang="zh-CN" i="1" dirty="0">
                <a:latin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</a:rPr>
              <a:t>fluence distribution in of the </a:t>
            </a:r>
            <a:r>
              <a:rPr lang="de-DE" altLang="zh-CN" i="1" dirty="0">
                <a:latin typeface="Times New Roman" panose="02020603050405020304" pitchFamily="18" charset="0"/>
              </a:rPr>
              <a:t>radial </a:t>
            </a:r>
            <a:r>
              <a:rPr lang="en-US" i="1" dirty="0">
                <a:latin typeface="Times New Roman" panose="02020603050405020304" pitchFamily="18" charset="0"/>
              </a:rPr>
              <a:t>center rods  </a:t>
            </a:r>
            <a:endParaRPr lang="de-CH" i="1" dirty="0">
              <a:latin typeface="Times New Roman" panose="02020603050405020304" pitchFamily="18" charset="0"/>
            </a:endParaRPr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05145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5695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11592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Row</a:t>
            </a:r>
            <a:r>
              <a:rPr lang="en-US" sz="1800" spc="-5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8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0</a:t>
            </a:r>
            <a:r>
              <a:rPr lang="en-US" sz="1800" spc="-45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8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is</a:t>
            </a:r>
            <a:r>
              <a:rPr lang="en-US" sz="1800" spc="-5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8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just</a:t>
            </a:r>
            <a:r>
              <a:rPr lang="en-US" sz="1800" spc="-5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8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water</a:t>
            </a:r>
            <a:r>
              <a:rPr lang="en-US" sz="1800" spc="-45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8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filling</a:t>
            </a:r>
            <a:r>
              <a:rPr lang="en-US" sz="1800" spc="-5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8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zircaloy-2</a:t>
            </a:r>
            <a:r>
              <a:rPr lang="en-US" sz="1800" spc="-5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1800" dirty="0"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tubes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26-28-30, </a:t>
            </a:r>
            <a:r>
              <a:rPr lang="en-US" dirty="0"/>
              <a:t>Why is it relatively flat?</a:t>
            </a:r>
            <a:endParaRPr lang="de-CH" sz="1100" dirty="0">
              <a:solidFill>
                <a:srgbClr val="FF0000"/>
              </a:solidFill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70709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of the third row and the SS316</a:t>
            </a:r>
            <a:r>
              <a:rPr lang="de-DE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zh-CN" altLang="de-DE" dirty="0"/>
              <a:t>缺一个在样品棒包壳内的质子通量分布。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energy deposition in the cladding tubes </a:t>
            </a:r>
            <a:r>
              <a:rPr lang="de-DE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similar behavior to the proton fluence.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energy deposition is dominated by </a:t>
            </a:r>
            <a:r>
              <a:rPr lang="de-DE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de-DE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de-DE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17908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CH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75742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CH" sz="1800" dirty="0"/>
              <a:t>Silicon Carbide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69527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maximum hydrogen concentration was calculated for tungsten in Rod 1 with a value of 13050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appm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63784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report is divided into 5 parts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99789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CH" sz="1800" dirty="0"/>
              <a:t>Silicon Carbide</a:t>
            </a:r>
            <a:endParaRPr lang="en-US" sz="1800" b="0" i="0" u="none" strike="noStrike" baseline="0" dirty="0">
              <a:latin typeface="CharisSIL"/>
            </a:endParaRPr>
          </a:p>
          <a:p>
            <a:pPr algn="l"/>
            <a:r>
              <a:rPr lang="en-US" sz="1800" b="0" i="0" u="none" strike="noStrike" baseline="0" dirty="0">
                <a:latin typeface="CharisSIL"/>
              </a:rPr>
              <a:t>provides a good possibility for studying helium and hydrogen effects on materials properties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66022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CharisSIL"/>
              </a:rPr>
              <a:t>provides a good possibility for studying helium</a:t>
            </a:r>
          </a:p>
          <a:p>
            <a:pPr algn="l"/>
            <a:r>
              <a:rPr lang="en-US" sz="1800" b="0" i="0" u="none" strike="noStrike" baseline="0" dirty="0">
                <a:latin typeface="CharisSIL"/>
              </a:rPr>
              <a:t>and hydrogen effects on materials properties</a:t>
            </a:r>
            <a:endParaRPr lang="de-CH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41767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 The </a:t>
            </a:r>
            <a:r>
              <a:rPr lang="de-CH" dirty="0" err="1"/>
              <a:t>max</a:t>
            </a:r>
            <a:r>
              <a:rPr lang="de-CH" dirty="0"/>
              <a:t> </a:t>
            </a:r>
            <a:r>
              <a:rPr lang="de-CH" dirty="0" err="1"/>
              <a:t>irradiation</a:t>
            </a:r>
            <a:r>
              <a:rPr lang="de-CH" dirty="0"/>
              <a:t> </a:t>
            </a:r>
            <a:r>
              <a:rPr lang="de-CH" dirty="0" err="1"/>
              <a:t>parameters</a:t>
            </a:r>
            <a:r>
              <a:rPr lang="de-CH" dirty="0"/>
              <a:t> </a:t>
            </a:r>
            <a:r>
              <a:rPr lang="de-CH" dirty="0" err="1"/>
              <a:t>occur</a:t>
            </a:r>
            <a:r>
              <a:rPr lang="de-CH" dirty="0"/>
              <a:t> </a:t>
            </a:r>
            <a:r>
              <a:rPr lang="en-U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 Rod 1.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86654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80183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Georgia" panose="02040502050405020303" pitchFamily="18" charset="0"/>
              </a:rPr>
              <a:t>STIP </a:t>
            </a:r>
            <a:r>
              <a:rPr lang="de-DE" altLang="zh-CN" sz="1100" dirty="0" err="1">
                <a:latin typeface="Georgia" panose="02040502050405020303" pitchFamily="18" charset="0"/>
              </a:rPr>
              <a:t>represent</a:t>
            </a:r>
            <a:r>
              <a:rPr lang="de-DE" altLang="zh-CN" sz="1100" dirty="0">
                <a:latin typeface="Georgia" panose="02040502050405020303" pitchFamily="18" charset="0"/>
              </a:rPr>
              <a:t> SINQ </a:t>
            </a:r>
            <a:r>
              <a:rPr lang="de-DE" altLang="zh-CN" sz="1100" dirty="0" err="1">
                <a:latin typeface="Georgia" panose="02040502050405020303" pitchFamily="18" charset="0"/>
              </a:rPr>
              <a:t>target</a:t>
            </a:r>
            <a:r>
              <a:rPr lang="de-DE" altLang="zh-CN" sz="1100" dirty="0">
                <a:latin typeface="Georgia" panose="02040502050405020303" pitchFamily="18" charset="0"/>
              </a:rPr>
              <a:t> </a:t>
            </a:r>
            <a:r>
              <a:rPr lang="de-DE" altLang="zh-CN" sz="1100" dirty="0" err="1">
                <a:latin typeface="Georgia" panose="02040502050405020303" pitchFamily="18" charset="0"/>
              </a:rPr>
              <a:t>irradiation</a:t>
            </a:r>
            <a:r>
              <a:rPr lang="de-DE" altLang="zh-CN" sz="1100" dirty="0">
                <a:latin typeface="Georgia" panose="02040502050405020303" pitchFamily="18" charset="0"/>
              </a:rPr>
              <a:t> </a:t>
            </a:r>
            <a:r>
              <a:rPr lang="de-DE" altLang="zh-CN" sz="1100" dirty="0" err="1">
                <a:latin typeface="Georgia" panose="02040502050405020303" pitchFamily="18" charset="0"/>
              </a:rPr>
              <a:t>program</a:t>
            </a:r>
            <a:r>
              <a:rPr lang="de-DE" altLang="zh-CN" sz="1100" dirty="0">
                <a:latin typeface="Georgia" panose="02040502050405020303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sz="1100" dirty="0" err="1">
                <a:latin typeface="Georgia" panose="02040502050405020303" pitchFamily="18" charset="0"/>
              </a:rPr>
              <a:t>Its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objectives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is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to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study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radiation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damage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produced</a:t>
            </a:r>
            <a:r>
              <a:rPr lang="de-DE" sz="1100" dirty="0">
                <a:latin typeface="Georgia" panose="02040502050405020303" pitchFamily="18" charset="0"/>
              </a:rPr>
              <a:t> in </a:t>
            </a:r>
            <a:r>
              <a:rPr lang="de-DE" sz="1100" dirty="0" err="1">
                <a:latin typeface="Georgia" panose="02040502050405020303" pitchFamily="18" charset="0"/>
              </a:rPr>
              <a:t>target</a:t>
            </a:r>
            <a:r>
              <a:rPr lang="de-DE" sz="1100" dirty="0">
                <a:latin typeface="Georgia" panose="02040502050405020303" pitchFamily="18" charset="0"/>
              </a:rPr>
              <a:t> and </a:t>
            </a:r>
            <a:r>
              <a:rPr lang="de-DE" sz="1100" dirty="0" err="1">
                <a:latin typeface="Georgia" panose="02040502050405020303" pitchFamily="18" charset="0"/>
              </a:rPr>
              <a:t>structural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materials</a:t>
            </a:r>
            <a:r>
              <a:rPr lang="de-DE" sz="1100" dirty="0">
                <a:latin typeface="Georgia" panose="02040502050405020303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sz="1100" dirty="0">
                <a:latin typeface="Georgia" panose="02040502050405020303" pitchFamily="18" charset="0"/>
              </a:rPr>
              <a:t>Main </a:t>
            </a:r>
            <a:r>
              <a:rPr lang="de-DE" sz="1100" dirty="0" err="1">
                <a:latin typeface="Georgia" panose="02040502050405020303" pitchFamily="18" charset="0"/>
              </a:rPr>
              <a:t>participants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include</a:t>
            </a:r>
            <a:r>
              <a:rPr lang="de-DE" sz="1100" dirty="0">
                <a:latin typeface="Georgia" panose="02040502050405020303" pitchFamily="18" charset="0"/>
              </a:rPr>
              <a:t> CAS, CEA, FZJ, JAEA and so 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sz="1100" dirty="0" err="1">
                <a:latin typeface="Georgia" panose="02040502050405020303" pitchFamily="18" charset="0"/>
              </a:rPr>
              <a:t>Since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now</a:t>
            </a:r>
            <a:r>
              <a:rPr lang="de-DE" sz="1100" dirty="0">
                <a:latin typeface="Georgia" panose="02040502050405020303" pitchFamily="18" charset="0"/>
              </a:rPr>
              <a:t>, </a:t>
            </a:r>
            <a:r>
              <a:rPr lang="de-DE" sz="1100" dirty="0" err="1">
                <a:latin typeface="Georgia" panose="02040502050405020303" pitchFamily="18" charset="0"/>
              </a:rPr>
              <a:t>eighth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irradiated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experiments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have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been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performed</a:t>
            </a:r>
            <a:r>
              <a:rPr lang="de-DE" sz="1100" dirty="0">
                <a:latin typeface="Georgia" panose="02040502050405020303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sz="1100" dirty="0">
                <a:latin typeface="Georgia" panose="02040502050405020303" pitchFamily="18" charset="0"/>
              </a:rPr>
              <a:t>In </a:t>
            </a:r>
            <a:r>
              <a:rPr lang="de-DE" sz="1100" dirty="0" err="1">
                <a:latin typeface="Georgia" panose="02040502050405020303" pitchFamily="18" charset="0"/>
              </a:rPr>
              <a:t>these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experiments</a:t>
            </a:r>
            <a:r>
              <a:rPr lang="de-DE" sz="1100" dirty="0">
                <a:latin typeface="Georgia" panose="02040502050405020303" pitchFamily="18" charset="0"/>
              </a:rPr>
              <a:t>, </a:t>
            </a:r>
            <a:r>
              <a:rPr lang="de-DE" sz="1100" dirty="0" err="1">
                <a:latin typeface="Georgia" panose="02040502050405020303" pitchFamily="18" charset="0"/>
              </a:rPr>
              <a:t>irradiating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numbers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of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speciments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is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more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than</a:t>
            </a:r>
            <a:r>
              <a:rPr lang="de-DE" sz="1100" dirty="0">
                <a:latin typeface="Georgia" panose="02040502050405020303" pitchFamily="18" charset="0"/>
              </a:rPr>
              <a:t> 8000.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sz="1100" dirty="0">
                <a:latin typeface="Georgia" panose="02040502050405020303" pitchFamily="18" charset="0"/>
              </a:rPr>
              <a:t>Rang </a:t>
            </a:r>
            <a:r>
              <a:rPr lang="de-DE" sz="1100" dirty="0" err="1">
                <a:latin typeface="Georgia" panose="02040502050405020303" pitchFamily="18" charset="0"/>
              </a:rPr>
              <a:t>of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doses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is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from</a:t>
            </a:r>
            <a:r>
              <a:rPr lang="de-DE" sz="1100" dirty="0">
                <a:latin typeface="Georgia" panose="02040502050405020303" pitchFamily="18" charset="0"/>
              </a:rPr>
              <a:t> 5 </a:t>
            </a:r>
            <a:r>
              <a:rPr lang="de-DE" sz="1100" dirty="0" err="1">
                <a:latin typeface="Georgia" panose="02040502050405020303" pitchFamily="18" charset="0"/>
              </a:rPr>
              <a:t>to</a:t>
            </a:r>
            <a:r>
              <a:rPr lang="de-DE" sz="1100" dirty="0">
                <a:latin typeface="Georgia" panose="02040502050405020303" pitchFamily="18" charset="0"/>
              </a:rPr>
              <a:t> 30 dpa.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sz="1100" dirty="0">
                <a:latin typeface="Georgia" panose="02040502050405020303" pitchFamily="18" charset="0"/>
              </a:rPr>
              <a:t>Experimental </a:t>
            </a:r>
            <a:r>
              <a:rPr lang="de-DE" sz="1100" dirty="0" err="1">
                <a:latin typeface="Georgia" panose="02040502050405020303" pitchFamily="18" charset="0"/>
              </a:rPr>
              <a:t>temperatures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range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is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from</a:t>
            </a:r>
            <a:r>
              <a:rPr lang="de-DE" sz="1100" dirty="0">
                <a:latin typeface="Georgia" panose="02040502050405020303" pitchFamily="18" charset="0"/>
              </a:rPr>
              <a:t> 80 </a:t>
            </a:r>
            <a:r>
              <a:rPr lang="de-DE" sz="1100" dirty="0" err="1">
                <a:latin typeface="Georgia" panose="02040502050405020303" pitchFamily="18" charset="0"/>
              </a:rPr>
              <a:t>to</a:t>
            </a:r>
            <a:r>
              <a:rPr lang="de-DE" sz="1100" dirty="0">
                <a:latin typeface="Georgia" panose="02040502050405020303" pitchFamily="18" charset="0"/>
              </a:rPr>
              <a:t> 600 </a:t>
            </a:r>
            <a:r>
              <a:rPr lang="de-CH" dirty="0" err="1"/>
              <a:t>degrees</a:t>
            </a:r>
            <a:r>
              <a:rPr lang="de-CH" dirty="0"/>
              <a:t> </a:t>
            </a:r>
            <a:r>
              <a:rPr lang="de-CH" dirty="0" err="1"/>
              <a:t>celsius</a:t>
            </a:r>
            <a:r>
              <a:rPr lang="de-DE" sz="1100" dirty="0">
                <a:latin typeface="Georgia" panose="02040502050405020303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sz="1100" dirty="0">
                <a:latin typeface="Georgia" panose="02040502050405020303" pitchFamily="18" charset="0"/>
              </a:rPr>
              <a:t>The </a:t>
            </a:r>
            <a:r>
              <a:rPr lang="de-DE" sz="1100" dirty="0" err="1">
                <a:latin typeface="Georgia" panose="02040502050405020303" pitchFamily="18" charset="0"/>
              </a:rPr>
              <a:t>right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picture</a:t>
            </a:r>
            <a:r>
              <a:rPr lang="de-DE" sz="1100" dirty="0">
                <a:latin typeface="Georgia" panose="02040502050405020303" pitchFamily="18" charset="0"/>
              </a:rPr>
              <a:t> </a:t>
            </a:r>
            <a:r>
              <a:rPr lang="de-DE" sz="1100" dirty="0" err="1">
                <a:latin typeface="Georgia" panose="02040502050405020303" pitchFamily="18" charset="0"/>
              </a:rPr>
              <a:t>shows</a:t>
            </a:r>
            <a:r>
              <a:rPr lang="de-DE" sz="1100" dirty="0">
                <a:latin typeface="Georgia" panose="02040502050405020303" pitchFamily="18" charset="0"/>
              </a:rPr>
              <a:t> different STIP </a:t>
            </a:r>
            <a:r>
              <a:rPr lang="de-DE" sz="1100" dirty="0" err="1">
                <a:latin typeface="Georgia" panose="02040502050405020303" pitchFamily="18" charset="0"/>
              </a:rPr>
              <a:t>specimens</a:t>
            </a:r>
            <a:r>
              <a:rPr lang="de-DE" sz="1100" dirty="0">
                <a:latin typeface="Georgia" panose="02040502050405020303" pitchFamily="18" charset="0"/>
              </a:rPr>
              <a:t>.</a:t>
            </a:r>
            <a:endParaRPr lang="en-US" sz="1100" dirty="0">
              <a:latin typeface="Georgia" panose="02040502050405020303" pitchFamily="18" charset="0"/>
            </a:endParaRP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78364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Radiation damage can degrade the material property. Therefore, it is very crucial in many nuclear applications, such as advance spallation sources, fission reactor and fusion reactor.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precise prediction of irradiation parameters is very important for the safety assessment of these facilities. Including DPA, helium production and hydrogen production.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Neutronic calculation is the normal way to calculate irradiation parameters.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Simulation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softwares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include, USA MCNPX, JAPAN PHITS, EUROPE </a:t>
            </a:r>
            <a:r>
              <a:rPr lang="en-US" sz="11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Fluka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Geat4 code.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this work, MCNPX is used to perform the STIP-VII radiation assessment.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1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85948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 STIP-VII, basic parameters of irradiations is as follows:</a:t>
            </a:r>
          </a:p>
          <a:p>
            <a:r>
              <a:rPr lang="en-US" sz="180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Proton energy is about 575 MeV;</a:t>
            </a:r>
          </a:p>
          <a:p>
            <a:r>
              <a:rPr lang="en-US" sz="180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Beam profile is oval;</a:t>
            </a:r>
          </a:p>
          <a:p>
            <a:r>
              <a:rPr lang="en-US" sz="180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During the experiment, the total proton charge is 11.7 Ah. (</a:t>
            </a:r>
            <a:r>
              <a:rPr lang="de-CH" sz="3200" dirty="0"/>
              <a:t>Ampere Hour</a:t>
            </a:r>
            <a:r>
              <a:rPr lang="en-US" sz="180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</a:t>
            </a:r>
          </a:p>
          <a:p>
            <a:r>
              <a:rPr lang="en-US" sz="180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We can see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this picture, low head, a convex-shaped beam entrance window, after irradiations, the oval beam profile;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This picture can show the </a:t>
            </a:r>
            <a:r>
              <a:rPr lang="de-CH" sz="1800" kern="1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cylindrical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rods.</a:t>
            </a:r>
          </a:p>
          <a:p>
            <a:endParaRPr lang="en-US" sz="18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SINQ Target 10 is also cylindrical. Integrated in the double-walled AlMg3 Safety Hull Tube (SHT).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During operation all these components are cooled by heavy water (𝐷2O).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 row0, there are 9 rods filled with D2O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 target 10, 16 specimen rods are placed and other rods is filled with lead .</a:t>
            </a:r>
            <a:endParaRPr lang="en-GB" sz="18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58189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MCNPX is used to perform the neutronic calculations on the STIP-VII.</a:t>
            </a:r>
          </a:p>
          <a:p>
            <a:r>
              <a:rPr lang="en-US" sz="180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We can see the calculation flow chart, </a:t>
            </a:r>
          </a:p>
          <a:p>
            <a:r>
              <a:rPr lang="en-US" sz="180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First, MCNPX input file should be </a:t>
            </a:r>
            <a:r>
              <a:rPr lang="de-DE" altLang="zh-CN" sz="1800" dirty="0" err="1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written</a:t>
            </a:r>
            <a:r>
              <a:rPr lang="en-US" sz="180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including geometry modeling and material compositions.</a:t>
            </a:r>
          </a:p>
          <a:p>
            <a:r>
              <a:rPr lang="en-US" sz="180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Then, run the input to obtain the proton and neutron spectra.</a:t>
            </a:r>
          </a:p>
          <a:p>
            <a:r>
              <a:rPr lang="en-US" sz="1800" dirty="0"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At last, irradiation parameters can be 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calculated with the spectra and cross sections.</a:t>
            </a:r>
          </a:p>
          <a:p>
            <a:endParaRPr lang="en-US" sz="18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formula is R=flux </a:t>
            </a:r>
            <a:r>
              <a:rPr lang="de-CH" sz="1800" kern="1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multiply</a:t>
            </a:r>
            <a:r>
              <a:rPr lang="de-CH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de-CH" sz="1800" kern="1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by</a:t>
            </a:r>
            <a:r>
              <a:rPr lang="de-CH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de-CH" sz="1800" kern="1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cross</a:t>
            </a:r>
            <a:r>
              <a:rPr lang="de-CH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de-CH" sz="1800" kern="1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section</a:t>
            </a:r>
            <a:r>
              <a:rPr lang="de-CH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lang="de-CH" sz="1800" kern="1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then</a:t>
            </a:r>
            <a:r>
              <a:rPr lang="de-CH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de-CH" sz="32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de-CH" sz="3200" dirty="0"/>
              <a:t>ntegral </a:t>
            </a:r>
            <a:r>
              <a:rPr lang="de-CH" sz="3200" dirty="0" err="1"/>
              <a:t>for</a:t>
            </a:r>
            <a:r>
              <a:rPr lang="de-CH" sz="3200" dirty="0"/>
              <a:t> </a:t>
            </a:r>
            <a:r>
              <a:rPr lang="de-CH" sz="3200" dirty="0" err="1"/>
              <a:t>energy</a:t>
            </a:r>
            <a:r>
              <a:rPr lang="de-CH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cross section data is from LANL/ORNL.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37644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1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Ten millions protons.</a:t>
            </a:r>
          </a:p>
          <a:p>
            <a:r>
              <a:rPr lang="en-GB" sz="11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We can see the MCNPX model pictures.</a:t>
            </a:r>
          </a:p>
          <a:p>
            <a:r>
              <a:rPr lang="en-GB" sz="11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row0 is heavy water rods;</a:t>
            </a:r>
          </a:p>
          <a:p>
            <a:r>
              <a:rPr lang="en-GB" sz="11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different </a:t>
            </a:r>
            <a:r>
              <a:rPr lang="en-GB" sz="1100" kern="120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colorful</a:t>
            </a:r>
            <a:r>
              <a:rPr lang="en-GB" sz="11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rods represents the 16 specimen rods;</a:t>
            </a:r>
          </a:p>
          <a:p>
            <a:r>
              <a:rPr lang="en-GB" sz="11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blue rods represent the lead-filled rods.</a:t>
            </a:r>
          </a:p>
          <a:p>
            <a:endParaRPr lang="en-GB" sz="11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GB" sz="11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We can see the specimen cylindrical rods.</a:t>
            </a:r>
          </a:p>
          <a:p>
            <a:endParaRPr lang="en-GB" sz="11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14910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1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16 specimen rods are filled with different materials.</a:t>
            </a:r>
          </a:p>
          <a:p>
            <a:r>
              <a:rPr lang="en-GB" sz="11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We can see the table, only Rod3, rod4, rod10 and rod11 have the SS316 (</a:t>
            </a:r>
            <a:r>
              <a:rPr lang="de-CH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Stainless </a:t>
            </a:r>
            <a:r>
              <a:rPr lang="de-CH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steel</a:t>
            </a:r>
            <a:r>
              <a:rPr lang="en-GB" sz="11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cladding tube.</a:t>
            </a:r>
          </a:p>
          <a:p>
            <a:r>
              <a:rPr lang="en-GB" sz="11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Other cladding tube material is zircaloy. </a:t>
            </a:r>
            <a:r>
              <a:rPr lang="de-DE" sz="11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[</a:t>
            </a:r>
            <a:r>
              <a:rPr lang="de-CH" dirty="0"/>
              <a:t>ˈ</a:t>
            </a:r>
            <a:r>
              <a:rPr lang="de-CH" dirty="0" err="1"/>
              <a:t>zərkəˌloi</a:t>
            </a:r>
            <a:r>
              <a:rPr lang="de-DE" sz="11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]</a:t>
            </a:r>
            <a:endParaRPr lang="en-GB" sz="11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48756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48179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8195D72-7EF5-BB60-0062-331EE04C6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2A5DE4C-81BC-C2C8-1155-7C862DC88973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2062" y="536705"/>
            <a:ext cx="2162109" cy="37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C1B8A89-B29D-714D-CAB7-86E75AD1E1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88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937C5-43E6-4E04-A4A7-0DDEE9B35A95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975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7031-B738-4D7F-B89C-C2FBAAA7F15A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2531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71FA-1816-4CCC-99B8-0C9DDBD9F123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90E49-8DD9-4602-A207-819902FE3512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5109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15A7-BFCA-4F33-B6A5-85BB10CEC795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788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7506-C574-4DEB-8416-A6051C7A4D3B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59939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0419B-3CB8-4833-93C7-EC43FCA6C274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813573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41FCB6-B471-4068-9B2A-AAFEC758D13D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C0F0-82F2-42D2-9314-EBABACA41AA5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152932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B9A96-CEC0-4CEB-8D2F-268D40580C54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370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99BDC43-214F-91CC-BBBB-44A79EF88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447A5B1-9AC1-28BA-4470-4FD5571EDB05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2062" y="536705"/>
            <a:ext cx="2162109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87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320F-ED05-4EEE-B10A-0BF8E804626E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72432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32D1C-E912-4A25-AF58-C6CAC89EEE44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2042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1B2D-8148-484E-8603-1CDC6B477B44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3834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DF0A-714D-42E2-ADBF-9F0395377AC0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000847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374F7-EA02-4FEC-93B6-85ECC4C9B7D5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159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BB989-194D-4098-8B91-BF0DF61D48EE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1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1268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2A565-B1DC-4157-B67C-422CE9EF9502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1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8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5880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B7FF5-0584-4D0F-92A0-33B09FDA4A11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2172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C2AC-7942-484C-9E1C-63B88C2886D9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5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47254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B1E9-64A7-4BC8-9A34-4678F5625CC0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1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7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0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33180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DBBA17C-6D7C-2D2E-D179-2A1804AA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1D56477-4F4A-40C9-FA9A-BBD0E52FD205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2062" y="536705"/>
            <a:ext cx="2162109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61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2D6DE-0774-4311-B722-DA4E8C6EEAB6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8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2" y="3204724"/>
            <a:ext cx="1623171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2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2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3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2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8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2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2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0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0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1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6" y="5589240"/>
            <a:ext cx="162391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2121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4D07-D0EF-4F06-B9AA-DCC54D95E2DE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0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4131407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478D1-934B-467A-9C8B-827D659B7A78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684792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26A4-4C18-4E7D-985B-169B3275FBD3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437A-E5E4-4A82-A819-2D2B76E66BF8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Ebene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92301" y="165929"/>
            <a:ext cx="8964613" cy="414398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>
          <a:xfrm>
            <a:off x="11496600" y="6429292"/>
            <a:ext cx="619055" cy="414398"/>
          </a:xfrm>
        </p:spPr>
        <p:txBody>
          <a:bodyPr/>
          <a:lstStyle>
            <a:lvl1pPr algn="r">
              <a:defRPr sz="2400"/>
            </a:lvl1pPr>
          </a:lstStyle>
          <a:p>
            <a:pPr>
              <a:defRPr/>
            </a:pPr>
            <a:fld id="{EBC07571-3134-BB4B-B83F-1A9FE18D34F3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70A93A9-11FD-C36C-0F1F-2BAFA9F72D61}"/>
              </a:ext>
            </a:extLst>
          </p:cNvPr>
          <p:cNvCxnSpPr/>
          <p:nvPr userDrawn="1"/>
        </p:nvCxnSpPr>
        <p:spPr>
          <a:xfrm>
            <a:off x="0" y="692696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62929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DC22409-AA00-9892-B967-A5512C867B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1779" y="532646"/>
            <a:ext cx="2162109" cy="3843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998243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805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EBDD359-B21F-A922-76B4-FC448C90F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1779" y="532646"/>
            <a:ext cx="2162109" cy="38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4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EA39693-EEED-DDDD-2215-6194C6F68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1779" y="532646"/>
            <a:ext cx="2162109" cy="38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75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1149755-F655-E827-D464-22CCB89BD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1779" y="532646"/>
            <a:ext cx="2162109" cy="38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51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AE97D7-3642-48AC-9324-68928D1B53E0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5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24643-A833-42F2-BD97-48CD997BDC3C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4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CCA4353-9ABD-4683-8B76-071A3EFB5120}" type="datetime1">
              <a:rPr lang="de-CH" noProof="0" smtClean="0"/>
              <a:t>29.10.2024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PSI Center for Nuclear Engineering and Sciences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1" r:id="rId2"/>
    <p:sldLayoutId id="2147483719" r:id="rId3"/>
    <p:sldLayoutId id="2147483727" r:id="rId4"/>
    <p:sldLayoutId id="2147483738" r:id="rId5"/>
    <p:sldLayoutId id="2147483739" r:id="rId6"/>
    <p:sldLayoutId id="2147483740" r:id="rId7"/>
    <p:sldLayoutId id="2147483694" r:id="rId8"/>
    <p:sldLayoutId id="2147483737" r:id="rId9"/>
    <p:sldLayoutId id="2147483692" r:id="rId10"/>
    <p:sldLayoutId id="2147483693" r:id="rId11"/>
    <p:sldLayoutId id="2147483659" r:id="rId12"/>
    <p:sldLayoutId id="2147483666" r:id="rId13"/>
    <p:sldLayoutId id="2147483667" r:id="rId14"/>
    <p:sldLayoutId id="2147483668" r:id="rId15"/>
    <p:sldLayoutId id="2147483669" r:id="rId16"/>
    <p:sldLayoutId id="2147483665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95" r:id="rId25"/>
    <p:sldLayoutId id="2147483677" r:id="rId26"/>
    <p:sldLayoutId id="2147483679" r:id="rId27"/>
    <p:sldLayoutId id="2147483678" r:id="rId28"/>
    <p:sldLayoutId id="2147483680" r:id="rId29"/>
    <p:sldLayoutId id="2147483681" r:id="rId30"/>
    <p:sldLayoutId id="2147483682" r:id="rId31"/>
    <p:sldLayoutId id="2147483683" r:id="rId32"/>
    <p:sldLayoutId id="2147483663" r:id="rId33"/>
    <p:sldLayoutId id="2147483664" r:id="rId34"/>
    <p:sldLayoutId id="2147483741" r:id="rId3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  <p15:guide id="5" pos="3772" userDrawn="1">
          <p15:clr>
            <a:srgbClr val="A4A3A4"/>
          </p15:clr>
        </p15:guide>
        <p15:guide id="6" pos="3908" userDrawn="1">
          <p15:clr>
            <a:srgbClr val="A4A3A4"/>
          </p15:clr>
        </p15:guide>
        <p15:guide id="7" pos="2751" userDrawn="1">
          <p15:clr>
            <a:srgbClr val="A4A3A4"/>
          </p15:clr>
        </p15:guide>
        <p15:guide id="8" pos="2615" userDrawn="1">
          <p15:clr>
            <a:srgbClr val="A4A3A4"/>
          </p15:clr>
        </p15:guide>
        <p15:guide id="9" pos="1595" userDrawn="1">
          <p15:clr>
            <a:srgbClr val="A4A3A4"/>
          </p15:clr>
        </p15:guide>
        <p15:guide id="10" pos="1459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065" userDrawn="1">
          <p15:clr>
            <a:srgbClr val="A4A3A4"/>
          </p15:clr>
        </p15:guide>
        <p15:guide id="13" pos="6085" userDrawn="1">
          <p15:clr>
            <a:srgbClr val="A4A3A4"/>
          </p15:clr>
        </p15:guide>
        <p15:guide id="14" pos="6221" userDrawn="1">
          <p15:clr>
            <a:srgbClr val="A4A3A4"/>
          </p15:clr>
        </p15:guide>
        <p15:guide id="15" pos="2172" userDrawn="1">
          <p15:clr>
            <a:srgbClr val="A4A3A4"/>
          </p15:clr>
        </p15:guide>
        <p15:guide id="16" pos="2036" userDrawn="1">
          <p15:clr>
            <a:srgbClr val="A4A3A4"/>
          </p15:clr>
        </p15:guide>
        <p15:guide id="17" pos="3194" userDrawn="1">
          <p15:clr>
            <a:srgbClr val="A4A3A4"/>
          </p15:clr>
        </p15:guide>
        <p15:guide id="18" pos="3330" userDrawn="1">
          <p15:clr>
            <a:srgbClr val="A4A3A4"/>
          </p15:clr>
        </p15:guide>
        <p15:guide id="19" pos="881" userDrawn="1">
          <p15:clr>
            <a:srgbClr val="A4A3A4"/>
          </p15:clr>
        </p15:guide>
        <p15:guide id="20" pos="1017" userDrawn="1">
          <p15:clr>
            <a:srgbClr val="A4A3A4"/>
          </p15:clr>
        </p15:guide>
        <p15:guide id="21" pos="4351" userDrawn="1">
          <p15:clr>
            <a:srgbClr val="A4A3A4"/>
          </p15:clr>
        </p15:guide>
        <p15:guide id="22" pos="4487" userDrawn="1">
          <p15:clr>
            <a:srgbClr val="A4A3A4"/>
          </p15:clr>
        </p15:guide>
        <p15:guide id="23" pos="5508" userDrawn="1">
          <p15:clr>
            <a:srgbClr val="A4A3A4"/>
          </p15:clr>
        </p15:guide>
        <p15:guide id="24" pos="5642" userDrawn="1">
          <p15:clr>
            <a:srgbClr val="A4A3A4"/>
          </p15:clr>
        </p15:guide>
        <p15:guide id="25" pos="6663" userDrawn="1">
          <p15:clr>
            <a:srgbClr val="A4A3A4"/>
          </p15:clr>
        </p15:guide>
        <p15:guide id="26" pos="6799" userDrawn="1">
          <p15:clr>
            <a:srgbClr val="A4A3A4"/>
          </p15:clr>
        </p15:guide>
        <p15:guide id="27" orient="horz" pos="229" userDrawn="1">
          <p15:clr>
            <a:srgbClr val="A4A3A4"/>
          </p15:clr>
        </p15:guide>
        <p15:guide id="28" orient="horz" pos="867" userDrawn="1">
          <p15:clr>
            <a:srgbClr val="A4A3A4"/>
          </p15:clr>
        </p15:guide>
        <p15:guide id="29" orient="horz" pos="3793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sciencedirect.com/journal/nuclear-materials-and-energy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www.sciencedirect.com/journal/nuclear-materials-and-energy/vol/39/suppl/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journal/nuclear-instruments-and-methods-in-physics-research-section-b-beam-interactions-with-materials-and-atom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A343E2A3-4AB5-3BA7-7741-7FD8DF34A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4" y="4553576"/>
            <a:ext cx="6850451" cy="1080120"/>
          </a:xfrm>
        </p:spPr>
        <p:txBody>
          <a:bodyPr/>
          <a:lstStyle/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de-DE" altLang="zh-C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Jiang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Yong Dai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 Scherrer Institute (PSI), Switzerland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9BEF8C0-6944-AE5D-F93F-46672795F290}"/>
              </a:ext>
            </a:extLst>
          </p:cNvPr>
          <p:cNvSpPr txBox="1">
            <a:spLocks/>
          </p:cNvSpPr>
          <p:nvPr/>
        </p:nvSpPr>
        <p:spPr>
          <a:xfrm>
            <a:off x="685709" y="5733256"/>
            <a:ext cx="5292725" cy="7200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IWSMT16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Oct. 28</a:t>
            </a:r>
            <a:r>
              <a:rPr lang="de-DE" altLang="zh-CN" sz="20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de-DE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Nov. 1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2024, Abingdon in UK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CE40B5-AECC-B149-2027-41BBDB1EAE00}"/>
              </a:ext>
            </a:extLst>
          </p:cNvPr>
          <p:cNvSpPr txBox="1"/>
          <p:nvPr/>
        </p:nvSpPr>
        <p:spPr>
          <a:xfrm>
            <a:off x="573677" y="1864531"/>
            <a:ext cx="108095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Radiation damage assessment of the 7th irradiated </a:t>
            </a:r>
            <a:r>
              <a:rPr lang="de-DE" altLang="zh-CN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experiment</a:t>
            </a:r>
            <a:r>
              <a:rPr lang="de-DE" altLang="zh-CN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in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SINQ target irradiation program </a:t>
            </a:r>
            <a:br>
              <a:rPr lang="de-CH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based on MCNPX simulation</a:t>
            </a:r>
            <a:endParaRPr lang="de-CH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153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96B978-8F20-200B-4EDF-EC90F5DD1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1" y="-9734"/>
            <a:ext cx="7344817" cy="414398"/>
          </a:xfrm>
        </p:spPr>
        <p:txBody>
          <a:bodyPr/>
          <a:lstStyle/>
          <a:p>
            <a:r>
              <a:rPr lang="de-CH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8A568-C96C-1A1B-57B0-4704605211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10</a:t>
            </a:fld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8FDE2FF-C21B-F22A-6FBF-15C2F10B8EB9}"/>
              </a:ext>
            </a:extLst>
          </p:cNvPr>
          <p:cNvSpPr txBox="1">
            <a:spLocks/>
          </p:cNvSpPr>
          <p:nvPr/>
        </p:nvSpPr>
        <p:spPr>
          <a:xfrm>
            <a:off x="335360" y="836712"/>
            <a:ext cx="10531322" cy="4263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roton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 </a:t>
            </a: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profile</a:t>
            </a:r>
            <a:endParaRPr lang="de-CH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40B6A-CE8B-1369-284E-64F79D543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2097660"/>
            <a:ext cx="3666173" cy="28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81DCFC-8B4F-CE17-B79A-070259CFC0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12"/>
          <a:stretch/>
        </p:blipFill>
        <p:spPr>
          <a:xfrm>
            <a:off x="5465604" y="2125301"/>
            <a:ext cx="3942764" cy="30982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B3D3E4-21F1-16FA-8540-F24440FEFB8D}"/>
              </a:ext>
            </a:extLst>
          </p:cNvPr>
          <p:cNvSpPr txBox="1"/>
          <p:nvPr/>
        </p:nvSpPr>
        <p:spPr>
          <a:xfrm>
            <a:off x="335360" y="1258391"/>
            <a:ext cx="99346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proton beam profile was obtained from the gamma mapping performed on BEW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simulated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beam </a:t>
            </a:r>
            <a:r>
              <a:rPr lang="de-DE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profile</a:t>
            </a:r>
            <a:r>
              <a:rPr lang="de-DE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obtained from MCNPX simulation by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Tmesh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0FB78E-4AE3-FCBE-C55E-04DC43E07B61}"/>
              </a:ext>
            </a:extLst>
          </p:cNvPr>
          <p:cNvSpPr txBox="1"/>
          <p:nvPr/>
        </p:nvSpPr>
        <p:spPr>
          <a:xfrm>
            <a:off x="515380" y="5805264"/>
            <a:ext cx="11161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de-DE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profile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shapes fit very well, which can validate the proton source input settings.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CBDC82-8846-6BCB-4B10-C2AFF502A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280" y="5025456"/>
            <a:ext cx="657225" cy="1619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7DA848-8D2C-F6C7-49FA-D3FF04386E4F}"/>
              </a:ext>
            </a:extLst>
          </p:cNvPr>
          <p:cNvSpPr txBox="1"/>
          <p:nvPr/>
        </p:nvSpPr>
        <p:spPr>
          <a:xfrm>
            <a:off x="2069273" y="5176551"/>
            <a:ext cx="35946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530F9A-7B0F-ACA2-41AB-E45E6225F915}"/>
              </a:ext>
            </a:extLst>
          </p:cNvPr>
          <p:cNvSpPr txBox="1"/>
          <p:nvPr/>
        </p:nvSpPr>
        <p:spPr>
          <a:xfrm>
            <a:off x="6744072" y="5200533"/>
            <a:ext cx="1512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Simulated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072677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31-43C1-B9E5-9F1B-B2227CD80D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11</a:t>
            </a:fld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51A28-CCC6-40DE-5763-9FA07E1A00DB}"/>
              </a:ext>
            </a:extLst>
          </p:cNvPr>
          <p:cNvSpPr txBox="1"/>
          <p:nvPr/>
        </p:nvSpPr>
        <p:spPr>
          <a:xfrm>
            <a:off x="2207568" y="4502452"/>
            <a:ext cx="5898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The proton and neutron flux  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67A500-2A1B-FDE4-BA5C-0ADB14C8A6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8511" r="13775" b="7389"/>
          <a:stretch/>
        </p:blipFill>
        <p:spPr>
          <a:xfrm>
            <a:off x="2783632" y="1409774"/>
            <a:ext cx="4329749" cy="30926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9B1412-E671-2DA4-5518-0DE8750398C1}"/>
              </a:ext>
            </a:extLst>
          </p:cNvPr>
          <p:cNvSpPr txBox="1"/>
          <p:nvPr/>
        </p:nvSpPr>
        <p:spPr>
          <a:xfrm>
            <a:off x="349596" y="4935220"/>
            <a:ext cx="107869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The proton flux decreases</a:t>
            </a:r>
            <a:r>
              <a:rPr lang="en-US" sz="1800" spc="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along the </a:t>
            </a:r>
            <a:r>
              <a:rPr lang="en-US" sz="1800" dirty="0">
                <a:effectLst/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𝑍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-axis, due to the loss of</a:t>
            </a:r>
            <a:r>
              <a:rPr lang="en-US" sz="1800" spc="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proton energy and the enlargement of beam size.</a:t>
            </a:r>
            <a:r>
              <a:rPr lang="en-US" sz="1800" spc="-3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The</a:t>
            </a:r>
            <a:r>
              <a:rPr lang="en-US" sz="1800" spc="-3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neutron</a:t>
            </a:r>
            <a:r>
              <a:rPr lang="en-US" sz="1800" spc="-3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flux</a:t>
            </a:r>
            <a:r>
              <a:rPr lang="en-US" sz="1800" spc="-3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increases</a:t>
            </a:r>
            <a:r>
              <a:rPr lang="en-US" sz="1800" spc="-3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from</a:t>
            </a:r>
            <a:r>
              <a:rPr lang="en-US" sz="1800" spc="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 row to the 8th row. Then it decreases</a:t>
            </a:r>
            <a:r>
              <a:rPr lang="en-US" sz="1800" spc="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due to the less spallation reactions of lower energy protons.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8AD006F-3D26-2E41-4893-CAE865862FA9}"/>
              </a:ext>
            </a:extLst>
          </p:cNvPr>
          <p:cNvSpPr txBox="1">
            <a:spLocks/>
          </p:cNvSpPr>
          <p:nvPr/>
        </p:nvSpPr>
        <p:spPr>
          <a:xfrm>
            <a:off x="335360" y="914464"/>
            <a:ext cx="6552728" cy="4263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roton and neutron flux in Z-axial direction</a:t>
            </a:r>
            <a:endParaRPr lang="de-CH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0AE91E-125B-6A12-497E-1D4B68859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07" r="6100"/>
          <a:stretch/>
        </p:blipFill>
        <p:spPr>
          <a:xfrm>
            <a:off x="9025603" y="1484784"/>
            <a:ext cx="1101036" cy="3024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D6E000-3EC5-3F42-9A57-0714E838E022}"/>
              </a:ext>
            </a:extLst>
          </p:cNvPr>
          <p:cNvSpPr txBox="1"/>
          <p:nvPr/>
        </p:nvSpPr>
        <p:spPr>
          <a:xfrm>
            <a:off x="8346897" y="3140007"/>
            <a:ext cx="6745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Row </a:t>
            </a:r>
            <a:r>
              <a:rPr lang="de-DE" altLang="zh-CN" sz="1200" dirty="0"/>
              <a:t>8</a:t>
            </a:r>
            <a:endParaRPr lang="en-GB" sz="1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628F34-9B32-A9A9-14AC-79DEC0E46BE3}"/>
              </a:ext>
            </a:extLst>
          </p:cNvPr>
          <p:cNvCxnSpPr>
            <a:cxnSpLocks/>
          </p:cNvCxnSpPr>
          <p:nvPr/>
        </p:nvCxnSpPr>
        <p:spPr>
          <a:xfrm>
            <a:off x="8328248" y="3341173"/>
            <a:ext cx="158417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466F029-452C-FC35-9D42-F4A5A5D4BFA3}"/>
              </a:ext>
            </a:extLst>
          </p:cNvPr>
          <p:cNvSpPr txBox="1"/>
          <p:nvPr/>
        </p:nvSpPr>
        <p:spPr>
          <a:xfrm>
            <a:off x="8369325" y="1674624"/>
            <a:ext cx="6745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Row 36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908317-34C3-C2DA-33E1-8FE249C916C5}"/>
              </a:ext>
            </a:extLst>
          </p:cNvPr>
          <p:cNvCxnSpPr>
            <a:cxnSpLocks/>
          </p:cNvCxnSpPr>
          <p:nvPr/>
        </p:nvCxnSpPr>
        <p:spPr>
          <a:xfrm>
            <a:off x="8350676" y="1875790"/>
            <a:ext cx="158417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82DF978-F29D-61B4-F31D-BF90C002602C}"/>
              </a:ext>
            </a:extLst>
          </p:cNvPr>
          <p:cNvCxnSpPr>
            <a:cxnSpLocks/>
          </p:cNvCxnSpPr>
          <p:nvPr/>
        </p:nvCxnSpPr>
        <p:spPr>
          <a:xfrm>
            <a:off x="10236459" y="4152940"/>
            <a:ext cx="936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87D413-8BBE-AC39-951F-5A17578BEEFC}"/>
              </a:ext>
            </a:extLst>
          </p:cNvPr>
          <p:cNvCxnSpPr/>
          <p:nvPr/>
        </p:nvCxnSpPr>
        <p:spPr>
          <a:xfrm flipV="1">
            <a:off x="10479450" y="3493381"/>
            <a:ext cx="0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5B3B9AD-E23C-AE0C-8616-5026426A93DB}"/>
              </a:ext>
            </a:extLst>
          </p:cNvPr>
          <p:cNvSpPr txBox="1"/>
          <p:nvPr/>
        </p:nvSpPr>
        <p:spPr>
          <a:xfrm>
            <a:off x="10985103" y="4152940"/>
            <a:ext cx="430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392A8F-9219-BE6A-035B-7B2487DC8DA2}"/>
              </a:ext>
            </a:extLst>
          </p:cNvPr>
          <p:cNvSpPr txBox="1"/>
          <p:nvPr/>
        </p:nvSpPr>
        <p:spPr>
          <a:xfrm>
            <a:off x="10140858" y="3418196"/>
            <a:ext cx="430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3DD63AA8-0CCA-6EC1-F05E-532B5BEE6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1" y="-9734"/>
            <a:ext cx="7344817" cy="414398"/>
          </a:xfrm>
        </p:spPr>
        <p:txBody>
          <a:bodyPr/>
          <a:lstStyle/>
          <a:p>
            <a:r>
              <a:rPr lang="de-CH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D9AFDE-E7E6-DA3E-A65F-99BF85E6F53E}"/>
              </a:ext>
            </a:extLst>
          </p:cNvPr>
          <p:cNvSpPr txBox="1"/>
          <p:nvPr/>
        </p:nvSpPr>
        <p:spPr>
          <a:xfrm>
            <a:off x="10279863" y="1409774"/>
            <a:ext cx="13524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/>
              <a:t>N</a:t>
            </a:r>
            <a:r>
              <a:rPr lang="de-DE" altLang="zh-CN" dirty="0" err="1"/>
              <a:t>ote</a:t>
            </a:r>
            <a:r>
              <a:rPr lang="de-DE" altLang="zh-CN" dirty="0"/>
              <a:t>:</a:t>
            </a:r>
          </a:p>
          <a:p>
            <a:r>
              <a:rPr lang="de-CH" dirty="0"/>
              <a:t>Even </a:t>
            </a:r>
            <a:r>
              <a:rPr lang="de-CH" dirty="0" err="1"/>
              <a:t>rows</a:t>
            </a:r>
            <a:endParaRPr lang="de-CH" dirty="0"/>
          </a:p>
          <a:p>
            <a:r>
              <a:rPr lang="de-CH" dirty="0" err="1"/>
              <a:t>From</a:t>
            </a:r>
            <a:r>
              <a:rPr lang="de-CH" dirty="0"/>
              <a:t> 0-36</a:t>
            </a:r>
          </a:p>
        </p:txBody>
      </p:sp>
    </p:spTree>
    <p:extLst>
      <p:ext uri="{BB962C8B-B14F-4D97-AF65-F5344CB8AC3E}">
        <p14:creationId xmlns:p14="http://schemas.microsoft.com/office/powerpoint/2010/main" val="200705101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31-43C1-B9E5-9F1B-B2227CD80D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12</a:t>
            </a:fld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52EE18-D947-899E-5F99-E148E80B4258}"/>
              </a:ext>
            </a:extLst>
          </p:cNvPr>
          <p:cNvSpPr txBox="1"/>
          <p:nvPr/>
        </p:nvSpPr>
        <p:spPr>
          <a:xfrm>
            <a:off x="699614" y="4437112"/>
            <a:ext cx="4172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   Proton fluence </a:t>
            </a:r>
            <a:r>
              <a:rPr lang="en-US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in</a:t>
            </a:r>
            <a:r>
              <a:rPr lang="en-US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cladding tubes   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9B0C80-5BC8-645F-116D-DA6DA8C1D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487996"/>
            <a:ext cx="3868812" cy="288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918573-E2BC-4F83-5FA1-31E6934C0BB7}"/>
              </a:ext>
            </a:extLst>
          </p:cNvPr>
          <p:cNvSpPr txBox="1"/>
          <p:nvPr/>
        </p:nvSpPr>
        <p:spPr>
          <a:xfrm>
            <a:off x="335360" y="5050371"/>
            <a:ext cx="104594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The </a:t>
            </a:r>
            <a:r>
              <a:rPr lang="de-DE" altLang="zh-CN" sz="1800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proton</a:t>
            </a:r>
            <a:r>
              <a:rPr lang="de-DE" altLang="zh-CN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fluence decreases gradually along the </a:t>
            </a:r>
            <a:r>
              <a:rPr lang="en-US" sz="1800" dirty="0">
                <a:effectLst/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𝑍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-axis of target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The fluence is high in the center and low on both sides for all  rod claddings.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curves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become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flatter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Z-axial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direction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due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scattering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high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6A42C8C-0F89-9DF5-724E-3185B30F9203}"/>
              </a:ext>
            </a:extLst>
          </p:cNvPr>
          <p:cNvSpPr txBox="1">
            <a:spLocks/>
          </p:cNvSpPr>
          <p:nvPr/>
        </p:nvSpPr>
        <p:spPr>
          <a:xfrm>
            <a:off x="335360" y="836712"/>
            <a:ext cx="10531322" cy="4263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and Neutron fluence in Z-axial </a:t>
            </a:r>
            <a:endParaRPr lang="de-CH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4DC548-DB2E-5600-8B86-420872E453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07" r="6100"/>
          <a:stretch/>
        </p:blipFill>
        <p:spPr>
          <a:xfrm>
            <a:off x="9531468" y="1471632"/>
            <a:ext cx="1101036" cy="30243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358425-710D-1FC4-EE78-32D381A26D13}"/>
              </a:ext>
            </a:extLst>
          </p:cNvPr>
          <p:cNvSpPr txBox="1"/>
          <p:nvPr/>
        </p:nvSpPr>
        <p:spPr>
          <a:xfrm>
            <a:off x="8852762" y="3126855"/>
            <a:ext cx="6745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Row </a:t>
            </a:r>
            <a:r>
              <a:rPr lang="de-DE" altLang="zh-CN" sz="1200" dirty="0"/>
              <a:t>8</a:t>
            </a:r>
            <a:endParaRPr lang="en-GB" sz="1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687D13-9182-1D18-7BE7-E0C445DC4C66}"/>
              </a:ext>
            </a:extLst>
          </p:cNvPr>
          <p:cNvCxnSpPr>
            <a:cxnSpLocks/>
          </p:cNvCxnSpPr>
          <p:nvPr/>
        </p:nvCxnSpPr>
        <p:spPr>
          <a:xfrm>
            <a:off x="8834113" y="3328021"/>
            <a:ext cx="158417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0EC093E-9E93-273C-E43C-A2FC54E87A5C}"/>
              </a:ext>
            </a:extLst>
          </p:cNvPr>
          <p:cNvSpPr txBox="1"/>
          <p:nvPr/>
        </p:nvSpPr>
        <p:spPr>
          <a:xfrm>
            <a:off x="8875190" y="1661472"/>
            <a:ext cx="6745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Row 36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008071-B1CE-59CF-A3D1-CE98B87257BC}"/>
              </a:ext>
            </a:extLst>
          </p:cNvPr>
          <p:cNvCxnSpPr>
            <a:cxnSpLocks/>
          </p:cNvCxnSpPr>
          <p:nvPr/>
        </p:nvCxnSpPr>
        <p:spPr>
          <a:xfrm>
            <a:off x="8856541" y="1862638"/>
            <a:ext cx="1584176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147E197-E1E9-2379-86EF-1DDA0E3AB723}"/>
              </a:ext>
            </a:extLst>
          </p:cNvPr>
          <p:cNvCxnSpPr>
            <a:cxnSpLocks/>
          </p:cNvCxnSpPr>
          <p:nvPr/>
        </p:nvCxnSpPr>
        <p:spPr>
          <a:xfrm>
            <a:off x="10749553" y="4427820"/>
            <a:ext cx="936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FDBEA5B-0B2A-DB29-281F-0410357A9A12}"/>
              </a:ext>
            </a:extLst>
          </p:cNvPr>
          <p:cNvCxnSpPr/>
          <p:nvPr/>
        </p:nvCxnSpPr>
        <p:spPr>
          <a:xfrm flipV="1">
            <a:off x="10992544" y="3768261"/>
            <a:ext cx="0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48188B9-6495-A781-0CC4-D9954292B688}"/>
              </a:ext>
            </a:extLst>
          </p:cNvPr>
          <p:cNvSpPr txBox="1"/>
          <p:nvPr/>
        </p:nvSpPr>
        <p:spPr>
          <a:xfrm>
            <a:off x="11498197" y="4427820"/>
            <a:ext cx="430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3C3CFA-7498-EBF6-3405-51F87C6C00B9}"/>
              </a:ext>
            </a:extLst>
          </p:cNvPr>
          <p:cNvSpPr txBox="1"/>
          <p:nvPr/>
        </p:nvSpPr>
        <p:spPr>
          <a:xfrm>
            <a:off x="10653952" y="3693076"/>
            <a:ext cx="430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BAF8FE6-7F74-F13B-C5F7-A563582A8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822" y="1484784"/>
            <a:ext cx="3835434" cy="288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4FCF9C-668B-907D-7A9A-AF4E051447AF}"/>
              </a:ext>
            </a:extLst>
          </p:cNvPr>
          <p:cNvSpPr txBox="1"/>
          <p:nvPr/>
        </p:nvSpPr>
        <p:spPr>
          <a:xfrm>
            <a:off x="4733968" y="4427820"/>
            <a:ext cx="467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       Neutron fluence in cladding tubes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9FEE6F1E-3639-92CD-CA5D-FBBEDB8F1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1" y="-9734"/>
            <a:ext cx="7344817" cy="414398"/>
          </a:xfrm>
        </p:spPr>
        <p:txBody>
          <a:bodyPr/>
          <a:lstStyle/>
          <a:p>
            <a:r>
              <a:rPr lang="de-CH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B1FA8F-F7D7-CB68-E292-0F0B8E05A400}"/>
              </a:ext>
            </a:extLst>
          </p:cNvPr>
          <p:cNvSpPr txBox="1"/>
          <p:nvPr/>
        </p:nvSpPr>
        <p:spPr>
          <a:xfrm>
            <a:off x="10667148" y="1396669"/>
            <a:ext cx="13524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/>
              <a:t>Even </a:t>
            </a:r>
            <a:r>
              <a:rPr lang="de-CH" dirty="0" err="1"/>
              <a:t>rows</a:t>
            </a:r>
            <a:endParaRPr lang="de-CH" dirty="0"/>
          </a:p>
          <a:p>
            <a:r>
              <a:rPr lang="de-CH" dirty="0" err="1"/>
              <a:t>From</a:t>
            </a:r>
            <a:r>
              <a:rPr lang="de-CH" dirty="0"/>
              <a:t> 0-36</a:t>
            </a:r>
          </a:p>
        </p:txBody>
      </p:sp>
    </p:spTree>
    <p:extLst>
      <p:ext uri="{BB962C8B-B14F-4D97-AF65-F5344CB8AC3E}">
        <p14:creationId xmlns:p14="http://schemas.microsoft.com/office/powerpoint/2010/main" val="1138538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31-43C1-B9E5-9F1B-B2227CD80D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13</a:t>
            </a:fld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E2A8-1E52-9861-45DF-ABB0D9D00051}"/>
              </a:ext>
            </a:extLst>
          </p:cNvPr>
          <p:cNvSpPr txBox="1"/>
          <p:nvPr/>
        </p:nvSpPr>
        <p:spPr>
          <a:xfrm>
            <a:off x="719353" y="4643844"/>
            <a:ext cx="8184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                   </a:t>
            </a:r>
            <a:r>
              <a:rPr lang="de-DE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P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roton</a:t>
            </a:r>
            <a:r>
              <a:rPr lang="en-US" sz="1800" spc="-1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fluence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pc="-2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N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eutron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fluence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127FB-472B-BB72-EB02-2188C7B43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82" y="1355205"/>
            <a:ext cx="4303365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566F14-7989-0AF0-868F-AD84C8907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046" y="1403844"/>
            <a:ext cx="4166250" cy="324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D0D073-5F95-23AF-848F-9CF35C44903B}"/>
              </a:ext>
            </a:extLst>
          </p:cNvPr>
          <p:cNvSpPr txBox="1"/>
          <p:nvPr/>
        </p:nvSpPr>
        <p:spPr>
          <a:xfrm>
            <a:off x="147825" y="5088086"/>
            <a:ext cx="85404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proton fluences are clearly separated into four groups according to positions.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neutron fluence data cannot be simply grouped.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 between neutron fluence values ​​and positions is much smaller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AE0A3A4-F081-6A8B-BF1B-E99A9D1D9998}"/>
              </a:ext>
            </a:extLst>
          </p:cNvPr>
          <p:cNvSpPr txBox="1">
            <a:spLocks/>
          </p:cNvSpPr>
          <p:nvPr/>
        </p:nvSpPr>
        <p:spPr>
          <a:xfrm>
            <a:off x="335360" y="836712"/>
            <a:ext cx="10531322" cy="4263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</a:t>
            </a:r>
            <a:r>
              <a:rPr lang="de-DE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Neutron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fluence in the </a:t>
            </a:r>
            <a:r>
              <a:rPr lang="de-CH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specimen</a:t>
            </a:r>
            <a:r>
              <a:rPr lang="de-CH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rods</a:t>
            </a:r>
            <a:endParaRPr lang="de-CH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D5E0E2-C49E-7295-CF79-5A6936B470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07" t="24241" r="6100"/>
          <a:stretch/>
        </p:blipFill>
        <p:spPr>
          <a:xfrm>
            <a:off x="9192344" y="836712"/>
            <a:ext cx="1944216" cy="40458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F18F-4B55-416D-5E5B-B4840C10E6AA}"/>
              </a:ext>
            </a:extLst>
          </p:cNvPr>
          <p:cNvSpPr txBox="1"/>
          <p:nvPr/>
        </p:nvSpPr>
        <p:spPr>
          <a:xfrm>
            <a:off x="8838471" y="3467839"/>
            <a:ext cx="1252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1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BB74DF-14B1-4EC9-F16A-AC38B5C1126E}"/>
              </a:ext>
            </a:extLst>
          </p:cNvPr>
          <p:cNvSpPr txBox="1"/>
          <p:nvPr/>
        </p:nvSpPr>
        <p:spPr>
          <a:xfrm>
            <a:off x="11213311" y="3310865"/>
            <a:ext cx="327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2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2408639-8D7D-513B-6397-FF8D139F666E}"/>
              </a:ext>
            </a:extLst>
          </p:cNvPr>
          <p:cNvCxnSpPr>
            <a:cxnSpLocks/>
          </p:cNvCxnSpPr>
          <p:nvPr/>
        </p:nvCxnSpPr>
        <p:spPr>
          <a:xfrm flipH="1">
            <a:off x="8982487" y="3465482"/>
            <a:ext cx="11182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E85FDE-D87B-A5A0-9795-EF9EEE5D2D3F}"/>
              </a:ext>
            </a:extLst>
          </p:cNvPr>
          <p:cNvCxnSpPr/>
          <p:nvPr/>
        </p:nvCxnSpPr>
        <p:spPr>
          <a:xfrm>
            <a:off x="10206623" y="3465482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F9290E8-3B44-0B29-F7A9-735DF9151E3C}"/>
              </a:ext>
            </a:extLst>
          </p:cNvPr>
          <p:cNvSpPr txBox="1"/>
          <p:nvPr/>
        </p:nvSpPr>
        <p:spPr>
          <a:xfrm>
            <a:off x="8842663" y="3297346"/>
            <a:ext cx="1252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3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B7707F-2F5B-EC5F-7E20-095B4776E7C1}"/>
              </a:ext>
            </a:extLst>
          </p:cNvPr>
          <p:cNvSpPr txBox="1"/>
          <p:nvPr/>
        </p:nvSpPr>
        <p:spPr>
          <a:xfrm>
            <a:off x="11217503" y="3140372"/>
            <a:ext cx="327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92ABC1-8A88-A218-F1D9-6D1C08F0A400}"/>
              </a:ext>
            </a:extLst>
          </p:cNvPr>
          <p:cNvCxnSpPr>
            <a:cxnSpLocks/>
          </p:cNvCxnSpPr>
          <p:nvPr/>
        </p:nvCxnSpPr>
        <p:spPr>
          <a:xfrm flipH="1">
            <a:off x="8986679" y="3294989"/>
            <a:ext cx="11182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6B29864-984C-76F8-F4AE-58C3EA36876A}"/>
              </a:ext>
            </a:extLst>
          </p:cNvPr>
          <p:cNvCxnSpPr/>
          <p:nvPr/>
        </p:nvCxnSpPr>
        <p:spPr>
          <a:xfrm>
            <a:off x="10210815" y="3294989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C7CC3BA-82CF-1673-623E-BD971D6ADDED}"/>
              </a:ext>
            </a:extLst>
          </p:cNvPr>
          <p:cNvSpPr txBox="1"/>
          <p:nvPr/>
        </p:nvSpPr>
        <p:spPr>
          <a:xfrm>
            <a:off x="11165459" y="3055006"/>
            <a:ext cx="327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9B7F5C1-54AE-1D8A-BDB8-D0E1FFB7B0C9}"/>
              </a:ext>
            </a:extLst>
          </p:cNvPr>
          <p:cNvCxnSpPr/>
          <p:nvPr/>
        </p:nvCxnSpPr>
        <p:spPr>
          <a:xfrm>
            <a:off x="10168375" y="3203332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103CA45-6A00-2224-E89B-B79FAD708CC4}"/>
              </a:ext>
            </a:extLst>
          </p:cNvPr>
          <p:cNvSpPr txBox="1"/>
          <p:nvPr/>
        </p:nvSpPr>
        <p:spPr>
          <a:xfrm>
            <a:off x="8853711" y="2926819"/>
            <a:ext cx="1252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7D42032-E197-A808-1E4D-3415335BAA50}"/>
              </a:ext>
            </a:extLst>
          </p:cNvPr>
          <p:cNvCxnSpPr>
            <a:cxnSpLocks/>
          </p:cNvCxnSpPr>
          <p:nvPr/>
        </p:nvCxnSpPr>
        <p:spPr>
          <a:xfrm flipH="1">
            <a:off x="8997727" y="2924462"/>
            <a:ext cx="11182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D3BD64D-5796-9846-110D-7E6C1AF66343}"/>
              </a:ext>
            </a:extLst>
          </p:cNvPr>
          <p:cNvCxnSpPr/>
          <p:nvPr/>
        </p:nvCxnSpPr>
        <p:spPr>
          <a:xfrm>
            <a:off x="10221863" y="2924462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EB3E211-921D-E001-CBBB-F6837025CF0F}"/>
              </a:ext>
            </a:extLst>
          </p:cNvPr>
          <p:cNvSpPr txBox="1"/>
          <p:nvPr/>
        </p:nvSpPr>
        <p:spPr>
          <a:xfrm>
            <a:off x="11242476" y="2765685"/>
            <a:ext cx="327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5B1C92-7C0A-703B-4886-5D25B1E9374A}"/>
              </a:ext>
            </a:extLst>
          </p:cNvPr>
          <p:cNvSpPr txBox="1"/>
          <p:nvPr/>
        </p:nvSpPr>
        <p:spPr>
          <a:xfrm>
            <a:off x="11142599" y="2666386"/>
            <a:ext cx="327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8D3F27F-57AF-B639-B470-75C3F090148C}"/>
              </a:ext>
            </a:extLst>
          </p:cNvPr>
          <p:cNvCxnSpPr/>
          <p:nvPr/>
        </p:nvCxnSpPr>
        <p:spPr>
          <a:xfrm>
            <a:off x="10145515" y="2814712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EED679B-4EEA-AA29-489D-293E323247F8}"/>
              </a:ext>
            </a:extLst>
          </p:cNvPr>
          <p:cNvSpPr txBox="1"/>
          <p:nvPr/>
        </p:nvSpPr>
        <p:spPr>
          <a:xfrm>
            <a:off x="11142599" y="2129085"/>
            <a:ext cx="327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0DCD73A-B421-3541-9ABE-AA790B2E4DC9}"/>
              </a:ext>
            </a:extLst>
          </p:cNvPr>
          <p:cNvCxnSpPr/>
          <p:nvPr/>
        </p:nvCxnSpPr>
        <p:spPr>
          <a:xfrm>
            <a:off x="10145515" y="2277411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AB30F74-0B8E-8F12-6A56-0C5FAE3075F0}"/>
              </a:ext>
            </a:extLst>
          </p:cNvPr>
          <p:cNvSpPr txBox="1"/>
          <p:nvPr/>
        </p:nvSpPr>
        <p:spPr>
          <a:xfrm>
            <a:off x="8694455" y="2046420"/>
            <a:ext cx="4516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B5A7D64-EA7D-EAA2-E5E4-87B8C8D50EA1}"/>
              </a:ext>
            </a:extLst>
          </p:cNvPr>
          <p:cNvCxnSpPr>
            <a:cxnSpLocks/>
          </p:cNvCxnSpPr>
          <p:nvPr/>
        </p:nvCxnSpPr>
        <p:spPr>
          <a:xfrm flipH="1">
            <a:off x="8978019" y="2177225"/>
            <a:ext cx="11182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436A83E-F66B-C038-C97B-5D5FF699B07B}"/>
              </a:ext>
            </a:extLst>
          </p:cNvPr>
          <p:cNvCxnSpPr/>
          <p:nvPr/>
        </p:nvCxnSpPr>
        <p:spPr>
          <a:xfrm>
            <a:off x="10202155" y="2177225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D08CCB1-39D1-DC55-99F5-7DB07453535A}"/>
              </a:ext>
            </a:extLst>
          </p:cNvPr>
          <p:cNvSpPr txBox="1"/>
          <p:nvPr/>
        </p:nvSpPr>
        <p:spPr>
          <a:xfrm>
            <a:off x="11213311" y="2026512"/>
            <a:ext cx="327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2442C1-2C9D-F319-686E-969C9D08FB83}"/>
              </a:ext>
            </a:extLst>
          </p:cNvPr>
          <p:cNvSpPr txBox="1"/>
          <p:nvPr/>
        </p:nvSpPr>
        <p:spPr>
          <a:xfrm>
            <a:off x="8732555" y="1941254"/>
            <a:ext cx="4516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48D06ED-83C6-B0A4-5448-8E5807DEE2B8}"/>
              </a:ext>
            </a:extLst>
          </p:cNvPr>
          <p:cNvCxnSpPr>
            <a:cxnSpLocks/>
          </p:cNvCxnSpPr>
          <p:nvPr/>
        </p:nvCxnSpPr>
        <p:spPr>
          <a:xfrm flipH="1">
            <a:off x="9016119" y="2072059"/>
            <a:ext cx="11182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D7520D2-0F74-93CA-2028-41993F5FDA60}"/>
              </a:ext>
            </a:extLst>
          </p:cNvPr>
          <p:cNvSpPr txBox="1"/>
          <p:nvPr/>
        </p:nvSpPr>
        <p:spPr>
          <a:xfrm>
            <a:off x="8740736" y="1219656"/>
            <a:ext cx="4516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F026550-1978-CFA1-0F94-89D8496B3466}"/>
              </a:ext>
            </a:extLst>
          </p:cNvPr>
          <p:cNvCxnSpPr>
            <a:cxnSpLocks/>
          </p:cNvCxnSpPr>
          <p:nvPr/>
        </p:nvCxnSpPr>
        <p:spPr>
          <a:xfrm flipH="1">
            <a:off x="9024300" y="1350461"/>
            <a:ext cx="11182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0330760-9829-4871-EDE0-00B5775A2C37}"/>
              </a:ext>
            </a:extLst>
          </p:cNvPr>
          <p:cNvCxnSpPr>
            <a:cxnSpLocks/>
          </p:cNvCxnSpPr>
          <p:nvPr/>
        </p:nvCxnSpPr>
        <p:spPr>
          <a:xfrm flipH="1">
            <a:off x="8978019" y="1270952"/>
            <a:ext cx="11182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A490DFC-E588-3760-C56B-02B3BD6C924A}"/>
              </a:ext>
            </a:extLst>
          </p:cNvPr>
          <p:cNvCxnSpPr/>
          <p:nvPr/>
        </p:nvCxnSpPr>
        <p:spPr>
          <a:xfrm>
            <a:off x="10202155" y="1270952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AF54B0C-99E4-15E6-D75E-E480376AE4A9}"/>
              </a:ext>
            </a:extLst>
          </p:cNvPr>
          <p:cNvSpPr txBox="1"/>
          <p:nvPr/>
        </p:nvSpPr>
        <p:spPr>
          <a:xfrm>
            <a:off x="11213311" y="1120239"/>
            <a:ext cx="327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AF1B00-D64A-7F0A-3C05-68B01B83CA1B}"/>
              </a:ext>
            </a:extLst>
          </p:cNvPr>
          <p:cNvSpPr txBox="1"/>
          <p:nvPr/>
        </p:nvSpPr>
        <p:spPr>
          <a:xfrm>
            <a:off x="8732555" y="1100663"/>
            <a:ext cx="4516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FF88EE-47FA-4994-75FF-0534B4BB41BF}"/>
              </a:ext>
            </a:extLst>
          </p:cNvPr>
          <p:cNvSpPr txBox="1"/>
          <p:nvPr/>
        </p:nvSpPr>
        <p:spPr>
          <a:xfrm>
            <a:off x="11142599" y="1018576"/>
            <a:ext cx="327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5204A90-FECA-BBB9-ABDD-FA8E6E96E8FB}"/>
              </a:ext>
            </a:extLst>
          </p:cNvPr>
          <p:cNvCxnSpPr/>
          <p:nvPr/>
        </p:nvCxnSpPr>
        <p:spPr>
          <a:xfrm>
            <a:off x="10145515" y="1166902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AD6FFDA-0E8D-7570-45A4-8A5758726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4376" y="4989070"/>
            <a:ext cx="1580151" cy="155421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1B295A-2A82-48A9-B7BE-6D2465F6A083}"/>
              </a:ext>
            </a:extLst>
          </p:cNvPr>
          <p:cNvCxnSpPr/>
          <p:nvPr/>
        </p:nvCxnSpPr>
        <p:spPr>
          <a:xfrm flipH="1" flipV="1">
            <a:off x="9939799" y="5117595"/>
            <a:ext cx="576064" cy="12241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EBC50F-16D3-6E9C-10DB-3519B9E59019}"/>
              </a:ext>
            </a:extLst>
          </p:cNvPr>
          <p:cNvCxnSpPr>
            <a:cxnSpLocks/>
          </p:cNvCxnSpPr>
          <p:nvPr/>
        </p:nvCxnSpPr>
        <p:spPr>
          <a:xfrm flipH="1">
            <a:off x="9126503" y="6113007"/>
            <a:ext cx="12770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1042D1C-B548-42A6-BC84-D2E59B7F2973}"/>
              </a:ext>
            </a:extLst>
          </p:cNvPr>
          <p:cNvSpPr txBox="1"/>
          <p:nvPr/>
        </p:nvSpPr>
        <p:spPr>
          <a:xfrm>
            <a:off x="8472264" y="5982202"/>
            <a:ext cx="7200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de-DE" altLang="zh-CN" sz="1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</a:t>
            </a:r>
            <a:r>
              <a:rPr lang="de-DE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Axis </a:t>
            </a:r>
            <a:endParaRPr lang="de-CH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5D3CAF-4347-ED28-CB40-96A9508EAA41}"/>
              </a:ext>
            </a:extLst>
          </p:cNvPr>
          <p:cNvSpPr txBox="1"/>
          <p:nvPr/>
        </p:nvSpPr>
        <p:spPr>
          <a:xfrm>
            <a:off x="3359696" y="1425155"/>
            <a:ext cx="11951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1-5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6-8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9-12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13-16</a:t>
            </a:r>
            <a:endParaRPr lang="de-CH" dirty="0"/>
          </a:p>
        </p:txBody>
      </p:sp>
      <p:sp>
        <p:nvSpPr>
          <p:cNvPr id="50" name="Title 2">
            <a:extLst>
              <a:ext uri="{FF2B5EF4-FFF2-40B4-BE49-F238E27FC236}">
                <a16:creationId xmlns:a16="http://schemas.microsoft.com/office/drawing/2014/main" id="{837850A2-03DD-D93D-A205-86C7DC328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1" y="-9734"/>
            <a:ext cx="7344817" cy="414398"/>
          </a:xfrm>
        </p:spPr>
        <p:txBody>
          <a:bodyPr/>
          <a:lstStyle/>
          <a:p>
            <a:r>
              <a:rPr lang="de-CH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9AB3DBF-94CF-D405-2302-ED41CB67DF85}"/>
              </a:ext>
            </a:extLst>
          </p:cNvPr>
          <p:cNvSpPr txBox="1"/>
          <p:nvPr/>
        </p:nvSpPr>
        <p:spPr>
          <a:xfrm>
            <a:off x="10915935" y="4385062"/>
            <a:ext cx="1228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XOZ plane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C1CC6ED-F285-06F2-8EB7-EDE890BB3891}"/>
              </a:ext>
            </a:extLst>
          </p:cNvPr>
          <p:cNvSpPr txBox="1"/>
          <p:nvPr/>
        </p:nvSpPr>
        <p:spPr>
          <a:xfrm>
            <a:off x="10915935" y="5939988"/>
            <a:ext cx="1228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XOY plane</a:t>
            </a:r>
          </a:p>
        </p:txBody>
      </p:sp>
    </p:spTree>
    <p:extLst>
      <p:ext uri="{BB962C8B-B14F-4D97-AF65-F5344CB8AC3E}">
        <p14:creationId xmlns:p14="http://schemas.microsoft.com/office/powerpoint/2010/main" val="393241328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31-43C1-B9E5-9F1B-B2227CD80D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14</a:t>
            </a:fld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06FCAC-BCB0-F562-8827-AAA9037ACAA0}"/>
              </a:ext>
            </a:extLst>
          </p:cNvPr>
          <p:cNvSpPr txBox="1"/>
          <p:nvPr/>
        </p:nvSpPr>
        <p:spPr>
          <a:xfrm>
            <a:off x="240195" y="4562990"/>
            <a:ext cx="8736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          Proton spectra in the </a:t>
            </a:r>
            <a:r>
              <a:rPr lang="en-US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cladding tubes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               Neutron spectra in the cladding tubes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A1143E-5615-0F09-09CC-21B8C138A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327" y="1314795"/>
            <a:ext cx="4268997" cy="32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7A8C8A-41A2-26F1-C22E-927204C2A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340768"/>
            <a:ext cx="4323843" cy="324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C29AAD-976C-941F-3301-7D92748DF12D}"/>
              </a:ext>
            </a:extLst>
          </p:cNvPr>
          <p:cNvSpPr txBox="1"/>
          <p:nvPr/>
        </p:nvSpPr>
        <p:spPr>
          <a:xfrm>
            <a:off x="294655" y="4940517"/>
            <a:ext cx="113052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The</a:t>
            </a:r>
            <a:r>
              <a:rPr lang="en-US" sz="1800" spc="16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spc="-1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energy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of protons decreases, and the spectrum profile broadens due to spallation reactions.</a:t>
            </a:r>
            <a:r>
              <a:rPr lang="en-US" sz="1800" spc="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The peak in neutron spectra is about 2 MeV without significant</a:t>
            </a:r>
            <a:r>
              <a:rPr lang="en-US" sz="1800" spc="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change in shape except for the magnitude.</a:t>
            </a:r>
            <a:endParaRPr lang="de-CH" sz="1800" dirty="0"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9449CE53-3EFD-858E-685A-8B6840930E4B}"/>
              </a:ext>
            </a:extLst>
          </p:cNvPr>
          <p:cNvSpPr txBox="1">
            <a:spLocks/>
          </p:cNvSpPr>
          <p:nvPr/>
        </p:nvSpPr>
        <p:spPr>
          <a:xfrm>
            <a:off x="240195" y="809290"/>
            <a:ext cx="10531322" cy="4263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Proton and Neutron spectra in Z-axial </a:t>
            </a:r>
            <a:endParaRPr lang="de-CH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879333-B670-2585-0D60-967A41D454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07" r="6100"/>
          <a:stretch/>
        </p:blipFill>
        <p:spPr>
          <a:xfrm>
            <a:off x="9489932" y="1208851"/>
            <a:ext cx="1275601" cy="35038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45E55F-3FA1-CB26-2900-E627ECB35181}"/>
              </a:ext>
            </a:extLst>
          </p:cNvPr>
          <p:cNvSpPr txBox="1"/>
          <p:nvPr/>
        </p:nvSpPr>
        <p:spPr>
          <a:xfrm>
            <a:off x="10101867" y="1414683"/>
            <a:ext cx="45719" cy="2585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n-US" dirty="0" err="1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US" sz="1800" dirty="0" err="1"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US" dirty="0" err="1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US" sz="1800" dirty="0" err="1"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US" dirty="0" err="1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US" sz="1800" dirty="0" err="1"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US" dirty="0" err="1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US" sz="1800" dirty="0" err="1"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13E620-2726-AAA2-A91C-B65B1559791C}"/>
              </a:ext>
            </a:extLst>
          </p:cNvPr>
          <p:cNvSpPr txBox="1"/>
          <p:nvPr/>
        </p:nvSpPr>
        <p:spPr>
          <a:xfrm>
            <a:off x="9794288" y="3975896"/>
            <a:ext cx="6608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central </a:t>
            </a:r>
          </a:p>
          <a:p>
            <a:r>
              <a:rPr lang="en-US" sz="1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column</a:t>
            </a:r>
            <a:endParaRPr lang="de-CH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E1AD0B-0AE2-AF0E-6CA4-28C0B4080028}"/>
              </a:ext>
            </a:extLst>
          </p:cNvPr>
          <p:cNvSpPr txBox="1"/>
          <p:nvPr/>
        </p:nvSpPr>
        <p:spPr>
          <a:xfrm>
            <a:off x="9035450" y="3645690"/>
            <a:ext cx="6745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Row 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C8DDE6-8D54-9AC5-B067-284EA2EE6FE5}"/>
              </a:ext>
            </a:extLst>
          </p:cNvPr>
          <p:cNvCxnSpPr>
            <a:cxnSpLocks/>
          </p:cNvCxnSpPr>
          <p:nvPr/>
        </p:nvCxnSpPr>
        <p:spPr>
          <a:xfrm>
            <a:off x="9214687" y="3846855"/>
            <a:ext cx="91004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3F36318-DA2F-3C59-A9E6-1BFDE459EB18}"/>
              </a:ext>
            </a:extLst>
          </p:cNvPr>
          <p:cNvSpPr txBox="1"/>
          <p:nvPr/>
        </p:nvSpPr>
        <p:spPr>
          <a:xfrm>
            <a:off x="8976320" y="1477117"/>
            <a:ext cx="6745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Row 36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91C9BF8-2D5E-FA21-43E4-FFDB624D1CEA}"/>
              </a:ext>
            </a:extLst>
          </p:cNvPr>
          <p:cNvCxnSpPr>
            <a:cxnSpLocks/>
          </p:cNvCxnSpPr>
          <p:nvPr/>
        </p:nvCxnSpPr>
        <p:spPr>
          <a:xfrm>
            <a:off x="9214687" y="1671860"/>
            <a:ext cx="91341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512528F-EED6-0577-3E9D-E53CEE2E53C2}"/>
              </a:ext>
            </a:extLst>
          </p:cNvPr>
          <p:cNvCxnSpPr>
            <a:cxnSpLocks/>
          </p:cNvCxnSpPr>
          <p:nvPr/>
        </p:nvCxnSpPr>
        <p:spPr>
          <a:xfrm>
            <a:off x="10821561" y="4152940"/>
            <a:ext cx="936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F32E755-B673-D614-6604-31A512F9E9A9}"/>
              </a:ext>
            </a:extLst>
          </p:cNvPr>
          <p:cNvCxnSpPr/>
          <p:nvPr/>
        </p:nvCxnSpPr>
        <p:spPr>
          <a:xfrm flipV="1">
            <a:off x="11064552" y="3493381"/>
            <a:ext cx="0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820040C-189E-5302-FBFD-0E537579CBA6}"/>
              </a:ext>
            </a:extLst>
          </p:cNvPr>
          <p:cNvSpPr txBox="1"/>
          <p:nvPr/>
        </p:nvSpPr>
        <p:spPr>
          <a:xfrm>
            <a:off x="11570205" y="4152940"/>
            <a:ext cx="430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A459E5-86D2-705C-B4A2-9BE2CC3AD7E7}"/>
              </a:ext>
            </a:extLst>
          </p:cNvPr>
          <p:cNvSpPr txBox="1"/>
          <p:nvPr/>
        </p:nvSpPr>
        <p:spPr>
          <a:xfrm>
            <a:off x="10725960" y="3418196"/>
            <a:ext cx="430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DA81D9A6-AD02-B1C2-FD9A-66631A61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1" y="-9734"/>
            <a:ext cx="7344817" cy="414398"/>
          </a:xfrm>
        </p:spPr>
        <p:txBody>
          <a:bodyPr/>
          <a:lstStyle/>
          <a:p>
            <a:r>
              <a:rPr lang="de-CH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12664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31-43C1-B9E5-9F1B-B2227CD80D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15</a:t>
            </a:fld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5D56DB-1E6B-A00D-5A98-A09EF7C9E3AC}"/>
              </a:ext>
            </a:extLst>
          </p:cNvPr>
          <p:cNvSpPr txBox="1"/>
          <p:nvPr/>
        </p:nvSpPr>
        <p:spPr>
          <a:xfrm>
            <a:off x="3071664" y="4803229"/>
            <a:ext cx="4176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Energy</a:t>
            </a:r>
            <a:r>
              <a:rPr lang="en-US" sz="1800" spc="-1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deposition</a:t>
            </a:r>
            <a:r>
              <a:rPr lang="en-US" sz="1800" spc="-1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Z-Axial direction</a:t>
            </a:r>
            <a:endParaRPr lang="de-CH" sz="1800" dirty="0"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6EB08-238E-968C-527A-BBFD0E9CC7DD}"/>
              </a:ext>
            </a:extLst>
          </p:cNvPr>
          <p:cNvSpPr txBox="1"/>
          <p:nvPr/>
        </p:nvSpPr>
        <p:spPr>
          <a:xfrm>
            <a:off x="479376" y="5043396"/>
            <a:ext cx="111612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de-CH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de-DE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gentle</a:t>
            </a:r>
            <a:r>
              <a:rPr lang="de-DE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decrease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Row 0 to Row 2. After that, energy deposition decreases till Row 26.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slow</a:t>
            </a:r>
            <a:r>
              <a:rPr lang="de-DE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decrease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Row 26 to Row 30. Then, energy deposition rapidly decreases.</a:t>
            </a:r>
            <a:endParaRPr lang="en-US" sz="1800" dirty="0"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4FDFAD6-957A-185D-7E29-4028767390AE}"/>
              </a:ext>
            </a:extLst>
          </p:cNvPr>
          <p:cNvSpPr txBox="1">
            <a:spLocks/>
          </p:cNvSpPr>
          <p:nvPr/>
        </p:nvSpPr>
        <p:spPr>
          <a:xfrm>
            <a:off x="240195" y="809290"/>
            <a:ext cx="10531322" cy="4263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Energy</a:t>
            </a:r>
            <a:r>
              <a:rPr lang="en-US" sz="2400" spc="-1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deposition in cladding tubes of different rows</a:t>
            </a:r>
            <a:endParaRPr lang="de-CH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 descr="A graph of a number of points&#10;&#10;Description automatically generated with medium confidence">
            <a:extLst>
              <a:ext uri="{FF2B5EF4-FFF2-40B4-BE49-F238E27FC236}">
                <a16:creationId xmlns:a16="http://schemas.microsoft.com/office/drawing/2014/main" id="{A05A63FC-5368-04E5-D38F-D0E65FAD6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066" y="1316312"/>
            <a:ext cx="4676190" cy="34666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0137E7-407D-A90C-60C9-C1A2EBD425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07" r="6100"/>
          <a:stretch/>
        </p:blipFill>
        <p:spPr>
          <a:xfrm>
            <a:off x="8697844" y="1365327"/>
            <a:ext cx="1275601" cy="35038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33BC5F-4988-484C-91E9-EC50F6D23EB8}"/>
              </a:ext>
            </a:extLst>
          </p:cNvPr>
          <p:cNvSpPr txBox="1"/>
          <p:nvPr/>
        </p:nvSpPr>
        <p:spPr>
          <a:xfrm>
            <a:off x="9309779" y="1571159"/>
            <a:ext cx="45719" cy="2585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n-US" dirty="0" err="1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US" sz="1800" dirty="0" err="1"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US" dirty="0" err="1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US" sz="1800" dirty="0" err="1"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US" dirty="0" err="1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US" sz="1800" dirty="0" err="1"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US" dirty="0" err="1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US" sz="1800" dirty="0" err="1"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02E803-81F4-D73E-5B51-9DBE5B3BA06A}"/>
              </a:ext>
            </a:extLst>
          </p:cNvPr>
          <p:cNvSpPr txBox="1"/>
          <p:nvPr/>
        </p:nvSpPr>
        <p:spPr>
          <a:xfrm>
            <a:off x="8243362" y="3802166"/>
            <a:ext cx="6745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Row 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77D722-9283-F792-F900-D9579DDCCDCF}"/>
              </a:ext>
            </a:extLst>
          </p:cNvPr>
          <p:cNvCxnSpPr>
            <a:cxnSpLocks/>
          </p:cNvCxnSpPr>
          <p:nvPr/>
        </p:nvCxnSpPr>
        <p:spPr>
          <a:xfrm>
            <a:off x="8422599" y="4003331"/>
            <a:ext cx="91004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DB58FEE-9565-FB89-D5F4-26623B7B2BBD}"/>
              </a:ext>
            </a:extLst>
          </p:cNvPr>
          <p:cNvSpPr txBox="1"/>
          <p:nvPr/>
        </p:nvSpPr>
        <p:spPr>
          <a:xfrm>
            <a:off x="8184232" y="1633593"/>
            <a:ext cx="6745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Row 36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165BE2-8969-50D2-1C95-C2D0E415C529}"/>
              </a:ext>
            </a:extLst>
          </p:cNvPr>
          <p:cNvCxnSpPr>
            <a:cxnSpLocks/>
          </p:cNvCxnSpPr>
          <p:nvPr/>
        </p:nvCxnSpPr>
        <p:spPr>
          <a:xfrm>
            <a:off x="8430219" y="1820716"/>
            <a:ext cx="91341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39D28A-F953-8F43-B977-9D423510F637}"/>
              </a:ext>
            </a:extLst>
          </p:cNvPr>
          <p:cNvCxnSpPr>
            <a:cxnSpLocks/>
          </p:cNvCxnSpPr>
          <p:nvPr/>
        </p:nvCxnSpPr>
        <p:spPr>
          <a:xfrm>
            <a:off x="10029473" y="4309416"/>
            <a:ext cx="936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7A1F731-4C4E-D499-3C21-1A556980D8B9}"/>
              </a:ext>
            </a:extLst>
          </p:cNvPr>
          <p:cNvCxnSpPr/>
          <p:nvPr/>
        </p:nvCxnSpPr>
        <p:spPr>
          <a:xfrm flipV="1">
            <a:off x="10272464" y="3649857"/>
            <a:ext cx="0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FD3D78B-977C-398B-908C-A055BBED4247}"/>
              </a:ext>
            </a:extLst>
          </p:cNvPr>
          <p:cNvSpPr txBox="1"/>
          <p:nvPr/>
        </p:nvSpPr>
        <p:spPr>
          <a:xfrm>
            <a:off x="10778117" y="4309416"/>
            <a:ext cx="430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C2DBA-33A3-B7DE-0B9F-D9F4FE0ABFAE}"/>
              </a:ext>
            </a:extLst>
          </p:cNvPr>
          <p:cNvSpPr txBox="1"/>
          <p:nvPr/>
        </p:nvSpPr>
        <p:spPr>
          <a:xfrm>
            <a:off x="9933872" y="3574672"/>
            <a:ext cx="430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23BB4129-4E90-42AF-41E6-6588D3C2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1" y="-9734"/>
            <a:ext cx="7344817" cy="414398"/>
          </a:xfrm>
        </p:spPr>
        <p:txBody>
          <a:bodyPr/>
          <a:lstStyle/>
          <a:p>
            <a:r>
              <a:rPr lang="de-CH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B511BA-8FA3-08CC-DB41-2610A0248EA9}"/>
              </a:ext>
            </a:extLst>
          </p:cNvPr>
          <p:cNvSpPr txBox="1"/>
          <p:nvPr/>
        </p:nvSpPr>
        <p:spPr>
          <a:xfrm>
            <a:off x="8176092" y="2051061"/>
            <a:ext cx="6745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Row 30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65742D-2615-7874-93FA-1BAE8A562941}"/>
              </a:ext>
            </a:extLst>
          </p:cNvPr>
          <p:cNvCxnSpPr>
            <a:cxnSpLocks/>
          </p:cNvCxnSpPr>
          <p:nvPr/>
        </p:nvCxnSpPr>
        <p:spPr>
          <a:xfrm>
            <a:off x="8426841" y="2250818"/>
            <a:ext cx="91341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68920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31-43C1-B9E5-9F1B-B2227CD80D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16</a:t>
            </a:fld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DF9774-461E-8FEE-3AD6-E62103A4198E}"/>
              </a:ext>
            </a:extLst>
          </p:cNvPr>
          <p:cNvSpPr txBox="1"/>
          <p:nvPr/>
        </p:nvSpPr>
        <p:spPr>
          <a:xfrm>
            <a:off x="2621105" y="4770877"/>
            <a:ext cx="4472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Energy deposition in 16 specimen rods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9783F4-D42D-7F43-46F2-7075AE2988A9}"/>
              </a:ext>
            </a:extLst>
          </p:cNvPr>
          <p:cNvSpPr txBox="1">
            <a:spLocks/>
          </p:cNvSpPr>
          <p:nvPr/>
        </p:nvSpPr>
        <p:spPr>
          <a:xfrm>
            <a:off x="240195" y="809290"/>
            <a:ext cx="10531322" cy="4263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Energy</a:t>
            </a:r>
            <a:r>
              <a:rPr lang="en-US" sz="2400" spc="-1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deposition in cladding tubes of specimen rods</a:t>
            </a:r>
            <a:endParaRPr lang="de-CH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E35962-0AB4-6FD8-4D6F-42E05C3C3EA2}"/>
              </a:ext>
            </a:extLst>
          </p:cNvPr>
          <p:cNvSpPr txBox="1"/>
          <p:nvPr/>
        </p:nvSpPr>
        <p:spPr>
          <a:xfrm>
            <a:off x="479376" y="5043396"/>
            <a:ext cx="111612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de-CH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deposition in Rod 3 clad is highest with about 400 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W/cm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max deposition in zircaloy cladding tubes is about 350 W/cm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2A8460D-82AB-D9D3-C5C2-50BEBF3EB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7" t="24241" r="6100"/>
          <a:stretch/>
        </p:blipFill>
        <p:spPr>
          <a:xfrm>
            <a:off x="8682121" y="1039375"/>
            <a:ext cx="1944216" cy="40458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3307D35-4351-423E-627F-AD74ADAB3DF4}"/>
              </a:ext>
            </a:extLst>
          </p:cNvPr>
          <p:cNvSpPr txBox="1"/>
          <p:nvPr/>
        </p:nvSpPr>
        <p:spPr>
          <a:xfrm>
            <a:off x="8328248" y="3537340"/>
            <a:ext cx="1252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1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007494-BDD0-4978-3643-8EB34FF882BD}"/>
              </a:ext>
            </a:extLst>
          </p:cNvPr>
          <p:cNvSpPr txBox="1"/>
          <p:nvPr/>
        </p:nvSpPr>
        <p:spPr>
          <a:xfrm>
            <a:off x="10703088" y="3513528"/>
            <a:ext cx="327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2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BCE01A3-58D2-AD0C-AAE5-E02D163F3F61}"/>
              </a:ext>
            </a:extLst>
          </p:cNvPr>
          <p:cNvCxnSpPr>
            <a:cxnSpLocks/>
          </p:cNvCxnSpPr>
          <p:nvPr/>
        </p:nvCxnSpPr>
        <p:spPr>
          <a:xfrm flipH="1">
            <a:off x="8472264" y="3668145"/>
            <a:ext cx="11182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DD25297-81C2-F971-6BB3-1C9276E2D1D3}"/>
              </a:ext>
            </a:extLst>
          </p:cNvPr>
          <p:cNvCxnSpPr/>
          <p:nvPr/>
        </p:nvCxnSpPr>
        <p:spPr>
          <a:xfrm>
            <a:off x="9696400" y="3668145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47155A4-0DAE-919A-9C38-8E6E1CC8626A}"/>
              </a:ext>
            </a:extLst>
          </p:cNvPr>
          <p:cNvSpPr txBox="1"/>
          <p:nvPr/>
        </p:nvSpPr>
        <p:spPr>
          <a:xfrm>
            <a:off x="8332440" y="3366847"/>
            <a:ext cx="1252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3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E330C8-7A10-6A7A-D00F-A4D4708AA074}"/>
              </a:ext>
            </a:extLst>
          </p:cNvPr>
          <p:cNvSpPr txBox="1"/>
          <p:nvPr/>
        </p:nvSpPr>
        <p:spPr>
          <a:xfrm>
            <a:off x="10707280" y="3343035"/>
            <a:ext cx="327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3938A9C-D2B7-D459-2893-93709F10B800}"/>
              </a:ext>
            </a:extLst>
          </p:cNvPr>
          <p:cNvCxnSpPr>
            <a:cxnSpLocks/>
          </p:cNvCxnSpPr>
          <p:nvPr/>
        </p:nvCxnSpPr>
        <p:spPr>
          <a:xfrm flipH="1">
            <a:off x="8476456" y="3497652"/>
            <a:ext cx="11182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A1882BA-6405-6D7B-F5B4-058E484DBA1A}"/>
              </a:ext>
            </a:extLst>
          </p:cNvPr>
          <p:cNvCxnSpPr/>
          <p:nvPr/>
        </p:nvCxnSpPr>
        <p:spPr>
          <a:xfrm>
            <a:off x="9700592" y="3497652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D53EB29-054B-2B4C-6687-358D0056C720}"/>
              </a:ext>
            </a:extLst>
          </p:cNvPr>
          <p:cNvSpPr txBox="1"/>
          <p:nvPr/>
        </p:nvSpPr>
        <p:spPr>
          <a:xfrm>
            <a:off x="10655236" y="3257669"/>
            <a:ext cx="327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DECF000-DB9E-1768-79C3-02E555B86101}"/>
              </a:ext>
            </a:extLst>
          </p:cNvPr>
          <p:cNvCxnSpPr/>
          <p:nvPr/>
        </p:nvCxnSpPr>
        <p:spPr>
          <a:xfrm>
            <a:off x="9658152" y="3405995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D3B1410-2ED7-0D7B-3181-871E6495597B}"/>
              </a:ext>
            </a:extLst>
          </p:cNvPr>
          <p:cNvSpPr txBox="1"/>
          <p:nvPr/>
        </p:nvSpPr>
        <p:spPr>
          <a:xfrm>
            <a:off x="8343488" y="2996320"/>
            <a:ext cx="1252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B3D3AC1-ABB2-870A-2BA5-4764D6A886F2}"/>
              </a:ext>
            </a:extLst>
          </p:cNvPr>
          <p:cNvCxnSpPr>
            <a:cxnSpLocks/>
          </p:cNvCxnSpPr>
          <p:nvPr/>
        </p:nvCxnSpPr>
        <p:spPr>
          <a:xfrm flipH="1">
            <a:off x="8487504" y="3127125"/>
            <a:ext cx="11182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CCD3B61-5525-5D1A-3410-06B8E8F0E38F}"/>
              </a:ext>
            </a:extLst>
          </p:cNvPr>
          <p:cNvCxnSpPr/>
          <p:nvPr/>
        </p:nvCxnSpPr>
        <p:spPr>
          <a:xfrm>
            <a:off x="9711640" y="3127125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7D12E48-F550-74B7-2EA5-7FC6BF86A918}"/>
              </a:ext>
            </a:extLst>
          </p:cNvPr>
          <p:cNvSpPr txBox="1"/>
          <p:nvPr/>
        </p:nvSpPr>
        <p:spPr>
          <a:xfrm>
            <a:off x="10732253" y="2968348"/>
            <a:ext cx="327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F58DC5-40C5-1979-74B4-2B2D19507B3C}"/>
              </a:ext>
            </a:extLst>
          </p:cNvPr>
          <p:cNvSpPr txBox="1"/>
          <p:nvPr/>
        </p:nvSpPr>
        <p:spPr>
          <a:xfrm>
            <a:off x="10632376" y="2869049"/>
            <a:ext cx="327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865E602-ED24-7A6D-3049-5BD45D6DCDF5}"/>
              </a:ext>
            </a:extLst>
          </p:cNvPr>
          <p:cNvCxnSpPr/>
          <p:nvPr/>
        </p:nvCxnSpPr>
        <p:spPr>
          <a:xfrm>
            <a:off x="9635292" y="3017375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625A278-A7B2-FFF4-6B87-CF64EA059B29}"/>
              </a:ext>
            </a:extLst>
          </p:cNvPr>
          <p:cNvSpPr txBox="1"/>
          <p:nvPr/>
        </p:nvSpPr>
        <p:spPr>
          <a:xfrm>
            <a:off x="10632376" y="2331748"/>
            <a:ext cx="327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C56F7C0-EC55-A57E-EE0F-5C20D33BC646}"/>
              </a:ext>
            </a:extLst>
          </p:cNvPr>
          <p:cNvCxnSpPr/>
          <p:nvPr/>
        </p:nvCxnSpPr>
        <p:spPr>
          <a:xfrm>
            <a:off x="9635292" y="2480074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6DD5FFC-4B4F-A26A-0B6A-8A511FC06E31}"/>
              </a:ext>
            </a:extLst>
          </p:cNvPr>
          <p:cNvSpPr txBox="1"/>
          <p:nvPr/>
        </p:nvSpPr>
        <p:spPr>
          <a:xfrm>
            <a:off x="8184232" y="2249083"/>
            <a:ext cx="4516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79C3624-B5D1-A38D-F220-6097B5FDD1B6}"/>
              </a:ext>
            </a:extLst>
          </p:cNvPr>
          <p:cNvCxnSpPr>
            <a:cxnSpLocks/>
          </p:cNvCxnSpPr>
          <p:nvPr/>
        </p:nvCxnSpPr>
        <p:spPr>
          <a:xfrm flipH="1">
            <a:off x="8467796" y="2379888"/>
            <a:ext cx="11182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054948C-ACFC-DA80-EF00-CEB678ABE8E6}"/>
              </a:ext>
            </a:extLst>
          </p:cNvPr>
          <p:cNvCxnSpPr/>
          <p:nvPr/>
        </p:nvCxnSpPr>
        <p:spPr>
          <a:xfrm>
            <a:off x="9691932" y="2379888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9B22759-9CAC-8E81-9225-8BB252C506DA}"/>
              </a:ext>
            </a:extLst>
          </p:cNvPr>
          <p:cNvSpPr txBox="1"/>
          <p:nvPr/>
        </p:nvSpPr>
        <p:spPr>
          <a:xfrm>
            <a:off x="10703088" y="2229175"/>
            <a:ext cx="327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4547EC8-A0E8-78E0-97C6-DC649A9D6CFF}"/>
              </a:ext>
            </a:extLst>
          </p:cNvPr>
          <p:cNvSpPr txBox="1"/>
          <p:nvPr/>
        </p:nvSpPr>
        <p:spPr>
          <a:xfrm>
            <a:off x="8222332" y="2143917"/>
            <a:ext cx="4516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0AD4370-EB52-9D93-83F1-1B4AAD5D29B9}"/>
              </a:ext>
            </a:extLst>
          </p:cNvPr>
          <p:cNvCxnSpPr>
            <a:cxnSpLocks/>
          </p:cNvCxnSpPr>
          <p:nvPr/>
        </p:nvCxnSpPr>
        <p:spPr>
          <a:xfrm flipH="1">
            <a:off x="8505896" y="2274722"/>
            <a:ext cx="11182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9F85FDA-576E-83EE-A36B-F94B6124B6B2}"/>
              </a:ext>
            </a:extLst>
          </p:cNvPr>
          <p:cNvSpPr txBox="1"/>
          <p:nvPr/>
        </p:nvSpPr>
        <p:spPr>
          <a:xfrm>
            <a:off x="8230513" y="1422319"/>
            <a:ext cx="4516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E3C3EB2-2285-7E58-81C8-E9EF11CD0690}"/>
              </a:ext>
            </a:extLst>
          </p:cNvPr>
          <p:cNvCxnSpPr>
            <a:cxnSpLocks/>
          </p:cNvCxnSpPr>
          <p:nvPr/>
        </p:nvCxnSpPr>
        <p:spPr>
          <a:xfrm flipH="1">
            <a:off x="8514077" y="1553124"/>
            <a:ext cx="11182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DFBD2E-1EFA-BFC8-1623-5216D8BD2847}"/>
              </a:ext>
            </a:extLst>
          </p:cNvPr>
          <p:cNvCxnSpPr>
            <a:cxnSpLocks/>
          </p:cNvCxnSpPr>
          <p:nvPr/>
        </p:nvCxnSpPr>
        <p:spPr>
          <a:xfrm flipH="1">
            <a:off x="8467796" y="1473615"/>
            <a:ext cx="11182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61F320B-14B9-F227-4D61-458C230F66CA}"/>
              </a:ext>
            </a:extLst>
          </p:cNvPr>
          <p:cNvCxnSpPr/>
          <p:nvPr/>
        </p:nvCxnSpPr>
        <p:spPr>
          <a:xfrm>
            <a:off x="9691932" y="1473615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97D16A6E-6F0F-8835-E753-DADDBF7D069B}"/>
              </a:ext>
            </a:extLst>
          </p:cNvPr>
          <p:cNvSpPr txBox="1"/>
          <p:nvPr/>
        </p:nvSpPr>
        <p:spPr>
          <a:xfrm>
            <a:off x="10703088" y="1322902"/>
            <a:ext cx="327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D634EA6-1756-28FA-FA2E-DF62CAB05893}"/>
              </a:ext>
            </a:extLst>
          </p:cNvPr>
          <p:cNvSpPr txBox="1"/>
          <p:nvPr/>
        </p:nvSpPr>
        <p:spPr>
          <a:xfrm>
            <a:off x="8222332" y="1303326"/>
            <a:ext cx="4516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B7C8661-2E65-13D0-E6C2-D54FB4E30747}"/>
              </a:ext>
            </a:extLst>
          </p:cNvPr>
          <p:cNvSpPr txBox="1"/>
          <p:nvPr/>
        </p:nvSpPr>
        <p:spPr>
          <a:xfrm>
            <a:off x="10632376" y="1221239"/>
            <a:ext cx="3277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9C7011E-CEC6-F5D9-7C91-5BA73EDC8785}"/>
              </a:ext>
            </a:extLst>
          </p:cNvPr>
          <p:cNvCxnSpPr/>
          <p:nvPr/>
        </p:nvCxnSpPr>
        <p:spPr>
          <a:xfrm>
            <a:off x="9635292" y="1369565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E674FCC0-C0D4-710F-DD42-3FC23C548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153" y="5191733"/>
            <a:ext cx="1580151" cy="1554211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1F23E66-D25E-6413-19C9-99940A74F9E4}"/>
              </a:ext>
            </a:extLst>
          </p:cNvPr>
          <p:cNvCxnSpPr/>
          <p:nvPr/>
        </p:nvCxnSpPr>
        <p:spPr>
          <a:xfrm flipH="1" flipV="1">
            <a:off x="9429576" y="5320258"/>
            <a:ext cx="576064" cy="12241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A31050B-7F4D-006C-B003-7DD657587145}"/>
              </a:ext>
            </a:extLst>
          </p:cNvPr>
          <p:cNvSpPr txBox="1"/>
          <p:nvPr/>
        </p:nvSpPr>
        <p:spPr>
          <a:xfrm>
            <a:off x="8351732" y="4896525"/>
            <a:ext cx="1215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de-DE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</a:t>
            </a:r>
            <a:r>
              <a:rPr lang="de-DE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Axis </a:t>
            </a:r>
            <a:endParaRPr lang="de-CH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5EE80F69-2417-FAC9-F387-3FD587590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1" y="-9734"/>
            <a:ext cx="7344817" cy="414398"/>
          </a:xfrm>
        </p:spPr>
        <p:txBody>
          <a:bodyPr/>
          <a:lstStyle/>
          <a:p>
            <a:r>
              <a:rPr lang="de-CH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06A4C2A-4DE9-5F1B-B5D0-AC68A9D1B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004" y="1225809"/>
            <a:ext cx="4607800" cy="36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34A41E-C84D-C6C4-2C4D-64A36A951441}"/>
              </a:ext>
            </a:extLst>
          </p:cNvPr>
          <p:cNvSpPr txBox="1"/>
          <p:nvPr/>
        </p:nvSpPr>
        <p:spPr>
          <a:xfrm>
            <a:off x="10560496" y="4385062"/>
            <a:ext cx="1228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XOZ plane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D30BCE-3F25-177A-E4EE-5F7AE48E66ED}"/>
              </a:ext>
            </a:extLst>
          </p:cNvPr>
          <p:cNvSpPr txBox="1"/>
          <p:nvPr/>
        </p:nvSpPr>
        <p:spPr>
          <a:xfrm>
            <a:off x="10560496" y="5939988"/>
            <a:ext cx="1228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XOY plane</a:t>
            </a:r>
          </a:p>
        </p:txBody>
      </p:sp>
    </p:spTree>
    <p:extLst>
      <p:ext uri="{BB962C8B-B14F-4D97-AF65-F5344CB8AC3E}">
        <p14:creationId xmlns:p14="http://schemas.microsoft.com/office/powerpoint/2010/main" val="162505634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31-43C1-B9E5-9F1B-B2227CD80D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A5B43AA-252A-01C9-AA37-962408399BDD}"/>
              </a:ext>
            </a:extLst>
          </p:cNvPr>
          <p:cNvSpPr txBox="1">
            <a:spLocks/>
          </p:cNvSpPr>
          <p:nvPr/>
        </p:nvSpPr>
        <p:spPr>
          <a:xfrm>
            <a:off x="240195" y="809290"/>
            <a:ext cx="10531322" cy="4263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Radiation</a:t>
            </a:r>
            <a:r>
              <a:rPr lang="en-US" sz="2400" spc="5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damage</a:t>
            </a:r>
            <a:r>
              <a:rPr lang="en-US" sz="2400" spc="5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in</a:t>
            </a:r>
            <a:r>
              <a:rPr lang="en-US" sz="2400" spc="5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specimen</a:t>
            </a:r>
            <a:r>
              <a:rPr lang="en-US" sz="2400" spc="5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rods </a:t>
            </a:r>
            <a:endParaRPr lang="de-CH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CH" sz="24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B1B431-83BF-69DA-47F4-534AFFA7C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1845104"/>
            <a:ext cx="3006418" cy="25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A48816-1C87-400C-0D89-49BFD8BFF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143" y="1845104"/>
            <a:ext cx="3019883" cy="252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0B4DC4-079E-2137-7286-268E82782DEA}"/>
              </a:ext>
            </a:extLst>
          </p:cNvPr>
          <p:cNvSpPr txBox="1"/>
          <p:nvPr/>
        </p:nvSpPr>
        <p:spPr>
          <a:xfrm>
            <a:off x="2135560" y="2133136"/>
            <a:ext cx="106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Rod 1</a:t>
            </a:r>
            <a:endParaRPr lang="de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5004C-F305-6948-8C23-60C2EF6C0877}"/>
              </a:ext>
            </a:extLst>
          </p:cNvPr>
          <p:cNvSpPr txBox="1"/>
          <p:nvPr/>
        </p:nvSpPr>
        <p:spPr>
          <a:xfrm>
            <a:off x="5316449" y="2133136"/>
            <a:ext cx="106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Rod 6</a:t>
            </a:r>
            <a:endParaRPr lang="de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7941E8-4227-1741-D886-5A3580016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026" y="1831362"/>
            <a:ext cx="2998887" cy="252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C5002C-9734-B926-3960-EDA15F96E802}"/>
              </a:ext>
            </a:extLst>
          </p:cNvPr>
          <p:cNvSpPr txBox="1"/>
          <p:nvPr/>
        </p:nvSpPr>
        <p:spPr>
          <a:xfrm>
            <a:off x="7824192" y="2191402"/>
            <a:ext cx="106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Rod 10</a:t>
            </a:r>
            <a:endParaRPr lang="de-CH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6F5026-7D06-63BF-12CA-222399D2CC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8328" y="1831362"/>
            <a:ext cx="2994698" cy="25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9AAFB6-D407-DD8F-3A5C-4A8DFEDCF893}"/>
              </a:ext>
            </a:extLst>
          </p:cNvPr>
          <p:cNvSpPr txBox="1"/>
          <p:nvPr/>
        </p:nvSpPr>
        <p:spPr>
          <a:xfrm>
            <a:off x="10800340" y="2191402"/>
            <a:ext cx="106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Rod 14</a:t>
            </a:r>
            <a:endParaRPr lang="de-CH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C487E6-2324-CA67-C31B-FD018100168E}"/>
              </a:ext>
            </a:extLst>
          </p:cNvPr>
          <p:cNvSpPr txBox="1"/>
          <p:nvPr/>
        </p:nvSpPr>
        <p:spPr>
          <a:xfrm>
            <a:off x="248232" y="1230032"/>
            <a:ext cx="6148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Irradiation dose distribution (DPA): </a:t>
            </a:r>
            <a:endParaRPr lang="de-CH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696F86-E806-F13D-7467-ECDC3EBE62F6}"/>
              </a:ext>
            </a:extLst>
          </p:cNvPr>
          <p:cNvSpPr txBox="1"/>
          <p:nvPr/>
        </p:nvSpPr>
        <p:spPr>
          <a:xfrm>
            <a:off x="200976" y="4678198"/>
            <a:ext cx="111612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The </a:t>
            </a:r>
            <a:r>
              <a:rPr lang="de-CH" dirty="0">
                <a:latin typeface="Georgia" panose="02040502050405020303" pitchFamily="18" charset="0"/>
              </a:rPr>
              <a:t>DPA </a:t>
            </a:r>
            <a:r>
              <a:rPr lang="de-CH" dirty="0" err="1">
                <a:latin typeface="Georgia" panose="02040502050405020303" pitchFamily="18" charset="0"/>
              </a:rPr>
              <a:t>value</a:t>
            </a:r>
            <a:r>
              <a:rPr lang="de-CH" dirty="0">
                <a:latin typeface="Georgia" panose="02040502050405020303" pitchFamily="18" charset="0"/>
              </a:rPr>
              <a:t> </a:t>
            </a:r>
            <a:r>
              <a:rPr lang="en-US" dirty="0">
                <a:latin typeface="Georgia" panose="02040502050405020303" pitchFamily="18" charset="0"/>
              </a:rPr>
              <a:t>decreases along the 𝑍-axis.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The differences among the different curves are getting smaller.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The max DPA is obtained for tantalum in Rod 1 and for zircaloy in Rod 6, Rod10 and Rod 14.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16FFCA-AE64-FBA0-4FE8-05BE5A061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0416" y="4365104"/>
            <a:ext cx="1509647" cy="2385243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80D97C10-985E-DE64-F9EE-33838BE42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1" y="-9734"/>
            <a:ext cx="7344817" cy="414398"/>
          </a:xfrm>
        </p:spPr>
        <p:txBody>
          <a:bodyPr/>
          <a:lstStyle/>
          <a:p>
            <a:r>
              <a:rPr lang="de-CH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7335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31-43C1-B9E5-9F1B-B2227CD80D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A5B43AA-252A-01C9-AA37-962408399BDD}"/>
              </a:ext>
            </a:extLst>
          </p:cNvPr>
          <p:cNvSpPr txBox="1">
            <a:spLocks/>
          </p:cNvSpPr>
          <p:nvPr/>
        </p:nvSpPr>
        <p:spPr>
          <a:xfrm>
            <a:off x="240195" y="809290"/>
            <a:ext cx="10531322" cy="4263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Radiation</a:t>
            </a:r>
            <a:r>
              <a:rPr lang="en-US" sz="2400" spc="5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damage</a:t>
            </a:r>
            <a:r>
              <a:rPr lang="en-US" sz="2400" spc="5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in</a:t>
            </a:r>
            <a:r>
              <a:rPr lang="en-US" sz="2400" spc="5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specimen</a:t>
            </a:r>
            <a:r>
              <a:rPr lang="en-US" sz="2400" spc="5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rods </a:t>
            </a:r>
            <a:endParaRPr lang="de-CH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CH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C487E6-2324-CA67-C31B-FD018100168E}"/>
              </a:ext>
            </a:extLst>
          </p:cNvPr>
          <p:cNvSpPr txBox="1"/>
          <p:nvPr/>
        </p:nvSpPr>
        <p:spPr>
          <a:xfrm>
            <a:off x="248232" y="1230032"/>
            <a:ext cx="6148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Helium </a:t>
            </a:r>
            <a:r>
              <a:rPr lang="de-CH" dirty="0" err="1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concentration</a:t>
            </a:r>
            <a:r>
              <a:rPr lang="de-CH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distribution: </a:t>
            </a:r>
            <a:endParaRPr lang="de-CH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3B699B-152C-81B6-8957-B69757135E4F}"/>
              </a:ext>
            </a:extLst>
          </p:cNvPr>
          <p:cNvSpPr txBox="1"/>
          <p:nvPr/>
        </p:nvSpPr>
        <p:spPr>
          <a:xfrm>
            <a:off x="263351" y="4682150"/>
            <a:ext cx="111612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He </a:t>
            </a:r>
            <a:r>
              <a:rPr lang="de-CH" dirty="0" err="1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production</a:t>
            </a:r>
            <a:r>
              <a:rPr lang="de-CH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Georgia" panose="02040502050405020303" pitchFamily="18" charset="0"/>
              </a:rPr>
              <a:t>decreases along the 𝑍-axis.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rod1, max He concentration 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2560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appm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obtained for Ta</a:t>
            </a:r>
            <a:r>
              <a:rPr lang="de-DE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ntalum</a:t>
            </a:r>
            <a:r>
              <a:rPr lang="de-DE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Rod 6, Rod10 and Rod 14, max He concentration is obtained for </a:t>
            </a:r>
            <a:r>
              <a:rPr lang="de-CH" sz="1800" dirty="0"/>
              <a:t>Silicon Carbide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83C81-AB1A-13E6-DF4D-B101A43EF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56" y="1800503"/>
            <a:ext cx="2920832" cy="23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04D944-AB53-6E67-D445-50B1E929B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45" y="1800223"/>
            <a:ext cx="2945943" cy="234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9272D5-40E8-A0B4-36BB-01743D4B07B2}"/>
              </a:ext>
            </a:extLst>
          </p:cNvPr>
          <p:cNvSpPr txBox="1"/>
          <p:nvPr/>
        </p:nvSpPr>
        <p:spPr>
          <a:xfrm>
            <a:off x="2351584" y="2160263"/>
            <a:ext cx="106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Rod 1</a:t>
            </a:r>
            <a:endParaRPr lang="de-CH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5B9026-EA2D-499E-0EA2-C94584C3C594}"/>
              </a:ext>
            </a:extLst>
          </p:cNvPr>
          <p:cNvSpPr txBox="1"/>
          <p:nvPr/>
        </p:nvSpPr>
        <p:spPr>
          <a:xfrm>
            <a:off x="4593049" y="2160263"/>
            <a:ext cx="106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Rod 6</a:t>
            </a:r>
            <a:endParaRPr lang="de-CH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60F878-879E-E6A5-1899-CAD5F378F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6706" y="1808210"/>
            <a:ext cx="2915958" cy="23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AA41EC-500E-3B00-9067-36758006F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88" y="1809080"/>
            <a:ext cx="2931246" cy="234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DCFA3D-84AC-6108-12CD-4D09CC0AC126}"/>
              </a:ext>
            </a:extLst>
          </p:cNvPr>
          <p:cNvSpPr txBox="1"/>
          <p:nvPr/>
        </p:nvSpPr>
        <p:spPr>
          <a:xfrm>
            <a:off x="7824192" y="2168250"/>
            <a:ext cx="106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Rod 10</a:t>
            </a:r>
            <a:endParaRPr lang="de-CH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9854AA-5982-EC1D-B92A-CF1F3CB26F3F}"/>
              </a:ext>
            </a:extLst>
          </p:cNvPr>
          <p:cNvSpPr txBox="1"/>
          <p:nvPr/>
        </p:nvSpPr>
        <p:spPr>
          <a:xfrm>
            <a:off x="10646628" y="2168250"/>
            <a:ext cx="106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Rod 14</a:t>
            </a:r>
            <a:endParaRPr lang="de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FAC1AF-73F2-B994-66FE-7BEDB91B61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0498" y="4369194"/>
            <a:ext cx="1509647" cy="2385243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E04CE9C3-56E2-CAB6-A555-F01D422F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1" y="-9734"/>
            <a:ext cx="7344817" cy="414398"/>
          </a:xfrm>
        </p:spPr>
        <p:txBody>
          <a:bodyPr/>
          <a:lstStyle/>
          <a:p>
            <a:r>
              <a:rPr lang="de-CH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30731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31-43C1-B9E5-9F1B-B2227CD80D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A5B43AA-252A-01C9-AA37-962408399BDD}"/>
              </a:ext>
            </a:extLst>
          </p:cNvPr>
          <p:cNvSpPr txBox="1">
            <a:spLocks/>
          </p:cNvSpPr>
          <p:nvPr/>
        </p:nvSpPr>
        <p:spPr>
          <a:xfrm>
            <a:off x="240195" y="809290"/>
            <a:ext cx="10531322" cy="4263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Radiation</a:t>
            </a:r>
            <a:r>
              <a:rPr lang="en-US" sz="2400" spc="5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damage</a:t>
            </a:r>
            <a:r>
              <a:rPr lang="en-US" sz="2400" spc="5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in</a:t>
            </a:r>
            <a:r>
              <a:rPr lang="en-US" sz="2400" spc="5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specimen</a:t>
            </a:r>
            <a:r>
              <a:rPr lang="en-US" sz="2400" spc="5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rods </a:t>
            </a:r>
            <a:endParaRPr lang="de-CH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CH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C487E6-2324-CA67-C31B-FD018100168E}"/>
              </a:ext>
            </a:extLst>
          </p:cNvPr>
          <p:cNvSpPr txBox="1"/>
          <p:nvPr/>
        </p:nvSpPr>
        <p:spPr>
          <a:xfrm>
            <a:off x="248232" y="1340768"/>
            <a:ext cx="6148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Hydrogen </a:t>
            </a:r>
            <a:r>
              <a:rPr lang="de-CH" dirty="0" err="1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concentration</a:t>
            </a:r>
            <a:r>
              <a:rPr lang="de-CH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distribution: </a:t>
            </a:r>
            <a:endParaRPr lang="de-CH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3B699B-152C-81B6-8957-B69757135E4F}"/>
              </a:ext>
            </a:extLst>
          </p:cNvPr>
          <p:cNvSpPr txBox="1"/>
          <p:nvPr/>
        </p:nvSpPr>
        <p:spPr>
          <a:xfrm>
            <a:off x="263351" y="4682150"/>
            <a:ext cx="11161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max H concentration is obtained in tungsten of Rod 1, Rod 6, Rod10.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max H concentration is obtained in T</a:t>
            </a:r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Rod 14.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444D0D-352E-0460-998E-A3935ACA8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823" y="1847808"/>
            <a:ext cx="2963815" cy="23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4E1E23-9A51-A2AB-DDDE-58F2087E5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968" y="1847808"/>
            <a:ext cx="2999430" cy="23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B9B325-F191-1E07-4EAC-304056CAD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0159" y="1847808"/>
            <a:ext cx="2972357" cy="23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C9C6AD-55CF-2F90-0835-073E117D18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46" y="1826315"/>
            <a:ext cx="2976413" cy="23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291E96-71A6-B470-D4F7-FEA24C5697E0}"/>
              </a:ext>
            </a:extLst>
          </p:cNvPr>
          <p:cNvSpPr txBox="1"/>
          <p:nvPr/>
        </p:nvSpPr>
        <p:spPr>
          <a:xfrm>
            <a:off x="2311854" y="2114347"/>
            <a:ext cx="106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Rod 1</a:t>
            </a:r>
            <a:endParaRPr lang="de-C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D9E61-59A5-2DA5-4809-C6B8DF308F18}"/>
              </a:ext>
            </a:extLst>
          </p:cNvPr>
          <p:cNvSpPr txBox="1"/>
          <p:nvPr/>
        </p:nvSpPr>
        <p:spPr>
          <a:xfrm>
            <a:off x="4984375" y="2135840"/>
            <a:ext cx="106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Rod 6</a:t>
            </a:r>
            <a:endParaRPr lang="de-CH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C7E459-D290-E8EF-68FB-D0DA1C1DB116}"/>
              </a:ext>
            </a:extLst>
          </p:cNvPr>
          <p:cNvSpPr txBox="1"/>
          <p:nvPr/>
        </p:nvSpPr>
        <p:spPr>
          <a:xfrm>
            <a:off x="7896200" y="2123564"/>
            <a:ext cx="106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Rod 10</a:t>
            </a:r>
            <a:endParaRPr lang="de-CH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CD3AD1-D5DF-7FE7-CB75-2411F350DE65}"/>
              </a:ext>
            </a:extLst>
          </p:cNvPr>
          <p:cNvSpPr txBox="1"/>
          <p:nvPr/>
        </p:nvSpPr>
        <p:spPr>
          <a:xfrm>
            <a:off x="10935766" y="2123564"/>
            <a:ext cx="106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Rod 14</a:t>
            </a:r>
            <a:endParaRPr lang="de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4BC2C-FEE7-5853-88A2-11DD041541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0498" y="4369194"/>
            <a:ext cx="1509647" cy="2385243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2040F9B5-A025-7725-F509-C621C28CF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1" y="-9734"/>
            <a:ext cx="7344817" cy="414398"/>
          </a:xfrm>
        </p:spPr>
        <p:txBody>
          <a:bodyPr/>
          <a:lstStyle/>
          <a:p>
            <a:r>
              <a:rPr lang="de-CH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56966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96B978-8F20-200B-4EDF-EC90F5DD1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1" y="44624"/>
            <a:ext cx="10703815" cy="414398"/>
          </a:xfrm>
        </p:spPr>
        <p:txBody>
          <a:bodyPr/>
          <a:lstStyle/>
          <a:p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en-GB" sz="4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8A568-C96C-1A1B-57B0-4704605211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</a:t>
            </a:fld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8FDE2FF-C21B-F22A-6FBF-15C2F10B8EB9}"/>
              </a:ext>
            </a:extLst>
          </p:cNvPr>
          <p:cNvSpPr txBox="1">
            <a:spLocks/>
          </p:cNvSpPr>
          <p:nvPr/>
        </p:nvSpPr>
        <p:spPr>
          <a:xfrm>
            <a:off x="551384" y="1562536"/>
            <a:ext cx="10531322" cy="46027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 typeface="+mj-lt"/>
              <a:buAutoNum type="arabicPeriod"/>
            </a:pP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742950" indent="-742950">
              <a:buFont typeface="+mj-lt"/>
              <a:buAutoNum type="arabicPeriod"/>
            </a:pPr>
            <a:r>
              <a:rPr lang="de-CH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STIP-VII Description</a:t>
            </a:r>
          </a:p>
          <a:p>
            <a:pPr marL="742950" indent="-742950">
              <a:buFont typeface="+mj-lt"/>
              <a:buAutoNum type="arabicPeriod"/>
            </a:pPr>
            <a:r>
              <a:rPr lang="de-CH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 marL="742950" indent="-742950">
              <a:buFont typeface="+mj-lt"/>
              <a:buAutoNum type="arabicPeriod"/>
            </a:pPr>
            <a:r>
              <a:rPr lang="de-CH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de-CH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80404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7E40F1F-99A0-B0AF-A8E8-C19694164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020" y="1830815"/>
            <a:ext cx="2883636" cy="2340000"/>
          </a:xfrm>
          <a:prstGeom prst="rect">
            <a:avLst/>
          </a:prstGeom>
        </p:spPr>
      </p:pic>
      <p:pic>
        <p:nvPicPr>
          <p:cNvPr id="11" name="Picture 10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CE75C00-8AA8-0927-99B2-B470F6F94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08" y="1830815"/>
            <a:ext cx="2895254" cy="2340000"/>
          </a:xfrm>
          <a:prstGeom prst="rect">
            <a:avLst/>
          </a:prstGeom>
        </p:spPr>
      </p:pic>
      <p:pic>
        <p:nvPicPr>
          <p:cNvPr id="9" name="Picture 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8C62752-D262-307F-CC2C-BFE9139AD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780" y="1830815"/>
            <a:ext cx="2888228" cy="2340000"/>
          </a:xfrm>
          <a:prstGeom prst="rect">
            <a:avLst/>
          </a:prstGeom>
        </p:spPr>
      </p:pic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A0C614B-023C-8DC1-7F59-2A3A6886D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093" y="1822656"/>
            <a:ext cx="2888644" cy="2340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31-43C1-B9E5-9F1B-B2227CD80D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20</a:t>
            </a:fld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A5B43AA-252A-01C9-AA37-962408399BDD}"/>
              </a:ext>
            </a:extLst>
          </p:cNvPr>
          <p:cNvSpPr txBox="1">
            <a:spLocks/>
          </p:cNvSpPr>
          <p:nvPr/>
        </p:nvSpPr>
        <p:spPr>
          <a:xfrm>
            <a:off x="240195" y="809290"/>
            <a:ext cx="10531322" cy="4263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Radiation</a:t>
            </a:r>
            <a:r>
              <a:rPr lang="en-US" sz="2400" spc="5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damage</a:t>
            </a:r>
            <a:r>
              <a:rPr lang="en-US" sz="2400" spc="5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in</a:t>
            </a:r>
            <a:r>
              <a:rPr lang="en-US" sz="2400" spc="5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specimen</a:t>
            </a:r>
            <a:r>
              <a:rPr lang="en-US" sz="2400" spc="5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rods 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CH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C487E6-2324-CA67-C31B-FD018100168E}"/>
              </a:ext>
            </a:extLst>
          </p:cNvPr>
          <p:cNvSpPr txBox="1"/>
          <p:nvPr/>
        </p:nvSpPr>
        <p:spPr>
          <a:xfrm>
            <a:off x="540396" y="1331476"/>
            <a:ext cx="6148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He-to-dpa ratio: 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3B699B-152C-81B6-8957-B69757135E4F}"/>
              </a:ext>
            </a:extLst>
          </p:cNvPr>
          <p:cNvSpPr txBox="1"/>
          <p:nvPr/>
        </p:nvSpPr>
        <p:spPr>
          <a:xfrm>
            <a:off x="540396" y="4538643"/>
            <a:ext cx="75839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max </a:t>
            </a: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He-to-dpa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ratio 163 is obtained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four rods.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ratio curves are similar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Rod6, Rod10 and Rod14.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9272D5-40E8-A0B4-36BB-01743D4B07B2}"/>
              </a:ext>
            </a:extLst>
          </p:cNvPr>
          <p:cNvSpPr txBox="1"/>
          <p:nvPr/>
        </p:nvSpPr>
        <p:spPr>
          <a:xfrm>
            <a:off x="2571740" y="2160263"/>
            <a:ext cx="106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Rod 1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5B9026-EA2D-499E-0EA2-C94584C3C594}"/>
              </a:ext>
            </a:extLst>
          </p:cNvPr>
          <p:cNvSpPr txBox="1"/>
          <p:nvPr/>
        </p:nvSpPr>
        <p:spPr>
          <a:xfrm>
            <a:off x="4885213" y="2160263"/>
            <a:ext cx="106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Rod 6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DCFA3D-84AC-6108-12CD-4D09CC0AC126}"/>
              </a:ext>
            </a:extLst>
          </p:cNvPr>
          <p:cNvSpPr txBox="1"/>
          <p:nvPr/>
        </p:nvSpPr>
        <p:spPr>
          <a:xfrm>
            <a:off x="8116356" y="2168250"/>
            <a:ext cx="106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Rod 10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9854AA-5982-EC1D-B92A-CF1F3CB26F3F}"/>
              </a:ext>
            </a:extLst>
          </p:cNvPr>
          <p:cNvSpPr txBox="1"/>
          <p:nvPr/>
        </p:nvSpPr>
        <p:spPr>
          <a:xfrm>
            <a:off x="10938792" y="2168250"/>
            <a:ext cx="106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Rod 14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FAC1AF-73F2-B994-66FE-7BEDB91B61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0498" y="4369194"/>
            <a:ext cx="1509647" cy="2385243"/>
          </a:xfrm>
          <a:prstGeom prst="rect">
            <a:avLst/>
          </a:pr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706A02DC-D889-A725-92A9-F99DAD6B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1" y="-9734"/>
            <a:ext cx="7344817" cy="414398"/>
          </a:xfrm>
        </p:spPr>
        <p:txBody>
          <a:bodyPr/>
          <a:lstStyle/>
          <a:p>
            <a:r>
              <a:rPr lang="de-CH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20723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90D2D8F-0229-BA0F-6770-51B013C5A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941" y="1759764"/>
            <a:ext cx="2863683" cy="2340000"/>
          </a:xfrm>
          <a:prstGeom prst="rect">
            <a:avLst/>
          </a:prstGeom>
        </p:spPr>
      </p:pic>
      <p:pic>
        <p:nvPicPr>
          <p:cNvPr id="14" name="Picture 1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FC5966F-550A-2E03-E811-7C8133A79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42" y="1787099"/>
            <a:ext cx="2857699" cy="2340000"/>
          </a:xfrm>
          <a:prstGeom prst="rect">
            <a:avLst/>
          </a:prstGeom>
        </p:spPr>
      </p:pic>
      <p:pic>
        <p:nvPicPr>
          <p:cNvPr id="9" name="Picture 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F67233F-695F-9B54-001A-5E758F2B3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428" y="1770295"/>
            <a:ext cx="2868814" cy="2340000"/>
          </a:xfrm>
          <a:prstGeom prst="rect">
            <a:avLst/>
          </a:prstGeom>
        </p:spPr>
      </p:pic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00712F1-7A04-F979-3DF9-4BD0E70F2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50" y="1787099"/>
            <a:ext cx="2873000" cy="2340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31-43C1-B9E5-9F1B-B2227CD80D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21</a:t>
            </a:fld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A5B43AA-252A-01C9-AA37-962408399BDD}"/>
              </a:ext>
            </a:extLst>
          </p:cNvPr>
          <p:cNvSpPr txBox="1">
            <a:spLocks/>
          </p:cNvSpPr>
          <p:nvPr/>
        </p:nvSpPr>
        <p:spPr>
          <a:xfrm>
            <a:off x="240195" y="809290"/>
            <a:ext cx="10531322" cy="4263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Radiation</a:t>
            </a:r>
            <a:r>
              <a:rPr lang="en-US" sz="2400" spc="5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damage</a:t>
            </a:r>
            <a:r>
              <a:rPr lang="en-US" sz="2400" spc="5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in</a:t>
            </a:r>
            <a:r>
              <a:rPr lang="en-US" sz="2400" spc="5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specimen</a:t>
            </a:r>
            <a:r>
              <a:rPr lang="en-US" sz="2400" spc="5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rods 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CH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3B699B-152C-81B6-8957-B69757135E4F}"/>
              </a:ext>
            </a:extLst>
          </p:cNvPr>
          <p:cNvSpPr txBox="1"/>
          <p:nvPr/>
        </p:nvSpPr>
        <p:spPr>
          <a:xfrm>
            <a:off x="155047" y="4388911"/>
            <a:ext cx="9758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max H-to-dpa ratios </a:t>
            </a:r>
            <a:r>
              <a:rPr lang="de-DE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obtained in T91 for the four rods.</a:t>
            </a:r>
            <a:endParaRPr lang="en-US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Rod 1, T91 H-to-dpa ratio varies in the range of 258–375.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9272D5-40E8-A0B4-36BB-01743D4B07B2}"/>
              </a:ext>
            </a:extLst>
          </p:cNvPr>
          <p:cNvSpPr txBox="1"/>
          <p:nvPr/>
        </p:nvSpPr>
        <p:spPr>
          <a:xfrm>
            <a:off x="2439231" y="1839911"/>
            <a:ext cx="106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Rod 1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5B9026-EA2D-499E-0EA2-C94584C3C594}"/>
              </a:ext>
            </a:extLst>
          </p:cNvPr>
          <p:cNvSpPr txBox="1"/>
          <p:nvPr/>
        </p:nvSpPr>
        <p:spPr>
          <a:xfrm>
            <a:off x="4896720" y="1839911"/>
            <a:ext cx="106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Rod 6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DCFA3D-84AC-6108-12CD-4D09CC0AC126}"/>
              </a:ext>
            </a:extLst>
          </p:cNvPr>
          <p:cNvSpPr txBox="1"/>
          <p:nvPr/>
        </p:nvSpPr>
        <p:spPr>
          <a:xfrm>
            <a:off x="7767823" y="1847898"/>
            <a:ext cx="106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Rod 10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9854AA-5982-EC1D-B92A-CF1F3CB26F3F}"/>
              </a:ext>
            </a:extLst>
          </p:cNvPr>
          <p:cNvSpPr txBox="1"/>
          <p:nvPr/>
        </p:nvSpPr>
        <p:spPr>
          <a:xfrm>
            <a:off x="10576135" y="1847898"/>
            <a:ext cx="106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Rod 14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FAC1AF-73F2-B994-66FE-7BEDB91B61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0498" y="4369194"/>
            <a:ext cx="1509647" cy="2385243"/>
          </a:xfrm>
          <a:prstGeom prst="rect">
            <a:avLst/>
          </a:prstGeom>
        </p:spPr>
      </p:pic>
      <p:sp>
        <p:nvSpPr>
          <p:cNvPr id="26" name="Title 2">
            <a:extLst>
              <a:ext uri="{FF2B5EF4-FFF2-40B4-BE49-F238E27FC236}">
                <a16:creationId xmlns:a16="http://schemas.microsoft.com/office/drawing/2014/main" id="{A368F348-2DC8-05F3-A18F-213E302E9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1" y="-9734"/>
            <a:ext cx="7344817" cy="414398"/>
          </a:xfrm>
        </p:spPr>
        <p:txBody>
          <a:bodyPr/>
          <a:lstStyle/>
          <a:p>
            <a:r>
              <a:rPr lang="de-CH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BF0079-81F4-7A39-31BE-ED9C572DAB9D}"/>
              </a:ext>
            </a:extLst>
          </p:cNvPr>
          <p:cNvSpPr txBox="1"/>
          <p:nvPr/>
        </p:nvSpPr>
        <p:spPr>
          <a:xfrm>
            <a:off x="540396" y="1331476"/>
            <a:ext cx="6148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H-to-dpa ratio: 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35911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B1B1D-1A6C-EE9C-24B4-29E59327A0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22</a:t>
            </a:fld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4534DD1-D7F1-A9BC-ED2D-9330303F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5769"/>
            <a:ext cx="9321554" cy="414398"/>
          </a:xfrm>
        </p:spPr>
        <p:txBody>
          <a:bodyPr/>
          <a:lstStyle/>
          <a:p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GB" sz="4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2ED361-B36B-5D95-B005-A4017904F229}"/>
              </a:ext>
            </a:extLst>
          </p:cNvPr>
          <p:cNvSpPr txBox="1"/>
          <p:nvPr/>
        </p:nvSpPr>
        <p:spPr>
          <a:xfrm>
            <a:off x="191344" y="836712"/>
            <a:ext cx="11578522" cy="5186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STIP-VII </a:t>
            </a:r>
            <a:r>
              <a:rPr lang="en-US" sz="2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Radiation damage assessment:</a:t>
            </a:r>
            <a:endParaRPr lang="en-US" sz="2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de-CH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roton and neutron calculation:</a:t>
            </a:r>
            <a:endParaRPr lang="de-CH" sz="1800" b="1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max 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proton and neutron fluxes obtained are 2.3×10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14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p/(cm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⋅s) and 5.6×10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14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n/(cm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⋅s)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The max energy deposition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in 16 specimen rod cladding tubes 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is about 400 W/cm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endParaRPr lang="en-US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b="1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Irradiation parameters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calculation</a:t>
            </a:r>
            <a:r>
              <a:rPr lang="en-US" b="1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Qualitative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The irradiation parameters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decreases along the 𝑍-axis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differences among the curves are getting smaller along the 𝑍-axis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Lower He and H-to-dpa ratios can be obtained in the top part of the target 10</a:t>
            </a:r>
          </a:p>
          <a:p>
            <a:pPr>
              <a:spcAft>
                <a:spcPts val="600"/>
              </a:spcAft>
              <a:defRPr/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Quantitative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max displacement damage was calculated for Tantalum with 49 DPA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max  helium concentration was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calculated for Tantalum with 2560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appm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max hydrogen concentration was calculated for Tungsten with 13050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appm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02470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14B94C27-9922-8C59-1EEF-9E00229B5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1042642"/>
            <a:ext cx="11089232" cy="54504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31-43C1-B9E5-9F1B-B2227CD80D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202307-3BFD-EEEA-B83E-B6D0697D3A37}"/>
              </a:ext>
            </a:extLst>
          </p:cNvPr>
          <p:cNvSpPr txBox="1"/>
          <p:nvPr/>
        </p:nvSpPr>
        <p:spPr>
          <a:xfrm>
            <a:off x="1991544" y="1044804"/>
            <a:ext cx="8928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4800" b="1" i="1" dirty="0" err="1"/>
              <a:t>Thank</a:t>
            </a:r>
            <a:r>
              <a:rPr lang="de-CH" sz="4800" b="1" i="1" dirty="0"/>
              <a:t> </a:t>
            </a:r>
            <a:r>
              <a:rPr lang="de-DE" altLang="zh-CN" sz="4800" b="1" i="1" dirty="0" err="1"/>
              <a:t>you</a:t>
            </a:r>
            <a:r>
              <a:rPr lang="de-DE" altLang="zh-CN" sz="4800" b="1" i="1" dirty="0"/>
              <a:t> </a:t>
            </a:r>
            <a:r>
              <a:rPr lang="de-DE" altLang="zh-CN" sz="4800" b="1" i="1" dirty="0" err="1"/>
              <a:t>for</a:t>
            </a:r>
            <a:r>
              <a:rPr lang="de-DE" altLang="zh-CN" sz="4800" b="1" i="1" dirty="0"/>
              <a:t> </a:t>
            </a:r>
            <a:r>
              <a:rPr lang="de-DE" altLang="zh-CN" sz="4800" b="1" i="1" dirty="0" err="1"/>
              <a:t>your</a:t>
            </a:r>
            <a:r>
              <a:rPr lang="de-DE" altLang="zh-CN" sz="4800" b="1" i="1" dirty="0"/>
              <a:t> </a:t>
            </a:r>
            <a:r>
              <a:rPr lang="de-DE" altLang="zh-CN" sz="4800" b="1" i="1" dirty="0" err="1"/>
              <a:t>attentions</a:t>
            </a:r>
            <a:r>
              <a:rPr lang="de-DE" altLang="zh-CN" sz="4800" b="1" i="1" dirty="0"/>
              <a:t> !</a:t>
            </a:r>
            <a:endParaRPr lang="de-CH" sz="4800" b="1" i="1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048D45F6-BC9E-8E5D-6CFA-6ED47BBC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57711"/>
            <a:ext cx="9321554" cy="414398"/>
          </a:xfrm>
        </p:spPr>
        <p:txBody>
          <a:bodyPr/>
          <a:lstStyle/>
          <a:p>
            <a:r>
              <a:rPr lang="en-GB" sz="3600" dirty="0"/>
              <a:t>Acknowledgements</a:t>
            </a:r>
            <a:endParaRPr lang="en-GB" sz="3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56965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96B978-8F20-200B-4EDF-EC90F5DD1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2274"/>
            <a:ext cx="10662366" cy="414398"/>
          </a:xfrm>
        </p:spPr>
        <p:txBody>
          <a:bodyPr/>
          <a:lstStyle/>
          <a:p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GB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8A568-C96C-1A1B-57B0-4704605211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</a:t>
            </a:fld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8FDE2FF-C21B-F22A-6FBF-15C2F10B8EB9}"/>
              </a:ext>
            </a:extLst>
          </p:cNvPr>
          <p:cNvSpPr txBox="1">
            <a:spLocks/>
          </p:cNvSpPr>
          <p:nvPr/>
        </p:nvSpPr>
        <p:spPr>
          <a:xfrm>
            <a:off x="335360" y="842456"/>
            <a:ext cx="10531322" cy="2822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SINQ Target Irradiation Program</a:t>
            </a:r>
            <a:r>
              <a:rPr lang="en-US" sz="2000" spc="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000" spc="-1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(STIP)</a:t>
            </a:r>
            <a:endParaRPr lang="de-CH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6872558-B013-6C97-339C-E414CC5603A3}"/>
              </a:ext>
            </a:extLst>
          </p:cNvPr>
          <p:cNvSpPr txBox="1">
            <a:spLocks/>
          </p:cNvSpPr>
          <p:nvPr/>
        </p:nvSpPr>
        <p:spPr>
          <a:xfrm>
            <a:off x="342478" y="1196752"/>
            <a:ext cx="11507043" cy="5400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000" b="0" dirty="0" err="1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Objectives</a:t>
            </a:r>
            <a:r>
              <a:rPr lang="de-DE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Studying radiation damage produced in </a:t>
            </a:r>
            <a:r>
              <a:rPr lang="de-CH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materials</a:t>
            </a:r>
          </a:p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icrostructure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mechanical properties</a:t>
            </a:r>
          </a:p>
          <a:p>
            <a:endParaRPr lang="en-US" sz="2000" b="0" dirty="0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r>
              <a:rPr lang="de-CH" sz="2000" b="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Participants</a:t>
            </a:r>
            <a:r>
              <a:rPr lang="de-CH" sz="2000" b="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CAS, CEA, FZJ, JAEA, LANL, …… </a:t>
            </a:r>
          </a:p>
          <a:p>
            <a:endParaRPr lang="de-CH" sz="2000" b="0" dirty="0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r>
              <a:rPr lang="de-CH" sz="2000" b="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</a:t>
            </a:r>
            <a:r>
              <a:rPr lang="de-DE" altLang="zh-CN" sz="2000" b="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xperiments</a:t>
            </a:r>
            <a:r>
              <a:rPr lang="de-DE" altLang="zh-CN" sz="2000" b="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1996 , STIP was initiated </a:t>
            </a:r>
            <a:r>
              <a:rPr lang="de-CH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de-CH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</a:t>
            </a: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and 2014, 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STIP-VII was performed;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and 2020, 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STIP-VIII was performed;</a:t>
            </a: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parameters</a:t>
            </a:r>
            <a:r>
              <a:rPr lang="zh-CN" altLang="de-DE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de-CH" altLang="zh-CN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Irradiating numbers of specimens: &gt;8000</a:t>
            </a:r>
            <a:r>
              <a:rPr lang="zh-CN" altLang="de-DE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de-CH" altLang="zh-CN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de-DE" altLang="zh-CN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ange</a:t>
            </a:r>
            <a:r>
              <a:rPr lang="de-DE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zh-CN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doses</a:t>
            </a: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5–30 dpa</a:t>
            </a:r>
            <a:r>
              <a:rPr lang="zh-CN" altLang="de-DE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de-CH" altLang="zh-CN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</a:t>
            </a:r>
            <a:r>
              <a:rPr lang="de-CH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temperatures</a:t>
            </a: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80–600 </a:t>
            </a:r>
            <a:r>
              <a:rPr lang="de-DE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CH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A9D0A5-6F29-785A-194E-862B2EE86A03}"/>
              </a:ext>
            </a:extLst>
          </p:cNvPr>
          <p:cNvSpPr txBox="1"/>
          <p:nvPr/>
        </p:nvSpPr>
        <p:spPr>
          <a:xfrm>
            <a:off x="6600056" y="6402814"/>
            <a:ext cx="4752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1600" u="sng" dirty="0"/>
              <a:t>Yong Dai, et al., </a:t>
            </a:r>
            <a:r>
              <a:rPr lang="en-US" sz="1600" b="0" i="0" u="sng" strike="noStrike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 tooltip="Go to Nuclear Materials and Energy on ScienceDirect"/>
              </a:rPr>
              <a:t>NME</a:t>
            </a:r>
            <a:r>
              <a:rPr lang="en-US" sz="1600" u="sng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0" i="0" u="sng" strike="noStrike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 tooltip="Go to table of contents for this volume/issue"/>
              </a:rPr>
              <a:t>Volume 39</a:t>
            </a:r>
            <a:r>
              <a:rPr lang="en-US" sz="1600" b="0" i="0" u="sng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June 2024, 101638</a:t>
            </a:r>
            <a:r>
              <a:rPr lang="de-CH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673DE-4D53-99AF-524A-F25111CA8B92}"/>
              </a:ext>
            </a:extLst>
          </p:cNvPr>
          <p:cNvSpPr txBox="1"/>
          <p:nvPr/>
        </p:nvSpPr>
        <p:spPr>
          <a:xfrm>
            <a:off x="7176120" y="5795972"/>
            <a:ext cx="360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Different types of STIP specimens</a:t>
            </a:r>
            <a:endParaRPr lang="de-CH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7ED698-87BF-05FA-0097-84A8DC4DEA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147"/>
          <a:stretch/>
        </p:blipFill>
        <p:spPr>
          <a:xfrm>
            <a:off x="6600056" y="2233469"/>
            <a:ext cx="1004269" cy="9593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A9AFB9-5741-E2AC-D67B-3EFEB5EE3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2222" y="1882841"/>
            <a:ext cx="2153684" cy="14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39B120-2A1A-126B-C5AF-7F75832CE3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2144" y="3613999"/>
            <a:ext cx="2491327" cy="7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BF8383-C57F-08A9-1948-4B136B0906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0807" y="4641764"/>
            <a:ext cx="3375849" cy="108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2BC017-2CCC-D983-2A9A-2EBB65F7D69B}"/>
              </a:ext>
            </a:extLst>
          </p:cNvPr>
          <p:cNvSpPr txBox="1"/>
          <p:nvPr/>
        </p:nvSpPr>
        <p:spPr>
          <a:xfrm>
            <a:off x="10437175" y="5282712"/>
            <a:ext cx="786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Georgia" panose="02040502050405020303" pitchFamily="18" charset="0"/>
              </a:rPr>
              <a:t>LT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16CD20-EA7D-D9F2-FD09-7A8B8723E931}"/>
              </a:ext>
            </a:extLst>
          </p:cNvPr>
          <p:cNvSpPr txBox="1"/>
          <p:nvPr/>
        </p:nvSpPr>
        <p:spPr>
          <a:xfrm>
            <a:off x="10412637" y="2823522"/>
            <a:ext cx="792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Georgia" panose="02040502050405020303" pitchFamily="18" charset="0"/>
              </a:rPr>
              <a:t>LSP </a:t>
            </a:r>
            <a:endParaRPr lang="de-CH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6A2005-99D0-7FB6-8CEA-6E817DF5EFCA}"/>
              </a:ext>
            </a:extLst>
          </p:cNvPr>
          <p:cNvSpPr txBox="1"/>
          <p:nvPr/>
        </p:nvSpPr>
        <p:spPr>
          <a:xfrm>
            <a:off x="10412637" y="3764203"/>
            <a:ext cx="661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Georgia" panose="02040502050405020303" pitchFamily="18" charset="0"/>
              </a:rPr>
              <a:t>ST </a:t>
            </a:r>
            <a:endParaRPr lang="de-CH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5AF062-7166-6615-38E5-851D1685603C}"/>
              </a:ext>
            </a:extLst>
          </p:cNvPr>
          <p:cNvSpPr txBox="1"/>
          <p:nvPr/>
        </p:nvSpPr>
        <p:spPr>
          <a:xfrm>
            <a:off x="7670729" y="2798356"/>
            <a:ext cx="13627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 or SP</a:t>
            </a:r>
          </a:p>
        </p:txBody>
      </p:sp>
    </p:spTree>
    <p:extLst>
      <p:ext uri="{BB962C8B-B14F-4D97-AF65-F5344CB8AC3E}">
        <p14:creationId xmlns:p14="http://schemas.microsoft.com/office/powerpoint/2010/main" val="210958766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8A568-C96C-1A1B-57B0-4704605211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4</a:t>
            </a:fld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8FDE2FF-C21B-F22A-6FBF-15C2F10B8EB9}"/>
              </a:ext>
            </a:extLst>
          </p:cNvPr>
          <p:cNvSpPr txBox="1">
            <a:spLocks/>
          </p:cNvSpPr>
          <p:nvPr/>
        </p:nvSpPr>
        <p:spPr>
          <a:xfrm>
            <a:off x="263352" y="770448"/>
            <a:ext cx="10531322" cy="4263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damage assessment</a:t>
            </a:r>
            <a:endParaRPr lang="de-CH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79F51DF-4295-6FD3-298B-F9EAA5153E77}"/>
              </a:ext>
            </a:extLst>
          </p:cNvPr>
          <p:cNvSpPr txBox="1">
            <a:spLocks/>
          </p:cNvSpPr>
          <p:nvPr/>
        </p:nvSpPr>
        <p:spPr>
          <a:xfrm>
            <a:off x="342478" y="1196752"/>
            <a:ext cx="11507043" cy="5400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r>
              <a:rPr lang="de-DE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 spallation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Fission reactor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Fusion reactor</a:t>
            </a:r>
          </a:p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material properties can be greatly degraded by the radiation </a:t>
            </a:r>
            <a:r>
              <a:rPr lang="de-CH" altLang="zh-CN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damage</a:t>
            </a: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de-CH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Irradiation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Displacement damage, DPA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Helium (He)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 (H) production</a:t>
            </a:r>
          </a:p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precise prediction is important for the safety assessment of these facilities.</a:t>
            </a:r>
          </a:p>
          <a:p>
            <a:endParaRPr lang="de-CH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Neutronic calculation: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MCNPX code, USA, LANL, INCL4/ABLA model, CEM03.03 model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PHITS code , Japan, JAEA, INCL4.6 model, GEM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FLUKA code, Europe</a:t>
            </a: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intra-</a:t>
            </a:r>
            <a:r>
              <a:rPr lang="de-CH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cascade</a:t>
            </a: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CH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</a:t>
            </a: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-equilibrium </a:t>
            </a:r>
            <a:r>
              <a:rPr lang="de-CH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GEANT4 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code, Europe, </a:t>
            </a: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G4INCL++/G4ABLA3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de-DE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and nuclear reaction processes</a:t>
            </a:r>
            <a:endParaRPr lang="de-CH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STIP-VII Radiation damage assessment based on MCNPX simulation.</a:t>
            </a:r>
            <a:endParaRPr lang="de-CH" sz="20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de-CH" sz="18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CH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A61F30-07DB-AD95-28B8-D2D31C295366}"/>
              </a:ext>
            </a:extLst>
          </p:cNvPr>
          <p:cNvSpPr txBox="1"/>
          <p:nvPr/>
        </p:nvSpPr>
        <p:spPr>
          <a:xfrm>
            <a:off x="7680175" y="6429292"/>
            <a:ext cx="42484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1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Lijuan</a:t>
            </a:r>
            <a:r>
              <a:rPr lang="de-CH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Cui, et al., </a:t>
            </a:r>
            <a:r>
              <a:rPr lang="en-US" sz="1600" b="0" i="0" u="sng" strike="noStrike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 tooltip="Go to Nuclear Instruments and Methods in Physics Research Section B: Beam Interactions with Materials and Atoms on ScienceDirect"/>
              </a:rPr>
              <a:t>NIMB</a:t>
            </a:r>
            <a:r>
              <a:rPr lang="en-US" sz="1600" b="0" i="0" u="sng" strike="noStrike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502(2021) </a:t>
            </a:r>
            <a:r>
              <a:rPr lang="en-US" sz="1600" b="0" i="0" u="sng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1-9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2EDB410-CEDA-9115-EE76-5CCD3AAC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2274"/>
            <a:ext cx="10662366" cy="414398"/>
          </a:xfrm>
        </p:spPr>
        <p:txBody>
          <a:bodyPr/>
          <a:lstStyle/>
          <a:p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GB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5852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96B978-8F20-200B-4EDF-EC90F5DD1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1" y="116632"/>
            <a:ext cx="10703815" cy="414398"/>
          </a:xfrm>
        </p:spPr>
        <p:txBody>
          <a:bodyPr/>
          <a:lstStyle/>
          <a:p>
            <a:r>
              <a:rPr lang="de-CH" sz="40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STIP-VII Description</a:t>
            </a:r>
            <a:endParaRPr lang="en-GB" sz="4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8A568-C96C-1A1B-57B0-4704605211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5</a:t>
            </a:fld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77E854D6-5FA1-2113-7737-24EF643B15A6}"/>
              </a:ext>
            </a:extLst>
          </p:cNvPr>
          <p:cNvSpPr txBox="1">
            <a:spLocks/>
          </p:cNvSpPr>
          <p:nvPr/>
        </p:nvSpPr>
        <p:spPr>
          <a:xfrm>
            <a:off x="263351" y="908720"/>
            <a:ext cx="10531322" cy="2822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7th SINQ Target Irradiation Program </a:t>
            </a:r>
            <a:r>
              <a:rPr lang="en-US" sz="2000" spc="-1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STIP-VII)</a:t>
            </a:r>
            <a:endParaRPr lang="de-CH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CBCBD47-AC1E-6B55-36F7-CD532AD0C0D9}"/>
              </a:ext>
            </a:extLst>
          </p:cNvPr>
          <p:cNvSpPr txBox="1">
            <a:spLocks/>
          </p:cNvSpPr>
          <p:nvPr/>
        </p:nvSpPr>
        <p:spPr>
          <a:xfrm>
            <a:off x="342478" y="1196752"/>
            <a:ext cx="11507043" cy="54006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CH" sz="2000" b="0" dirty="0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r>
              <a:rPr lang="de-CH" sz="20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Basic </a:t>
            </a:r>
            <a:r>
              <a:rPr lang="de-CH" sz="20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parameters</a:t>
            </a:r>
            <a:r>
              <a:rPr lang="de-CH" sz="20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of</a:t>
            </a:r>
            <a:r>
              <a:rPr lang="de-CH" sz="20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irradiation</a:t>
            </a:r>
            <a:r>
              <a:rPr lang="de-CH" sz="20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altLang="zh-CN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roton</a:t>
            </a:r>
            <a:r>
              <a:rPr lang="de-DE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zh-CN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de-DE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575 MeV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de-DE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profile</a:t>
            </a:r>
            <a:r>
              <a:rPr lang="de-DE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Oval</a:t>
            </a:r>
            <a:endParaRPr lang="de-CH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</a:t>
            </a:r>
            <a:r>
              <a:rPr lang="de-CH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charge</a:t>
            </a: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11.7 Ah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</a:t>
            </a:r>
            <a:r>
              <a:rPr lang="de-CH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 </a:t>
            </a:r>
            <a:r>
              <a:rPr lang="de-CH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de-CH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1.45 mA</a:t>
            </a: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10: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de-DE" altLang="zh-CN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alloy</a:t>
            </a:r>
            <a:r>
              <a:rPr lang="de-DE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Safety Hull Tube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Coolant D</a:t>
            </a:r>
            <a:r>
              <a:rPr lang="en-US" sz="20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de-CH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rods filled with D</a:t>
            </a:r>
            <a:r>
              <a:rPr lang="en-US" sz="20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in Row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specimen rods for materials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Lead-filled Target rods</a:t>
            </a: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CH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CH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316C2A-6003-78D5-F41B-608D5082F40C}"/>
              </a:ext>
            </a:extLst>
          </p:cNvPr>
          <p:cNvSpPr txBox="1"/>
          <p:nvPr/>
        </p:nvSpPr>
        <p:spPr>
          <a:xfrm>
            <a:off x="7280170" y="6149787"/>
            <a:ext cx="3312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SINQ Target 10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STIP-VII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AC4524-C349-228A-8438-8C4206DE0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529771" y="2863663"/>
            <a:ext cx="4834660" cy="16084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8BFA77-07CD-E126-F2DA-480FEA846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605" y="1241454"/>
            <a:ext cx="2134542" cy="3489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11F2F9-0D41-5F94-4761-3FB4B4AA6D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4" t="1324" r="32147" b="3332"/>
          <a:stretch/>
        </p:blipFill>
        <p:spPr>
          <a:xfrm>
            <a:off x="6622605" y="3983322"/>
            <a:ext cx="2134542" cy="2088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E0966C-100A-9AAF-0F3F-58B8D7A3AA13}"/>
              </a:ext>
            </a:extLst>
          </p:cNvPr>
          <p:cNvSpPr txBox="1"/>
          <p:nvPr/>
        </p:nvSpPr>
        <p:spPr>
          <a:xfrm>
            <a:off x="11049739" y="5759752"/>
            <a:ext cx="5934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Row </a:t>
            </a:r>
            <a:r>
              <a:rPr lang="de-DE" altLang="zh-CN" sz="1200" dirty="0"/>
              <a:t>0</a:t>
            </a:r>
            <a:endParaRPr lang="en-GB" sz="1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E6560A-1C45-889D-3711-DD440D80C89D}"/>
              </a:ext>
            </a:extLst>
          </p:cNvPr>
          <p:cNvCxnSpPr>
            <a:cxnSpLocks/>
          </p:cNvCxnSpPr>
          <p:nvPr/>
        </p:nvCxnSpPr>
        <p:spPr>
          <a:xfrm>
            <a:off x="10024582" y="5997412"/>
            <a:ext cx="161862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DF396AD-5525-6ED1-6B89-993EB02413AF}"/>
              </a:ext>
            </a:extLst>
          </p:cNvPr>
          <p:cNvSpPr txBox="1"/>
          <p:nvPr/>
        </p:nvSpPr>
        <p:spPr>
          <a:xfrm>
            <a:off x="10682881" y="2383088"/>
            <a:ext cx="14327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/>
              <a:t>16th </a:t>
            </a:r>
            <a:r>
              <a:rPr lang="de-CH" sz="1200" dirty="0" err="1"/>
              <a:t>specimen</a:t>
            </a:r>
            <a:r>
              <a:rPr lang="de-CH" sz="1200" dirty="0"/>
              <a:t> </a:t>
            </a:r>
            <a:r>
              <a:rPr lang="de-CH" sz="1200" dirty="0" err="1"/>
              <a:t>rod</a:t>
            </a:r>
            <a:endParaRPr lang="en-GB" sz="12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5142B2-6C62-60E9-D9EA-D94E8F87472F}"/>
              </a:ext>
            </a:extLst>
          </p:cNvPr>
          <p:cNvCxnSpPr>
            <a:cxnSpLocks/>
          </p:cNvCxnSpPr>
          <p:nvPr/>
        </p:nvCxnSpPr>
        <p:spPr>
          <a:xfrm>
            <a:off x="10016962" y="2652232"/>
            <a:ext cx="161862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05212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96B978-8F20-200B-4EDF-EC90F5DD1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30" y="53766"/>
            <a:ext cx="10703815" cy="414398"/>
          </a:xfrm>
        </p:spPr>
        <p:txBody>
          <a:bodyPr/>
          <a:lstStyle/>
          <a:p>
            <a:r>
              <a:rPr lang="de-CH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GB" sz="4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8A568-C96C-1A1B-57B0-4704605211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6</a:t>
            </a:fld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77E854D6-5FA1-2113-7737-24EF643B15A6}"/>
              </a:ext>
            </a:extLst>
          </p:cNvPr>
          <p:cNvSpPr txBox="1">
            <a:spLocks/>
          </p:cNvSpPr>
          <p:nvPr/>
        </p:nvSpPr>
        <p:spPr>
          <a:xfrm>
            <a:off x="263351" y="908720"/>
            <a:ext cx="10531322" cy="2822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MCNPX neutronic calculations </a:t>
            </a:r>
            <a:endParaRPr lang="de-CH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F7DF0586-2E25-447A-214E-7FA3D3C6B0D3}"/>
              </a:ext>
            </a:extLst>
          </p:cNvPr>
          <p:cNvSpPr txBox="1">
            <a:spLocks/>
          </p:cNvSpPr>
          <p:nvPr/>
        </p:nvSpPr>
        <p:spPr>
          <a:xfrm>
            <a:off x="204016" y="3938800"/>
            <a:ext cx="10531322" cy="2822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Irradiation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r>
              <a:rPr lang="de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calculations</a:t>
            </a:r>
            <a:endParaRPr lang="de-CH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297FD-1A60-BEAB-EE5D-821099FA4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166" y="4390677"/>
            <a:ext cx="2304520" cy="4515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BA7010-A41B-C85C-E613-7214D1670C51}"/>
              </a:ext>
            </a:extLst>
          </p:cNvPr>
          <p:cNvSpPr txBox="1"/>
          <p:nvPr/>
        </p:nvSpPr>
        <p:spPr>
          <a:xfrm>
            <a:off x="335360" y="4350108"/>
            <a:ext cx="3312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expression is </a:t>
            </a:r>
            <a:r>
              <a:rPr lang="de-CH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described</a:t>
            </a:r>
            <a:r>
              <a:rPr lang="de-CH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de-CH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2EA43E-B449-5E81-E0D8-24D04B4B8715}"/>
              </a:ext>
            </a:extLst>
          </p:cNvPr>
          <p:cNvSpPr txBox="1"/>
          <p:nvPr/>
        </p:nvSpPr>
        <p:spPr>
          <a:xfrm>
            <a:off x="8112224" y="6059960"/>
            <a:ext cx="34926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CH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Aulet, et al., 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NIMA 922 (2019) 310–321 </a:t>
            </a:r>
          </a:p>
          <a:p>
            <a:pPr algn="r"/>
            <a:r>
              <a:rPr lang="de-CH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W. Lu, et al., 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JNM 356 (2006) 280–286</a:t>
            </a:r>
          </a:p>
          <a:p>
            <a:pPr algn="r"/>
            <a:r>
              <a:rPr lang="de-CH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W. Lu, et al., 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JNM 318 (2003) 176–184</a:t>
            </a:r>
            <a:endParaRPr lang="en-GB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348ABC-544B-20AA-15B1-3389EE66EDCE}"/>
              </a:ext>
            </a:extLst>
          </p:cNvPr>
          <p:cNvSpPr txBox="1"/>
          <p:nvPr/>
        </p:nvSpPr>
        <p:spPr>
          <a:xfrm>
            <a:off x="262330" y="4831992"/>
            <a:ext cx="67135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𝑅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Radiation Damage. The unit is dpa or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𝛷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𝐸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Neutron and Proton fluence. The unit is n/m</a:t>
            </a:r>
            <a:r>
              <a:rPr lang="en-US" sz="18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p/m</a:t>
            </a:r>
            <a:r>
              <a:rPr lang="en-US" sz="18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(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𝐸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Cross section. The units are expressed in barns (10</a:t>
            </a:r>
            <a:r>
              <a:rPr lang="en-US" sz="18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−28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800" b="0" i="0" u="none" strike="noStrike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 Cross section data is from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LANL/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ORNL.</a:t>
            </a:r>
            <a:endParaRPr lang="de-CH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D736D1-95AE-B999-1EFD-0DE779E24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2" y="1408460"/>
            <a:ext cx="7880573" cy="1813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5D16FD-6027-0A2E-5092-CD0FE46E011B}"/>
              </a:ext>
            </a:extLst>
          </p:cNvPr>
          <p:cNvSpPr txBox="1"/>
          <p:nvPr/>
        </p:nvSpPr>
        <p:spPr>
          <a:xfrm>
            <a:off x="4010353" y="3294437"/>
            <a:ext cx="2546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Calculation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chart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EE1724-AABF-BF5D-AA49-4B6FFCF05941}"/>
              </a:ext>
            </a:extLst>
          </p:cNvPr>
          <p:cNvSpPr txBox="1"/>
          <p:nvPr/>
        </p:nvSpPr>
        <p:spPr>
          <a:xfrm>
            <a:off x="6650856" y="2289572"/>
            <a:ext cx="15121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128750346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8A568-C96C-1A1B-57B0-4704605211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7</a:t>
            </a:fld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77E854D6-5FA1-2113-7737-24EF643B15A6}"/>
              </a:ext>
            </a:extLst>
          </p:cNvPr>
          <p:cNvSpPr txBox="1">
            <a:spLocks/>
          </p:cNvSpPr>
          <p:nvPr/>
        </p:nvSpPr>
        <p:spPr>
          <a:xfrm>
            <a:off x="263351" y="908720"/>
            <a:ext cx="10531322" cy="2822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MCNPX geometry model </a:t>
            </a:r>
            <a:endParaRPr lang="de-CH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B4D184-698E-AFFE-2F5B-80D9535E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7" r="6100"/>
          <a:stretch/>
        </p:blipFill>
        <p:spPr>
          <a:xfrm>
            <a:off x="5231904" y="1403692"/>
            <a:ext cx="1575174" cy="43267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56F220-AEA1-2708-9935-EA44003813C6}"/>
              </a:ext>
            </a:extLst>
          </p:cNvPr>
          <p:cNvSpPr txBox="1"/>
          <p:nvPr/>
        </p:nvSpPr>
        <p:spPr>
          <a:xfrm>
            <a:off x="6960096" y="6349209"/>
            <a:ext cx="3312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SINQ Target 10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STIP-VII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5A740B-2FE9-EC67-A54A-59FB34E4D06F}"/>
              </a:ext>
            </a:extLst>
          </p:cNvPr>
          <p:cNvSpPr txBox="1"/>
          <p:nvPr/>
        </p:nvSpPr>
        <p:spPr>
          <a:xfrm>
            <a:off x="7594665" y="1965059"/>
            <a:ext cx="198822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Safety Hull Tube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 filled reflector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arget</a:t>
            </a:r>
            <a:r>
              <a:rPr lang="de-DE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rods</a:t>
            </a:r>
            <a:endParaRPr lang="de-DE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Speciment</a:t>
            </a:r>
            <a:r>
              <a:rPr lang="de-DE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rods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Coolant D</a:t>
            </a:r>
            <a:r>
              <a:rPr lang="en-US" sz="16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DD9F5F-0CAA-B723-93DA-BB423E1C29BD}"/>
              </a:ext>
            </a:extLst>
          </p:cNvPr>
          <p:cNvCxnSpPr>
            <a:cxnSpLocks/>
          </p:cNvCxnSpPr>
          <p:nvPr/>
        </p:nvCxnSpPr>
        <p:spPr>
          <a:xfrm flipV="1">
            <a:off x="6807078" y="2162716"/>
            <a:ext cx="730679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3DE34D-9CC1-8F4E-0B5F-A7BF6D595577}"/>
              </a:ext>
            </a:extLst>
          </p:cNvPr>
          <p:cNvCxnSpPr>
            <a:cxnSpLocks/>
          </p:cNvCxnSpPr>
          <p:nvPr/>
        </p:nvCxnSpPr>
        <p:spPr>
          <a:xfrm flipV="1">
            <a:off x="6574806" y="2616525"/>
            <a:ext cx="962951" cy="228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112B582-2310-AE24-9CB7-EBBEBCEAC022}"/>
              </a:ext>
            </a:extLst>
          </p:cNvPr>
          <p:cNvCxnSpPr>
            <a:cxnSpLocks/>
          </p:cNvCxnSpPr>
          <p:nvPr/>
        </p:nvCxnSpPr>
        <p:spPr>
          <a:xfrm flipV="1">
            <a:off x="6317201" y="3197931"/>
            <a:ext cx="1323863" cy="117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90E8B5-FE30-086B-4016-3A06EF83296A}"/>
              </a:ext>
            </a:extLst>
          </p:cNvPr>
          <p:cNvCxnSpPr>
            <a:cxnSpLocks/>
          </p:cNvCxnSpPr>
          <p:nvPr/>
        </p:nvCxnSpPr>
        <p:spPr>
          <a:xfrm>
            <a:off x="6019491" y="3608684"/>
            <a:ext cx="1537009" cy="23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08D37EE-8C8E-C6A8-776A-CA35CCCC55C7}"/>
              </a:ext>
            </a:extLst>
          </p:cNvPr>
          <p:cNvCxnSpPr>
            <a:cxnSpLocks/>
          </p:cNvCxnSpPr>
          <p:nvPr/>
        </p:nvCxnSpPr>
        <p:spPr>
          <a:xfrm>
            <a:off x="6676406" y="4101507"/>
            <a:ext cx="861351" cy="179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Arrow: Up 17">
            <a:extLst>
              <a:ext uri="{FF2B5EF4-FFF2-40B4-BE49-F238E27FC236}">
                <a16:creationId xmlns:a16="http://schemas.microsoft.com/office/drawing/2014/main" id="{61E4BD73-B8C4-76ED-706A-856708911100}"/>
              </a:ext>
            </a:extLst>
          </p:cNvPr>
          <p:cNvSpPr/>
          <p:nvPr/>
        </p:nvSpPr>
        <p:spPr>
          <a:xfrm>
            <a:off x="5413394" y="5743730"/>
            <a:ext cx="1187666" cy="6064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02AACC2-A5DB-0554-15D6-CAD6BD4BC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3273" y="2528170"/>
            <a:ext cx="2056114" cy="2022361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3B7A8A7-C315-9858-FDA5-685603D5A052}"/>
              </a:ext>
            </a:extLst>
          </p:cNvPr>
          <p:cNvCxnSpPr>
            <a:cxnSpLocks/>
          </p:cNvCxnSpPr>
          <p:nvPr/>
        </p:nvCxnSpPr>
        <p:spPr>
          <a:xfrm flipH="1" flipV="1">
            <a:off x="9446468" y="2654625"/>
            <a:ext cx="595847" cy="111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E86A467-FBFF-D6FC-9BC0-AA5BF5380F56}"/>
              </a:ext>
            </a:extLst>
          </p:cNvPr>
          <p:cNvCxnSpPr>
            <a:cxnSpLocks/>
          </p:cNvCxnSpPr>
          <p:nvPr/>
        </p:nvCxnSpPr>
        <p:spPr>
          <a:xfrm flipH="1" flipV="1">
            <a:off x="8619705" y="3127090"/>
            <a:ext cx="1496775" cy="962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40AFC66-5466-21FF-83FA-B65E2E5147F1}"/>
              </a:ext>
            </a:extLst>
          </p:cNvPr>
          <p:cNvCxnSpPr>
            <a:cxnSpLocks/>
          </p:cNvCxnSpPr>
          <p:nvPr/>
        </p:nvCxnSpPr>
        <p:spPr>
          <a:xfrm flipH="1">
            <a:off x="9048328" y="3434305"/>
            <a:ext cx="1611143" cy="149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8EF8B53-15D1-3911-6BB6-4550E0BF35A8}"/>
              </a:ext>
            </a:extLst>
          </p:cNvPr>
          <p:cNvSpPr txBox="1"/>
          <p:nvPr/>
        </p:nvSpPr>
        <p:spPr>
          <a:xfrm>
            <a:off x="164051" y="1325915"/>
            <a:ext cx="47798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rods filled with D</a:t>
            </a:r>
            <a:r>
              <a:rPr lang="en-US" sz="18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in row 0;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specimen rods for materials research;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t</a:t>
            </a: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arget rods with lead-filler;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86449C-1F44-4BFD-F94F-5FE37DE8CA99}"/>
              </a:ext>
            </a:extLst>
          </p:cNvPr>
          <p:cNvSpPr txBox="1"/>
          <p:nvPr/>
        </p:nvSpPr>
        <p:spPr>
          <a:xfrm>
            <a:off x="6227826" y="5622213"/>
            <a:ext cx="14132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beam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89A1C9-6ED5-029E-E353-3F43EF7055E1}"/>
              </a:ext>
            </a:extLst>
          </p:cNvPr>
          <p:cNvSpPr txBox="1"/>
          <p:nvPr/>
        </p:nvSpPr>
        <p:spPr>
          <a:xfrm>
            <a:off x="4438324" y="1783849"/>
            <a:ext cx="6745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Row 36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4840CAA-7CDB-1954-60DB-E1C9569FAE6A}"/>
              </a:ext>
            </a:extLst>
          </p:cNvPr>
          <p:cNvCxnSpPr>
            <a:cxnSpLocks/>
          </p:cNvCxnSpPr>
          <p:nvPr/>
        </p:nvCxnSpPr>
        <p:spPr>
          <a:xfrm>
            <a:off x="4320773" y="1965059"/>
            <a:ext cx="2655294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96D3D4F-A1EA-7162-CD76-87BD29426B74}"/>
              </a:ext>
            </a:extLst>
          </p:cNvPr>
          <p:cNvSpPr txBox="1"/>
          <p:nvPr/>
        </p:nvSpPr>
        <p:spPr>
          <a:xfrm>
            <a:off x="4491348" y="4448145"/>
            <a:ext cx="5934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Row </a:t>
            </a:r>
            <a:r>
              <a:rPr lang="de-DE" altLang="zh-CN" sz="1200" dirty="0"/>
              <a:t>0</a:t>
            </a:r>
            <a:endParaRPr lang="en-GB" sz="12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01B0090-9616-6CAD-7E2E-4447DE2B0D26}"/>
              </a:ext>
            </a:extLst>
          </p:cNvPr>
          <p:cNvCxnSpPr>
            <a:cxnSpLocks/>
          </p:cNvCxnSpPr>
          <p:nvPr/>
        </p:nvCxnSpPr>
        <p:spPr>
          <a:xfrm>
            <a:off x="4376810" y="4663307"/>
            <a:ext cx="2655294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le 2">
            <a:extLst>
              <a:ext uri="{FF2B5EF4-FFF2-40B4-BE49-F238E27FC236}">
                <a16:creationId xmlns:a16="http://schemas.microsoft.com/office/drawing/2014/main" id="{1F8928FB-731A-BF32-F1B9-6995AD86CD18}"/>
              </a:ext>
            </a:extLst>
          </p:cNvPr>
          <p:cNvSpPr txBox="1">
            <a:spLocks/>
          </p:cNvSpPr>
          <p:nvPr/>
        </p:nvSpPr>
        <p:spPr>
          <a:xfrm>
            <a:off x="334264" y="4365104"/>
            <a:ext cx="3614947" cy="2822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MCNPX tally settings</a:t>
            </a:r>
            <a:endParaRPr lang="de-CH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D3D2CF-2465-B9F9-097B-105268AA71B7}"/>
              </a:ext>
            </a:extLst>
          </p:cNvPr>
          <p:cNvSpPr txBox="1"/>
          <p:nvPr/>
        </p:nvSpPr>
        <p:spPr>
          <a:xfrm>
            <a:off x="268217" y="4887678"/>
            <a:ext cx="47798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deposition F8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and proton flux distributions F4</a:t>
            </a:r>
            <a:endParaRPr lang="en-US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and proton spectra F4</a:t>
            </a:r>
            <a:endParaRPr lang="en-US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3256101-2A2D-E776-E174-C690FCE7F194}"/>
              </a:ext>
            </a:extLst>
          </p:cNvPr>
          <p:cNvSpPr txBox="1">
            <a:spLocks/>
          </p:cNvSpPr>
          <p:nvPr/>
        </p:nvSpPr>
        <p:spPr>
          <a:xfrm>
            <a:off x="317206" y="2636912"/>
            <a:ext cx="3632005" cy="2822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MCNPX source settings</a:t>
            </a:r>
            <a:endParaRPr lang="de-CH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C1FA1F-8D07-E683-B40E-A781FC888B60}"/>
              </a:ext>
            </a:extLst>
          </p:cNvPr>
          <p:cNvSpPr txBox="1"/>
          <p:nvPr/>
        </p:nvSpPr>
        <p:spPr>
          <a:xfrm>
            <a:off x="251159" y="3159486"/>
            <a:ext cx="42053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SDEF, NPS=10,000,000</a:t>
            </a:r>
            <a:endParaRPr lang="en-US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Energy=575 MeV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direction: +Z direction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32F0C0-BB1A-642F-4FF8-213AA96B9D42}"/>
              </a:ext>
            </a:extLst>
          </p:cNvPr>
          <p:cNvSpPr txBox="1"/>
          <p:nvPr/>
        </p:nvSpPr>
        <p:spPr>
          <a:xfrm>
            <a:off x="5447928" y="963980"/>
            <a:ext cx="1503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XOZ plane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82A12B-CFBE-B142-DC72-773F28D0298D}"/>
              </a:ext>
            </a:extLst>
          </p:cNvPr>
          <p:cNvSpPr txBox="1"/>
          <p:nvPr/>
        </p:nvSpPr>
        <p:spPr>
          <a:xfrm>
            <a:off x="10043127" y="1018472"/>
            <a:ext cx="1503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XOY plane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31AF5C6E-DAB8-53E1-BB21-3ADD9B58C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30" y="53766"/>
            <a:ext cx="10703815" cy="414398"/>
          </a:xfrm>
        </p:spPr>
        <p:txBody>
          <a:bodyPr/>
          <a:lstStyle/>
          <a:p>
            <a:r>
              <a:rPr lang="de-CH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GB" sz="4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9594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8A568-C96C-1A1B-57B0-4704605211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8</a:t>
            </a:fld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E8818CDF-7AF3-F194-979E-B92BA47C2AE4}"/>
              </a:ext>
            </a:extLst>
          </p:cNvPr>
          <p:cNvSpPr txBox="1">
            <a:spLocks/>
          </p:cNvSpPr>
          <p:nvPr/>
        </p:nvSpPr>
        <p:spPr>
          <a:xfrm>
            <a:off x="128149" y="947786"/>
            <a:ext cx="10531322" cy="2822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</a:t>
            </a:r>
            <a:r>
              <a:rPr lang="de-DE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specimen rods</a:t>
            </a:r>
            <a:endParaRPr lang="de-CH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426395F-E2EB-648A-0873-FC5C5A001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529815"/>
              </p:ext>
            </p:extLst>
          </p:nvPr>
        </p:nvGraphicFramePr>
        <p:xfrm>
          <a:off x="794375" y="1364404"/>
          <a:ext cx="9865096" cy="43072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7544">
                  <a:extLst>
                    <a:ext uri="{9D8B030D-6E8A-4147-A177-3AD203B41FA5}">
                      <a16:colId xmlns:a16="http://schemas.microsoft.com/office/drawing/2014/main" val="3848815492"/>
                    </a:ext>
                  </a:extLst>
                </a:gridCol>
                <a:gridCol w="2006353">
                  <a:extLst>
                    <a:ext uri="{9D8B030D-6E8A-4147-A177-3AD203B41FA5}">
                      <a16:colId xmlns:a16="http://schemas.microsoft.com/office/drawing/2014/main" val="2032074211"/>
                    </a:ext>
                  </a:extLst>
                </a:gridCol>
                <a:gridCol w="6191199">
                  <a:extLst>
                    <a:ext uri="{9D8B030D-6E8A-4147-A177-3AD203B41FA5}">
                      <a16:colId xmlns:a16="http://schemas.microsoft.com/office/drawing/2014/main" val="2096458271"/>
                    </a:ext>
                  </a:extLst>
                </a:gridCol>
              </a:tblGrid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 dirty="0" err="1">
                          <a:effectLst/>
                        </a:rPr>
                        <a:t>Specimen</a:t>
                      </a:r>
                      <a:r>
                        <a:rPr lang="de-CH" sz="1600" u="none" strike="noStrike" dirty="0">
                          <a:effectLst/>
                        </a:rPr>
                        <a:t> Rod</a:t>
                      </a:r>
                      <a:endParaRPr lang="de-CH" sz="1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 dirty="0" err="1">
                          <a:effectLst/>
                        </a:rPr>
                        <a:t>Cladding</a:t>
                      </a:r>
                      <a:r>
                        <a:rPr lang="de-CH" sz="1600" u="none" strike="noStrike" dirty="0">
                          <a:effectLst/>
                        </a:rPr>
                        <a:t> Tube</a:t>
                      </a:r>
                      <a:endParaRPr lang="de-CH" sz="1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</a:rPr>
                        <a:t>Sample Materials</a:t>
                      </a:r>
                      <a:endParaRPr lang="de-CH" sz="1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25444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 dirty="0">
                          <a:effectLst/>
                        </a:rPr>
                        <a:t>Rod 1</a:t>
                      </a:r>
                      <a:endParaRPr lang="de-CH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 dirty="0">
                          <a:effectLst/>
                        </a:rPr>
                        <a:t>Zircaloy </a:t>
                      </a:r>
                      <a:endParaRPr lang="de-CH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W,SS 316L,Ta,Zry-2 </a:t>
                      </a:r>
                      <a:endParaRPr lang="pl-PL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77674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 dirty="0">
                          <a:effectLst/>
                        </a:rPr>
                        <a:t>Rod 2</a:t>
                      </a:r>
                      <a:endParaRPr lang="de-CH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Zircaloy 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SIMP,SS 316L,T91,CLAM,Al 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34080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Rod 3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 dirty="0">
                          <a:effectLst/>
                        </a:rPr>
                        <a:t>SS316 </a:t>
                      </a:r>
                      <a:endParaRPr lang="de-CH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</a:rPr>
                        <a:t>SIMP,CLAM,SS 316L,T91</a:t>
                      </a:r>
                      <a:endParaRPr lang="de-CH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44311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Rod 4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 dirty="0">
                          <a:effectLst/>
                        </a:rPr>
                        <a:t>SS316 </a:t>
                      </a:r>
                      <a:endParaRPr lang="de-CH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SIMP,Al6061,CLAM,SS 316L,T91,Ti6Al4V,Ti3AlC2,Ti3SiC2,Ti2AlC,W</a:t>
                      </a:r>
                      <a:endParaRPr lang="it-IT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39293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Rod 5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 dirty="0">
                          <a:effectLst/>
                        </a:rPr>
                        <a:t>Zircaloy </a:t>
                      </a:r>
                      <a:endParaRPr lang="de-CH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SIMP,Al6061,CLAM,SS 316L,T91,Ti6Al4V,Ti</a:t>
                      </a:r>
                      <a:endParaRPr lang="it-IT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77160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Rod 6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 dirty="0">
                          <a:effectLst/>
                        </a:rPr>
                        <a:t>Zircaloy </a:t>
                      </a:r>
                      <a:endParaRPr lang="de-CH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</a:rPr>
                        <a:t>W</a:t>
                      </a:r>
                      <a:endParaRPr lang="de-CH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66737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Rod 7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Zircaloy 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 err="1">
                          <a:effectLst/>
                        </a:rPr>
                        <a:t>W,Pb</a:t>
                      </a:r>
                      <a:r>
                        <a:rPr lang="de-CH" sz="1600" u="none" strike="noStrike" dirty="0">
                          <a:effectLst/>
                        </a:rPr>
                        <a:t> </a:t>
                      </a:r>
                      <a:endParaRPr lang="de-CH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67202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Rod 8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Zircaloy 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 err="1">
                          <a:effectLst/>
                        </a:rPr>
                        <a:t>W,Ta</a:t>
                      </a:r>
                      <a:endParaRPr lang="de-CH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93703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Rod 9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 dirty="0">
                          <a:effectLst/>
                        </a:rPr>
                        <a:t>Zircaloy </a:t>
                      </a:r>
                      <a:endParaRPr lang="de-CH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</a:rPr>
                        <a:t>SIMP,SS 316L,Ti6Al4V,W,Al6061</a:t>
                      </a:r>
                      <a:endParaRPr lang="de-CH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45929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Rod 10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SS316 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CLAM,SS 316L,T91,Al6061,Ti</a:t>
                      </a:r>
                      <a:endParaRPr lang="it-IT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52872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Rod 11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SS316 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</a:rPr>
                        <a:t>SIMP,T91,W</a:t>
                      </a:r>
                      <a:endParaRPr lang="de-CH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88418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Rod 12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Zircaloy </a:t>
                      </a:r>
                      <a:endParaRPr lang="de-CH" sz="16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SIMP,SS 316L,CLAM,Ti3AlC2,Ti3SiC2,Ti6Al4V,Al6061</a:t>
                      </a:r>
                      <a:endParaRPr lang="it-IT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24922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Rod 13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Zircaloy 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</a:rPr>
                        <a:t>9Cr-ODS,14Cr-ODS,SS 316L,Ti3SiC2,Ti2AlC,Al6061</a:t>
                      </a:r>
                      <a:endParaRPr lang="de-CH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68171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Rod 14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Zircaloy 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</a:rPr>
                        <a:t>9Cr-ODS,T91,SiC</a:t>
                      </a:r>
                      <a:endParaRPr lang="de-CH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1169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Rod 15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Zircaloy 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</a:rPr>
                        <a:t>9Cr-ODS,T91,SiC</a:t>
                      </a:r>
                      <a:endParaRPr lang="de-CH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81239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Rod 16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600" u="none" strike="noStrike">
                          <a:effectLst/>
                        </a:rPr>
                        <a:t>Zircaloy </a:t>
                      </a:r>
                      <a:endParaRPr lang="de-CH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CH" sz="1600" u="none" strike="noStrike" dirty="0">
                          <a:effectLst/>
                        </a:rPr>
                        <a:t>T91,Fe-Cr </a:t>
                      </a:r>
                      <a:r>
                        <a:rPr lang="de-CH" sz="1600" u="none" strike="noStrike" dirty="0" err="1">
                          <a:effectLst/>
                        </a:rPr>
                        <a:t>alloy</a:t>
                      </a:r>
                      <a:r>
                        <a:rPr lang="de-CH" sz="1600" u="none" strike="noStrike" dirty="0">
                          <a:effectLst/>
                        </a:rPr>
                        <a:t>, SS 316L,Al6061</a:t>
                      </a:r>
                      <a:endParaRPr lang="de-CH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0764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680B055-99F1-77E0-4F90-2EB024535FA8}"/>
              </a:ext>
            </a:extLst>
          </p:cNvPr>
          <p:cNvSpPr txBox="1"/>
          <p:nvPr/>
        </p:nvSpPr>
        <p:spPr>
          <a:xfrm>
            <a:off x="237455" y="5805940"/>
            <a:ext cx="11526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A </a:t>
            </a:r>
            <a:r>
              <a:rPr lang="en-US"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specimen rod </a:t>
            </a:r>
            <a:r>
              <a:rPr lang="en-US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</a:t>
            </a:r>
            <a:r>
              <a:rPr lang="en-US"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adopted by taking the average composition of all materials</a:t>
            </a:r>
            <a:r>
              <a:rPr lang="de-CH" sz="18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87EC9E8-14CE-327E-64C4-68DBF951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30" y="53766"/>
            <a:ext cx="10703815" cy="414398"/>
          </a:xfrm>
        </p:spPr>
        <p:txBody>
          <a:bodyPr/>
          <a:lstStyle/>
          <a:p>
            <a:r>
              <a:rPr lang="de-CH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GB" sz="4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5860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31-43C1-B9E5-9F1B-B2227CD80D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BC07571-3134-BB4B-B83F-1A9FE18D34F3}" type="slidenum">
              <a:rPr 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9</a:t>
            </a:fld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72B682-7140-AE0E-43B3-5666EF414776}"/>
              </a:ext>
            </a:extLst>
          </p:cNvPr>
          <p:cNvSpPr txBox="1"/>
          <p:nvPr/>
        </p:nvSpPr>
        <p:spPr>
          <a:xfrm>
            <a:off x="191344" y="1386642"/>
            <a:ext cx="763284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4 typical rod positions </a:t>
            </a:r>
            <a:r>
              <a:rPr lang="de-DE" altLang="zh-CN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are</a:t>
            </a:r>
            <a:r>
              <a:rPr lang="de-DE" altLang="zh-CN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de-DE" altLang="zh-CN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selected</a:t>
            </a:r>
            <a:r>
              <a:rPr lang="de-DE" altLang="zh-CN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Rod</a:t>
            </a:r>
            <a:r>
              <a:rPr lang="en-US" sz="1800" spc="-4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1,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Rod</a:t>
            </a:r>
            <a:r>
              <a:rPr lang="en-US" sz="1800" spc="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6 ,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Rod</a:t>
            </a:r>
            <a:r>
              <a:rPr lang="en-US" sz="1800" spc="2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pc="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10</a:t>
            </a:r>
            <a:r>
              <a:rPr lang="en-US" sz="1800" spc="-3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and</a:t>
            </a:r>
            <a:r>
              <a:rPr lang="en-US" sz="1800" spc="-3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Rod</a:t>
            </a:r>
            <a:r>
              <a:rPr lang="en-US" sz="1800" spc="-3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14,</a:t>
            </a:r>
            <a:endParaRPr lang="en-US" sz="1800" spc="-35" dirty="0"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Representing rods</a:t>
            </a:r>
            <a:r>
              <a:rPr lang="en-US" sz="1800" spc="-3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placed</a:t>
            </a:r>
            <a:r>
              <a:rPr lang="en-US" sz="1800" spc="-3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in</a:t>
            </a:r>
            <a:r>
              <a:rPr lang="en-US" sz="1800" spc="-3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the</a:t>
            </a:r>
            <a:r>
              <a:rPr lang="en-US" sz="1800" spc="-3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de-DE" altLang="zh-CN" spc="-35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four</a:t>
            </a:r>
            <a:r>
              <a:rPr lang="de-DE" altLang="zh-CN" spc="-35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parts of the target 10.</a:t>
            </a:r>
          </a:p>
          <a:p>
            <a:endParaRPr lang="en-US" dirty="0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6 typical materials </a:t>
            </a:r>
            <a:r>
              <a:rPr lang="de-DE" altLang="zh-CN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are</a:t>
            </a:r>
            <a:r>
              <a:rPr lang="de-DE" altLang="zh-CN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de-DE" altLang="zh-CN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selected</a:t>
            </a:r>
            <a:r>
              <a:rPr lang="de-DE" altLang="zh-CN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T91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martensitic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steel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(9Cr-1Mo)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Zircaloy-2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Aluminium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SiC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Tantalum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Tungsten (W)</a:t>
            </a:r>
          </a:p>
          <a:p>
            <a:endParaRPr lang="en-US" dirty="0">
              <a:effectLst/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The calculated irradiation parameters: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displacement damage DPA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Helium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He-to-dpa ratio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H-to-dpa ratio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A5B43AA-252A-01C9-AA37-962408399BDD}"/>
              </a:ext>
            </a:extLst>
          </p:cNvPr>
          <p:cNvSpPr txBox="1">
            <a:spLocks/>
          </p:cNvSpPr>
          <p:nvPr/>
        </p:nvSpPr>
        <p:spPr>
          <a:xfrm>
            <a:off x="240195" y="914464"/>
            <a:ext cx="10531322" cy="4263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Radiation</a:t>
            </a:r>
            <a:r>
              <a:rPr lang="en-US" sz="2400" spc="5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damage</a:t>
            </a:r>
            <a:r>
              <a:rPr lang="en-US" sz="2400" spc="5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in</a:t>
            </a:r>
            <a:r>
              <a:rPr lang="en-US" sz="2400" spc="55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16 </a:t>
            </a:r>
            <a:r>
              <a:rPr lang="en-US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specimen</a:t>
            </a:r>
            <a:r>
              <a:rPr lang="en-US" sz="2400" spc="5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2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rods </a:t>
            </a:r>
            <a:endParaRPr lang="de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CH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38F016-B91F-3498-201E-1BC8AA2C2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7" t="24241" r="6100"/>
          <a:stretch/>
        </p:blipFill>
        <p:spPr>
          <a:xfrm>
            <a:off x="8106057" y="1916832"/>
            <a:ext cx="1944216" cy="40458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000032-E678-AC73-7DFA-181405B5D7E6}"/>
              </a:ext>
            </a:extLst>
          </p:cNvPr>
          <p:cNvSpPr txBox="1"/>
          <p:nvPr/>
        </p:nvSpPr>
        <p:spPr>
          <a:xfrm>
            <a:off x="7752184" y="4414797"/>
            <a:ext cx="1252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1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1E9F1B-2FF6-FAD0-53B8-06195E053C9C}"/>
              </a:ext>
            </a:extLst>
          </p:cNvPr>
          <p:cNvCxnSpPr>
            <a:cxnSpLocks/>
          </p:cNvCxnSpPr>
          <p:nvPr/>
        </p:nvCxnSpPr>
        <p:spPr>
          <a:xfrm flipH="1">
            <a:off x="7896200" y="4545602"/>
            <a:ext cx="11182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7515004-BCFD-D3E6-6BA1-E9DA86449435}"/>
              </a:ext>
            </a:extLst>
          </p:cNvPr>
          <p:cNvSpPr txBox="1"/>
          <p:nvPr/>
        </p:nvSpPr>
        <p:spPr>
          <a:xfrm>
            <a:off x="7767424" y="3873777"/>
            <a:ext cx="1252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B83CAF2-BCFC-399B-B2F3-003B6DB6DBBE}"/>
              </a:ext>
            </a:extLst>
          </p:cNvPr>
          <p:cNvCxnSpPr>
            <a:cxnSpLocks/>
          </p:cNvCxnSpPr>
          <p:nvPr/>
        </p:nvCxnSpPr>
        <p:spPr>
          <a:xfrm flipH="1">
            <a:off x="7911440" y="4004582"/>
            <a:ext cx="11182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10CD0CF-C318-B58D-127A-2A6C4E324852}"/>
              </a:ext>
            </a:extLst>
          </p:cNvPr>
          <p:cNvSpPr txBox="1"/>
          <p:nvPr/>
        </p:nvSpPr>
        <p:spPr>
          <a:xfrm>
            <a:off x="7608168" y="3126540"/>
            <a:ext cx="4516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43155F1-F85C-E8F8-8476-A568796E02F9}"/>
              </a:ext>
            </a:extLst>
          </p:cNvPr>
          <p:cNvCxnSpPr>
            <a:cxnSpLocks/>
          </p:cNvCxnSpPr>
          <p:nvPr/>
        </p:nvCxnSpPr>
        <p:spPr>
          <a:xfrm flipH="1">
            <a:off x="7891732" y="3257345"/>
            <a:ext cx="11182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7303305-04F8-3C12-404A-C69234F2F9DA}"/>
              </a:ext>
            </a:extLst>
          </p:cNvPr>
          <p:cNvCxnSpPr>
            <a:cxnSpLocks/>
          </p:cNvCxnSpPr>
          <p:nvPr/>
        </p:nvCxnSpPr>
        <p:spPr>
          <a:xfrm flipH="1">
            <a:off x="7891732" y="2351072"/>
            <a:ext cx="11182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7358B2C-1581-4329-08FF-0C4F3D66BFFF}"/>
              </a:ext>
            </a:extLst>
          </p:cNvPr>
          <p:cNvSpPr txBox="1"/>
          <p:nvPr/>
        </p:nvSpPr>
        <p:spPr>
          <a:xfrm>
            <a:off x="7646268" y="2180783"/>
            <a:ext cx="4516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23F400-FA41-C5EF-3C78-777314A4B93C}"/>
              </a:ext>
            </a:extLst>
          </p:cNvPr>
          <p:cNvSpPr txBox="1"/>
          <p:nvPr/>
        </p:nvSpPr>
        <p:spPr>
          <a:xfrm>
            <a:off x="8760296" y="2195361"/>
            <a:ext cx="2622542" cy="307777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de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Zone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B7AEFF-7B54-8F65-8EA4-2EC40560D8ED}"/>
              </a:ext>
            </a:extLst>
          </p:cNvPr>
          <p:cNvSpPr txBox="1"/>
          <p:nvPr/>
        </p:nvSpPr>
        <p:spPr>
          <a:xfrm>
            <a:off x="8795738" y="3078693"/>
            <a:ext cx="2622542" cy="307777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de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Zone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1059C-B03F-4924-B12D-DB803C20A7F8}"/>
              </a:ext>
            </a:extLst>
          </p:cNvPr>
          <p:cNvSpPr txBox="1"/>
          <p:nvPr/>
        </p:nvSpPr>
        <p:spPr>
          <a:xfrm>
            <a:off x="8813459" y="3815981"/>
            <a:ext cx="2622542" cy="26161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r"/>
            <a:endParaRPr lang="de-CH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3F251F-0872-F44E-2556-4764E068A538}"/>
              </a:ext>
            </a:extLst>
          </p:cNvPr>
          <p:cNvSpPr txBox="1"/>
          <p:nvPr/>
        </p:nvSpPr>
        <p:spPr>
          <a:xfrm>
            <a:off x="10281406" y="3808136"/>
            <a:ext cx="11182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Zone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2F7E22-882F-D4D1-EB01-99426C45C9E3}"/>
              </a:ext>
            </a:extLst>
          </p:cNvPr>
          <p:cNvSpPr txBox="1"/>
          <p:nvPr/>
        </p:nvSpPr>
        <p:spPr>
          <a:xfrm>
            <a:off x="8817180" y="4227778"/>
            <a:ext cx="2622542" cy="369332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r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0914C0-04DB-2970-378C-E9FB465DC032}"/>
              </a:ext>
            </a:extLst>
          </p:cNvPr>
          <p:cNvSpPr txBox="1"/>
          <p:nvPr/>
        </p:nvSpPr>
        <p:spPr>
          <a:xfrm>
            <a:off x="10306371" y="4273351"/>
            <a:ext cx="11182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Zone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70353C51-83A3-4380-6847-42DB86A27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30" y="53766"/>
            <a:ext cx="10703815" cy="414398"/>
          </a:xfrm>
        </p:spPr>
        <p:txBody>
          <a:bodyPr/>
          <a:lstStyle/>
          <a:p>
            <a:r>
              <a:rPr lang="de-CH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GB" sz="4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59461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NES V8" id="{1A1FAFFF-2E0C-459C-84E4-6AB355B01552}" vid="{8062C32B-3624-448E-8FA0-73DB04B332F5}"/>
    </a:ext>
  </a:extLst>
</a:theme>
</file>

<file path=ppt/theme/theme2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594130A2AF244FBF3F304D904ED593" ma:contentTypeVersion="18" ma:contentTypeDescription="Ein neues Dokument erstellen." ma:contentTypeScope="" ma:versionID="9c227ad3ab8d826471e210bb857ebfda">
  <xsd:schema xmlns:xsd="http://www.w3.org/2001/XMLSchema" xmlns:xs="http://www.w3.org/2001/XMLSchema" xmlns:p="http://schemas.microsoft.com/office/2006/metadata/properties" xmlns:ns2="c9077d15-72ed-4fec-bcfe-3472729e9195" xmlns:ns3="bc24777f-78b6-4f3c-a73a-d5fa08e4d537" targetNamespace="http://schemas.microsoft.com/office/2006/metadata/properties" ma:root="true" ma:fieldsID="2a0acd45fe6cc66a06723547185abeb0" ns2:_="" ns3:_="">
    <xsd:import namespace="c9077d15-72ed-4fec-bcfe-3472729e9195"/>
    <xsd:import namespace="bc24777f-78b6-4f3c-a73a-d5fa08e4d5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77d15-72ed-4fec-bcfe-3472729e9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7fbe3b91-0d7a-4fca-85de-75d49bc052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4777f-78b6-4f3c-a73a-d5fa08e4d53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23888c3-3691-4ee2-9093-74875a1c94d8}" ma:internalName="TaxCatchAll" ma:showField="CatchAllData" ma:web="bc24777f-78b6-4f3c-a73a-d5fa08e4d5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24777f-78b6-4f3c-a73a-d5fa08e4d537" xsi:nil="true"/>
    <lcf76f155ced4ddcb4097134ff3c332f xmlns="c9077d15-72ed-4fec-bcfe-3472729e919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9C8326-17BB-45BD-9C1C-A05512924E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077d15-72ed-4fec-bcfe-3472729e9195"/>
    <ds:schemaRef ds:uri="bc24777f-78b6-4f3c-a73a-d5fa08e4d5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26B806-0237-4942-A1FD-5C97285908C2}">
  <ds:schemaRefs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bc24777f-78b6-4f3c-a73a-d5fa08e4d537"/>
    <ds:schemaRef ds:uri="c9077d15-72ed-4fec-bcfe-3472729e919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VO-9722-855_0_NES Presentation Content Slides</Template>
  <TotalTime>0</TotalTime>
  <Words>2579</Words>
  <Application>Microsoft Office PowerPoint</Application>
  <PresentationFormat>Widescreen</PresentationFormat>
  <Paragraphs>506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CharisSIL</vt:lpstr>
      <vt:lpstr>Aptos</vt:lpstr>
      <vt:lpstr>Arial</vt:lpstr>
      <vt:lpstr>Cambria</vt:lpstr>
      <vt:lpstr>Georgia</vt:lpstr>
      <vt:lpstr>Symbol</vt:lpstr>
      <vt:lpstr>Times New Roman</vt:lpstr>
      <vt:lpstr>Wingdings</vt:lpstr>
      <vt:lpstr>Benutzerdefiniertes Design</vt:lpstr>
      <vt:lpstr>PowerPoint Presentation</vt:lpstr>
      <vt:lpstr>Contents</vt:lpstr>
      <vt:lpstr>Introduction</vt:lpstr>
      <vt:lpstr>Introduction</vt:lpstr>
      <vt:lpstr>STIP-VII Description</vt:lpstr>
      <vt:lpstr>Simulations</vt:lpstr>
      <vt:lpstr>Simulations</vt:lpstr>
      <vt:lpstr>Simulations</vt:lpstr>
      <vt:lpstr>Simulations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Summary</vt:lpstr>
      <vt:lpstr>Acknowledgements</vt:lpstr>
    </vt:vector>
  </TitlesOfParts>
  <Company>Paul Scherrer Institut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Blue</dc:title>
  <dc:creator>Bi Peng</dc:creator>
  <dc:description>erstellt durch Vorlagenbauer.ch</dc:description>
  <cp:lastModifiedBy>Jiang Wei</cp:lastModifiedBy>
  <cp:revision>847</cp:revision>
  <cp:lastPrinted>2024-09-27T14:03:35Z</cp:lastPrinted>
  <dcterms:created xsi:type="dcterms:W3CDTF">2024-06-28T06:20:58Z</dcterms:created>
  <dcterms:modified xsi:type="dcterms:W3CDTF">2024-10-29T08:18:48Z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0x0101000E594130A2AF244FBF3F304D904ED593</vt:lpwstr>
  </property>
  <property fmtid="{D5CDD505-2E9C-101B-9397-08002B2CF9AE}" pid="3" name="MediaServiceImageTags">
    <vt:lpwstr/>
  </property>
</Properties>
</file>