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27" r:id="rId4"/>
    <p:sldMasterId id="2147483719" r:id="rId5"/>
    <p:sldMasterId id="2147483663" r:id="rId6"/>
    <p:sldMasterId id="2147483734" r:id="rId7"/>
  </p:sldMasterIdLst>
  <p:notesMasterIdLst>
    <p:notesMasterId r:id="rId25"/>
  </p:notesMasterIdLst>
  <p:handoutMasterIdLst>
    <p:handoutMasterId r:id="rId26"/>
  </p:handoutMasterIdLst>
  <p:sldIdLst>
    <p:sldId id="256" r:id="rId8"/>
    <p:sldId id="273" r:id="rId9"/>
    <p:sldId id="275" r:id="rId10"/>
    <p:sldId id="274" r:id="rId11"/>
    <p:sldId id="277" r:id="rId12"/>
    <p:sldId id="278" r:id="rId13"/>
    <p:sldId id="279" r:id="rId14"/>
    <p:sldId id="280" r:id="rId15"/>
    <p:sldId id="281" r:id="rId16"/>
    <p:sldId id="282" r:id="rId17"/>
    <p:sldId id="272" r:id="rId18"/>
    <p:sldId id="288" r:id="rId19"/>
    <p:sldId id="283" r:id="rId20"/>
    <p:sldId id="289" r:id="rId21"/>
    <p:sldId id="284" r:id="rId22"/>
    <p:sldId id="285" r:id="rId23"/>
    <p:sldId id="28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D1B"/>
    <a:srgbClr val="676767"/>
    <a:srgbClr val="0030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489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3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1C82ED0-7452-4354-A24E-35FB24BF9AE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6969E9-2182-2FF9-A02F-A1842CE2A4F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D66A77-BC89-4E24-A414-B6543411FF58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E84D48-5E89-47EA-5EE7-5780CF041D6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69F5C8-55D8-4294-92FA-96C28702B9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4A80C6-5E9B-493C-B5B8-6FAC8DE86E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07835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92A1BC-2045-4B07-B4EA-D242A8DD8A72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093479-7190-4B47-A7CA-2127C963C1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8071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Team of 5  -  TS1 higher power – 2 different target shapes  - ts1 108mm </a:t>
            </a:r>
            <a:r>
              <a:rPr lang="en-GB" dirty="0" err="1"/>
              <a:t>dia</a:t>
            </a:r>
            <a:r>
              <a:rPr lang="en-GB" dirty="0"/>
              <a:t>  -  ts2 68mm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093479-7190-4B47-A7CA-2127C963C16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2492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Tantalum 0.7PPM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093479-7190-4B47-A7CA-2127C963C16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571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Density – the more neutrons the better Radiation resistance – radioactive particles are a by-product of spallation may cause embrittlement or other issues /corrosion resistance – cooled with high pressure water </a:t>
            </a:r>
          </a:p>
          <a:p>
            <a:r>
              <a:rPr lang="en-GB" dirty="0"/>
              <a:t>6m/s flow ts1  -  9m/s flow ts2     reason we clad tungsten -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093479-7190-4B47-A7CA-2127C963C16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5644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Zircaloys thermal conductivity is terrible 21.5 W/mK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093479-7190-4B47-A7CA-2127C963C16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41593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1mm cuts mill/lathe  10 – 13mm/min on WEDM Ta is around 3mm/min</a:t>
            </a:r>
          </a:p>
          <a:p>
            <a:r>
              <a:rPr lang="en-GB" dirty="0"/>
              <a:t>Die sink carbide tech</a:t>
            </a:r>
          </a:p>
          <a:p>
            <a:r>
              <a:rPr lang="en-GB" dirty="0"/>
              <a:t>Ti tech didn’t work</a:t>
            </a:r>
          </a:p>
          <a:p>
            <a:r>
              <a:rPr lang="en-GB" dirty="0"/>
              <a:t>WEDM Hard metal +</a:t>
            </a:r>
          </a:p>
          <a:p>
            <a:r>
              <a:rPr lang="en-GB" dirty="0"/>
              <a:t>Spark High chromium steel/hard metal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093479-7190-4B47-A7CA-2127C963C16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1053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Top – Ta test strip</a:t>
            </a:r>
          </a:p>
          <a:p>
            <a:r>
              <a:rPr lang="en-GB" dirty="0"/>
              <a:t>TZM @ Ta parameters</a:t>
            </a:r>
          </a:p>
          <a:p>
            <a:r>
              <a:rPr lang="en-GB" dirty="0"/>
              <a:t>TZM @ 25mA</a:t>
            </a:r>
          </a:p>
          <a:p>
            <a:r>
              <a:rPr lang="en-GB" dirty="0"/>
              <a:t>TZM @ 30mA</a:t>
            </a:r>
          </a:p>
          <a:p>
            <a:endParaRPr lang="en-GB" dirty="0"/>
          </a:p>
          <a:p>
            <a:r>
              <a:rPr lang="en-GB" dirty="0"/>
              <a:t>Right – TZM @25mA 150mm/min + Ta</a:t>
            </a:r>
          </a:p>
          <a:p>
            <a:endParaRPr lang="en-GB" dirty="0"/>
          </a:p>
          <a:p>
            <a:r>
              <a:rPr lang="en-GB" dirty="0"/>
              <a:t>Tack @10 SF</a:t>
            </a:r>
          </a:p>
          <a:p>
            <a:r>
              <a:rPr lang="en-GB" dirty="0"/>
              <a:t>Seal @10 SF</a:t>
            </a:r>
          </a:p>
          <a:p>
            <a:r>
              <a:rPr lang="en-GB" dirty="0"/>
              <a:t>Full @20 Below SF</a:t>
            </a:r>
          </a:p>
          <a:p>
            <a:r>
              <a:rPr lang="en-GB" dirty="0"/>
              <a:t>Polish@10 Above SF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093479-7190-4B47-A7CA-2127C963C16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7488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Does cladding need to be more ductile/malleable – longer welds = more stress than test strips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093479-7190-4B47-A7CA-2127C963C16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74277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093479-7190-4B47-A7CA-2127C963C162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3665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Moly Rhenium alloy? Mo lanthanum Alloy? Titanium can method/no welding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093479-7190-4B47-A7CA-2127C963C162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4376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5D46A-4F53-F706-E005-3B7F94B067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200" y="2557461"/>
            <a:ext cx="9144000" cy="1138240"/>
          </a:xfrm>
        </p:spPr>
        <p:txBody>
          <a:bodyPr anchor="t" anchorCtr="0">
            <a:normAutofit/>
          </a:bodyPr>
          <a:lstStyle>
            <a:lvl1pPr algn="l">
              <a:defRPr sz="3600" b="0">
                <a:latin typeface="+mj-lt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C7060A-4567-A74A-3AF0-E66CB6AC33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200" y="3929062"/>
            <a:ext cx="9144000" cy="43134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speaker name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7C9208F-2B17-BF13-15F3-C2942141E5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200" y="4610100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location 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33D74CF-0634-649D-508B-5F74DC1A06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200" y="4930325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date </a:t>
            </a:r>
          </a:p>
        </p:txBody>
      </p:sp>
    </p:spTree>
    <p:extLst>
      <p:ext uri="{BB962C8B-B14F-4D97-AF65-F5344CB8AC3E}">
        <p14:creationId xmlns:p14="http://schemas.microsoft.com/office/powerpoint/2010/main" val="1361455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73409-495B-2752-6BF2-B1848FDE6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4D184-1DF7-03BD-F6A8-1290E291CF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6700" y="1304925"/>
            <a:ext cx="5580000" cy="385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F207A8-6978-C1D1-B0D6-FDA0CC1F42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1383" y="1304925"/>
            <a:ext cx="5580000" cy="385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0EE24-2BFB-8E46-2E66-3BA36D59A1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6E3D24-6BCE-48F4-B6DB-AB007E8B5F8E}" type="datetimeFigureOut">
              <a:rPr lang="en-GB" smtClean="0"/>
              <a:pPr/>
              <a:t>21/10/2024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2556D-B5E1-EF44-908B-500C8837B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B4910F-1642-C042-4D26-BC4F3A55A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6897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8E961-1532-85E1-EF19-CD6FD29F8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1" y="1304925"/>
            <a:ext cx="5580000" cy="745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52AB67-467B-B4C7-6EEB-C8D144E36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6700" y="2330075"/>
            <a:ext cx="5580000" cy="2846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F16626-4911-CA49-90C2-CE3262F728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1380" y="1304925"/>
            <a:ext cx="5580001" cy="745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2FF839-783C-36FF-2F59-B33FD00F2E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1379" y="2330075"/>
            <a:ext cx="5580003" cy="2846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70523E-13BC-6AF4-F44B-1E81F50780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6E3D24-6BCE-48F4-B6DB-AB007E8B5F8E}" type="datetimeFigureOut">
              <a:rPr lang="en-GB" smtClean="0"/>
              <a:pPr/>
              <a:t>21/10/2024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ACC21D-81ED-0C7F-2CF7-CFDE23016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5BA4D1-1395-871F-083F-CCC3ADAA7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6479E40-CA8C-9DEB-E10E-9B0E9423E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56729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A4210A-8AD6-DB76-6435-6F1565CF23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6E3D24-6BCE-48F4-B6DB-AB007E8B5F8E}" type="datetimeFigureOut">
              <a:rPr lang="en-GB" smtClean="0"/>
              <a:pPr/>
              <a:t>21/10/2024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5DFFE2-973C-8808-2027-0A0826D06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27C7D8-7501-4918-C3A4-210FC2D1A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3C41D6-330E-7D22-3BA7-5AD129D23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8419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82BAE-96E7-8067-F384-6C81451D5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65125"/>
            <a:ext cx="5825382" cy="481428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to 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17ED95-2655-DA64-A0CC-0DB50CEC6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0" y="1418324"/>
            <a:ext cx="5588000" cy="3761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BF7D06-9178-0519-324E-D3FAE1553A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6E3D24-6BCE-48F4-B6DB-AB007E8B5F8E}" type="datetimeFigureOut">
              <a:rPr lang="en-GB" smtClean="0"/>
              <a:pPr/>
              <a:t>21/10/2024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ED0C21-14CC-0A4D-09D2-207115B3D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4D343D-82C5-3AAA-AADD-2197F991E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7006FAE-DBD1-BA77-7F74-11A8DCE9D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5588000" cy="86546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84585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03EE30-E243-DD16-09E0-8B68AEC324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365125"/>
            <a:ext cx="6738195" cy="4788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7748DA-A10C-6B03-FEDA-D99AE6E85A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6E3D24-6BCE-48F4-B6DB-AB007E8B5F8E}" type="datetimeFigureOut">
              <a:rPr lang="en-GB" smtClean="0"/>
              <a:pPr/>
              <a:t>21/10/2024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09BA5F-3B12-9A62-2D70-80CF77B99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1A75CB-A493-E2D5-0C56-6C9F25C86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EDEF678-90EE-1594-AB80-39E97C15D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0" y="1418324"/>
            <a:ext cx="4638586" cy="3761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BA06E30-B013-E2B6-FBD1-5AB600612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4638586" cy="86546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45495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8967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88100" y="1304922"/>
            <a:ext cx="4025900" cy="4351339"/>
          </a:xfrm>
        </p:spPr>
        <p:txBody>
          <a:bodyPr/>
          <a:lstStyle/>
          <a:p>
            <a:endParaRPr lang="en-GB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D58FB62-6305-D775-94D1-00380F2AC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58293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9530548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,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89801" y="2286000"/>
            <a:ext cx="3201066" cy="3213102"/>
          </a:xfrm>
        </p:spPr>
        <p:txBody>
          <a:bodyPr/>
          <a:lstStyle/>
          <a:p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39A72C94-07DD-E2CA-345A-A35125CE44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6701" y="2286000"/>
            <a:ext cx="3201066" cy="3213102"/>
          </a:xfrm>
        </p:spPr>
        <p:txBody>
          <a:bodyPr/>
          <a:lstStyle/>
          <a:p>
            <a:endParaRPr lang="en-GB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1BFA7CDF-E186-FDDF-CF2E-0B3F10DB84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78251" y="2286000"/>
            <a:ext cx="3201066" cy="3213102"/>
          </a:xfrm>
        </p:spPr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93167B-5805-9EBB-6E54-360D545AFA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" y="1117600"/>
            <a:ext cx="10223500" cy="838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9328763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8">
            <a:extLst>
              <a:ext uri="{FF2B5EF4-FFF2-40B4-BE49-F238E27FC236}">
                <a16:creationId xmlns:a16="http://schemas.microsoft.com/office/drawing/2014/main" id="{3BF16C2F-A1C7-9D4A-331C-5D46DAAB20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6324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3A8A21F-2C7D-3EED-D3DE-935B34DCF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1026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922252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5D46A-4F53-F706-E005-3B7F94B067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200" y="2557461"/>
            <a:ext cx="9144000" cy="1138240"/>
          </a:xfrm>
        </p:spPr>
        <p:txBody>
          <a:bodyPr anchor="t" anchorCtr="0">
            <a:normAutofit/>
          </a:bodyPr>
          <a:lstStyle>
            <a:lvl1pPr algn="l">
              <a:defRPr sz="3600" b="0">
                <a:latin typeface="+mj-lt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C7060A-4567-A74A-3AF0-E66CB6AC33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200" y="3929062"/>
            <a:ext cx="9144000" cy="43134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speaker name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7C9208F-2B17-BF13-15F3-C2942141E5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200" y="4610100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location 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33D74CF-0634-649D-508B-5F74DC1A06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200" y="4930325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date </a:t>
            </a:r>
          </a:p>
        </p:txBody>
      </p:sp>
    </p:spTree>
    <p:extLst>
      <p:ext uri="{BB962C8B-B14F-4D97-AF65-F5344CB8AC3E}">
        <p14:creationId xmlns:p14="http://schemas.microsoft.com/office/powerpoint/2010/main" val="727778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67808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B4CB8-F44D-BEE4-6DCA-1B2662AB0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699" y="1122363"/>
            <a:ext cx="11654683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F0F3-44B5-9EF2-3A88-E4424DDC89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" y="3602038"/>
            <a:ext cx="11654682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83C9B-D14B-899C-B084-D233E5CF9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C38EF-93AE-9214-FDFE-009AE71CD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81CBA-3EB3-43A7-D2FA-2410CF2BA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06707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4E776-F347-2357-03E5-35C58A736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654682" cy="472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32FCD-286F-104A-BCF2-B9138BD0B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699" y="1304925"/>
            <a:ext cx="11654683" cy="38655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11ECD2-7228-FC6F-D057-E1D381721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01347-B148-1746-115D-B3672939A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4C7FE-56F7-317A-6A29-7F808D2B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59000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41C41-E6F8-8CDB-15CB-AFE023C13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709738"/>
            <a:ext cx="11654682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9976CA-B5E0-87F5-9BB8-567EA6D050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699" y="4700187"/>
            <a:ext cx="11654683" cy="448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1FB1F-7BDA-DC86-9EF3-DB36350C8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E4339-5CB2-7EDB-C9AA-C007FA14F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7BCC8-EC59-1A12-7C24-DEA423BC7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31343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73409-495B-2752-6BF2-B1848FDE6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4D184-1DF7-03BD-F6A8-1290E291CF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6700" y="1304925"/>
            <a:ext cx="5580000" cy="385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F207A8-6978-C1D1-B0D6-FDA0CC1F42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1383" y="1304925"/>
            <a:ext cx="5580000" cy="385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0EE24-2BFB-8E46-2E66-3BA36D59A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2556D-B5E1-EF44-908B-500C8837B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B4910F-1642-C042-4D26-BC4F3A55A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</p:spPr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49794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8E961-1532-85E1-EF19-CD6FD29F8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1" y="1304925"/>
            <a:ext cx="5580000" cy="745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52AB67-467B-B4C7-6EEB-C8D144E36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6700" y="2330075"/>
            <a:ext cx="5580000" cy="2846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F16626-4911-CA49-90C2-CE3262F728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1380" y="1304925"/>
            <a:ext cx="5580001" cy="745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2FF839-783C-36FF-2F59-B33FD00F2E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1379" y="2330075"/>
            <a:ext cx="5580003" cy="2846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70523E-13BC-6AF4-F44B-1E81F5078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ACC21D-81ED-0C7F-2CF7-CFDE23016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5BA4D1-1395-871F-083F-CCC3ADAA7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6479E40-CA8C-9DEB-E10E-9B0E9423E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63157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A4210A-8AD6-DB76-6435-6F1565CF2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5DFFE2-973C-8808-2027-0A0826D06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27C7D8-7501-4918-C3A4-210FC2D1A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3C41D6-330E-7D22-3BA7-5AD129D23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01503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82BAE-96E7-8067-F384-6C81451D5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65125"/>
            <a:ext cx="5825382" cy="481428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to 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17ED95-2655-DA64-A0CC-0DB50CEC6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0" y="1418324"/>
            <a:ext cx="5588000" cy="3761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BF7D06-9178-0519-324E-D3FAE1553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ED0C21-14CC-0A4D-09D2-207115B3D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4D343D-82C5-3AAA-AADD-2197F991E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7006FAE-DBD1-BA77-7F74-11A8DCE9D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5588000" cy="86546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90711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03EE30-E243-DD16-09E0-8B68AEC324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365125"/>
            <a:ext cx="6738195" cy="4788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7748DA-A10C-6B03-FEDA-D99AE6E85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09BA5F-3B12-9A62-2D70-80CF77B99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1A75CB-A493-E2D5-0C56-6C9F25C86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EDEF678-90EE-1594-AB80-39E97C15D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0" y="1418324"/>
            <a:ext cx="4638586" cy="3761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BA06E30-B013-E2B6-FBD1-5AB600612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4638586" cy="86546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61991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06270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88100" y="1304922"/>
            <a:ext cx="4025900" cy="4351339"/>
          </a:xfrm>
        </p:spPr>
        <p:txBody>
          <a:bodyPr/>
          <a:lstStyle/>
          <a:p>
            <a:endParaRPr lang="en-GB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D58FB62-6305-D775-94D1-00380F2AC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58293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283479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88100" y="1304922"/>
            <a:ext cx="4025900" cy="4351339"/>
          </a:xfrm>
        </p:spPr>
        <p:txBody>
          <a:bodyPr/>
          <a:lstStyle/>
          <a:p>
            <a:endParaRPr lang="en-GB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D58FB62-6305-D775-94D1-00380F2AC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58293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6759497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,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89801" y="2286000"/>
            <a:ext cx="3201066" cy="3213102"/>
          </a:xfrm>
        </p:spPr>
        <p:txBody>
          <a:bodyPr/>
          <a:lstStyle/>
          <a:p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39A72C94-07DD-E2CA-345A-A35125CE44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6701" y="2286000"/>
            <a:ext cx="3201066" cy="3213102"/>
          </a:xfrm>
        </p:spPr>
        <p:txBody>
          <a:bodyPr/>
          <a:lstStyle/>
          <a:p>
            <a:endParaRPr lang="en-GB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1BFA7CDF-E186-FDDF-CF2E-0B3F10DB84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78251" y="2286000"/>
            <a:ext cx="3201066" cy="3213102"/>
          </a:xfrm>
        </p:spPr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93167B-5805-9EBB-6E54-360D545AFA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" y="1117600"/>
            <a:ext cx="10223500" cy="838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1554707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8">
            <a:extLst>
              <a:ext uri="{FF2B5EF4-FFF2-40B4-BE49-F238E27FC236}">
                <a16:creationId xmlns:a16="http://schemas.microsoft.com/office/drawing/2014/main" id="{3BF16C2F-A1C7-9D4A-331C-5D46DAAB20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6324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3A8A21F-2C7D-3EED-D3DE-935B34DCF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1026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9163027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5D46A-4F53-F706-E005-3B7F94B067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200" y="2557461"/>
            <a:ext cx="9144000" cy="1138240"/>
          </a:xfrm>
        </p:spPr>
        <p:txBody>
          <a:bodyPr anchor="t" anchorCtr="0">
            <a:normAutofit/>
          </a:bodyPr>
          <a:lstStyle>
            <a:lvl1pPr algn="l">
              <a:defRPr sz="3600" b="0">
                <a:latin typeface="+mj-lt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C7060A-4567-A74A-3AF0-E66CB6AC33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200" y="3929062"/>
            <a:ext cx="9144000" cy="43134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speaker name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7C9208F-2B17-BF13-15F3-C2942141E5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200" y="4610100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location 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33D74CF-0634-649D-508B-5F74DC1A06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200" y="4930325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date </a:t>
            </a:r>
          </a:p>
        </p:txBody>
      </p:sp>
    </p:spTree>
    <p:extLst>
      <p:ext uri="{BB962C8B-B14F-4D97-AF65-F5344CB8AC3E}">
        <p14:creationId xmlns:p14="http://schemas.microsoft.com/office/powerpoint/2010/main" val="7843107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B4CB8-F44D-BEE4-6DCA-1B2662AB0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699" y="1122363"/>
            <a:ext cx="11654683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F0F3-44B5-9EF2-3A88-E4424DDC89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" y="3602038"/>
            <a:ext cx="11654682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83C9B-D14B-899C-B084-D233E5CF9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C38EF-93AE-9214-FDFE-009AE71CD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81CBA-3EB3-43A7-D2FA-2410CF2BA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7473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4E776-F347-2357-03E5-35C58A736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654682" cy="472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32FCD-286F-104A-BCF2-B9138BD0B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699" y="1304925"/>
            <a:ext cx="11654683" cy="38655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11ECD2-7228-FC6F-D057-E1D381721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01347-B148-1746-115D-B3672939A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4C7FE-56F7-317A-6A29-7F808D2B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9504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41C41-E6F8-8CDB-15CB-AFE023C13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709738"/>
            <a:ext cx="11654682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9976CA-B5E0-87F5-9BB8-567EA6D050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699" y="4700187"/>
            <a:ext cx="11654683" cy="448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1FB1F-7BDA-DC86-9EF3-DB36350C8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E4339-5CB2-7EDB-C9AA-C007FA14F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7BCC8-EC59-1A12-7C24-DEA423BC7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0530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73409-495B-2752-6BF2-B1848FDE6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4D184-1DF7-03BD-F6A8-1290E291CF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6700" y="1304925"/>
            <a:ext cx="5580000" cy="385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F207A8-6978-C1D1-B0D6-FDA0CC1F42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1383" y="1304925"/>
            <a:ext cx="5580000" cy="385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0EE24-2BFB-8E46-2E66-3BA36D59A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2556D-B5E1-EF44-908B-500C8837B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B4910F-1642-C042-4D26-BC4F3A55A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</p:spPr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51619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8E961-1532-85E1-EF19-CD6FD29F8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1" y="1304925"/>
            <a:ext cx="5580000" cy="745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52AB67-467B-B4C7-6EEB-C8D144E36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6700" y="2330075"/>
            <a:ext cx="5580000" cy="2846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F16626-4911-CA49-90C2-CE3262F728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1380" y="1304925"/>
            <a:ext cx="5580001" cy="745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2FF839-783C-36FF-2F59-B33FD00F2E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1379" y="2330075"/>
            <a:ext cx="5580003" cy="2846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70523E-13BC-6AF4-F44B-1E81F5078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ACC21D-81ED-0C7F-2CF7-CFDE23016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5BA4D1-1395-871F-083F-CCC3ADAA7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6479E40-CA8C-9DEB-E10E-9B0E9423E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86241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A4210A-8AD6-DB76-6435-6F1565CF2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5DFFE2-973C-8808-2027-0A0826D06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27C7D8-7501-4918-C3A4-210FC2D1A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3C41D6-330E-7D22-3BA7-5AD129D23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472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17109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82BAE-96E7-8067-F384-6C81451D5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65125"/>
            <a:ext cx="5825382" cy="481428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to 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17ED95-2655-DA64-A0CC-0DB50CEC6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0" y="1418324"/>
            <a:ext cx="5588000" cy="3761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BF7D06-9178-0519-324E-D3FAE1553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ED0C21-14CC-0A4D-09D2-207115B3D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4D343D-82C5-3AAA-AADD-2197F991E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7006FAE-DBD1-BA77-7F74-11A8DCE9D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5588000" cy="86546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9774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,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CE196B2-446B-C638-E24B-42F7A659B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58293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9E2D15B4-3C1F-6E32-114C-0E3C063437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89801" y="2286000"/>
            <a:ext cx="3201066" cy="3213102"/>
          </a:xfrm>
        </p:spPr>
        <p:txBody>
          <a:bodyPr/>
          <a:lstStyle/>
          <a:p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39A72C94-07DD-E2CA-345A-A35125CE44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6701" y="2286000"/>
            <a:ext cx="3201066" cy="3213102"/>
          </a:xfrm>
        </p:spPr>
        <p:txBody>
          <a:bodyPr/>
          <a:lstStyle/>
          <a:p>
            <a:endParaRPr lang="en-GB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1BFA7CDF-E186-FDDF-CF2E-0B3F10DB84D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78251" y="2286000"/>
            <a:ext cx="3201066" cy="3213102"/>
          </a:xfrm>
        </p:spPr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93167B-5805-9EBB-6E54-360D545AFA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" y="1117600"/>
            <a:ext cx="10223500" cy="838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6236092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03EE30-E243-DD16-09E0-8B68AEC324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365125"/>
            <a:ext cx="6738195" cy="4788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7748DA-A10C-6B03-FEDA-D99AE6E85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3D24-6BCE-48F4-B6DB-AB007E8B5F8E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09BA5F-3B12-9A62-2D70-80CF77B99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1A75CB-A493-E2D5-0C56-6C9F25C86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B8E-4C5D-4D9E-8821-9696CA0E0E3F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EDEF678-90EE-1594-AB80-39E97C15D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700" y="1418324"/>
            <a:ext cx="4638586" cy="3761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BA06E30-B013-E2B6-FBD1-5AB600612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4638586" cy="86546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9480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8">
            <a:extLst>
              <a:ext uri="{FF2B5EF4-FFF2-40B4-BE49-F238E27FC236}">
                <a16:creationId xmlns:a16="http://schemas.microsoft.com/office/drawing/2014/main" id="{3BF16C2F-A1C7-9D4A-331C-5D46DAAB20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365125"/>
            <a:ext cx="6324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3A8A21F-2C7D-3EED-D3DE-935B34DCF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1026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747815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5D46A-4F53-F706-E005-3B7F94B067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200" y="2557461"/>
            <a:ext cx="9144000" cy="1138240"/>
          </a:xfrm>
        </p:spPr>
        <p:txBody>
          <a:bodyPr anchor="t" anchorCtr="0">
            <a:normAutofit/>
          </a:bodyPr>
          <a:lstStyle>
            <a:lvl1pPr algn="l">
              <a:defRPr sz="3600" b="0">
                <a:latin typeface="+mj-lt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C7060A-4567-A74A-3AF0-E66CB6AC33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200" y="3929062"/>
            <a:ext cx="9144000" cy="43134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speaker name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7C9208F-2B17-BF13-15F3-C2942141E5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200" y="4610100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location 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33D74CF-0634-649D-508B-5F74DC1A06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200" y="4930325"/>
            <a:ext cx="8648700" cy="2639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Click to edit date </a:t>
            </a:r>
          </a:p>
        </p:txBody>
      </p:sp>
    </p:spTree>
    <p:extLst>
      <p:ext uri="{BB962C8B-B14F-4D97-AF65-F5344CB8AC3E}">
        <p14:creationId xmlns:p14="http://schemas.microsoft.com/office/powerpoint/2010/main" val="3910029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B4CB8-F44D-BEE4-6DCA-1B2662AB0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699" y="1122363"/>
            <a:ext cx="11654683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F0F3-44B5-9EF2-3A88-E4424DDC89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" y="3602038"/>
            <a:ext cx="11654682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83C9B-D14B-899C-B084-D233E5CF9D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6E3D24-6BCE-48F4-B6DB-AB007E8B5F8E}" type="datetimeFigureOut">
              <a:rPr lang="en-GB" smtClean="0"/>
              <a:pPr/>
              <a:t>21/10/2024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C38EF-93AE-9214-FDFE-009AE71CD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81CBA-3EB3-43A7-D2FA-2410CF2BA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2264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4E776-F347-2357-03E5-35C58A736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654682" cy="4723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32FCD-286F-104A-BCF2-B9138BD0B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699" y="1304925"/>
            <a:ext cx="11654683" cy="38655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11ECD2-7228-FC6F-D057-E1D381721D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6E3D24-6BCE-48F4-B6DB-AB007E8B5F8E}" type="datetimeFigureOut">
              <a:rPr lang="en-GB" smtClean="0"/>
              <a:pPr/>
              <a:t>21/10/2024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01347-B148-1746-115D-B3672939A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4C7FE-56F7-317A-6A29-7F808D2B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1121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41C41-E6F8-8CDB-15CB-AFE023C13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709738"/>
            <a:ext cx="11654682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9976CA-B5E0-87F5-9BB8-567EA6D050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699" y="4700187"/>
            <a:ext cx="11654683" cy="448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1FB1F-7BDA-DC86-9EF3-DB36350C8D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6E3D24-6BCE-48F4-B6DB-AB007E8B5F8E}" type="datetimeFigureOut">
              <a:rPr lang="en-GB" smtClean="0"/>
              <a:pPr/>
              <a:t>21/10/2024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E4339-5CB2-7EDB-C9AA-C007FA14F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7BCC8-EC59-1A12-7C24-DEA423BC7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187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E97D3-004E-241C-1F4D-DA2001CE04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" y="0"/>
            <a:ext cx="12190811" cy="6857998"/>
          </a:xfrm>
          <a:prstGeom prst="rect">
            <a:avLst/>
          </a:prstGeom>
        </p:spPr>
      </p:pic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D0781EEC-C938-86FA-B882-0B112DC0D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7086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6BCFD7A-BAD1-80E9-241B-1E0D4B057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8659" y="1304925"/>
            <a:ext cx="1165468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796829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accent3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2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E97D3-004E-241C-1F4D-DA2001CE042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" y="0"/>
            <a:ext cx="12190813" cy="6857998"/>
          </a:xfrm>
          <a:prstGeom prst="rect">
            <a:avLst/>
          </a:prstGeom>
        </p:spPr>
      </p:pic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D0781EEC-C938-86FA-B882-0B112DC0D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7086600" cy="574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6BCFD7A-BAD1-80E9-241B-1E0D4B057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8659" y="1304925"/>
            <a:ext cx="1165468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2232557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6" r:id="rId3"/>
    <p:sldLayoutId id="2147483724" r:id="rId4"/>
    <p:sldLayoutId id="2147483725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accent3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2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AB5F44-508E-D5E3-9686-E5DB5331D65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5" y="0"/>
            <a:ext cx="12189289" cy="685799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592D61-4A60-6946-D1E3-5AC93DE86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654682" cy="472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C4AB4-12A7-2444-B999-E190C2D007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46E3D24-6BCE-48F4-B6DB-AB007E8B5F8E}" type="datetimeFigureOut">
              <a:rPr lang="en-GB" smtClean="0"/>
              <a:pPr/>
              <a:t>21/10/2024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43241-55FA-000D-E911-88A86A203D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6D9DA-6B18-0AEA-604C-ADB3F8C64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E71A0C6-6FDD-31C0-2DA4-598F590530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0" y="1304925"/>
            <a:ext cx="11654683" cy="3865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7374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1" r:id="rId12"/>
    <p:sldLayoutId id="214748367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00308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AB5F44-508E-D5E3-9686-E5DB5331D65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5" y="0"/>
            <a:ext cx="12189289" cy="6857999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592D61-4A60-6946-D1E3-5AC93DE86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654682" cy="472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C4AB4-12A7-2444-B999-E190C2D007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6700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46E3D24-6BCE-48F4-B6DB-AB007E8B5F8E}" type="datetimeFigureOut">
              <a:rPr lang="en-GB" smtClean="0"/>
              <a:pPr/>
              <a:t>21/10/2024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43241-55FA-000D-E911-88A86A203D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6642" y="53671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6D9DA-6B18-0AEA-604C-ADB3F8C64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183" y="5367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601B8E-4C5D-4D9E-8821-9696CA0E0E3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E71A0C6-6FDD-31C0-2DA4-598F590530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0" y="1304925"/>
            <a:ext cx="11654683" cy="3865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238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2" r:id="rId12"/>
    <p:sldLayoutId id="214748374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00308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B5CD0-94BB-02A9-D0D6-755513A291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505" y="2359818"/>
            <a:ext cx="9144000" cy="1138240"/>
          </a:xfrm>
        </p:spPr>
        <p:txBody>
          <a:bodyPr/>
          <a:lstStyle/>
          <a:p>
            <a:r>
              <a:rPr lang="en-GB" dirty="0"/>
              <a:t>Using TZM as a Potential Target</a:t>
            </a:r>
            <a:br>
              <a:rPr lang="en-GB" dirty="0"/>
            </a:br>
            <a:r>
              <a:rPr lang="en-GB" dirty="0"/>
              <a:t>Cladding Material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A80B9D-A009-468E-DD38-1C459E82E2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200" y="3929063"/>
            <a:ext cx="9144000" cy="986970"/>
          </a:xfrm>
        </p:spPr>
        <p:txBody>
          <a:bodyPr/>
          <a:lstStyle/>
          <a:p>
            <a:r>
              <a:rPr lang="en-GB" dirty="0"/>
              <a:t>Alan Prothero, Target Manufacture Technician,</a:t>
            </a:r>
          </a:p>
          <a:p>
            <a:r>
              <a:rPr lang="en-GB" dirty="0"/>
              <a:t>ISIS, RAL 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10EF4ED-5412-F3AB-298D-9391EC95CB57}"/>
              </a:ext>
            </a:extLst>
          </p:cNvPr>
          <p:cNvSpPr txBox="1">
            <a:spLocks/>
          </p:cNvSpPr>
          <p:nvPr/>
        </p:nvSpPr>
        <p:spPr>
          <a:xfrm>
            <a:off x="203200" y="4916033"/>
            <a:ext cx="7401711" cy="653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/>
              <a:t>IWSMT 16, 28</a:t>
            </a:r>
            <a:r>
              <a:rPr lang="en-GB" sz="1600" baseline="30000" dirty="0"/>
              <a:t>th</a:t>
            </a:r>
            <a:r>
              <a:rPr lang="en-GB" sz="1600" dirty="0"/>
              <a:t> October 2024</a:t>
            </a:r>
          </a:p>
        </p:txBody>
      </p:sp>
    </p:spTree>
    <p:extLst>
      <p:ext uri="{BB962C8B-B14F-4D97-AF65-F5344CB8AC3E}">
        <p14:creationId xmlns:p14="http://schemas.microsoft.com/office/powerpoint/2010/main" val="1481826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0F0FF-65D5-9672-7984-40B092552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Welding Trials: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A29BCA-46F5-0028-519C-768772763E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TZM produces weak and brittle welds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Tantalum is better for welding purposes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Final parameters gave best possible weld for TZM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Slower feed rate and higher weld amperage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Final weld parameters 25mA power 150mm/min feed with 5 Pre-heats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4605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50C74-F9FB-2DC3-7579-A98FA65BB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Mini Trial Plate Manufacture: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F2CB50-F918-0744-453A-1B57DC5CA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7274370" cy="106239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Trial plate is a mini version of a TS1 plate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Machining, polishing and cleaning process identical to real plate manufacture for consistency 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6E6F6E-DB42-9392-AC83-04679037DD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9" t="5517" r="15323" b="3516"/>
          <a:stretch/>
        </p:blipFill>
        <p:spPr>
          <a:xfrm rot="5400000">
            <a:off x="5779509" y="2531468"/>
            <a:ext cx="2268641" cy="25983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67B828-EE4E-73A3-184B-57AEF5196B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53" t="30915" r="22771" b="29143"/>
          <a:stretch/>
        </p:blipFill>
        <p:spPr>
          <a:xfrm rot="5400000">
            <a:off x="8320715" y="2715674"/>
            <a:ext cx="2268643" cy="22299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40DC15-D426-64CE-012F-09EBD8690D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6" t="17754" r="16017" b="13213"/>
          <a:stretch/>
        </p:blipFill>
        <p:spPr>
          <a:xfrm rot="5400000">
            <a:off x="3170090" y="2648915"/>
            <a:ext cx="2268643" cy="23634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E8057C-CB20-9B24-D632-B0EB109600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3" r="13247"/>
          <a:stretch/>
        </p:blipFill>
        <p:spPr>
          <a:xfrm rot="5400000">
            <a:off x="640094" y="2601592"/>
            <a:ext cx="2268641" cy="246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140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799AF-B379-456F-7DDA-54C97938C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Mini Trial Plate Further photos: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BA8630-4E7D-F1F3-D426-F9BAD9721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1180214"/>
            <a:ext cx="3103821" cy="21637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A4D12A-64C5-D355-AD1D-A6665B0D6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1206" y="1180214"/>
            <a:ext cx="3650562" cy="21637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E3B1F8-028F-707B-07A9-A356073EDA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7271" y="1180214"/>
            <a:ext cx="2955167" cy="42416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6778A1-9FDE-768E-3CC3-C925E0FA470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8526" b="7808"/>
          <a:stretch/>
        </p:blipFill>
        <p:spPr>
          <a:xfrm>
            <a:off x="266700" y="3429000"/>
            <a:ext cx="2677038" cy="2359251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89D2B7-3131-4167-7596-66605C01D3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2560" y="3400724"/>
            <a:ext cx="3152673" cy="235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1532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C8BE1-C13C-531D-2AD4-6F55B75B2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7627922" cy="836612"/>
          </a:xfrm>
        </p:spPr>
        <p:txBody>
          <a:bodyPr>
            <a:normAutofit/>
          </a:bodyPr>
          <a:lstStyle/>
          <a:p>
            <a:r>
              <a:rPr lang="en-GB" sz="3200" dirty="0"/>
              <a:t>Results and Conclusion: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CB13A9-DED4-90F5-1A86-9A5D4B82F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6650148" cy="435133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Plate lids and ring subject to severe cracking after welding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Oxidisation of alloy creates porosity in welds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Welded TZM sees a major drop in UTS and Elongation to fracture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TZM not currently viable as a target cladding material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Differentiation to be made between Target core and cladding properties?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Further research into other materials is still worthwhile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BF4D55-1CE3-D7DC-6902-84E0899500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82"/>
          <a:stretch/>
        </p:blipFill>
        <p:spPr>
          <a:xfrm>
            <a:off x="7293934" y="2120526"/>
            <a:ext cx="2676791" cy="20564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82C910-BD01-C4A8-029E-6D6AD6D60D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99" t="32097"/>
          <a:stretch/>
        </p:blipFill>
        <p:spPr>
          <a:xfrm>
            <a:off x="7293934" y="581850"/>
            <a:ext cx="2676792" cy="14860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1D37B1-1F86-702F-F87E-358C14FE72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58"/>
          <a:stretch/>
        </p:blipFill>
        <p:spPr>
          <a:xfrm>
            <a:off x="7293934" y="4229592"/>
            <a:ext cx="2676791" cy="214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968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2C6DA-831C-9DD6-381B-67DF6A1D3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365124"/>
            <a:ext cx="7917633" cy="749407"/>
          </a:xfrm>
        </p:spPr>
        <p:txBody>
          <a:bodyPr>
            <a:normAutofit/>
          </a:bodyPr>
          <a:lstStyle/>
          <a:p>
            <a:r>
              <a:rPr lang="en-GB" sz="3600" dirty="0"/>
              <a:t>TZM Trial Plate Failure Investigation: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E45D7A-4953-818C-3DDE-818A2AB56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518" y="1595710"/>
            <a:ext cx="4284922" cy="32203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0DBDAE-E727-CE9F-E76F-3C7A125CED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2961" y="1595709"/>
            <a:ext cx="4284922" cy="32203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004F0D-5D58-40AE-E128-AF2BF34FC1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699" y="2171157"/>
            <a:ext cx="275303" cy="8357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6067A8-E05E-0EED-E161-B0A43F103C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6423" y="2171157"/>
            <a:ext cx="314632" cy="58993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CC3B983-EA5E-80CE-538D-63D44A31DEEE}"/>
              </a:ext>
            </a:extLst>
          </p:cNvPr>
          <p:cNvSpPr txBox="1"/>
          <p:nvPr/>
        </p:nvSpPr>
        <p:spPr>
          <a:xfrm>
            <a:off x="542002" y="5297192"/>
            <a:ext cx="696332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Reference:</a:t>
            </a:r>
          </a:p>
          <a:p>
            <a:r>
              <a:rPr lang="en-GB" sz="1100" i="1" dirty="0" err="1"/>
              <a:t>B.Tabernig</a:t>
            </a:r>
            <a:r>
              <a:rPr lang="en-GB" sz="1100" i="1" dirty="0"/>
              <a:t>, N. </a:t>
            </a:r>
            <a:r>
              <a:rPr lang="en-GB" sz="1100" i="1" dirty="0" err="1"/>
              <a:t>Reheis</a:t>
            </a:r>
            <a:r>
              <a:rPr lang="en-GB" sz="1100" i="1" dirty="0"/>
              <a:t>, “Joining of Refractory Metals and its Application” 17</a:t>
            </a:r>
            <a:r>
              <a:rPr lang="en-GB" sz="1100" i="1" baseline="30000" dirty="0"/>
              <a:t>th</a:t>
            </a:r>
            <a:r>
              <a:rPr lang="en-GB" sz="1100" i="1" dirty="0"/>
              <a:t> </a:t>
            </a:r>
            <a:r>
              <a:rPr lang="en-GB" sz="1100" i="1" dirty="0" err="1"/>
              <a:t>Plansee</a:t>
            </a:r>
            <a:r>
              <a:rPr lang="en-GB" sz="1100" i="1" dirty="0"/>
              <a:t> Seminar Vol. 4, 2009.</a:t>
            </a:r>
          </a:p>
        </p:txBody>
      </p:sp>
    </p:spTree>
    <p:extLst>
      <p:ext uri="{BB962C8B-B14F-4D97-AF65-F5344CB8AC3E}">
        <p14:creationId xmlns:p14="http://schemas.microsoft.com/office/powerpoint/2010/main" val="15814599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D63FF-D05D-A54D-D38A-0A50399D2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9049316" cy="836612"/>
          </a:xfrm>
        </p:spPr>
        <p:txBody>
          <a:bodyPr>
            <a:normAutofit/>
          </a:bodyPr>
          <a:lstStyle/>
          <a:p>
            <a:r>
              <a:rPr lang="en-GB" sz="3600" dirty="0"/>
              <a:t>TZM Trial Plate Failure – Further Photos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042B63-04B5-B33B-E873-819C4AE3B9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512" y="1238004"/>
            <a:ext cx="3532356" cy="1986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3D505D-42F3-4308-3173-C4F855023E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512" y="3699128"/>
            <a:ext cx="3532357" cy="19869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F822C5-CD42-EA8F-FCAB-36B85205F2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093" y="1238004"/>
            <a:ext cx="3532356" cy="19869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EDB102-3463-FF64-9885-39B55877E9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093" y="3699128"/>
            <a:ext cx="3532356" cy="19869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1C1D9C-D2ED-4EB9-BEC7-166313DBAB5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8" t="11376" r="29464" b="10317"/>
          <a:stretch/>
        </p:blipFill>
        <p:spPr>
          <a:xfrm>
            <a:off x="394291" y="2231131"/>
            <a:ext cx="2614723" cy="261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8168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0E576-AC27-217E-F6F2-5B1C0E93A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99" y="365125"/>
            <a:ext cx="8116809" cy="694130"/>
          </a:xfrm>
        </p:spPr>
        <p:txBody>
          <a:bodyPr>
            <a:normAutofit/>
          </a:bodyPr>
          <a:lstStyle/>
          <a:p>
            <a:r>
              <a:rPr lang="en-GB" sz="3600" dirty="0"/>
              <a:t>Future Potential and Direction: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A5D16F-53A6-1374-22F3-E12BC372D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8650963" cy="244321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More research and development would be necessary to make TZM work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Project has kick-started interest into new 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Room for development and further testing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99541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78B36-D2A8-EF9F-2EE4-15F4895728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6000" dirty="0"/>
              <a:t>Thank you for listening.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303791-AE6E-28C2-CC80-15AFE3ADDD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699" y="4154299"/>
            <a:ext cx="11654682" cy="1655762"/>
          </a:xfrm>
        </p:spPr>
        <p:txBody>
          <a:bodyPr/>
          <a:lstStyle/>
          <a:p>
            <a:r>
              <a:rPr lang="en-GB" dirty="0"/>
              <a:t>Any questions?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2344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2E0B8-EB3D-D2AC-21CB-CA6C10F36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8669070" cy="836612"/>
          </a:xfrm>
        </p:spPr>
        <p:txBody>
          <a:bodyPr>
            <a:normAutofit/>
          </a:bodyPr>
          <a:lstStyle/>
          <a:p>
            <a:r>
              <a:rPr lang="en-GB" sz="3200" dirty="0"/>
              <a:t>Introduction To </a:t>
            </a:r>
            <a:r>
              <a:rPr lang="en-GB" sz="3600" dirty="0"/>
              <a:t>ISIS</a:t>
            </a:r>
            <a:r>
              <a:rPr lang="en-GB" sz="3200" dirty="0"/>
              <a:t> and Target Group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A009CE-95EF-53E5-6792-2E0984E3B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6070726" cy="435133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Neutron and Muon Source on Harwell Campus, Oxfordshire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Supporting scientific research worldwide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Target manufacture group is a small team specialising in Machining ISIS targets and peripheral components for both Target stations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Targets are made using a variety of common and uncommon manufacture methods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CNC,EDM, EB Welding, HIP bonding and Ultrasonic Scanning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F25AA1-5E35-E351-BFB4-7C99D848DD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2" t="15425"/>
          <a:stretch/>
        </p:blipFill>
        <p:spPr>
          <a:xfrm>
            <a:off x="6442288" y="4868527"/>
            <a:ext cx="1934297" cy="1575471"/>
          </a:xfrm>
          <a:prstGeom prst="rect">
            <a:avLst/>
          </a:prstGeom>
        </p:spPr>
      </p:pic>
      <p:pic>
        <p:nvPicPr>
          <p:cNvPr id="14" name="Picture 13" descr="A machine on a table&#10;&#10;Description automatically generated">
            <a:extLst>
              <a:ext uri="{FF2B5EF4-FFF2-40B4-BE49-F238E27FC236}">
                <a16:creationId xmlns:a16="http://schemas.microsoft.com/office/drawing/2014/main" id="{2C7C9229-4071-3FC1-8604-34CDE8FC53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" t="47756" r="58707" b="37822"/>
          <a:stretch/>
        </p:blipFill>
        <p:spPr>
          <a:xfrm>
            <a:off x="2898522" y="4757044"/>
            <a:ext cx="3197478" cy="9998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DF65ACE-77D3-77F5-C29A-B8061879A8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5" t="31891" r="3734" b="13754"/>
          <a:stretch/>
        </p:blipFill>
        <p:spPr>
          <a:xfrm rot="10800000">
            <a:off x="487411" y="4757044"/>
            <a:ext cx="2190401" cy="999801"/>
          </a:xfrm>
          <a:prstGeom prst="rect">
            <a:avLst/>
          </a:prstGeom>
        </p:spPr>
      </p:pic>
      <p:pic>
        <p:nvPicPr>
          <p:cNvPr id="16" name="Picture 15" descr="A building with a lot of grass and buildings in the background&#10;&#10;Description automatically generated">
            <a:extLst>
              <a:ext uri="{FF2B5EF4-FFF2-40B4-BE49-F238E27FC236}">
                <a16:creationId xmlns:a16="http://schemas.microsoft.com/office/drawing/2014/main" id="{A308E218-9E85-0FDD-4B0A-635F97A7A4C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8" r="15995" b="14452"/>
          <a:stretch/>
        </p:blipFill>
        <p:spPr>
          <a:xfrm>
            <a:off x="7261799" y="2926320"/>
            <a:ext cx="2589291" cy="1834342"/>
          </a:xfrm>
          <a:prstGeom prst="rect">
            <a:avLst/>
          </a:prstGeom>
        </p:spPr>
      </p:pic>
      <p:pic>
        <p:nvPicPr>
          <p:cNvPr id="18" name="Picture 17" descr="A large factory with several machines&#10;&#10;Description automatically generated">
            <a:extLst>
              <a:ext uri="{FF2B5EF4-FFF2-40B4-BE49-F238E27FC236}">
                <a16:creationId xmlns:a16="http://schemas.microsoft.com/office/drawing/2014/main" id="{C7F835A7-85F4-66BC-E189-969C23A344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776" y="4876362"/>
            <a:ext cx="2100628" cy="1575471"/>
          </a:xfrm>
          <a:prstGeom prst="rect">
            <a:avLst/>
          </a:prstGeom>
        </p:spPr>
      </p:pic>
      <p:pic>
        <p:nvPicPr>
          <p:cNvPr id="19" name="Picture 18" descr="ISIS ISIS Instruments">
            <a:extLst>
              <a:ext uri="{FF2B5EF4-FFF2-40B4-BE49-F238E27FC236}">
                <a16:creationId xmlns:a16="http://schemas.microsoft.com/office/drawing/2014/main" id="{FD06D9B1-0364-25D0-1823-3BDA90AA3C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67741"/>
            <a:ext cx="4319746" cy="17428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7452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01297-7845-CBEC-733C-97540301C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010" y="365125"/>
            <a:ext cx="8270718" cy="694130"/>
          </a:xfrm>
        </p:spPr>
        <p:txBody>
          <a:bodyPr>
            <a:normAutofit fontScale="90000"/>
          </a:bodyPr>
          <a:lstStyle/>
          <a:p>
            <a:r>
              <a:rPr lang="en-GB" sz="3200" dirty="0"/>
              <a:t>Target materials – A Need For New Materials?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822A8-B576-6DCF-F1AB-93A4D0136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5829300" cy="435133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Originally made from Uranium clad in Zircalloy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ISIS currently uses Ta/W targets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Tungsten core bonded to a Tantalum cladding </a:t>
            </a:r>
          </a:p>
          <a:p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Tantalum is rare, expensive and difficult to work with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Limited suppliers and long lead times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Shallow pool of suitable materials</a:t>
            </a:r>
          </a:p>
          <a:p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Any new material should be investigated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0CBDD3-2160-7334-842C-09D7ECFEC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209" y="1059255"/>
            <a:ext cx="2472055" cy="164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CDD961-7BCB-0C8E-0172-FBBBE5D7CC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209" y="4027834"/>
            <a:ext cx="3115469" cy="17524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5566CA-E5AD-102C-BE17-BC34F90D46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0" t="14575" r="10419" b="13063"/>
          <a:stretch/>
        </p:blipFill>
        <p:spPr>
          <a:xfrm>
            <a:off x="5752624" y="4032314"/>
            <a:ext cx="2006196" cy="174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864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E48C7-3012-F95B-7673-5C35EBD9D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7863312" cy="836612"/>
          </a:xfrm>
        </p:spPr>
        <p:txBody>
          <a:bodyPr>
            <a:normAutofit/>
          </a:bodyPr>
          <a:lstStyle/>
          <a:p>
            <a:r>
              <a:rPr lang="en-GB" sz="3200" dirty="0"/>
              <a:t>Target Materials - What’s Required?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CD25C4-EF6C-C266-F99C-C5B35FD076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699" y="1304925"/>
            <a:ext cx="9565363" cy="4351338"/>
          </a:xfrm>
        </p:spPr>
        <p:txBody>
          <a:bodyPr/>
          <a:lstStyle/>
          <a:p>
            <a:r>
              <a:rPr lang="en-GB" sz="1800" dirty="0"/>
              <a:t>There is a long list of requirements for Target materials due to the application and conditions, this includes: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Density/Atomic Number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Radiation resistance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Corrosion resistance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Thermal properties – Melting point, Thermal conductivity, Thermal expansion are also critical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Machinability and availability of material and cost are a key aspect to consider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7281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FE198-CCE6-2E54-35E7-AEEDA124F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Trialling a New Material: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D60894-CF14-EB83-E06D-2E9C0DEDF0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Molybdenum alloy, TZM (Mo 99%, Ti 0.5%, Zr 0.1%)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Good thermal properties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Cheaper than Tantalum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Needs to be trialled in a manufacturing setting</a:t>
            </a:r>
          </a:p>
          <a:p>
            <a:endParaRPr lang="en-GB" sz="1800" dirty="0"/>
          </a:p>
          <a:p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3B84DB-7312-4358-CB0C-D219824D50E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704" t="22125" r="27976" b="63026"/>
          <a:stretch/>
        </p:blipFill>
        <p:spPr>
          <a:xfrm>
            <a:off x="5517409" y="4380614"/>
            <a:ext cx="5466024" cy="159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062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06E56-CFBB-405A-E849-1F2E43809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Project Objectives: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DEF543-2A67-7BDD-122D-9E153138E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5"/>
            <a:ext cx="7021340" cy="435133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To test the suitability of TZM as a Target cladding material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Trial the manufacturing properties of TZM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Milling/Turning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EDM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EB Welding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Create a mini trial target plate using current target methods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Trial HIP bonding recipe for TZM and W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484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C4CB1-0DAF-3582-2A7D-E568FB84F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/>
              <a:t>Manufacture Trials: </a:t>
            </a:r>
            <a:endParaRPr lang="en-GB" sz="3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10410F-191F-32E9-65CA-6166C0AEC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304923"/>
            <a:ext cx="5829300" cy="4351338"/>
          </a:xfrm>
        </p:spPr>
        <p:txBody>
          <a:bodyPr/>
          <a:lstStyle/>
          <a:p>
            <a:r>
              <a:rPr lang="en-GB"/>
              <a:t> 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1669AB-6E8F-2C48-2B97-DF1FF607AEA5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6" t="15089" r="33442" b="17998"/>
          <a:stretch/>
        </p:blipFill>
        <p:spPr bwMode="auto">
          <a:xfrm rot="5400000">
            <a:off x="687759" y="3185848"/>
            <a:ext cx="1987702" cy="25771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0BF7F6-4C50-9EE5-BD46-2B34805EFA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4656" r="26828" b="5600"/>
          <a:stretch/>
        </p:blipFill>
        <p:spPr>
          <a:xfrm rot="5400000">
            <a:off x="4143561" y="800049"/>
            <a:ext cx="1763732" cy="23665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35B765-C860-A4CB-F7B9-C5243C8CC921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74"/>
          <a:stretch/>
        </p:blipFill>
        <p:spPr bwMode="auto">
          <a:xfrm rot="5400000">
            <a:off x="7519521" y="797538"/>
            <a:ext cx="1758712" cy="23665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CD52B4-C641-02D9-3974-DE7BA078C60F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56" b="23324"/>
          <a:stretch/>
        </p:blipFill>
        <p:spPr>
          <a:xfrm>
            <a:off x="393017" y="1101446"/>
            <a:ext cx="2577188" cy="1758712"/>
          </a:xfrm>
          <a:prstGeom prst="rect">
            <a:avLst/>
          </a:prstGeom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A57F7FAB-2673-858C-78C7-236A6BB63E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243" y="3479829"/>
            <a:ext cx="3535047" cy="19884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FF4A37-E710-6790-BE9B-87F42CA7B3B4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4" t="13139"/>
          <a:stretch/>
        </p:blipFill>
        <p:spPr bwMode="auto">
          <a:xfrm rot="5400000">
            <a:off x="4026016" y="3519022"/>
            <a:ext cx="1987702" cy="19108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75359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5B1DF-CB87-64A4-BA2E-626716824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Manufacture Trials: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FD6676-B25E-75FA-4A47-25963EF5FC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TZM machines well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Easier to work with than Tantalum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Brittleness in screw threads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Material goes black after EDM machining?  </a:t>
            </a:r>
          </a:p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62F1DC-0C52-2E0D-7D49-2D030507E3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62" t="49139"/>
          <a:stretch/>
        </p:blipFill>
        <p:spPr>
          <a:xfrm>
            <a:off x="7432158" y="4561431"/>
            <a:ext cx="3074808" cy="199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286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3F0DF-4283-AED3-A055-03B0B4331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Welding Trials: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976C23-3621-4E3F-7C08-8F88D8A01B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0" t="34073" r="14824" b="48714"/>
          <a:stretch/>
        </p:blipFill>
        <p:spPr>
          <a:xfrm>
            <a:off x="213756" y="1520828"/>
            <a:ext cx="6020789" cy="7956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272FBE-1C4C-CBA0-B506-5C89D62FBC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" t="30615" r="4209" b="49913"/>
          <a:stretch/>
        </p:blipFill>
        <p:spPr>
          <a:xfrm>
            <a:off x="213756" y="2666363"/>
            <a:ext cx="6020789" cy="6997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C27C87-9736-D5A4-7C41-17AF5CF115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" t="31862" r="4156" b="49264"/>
          <a:stretch/>
        </p:blipFill>
        <p:spPr>
          <a:xfrm>
            <a:off x="213754" y="3366139"/>
            <a:ext cx="6020789" cy="6908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5C1A60-D26B-B162-8BFE-842F0C33AC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97" r="6173" b="49650"/>
          <a:stretch/>
        </p:blipFill>
        <p:spPr>
          <a:xfrm>
            <a:off x="213754" y="4056945"/>
            <a:ext cx="6020790" cy="7129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6C0804-6807-8E26-3D04-4E31B789B2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448" y="2666363"/>
            <a:ext cx="3739680" cy="210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647940"/>
      </p:ext>
    </p:extLst>
  </p:cSld>
  <p:clrMapOvr>
    <a:masterClrMapping/>
  </p:clrMapOvr>
</p:sld>
</file>

<file path=ppt/theme/theme1.xml><?xml version="1.0" encoding="utf-8"?>
<a:theme xmlns:a="http://schemas.openxmlformats.org/drawingml/2006/main" name="1_Title slide">
  <a:themeElements>
    <a:clrScheme name="STFC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E5DF8"/>
      </a:accent1>
      <a:accent2>
        <a:srgbClr val="FF9D1B"/>
      </a:accent2>
      <a:accent3>
        <a:srgbClr val="003088"/>
      </a:accent3>
      <a:accent4>
        <a:srgbClr val="D77900"/>
      </a:accent4>
      <a:accent5>
        <a:srgbClr val="008AAD"/>
      </a:accent5>
      <a:accent6>
        <a:srgbClr val="3E863E"/>
      </a:accent6>
      <a:hlink>
        <a:srgbClr val="1E5DF8"/>
      </a:hlink>
      <a:folHlink>
        <a:srgbClr val="923D9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riangles">
  <a:themeElements>
    <a:clrScheme name="STFC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E5DF8"/>
      </a:accent1>
      <a:accent2>
        <a:srgbClr val="FF9D1B"/>
      </a:accent2>
      <a:accent3>
        <a:srgbClr val="003088"/>
      </a:accent3>
      <a:accent4>
        <a:srgbClr val="D77900"/>
      </a:accent4>
      <a:accent5>
        <a:srgbClr val="008AAD"/>
      </a:accent5>
      <a:accent6>
        <a:srgbClr val="3E863E"/>
      </a:accent6>
      <a:hlink>
        <a:srgbClr val="1E5DF8"/>
      </a:hlink>
      <a:folHlink>
        <a:srgbClr val="923D9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Pattern">
  <a:themeElements>
    <a:clrScheme name="STFC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E5DF8"/>
      </a:accent1>
      <a:accent2>
        <a:srgbClr val="FF9D1B"/>
      </a:accent2>
      <a:accent3>
        <a:srgbClr val="003088"/>
      </a:accent3>
      <a:accent4>
        <a:srgbClr val="D77900"/>
      </a:accent4>
      <a:accent5>
        <a:srgbClr val="008AAD"/>
      </a:accent5>
      <a:accent6>
        <a:srgbClr val="3E863E"/>
      </a:accent6>
      <a:hlink>
        <a:srgbClr val="1E5DF8"/>
      </a:hlink>
      <a:folHlink>
        <a:srgbClr val="923D9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Blank Layouts">
  <a:themeElements>
    <a:clrScheme name="STFC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E5DF8"/>
      </a:accent1>
      <a:accent2>
        <a:srgbClr val="FF9D1B"/>
      </a:accent2>
      <a:accent3>
        <a:srgbClr val="003088"/>
      </a:accent3>
      <a:accent4>
        <a:srgbClr val="D77900"/>
      </a:accent4>
      <a:accent5>
        <a:srgbClr val="008AAD"/>
      </a:accent5>
      <a:accent6>
        <a:srgbClr val="3E863E"/>
      </a:accent6>
      <a:hlink>
        <a:srgbClr val="1E5DF8"/>
      </a:hlink>
      <a:folHlink>
        <a:srgbClr val="923D9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367b676-3231-4229-b246-27e36f6a6ea0" xsi:nil="true"/>
    <lcf76f155ced4ddcb4097134ff3c332f xmlns="7a6c5452-7205-4e2c-a322-0d36e47a4095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2453390EE4BA43A5D6133E94472E90" ma:contentTypeVersion="17" ma:contentTypeDescription="Create a new document." ma:contentTypeScope="" ma:versionID="a3dd40fe961babd590db7e6ab2b6c3cc">
  <xsd:schema xmlns:xsd="http://www.w3.org/2001/XMLSchema" xmlns:xs="http://www.w3.org/2001/XMLSchema" xmlns:p="http://schemas.microsoft.com/office/2006/metadata/properties" xmlns:ns2="7a6c5452-7205-4e2c-a322-0d36e47a4095" xmlns:ns3="4367b676-3231-4229-b246-27e36f6a6ea0" targetNamespace="http://schemas.microsoft.com/office/2006/metadata/properties" ma:root="true" ma:fieldsID="9c9a1b7cbcb1e6780652342e7736d883" ns2:_="" ns3:_="">
    <xsd:import namespace="7a6c5452-7205-4e2c-a322-0d36e47a4095"/>
    <xsd:import namespace="4367b676-3231-4229-b246-27e36f6a6e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6c5452-7205-4e2c-a322-0d36e47a40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e07c91c-676c-4292-ab42-0332d43006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67b676-3231-4229-b246-27e36f6a6ea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55bb8876-a7eb-42f8-850b-785a27f532ba}" ma:internalName="TaxCatchAll" ma:showField="CatchAllData" ma:web="4367b676-3231-4229-b246-27e36f6a6e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79237DF-6E98-4AFD-A1AD-E1C9D616A34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9DF670E-3DD2-40A0-8524-D0B4771A7312}">
  <ds:schemaRefs>
    <ds:schemaRef ds:uri="http://schemas.microsoft.com/office/2006/metadata/properties"/>
    <ds:schemaRef ds:uri="http://schemas.microsoft.com/office/infopath/2007/PartnerControls"/>
    <ds:schemaRef ds:uri="4367b676-3231-4229-b246-27e36f6a6ea0"/>
    <ds:schemaRef ds:uri="7a6c5452-7205-4e2c-a322-0d36e47a4095"/>
  </ds:schemaRefs>
</ds:datastoreItem>
</file>

<file path=customXml/itemProps3.xml><?xml version="1.0" encoding="utf-8"?>
<ds:datastoreItem xmlns:ds="http://schemas.openxmlformats.org/officeDocument/2006/customXml" ds:itemID="{59CAF4C5-C546-4E53-8B48-77E78F83DEF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a6c5452-7205-4e2c-a322-0d36e47a4095"/>
    <ds:schemaRef ds:uri="4367b676-3231-4229-b246-27e36f6a6ea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18988</TotalTime>
  <Words>726</Words>
  <Application>Microsoft Office PowerPoint</Application>
  <PresentationFormat>Widescreen</PresentationFormat>
  <Paragraphs>130</Paragraphs>
  <Slides>17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Aptos</vt:lpstr>
      <vt:lpstr>1_Title slide</vt:lpstr>
      <vt:lpstr>2_Triangles</vt:lpstr>
      <vt:lpstr>3_Pattern</vt:lpstr>
      <vt:lpstr>4_Blank Layouts</vt:lpstr>
      <vt:lpstr>Using TZM as a Potential Target Cladding Material </vt:lpstr>
      <vt:lpstr>Introduction To ISIS and Target Group</vt:lpstr>
      <vt:lpstr>Target materials – A Need For New Materials? </vt:lpstr>
      <vt:lpstr>Target Materials - What’s Required? </vt:lpstr>
      <vt:lpstr>Trialling a New Material: </vt:lpstr>
      <vt:lpstr>Project Objectives:</vt:lpstr>
      <vt:lpstr>Manufacture Trials: </vt:lpstr>
      <vt:lpstr>Manufacture Trials: </vt:lpstr>
      <vt:lpstr>Welding Trials: </vt:lpstr>
      <vt:lpstr>Welding Trials: </vt:lpstr>
      <vt:lpstr>Mini Trial Plate Manufacture:</vt:lpstr>
      <vt:lpstr>Mini Trial Plate Further photos:</vt:lpstr>
      <vt:lpstr>Results and Conclusion: </vt:lpstr>
      <vt:lpstr>TZM Trial Plate Failure Investigation:</vt:lpstr>
      <vt:lpstr>TZM Trial Plate Failure – Further Photos</vt:lpstr>
      <vt:lpstr>Future Potential and Direction: </vt:lpstr>
      <vt:lpstr>Thank you for listening.</vt:lpstr>
    </vt:vector>
  </TitlesOfParts>
  <Company>Science and Technology Facilities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Richardson, Stephanie (STFC,RAL,ISIS)</dc:creator>
  <cp:lastModifiedBy>Prothero, Alan (STFC,RAL,ISIS)</cp:lastModifiedBy>
  <cp:revision>25</cp:revision>
  <dcterms:created xsi:type="dcterms:W3CDTF">2023-01-10T12:41:06Z</dcterms:created>
  <dcterms:modified xsi:type="dcterms:W3CDTF">2024-10-24T14:57:37Z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0x010100FC2453390EE4BA43A5D6133E94472E90</vt:lpwstr>
  </property>
  <property fmtid="{D5CDD505-2E9C-101B-9397-08002B2CF9AE}" pid="3" name="MediaServiceImageTags">
    <vt:lpwstr/>
  </property>
</Properties>
</file>