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3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19" r:id="rId5"/>
    <p:sldId id="461" r:id="rId6"/>
    <p:sldId id="449" r:id="rId7"/>
    <p:sldId id="467" r:id="rId8"/>
    <p:sldId id="450" r:id="rId9"/>
    <p:sldId id="451" r:id="rId10"/>
    <p:sldId id="453" r:id="rId11"/>
    <p:sldId id="452" r:id="rId12"/>
    <p:sldId id="454" r:id="rId13"/>
    <p:sldId id="455" r:id="rId14"/>
    <p:sldId id="466" r:id="rId15"/>
    <p:sldId id="456" r:id="rId16"/>
    <p:sldId id="457" r:id="rId17"/>
    <p:sldId id="460" r:id="rId18"/>
    <p:sldId id="465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128" autoAdjust="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10/28/2024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2111326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ACB66C-D6C0-EB39-6DD2-661F704E10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4090" y="380948"/>
            <a:ext cx="1934136" cy="4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E2A29-4C4A-18A4-3FEC-624984316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7297B-52E2-6226-6931-63A763675B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1" y="1327150"/>
            <a:ext cx="109545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Comparison of simulated and observed cavitation-induced erosion damage in Spallation Neutron Source target vessels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2DC64C2-26BB-B726-A55C-2B33C18C8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0" y="3250471"/>
            <a:ext cx="5440514" cy="204949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/>
        </p:nvSpPr>
        <p:spPr bwMode="auto">
          <a:xfrm>
            <a:off x="447480" y="2996738"/>
            <a:ext cx="6715319" cy="22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Hao Jiang, David A. McClintock, Drew E. Winder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Spallation Neutron Source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Oak Ridge National Laboratory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IWSMT-16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Oct.28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- Nov.1</a:t>
            </a:r>
            <a:r>
              <a:rPr lang="en-US" baseline="30000" dirty="0"/>
              <a:t>st</a:t>
            </a:r>
            <a:r>
              <a:rPr lang="en-US" dirty="0"/>
              <a:t> , 2024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>
            <a:extLst>
              <a:ext uri="{FF2B5EF4-FFF2-40B4-BE49-F238E27FC236}">
                <a16:creationId xmlns:a16="http://schemas.microsoft.com/office/drawing/2014/main" id="{514E2428-5C9D-2993-23D5-561A70F0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40" y="2928231"/>
            <a:ext cx="5425030" cy="39037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8E5567-DE6B-17F3-2D9E-ACA45A28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 gas injection: Maps of target </a:t>
            </a:r>
            <a:r>
              <a:rPr lang="en-US" u="sng" dirty="0"/>
              <a:t>inner wall</a:t>
            </a:r>
            <a:r>
              <a:rPr lang="en-US" dirty="0"/>
              <a:t> surface facing the mercury </a:t>
            </a:r>
            <a:r>
              <a:rPr lang="en-US" dirty="0">
                <a:solidFill>
                  <a:srgbClr val="0070C0"/>
                </a:solidFill>
              </a:rPr>
              <a:t>bulk flow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43732E1-96F8-BD34-E30D-9A65AE82F4B7}"/>
              </a:ext>
            </a:extLst>
          </p:cNvPr>
          <p:cNvSpPr txBox="1"/>
          <p:nvPr/>
        </p:nvSpPr>
        <p:spPr>
          <a:xfrm>
            <a:off x="843018" y="1430593"/>
            <a:ext cx="1988319" cy="3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target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45DD85D-1AC8-4AF8-8B0A-6CB58CB2F864}"/>
              </a:ext>
            </a:extLst>
          </p:cNvPr>
          <p:cNvSpPr txBox="1"/>
          <p:nvPr/>
        </p:nvSpPr>
        <p:spPr>
          <a:xfrm>
            <a:off x="6577167" y="1253049"/>
            <a:ext cx="2154263" cy="3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Jet-flow target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82203529-9FA9-C8D4-16A5-1AB2CB66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7" y="3392573"/>
            <a:ext cx="5775009" cy="34322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FB85A-E4B7-917C-8BF5-D7D27B13941F}"/>
              </a:ext>
            </a:extLst>
          </p:cNvPr>
          <p:cNvSpPr txBox="1"/>
          <p:nvPr/>
        </p:nvSpPr>
        <p:spPr>
          <a:xfrm>
            <a:off x="1046744" y="3129271"/>
            <a:ext cx="268669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+mn-lt"/>
              </a:rPr>
              <a:t>Without gas: max 2.366e-3 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A4D335-5510-CD90-2A42-868E2BDF79F2}"/>
              </a:ext>
            </a:extLst>
          </p:cNvPr>
          <p:cNvSpPr/>
          <p:nvPr/>
        </p:nvSpPr>
        <p:spPr>
          <a:xfrm>
            <a:off x="711229" y="3711371"/>
            <a:ext cx="489259" cy="104205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674A5A4-6F78-A611-297C-196FF02CD03F}"/>
              </a:ext>
            </a:extLst>
          </p:cNvPr>
          <p:cNvCxnSpPr>
            <a:cxnSpLocks/>
          </p:cNvCxnSpPr>
          <p:nvPr/>
        </p:nvCxnSpPr>
        <p:spPr>
          <a:xfrm flipV="1">
            <a:off x="893000" y="3360768"/>
            <a:ext cx="307488" cy="33744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4979529-0B01-D67E-66B2-D956C09C641D}"/>
              </a:ext>
            </a:extLst>
          </p:cNvPr>
          <p:cNvSpPr txBox="1"/>
          <p:nvPr/>
        </p:nvSpPr>
        <p:spPr>
          <a:xfrm>
            <a:off x="7215056" y="2640300"/>
            <a:ext cx="268669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+mn-lt"/>
              </a:rPr>
              <a:t>Without gas: max 2.369e-3 m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973F6C5-3360-AE8B-C440-DF2E5C2C864F}"/>
              </a:ext>
            </a:extLst>
          </p:cNvPr>
          <p:cNvSpPr/>
          <p:nvPr/>
        </p:nvSpPr>
        <p:spPr>
          <a:xfrm>
            <a:off x="6843360" y="3194222"/>
            <a:ext cx="489259" cy="104205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8041DAF-91E7-DA6C-4403-ACB3CD75CC60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7087990" y="2860335"/>
            <a:ext cx="234348" cy="33388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191950E7-200F-9F68-3BF1-33EBF49FF46F}"/>
              </a:ext>
            </a:extLst>
          </p:cNvPr>
          <p:cNvSpPr txBox="1"/>
          <p:nvPr/>
        </p:nvSpPr>
        <p:spPr>
          <a:xfrm>
            <a:off x="843018" y="1792949"/>
            <a:ext cx="25390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Gas injected into bulk flow (blue) through bubblers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4A62B8D-9091-CADA-6AB9-EBF86F06A05E}"/>
              </a:ext>
            </a:extLst>
          </p:cNvPr>
          <p:cNvSpPr txBox="1"/>
          <p:nvPr/>
        </p:nvSpPr>
        <p:spPr>
          <a:xfrm>
            <a:off x="852255" y="2287370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No gas in window flow (red)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89FFFD1-0884-9D98-CE95-4032A8DA2B39}"/>
              </a:ext>
            </a:extLst>
          </p:cNvPr>
          <p:cNvSpPr txBox="1"/>
          <p:nvPr/>
        </p:nvSpPr>
        <p:spPr>
          <a:xfrm>
            <a:off x="6577167" y="1590974"/>
            <a:ext cx="25390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Gas injected into bulk flow (blue) through bubblers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DD825B-8F41-28BB-903A-4BB736404FBF}"/>
              </a:ext>
            </a:extLst>
          </p:cNvPr>
          <p:cNvSpPr txBox="1"/>
          <p:nvPr/>
        </p:nvSpPr>
        <p:spPr>
          <a:xfrm>
            <a:off x="6580241" y="2025266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No gas in window flow (red)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11F92B6-CA46-D006-4661-7C1F9BCC737E}"/>
              </a:ext>
            </a:extLst>
          </p:cNvPr>
          <p:cNvSpPr txBox="1"/>
          <p:nvPr/>
        </p:nvSpPr>
        <p:spPr>
          <a:xfrm>
            <a:off x="6580241" y="2275540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+mn-lt"/>
              </a:rPr>
              <a:t>No gas in jet flow (green)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D1C72773-AA67-D435-7ECF-2BA3A2F81A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741" r="51016" b="2930"/>
          <a:stretch/>
        </p:blipFill>
        <p:spPr>
          <a:xfrm>
            <a:off x="3296041" y="1344489"/>
            <a:ext cx="2593771" cy="172008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1D3F81D-25DB-A756-D212-CB718C60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t="51618"/>
          <a:stretch/>
        </p:blipFill>
        <p:spPr>
          <a:xfrm>
            <a:off x="9113170" y="964175"/>
            <a:ext cx="2678745" cy="18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9" grpId="0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9FEF-C9F0-3186-5F09-5DE8661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and Calculation Procedure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4BF078F7-D8A6-F351-AEB0-407C66E1B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881322"/>
            <a:ext cx="5943600" cy="3286126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70C2A16A-9B45-5390-A4E8-F265AD16E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8400" y="881323"/>
            <a:ext cx="5943600" cy="3286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F4BE8E-0D9E-62ED-69A7-A7C11495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58" y="4179029"/>
            <a:ext cx="4456640" cy="2678971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47376-6BE2-6663-371F-FA281591A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69" y="4179029"/>
            <a:ext cx="4456639" cy="267683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223A1A-4D83-B2AE-7690-2EFE178A801B}"/>
                  </a:ext>
                </a:extLst>
              </p:cNvPr>
              <p:cNvSpPr txBox="1"/>
              <p:nvPr/>
            </p:nvSpPr>
            <p:spPr>
              <a:xfrm>
                <a:off x="7548403" y="1190360"/>
                <a:ext cx="2718652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Structural response simulation using R-P model 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</m:t>
                    </m:r>
                    <m:acc>
                      <m:accPr>
                        <m:chr m:val="̈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̇"/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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</m:t>
                            </m:r>
                          </m:sub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𝐻𝑔</m:t>
                            </m:r>
                          </m:sup>
                        </m:sSub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4µ</m:t>
                            </m:r>
                            <m:acc>
                              <m:accPr>
                                <m:chr m:val="̇"/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</m:acc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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223A1A-4D83-B2AE-7690-2EFE178A8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03" y="1190360"/>
                <a:ext cx="2718652" cy="778996"/>
              </a:xfrm>
              <a:prstGeom prst="rect">
                <a:avLst/>
              </a:prstGeom>
              <a:blipFill>
                <a:blip r:embed="rId8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3FE46E-270C-78D7-D4C7-B8EC7E77BB21}"/>
              </a:ext>
            </a:extLst>
          </p:cNvPr>
          <p:cNvSpPr txBox="1"/>
          <p:nvPr/>
        </p:nvSpPr>
        <p:spPr>
          <a:xfrm>
            <a:off x="1604803" y="1250556"/>
            <a:ext cx="2479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Structural response simulation using Riemer’s model 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168D7-F1AA-02F7-E21F-17E5CCEB9909}"/>
              </a:ext>
            </a:extLst>
          </p:cNvPr>
          <p:cNvSpPr txBox="1"/>
          <p:nvPr/>
        </p:nvSpPr>
        <p:spPr>
          <a:xfrm>
            <a:off x="522662" y="4167448"/>
            <a:ext cx="59436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Cavitation potential metrics calculated from simulation without gas injection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8C5CB9-8CA7-1B59-1D7E-2F6632AF25C9}"/>
              </a:ext>
            </a:extLst>
          </p:cNvPr>
          <p:cNvSpPr txBox="1"/>
          <p:nvPr/>
        </p:nvSpPr>
        <p:spPr>
          <a:xfrm>
            <a:off x="6659396" y="4167448"/>
            <a:ext cx="56168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Cavitation potential metrics calculated from simulation with gas injection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CE187B-9E65-D504-8DF1-59853DF01740}"/>
              </a:ext>
            </a:extLst>
          </p:cNvPr>
          <p:cNvSpPr txBox="1"/>
          <p:nvPr/>
        </p:nvSpPr>
        <p:spPr>
          <a:xfrm>
            <a:off x="3448324" y="4522912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(old metric)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2AF89F-F5DC-9645-7299-8CD68566AD48}"/>
              </a:ext>
            </a:extLst>
          </p:cNvPr>
          <p:cNvSpPr txBox="1"/>
          <p:nvPr/>
        </p:nvSpPr>
        <p:spPr>
          <a:xfrm>
            <a:off x="3448324" y="4678837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metric)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B50669-BBA5-B20E-A150-4E0F3B1F4D94}"/>
              </a:ext>
            </a:extLst>
          </p:cNvPr>
          <p:cNvSpPr txBox="1"/>
          <p:nvPr/>
        </p:nvSpPr>
        <p:spPr>
          <a:xfrm>
            <a:off x="9418517" y="4489328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(old metric)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5E9871-6284-A647-7C8E-BA5B61D092C7}"/>
              </a:ext>
            </a:extLst>
          </p:cNvPr>
          <p:cNvSpPr txBox="1"/>
          <p:nvPr/>
        </p:nvSpPr>
        <p:spPr>
          <a:xfrm>
            <a:off x="9418517" y="4645253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metric)</a:t>
            </a:r>
          </a:p>
        </p:txBody>
      </p:sp>
    </p:spTree>
    <p:extLst>
      <p:ext uri="{BB962C8B-B14F-4D97-AF65-F5344CB8AC3E}">
        <p14:creationId xmlns:p14="http://schemas.microsoft.com/office/powerpoint/2010/main" val="306963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DF7F-BF79-1E01-605C-80BF09629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 gas injection: Maps of target </a:t>
            </a:r>
            <a:r>
              <a:rPr lang="en-US" u="sng" dirty="0"/>
              <a:t>outer wall</a:t>
            </a:r>
            <a:r>
              <a:rPr lang="en-US" dirty="0"/>
              <a:t> surfaces facing the mercury </a:t>
            </a:r>
            <a:r>
              <a:rPr lang="en-US" dirty="0">
                <a:solidFill>
                  <a:srgbClr val="FF0000"/>
                </a:solidFill>
              </a:rPr>
              <a:t>window flow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79506F4-F319-3ED6-9317-DAC09D5F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73" y="2967330"/>
            <a:ext cx="4243002" cy="38894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AFA5DC6-7BD5-FBA4-553E-19FBB55B8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784" y="2668097"/>
            <a:ext cx="3835567" cy="417003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C699C99-496C-24CE-9EE7-400769A12F4D}"/>
              </a:ext>
            </a:extLst>
          </p:cNvPr>
          <p:cNvSpPr txBox="1"/>
          <p:nvPr/>
        </p:nvSpPr>
        <p:spPr>
          <a:xfrm>
            <a:off x="864365" y="1253049"/>
            <a:ext cx="1988319" cy="3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target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EC0D5E3-79B0-6616-5784-58EB30264166}"/>
              </a:ext>
            </a:extLst>
          </p:cNvPr>
          <p:cNvSpPr txBox="1"/>
          <p:nvPr/>
        </p:nvSpPr>
        <p:spPr>
          <a:xfrm>
            <a:off x="6577167" y="1253049"/>
            <a:ext cx="2154263" cy="3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Jet-flow target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42E9F4-1081-0D35-8A35-1A59AB72CE0F}"/>
              </a:ext>
            </a:extLst>
          </p:cNvPr>
          <p:cNvSpPr txBox="1"/>
          <p:nvPr/>
        </p:nvSpPr>
        <p:spPr>
          <a:xfrm>
            <a:off x="864365" y="1615405"/>
            <a:ext cx="25390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Gas injected into bulk flow (blue) through bubblers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47CD4BA-BF68-D293-A3AB-FEE513A0A665}"/>
              </a:ext>
            </a:extLst>
          </p:cNvPr>
          <p:cNvSpPr txBox="1"/>
          <p:nvPr/>
        </p:nvSpPr>
        <p:spPr>
          <a:xfrm>
            <a:off x="873602" y="2109826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No gas in window flow (red)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A0E7234-CF0D-C45D-4059-07EABE6D45CA}"/>
              </a:ext>
            </a:extLst>
          </p:cNvPr>
          <p:cNvSpPr txBox="1"/>
          <p:nvPr/>
        </p:nvSpPr>
        <p:spPr>
          <a:xfrm>
            <a:off x="6577167" y="1590974"/>
            <a:ext cx="25390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Gas injected into bulk flow (blue) through bubblers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1E93C3-136D-136A-9439-02AAA543A876}"/>
              </a:ext>
            </a:extLst>
          </p:cNvPr>
          <p:cNvSpPr txBox="1"/>
          <p:nvPr/>
        </p:nvSpPr>
        <p:spPr>
          <a:xfrm>
            <a:off x="6580241" y="2025266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No gas in window flow (red)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431185-961D-FDBE-0D91-652627E99509}"/>
              </a:ext>
            </a:extLst>
          </p:cNvPr>
          <p:cNvSpPr txBox="1"/>
          <p:nvPr/>
        </p:nvSpPr>
        <p:spPr>
          <a:xfrm>
            <a:off x="6580241" y="2275540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+mn-lt"/>
              </a:rPr>
              <a:t>No gas in jet flow (green)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E6752B1E-34C1-3705-903B-DA6DF5DF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741" r="51016" b="2930"/>
          <a:stretch/>
        </p:blipFill>
        <p:spPr>
          <a:xfrm>
            <a:off x="3240097" y="1253049"/>
            <a:ext cx="2593771" cy="172008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5C102EF-E8D1-945A-95C9-E4F4998063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t="51618"/>
          <a:stretch/>
        </p:blipFill>
        <p:spPr>
          <a:xfrm>
            <a:off x="9113170" y="964175"/>
            <a:ext cx="2678745" cy="18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208D-3F3B-07B4-B6B1-F9BB52F6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 gas injection: Maps of target </a:t>
            </a:r>
            <a:r>
              <a:rPr lang="en-US" u="sng" dirty="0"/>
              <a:t>inner wall</a:t>
            </a:r>
            <a:r>
              <a:rPr lang="en-US" dirty="0"/>
              <a:t> surfaces facing the mercury </a:t>
            </a:r>
            <a:r>
              <a:rPr lang="en-US" dirty="0">
                <a:solidFill>
                  <a:srgbClr val="FF0000"/>
                </a:solidFill>
              </a:rPr>
              <a:t>window 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46DC7-FE6D-440C-78A6-A7A44575C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86" y="2913912"/>
            <a:ext cx="4577621" cy="39390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73ACD240-42DF-3175-4AE0-8EDC18BDE89D}"/>
              </a:ext>
            </a:extLst>
          </p:cNvPr>
          <p:cNvSpPr txBox="1"/>
          <p:nvPr/>
        </p:nvSpPr>
        <p:spPr>
          <a:xfrm>
            <a:off x="864365" y="1253049"/>
            <a:ext cx="1988319" cy="3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target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3CF3EE-2E3F-401B-095B-17B0247A1DDE}"/>
              </a:ext>
            </a:extLst>
          </p:cNvPr>
          <p:cNvSpPr txBox="1"/>
          <p:nvPr/>
        </p:nvSpPr>
        <p:spPr>
          <a:xfrm>
            <a:off x="6577167" y="1253049"/>
            <a:ext cx="2154263" cy="3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Jet-flow target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776100-DA31-C6D9-5783-7E4E07F0DCB9}"/>
              </a:ext>
            </a:extLst>
          </p:cNvPr>
          <p:cNvSpPr txBox="1"/>
          <p:nvPr/>
        </p:nvSpPr>
        <p:spPr>
          <a:xfrm>
            <a:off x="864365" y="1615405"/>
            <a:ext cx="25390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Gas injected into bulk flow (blue) through bubblers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0C10B9-175C-EDAD-DBFD-4D37A9F42737}"/>
              </a:ext>
            </a:extLst>
          </p:cNvPr>
          <p:cNvSpPr txBox="1"/>
          <p:nvPr/>
        </p:nvSpPr>
        <p:spPr>
          <a:xfrm>
            <a:off x="873602" y="2109826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No gas in window flow (red)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2F66F7-4019-4602-28FC-EA40F18EB5DF}"/>
              </a:ext>
            </a:extLst>
          </p:cNvPr>
          <p:cNvSpPr txBox="1"/>
          <p:nvPr/>
        </p:nvSpPr>
        <p:spPr>
          <a:xfrm>
            <a:off x="6577167" y="1590974"/>
            <a:ext cx="25390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Gas injected into bulk flow (blue) through bubblers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8853B3-BED3-8B75-C34D-DD986EF67B14}"/>
              </a:ext>
            </a:extLst>
          </p:cNvPr>
          <p:cNvSpPr txBox="1"/>
          <p:nvPr/>
        </p:nvSpPr>
        <p:spPr>
          <a:xfrm>
            <a:off x="6580241" y="2025266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lt"/>
              </a:rPr>
              <a:t>No gas in window flow (red)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7FEBB26-CDA5-29AE-9C0B-73808CC5F7A4}"/>
              </a:ext>
            </a:extLst>
          </p:cNvPr>
          <p:cNvSpPr txBox="1"/>
          <p:nvPr/>
        </p:nvSpPr>
        <p:spPr>
          <a:xfrm>
            <a:off x="6580241" y="2275540"/>
            <a:ext cx="2609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+mn-lt"/>
              </a:rPr>
              <a:t>No gas in jet flow (green)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1E4749B-31C2-16C6-8393-9D323682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741" r="51016" b="2930"/>
          <a:stretch/>
        </p:blipFill>
        <p:spPr>
          <a:xfrm>
            <a:off x="3240097" y="1253049"/>
            <a:ext cx="2593771" cy="172008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16F8E7B-5F97-4E16-0F5D-B9A9953A0A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51618"/>
          <a:stretch/>
        </p:blipFill>
        <p:spPr>
          <a:xfrm>
            <a:off x="9113170" y="964175"/>
            <a:ext cx="2678745" cy="1819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FA9CD-5D9C-AEA7-4085-C997FD0B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095" y="2753784"/>
            <a:ext cx="4577622" cy="408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6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E1BB-FE42-1843-9813-9FAC96ED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4482-8987-0D26-46A2-D835CE858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maximum bubble size as a new metric, the simulated cavitation-induced erosion pattern closely matched damage patterns observed in PIE samples from the operated target vessels. </a:t>
            </a:r>
          </a:p>
          <a:p>
            <a:r>
              <a:rPr lang="en-US" dirty="0"/>
              <a:t>The maximum bubble size metric works better than the saturation time metric for most cases with and without gas injection.</a:t>
            </a:r>
          </a:p>
          <a:p>
            <a:r>
              <a:rPr lang="en-US" dirty="0"/>
              <a:t>The simulation technique could be further improved by incorporating other factors, such mercury flow.</a:t>
            </a:r>
          </a:p>
        </p:txBody>
      </p:sp>
    </p:spTree>
    <p:extLst>
      <p:ext uri="{BB962C8B-B14F-4D97-AF65-F5344CB8AC3E}">
        <p14:creationId xmlns:p14="http://schemas.microsoft.com/office/powerpoint/2010/main" val="128519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9FEF-C9F0-3186-5F09-5DE8661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AD3AF-B2C2-BFAF-E989-12EDBB58066E}"/>
              </a:ext>
            </a:extLst>
          </p:cNvPr>
          <p:cNvSpPr txBox="1"/>
          <p:nvPr/>
        </p:nvSpPr>
        <p:spPr>
          <a:xfrm>
            <a:off x="574824" y="1471738"/>
            <a:ext cx="10490030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Bernard W. Riemer, Hao Jiang , and Drew E. Winder, Strain prediction and benchmark with measurement in the Spallation Neutron Source mercury target without gas injection. Phys. Rev. Accel. Beams 25 (2022) 093001.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Naoe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and M.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Futakawa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Optically observation of mercury cavitation bubble collapsing, Experimental Thermal and Fluid Science, 44 (2013) 550-555.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doi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10.1016/j.expthermflusci.2012.08.017.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B.W. Riemer, D.A. McClintock, S. Kaminskas, A.A. Abdou, Correlation between simulations and cavitation-induced erosion damage in Spallation Neutron Source target modules after operation, J.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Nucl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Mater. 450 (2014) 183–191.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D. Winder, L. Lin, J. Mach, Incorporating bubble growth volume feedback to improve simulation of the response of a structure containing liquid and gas to sudden energy input,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Nucl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Instrum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Methods Phys. Res. A 1005 (2021) 165371.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H. Jiang, D. Winder, C. Barbier, B. W. Riemer, Implementing bubbly mercury material model (R-P model) in the pulse simulation to predict strain on the Spallation Neutron Source target vessel with gas injection, Results Phys. 49 (2023) 106511.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Hao Jiang, David McClintock, Drew  Winder, Assessment of simulated and observed cavitation-induced erosion damage in Spallation Neutron Source target vessels , Submitted to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Wear, 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currently in final revision.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A2EF1-E3EC-C716-B38C-3AF269B7C69D}"/>
              </a:ext>
            </a:extLst>
          </p:cNvPr>
          <p:cNvSpPr txBox="1"/>
          <p:nvPr/>
        </p:nvSpPr>
        <p:spPr>
          <a:xfrm>
            <a:off x="3898985" y="5830319"/>
            <a:ext cx="43940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03124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36D5-027D-37A7-92C4-E839A00A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FD38-D5E5-5F0A-240C-BBDBC711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81" y="1115589"/>
            <a:ext cx="9718629" cy="5110753"/>
          </a:xfrm>
        </p:spPr>
        <p:txBody>
          <a:bodyPr/>
          <a:lstStyle/>
          <a:p>
            <a:r>
              <a:rPr lang="en-US" sz="2000" dirty="0"/>
              <a:t>Background</a:t>
            </a:r>
          </a:p>
          <a:p>
            <a:r>
              <a:rPr lang="en-US" sz="2000" dirty="0"/>
              <a:t>Cavitation damage simulation and calculation procedure </a:t>
            </a:r>
          </a:p>
          <a:p>
            <a:pPr lvl="1"/>
            <a:r>
              <a:rPr lang="en-US" sz="1800" dirty="0"/>
              <a:t>Saturation time metric</a:t>
            </a:r>
          </a:p>
          <a:p>
            <a:pPr lvl="1"/>
            <a:r>
              <a:rPr lang="en-US" sz="1800" dirty="0"/>
              <a:t>Maximum bubble size metric</a:t>
            </a:r>
          </a:p>
          <a:p>
            <a:r>
              <a:rPr lang="en-US" sz="2000" dirty="0"/>
              <a:t>Results and comparison</a:t>
            </a:r>
          </a:p>
          <a:p>
            <a:pPr lvl="1"/>
            <a:r>
              <a:rPr lang="en-US" sz="1800" dirty="0"/>
              <a:t>Without gas injection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Maps of target inner wall surface facing mercury bulk flow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Maps of target inner and outer wall surfaces facing mercury window flow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Maps of target vessel interior surfaces facing mercury flow</a:t>
            </a:r>
          </a:p>
          <a:p>
            <a:pPr lvl="1"/>
            <a:r>
              <a:rPr lang="en-US" sz="1800" dirty="0"/>
              <a:t>With gas injection in mercury bulk flow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 Maps of target inner wall surface facing mercury bulk flow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Maps of target inner and outer wall surfaces facing mercury window flow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Summary</a:t>
            </a:r>
          </a:p>
          <a:p>
            <a:pPr marL="398463" lvl="1" indent="0">
              <a:buNone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13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F28-CFFA-0BA8-FEBB-634EEAF1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SNS Original design and Jet-flow design target with mercury flow passages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86D15-FE73-F670-7EB4-B254D456DF46}"/>
              </a:ext>
            </a:extLst>
          </p:cNvPr>
          <p:cNvGrpSpPr/>
          <p:nvPr/>
        </p:nvGrpSpPr>
        <p:grpSpPr>
          <a:xfrm>
            <a:off x="2977625" y="1322184"/>
            <a:ext cx="7129870" cy="5445372"/>
            <a:chOff x="2977625" y="1322184"/>
            <a:chExt cx="7129870" cy="544537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A85169E-8ED9-D5FB-9087-E0FCE8DC6888}"/>
                </a:ext>
              </a:extLst>
            </p:cNvPr>
            <p:cNvSpPr txBox="1"/>
            <p:nvPr/>
          </p:nvSpPr>
          <p:spPr>
            <a:xfrm>
              <a:off x="4107681" y="6416080"/>
              <a:ext cx="1988319" cy="34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Original target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68CE80C-070D-F865-6AD8-5685C9C6E56D}"/>
                </a:ext>
              </a:extLst>
            </p:cNvPr>
            <p:cNvSpPr txBox="1"/>
            <p:nvPr/>
          </p:nvSpPr>
          <p:spPr>
            <a:xfrm>
              <a:off x="7870489" y="6416080"/>
              <a:ext cx="2154263" cy="35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Jet-flow target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C018581-780C-454E-6C2B-924ED471E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7625" y="1322184"/>
              <a:ext cx="7129870" cy="500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3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9FEF-C9F0-3186-5F09-5DE8661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and Calculation Procedure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4BF078F7-D8A6-F351-AEB0-407C66E1B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881322"/>
            <a:ext cx="5943600" cy="3286126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70C2A16A-9B45-5390-A4E8-F265AD16E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8400" y="881323"/>
            <a:ext cx="5943600" cy="3286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223A1A-4D83-B2AE-7690-2EFE178A801B}"/>
                  </a:ext>
                </a:extLst>
              </p:cNvPr>
              <p:cNvSpPr txBox="1"/>
              <p:nvPr/>
            </p:nvSpPr>
            <p:spPr>
              <a:xfrm>
                <a:off x="7548403" y="1190360"/>
                <a:ext cx="2718652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Structural response simulation using R-P model 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</m:t>
                    </m:r>
                    <m:acc>
                      <m:accPr>
                        <m:chr m:val="̈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̇"/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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</m:t>
                            </m:r>
                          </m:sub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𝐻𝑔</m:t>
                            </m:r>
                          </m:sup>
                        </m:sSub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4µ</m:t>
                            </m:r>
                            <m:acc>
                              <m:accPr>
                                <m:chr m:val="̇"/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</m:acc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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223A1A-4D83-B2AE-7690-2EFE178A8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03" y="1190360"/>
                <a:ext cx="2718652" cy="778996"/>
              </a:xfrm>
              <a:prstGeom prst="rect">
                <a:avLst/>
              </a:prstGeom>
              <a:blipFill>
                <a:blip r:embed="rId8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63FE46E-270C-78D7-D4C7-B8EC7E77BB21}"/>
              </a:ext>
            </a:extLst>
          </p:cNvPr>
          <p:cNvSpPr txBox="1"/>
          <p:nvPr/>
        </p:nvSpPr>
        <p:spPr>
          <a:xfrm>
            <a:off x="1604803" y="1250556"/>
            <a:ext cx="2479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Structural response simulation using Riemer’s model 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A3DDA-C086-A9A4-A22C-556EB392CE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3673" y="4244159"/>
            <a:ext cx="4194716" cy="2521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16443-569A-4D02-0E29-A71DF31E3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1712" y="4244159"/>
            <a:ext cx="4194716" cy="252152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FE613F8-D006-3EB8-848B-D0F7DE6C4245}"/>
              </a:ext>
            </a:extLst>
          </p:cNvPr>
          <p:cNvSpPr/>
          <p:nvPr/>
        </p:nvSpPr>
        <p:spPr>
          <a:xfrm>
            <a:off x="1147603" y="4167448"/>
            <a:ext cx="10610722" cy="269055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373F8E8-0055-821B-A321-860508DF69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58" y="4178170"/>
            <a:ext cx="4456640" cy="2678971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32263A8-3412-D9AB-7CCD-F6EFF45B6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69" y="4178170"/>
            <a:ext cx="4456639" cy="2676831"/>
          </a:xfrm>
          <a:prstGeom prst="rect">
            <a:avLst/>
          </a:prstGeom>
          <a:noFill/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4F168E0-E0E0-6D75-C2EA-2062F6B4CA98}"/>
              </a:ext>
            </a:extLst>
          </p:cNvPr>
          <p:cNvSpPr txBox="1"/>
          <p:nvPr/>
        </p:nvSpPr>
        <p:spPr>
          <a:xfrm>
            <a:off x="522662" y="4166589"/>
            <a:ext cx="59436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Cavitation potential metrics calculated from simulation without gas injection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EFE6E83-EB00-0C99-194B-46C11A7C4EAD}"/>
              </a:ext>
            </a:extLst>
          </p:cNvPr>
          <p:cNvSpPr txBox="1"/>
          <p:nvPr/>
        </p:nvSpPr>
        <p:spPr>
          <a:xfrm>
            <a:off x="6659396" y="4166589"/>
            <a:ext cx="56168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Cavitation potential metrics calculated from simulation with gas injection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7AE61E-D7FC-D79A-EEC5-F81B413CB227}"/>
              </a:ext>
            </a:extLst>
          </p:cNvPr>
          <p:cNvSpPr txBox="1"/>
          <p:nvPr/>
        </p:nvSpPr>
        <p:spPr>
          <a:xfrm>
            <a:off x="3448324" y="4522053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(old metric)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22FE040-5D72-6EBF-0592-8DFD181FA61B}"/>
              </a:ext>
            </a:extLst>
          </p:cNvPr>
          <p:cNvSpPr txBox="1"/>
          <p:nvPr/>
        </p:nvSpPr>
        <p:spPr>
          <a:xfrm>
            <a:off x="3448324" y="4677978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metric)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AEFD3BA-3AA7-D907-8261-2180F87633E9}"/>
              </a:ext>
            </a:extLst>
          </p:cNvPr>
          <p:cNvSpPr txBox="1"/>
          <p:nvPr/>
        </p:nvSpPr>
        <p:spPr>
          <a:xfrm>
            <a:off x="9418517" y="4488469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(old metric)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F225A90-81D1-8467-8FAA-D074D53F937C}"/>
              </a:ext>
            </a:extLst>
          </p:cNvPr>
          <p:cNvSpPr txBox="1"/>
          <p:nvPr/>
        </p:nvSpPr>
        <p:spPr>
          <a:xfrm>
            <a:off x="9418517" y="4644394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metric)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85E06-A2F9-1997-B68B-0D7EA6D154C4}"/>
              </a:ext>
            </a:extLst>
          </p:cNvPr>
          <p:cNvSpPr/>
          <p:nvPr/>
        </p:nvSpPr>
        <p:spPr>
          <a:xfrm>
            <a:off x="9070357" y="1601734"/>
            <a:ext cx="348160" cy="30070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E9E0850-6B2F-848B-3CCC-FFC9DE5C88A2}"/>
              </a:ext>
            </a:extLst>
          </p:cNvPr>
          <p:cNvCxnSpPr/>
          <p:nvPr/>
        </p:nvCxnSpPr>
        <p:spPr>
          <a:xfrm flipV="1">
            <a:off x="2374985" y="1902443"/>
            <a:ext cx="6695372" cy="1108606"/>
          </a:xfrm>
          <a:prstGeom prst="straightConnector1">
            <a:avLst/>
          </a:prstGeom>
          <a:ln w="28575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469AEE04-8AA9-5364-0415-412BF212408A}"/>
              </a:ext>
            </a:extLst>
          </p:cNvPr>
          <p:cNvSpPr/>
          <p:nvPr/>
        </p:nvSpPr>
        <p:spPr>
          <a:xfrm>
            <a:off x="7615909" y="1644770"/>
            <a:ext cx="154445" cy="24695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E9BDCED-9370-A9E7-95BA-D2E911A64A3B}"/>
              </a:ext>
            </a:extLst>
          </p:cNvPr>
          <p:cNvCxnSpPr>
            <a:stCxn id="91" idx="2"/>
          </p:cNvCxnSpPr>
          <p:nvPr/>
        </p:nvCxnSpPr>
        <p:spPr>
          <a:xfrm flipH="1">
            <a:off x="4369482" y="1891721"/>
            <a:ext cx="3323650" cy="2875014"/>
          </a:xfrm>
          <a:prstGeom prst="straightConnector1">
            <a:avLst/>
          </a:prstGeom>
          <a:ln w="28575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9EB64D43-6FB4-7E4E-2F1B-E19E92D00C40}"/>
              </a:ext>
            </a:extLst>
          </p:cNvPr>
          <p:cNvSpPr/>
          <p:nvPr/>
        </p:nvSpPr>
        <p:spPr>
          <a:xfrm>
            <a:off x="645571" y="938948"/>
            <a:ext cx="11546429" cy="524092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5" name="Graphic 6">
            <a:extLst>
              <a:ext uri="{FF2B5EF4-FFF2-40B4-BE49-F238E27FC236}">
                <a16:creationId xmlns:a16="http://schemas.microsoft.com/office/drawing/2014/main" id="{CC58F547-1A6D-17C3-34BF-2971F2612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04800" y="881322"/>
            <a:ext cx="5943600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Graphic 7">
            <a:extLst>
              <a:ext uri="{FF2B5EF4-FFF2-40B4-BE49-F238E27FC236}">
                <a16:creationId xmlns:a16="http://schemas.microsoft.com/office/drawing/2014/main" id="{D52D9678-F63B-12E8-F0CB-0F5FF8EB1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8400" y="881323"/>
            <a:ext cx="5943600" cy="328612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98266BA-85C4-3074-346B-41AC9DFD6B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58" y="4179029"/>
            <a:ext cx="4456640" cy="2678971"/>
          </a:xfrm>
          <a:prstGeom prst="rect">
            <a:avLst/>
          </a:prstGeom>
          <a:noFill/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A9B7926-C1BD-73DC-E15F-D250CF599F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69" y="4179029"/>
            <a:ext cx="4456639" cy="267683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ADE18F-2979-1298-5AF2-D375F710414C}"/>
                  </a:ext>
                </a:extLst>
              </p:cNvPr>
              <p:cNvSpPr txBox="1"/>
              <p:nvPr/>
            </p:nvSpPr>
            <p:spPr>
              <a:xfrm>
                <a:off x="7548403" y="1190360"/>
                <a:ext cx="2718652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Structural response simulation using R-P model </a:t>
                </a:r>
              </a:p>
              <a:p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</m:t>
                    </m:r>
                    <m:acc>
                      <m:accPr>
                        <m:chr m:val="̈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acc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̇"/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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</m:t>
                            </m:r>
                          </m:sub>
                          <m:sup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𝐻𝑔</m:t>
                            </m:r>
                          </m:sup>
                        </m:sSub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4µ</m:t>
                            </m:r>
                            <m:acc>
                              <m:accPr>
                                <m:chr m:val="̇"/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</m:acc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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6ADE18F-2979-1298-5AF2-D375F7104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03" y="1190360"/>
                <a:ext cx="2718652" cy="778996"/>
              </a:xfrm>
              <a:prstGeom prst="rect">
                <a:avLst/>
              </a:prstGeom>
              <a:blipFill>
                <a:blip r:embed="rId13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771FFE6B-7C24-0062-5033-C0B64163D3D2}"/>
              </a:ext>
            </a:extLst>
          </p:cNvPr>
          <p:cNvSpPr txBox="1"/>
          <p:nvPr/>
        </p:nvSpPr>
        <p:spPr>
          <a:xfrm>
            <a:off x="1604803" y="1250556"/>
            <a:ext cx="2479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Structural response simulation using Riemer’s model </a:t>
            </a:r>
            <a:endParaRPr lang="en-US" sz="1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2F4DEDD-572E-CA4C-4C3C-41D3E7177B09}"/>
              </a:ext>
            </a:extLst>
          </p:cNvPr>
          <p:cNvSpPr txBox="1"/>
          <p:nvPr/>
        </p:nvSpPr>
        <p:spPr>
          <a:xfrm>
            <a:off x="522662" y="4167448"/>
            <a:ext cx="594360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Cavitation potential metrics calculated from simulation without gas injection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4B068F-FE38-AA5D-CD66-3DDF1FFE646D}"/>
              </a:ext>
            </a:extLst>
          </p:cNvPr>
          <p:cNvSpPr txBox="1"/>
          <p:nvPr/>
        </p:nvSpPr>
        <p:spPr>
          <a:xfrm>
            <a:off x="6659396" y="4167448"/>
            <a:ext cx="56168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Cavitation potential metrics calculated from simulation with gas injection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3D84A26-9597-927A-6862-5FFDE141045E}"/>
              </a:ext>
            </a:extLst>
          </p:cNvPr>
          <p:cNvSpPr txBox="1"/>
          <p:nvPr/>
        </p:nvSpPr>
        <p:spPr>
          <a:xfrm>
            <a:off x="3448324" y="4522912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(old metric)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8C20B11-B85B-CA1B-F853-3C4A2F774FFA}"/>
              </a:ext>
            </a:extLst>
          </p:cNvPr>
          <p:cNvSpPr txBox="1"/>
          <p:nvPr/>
        </p:nvSpPr>
        <p:spPr>
          <a:xfrm>
            <a:off x="3448324" y="4678837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metric)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8F453C7-8BC2-4C96-9A84-C6C41214C745}"/>
              </a:ext>
            </a:extLst>
          </p:cNvPr>
          <p:cNvSpPr txBox="1"/>
          <p:nvPr/>
        </p:nvSpPr>
        <p:spPr>
          <a:xfrm>
            <a:off x="9418517" y="4489328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(old metric)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C0BAEB-134A-13AF-4A01-7CE71D5D2BFC}"/>
              </a:ext>
            </a:extLst>
          </p:cNvPr>
          <p:cNvSpPr txBox="1"/>
          <p:nvPr/>
        </p:nvSpPr>
        <p:spPr>
          <a:xfrm>
            <a:off x="9418517" y="4645253"/>
            <a:ext cx="111140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metric)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151DE35-938D-45E9-C317-09E58C929E61}"/>
              </a:ext>
            </a:extLst>
          </p:cNvPr>
          <p:cNvSpPr/>
          <p:nvPr/>
        </p:nvSpPr>
        <p:spPr>
          <a:xfrm>
            <a:off x="9070357" y="1601734"/>
            <a:ext cx="340771" cy="3114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4B8A2D4-27DB-F6FB-CED4-A4C9013641E7}"/>
              </a:ext>
            </a:extLst>
          </p:cNvPr>
          <p:cNvSpPr/>
          <p:nvPr/>
        </p:nvSpPr>
        <p:spPr>
          <a:xfrm>
            <a:off x="7608520" y="1642630"/>
            <a:ext cx="161834" cy="19646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24A7621-FFCA-3DEC-BB2D-FA4BC491FE28}"/>
              </a:ext>
            </a:extLst>
          </p:cNvPr>
          <p:cNvCxnSpPr>
            <a:cxnSpLocks/>
            <a:stCxn id="108" idx="2"/>
          </p:cNvCxnSpPr>
          <p:nvPr/>
        </p:nvCxnSpPr>
        <p:spPr>
          <a:xfrm>
            <a:off x="7689437" y="1839095"/>
            <a:ext cx="1804367" cy="3083565"/>
          </a:xfrm>
          <a:prstGeom prst="straightConnector1">
            <a:avLst/>
          </a:prstGeom>
          <a:ln w="28575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6F2B63A-E8E4-6859-7C20-8F3CDDFA9FC8}"/>
              </a:ext>
            </a:extLst>
          </p:cNvPr>
          <p:cNvCxnSpPr>
            <a:stCxn id="107" idx="2"/>
          </p:cNvCxnSpPr>
          <p:nvPr/>
        </p:nvCxnSpPr>
        <p:spPr>
          <a:xfrm flipH="1">
            <a:off x="8826122" y="1913165"/>
            <a:ext cx="414621" cy="1296440"/>
          </a:xfrm>
          <a:prstGeom prst="straightConnector1">
            <a:avLst/>
          </a:prstGeom>
          <a:ln w="28575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71" grpId="0" animBg="1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91" grpId="0" animBg="1"/>
      <p:bldP spid="94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0074-03BB-3408-8451-DF4377A5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Without gas injection: Maps of target </a:t>
            </a:r>
            <a:r>
              <a:rPr lang="en-US" u="sng" dirty="0"/>
              <a:t>inner wall</a:t>
            </a:r>
            <a:r>
              <a:rPr lang="en-US" i="1" dirty="0"/>
              <a:t> </a:t>
            </a:r>
            <a:r>
              <a:rPr lang="en-US" dirty="0"/>
              <a:t>surface facing the mercury </a:t>
            </a:r>
            <a:r>
              <a:rPr lang="en-US" dirty="0">
                <a:solidFill>
                  <a:srgbClr val="0070C0"/>
                </a:solidFill>
              </a:rPr>
              <a:t>bulk flow</a:t>
            </a:r>
            <a:r>
              <a:rPr lang="en-US" dirty="0">
                <a:solidFill>
                  <a:srgbClr val="0070C0"/>
                </a:solidFill>
                <a:latin typeface="Grotesque" panose="020F0502020204030204" pitchFamily="34" charset="0"/>
                <a:sym typeface="Symbol" panose="05050102010706020507" pitchFamily="18" charset="2"/>
              </a:rPr>
              <a:t>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B6E0668-12DF-64E6-1768-3E16AEE2C9BA}"/>
              </a:ext>
            </a:extLst>
          </p:cNvPr>
          <p:cNvSpPr txBox="1"/>
          <p:nvPr/>
        </p:nvSpPr>
        <p:spPr>
          <a:xfrm>
            <a:off x="1330213" y="1860031"/>
            <a:ext cx="1846348" cy="3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target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61A16D5-CF5F-2D61-0F59-DADBE178B31A}"/>
              </a:ext>
            </a:extLst>
          </p:cNvPr>
          <p:cNvSpPr txBox="1"/>
          <p:nvPr/>
        </p:nvSpPr>
        <p:spPr>
          <a:xfrm>
            <a:off x="6963680" y="1860031"/>
            <a:ext cx="1806927" cy="3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Jet-flow target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70AD1DF4-2AF9-0770-5B56-04269884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4" y="2892861"/>
            <a:ext cx="6008438" cy="38733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6CF16EA-F6C4-1BAF-457C-24330A6A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910"/>
          <a:stretch/>
        </p:blipFill>
        <p:spPr>
          <a:xfrm>
            <a:off x="6403475" y="2967263"/>
            <a:ext cx="5788525" cy="3798905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20300044-5865-7E72-4109-61224A9B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741" r="51016" b="2930"/>
          <a:stretch/>
        </p:blipFill>
        <p:spPr>
          <a:xfrm>
            <a:off x="2878180" y="1172775"/>
            <a:ext cx="2593771" cy="1720086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F28B104-E2C0-EF24-6ADA-E6D02D2E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t="51618"/>
          <a:stretch/>
        </p:blipFill>
        <p:spPr>
          <a:xfrm>
            <a:off x="8643859" y="1253049"/>
            <a:ext cx="2678745" cy="1819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D02A8-BB6C-BFE1-0E06-AA97653CB6E6}"/>
              </a:ext>
            </a:extLst>
          </p:cNvPr>
          <p:cNvSpPr txBox="1"/>
          <p:nvPr/>
        </p:nvSpPr>
        <p:spPr>
          <a:xfrm>
            <a:off x="5425659" y="2635196"/>
            <a:ext cx="49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Grotesque" panose="020F0502020204030204" pitchFamily="34" charset="0"/>
                <a:sym typeface="Symbol" panose="05050102010706020507" pitchFamily="18" charset="2"/>
              </a:rPr>
              <a:t>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068F-1C33-B0A5-E74C-8621BE86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Without gas injection: Maps of target </a:t>
            </a:r>
            <a:r>
              <a:rPr lang="en-US" u="sng" dirty="0"/>
              <a:t>outer wall</a:t>
            </a:r>
            <a:r>
              <a:rPr lang="en-US" dirty="0"/>
              <a:t> surfaces facing the mercury </a:t>
            </a:r>
            <a:r>
              <a:rPr lang="en-US" dirty="0">
                <a:solidFill>
                  <a:srgbClr val="FF0000"/>
                </a:solidFill>
              </a:rPr>
              <a:t>window flow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8932BE44-72B0-DBF6-7232-E54AE3E3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18" y="2892861"/>
            <a:ext cx="4178033" cy="39513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73A4BD50-56A1-E2AF-446C-0BDF189C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222" y="3014731"/>
            <a:ext cx="4293382" cy="3843269"/>
          </a:xfrm>
          <a:prstGeom prst="rect">
            <a:avLst/>
          </a:prstGeom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367505BD-2C72-3CD3-6BDE-7488A4B1D3D1}"/>
              </a:ext>
            </a:extLst>
          </p:cNvPr>
          <p:cNvSpPr txBox="1"/>
          <p:nvPr/>
        </p:nvSpPr>
        <p:spPr>
          <a:xfrm>
            <a:off x="1330213" y="1860031"/>
            <a:ext cx="1846348" cy="3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target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CBE5763-A953-742A-CCBB-1ED01F5024F1}"/>
              </a:ext>
            </a:extLst>
          </p:cNvPr>
          <p:cNvSpPr txBox="1"/>
          <p:nvPr/>
        </p:nvSpPr>
        <p:spPr>
          <a:xfrm>
            <a:off x="6963680" y="1860031"/>
            <a:ext cx="1806927" cy="3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Jet-flow target</a:t>
            </a: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AEBC171E-A0B2-D7B1-48D3-8C137E1CC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741" r="51016" b="2930"/>
          <a:stretch/>
        </p:blipFill>
        <p:spPr>
          <a:xfrm>
            <a:off x="2878180" y="1172775"/>
            <a:ext cx="2593771" cy="172008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507B29C4-34C6-C33F-7213-84274E93F4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 t="51618"/>
          <a:stretch/>
        </p:blipFill>
        <p:spPr>
          <a:xfrm>
            <a:off x="8643859" y="1253049"/>
            <a:ext cx="2678745" cy="1819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B4E5A6-F69F-6395-8E70-8813294ACE20}"/>
              </a:ext>
            </a:extLst>
          </p:cNvPr>
          <p:cNvSpPr txBox="1"/>
          <p:nvPr/>
        </p:nvSpPr>
        <p:spPr>
          <a:xfrm>
            <a:off x="955188" y="2684595"/>
            <a:ext cx="268669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+mn-lt"/>
              </a:rPr>
              <a:t>Bulk flow max 2.366e-3 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D7F24-D66C-7823-C1C7-72C3AC9EC3D0}"/>
              </a:ext>
            </a:extLst>
          </p:cNvPr>
          <p:cNvSpPr/>
          <p:nvPr/>
        </p:nvSpPr>
        <p:spPr>
          <a:xfrm>
            <a:off x="1451517" y="3304458"/>
            <a:ext cx="489259" cy="104205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C4D2-22A0-3FAB-840B-1975DFB58BB0}"/>
              </a:ext>
            </a:extLst>
          </p:cNvPr>
          <p:cNvCxnSpPr>
            <a:cxnSpLocks/>
          </p:cNvCxnSpPr>
          <p:nvPr/>
        </p:nvCxnSpPr>
        <p:spPr>
          <a:xfrm flipV="1">
            <a:off x="1679468" y="2953855"/>
            <a:ext cx="307488" cy="337446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317542-326C-BBC5-D2EA-1362CAB1343E}"/>
              </a:ext>
            </a:extLst>
          </p:cNvPr>
          <p:cNvSpPr txBox="1"/>
          <p:nvPr/>
        </p:nvSpPr>
        <p:spPr>
          <a:xfrm>
            <a:off x="6813794" y="2871615"/>
            <a:ext cx="233533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+mn-lt"/>
              </a:rPr>
              <a:t>Bulk flow max 2.369e-3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3CA13-5D1D-47BF-6E52-38A8B485AA8A}"/>
              </a:ext>
            </a:extLst>
          </p:cNvPr>
          <p:cNvSpPr/>
          <p:nvPr/>
        </p:nvSpPr>
        <p:spPr>
          <a:xfrm>
            <a:off x="7281923" y="3492332"/>
            <a:ext cx="489259" cy="104205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122887-6E50-8040-AC5F-15274514460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7526553" y="3158445"/>
            <a:ext cx="234348" cy="33388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2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9DA2-DC43-A1BE-049D-3CC9C6C9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Without gas injection: Saturation time vs. Bubble size in mercury </a:t>
            </a:r>
            <a:r>
              <a:rPr lang="en-US" dirty="0">
                <a:solidFill>
                  <a:srgbClr val="FF0000"/>
                </a:solidFill>
              </a:rPr>
              <a:t>window 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A125E4-C8B8-8F8F-45DE-1739200A5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3493" y="1543277"/>
            <a:ext cx="7596274" cy="4621169"/>
          </a:xfrm>
          <a:prstGeom prst="rect">
            <a:avLst/>
          </a:prstGeom>
        </p:spPr>
      </p:pic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7CEC39E3-C84B-7E32-D8EC-79115A37B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84" t="8925" r="50510" b="25302"/>
          <a:stretch/>
        </p:blipFill>
        <p:spPr>
          <a:xfrm>
            <a:off x="546186" y="2365242"/>
            <a:ext cx="3448943" cy="328408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D05B6E-B561-183D-779A-94FC0B47FF71}"/>
              </a:ext>
            </a:extLst>
          </p:cNvPr>
          <p:cNvCxnSpPr>
            <a:cxnSpLocks/>
          </p:cNvCxnSpPr>
          <p:nvPr/>
        </p:nvCxnSpPr>
        <p:spPr>
          <a:xfrm>
            <a:off x="2497723" y="5044543"/>
            <a:ext cx="2037456" cy="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3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B405-A8D3-DDA8-F02F-746CD100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Without gas injection: Maps of target </a:t>
            </a:r>
            <a:r>
              <a:rPr lang="en-US" u="sng" dirty="0"/>
              <a:t>inner wall</a:t>
            </a:r>
            <a:r>
              <a:rPr lang="en-US" dirty="0"/>
              <a:t> surfaces facing the mercury </a:t>
            </a:r>
            <a:r>
              <a:rPr lang="en-US" dirty="0">
                <a:solidFill>
                  <a:srgbClr val="FF0000"/>
                </a:solidFill>
              </a:rPr>
              <a:t>window flow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65AE3908-EAB3-8DE9-6C34-6BC5F523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87" y="2943086"/>
            <a:ext cx="4031462" cy="3914914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7C32580-82FB-21F2-33AD-2C946324DF3B}"/>
              </a:ext>
            </a:extLst>
          </p:cNvPr>
          <p:cNvSpPr txBox="1"/>
          <p:nvPr/>
        </p:nvSpPr>
        <p:spPr>
          <a:xfrm>
            <a:off x="1330213" y="1860031"/>
            <a:ext cx="1846348" cy="343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Original target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AD9B1C0-6EE7-2ABF-8AD7-474E76D4641E}"/>
              </a:ext>
            </a:extLst>
          </p:cNvPr>
          <p:cNvSpPr txBox="1"/>
          <p:nvPr/>
        </p:nvSpPr>
        <p:spPr>
          <a:xfrm>
            <a:off x="6963680" y="1860031"/>
            <a:ext cx="1806927" cy="35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Jet-flow target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9A7AF94F-6710-4B56-1CD0-5597E210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741" r="51016" b="2930"/>
          <a:stretch/>
        </p:blipFill>
        <p:spPr>
          <a:xfrm>
            <a:off x="2878180" y="1172775"/>
            <a:ext cx="2593771" cy="172008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09FC8D04-7DB6-424F-E428-3E1C9D29A8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51618"/>
          <a:stretch/>
        </p:blipFill>
        <p:spPr>
          <a:xfrm>
            <a:off x="8643859" y="1253049"/>
            <a:ext cx="2678745" cy="1819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66D78-AF32-3B84-7A5C-7C4C88253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924" y="2892861"/>
            <a:ext cx="4439731" cy="39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7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52A281-115A-C9F1-A801-091E67B85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1618"/>
          <a:stretch/>
        </p:blipFill>
        <p:spPr>
          <a:xfrm>
            <a:off x="9168748" y="1161787"/>
            <a:ext cx="2678745" cy="1819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3F79F-40CA-1326-40BB-F2B10C46C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76" y="2943744"/>
            <a:ext cx="3835816" cy="39013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B3930-04A2-CB41-53E2-F5D004AE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Without gas injection: Maps of target vessel interior surfaces facing the mercury flow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5722D1-AEDC-AE6C-A68B-0F8FC5A30FB8}"/>
              </a:ext>
            </a:extLst>
          </p:cNvPr>
          <p:cNvSpPr txBox="1"/>
          <p:nvPr/>
        </p:nvSpPr>
        <p:spPr>
          <a:xfrm>
            <a:off x="571121" y="1596372"/>
            <a:ext cx="315151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Original target side baffle surfaces facing supply side of mercury </a:t>
            </a:r>
            <a:r>
              <a:rPr lang="en-US" i="1" dirty="0">
                <a:solidFill>
                  <a:srgbClr val="0070C0"/>
                </a:solidFill>
              </a:rPr>
              <a:t>bulk flow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37AAD4-520B-DD09-C92B-801FA88254D8}"/>
              </a:ext>
            </a:extLst>
          </p:cNvPr>
          <p:cNvSpPr txBox="1"/>
          <p:nvPr/>
        </p:nvSpPr>
        <p:spPr>
          <a:xfrm>
            <a:off x="6776767" y="1596372"/>
            <a:ext cx="27665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Jet-flow target sample under “diving board” facing mercury </a:t>
            </a:r>
            <a:r>
              <a:rPr lang="en-US" i="1" dirty="0">
                <a:solidFill>
                  <a:srgbClr val="00B050"/>
                </a:solidFill>
              </a:rPr>
              <a:t>jet flow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3E46C-4221-BE5C-AEE4-32D33F87F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374" y="2858000"/>
            <a:ext cx="3908356" cy="4000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AACEC7B-06E3-4755-FF32-06DEE413ADD6}"/>
              </a:ext>
            </a:extLst>
          </p:cNvPr>
          <p:cNvSpPr/>
          <p:nvPr/>
        </p:nvSpPr>
        <p:spPr>
          <a:xfrm>
            <a:off x="10279329" y="2366279"/>
            <a:ext cx="337530" cy="306846"/>
          </a:xfrm>
          <a:prstGeom prst="ellipse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A8F70B-4D96-7942-554A-AA292F3AE5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741" r="51016" b="2930"/>
          <a:stretch/>
        </p:blipFill>
        <p:spPr>
          <a:xfrm>
            <a:off x="3323281" y="1253049"/>
            <a:ext cx="2593771" cy="17200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CE5F9D-7483-1343-D95D-3F6F8B5DD9C1}"/>
              </a:ext>
            </a:extLst>
          </p:cNvPr>
          <p:cNvSpPr/>
          <p:nvPr/>
        </p:nvSpPr>
        <p:spPr>
          <a:xfrm>
            <a:off x="5315354" y="2025181"/>
            <a:ext cx="349805" cy="341098"/>
          </a:xfrm>
          <a:prstGeom prst="ellipse">
            <a:avLst/>
          </a:prstGeom>
          <a:noFill/>
          <a:ln w="38100">
            <a:solidFill>
              <a:srgbClr val="FFC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B2DCDDF9A8B4F835BB34FF09AE7D8" ma:contentTypeVersion="12" ma:contentTypeDescription="Create a new document." ma:contentTypeScope="" ma:versionID="9b4034eea2039944a6f52125a4ea029c">
  <xsd:schema xmlns:xsd="http://www.w3.org/2001/XMLSchema" xmlns:xs="http://www.w3.org/2001/XMLSchema" xmlns:p="http://schemas.microsoft.com/office/2006/metadata/properties" xmlns:ns3="df40ffa5-5c70-4194-8066-4a475ad992e8" xmlns:ns4="2ad7c4d5-d52b-4dd4-9949-5aa5be7183ba" targetNamespace="http://schemas.microsoft.com/office/2006/metadata/properties" ma:root="true" ma:fieldsID="748736fd767a95713918a4d190decbae" ns3:_="" ns4:_="">
    <xsd:import namespace="df40ffa5-5c70-4194-8066-4a475ad992e8"/>
    <xsd:import namespace="2ad7c4d5-d52b-4dd4-9949-5aa5be7183b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0ffa5-5c70-4194-8066-4a475ad992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7c4d5-d52b-4dd4-9949-5aa5be718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www.w3.org/XML/1998/namespace"/>
    <ds:schemaRef ds:uri="http://purl.org/dc/elements/1.1/"/>
    <ds:schemaRef ds:uri="http://schemas.microsoft.com/office/2006/documentManagement/types"/>
    <ds:schemaRef ds:uri="df40ffa5-5c70-4194-8066-4a475ad992e8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ad7c4d5-d52b-4dd4-9949-5aa5be7183ba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986E71-4F1C-43B0-AE89-9BFA42235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0ffa5-5c70-4194-8066-4a475ad992e8"/>
    <ds:schemaRef ds:uri="2ad7c4d5-d52b-4dd4-9949-5aa5be7183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Cambria Math</vt:lpstr>
      <vt:lpstr>Century Gothic</vt:lpstr>
      <vt:lpstr>Grotesque</vt:lpstr>
      <vt:lpstr>Times New Roman</vt:lpstr>
      <vt:lpstr>Wingdings</vt:lpstr>
      <vt:lpstr>ORNL</vt:lpstr>
      <vt:lpstr>PowerPoint Presentation</vt:lpstr>
      <vt:lpstr>Outline</vt:lpstr>
      <vt:lpstr>SNS Original design and Jet-flow design target with mercury flow passages</vt:lpstr>
      <vt:lpstr>Simulation and Calculation Procedure</vt:lpstr>
      <vt:lpstr>Without gas injection: Maps of target inner wall surface facing the mercury bulk flow</vt:lpstr>
      <vt:lpstr>Without gas injection: Maps of target outer wall surfaces facing the mercury window flow</vt:lpstr>
      <vt:lpstr>Without gas injection: Saturation time vs. Bubble size in mercury window flow</vt:lpstr>
      <vt:lpstr>Without gas injection: Maps of target inner wall surfaces facing the mercury window flow</vt:lpstr>
      <vt:lpstr>Without gas injection: Maps of target vessel interior surfaces facing the mercury flow</vt:lpstr>
      <vt:lpstr>With gas injection: Maps of target inner wall surface facing the mercury bulk flow</vt:lpstr>
      <vt:lpstr>Simulation and Calculation Procedure</vt:lpstr>
      <vt:lpstr>With gas injection: Maps of target outer wall surfaces facing the mercury window flow</vt:lpstr>
      <vt:lpstr>With gas injection: Maps of target inner wall surfaces facing the mercury window flow</vt:lpstr>
      <vt:lpstr>Summary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2024-10-29T00:34:09Z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0x0101003C6B2DCDDF9A8B4F835BB34FF09AE7D8</vt:lpwstr>
  </property>
</Properties>
</file>