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7" r:id="rId20"/>
    <p:sldId id="276" r:id="rId21"/>
    <p:sldId id="275" r:id="rId22"/>
    <p:sldId id="279" r:id="rId23"/>
    <p:sldId id="28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IS\Users\djsf66\talks\isis-targe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'Beam profile'!$B$3</c:f>
              <c:strCache>
                <c:ptCount val="1"/>
                <c:pt idx="0">
                  <c:v>TS-1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'Beam profile'!$A$7:$A$57</c:f>
              <c:numCache>
                <c:formatCode>0.0</c:formatCode>
                <c:ptCount val="51"/>
                <c:pt idx="0">
                  <c:v>-5</c:v>
                </c:pt>
                <c:pt idx="1">
                  <c:v>-4.8</c:v>
                </c:pt>
                <c:pt idx="2">
                  <c:v>-4.5999999999999996</c:v>
                </c:pt>
                <c:pt idx="3">
                  <c:v>-4.4000000000000004</c:v>
                </c:pt>
                <c:pt idx="4">
                  <c:v>-4.2</c:v>
                </c:pt>
                <c:pt idx="5">
                  <c:v>-4</c:v>
                </c:pt>
                <c:pt idx="6">
                  <c:v>-3.8</c:v>
                </c:pt>
                <c:pt idx="7">
                  <c:v>-3.6</c:v>
                </c:pt>
                <c:pt idx="8">
                  <c:v>-3.4</c:v>
                </c:pt>
                <c:pt idx="9">
                  <c:v>-3.2</c:v>
                </c:pt>
                <c:pt idx="10">
                  <c:v>-3</c:v>
                </c:pt>
                <c:pt idx="11">
                  <c:v>-2.8</c:v>
                </c:pt>
                <c:pt idx="12">
                  <c:v>-2.6</c:v>
                </c:pt>
                <c:pt idx="13">
                  <c:v>-2.4</c:v>
                </c:pt>
                <c:pt idx="14">
                  <c:v>-2.2000000000000002</c:v>
                </c:pt>
                <c:pt idx="15">
                  <c:v>-2</c:v>
                </c:pt>
                <c:pt idx="16">
                  <c:v>-1.8</c:v>
                </c:pt>
                <c:pt idx="17">
                  <c:v>-1.6</c:v>
                </c:pt>
                <c:pt idx="18">
                  <c:v>-1.4</c:v>
                </c:pt>
                <c:pt idx="19">
                  <c:v>-1.2</c:v>
                </c:pt>
                <c:pt idx="20">
                  <c:v>-1</c:v>
                </c:pt>
                <c:pt idx="21">
                  <c:v>-0.8</c:v>
                </c:pt>
                <c:pt idx="22">
                  <c:v>-0.6</c:v>
                </c:pt>
                <c:pt idx="23">
                  <c:v>-0.4</c:v>
                </c:pt>
                <c:pt idx="24">
                  <c:v>-0.2</c:v>
                </c:pt>
                <c:pt idx="25">
                  <c:v>0</c:v>
                </c:pt>
                <c:pt idx="26">
                  <c:v>0.2</c:v>
                </c:pt>
                <c:pt idx="27">
                  <c:v>0.4</c:v>
                </c:pt>
                <c:pt idx="28">
                  <c:v>0.6</c:v>
                </c:pt>
                <c:pt idx="29">
                  <c:v>0.80000000000001004</c:v>
                </c:pt>
                <c:pt idx="30">
                  <c:v>1.00000000000001</c:v>
                </c:pt>
                <c:pt idx="31">
                  <c:v>1.2000000000000099</c:v>
                </c:pt>
                <c:pt idx="32">
                  <c:v>1.4000000000000099</c:v>
                </c:pt>
                <c:pt idx="33">
                  <c:v>1.6000000000000101</c:v>
                </c:pt>
                <c:pt idx="34">
                  <c:v>1.80000000000001</c:v>
                </c:pt>
                <c:pt idx="35">
                  <c:v>2.0000000000000102</c:v>
                </c:pt>
                <c:pt idx="36">
                  <c:v>2.2000000000000099</c:v>
                </c:pt>
                <c:pt idx="37">
                  <c:v>2.4000000000000101</c:v>
                </c:pt>
                <c:pt idx="38">
                  <c:v>2.6000000000000099</c:v>
                </c:pt>
                <c:pt idx="39">
                  <c:v>2.80000000000001</c:v>
                </c:pt>
                <c:pt idx="40">
                  <c:v>3.0000000000000102</c:v>
                </c:pt>
                <c:pt idx="41">
                  <c:v>3.2000000000000099</c:v>
                </c:pt>
                <c:pt idx="42">
                  <c:v>3.4000000000000101</c:v>
                </c:pt>
                <c:pt idx="43">
                  <c:v>3.6000000000000099</c:v>
                </c:pt>
                <c:pt idx="44">
                  <c:v>3.80000000000001</c:v>
                </c:pt>
                <c:pt idx="45">
                  <c:v>4.0000000000000098</c:v>
                </c:pt>
                <c:pt idx="46">
                  <c:v>4.2000000000000099</c:v>
                </c:pt>
                <c:pt idx="47">
                  <c:v>4.4000000000000101</c:v>
                </c:pt>
                <c:pt idx="48">
                  <c:v>4.6000000000000103</c:v>
                </c:pt>
                <c:pt idx="49">
                  <c:v>4.8000000000000096</c:v>
                </c:pt>
                <c:pt idx="50">
                  <c:v>5</c:v>
                </c:pt>
              </c:numCache>
            </c:numRef>
          </c:xVal>
          <c:yVal>
            <c:numRef>
              <c:f>'Beam profile'!$B$7:$B$57</c:f>
              <c:numCache>
                <c:formatCode>0.0000</c:formatCode>
                <c:ptCount val="51"/>
                <c:pt idx="0">
                  <c:v>4.5039888875749072E-3</c:v>
                </c:pt>
                <c:pt idx="1">
                  <c:v>6.1176030618649421E-3</c:v>
                </c:pt>
                <c:pt idx="2">
                  <c:v>8.2061105063771008E-3</c:v>
                </c:pt>
                <c:pt idx="3">
                  <c:v>1.0870900226649712E-2</c:v>
                </c:pt>
                <c:pt idx="4">
                  <c:v>1.4222165916623439E-2</c:v>
                </c:pt>
                <c:pt idx="5">
                  <c:v>1.8375452993428659E-2</c:v>
                </c:pt>
                <c:pt idx="6">
                  <c:v>2.3446739037182897E-2</c:v>
                </c:pt>
                <c:pt idx="7">
                  <c:v>2.9546015928731573E-2</c:v>
                </c:pt>
                <c:pt idx="8">
                  <c:v>3.6769479976927213E-2</c:v>
                </c:pt>
                <c:pt idx="9">
                  <c:v>4.5190602358280443E-2</c:v>
                </c:pt>
                <c:pt idx="10">
                  <c:v>5.4850533353567828E-2</c:v>
                </c:pt>
                <c:pt idx="11">
                  <c:v>6.5748471644274525E-2</c:v>
                </c:pt>
                <c:pt idx="12">
                  <c:v>7.7832781517250496E-2</c:v>
                </c:pt>
                <c:pt idx="13">
                  <c:v>9.0993741473458858E-2</c:v>
                </c:pt>
                <c:pt idx="14">
                  <c:v>0.10505883400935967</c:v>
                </c:pt>
                <c:pt idx="15">
                  <c:v>0.11979141987377838</c:v>
                </c:pt>
                <c:pt idx="16">
                  <c:v>0.13489347135045404</c:v>
                </c:pt>
                <c:pt idx="17">
                  <c:v>0.15001277040730818</c:v>
                </c:pt>
                <c:pt idx="18">
                  <c:v>0.16475462482780293</c:v>
                </c:pt>
                <c:pt idx="19">
                  <c:v>0.17869774811558353</c:v>
                </c:pt>
                <c:pt idx="20">
                  <c:v>0.1914135276688326</c:v>
                </c:pt>
                <c:pt idx="21">
                  <c:v>0.20248751796198577</c:v>
                </c:pt>
                <c:pt idx="22">
                  <c:v>0.21154168969821305</c:v>
                </c:pt>
                <c:pt idx="23">
                  <c:v>0.21825578475823762</c:v>
                </c:pt>
                <c:pt idx="24">
                  <c:v>0.22238610062036909</c:v>
                </c:pt>
                <c:pt idx="25">
                  <c:v>0.22378016963662273</c:v>
                </c:pt>
                <c:pt idx="26">
                  <c:v>0.22238610062036909</c:v>
                </c:pt>
                <c:pt idx="27">
                  <c:v>0.21825578475823762</c:v>
                </c:pt>
                <c:pt idx="28">
                  <c:v>0.21154168969821305</c:v>
                </c:pt>
                <c:pt idx="29">
                  <c:v>0.20248751796198525</c:v>
                </c:pt>
                <c:pt idx="30">
                  <c:v>0.19141352766883199</c:v>
                </c:pt>
                <c:pt idx="31">
                  <c:v>0.17869774811558287</c:v>
                </c:pt>
                <c:pt idx="32">
                  <c:v>0.16475462482780218</c:v>
                </c:pt>
                <c:pt idx="33">
                  <c:v>0.15001277040730743</c:v>
                </c:pt>
                <c:pt idx="34">
                  <c:v>0.13489347135045329</c:v>
                </c:pt>
                <c:pt idx="35">
                  <c:v>0.1197914198737776</c:v>
                </c:pt>
                <c:pt idx="36">
                  <c:v>0.10505883400935896</c:v>
                </c:pt>
                <c:pt idx="37">
                  <c:v>9.0993741473458151E-2</c:v>
                </c:pt>
                <c:pt idx="38">
                  <c:v>7.7832781517249885E-2</c:v>
                </c:pt>
                <c:pt idx="39">
                  <c:v>6.5748471644273943E-2</c:v>
                </c:pt>
                <c:pt idx="40">
                  <c:v>5.4850533353567307E-2</c:v>
                </c:pt>
                <c:pt idx="41">
                  <c:v>4.5190602358280006E-2</c:v>
                </c:pt>
                <c:pt idx="42">
                  <c:v>3.6769479976926811E-2</c:v>
                </c:pt>
                <c:pt idx="43">
                  <c:v>2.9546015928731253E-2</c:v>
                </c:pt>
                <c:pt idx="44">
                  <c:v>2.3446739037182626E-2</c:v>
                </c:pt>
                <c:pt idx="45">
                  <c:v>1.8375452993428434E-2</c:v>
                </c:pt>
                <c:pt idx="46">
                  <c:v>1.4222165916623255E-2</c:v>
                </c:pt>
                <c:pt idx="47">
                  <c:v>1.0870900226649566E-2</c:v>
                </c:pt>
                <c:pt idx="48">
                  <c:v>8.2061105063769724E-3</c:v>
                </c:pt>
                <c:pt idx="49">
                  <c:v>6.1176030618648519E-3</c:v>
                </c:pt>
                <c:pt idx="50">
                  <c:v>4.5039888875749072E-3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83-4107-837B-6DF55CA78AC9}"/>
            </c:ext>
          </c:extLst>
        </c:ser>
        <c:ser>
          <c:idx val="1"/>
          <c:order val="1"/>
          <c:tx>
            <c:strRef>
              <c:f>'Beam profile'!$C$3</c:f>
              <c:strCache>
                <c:ptCount val="1"/>
                <c:pt idx="0">
                  <c:v>TS-2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'Beam profile'!$A$7:$A$57</c:f>
              <c:numCache>
                <c:formatCode>0.0</c:formatCode>
                <c:ptCount val="51"/>
                <c:pt idx="0">
                  <c:v>-5</c:v>
                </c:pt>
                <c:pt idx="1">
                  <c:v>-4.8</c:v>
                </c:pt>
                <c:pt idx="2">
                  <c:v>-4.5999999999999996</c:v>
                </c:pt>
                <c:pt idx="3">
                  <c:v>-4.4000000000000004</c:v>
                </c:pt>
                <c:pt idx="4">
                  <c:v>-4.2</c:v>
                </c:pt>
                <c:pt idx="5">
                  <c:v>-4</c:v>
                </c:pt>
                <c:pt idx="6">
                  <c:v>-3.8</c:v>
                </c:pt>
                <c:pt idx="7">
                  <c:v>-3.6</c:v>
                </c:pt>
                <c:pt idx="8">
                  <c:v>-3.4</c:v>
                </c:pt>
                <c:pt idx="9">
                  <c:v>-3.2</c:v>
                </c:pt>
                <c:pt idx="10">
                  <c:v>-3</c:v>
                </c:pt>
                <c:pt idx="11">
                  <c:v>-2.8</c:v>
                </c:pt>
                <c:pt idx="12">
                  <c:v>-2.6</c:v>
                </c:pt>
                <c:pt idx="13">
                  <c:v>-2.4</c:v>
                </c:pt>
                <c:pt idx="14">
                  <c:v>-2.2000000000000002</c:v>
                </c:pt>
                <c:pt idx="15">
                  <c:v>-2</c:v>
                </c:pt>
                <c:pt idx="16">
                  <c:v>-1.8</c:v>
                </c:pt>
                <c:pt idx="17">
                  <c:v>-1.6</c:v>
                </c:pt>
                <c:pt idx="18">
                  <c:v>-1.4</c:v>
                </c:pt>
                <c:pt idx="19">
                  <c:v>-1.2</c:v>
                </c:pt>
                <c:pt idx="20">
                  <c:v>-1</c:v>
                </c:pt>
                <c:pt idx="21">
                  <c:v>-0.8</c:v>
                </c:pt>
                <c:pt idx="22">
                  <c:v>-0.6</c:v>
                </c:pt>
                <c:pt idx="23">
                  <c:v>-0.4</c:v>
                </c:pt>
                <c:pt idx="24">
                  <c:v>-0.2</c:v>
                </c:pt>
                <c:pt idx="25">
                  <c:v>0</c:v>
                </c:pt>
                <c:pt idx="26">
                  <c:v>0.2</c:v>
                </c:pt>
                <c:pt idx="27">
                  <c:v>0.4</c:v>
                </c:pt>
                <c:pt idx="28">
                  <c:v>0.6</c:v>
                </c:pt>
                <c:pt idx="29">
                  <c:v>0.80000000000001004</c:v>
                </c:pt>
                <c:pt idx="30">
                  <c:v>1.00000000000001</c:v>
                </c:pt>
                <c:pt idx="31">
                  <c:v>1.2000000000000099</c:v>
                </c:pt>
                <c:pt idx="32">
                  <c:v>1.4000000000000099</c:v>
                </c:pt>
                <c:pt idx="33">
                  <c:v>1.6000000000000101</c:v>
                </c:pt>
                <c:pt idx="34">
                  <c:v>1.80000000000001</c:v>
                </c:pt>
                <c:pt idx="35">
                  <c:v>2.0000000000000102</c:v>
                </c:pt>
                <c:pt idx="36">
                  <c:v>2.2000000000000099</c:v>
                </c:pt>
                <c:pt idx="37">
                  <c:v>2.4000000000000101</c:v>
                </c:pt>
                <c:pt idx="38">
                  <c:v>2.6000000000000099</c:v>
                </c:pt>
                <c:pt idx="39">
                  <c:v>2.80000000000001</c:v>
                </c:pt>
                <c:pt idx="40">
                  <c:v>3.0000000000000102</c:v>
                </c:pt>
                <c:pt idx="41">
                  <c:v>3.2000000000000099</c:v>
                </c:pt>
                <c:pt idx="42">
                  <c:v>3.4000000000000101</c:v>
                </c:pt>
                <c:pt idx="43">
                  <c:v>3.6000000000000099</c:v>
                </c:pt>
                <c:pt idx="44">
                  <c:v>3.80000000000001</c:v>
                </c:pt>
                <c:pt idx="45">
                  <c:v>4.0000000000000098</c:v>
                </c:pt>
                <c:pt idx="46">
                  <c:v>4.2000000000000099</c:v>
                </c:pt>
                <c:pt idx="47">
                  <c:v>4.4000000000000101</c:v>
                </c:pt>
                <c:pt idx="48">
                  <c:v>4.6000000000000103</c:v>
                </c:pt>
                <c:pt idx="49">
                  <c:v>4.8000000000000096</c:v>
                </c:pt>
                <c:pt idx="50">
                  <c:v>5</c:v>
                </c:pt>
              </c:numCache>
            </c:numRef>
          </c:xVal>
          <c:yVal>
            <c:numRef>
              <c:f>'Beam profile'!$C$7:$C$57</c:f>
              <c:numCache>
                <c:formatCode>0.0000</c:formatCode>
                <c:ptCount val="51"/>
                <c:pt idx="0">
                  <c:v>1.6541753465387251E-15</c:v>
                </c:pt>
                <c:pt idx="1">
                  <c:v>2.4930834551698374E-14</c:v>
                </c:pt>
                <c:pt idx="2">
                  <c:v>3.3635982589274981E-13</c:v>
                </c:pt>
                <c:pt idx="3">
                  <c:v>4.0624071797347045E-12</c:v>
                </c:pt>
                <c:pt idx="4">
                  <c:v>4.3921262256912314E-11</c:v>
                </c:pt>
                <c:pt idx="5">
                  <c:v>4.2508737263738892E-10</c:v>
                </c:pt>
                <c:pt idx="6">
                  <c:v>3.6829313649857411E-9</c:v>
                </c:pt>
                <c:pt idx="7">
                  <c:v>2.856413495235942E-8</c:v>
                </c:pt>
                <c:pt idx="8">
                  <c:v>1.9831727975950381E-7</c:v>
                </c:pt>
                <c:pt idx="9">
                  <c:v>1.2325713449240518E-6</c:v>
                </c:pt>
                <c:pt idx="10">
                  <c:v>6.8576545941805712E-6</c:v>
                </c:pt>
                <c:pt idx="11">
                  <c:v>3.4154755156734682E-5</c:v>
                </c:pt>
                <c:pt idx="12">
                  <c:v>1.5227856501643015E-4</c:v>
                </c:pt>
                <c:pt idx="13">
                  <c:v>6.0776880403562395E-4</c:v>
                </c:pt>
                <c:pt idx="14">
                  <c:v>2.1714511473133486E-3</c:v>
                </c:pt>
                <c:pt idx="15">
                  <c:v>6.9450240096779123E-3</c:v>
                </c:pt>
                <c:pt idx="16">
                  <c:v>1.9884261660682207E-2</c:v>
                </c:pt>
                <c:pt idx="17">
                  <c:v>5.0963261892373962E-2</c:v>
                </c:pt>
                <c:pt idx="18">
                  <c:v>0.116927588920057</c:v>
                </c:pt>
                <c:pt idx="19">
                  <c:v>0.24015343425655167</c:v>
                </c:pt>
                <c:pt idx="20">
                  <c:v>0.44154262809757661</c:v>
                </c:pt>
                <c:pt idx="21">
                  <c:v>0.72672232953525695</c:v>
                </c:pt>
                <c:pt idx="22">
                  <c:v>1.0707211978108526</c:v>
                </c:pt>
                <c:pt idx="23">
                  <c:v>1.4122003883108503</c:v>
                </c:pt>
                <c:pt idx="24">
                  <c:v>1.6673557902627101</c:v>
                </c:pt>
                <c:pt idx="25">
                  <c:v>1.7622692660694297</c:v>
                </c:pt>
                <c:pt idx="26">
                  <c:v>1.6673557902627101</c:v>
                </c:pt>
                <c:pt idx="27">
                  <c:v>1.4122003883108503</c:v>
                </c:pt>
                <c:pt idx="28">
                  <c:v>1.0707211978108526</c:v>
                </c:pt>
                <c:pt idx="29">
                  <c:v>0.72672232953524085</c:v>
                </c:pt>
                <c:pt idx="30">
                  <c:v>0.44154262809756439</c:v>
                </c:pt>
                <c:pt idx="31">
                  <c:v>0.24015343425654365</c:v>
                </c:pt>
                <c:pt idx="32">
                  <c:v>0.11692758892005251</c:v>
                </c:pt>
                <c:pt idx="33">
                  <c:v>5.09632618923717E-2</c:v>
                </c:pt>
                <c:pt idx="34">
                  <c:v>1.9884261660681222E-2</c:v>
                </c:pt>
                <c:pt idx="35">
                  <c:v>6.9450240096775176E-3</c:v>
                </c:pt>
                <c:pt idx="36">
                  <c:v>2.1714511473132194E-3</c:v>
                </c:pt>
                <c:pt idx="37">
                  <c:v>6.0776880403558297E-4</c:v>
                </c:pt>
                <c:pt idx="38">
                  <c:v>1.5227856501641933E-4</c:v>
                </c:pt>
                <c:pt idx="39">
                  <c:v>3.4154755156731952E-5</c:v>
                </c:pt>
                <c:pt idx="40">
                  <c:v>6.8576545941799986E-6</c:v>
                </c:pt>
                <c:pt idx="41">
                  <c:v>1.2325713449239445E-6</c:v>
                </c:pt>
                <c:pt idx="42">
                  <c:v>1.9831727975948478E-7</c:v>
                </c:pt>
                <c:pt idx="43">
                  <c:v>2.8564134952356677E-8</c:v>
                </c:pt>
                <c:pt idx="44">
                  <c:v>3.6829313649853486E-9</c:v>
                </c:pt>
                <c:pt idx="45">
                  <c:v>4.2508737263734208E-10</c:v>
                </c:pt>
                <c:pt idx="46">
                  <c:v>4.3921262256907319E-11</c:v>
                </c:pt>
                <c:pt idx="47">
                  <c:v>4.0624071797342134E-12</c:v>
                </c:pt>
                <c:pt idx="48">
                  <c:v>3.3635982589270322E-13</c:v>
                </c:pt>
                <c:pt idx="49">
                  <c:v>2.4930834551695184E-14</c:v>
                </c:pt>
                <c:pt idx="50">
                  <c:v>1.6541753465387251E-15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983-4107-837B-6DF55CA78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235088"/>
        <c:axId val="523234432"/>
      </c:scatterChart>
      <c:valAx>
        <c:axId val="523235088"/>
        <c:scaling>
          <c:orientation val="minMax"/>
          <c:max val="5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Radial position, 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34432"/>
        <c:crosses val="autoZero"/>
        <c:crossBetween val="midCat"/>
        <c:majorUnit val="1"/>
      </c:valAx>
      <c:valAx>
        <c:axId val="5232344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µC / cm^2 / pulse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35088"/>
        <c:crossesAt val="-5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73352289297172"/>
          <c:y val="0.38468673318386187"/>
          <c:w val="0.22184055118110235"/>
          <c:h val="0.18207376491872779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6BA8-DF21-459C-ADD6-17B65FFCA704}" type="datetimeFigureOut">
              <a:rPr lang="en-GB" smtClean="0"/>
              <a:t>27/10/2024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E4389-5CB1-4040-895B-79C77F3C36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1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3E7A-9991-44AF-8EB2-2B89829697C3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75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AD56-82A4-4B6F-964F-FC1FAA84C873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12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62D5-474B-4EE7-B380-3D819070356F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59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50B4-8990-464F-8609-047C3C17029F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8021-ADC6-4472-9B85-DA475C96C4E6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1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2386-0044-4EE8-9820-DDF21B1BFA74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0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49D9-9E54-4C21-9233-613354294B29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5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FA36-38FD-4F47-913D-6D09B60F4164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79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1E0-0A5C-4C4A-82FC-C96436BBB31A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062F-D1B8-4A6F-B085-6C623A11FF5B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CCBD-A422-4C63-A9A2-258F2BDE300D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61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ABA2-AF0E-4B19-9B11-7CC8F712BCB2}" type="datetime1">
              <a:rPr lang="en-GB" smtClean="0"/>
              <a:t>27/10/2024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EBBA-B437-4DA8-B102-275E7FC45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03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77" y="602304"/>
            <a:ext cx="1145864" cy="606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557400"/>
            <a:ext cx="2715546" cy="696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5177" y="1772816"/>
            <a:ext cx="982861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 smtClean="0"/>
              <a:t>Investigation of some operational properties of the</a:t>
            </a:r>
            <a:br>
              <a:rPr lang="en-GB" altLang="en-US" sz="3200" b="1" dirty="0" smtClean="0"/>
            </a:br>
            <a:r>
              <a:rPr lang="en-GB" altLang="en-US" sz="3200" b="1" dirty="0" smtClean="0"/>
              <a:t>new-style ISIS TS-1 target</a:t>
            </a:r>
          </a:p>
          <a:p>
            <a:pPr>
              <a:spcBef>
                <a:spcPts val="4800"/>
              </a:spcBef>
            </a:pPr>
            <a:r>
              <a:rPr lang="en-GB" altLang="en-US" dirty="0" smtClean="0"/>
              <a:t>David Findlay</a:t>
            </a:r>
            <a:endParaRPr lang="en-GB" altLang="en-US" dirty="0" smtClean="0">
              <a:solidFill>
                <a:srgbClr val="FF0000"/>
              </a:solidFill>
            </a:endParaRPr>
          </a:p>
          <a:p>
            <a:r>
              <a:rPr lang="en-GB" altLang="en-US" dirty="0" smtClean="0"/>
              <a:t>ISIS, RAL</a:t>
            </a:r>
          </a:p>
          <a:p>
            <a:pPr>
              <a:spcBef>
                <a:spcPts val="2400"/>
              </a:spcBef>
            </a:pPr>
            <a:r>
              <a:rPr lang="en-GB" altLang="en-US" dirty="0" smtClean="0"/>
              <a:t>IWSMT-16</a:t>
            </a:r>
          </a:p>
          <a:p>
            <a:r>
              <a:rPr lang="en-GB" altLang="en-US" dirty="0" smtClean="0"/>
              <a:t>Abingdon</a:t>
            </a:r>
          </a:p>
          <a:p>
            <a:r>
              <a:rPr lang="en-GB" dirty="0"/>
              <a:t>28 October 2024 </a:t>
            </a:r>
            <a:r>
              <a:rPr lang="en-GB" dirty="0" smtClean="0"/>
              <a:t>– </a:t>
            </a:r>
            <a:r>
              <a:rPr lang="en-GB" dirty="0"/>
              <a:t>1 November 2024</a:t>
            </a: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260648"/>
            <a:ext cx="4344200" cy="6336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1" y="548680"/>
            <a:ext cx="2891616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2" y="3284984"/>
            <a:ext cx="2891616" cy="23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1" y="548680"/>
            <a:ext cx="6768752" cy="5074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6240" y="548680"/>
            <a:ext cx="32403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Can’t measure gamma-ray spectrum from every component in target services area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Instead, rely on an effective thickness of material between effective source position and HPGe detector — determined by data</a:t>
            </a:r>
            <a:br>
              <a:rPr lang="en-GB" sz="2000" dirty="0" smtClean="0"/>
            </a:br>
            <a:r>
              <a:rPr lang="en-GB" sz="2000" dirty="0" smtClean="0"/>
              <a:t>     themselves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Get absolute activities of radionuclides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Involves approximations, obviously, but</a:t>
            </a:r>
            <a:br>
              <a:rPr lang="en-GB" sz="2000" dirty="0" smtClean="0"/>
            </a:br>
            <a:r>
              <a:rPr lang="en-GB" sz="2000" i="1" dirty="0" smtClean="0"/>
              <a:t>faute de mieux</a:t>
            </a:r>
            <a:endParaRPr lang="en-GB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91645" y="57332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TSA2,  TS-2 target services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55440" y="548680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From activities eroded from target,</a:t>
            </a:r>
          </a:p>
          <a:p>
            <a:r>
              <a:rPr lang="en-GB" sz="2000" dirty="0"/>
              <a:t>a</a:t>
            </a:r>
            <a:r>
              <a:rPr lang="en-GB" sz="2000" dirty="0" smtClean="0"/>
              <a:t>nd from calculated activities in target (MCNPX, </a:t>
            </a:r>
            <a:r>
              <a:rPr lang="en-GB" sz="2000" i="1" dirty="0" smtClean="0"/>
              <a:t>etc.</a:t>
            </a:r>
            <a:r>
              <a:rPr lang="en-GB" sz="2000" dirty="0" smtClean="0"/>
              <a:t>),</a:t>
            </a:r>
          </a:p>
          <a:p>
            <a:r>
              <a:rPr lang="en-GB" sz="2000" dirty="0" smtClean="0"/>
              <a:t>get masses of material eroded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TS-1 target, old-style:  erosion consistent with zero from measurement statistics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TS-1 target, new-style:  ~25 mg/year from cladding only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TS-2 target:  ~1 g eroded during target lifetime, from and through cladding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Nucl. Instr. Meth. B </a:t>
            </a:r>
            <a:r>
              <a:rPr lang="en-GB" sz="2000" dirty="0"/>
              <a:t>521 (2022) 7–16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390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35450" y="476590"/>
            <a:ext cx="799299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Checking operational performance of ISIS targets</a:t>
            </a:r>
          </a:p>
          <a:p>
            <a:r>
              <a:rPr lang="en-GB" sz="2000" dirty="0"/>
              <a:t>  — 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structural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  —  </a:t>
            </a:r>
            <a:r>
              <a:rPr lang="en-GB" sz="2000" dirty="0" smtClean="0">
                <a:solidFill>
                  <a:srgbClr val="FF0000"/>
                </a:solidFill>
              </a:rPr>
              <a:t>thermal</a:t>
            </a:r>
          </a:p>
          <a:p>
            <a:pPr>
              <a:spcBef>
                <a:spcPts val="2400"/>
              </a:spcBef>
            </a:pPr>
            <a:r>
              <a:rPr lang="en-GB" sz="2000" dirty="0" smtClean="0"/>
              <a:t>Decay heat measured in old-style TS-1 target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Nucl. Instr. Meth. </a:t>
            </a:r>
            <a:r>
              <a:rPr lang="en-GB" sz="2000" dirty="0"/>
              <a:t>A 933 (2019) </a:t>
            </a:r>
            <a:r>
              <a:rPr lang="en-GB" sz="2000" dirty="0" smtClean="0"/>
              <a:t>8–11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— consistent with MCNPX calculations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(basically switch off coolant flow and measure increasing plate temperatures) </a:t>
            </a:r>
          </a:p>
          <a:p>
            <a:pPr>
              <a:spcBef>
                <a:spcPts val="2400"/>
              </a:spcBef>
            </a:pPr>
            <a:r>
              <a:rPr lang="en-GB" sz="2000" dirty="0" smtClean="0"/>
              <a:t>Decay heat in new-style TS-1 target</a:t>
            </a:r>
            <a:br>
              <a:rPr lang="en-GB" sz="2000" dirty="0" smtClean="0"/>
            </a:br>
            <a:r>
              <a:rPr lang="en-GB" sz="2000" dirty="0" smtClean="0"/>
              <a:t>Provisionally scheduled for Christmas 2024 / New Year</a:t>
            </a:r>
            <a:br>
              <a:rPr lang="en-GB" sz="2000" dirty="0" smtClean="0"/>
            </a:br>
            <a:r>
              <a:rPr lang="en-GB" sz="2000" dirty="0" smtClean="0"/>
              <a:t>— need ~2 weeks uninterrupted</a:t>
            </a:r>
          </a:p>
        </p:txBody>
      </p:sp>
    </p:spTree>
    <p:extLst>
      <p:ext uri="{BB962C8B-B14F-4D97-AF65-F5344CB8AC3E}">
        <p14:creationId xmlns:p14="http://schemas.microsoft.com/office/powerpoint/2010/main" val="16354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268760"/>
            <a:ext cx="6552839" cy="2946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1480" y="948790"/>
            <a:ext cx="2556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New-style TS-1 target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Single </a:t>
            </a:r>
            <a:r>
              <a:rPr lang="en-GB" sz="2000" dirty="0"/>
              <a:t>input and single output manifolds — all water cooling channels in </a:t>
            </a:r>
            <a:r>
              <a:rPr lang="en-GB" sz="2000" dirty="0" smtClean="0"/>
              <a:t>parallel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sym typeface="Symbol" panose="05050102010706020507" pitchFamily="18" charset="2"/>
              </a:rPr>
              <a:t>  important to know water is going through all cooling channels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55440" y="4581128"/>
            <a:ext cx="3602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ANSYS + similar</a:t>
            </a:r>
            <a:br>
              <a:rPr lang="en-GB" sz="2000" dirty="0" smtClean="0"/>
            </a:br>
            <a:r>
              <a:rPr lang="en-GB" sz="2000" dirty="0" smtClean="0"/>
              <a:t>    Put in power dissipations,</a:t>
            </a:r>
            <a:br>
              <a:rPr lang="en-GB" sz="2000" dirty="0" smtClean="0"/>
            </a:br>
            <a:r>
              <a:rPr lang="en-GB" sz="2000" dirty="0" smtClean="0"/>
              <a:t>         thermal conductances, etc.</a:t>
            </a:r>
            <a:br>
              <a:rPr lang="en-GB" sz="2000" dirty="0" smtClean="0"/>
            </a:br>
            <a:r>
              <a:rPr lang="en-GB" sz="2000" dirty="0" smtClean="0"/>
              <a:t>    Get out temperatures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8842" y="548680"/>
            <a:ext cx="6120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000" dirty="0" smtClean="0"/>
              <a:t>Prompt heat deduced from thermocouple temperatures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1864" y="4581128"/>
            <a:ext cx="3602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dirty="0" smtClean="0"/>
              <a:t>We have tried to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    put in observed temperatures</a:t>
            </a:r>
            <a:br>
              <a:rPr lang="en-GB" sz="2000" dirty="0" smtClean="0"/>
            </a:br>
            <a:r>
              <a:rPr lang="en-GB" sz="2000" dirty="0" smtClean="0"/>
              <a:t>    get out power dissipations and</a:t>
            </a:r>
            <a:br>
              <a:rPr lang="en-GB" sz="2000" dirty="0" smtClean="0"/>
            </a:br>
            <a:r>
              <a:rPr lang="en-GB" sz="2000" dirty="0" smtClean="0"/>
              <a:t>        thermal conductances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3206" y="4581128"/>
            <a:ext cx="181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dirty="0" smtClean="0"/>
              <a:t>Not easy to ‘reverse’ ANSYS</a:t>
            </a:r>
          </a:p>
        </p:txBody>
      </p:sp>
    </p:spTree>
    <p:extLst>
      <p:ext uri="{BB962C8B-B14F-4D97-AF65-F5344CB8AC3E}">
        <p14:creationId xmlns:p14="http://schemas.microsoft.com/office/powerpoint/2010/main" val="22097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48679"/>
            <a:ext cx="11521280" cy="5126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5720" y="2096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off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19736" y="620688"/>
            <a:ext cx="0" cy="576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00056" y="1340768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To get power dissipation </a:t>
            </a:r>
            <a:r>
              <a:rPr lang="en-GB" i="1" dirty="0" smtClean="0"/>
              <a:t>and</a:t>
            </a:r>
            <a:r>
              <a:rPr lang="en-GB" dirty="0" smtClean="0"/>
              <a:t> heat transfer coefficient to coolant independently for each plate, need to analyse temperature transients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5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9977" y="539223"/>
            <a:ext cx="742809" cy="14356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1099" y="3476266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099" y="3476266"/>
                <a:ext cx="50405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5095015" y="4089259"/>
            <a:ext cx="1512168" cy="150339"/>
            <a:chOff x="2771800" y="3422677"/>
            <a:chExt cx="1512168" cy="15033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71800" y="3429000"/>
              <a:ext cx="1512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804751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907056" y="3423956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985470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075187" y="3423103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64904" y="3423956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254621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344338" y="3422677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433523" y="3422677"/>
              <a:ext cx="85979" cy="144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519502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621807" y="3423956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00221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89938" y="3423103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879655" y="3423956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969372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059089" y="3422677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148274" y="3423103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92630" y="4007378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630" y="4007378"/>
                <a:ext cx="50405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815540" y="526536"/>
            <a:ext cx="715353" cy="14468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4373954" y="541273"/>
            <a:ext cx="717836" cy="14263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21107" y="909737"/>
                <a:ext cx="407995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07" y="909737"/>
                <a:ext cx="407995" cy="317203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80473" y="2236743"/>
                <a:ext cx="4402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73" y="2236743"/>
                <a:ext cx="44028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401303" y="620862"/>
                <a:ext cx="71783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03" y="620862"/>
                <a:ext cx="717836" cy="1086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651543" y="620862"/>
                <a:ext cx="563585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43" y="620862"/>
                <a:ext cx="563585" cy="1086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827052" y="611119"/>
                <a:ext cx="71783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052" y="611119"/>
                <a:ext cx="717836" cy="1086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9695774" y="524704"/>
            <a:ext cx="715353" cy="14468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707286" y="609287"/>
                <a:ext cx="71783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286" y="609287"/>
                <a:ext cx="717836" cy="1086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7680176" y="852160"/>
            <a:ext cx="7920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649494" y="542097"/>
            <a:ext cx="717836" cy="14263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752334" y="623736"/>
                <a:ext cx="50575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34" y="623736"/>
                <a:ext cx="505756" cy="1086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>
            <a:off x="3490189" y="844513"/>
            <a:ext cx="7920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10923" y="2843479"/>
            <a:ext cx="90002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10923" y="2843479"/>
            <a:ext cx="0" cy="451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410923" y="3294783"/>
            <a:ext cx="90002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0413083" y="2843479"/>
            <a:ext cx="0" cy="451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60320" y="2229970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20" y="2229970"/>
                <a:ext cx="50405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934253" y="223336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                        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53" y="2233362"/>
                <a:ext cx="50405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066596" y="2225318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96" y="2225318"/>
                <a:ext cx="50405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992404" y="2243174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404" y="2243174"/>
                <a:ext cx="50405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095016" y="2864242"/>
                <a:ext cx="1629991" cy="34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16" y="2864242"/>
                <a:ext cx="1629991" cy="347916"/>
              </a:xfrm>
              <a:prstGeom prst="rect">
                <a:avLst/>
              </a:prstGeom>
              <a:blipFill>
                <a:blip r:embed="rId15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452848" y="113606"/>
            <a:ext cx="737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Plate 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73284" y="106269"/>
            <a:ext cx="78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Plate 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77184" y="2878022"/>
            <a:ext cx="121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Coolant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5360" y="3979518"/>
            <a:ext cx="1552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Thermal sink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2277" y="107029"/>
                <a:ext cx="966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Plate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77" y="107029"/>
                <a:ext cx="966464" cy="307777"/>
              </a:xfrm>
              <a:prstGeom prst="rect">
                <a:avLst/>
              </a:prstGeom>
              <a:blipFill>
                <a:blip r:embed="rId16"/>
                <a:stretch>
                  <a:fillRect l="-125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8557476" y="533398"/>
            <a:ext cx="715353" cy="14468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611849" y="617981"/>
                <a:ext cx="58049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49" y="617981"/>
                <a:ext cx="580496" cy="10865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8534986" y="106269"/>
            <a:ext cx="78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Plate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563066" y="109289"/>
                <a:ext cx="737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Plate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066" y="109289"/>
                <a:ext cx="737855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666545" y="108609"/>
                <a:ext cx="10133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Plate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545" y="108609"/>
                <a:ext cx="1013341" cy="307777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4284" y="3567249"/>
                <a:ext cx="28726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 smtClean="0"/>
                  <a:t>:  </a:t>
                </a:r>
                <a:r>
                  <a:rPr lang="en-GB" sz="1600" dirty="0"/>
                  <a:t>thermal conductances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84" y="3567249"/>
                <a:ext cx="2872660" cy="338554"/>
              </a:xfrm>
              <a:prstGeom prst="rect">
                <a:avLst/>
              </a:prstGeom>
              <a:blipFill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2909222" y="2072920"/>
            <a:ext cx="174738" cy="628356"/>
            <a:chOff x="3059387" y="1189199"/>
            <a:chExt cx="174738" cy="628356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5184829" y="769335"/>
            <a:ext cx="303291" cy="153174"/>
            <a:chOff x="3809174" y="1197000"/>
            <a:chExt cx="303291" cy="153174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3809174" y="1270350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3874402" y="1197001"/>
              <a:ext cx="27196" cy="77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901598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3919260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959374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3977036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017150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4036464" y="1270350"/>
              <a:ext cx="17372" cy="74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45150" y="1272349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338071" y="911078"/>
                <a:ext cx="407995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071" y="911078"/>
                <a:ext cx="407995" cy="317203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/>
          <p:cNvGrpSpPr/>
          <p:nvPr/>
        </p:nvGrpSpPr>
        <p:grpSpPr>
          <a:xfrm>
            <a:off x="6401793" y="770676"/>
            <a:ext cx="303291" cy="153174"/>
            <a:chOff x="3809174" y="1197000"/>
            <a:chExt cx="303291" cy="153174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3809174" y="1270350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3874402" y="1197001"/>
              <a:ext cx="27196" cy="77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3901598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3919260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959374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3977036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017150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4036464" y="1270350"/>
              <a:ext cx="17372" cy="74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045150" y="1272349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9280854" y="912419"/>
                <a:ext cx="407995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854" y="912419"/>
                <a:ext cx="407995" cy="317203"/>
              </a:xfrm>
              <a:prstGeom prst="rect">
                <a:avLst/>
              </a:prstGeom>
              <a:blipFill>
                <a:blip r:embed="rId2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8" name="Group 187"/>
          <p:cNvGrpSpPr/>
          <p:nvPr/>
        </p:nvGrpSpPr>
        <p:grpSpPr>
          <a:xfrm>
            <a:off x="9344576" y="772017"/>
            <a:ext cx="303291" cy="153174"/>
            <a:chOff x="3809174" y="1197000"/>
            <a:chExt cx="303291" cy="153174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3809174" y="1270350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874402" y="1197001"/>
              <a:ext cx="27196" cy="77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901598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3919260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3959374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3977036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17150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4036464" y="1270350"/>
              <a:ext cx="17372" cy="74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4045150" y="1272349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4624860" y="2070258"/>
            <a:ext cx="174738" cy="628356"/>
            <a:chOff x="3059387" y="1189199"/>
            <a:chExt cx="174738" cy="628356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5815142" y="2073306"/>
            <a:ext cx="174738" cy="628356"/>
            <a:chOff x="3059387" y="1189199"/>
            <a:chExt cx="174738" cy="628356"/>
          </a:xfrm>
        </p:grpSpPr>
        <p:cxnSp>
          <p:nvCxnSpPr>
            <p:cNvPr id="213" name="Straight Connector 212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7031071" y="2073306"/>
            <a:ext cx="174738" cy="628356"/>
            <a:chOff x="3059387" y="1189199"/>
            <a:chExt cx="174738" cy="628356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8846625" y="2289387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625" y="2289387"/>
                <a:ext cx="504056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5" name="Group 254"/>
          <p:cNvGrpSpPr/>
          <p:nvPr/>
        </p:nvGrpSpPr>
        <p:grpSpPr>
          <a:xfrm>
            <a:off x="8811165" y="2129675"/>
            <a:ext cx="174738" cy="628356"/>
            <a:chOff x="3059387" y="1189199"/>
            <a:chExt cx="174738" cy="628356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>
            <a:off x="9898133" y="2128958"/>
            <a:ext cx="174738" cy="628356"/>
            <a:chOff x="3059387" y="1189199"/>
            <a:chExt cx="174738" cy="628356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Group 296"/>
          <p:cNvGrpSpPr/>
          <p:nvPr/>
        </p:nvGrpSpPr>
        <p:grpSpPr>
          <a:xfrm>
            <a:off x="5815142" y="3373821"/>
            <a:ext cx="174738" cy="628356"/>
            <a:chOff x="3059387" y="1189199"/>
            <a:chExt cx="174738" cy="628356"/>
          </a:xfrm>
        </p:grpSpPr>
        <p:cxnSp>
          <p:nvCxnSpPr>
            <p:cNvPr id="298" name="Straight Connector 297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Rectangle 239"/>
          <p:cNvSpPr/>
          <p:nvPr/>
        </p:nvSpPr>
        <p:spPr>
          <a:xfrm>
            <a:off x="1436962" y="542096"/>
            <a:ext cx="717836" cy="14263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2163847" y="923850"/>
                <a:ext cx="407995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847" y="923850"/>
                <a:ext cx="407995" cy="317203"/>
              </a:xfrm>
              <a:prstGeom prst="rect">
                <a:avLst/>
              </a:prstGeom>
              <a:blipFill>
                <a:blip r:embed="rId2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2" name="Group 241"/>
          <p:cNvGrpSpPr/>
          <p:nvPr/>
        </p:nvGrpSpPr>
        <p:grpSpPr>
          <a:xfrm>
            <a:off x="2227569" y="783448"/>
            <a:ext cx="303291" cy="153174"/>
            <a:chOff x="3809174" y="1197000"/>
            <a:chExt cx="303291" cy="153174"/>
          </a:xfrm>
        </p:grpSpPr>
        <p:cxnSp>
          <p:nvCxnSpPr>
            <p:cNvPr id="243" name="Straight Connector 242"/>
            <p:cNvCxnSpPr/>
            <p:nvPr/>
          </p:nvCxnSpPr>
          <p:spPr>
            <a:xfrm>
              <a:off x="3809174" y="1270350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3874402" y="1197001"/>
              <a:ext cx="27196" cy="77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3901598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V="1">
              <a:off x="3919260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959374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3977036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4017150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V="1">
              <a:off x="4036464" y="1270350"/>
              <a:ext cx="17372" cy="74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4045150" y="1272349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2636284" y="116632"/>
            <a:ext cx="737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Plate </a:t>
            </a:r>
            <a:r>
              <a:rPr lang="en-GB" sz="1400" dirty="0" smtClean="0"/>
              <a:t>2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1516963" y="609287"/>
                <a:ext cx="50575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63" y="609287"/>
                <a:ext cx="505756" cy="10865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16963" y="4620797"/>
            <a:ext cx="5895690" cy="1689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8403" y="4620797"/>
            <a:ext cx="2596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Solve coupled differential equations and fit to data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But for fast decays, plates really aren’t ‘point’ masses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/>
              <p:cNvSpPr txBox="1"/>
              <p:nvPr/>
            </p:nvSpPr>
            <p:spPr>
              <a:xfrm>
                <a:off x="1786396" y="2240621"/>
                <a:ext cx="4402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1" name="TextBox 3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396" y="2240621"/>
                <a:ext cx="44028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2" name="Group 311"/>
          <p:cNvGrpSpPr/>
          <p:nvPr/>
        </p:nvGrpSpPr>
        <p:grpSpPr>
          <a:xfrm>
            <a:off x="1715145" y="2076798"/>
            <a:ext cx="174738" cy="628356"/>
            <a:chOff x="3059387" y="1189199"/>
            <a:chExt cx="174738" cy="628356"/>
          </a:xfrm>
        </p:grpSpPr>
        <p:cxnSp>
          <p:nvCxnSpPr>
            <p:cNvPr id="313" name="Straight Connector 312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96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17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55440" y="548680"/>
                <a:ext cx="10081120" cy="3440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Better:	run ANSYS for each plate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000" dirty="0" smtClean="0"/>
                  <a:t> for whole range of heat transfer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 smtClean="0"/>
                  <a:t> to </a:t>
                </a:r>
                <a:r>
                  <a:rPr lang="en-GB" sz="2000" dirty="0" smtClean="0"/>
                  <a:t>coolant</a:t>
                </a:r>
                <a:br>
                  <a:rPr lang="en-GB" sz="2000" dirty="0" smtClean="0"/>
                </a:br>
                <a:r>
                  <a:rPr lang="en-GB" sz="2000" dirty="0"/>
                  <a:t>	</a:t>
                </a:r>
                <a:r>
                  <a:rPr lang="en-GB" sz="2000" dirty="0" smtClean="0"/>
                  <a:t>  for decay of steady state when beam switched off</a:t>
                </a:r>
                <a:endParaRPr lang="en-GB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GB" sz="2000" dirty="0"/>
                  <a:t>	</a:t>
                </a:r>
                <a:r>
                  <a:rPr lang="en-GB" sz="2000" dirty="0" smtClean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 smtClean="0"/>
                  <a:t>	temperatures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>				plates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>				internal heats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>				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 smtClean="0"/>
                  <a:t>’s</a:t>
                </a:r>
                <a:br>
                  <a:rPr lang="en-GB" sz="2000" dirty="0" smtClean="0"/>
                </a:br>
                <a:r>
                  <a:rPr lang="en-GB" sz="2000" dirty="0" smtClean="0"/>
                  <a:t>				time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GB" sz="2000" dirty="0"/>
                  <a:t>	</a:t>
                </a:r>
                <a:r>
                  <a:rPr lang="en-GB" sz="2000" dirty="0" smtClean="0"/>
                  <a:t>interpolate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 smtClean="0"/>
                  <a:t>’s as continuous functions 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GB" sz="2000" dirty="0" smtClean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GB" sz="2000" dirty="0"/>
                  <a:t>	</a:t>
                </a:r>
                <a:r>
                  <a:rPr lang="en-GB" sz="2000" dirty="0" smtClean="0"/>
                  <a:t>fit to measured plate temperatures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548680"/>
                <a:ext cx="10081120" cy="3440365"/>
              </a:xfrm>
              <a:prstGeom prst="rect">
                <a:avLst/>
              </a:prstGeom>
              <a:blipFill>
                <a:blip r:embed="rId2"/>
                <a:stretch>
                  <a:fillRect l="-605" t="-709" b="-2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8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548680"/>
            <a:ext cx="6480720" cy="4582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2224" y="548680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Plate 1 power omitted</a:t>
            </a:r>
            <a:br>
              <a:rPr lang="en-GB" sz="2000" dirty="0" smtClean="0"/>
            </a:br>
            <a:r>
              <a:rPr lang="en-GB" sz="2000" dirty="0" smtClean="0"/>
              <a:t>— thermocouple anomaly</a:t>
            </a:r>
          </a:p>
          <a:p>
            <a:r>
              <a:rPr lang="en-GB" sz="2000" dirty="0" smtClean="0"/>
              <a:t>— not fully understood</a:t>
            </a:r>
            <a:br>
              <a:rPr lang="en-GB" sz="2000" dirty="0" smtClean="0"/>
            </a:br>
            <a:r>
              <a:rPr lang="en-GB" sz="2000" dirty="0" smtClean="0"/>
              <a:t>— but not serious problem</a:t>
            </a:r>
            <a:br>
              <a:rPr lang="en-GB" sz="2000" dirty="0" smtClean="0"/>
            </a:br>
            <a:r>
              <a:rPr lang="en-GB" sz="2000" dirty="0" smtClean="0"/>
              <a:t>     operationally   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Plate 10 power discrepancy</a:t>
            </a:r>
            <a:br>
              <a:rPr lang="en-GB" sz="2000" dirty="0" smtClean="0"/>
            </a:br>
            <a:r>
              <a:rPr lang="en-GB" sz="2000" dirty="0" smtClean="0"/>
              <a:t>— operationally insignificant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But plates 2–9 agree well with FLUKA and MCNPX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Nucl. Instr. Meth.</a:t>
            </a:r>
            <a:br>
              <a:rPr lang="en-GB" sz="2000" dirty="0" smtClean="0"/>
            </a:br>
            <a:r>
              <a:rPr lang="en-GB" sz="2000" dirty="0" smtClean="0"/>
              <a:t>    A </a:t>
            </a:r>
            <a:r>
              <a:rPr lang="en-GB" sz="2000" dirty="0"/>
              <a:t>1059 (2024) </a:t>
            </a:r>
            <a:r>
              <a:rPr lang="en-GB" sz="2000" dirty="0" smtClean="0"/>
              <a:t>168986</a:t>
            </a:r>
            <a:br>
              <a:rPr lang="en-GB" sz="2000" dirty="0" smtClean="0"/>
            </a:br>
            <a:r>
              <a:rPr lang="en-GB" sz="2000" dirty="0" smtClean="0"/>
              <a:t>    </a:t>
            </a:r>
            <a:r>
              <a:rPr lang="en-GB" sz="2000" dirty="0"/>
              <a:t>A 1067 (2024) 169701</a:t>
            </a:r>
          </a:p>
        </p:txBody>
      </p:sp>
    </p:spTree>
    <p:extLst>
      <p:ext uri="{BB962C8B-B14F-4D97-AF65-F5344CB8AC3E}">
        <p14:creationId xmlns:p14="http://schemas.microsoft.com/office/powerpoint/2010/main" val="23953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12224" y="548680"/>
            <a:ext cx="31683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Heat transfer coefficients essentially consistent with design ‘good water cooling’ value of 2 W/cm²/°C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Nucl. Instr. Meth.</a:t>
            </a:r>
            <a:br>
              <a:rPr lang="en-GB" sz="2000" dirty="0" smtClean="0"/>
            </a:br>
            <a:r>
              <a:rPr lang="en-GB" sz="2000" dirty="0" smtClean="0"/>
              <a:t>    A </a:t>
            </a:r>
            <a:r>
              <a:rPr lang="en-GB" sz="2000" dirty="0"/>
              <a:t>1059 (2024) 168986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548680"/>
            <a:ext cx="5760640" cy="4016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2224" y="3175516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Overall, apart from a couple of small anomalies, new-style TS-1 target is working well</a:t>
            </a:r>
          </a:p>
          <a:p>
            <a:pPr>
              <a:spcBef>
                <a:spcPts val="7200"/>
              </a:spcBef>
            </a:pPr>
            <a:r>
              <a:rPr lang="en-GB" sz="2000" dirty="0" smtClean="0"/>
              <a:t>[End]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88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9" y="260647"/>
            <a:ext cx="5112569" cy="6344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2210"/>
            <a:ext cx="5797270" cy="2606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3933056"/>
            <a:ext cx="6305088" cy="2051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359" y="3645024"/>
            <a:ext cx="2592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ISIS Spallation Neutron and Muon Source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10559" y="82221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TS-1 target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10559" y="374823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TS-2 target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428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20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38572"/>
            <a:ext cx="11521280" cy="4770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9976" y="1556792"/>
            <a:ext cx="17544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T</a:t>
            </a:r>
            <a:r>
              <a:rPr lang="en-GB" dirty="0" smtClean="0"/>
              <a:t>hermocouple 1 anomaly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932204" y="273902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hermocouples 2–9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976320" y="3212976"/>
            <a:ext cx="0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77948" y="3212976"/>
            <a:ext cx="20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77948" y="3933056"/>
            <a:ext cx="2063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8358" y="28246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eam on, 40/32 pps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176120" y="2564904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1386" y="2453541"/>
            <a:ext cx="168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B</a:t>
            </a:r>
            <a:r>
              <a:rPr lang="en-GB" dirty="0" smtClean="0"/>
              <a:t>eam to 40 pps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63365" y="2923690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21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39219"/>
            <a:ext cx="11526390" cy="4761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584" y="1628800"/>
            <a:ext cx="24482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Thermocouple 1</a:t>
            </a:r>
            <a:br>
              <a:rPr lang="en-GB" dirty="0" smtClean="0"/>
            </a:br>
            <a:r>
              <a:rPr lang="en-GB" dirty="0" smtClean="0"/>
              <a:t>— three different decay</a:t>
            </a:r>
            <a:br>
              <a:rPr lang="en-GB" dirty="0" smtClean="0"/>
            </a:br>
            <a:r>
              <a:rPr lang="en-GB" dirty="0" smtClean="0"/>
              <a:t>     time constants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7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9977" y="2925090"/>
            <a:ext cx="742809" cy="14356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51099" y="5862133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099" y="5862133"/>
                <a:ext cx="504056" cy="307777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5095015" y="6475126"/>
            <a:ext cx="1512168" cy="150339"/>
            <a:chOff x="2771800" y="3422677"/>
            <a:chExt cx="1512168" cy="15033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71800" y="3429000"/>
              <a:ext cx="1512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804751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907056" y="3423956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985470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075187" y="3423103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64904" y="3423956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254621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344338" y="3422677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433523" y="3422677"/>
              <a:ext cx="85979" cy="144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519502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621807" y="3423956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700221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89938" y="3423103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879655" y="3423956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969372" y="3429000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059089" y="3422677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148274" y="3423103"/>
              <a:ext cx="897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92630" y="6393245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630" y="6393245"/>
                <a:ext cx="50405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815540" y="2912403"/>
            <a:ext cx="715353" cy="14468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4373954" y="2927140"/>
            <a:ext cx="717836" cy="14263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21107" y="3295604"/>
                <a:ext cx="407995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07" y="3295604"/>
                <a:ext cx="407995" cy="317203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80473" y="4622610"/>
                <a:ext cx="4402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73" y="4622610"/>
                <a:ext cx="44028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401303" y="3006729"/>
                <a:ext cx="71783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03" y="3006729"/>
                <a:ext cx="717836" cy="1086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726572" y="3006729"/>
                <a:ext cx="563585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72" y="3006729"/>
                <a:ext cx="563585" cy="1086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827052" y="2996986"/>
                <a:ext cx="71783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052" y="2996986"/>
                <a:ext cx="717836" cy="1086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9695774" y="2910571"/>
            <a:ext cx="715353" cy="14468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707286" y="2995154"/>
                <a:ext cx="71783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286" y="2995154"/>
                <a:ext cx="717836" cy="1086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7680176" y="3238027"/>
            <a:ext cx="7920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649494" y="2927964"/>
            <a:ext cx="717836" cy="14263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752334" y="3009603"/>
                <a:ext cx="50575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34" y="3009603"/>
                <a:ext cx="505756" cy="1086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765130" y="2939715"/>
            <a:ext cx="359421" cy="14263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710754" y="3014978"/>
                <a:ext cx="468171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54" y="3014978"/>
                <a:ext cx="468171" cy="10865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161232" y="3274016"/>
                <a:ext cx="407995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232" y="3274016"/>
                <a:ext cx="407995" cy="317203"/>
              </a:xfrm>
              <a:prstGeom prst="rect">
                <a:avLst/>
              </a:prstGeom>
              <a:blipFill>
                <a:blip r:embed="rId1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>
            <a:off x="3490189" y="3230380"/>
            <a:ext cx="7920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65130" y="5229346"/>
            <a:ext cx="86459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65129" y="5229346"/>
            <a:ext cx="0" cy="451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765130" y="5680650"/>
            <a:ext cx="86459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0413083" y="5229346"/>
            <a:ext cx="0" cy="451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660320" y="4615837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20" y="4615837"/>
                <a:ext cx="50405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934253" y="4619229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                        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53" y="4619229"/>
                <a:ext cx="50405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066596" y="4611185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96" y="4611185"/>
                <a:ext cx="50405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992404" y="4629041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404" y="4629041"/>
                <a:ext cx="504056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863409" y="4620024"/>
                <a:ext cx="598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/2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409" y="4620024"/>
                <a:ext cx="598821" cy="307777"/>
              </a:xfrm>
              <a:prstGeom prst="rect">
                <a:avLst/>
              </a:prstGeom>
              <a:blipFill>
                <a:blip r:embed="rId1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095016" y="5250109"/>
                <a:ext cx="1629991" cy="34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16" y="5250109"/>
                <a:ext cx="1629991" cy="347916"/>
              </a:xfrm>
              <a:prstGeom prst="rect">
                <a:avLst/>
              </a:prstGeom>
              <a:blipFill>
                <a:blip r:embed="rId18"/>
                <a:stretch>
                  <a:fillRect t="-1754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312465" y="2672153"/>
            <a:ext cx="737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Plate 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73284" y="2492136"/>
            <a:ext cx="78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Plate 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36146" y="2495157"/>
            <a:ext cx="89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Window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81731" y="5288417"/>
            <a:ext cx="121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Coolant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5360" y="6365385"/>
            <a:ext cx="1552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Thermal sink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2277" y="2492896"/>
                <a:ext cx="966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Plate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77" y="2492896"/>
                <a:ext cx="966464" cy="307777"/>
              </a:xfrm>
              <a:prstGeom prst="rect">
                <a:avLst/>
              </a:prstGeom>
              <a:blipFill>
                <a:blip r:embed="rId19"/>
                <a:stretch>
                  <a:fillRect l="-125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8557476" y="2919265"/>
            <a:ext cx="715353" cy="14468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611849" y="3003848"/>
                <a:ext cx="580496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49" y="3003848"/>
                <a:ext cx="580496" cy="10865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8534986" y="2492136"/>
            <a:ext cx="78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Plate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563066" y="2495156"/>
                <a:ext cx="737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Plate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066" y="2495156"/>
                <a:ext cx="737855" cy="307777"/>
              </a:xfrm>
              <a:prstGeom prst="rect">
                <a:avLst/>
              </a:prstGeom>
              <a:blipFill>
                <a:blip r:embed="rId21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666545" y="2494476"/>
                <a:ext cx="10133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Plate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545" y="2494476"/>
                <a:ext cx="1013341" cy="307777"/>
              </a:xfrm>
              <a:prstGeom prst="rect">
                <a:avLst/>
              </a:prstGeom>
              <a:blipFill>
                <a:blip r:embed="rId22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16700" y="1581641"/>
            <a:ext cx="154964" cy="4815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005212" y="2355129"/>
                <a:ext cx="404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12" y="2355129"/>
                <a:ext cx="404711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071665" y="1017364"/>
                <a:ext cx="468171" cy="108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𝑡𝑐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𝑡𝑐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𝑡𝑐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𝑡𝑐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5" y="1017364"/>
                <a:ext cx="468171" cy="1086580"/>
              </a:xfrm>
              <a:prstGeom prst="rect">
                <a:avLst/>
              </a:prstGeom>
              <a:blipFill>
                <a:blip r:embed="rId24"/>
                <a:stretch>
                  <a:fillRect l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1710753" y="1528070"/>
            <a:ext cx="126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Plate 1 thermocouple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5129" y="5995386"/>
                <a:ext cx="2872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1400" dirty="0"/>
                  <a:t>:  thermal conductances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29" y="5995386"/>
                <a:ext cx="2872660" cy="307777"/>
              </a:xfrm>
              <a:prstGeom prst="rect">
                <a:avLst/>
              </a:prstGeom>
              <a:blipFill>
                <a:blip r:embed="rId2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2934378" y="2178717"/>
            <a:ext cx="174738" cy="628356"/>
            <a:chOff x="3059387" y="1189199"/>
            <a:chExt cx="174738" cy="628356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2909222" y="4458787"/>
            <a:ext cx="174738" cy="628356"/>
            <a:chOff x="3059387" y="1189199"/>
            <a:chExt cx="174738" cy="628356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2229016" y="3153793"/>
            <a:ext cx="303291" cy="153174"/>
            <a:chOff x="3809174" y="1197000"/>
            <a:chExt cx="303291" cy="153174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3809174" y="1270350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3874402" y="1197001"/>
              <a:ext cx="27196" cy="77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901598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3919260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959374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3977036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4017150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4036464" y="1270350"/>
              <a:ext cx="17372" cy="74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045150" y="1272349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5184829" y="3155202"/>
            <a:ext cx="303291" cy="153174"/>
            <a:chOff x="3809174" y="1197000"/>
            <a:chExt cx="303291" cy="153174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3809174" y="1270350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3874402" y="1197001"/>
              <a:ext cx="27196" cy="77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901598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3919260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959374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3977036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017150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4036464" y="1270350"/>
              <a:ext cx="17372" cy="74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45150" y="1272349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338071" y="3296945"/>
                <a:ext cx="407995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071" y="3296945"/>
                <a:ext cx="407995" cy="317203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/>
          <p:cNvGrpSpPr/>
          <p:nvPr/>
        </p:nvGrpSpPr>
        <p:grpSpPr>
          <a:xfrm>
            <a:off x="6401793" y="3156543"/>
            <a:ext cx="303291" cy="153174"/>
            <a:chOff x="3809174" y="1197000"/>
            <a:chExt cx="303291" cy="153174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3809174" y="1270350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3874402" y="1197001"/>
              <a:ext cx="27196" cy="77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3901598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3919260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959374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3977036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017150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4036464" y="1270350"/>
              <a:ext cx="17372" cy="74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045150" y="1272349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9280854" y="3298286"/>
                <a:ext cx="407995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854" y="3298286"/>
                <a:ext cx="407995" cy="317203"/>
              </a:xfrm>
              <a:prstGeom prst="rect">
                <a:avLst/>
              </a:prstGeom>
              <a:blipFill>
                <a:blip r:embed="rId2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8" name="Group 187"/>
          <p:cNvGrpSpPr/>
          <p:nvPr/>
        </p:nvGrpSpPr>
        <p:grpSpPr>
          <a:xfrm>
            <a:off x="9344576" y="3157884"/>
            <a:ext cx="303291" cy="153174"/>
            <a:chOff x="3809174" y="1197000"/>
            <a:chExt cx="303291" cy="153174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3809174" y="1270350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874402" y="1197001"/>
              <a:ext cx="27196" cy="77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901598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3919260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3959374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3977036" y="1197000"/>
              <a:ext cx="40114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17150" y="1197000"/>
              <a:ext cx="17662" cy="15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4036464" y="1270350"/>
              <a:ext cx="17372" cy="74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4045150" y="1272349"/>
              <a:ext cx="673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4624860" y="4456125"/>
            <a:ext cx="174738" cy="628356"/>
            <a:chOff x="3059387" y="1189199"/>
            <a:chExt cx="174738" cy="628356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5815142" y="4459173"/>
            <a:ext cx="174738" cy="628356"/>
            <a:chOff x="3059387" y="1189199"/>
            <a:chExt cx="174738" cy="628356"/>
          </a:xfrm>
        </p:grpSpPr>
        <p:cxnSp>
          <p:nvCxnSpPr>
            <p:cNvPr id="213" name="Straight Connector 212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7031071" y="4459173"/>
            <a:ext cx="174738" cy="628356"/>
            <a:chOff x="3059387" y="1189199"/>
            <a:chExt cx="174738" cy="628356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8846625" y="4675254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625" y="4675254"/>
                <a:ext cx="504056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5" name="Group 254"/>
          <p:cNvGrpSpPr/>
          <p:nvPr/>
        </p:nvGrpSpPr>
        <p:grpSpPr>
          <a:xfrm>
            <a:off x="8811165" y="4515542"/>
            <a:ext cx="174738" cy="628356"/>
            <a:chOff x="3059387" y="1189199"/>
            <a:chExt cx="174738" cy="628356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/>
          <p:cNvGrpSpPr/>
          <p:nvPr/>
        </p:nvGrpSpPr>
        <p:grpSpPr>
          <a:xfrm>
            <a:off x="9898133" y="4514825"/>
            <a:ext cx="174738" cy="628356"/>
            <a:chOff x="3059387" y="1189199"/>
            <a:chExt cx="174738" cy="628356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/>
        </p:nvGrpSpPr>
        <p:grpSpPr>
          <a:xfrm>
            <a:off x="1812677" y="4456125"/>
            <a:ext cx="174738" cy="628356"/>
            <a:chOff x="3059387" y="1189199"/>
            <a:chExt cx="174738" cy="628356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Group 296"/>
          <p:cNvGrpSpPr/>
          <p:nvPr/>
        </p:nvGrpSpPr>
        <p:grpSpPr>
          <a:xfrm>
            <a:off x="5815142" y="5759688"/>
            <a:ext cx="174738" cy="628356"/>
            <a:chOff x="3059387" y="1189199"/>
            <a:chExt cx="174738" cy="628356"/>
          </a:xfrm>
        </p:grpSpPr>
        <p:cxnSp>
          <p:nvCxnSpPr>
            <p:cNvPr id="298" name="Straight Connector 297"/>
            <p:cNvCxnSpPr/>
            <p:nvPr/>
          </p:nvCxnSpPr>
          <p:spPr>
            <a:xfrm>
              <a:off x="3131096" y="118919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 flipV="1">
              <a:off x="3131096" y="1331057"/>
              <a:ext cx="93737" cy="382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3059832" y="1369290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3059832" y="139919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>
              <a:off x="3059831" y="1433855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3065399" y="1463764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3059387" y="1492163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3064610" y="1522072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3059388" y="1548221"/>
              <a:ext cx="165001" cy="29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3065495" y="1574229"/>
              <a:ext cx="165000" cy="29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3059387" y="1599488"/>
              <a:ext cx="174738" cy="38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3059387" y="1638461"/>
              <a:ext cx="82946" cy="350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3131096" y="1673539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32872" y="178440"/>
            <a:ext cx="6360308" cy="21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55840" y="1268760"/>
            <a:ext cx="3600400" cy="50045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75920" y="2132856"/>
            <a:ext cx="2160240" cy="33123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37042" y="1980686"/>
            <a:ext cx="2437996" cy="1521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41994" y="1980686"/>
            <a:ext cx="828092" cy="18443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flipH="1">
            <a:off x="7536160" y="1983333"/>
            <a:ext cx="138878" cy="36140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37042" y="1980686"/>
            <a:ext cx="138878" cy="36167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237042" y="5445224"/>
            <a:ext cx="2437996" cy="1521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348028" y="1980686"/>
            <a:ext cx="216024" cy="166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55840" y="872716"/>
            <a:ext cx="3600400" cy="3960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348028" y="548680"/>
            <a:ext cx="216024" cy="30963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041994" y="2132856"/>
            <a:ext cx="45719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47226" y="2132856"/>
            <a:ext cx="45719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050941" y="3825044"/>
            <a:ext cx="85095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302309" y="1983332"/>
            <a:ext cx="45719" cy="1673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561099" y="1982194"/>
            <a:ext cx="45719" cy="1687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302309" y="3645024"/>
            <a:ext cx="30003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087713" y="4329100"/>
            <a:ext cx="78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451008" y="2880252"/>
            <a:ext cx="78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Ta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6627" y="2880252"/>
            <a:ext cx="78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Ta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52326" y="1369903"/>
            <a:ext cx="178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Thermocouple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2041" y="1369903"/>
            <a:ext cx="839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0070C0"/>
                </a:solidFill>
              </a:rPr>
              <a:t>Water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995" y="858032"/>
            <a:ext cx="163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Pressure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83958" y="870683"/>
            <a:ext cx="106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vessel</a:t>
            </a:r>
            <a:endParaRPr lang="en-GB" sz="20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744072" y="2204330"/>
            <a:ext cx="1818202" cy="504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55113" y="1966671"/>
            <a:ext cx="1141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Thimble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17518" y="3417095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 to scale!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22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24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5440" y="548680"/>
            <a:ext cx="96490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Plate 1 anomaly in TS-1 target not serious operationally because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dirty="0" smtClean="0"/>
              <a:t>~700 milliamp-hours clocked up, and no problem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dirty="0" smtClean="0"/>
              <a:t>from plate 2 temperature,</a:t>
            </a:r>
            <a:br>
              <a:rPr lang="en-GB" sz="2000" dirty="0" smtClean="0"/>
            </a:br>
            <a:r>
              <a:rPr lang="en-GB" sz="2000" dirty="0" smtClean="0"/>
              <a:t>   downstream side of plate 1 must be being cooled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dirty="0" smtClean="0"/>
              <a:t>endoscopic examination revealed no blockages</a:t>
            </a:r>
          </a:p>
        </p:txBody>
      </p:sp>
    </p:spTree>
    <p:extLst>
      <p:ext uri="{BB962C8B-B14F-4D97-AF65-F5344CB8AC3E}">
        <p14:creationId xmlns:p14="http://schemas.microsoft.com/office/powerpoint/2010/main" val="12077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002" y="548680"/>
            <a:ext cx="5760640" cy="26642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095002" y="3645024"/>
            <a:ext cx="5760640" cy="26642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75520" y="3645024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®"/>
            </a:pPr>
            <a:r>
              <a:rPr lang="en-GB" sz="2000" dirty="0" smtClean="0">
                <a:sym typeface="Symbol" panose="05050102010706020507" pitchFamily="18" charset="2"/>
              </a:rPr>
              <a:t>use proxies to monitor target </a:t>
            </a:r>
            <a:r>
              <a:rPr lang="en-GB" sz="2000" dirty="0"/>
              <a:t>thermal </a:t>
            </a:r>
            <a:r>
              <a:rPr lang="en-GB" sz="2000" dirty="0" smtClean="0"/>
              <a:t>performance and </a:t>
            </a:r>
            <a:r>
              <a:rPr lang="en-GB" sz="2000" dirty="0"/>
              <a:t>structural </a:t>
            </a:r>
            <a:r>
              <a:rPr lang="en-GB" sz="2000" dirty="0" smtClean="0"/>
              <a:t>integrity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75520" y="250508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But when running,</a:t>
            </a:r>
            <a:br>
              <a:rPr lang="en-GB" sz="2000" dirty="0" smtClean="0"/>
            </a:br>
            <a:r>
              <a:rPr lang="en-GB" sz="2000" dirty="0" smtClean="0"/>
              <a:t>we actually </a:t>
            </a:r>
            <a:r>
              <a:rPr lang="en-GB" sz="2000" i="1" dirty="0" smtClean="0"/>
              <a:t>see</a:t>
            </a:r>
            <a:r>
              <a:rPr lang="en-GB" sz="2000" dirty="0" smtClean="0"/>
              <a:t> nothing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7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9920" y="476590"/>
            <a:ext cx="2016280" cy="86412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19920" y="2204830"/>
            <a:ext cx="2016280" cy="4320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91680" y="908650"/>
            <a:ext cx="15122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91680" y="2420860"/>
            <a:ext cx="15122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3640" y="987831"/>
                <a:ext cx="1800250" cy="42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 2.53 cm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40" y="987831"/>
                <a:ext cx="1800250" cy="427618"/>
              </a:xfrm>
              <a:prstGeom prst="rect">
                <a:avLst/>
              </a:prstGeom>
              <a:blipFill>
                <a:blip r:embed="rId2"/>
                <a:stretch>
                  <a:fillRect t="-5714" r="-3051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3640" y="2497372"/>
                <a:ext cx="1800250" cy="42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 0.85 cm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40" y="2497372"/>
                <a:ext cx="1800250" cy="427618"/>
              </a:xfrm>
              <a:prstGeom prst="rect">
                <a:avLst/>
              </a:prstGeom>
              <a:blipFill>
                <a:blip r:embed="rId3"/>
                <a:stretch>
                  <a:fillRect t="-7143" r="-3051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80220" y="543208"/>
            <a:ext cx="18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TS-1 W target</a:t>
            </a:r>
            <a:br>
              <a:rPr lang="en-GB" sz="2000" dirty="0"/>
            </a:br>
            <a:r>
              <a:rPr lang="en-GB" sz="2000" dirty="0"/>
              <a:t>10 plates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6225" y="2025922"/>
            <a:ext cx="172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TS-2 W target</a:t>
            </a:r>
            <a:br>
              <a:rPr lang="en-GB" sz="2000" dirty="0"/>
            </a:br>
            <a:r>
              <a:rPr lang="en-GB" sz="2000" dirty="0"/>
              <a:t>solid cylinder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1930" y="548600"/>
            <a:ext cx="72010" cy="7201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735950" y="548600"/>
            <a:ext cx="72010" cy="7201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879970" y="548600"/>
            <a:ext cx="72010" cy="7201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888110" y="537101"/>
            <a:ext cx="504070" cy="7201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04942" y="908650"/>
            <a:ext cx="4320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91930" y="2236194"/>
            <a:ext cx="18002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847411" y="1907052"/>
            <a:ext cx="356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4.0 µC, 3.2 kJ per pulse, 10 pps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7410" y="405685"/>
            <a:ext cx="345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4.5 µC, 3.6 kJ per pulse, 40 pps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9446" y="3406818"/>
            <a:ext cx="2988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Heat per unit area:</a:t>
            </a:r>
          </a:p>
          <a:p>
            <a:r>
              <a:rPr lang="en-GB" sz="2000" dirty="0"/>
              <a:t>TS-2 / TS-1  =</a:t>
            </a:r>
            <a:br>
              <a:rPr lang="en-GB" sz="2000" dirty="0"/>
            </a:br>
            <a:r>
              <a:rPr lang="en-GB" sz="2000" dirty="0"/>
              <a:t>(4.0 / 4.5) / (0.85</a:t>
            </a:r>
            <a:r>
              <a:rPr lang="en-GB" sz="2000" b="1" baseline="30000" dirty="0"/>
              <a:t>2</a:t>
            </a:r>
            <a:r>
              <a:rPr lang="en-GB" sz="2000" dirty="0"/>
              <a:t> / 2.53</a:t>
            </a:r>
            <a:r>
              <a:rPr lang="en-GB" sz="2000" b="1" baseline="30000" dirty="0"/>
              <a:t>2</a:t>
            </a:r>
            <a:r>
              <a:rPr lang="en-GB" sz="2000" dirty="0"/>
              <a:t>)  </a:t>
            </a:r>
            <a:r>
              <a:rPr lang="en-GB" sz="2000" dirty="0">
                <a:sym typeface="Symbol" panose="05050102010706020507" pitchFamily="18" charset="2"/>
              </a:rPr>
              <a:t>  8</a:t>
            </a:r>
            <a:endParaRPr lang="en-GB" sz="2000" dirty="0"/>
          </a:p>
        </p:txBody>
      </p:sp>
      <p:sp>
        <p:nvSpPr>
          <p:cNvPr id="23" name="Rectangle 22"/>
          <p:cNvSpPr/>
          <p:nvPr/>
        </p:nvSpPr>
        <p:spPr>
          <a:xfrm>
            <a:off x="6672080" y="537101"/>
            <a:ext cx="148782" cy="7201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493114" y="537101"/>
            <a:ext cx="106959" cy="7201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5354488" y="3411046"/>
          <a:ext cx="4723475" cy="286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99445" y="5276270"/>
            <a:ext cx="2988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Nucl. Instr. Meth. </a:t>
            </a:r>
            <a:br>
              <a:rPr lang="en-GB" sz="2000" dirty="0"/>
            </a:br>
            <a:r>
              <a:rPr lang="en-GB" sz="2000" dirty="0"/>
              <a:t>A 889 (2018) 113–117</a:t>
            </a:r>
          </a:p>
        </p:txBody>
      </p:sp>
    </p:spTree>
    <p:extLst>
      <p:ext uri="{BB962C8B-B14F-4D97-AF65-F5344CB8AC3E}">
        <p14:creationId xmlns:p14="http://schemas.microsoft.com/office/powerpoint/2010/main" val="7456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135450" y="476590"/>
            <a:ext cx="792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Comparison of ISIS neutron-producing </a:t>
            </a:r>
            <a:r>
              <a:rPr lang="en-GB" sz="2000" dirty="0" smtClean="0"/>
              <a:t>targets  – all Ta-clad W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03" y="1196753"/>
            <a:ext cx="7925647" cy="4461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7608" y="3825045"/>
            <a:ext cx="2556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Single input and single output manifolds — all water cooling channels in parallel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7948" y="162880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New-style TS-1 target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6269" y="201546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Old-style TS-1 target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8208" y="4440598"/>
            <a:ext cx="219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Three input and output manifolds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5950" y="1628800"/>
            <a:ext cx="140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TS-2 target</a:t>
            </a:r>
          </a:p>
        </p:txBody>
      </p:sp>
    </p:spTree>
    <p:extLst>
      <p:ext uri="{BB962C8B-B14F-4D97-AF65-F5344CB8AC3E}">
        <p14:creationId xmlns:p14="http://schemas.microsoft.com/office/powerpoint/2010/main" val="35009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450" y="476590"/>
            <a:ext cx="52926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Checking operational performance of ISIS targets</a:t>
            </a:r>
          </a:p>
          <a:p>
            <a:r>
              <a:rPr lang="en-GB" sz="2000" dirty="0"/>
              <a:t>  —  </a:t>
            </a:r>
            <a:r>
              <a:rPr lang="en-GB" sz="2000" dirty="0">
                <a:solidFill>
                  <a:srgbClr val="FF0000"/>
                </a:solidFill>
              </a:rPr>
              <a:t>structural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  — 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thermal</a:t>
            </a:r>
          </a:p>
          <a:p>
            <a:endParaRPr lang="en-GB" sz="2000" dirty="0"/>
          </a:p>
          <a:p>
            <a:r>
              <a:rPr lang="en-GB" sz="2000" dirty="0"/>
              <a:t>Structural — integrity of Ta cladding?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450" y="2204864"/>
            <a:ext cx="7491628" cy="4104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6838" y="1736812"/>
            <a:ext cx="2160240" cy="2171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466838" y="1664804"/>
            <a:ext cx="216024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466838" y="1412776"/>
            <a:ext cx="2160240" cy="25202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420944" y="1664804"/>
            <a:ext cx="252028" cy="7200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256240" y="3537012"/>
            <a:ext cx="720080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>
          <a:xfrm flipH="1">
            <a:off x="8546958" y="1052736"/>
            <a:ext cx="213338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2926" y="86342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breach?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330988" y="5265204"/>
            <a:ext cx="0" cy="6840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08368" y="5422576"/>
            <a:ext cx="4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V="1">
            <a:off x="9597642" y="4270448"/>
            <a:ext cx="0" cy="6840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08368" y="4598548"/>
            <a:ext cx="4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7992" y="1189201"/>
            <a:ext cx="890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Water</a:t>
            </a:r>
            <a:br>
              <a:rPr lang="en-GB" sz="2000" dirty="0"/>
            </a:br>
            <a:r>
              <a:rPr lang="en-GB" sz="2000" dirty="0"/>
              <a:t>Ta</a:t>
            </a:r>
            <a:br>
              <a:rPr lang="en-GB" sz="2000" dirty="0"/>
            </a:br>
            <a:r>
              <a:rPr lang="en-GB" sz="20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687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75920" y="980728"/>
            <a:ext cx="2160240" cy="1332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292244" y="1340768"/>
            <a:ext cx="1008112" cy="6120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23792" y="1484784"/>
            <a:ext cx="47885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23792" y="1808820"/>
            <a:ext cx="47885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12324" y="1484784"/>
            <a:ext cx="0" cy="32403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23792" y="1484784"/>
            <a:ext cx="0" cy="32403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23592" y="1232756"/>
            <a:ext cx="792088" cy="7920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150350" y="1538790"/>
            <a:ext cx="396044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75820" y="13407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475820" y="1939933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23592" y="212358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Gamma-ray detector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8774" y="1952837"/>
            <a:ext cx="982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Cooling 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1914" y="430341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Shielding on trolleys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2244" y="208756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Target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2646" y="430341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Target services area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3592" y="3170495"/>
            <a:ext cx="68767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Gamma spectrometry measurement after end of each user cycle</a:t>
            </a:r>
          </a:p>
          <a:p>
            <a:endParaRPr lang="en-GB" sz="2000" dirty="0" smtClean="0"/>
          </a:p>
          <a:p>
            <a:r>
              <a:rPr lang="en-GB" sz="2000" dirty="0" smtClean="0"/>
              <a:t>TSA1</a:t>
            </a:r>
            <a:r>
              <a:rPr lang="en-GB" sz="2000" dirty="0"/>
              <a:t>, no W-187 seen, neither in old-style nor new-style target</a:t>
            </a:r>
          </a:p>
          <a:p>
            <a:r>
              <a:rPr lang="en-GB" sz="2000" dirty="0"/>
              <a:t>  </a:t>
            </a:r>
            <a:r>
              <a:rPr lang="en-GB" sz="2000" dirty="0">
                <a:sym typeface="Symbol" panose="05050102010706020507" pitchFamily="18" charset="2"/>
              </a:rPr>
              <a:t>  Ta cladding intact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TSA2, W-187 seen</a:t>
            </a:r>
            <a:br>
              <a:rPr lang="en-GB" sz="2000" dirty="0"/>
            </a:br>
            <a:r>
              <a:rPr lang="en-GB" sz="2000" dirty="0"/>
              <a:t>  </a:t>
            </a:r>
            <a:r>
              <a:rPr lang="en-GB" sz="2000" dirty="0">
                <a:sym typeface="Symbol" panose="05050102010706020507" pitchFamily="18" charset="2"/>
              </a:rPr>
              <a:t>  breach in Ta cladding</a:t>
            </a:r>
          </a:p>
          <a:p>
            <a:endParaRPr lang="en-GB" sz="2000" dirty="0">
              <a:sym typeface="Symbol" panose="05050102010706020507" pitchFamily="18" charset="2"/>
            </a:endParaRPr>
          </a:p>
          <a:p>
            <a:r>
              <a:rPr lang="en-GB" sz="2000" dirty="0">
                <a:sym typeface="Symbol" panose="05050102010706020507" pitchFamily="18" charset="2"/>
              </a:rPr>
              <a:t>Both TSA1 and TSA2, Ta-182 seen — simply erosion of cladding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88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05" y="376619"/>
            <a:ext cx="9276190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EBBA-B437-4DA8-B102-275E7FC4591E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55440" y="548680"/>
            <a:ext cx="8928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Complicated spectrum, many overlapping lines</a:t>
            </a:r>
          </a:p>
          <a:p>
            <a:endParaRPr lang="en-GB" sz="2000" dirty="0" smtClean="0"/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GB" sz="2000" dirty="0" smtClean="0">
                <a:sym typeface="Symbol" panose="05050102010706020507" pitchFamily="18" charset="2"/>
              </a:rPr>
              <a:t>analyse smoothed second derivative</a:t>
            </a:r>
            <a:r>
              <a:rPr lang="en-GB" sz="2000" dirty="0" smtClean="0"/>
              <a:t> of spectrum, whereby</a:t>
            </a:r>
          </a:p>
          <a:p>
            <a:r>
              <a:rPr lang="en-GB" sz="2000" dirty="0" smtClean="0"/>
              <a:t>      background is effectively eliminated, and</a:t>
            </a:r>
            <a:br>
              <a:rPr lang="en-GB" sz="2000" dirty="0" smtClean="0"/>
            </a:br>
            <a:r>
              <a:rPr lang="en-GB" sz="2000" dirty="0" smtClean="0"/>
              <a:t>      structure inconsistent with the expected widths of gamma-ray peaks is removed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Nucl. Instr. Meth</a:t>
            </a:r>
            <a:r>
              <a:rPr lang="en-GB" sz="2000" dirty="0"/>
              <a:t>. </a:t>
            </a:r>
            <a:r>
              <a:rPr lang="en-GB" sz="2000" dirty="0" smtClean="0"/>
              <a:t>A 1046 </a:t>
            </a:r>
            <a:r>
              <a:rPr lang="en-GB" sz="2000" dirty="0"/>
              <a:t>(2023) </a:t>
            </a:r>
            <a:r>
              <a:rPr lang="en-GB" sz="2000" dirty="0" smtClean="0"/>
              <a:t>167708</a:t>
            </a:r>
          </a:p>
          <a:p>
            <a:pPr>
              <a:spcBef>
                <a:spcPts val="2400"/>
              </a:spcBef>
            </a:pPr>
            <a:r>
              <a:rPr lang="en-GB" sz="2000" dirty="0" smtClean="0"/>
              <a:t>Start with most likely isotope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2000" dirty="0" smtClean="0"/>
              <a:t>Look up ENDF/B decay lines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Calculate smoothed second derivative of entire spectrum assuming</a:t>
            </a:r>
            <a:br>
              <a:rPr lang="en-GB" sz="2000" dirty="0" smtClean="0"/>
            </a:br>
            <a:r>
              <a:rPr lang="en-GB" sz="2000" dirty="0" smtClean="0"/>
              <a:t>	energy-dependent HPGe detector efficiency</a:t>
            </a:r>
            <a:br>
              <a:rPr lang="en-GB" sz="2000" dirty="0" smtClean="0"/>
            </a:br>
            <a:r>
              <a:rPr lang="en-GB" sz="2000" dirty="0" smtClean="0"/>
              <a:t>	energy-dependent attenuation in material between source and detector</a:t>
            </a:r>
            <a:br>
              <a:rPr lang="en-GB" sz="2000" dirty="0" smtClean="0"/>
            </a:br>
            <a:r>
              <a:rPr lang="en-GB" sz="2000" dirty="0" smtClean="0"/>
              <a:t>	energy-dependent FWHM of peaks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Fit to smoothed second derivative of measured spectrum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From energies of missed peaks, add other isotope(s)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16080" y="5373216"/>
            <a:ext cx="30963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67808" y="3284984"/>
            <a:ext cx="554461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912424" y="3356992"/>
            <a:ext cx="0" cy="19442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56440" y="412904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Iterate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303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1618</Words>
  <Application>Microsoft Office PowerPoint</Application>
  <PresentationFormat>Widescreen</PresentationFormat>
  <Paragraphs>201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Findlay, David (STFC,RAL,ISIS)</dc:creator>
  <cp:lastModifiedBy>Findlay, David (STFC,RAL,ISIS)</cp:lastModifiedBy>
  <cp:revision>41</cp:revision>
  <dcterms:created xsi:type="dcterms:W3CDTF">2024-08-19T10:43:44Z</dcterms:created>
  <dcterms:modified xsi:type="dcterms:W3CDTF">2024-10-27T09:34:25Z</dcterms:modified>
</cp:coreProperties>
</file>