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.xml" ContentType="application/vnd.openxmlformats-officedocument.presentationml.tags+xml"/>
  <Override PartName="/ppt/notesSlides/notesSlide26.xml" ContentType="application/vnd.openxmlformats-officedocument.presentationml.notesSlide+xml"/>
  <Override PartName="/ppt/tags/tag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56" r:id="rId2"/>
    <p:sldId id="1047" r:id="rId3"/>
    <p:sldId id="1355" r:id="rId4"/>
    <p:sldId id="1369" r:id="rId5"/>
    <p:sldId id="1346" r:id="rId6"/>
    <p:sldId id="1396" r:id="rId7"/>
    <p:sldId id="1372" r:id="rId8"/>
    <p:sldId id="1398" r:id="rId9"/>
    <p:sldId id="1402" r:id="rId10"/>
    <p:sldId id="1386" r:id="rId11"/>
    <p:sldId id="1428" r:id="rId12"/>
    <p:sldId id="1399" r:id="rId13"/>
    <p:sldId id="1405" r:id="rId14"/>
    <p:sldId id="1404" r:id="rId15"/>
    <p:sldId id="1465" r:id="rId16"/>
    <p:sldId id="1403" r:id="rId17"/>
    <p:sldId id="1422" r:id="rId18"/>
    <p:sldId id="1423" r:id="rId19"/>
    <p:sldId id="1424" r:id="rId20"/>
    <p:sldId id="1466" r:id="rId21"/>
    <p:sldId id="1426" r:id="rId22"/>
    <p:sldId id="1419" r:id="rId23"/>
    <p:sldId id="1356" r:id="rId24"/>
    <p:sldId id="1364" r:id="rId25"/>
    <p:sldId id="1381" r:id="rId26"/>
    <p:sldId id="1401" r:id="rId27"/>
    <p:sldId id="1411" r:id="rId28"/>
    <p:sldId id="1412" r:id="rId29"/>
    <p:sldId id="1413" r:id="rId30"/>
    <p:sldId id="1414" r:id="rId31"/>
    <p:sldId id="1463" r:id="rId32"/>
    <p:sldId id="1417" r:id="rId33"/>
    <p:sldId id="1416" r:id="rId34"/>
    <p:sldId id="1462" r:id="rId35"/>
    <p:sldId id="1394" r:id="rId36"/>
    <p:sldId id="1421" r:id="rId37"/>
    <p:sldId id="1464" r:id="rId38"/>
    <p:sldId id="1467" r:id="rId39"/>
    <p:sldId id="1339" r:id="rId40"/>
    <p:sldId id="1393" r:id="rId41"/>
    <p:sldId id="1395" r:id="rId42"/>
    <p:sldId id="1397" r:id="rId43"/>
    <p:sldId id="404" r:id="rId44"/>
    <p:sldId id="1380" r:id="rId4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FF00"/>
    <a:srgbClr val="E927DB"/>
    <a:srgbClr val="F57E1B"/>
    <a:srgbClr val="0000FF"/>
    <a:srgbClr val="2433F8"/>
    <a:srgbClr val="FB15D5"/>
    <a:srgbClr val="0432FF"/>
    <a:srgbClr val="FFFF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2" autoAdjust="0"/>
    <p:restoredTop sz="88140" autoAdjust="0"/>
  </p:normalViewPr>
  <p:slideViewPr>
    <p:cSldViewPr>
      <p:cViewPr varScale="1">
        <p:scale>
          <a:sx n="76" d="100"/>
          <a:sy n="76" d="100"/>
        </p:scale>
        <p:origin x="169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634D4-6826-4280-8DB9-19D143CADB2E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9F4-D0A3-417B-B817-AAD999A50B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081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2D2B385D-30C0-42A3-A406-FDA826925B69}" type="datetimeFigureOut">
              <a:rPr lang="zh-CN" altLang="en-US"/>
              <a:pPr>
                <a:defRPr/>
              </a:pPr>
              <a:t>2024/11/1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994A22-7990-4147-B722-23103CA33D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0245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/>
          </a:p>
        </p:txBody>
      </p:sp>
      <p:sp>
        <p:nvSpPr>
          <p:cNvPr id="440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62903DF-7627-4477-BEC9-58DD6FA03911}" type="slidenum">
              <a:rPr lang="zh-CN" altLang="en-US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80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288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78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329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510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13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760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397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90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243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01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440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795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631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435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201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495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39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86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142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663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89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990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8759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9514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6571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3631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24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27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9150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89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6176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0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89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515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550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8772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3049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41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740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181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62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14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230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2018</a:t>
            </a:r>
            <a:r>
              <a:rPr lang="en-US" altLang="en-US" dirty="0"/>
              <a:t>/7/22</a:t>
            </a: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598D-9B25-41F2-B008-9EA8DB91FF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E28F-C52D-4A97-95D4-C0569AAA1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短领域-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4955" y="6482479"/>
            <a:ext cx="20574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DB9D26-8CF0-4781-8933-3ACA9518D02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120347" y="139041"/>
            <a:ext cx="7527285" cy="544769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anchor="ctr">
            <a:normAutofit/>
          </a:bodyPr>
          <a:lstStyle>
            <a:lvl1pPr marL="0" indent="0" algn="l">
              <a:buNone/>
              <a:defRPr sz="157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0205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CFD9-E225-4027-8A39-47BB1E8B30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8E55-4005-43B9-AF5B-63A4A6F5E9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09-F018-417B-A00B-621B4BA5E7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F39D-253D-47DE-8C96-79F70A04D7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90104-07A5-48B5-BEDE-05F658D4D2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 dirty="0"/>
              <a:t>2018</a:t>
            </a:r>
            <a:r>
              <a:rPr lang="en-US" altLang="en-US" dirty="0"/>
              <a:t>/7/22</a:t>
            </a:r>
            <a:endParaRPr lang="en-US" alt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 dirty="0"/>
              <a:t>CSNS</a:t>
            </a:r>
            <a:r>
              <a:rPr lang="zh-CN" altLang="en-US" dirty="0"/>
              <a:t>反角白光中子实验装置用户会</a:t>
            </a:r>
            <a:endParaRPr lang="en-US" altLang="zh-CN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C4A90C-E326-4071-A758-2EBBA93615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5.tmp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tmp"/><Relationship Id="rId5" Type="http://schemas.openxmlformats.org/officeDocument/2006/relationships/image" Target="../media/image23.jpeg"/><Relationship Id="rId15" Type="http://schemas.openxmlformats.org/officeDocument/2006/relationships/image" Target="../media/image33.tmp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2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tmp"/><Relationship Id="rId5" Type="http://schemas.openxmlformats.org/officeDocument/2006/relationships/image" Target="../media/image100.tmp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.pn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142875" y="2348880"/>
            <a:ext cx="8858250" cy="1687963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ts val="3000"/>
              </a:spcBef>
              <a:defRPr/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Capacity building and PIE research on CSNS remote handling sample preparation and mechanical property testing</a:t>
            </a:r>
            <a:endParaRPr lang="zh-CN" alt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76" name="矩形 1"/>
          <p:cNvSpPr>
            <a:spLocks noChangeArrowheads="1"/>
          </p:cNvSpPr>
          <p:nvPr/>
        </p:nvSpPr>
        <p:spPr bwMode="auto">
          <a:xfrm>
            <a:off x="30584" y="4283443"/>
            <a:ext cx="8858250" cy="23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handling &amp; shielding team, Neutron Science Department, CSNS, IHEP, CAS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Dongguan Key Laboratory of Advanced Nuclear Equipment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Chongguang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Zhao</a:t>
            </a:r>
          </a:p>
          <a:p>
            <a:pPr algn="ctr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 Yin,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Changfeng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Shaohong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Wei,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Zhiduo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Ruiqiang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Zhouteng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Wu, Xi Chen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009060" cy="571504"/>
          </a:xfrm>
          <a:prstGeom prst="rect">
            <a:avLst/>
          </a:prstGeom>
          <a:noFill/>
        </p:spPr>
      </p:pic>
      <p:pic>
        <p:nvPicPr>
          <p:cNvPr id="9" name="Picture 1" descr="E:\photo\2：20170215-20171230\张玮\201708精选\航拍-201708.jpg"/>
          <p:cNvPicPr>
            <a:picLocks noChangeAspect="1" noChangeArrowheads="1"/>
          </p:cNvPicPr>
          <p:nvPr/>
        </p:nvPicPr>
        <p:blipFill>
          <a:blip r:embed="rId4" cstate="screen"/>
          <a:srcRect t="29793" b="3563"/>
          <a:stretch>
            <a:fillRect/>
          </a:stretch>
        </p:blipFill>
        <p:spPr bwMode="auto">
          <a:xfrm>
            <a:off x="0" y="-24"/>
            <a:ext cx="9144000" cy="227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786710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3417738-9754-4CE7-8D68-33815E3FCFE4}"/>
              </a:ext>
            </a:extLst>
          </p:cNvPr>
          <p:cNvSpPr txBox="1"/>
          <p:nvPr/>
        </p:nvSpPr>
        <p:spPr>
          <a:xfrm>
            <a:off x="1009060" y="6452755"/>
            <a:ext cx="73807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16</a:t>
            </a:r>
            <a:r>
              <a:rPr lang="en-US" altLang="zh-CN" sz="1200" b="1" kern="100" baseline="300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zh-CN" sz="12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International Workshop on Spallation Materials Technology, IWSMT-16</a:t>
            </a:r>
            <a:endParaRPr lang="zh-CN" altLang="zh-CN" sz="1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4AA8F3-2D9B-47C4-8532-7771FBD590FC}"/>
              </a:ext>
            </a:extLst>
          </p:cNvPr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5" descr="I:\工作\照片\效果图 logo等\CSNSlogo.png">
            <a:extLst>
              <a:ext uri="{FF2B5EF4-FFF2-40B4-BE49-F238E27FC236}">
                <a16:creationId xmlns:a16="http://schemas.microsoft.com/office/drawing/2014/main" id="{6997AC38-AB60-4282-B9DE-55316CA1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D4E37716-8F63-4D0B-B5CD-EA015C1147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801799"/>
              </p:ext>
            </p:extLst>
          </p:nvPr>
        </p:nvGraphicFramePr>
        <p:xfrm>
          <a:off x="199465" y="2000080"/>
          <a:ext cx="8741891" cy="478650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96271">
                  <a:extLst>
                    <a:ext uri="{9D8B030D-6E8A-4147-A177-3AD203B41FA5}">
                      <a16:colId xmlns:a16="http://schemas.microsoft.com/office/drawing/2014/main" val="391953435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54861214"/>
                    </a:ext>
                  </a:extLst>
                </a:gridCol>
                <a:gridCol w="3117484">
                  <a:extLst>
                    <a:ext uri="{9D8B030D-6E8A-4147-A177-3AD203B41FA5}">
                      <a16:colId xmlns:a16="http://schemas.microsoft.com/office/drawing/2014/main" val="865236397"/>
                    </a:ext>
                  </a:extLst>
                </a:gridCol>
                <a:gridCol w="1467896">
                  <a:extLst>
                    <a:ext uri="{9D8B030D-6E8A-4147-A177-3AD203B41FA5}">
                      <a16:colId xmlns:a16="http://schemas.microsoft.com/office/drawing/2014/main" val="3047331534"/>
                    </a:ext>
                  </a:extLst>
                </a:gridCol>
              </a:tblGrid>
              <a:tr h="4268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Composition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Function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1951943"/>
                  </a:ext>
                </a:extLst>
              </a:tr>
              <a:tr h="6018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room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Manipulator, shield, lighting, video,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mechanics test space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Beside the hot cell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182428"/>
                  </a:ext>
                </a:extLst>
              </a:tr>
              <a:tr h="58069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Milling machine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Milling and sampling of target container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 cell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1506085"/>
                  </a:ext>
                </a:extLst>
              </a:tr>
              <a:tr h="60181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Wire Electrical Discharge Machine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Wire cutting, Water purification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Preparation of mechanical property samples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 cell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525976"/>
                  </a:ext>
                </a:extLst>
              </a:tr>
              <a:tr h="81314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equipment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Optical microscope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Tantalum layer surface detection, 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 cell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6869061"/>
                  </a:ext>
                </a:extLst>
              </a:tr>
              <a:tr h="81314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Eddy current thickness gauge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Tantalum layer thickness measurement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 cell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3667061"/>
                  </a:ext>
                </a:extLst>
              </a:tr>
              <a:tr h="813143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test 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Mechanical property test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room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208331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468BE20C-E968-4089-97AF-D644702A930B}"/>
              </a:ext>
            </a:extLst>
          </p:cNvPr>
          <p:cNvSpPr txBox="1"/>
          <p:nvPr/>
        </p:nvSpPr>
        <p:spPr>
          <a:xfrm>
            <a:off x="309586" y="1056275"/>
            <a:ext cx="86317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meet the requirements of PIE, relevant equipment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needs to be developed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946351-D3E0-40C5-AF25-B2F6E35C2E76}"/>
              </a:ext>
            </a:extLst>
          </p:cNvPr>
          <p:cNvSpPr txBox="1"/>
          <p:nvPr/>
        </p:nvSpPr>
        <p:spPr>
          <a:xfrm>
            <a:off x="199465" y="1561863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Development equipment list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755DAF9-8F77-4FCD-B23F-32C69447299F}"/>
              </a:ext>
            </a:extLst>
          </p:cNvPr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6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4AA8F3-2D9B-47C4-8532-7771FBD590FC}"/>
              </a:ext>
            </a:extLst>
          </p:cNvPr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5" descr="I:\工作\照片\效果图 logo等\CSNSlogo.png">
            <a:extLst>
              <a:ext uri="{FF2B5EF4-FFF2-40B4-BE49-F238E27FC236}">
                <a16:creationId xmlns:a16="http://schemas.microsoft.com/office/drawing/2014/main" id="{6997AC38-AB60-4282-B9DE-55316CA1F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755DAF9-8F77-4FCD-B23F-32C69447299F}"/>
              </a:ext>
            </a:extLst>
          </p:cNvPr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8E2D9BA-FB5B-4A38-A910-D67AEA9B7F18}"/>
              </a:ext>
            </a:extLst>
          </p:cNvPr>
          <p:cNvGrpSpPr/>
          <p:nvPr/>
        </p:nvGrpSpPr>
        <p:grpSpPr>
          <a:xfrm>
            <a:off x="218183" y="1140190"/>
            <a:ext cx="8925816" cy="5404707"/>
            <a:chOff x="406291" y="1653504"/>
            <a:chExt cx="7894680" cy="520449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5924C99-8485-4249-95FE-3835E9FFA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291" y="1653504"/>
              <a:ext cx="7894680" cy="520449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1F206D2-ABC6-43E3-A8A9-3409CDA671C9}"/>
                </a:ext>
              </a:extLst>
            </p:cNvPr>
            <p:cNvSpPr txBox="1"/>
            <p:nvPr/>
          </p:nvSpPr>
          <p:spPr>
            <a:xfrm>
              <a:off x="887824" y="5649003"/>
              <a:ext cx="1167149" cy="62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Handling </a:t>
              </a:r>
            </a:p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Room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6AD09F9-82B2-422B-ADB3-C4B66DA1180D}"/>
                </a:ext>
              </a:extLst>
            </p:cNvPr>
            <p:cNvSpPr txBox="1"/>
            <p:nvPr/>
          </p:nvSpPr>
          <p:spPr>
            <a:xfrm>
              <a:off x="4671293" y="5663889"/>
              <a:ext cx="1717660" cy="62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Milling</a:t>
              </a:r>
            </a:p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 cabinet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7807E8EC-A309-45DD-AED5-F07826315C9E}"/>
                </a:ext>
              </a:extLst>
            </p:cNvPr>
            <p:cNvSpPr txBox="1"/>
            <p:nvPr/>
          </p:nvSpPr>
          <p:spPr>
            <a:xfrm>
              <a:off x="2234045" y="5663890"/>
              <a:ext cx="1717660" cy="62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Wire-EDM</a:t>
              </a:r>
            </a:p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control cabinet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C0514B0-9DD0-46FD-8B8B-790E2436E646}"/>
                </a:ext>
              </a:extLst>
            </p:cNvPr>
            <p:cNvGrpSpPr/>
            <p:nvPr/>
          </p:nvGrpSpPr>
          <p:grpSpPr>
            <a:xfrm>
              <a:off x="4923237" y="3128345"/>
              <a:ext cx="2854546" cy="1048754"/>
              <a:chOff x="6096000" y="1544715"/>
              <a:chExt cx="4628225" cy="2456579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E8395EC9-BCA6-49A2-B425-93C7008AF8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6497" y="3986912"/>
                <a:ext cx="2669974" cy="14382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4A059E66-3035-4284-9EC7-4161562883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724225" y="1544715"/>
                <a:ext cx="0" cy="2456579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1AAAB448-D26E-4F1D-A29F-ADEBB86E24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6000" y="1544715"/>
                <a:ext cx="4628225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D180CAF-7617-466F-9A36-A48478DFF62E}"/>
                </a:ext>
              </a:extLst>
            </p:cNvPr>
            <p:cNvSpPr txBox="1"/>
            <p:nvPr/>
          </p:nvSpPr>
          <p:spPr>
            <a:xfrm>
              <a:off x="6455900" y="4252083"/>
              <a:ext cx="1749987" cy="62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Sample </a:t>
              </a:r>
            </a:p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transport route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268344F-E620-40E9-9C7C-2CBA3AA637D7}"/>
                </a:ext>
              </a:extLst>
            </p:cNvPr>
            <p:cNvSpPr txBox="1"/>
            <p:nvPr/>
          </p:nvSpPr>
          <p:spPr>
            <a:xfrm>
              <a:off x="831447" y="3801627"/>
              <a:ext cx="989922" cy="3556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Hot Cell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5899D82-573F-41BC-B60C-3903D468CDB1}"/>
                </a:ext>
              </a:extLst>
            </p:cNvPr>
            <p:cNvSpPr txBox="1"/>
            <p:nvPr/>
          </p:nvSpPr>
          <p:spPr>
            <a:xfrm>
              <a:off x="1972105" y="3812288"/>
              <a:ext cx="989923" cy="355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W-EDM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0C04132-2EE2-49C4-846E-C8DC81D58A92}"/>
                </a:ext>
              </a:extLst>
            </p:cNvPr>
            <p:cNvSpPr txBox="1"/>
            <p:nvPr/>
          </p:nvSpPr>
          <p:spPr>
            <a:xfrm>
              <a:off x="4384521" y="3821302"/>
              <a:ext cx="113324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Milling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752A1F7-73C3-4393-9910-C2ED6A322183}"/>
                </a:ext>
              </a:extLst>
            </p:cNvPr>
            <p:cNvSpPr txBox="1"/>
            <p:nvPr/>
          </p:nvSpPr>
          <p:spPr>
            <a:xfrm>
              <a:off x="4384521" y="1990887"/>
              <a:ext cx="2151751" cy="62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Test room</a:t>
              </a:r>
            </a:p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mechanical testing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5B8BFCB-3D05-49D5-BC71-76621BAFFF01}"/>
                </a:ext>
              </a:extLst>
            </p:cNvPr>
            <p:cNvSpPr/>
            <p:nvPr/>
          </p:nvSpPr>
          <p:spPr>
            <a:xfrm>
              <a:off x="4570411" y="3801627"/>
              <a:ext cx="1523161" cy="118936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9D58111-203C-40A2-81BE-502B4D8F79FC}"/>
                </a:ext>
              </a:extLst>
            </p:cNvPr>
            <p:cNvSpPr/>
            <p:nvPr/>
          </p:nvSpPr>
          <p:spPr>
            <a:xfrm>
              <a:off x="2011411" y="3801627"/>
              <a:ext cx="1523161" cy="1189362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FC9C340-1B6F-4F81-BA8F-9DDA8451AE47}"/>
                </a:ext>
              </a:extLst>
            </p:cNvPr>
            <p:cNvSpPr/>
            <p:nvPr/>
          </p:nvSpPr>
          <p:spPr>
            <a:xfrm>
              <a:off x="2967188" y="2008798"/>
              <a:ext cx="3397457" cy="1257766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31E805E-5FEA-411C-8800-2D1E252E43C5}"/>
                </a:ext>
              </a:extLst>
            </p:cNvPr>
            <p:cNvSpPr/>
            <p:nvPr/>
          </p:nvSpPr>
          <p:spPr>
            <a:xfrm>
              <a:off x="767606" y="5400711"/>
              <a:ext cx="6108650" cy="1189362"/>
            </a:xfrm>
            <a:prstGeom prst="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53C7F3A9-0444-446E-B766-EC087961D487}"/>
              </a:ext>
            </a:extLst>
          </p:cNvPr>
          <p:cNvSpPr txBox="1"/>
          <p:nvPr/>
        </p:nvSpPr>
        <p:spPr>
          <a:xfrm>
            <a:off x="-26474" y="836712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The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layout</a:t>
            </a:r>
          </a:p>
        </p:txBody>
      </p:sp>
    </p:spTree>
    <p:extLst>
      <p:ext uri="{BB962C8B-B14F-4D97-AF65-F5344CB8AC3E}">
        <p14:creationId xmlns:p14="http://schemas.microsoft.com/office/powerpoint/2010/main" val="2003091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12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F732103B-7CC6-4558-B5BE-48A9F2957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540" y="1919294"/>
            <a:ext cx="4084843" cy="2739299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C7145CBD-8B29-4CB5-AB66-4B3F3FF4AD12}"/>
              </a:ext>
            </a:extLst>
          </p:cNvPr>
          <p:cNvSpPr txBox="1"/>
          <p:nvPr/>
        </p:nvSpPr>
        <p:spPr>
          <a:xfrm>
            <a:off x="35496" y="1295519"/>
            <a:ext cx="9108503" cy="1633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just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Key technologies and characteristics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Modular and quick disassembly design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Rotary servo motor and quick disassembly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Stainless steel machine components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Design of automatic milling cutter changing and debris collecting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3DBF6E15-7A7D-46C5-A52A-8CF631D97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503" y="4703977"/>
            <a:ext cx="4351833" cy="177109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23C5CEE3-25F2-4A35-B679-BFB1CA58F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45" y="2929288"/>
            <a:ext cx="4837146" cy="361666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CB3C31F-FFD2-4363-AFB4-15301A9E0018}"/>
              </a:ext>
            </a:extLst>
          </p:cNvPr>
          <p:cNvSpPr/>
          <p:nvPr/>
        </p:nvSpPr>
        <p:spPr>
          <a:xfrm>
            <a:off x="4806503" y="6386158"/>
            <a:ext cx="4313728" cy="400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drawing of special </a:t>
            </a:r>
            <a:r>
              <a:rPr lang="en-US" altLang="zh-C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planomiller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27D074E-D396-47D2-8CE7-624C6750E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10025"/>
            <a:ext cx="1944216" cy="13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104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13</a:t>
            </a:fld>
            <a:endParaRPr lang="en-US" altLang="zh-CN" sz="900" dirty="0">
              <a:solidFill>
                <a:srgbClr val="4D5E68"/>
              </a:solidFill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02A3E64-B229-4549-9566-585749BA57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265"/>
          <a:stretch/>
        </p:blipFill>
        <p:spPr>
          <a:xfrm>
            <a:off x="7032460" y="2130064"/>
            <a:ext cx="1909851" cy="12276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459EE97-0665-4B7A-8169-A4485A2A03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2"/>
          <a:stretch/>
        </p:blipFill>
        <p:spPr>
          <a:xfrm rot="5400000">
            <a:off x="6350878" y="4007737"/>
            <a:ext cx="3335126" cy="2128984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01AD0B2-194D-4397-AF2D-933849D895A7}"/>
              </a:ext>
            </a:extLst>
          </p:cNvPr>
          <p:cNvGrpSpPr/>
          <p:nvPr/>
        </p:nvGrpSpPr>
        <p:grpSpPr>
          <a:xfrm>
            <a:off x="56626" y="1454233"/>
            <a:ext cx="2908215" cy="5277524"/>
            <a:chOff x="270298" y="1458598"/>
            <a:chExt cx="2908215" cy="5277524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062A04AD-69DC-455B-B43F-9420D4B910B6}"/>
                </a:ext>
              </a:extLst>
            </p:cNvPr>
            <p:cNvGrpSpPr/>
            <p:nvPr/>
          </p:nvGrpSpPr>
          <p:grpSpPr>
            <a:xfrm>
              <a:off x="270300" y="1919407"/>
              <a:ext cx="2908213" cy="4816715"/>
              <a:chOff x="270300" y="1919407"/>
              <a:chExt cx="2908213" cy="4816715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3580AB3F-FA94-4104-B2EC-BA08A6B1B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515" y="1919407"/>
                <a:ext cx="2887998" cy="149183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8C1367A9-8375-45C3-AE2C-466C29A49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740" y="3411244"/>
                <a:ext cx="2853627" cy="87093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36E6BAB6-1C2E-4097-9EC0-B9674CDE1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300" y="4251759"/>
                <a:ext cx="2853627" cy="863715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A45C3390-BB39-4349-B1C6-77B05C819F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51"/>
              <a:stretch/>
            </p:blipFill>
            <p:spPr>
              <a:xfrm rot="5400000">
                <a:off x="916979" y="4529176"/>
                <a:ext cx="1560267" cy="2853626"/>
              </a:xfrm>
              <a:prstGeom prst="rect">
                <a:avLst/>
              </a:prstGeom>
            </p:spPr>
          </p:pic>
        </p:grp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E0C1A43C-6FB8-4A3A-B7B7-80292AD073B8}"/>
                </a:ext>
              </a:extLst>
            </p:cNvPr>
            <p:cNvSpPr/>
            <p:nvPr/>
          </p:nvSpPr>
          <p:spPr>
            <a:xfrm>
              <a:off x="270298" y="1458598"/>
              <a:ext cx="2853627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machine base module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6FA92B3C-5FB5-43F6-B3EA-64A6A94A7CF3}"/>
              </a:ext>
            </a:extLst>
          </p:cNvPr>
          <p:cNvGrpSpPr/>
          <p:nvPr/>
        </p:nvGrpSpPr>
        <p:grpSpPr>
          <a:xfrm>
            <a:off x="2949163" y="1454233"/>
            <a:ext cx="1830191" cy="5285558"/>
            <a:chOff x="2949163" y="1454233"/>
            <a:chExt cx="1830191" cy="528555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0B15A0B-F2D7-4559-AF8A-6AD5D7067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49163" y="1884768"/>
              <a:ext cx="1830179" cy="1464054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E7279AD-3C87-4869-BCB5-0419C3C19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175" y="3404665"/>
              <a:ext cx="1830179" cy="1711809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6D99077-F828-42C8-856D-77F99DB70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9" r="9832" b="11741"/>
            <a:stretch/>
          </p:blipFill>
          <p:spPr>
            <a:xfrm>
              <a:off x="2949175" y="5170911"/>
              <a:ext cx="1830179" cy="156888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5364ED9-8944-42DC-AE4D-779611216A70}"/>
                </a:ext>
              </a:extLst>
            </p:cNvPr>
            <p:cNvSpPr/>
            <p:nvPr/>
          </p:nvSpPr>
          <p:spPr>
            <a:xfrm>
              <a:off x="2964841" y="1454233"/>
              <a:ext cx="1814502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column module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78BEE47-69FD-4AFE-BD3C-430EF9C2DE6E}"/>
              </a:ext>
            </a:extLst>
          </p:cNvPr>
          <p:cNvGrpSpPr/>
          <p:nvPr/>
        </p:nvGrpSpPr>
        <p:grpSpPr>
          <a:xfrm>
            <a:off x="4812327" y="1454233"/>
            <a:ext cx="2128987" cy="5285558"/>
            <a:chOff x="4812327" y="1454233"/>
            <a:chExt cx="2128987" cy="5285558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D25F16DB-E7D7-4D36-A7CF-77D0D449A205}"/>
                </a:ext>
              </a:extLst>
            </p:cNvPr>
            <p:cNvGrpSpPr/>
            <p:nvPr/>
          </p:nvGrpSpPr>
          <p:grpSpPr>
            <a:xfrm>
              <a:off x="4812327" y="1916832"/>
              <a:ext cx="2128987" cy="4822959"/>
              <a:chOff x="6253924" y="1937703"/>
              <a:chExt cx="2128987" cy="48229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3F56315-1C21-4A61-A571-1E631201CD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" t="8567" r="4668" b="-657"/>
              <a:stretch/>
            </p:blipFill>
            <p:spPr>
              <a:xfrm>
                <a:off x="6353323" y="1937703"/>
                <a:ext cx="2029585" cy="1577492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A842BE1C-A02F-4A14-84A4-B75852684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3926" y="3425535"/>
                <a:ext cx="2128985" cy="82622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7B4B3CB3-F44A-45A0-BD8C-197A48144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3925" y="4251760"/>
                <a:ext cx="2128985" cy="880220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62E4F2C9-689D-47AD-B16B-8A4D1F9339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794"/>
              <a:stretch/>
            </p:blipFill>
            <p:spPr>
              <a:xfrm rot="5400000">
                <a:off x="6526012" y="4903767"/>
                <a:ext cx="1584807" cy="2128984"/>
              </a:xfrm>
              <a:prstGeom prst="rect">
                <a:avLst/>
              </a:prstGeom>
            </p:spPr>
          </p:pic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0808C06B-1EC0-40E0-8638-0E5F12483828}"/>
                </a:ext>
              </a:extLst>
            </p:cNvPr>
            <p:cNvSpPr/>
            <p:nvPr/>
          </p:nvSpPr>
          <p:spPr>
            <a:xfrm>
              <a:off x="4833931" y="1454233"/>
              <a:ext cx="2107380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assembly</a:t>
              </a:r>
            </a:p>
          </p:txBody>
        </p:sp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5CF7D472-B4BE-4AB4-AD22-4572B6CA820F}"/>
              </a:ext>
            </a:extLst>
          </p:cNvPr>
          <p:cNvSpPr/>
          <p:nvPr/>
        </p:nvSpPr>
        <p:spPr>
          <a:xfrm>
            <a:off x="6941311" y="1454233"/>
            <a:ext cx="2202689" cy="400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milling spindle</a:t>
            </a:r>
          </a:p>
        </p:txBody>
      </p:sp>
    </p:spTree>
    <p:extLst>
      <p:ext uri="{BB962C8B-B14F-4D97-AF65-F5344CB8AC3E}">
        <p14:creationId xmlns:p14="http://schemas.microsoft.com/office/powerpoint/2010/main" val="150595030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14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DD5F5C3-04CC-4C42-B092-A866AB5A71D5}"/>
              </a:ext>
            </a:extLst>
          </p:cNvPr>
          <p:cNvGrpSpPr/>
          <p:nvPr/>
        </p:nvGrpSpPr>
        <p:grpSpPr>
          <a:xfrm>
            <a:off x="35496" y="1605877"/>
            <a:ext cx="9108503" cy="4012685"/>
            <a:chOff x="217538" y="1432644"/>
            <a:chExt cx="9513675" cy="409504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73BD0BE-5C16-4AD3-8D3B-DE2E3E0AE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4"/>
            <a:stretch/>
          </p:blipFill>
          <p:spPr>
            <a:xfrm rot="5400000">
              <a:off x="-148810" y="1798992"/>
              <a:ext cx="4083123" cy="335042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F34992A-6647-40EB-B82A-B5516540D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067029" y="1945124"/>
              <a:ext cx="4095040" cy="307008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37FCC44-8533-45DC-B93B-9BCD29BC9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48653" y="1945124"/>
              <a:ext cx="4095040" cy="3070080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A6B8C27-DF68-4BA4-8C2C-85A129AB78BD}"/>
              </a:ext>
            </a:extLst>
          </p:cNvPr>
          <p:cNvSpPr txBox="1"/>
          <p:nvPr/>
        </p:nvSpPr>
        <p:spPr>
          <a:xfrm>
            <a:off x="35497" y="5697024"/>
            <a:ext cx="9108503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blank of the vessel cover and front window of the target can be sampled effectively.</a:t>
            </a:r>
            <a:endParaRPr lang="zh-CN" altLang="en-US" sz="16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38974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3EA1594F-601C-4FED-942E-5174C64DE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269179"/>
              </p:ext>
            </p:extLst>
          </p:nvPr>
        </p:nvGraphicFramePr>
        <p:xfrm>
          <a:off x="96602" y="1793145"/>
          <a:ext cx="4986942" cy="4993441"/>
        </p:xfrm>
        <a:graphic>
          <a:graphicData uri="http://schemas.openxmlformats.org/drawingml/2006/table">
            <a:tbl>
              <a:tblPr firstRow="1" firstCol="1" bandRow="1"/>
              <a:tblGrid>
                <a:gridCol w="1215445">
                  <a:extLst>
                    <a:ext uri="{9D8B030D-6E8A-4147-A177-3AD203B41FA5}">
                      <a16:colId xmlns:a16="http://schemas.microsoft.com/office/drawing/2014/main" val="1136985845"/>
                    </a:ext>
                  </a:extLst>
                </a:gridCol>
                <a:gridCol w="1476776">
                  <a:extLst>
                    <a:ext uri="{9D8B030D-6E8A-4147-A177-3AD203B41FA5}">
                      <a16:colId xmlns:a16="http://schemas.microsoft.com/office/drawing/2014/main" val="2727333839"/>
                    </a:ext>
                  </a:extLst>
                </a:gridCol>
                <a:gridCol w="1482976">
                  <a:extLst>
                    <a:ext uri="{9D8B030D-6E8A-4147-A177-3AD203B41FA5}">
                      <a16:colId xmlns:a16="http://schemas.microsoft.com/office/drawing/2014/main" val="3690774947"/>
                    </a:ext>
                  </a:extLst>
                </a:gridCol>
                <a:gridCol w="811745">
                  <a:extLst>
                    <a:ext uri="{9D8B030D-6E8A-4147-A177-3AD203B41FA5}">
                      <a16:colId xmlns:a16="http://schemas.microsoft.com/office/drawing/2014/main" val="3423699503"/>
                    </a:ext>
                  </a:extLst>
                </a:gridCol>
              </a:tblGrid>
              <a:tr h="110799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Item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technical specification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unit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451507"/>
                  </a:ext>
                </a:extLst>
              </a:tr>
              <a:tr h="53716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Workbench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size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1500×500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780323"/>
                  </a:ext>
                </a:extLst>
              </a:tr>
              <a:tr h="69152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Load-bearing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053789"/>
                  </a:ext>
                </a:extLst>
              </a:tr>
              <a:tr h="53716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Processing range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X-axis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900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193862"/>
                  </a:ext>
                </a:extLst>
              </a:tr>
              <a:tr h="5371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Y-axis</a:t>
                      </a:r>
                      <a:endParaRPr lang="zh-CN" alt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600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18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70821"/>
                  </a:ext>
                </a:extLst>
              </a:tr>
              <a:tr h="53716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Z-axis</a:t>
                      </a:r>
                      <a:endParaRPr lang="zh-CN" alt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</a:t>
                      </a: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625648"/>
                  </a:ext>
                </a:extLst>
              </a:tr>
              <a:tr h="1045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Cutting accuracy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accuracy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0.08/</a:t>
                      </a: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full range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方正仿宋_GB2312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040627"/>
                  </a:ext>
                </a:extLst>
              </a:tr>
            </a:tbl>
          </a:graphicData>
        </a:graphic>
      </p:graphicFrame>
      <p:pic>
        <p:nvPicPr>
          <p:cNvPr id="40" name="图片 39">
            <a:extLst>
              <a:ext uri="{FF2B5EF4-FFF2-40B4-BE49-F238E27FC236}">
                <a16:creationId xmlns:a16="http://schemas.microsoft.com/office/drawing/2014/main" id="{F3B877F9-5DC2-4423-8F1B-1EC918A10B8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"/>
          <a:stretch/>
        </p:blipFill>
        <p:spPr bwMode="auto">
          <a:xfrm>
            <a:off x="5220072" y="1776977"/>
            <a:ext cx="3865339" cy="266013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0C52B150-33EA-45B3-8A5B-A6BCE6AECD77}"/>
              </a:ext>
            </a:extLst>
          </p:cNvPr>
          <p:cNvSpPr txBox="1"/>
          <p:nvPr/>
        </p:nvSpPr>
        <p:spPr>
          <a:xfrm>
            <a:off x="5232449" y="4052250"/>
            <a:ext cx="3852962" cy="372355"/>
          </a:xfrm>
          <a:prstGeom prst="rect">
            <a:avLst/>
          </a:prstGeom>
          <a:solidFill>
            <a:srgbClr val="FFFFCC"/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Times New Roman" panose="02020603050405020304" pitchFamily="18" charset="0"/>
              </a:rPr>
              <a:t>three-axis milling machine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5061A91-16C4-4609-BCA1-BB041C2116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r="20556"/>
          <a:stretch/>
        </p:blipFill>
        <p:spPr>
          <a:xfrm>
            <a:off x="5220072" y="4466516"/>
            <a:ext cx="3865339" cy="23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4866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16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901EDEF-3104-425C-BB03-1134537EFC12}"/>
              </a:ext>
            </a:extLst>
          </p:cNvPr>
          <p:cNvGrpSpPr/>
          <p:nvPr/>
        </p:nvGrpSpPr>
        <p:grpSpPr>
          <a:xfrm>
            <a:off x="57164" y="1461549"/>
            <a:ext cx="9069448" cy="3545463"/>
            <a:chOff x="30019" y="3312536"/>
            <a:chExt cx="9069448" cy="354546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C209B4D-04CC-4DDC-82D5-C2B350C8DCA7}"/>
                </a:ext>
              </a:extLst>
            </p:cNvPr>
            <p:cNvGrpSpPr/>
            <p:nvPr/>
          </p:nvGrpSpPr>
          <p:grpSpPr>
            <a:xfrm>
              <a:off x="30019" y="3312536"/>
              <a:ext cx="8969762" cy="400428"/>
              <a:chOff x="30019" y="3312536"/>
              <a:chExt cx="8969762" cy="400428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242AE95-6446-4138-9AD1-7D353000F683}"/>
                  </a:ext>
                </a:extLst>
              </p:cNvPr>
              <p:cNvSpPr/>
              <p:nvPr/>
            </p:nvSpPr>
            <p:spPr>
              <a:xfrm>
                <a:off x="30019" y="3312537"/>
                <a:ext cx="4112857" cy="39648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Tensile S31603-12*1.5mm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1D9625E-F8FE-4BDC-AD12-702D8D366C35}"/>
                  </a:ext>
                </a:extLst>
              </p:cNvPr>
              <p:cNvSpPr/>
              <p:nvPr/>
            </p:nvSpPr>
            <p:spPr>
              <a:xfrm>
                <a:off x="4355977" y="3312536"/>
                <a:ext cx="4643804" cy="40042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Compression W- φ5*10mm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41632B7-FC98-4C64-A8DE-28706868B1D1}"/>
                </a:ext>
              </a:extLst>
            </p:cNvPr>
            <p:cNvPicPr/>
            <p:nvPr/>
          </p:nvPicPr>
          <p:blipFill rotWithShape="1">
            <a:blip r:embed="rId4"/>
            <a:srcRect r="42518"/>
            <a:stretch/>
          </p:blipFill>
          <p:spPr>
            <a:xfrm>
              <a:off x="44533" y="3858494"/>
              <a:ext cx="4211757" cy="29995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C979539-526B-4A03-B4F5-8FDC068C22E4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256291" y="4005064"/>
              <a:ext cx="4843176" cy="2163205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D4CF409B-4810-4BC3-83BC-26C264D655D9}"/>
              </a:ext>
            </a:extLst>
          </p:cNvPr>
          <p:cNvSpPr/>
          <p:nvPr/>
        </p:nvSpPr>
        <p:spPr>
          <a:xfrm>
            <a:off x="102634" y="4939238"/>
            <a:ext cx="889938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+mj-lt"/>
              <a:buAutoNum type="arabicParenBoth"/>
            </a:pP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Dai, Y., et al. “Tensile properties of EC316LN irradiated in SINQ to 20 </a:t>
            </a:r>
            <a:r>
              <a:rPr lang="en-US" altLang="zh-CN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dpa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arenBoth"/>
            </a:pPr>
            <a:r>
              <a:rPr lang="en-US" altLang="zh-CN" kern="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Maloy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A., et al. “The mechanical properties of 316L/304L stainless steels, Alloy 718 and Mod 9Cr–1Mo after irradiation in a spallation environment.</a:t>
            </a: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arenBoth"/>
            </a:pP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国标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GB/T 228.1-2010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《金属材料 拉伸试验第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部分：室温试验方法》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arenBoth"/>
            </a:pP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国标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GB/T 7314-2017</a:t>
            </a:r>
            <a:r>
              <a:rPr lang="zh-CN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《金属材料 室温压缩试验方法》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C07A7B6-BDE9-4173-8564-D1BA808B30FD}"/>
              </a:ext>
            </a:extLst>
          </p:cNvPr>
          <p:cNvSpPr/>
          <p:nvPr/>
        </p:nvSpPr>
        <p:spPr>
          <a:xfrm>
            <a:off x="122762" y="4554405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6181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17</a:t>
            </a:fld>
            <a:endParaRPr lang="en-US" altLang="zh-CN" sz="900" dirty="0">
              <a:solidFill>
                <a:srgbClr val="4D5E68"/>
              </a:solidFill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9BC1019-DBA2-43BD-A0BF-1FB48AFCC6AE}"/>
              </a:ext>
            </a:extLst>
          </p:cNvPr>
          <p:cNvGrpSpPr/>
          <p:nvPr/>
        </p:nvGrpSpPr>
        <p:grpSpPr>
          <a:xfrm>
            <a:off x="172999" y="3114323"/>
            <a:ext cx="8794824" cy="3672263"/>
            <a:chOff x="97656" y="3113665"/>
            <a:chExt cx="8794824" cy="3672263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4DDA2CE4-E4A8-4C54-AA45-E681853CCCCD}"/>
                </a:ext>
              </a:extLst>
            </p:cNvPr>
            <p:cNvGrpSpPr/>
            <p:nvPr/>
          </p:nvGrpSpPr>
          <p:grpSpPr>
            <a:xfrm>
              <a:off x="97656" y="3113665"/>
              <a:ext cx="6426460" cy="3672263"/>
              <a:chOff x="1259632" y="3196532"/>
              <a:chExt cx="6426460" cy="3672263"/>
            </a:xfrm>
          </p:grpSpPr>
          <p:pic>
            <p:nvPicPr>
              <p:cNvPr id="34" name="图片 33">
                <a:extLst>
                  <a:ext uri="{FF2B5EF4-FFF2-40B4-BE49-F238E27FC236}">
                    <a16:creationId xmlns:a16="http://schemas.microsoft.com/office/drawing/2014/main" id="{74F28E02-5A82-4F78-8C75-D089827927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14" t="8151" r="5113" b="11984"/>
              <a:stretch/>
            </p:blipFill>
            <p:spPr>
              <a:xfrm>
                <a:off x="1259632" y="3196532"/>
                <a:ext cx="6426460" cy="3672263"/>
              </a:xfrm>
              <a:prstGeom prst="rect">
                <a:avLst/>
              </a:prstGeom>
            </p:spPr>
          </p:pic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D43157AA-55C9-40BB-BC1B-BB4FD5FC44D0}"/>
                  </a:ext>
                </a:extLst>
              </p:cNvPr>
              <p:cNvSpPr/>
              <p:nvPr/>
            </p:nvSpPr>
            <p:spPr>
              <a:xfrm>
                <a:off x="1949638" y="4445731"/>
                <a:ext cx="360040" cy="365125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444DF62-AA12-48CA-8162-852781448BB6}"/>
                  </a:ext>
                </a:extLst>
              </p:cNvPr>
              <p:cNvSpPr/>
              <p:nvPr/>
            </p:nvSpPr>
            <p:spPr>
              <a:xfrm>
                <a:off x="2781648" y="3421333"/>
                <a:ext cx="360040" cy="365125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182650A-7C03-4BAB-A09E-7B0E836E3E9D}"/>
                  </a:ext>
                </a:extLst>
              </p:cNvPr>
              <p:cNvSpPr/>
              <p:nvPr/>
            </p:nvSpPr>
            <p:spPr>
              <a:xfrm>
                <a:off x="3859595" y="3395286"/>
                <a:ext cx="360040" cy="365125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3643DEB5-C027-4419-A908-0A6E9438BDEB}"/>
                  </a:ext>
                </a:extLst>
              </p:cNvPr>
              <p:cNvSpPr/>
              <p:nvPr/>
            </p:nvSpPr>
            <p:spPr>
              <a:xfrm>
                <a:off x="6238032" y="4445730"/>
                <a:ext cx="360040" cy="365125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zh-CN" alt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BCEC4B9F-34B6-47B9-92A2-DF1D9331F14A}"/>
                  </a:ext>
                </a:extLst>
              </p:cNvPr>
              <p:cNvSpPr/>
              <p:nvPr/>
            </p:nvSpPr>
            <p:spPr>
              <a:xfrm>
                <a:off x="5393690" y="5673952"/>
                <a:ext cx="360040" cy="365125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zh-CN" alt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16B8D23-4464-4587-84CE-97A328DECA56}"/>
                </a:ext>
              </a:extLst>
            </p:cNvPr>
            <p:cNvGrpSpPr/>
            <p:nvPr/>
          </p:nvGrpSpPr>
          <p:grpSpPr>
            <a:xfrm>
              <a:off x="6385942" y="3113665"/>
              <a:ext cx="2506538" cy="3672263"/>
              <a:chOff x="6385942" y="3566507"/>
              <a:chExt cx="2686050" cy="3291493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2D936ECA-DC10-42F2-8F4E-F2C4340A9B39}"/>
                  </a:ext>
                </a:extLst>
              </p:cNvPr>
              <p:cNvSpPr/>
              <p:nvPr/>
            </p:nvSpPr>
            <p:spPr>
              <a:xfrm>
                <a:off x="6385942" y="6492875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9 waste silk bin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C2EE7BC-9493-4A75-A266-ED3E1B59D79B}"/>
                  </a:ext>
                </a:extLst>
              </p:cNvPr>
              <p:cNvSpPr/>
              <p:nvPr/>
            </p:nvSpPr>
            <p:spPr>
              <a:xfrm>
                <a:off x="6385942" y="6127750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8 water tanks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2793B5F3-17E4-4338-AA03-3A346923D417}"/>
                  </a:ext>
                </a:extLst>
              </p:cNvPr>
              <p:cNvSpPr/>
              <p:nvPr/>
            </p:nvSpPr>
            <p:spPr>
              <a:xfrm>
                <a:off x="6385942" y="5762625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7 cut sink 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4B49D611-ADE0-4927-9054-D612E02034FD}"/>
                  </a:ext>
                </a:extLst>
              </p:cNvPr>
              <p:cNvSpPr/>
              <p:nvPr/>
            </p:nvSpPr>
            <p:spPr>
              <a:xfrm>
                <a:off x="6385942" y="5397500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6 wire supply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CE4F5630-F03B-4218-95FE-1C8D54704DBA}"/>
                  </a:ext>
                </a:extLst>
              </p:cNvPr>
              <p:cNvSpPr/>
              <p:nvPr/>
            </p:nvSpPr>
            <p:spPr>
              <a:xfrm>
                <a:off x="6385942" y="5032375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5 control cabinet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7FB6E8CC-EFED-4066-AF2D-23839DEC7C70}"/>
                  </a:ext>
                </a:extLst>
              </p:cNvPr>
              <p:cNvSpPr/>
              <p:nvPr/>
            </p:nvSpPr>
            <p:spPr>
              <a:xfrm>
                <a:off x="6385942" y="4667250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4 AWT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484E2D50-762A-4FE1-BD40-E41848BBA512}"/>
                  </a:ext>
                </a:extLst>
              </p:cNvPr>
              <p:cNvSpPr/>
              <p:nvPr/>
            </p:nvSpPr>
            <p:spPr>
              <a:xfrm>
                <a:off x="6385942" y="4296757"/>
                <a:ext cx="2686050" cy="3903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3 water chiller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8DECC0D-7A55-4561-850C-2880FE72ABB6}"/>
                  </a:ext>
                </a:extLst>
              </p:cNvPr>
              <p:cNvSpPr/>
              <p:nvPr/>
            </p:nvSpPr>
            <p:spPr>
              <a:xfrm>
                <a:off x="6385942" y="3931632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 purification system 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FD6C57F-6319-4ACF-AA55-8736C7753067}"/>
                  </a:ext>
                </a:extLst>
              </p:cNvPr>
              <p:cNvSpPr/>
              <p:nvPr/>
            </p:nvSpPr>
            <p:spPr>
              <a:xfrm>
                <a:off x="6385942" y="3566507"/>
                <a:ext cx="2686050" cy="3651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 servo motor</a:t>
                </a:r>
                <a:endParaRPr lang="zh-CN" altLang="en-US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61E705F-7BB2-4999-9028-A23A57A44BF3}"/>
                </a:ext>
              </a:extLst>
            </p:cNvPr>
            <p:cNvSpPr/>
            <p:nvPr/>
          </p:nvSpPr>
          <p:spPr>
            <a:xfrm>
              <a:off x="2697619" y="4356862"/>
              <a:ext cx="360040" cy="365125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E9A20944-4891-4260-88D7-88542D06EAF8}"/>
                </a:ext>
              </a:extLst>
            </p:cNvPr>
            <p:cNvSpPr/>
            <p:nvPr/>
          </p:nvSpPr>
          <p:spPr>
            <a:xfrm>
              <a:off x="2697619" y="5584956"/>
              <a:ext cx="360040" cy="365125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21B74A78-96D1-46CB-9AD8-51D859766F2D}"/>
                </a:ext>
              </a:extLst>
            </p:cNvPr>
            <p:cNvSpPr/>
            <p:nvPr/>
          </p:nvSpPr>
          <p:spPr>
            <a:xfrm>
              <a:off x="783851" y="5620742"/>
              <a:ext cx="360040" cy="365125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602EA59-05CA-4CA2-9CA9-7E5EF2359EF3}"/>
              </a:ext>
            </a:extLst>
          </p:cNvPr>
          <p:cNvSpPr/>
          <p:nvPr/>
        </p:nvSpPr>
        <p:spPr>
          <a:xfrm>
            <a:off x="139169" y="1340768"/>
            <a:ext cx="8794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1)  </a:t>
            </a:r>
            <a: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drives are centralized in the control cabinet with the cables are extended to 20m, the cabinet is away from the radioactive environment</a:t>
            </a:r>
            <a:b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2)  20mm thick lead shield are installed for servo motors</a:t>
            </a:r>
            <a:b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3)  customized purification system enables regular overall replacement </a:t>
            </a:r>
          </a:p>
          <a:p>
            <a: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4)  custom cut sink for easy cleaning</a:t>
            </a:r>
            <a:b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de-DE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5)  radiation-resistant transformation of lubrication and pipelines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750AF32-6A99-4D9C-A36B-538977F85245}"/>
              </a:ext>
            </a:extLst>
          </p:cNvPr>
          <p:cNvSpPr/>
          <p:nvPr/>
        </p:nvSpPr>
        <p:spPr>
          <a:xfrm>
            <a:off x="4324019" y="894856"/>
            <a:ext cx="4643804" cy="400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Development of Wire EDM System</a:t>
            </a:r>
          </a:p>
        </p:txBody>
      </p:sp>
    </p:spTree>
    <p:extLst>
      <p:ext uri="{BB962C8B-B14F-4D97-AF65-F5344CB8AC3E}">
        <p14:creationId xmlns:p14="http://schemas.microsoft.com/office/powerpoint/2010/main" val="19167105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18</a:t>
            </a:fld>
            <a:endParaRPr lang="en-US" altLang="zh-CN" sz="900" dirty="0">
              <a:solidFill>
                <a:srgbClr val="4D5E68"/>
              </a:solidFill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C37CED8F-557E-4ED5-8361-F4C0C6028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2583508"/>
            <a:ext cx="3079254" cy="4087101"/>
          </a:xfrm>
          <a:prstGeom prst="rect">
            <a:avLst/>
          </a:prstGeom>
        </p:spPr>
      </p:pic>
      <p:sp>
        <p:nvSpPr>
          <p:cNvPr id="47" name="灯片编号占位符 11">
            <a:extLst>
              <a:ext uri="{FF2B5EF4-FFF2-40B4-BE49-F238E27FC236}">
                <a16:creationId xmlns:a16="http://schemas.microsoft.com/office/drawing/2014/main" id="{F4DECD36-7A90-41CC-A85E-18544EC1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89"/>
            <a:ext cx="2057400" cy="365125"/>
          </a:xfrm>
        </p:spPr>
        <p:txBody>
          <a:bodyPr/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fld id="{2FDB9D26-8CF0-4781-8933-3ACA9518D024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1DAE985E-77E3-4771-995D-DBFADD8024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" r="39359"/>
          <a:stretch/>
        </p:blipFill>
        <p:spPr>
          <a:xfrm>
            <a:off x="179512" y="2524763"/>
            <a:ext cx="5081836" cy="4145847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DD8F5F9F-0BED-42C5-B5F6-8AC5D359B868}"/>
              </a:ext>
            </a:extLst>
          </p:cNvPr>
          <p:cNvSpPr/>
          <p:nvPr/>
        </p:nvSpPr>
        <p:spPr>
          <a:xfrm>
            <a:off x="0" y="141360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calculate the absorption dose of the motor at the strongest gamma   </a:t>
            </a:r>
          </a:p>
          <a:p>
            <a:pPr marL="457200" indent="-457200">
              <a:buAutoNum type="arabicParenR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radiation resistance test of key components using activated target</a:t>
            </a:r>
          </a:p>
          <a:p>
            <a:pPr marL="457200" indent="-457200">
              <a:buAutoNum type="arabicParenR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shield all the five servo motors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19EC04D4-B2D6-4623-A844-CF8EC5D51870}"/>
              </a:ext>
            </a:extLst>
          </p:cNvPr>
          <p:cNvSpPr/>
          <p:nvPr/>
        </p:nvSpPr>
        <p:spPr>
          <a:xfrm>
            <a:off x="3203848" y="5801201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Several~Gy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/h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428E45D-4E5D-4903-977E-F530E9657E28}"/>
              </a:ext>
            </a:extLst>
          </p:cNvPr>
          <p:cNvSpPr/>
          <p:nvPr/>
        </p:nvSpPr>
        <p:spPr>
          <a:xfrm>
            <a:off x="4324019" y="894856"/>
            <a:ext cx="4643804" cy="400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Shielding for servo motors</a:t>
            </a:r>
          </a:p>
        </p:txBody>
      </p:sp>
    </p:spTree>
    <p:extLst>
      <p:ext uri="{BB962C8B-B14F-4D97-AF65-F5344CB8AC3E}">
        <p14:creationId xmlns:p14="http://schemas.microsoft.com/office/powerpoint/2010/main" val="33264839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19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C89FD83-9D16-41E8-84E4-50532DC1EAEF}"/>
              </a:ext>
            </a:extLst>
          </p:cNvPr>
          <p:cNvSpPr/>
          <p:nvPr/>
        </p:nvSpPr>
        <p:spPr>
          <a:xfrm>
            <a:off x="0" y="1413601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Integrate the filter and ion exchanger in the shielding container, making it easier to replace, while maintaining the original function</a:t>
            </a:r>
          </a:p>
          <a:p>
            <a:pPr marL="457200" indent="-457200">
              <a:buAutoNum type="arabicParenR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keep the original control system and detection method to ensure cutting quality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DE951C3-80EE-4C68-AB1B-27D895FE3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" y="2789615"/>
            <a:ext cx="4517340" cy="40050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97AEE-6F70-407F-8AEC-DF220C3119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98"/>
          <a:stretch/>
        </p:blipFill>
        <p:spPr>
          <a:xfrm>
            <a:off x="4566647" y="2789616"/>
            <a:ext cx="4517340" cy="400506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16939FB-6DCA-4D79-8C89-DDF4523DFD70}"/>
              </a:ext>
            </a:extLst>
          </p:cNvPr>
          <p:cNvSpPr/>
          <p:nvPr/>
        </p:nvSpPr>
        <p:spPr>
          <a:xfrm>
            <a:off x="4324019" y="894856"/>
            <a:ext cx="4643804" cy="400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Customized purification system</a:t>
            </a:r>
          </a:p>
        </p:txBody>
      </p:sp>
    </p:spTree>
    <p:extLst>
      <p:ext uri="{BB962C8B-B14F-4D97-AF65-F5344CB8AC3E}">
        <p14:creationId xmlns:p14="http://schemas.microsoft.com/office/powerpoint/2010/main" val="25954248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0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2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-32" y="142855"/>
            <a:ext cx="3714776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en-US" altLang="zh-C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Outline</a:t>
            </a:r>
            <a:endParaRPr kumimoji="1"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C3A24F-A68C-448E-A9A9-57EE0C24E934}"/>
              </a:ext>
            </a:extLst>
          </p:cNvPr>
          <p:cNvSpPr txBox="1"/>
          <p:nvPr/>
        </p:nvSpPr>
        <p:spPr>
          <a:xfrm>
            <a:off x="251271" y="963426"/>
            <a:ext cx="8785225" cy="33510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Introduction of CSNS hot cell &amp; solid target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small sample preparation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Examination environment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PIE plan </a:t>
            </a:r>
          </a:p>
        </p:txBody>
      </p:sp>
    </p:spTree>
    <p:extLst>
      <p:ext uri="{BB962C8B-B14F-4D97-AF65-F5344CB8AC3E}">
        <p14:creationId xmlns:p14="http://schemas.microsoft.com/office/powerpoint/2010/main" val="355884619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1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7FB4F0F-8B5B-4DD6-B2E1-2B7F37D05E8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2155" y="1772816"/>
            <a:ext cx="3631846" cy="245412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7554DD1A-FE22-4369-A5A3-2F030017F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809025"/>
              </p:ext>
            </p:extLst>
          </p:nvPr>
        </p:nvGraphicFramePr>
        <p:xfrm>
          <a:off x="145143" y="1775910"/>
          <a:ext cx="5362961" cy="49431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090">
                  <a:extLst>
                    <a:ext uri="{9D8B030D-6E8A-4147-A177-3AD203B41FA5}">
                      <a16:colId xmlns:a16="http://schemas.microsoft.com/office/drawing/2014/main" val="1136985845"/>
                    </a:ext>
                  </a:extLst>
                </a:gridCol>
                <a:gridCol w="1588126">
                  <a:extLst>
                    <a:ext uri="{9D8B030D-6E8A-4147-A177-3AD203B41FA5}">
                      <a16:colId xmlns:a16="http://schemas.microsoft.com/office/drawing/2014/main" val="2727333839"/>
                    </a:ext>
                  </a:extLst>
                </a:gridCol>
                <a:gridCol w="1594794">
                  <a:extLst>
                    <a:ext uri="{9D8B030D-6E8A-4147-A177-3AD203B41FA5}">
                      <a16:colId xmlns:a16="http://schemas.microsoft.com/office/drawing/2014/main" val="3690774947"/>
                    </a:ext>
                  </a:extLst>
                </a:gridCol>
                <a:gridCol w="872951">
                  <a:extLst>
                    <a:ext uri="{9D8B030D-6E8A-4147-A177-3AD203B41FA5}">
                      <a16:colId xmlns:a16="http://schemas.microsoft.com/office/drawing/2014/main" val="3423699503"/>
                    </a:ext>
                  </a:extLst>
                </a:gridCol>
              </a:tblGrid>
              <a:tr h="100083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Item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technical specification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unit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4451507"/>
                  </a:ext>
                </a:extLst>
              </a:tr>
              <a:tr h="483997">
                <a:tc rowSpan="5"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Machining range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X-axis</a:t>
                      </a:r>
                      <a:endParaRPr kumimoji="0" lang="zh-CN" altLang="zh-CN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311193862"/>
                  </a:ext>
                </a:extLst>
              </a:tr>
              <a:tr h="48399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Y-axis</a:t>
                      </a:r>
                      <a:endParaRPr kumimoji="0" lang="zh-CN" altLang="zh-CN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359470821"/>
                  </a:ext>
                </a:extLst>
              </a:tr>
              <a:tr h="48399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Z-axis</a:t>
                      </a:r>
                      <a:endParaRPr kumimoji="0" lang="zh-CN" altLang="zh-CN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905625648"/>
                  </a:ext>
                </a:extLst>
              </a:tr>
              <a:tr h="483997">
                <a:tc vMerge="1"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U-axis</a:t>
                      </a:r>
                      <a:endParaRPr kumimoji="0" lang="zh-CN" altLang="zh-CN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564611403"/>
                  </a:ext>
                </a:extLst>
              </a:tr>
              <a:tr h="483997">
                <a:tc vMerge="1"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0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V-axis</a:t>
                      </a:r>
                      <a:endParaRPr kumimoji="0" lang="zh-CN" altLang="zh-CN" sz="18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388685483"/>
                  </a:ext>
                </a:extLst>
              </a:tr>
              <a:tr h="1035372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Min acute angle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Wire diameter</a:t>
                      </a:r>
                      <a:endParaRPr lang="zh-CN" alt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φ0.15-0.3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25764770"/>
                  </a:ext>
                </a:extLst>
              </a:tr>
              <a:tr h="483997"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Slope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 slope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±14.5°/80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ts val="2800"/>
                        </a:lnSpc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endParaRPr lang="zh-CN" sz="20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446040627"/>
                  </a:ext>
                </a:extLst>
              </a:tr>
            </a:tbl>
          </a:graphicData>
        </a:graphic>
      </p:graphicFrame>
      <p:pic>
        <p:nvPicPr>
          <p:cNvPr id="17" name="图片 16" descr="D:\文档\WeChat Files\wxid_c2v4j0vgpwwl41\FileStorage\Temp\a0b078fae175372f0ef25fa71fb4028.jpg">
            <a:extLst>
              <a:ext uri="{FF2B5EF4-FFF2-40B4-BE49-F238E27FC236}">
                <a16:creationId xmlns:a16="http://schemas.microsoft.com/office/drawing/2014/main" id="{59D5BE37-E789-481F-BC95-583E1DFC8C0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10" y="4221088"/>
            <a:ext cx="3626790" cy="249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748511DF-5A7D-4715-A95F-DB908222B0DC}"/>
              </a:ext>
            </a:extLst>
          </p:cNvPr>
          <p:cNvSpPr txBox="1"/>
          <p:nvPr/>
        </p:nvSpPr>
        <p:spPr>
          <a:xfrm>
            <a:off x="5517210" y="4120928"/>
            <a:ext cx="3635896" cy="47569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ts val="2000"/>
              </a:lnSpc>
            </a:pPr>
            <a:r>
              <a:rPr lang="en-US" altLang="zh-CN" sz="2000" b="1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Wire EDM in Negative pressure air tent</a:t>
            </a:r>
            <a:endParaRPr lang="zh-CN" altLang="en-US" sz="2000" b="1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99364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21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085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2.2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Examination environment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418D701-FD7D-4A65-B844-7A51F0047260}"/>
              </a:ext>
            </a:extLst>
          </p:cNvPr>
          <p:cNvSpPr txBox="1"/>
          <p:nvPr/>
        </p:nvSpPr>
        <p:spPr>
          <a:xfrm>
            <a:off x="33907" y="4665252"/>
            <a:ext cx="9073007" cy="10633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pPr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having sufficient shielding capabilities(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＞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1.5Ci), the test hot cell can also meet the needs of remote handling, transportation, measurement, cleaning and temporary storage of small samples after irradiation.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A5C73BA-4B43-4992-AD74-1037B9BB85A9}"/>
              </a:ext>
            </a:extLst>
          </p:cNvPr>
          <p:cNvGrpSpPr/>
          <p:nvPr/>
        </p:nvGrpSpPr>
        <p:grpSpPr>
          <a:xfrm>
            <a:off x="6804175" y="1406427"/>
            <a:ext cx="2304329" cy="3088939"/>
            <a:chOff x="5998558" y="1406427"/>
            <a:chExt cx="2304329" cy="308893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2CCF965-48DE-4546-9B3F-F808DC75C1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559" y="2688932"/>
              <a:ext cx="2304328" cy="1806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1582479-014C-401A-B3FF-82683DD37B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558" y="1406427"/>
              <a:ext cx="2304328" cy="1985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7B98B145-F969-4240-B6B7-D6B11210C1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406427"/>
            <a:ext cx="6711541" cy="3137438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B9A1E60-A983-489D-B027-35A5F36796C9}"/>
              </a:ext>
            </a:extLst>
          </p:cNvPr>
          <p:cNvSpPr/>
          <p:nvPr/>
        </p:nvSpPr>
        <p:spPr>
          <a:xfrm>
            <a:off x="6810076" y="1389513"/>
            <a:ext cx="2296838" cy="5115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transport</a:t>
            </a:r>
          </a:p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into test room</a:t>
            </a:r>
          </a:p>
        </p:txBody>
      </p:sp>
    </p:spTree>
    <p:extLst>
      <p:ext uri="{BB962C8B-B14F-4D97-AF65-F5344CB8AC3E}">
        <p14:creationId xmlns:p14="http://schemas.microsoft.com/office/powerpoint/2010/main" val="218859334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22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4085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2.2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Examination environment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B0D10B-365C-4530-AA7C-036837BBE7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0" y="3713220"/>
            <a:ext cx="4134140" cy="296821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87F7E74-3567-4390-9DD5-5594E65E8DDA}"/>
              </a:ext>
            </a:extLst>
          </p:cNvPr>
          <p:cNvGrpSpPr/>
          <p:nvPr/>
        </p:nvGrpSpPr>
        <p:grpSpPr>
          <a:xfrm>
            <a:off x="437860" y="1393780"/>
            <a:ext cx="8355031" cy="5287657"/>
            <a:chOff x="437860" y="1393780"/>
            <a:chExt cx="8355031" cy="528765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88F1E7E-3BFF-4869-A890-CB0FB204E47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484"/>
            <a:stretch/>
          </p:blipFill>
          <p:spPr bwMode="auto">
            <a:xfrm>
              <a:off x="437860" y="1393780"/>
              <a:ext cx="4134140" cy="2224037"/>
            </a:xfrm>
            <a:prstGeom prst="rect">
              <a:avLst/>
            </a:prstGeom>
            <a:noFill/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B4E1B7-0985-4A4C-9206-88D153C01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8" y="3713218"/>
              <a:ext cx="4148883" cy="296821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F19D61-6625-4D4D-B1D0-D3F0DE838DF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7"/>
            <a:stretch/>
          </p:blipFill>
          <p:spPr bwMode="auto">
            <a:xfrm>
              <a:off x="4637958" y="1393780"/>
              <a:ext cx="4148883" cy="2224037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0573411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/>
          <a:stretch/>
        </p:blipFill>
        <p:spPr>
          <a:xfrm>
            <a:off x="4811976" y="2939687"/>
            <a:ext cx="4224520" cy="3276402"/>
          </a:xfrm>
          <a:prstGeom prst="rect">
            <a:avLst/>
          </a:prstGeom>
        </p:spPr>
      </p:pic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 eaLnBrk="1" hangingPunct="1"/>
              <a:t>23</a:t>
            </a:fld>
            <a:endParaRPr lang="en-US" altLang="zh-CN" sz="900" dirty="0">
              <a:solidFill>
                <a:srgbClr val="4D5E68"/>
              </a:solidFill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227008" y="1388195"/>
            <a:ext cx="5137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Eddy current thickness measurement 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F592984-7DEB-43F0-A9B3-18C294B95A1A}"/>
              </a:ext>
            </a:extLst>
          </p:cNvPr>
          <p:cNvSpPr txBox="1"/>
          <p:nvPr/>
        </p:nvSpPr>
        <p:spPr>
          <a:xfrm>
            <a:off x="295958" y="1757243"/>
            <a:ext cx="7911417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the thickness of tantalum layer by eddy current thickness measurement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ompare the thickness change of target coating before and after use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AD2B924-FD07-48CF-993C-12EE19AF2AD9}"/>
              </a:ext>
            </a:extLst>
          </p:cNvPr>
          <p:cNvSpPr txBox="1"/>
          <p:nvPr/>
        </p:nvSpPr>
        <p:spPr>
          <a:xfrm>
            <a:off x="793241" y="6254986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 of thickness gauge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DE1CCBE-FB8D-4A9C-B4DC-5AFED904AC15}"/>
              </a:ext>
            </a:extLst>
          </p:cNvPr>
          <p:cNvSpPr txBox="1"/>
          <p:nvPr/>
        </p:nvSpPr>
        <p:spPr>
          <a:xfrm>
            <a:off x="5292080" y="6254986"/>
            <a:ext cx="3744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 exercise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hot cell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AB14FBE-E9F0-43B1-B776-A1CF10D90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39687"/>
            <a:ext cx="4680519" cy="327640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CED8E96-BD36-4F65-BDF2-94950BCD3B1A}"/>
              </a:ext>
            </a:extLst>
          </p:cNvPr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CF8C0FE-DDFE-4E1F-8B26-2521B131A168}"/>
              </a:ext>
            </a:extLst>
          </p:cNvPr>
          <p:cNvSpPr txBox="1"/>
          <p:nvPr/>
        </p:nvSpPr>
        <p:spPr>
          <a:xfrm>
            <a:off x="-26474" y="836712"/>
            <a:ext cx="4085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itchFamily="18" charset="0"/>
              </a:rPr>
              <a:t>2.2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Examination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50366188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22" name="矩形 21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374B673-4618-4DF7-9488-0122AD58AA5A}"/>
              </a:ext>
            </a:extLst>
          </p:cNvPr>
          <p:cNvSpPr txBox="1"/>
          <p:nvPr/>
        </p:nvSpPr>
        <p:spPr>
          <a:xfrm>
            <a:off x="214068" y="1701489"/>
            <a:ext cx="8462387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inspection of tungsten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cladded tantalum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use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plate surface simulation observation in radioactive environment has been carried out.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results show that all performances of the microscope are normal at the maximum dose rate of 4.9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/h and the accumulated dose of 24.5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hours).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92C04CA-2733-491B-93A3-DC4947F5BB7E}"/>
              </a:ext>
            </a:extLst>
          </p:cNvPr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724EF0A-E253-4358-B459-D2E0107EB745}"/>
              </a:ext>
            </a:extLst>
          </p:cNvPr>
          <p:cNvSpPr txBox="1"/>
          <p:nvPr/>
        </p:nvSpPr>
        <p:spPr>
          <a:xfrm>
            <a:off x="-26474" y="836712"/>
            <a:ext cx="4085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2.2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Examination environment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ABF600D-5E33-4400-9513-F13C8E640F7C}"/>
              </a:ext>
            </a:extLst>
          </p:cNvPr>
          <p:cNvSpPr/>
          <p:nvPr/>
        </p:nvSpPr>
        <p:spPr>
          <a:xfrm>
            <a:off x="227008" y="1388195"/>
            <a:ext cx="4085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Automatic optical microscope</a:t>
            </a:r>
            <a:endParaRPr lang="zh-CN" altLang="en-US" sz="20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8965114-627B-4611-A2A9-D944B493E195}"/>
              </a:ext>
            </a:extLst>
          </p:cNvPr>
          <p:cNvGrpSpPr/>
          <p:nvPr/>
        </p:nvGrpSpPr>
        <p:grpSpPr>
          <a:xfrm>
            <a:off x="24640" y="4005064"/>
            <a:ext cx="8995267" cy="2742382"/>
            <a:chOff x="24640" y="4005064"/>
            <a:chExt cx="8995267" cy="274238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0F59A75-6C41-4ED0-878A-923AB3553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40" y="4007817"/>
              <a:ext cx="2973429" cy="233989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550EE7C-5B4E-4BE0-AC4F-D09968E0D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7559" y="4005064"/>
              <a:ext cx="2860585" cy="2341954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90FDB03-75DD-4E2F-A51B-87928F521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22"/>
            <a:stretch/>
          </p:blipFill>
          <p:spPr>
            <a:xfrm>
              <a:off x="5875913" y="4007817"/>
              <a:ext cx="3143994" cy="2339895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41DDF170-CAB2-4FE2-AD67-F28FA55673C9}"/>
                </a:ext>
              </a:extLst>
            </p:cNvPr>
            <p:cNvSpPr/>
            <p:nvPr/>
          </p:nvSpPr>
          <p:spPr>
            <a:xfrm>
              <a:off x="35496" y="6347018"/>
              <a:ext cx="2962573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radioactive environment test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BC2EA4D-538C-41FE-927F-B684D9FD7AD7}"/>
                </a:ext>
              </a:extLst>
            </p:cNvPr>
            <p:cNvSpPr/>
            <p:nvPr/>
          </p:nvSpPr>
          <p:spPr>
            <a:xfrm>
              <a:off x="3006332" y="6347018"/>
              <a:ext cx="2869581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Automatic sample scanning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E560A7AA-66C2-45AF-9AB8-460846014D23}"/>
                </a:ext>
              </a:extLst>
            </p:cNvPr>
            <p:cNvSpPr/>
            <p:nvPr/>
          </p:nvSpPr>
          <p:spPr>
            <a:xfrm>
              <a:off x="5875913" y="6347018"/>
              <a:ext cx="3143994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observation results (20X)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634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E3A654D-5605-43BA-A472-50286E4766DC}"/>
              </a:ext>
            </a:extLst>
          </p:cNvPr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5" descr="I:\工作\照片\效果图 logo等\CSNSlogo.png">
            <a:extLst>
              <a:ext uri="{FF2B5EF4-FFF2-40B4-BE49-F238E27FC236}">
                <a16:creationId xmlns:a16="http://schemas.microsoft.com/office/drawing/2014/main" id="{5530F236-6B01-4C55-BCF6-54354A5C0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05F0664-0B9D-4798-A4E1-CBC00E4001B2}"/>
              </a:ext>
            </a:extLst>
          </p:cNvPr>
          <p:cNvSpPr txBox="1"/>
          <p:nvPr/>
        </p:nvSpPr>
        <p:spPr>
          <a:xfrm>
            <a:off x="94343" y="1799297"/>
            <a:ext cx="8984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MTS universal machine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testing.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strain measurement of small sample adopts digital image processing technology ( Correlated Solutions 3D-VIC)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tooling is used for testing small radioactive tensile samples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39FF368-3034-48B8-B06D-43CF205CFCF6}"/>
              </a:ext>
            </a:extLst>
          </p:cNvPr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C0F4AE2-675A-44CA-99D6-B8FC940702D7}"/>
              </a:ext>
            </a:extLst>
          </p:cNvPr>
          <p:cNvSpPr txBox="1"/>
          <p:nvPr/>
        </p:nvSpPr>
        <p:spPr>
          <a:xfrm>
            <a:off x="-26474" y="836712"/>
            <a:ext cx="4085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2.2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Examination environment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CE8F5AAB-784C-4ED1-9511-2E5DBC9DCA99}"/>
              </a:ext>
            </a:extLst>
          </p:cNvPr>
          <p:cNvGrpSpPr/>
          <p:nvPr/>
        </p:nvGrpSpPr>
        <p:grpSpPr>
          <a:xfrm>
            <a:off x="252799" y="3070889"/>
            <a:ext cx="8825769" cy="3747009"/>
            <a:chOff x="252799" y="3070889"/>
            <a:chExt cx="8825769" cy="374700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6F72226A-D586-4F32-AE09-9E37FC637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799" y="3075411"/>
              <a:ext cx="5175231" cy="3737965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34C26021-8453-41E6-937A-AE58CBE783F3}"/>
                </a:ext>
              </a:extLst>
            </p:cNvPr>
            <p:cNvCxnSpPr>
              <a:cxnSpLocks/>
              <a:stCxn id="27" idx="1"/>
            </p:cNvCxnSpPr>
            <p:nvPr/>
          </p:nvCxnSpPr>
          <p:spPr bwMode="auto">
            <a:xfrm flipH="1">
              <a:off x="1364188" y="3276907"/>
              <a:ext cx="633554" cy="1193254"/>
            </a:xfrm>
            <a:prstGeom prst="straightConnector1">
              <a:avLst/>
            </a:prstGeom>
            <a:noFill/>
            <a:ln w="28575" algn="ctr">
              <a:solidFill>
                <a:srgbClr val="FFFF99"/>
              </a:solidFill>
              <a:prstDash val="solid"/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A6D47164-A4DD-421E-A176-AFA503CEAADF}"/>
                </a:ext>
              </a:extLst>
            </p:cNvPr>
            <p:cNvCxnSpPr>
              <a:cxnSpLocks/>
              <a:stCxn id="23" idx="0"/>
            </p:cNvCxnSpPr>
            <p:nvPr/>
          </p:nvCxnSpPr>
          <p:spPr bwMode="auto">
            <a:xfrm flipH="1" flipV="1">
              <a:off x="1979713" y="5879113"/>
              <a:ext cx="1726734" cy="248966"/>
            </a:xfrm>
            <a:prstGeom prst="straightConnector1">
              <a:avLst/>
            </a:prstGeom>
            <a:noFill/>
            <a:ln w="28575" algn="ctr">
              <a:solidFill>
                <a:srgbClr val="FFFF99"/>
              </a:solidFill>
              <a:prstDash val="solid"/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31D9D9BE-93A5-4C6B-ABEB-5D5D4D940217}"/>
                </a:ext>
              </a:extLst>
            </p:cNvPr>
            <p:cNvCxnSpPr>
              <a:cxnSpLocks/>
              <a:stCxn id="23" idx="0"/>
            </p:cNvCxnSpPr>
            <p:nvPr/>
          </p:nvCxnSpPr>
          <p:spPr bwMode="auto">
            <a:xfrm flipH="1" flipV="1">
              <a:off x="2270295" y="5752753"/>
              <a:ext cx="1436152" cy="375326"/>
            </a:xfrm>
            <a:prstGeom prst="straightConnector1">
              <a:avLst/>
            </a:prstGeom>
            <a:noFill/>
            <a:ln w="28575" algn="ctr">
              <a:solidFill>
                <a:srgbClr val="FFFF99"/>
              </a:solidFill>
              <a:prstDash val="solid"/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9FFB7AFC-CC13-43B7-952F-D7D43A223662}"/>
                </a:ext>
              </a:extLst>
            </p:cNvPr>
            <p:cNvCxnSpPr>
              <a:cxnSpLocks/>
              <a:stCxn id="23" idx="0"/>
            </p:cNvCxnSpPr>
            <p:nvPr/>
          </p:nvCxnSpPr>
          <p:spPr bwMode="auto">
            <a:xfrm flipV="1">
              <a:off x="3706447" y="4928567"/>
              <a:ext cx="863964" cy="1199512"/>
            </a:xfrm>
            <a:prstGeom prst="straightConnector1">
              <a:avLst/>
            </a:prstGeom>
            <a:noFill/>
            <a:ln w="28575" algn="ctr">
              <a:solidFill>
                <a:srgbClr val="FFFF99"/>
              </a:solidFill>
              <a:prstDash val="solid"/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1F02130-9A77-4AAC-BC9E-7DB30B678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72"/>
            <a:stretch/>
          </p:blipFill>
          <p:spPr>
            <a:xfrm>
              <a:off x="5452381" y="3075410"/>
              <a:ext cx="3626187" cy="3711175"/>
            </a:xfrm>
            <a:prstGeom prst="rect">
              <a:avLst/>
            </a:prstGeom>
          </p:spPr>
        </p:pic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37767E44-37BD-4EE4-B357-C73E02262517}"/>
                </a:ext>
              </a:extLst>
            </p:cNvPr>
            <p:cNvCxnSpPr/>
            <p:nvPr/>
          </p:nvCxnSpPr>
          <p:spPr bwMode="auto">
            <a:xfrm flipH="1">
              <a:off x="1547664" y="5015014"/>
              <a:ext cx="450077" cy="205284"/>
            </a:xfrm>
            <a:prstGeom prst="straightConnector1">
              <a:avLst/>
            </a:prstGeom>
            <a:noFill/>
            <a:ln w="28575" algn="ctr">
              <a:solidFill>
                <a:srgbClr val="FFFF99"/>
              </a:solidFill>
              <a:prstDash val="solid"/>
              <a:round/>
              <a:headEnd/>
              <a:tailEnd type="stealth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001FEDA-490C-427F-8D63-D95CE4C39AB5}"/>
                </a:ext>
              </a:extLst>
            </p:cNvPr>
            <p:cNvSpPr/>
            <p:nvPr/>
          </p:nvSpPr>
          <p:spPr>
            <a:xfrm>
              <a:off x="5452380" y="6412948"/>
              <a:ext cx="3626187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Tensile test clamping tooling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54EEF888-0DF8-4202-988D-D51C7A978123}"/>
                </a:ext>
              </a:extLst>
            </p:cNvPr>
            <p:cNvSpPr/>
            <p:nvPr/>
          </p:nvSpPr>
          <p:spPr>
            <a:xfrm>
              <a:off x="1984864" y="6128079"/>
              <a:ext cx="3443166" cy="6898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Digital image processing system</a:t>
              </a:r>
            </a:p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(Measuring strain)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7F390E2E-6DC5-49F4-A401-6A5BDD997D75}"/>
                </a:ext>
              </a:extLst>
            </p:cNvPr>
            <p:cNvSpPr/>
            <p:nvPr/>
          </p:nvSpPr>
          <p:spPr>
            <a:xfrm>
              <a:off x="1997741" y="4775446"/>
              <a:ext cx="1854179" cy="5797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Tensile test clamping tooling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196D02B-B676-4FA8-9C0F-CEFDEC2942C6}"/>
                </a:ext>
              </a:extLst>
            </p:cNvPr>
            <p:cNvSpPr/>
            <p:nvPr/>
          </p:nvSpPr>
          <p:spPr>
            <a:xfrm>
              <a:off x="1997742" y="3070889"/>
              <a:ext cx="3443166" cy="41203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Universal testing machine(MTS)</a:t>
              </a: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A5BD5F74-5C49-4A19-AEB5-817443F3B9B1}"/>
              </a:ext>
            </a:extLst>
          </p:cNvPr>
          <p:cNvSpPr/>
          <p:nvPr/>
        </p:nvSpPr>
        <p:spPr>
          <a:xfrm>
            <a:off x="227008" y="1388195"/>
            <a:ext cx="40856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 Mechanical test platform</a:t>
            </a:r>
          </a:p>
        </p:txBody>
      </p:sp>
    </p:spTree>
    <p:extLst>
      <p:ext uri="{BB962C8B-B14F-4D97-AF65-F5344CB8AC3E}">
        <p14:creationId xmlns:p14="http://schemas.microsoft.com/office/powerpoint/2010/main" val="4242956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26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2FA642-1396-46DD-9B59-8DB6B343988B}"/>
              </a:ext>
            </a:extLst>
          </p:cNvPr>
          <p:cNvSpPr/>
          <p:nvPr/>
        </p:nvSpPr>
        <p:spPr>
          <a:xfrm>
            <a:off x="82484" y="1308468"/>
            <a:ext cx="906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Tungsten and stainless steel clamping and transfer</a:t>
            </a:r>
            <a:endParaRPr lang="en-US" altLang="de-DE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03A81D6-8C78-40E1-BACE-2B5AF8FD4E1E}"/>
              </a:ext>
            </a:extLst>
          </p:cNvPr>
          <p:cNvSpPr/>
          <p:nvPr/>
        </p:nvSpPr>
        <p:spPr>
          <a:xfrm>
            <a:off x="82484" y="1730521"/>
            <a:ext cx="906151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three stainless steel milling blanks and one tungsten block blank</a:t>
            </a:r>
          </a:p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0.1-6kg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5-170mm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75FD015-B519-4857-9E1D-A84302F78D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" y="2644311"/>
            <a:ext cx="4392488" cy="32555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97F83A-05ED-418F-8B03-3F16C18E1D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0" y="2644311"/>
            <a:ext cx="4439047" cy="32555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D5B3EA4-081F-4516-BEA2-E5314D87B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50" y="3522293"/>
            <a:ext cx="6696732" cy="3335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717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27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6C844FE-C051-441D-A5E3-F6013AF7B5DB}"/>
              </a:ext>
            </a:extLst>
          </p:cNvPr>
          <p:cNvGrpSpPr/>
          <p:nvPr/>
        </p:nvGrpSpPr>
        <p:grpSpPr>
          <a:xfrm>
            <a:off x="15080" y="3068061"/>
            <a:ext cx="9144000" cy="3124139"/>
            <a:chOff x="0" y="2564904"/>
            <a:chExt cx="9144000" cy="3124139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7C47C91A-F372-4A24-8EA1-A2A0BC585AC1}"/>
                </a:ext>
              </a:extLst>
            </p:cNvPr>
            <p:cNvGrpSpPr/>
            <p:nvPr/>
          </p:nvGrpSpPr>
          <p:grpSpPr>
            <a:xfrm>
              <a:off x="0" y="2564904"/>
              <a:ext cx="9144000" cy="3124139"/>
              <a:chOff x="0" y="2564904"/>
              <a:chExt cx="9144000" cy="3124139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BA8BE712-55FD-4D50-90ED-2FEB3AF6E0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64904"/>
                <a:ext cx="9144000" cy="3124139"/>
              </a:xfrm>
              <a:prstGeom prst="rect">
                <a:avLst/>
              </a:prstGeom>
            </p:spPr>
          </p:pic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2923D5D-8B5D-43A0-99B5-71289D6DD5DE}"/>
                  </a:ext>
                </a:extLst>
              </p:cNvPr>
              <p:cNvSpPr/>
              <p:nvPr/>
            </p:nvSpPr>
            <p:spPr>
              <a:xfrm>
                <a:off x="3779912" y="4874236"/>
                <a:ext cx="1224136" cy="81480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3879CD4F-B942-4C5E-B9F9-C8AFB27013DC}"/>
                  </a:ext>
                </a:extLst>
              </p:cNvPr>
              <p:cNvSpPr/>
              <p:nvPr/>
            </p:nvSpPr>
            <p:spPr>
              <a:xfrm>
                <a:off x="107504" y="4959946"/>
                <a:ext cx="2448272" cy="71093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Target Vessel Milling Sampling Position</a:t>
                </a: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7CF8FEF9-5FE2-46D1-B1F1-8A54590223A1}"/>
                  </a:ext>
                </a:extLst>
              </p:cNvPr>
              <p:cNvSpPr/>
              <p:nvPr/>
            </p:nvSpPr>
            <p:spPr>
              <a:xfrm>
                <a:off x="5940152" y="4978104"/>
                <a:ext cx="3096344" cy="71093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Preliminary observation and detection area</a:t>
                </a:r>
                <a:endParaRPr lang="zh-CN" altLang="en-US" sz="2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AC74BAB9-4C5D-41C6-A225-9FCF599A09BC}"/>
                </a:ext>
              </a:extLst>
            </p:cNvPr>
            <p:cNvSpPr/>
            <p:nvPr/>
          </p:nvSpPr>
          <p:spPr>
            <a:xfrm>
              <a:off x="2292559" y="3144210"/>
              <a:ext cx="3902174" cy="86085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Transport tool storage and small sample preparation area</a:t>
              </a:r>
              <a:endParaRPr lang="zh-CN" altLang="en-US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EEC2F5D4-5F53-4607-9144-5C6CA82CAEB3}"/>
              </a:ext>
            </a:extLst>
          </p:cNvPr>
          <p:cNvSpPr/>
          <p:nvPr/>
        </p:nvSpPr>
        <p:spPr>
          <a:xfrm>
            <a:off x="82484" y="1308468"/>
            <a:ext cx="906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Tungsten and stainless steel clamping and transfer</a:t>
            </a:r>
            <a:endParaRPr lang="en-US" altLang="de-DE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92EDFF2-ABD0-4F4D-8082-BF09DAD69EE1}"/>
              </a:ext>
            </a:extLst>
          </p:cNvPr>
          <p:cNvSpPr/>
          <p:nvPr/>
        </p:nvSpPr>
        <p:spPr>
          <a:xfrm>
            <a:off x="82484" y="1746974"/>
            <a:ext cx="9061515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development of special pneumatic fixture;</a:t>
            </a:r>
          </a:p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power manipulator and pneumatic quick change disc are used to realize tool head replacement and full-range movement in hot cell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19230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28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33FB6F-D2E3-418C-A019-D266DAA61CE1}"/>
              </a:ext>
            </a:extLst>
          </p:cNvPr>
          <p:cNvSpPr/>
          <p:nvPr/>
        </p:nvSpPr>
        <p:spPr>
          <a:xfrm>
            <a:off x="108520" y="170254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compression of blanks of different specifications</a:t>
            </a:r>
          </a:p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using air cylinder and remote control valve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3262B464-D6AF-4A98-B8F9-6920466BFEC7}"/>
              </a:ext>
            </a:extLst>
          </p:cNvPr>
          <p:cNvGrpSpPr/>
          <p:nvPr/>
        </p:nvGrpSpPr>
        <p:grpSpPr>
          <a:xfrm>
            <a:off x="34321" y="2396494"/>
            <a:ext cx="9063568" cy="4461505"/>
            <a:chOff x="34321" y="2396494"/>
            <a:chExt cx="9063568" cy="4461505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F7C05BE4-27EE-429F-BC47-D7B61E8680F1}"/>
                </a:ext>
              </a:extLst>
            </p:cNvPr>
            <p:cNvGrpSpPr/>
            <p:nvPr/>
          </p:nvGrpSpPr>
          <p:grpSpPr>
            <a:xfrm>
              <a:off x="35497" y="4989428"/>
              <a:ext cx="9062392" cy="1868571"/>
              <a:chOff x="395535" y="4989429"/>
              <a:chExt cx="9541205" cy="1855724"/>
            </a:xfrm>
          </p:grpSpPr>
          <p:pic>
            <p:nvPicPr>
              <p:cNvPr id="24" name="图片 23" descr="2022-07-25_100931">
                <a:extLst>
                  <a:ext uri="{FF2B5EF4-FFF2-40B4-BE49-F238E27FC236}">
                    <a16:creationId xmlns:a16="http://schemas.microsoft.com/office/drawing/2014/main" id="{4B0A202D-2F04-4E81-9E5C-24063E544C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5007"/>
              <a:stretch/>
            </p:blipFill>
            <p:spPr>
              <a:xfrm>
                <a:off x="395535" y="5003046"/>
                <a:ext cx="2160241" cy="1842107"/>
              </a:xfrm>
              <a:prstGeom prst="rect">
                <a:avLst/>
              </a:prstGeom>
            </p:spPr>
          </p:pic>
          <p:pic>
            <p:nvPicPr>
              <p:cNvPr id="25" name="图片 24" descr="2022-07-25_101037">
                <a:extLst>
                  <a:ext uri="{FF2B5EF4-FFF2-40B4-BE49-F238E27FC236}">
                    <a16:creationId xmlns:a16="http://schemas.microsoft.com/office/drawing/2014/main" id="{8F987750-F4F5-4732-8421-77F38ED97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52622" y="4989429"/>
                <a:ext cx="2808024" cy="1855723"/>
              </a:xfrm>
              <a:prstGeom prst="rect">
                <a:avLst/>
              </a:prstGeom>
            </p:spPr>
          </p:pic>
          <p:pic>
            <p:nvPicPr>
              <p:cNvPr id="26" name="图片 25" descr="2022-07-25_101320">
                <a:extLst>
                  <a:ext uri="{FF2B5EF4-FFF2-40B4-BE49-F238E27FC236}">
                    <a16:creationId xmlns:a16="http://schemas.microsoft.com/office/drawing/2014/main" id="{EC429B75-03A1-4968-842C-A5A582514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88153" y="5000193"/>
                <a:ext cx="2609085" cy="1842107"/>
              </a:xfrm>
              <a:prstGeom prst="rect">
                <a:avLst/>
              </a:prstGeom>
            </p:spPr>
          </p:pic>
          <p:pic>
            <p:nvPicPr>
              <p:cNvPr id="27" name="图片 26" descr="2022-07-25_102353">
                <a:extLst>
                  <a:ext uri="{FF2B5EF4-FFF2-40B4-BE49-F238E27FC236}">
                    <a16:creationId xmlns:a16="http://schemas.microsoft.com/office/drawing/2014/main" id="{7BC9E74B-9F07-4CE9-938E-1C9E6B2CCC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19498"/>
              <a:stretch/>
            </p:blipFill>
            <p:spPr>
              <a:xfrm>
                <a:off x="7879340" y="4991992"/>
                <a:ext cx="2057400" cy="1850308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0B1B9740-2367-4C79-8ACA-F31278D489AB}"/>
                </a:ext>
              </a:extLst>
            </p:cNvPr>
            <p:cNvGrpSpPr/>
            <p:nvPr/>
          </p:nvGrpSpPr>
          <p:grpSpPr>
            <a:xfrm>
              <a:off x="34321" y="2396494"/>
              <a:ext cx="9063568" cy="2570542"/>
              <a:chOff x="0" y="3501007"/>
              <a:chExt cx="9036496" cy="2833860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D834205-765D-49DE-BAFE-3B15D69BB271}"/>
                  </a:ext>
                </a:extLst>
              </p:cNvPr>
              <p:cNvGrpSpPr/>
              <p:nvPr/>
            </p:nvGrpSpPr>
            <p:grpSpPr>
              <a:xfrm>
                <a:off x="0" y="3501007"/>
                <a:ext cx="9036496" cy="2833860"/>
                <a:chOff x="0" y="3501008"/>
                <a:chExt cx="8464238" cy="2376512"/>
              </a:xfrm>
            </p:grpSpPr>
            <p:pic>
              <p:nvPicPr>
                <p:cNvPr id="18" name="图片 17" descr="2022-07-25_095427">
                  <a:extLst>
                    <a:ext uri="{FF2B5EF4-FFF2-40B4-BE49-F238E27FC236}">
                      <a16:creationId xmlns:a16="http://schemas.microsoft.com/office/drawing/2014/main" id="{883A68B7-3E8F-4DEA-AAB8-CC67268D38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14962"/>
                <a:stretch/>
              </p:blipFill>
              <p:spPr>
                <a:xfrm>
                  <a:off x="0" y="3501008"/>
                  <a:ext cx="2591784" cy="2376512"/>
                </a:xfrm>
                <a:prstGeom prst="rect">
                  <a:avLst/>
                </a:prstGeom>
              </p:spPr>
            </p:pic>
            <p:pic>
              <p:nvPicPr>
                <p:cNvPr id="22" name="图片 21" descr="2022-07-25_095547">
                  <a:extLst>
                    <a:ext uri="{FF2B5EF4-FFF2-40B4-BE49-F238E27FC236}">
                      <a16:creationId xmlns:a16="http://schemas.microsoft.com/office/drawing/2014/main" id="{BCEE8ABC-97F4-4596-AAFA-D292B0506A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13149"/>
                <a:stretch/>
              </p:blipFill>
              <p:spPr>
                <a:xfrm>
                  <a:off x="2599280" y="3501008"/>
                  <a:ext cx="3047785" cy="2376512"/>
                </a:xfrm>
                <a:prstGeom prst="rect">
                  <a:avLst/>
                </a:prstGeom>
              </p:spPr>
            </p:pic>
            <p:pic>
              <p:nvPicPr>
                <p:cNvPr id="23" name="图片 22" descr="2022-07-25_100120">
                  <a:extLst>
                    <a:ext uri="{FF2B5EF4-FFF2-40B4-BE49-F238E27FC236}">
                      <a16:creationId xmlns:a16="http://schemas.microsoft.com/office/drawing/2014/main" id="{457FE5F4-CC37-4F5F-BEE5-2FCEE47AF8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13262"/>
                <a:stretch/>
              </p:blipFill>
              <p:spPr>
                <a:xfrm>
                  <a:off x="5647065" y="3501008"/>
                  <a:ext cx="2817173" cy="2376512"/>
                </a:xfrm>
                <a:prstGeom prst="rect">
                  <a:avLst/>
                </a:prstGeom>
              </p:spPr>
            </p:pic>
          </p:grp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052F9A94-BB67-4ED6-94EE-39B0AF891A0C}"/>
                  </a:ext>
                </a:extLst>
              </p:cNvPr>
              <p:cNvGrpSpPr/>
              <p:nvPr/>
            </p:nvGrpSpPr>
            <p:grpSpPr>
              <a:xfrm>
                <a:off x="1619672" y="3501007"/>
                <a:ext cx="5953110" cy="1584177"/>
                <a:chOff x="1619672" y="3501007"/>
                <a:chExt cx="5953110" cy="1584177"/>
              </a:xfrm>
            </p:grpSpPr>
            <p:sp>
              <p:nvSpPr>
                <p:cNvPr id="15" name="箭头: 手杖形 14">
                  <a:extLst>
                    <a:ext uri="{FF2B5EF4-FFF2-40B4-BE49-F238E27FC236}">
                      <a16:creationId xmlns:a16="http://schemas.microsoft.com/office/drawing/2014/main" id="{9F6858E6-CB9B-4998-89C9-41F61B805F4F}"/>
                    </a:ext>
                  </a:extLst>
                </p:cNvPr>
                <p:cNvSpPr/>
                <p:nvPr/>
              </p:nvSpPr>
              <p:spPr>
                <a:xfrm>
                  <a:off x="6376990" y="3501007"/>
                  <a:ext cx="1195792" cy="848858"/>
                </a:xfrm>
                <a:prstGeom prst="uturnArrow">
                  <a:avLst/>
                </a:prstGeom>
                <a:solidFill>
                  <a:srgbClr val="FFFF99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箭头: 下 15">
                  <a:extLst>
                    <a:ext uri="{FF2B5EF4-FFF2-40B4-BE49-F238E27FC236}">
                      <a16:creationId xmlns:a16="http://schemas.microsoft.com/office/drawing/2014/main" id="{EA19E047-4720-4A7B-B2C3-78109543FF1B}"/>
                    </a:ext>
                  </a:extLst>
                </p:cNvPr>
                <p:cNvSpPr/>
                <p:nvPr/>
              </p:nvSpPr>
              <p:spPr>
                <a:xfrm>
                  <a:off x="1619672" y="3501007"/>
                  <a:ext cx="504056" cy="1584177"/>
                </a:xfrm>
                <a:prstGeom prst="downArrow">
                  <a:avLst/>
                </a:prstGeom>
                <a:solidFill>
                  <a:srgbClr val="FFFF99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箭头: 下 16">
                  <a:extLst>
                    <a:ext uri="{FF2B5EF4-FFF2-40B4-BE49-F238E27FC236}">
                      <a16:creationId xmlns:a16="http://schemas.microsoft.com/office/drawing/2014/main" id="{4F466360-C87B-449D-8DD8-70B6C357319C}"/>
                    </a:ext>
                  </a:extLst>
                </p:cNvPr>
                <p:cNvSpPr/>
                <p:nvPr/>
              </p:nvSpPr>
              <p:spPr>
                <a:xfrm>
                  <a:off x="4179994" y="3501008"/>
                  <a:ext cx="504056" cy="848856"/>
                </a:xfrm>
                <a:prstGeom prst="downArrow">
                  <a:avLst/>
                </a:prstGeom>
                <a:solidFill>
                  <a:srgbClr val="FFFF99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E72A6FDD-24E2-420C-8579-93191426F997}"/>
              </a:ext>
            </a:extLst>
          </p:cNvPr>
          <p:cNvSpPr/>
          <p:nvPr/>
        </p:nvSpPr>
        <p:spPr>
          <a:xfrm>
            <a:off x="82484" y="1308468"/>
            <a:ext cx="906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Blank clamping and positioning design</a:t>
            </a:r>
          </a:p>
        </p:txBody>
      </p:sp>
    </p:spTree>
    <p:extLst>
      <p:ext uri="{BB962C8B-B14F-4D97-AF65-F5344CB8AC3E}">
        <p14:creationId xmlns:p14="http://schemas.microsoft.com/office/powerpoint/2010/main" val="104028546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29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77925AD-F800-4E9F-BE2E-6C4C06B240AD}"/>
              </a:ext>
            </a:extLst>
          </p:cNvPr>
          <p:cNvSpPr/>
          <p:nvPr/>
        </p:nvSpPr>
        <p:spPr>
          <a:xfrm>
            <a:off x="132268" y="1718706"/>
            <a:ext cx="69600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three times clamping, first thickness, then the shape</a:t>
            </a:r>
          </a:p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automatic alignment through servo control and touching the blank after laying flat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65F41AC-2AA8-4E92-9C8E-4B6FFC2BFCB1}"/>
              </a:ext>
            </a:extLst>
          </p:cNvPr>
          <p:cNvGrpSpPr/>
          <p:nvPr/>
        </p:nvGrpSpPr>
        <p:grpSpPr>
          <a:xfrm>
            <a:off x="0" y="881119"/>
            <a:ext cx="9149383" cy="5976881"/>
            <a:chOff x="0" y="881119"/>
            <a:chExt cx="9149383" cy="597688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AAE8824-8E34-4EDA-93ED-C29F28C3597B}"/>
                </a:ext>
              </a:extLst>
            </p:cNvPr>
            <p:cNvGrpSpPr/>
            <p:nvPr/>
          </p:nvGrpSpPr>
          <p:grpSpPr>
            <a:xfrm>
              <a:off x="0" y="881119"/>
              <a:ext cx="9149383" cy="3879430"/>
              <a:chOff x="-5383" y="1344269"/>
              <a:chExt cx="9149383" cy="387943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5D120645-05BE-41D9-BBF2-91D6BCFDE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8291" y="1344269"/>
                <a:ext cx="2057103" cy="1878961"/>
              </a:xfrm>
              <a:prstGeom prst="rect">
                <a:avLst/>
              </a:prstGeom>
            </p:spPr>
          </p:pic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033D6F3-2852-4DE4-9A3A-76FF1C324841}"/>
                  </a:ext>
                </a:extLst>
              </p:cNvPr>
              <p:cNvGrpSpPr/>
              <p:nvPr/>
            </p:nvGrpSpPr>
            <p:grpSpPr>
              <a:xfrm>
                <a:off x="-5383" y="3135097"/>
                <a:ext cx="9149383" cy="2088602"/>
                <a:chOff x="-5383" y="3640391"/>
                <a:chExt cx="9804291" cy="1850716"/>
              </a:xfrm>
            </p:grpSpPr>
            <p:pic>
              <p:nvPicPr>
                <p:cNvPr id="18" name="图片 17">
                  <a:extLst>
                    <a:ext uri="{FF2B5EF4-FFF2-40B4-BE49-F238E27FC236}">
                      <a16:creationId xmlns:a16="http://schemas.microsoft.com/office/drawing/2014/main" id="{C061200E-ED59-47C6-83AF-47488B700E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383" y="3640391"/>
                  <a:ext cx="5274804" cy="1834715"/>
                </a:xfrm>
                <a:prstGeom prst="rect">
                  <a:avLst/>
                </a:prstGeom>
              </p:spPr>
            </p:pic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813625ED-D766-4B2C-8BAD-0EC378B9A3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8208" y="3640391"/>
                  <a:ext cx="1234481" cy="1834715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E5F74C1C-D180-4884-A238-6CD0FA637A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6985" y="3640391"/>
                  <a:ext cx="3281923" cy="18507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2BEE4BB5-6FA8-4FCC-B3C5-5AFE678B51C3}"/>
                </a:ext>
              </a:extLst>
            </p:cNvPr>
            <p:cNvGrpSpPr/>
            <p:nvPr/>
          </p:nvGrpSpPr>
          <p:grpSpPr>
            <a:xfrm>
              <a:off x="0" y="4788830"/>
              <a:ext cx="9143999" cy="2069170"/>
              <a:chOff x="-14089" y="4788830"/>
              <a:chExt cx="8564444" cy="2069170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FFE5E48-DAFA-41C2-B777-A410112C9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089" y="4788832"/>
                <a:ext cx="4154041" cy="2069168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A129666E-4CE8-4AA8-8983-EB02C0AD9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0887" y="4788831"/>
                <a:ext cx="2769807" cy="20652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77DB595F-E364-4AFA-8286-5588EDEEF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8227" y="4788830"/>
                <a:ext cx="1602128" cy="2061653"/>
              </a:xfrm>
              <a:prstGeom prst="rect">
                <a:avLst/>
              </a:prstGeom>
            </p:spPr>
          </p:pic>
        </p:grpSp>
      </p:grpSp>
      <p:sp>
        <p:nvSpPr>
          <p:cNvPr id="24" name="箭头: 右 23">
            <a:extLst>
              <a:ext uri="{FF2B5EF4-FFF2-40B4-BE49-F238E27FC236}">
                <a16:creationId xmlns:a16="http://schemas.microsoft.com/office/drawing/2014/main" id="{947E2027-AE9C-4934-963A-B41A88E23569}"/>
              </a:ext>
            </a:extLst>
          </p:cNvPr>
          <p:cNvSpPr/>
          <p:nvPr/>
        </p:nvSpPr>
        <p:spPr>
          <a:xfrm>
            <a:off x="4030894" y="4917998"/>
            <a:ext cx="712921" cy="360040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DF05F47A-4049-4382-894D-15E9F1786965}"/>
              </a:ext>
            </a:extLst>
          </p:cNvPr>
          <p:cNvSpPr/>
          <p:nvPr/>
        </p:nvSpPr>
        <p:spPr>
          <a:xfrm>
            <a:off x="7092279" y="4917998"/>
            <a:ext cx="712921" cy="360040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D55020D3-0C8E-4918-8E02-1723D772FB1D}"/>
              </a:ext>
            </a:extLst>
          </p:cNvPr>
          <p:cNvSpPr/>
          <p:nvPr/>
        </p:nvSpPr>
        <p:spPr>
          <a:xfrm>
            <a:off x="4025409" y="2720760"/>
            <a:ext cx="664931" cy="315513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7A0B8292-3C7E-4570-9F7D-AD269FFCF90D}"/>
              </a:ext>
            </a:extLst>
          </p:cNvPr>
          <p:cNvSpPr/>
          <p:nvPr/>
        </p:nvSpPr>
        <p:spPr>
          <a:xfrm>
            <a:off x="5712693" y="2682439"/>
            <a:ext cx="712921" cy="360040"/>
          </a:xfrm>
          <a:prstGeom prst="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7913A3C-841E-4E1A-B4A3-4E9A8879FEE5}"/>
              </a:ext>
            </a:extLst>
          </p:cNvPr>
          <p:cNvSpPr/>
          <p:nvPr/>
        </p:nvSpPr>
        <p:spPr>
          <a:xfrm>
            <a:off x="82484" y="1308468"/>
            <a:ext cx="906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preparation process test</a:t>
            </a:r>
          </a:p>
        </p:txBody>
      </p:sp>
    </p:spTree>
    <p:extLst>
      <p:ext uri="{BB962C8B-B14F-4D97-AF65-F5344CB8AC3E}">
        <p14:creationId xmlns:p14="http://schemas.microsoft.com/office/powerpoint/2010/main" val="17839881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D:\CSNS二期\院十四五项目论证会191017\其他领导提供\CSNSⅡ-2.jpg">
            <a:extLst>
              <a:ext uri="{FF2B5EF4-FFF2-40B4-BE49-F238E27FC236}">
                <a16:creationId xmlns:a16="http://schemas.microsoft.com/office/drawing/2014/main" id="{6F290DD7-A26A-4AD0-A208-3D4B328A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5945" y="2196866"/>
            <a:ext cx="5861837" cy="4119356"/>
          </a:xfrm>
          <a:prstGeom prst="rect">
            <a:avLst/>
          </a:prstGeom>
          <a:noFill/>
        </p:spPr>
      </p:pic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540F816-5759-47D8-A076-7D7978A041EB}"/>
              </a:ext>
            </a:extLst>
          </p:cNvPr>
          <p:cNvGrpSpPr/>
          <p:nvPr/>
        </p:nvGrpSpPr>
        <p:grpSpPr>
          <a:xfrm>
            <a:off x="4184501" y="854803"/>
            <a:ext cx="2528132" cy="1496319"/>
            <a:chOff x="15285" y="1268760"/>
            <a:chExt cx="2528132" cy="149631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92"/>
            <a:stretch/>
          </p:blipFill>
          <p:spPr>
            <a:xfrm>
              <a:off x="15285" y="1268760"/>
              <a:ext cx="2528132" cy="1424310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5285" y="2426525"/>
              <a:ext cx="2528132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Linear accelerator</a:t>
              </a:r>
              <a:endPara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03F9D1-88FE-41C5-A14E-0D8E44BFCE9D}"/>
              </a:ext>
            </a:extLst>
          </p:cNvPr>
          <p:cNvGrpSpPr/>
          <p:nvPr/>
        </p:nvGrpSpPr>
        <p:grpSpPr>
          <a:xfrm>
            <a:off x="6747280" y="854803"/>
            <a:ext cx="2395957" cy="1511707"/>
            <a:chOff x="6748043" y="1212602"/>
            <a:chExt cx="2395957" cy="1511707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8043" y="1212602"/>
              <a:ext cx="2391847" cy="142431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6748043" y="2354977"/>
              <a:ext cx="239595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Fast cycle synchrotron</a:t>
              </a:r>
              <a:endPara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5C5E7467-544C-4507-B657-9FB45FAC38FE}"/>
              </a:ext>
            </a:extLst>
          </p:cNvPr>
          <p:cNvGrpSpPr/>
          <p:nvPr/>
        </p:nvGrpSpPr>
        <p:grpSpPr>
          <a:xfrm>
            <a:off x="-26474" y="5085183"/>
            <a:ext cx="2554259" cy="1786211"/>
            <a:chOff x="-26474" y="5074924"/>
            <a:chExt cx="2654258" cy="18304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E113F21-C026-43F5-A55D-695615E8D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" y="5074924"/>
              <a:ext cx="2626489" cy="1767449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-26474" y="6526871"/>
              <a:ext cx="2651880" cy="37847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Target station</a:t>
              </a:r>
              <a:endPara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直接箭头连接符 23"/>
          <p:cNvCxnSpPr>
            <a:cxnSpLocks/>
            <a:endCxn id="16" idx="2"/>
          </p:cNvCxnSpPr>
          <p:nvPr/>
        </p:nvCxnSpPr>
        <p:spPr bwMode="auto">
          <a:xfrm flipV="1">
            <a:off x="7379549" y="2366510"/>
            <a:ext cx="565710" cy="632683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cxnSp>
        <p:nvCxnSpPr>
          <p:cNvPr id="25" name="直接箭头连接符 24"/>
          <p:cNvCxnSpPr>
            <a:cxnSpLocks/>
          </p:cNvCxnSpPr>
          <p:nvPr/>
        </p:nvCxnSpPr>
        <p:spPr bwMode="auto">
          <a:xfrm flipV="1">
            <a:off x="5292080" y="2370198"/>
            <a:ext cx="206617" cy="304262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cxnSp>
        <p:nvCxnSpPr>
          <p:cNvPr id="26" name="直接箭头连接符 25"/>
          <p:cNvCxnSpPr>
            <a:cxnSpLocks/>
          </p:cNvCxnSpPr>
          <p:nvPr/>
        </p:nvCxnSpPr>
        <p:spPr bwMode="auto">
          <a:xfrm flipH="1">
            <a:off x="2525497" y="4902321"/>
            <a:ext cx="1542448" cy="74485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13727392-138E-41D4-BF41-4D9C7D08A617}"/>
              </a:ext>
            </a:extLst>
          </p:cNvPr>
          <p:cNvSpPr txBox="1"/>
          <p:nvPr/>
        </p:nvSpPr>
        <p:spPr>
          <a:xfrm>
            <a:off x="3528718" y="6304135"/>
            <a:ext cx="32330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diagram of CSNS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147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1.1 CSNS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FC96AC15-CC54-4192-B8E5-BA5F68519F43}"/>
              </a:ext>
            </a:extLst>
          </p:cNvPr>
          <p:cNvCxnSpPr>
            <a:cxnSpLocks/>
          </p:cNvCxnSpPr>
          <p:nvPr/>
        </p:nvCxnSpPr>
        <p:spPr bwMode="auto">
          <a:xfrm flipH="1">
            <a:off x="4386293" y="4134962"/>
            <a:ext cx="288032" cy="340133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ysDot"/>
            <a:round/>
            <a:headEnd type="none" w="med" len="med"/>
            <a:tailEnd type="stealth" w="med" len="lg"/>
          </a:ln>
        </p:spPr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B525531-9D19-4E42-9F60-58FA1F6DBC7D}"/>
              </a:ext>
            </a:extLst>
          </p:cNvPr>
          <p:cNvSpPr txBox="1"/>
          <p:nvPr/>
        </p:nvSpPr>
        <p:spPr>
          <a:xfrm>
            <a:off x="4570411" y="4004157"/>
            <a:ext cx="5469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SANS</a:t>
            </a:r>
            <a:endParaRPr lang="zh-CN" altLang="en-US" sz="11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4891613-1544-4CE5-A92B-46B6AD55F695}"/>
              </a:ext>
            </a:extLst>
          </p:cNvPr>
          <p:cNvCxnSpPr>
            <a:cxnSpLocks/>
          </p:cNvCxnSpPr>
          <p:nvPr/>
        </p:nvCxnSpPr>
        <p:spPr bwMode="auto">
          <a:xfrm flipH="1">
            <a:off x="4363419" y="3964895"/>
            <a:ext cx="288032" cy="340133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ysDot"/>
            <a:round/>
            <a:headEnd type="none" w="med" len="med"/>
            <a:tailEnd type="stealth" w="med" len="lg"/>
          </a:ln>
        </p:spPr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282A048D-B3C7-4FEE-8BC1-64DD08E8E229}"/>
              </a:ext>
            </a:extLst>
          </p:cNvPr>
          <p:cNvSpPr txBox="1"/>
          <p:nvPr/>
        </p:nvSpPr>
        <p:spPr>
          <a:xfrm>
            <a:off x="4569987" y="3742547"/>
            <a:ext cx="4203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MR</a:t>
            </a:r>
            <a:endParaRPr lang="zh-CN" altLang="en-US" sz="11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DAF4EDB3-F81D-4C6E-B71D-A672ADE0BD2D}"/>
              </a:ext>
            </a:extLst>
          </p:cNvPr>
          <p:cNvCxnSpPr>
            <a:cxnSpLocks/>
          </p:cNvCxnSpPr>
          <p:nvPr/>
        </p:nvCxnSpPr>
        <p:spPr bwMode="auto">
          <a:xfrm flipH="1">
            <a:off x="4670739" y="5206128"/>
            <a:ext cx="316040" cy="103626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ysDot"/>
            <a:round/>
            <a:headEnd type="none" w="med" len="med"/>
            <a:tailEnd type="stealth" w="med" len="lg"/>
          </a:ln>
        </p:spPr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DA0D2ABC-FFCE-4698-93AB-E7405C6585B6}"/>
              </a:ext>
            </a:extLst>
          </p:cNvPr>
          <p:cNvSpPr txBox="1"/>
          <p:nvPr/>
        </p:nvSpPr>
        <p:spPr>
          <a:xfrm>
            <a:off x="4929310" y="5013176"/>
            <a:ext cx="5693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GPPD</a:t>
            </a:r>
            <a:endParaRPr lang="zh-CN" altLang="en-US" sz="11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7B80E07-7115-4C7F-8524-73C19172D08B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H="1" flipV="1">
            <a:off x="4420647" y="5407961"/>
            <a:ext cx="42705" cy="40812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ysDot"/>
            <a:round/>
            <a:headEnd type="none" w="med" len="med"/>
            <a:tailEnd type="stealth" w="med" len="lg"/>
          </a:ln>
        </p:spPr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572B9F7D-EAF3-4CED-AD93-8719BD535A9F}"/>
              </a:ext>
            </a:extLst>
          </p:cNvPr>
          <p:cNvSpPr txBox="1"/>
          <p:nvPr/>
        </p:nvSpPr>
        <p:spPr>
          <a:xfrm>
            <a:off x="4233962" y="5816085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MPI</a:t>
            </a:r>
            <a:endParaRPr lang="zh-CN" altLang="en-US" sz="11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806C0173-BFE2-42A8-AAC4-18E54AFD2818}"/>
              </a:ext>
            </a:extLst>
          </p:cNvPr>
          <p:cNvCxnSpPr>
            <a:cxnSpLocks/>
            <a:stCxn id="37" idx="0"/>
          </p:cNvCxnSpPr>
          <p:nvPr/>
        </p:nvCxnSpPr>
        <p:spPr bwMode="auto">
          <a:xfrm flipV="1">
            <a:off x="3393290" y="5309754"/>
            <a:ext cx="261450" cy="337425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ysDot"/>
            <a:round/>
            <a:headEnd type="none" w="med" len="med"/>
            <a:tailEnd type="stealth" w="med" len="lg"/>
          </a:ln>
        </p:spPr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3761AF57-FD94-4B5B-8BE5-19F79F4F48DE}"/>
              </a:ext>
            </a:extLst>
          </p:cNvPr>
          <p:cNvSpPr txBox="1"/>
          <p:nvPr/>
        </p:nvSpPr>
        <p:spPr>
          <a:xfrm>
            <a:off x="3131840" y="5647179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ANIS</a:t>
            </a:r>
            <a:endParaRPr lang="zh-CN" altLang="en-US" sz="11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473EF35-EF10-48DC-BD00-44CDD8CB51DE}"/>
              </a:ext>
            </a:extLst>
          </p:cNvPr>
          <p:cNvGrpSpPr/>
          <p:nvPr/>
        </p:nvGrpSpPr>
        <p:grpSpPr>
          <a:xfrm>
            <a:off x="-3176" y="3097583"/>
            <a:ext cx="2528673" cy="2002990"/>
            <a:chOff x="-3176" y="3025575"/>
            <a:chExt cx="2528673" cy="200299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FC6DF17-E979-4022-BDF0-7FA098DF7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3" b="22707"/>
            <a:stretch/>
          </p:blipFill>
          <p:spPr>
            <a:xfrm>
              <a:off x="-3176" y="3025575"/>
              <a:ext cx="2515714" cy="1647851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28C513DB-CFA6-4C9E-B316-9E123AD10B8D}"/>
                </a:ext>
              </a:extLst>
            </p:cNvPr>
            <p:cNvSpPr txBox="1"/>
            <p:nvPr/>
          </p:nvSpPr>
          <p:spPr>
            <a:xfrm>
              <a:off x="0" y="4659233"/>
              <a:ext cx="252549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Hot cell</a:t>
              </a:r>
              <a:endPara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24CE1035-C7D8-4877-AC79-9C1D35A18D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525497" y="4275873"/>
            <a:ext cx="1244734" cy="60638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30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54DEA0F-72EA-4B82-ADBD-48ECCB13A3BC}"/>
              </a:ext>
            </a:extLst>
          </p:cNvPr>
          <p:cNvSpPr/>
          <p:nvPr/>
        </p:nvSpPr>
        <p:spPr>
          <a:xfrm>
            <a:off x="100181" y="1693779"/>
            <a:ext cx="7536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test how small the samples can be remote-handling</a:t>
            </a:r>
          </a:p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reduce the amount of waste and the difficulty of transportation between the hot cells</a:t>
            </a:r>
          </a:p>
          <a:p>
            <a:pPr marL="457200" indent="-457200">
              <a:buAutoNum type="arabicParenR"/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 the necessary operation tools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A2E2D7A-4C73-4D6A-9998-CA2A47F41C9F}"/>
              </a:ext>
            </a:extLst>
          </p:cNvPr>
          <p:cNvGrpSpPr/>
          <p:nvPr/>
        </p:nvGrpSpPr>
        <p:grpSpPr>
          <a:xfrm>
            <a:off x="53534" y="3058713"/>
            <a:ext cx="9054970" cy="3466631"/>
            <a:chOff x="53534" y="2842689"/>
            <a:chExt cx="9054970" cy="3466631"/>
          </a:xfrm>
        </p:grpSpPr>
        <p:pic>
          <p:nvPicPr>
            <p:cNvPr id="10" name="图片 17" descr="微信图片_20210825152435">
              <a:extLst>
                <a:ext uri="{FF2B5EF4-FFF2-40B4-BE49-F238E27FC236}">
                  <a16:creationId xmlns:a16="http://schemas.microsoft.com/office/drawing/2014/main" id="{A5A0C9F8-0F8E-437D-84BF-5F00A2092A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0" t="36669" b="10162"/>
            <a:stretch/>
          </p:blipFill>
          <p:spPr bwMode="auto">
            <a:xfrm>
              <a:off x="4292559" y="2847478"/>
              <a:ext cx="4815945" cy="3461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3" descr="微信图片_202108251524353">
              <a:extLst>
                <a:ext uri="{FF2B5EF4-FFF2-40B4-BE49-F238E27FC236}">
                  <a16:creationId xmlns:a16="http://schemas.microsoft.com/office/drawing/2014/main" id="{64D3C602-2E76-40A0-9E91-2D9D19C89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48"/>
            <a:stretch/>
          </p:blipFill>
          <p:spPr bwMode="auto">
            <a:xfrm rot="16200000">
              <a:off x="441945" y="2459066"/>
              <a:ext cx="3461842" cy="42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30CE8B8-9550-4C78-B728-03E41C679662}"/>
                </a:ext>
              </a:extLst>
            </p:cNvPr>
            <p:cNvSpPr/>
            <p:nvPr/>
          </p:nvSpPr>
          <p:spPr>
            <a:xfrm>
              <a:off x="320338" y="2842689"/>
              <a:ext cx="3312368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Tensile S31603-12*0.4mm</a:t>
              </a:r>
              <a:endPara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57014AA-B4F7-46AF-9808-C66D7EFC4B89}"/>
                </a:ext>
              </a:extLst>
            </p:cNvPr>
            <p:cNvSpPr/>
            <p:nvPr/>
          </p:nvSpPr>
          <p:spPr>
            <a:xfrm>
              <a:off x="4982550" y="2850016"/>
              <a:ext cx="3312368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Compression W- φ5*10mm</a:t>
              </a:r>
              <a:endPara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BB53AF8-3BBC-4544-864D-2E0F2C36456C}"/>
                </a:ext>
              </a:extLst>
            </p:cNvPr>
            <p:cNvSpPr/>
            <p:nvPr/>
          </p:nvSpPr>
          <p:spPr>
            <a:xfrm>
              <a:off x="1979712" y="4221088"/>
              <a:ext cx="648072" cy="504056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B63FD28-4F7B-4BD1-A8E1-902594253E68}"/>
                </a:ext>
              </a:extLst>
            </p:cNvPr>
            <p:cNvSpPr/>
            <p:nvPr/>
          </p:nvSpPr>
          <p:spPr>
            <a:xfrm>
              <a:off x="4788024" y="3668658"/>
              <a:ext cx="648072" cy="1056486"/>
            </a:xfrm>
            <a:prstGeom prst="rect">
              <a:avLst/>
            </a:prstGeom>
            <a:noFill/>
            <a:ln w="508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DDC92-12C2-4A09-8B26-56FEE29C7B67}"/>
              </a:ext>
            </a:extLst>
          </p:cNvPr>
          <p:cNvGrpSpPr/>
          <p:nvPr/>
        </p:nvGrpSpPr>
        <p:grpSpPr>
          <a:xfrm>
            <a:off x="7668344" y="1550882"/>
            <a:ext cx="1440160" cy="1518078"/>
            <a:chOff x="7812360" y="1331938"/>
            <a:chExt cx="1296144" cy="140510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2B35DDE-08BA-4CCE-9C5B-0D531C6FE9A2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79" t="38667" r="32135" b="3165"/>
            <a:stretch/>
          </p:blipFill>
          <p:spPr bwMode="auto">
            <a:xfrm>
              <a:off x="7889406" y="1331938"/>
              <a:ext cx="1219098" cy="14051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938FF1A8-8333-4A92-96BB-2E98B59229B4}"/>
                </a:ext>
              </a:extLst>
            </p:cNvPr>
            <p:cNvCxnSpPr>
              <a:cxnSpLocks/>
            </p:cNvCxnSpPr>
            <p:nvPr/>
          </p:nvCxnSpPr>
          <p:spPr>
            <a:xfrm>
              <a:off x="8005963" y="2636912"/>
              <a:ext cx="382461" cy="0"/>
            </a:xfrm>
            <a:prstGeom prst="line">
              <a:avLst/>
            </a:prstGeom>
            <a:ln w="25400">
              <a:solidFill>
                <a:srgbClr val="C00000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520202F-5B16-4601-A8BD-0445794855B8}"/>
                </a:ext>
              </a:extLst>
            </p:cNvPr>
            <p:cNvSpPr txBox="1"/>
            <p:nvPr/>
          </p:nvSpPr>
          <p:spPr>
            <a:xfrm>
              <a:off x="7812360" y="2267580"/>
              <a:ext cx="697114" cy="341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10mm</a:t>
              </a:r>
              <a:endPara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43947E3C-CD6D-42AF-8CE4-E525515DE16A}"/>
              </a:ext>
            </a:extLst>
          </p:cNvPr>
          <p:cNvSpPr/>
          <p:nvPr/>
        </p:nvSpPr>
        <p:spPr>
          <a:xfrm>
            <a:off x="82484" y="1308468"/>
            <a:ext cx="906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Small sample remote operation and clamping test </a:t>
            </a:r>
          </a:p>
        </p:txBody>
      </p:sp>
    </p:spTree>
    <p:extLst>
      <p:ext uri="{BB962C8B-B14F-4D97-AF65-F5344CB8AC3E}">
        <p14:creationId xmlns:p14="http://schemas.microsoft.com/office/powerpoint/2010/main" val="75123296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31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758B3B-2B0C-45A1-9066-C500FE44A93B}"/>
              </a:ext>
            </a:extLst>
          </p:cNvPr>
          <p:cNvSpPr/>
          <p:nvPr/>
        </p:nvSpPr>
        <p:spPr>
          <a:xfrm>
            <a:off x="29098" y="1425538"/>
            <a:ext cx="90615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thickness measurement is done with a digital micrometer. The results show that the sample cross-sectional area error is better than the design index of 2%.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11D6315-5708-4F9A-A6C7-76D6B43438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24" y="2464949"/>
          <a:ext cx="5190858" cy="2062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7715">
                  <a:extLst>
                    <a:ext uri="{9D8B030D-6E8A-4147-A177-3AD203B41FA5}">
                      <a16:colId xmlns:a16="http://schemas.microsoft.com/office/drawing/2014/main" val="3002995591"/>
                    </a:ext>
                  </a:extLst>
                </a:gridCol>
                <a:gridCol w="1304385">
                  <a:extLst>
                    <a:ext uri="{9D8B030D-6E8A-4147-A177-3AD203B41FA5}">
                      <a16:colId xmlns:a16="http://schemas.microsoft.com/office/drawing/2014/main" val="3379269410"/>
                    </a:ext>
                  </a:extLst>
                </a:gridCol>
                <a:gridCol w="1011927">
                  <a:extLst>
                    <a:ext uri="{9D8B030D-6E8A-4147-A177-3AD203B41FA5}">
                      <a16:colId xmlns:a16="http://schemas.microsoft.com/office/drawing/2014/main" val="1040394082"/>
                    </a:ext>
                  </a:extLst>
                </a:gridCol>
                <a:gridCol w="1576831">
                  <a:extLst>
                    <a:ext uri="{9D8B030D-6E8A-4147-A177-3AD203B41FA5}">
                      <a16:colId xmlns:a16="http://schemas.microsoft.com/office/drawing/2014/main" val="1919104828"/>
                    </a:ext>
                  </a:extLst>
                </a:gridCol>
              </a:tblGrid>
              <a:tr h="3764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Compressed sample size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Height</a:t>
                      </a:r>
                    </a:p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Diameter</a:t>
                      </a:r>
                    </a:p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Cross-sectional area deviation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7741223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10.002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5.015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0.60%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727916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10.002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5.013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64156133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9.991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5.006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0.37%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34828404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10.000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5.003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3579402"/>
                  </a:ext>
                </a:extLst>
              </a:tr>
            </a:tbl>
          </a:graphicData>
        </a:graphic>
      </p:graphicFrame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99BE6392-EAEC-4C82-8323-5244600379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924" y="4530516"/>
          <a:ext cx="5171287" cy="2062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822">
                  <a:extLst>
                    <a:ext uri="{9D8B030D-6E8A-4147-A177-3AD203B41FA5}">
                      <a16:colId xmlns:a16="http://schemas.microsoft.com/office/drawing/2014/main" val="3002995591"/>
                    </a:ext>
                  </a:extLst>
                </a:gridCol>
                <a:gridCol w="1299467">
                  <a:extLst>
                    <a:ext uri="{9D8B030D-6E8A-4147-A177-3AD203B41FA5}">
                      <a16:colId xmlns:a16="http://schemas.microsoft.com/office/drawing/2014/main" val="337926941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040394082"/>
                    </a:ext>
                  </a:extLst>
                </a:gridCol>
                <a:gridCol w="1570886">
                  <a:extLst>
                    <a:ext uri="{9D8B030D-6E8A-4147-A177-3AD203B41FA5}">
                      <a16:colId xmlns:a16="http://schemas.microsoft.com/office/drawing/2014/main" val="1919104828"/>
                    </a:ext>
                  </a:extLst>
                </a:gridCol>
              </a:tblGrid>
              <a:tr h="3764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Tensile sample size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Width</a:t>
                      </a:r>
                    </a:p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Thickness</a:t>
                      </a:r>
                    </a:p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Cross-sectional area deviation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7741223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1.992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0.73%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7727916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1.996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1.493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0.63%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64156133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2.001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0.11%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34828404"/>
                  </a:ext>
                </a:extLst>
              </a:tr>
              <a:tr h="37649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4#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1.995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1.491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0.83%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3579402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BFE1FD44-66F5-414E-832C-DCEBDF27A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49"/>
          <a:stretch/>
        </p:blipFill>
        <p:spPr>
          <a:xfrm>
            <a:off x="5206782" y="2464949"/>
            <a:ext cx="3883831" cy="41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7367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32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E4E27DD-C618-4F65-AC85-58C9CA37B941}"/>
              </a:ext>
            </a:extLst>
          </p:cNvPr>
          <p:cNvGrpSpPr/>
          <p:nvPr/>
        </p:nvGrpSpPr>
        <p:grpSpPr>
          <a:xfrm>
            <a:off x="0" y="2393956"/>
            <a:ext cx="9108936" cy="3339300"/>
            <a:chOff x="0" y="2393956"/>
            <a:chExt cx="9108936" cy="33393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785D9D-E881-4E2F-9D9E-F25D2C700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0" r="22562"/>
            <a:stretch/>
          </p:blipFill>
          <p:spPr>
            <a:xfrm>
              <a:off x="4454649" y="2393956"/>
              <a:ext cx="4654287" cy="333929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C5E62E-61AA-476B-B471-DCFDB03CA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93957"/>
              <a:ext cx="4452399" cy="3339299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00C752D4-0706-40A6-9318-2233A056A2A8}"/>
              </a:ext>
            </a:extLst>
          </p:cNvPr>
          <p:cNvSpPr/>
          <p:nvPr/>
        </p:nvSpPr>
        <p:spPr>
          <a:xfrm>
            <a:off x="29098" y="1425538"/>
            <a:ext cx="906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During the 2022 maintenance period, key process tests were completed.</a:t>
            </a:r>
          </a:p>
        </p:txBody>
      </p:sp>
    </p:spTree>
    <p:extLst>
      <p:ext uri="{BB962C8B-B14F-4D97-AF65-F5344CB8AC3E}">
        <p14:creationId xmlns:p14="http://schemas.microsoft.com/office/powerpoint/2010/main" val="85107770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33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758B3B-2B0C-45A1-9066-C500FE44A93B}"/>
              </a:ext>
            </a:extLst>
          </p:cNvPr>
          <p:cNvSpPr/>
          <p:nvPr/>
        </p:nvSpPr>
        <p:spPr>
          <a:xfrm>
            <a:off x="29098" y="1425538"/>
            <a:ext cx="9061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Last year we completed the full process test with good results.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8D3860B-0667-4E08-93E5-15FC5AFB6B3A}"/>
              </a:ext>
            </a:extLst>
          </p:cNvPr>
          <p:cNvGrpSpPr/>
          <p:nvPr/>
        </p:nvGrpSpPr>
        <p:grpSpPr>
          <a:xfrm>
            <a:off x="204683" y="1952471"/>
            <a:ext cx="8685633" cy="4860905"/>
            <a:chOff x="204683" y="1789693"/>
            <a:chExt cx="8685633" cy="486090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856AB9E-E3E2-477D-BE13-A364070F743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411" y="1789693"/>
              <a:ext cx="4319905" cy="2399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507DEC-DA28-4DA6-997F-06535C554C93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83" y="4221088"/>
              <a:ext cx="4319905" cy="2429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864B3C8-70CF-4327-9ECA-D164AFE7EA33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38"/>
            <a:stretch/>
          </p:blipFill>
          <p:spPr bwMode="auto">
            <a:xfrm>
              <a:off x="4559855" y="4221088"/>
              <a:ext cx="4319905" cy="2429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33D3A3-23BA-41C5-A357-375CDE5BBD3D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8" y="1789694"/>
              <a:ext cx="4319904" cy="240418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191058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34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1" name="文本框 10"/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88BE08D-FF24-4635-AE95-CE0704329C33}"/>
              </a:ext>
            </a:extLst>
          </p:cNvPr>
          <p:cNvSpPr txBox="1"/>
          <p:nvPr/>
        </p:nvSpPr>
        <p:spPr>
          <a:xfrm>
            <a:off x="-26474" y="836712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C758B3B-2B0C-45A1-9066-C500FE44A93B}"/>
              </a:ext>
            </a:extLst>
          </p:cNvPr>
          <p:cNvSpPr/>
          <p:nvPr/>
        </p:nvSpPr>
        <p:spPr>
          <a:xfrm>
            <a:off x="29098" y="1425538"/>
            <a:ext cx="906151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officially accepted in September 2024 and awaiting approval of the environmental impact assessment.</a:t>
            </a:r>
          </a:p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de-DE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Through the full-scale simulation target full-process test, the feasibility of milling and wire EDM sample preparation was verified and a lot of remote operation experience was accumulated.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01C5BFA-26DA-47D0-BA7E-EA65944562CD}"/>
              </a:ext>
            </a:extLst>
          </p:cNvPr>
          <p:cNvGrpSpPr/>
          <p:nvPr/>
        </p:nvGrpSpPr>
        <p:grpSpPr>
          <a:xfrm>
            <a:off x="126713" y="3243108"/>
            <a:ext cx="4488794" cy="3428665"/>
            <a:chOff x="387523" y="2360912"/>
            <a:chExt cx="5547374" cy="3846048"/>
          </a:xfrm>
        </p:grpSpPr>
        <p:pic>
          <p:nvPicPr>
            <p:cNvPr id="16" name="图片 15" descr="D:\文档\WeChat Files\wxid_c2v4j0vgpwwl41\FileStorage\Temp\a0b078fae175372f0ef25fa71fb4028.jpg">
              <a:extLst>
                <a:ext uri="{FF2B5EF4-FFF2-40B4-BE49-F238E27FC236}">
                  <a16:creationId xmlns:a16="http://schemas.microsoft.com/office/drawing/2014/main" id="{8A9E5CE9-45B5-4DCE-AFCA-17F519DEEDBD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523" y="2360912"/>
              <a:ext cx="5547373" cy="38460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F8A86DC-3B63-4FD6-A40F-8A6AD40972B7}"/>
                </a:ext>
              </a:extLst>
            </p:cNvPr>
            <p:cNvSpPr txBox="1"/>
            <p:nvPr/>
          </p:nvSpPr>
          <p:spPr>
            <a:xfrm>
              <a:off x="858644" y="5834605"/>
              <a:ext cx="5076253" cy="3723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 defTabSz="3429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500" b="1" dirty="0">
                  <a:solidFill>
                    <a:srgbClr val="C00000"/>
                  </a:solidFill>
                  <a:latin typeface="Times New Roman"/>
                  <a:ea typeface="微软雅黑" panose="020B0503020204020204" pitchFamily="34" charset="-122"/>
                  <a:cs typeface="Times New Roman" panose="02020603050405020304" pitchFamily="18" charset="0"/>
                </a:rPr>
                <a:t>Wire EDM in Negative pressure air tent</a:t>
              </a:r>
              <a:endParaRPr lang="zh-CN" altLang="en-US" sz="1500" b="1" dirty="0">
                <a:solidFill>
                  <a:srgbClr val="C0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4686841-6C48-47DA-AB1E-1D4309EA49BC}"/>
              </a:ext>
            </a:extLst>
          </p:cNvPr>
          <p:cNvGrpSpPr/>
          <p:nvPr/>
        </p:nvGrpSpPr>
        <p:grpSpPr>
          <a:xfrm>
            <a:off x="4655207" y="3235614"/>
            <a:ext cx="4488793" cy="3428665"/>
            <a:chOff x="5954594" y="2360912"/>
            <a:chExt cx="5547373" cy="3846048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E9BBB3B-2C62-4F31-BB9A-A5C3764671B8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91"/>
            <a:stretch/>
          </p:blipFill>
          <p:spPr bwMode="auto">
            <a:xfrm>
              <a:off x="5954594" y="2360912"/>
              <a:ext cx="5547373" cy="38460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E3FD1B8-8AFE-47C2-8F77-C1F26DF1420C}"/>
                </a:ext>
              </a:extLst>
            </p:cNvPr>
            <p:cNvSpPr txBox="1"/>
            <p:nvPr/>
          </p:nvSpPr>
          <p:spPr>
            <a:xfrm>
              <a:off x="6406017" y="5833405"/>
              <a:ext cx="5076253" cy="3723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noAutofit/>
            </a:bodyPr>
            <a:lstStyle/>
            <a:p>
              <a:pPr algn="ctr" defTabSz="342900" eaLnBrk="1" fontAlgn="auto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500" b="1" dirty="0">
                  <a:solidFill>
                    <a:srgbClr val="C00000"/>
                  </a:solidFill>
                  <a:latin typeface="Times New Roman"/>
                  <a:ea typeface="微软雅黑" panose="020B0503020204020204" pitchFamily="34" charset="-122"/>
                  <a:cs typeface="Times New Roman" panose="02020603050405020304" pitchFamily="18" charset="0"/>
                </a:rPr>
                <a:t>three-axis milling machine in hot cell</a:t>
              </a:r>
              <a:endParaRPr lang="zh-CN" altLang="en-US" sz="1500" b="1" dirty="0">
                <a:solidFill>
                  <a:srgbClr val="C00000"/>
                </a:solidFill>
                <a:latin typeface="Times New Roman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86378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499E833-DB2D-4BE6-8B29-6777A9E7CB4F}"/>
              </a:ext>
            </a:extLst>
          </p:cNvPr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5" descr="I:\工作\照片\效果图 logo等\CSNSlogo.png">
            <a:extLst>
              <a:ext uri="{FF2B5EF4-FFF2-40B4-BE49-F238E27FC236}">
                <a16:creationId xmlns:a16="http://schemas.microsoft.com/office/drawing/2014/main" id="{760E0D88-132E-4DB8-B12A-6C25AEA2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1151C9E-516D-4EA6-A3B5-3D15B99A5740}"/>
              </a:ext>
            </a:extLst>
          </p:cNvPr>
          <p:cNvSpPr txBox="1"/>
          <p:nvPr/>
        </p:nvSpPr>
        <p:spPr>
          <a:xfrm>
            <a:off x="681979" y="1275301"/>
            <a:ext cx="7776864" cy="430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2021.12---2023.12	Equipment commissioning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2024.1----2025.8		Target cutting preparation and review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2025.9----2025.11	Target cutting &amp;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samples Preparation</a:t>
            </a:r>
            <a:endParaRPr lang="en-US" altLang="zh-CN" sz="2000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2025.12---2026.8		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Tantalum layer surface detection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	Tantalum layer thickness measurement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		Mechanical property test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itchFamily="18" charset="0"/>
              </a:rPr>
              <a:t>2025.01----2026.12	New laboratory fabricate &amp; SEM-FIB ready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7DCA5ED-5DBA-411E-AE84-952FB428AC5A}"/>
              </a:ext>
            </a:extLst>
          </p:cNvPr>
          <p:cNvSpPr txBox="1"/>
          <p:nvPr/>
        </p:nvSpPr>
        <p:spPr>
          <a:xfrm>
            <a:off x="35496" y="184533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PIE plan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511D28C-E028-498D-984E-B40737ECC1F0}"/>
              </a:ext>
            </a:extLst>
          </p:cNvPr>
          <p:cNvSpPr txBox="1"/>
          <p:nvPr/>
        </p:nvSpPr>
        <p:spPr>
          <a:xfrm>
            <a:off x="-26474" y="836712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3.1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target PIE</a:t>
            </a:r>
          </a:p>
        </p:txBody>
      </p:sp>
    </p:spTree>
    <p:extLst>
      <p:ext uri="{BB962C8B-B14F-4D97-AF65-F5344CB8AC3E}">
        <p14:creationId xmlns:p14="http://schemas.microsoft.com/office/powerpoint/2010/main" val="1716793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44495DE-338B-4CD3-A77B-629FE54961F1}"/>
              </a:ext>
            </a:extLst>
          </p:cNvPr>
          <p:cNvSpPr txBox="1"/>
          <p:nvPr/>
        </p:nvSpPr>
        <p:spPr>
          <a:xfrm>
            <a:off x="35496" y="184533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PIE plan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D21620-1BD1-40A6-AFCE-3DC8077D9AE2}"/>
              </a:ext>
            </a:extLst>
          </p:cNvPr>
          <p:cNvSpPr txBox="1"/>
          <p:nvPr/>
        </p:nvSpPr>
        <p:spPr>
          <a:xfrm>
            <a:off x="-26474" y="836712"/>
            <a:ext cx="6766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3.2 </a:t>
            </a:r>
            <a:r>
              <a:rPr lang="sv-SE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CNIP</a:t>
            </a:r>
            <a:r>
              <a:rPr lang="zh-CN" altLang="sv-SE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sv-SE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CSNS Neutron Irradiation Program</a:t>
            </a:r>
            <a:r>
              <a:rPr lang="zh-CN" altLang="sv-SE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 descr="Graph13">
            <a:extLst>
              <a:ext uri="{FF2B5EF4-FFF2-40B4-BE49-F238E27FC236}">
                <a16:creationId xmlns:a16="http://schemas.microsoft.com/office/drawing/2014/main" id="{4C29D1B7-7509-4CFB-835B-B4626BE3903B}"/>
              </a:ext>
            </a:extLst>
          </p:cNvPr>
          <p:cNvPicPr/>
          <p:nvPr/>
        </p:nvPicPr>
        <p:blipFill>
          <a:blip r:embed="rId4"/>
          <a:srcRect l="8043" t="8120" r="12607" b="5901"/>
          <a:stretch>
            <a:fillRect/>
          </a:stretch>
        </p:blipFill>
        <p:spPr>
          <a:xfrm>
            <a:off x="114134" y="3763163"/>
            <a:ext cx="2781300" cy="2439035"/>
          </a:xfrm>
          <a:prstGeom prst="rect">
            <a:avLst/>
          </a:prstGeom>
        </p:spPr>
      </p:pic>
      <p:pic>
        <p:nvPicPr>
          <p:cNvPr id="9" name="图片 8" descr="Graph9">
            <a:extLst>
              <a:ext uri="{FF2B5EF4-FFF2-40B4-BE49-F238E27FC236}">
                <a16:creationId xmlns:a16="http://schemas.microsoft.com/office/drawing/2014/main" id="{D8AB4E8B-462B-4A46-9A52-C1CDA165C1F3}"/>
              </a:ext>
            </a:extLst>
          </p:cNvPr>
          <p:cNvPicPr/>
          <p:nvPr/>
        </p:nvPicPr>
        <p:blipFill>
          <a:blip r:embed="rId5"/>
          <a:srcRect l="8525" t="9064" r="12511" b="5523"/>
          <a:stretch>
            <a:fillRect/>
          </a:stretch>
        </p:blipFill>
        <p:spPr>
          <a:xfrm>
            <a:off x="2914188" y="3805316"/>
            <a:ext cx="2455545" cy="23863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F3FEED8-D098-4FB5-8D76-FEB2C378A0FF}"/>
              </a:ext>
            </a:extLst>
          </p:cNvPr>
          <p:cNvSpPr txBox="1"/>
          <p:nvPr/>
        </p:nvSpPr>
        <p:spPr>
          <a:xfrm>
            <a:off x="179512" y="6204210"/>
            <a:ext cx="524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1meV-1GeV 2.3E+11n/cm2/s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＜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℃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C21C9F8-EA8D-4A0A-9B15-19F5394F13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5" r="14996" b="10833"/>
          <a:stretch/>
        </p:blipFill>
        <p:spPr>
          <a:xfrm rot="5400000">
            <a:off x="5781028" y="3480433"/>
            <a:ext cx="2738044" cy="34481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2FE0BB-4A07-4238-A415-FCD0A83725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64" y="1497360"/>
            <a:ext cx="3437996" cy="2314232"/>
          </a:xfrm>
          <a:prstGeom prst="rect">
            <a:avLst/>
          </a:prstGeom>
        </p:spPr>
      </p:pic>
      <p:pic>
        <p:nvPicPr>
          <p:cNvPr id="7" name="图片 6" descr="图片1">
            <a:extLst>
              <a:ext uri="{FF2B5EF4-FFF2-40B4-BE49-F238E27FC236}">
                <a16:creationId xmlns:a16="http://schemas.microsoft.com/office/drawing/2014/main" id="{93C87978-FA5B-417C-B762-68525807F8C3}"/>
              </a:ext>
            </a:extLst>
          </p:cNvPr>
          <p:cNvPicPr/>
          <p:nvPr/>
        </p:nvPicPr>
        <p:blipFill rotWithShape="1">
          <a:blip r:embed="rId8"/>
          <a:srcRect b="13665"/>
          <a:stretch/>
        </p:blipFill>
        <p:spPr>
          <a:xfrm>
            <a:off x="394664" y="1484784"/>
            <a:ext cx="4937197" cy="231423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B88A623-540D-44B5-A5CF-DD1BB772E34B}"/>
              </a:ext>
            </a:extLst>
          </p:cNvPr>
          <p:cNvSpPr txBox="1"/>
          <p:nvPr/>
        </p:nvSpPr>
        <p:spPr>
          <a:xfrm>
            <a:off x="151169" y="6516285"/>
            <a:ext cx="524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-to be published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753986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44495DE-338B-4CD3-A77B-629FE54961F1}"/>
              </a:ext>
            </a:extLst>
          </p:cNvPr>
          <p:cNvSpPr txBox="1"/>
          <p:nvPr/>
        </p:nvSpPr>
        <p:spPr>
          <a:xfrm>
            <a:off x="35496" y="184533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PIE plan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D21620-1BD1-40A6-AFCE-3DC8077D9AE2}"/>
              </a:ext>
            </a:extLst>
          </p:cNvPr>
          <p:cNvSpPr txBox="1"/>
          <p:nvPr/>
        </p:nvSpPr>
        <p:spPr>
          <a:xfrm>
            <a:off x="-26474" y="836712"/>
            <a:ext cx="193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3.3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other PIE</a:t>
            </a: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31C832EF-A5FF-46B9-8749-3CE4BA8F4BB2}"/>
              </a:ext>
            </a:extLst>
          </p:cNvPr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37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34BC5CA-2B52-4232-B897-326A219BF4F2}"/>
              </a:ext>
            </a:extLst>
          </p:cNvPr>
          <p:cNvGrpSpPr/>
          <p:nvPr/>
        </p:nvGrpSpPr>
        <p:grpSpPr>
          <a:xfrm>
            <a:off x="442704" y="1406427"/>
            <a:ext cx="8344139" cy="5295475"/>
            <a:chOff x="256032" y="996906"/>
            <a:chExt cx="8557904" cy="560372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F738D21-4E42-49B3-986E-E91DA7A2270D}"/>
                </a:ext>
              </a:extLst>
            </p:cNvPr>
            <p:cNvSpPr/>
            <p:nvPr/>
          </p:nvSpPr>
          <p:spPr>
            <a:xfrm>
              <a:off x="2280312" y="3533086"/>
              <a:ext cx="1180903" cy="502124"/>
            </a:xfrm>
            <a:prstGeom prst="rect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ABA502D-7E59-49D2-B3FA-2F844FA70052}"/>
                </a:ext>
              </a:extLst>
            </p:cNvPr>
            <p:cNvSpPr/>
            <p:nvPr/>
          </p:nvSpPr>
          <p:spPr>
            <a:xfrm>
              <a:off x="339505" y="1071253"/>
              <a:ext cx="8319298" cy="5529377"/>
            </a:xfrm>
            <a:prstGeom prst="rect">
              <a:avLst/>
            </a:prstGeom>
            <a:noFill/>
            <a:ln w="1270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F6A9A796-8960-42D2-82A6-179C101E1A6F}"/>
                </a:ext>
              </a:extLst>
            </p:cNvPr>
            <p:cNvGrpSpPr/>
            <p:nvPr/>
          </p:nvGrpSpPr>
          <p:grpSpPr>
            <a:xfrm>
              <a:off x="7613593" y="5215164"/>
              <a:ext cx="1111575" cy="1044154"/>
              <a:chOff x="7747275" y="5085184"/>
              <a:chExt cx="1111575" cy="1044154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D73B7E0-7AEC-45A0-8D5B-EFBF3C312BD2}"/>
                  </a:ext>
                </a:extLst>
              </p:cNvPr>
              <p:cNvSpPr/>
              <p:nvPr/>
            </p:nvSpPr>
            <p:spPr>
              <a:xfrm>
                <a:off x="8714834" y="5085184"/>
                <a:ext cx="144016" cy="10441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4FA07C6A-340E-4CA0-B8D0-F440D019D1D2}"/>
                  </a:ext>
                </a:extLst>
              </p:cNvPr>
              <p:cNvSpPr txBox="1"/>
              <p:nvPr/>
            </p:nvSpPr>
            <p:spPr>
              <a:xfrm>
                <a:off x="7747275" y="5328141"/>
                <a:ext cx="947313" cy="488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door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B305267-801B-475B-9E62-729190572909}"/>
                </a:ext>
              </a:extLst>
            </p:cNvPr>
            <p:cNvGrpSpPr/>
            <p:nvPr/>
          </p:nvGrpSpPr>
          <p:grpSpPr>
            <a:xfrm>
              <a:off x="7148731" y="1143262"/>
              <a:ext cx="1400500" cy="2270381"/>
              <a:chOff x="7020272" y="1268761"/>
              <a:chExt cx="1650299" cy="2214392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BC95BB03-FC69-496E-8F87-29AA62C54856}"/>
                  </a:ext>
                </a:extLst>
              </p:cNvPr>
              <p:cNvSpPr/>
              <p:nvPr/>
            </p:nvSpPr>
            <p:spPr>
              <a:xfrm>
                <a:off x="7020272" y="1268761"/>
                <a:ext cx="1650299" cy="2214392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Cooling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Vacuum</a:t>
                </a:r>
              </a:p>
              <a:p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High voltage</a:t>
                </a:r>
              </a:p>
              <a:p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en-US" alt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endPara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7258D6C-D8E3-4F0E-874E-C1C4E3E95A15}"/>
                  </a:ext>
                </a:extLst>
              </p:cNvPr>
              <p:cNvSpPr/>
              <p:nvPr/>
            </p:nvSpPr>
            <p:spPr>
              <a:xfrm>
                <a:off x="7824252" y="1416775"/>
                <a:ext cx="762039" cy="586918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EB1C21FD-6324-4003-AFBC-59A95636A206}"/>
                  </a:ext>
                </a:extLst>
              </p:cNvPr>
              <p:cNvSpPr/>
              <p:nvPr/>
            </p:nvSpPr>
            <p:spPr>
              <a:xfrm>
                <a:off x="7824252" y="2098894"/>
                <a:ext cx="762039" cy="586918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A5B2519-2A56-47EA-83A5-1B02A30B9B62}"/>
                  </a:ext>
                </a:extLst>
              </p:cNvPr>
              <p:cNvSpPr/>
              <p:nvPr/>
            </p:nvSpPr>
            <p:spPr>
              <a:xfrm>
                <a:off x="7824252" y="2790785"/>
                <a:ext cx="762039" cy="586918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4E2AA9B-05A1-45E6-AAFC-65276F63E158}"/>
                </a:ext>
              </a:extLst>
            </p:cNvPr>
            <p:cNvSpPr/>
            <p:nvPr/>
          </p:nvSpPr>
          <p:spPr>
            <a:xfrm>
              <a:off x="6923355" y="1090945"/>
              <a:ext cx="144586" cy="5509686"/>
            </a:xfrm>
            <a:prstGeom prst="rect">
              <a:avLst/>
            </a:prstGeom>
            <a:solidFill>
              <a:schemeClr val="tx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EB6C674-84BE-4C6A-A7CD-639EB3C8035E}"/>
                </a:ext>
              </a:extLst>
            </p:cNvPr>
            <p:cNvSpPr/>
            <p:nvPr/>
          </p:nvSpPr>
          <p:spPr>
            <a:xfrm>
              <a:off x="6936448" y="3429000"/>
              <a:ext cx="144016" cy="1044154"/>
            </a:xfrm>
            <a:prstGeom prst="rect">
              <a:avLst/>
            </a:prstGeom>
            <a:solidFill>
              <a:schemeClr val="accent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B38B3FE-BFF0-42BD-BDF7-34B985FF0EA0}"/>
                </a:ext>
              </a:extLst>
            </p:cNvPr>
            <p:cNvSpPr txBox="1"/>
            <p:nvPr/>
          </p:nvSpPr>
          <p:spPr>
            <a:xfrm>
              <a:off x="6115875" y="3669116"/>
              <a:ext cx="947314" cy="488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door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DF859686-7B1C-47AA-9A3E-9C1B12DCB708}"/>
                </a:ext>
              </a:extLst>
            </p:cNvPr>
            <p:cNvGrpSpPr/>
            <p:nvPr/>
          </p:nvGrpSpPr>
          <p:grpSpPr>
            <a:xfrm>
              <a:off x="4616825" y="1274231"/>
              <a:ext cx="2454934" cy="1559610"/>
              <a:chOff x="4434534" y="1589156"/>
              <a:chExt cx="2767853" cy="1733946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367D6F17-05D1-4C90-96AB-AF4C57624045}"/>
                  </a:ext>
                </a:extLst>
              </p:cNvPr>
              <p:cNvGrpSpPr/>
              <p:nvPr/>
            </p:nvGrpSpPr>
            <p:grpSpPr>
              <a:xfrm>
                <a:off x="5506668" y="1607991"/>
                <a:ext cx="1013306" cy="959890"/>
                <a:chOff x="3373609" y="1843183"/>
                <a:chExt cx="1013306" cy="959890"/>
              </a:xfrm>
            </p:grpSpPr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EC0C0B5F-FD43-455A-8FF9-DFA6FC153421}"/>
                    </a:ext>
                  </a:extLst>
                </p:cNvPr>
                <p:cNvSpPr/>
                <p:nvPr/>
              </p:nvSpPr>
              <p:spPr>
                <a:xfrm>
                  <a:off x="3373609" y="1843183"/>
                  <a:ext cx="1013306" cy="959890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3A67A040-5B88-45C4-94AA-36CA238CD6E0}"/>
                    </a:ext>
                  </a:extLst>
                </p:cNvPr>
                <p:cNvSpPr txBox="1"/>
                <p:nvPr/>
              </p:nvSpPr>
              <p:spPr>
                <a:xfrm>
                  <a:off x="3405177" y="2098308"/>
                  <a:ext cx="8627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SEM</a:t>
                  </a:r>
                  <a:endPara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CBF05EF8-2203-497D-80D6-D57EBF1A7418}"/>
                  </a:ext>
                </a:extLst>
              </p:cNvPr>
              <p:cNvGrpSpPr/>
              <p:nvPr/>
            </p:nvGrpSpPr>
            <p:grpSpPr>
              <a:xfrm>
                <a:off x="4434534" y="1589156"/>
                <a:ext cx="1283084" cy="833227"/>
                <a:chOff x="4434534" y="1500808"/>
                <a:chExt cx="1283084" cy="833227"/>
              </a:xfrm>
            </p:grpSpPr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816C9555-FE2A-4561-AFE6-47C4A815F943}"/>
                    </a:ext>
                  </a:extLst>
                </p:cNvPr>
                <p:cNvSpPr/>
                <p:nvPr/>
              </p:nvSpPr>
              <p:spPr>
                <a:xfrm>
                  <a:off x="4501704" y="1554908"/>
                  <a:ext cx="939283" cy="779127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59FB58F2-A146-4D95-AA2B-EC49FF5C1904}"/>
                    </a:ext>
                  </a:extLst>
                </p:cNvPr>
                <p:cNvSpPr txBox="1"/>
                <p:nvPr/>
              </p:nvSpPr>
              <p:spPr>
                <a:xfrm>
                  <a:off x="4434534" y="1500808"/>
                  <a:ext cx="1283084" cy="760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Sample </a:t>
                  </a:r>
                </a:p>
                <a:p>
                  <a:pPr algn="l"/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in</a:t>
                  </a:r>
                  <a:endPara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8BD64532-7A92-44D0-AEF8-54F611C6B3EA}"/>
                  </a:ext>
                </a:extLst>
              </p:cNvPr>
              <p:cNvGrpSpPr/>
              <p:nvPr/>
            </p:nvGrpSpPr>
            <p:grpSpPr>
              <a:xfrm>
                <a:off x="6000863" y="2664302"/>
                <a:ext cx="1201524" cy="658800"/>
                <a:chOff x="5794500" y="2983209"/>
                <a:chExt cx="1201524" cy="658800"/>
              </a:xfrm>
            </p:grpSpPr>
            <p:sp>
              <p:nvSpPr>
                <p:cNvPr id="30" name="矩形 29">
                  <a:extLst>
                    <a:ext uri="{FF2B5EF4-FFF2-40B4-BE49-F238E27FC236}">
                      <a16:creationId xmlns:a16="http://schemas.microsoft.com/office/drawing/2014/main" id="{84530064-B2D5-4E7E-B8AF-B6A3700E85C3}"/>
                    </a:ext>
                  </a:extLst>
                </p:cNvPr>
                <p:cNvSpPr/>
                <p:nvPr/>
              </p:nvSpPr>
              <p:spPr>
                <a:xfrm>
                  <a:off x="5877132" y="2983209"/>
                  <a:ext cx="928916" cy="658800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4DA2731C-8AC9-4957-B045-97CB813C00D5}"/>
                    </a:ext>
                  </a:extLst>
                </p:cNvPr>
                <p:cNvSpPr txBox="1"/>
                <p:nvPr/>
              </p:nvSpPr>
              <p:spPr>
                <a:xfrm>
                  <a:off x="5794500" y="3093482"/>
                  <a:ext cx="1201524" cy="5431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cabinet</a:t>
                  </a:r>
                  <a:endPara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B38D531-3BA6-4C4F-9F4E-73105C69CC1B}"/>
                </a:ext>
              </a:extLst>
            </p:cNvPr>
            <p:cNvSpPr/>
            <p:nvPr/>
          </p:nvSpPr>
          <p:spPr>
            <a:xfrm>
              <a:off x="6055548" y="2919970"/>
              <a:ext cx="840443" cy="2689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12A8D269-F609-43E8-A23C-2D95D32E3611}"/>
                </a:ext>
              </a:extLst>
            </p:cNvPr>
            <p:cNvSpPr/>
            <p:nvPr/>
          </p:nvSpPr>
          <p:spPr>
            <a:xfrm>
              <a:off x="256032" y="4035210"/>
              <a:ext cx="159424" cy="1044154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A107980E-AD2A-4030-B695-B8108B17CBD6}"/>
                </a:ext>
              </a:extLst>
            </p:cNvPr>
            <p:cNvSpPr/>
            <p:nvPr/>
          </p:nvSpPr>
          <p:spPr>
            <a:xfrm>
              <a:off x="1366594" y="2126743"/>
              <a:ext cx="424088" cy="437454"/>
            </a:xfrm>
            <a:prstGeom prst="ellipse">
              <a:avLst/>
            </a:prstGeom>
            <a:solidFill>
              <a:schemeClr val="tx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5EC65D8-B4A6-49A1-9FCA-03FDEEECB4DD}"/>
                </a:ext>
              </a:extLst>
            </p:cNvPr>
            <p:cNvGrpSpPr/>
            <p:nvPr/>
          </p:nvGrpSpPr>
          <p:grpSpPr>
            <a:xfrm>
              <a:off x="4653582" y="3405125"/>
              <a:ext cx="1218305" cy="725655"/>
              <a:chOff x="3325241" y="3872767"/>
              <a:chExt cx="1308219" cy="966001"/>
            </a:xfrm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A1BBAF2E-73B4-406B-9F74-B94C0764CA15}"/>
                  </a:ext>
                </a:extLst>
              </p:cNvPr>
              <p:cNvSpPr/>
              <p:nvPr/>
            </p:nvSpPr>
            <p:spPr>
              <a:xfrm>
                <a:off x="3325241" y="3878453"/>
                <a:ext cx="1203298" cy="960315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749B9003-0F0B-4F49-9575-010F6441FE3F}"/>
                  </a:ext>
                </a:extLst>
              </p:cNvPr>
              <p:cNvSpPr txBox="1"/>
              <p:nvPr/>
            </p:nvSpPr>
            <p:spPr>
              <a:xfrm>
                <a:off x="3342101" y="3872767"/>
                <a:ext cx="1291359" cy="910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Dose</a:t>
                </a:r>
              </a:p>
              <a:p>
                <a:pPr algn="l"/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measure</a:t>
                </a:r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CF57CE5-63D3-421C-A744-EE61FE83B6E0}"/>
                </a:ext>
              </a:extLst>
            </p:cNvPr>
            <p:cNvGrpSpPr/>
            <p:nvPr/>
          </p:nvGrpSpPr>
          <p:grpSpPr>
            <a:xfrm>
              <a:off x="5885894" y="5835078"/>
              <a:ext cx="950109" cy="635735"/>
              <a:chOff x="5838521" y="5008677"/>
              <a:chExt cx="962561" cy="990369"/>
            </a:xfrm>
          </p:grpSpPr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51006893-0086-46B8-AC6B-3505EA31FAC5}"/>
                  </a:ext>
                </a:extLst>
              </p:cNvPr>
              <p:cNvSpPr/>
              <p:nvPr/>
            </p:nvSpPr>
            <p:spPr>
              <a:xfrm>
                <a:off x="5838521" y="5008677"/>
                <a:ext cx="962561" cy="9903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8A955709-9C4C-4FDA-BB0F-DE2F47487E71}"/>
                  </a:ext>
                </a:extLst>
              </p:cNvPr>
              <p:cNvSpPr txBox="1"/>
              <p:nvPr/>
            </p:nvSpPr>
            <p:spPr>
              <a:xfrm>
                <a:off x="5989134" y="5164119"/>
                <a:ext cx="584965" cy="7610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sz="24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TS</a:t>
                </a:r>
                <a:endParaRPr lang="zh-CN" altLang="en-US" sz="2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4096FFAD-9394-4877-9AAE-58EF21E533DB}"/>
                </a:ext>
              </a:extLst>
            </p:cNvPr>
            <p:cNvGrpSpPr/>
            <p:nvPr/>
          </p:nvGrpSpPr>
          <p:grpSpPr>
            <a:xfrm>
              <a:off x="418442" y="1157165"/>
              <a:ext cx="2197526" cy="2230509"/>
              <a:chOff x="749291" y="1416775"/>
              <a:chExt cx="2197526" cy="2230509"/>
            </a:xfrm>
          </p:grpSpPr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70066581-9928-41E8-9328-2C2C4359993F}"/>
                  </a:ext>
                </a:extLst>
              </p:cNvPr>
              <p:cNvGrpSpPr/>
              <p:nvPr/>
            </p:nvGrpSpPr>
            <p:grpSpPr>
              <a:xfrm>
                <a:off x="755577" y="1416775"/>
                <a:ext cx="2169616" cy="2230509"/>
                <a:chOff x="755577" y="1416775"/>
                <a:chExt cx="2169616" cy="2230509"/>
              </a:xfrm>
            </p:grpSpPr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56456CEF-4992-4504-BB24-993357EE7F6C}"/>
                    </a:ext>
                  </a:extLst>
                </p:cNvPr>
                <p:cNvSpPr/>
                <p:nvPr/>
              </p:nvSpPr>
              <p:spPr>
                <a:xfrm>
                  <a:off x="755577" y="1416776"/>
                  <a:ext cx="722144" cy="2230508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439361E1-DC8A-4FBA-B370-598177104366}"/>
                    </a:ext>
                  </a:extLst>
                </p:cNvPr>
                <p:cNvSpPr/>
                <p:nvPr/>
              </p:nvSpPr>
              <p:spPr>
                <a:xfrm>
                  <a:off x="1484798" y="1416775"/>
                  <a:ext cx="1440395" cy="648072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4C135E3F-97D4-41AC-A3A6-DA03FCFEB0DC}"/>
                  </a:ext>
                </a:extLst>
              </p:cNvPr>
              <p:cNvSpPr txBox="1"/>
              <p:nvPr/>
            </p:nvSpPr>
            <p:spPr>
              <a:xfrm>
                <a:off x="749291" y="1422997"/>
                <a:ext cx="2197526" cy="87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Sample prepare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9A488C73-7F47-48BC-9507-1EF2B21102C1}"/>
                </a:ext>
              </a:extLst>
            </p:cNvPr>
            <p:cNvSpPr/>
            <p:nvPr/>
          </p:nvSpPr>
          <p:spPr>
            <a:xfrm rot="5400000">
              <a:off x="1294586" y="546837"/>
              <a:ext cx="144016" cy="1044154"/>
            </a:xfrm>
            <a:prstGeom prst="rect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3C80E242-635A-4228-BC35-C100ECC09D0F}"/>
                </a:ext>
              </a:extLst>
            </p:cNvPr>
            <p:cNvGrpSpPr/>
            <p:nvPr/>
          </p:nvGrpSpPr>
          <p:grpSpPr>
            <a:xfrm>
              <a:off x="351755" y="3533086"/>
              <a:ext cx="1597055" cy="3067543"/>
              <a:chOff x="501005" y="2825430"/>
              <a:chExt cx="1783474" cy="3344024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A256C7FF-F8C7-457F-B444-553686940E13}"/>
                  </a:ext>
                </a:extLst>
              </p:cNvPr>
              <p:cNvSpPr/>
              <p:nvPr/>
            </p:nvSpPr>
            <p:spPr>
              <a:xfrm>
                <a:off x="871783" y="5013364"/>
                <a:ext cx="800219" cy="779128"/>
              </a:xfrm>
              <a:prstGeom prst="rect">
                <a:avLst/>
              </a:prstGeom>
              <a:noFill/>
              <a:ln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36636771-5D59-45DE-AB71-EEE4CB5A4BFC}"/>
                  </a:ext>
                </a:extLst>
              </p:cNvPr>
              <p:cNvGrpSpPr/>
              <p:nvPr/>
            </p:nvGrpSpPr>
            <p:grpSpPr>
              <a:xfrm>
                <a:off x="501005" y="4294507"/>
                <a:ext cx="1783474" cy="1874947"/>
                <a:chOff x="501005" y="4294507"/>
                <a:chExt cx="1783474" cy="1874947"/>
              </a:xfrm>
            </p:grpSpPr>
            <p:grpSp>
              <p:nvGrpSpPr>
                <p:cNvPr id="56" name="组合 55">
                  <a:extLst>
                    <a:ext uri="{FF2B5EF4-FFF2-40B4-BE49-F238E27FC236}">
                      <a16:creationId xmlns:a16="http://schemas.microsoft.com/office/drawing/2014/main" id="{68CA68AA-41D2-4DEA-8D81-D8355759606B}"/>
                    </a:ext>
                  </a:extLst>
                </p:cNvPr>
                <p:cNvGrpSpPr/>
                <p:nvPr/>
              </p:nvGrpSpPr>
              <p:grpSpPr>
                <a:xfrm>
                  <a:off x="501005" y="4561563"/>
                  <a:ext cx="1783474" cy="1607891"/>
                  <a:chOff x="501005" y="4561563"/>
                  <a:chExt cx="1783474" cy="1607891"/>
                </a:xfrm>
              </p:grpSpPr>
              <p:sp>
                <p:nvSpPr>
                  <p:cNvPr id="59" name="矩形 58">
                    <a:extLst>
                      <a:ext uri="{FF2B5EF4-FFF2-40B4-BE49-F238E27FC236}">
                        <a16:creationId xmlns:a16="http://schemas.microsoft.com/office/drawing/2014/main" id="{DAFA0726-F17B-4E82-98E9-302F14BDF3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313498" y="3749070"/>
                    <a:ext cx="158487" cy="178347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0" name="矩形 59">
                    <a:extLst>
                      <a:ext uri="{FF2B5EF4-FFF2-40B4-BE49-F238E27FC236}">
                        <a16:creationId xmlns:a16="http://schemas.microsoft.com/office/drawing/2014/main" id="{4AA0B19A-CD9F-49B9-8EC8-91483926079A}"/>
                      </a:ext>
                    </a:extLst>
                  </p:cNvPr>
                  <p:cNvSpPr/>
                  <p:nvPr/>
                </p:nvSpPr>
                <p:spPr>
                  <a:xfrm>
                    <a:off x="2111744" y="4690936"/>
                    <a:ext cx="172735" cy="1478518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id="{F6CA169A-A88F-4E6E-9CFE-936FF058D0C9}"/>
                    </a:ext>
                  </a:extLst>
                </p:cNvPr>
                <p:cNvSpPr/>
                <p:nvPr/>
              </p:nvSpPr>
              <p:spPr>
                <a:xfrm rot="16200000">
                  <a:off x="1428976" y="4492071"/>
                  <a:ext cx="577233" cy="18210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7CAA5FAB-2A67-46FF-BE45-6362BB52BBB4}"/>
                    </a:ext>
                  </a:extLst>
                </p:cNvPr>
                <p:cNvSpPr/>
                <p:nvPr/>
              </p:nvSpPr>
              <p:spPr>
                <a:xfrm rot="16200000">
                  <a:off x="781348" y="4492070"/>
                  <a:ext cx="577233" cy="18210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2DCFC02F-6B29-468C-898C-0291E29A7FD0}"/>
                  </a:ext>
                </a:extLst>
              </p:cNvPr>
              <p:cNvSpPr/>
              <p:nvPr/>
            </p:nvSpPr>
            <p:spPr>
              <a:xfrm>
                <a:off x="595214" y="2825430"/>
                <a:ext cx="1507156" cy="54738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6DB785CE-77F6-41E0-AB5A-99DC379AB861}"/>
                  </a:ext>
                </a:extLst>
              </p:cNvPr>
              <p:cNvSpPr txBox="1"/>
              <p:nvPr/>
            </p:nvSpPr>
            <p:spPr>
              <a:xfrm>
                <a:off x="708957" y="4977227"/>
                <a:ext cx="1419723" cy="9586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Tensile</a:t>
                </a:r>
              </a:p>
              <a:p>
                <a:pPr algn="ctr"/>
                <a:r>
                  <a:rPr lang="en-US" altLang="zh-CN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test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B77E0928-B8E6-4A24-BF8E-C09CF29AE845}"/>
                </a:ext>
              </a:extLst>
            </p:cNvPr>
            <p:cNvSpPr/>
            <p:nvPr/>
          </p:nvSpPr>
          <p:spPr>
            <a:xfrm>
              <a:off x="3682861" y="4728154"/>
              <a:ext cx="330641" cy="323231"/>
            </a:xfrm>
            <a:prstGeom prst="ellipse">
              <a:avLst/>
            </a:prstGeom>
            <a:solidFill>
              <a:srgbClr val="C00000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94C28E03-CEC3-4FD7-86FF-71278983E2B2}"/>
                </a:ext>
              </a:extLst>
            </p:cNvPr>
            <p:cNvSpPr/>
            <p:nvPr/>
          </p:nvSpPr>
          <p:spPr>
            <a:xfrm>
              <a:off x="4106089" y="5068731"/>
              <a:ext cx="328725" cy="316773"/>
            </a:xfrm>
            <a:prstGeom prst="ellipse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524E2C26-6AFA-42CD-9BCF-B56F9CCC3BE5}"/>
                </a:ext>
              </a:extLst>
            </p:cNvPr>
            <p:cNvGrpSpPr/>
            <p:nvPr/>
          </p:nvGrpSpPr>
          <p:grpSpPr>
            <a:xfrm>
              <a:off x="3423446" y="3475643"/>
              <a:ext cx="1219090" cy="566093"/>
              <a:chOff x="5813918" y="4895248"/>
              <a:chExt cx="547963" cy="1103798"/>
            </a:xfrm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FAA08058-E7EA-47FB-B1C7-7FFF44CFB3BD}"/>
                  </a:ext>
                </a:extLst>
              </p:cNvPr>
              <p:cNvSpPr/>
              <p:nvPr/>
            </p:nvSpPr>
            <p:spPr>
              <a:xfrm>
                <a:off x="5838521" y="5008677"/>
                <a:ext cx="523360" cy="99036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B1C41B88-C794-4620-B2B9-2DCE5C9EEC80}"/>
                  </a:ext>
                </a:extLst>
              </p:cNvPr>
              <p:cNvSpPr txBox="1"/>
              <p:nvPr/>
            </p:nvSpPr>
            <p:spPr>
              <a:xfrm>
                <a:off x="5813918" y="4895248"/>
                <a:ext cx="531576" cy="762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D3B774F4-9FAC-43CB-ACB9-5A305ACF59C2}"/>
                </a:ext>
              </a:extLst>
            </p:cNvPr>
            <p:cNvSpPr/>
            <p:nvPr/>
          </p:nvSpPr>
          <p:spPr>
            <a:xfrm>
              <a:off x="432998" y="2031558"/>
              <a:ext cx="693780" cy="610495"/>
            </a:xfrm>
            <a:prstGeom prst="rect">
              <a:avLst/>
            </a:prstGeom>
            <a:ln w="25400">
              <a:solidFill>
                <a:schemeClr val="accent3"/>
              </a:solidFill>
            </a:ln>
          </p:spPr>
          <p:txBody>
            <a:bodyPr wrap="square">
              <a:noAutofit/>
            </a:bodyPr>
            <a:lstStyle/>
            <a:p>
              <a:pPr algn="ctr"/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175358F-28C1-4EA5-BE17-D42A3EC3B377}"/>
                </a:ext>
              </a:extLst>
            </p:cNvPr>
            <p:cNvSpPr/>
            <p:nvPr/>
          </p:nvSpPr>
          <p:spPr>
            <a:xfrm>
              <a:off x="839511" y="3916837"/>
              <a:ext cx="592136" cy="76727"/>
            </a:xfrm>
            <a:prstGeom prst="rect">
              <a:avLst/>
            </a:prstGeom>
            <a:solidFill>
              <a:schemeClr val="tx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8DF1ACBC-21C1-4A0C-839D-9E2C73CAE7A7}"/>
                </a:ext>
              </a:extLst>
            </p:cNvPr>
            <p:cNvSpPr/>
            <p:nvPr/>
          </p:nvSpPr>
          <p:spPr>
            <a:xfrm>
              <a:off x="503067" y="3570554"/>
              <a:ext cx="1178535" cy="390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Observe</a:t>
              </a:r>
              <a:endParaRPr lang="zh-CN" altLang="en-US" dirty="0"/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81CF66EA-F5A2-4B6C-B9E6-2433FF7819F8}"/>
                </a:ext>
              </a:extLst>
            </p:cNvPr>
            <p:cNvGrpSpPr/>
            <p:nvPr/>
          </p:nvGrpSpPr>
          <p:grpSpPr>
            <a:xfrm>
              <a:off x="7052341" y="5881494"/>
              <a:ext cx="1250501" cy="627026"/>
              <a:chOff x="5794270" y="5202018"/>
              <a:chExt cx="764902" cy="797028"/>
            </a:xfrm>
          </p:grpSpPr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1D6DB29-28AB-4CD6-B6E9-58274C7D2C1A}"/>
                  </a:ext>
                </a:extLst>
              </p:cNvPr>
              <p:cNvSpPr/>
              <p:nvPr/>
            </p:nvSpPr>
            <p:spPr>
              <a:xfrm>
                <a:off x="5838521" y="5202018"/>
                <a:ext cx="629154" cy="797028"/>
              </a:xfrm>
              <a:prstGeom prst="rect">
                <a:avLst/>
              </a:prstGeom>
              <a:solidFill>
                <a:schemeClr val="bg2"/>
              </a:solidFill>
              <a:ln w="38100">
                <a:solidFill>
                  <a:schemeClr val="accent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5D732E86-C365-4711-9799-6539F3251E9A}"/>
                  </a:ext>
                </a:extLst>
              </p:cNvPr>
              <p:cNvSpPr txBox="1"/>
              <p:nvPr/>
            </p:nvSpPr>
            <p:spPr>
              <a:xfrm>
                <a:off x="5794270" y="5374853"/>
                <a:ext cx="764902" cy="496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measure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83B1720D-4C15-4AB8-BC39-41C14D22C6B5}"/>
                </a:ext>
              </a:extLst>
            </p:cNvPr>
            <p:cNvGrpSpPr/>
            <p:nvPr/>
          </p:nvGrpSpPr>
          <p:grpSpPr>
            <a:xfrm>
              <a:off x="7808210" y="4364349"/>
              <a:ext cx="966365" cy="763251"/>
              <a:chOff x="3991012" y="6621212"/>
              <a:chExt cx="776582" cy="526041"/>
            </a:xfrm>
          </p:grpSpPr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A6BCDCD6-8530-4573-B34C-55EA7EB81E8B}"/>
                  </a:ext>
                </a:extLst>
              </p:cNvPr>
              <p:cNvSpPr/>
              <p:nvPr/>
            </p:nvSpPr>
            <p:spPr>
              <a:xfrm>
                <a:off x="4134837" y="6621212"/>
                <a:ext cx="469139" cy="526041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5B1AB51E-DE7C-4707-8A1C-82DC6D98E44E}"/>
                  </a:ext>
                </a:extLst>
              </p:cNvPr>
              <p:cNvSpPr txBox="1"/>
              <p:nvPr/>
            </p:nvSpPr>
            <p:spPr>
              <a:xfrm>
                <a:off x="3991012" y="6766514"/>
                <a:ext cx="776582" cy="269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clean</a:t>
                </a:r>
              </a:p>
            </p:txBody>
          </p:sp>
        </p:grpSp>
        <p:grpSp>
          <p:nvGrpSpPr>
            <p:cNvPr id="77" name="组合 76">
              <a:extLst>
                <a:ext uri="{FF2B5EF4-FFF2-40B4-BE49-F238E27FC236}">
                  <a16:creationId xmlns:a16="http://schemas.microsoft.com/office/drawing/2014/main" id="{887778DA-F601-4833-8003-715926F6FE5B}"/>
                </a:ext>
              </a:extLst>
            </p:cNvPr>
            <p:cNvGrpSpPr/>
            <p:nvPr/>
          </p:nvGrpSpPr>
          <p:grpSpPr>
            <a:xfrm>
              <a:off x="4097229" y="5471722"/>
              <a:ext cx="1363451" cy="999091"/>
              <a:chOff x="704102" y="3653146"/>
              <a:chExt cx="1004643" cy="999091"/>
            </a:xfrm>
          </p:grpSpPr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94F521CD-BA6E-427B-9F6D-12A3E64E0C9C}"/>
                  </a:ext>
                </a:extLst>
              </p:cNvPr>
              <p:cNvGrpSpPr/>
              <p:nvPr/>
            </p:nvGrpSpPr>
            <p:grpSpPr>
              <a:xfrm>
                <a:off x="842901" y="3774330"/>
                <a:ext cx="763025" cy="804825"/>
                <a:chOff x="2609548" y="5131773"/>
                <a:chExt cx="794406" cy="779127"/>
              </a:xfrm>
            </p:grpSpPr>
            <p:sp>
              <p:nvSpPr>
                <p:cNvPr id="80" name="矩形 79">
                  <a:extLst>
                    <a:ext uri="{FF2B5EF4-FFF2-40B4-BE49-F238E27FC236}">
                      <a16:creationId xmlns:a16="http://schemas.microsoft.com/office/drawing/2014/main" id="{A6724E7B-2450-425F-9CDB-22B1E474AE5E}"/>
                    </a:ext>
                  </a:extLst>
                </p:cNvPr>
                <p:cNvSpPr/>
                <p:nvPr/>
              </p:nvSpPr>
              <p:spPr>
                <a:xfrm>
                  <a:off x="2641030" y="5131773"/>
                  <a:ext cx="730134" cy="779127"/>
                </a:xfrm>
                <a:prstGeom prst="rect">
                  <a:avLst/>
                </a:prstGeom>
                <a:noFill/>
                <a:ln>
                  <a:solidFill>
                    <a:schemeClr val="accent3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文本框 80">
                  <a:extLst>
                    <a:ext uri="{FF2B5EF4-FFF2-40B4-BE49-F238E27FC236}">
                      <a16:creationId xmlns:a16="http://schemas.microsoft.com/office/drawing/2014/main" id="{22D5F6E6-D3DA-4AB0-BAB3-727E37DBA917}"/>
                    </a:ext>
                  </a:extLst>
                </p:cNvPr>
                <p:cNvSpPr txBox="1"/>
                <p:nvPr/>
              </p:nvSpPr>
              <p:spPr>
                <a:xfrm>
                  <a:off x="2609548" y="5253351"/>
                  <a:ext cx="794406" cy="4729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TC</a:t>
                  </a:r>
                  <a:endPara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13833BA0-3BF6-4FC8-8B5F-9D60EE98B9D6}"/>
                  </a:ext>
                </a:extLst>
              </p:cNvPr>
              <p:cNvSpPr/>
              <p:nvPr/>
            </p:nvSpPr>
            <p:spPr>
              <a:xfrm>
                <a:off x="704102" y="3653146"/>
                <a:ext cx="1004643" cy="999091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8C918456-9E06-482F-BADD-0CDC6F45C7D4}"/>
                </a:ext>
              </a:extLst>
            </p:cNvPr>
            <p:cNvGrpSpPr/>
            <p:nvPr/>
          </p:nvGrpSpPr>
          <p:grpSpPr>
            <a:xfrm>
              <a:off x="2696760" y="1163794"/>
              <a:ext cx="1832715" cy="1214963"/>
              <a:chOff x="2045042" y="1664157"/>
              <a:chExt cx="1968453" cy="1263140"/>
            </a:xfrm>
          </p:grpSpPr>
          <p:grpSp>
            <p:nvGrpSpPr>
              <p:cNvPr id="83" name="组合 82">
                <a:extLst>
                  <a:ext uri="{FF2B5EF4-FFF2-40B4-BE49-F238E27FC236}">
                    <a16:creationId xmlns:a16="http://schemas.microsoft.com/office/drawing/2014/main" id="{DC17AE92-BF2C-45A4-A997-C733B7703A33}"/>
                  </a:ext>
                </a:extLst>
              </p:cNvPr>
              <p:cNvGrpSpPr/>
              <p:nvPr/>
            </p:nvGrpSpPr>
            <p:grpSpPr>
              <a:xfrm>
                <a:off x="2045042" y="1664157"/>
                <a:ext cx="1968453" cy="1263140"/>
                <a:chOff x="1936337" y="1653038"/>
                <a:chExt cx="2316594" cy="1263140"/>
              </a:xfrm>
            </p:grpSpPr>
            <p:grpSp>
              <p:nvGrpSpPr>
                <p:cNvPr id="85" name="组合 84">
                  <a:extLst>
                    <a:ext uri="{FF2B5EF4-FFF2-40B4-BE49-F238E27FC236}">
                      <a16:creationId xmlns:a16="http://schemas.microsoft.com/office/drawing/2014/main" id="{B11EB85E-9A6C-4655-8FAA-93FAF2DD86CD}"/>
                    </a:ext>
                  </a:extLst>
                </p:cNvPr>
                <p:cNvGrpSpPr/>
                <p:nvPr/>
              </p:nvGrpSpPr>
              <p:grpSpPr>
                <a:xfrm>
                  <a:off x="1936337" y="1653038"/>
                  <a:ext cx="2316594" cy="688929"/>
                  <a:chOff x="2123728" y="1556792"/>
                  <a:chExt cx="1872208" cy="688929"/>
                </a:xfrm>
              </p:grpSpPr>
              <p:sp>
                <p:nvSpPr>
                  <p:cNvPr id="90" name="矩形 89">
                    <a:extLst>
                      <a:ext uri="{FF2B5EF4-FFF2-40B4-BE49-F238E27FC236}">
                        <a16:creationId xmlns:a16="http://schemas.microsoft.com/office/drawing/2014/main" id="{3D642FBF-8128-4D12-856E-5398E8B1F9CB}"/>
                      </a:ext>
                    </a:extLst>
                  </p:cNvPr>
                  <p:cNvSpPr/>
                  <p:nvPr/>
                </p:nvSpPr>
                <p:spPr>
                  <a:xfrm>
                    <a:off x="2123728" y="1556792"/>
                    <a:ext cx="1872208" cy="673771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91" name="文本框 90">
                    <a:extLst>
                      <a:ext uri="{FF2B5EF4-FFF2-40B4-BE49-F238E27FC236}">
                        <a16:creationId xmlns:a16="http://schemas.microsoft.com/office/drawing/2014/main" id="{1E5A212E-1C2F-4E4D-B2FD-239D0FB05500}"/>
                      </a:ext>
                    </a:extLst>
                  </p:cNvPr>
                  <p:cNvSpPr txBox="1"/>
                  <p:nvPr/>
                </p:nvSpPr>
                <p:spPr>
                  <a:xfrm>
                    <a:off x="2191731" y="1737811"/>
                    <a:ext cx="1689574" cy="5079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Observation</a:t>
                    </a:r>
                    <a:endParaRPr lang="zh-CN" altLang="en-US" sz="2400" b="1" dirty="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  <p:sp>
              <p:nvSpPr>
                <p:cNvPr id="86" name="椭圆 85">
                  <a:extLst>
                    <a:ext uri="{FF2B5EF4-FFF2-40B4-BE49-F238E27FC236}">
                      <a16:creationId xmlns:a16="http://schemas.microsoft.com/office/drawing/2014/main" id="{8D765CF9-FF3E-4E7F-8848-2FC7B0FBB924}"/>
                    </a:ext>
                  </a:extLst>
                </p:cNvPr>
                <p:cNvSpPr/>
                <p:nvPr/>
              </p:nvSpPr>
              <p:spPr>
                <a:xfrm>
                  <a:off x="3473136" y="2454513"/>
                  <a:ext cx="536057" cy="46166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椭圆 86">
                  <a:extLst>
                    <a:ext uri="{FF2B5EF4-FFF2-40B4-BE49-F238E27FC236}">
                      <a16:creationId xmlns:a16="http://schemas.microsoft.com/office/drawing/2014/main" id="{62403852-49A1-4870-BCBD-779865DD1760}"/>
                    </a:ext>
                  </a:extLst>
                </p:cNvPr>
                <p:cNvSpPr/>
                <p:nvPr/>
              </p:nvSpPr>
              <p:spPr>
                <a:xfrm>
                  <a:off x="2380311" y="2456007"/>
                  <a:ext cx="536057" cy="46017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8" name="矩形 87">
                  <a:extLst>
                    <a:ext uri="{FF2B5EF4-FFF2-40B4-BE49-F238E27FC236}">
                      <a16:creationId xmlns:a16="http://schemas.microsoft.com/office/drawing/2014/main" id="{EEC67CEC-4CC9-41AB-8B0E-870F8F1F0B53}"/>
                    </a:ext>
                  </a:extLst>
                </p:cNvPr>
                <p:cNvSpPr/>
                <p:nvPr/>
              </p:nvSpPr>
              <p:spPr>
                <a:xfrm>
                  <a:off x="2704877" y="1674128"/>
                  <a:ext cx="696862" cy="767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004982A6-E837-4980-8C06-6AF7BE792C97}"/>
                    </a:ext>
                  </a:extLst>
                </p:cNvPr>
                <p:cNvSpPr/>
                <p:nvPr/>
              </p:nvSpPr>
              <p:spPr>
                <a:xfrm rot="988041">
                  <a:off x="3496399" y="1763622"/>
                  <a:ext cx="696862" cy="767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CFD24671-CBF0-495E-BE4E-D024F1CF4491}"/>
                  </a:ext>
                </a:extLst>
              </p:cNvPr>
              <p:cNvSpPr/>
              <p:nvPr/>
            </p:nvSpPr>
            <p:spPr>
              <a:xfrm rot="20307434">
                <a:off x="2059270" y="1777993"/>
                <a:ext cx="592136" cy="7672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2" name="等腰三角形 91">
              <a:extLst>
                <a:ext uri="{FF2B5EF4-FFF2-40B4-BE49-F238E27FC236}">
                  <a16:creationId xmlns:a16="http://schemas.microsoft.com/office/drawing/2014/main" id="{D91D4814-E24C-48C8-80D9-2E42932132E8}"/>
                </a:ext>
              </a:extLst>
            </p:cNvPr>
            <p:cNvSpPr/>
            <p:nvPr/>
          </p:nvSpPr>
          <p:spPr>
            <a:xfrm rot="5400000">
              <a:off x="8618154" y="3745400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等腰三角形 92">
              <a:extLst>
                <a:ext uri="{FF2B5EF4-FFF2-40B4-BE49-F238E27FC236}">
                  <a16:creationId xmlns:a16="http://schemas.microsoft.com/office/drawing/2014/main" id="{DCD795E4-63D5-4E48-BFEF-3366084D2684}"/>
                </a:ext>
              </a:extLst>
            </p:cNvPr>
            <p:cNvSpPr/>
            <p:nvPr/>
          </p:nvSpPr>
          <p:spPr>
            <a:xfrm rot="5400000">
              <a:off x="8618154" y="3960064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等腰三角形 93">
              <a:extLst>
                <a:ext uri="{FF2B5EF4-FFF2-40B4-BE49-F238E27FC236}">
                  <a16:creationId xmlns:a16="http://schemas.microsoft.com/office/drawing/2014/main" id="{93935036-49D4-4C88-8A60-E1E72D4D2297}"/>
                </a:ext>
              </a:extLst>
            </p:cNvPr>
            <p:cNvSpPr/>
            <p:nvPr/>
          </p:nvSpPr>
          <p:spPr>
            <a:xfrm rot="5400000">
              <a:off x="8618154" y="4160412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等腰三角形 94">
              <a:extLst>
                <a:ext uri="{FF2B5EF4-FFF2-40B4-BE49-F238E27FC236}">
                  <a16:creationId xmlns:a16="http://schemas.microsoft.com/office/drawing/2014/main" id="{8DE9250F-19A1-4F21-8287-8BA7C2A136FF}"/>
                </a:ext>
              </a:extLst>
            </p:cNvPr>
            <p:cNvSpPr/>
            <p:nvPr/>
          </p:nvSpPr>
          <p:spPr>
            <a:xfrm rot="5400000">
              <a:off x="8618154" y="4365755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等腰三角形 95">
              <a:extLst>
                <a:ext uri="{FF2B5EF4-FFF2-40B4-BE49-F238E27FC236}">
                  <a16:creationId xmlns:a16="http://schemas.microsoft.com/office/drawing/2014/main" id="{DDA747C7-4EDE-41FB-8AF9-08232EABB1C9}"/>
                </a:ext>
              </a:extLst>
            </p:cNvPr>
            <p:cNvSpPr/>
            <p:nvPr/>
          </p:nvSpPr>
          <p:spPr>
            <a:xfrm rot="5400000">
              <a:off x="8618154" y="4606826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>
              <a:extLst>
                <a:ext uri="{FF2B5EF4-FFF2-40B4-BE49-F238E27FC236}">
                  <a16:creationId xmlns:a16="http://schemas.microsoft.com/office/drawing/2014/main" id="{2EADF288-FE20-41C3-A98B-F5709B13F73E}"/>
                </a:ext>
              </a:extLst>
            </p:cNvPr>
            <p:cNvSpPr/>
            <p:nvPr/>
          </p:nvSpPr>
          <p:spPr>
            <a:xfrm>
              <a:off x="8201573" y="3627665"/>
              <a:ext cx="330641" cy="323231"/>
            </a:xfrm>
            <a:prstGeom prst="ellipse">
              <a:avLst/>
            </a:prstGeom>
            <a:solidFill>
              <a:srgbClr val="C00000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3EBA8710-F74F-456D-BBDB-BC4AAF542D3A}"/>
                </a:ext>
              </a:extLst>
            </p:cNvPr>
            <p:cNvSpPr/>
            <p:nvPr/>
          </p:nvSpPr>
          <p:spPr>
            <a:xfrm>
              <a:off x="8203489" y="4007771"/>
              <a:ext cx="328725" cy="316773"/>
            </a:xfrm>
            <a:prstGeom prst="ellipse">
              <a:avLst/>
            </a:prstGeom>
            <a:solidFill>
              <a:schemeClr val="bg2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A3007F81-C908-4E7B-89BF-AB4E4291732C}"/>
                </a:ext>
              </a:extLst>
            </p:cNvPr>
            <p:cNvSpPr/>
            <p:nvPr/>
          </p:nvSpPr>
          <p:spPr>
            <a:xfrm>
              <a:off x="432998" y="2727515"/>
              <a:ext cx="693780" cy="610495"/>
            </a:xfrm>
            <a:prstGeom prst="rect">
              <a:avLst/>
            </a:prstGeom>
            <a:ln w="25400">
              <a:solidFill>
                <a:schemeClr val="accent3"/>
              </a:solidFill>
            </a:ln>
          </p:spPr>
          <p:txBody>
            <a:bodyPr wrap="square">
              <a:noAutofit/>
            </a:bodyPr>
            <a:lstStyle/>
            <a:p>
              <a:pPr algn="ctr"/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0" name="矩形 99">
              <a:extLst>
                <a:ext uri="{FF2B5EF4-FFF2-40B4-BE49-F238E27FC236}">
                  <a16:creationId xmlns:a16="http://schemas.microsoft.com/office/drawing/2014/main" id="{7B6F8909-394B-4985-B208-4F720F34A067}"/>
                </a:ext>
              </a:extLst>
            </p:cNvPr>
            <p:cNvSpPr/>
            <p:nvPr/>
          </p:nvSpPr>
          <p:spPr>
            <a:xfrm>
              <a:off x="449890" y="2794701"/>
              <a:ext cx="674398" cy="4885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HV</a:t>
              </a:r>
              <a:endPara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DCDABD1A-6216-409E-BCD6-0AD0CB8CC0C7}"/>
                </a:ext>
              </a:extLst>
            </p:cNvPr>
            <p:cNvSpPr/>
            <p:nvPr/>
          </p:nvSpPr>
          <p:spPr>
            <a:xfrm>
              <a:off x="2282782" y="5550957"/>
              <a:ext cx="1261540" cy="708529"/>
            </a:xfrm>
            <a:prstGeom prst="rect">
              <a:avLst/>
            </a:prstGeom>
            <a:noFill/>
            <a:ln>
              <a:solidFill>
                <a:schemeClr val="accent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8DF26A7B-B37D-4FC1-97C2-E19AE3E1C842}"/>
                </a:ext>
              </a:extLst>
            </p:cNvPr>
            <p:cNvGrpSpPr/>
            <p:nvPr/>
          </p:nvGrpSpPr>
          <p:grpSpPr>
            <a:xfrm>
              <a:off x="1935659" y="4885280"/>
              <a:ext cx="2060276" cy="1675211"/>
              <a:chOff x="501003" y="4281359"/>
              <a:chExt cx="2200688" cy="1842129"/>
            </a:xfrm>
          </p:grpSpPr>
          <p:grpSp>
            <p:nvGrpSpPr>
              <p:cNvPr id="103" name="组合 102">
                <a:extLst>
                  <a:ext uri="{FF2B5EF4-FFF2-40B4-BE49-F238E27FC236}">
                    <a16:creationId xmlns:a16="http://schemas.microsoft.com/office/drawing/2014/main" id="{F91ACE07-5965-42E1-AA7B-6881FA7BA525}"/>
                  </a:ext>
                </a:extLst>
              </p:cNvPr>
              <p:cNvGrpSpPr/>
              <p:nvPr/>
            </p:nvGrpSpPr>
            <p:grpSpPr>
              <a:xfrm>
                <a:off x="501003" y="4541890"/>
                <a:ext cx="2200688" cy="1581598"/>
                <a:chOff x="501003" y="4541890"/>
                <a:chExt cx="2200688" cy="1581598"/>
              </a:xfrm>
            </p:grpSpPr>
            <p:sp>
              <p:nvSpPr>
                <p:cNvPr id="106" name="矩形 105">
                  <a:extLst>
                    <a:ext uri="{FF2B5EF4-FFF2-40B4-BE49-F238E27FC236}">
                      <a16:creationId xmlns:a16="http://schemas.microsoft.com/office/drawing/2014/main" id="{3DF699A0-DD92-4018-BD75-EA9FCA8B9EAE}"/>
                    </a:ext>
                  </a:extLst>
                </p:cNvPr>
                <p:cNvSpPr/>
                <p:nvPr/>
              </p:nvSpPr>
              <p:spPr>
                <a:xfrm rot="5400000">
                  <a:off x="1480848" y="3562046"/>
                  <a:ext cx="163690" cy="212338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7" name="矩形 106">
                  <a:extLst>
                    <a:ext uri="{FF2B5EF4-FFF2-40B4-BE49-F238E27FC236}">
                      <a16:creationId xmlns:a16="http://schemas.microsoft.com/office/drawing/2014/main" id="{7670D3F4-9A24-4A20-BDD2-C6014F3C60A2}"/>
                    </a:ext>
                  </a:extLst>
                </p:cNvPr>
                <p:cNvSpPr/>
                <p:nvPr/>
              </p:nvSpPr>
              <p:spPr>
                <a:xfrm>
                  <a:off x="2540220" y="4541890"/>
                  <a:ext cx="161471" cy="158159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5C37546D-B422-4A4D-85CA-1467FB262CA8}"/>
                  </a:ext>
                </a:extLst>
              </p:cNvPr>
              <p:cNvSpPr/>
              <p:nvPr/>
            </p:nvSpPr>
            <p:spPr>
              <a:xfrm rot="16200000">
                <a:off x="1679160" y="4478922"/>
                <a:ext cx="577233" cy="18210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737817A7-D86B-4C15-A02E-5EA70B94E9B1}"/>
                  </a:ext>
                </a:extLst>
              </p:cNvPr>
              <p:cNvSpPr/>
              <p:nvPr/>
            </p:nvSpPr>
            <p:spPr>
              <a:xfrm rot="16200000">
                <a:off x="907046" y="4478922"/>
                <a:ext cx="577233" cy="18210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4914A9FA-D02F-4BAE-9D50-97AD2A5CA076}"/>
                </a:ext>
              </a:extLst>
            </p:cNvPr>
            <p:cNvSpPr txBox="1"/>
            <p:nvPr/>
          </p:nvSpPr>
          <p:spPr>
            <a:xfrm>
              <a:off x="2285257" y="5518345"/>
              <a:ext cx="1392668" cy="879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de-DE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Charpy</a:t>
              </a:r>
            </a:p>
            <a:p>
              <a:pPr algn="ctr"/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test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689CEFED-7C10-48C8-8E4C-13F800BB96F2}"/>
                </a:ext>
              </a:extLst>
            </p:cNvPr>
            <p:cNvSpPr/>
            <p:nvPr/>
          </p:nvSpPr>
          <p:spPr>
            <a:xfrm>
              <a:off x="2687340" y="3910586"/>
              <a:ext cx="592136" cy="76727"/>
            </a:xfrm>
            <a:prstGeom prst="rect">
              <a:avLst/>
            </a:prstGeom>
            <a:solidFill>
              <a:schemeClr val="tx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8E174034-92D3-4D81-81D9-D0CA46AF97BC}"/>
                </a:ext>
              </a:extLst>
            </p:cNvPr>
            <p:cNvSpPr/>
            <p:nvPr/>
          </p:nvSpPr>
          <p:spPr>
            <a:xfrm>
              <a:off x="2201680" y="3486870"/>
              <a:ext cx="1653934" cy="4885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Observation</a:t>
              </a:r>
              <a:endParaRPr lang="zh-CN" altLang="en-US" sz="2400" dirty="0"/>
            </a:p>
          </p:txBody>
        </p: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C21E776F-0F33-4739-8A6C-4FF3843C6CC7}"/>
                </a:ext>
              </a:extLst>
            </p:cNvPr>
            <p:cNvGrpSpPr/>
            <p:nvPr/>
          </p:nvGrpSpPr>
          <p:grpSpPr>
            <a:xfrm rot="7146232">
              <a:off x="5357194" y="4698074"/>
              <a:ext cx="801626" cy="912442"/>
              <a:chOff x="5838521" y="5008677"/>
              <a:chExt cx="842887" cy="1159827"/>
            </a:xfrm>
          </p:grpSpPr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1670C550-38C4-4725-B631-20906A33541C}"/>
                  </a:ext>
                </a:extLst>
              </p:cNvPr>
              <p:cNvSpPr/>
              <p:nvPr/>
            </p:nvSpPr>
            <p:spPr>
              <a:xfrm>
                <a:off x="5838521" y="5008677"/>
                <a:ext cx="842887" cy="990369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accent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13" name="文本框 112">
                <a:extLst>
                  <a:ext uri="{FF2B5EF4-FFF2-40B4-BE49-F238E27FC236}">
                    <a16:creationId xmlns:a16="http://schemas.microsoft.com/office/drawing/2014/main" id="{0564634D-4712-4C51-B50A-673BC970B607}"/>
                  </a:ext>
                </a:extLst>
              </p:cNvPr>
              <p:cNvSpPr txBox="1"/>
              <p:nvPr/>
            </p:nvSpPr>
            <p:spPr>
              <a:xfrm rot="14453768">
                <a:off x="5544468" y="5402063"/>
                <a:ext cx="1121935" cy="410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D1269A10-5978-485D-8BB3-3C509CA2F5E2}"/>
                </a:ext>
              </a:extLst>
            </p:cNvPr>
            <p:cNvSpPr/>
            <p:nvPr/>
          </p:nvSpPr>
          <p:spPr>
            <a:xfrm>
              <a:off x="5592612" y="5682642"/>
              <a:ext cx="205930" cy="8340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5" name="椭圆 114">
              <a:extLst>
                <a:ext uri="{FF2B5EF4-FFF2-40B4-BE49-F238E27FC236}">
                  <a16:creationId xmlns:a16="http://schemas.microsoft.com/office/drawing/2014/main" id="{5EE98EB7-E526-4DEB-ABA5-F3D2A9BAC611}"/>
                </a:ext>
              </a:extLst>
            </p:cNvPr>
            <p:cNvSpPr/>
            <p:nvPr/>
          </p:nvSpPr>
          <p:spPr>
            <a:xfrm>
              <a:off x="1378640" y="2970816"/>
              <a:ext cx="424088" cy="437454"/>
            </a:xfrm>
            <a:prstGeom prst="ellipse">
              <a:avLst/>
            </a:prstGeom>
            <a:solidFill>
              <a:schemeClr val="tx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>
              <a:extLst>
                <a:ext uri="{FF2B5EF4-FFF2-40B4-BE49-F238E27FC236}">
                  <a16:creationId xmlns:a16="http://schemas.microsoft.com/office/drawing/2014/main" id="{C784CE2F-98D3-4350-8344-01BF9D478D29}"/>
                </a:ext>
              </a:extLst>
            </p:cNvPr>
            <p:cNvSpPr/>
            <p:nvPr/>
          </p:nvSpPr>
          <p:spPr>
            <a:xfrm>
              <a:off x="2763382" y="2998813"/>
              <a:ext cx="424088" cy="437454"/>
            </a:xfrm>
            <a:prstGeom prst="ellipse">
              <a:avLst/>
            </a:prstGeom>
            <a:solidFill>
              <a:schemeClr val="tx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等腰三角形 116">
              <a:extLst>
                <a:ext uri="{FF2B5EF4-FFF2-40B4-BE49-F238E27FC236}">
                  <a16:creationId xmlns:a16="http://schemas.microsoft.com/office/drawing/2014/main" id="{08863DE7-1D06-40CC-985C-1CAC9DA2BEB4}"/>
                </a:ext>
              </a:extLst>
            </p:cNvPr>
            <p:cNvSpPr/>
            <p:nvPr/>
          </p:nvSpPr>
          <p:spPr>
            <a:xfrm rot="5400000">
              <a:off x="8620610" y="2468962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等腰三角形 117">
              <a:extLst>
                <a:ext uri="{FF2B5EF4-FFF2-40B4-BE49-F238E27FC236}">
                  <a16:creationId xmlns:a16="http://schemas.microsoft.com/office/drawing/2014/main" id="{50EA9D5A-E78A-4CE9-8484-D97FF762A13D}"/>
                </a:ext>
              </a:extLst>
            </p:cNvPr>
            <p:cNvSpPr/>
            <p:nvPr/>
          </p:nvSpPr>
          <p:spPr>
            <a:xfrm rot="5400000">
              <a:off x="8620610" y="2683626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等腰三角形 118">
              <a:extLst>
                <a:ext uri="{FF2B5EF4-FFF2-40B4-BE49-F238E27FC236}">
                  <a16:creationId xmlns:a16="http://schemas.microsoft.com/office/drawing/2014/main" id="{B999011F-14A1-4519-84CF-829C3BA2A925}"/>
                </a:ext>
              </a:extLst>
            </p:cNvPr>
            <p:cNvSpPr/>
            <p:nvPr/>
          </p:nvSpPr>
          <p:spPr>
            <a:xfrm rot="5400000">
              <a:off x="8620610" y="2883974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等腰三角形 119">
              <a:extLst>
                <a:ext uri="{FF2B5EF4-FFF2-40B4-BE49-F238E27FC236}">
                  <a16:creationId xmlns:a16="http://schemas.microsoft.com/office/drawing/2014/main" id="{9FEF3CDD-0E2B-4DB1-925E-C903DBC3029F}"/>
                </a:ext>
              </a:extLst>
            </p:cNvPr>
            <p:cNvSpPr/>
            <p:nvPr/>
          </p:nvSpPr>
          <p:spPr>
            <a:xfrm rot="5400000">
              <a:off x="8620610" y="3089317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等腰三角形 120">
              <a:extLst>
                <a:ext uri="{FF2B5EF4-FFF2-40B4-BE49-F238E27FC236}">
                  <a16:creationId xmlns:a16="http://schemas.microsoft.com/office/drawing/2014/main" id="{DBB30933-EB4B-46E6-984C-4A1C5FA8B0B7}"/>
                </a:ext>
              </a:extLst>
            </p:cNvPr>
            <p:cNvSpPr/>
            <p:nvPr/>
          </p:nvSpPr>
          <p:spPr>
            <a:xfrm rot="5400000">
              <a:off x="8618154" y="3330388"/>
              <a:ext cx="269610" cy="117042"/>
            </a:xfrm>
            <a:prstGeom prst="triangle">
              <a:avLst/>
            </a:prstGeom>
            <a:solidFill>
              <a:schemeClr val="tx1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B425B89A-5B61-42C7-9070-762336BC1C35}"/>
              </a:ext>
            </a:extLst>
          </p:cNvPr>
          <p:cNvSpPr/>
          <p:nvPr/>
        </p:nvSpPr>
        <p:spPr>
          <a:xfrm>
            <a:off x="2416420" y="866841"/>
            <a:ext cx="4990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New laboratory fabricate with SEM-FIB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9A915986-084C-4052-97F8-0E6608FE7627}"/>
              </a:ext>
            </a:extLst>
          </p:cNvPr>
          <p:cNvSpPr/>
          <p:nvPr/>
        </p:nvSpPr>
        <p:spPr>
          <a:xfrm>
            <a:off x="598762" y="2480952"/>
            <a:ext cx="752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OM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003226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E44495DE-338B-4CD3-A77B-629FE54961F1}"/>
              </a:ext>
            </a:extLst>
          </p:cNvPr>
          <p:cNvSpPr txBox="1"/>
          <p:nvPr/>
        </p:nvSpPr>
        <p:spPr>
          <a:xfrm>
            <a:off x="35496" y="184533"/>
            <a:ext cx="1702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31C832EF-A5FF-46B9-8749-3CE4BA8F4BB2}"/>
              </a:ext>
            </a:extLst>
          </p:cNvPr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38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425B89A-5B61-42C7-9070-762336BC1C35}"/>
              </a:ext>
            </a:extLst>
          </p:cNvPr>
          <p:cNvSpPr/>
          <p:nvPr/>
        </p:nvSpPr>
        <p:spPr>
          <a:xfrm>
            <a:off x="141919" y="1196752"/>
            <a:ext cx="889457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Capacity building for the target PIE has done on CSNS hot cell and now is awaiting for approval</a:t>
            </a:r>
          </a:p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more PIE object, PBW…need more development</a:t>
            </a:r>
          </a:p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New laboratory fabricate with SEM-FIB enable CSNS to do more characterization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58775" indent="-358775"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0067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996952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B19E969-7353-4546-90D1-A160B00D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B9D26-8CF0-4781-8933-3ACA9518D024}" type="slidenum">
              <a:rPr lang="zh-CN" altLang="en-US" smtClean="0"/>
              <a:pPr/>
              <a:t>39</a:t>
            </a:fld>
            <a:endParaRPr lang="zh-CN" altLang="en-US"/>
          </a:p>
        </p:txBody>
      </p:sp>
      <p:sp>
        <p:nvSpPr>
          <p:cNvPr id="4" name="副标题 4">
            <a:extLst>
              <a:ext uri="{FF2B5EF4-FFF2-40B4-BE49-F238E27FC236}">
                <a16:creationId xmlns:a16="http://schemas.microsoft.com/office/drawing/2014/main" id="{313E5248-DA39-4D35-9633-E22E99572F65}"/>
              </a:ext>
            </a:extLst>
          </p:cNvPr>
          <p:cNvSpPr txBox="1">
            <a:spLocks/>
          </p:cNvSpPr>
          <p:nvPr/>
        </p:nvSpPr>
        <p:spPr>
          <a:xfrm>
            <a:off x="6084168" y="5153295"/>
            <a:ext cx="3039627" cy="151174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48" indent="-171448" algn="l" defTabSz="68579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514345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857241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200138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543034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30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7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23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20" indent="-171448" algn="l" defTabSz="68579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Chongguang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Zhao</a:t>
            </a:r>
          </a:p>
          <a:p>
            <a:pPr marL="0" indent="0" algn="ctr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zhaocg@ihep.ac.cn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E53211-E283-4F1D-8CBB-9F6C08FF4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581128"/>
            <a:ext cx="2329542" cy="6780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8EF819-65FF-4000-8409-8E8171E4C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9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78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DC5552E-3E7C-4F3A-86CB-FEFFB706C179}"/>
              </a:ext>
            </a:extLst>
          </p:cNvPr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5" descr="I:\工作\照片\效果图 logo等\CSNSlogo.png">
            <a:extLst>
              <a:ext uri="{FF2B5EF4-FFF2-40B4-BE49-F238E27FC236}">
                <a16:creationId xmlns:a16="http://schemas.microsoft.com/office/drawing/2014/main" id="{1ABE0FD0-12CF-45E0-B4CD-B8650B7BB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868A5CC-A02A-4ECB-B6BD-9A2E406DF83D}"/>
              </a:ext>
            </a:extLst>
          </p:cNvPr>
          <p:cNvSpPr txBox="1"/>
          <p:nvPr/>
        </p:nvSpPr>
        <p:spPr>
          <a:xfrm>
            <a:off x="2314899" y="6482583"/>
            <a:ext cx="4633274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 Operation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1DE59FC-1BA7-4D6D-B080-9EFAAC806F7D}"/>
              </a:ext>
            </a:extLst>
          </p:cNvPr>
          <p:cNvSpPr txBox="1"/>
          <p:nvPr/>
        </p:nvSpPr>
        <p:spPr>
          <a:xfrm>
            <a:off x="-26474" y="836712"/>
            <a:ext cx="3147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1.1 CSNS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D90C82E-4568-402C-9432-5A87443B43C8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96008F7-FECA-4ACE-B86A-61CEEC6FCACD}"/>
              </a:ext>
            </a:extLst>
          </p:cNvPr>
          <p:cNvGrpSpPr/>
          <p:nvPr/>
        </p:nvGrpSpPr>
        <p:grpSpPr>
          <a:xfrm>
            <a:off x="339531" y="1217055"/>
            <a:ext cx="8461760" cy="5334100"/>
            <a:chOff x="339531" y="1217055"/>
            <a:chExt cx="8461760" cy="533410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0CEB268-EF17-458B-925D-98A4FF76A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31" y="1531029"/>
              <a:ext cx="8461760" cy="5020126"/>
            </a:xfrm>
            <a:prstGeom prst="rect">
              <a:avLst/>
            </a:prstGeom>
          </p:spPr>
        </p:pic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9834EF23-E85A-4DD1-9B27-2300ABD5977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11960" y="1630412"/>
              <a:ext cx="0" cy="430436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prstDash val="sys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35BE4BEB-EDF4-4F65-8529-1D259B7E9D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32800" y="1630412"/>
              <a:ext cx="0" cy="430436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prstDash val="sys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9B33BFC-BF8D-4360-BE70-BE7D164D7A7D}"/>
                </a:ext>
              </a:extLst>
            </p:cNvPr>
            <p:cNvSpPr txBox="1"/>
            <p:nvPr/>
          </p:nvSpPr>
          <p:spPr>
            <a:xfrm>
              <a:off x="1995018" y="1630412"/>
              <a:ext cx="1114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Target-1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6B07AD5-9741-461B-A4A6-AF5290AEF627}"/>
                </a:ext>
              </a:extLst>
            </p:cNvPr>
            <p:cNvSpPr txBox="1"/>
            <p:nvPr/>
          </p:nvSpPr>
          <p:spPr>
            <a:xfrm>
              <a:off x="4664920" y="1631795"/>
              <a:ext cx="1114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Target-2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C7B9436-B039-40BD-B594-4BAC51862DF5}"/>
                </a:ext>
              </a:extLst>
            </p:cNvPr>
            <p:cNvSpPr txBox="1"/>
            <p:nvPr/>
          </p:nvSpPr>
          <p:spPr>
            <a:xfrm>
              <a:off x="6604691" y="1630412"/>
              <a:ext cx="1114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F0000"/>
                  </a:solidFill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Target-3</a:t>
              </a:r>
              <a:endParaRPr lang="zh-CN" altLang="en-US" sz="2000" b="1" dirty="0">
                <a:solidFill>
                  <a:srgbClr val="FF0000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9B4B86C9-6198-4D5D-8FC3-38FE899B1A4A}"/>
                </a:ext>
              </a:extLst>
            </p:cNvPr>
            <p:cNvSpPr txBox="1"/>
            <p:nvPr/>
          </p:nvSpPr>
          <p:spPr>
            <a:xfrm>
              <a:off x="3729109" y="1217922"/>
              <a:ext cx="10081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Aug 2020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0E5E521-419E-4F88-8D62-3BAB3CDAEB39}"/>
                </a:ext>
              </a:extLst>
            </p:cNvPr>
            <p:cNvSpPr txBox="1"/>
            <p:nvPr/>
          </p:nvSpPr>
          <p:spPr>
            <a:xfrm>
              <a:off x="5675341" y="1217935"/>
              <a:ext cx="111491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May</a:t>
              </a:r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</a:t>
              </a:r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E625D72D-A8CD-4AD2-ACF1-6F4E70956A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1600" y="1630412"/>
              <a:ext cx="0" cy="40011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prstDash val="sys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A5ABE75-8018-40A7-927E-F10540C6DB67}"/>
                </a:ext>
              </a:extLst>
            </p:cNvPr>
            <p:cNvSpPr txBox="1"/>
            <p:nvPr/>
          </p:nvSpPr>
          <p:spPr>
            <a:xfrm>
              <a:off x="503743" y="1217055"/>
              <a:ext cx="11149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Oct 2017</a:t>
              </a:r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8DFD2E08-0DCC-4982-9522-53A179101F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00392" y="1630412"/>
              <a:ext cx="0" cy="430436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prstDash val="sys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4DEC21C7-8F07-4139-A383-91812F84966A}"/>
              </a:ext>
            </a:extLst>
          </p:cNvPr>
          <p:cNvSpPr txBox="1"/>
          <p:nvPr/>
        </p:nvSpPr>
        <p:spPr>
          <a:xfrm>
            <a:off x="7629087" y="1218238"/>
            <a:ext cx="11149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625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EF0AD28-1CC2-429F-A399-CCF337682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2" y="972182"/>
            <a:ext cx="4021170" cy="272668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562C696-8B16-45F3-99CE-A7FD90EB731F}"/>
              </a:ext>
            </a:extLst>
          </p:cNvPr>
          <p:cNvSpPr txBox="1"/>
          <p:nvPr/>
        </p:nvSpPr>
        <p:spPr>
          <a:xfrm>
            <a:off x="3358954" y="1242703"/>
            <a:ext cx="173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SS-EBW sample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AAFEAD97-28A2-487A-988D-69AE5915EBD3}"/>
              </a:ext>
            </a:extLst>
          </p:cNvPr>
          <p:cNvCxnSpPr/>
          <p:nvPr/>
        </p:nvCxnSpPr>
        <p:spPr bwMode="auto">
          <a:xfrm flipH="1">
            <a:off x="3503017" y="1614971"/>
            <a:ext cx="473874" cy="765818"/>
          </a:xfrm>
          <a:prstGeom prst="straightConnector1">
            <a:avLst/>
          </a:prstGeom>
          <a:noFill/>
          <a:ln w="3175" algn="ctr">
            <a:solidFill>
              <a:srgbClr val="FF0000"/>
            </a:solidFill>
            <a:prstDash val="sysDash"/>
            <a:round/>
            <a:headEnd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60D76E14-CFDB-4127-A86F-A827FF1A6452}"/>
              </a:ext>
            </a:extLst>
          </p:cNvPr>
          <p:cNvCxnSpPr/>
          <p:nvPr/>
        </p:nvCxnSpPr>
        <p:spPr bwMode="auto">
          <a:xfrm flipH="1">
            <a:off x="3814710" y="1614971"/>
            <a:ext cx="166470" cy="609808"/>
          </a:xfrm>
          <a:prstGeom prst="straightConnector1">
            <a:avLst/>
          </a:prstGeom>
          <a:noFill/>
          <a:ln w="3175" algn="ctr">
            <a:solidFill>
              <a:srgbClr val="FF0000"/>
            </a:solidFill>
            <a:prstDash val="sysDash"/>
            <a:round/>
            <a:headEnd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B7E556F-E806-4F83-8220-9FBB09E58726}"/>
              </a:ext>
            </a:extLst>
          </p:cNvPr>
          <p:cNvCxnSpPr/>
          <p:nvPr/>
        </p:nvCxnSpPr>
        <p:spPr bwMode="auto">
          <a:xfrm>
            <a:off x="3981180" y="1614971"/>
            <a:ext cx="76035" cy="442170"/>
          </a:xfrm>
          <a:prstGeom prst="straightConnector1">
            <a:avLst/>
          </a:prstGeom>
          <a:noFill/>
          <a:ln w="3175" algn="ctr">
            <a:solidFill>
              <a:srgbClr val="FF0000"/>
            </a:solidFill>
            <a:prstDash val="sysDash"/>
            <a:round/>
            <a:headEnd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56" name="表格 56">
            <a:extLst>
              <a:ext uri="{FF2B5EF4-FFF2-40B4-BE49-F238E27FC236}">
                <a16:creationId xmlns:a16="http://schemas.microsoft.com/office/drawing/2014/main" id="{5483A650-F2FA-434D-95AA-234FB3A94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96881"/>
              </p:ext>
            </p:extLst>
          </p:nvPr>
        </p:nvGraphicFramePr>
        <p:xfrm>
          <a:off x="5183275" y="938014"/>
          <a:ext cx="3779385" cy="572164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951282">
                  <a:extLst>
                    <a:ext uri="{9D8B030D-6E8A-4147-A177-3AD203B41FA5}">
                      <a16:colId xmlns:a16="http://schemas.microsoft.com/office/drawing/2014/main" val="1509579765"/>
                    </a:ext>
                  </a:extLst>
                </a:gridCol>
                <a:gridCol w="1925629">
                  <a:extLst>
                    <a:ext uri="{9D8B030D-6E8A-4147-A177-3AD203B41FA5}">
                      <a16:colId xmlns:a16="http://schemas.microsoft.com/office/drawing/2014/main" val="4107980717"/>
                    </a:ext>
                  </a:extLst>
                </a:gridCol>
                <a:gridCol w="902474">
                  <a:extLst>
                    <a:ext uri="{9D8B030D-6E8A-4147-A177-3AD203B41FA5}">
                      <a16:colId xmlns:a16="http://schemas.microsoft.com/office/drawing/2014/main" val="4261033543"/>
                    </a:ext>
                  </a:extLst>
                </a:gridCol>
              </a:tblGrid>
              <a:tr h="2352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No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DPA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650367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SS-EBW-1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6365043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SS-EBW-2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6618720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SS-EBW-3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897260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SS-EBW-4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76632963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SS-EBW-5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2242579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SS-EBW-6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523485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SS-EBW-7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18052125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SS-EBW-8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5147080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SS-EBW-9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1927571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SS-vessel-1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0266182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SS-vessel-2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813068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SS-vessel-3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9178336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SS-vessel-4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6118991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SS-vessel-5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3050318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SS-vessel-6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8446012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SS-vessel-7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5544064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SS-vessel-8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1135535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SS-vessel-9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1362770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SS-Window-1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8680246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SS-Window-2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655265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SS-Window-3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1161764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SS-Window-4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3722088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SS-Window-5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5145145"/>
                  </a:ext>
                </a:extLst>
              </a:tr>
              <a:tr h="220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SS-Window-6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Long:12mm, Thickness:1.5mm</a:t>
                      </a:r>
                      <a:endParaRPr lang="zh-CN" altLang="en-US" sz="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zh-CN" altLang="en-US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9719267"/>
                  </a:ext>
                </a:extLst>
              </a:tr>
            </a:tbl>
          </a:graphicData>
        </a:graphic>
      </p:graphicFrame>
      <p:sp>
        <p:nvSpPr>
          <p:cNvPr id="61" name="文本框 60">
            <a:extLst>
              <a:ext uri="{FF2B5EF4-FFF2-40B4-BE49-F238E27FC236}">
                <a16:creationId xmlns:a16="http://schemas.microsoft.com/office/drawing/2014/main" id="{118570C2-9BDC-4979-825E-D0420E75AE5A}"/>
              </a:ext>
            </a:extLst>
          </p:cNvPr>
          <p:cNvSpPr txBox="1"/>
          <p:nvPr/>
        </p:nvSpPr>
        <p:spPr>
          <a:xfrm>
            <a:off x="78277" y="5613140"/>
            <a:ext cx="52138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the performance changes of different DPA samples after irradiation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the performance changes of welded samples and non welded samples after irradiation.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A0FBECE-D851-48D4-845F-384FF0D6B8C9}"/>
              </a:ext>
            </a:extLst>
          </p:cNvPr>
          <p:cNvCxnSpPr/>
          <p:nvPr/>
        </p:nvCxnSpPr>
        <p:spPr bwMode="auto">
          <a:xfrm>
            <a:off x="2508293" y="2358912"/>
            <a:ext cx="623547" cy="270394"/>
          </a:xfrm>
          <a:prstGeom prst="straightConnector1">
            <a:avLst/>
          </a:prstGeom>
          <a:noFill/>
          <a:ln w="3175" algn="ctr">
            <a:solidFill>
              <a:srgbClr val="FF0000"/>
            </a:solidFill>
            <a:prstDash val="sysDash"/>
            <a:round/>
            <a:headEnd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23B4D456-864B-4DC8-A8DB-627B5D8DA5DF}"/>
              </a:ext>
            </a:extLst>
          </p:cNvPr>
          <p:cNvSpPr txBox="1"/>
          <p:nvPr/>
        </p:nvSpPr>
        <p:spPr>
          <a:xfrm>
            <a:off x="1605128" y="2077503"/>
            <a:ext cx="1365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Welding line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44495DE-338B-4CD3-A77B-629FE54961F1}"/>
              </a:ext>
            </a:extLst>
          </p:cNvPr>
          <p:cNvSpPr txBox="1"/>
          <p:nvPr/>
        </p:nvSpPr>
        <p:spPr>
          <a:xfrm>
            <a:off x="35496" y="184533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PIE plan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D21620-1BD1-40A6-AFCE-3DC8077D9AE2}"/>
              </a:ext>
            </a:extLst>
          </p:cNvPr>
          <p:cNvSpPr txBox="1"/>
          <p:nvPr/>
        </p:nvSpPr>
        <p:spPr>
          <a:xfrm>
            <a:off x="-26474" y="836712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3.1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target PIE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FB5681B-023A-4250-925A-91B48D3059B4}"/>
              </a:ext>
            </a:extLst>
          </p:cNvPr>
          <p:cNvPicPr/>
          <p:nvPr/>
        </p:nvPicPr>
        <p:blipFill rotWithShape="1">
          <a:blip r:embed="rId5"/>
          <a:srcRect r="42518" b="14905"/>
          <a:stretch/>
        </p:blipFill>
        <p:spPr>
          <a:xfrm>
            <a:off x="319142" y="3709928"/>
            <a:ext cx="4021170" cy="199596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C99A97A5-8661-4C3C-9A0D-48E1792E70E7}"/>
              </a:ext>
            </a:extLst>
          </p:cNvPr>
          <p:cNvSpPr/>
          <p:nvPr/>
        </p:nvSpPr>
        <p:spPr>
          <a:xfrm>
            <a:off x="308771" y="3305401"/>
            <a:ext cx="4021169" cy="4004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position of target-1 samples</a:t>
            </a:r>
          </a:p>
        </p:txBody>
      </p:sp>
    </p:spTree>
    <p:extLst>
      <p:ext uri="{BB962C8B-B14F-4D97-AF65-F5344CB8AC3E}">
        <p14:creationId xmlns:p14="http://schemas.microsoft.com/office/powerpoint/2010/main" val="1292825129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41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21" y="4363035"/>
            <a:ext cx="2015822" cy="105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加号 11"/>
          <p:cNvSpPr/>
          <p:nvPr/>
        </p:nvSpPr>
        <p:spPr bwMode="auto">
          <a:xfrm>
            <a:off x="2669228" y="4498478"/>
            <a:ext cx="457200" cy="457200"/>
          </a:xfrm>
          <a:prstGeom prst="mathPl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" name="加号 12"/>
          <p:cNvSpPr/>
          <p:nvPr/>
        </p:nvSpPr>
        <p:spPr bwMode="auto">
          <a:xfrm>
            <a:off x="5940062" y="4503406"/>
            <a:ext cx="457200" cy="457200"/>
          </a:xfrm>
          <a:prstGeom prst="mathPlus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下箭头 13"/>
          <p:cNvSpPr/>
          <p:nvPr/>
        </p:nvSpPr>
        <p:spPr bwMode="auto">
          <a:xfrm>
            <a:off x="4520556" y="3662902"/>
            <a:ext cx="412782" cy="41417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4094257" y="3062728"/>
            <a:ext cx="124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Target Plug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773647" y="5590981"/>
            <a:ext cx="1609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Target plates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(W cladded Ta)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3931964" y="5590980"/>
            <a:ext cx="1389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Target vessel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(SS316L)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6476097" y="559098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Counterweight connector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(SS316L)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879" y="4372954"/>
            <a:ext cx="2105064" cy="1102853"/>
          </a:xfrm>
          <a:prstGeom prst="rect">
            <a:avLst/>
          </a:prstGeom>
        </p:spPr>
      </p:pic>
      <p:pic>
        <p:nvPicPr>
          <p:cNvPr id="23" name="图片 22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91" y="4111555"/>
            <a:ext cx="1949034" cy="127093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768164" y="1319285"/>
            <a:ext cx="3899714" cy="2006724"/>
            <a:chOff x="2486015" y="1899002"/>
            <a:chExt cx="3899714" cy="2006724"/>
          </a:xfrm>
        </p:grpSpPr>
        <p:pic>
          <p:nvPicPr>
            <p:cNvPr id="25" name="图片 24" descr="屏幕剪辑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510" y="1899002"/>
              <a:ext cx="3434603" cy="1762198"/>
            </a:xfrm>
            <a:prstGeom prst="rect">
              <a:avLst/>
            </a:prstGeom>
          </p:spPr>
        </p:pic>
        <p:cxnSp>
          <p:nvCxnSpPr>
            <p:cNvPr id="26" name="直接连接符 25"/>
            <p:cNvCxnSpPr/>
            <p:nvPr/>
          </p:nvCxnSpPr>
          <p:spPr bwMode="auto">
            <a:xfrm flipH="1" flipV="1">
              <a:off x="5392882" y="1899002"/>
              <a:ext cx="166254" cy="189571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直接连接符 26"/>
            <p:cNvCxnSpPr/>
            <p:nvPr/>
          </p:nvCxnSpPr>
          <p:spPr bwMode="auto">
            <a:xfrm flipH="1" flipV="1">
              <a:off x="2540000" y="2934477"/>
              <a:ext cx="361024" cy="325358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直接箭头连接符 27"/>
            <p:cNvCxnSpPr/>
            <p:nvPr/>
          </p:nvCxnSpPr>
          <p:spPr bwMode="auto">
            <a:xfrm flipV="1">
              <a:off x="2615679" y="1993787"/>
              <a:ext cx="2860330" cy="1016113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  <p:sp>
          <p:nvSpPr>
            <p:cNvPr id="29" name="文本框 28"/>
            <p:cNvSpPr txBox="1"/>
            <p:nvPr/>
          </p:nvSpPr>
          <p:spPr>
            <a:xfrm rot="20233176">
              <a:off x="3773974" y="222610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1380</a:t>
              </a:r>
              <a:endParaRPr lang="zh-CN" altLang="en-US" sz="1400" dirty="0" err="1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 bwMode="auto">
            <a:xfrm flipH="1">
              <a:off x="2486015" y="3221606"/>
              <a:ext cx="415010" cy="173330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接连接符 30"/>
            <p:cNvCxnSpPr/>
            <p:nvPr/>
          </p:nvCxnSpPr>
          <p:spPr bwMode="auto">
            <a:xfrm flipH="1">
              <a:off x="2634777" y="3406542"/>
              <a:ext cx="577513" cy="243052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直接箭头连接符 31"/>
            <p:cNvCxnSpPr/>
            <p:nvPr/>
          </p:nvCxnSpPr>
          <p:spPr bwMode="auto">
            <a:xfrm>
              <a:off x="2560960" y="3384332"/>
              <a:ext cx="212262" cy="205875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  <p:sp>
          <p:nvSpPr>
            <p:cNvPr id="33" name="文本框 32"/>
            <p:cNvSpPr txBox="1"/>
            <p:nvPr/>
          </p:nvSpPr>
          <p:spPr>
            <a:xfrm rot="2757917">
              <a:off x="2558297" y="3266213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208</a:t>
              </a:r>
              <a:endParaRPr lang="zh-CN" altLang="en-US" sz="1400" dirty="0" err="1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 bwMode="auto">
            <a:xfrm flipH="1">
              <a:off x="3659800" y="2825512"/>
              <a:ext cx="285345" cy="107950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直接连接符 34"/>
            <p:cNvCxnSpPr/>
            <p:nvPr/>
          </p:nvCxnSpPr>
          <p:spPr bwMode="auto">
            <a:xfrm flipH="1">
              <a:off x="3999131" y="3035271"/>
              <a:ext cx="424640" cy="172949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直接箭头连接符 35"/>
            <p:cNvCxnSpPr/>
            <p:nvPr/>
          </p:nvCxnSpPr>
          <p:spPr bwMode="auto">
            <a:xfrm>
              <a:off x="3763973" y="2879487"/>
              <a:ext cx="314297" cy="280464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  <p:sp>
          <p:nvSpPr>
            <p:cNvPr id="37" name="文本框 36"/>
            <p:cNvSpPr txBox="1"/>
            <p:nvPr/>
          </p:nvSpPr>
          <p:spPr>
            <a:xfrm rot="2487665">
              <a:off x="3780604" y="282371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260</a:t>
              </a:r>
              <a:endParaRPr lang="zh-CN" altLang="en-US" sz="1400" dirty="0" err="1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 bwMode="auto">
            <a:xfrm flipH="1">
              <a:off x="5561691" y="1993787"/>
              <a:ext cx="329594" cy="127448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直接连接符 38"/>
            <p:cNvCxnSpPr/>
            <p:nvPr/>
          </p:nvCxnSpPr>
          <p:spPr bwMode="auto">
            <a:xfrm flipH="1">
              <a:off x="6002167" y="2379993"/>
              <a:ext cx="383562" cy="154165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直接箭头连接符 39"/>
            <p:cNvCxnSpPr/>
            <p:nvPr/>
          </p:nvCxnSpPr>
          <p:spPr bwMode="auto">
            <a:xfrm>
              <a:off x="5808158" y="2040648"/>
              <a:ext cx="447465" cy="392092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  <p:sp>
          <p:nvSpPr>
            <p:cNvPr id="41" name="文本框 40"/>
            <p:cNvSpPr txBox="1"/>
            <p:nvPr/>
          </p:nvSpPr>
          <p:spPr>
            <a:xfrm rot="2487665">
              <a:off x="5898763" y="2004260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380</a:t>
              </a:r>
              <a:endParaRPr lang="zh-CN" altLang="en-US" sz="1400" dirty="0" err="1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 bwMode="auto">
            <a:xfrm flipH="1">
              <a:off x="2755134" y="3617534"/>
              <a:ext cx="439068" cy="196272"/>
            </a:xfrm>
            <a:prstGeom prst="lin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直接箭头连接符 42"/>
            <p:cNvCxnSpPr/>
            <p:nvPr/>
          </p:nvCxnSpPr>
          <p:spPr bwMode="auto">
            <a:xfrm>
              <a:off x="2783875" y="3595265"/>
              <a:ext cx="7213" cy="219485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lg"/>
              <a:tailEnd type="stealth" w="med" len="lg"/>
            </a:ln>
            <a:effectLst/>
          </p:spPr>
        </p:cxnSp>
        <p:sp>
          <p:nvSpPr>
            <p:cNvPr id="44" name="文本框 43"/>
            <p:cNvSpPr txBox="1"/>
            <p:nvPr/>
          </p:nvSpPr>
          <p:spPr>
            <a:xfrm rot="16200000">
              <a:off x="2498409" y="356973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itchFamily="18" charset="0"/>
                  <a:ea typeface="黑体" panose="02010609060101010101" pitchFamily="49" charset="-122"/>
                  <a:cs typeface="Times New Roman" pitchFamily="18" charset="0"/>
                </a:rPr>
                <a:t>86</a:t>
              </a:r>
              <a:endParaRPr lang="zh-CN" altLang="en-US" sz="1400" dirty="0" err="1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endParaRPr>
            </a:p>
          </p:txBody>
        </p:sp>
      </p:grpSp>
      <p:sp>
        <p:nvSpPr>
          <p:cNvPr id="45" name="TextBox 1"/>
          <p:cNvSpPr txBox="1"/>
          <p:nvPr/>
        </p:nvSpPr>
        <p:spPr>
          <a:xfrm rot="20106699">
            <a:off x="2278258" y="28576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P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cxnSp>
        <p:nvCxnSpPr>
          <p:cNvPr id="46" name="直接箭头连接符 45"/>
          <p:cNvCxnSpPr>
            <a:cxnSpLocks/>
          </p:cNvCxnSpPr>
          <p:nvPr/>
        </p:nvCxnSpPr>
        <p:spPr bwMode="auto">
          <a:xfrm flipV="1">
            <a:off x="2399796" y="3069878"/>
            <a:ext cx="418194" cy="227649"/>
          </a:xfrm>
          <a:prstGeom prst="straightConnector1">
            <a:avLst/>
          </a:prstGeom>
          <a:solidFill>
            <a:srgbClr val="FFFF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3C8817D6-2428-4A79-A86E-5A775F499771}"/>
              </a:ext>
            </a:extLst>
          </p:cNvPr>
          <p:cNvSpPr txBox="1"/>
          <p:nvPr/>
        </p:nvSpPr>
        <p:spPr>
          <a:xfrm>
            <a:off x="-26474" y="836712"/>
            <a:ext cx="401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1.3 CSNS target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8192D15-4335-42BE-8E0B-C40C2ABE98A8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301167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42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3C8817D6-2428-4A79-A86E-5A775F499771}"/>
              </a:ext>
            </a:extLst>
          </p:cNvPr>
          <p:cNvSpPr txBox="1"/>
          <p:nvPr/>
        </p:nvSpPr>
        <p:spPr>
          <a:xfrm>
            <a:off x="-26474" y="836712"/>
            <a:ext cx="4172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1.2 CSNS hot cell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8192D15-4335-42BE-8E0B-C40C2ABE98A8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29A99D52-2EDD-4A83-9FB4-8F8F266D4D9E}"/>
              </a:ext>
            </a:extLst>
          </p:cNvPr>
          <p:cNvGrpSpPr/>
          <p:nvPr/>
        </p:nvGrpSpPr>
        <p:grpSpPr>
          <a:xfrm>
            <a:off x="-10848" y="1499589"/>
            <a:ext cx="5284266" cy="4971831"/>
            <a:chOff x="-10848" y="1499589"/>
            <a:chExt cx="5284266" cy="497183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2C1C8AD-13FF-49DF-BDD5-0B7D47BF3784}"/>
                </a:ext>
              </a:extLst>
            </p:cNvPr>
            <p:cNvGrpSpPr/>
            <p:nvPr/>
          </p:nvGrpSpPr>
          <p:grpSpPr>
            <a:xfrm>
              <a:off x="-10848" y="1499589"/>
              <a:ext cx="5284266" cy="4971831"/>
              <a:chOff x="126655" y="2424379"/>
              <a:chExt cx="4540853" cy="418544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53A43407-8345-42F0-A0FC-F1EDFB6CE9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665" y="2424379"/>
                <a:ext cx="2155608" cy="187882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363B8C78-8460-465A-8CCB-CAB524D4D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8435" y="2440437"/>
                <a:ext cx="2399073" cy="1878827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CD8E7BAD-E67F-44BE-BC85-53FA0ED16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655" y="4488652"/>
                <a:ext cx="4504891" cy="2121176"/>
              </a:xfrm>
              <a:prstGeom prst="rect">
                <a:avLst/>
              </a:prstGeom>
            </p:spPr>
          </p:pic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C825A46-6966-4545-870E-A0B9203D1D55}"/>
                </a:ext>
              </a:extLst>
            </p:cNvPr>
            <p:cNvSpPr/>
            <p:nvPr/>
          </p:nvSpPr>
          <p:spPr>
            <a:xfrm>
              <a:off x="93456" y="3585076"/>
              <a:ext cx="5054607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Target#1 front window &amp; part of top surface</a:t>
              </a:r>
              <a:endPara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E8D5F54-6EF2-4A5C-84EF-072D3A899C56}"/>
                </a:ext>
              </a:extLst>
            </p:cNvPr>
            <p:cNvSpPr/>
            <p:nvPr/>
          </p:nvSpPr>
          <p:spPr>
            <a:xfrm>
              <a:off x="118999" y="6070991"/>
              <a:ext cx="5112568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Seal surface at Helium vessel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0DC8DE1-FFB2-42F8-A7B5-B12C35E7583D}"/>
              </a:ext>
            </a:extLst>
          </p:cNvPr>
          <p:cNvGrpSpPr/>
          <p:nvPr/>
        </p:nvGrpSpPr>
        <p:grpSpPr>
          <a:xfrm>
            <a:off x="5319763" y="1558383"/>
            <a:ext cx="3730780" cy="4910515"/>
            <a:chOff x="5319763" y="1558383"/>
            <a:chExt cx="3730780" cy="491051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FA9C013D-C3D7-4BDD-B438-4316FFE54FCF}"/>
                </a:ext>
              </a:extLst>
            </p:cNvPr>
            <p:cNvGrpSpPr/>
            <p:nvPr/>
          </p:nvGrpSpPr>
          <p:grpSpPr>
            <a:xfrm>
              <a:off x="5319763" y="1558383"/>
              <a:ext cx="3730780" cy="4426512"/>
              <a:chOff x="5309301" y="1920447"/>
              <a:chExt cx="3730780" cy="442651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5E2B660B-361F-4F83-AFBB-4E195818F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2"/>
              <a:stretch/>
            </p:blipFill>
            <p:spPr>
              <a:xfrm>
                <a:off x="5309301" y="1920447"/>
                <a:ext cx="3730780" cy="3092729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F60B3C8E-F41B-4489-A14B-7CEA17D030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14297" r="10625"/>
              <a:stretch/>
            </p:blipFill>
            <p:spPr>
              <a:xfrm>
                <a:off x="5309301" y="4787817"/>
                <a:ext cx="1800200" cy="1559142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4511943-A20B-4257-BC93-11E2B2AF24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02" r="15158"/>
              <a:stretch/>
            </p:blipFill>
            <p:spPr>
              <a:xfrm>
                <a:off x="7109502" y="4800295"/>
                <a:ext cx="1930578" cy="1546664"/>
              </a:xfrm>
              <a:prstGeom prst="rect">
                <a:avLst/>
              </a:prstGeom>
            </p:spPr>
          </p:pic>
        </p:grp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987D370-7714-4A29-B019-5A5AE25C469B}"/>
                </a:ext>
              </a:extLst>
            </p:cNvPr>
            <p:cNvSpPr/>
            <p:nvPr/>
          </p:nvSpPr>
          <p:spPr>
            <a:xfrm>
              <a:off x="5319763" y="6068470"/>
              <a:ext cx="3730779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seal ring inspect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997281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9EF14BA7-4328-44A6-BCE4-338D3DD37348}"/>
              </a:ext>
            </a:extLst>
          </p:cNvPr>
          <p:cNvGrpSpPr/>
          <p:nvPr/>
        </p:nvGrpSpPr>
        <p:grpSpPr>
          <a:xfrm>
            <a:off x="5015082" y="1193932"/>
            <a:ext cx="3331915" cy="2617625"/>
            <a:chOff x="5267372" y="1457706"/>
            <a:chExt cx="3331915" cy="2617625"/>
          </a:xfrm>
        </p:grpSpPr>
        <p:grpSp>
          <p:nvGrpSpPr>
            <p:cNvPr id="54" name="组合 53"/>
            <p:cNvGrpSpPr/>
            <p:nvPr/>
          </p:nvGrpSpPr>
          <p:grpSpPr>
            <a:xfrm>
              <a:off x="5267372" y="1457706"/>
              <a:ext cx="3106426" cy="2128028"/>
              <a:chOff x="4849950" y="1556792"/>
              <a:chExt cx="3106426" cy="2128028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4849950" y="1556792"/>
                <a:ext cx="3106426" cy="2128028"/>
                <a:chOff x="5959290" y="2515738"/>
                <a:chExt cx="3106426" cy="2128028"/>
              </a:xfrm>
            </p:grpSpPr>
            <p:pic>
              <p:nvPicPr>
                <p:cNvPr id="39939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2640" y="3851678"/>
                  <a:ext cx="3023076" cy="7920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40" name="Picture 4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2640" y="2597792"/>
                  <a:ext cx="3023075" cy="11928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6" name="圆角矩形 25"/>
                <p:cNvSpPr/>
                <p:nvPr/>
              </p:nvSpPr>
              <p:spPr bwMode="auto">
                <a:xfrm>
                  <a:off x="5959290" y="2515738"/>
                  <a:ext cx="3106426" cy="1335940"/>
                </a:xfrm>
                <a:prstGeom prst="roundRect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圆角矩形 26"/>
                <p:cNvSpPr/>
                <p:nvPr/>
              </p:nvSpPr>
              <p:spPr bwMode="auto">
                <a:xfrm>
                  <a:off x="6167914" y="4270893"/>
                  <a:ext cx="323079" cy="200086"/>
                </a:xfrm>
                <a:prstGeom prst="roundRect">
                  <a:avLst/>
                </a:prstGeom>
                <a:noFill/>
                <a:ln w="190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0" name="直接连接符 19"/>
                <p:cNvCxnSpPr/>
                <p:nvPr/>
              </p:nvCxnSpPr>
              <p:spPr bwMode="auto">
                <a:xfrm>
                  <a:off x="5959290" y="3645024"/>
                  <a:ext cx="208624" cy="825955"/>
                </a:xfrm>
                <a:prstGeom prst="lin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3" name="直接连接符 22"/>
                <p:cNvCxnSpPr/>
                <p:nvPr/>
              </p:nvCxnSpPr>
              <p:spPr bwMode="auto">
                <a:xfrm flipV="1">
                  <a:off x="6479704" y="3851679"/>
                  <a:ext cx="2412776" cy="619300"/>
                </a:xfrm>
                <a:prstGeom prst="line">
                  <a:avLst/>
                </a:prstGeom>
                <a:solidFill>
                  <a:srgbClr val="FFFF00"/>
                </a:solidFill>
                <a:ln w="1905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38" name="直接箭头连接符 11"/>
              <p:cNvCxnSpPr>
                <a:cxnSpLocks noChangeShapeType="1"/>
              </p:cNvCxnSpPr>
              <p:nvPr/>
            </p:nvCxnSpPr>
            <p:spPr bwMode="auto">
              <a:xfrm flipH="1" flipV="1">
                <a:off x="5570963" y="2493504"/>
                <a:ext cx="889000" cy="395287"/>
              </a:xfrm>
              <a:prstGeom prst="straightConnector1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9" name="TextBox 24"/>
              <p:cNvSpPr txBox="1">
                <a:spLocks noChangeArrowheads="1"/>
              </p:cNvSpPr>
              <p:nvPr/>
            </p:nvSpPr>
            <p:spPr bwMode="auto">
              <a:xfrm>
                <a:off x="5757075" y="2867448"/>
                <a:ext cx="136768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dirty="0"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Cooling channel</a:t>
                </a:r>
                <a:endParaRPr lang="zh-CN" altLang="en-US" dirty="0"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0" name="直接箭头连接符 11"/>
              <p:cNvCxnSpPr>
                <a:cxnSpLocks noChangeShapeType="1"/>
              </p:cNvCxnSpPr>
              <p:nvPr/>
            </p:nvCxnSpPr>
            <p:spPr bwMode="auto">
              <a:xfrm flipV="1">
                <a:off x="6471075" y="2493504"/>
                <a:ext cx="709613" cy="395288"/>
              </a:xfrm>
              <a:prstGeom prst="straightConnector1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直接箭头连接符 11"/>
              <p:cNvCxnSpPr>
                <a:cxnSpLocks noChangeShapeType="1"/>
              </p:cNvCxnSpPr>
              <p:nvPr/>
            </p:nvCxnSpPr>
            <p:spPr bwMode="auto">
              <a:xfrm flipV="1">
                <a:off x="6471075" y="2012491"/>
                <a:ext cx="0" cy="876300"/>
              </a:xfrm>
              <a:prstGeom prst="straightConnector1">
                <a:avLst/>
              </a:prstGeom>
              <a:noFill/>
              <a:ln w="9525" algn="ctr">
                <a:solidFill>
                  <a:srgbClr val="00B0F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" name="TextBox 3"/>
              <p:cNvSpPr txBox="1">
                <a:spLocks noChangeArrowheads="1"/>
              </p:cNvSpPr>
              <p:nvPr/>
            </p:nvSpPr>
            <p:spPr bwMode="auto">
              <a:xfrm>
                <a:off x="6138183" y="1704516"/>
                <a:ext cx="68800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1.2mm</a:t>
                </a:r>
                <a:endPara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TextBox 37"/>
              <p:cNvSpPr txBox="1">
                <a:spLocks noChangeArrowheads="1"/>
              </p:cNvSpPr>
              <p:nvPr/>
            </p:nvSpPr>
            <p:spPr bwMode="auto">
              <a:xfrm>
                <a:off x="5036458" y="2161716"/>
                <a:ext cx="68800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0.5mm</a:t>
                </a:r>
                <a:endPara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Box 37"/>
              <p:cNvSpPr txBox="1">
                <a:spLocks noChangeArrowheads="1"/>
              </p:cNvSpPr>
              <p:nvPr/>
            </p:nvSpPr>
            <p:spPr bwMode="auto">
              <a:xfrm>
                <a:off x="6958652" y="2160128"/>
                <a:ext cx="68800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r>
                  <a:rPr lang="en-US" altLang="zh-CN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0.5mm</a:t>
                </a:r>
                <a:endPara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286919" y="3429000"/>
              <a:ext cx="33123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front five target with cooling water channels upper and lower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095EFBF8-0DB5-46F4-92AB-DF459467A57C}"/>
              </a:ext>
            </a:extLst>
          </p:cNvPr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6" name="Picture 5" descr="I:\工作\照片\效果图 logo等\CSNSlogo.png">
            <a:extLst>
              <a:ext uri="{FF2B5EF4-FFF2-40B4-BE49-F238E27FC236}">
                <a16:creationId xmlns:a16="http://schemas.microsoft.com/office/drawing/2014/main" id="{35C319BD-6BBC-47DE-898F-36E36398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9CD73C4-BFC8-40E2-B77C-8F5346C1305F}"/>
              </a:ext>
            </a:extLst>
          </p:cNvPr>
          <p:cNvGrpSpPr/>
          <p:nvPr/>
        </p:nvGrpSpPr>
        <p:grpSpPr>
          <a:xfrm>
            <a:off x="144480" y="1259395"/>
            <a:ext cx="4408852" cy="2545597"/>
            <a:chOff x="138879" y="1468142"/>
            <a:chExt cx="4408852" cy="2545597"/>
          </a:xfrm>
        </p:grpSpPr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70323" y="1468142"/>
              <a:ext cx="3872695" cy="1960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38879" y="3367408"/>
              <a:ext cx="416737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target is trapezoidal structure, and tantalum coated tungsten parallel in the container</a:t>
              </a:r>
              <a:endPara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223CE8A3-F710-4374-B767-652625067E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25826" y="2964914"/>
              <a:ext cx="423326" cy="0"/>
            </a:xfrm>
            <a:prstGeom prst="straightConnector1">
              <a:avLst/>
            </a:prstGeom>
            <a:solidFill>
              <a:srgbClr val="FFFF00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B5BE536D-A8BE-4451-B15B-9BC7EAC0777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25445" y="1983057"/>
              <a:ext cx="426890" cy="0"/>
            </a:xfrm>
            <a:prstGeom prst="straightConnector1">
              <a:avLst/>
            </a:prstGeom>
            <a:solidFill>
              <a:srgbClr val="FFFF00"/>
            </a:solidFill>
            <a:ln w="762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stealth" w="med" len="lg"/>
            </a:ln>
            <a:effectLst/>
          </p:spPr>
        </p:cxn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2223D56D-5FCB-446E-B04F-5C85E5989B3E}"/>
                </a:ext>
              </a:extLst>
            </p:cNvPr>
            <p:cNvSpPr/>
            <p:nvPr/>
          </p:nvSpPr>
          <p:spPr>
            <a:xfrm>
              <a:off x="3925445" y="2997670"/>
              <a:ext cx="62228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outlet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B5853DFD-DA3D-486D-AEEA-975F4EB09890}"/>
                </a:ext>
              </a:extLst>
            </p:cNvPr>
            <p:cNvSpPr/>
            <p:nvPr/>
          </p:nvSpPr>
          <p:spPr>
            <a:xfrm>
              <a:off x="3969107" y="2012320"/>
              <a:ext cx="5229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inlet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666AFD22-CEAB-46F7-975B-DCF9865C98B2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6B79F939-7F69-4863-B9A4-9E38CF2124EC}"/>
              </a:ext>
            </a:extLst>
          </p:cNvPr>
          <p:cNvSpPr txBox="1"/>
          <p:nvPr/>
        </p:nvSpPr>
        <p:spPr>
          <a:xfrm>
            <a:off x="-26474" y="836712"/>
            <a:ext cx="401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1.3 CSNS target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55" name="Picture 3" descr="deformation4bar">
            <a:extLst>
              <a:ext uri="{FF2B5EF4-FFF2-40B4-BE49-F238E27FC236}">
                <a16:creationId xmlns:a16="http://schemas.microsoft.com/office/drawing/2014/main" id="{E7E8ECAD-FF89-4793-A6A6-9FAB26BD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9" y="3861211"/>
            <a:ext cx="4010265" cy="2555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82469F99-54A9-4627-B6C6-91704816B7B8}"/>
              </a:ext>
            </a:extLst>
          </p:cNvPr>
          <p:cNvGrpSpPr/>
          <p:nvPr/>
        </p:nvGrpSpPr>
        <p:grpSpPr>
          <a:xfrm>
            <a:off x="4248754" y="3747065"/>
            <a:ext cx="4750766" cy="2464150"/>
            <a:chOff x="4226361" y="4116221"/>
            <a:chExt cx="4750766" cy="2464150"/>
          </a:xfrm>
        </p:grpSpPr>
        <p:pic>
          <p:nvPicPr>
            <p:cNvPr id="61" name="图片 13" descr="中心面的温度分布.JPG">
              <a:extLst>
                <a:ext uri="{FF2B5EF4-FFF2-40B4-BE49-F238E27FC236}">
                  <a16:creationId xmlns:a16="http://schemas.microsoft.com/office/drawing/2014/main" id="{72242022-8F7A-4E84-A0D5-E8789FE0AF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84"/>
            <a:stretch/>
          </p:blipFill>
          <p:spPr bwMode="auto">
            <a:xfrm rot="5400000">
              <a:off x="5178058" y="3164524"/>
              <a:ext cx="2464150" cy="4367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1AEF09B-D7F8-47C0-A91E-5A5C0EA09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93750" y="4316817"/>
              <a:ext cx="883377" cy="2234423"/>
            </a:xfrm>
            <a:prstGeom prst="rect">
              <a:avLst/>
            </a:prstGeom>
          </p:spPr>
        </p:pic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591FDF90-C4AD-4E78-A9C2-847F9BE35CCF}"/>
              </a:ext>
            </a:extLst>
          </p:cNvPr>
          <p:cNvSpPr/>
          <p:nvPr/>
        </p:nvSpPr>
        <p:spPr>
          <a:xfrm>
            <a:off x="88877" y="6211669"/>
            <a:ext cx="4064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Maximum deformation of vessel: 0.58mm@0.4MPa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99BE98E-22AC-49DA-994E-91A45CA3DD2C}"/>
              </a:ext>
            </a:extLst>
          </p:cNvPr>
          <p:cNvSpPr/>
          <p:nvPr/>
        </p:nvSpPr>
        <p:spPr>
          <a:xfrm>
            <a:off x="4497608" y="6224632"/>
            <a:ext cx="4544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itchFamily="18" charset="0"/>
              </a:rPr>
              <a:t>The temperature distribution in the target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itchFamily="18" charset="0"/>
              </a:rPr>
              <a:t>Max 176.34</a:t>
            </a:r>
            <a:r>
              <a:rPr lang="zh-CN" altLang="en-US" dirty="0">
                <a:latin typeface="Times New Roman" panose="02020603050405020304" pitchFamily="18" charset="0"/>
                <a:cs typeface="Times New Roman" pitchFamily="18" charset="0"/>
              </a:rPr>
              <a:t>℃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95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834E765-F5A2-4317-9E01-69B1CE763322}"/>
              </a:ext>
            </a:extLst>
          </p:cNvPr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5" descr="I:\工作\照片\效果图 logo等\CSNSlogo.png">
            <a:extLst>
              <a:ext uri="{FF2B5EF4-FFF2-40B4-BE49-F238E27FC236}">
                <a16:creationId xmlns:a16="http://schemas.microsoft.com/office/drawing/2014/main" id="{9955F292-8A58-4080-B6CC-BF9187D06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1DCA756-9368-424E-A4E7-A3398EC90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57" y="2634424"/>
            <a:ext cx="2134333" cy="35954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CE2B43-8784-48B2-8D20-C5BB890A9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64386"/>
            <a:ext cx="2684003" cy="47885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CD1A1B9-BFED-4190-B6CA-C8DFB54E8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4" y="1469338"/>
            <a:ext cx="2416911" cy="478856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058A1CB-B356-41AA-9E91-3E7CE1C12065}"/>
              </a:ext>
            </a:extLst>
          </p:cNvPr>
          <p:cNvSpPr txBox="1"/>
          <p:nvPr/>
        </p:nvSpPr>
        <p:spPr>
          <a:xfrm>
            <a:off x="5711987" y="1185485"/>
            <a:ext cx="2868093" cy="11044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Target-1—DPA</a:t>
            </a:r>
          </a:p>
          <a:p>
            <a:pPr algn="l" rtl="0">
              <a:lnSpc>
                <a:spcPct val="150000"/>
              </a:lnSpc>
            </a:pPr>
            <a:r>
              <a:rPr lang="en-US" altLang="zh-CN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Calculation program:PHITS3.26</a:t>
            </a:r>
          </a:p>
          <a:p>
            <a:pPr algn="l" rtl="0">
              <a:lnSpc>
                <a:spcPct val="150000"/>
              </a:lnSpc>
            </a:pPr>
            <a:r>
              <a:rPr lang="en-US" altLang="zh-CN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Data base: JENDL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92CC091-DB24-4E36-BACF-13CC64AECB1F}"/>
              </a:ext>
            </a:extLst>
          </p:cNvPr>
          <p:cNvSpPr txBox="1"/>
          <p:nvPr/>
        </p:nvSpPr>
        <p:spPr>
          <a:xfrm>
            <a:off x="1107355" y="6410320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W—1.8dpa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14C71DB-9EF8-47B0-81B9-5F400F8383D4}"/>
              </a:ext>
            </a:extLst>
          </p:cNvPr>
          <p:cNvSpPr txBox="1"/>
          <p:nvPr/>
        </p:nvSpPr>
        <p:spPr>
          <a:xfrm>
            <a:off x="3563888" y="6410320"/>
            <a:ext cx="219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Vessel cover—0.8dpa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628E8E-5D6B-4854-8BBD-DA06F9CF1F26}"/>
              </a:ext>
            </a:extLst>
          </p:cNvPr>
          <p:cNvSpPr txBox="1"/>
          <p:nvPr/>
        </p:nvSpPr>
        <p:spPr>
          <a:xfrm>
            <a:off x="6360957" y="6410320"/>
            <a:ext cx="242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Vessel window---1.2dpa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6B204D-B4BC-4312-9FF4-044D4F4AA02C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7C41F37-D6CE-4106-B652-7D4451D0A0C3}"/>
              </a:ext>
            </a:extLst>
          </p:cNvPr>
          <p:cNvSpPr txBox="1"/>
          <p:nvPr/>
        </p:nvSpPr>
        <p:spPr>
          <a:xfrm>
            <a:off x="-26474" y="836712"/>
            <a:ext cx="401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1.3 CSNS target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82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5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3C8817D6-2428-4A79-A86E-5A775F499771}"/>
              </a:ext>
            </a:extLst>
          </p:cNvPr>
          <p:cNvSpPr txBox="1"/>
          <p:nvPr/>
        </p:nvSpPr>
        <p:spPr>
          <a:xfrm>
            <a:off x="-26474" y="836712"/>
            <a:ext cx="4172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1.2 CSNS hot cell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8192D15-4335-42BE-8E0B-C40C2ABE98A8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CEDE1CC-E679-410C-AB73-7F3C11922546}"/>
              </a:ext>
            </a:extLst>
          </p:cNvPr>
          <p:cNvSpPr/>
          <p:nvPr/>
        </p:nvSpPr>
        <p:spPr>
          <a:xfrm>
            <a:off x="214487" y="1443037"/>
            <a:ext cx="8866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 adequate shielding capability for radioactive operations, 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＞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100kCi</a:t>
            </a:r>
            <a:b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 necessary operating and monitoring conditions</a:t>
            </a:r>
            <a:b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 conditions for retaining annual entry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EB633B9-79F1-4857-8A93-117A474F4D7C}"/>
              </a:ext>
            </a:extLst>
          </p:cNvPr>
          <p:cNvGrpSpPr/>
          <p:nvPr/>
        </p:nvGrpSpPr>
        <p:grpSpPr>
          <a:xfrm>
            <a:off x="113839" y="3067939"/>
            <a:ext cx="3914998" cy="3718222"/>
            <a:chOff x="113839" y="3067939"/>
            <a:chExt cx="3914998" cy="3718222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516F0EA3-247B-4B3E-A243-8B66DAB23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3"/>
            <a:stretch/>
          </p:blipFill>
          <p:spPr>
            <a:xfrm>
              <a:off x="113840" y="3067939"/>
              <a:ext cx="3914997" cy="3317794"/>
            </a:xfrm>
            <a:prstGeom prst="rect">
              <a:avLst/>
            </a:prstGeom>
          </p:spPr>
        </p:pic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D92A304-236F-401D-91D7-4CD608BE36A1}"/>
                </a:ext>
              </a:extLst>
            </p:cNvPr>
            <p:cNvSpPr/>
            <p:nvPr/>
          </p:nvSpPr>
          <p:spPr>
            <a:xfrm>
              <a:off x="113839" y="6385733"/>
              <a:ext cx="3914997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Operation room</a:t>
              </a:r>
              <a:endParaRPr lang="zh-CN" altLang="en-US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68991C5-9545-4211-BD0F-5000E7AB0777}"/>
              </a:ext>
            </a:extLst>
          </p:cNvPr>
          <p:cNvGrpSpPr/>
          <p:nvPr/>
        </p:nvGrpSpPr>
        <p:grpSpPr>
          <a:xfrm>
            <a:off x="4145694" y="3072677"/>
            <a:ext cx="4935651" cy="3713484"/>
            <a:chOff x="4145694" y="3072677"/>
            <a:chExt cx="4935651" cy="3713484"/>
          </a:xfrm>
        </p:grpSpPr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BE92289D-91D8-49E2-8F38-2B1B697D1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5694" y="3072677"/>
              <a:ext cx="4935651" cy="3315752"/>
            </a:xfrm>
            <a:prstGeom prst="rect">
              <a:avLst/>
            </a:prstGeom>
          </p:spPr>
        </p:pic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17A79E51-9DAD-4135-9595-E9F39C982C17}"/>
                </a:ext>
              </a:extLst>
            </p:cNvPr>
            <p:cNvSpPr/>
            <p:nvPr/>
          </p:nvSpPr>
          <p:spPr>
            <a:xfrm>
              <a:off x="4151535" y="6385733"/>
              <a:ext cx="4929809" cy="4004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Inside the hot cell </a:t>
              </a:r>
              <a:endPara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53949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6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3C8817D6-2428-4A79-A86E-5A775F499771}"/>
              </a:ext>
            </a:extLst>
          </p:cNvPr>
          <p:cNvSpPr txBox="1"/>
          <p:nvPr/>
        </p:nvSpPr>
        <p:spPr>
          <a:xfrm>
            <a:off x="-26474" y="836712"/>
            <a:ext cx="4172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1.2 CSNS hot cell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8192D15-4335-42BE-8E0B-C40C2ABE98A8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CEDE1CC-E679-410C-AB73-7F3C11922546}"/>
              </a:ext>
            </a:extLst>
          </p:cNvPr>
          <p:cNvSpPr/>
          <p:nvPr/>
        </p:nvSpPr>
        <p:spPr>
          <a:xfrm>
            <a:off x="33668" y="1415208"/>
            <a:ext cx="91446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Operating stably for more than 6 years and is inspected every summer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spent targets have been replaced remotely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observation of the target and helium vessel sealing surface and seal inspection of spent target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071DD98-45BE-4640-8A84-811D2336DB67}"/>
              </a:ext>
            </a:extLst>
          </p:cNvPr>
          <p:cNvGrpSpPr/>
          <p:nvPr/>
        </p:nvGrpSpPr>
        <p:grpSpPr>
          <a:xfrm>
            <a:off x="62868" y="3101699"/>
            <a:ext cx="9018264" cy="2975716"/>
            <a:chOff x="62868" y="3101699"/>
            <a:chExt cx="9018264" cy="297571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A3AE2F01-5DB2-44D7-A164-98D8D72D8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600"/>
            <a:stretch/>
          </p:blipFill>
          <p:spPr>
            <a:xfrm>
              <a:off x="62868" y="3101699"/>
              <a:ext cx="4340667" cy="2912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628CCF9-2B55-44D1-BB90-41B9D60EEC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413" t="1206" r="2448" b="47914"/>
            <a:stretch/>
          </p:blipFill>
          <p:spPr>
            <a:xfrm>
              <a:off x="4403535" y="3101699"/>
              <a:ext cx="4677597" cy="297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734415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A46DA47-F625-4B52-B8FD-E34028DF9469}"/>
                  </a:ext>
                </a:extLst>
              </p:cNvPr>
              <p:cNvSpPr txBox="1"/>
              <p:nvPr/>
            </p:nvSpPr>
            <p:spPr>
              <a:xfrm>
                <a:off x="4396306" y="5656729"/>
                <a:ext cx="5005877" cy="923330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Operation time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2017.8.26----2020.8.13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；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Proton beam</a:t>
                </a:r>
                <a:r>
                  <a: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8.65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sup>
                    </m:sSup>
                  </m:oMath>
                </a14:m>
                <a:endParaRPr lang="en-US" altLang="zh-CN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Total Current: 381.9mAH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A46DA47-F625-4B52-B8FD-E34028DF9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306" y="5656729"/>
                <a:ext cx="5005877" cy="923330"/>
              </a:xfrm>
              <a:prstGeom prst="rect">
                <a:avLst/>
              </a:prstGeom>
              <a:blipFill>
                <a:blip r:embed="rId4"/>
                <a:stretch>
                  <a:fillRect l="-974" t="-4636" b="-105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D1A0CE47-B672-496B-91D9-871AC61F1C6F}"/>
              </a:ext>
            </a:extLst>
          </p:cNvPr>
          <p:cNvSpPr txBox="1"/>
          <p:nvPr/>
        </p:nvSpPr>
        <p:spPr>
          <a:xfrm>
            <a:off x="7019135" y="941040"/>
            <a:ext cx="188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Target-1 operation</a:t>
            </a:r>
            <a:endParaRPr lang="zh-CN" altLang="en-US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ACFC7D-0F94-4C0A-B815-85F29A80CC4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92" y="1311004"/>
            <a:ext cx="2307680" cy="199827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383F0B-CD76-4743-B4C0-13823117F0B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54" y="1299324"/>
            <a:ext cx="2196399" cy="1998275"/>
          </a:xfrm>
          <a:prstGeom prst="rect">
            <a:avLst/>
          </a:prstGeom>
        </p:spPr>
      </p:pic>
      <p:pic>
        <p:nvPicPr>
          <p:cNvPr id="16" name="图片 15" descr="图片包含 室内, 桌子, 大, 烤箱&#10;&#10;描述已自动生成">
            <a:extLst>
              <a:ext uri="{FF2B5EF4-FFF2-40B4-BE49-F238E27FC236}">
                <a16:creationId xmlns:a16="http://schemas.microsoft.com/office/drawing/2014/main" id="{CE5F3E2C-3A38-46E3-836C-7A02D68C1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2" y="1276613"/>
            <a:ext cx="4241424" cy="4313529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A7C2A2A-0759-41B1-94D0-87F5496B99EC}"/>
              </a:ext>
            </a:extLst>
          </p:cNvPr>
          <p:cNvSpPr txBox="1"/>
          <p:nvPr/>
        </p:nvSpPr>
        <p:spPr>
          <a:xfrm>
            <a:off x="203820" y="5116436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2017.8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942E46A-5BE9-4C5C-8CED-A48710D47A29}"/>
              </a:ext>
            </a:extLst>
          </p:cNvPr>
          <p:cNvSpPr txBox="1"/>
          <p:nvPr/>
        </p:nvSpPr>
        <p:spPr>
          <a:xfrm>
            <a:off x="4412679" y="2909166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2019.8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EE25201-E218-4CEB-960E-DEFEE5BEBB01}"/>
              </a:ext>
            </a:extLst>
          </p:cNvPr>
          <p:cNvSpPr txBox="1"/>
          <p:nvPr/>
        </p:nvSpPr>
        <p:spPr>
          <a:xfrm>
            <a:off x="6935849" y="2909166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2020.8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F6AB5A6B-EFF1-4EBE-8F2C-016AB192B472}"/>
              </a:ext>
            </a:extLst>
          </p:cNvPr>
          <p:cNvSpPr txBox="1"/>
          <p:nvPr/>
        </p:nvSpPr>
        <p:spPr>
          <a:xfrm>
            <a:off x="4423377" y="5172767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2019.8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6421AB6-F6C6-4407-BB26-5EE197984309}"/>
              </a:ext>
            </a:extLst>
          </p:cNvPr>
          <p:cNvSpPr txBox="1"/>
          <p:nvPr/>
        </p:nvSpPr>
        <p:spPr>
          <a:xfrm>
            <a:off x="6899245" y="5190032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2020.8</a:t>
            </a:r>
            <a:endParaRPr lang="zh-CN" altLang="en-US" sz="2000" b="1" dirty="0">
              <a:solidFill>
                <a:schemeClr val="bg1"/>
              </a:solidFill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CBE1E7A-A3D7-4936-965B-946F722E11C8}"/>
              </a:ext>
            </a:extLst>
          </p:cNvPr>
          <p:cNvSpPr txBox="1"/>
          <p:nvPr/>
        </p:nvSpPr>
        <p:spPr>
          <a:xfrm>
            <a:off x="66577" y="5656729"/>
            <a:ext cx="43461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advance in 2020, because target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 adds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thermocouples in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C21AE05-ACCF-4C2D-A2E1-22ABAA6AF083}"/>
              </a:ext>
            </a:extLst>
          </p:cNvPr>
          <p:cNvSpPr txBox="1"/>
          <p:nvPr/>
        </p:nvSpPr>
        <p:spPr>
          <a:xfrm>
            <a:off x="35496" y="184533"/>
            <a:ext cx="729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1.Introduction of CSNS hot cell 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 solid target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88514B0-D910-4280-AA89-5BEC6A7CAC55}"/>
              </a:ext>
            </a:extLst>
          </p:cNvPr>
          <p:cNvSpPr txBox="1"/>
          <p:nvPr/>
        </p:nvSpPr>
        <p:spPr>
          <a:xfrm>
            <a:off x="-26474" y="836712"/>
            <a:ext cx="4010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1.3 CSNS target introduction</a:t>
            </a:r>
            <a:endParaRPr lang="zh-CN" altLang="en-US" sz="2400" b="1" dirty="0"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5E66647-4280-42EF-BBA8-478BC886EF5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18"/>
          <a:stretch/>
        </p:blipFill>
        <p:spPr>
          <a:xfrm>
            <a:off x="4421892" y="3340437"/>
            <a:ext cx="4649129" cy="230535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8D94813-D43C-4492-9417-8741CEBC2BD5}"/>
              </a:ext>
            </a:extLst>
          </p:cNvPr>
          <p:cNvSpPr/>
          <p:nvPr/>
        </p:nvSpPr>
        <p:spPr>
          <a:xfrm>
            <a:off x="-17386" y="6479245"/>
            <a:ext cx="9458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performance of target is directly related to the operational safety of the target station!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4422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10" name="灯片编号占位符 3"/>
          <p:cNvSpPr txBox="1">
            <a:spLocks noGrp="1"/>
          </p:cNvSpPr>
          <p:nvPr/>
        </p:nvSpPr>
        <p:spPr bwMode="auto">
          <a:xfrm>
            <a:off x="8207375" y="6516688"/>
            <a:ext cx="436563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D46E5C8B-4D44-458B-83B4-8741D0B78E0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 algn="r" eaLnBrk="1" hangingPunct="1"/>
              <a:t>8</a:t>
            </a:fld>
            <a:endParaRPr lang="en-US" altLang="zh-CN" sz="900" dirty="0">
              <a:solidFill>
                <a:srgbClr val="4D5E68"/>
              </a:solidFill>
              <a:latin typeface="Impact" pitchFamily="34" charset="0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 bwMode="auto">
          <a:xfrm>
            <a:off x="-32" y="142855"/>
            <a:ext cx="3714776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kumimoji="1" lang="en-US" altLang="zh-C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Outline</a:t>
            </a:r>
            <a:endParaRPr kumimoji="1"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CC3A24F-A68C-448E-A9A9-57EE0C24E934}"/>
              </a:ext>
            </a:extLst>
          </p:cNvPr>
          <p:cNvSpPr txBox="1"/>
          <p:nvPr/>
        </p:nvSpPr>
        <p:spPr>
          <a:xfrm>
            <a:off x="251271" y="963426"/>
            <a:ext cx="8785225" cy="33510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Introduction of CSNS hot cell &amp; solid target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 and preparation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Examination environment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Remote handling test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  <a:defRPr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PIE plan </a:t>
            </a:r>
          </a:p>
        </p:txBody>
      </p:sp>
    </p:spTree>
    <p:extLst>
      <p:ext uri="{BB962C8B-B14F-4D97-AF65-F5344CB8AC3E}">
        <p14:creationId xmlns:p14="http://schemas.microsoft.com/office/powerpoint/2010/main" val="40130303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-3176" y="728662"/>
            <a:ext cx="9147175" cy="128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5" descr="I:\工作\照片\效果图 logo等\CSNSlogo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lum bright="-22000" contrast="35000"/>
          </a:blip>
          <a:srcRect/>
          <a:stretch>
            <a:fillRect/>
          </a:stretch>
        </p:blipFill>
        <p:spPr bwMode="auto">
          <a:xfrm>
            <a:off x="7777782" y="71414"/>
            <a:ext cx="1009060" cy="571504"/>
          </a:xfrm>
          <a:prstGeom prst="rect">
            <a:avLst/>
          </a:prstGeom>
          <a:noFill/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B5672A-AD2E-49B8-B282-90D7BCD521C1}"/>
              </a:ext>
            </a:extLst>
          </p:cNvPr>
          <p:cNvSpPr txBox="1"/>
          <p:nvPr/>
        </p:nvSpPr>
        <p:spPr>
          <a:xfrm>
            <a:off x="251520" y="1211322"/>
            <a:ext cx="4595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purposes: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1392C8A-F7C4-4818-9D29-16395B3B60D0}"/>
              </a:ext>
            </a:extLst>
          </p:cNvPr>
          <p:cNvSpPr txBox="1"/>
          <p:nvPr/>
        </p:nvSpPr>
        <p:spPr>
          <a:xfrm>
            <a:off x="501958" y="1916832"/>
            <a:ext cx="8534537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capacity of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preparation in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c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 out post irradiation experiments on target materials &amp; structure materials. Obtain post irradiation performance data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89A6BE-DF32-4670-BC39-26169BA7F392}"/>
              </a:ext>
            </a:extLst>
          </p:cNvPr>
          <p:cNvSpPr txBox="1"/>
          <p:nvPr/>
        </p:nvSpPr>
        <p:spPr>
          <a:xfrm>
            <a:off x="35496" y="184533"/>
            <a:ext cx="5048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Progress of CSNS target PIE </a:t>
            </a:r>
            <a:endParaRPr lang="en-US" altLang="zh-CN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3604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3"/>
          </a:solidFill>
          <a:prstDash val="dash"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6552</TotalTime>
  <Words>2402</Words>
  <Application>Microsoft Office PowerPoint</Application>
  <PresentationFormat>全屏显示(4:3)</PresentationFormat>
  <Paragraphs>612</Paragraphs>
  <Slides>44</Slides>
  <Notes>44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7" baseType="lpstr">
      <vt:lpstr>Arial Unicode MS</vt:lpstr>
      <vt:lpstr>等线</vt:lpstr>
      <vt:lpstr>黑体</vt:lpstr>
      <vt:lpstr>宋体</vt:lpstr>
      <vt:lpstr>微软雅黑</vt:lpstr>
      <vt:lpstr>Arial</vt:lpstr>
      <vt:lpstr>Calibri</vt:lpstr>
      <vt:lpstr>Cambria Math</vt:lpstr>
      <vt:lpstr>Impact</vt:lpstr>
      <vt:lpstr>Tahoma</vt:lpstr>
      <vt:lpstr>Times New Roman</vt:lpstr>
      <vt:lpstr>Wingdings</vt:lpstr>
      <vt:lpstr>Office 主题</vt:lpstr>
      <vt:lpstr>Capacity building and PIE research on CSNS remote handling sample preparation and mechanical property testing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ADAM-WS</cp:lastModifiedBy>
  <cp:revision>3315</cp:revision>
  <dcterms:created xsi:type="dcterms:W3CDTF">2011-02-21T08:42:51Z</dcterms:created>
  <dcterms:modified xsi:type="dcterms:W3CDTF">2024-11-01T07:56:17Z</dcterms:modified>
</cp:coreProperties>
</file>