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648" r:id="rId2"/>
    <p:sldMasterId id="2147483663" r:id="rId3"/>
    <p:sldMasterId id="2147483679" r:id="rId4"/>
    <p:sldMasterId id="2147483693" r:id="rId5"/>
    <p:sldMasterId id="2147483721" r:id="rId6"/>
    <p:sldMasterId id="2147483708" r:id="rId7"/>
  </p:sldMasterIdLst>
  <p:notesMasterIdLst>
    <p:notesMasterId r:id="rId67"/>
  </p:notesMasterIdLst>
  <p:sldIdLst>
    <p:sldId id="256" r:id="rId8"/>
    <p:sldId id="307" r:id="rId9"/>
    <p:sldId id="348" r:id="rId10"/>
    <p:sldId id="261" r:id="rId11"/>
    <p:sldId id="347" r:id="rId12"/>
    <p:sldId id="259" r:id="rId13"/>
    <p:sldId id="260" r:id="rId14"/>
    <p:sldId id="350" r:id="rId15"/>
    <p:sldId id="355" r:id="rId16"/>
    <p:sldId id="356" r:id="rId17"/>
    <p:sldId id="357" r:id="rId18"/>
    <p:sldId id="359" r:id="rId19"/>
    <p:sldId id="351" r:id="rId20"/>
    <p:sldId id="270" r:id="rId21"/>
    <p:sldId id="302" r:id="rId22"/>
    <p:sldId id="358" r:id="rId23"/>
    <p:sldId id="352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53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54" r:id="rId42"/>
    <p:sldId id="376" r:id="rId43"/>
    <p:sldId id="304" r:id="rId44"/>
    <p:sldId id="349" r:id="rId45"/>
    <p:sldId id="305" r:id="rId46"/>
    <p:sldId id="377" r:id="rId47"/>
    <p:sldId id="266" r:id="rId48"/>
    <p:sldId id="317" r:id="rId49"/>
    <p:sldId id="378" r:id="rId50"/>
    <p:sldId id="379" r:id="rId51"/>
    <p:sldId id="309" r:id="rId52"/>
    <p:sldId id="314" r:id="rId53"/>
    <p:sldId id="315" r:id="rId54"/>
    <p:sldId id="313" r:id="rId55"/>
    <p:sldId id="290" r:id="rId56"/>
    <p:sldId id="291" r:id="rId57"/>
    <p:sldId id="257" r:id="rId58"/>
    <p:sldId id="318" r:id="rId59"/>
    <p:sldId id="319" r:id="rId60"/>
    <p:sldId id="320" r:id="rId61"/>
    <p:sldId id="321" r:id="rId62"/>
    <p:sldId id="336" r:id="rId63"/>
    <p:sldId id="337" r:id="rId64"/>
    <p:sldId id="344" r:id="rId65"/>
    <p:sldId id="34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fc365.sharepoint.com/sites/ISIS-AcceleratorDivision/Shared%20Documents/Data/Cycle%20statist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788144577439899E-2"/>
          <c:y val="9.0258246739138584E-2"/>
          <c:w val="0.88443264499877672"/>
          <c:h val="0.7649571869351689"/>
        </c:manualLayout>
      </c:layout>
      <c:lineChart>
        <c:grouping val="standard"/>
        <c:varyColors val="0"/>
        <c:ser>
          <c:idx val="2"/>
          <c:order val="0"/>
          <c:tx>
            <c:v>Total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'[Cycle statistics.xlsx]Cycles'!$B$2:$B$179</c:f>
              <c:numCache>
                <c:formatCode>yyyy\-mm\-dd\ hh:mm</c:formatCode>
                <c:ptCount val="178"/>
                <c:pt idx="0">
                  <c:v>31413</c:v>
                </c:pt>
                <c:pt idx="1">
                  <c:v>31472</c:v>
                </c:pt>
                <c:pt idx="2">
                  <c:v>31533</c:v>
                </c:pt>
                <c:pt idx="3">
                  <c:v>31564</c:v>
                </c:pt>
                <c:pt idx="4">
                  <c:v>31778</c:v>
                </c:pt>
                <c:pt idx="5">
                  <c:v>31837</c:v>
                </c:pt>
                <c:pt idx="6">
                  <c:v>31898</c:v>
                </c:pt>
                <c:pt idx="7">
                  <c:v>31929</c:v>
                </c:pt>
                <c:pt idx="8">
                  <c:v>31990</c:v>
                </c:pt>
                <c:pt idx="9">
                  <c:v>32051</c:v>
                </c:pt>
                <c:pt idx="10">
                  <c:v>32112</c:v>
                </c:pt>
                <c:pt idx="11">
                  <c:v>32143</c:v>
                </c:pt>
                <c:pt idx="12">
                  <c:v>32203</c:v>
                </c:pt>
                <c:pt idx="13">
                  <c:v>32264</c:v>
                </c:pt>
                <c:pt idx="14">
                  <c:v>32295</c:v>
                </c:pt>
                <c:pt idx="15">
                  <c:v>32356</c:v>
                </c:pt>
                <c:pt idx="16">
                  <c:v>32417</c:v>
                </c:pt>
                <c:pt idx="17">
                  <c:v>32509</c:v>
                </c:pt>
                <c:pt idx="18">
                  <c:v>32568</c:v>
                </c:pt>
                <c:pt idx="19">
                  <c:v>32629</c:v>
                </c:pt>
                <c:pt idx="20">
                  <c:v>32660</c:v>
                </c:pt>
                <c:pt idx="21">
                  <c:v>32721</c:v>
                </c:pt>
                <c:pt idx="22">
                  <c:v>32782</c:v>
                </c:pt>
                <c:pt idx="23">
                  <c:v>32843</c:v>
                </c:pt>
                <c:pt idx="24">
                  <c:v>32874</c:v>
                </c:pt>
                <c:pt idx="25">
                  <c:v>32933</c:v>
                </c:pt>
                <c:pt idx="26">
                  <c:v>32994</c:v>
                </c:pt>
                <c:pt idx="27">
                  <c:v>33025</c:v>
                </c:pt>
                <c:pt idx="28">
                  <c:v>33086</c:v>
                </c:pt>
                <c:pt idx="29">
                  <c:v>33147</c:v>
                </c:pt>
                <c:pt idx="30">
                  <c:v>33239</c:v>
                </c:pt>
                <c:pt idx="31">
                  <c:v>33298</c:v>
                </c:pt>
                <c:pt idx="32">
                  <c:v>33359</c:v>
                </c:pt>
                <c:pt idx="33">
                  <c:v>33390</c:v>
                </c:pt>
                <c:pt idx="34">
                  <c:v>33451</c:v>
                </c:pt>
                <c:pt idx="35">
                  <c:v>33512</c:v>
                </c:pt>
                <c:pt idx="36">
                  <c:v>33604</c:v>
                </c:pt>
                <c:pt idx="37">
                  <c:v>33664</c:v>
                </c:pt>
                <c:pt idx="38">
                  <c:v>33725</c:v>
                </c:pt>
                <c:pt idx="39">
                  <c:v>33756</c:v>
                </c:pt>
                <c:pt idx="40">
                  <c:v>33884.354166666664</c:v>
                </c:pt>
                <c:pt idx="41">
                  <c:v>33931.354166666664</c:v>
                </c:pt>
                <c:pt idx="42">
                  <c:v>33976.354166666664</c:v>
                </c:pt>
                <c:pt idx="43">
                  <c:v>34108.354166666664</c:v>
                </c:pt>
                <c:pt idx="44">
                  <c:v>34147.354166666664</c:v>
                </c:pt>
                <c:pt idx="45">
                  <c:v>34248.354166666664</c:v>
                </c:pt>
                <c:pt idx="46">
                  <c:v>34351.354166666664</c:v>
                </c:pt>
                <c:pt idx="47">
                  <c:v>34387.354166666664</c:v>
                </c:pt>
                <c:pt idx="48">
                  <c:v>34437.354166666664</c:v>
                </c:pt>
                <c:pt idx="49">
                  <c:v>34479.354166666664</c:v>
                </c:pt>
                <c:pt idx="50">
                  <c:v>34622.354166666664</c:v>
                </c:pt>
                <c:pt idx="51">
                  <c:v>34661.354166666664</c:v>
                </c:pt>
                <c:pt idx="52">
                  <c:v>34710.354166666664</c:v>
                </c:pt>
                <c:pt idx="53">
                  <c:v>34752.354166666664</c:v>
                </c:pt>
                <c:pt idx="54">
                  <c:v>34832.354166666664</c:v>
                </c:pt>
                <c:pt idx="55">
                  <c:v>34871.354166666664</c:v>
                </c:pt>
                <c:pt idx="56">
                  <c:v>34934.354166666664</c:v>
                </c:pt>
                <c:pt idx="57">
                  <c:v>34976.354166666664</c:v>
                </c:pt>
                <c:pt idx="58">
                  <c:v>35018.354166666664</c:v>
                </c:pt>
                <c:pt idx="59">
                  <c:v>35069.354166666664</c:v>
                </c:pt>
                <c:pt idx="60">
                  <c:v>35235.354166666664</c:v>
                </c:pt>
                <c:pt idx="61">
                  <c:v>35312.354166666664</c:v>
                </c:pt>
                <c:pt idx="62">
                  <c:v>35387.354166666664</c:v>
                </c:pt>
                <c:pt idx="63">
                  <c:v>35436.354166666664</c:v>
                </c:pt>
                <c:pt idx="64">
                  <c:v>35480.354166666664</c:v>
                </c:pt>
                <c:pt idx="65">
                  <c:v>35557.354166666664</c:v>
                </c:pt>
                <c:pt idx="66">
                  <c:v>35599.354166666664</c:v>
                </c:pt>
                <c:pt idx="67">
                  <c:v>35648.354166666664</c:v>
                </c:pt>
                <c:pt idx="68">
                  <c:v>35746.354166666664</c:v>
                </c:pt>
                <c:pt idx="69">
                  <c:v>35802.354166666664</c:v>
                </c:pt>
                <c:pt idx="70">
                  <c:v>35879.354166666664</c:v>
                </c:pt>
                <c:pt idx="71">
                  <c:v>35928.354166666664</c:v>
                </c:pt>
                <c:pt idx="72">
                  <c:v>36073.354166666664</c:v>
                </c:pt>
                <c:pt idx="73">
                  <c:v>36117.354166666664</c:v>
                </c:pt>
                <c:pt idx="74">
                  <c:v>36169.354166666664</c:v>
                </c:pt>
                <c:pt idx="75">
                  <c:v>36341.354166666664</c:v>
                </c:pt>
                <c:pt idx="76">
                  <c:v>36418.354166666664</c:v>
                </c:pt>
                <c:pt idx="77">
                  <c:v>36481.354166666664</c:v>
                </c:pt>
                <c:pt idx="78">
                  <c:v>36537.354166666664</c:v>
                </c:pt>
                <c:pt idx="79">
                  <c:v>36586.354166666664</c:v>
                </c:pt>
                <c:pt idx="80">
                  <c:v>36698.354166666664</c:v>
                </c:pt>
                <c:pt idx="81">
                  <c:v>36754.354166666664</c:v>
                </c:pt>
                <c:pt idx="82">
                  <c:v>36836.354166666664</c:v>
                </c:pt>
                <c:pt idx="83">
                  <c:v>36910.354166666664</c:v>
                </c:pt>
                <c:pt idx="84">
                  <c:v>37013.354166666664</c:v>
                </c:pt>
                <c:pt idx="85">
                  <c:v>37069.354166666664</c:v>
                </c:pt>
                <c:pt idx="86">
                  <c:v>37139.354166666664</c:v>
                </c:pt>
                <c:pt idx="87">
                  <c:v>37195.354166666664</c:v>
                </c:pt>
                <c:pt idx="88">
                  <c:v>37449.354166666664</c:v>
                </c:pt>
                <c:pt idx="89">
                  <c:v>37489.354166666664</c:v>
                </c:pt>
                <c:pt idx="90">
                  <c:v>37545.354166666664</c:v>
                </c:pt>
                <c:pt idx="91">
                  <c:v>37636.354166666664</c:v>
                </c:pt>
                <c:pt idx="92">
                  <c:v>37713.354166666664</c:v>
                </c:pt>
                <c:pt idx="93">
                  <c:v>37797.354166666664</c:v>
                </c:pt>
                <c:pt idx="94">
                  <c:v>37853.354166666664</c:v>
                </c:pt>
                <c:pt idx="95">
                  <c:v>37930.354166666664</c:v>
                </c:pt>
                <c:pt idx="96">
                  <c:v>38000.354166666664</c:v>
                </c:pt>
                <c:pt idx="97">
                  <c:v>38042.354166666664</c:v>
                </c:pt>
                <c:pt idx="98">
                  <c:v>38287.354166666664</c:v>
                </c:pt>
                <c:pt idx="99">
                  <c:v>38392.354166666664</c:v>
                </c:pt>
                <c:pt idx="100">
                  <c:v>38455.354166666664</c:v>
                </c:pt>
                <c:pt idx="101">
                  <c:v>38511.354166666664</c:v>
                </c:pt>
                <c:pt idx="102">
                  <c:v>38609.354166666664</c:v>
                </c:pt>
                <c:pt idx="103">
                  <c:v>38657.354166666664</c:v>
                </c:pt>
                <c:pt idx="104">
                  <c:v>38755.354166666664</c:v>
                </c:pt>
                <c:pt idx="105">
                  <c:v>38811.354166666664</c:v>
                </c:pt>
                <c:pt idx="106">
                  <c:v>38888.354166666664</c:v>
                </c:pt>
                <c:pt idx="107">
                  <c:v>38968.354166666664</c:v>
                </c:pt>
                <c:pt idx="108">
                  <c:v>39028.354166666664</c:v>
                </c:pt>
                <c:pt idx="109">
                  <c:v>39364.354166666664</c:v>
                </c:pt>
                <c:pt idx="110">
                  <c:v>39399.354166666664</c:v>
                </c:pt>
                <c:pt idx="111">
                  <c:v>39483.354166666664</c:v>
                </c:pt>
                <c:pt idx="112">
                  <c:v>39546.354166666664</c:v>
                </c:pt>
                <c:pt idx="113">
                  <c:v>39633.354166666664</c:v>
                </c:pt>
                <c:pt idx="114">
                  <c:v>39700.354166666664</c:v>
                </c:pt>
                <c:pt idx="115">
                  <c:v>39764.354166666664</c:v>
                </c:pt>
                <c:pt idx="116">
                  <c:v>39854.354166666664</c:v>
                </c:pt>
                <c:pt idx="117">
                  <c:v>39952.354166666664</c:v>
                </c:pt>
                <c:pt idx="118">
                  <c:v>40001.354166666664</c:v>
                </c:pt>
                <c:pt idx="119">
                  <c:v>40071.354166666664</c:v>
                </c:pt>
                <c:pt idx="120">
                  <c:v>40127.354166666664</c:v>
                </c:pt>
                <c:pt idx="121">
                  <c:v>40225.354166666664</c:v>
                </c:pt>
                <c:pt idx="122">
                  <c:v>40288.354166666664</c:v>
                </c:pt>
                <c:pt idx="123">
                  <c:v>40351.354166666664</c:v>
                </c:pt>
                <c:pt idx="124">
                  <c:v>40603.354166666664</c:v>
                </c:pt>
                <c:pt idx="125">
                  <c:v>40680.354166666664</c:v>
                </c:pt>
                <c:pt idx="126">
                  <c:v>40729.354166666664</c:v>
                </c:pt>
                <c:pt idx="127">
                  <c:v>40820.354166666664</c:v>
                </c:pt>
                <c:pt idx="128">
                  <c:v>40869.354166666664</c:v>
                </c:pt>
                <c:pt idx="129">
                  <c:v>40960.354166666664</c:v>
                </c:pt>
                <c:pt idx="130">
                  <c:v>41044.354166666664</c:v>
                </c:pt>
                <c:pt idx="131">
                  <c:v>41100.354166666664</c:v>
                </c:pt>
                <c:pt idx="132">
                  <c:v>41184.354166666664</c:v>
                </c:pt>
                <c:pt idx="133">
                  <c:v>41233.354166666664</c:v>
                </c:pt>
                <c:pt idx="134">
                  <c:v>41324.354166666664</c:v>
                </c:pt>
                <c:pt idx="135">
                  <c:v>41408.354166666664</c:v>
                </c:pt>
                <c:pt idx="136">
                  <c:v>41478.354166666664</c:v>
                </c:pt>
                <c:pt idx="137">
                  <c:v>41534.354166666664</c:v>
                </c:pt>
                <c:pt idx="138">
                  <c:v>41613.354166666664</c:v>
                </c:pt>
                <c:pt idx="139">
                  <c:v>41681.354166666664</c:v>
                </c:pt>
                <c:pt idx="140">
                  <c:v>41765.354166666664</c:v>
                </c:pt>
                <c:pt idx="141">
                  <c:v>41835.354166666664</c:v>
                </c:pt>
                <c:pt idx="142">
                  <c:v>42080.354166666664</c:v>
                </c:pt>
                <c:pt idx="143">
                  <c:v>42157.354166666664</c:v>
                </c:pt>
                <c:pt idx="144">
                  <c:v>42255.354166666664</c:v>
                </c:pt>
                <c:pt idx="145">
                  <c:v>42311.354166666664</c:v>
                </c:pt>
                <c:pt idx="146">
                  <c:v>42416.354166666664</c:v>
                </c:pt>
                <c:pt idx="147">
                  <c:v>42472.354166666664</c:v>
                </c:pt>
                <c:pt idx="148">
                  <c:v>42549.354166666664</c:v>
                </c:pt>
                <c:pt idx="149">
                  <c:v>42626.354166666664</c:v>
                </c:pt>
                <c:pt idx="150">
                  <c:v>42689.354166666664</c:v>
                </c:pt>
                <c:pt idx="151">
                  <c:v>42780.354166666664</c:v>
                </c:pt>
                <c:pt idx="152">
                  <c:v>42825.354166666664</c:v>
                </c:pt>
                <c:pt idx="153">
                  <c:v>42857.354166666664</c:v>
                </c:pt>
                <c:pt idx="154">
                  <c:v>42997.354166666664</c:v>
                </c:pt>
                <c:pt idx="155">
                  <c:v>43053.354166666664</c:v>
                </c:pt>
                <c:pt idx="156">
                  <c:v>43137.354166666664</c:v>
                </c:pt>
                <c:pt idx="157">
                  <c:v>43256.354166666664</c:v>
                </c:pt>
                <c:pt idx="158">
                  <c:v>43207.354166666664</c:v>
                </c:pt>
                <c:pt idx="159">
                  <c:v>43354.354166666664</c:v>
                </c:pt>
                <c:pt idx="160">
                  <c:v>43417.354166666664</c:v>
                </c:pt>
                <c:pt idx="161">
                  <c:v>43501.354166666664</c:v>
                </c:pt>
                <c:pt idx="162">
                  <c:v>43620.354166666664</c:v>
                </c:pt>
                <c:pt idx="163">
                  <c:v>43718.354166666664</c:v>
                </c:pt>
                <c:pt idx="164">
                  <c:v>43781.354166666664</c:v>
                </c:pt>
                <c:pt idx="165">
                  <c:v>43872.354166666664</c:v>
                </c:pt>
                <c:pt idx="166">
                  <c:v>44082.354166666664</c:v>
                </c:pt>
                <c:pt idx="167">
                  <c:v>44145.354166666664</c:v>
                </c:pt>
                <c:pt idx="168">
                  <c:v>44313.354166666664</c:v>
                </c:pt>
                <c:pt idx="169">
                  <c:v>44621.354166666664</c:v>
                </c:pt>
                <c:pt idx="170">
                  <c:v>44684.354166666664</c:v>
                </c:pt>
                <c:pt idx="171">
                  <c:v>44740.354166666664</c:v>
                </c:pt>
                <c:pt idx="172">
                  <c:v>44824.354166666664</c:v>
                </c:pt>
                <c:pt idx="173">
                  <c:v>44873.354166666664</c:v>
                </c:pt>
                <c:pt idx="174">
                  <c:v>44964.354166666664</c:v>
                </c:pt>
                <c:pt idx="175">
                  <c:v>45041.354166666664</c:v>
                </c:pt>
                <c:pt idx="176">
                  <c:v>45104.354166666664</c:v>
                </c:pt>
                <c:pt idx="177">
                  <c:v>45188.354166666664</c:v>
                </c:pt>
              </c:numCache>
            </c:numRef>
          </c:cat>
          <c:val>
            <c:numRef>
              <c:f>'[Cycle statistics.xlsx]Cycles'!$X$2:$X$217</c:f>
              <c:numCache>
                <c:formatCode>0.0</c:formatCode>
                <c:ptCount val="216"/>
                <c:pt idx="0">
                  <c:v>6</c:v>
                </c:pt>
                <c:pt idx="1">
                  <c:v>8</c:v>
                </c:pt>
                <c:pt idx="2">
                  <c:v>11</c:v>
                </c:pt>
                <c:pt idx="3">
                  <c:v>7</c:v>
                </c:pt>
                <c:pt idx="4">
                  <c:v>26</c:v>
                </c:pt>
                <c:pt idx="5">
                  <c:v>23</c:v>
                </c:pt>
                <c:pt idx="6">
                  <c:v>20</c:v>
                </c:pt>
                <c:pt idx="7">
                  <c:v>25</c:v>
                </c:pt>
                <c:pt idx="8">
                  <c:v>37</c:v>
                </c:pt>
                <c:pt idx="9">
                  <c:v>36</c:v>
                </c:pt>
                <c:pt idx="10">
                  <c:v>53</c:v>
                </c:pt>
                <c:pt idx="11">
                  <c:v>54</c:v>
                </c:pt>
                <c:pt idx="12">
                  <c:v>41</c:v>
                </c:pt>
                <c:pt idx="13">
                  <c:v>45</c:v>
                </c:pt>
                <c:pt idx="14">
                  <c:v>56</c:v>
                </c:pt>
                <c:pt idx="15">
                  <c:v>70</c:v>
                </c:pt>
                <c:pt idx="16">
                  <c:v>88</c:v>
                </c:pt>
                <c:pt idx="17">
                  <c:v>60</c:v>
                </c:pt>
                <c:pt idx="18">
                  <c:v>70</c:v>
                </c:pt>
                <c:pt idx="19">
                  <c:v>58</c:v>
                </c:pt>
                <c:pt idx="20">
                  <c:v>64</c:v>
                </c:pt>
                <c:pt idx="21">
                  <c:v>76</c:v>
                </c:pt>
                <c:pt idx="22">
                  <c:v>94</c:v>
                </c:pt>
                <c:pt idx="23">
                  <c:v>80</c:v>
                </c:pt>
                <c:pt idx="24">
                  <c:v>72</c:v>
                </c:pt>
                <c:pt idx="25">
                  <c:v>79</c:v>
                </c:pt>
                <c:pt idx="26">
                  <c:v>73</c:v>
                </c:pt>
                <c:pt idx="27">
                  <c:v>81</c:v>
                </c:pt>
                <c:pt idx="28">
                  <c:v>79</c:v>
                </c:pt>
                <c:pt idx="29">
                  <c:v>72</c:v>
                </c:pt>
                <c:pt idx="30">
                  <c:v>54</c:v>
                </c:pt>
                <c:pt idx="31">
                  <c:v>79</c:v>
                </c:pt>
                <c:pt idx="32">
                  <c:v>77</c:v>
                </c:pt>
                <c:pt idx="33">
                  <c:v>91</c:v>
                </c:pt>
                <c:pt idx="34">
                  <c:v>113</c:v>
                </c:pt>
                <c:pt idx="35">
                  <c:v>111</c:v>
                </c:pt>
                <c:pt idx="36">
                  <c:v>91</c:v>
                </c:pt>
                <c:pt idx="37">
                  <c:v>114</c:v>
                </c:pt>
                <c:pt idx="38">
                  <c:v>112</c:v>
                </c:pt>
                <c:pt idx="39">
                  <c:v>99</c:v>
                </c:pt>
                <c:pt idx="40">
                  <c:v>111.7</c:v>
                </c:pt>
                <c:pt idx="41">
                  <c:v>144.19999999999999</c:v>
                </c:pt>
                <c:pt idx="42">
                  <c:v>163.4</c:v>
                </c:pt>
                <c:pt idx="43">
                  <c:v>128.80000000000001</c:v>
                </c:pt>
                <c:pt idx="44">
                  <c:v>142</c:v>
                </c:pt>
                <c:pt idx="45">
                  <c:v>138.5</c:v>
                </c:pt>
                <c:pt idx="46">
                  <c:v>144.4</c:v>
                </c:pt>
                <c:pt idx="47">
                  <c:v>168.1</c:v>
                </c:pt>
                <c:pt idx="48">
                  <c:v>142.8179231863206</c:v>
                </c:pt>
                <c:pt idx="49">
                  <c:v>140.50970873785414</c:v>
                </c:pt>
                <c:pt idx="50">
                  <c:v>127.81556195965418</c:v>
                </c:pt>
                <c:pt idx="51">
                  <c:v>141.42816500708895</c:v>
                </c:pt>
                <c:pt idx="52">
                  <c:v>155.71900826444141</c:v>
                </c:pt>
                <c:pt idx="53">
                  <c:v>160.29986244839247</c:v>
                </c:pt>
                <c:pt idx="54">
                  <c:v>132.55255681817087</c:v>
                </c:pt>
                <c:pt idx="55">
                  <c:v>150.08007812498295</c:v>
                </c:pt>
                <c:pt idx="56">
                  <c:v>160.73537234041308</c:v>
                </c:pt>
                <c:pt idx="57">
                  <c:v>163.43543956042649</c:v>
                </c:pt>
                <c:pt idx="58">
                  <c:v>180.95527522934572</c:v>
                </c:pt>
                <c:pt idx="59">
                  <c:v>181.40234374997937</c:v>
                </c:pt>
                <c:pt idx="60">
                  <c:v>120.75545350170601</c:v>
                </c:pt>
                <c:pt idx="61">
                  <c:v>126.12012987010604</c:v>
                </c:pt>
                <c:pt idx="62">
                  <c:v>143.03655660376376</c:v>
                </c:pt>
                <c:pt idx="63">
                  <c:v>180.76179245281779</c:v>
                </c:pt>
                <c:pt idx="64">
                  <c:v>187.30275229356548</c:v>
                </c:pt>
                <c:pt idx="65">
                  <c:v>170.21590909089502</c:v>
                </c:pt>
                <c:pt idx="66">
                  <c:v>165.85550458714488</c:v>
                </c:pt>
                <c:pt idx="67">
                  <c:v>156.51988636362341</c:v>
                </c:pt>
                <c:pt idx="68">
                  <c:v>173.91981132073084</c:v>
                </c:pt>
                <c:pt idx="69">
                  <c:v>166.46384872079011</c:v>
                </c:pt>
                <c:pt idx="70">
                  <c:v>168.19747416761217</c:v>
                </c:pt>
                <c:pt idx="71">
                  <c:v>127.90596330274376</c:v>
                </c:pt>
                <c:pt idx="72">
                  <c:v>154.32947976878611</c:v>
                </c:pt>
                <c:pt idx="73">
                  <c:v>152.46732954544194</c:v>
                </c:pt>
                <c:pt idx="74">
                  <c:v>178.3318181818064</c:v>
                </c:pt>
                <c:pt idx="75">
                  <c:v>164.17665289255211</c:v>
                </c:pt>
                <c:pt idx="76">
                  <c:v>167.35487288134561</c:v>
                </c:pt>
                <c:pt idx="77">
                  <c:v>182.64672364672364</c:v>
                </c:pt>
                <c:pt idx="78">
                  <c:v>172.59862385319948</c:v>
                </c:pt>
                <c:pt idx="79">
                  <c:v>174.25426944971537</c:v>
                </c:pt>
                <c:pt idx="80">
                  <c:v>167.82824427479051</c:v>
                </c:pt>
                <c:pt idx="81">
                  <c:v>168.8559160305156</c:v>
                </c:pt>
                <c:pt idx="82">
                  <c:v>162.07820136852396</c:v>
                </c:pt>
                <c:pt idx="83">
                  <c:v>160.46895893027698</c:v>
                </c:pt>
                <c:pt idx="84">
                  <c:v>160.48424068767909</c:v>
                </c:pt>
                <c:pt idx="85">
                  <c:v>173.14517669531998</c:v>
                </c:pt>
                <c:pt idx="86">
                  <c:v>176.84240687679082</c:v>
                </c:pt>
                <c:pt idx="87">
                  <c:v>171.87454873644404</c:v>
                </c:pt>
                <c:pt idx="88">
                  <c:v>86.888386123680235</c:v>
                </c:pt>
                <c:pt idx="89">
                  <c:v>137.06156716416422</c:v>
                </c:pt>
                <c:pt idx="90">
                  <c:v>154.77936241610738</c:v>
                </c:pt>
                <c:pt idx="91">
                  <c:v>161.91578947368421</c:v>
                </c:pt>
                <c:pt idx="92">
                  <c:v>156.54613466334163</c:v>
                </c:pt>
                <c:pt idx="93">
                  <c:v>148.76652601969059</c:v>
                </c:pt>
                <c:pt idx="94">
                  <c:v>148.51575931232091</c:v>
                </c:pt>
                <c:pt idx="95">
                  <c:v>172.50342130987292</c:v>
                </c:pt>
                <c:pt idx="96">
                  <c:v>159.01709401709402</c:v>
                </c:pt>
                <c:pt idx="97">
                  <c:v>163.08617234468937</c:v>
                </c:pt>
                <c:pt idx="98">
                  <c:v>155.2626953125</c:v>
                </c:pt>
                <c:pt idx="99">
                  <c:v>155.18846694796062</c:v>
                </c:pt>
                <c:pt idx="100">
                  <c:v>141.13276026743077</c:v>
                </c:pt>
                <c:pt idx="101">
                  <c:v>153.23567393058917</c:v>
                </c:pt>
                <c:pt idx="102">
                  <c:v>148.53128555176337</c:v>
                </c:pt>
                <c:pt idx="103">
                  <c:v>129.40522875816993</c:v>
                </c:pt>
                <c:pt idx="104">
                  <c:v>167.14192343604108</c:v>
                </c:pt>
                <c:pt idx="105">
                  <c:v>160.75331858405011</c:v>
                </c:pt>
                <c:pt idx="106">
                  <c:v>144.4508348793907</c:v>
                </c:pt>
                <c:pt idx="107">
                  <c:v>161.65725806451613</c:v>
                </c:pt>
                <c:pt idx="108">
                  <c:v>165.94582392774342</c:v>
                </c:pt>
                <c:pt idx="109">
                  <c:v>145.72887323943661</c:v>
                </c:pt>
                <c:pt idx="110">
                  <c:v>128.0729729729629</c:v>
                </c:pt>
                <c:pt idx="111">
                  <c:v>164.54374307862679</c:v>
                </c:pt>
                <c:pt idx="112">
                  <c:v>133.43386243386243</c:v>
                </c:pt>
                <c:pt idx="113">
                  <c:v>153.38888888888889</c:v>
                </c:pt>
                <c:pt idx="114">
                  <c:v>135.70659340657605</c:v>
                </c:pt>
                <c:pt idx="115">
                  <c:v>156.31418918918919</c:v>
                </c:pt>
                <c:pt idx="116">
                  <c:v>140.81094049902458</c:v>
                </c:pt>
                <c:pt idx="117">
                  <c:v>165.88815060908084</c:v>
                </c:pt>
                <c:pt idx="118">
                  <c:v>160.47440836541696</c:v>
                </c:pt>
                <c:pt idx="119">
                  <c:v>189.16296296296295</c:v>
                </c:pt>
                <c:pt idx="120">
                  <c:v>166.56845238095238</c:v>
                </c:pt>
                <c:pt idx="121">
                  <c:v>122.52145454545455</c:v>
                </c:pt>
                <c:pt idx="122">
                  <c:v>156.33226495726495</c:v>
                </c:pt>
                <c:pt idx="123">
                  <c:v>148.60016025641025</c:v>
                </c:pt>
                <c:pt idx="124">
                  <c:v>128.21616712078571</c:v>
                </c:pt>
                <c:pt idx="125">
                  <c:v>164.02585365853656</c:v>
                </c:pt>
                <c:pt idx="126">
                  <c:v>172.95583684950773</c:v>
                </c:pt>
                <c:pt idx="127">
                  <c:v>167.09742519135739</c:v>
                </c:pt>
                <c:pt idx="128">
                  <c:v>170.17790132033383</c:v>
                </c:pt>
                <c:pt idx="129">
                  <c:v>158.17972350229354</c:v>
                </c:pt>
                <c:pt idx="130">
                  <c:v>152.76907356948229</c:v>
                </c:pt>
                <c:pt idx="131">
                  <c:v>152.75170532058814</c:v>
                </c:pt>
                <c:pt idx="132">
                  <c:v>193.97752808988764</c:v>
                </c:pt>
                <c:pt idx="133">
                  <c:v>174.98472222222222</c:v>
                </c:pt>
                <c:pt idx="134">
                  <c:v>189.16158192090396</c:v>
                </c:pt>
                <c:pt idx="135">
                  <c:v>179.73333333333332</c:v>
                </c:pt>
                <c:pt idx="136">
                  <c:v>188.70955882352942</c:v>
                </c:pt>
                <c:pt idx="137">
                  <c:v>195.73131504257333</c:v>
                </c:pt>
                <c:pt idx="138">
                  <c:v>187.96666666666667</c:v>
                </c:pt>
                <c:pt idx="139">
                  <c:v>178.12343619683068</c:v>
                </c:pt>
                <c:pt idx="140">
                  <c:v>184.74916666666667</c:v>
                </c:pt>
                <c:pt idx="141">
                  <c:v>179.57829977628634</c:v>
                </c:pt>
                <c:pt idx="142">
                  <c:v>187.02357207615594</c:v>
                </c:pt>
                <c:pt idx="143">
                  <c:v>197.74007936507937</c:v>
                </c:pt>
                <c:pt idx="144">
                  <c:v>190.0822072072072</c:v>
                </c:pt>
                <c:pt idx="145">
                  <c:v>172.14050387596899</c:v>
                </c:pt>
                <c:pt idx="146">
                  <c:v>170.02477477477478</c:v>
                </c:pt>
                <c:pt idx="147">
                  <c:v>187.52364864864865</c:v>
                </c:pt>
                <c:pt idx="148">
                  <c:v>36.87083333333333</c:v>
                </c:pt>
                <c:pt idx="149">
                  <c:v>143.10755813953489</c:v>
                </c:pt>
                <c:pt idx="150">
                  <c:v>174.68194444444444</c:v>
                </c:pt>
                <c:pt idx="151">
                  <c:v>173.16488845780796</c:v>
                </c:pt>
                <c:pt idx="152">
                  <c:v>34.202380952380949</c:v>
                </c:pt>
                <c:pt idx="153">
                  <c:v>185.88888888888889</c:v>
                </c:pt>
                <c:pt idx="154">
                  <c:v>177.03591954022988</c:v>
                </c:pt>
                <c:pt idx="155">
                  <c:v>156.56190476190477</c:v>
                </c:pt>
                <c:pt idx="156">
                  <c:v>190.67431597528685</c:v>
                </c:pt>
                <c:pt idx="157">
                  <c:v>209.97916666666666</c:v>
                </c:pt>
                <c:pt idx="158">
                  <c:v>197.10277777777779</c:v>
                </c:pt>
                <c:pt idx="159">
                  <c:v>198.03787878787878</c:v>
                </c:pt>
                <c:pt idx="160">
                  <c:v>184.84558823529412</c:v>
                </c:pt>
                <c:pt idx="161">
                  <c:v>200.58083333333335</c:v>
                </c:pt>
                <c:pt idx="162">
                  <c:v>209.42151162790697</c:v>
                </c:pt>
                <c:pt idx="163">
                  <c:v>163.6782945736434</c:v>
                </c:pt>
                <c:pt idx="164">
                  <c:v>196.86936936936937</c:v>
                </c:pt>
                <c:pt idx="165">
                  <c:v>228.24649176325408</c:v>
                </c:pt>
                <c:pt idx="166">
                  <c:v>219.76763565891474</c:v>
                </c:pt>
                <c:pt idx="167">
                  <c:v>207.09791666666666</c:v>
                </c:pt>
                <c:pt idx="168">
                  <c:v>204.76624149659864</c:v>
                </c:pt>
                <c:pt idx="169">
                  <c:v>29.740944017563116</c:v>
                </c:pt>
                <c:pt idx="170">
                  <c:v>28.313218390804597</c:v>
                </c:pt>
                <c:pt idx="171">
                  <c:v>26.008333333333333</c:v>
                </c:pt>
                <c:pt idx="172">
                  <c:v>25.282608695652176</c:v>
                </c:pt>
                <c:pt idx="173">
                  <c:v>33.676801801801801</c:v>
                </c:pt>
                <c:pt idx="174">
                  <c:v>40.02452984464432</c:v>
                </c:pt>
                <c:pt idx="175">
                  <c:v>52.201388888888886</c:v>
                </c:pt>
                <c:pt idx="176">
                  <c:v>154.17117117117118</c:v>
                </c:pt>
                <c:pt idx="177">
                  <c:v>120.04722222222222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BB-415A-B1EE-E8C42C7458DF}"/>
            </c:ext>
          </c:extLst>
        </c:ser>
        <c:ser>
          <c:idx val="0"/>
          <c:order val="1"/>
          <c:tx>
            <c:v>TS1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'[Cycle statistics.xlsx]Cycles'!$B$2:$B$179</c:f>
              <c:numCache>
                <c:formatCode>yyyy\-mm\-dd\ hh:mm</c:formatCode>
                <c:ptCount val="178"/>
                <c:pt idx="0">
                  <c:v>31413</c:v>
                </c:pt>
                <c:pt idx="1">
                  <c:v>31472</c:v>
                </c:pt>
                <c:pt idx="2">
                  <c:v>31533</c:v>
                </c:pt>
                <c:pt idx="3">
                  <c:v>31564</c:v>
                </c:pt>
                <c:pt idx="4">
                  <c:v>31778</c:v>
                </c:pt>
                <c:pt idx="5">
                  <c:v>31837</c:v>
                </c:pt>
                <c:pt idx="6">
                  <c:v>31898</c:v>
                </c:pt>
                <c:pt idx="7">
                  <c:v>31929</c:v>
                </c:pt>
                <c:pt idx="8">
                  <c:v>31990</c:v>
                </c:pt>
                <c:pt idx="9">
                  <c:v>32051</c:v>
                </c:pt>
                <c:pt idx="10">
                  <c:v>32112</c:v>
                </c:pt>
                <c:pt idx="11">
                  <c:v>32143</c:v>
                </c:pt>
                <c:pt idx="12">
                  <c:v>32203</c:v>
                </c:pt>
                <c:pt idx="13">
                  <c:v>32264</c:v>
                </c:pt>
                <c:pt idx="14">
                  <c:v>32295</c:v>
                </c:pt>
                <c:pt idx="15">
                  <c:v>32356</c:v>
                </c:pt>
                <c:pt idx="16">
                  <c:v>32417</c:v>
                </c:pt>
                <c:pt idx="17">
                  <c:v>32509</c:v>
                </c:pt>
                <c:pt idx="18">
                  <c:v>32568</c:v>
                </c:pt>
                <c:pt idx="19">
                  <c:v>32629</c:v>
                </c:pt>
                <c:pt idx="20">
                  <c:v>32660</c:v>
                </c:pt>
                <c:pt idx="21">
                  <c:v>32721</c:v>
                </c:pt>
                <c:pt idx="22">
                  <c:v>32782</c:v>
                </c:pt>
                <c:pt idx="23">
                  <c:v>32843</c:v>
                </c:pt>
                <c:pt idx="24">
                  <c:v>32874</c:v>
                </c:pt>
                <c:pt idx="25">
                  <c:v>32933</c:v>
                </c:pt>
                <c:pt idx="26">
                  <c:v>32994</c:v>
                </c:pt>
                <c:pt idx="27">
                  <c:v>33025</c:v>
                </c:pt>
                <c:pt idx="28">
                  <c:v>33086</c:v>
                </c:pt>
                <c:pt idx="29">
                  <c:v>33147</c:v>
                </c:pt>
                <c:pt idx="30">
                  <c:v>33239</c:v>
                </c:pt>
                <c:pt idx="31">
                  <c:v>33298</c:v>
                </c:pt>
                <c:pt idx="32">
                  <c:v>33359</c:v>
                </c:pt>
                <c:pt idx="33">
                  <c:v>33390</c:v>
                </c:pt>
                <c:pt idx="34">
                  <c:v>33451</c:v>
                </c:pt>
                <c:pt idx="35">
                  <c:v>33512</c:v>
                </c:pt>
                <c:pt idx="36">
                  <c:v>33604</c:v>
                </c:pt>
                <c:pt idx="37">
                  <c:v>33664</c:v>
                </c:pt>
                <c:pt idx="38">
                  <c:v>33725</c:v>
                </c:pt>
                <c:pt idx="39">
                  <c:v>33756</c:v>
                </c:pt>
                <c:pt idx="40">
                  <c:v>33884.354166666664</c:v>
                </c:pt>
                <c:pt idx="41">
                  <c:v>33931.354166666664</c:v>
                </c:pt>
                <c:pt idx="42">
                  <c:v>33976.354166666664</c:v>
                </c:pt>
                <c:pt idx="43">
                  <c:v>34108.354166666664</c:v>
                </c:pt>
                <c:pt idx="44">
                  <c:v>34147.354166666664</c:v>
                </c:pt>
                <c:pt idx="45">
                  <c:v>34248.354166666664</c:v>
                </c:pt>
                <c:pt idx="46">
                  <c:v>34351.354166666664</c:v>
                </c:pt>
                <c:pt idx="47">
                  <c:v>34387.354166666664</c:v>
                </c:pt>
                <c:pt idx="48">
                  <c:v>34437.354166666664</c:v>
                </c:pt>
                <c:pt idx="49">
                  <c:v>34479.354166666664</c:v>
                </c:pt>
                <c:pt idx="50">
                  <c:v>34622.354166666664</c:v>
                </c:pt>
                <c:pt idx="51">
                  <c:v>34661.354166666664</c:v>
                </c:pt>
                <c:pt idx="52">
                  <c:v>34710.354166666664</c:v>
                </c:pt>
                <c:pt idx="53">
                  <c:v>34752.354166666664</c:v>
                </c:pt>
                <c:pt idx="54">
                  <c:v>34832.354166666664</c:v>
                </c:pt>
                <c:pt idx="55">
                  <c:v>34871.354166666664</c:v>
                </c:pt>
                <c:pt idx="56">
                  <c:v>34934.354166666664</c:v>
                </c:pt>
                <c:pt idx="57">
                  <c:v>34976.354166666664</c:v>
                </c:pt>
                <c:pt idx="58">
                  <c:v>35018.354166666664</c:v>
                </c:pt>
                <c:pt idx="59">
                  <c:v>35069.354166666664</c:v>
                </c:pt>
                <c:pt idx="60">
                  <c:v>35235.354166666664</c:v>
                </c:pt>
                <c:pt idx="61">
                  <c:v>35312.354166666664</c:v>
                </c:pt>
                <c:pt idx="62">
                  <c:v>35387.354166666664</c:v>
                </c:pt>
                <c:pt idx="63">
                  <c:v>35436.354166666664</c:v>
                </c:pt>
                <c:pt idx="64">
                  <c:v>35480.354166666664</c:v>
                </c:pt>
                <c:pt idx="65">
                  <c:v>35557.354166666664</c:v>
                </c:pt>
                <c:pt idx="66">
                  <c:v>35599.354166666664</c:v>
                </c:pt>
                <c:pt idx="67">
                  <c:v>35648.354166666664</c:v>
                </c:pt>
                <c:pt idx="68">
                  <c:v>35746.354166666664</c:v>
                </c:pt>
                <c:pt idx="69">
                  <c:v>35802.354166666664</c:v>
                </c:pt>
                <c:pt idx="70">
                  <c:v>35879.354166666664</c:v>
                </c:pt>
                <c:pt idx="71">
                  <c:v>35928.354166666664</c:v>
                </c:pt>
                <c:pt idx="72">
                  <c:v>36073.354166666664</c:v>
                </c:pt>
                <c:pt idx="73">
                  <c:v>36117.354166666664</c:v>
                </c:pt>
                <c:pt idx="74">
                  <c:v>36169.354166666664</c:v>
                </c:pt>
                <c:pt idx="75">
                  <c:v>36341.354166666664</c:v>
                </c:pt>
                <c:pt idx="76">
                  <c:v>36418.354166666664</c:v>
                </c:pt>
                <c:pt idx="77">
                  <c:v>36481.354166666664</c:v>
                </c:pt>
                <c:pt idx="78">
                  <c:v>36537.354166666664</c:v>
                </c:pt>
                <c:pt idx="79">
                  <c:v>36586.354166666664</c:v>
                </c:pt>
                <c:pt idx="80">
                  <c:v>36698.354166666664</c:v>
                </c:pt>
                <c:pt idx="81">
                  <c:v>36754.354166666664</c:v>
                </c:pt>
                <c:pt idx="82">
                  <c:v>36836.354166666664</c:v>
                </c:pt>
                <c:pt idx="83">
                  <c:v>36910.354166666664</c:v>
                </c:pt>
                <c:pt idx="84">
                  <c:v>37013.354166666664</c:v>
                </c:pt>
                <c:pt idx="85">
                  <c:v>37069.354166666664</c:v>
                </c:pt>
                <c:pt idx="86">
                  <c:v>37139.354166666664</c:v>
                </c:pt>
                <c:pt idx="87">
                  <c:v>37195.354166666664</c:v>
                </c:pt>
                <c:pt idx="88">
                  <c:v>37449.354166666664</c:v>
                </c:pt>
                <c:pt idx="89">
                  <c:v>37489.354166666664</c:v>
                </c:pt>
                <c:pt idx="90">
                  <c:v>37545.354166666664</c:v>
                </c:pt>
                <c:pt idx="91">
                  <c:v>37636.354166666664</c:v>
                </c:pt>
                <c:pt idx="92">
                  <c:v>37713.354166666664</c:v>
                </c:pt>
                <c:pt idx="93">
                  <c:v>37797.354166666664</c:v>
                </c:pt>
                <c:pt idx="94">
                  <c:v>37853.354166666664</c:v>
                </c:pt>
                <c:pt idx="95">
                  <c:v>37930.354166666664</c:v>
                </c:pt>
                <c:pt idx="96">
                  <c:v>38000.354166666664</c:v>
                </c:pt>
                <c:pt idx="97">
                  <c:v>38042.354166666664</c:v>
                </c:pt>
                <c:pt idx="98">
                  <c:v>38287.354166666664</c:v>
                </c:pt>
                <c:pt idx="99">
                  <c:v>38392.354166666664</c:v>
                </c:pt>
                <c:pt idx="100">
                  <c:v>38455.354166666664</c:v>
                </c:pt>
                <c:pt idx="101">
                  <c:v>38511.354166666664</c:v>
                </c:pt>
                <c:pt idx="102">
                  <c:v>38609.354166666664</c:v>
                </c:pt>
                <c:pt idx="103">
                  <c:v>38657.354166666664</c:v>
                </c:pt>
                <c:pt idx="104">
                  <c:v>38755.354166666664</c:v>
                </c:pt>
                <c:pt idx="105">
                  <c:v>38811.354166666664</c:v>
                </c:pt>
                <c:pt idx="106">
                  <c:v>38888.354166666664</c:v>
                </c:pt>
                <c:pt idx="107">
                  <c:v>38968.354166666664</c:v>
                </c:pt>
                <c:pt idx="108">
                  <c:v>39028.354166666664</c:v>
                </c:pt>
                <c:pt idx="109">
                  <c:v>39364.354166666664</c:v>
                </c:pt>
                <c:pt idx="110">
                  <c:v>39399.354166666664</c:v>
                </c:pt>
                <c:pt idx="111">
                  <c:v>39483.354166666664</c:v>
                </c:pt>
                <c:pt idx="112">
                  <c:v>39546.354166666664</c:v>
                </c:pt>
                <c:pt idx="113">
                  <c:v>39633.354166666664</c:v>
                </c:pt>
                <c:pt idx="114">
                  <c:v>39700.354166666664</c:v>
                </c:pt>
                <c:pt idx="115">
                  <c:v>39764.354166666664</c:v>
                </c:pt>
                <c:pt idx="116">
                  <c:v>39854.354166666664</c:v>
                </c:pt>
                <c:pt idx="117">
                  <c:v>39952.354166666664</c:v>
                </c:pt>
                <c:pt idx="118">
                  <c:v>40001.354166666664</c:v>
                </c:pt>
                <c:pt idx="119">
                  <c:v>40071.354166666664</c:v>
                </c:pt>
                <c:pt idx="120">
                  <c:v>40127.354166666664</c:v>
                </c:pt>
                <c:pt idx="121">
                  <c:v>40225.354166666664</c:v>
                </c:pt>
                <c:pt idx="122">
                  <c:v>40288.354166666664</c:v>
                </c:pt>
                <c:pt idx="123">
                  <c:v>40351.354166666664</c:v>
                </c:pt>
                <c:pt idx="124">
                  <c:v>40603.354166666664</c:v>
                </c:pt>
                <c:pt idx="125">
                  <c:v>40680.354166666664</c:v>
                </c:pt>
                <c:pt idx="126">
                  <c:v>40729.354166666664</c:v>
                </c:pt>
                <c:pt idx="127">
                  <c:v>40820.354166666664</c:v>
                </c:pt>
                <c:pt idx="128">
                  <c:v>40869.354166666664</c:v>
                </c:pt>
                <c:pt idx="129">
                  <c:v>40960.354166666664</c:v>
                </c:pt>
                <c:pt idx="130">
                  <c:v>41044.354166666664</c:v>
                </c:pt>
                <c:pt idx="131">
                  <c:v>41100.354166666664</c:v>
                </c:pt>
                <c:pt idx="132">
                  <c:v>41184.354166666664</c:v>
                </c:pt>
                <c:pt idx="133">
                  <c:v>41233.354166666664</c:v>
                </c:pt>
                <c:pt idx="134">
                  <c:v>41324.354166666664</c:v>
                </c:pt>
                <c:pt idx="135">
                  <c:v>41408.354166666664</c:v>
                </c:pt>
                <c:pt idx="136">
                  <c:v>41478.354166666664</c:v>
                </c:pt>
                <c:pt idx="137">
                  <c:v>41534.354166666664</c:v>
                </c:pt>
                <c:pt idx="138">
                  <c:v>41613.354166666664</c:v>
                </c:pt>
                <c:pt idx="139">
                  <c:v>41681.354166666664</c:v>
                </c:pt>
                <c:pt idx="140">
                  <c:v>41765.354166666664</c:v>
                </c:pt>
                <c:pt idx="141">
                  <c:v>41835.354166666664</c:v>
                </c:pt>
                <c:pt idx="142">
                  <c:v>42080.354166666664</c:v>
                </c:pt>
                <c:pt idx="143">
                  <c:v>42157.354166666664</c:v>
                </c:pt>
                <c:pt idx="144">
                  <c:v>42255.354166666664</c:v>
                </c:pt>
                <c:pt idx="145">
                  <c:v>42311.354166666664</c:v>
                </c:pt>
                <c:pt idx="146">
                  <c:v>42416.354166666664</c:v>
                </c:pt>
                <c:pt idx="147">
                  <c:v>42472.354166666664</c:v>
                </c:pt>
                <c:pt idx="148">
                  <c:v>42549.354166666664</c:v>
                </c:pt>
                <c:pt idx="149">
                  <c:v>42626.354166666664</c:v>
                </c:pt>
                <c:pt idx="150">
                  <c:v>42689.354166666664</c:v>
                </c:pt>
                <c:pt idx="151">
                  <c:v>42780.354166666664</c:v>
                </c:pt>
                <c:pt idx="152">
                  <c:v>42825.354166666664</c:v>
                </c:pt>
                <c:pt idx="153">
                  <c:v>42857.354166666664</c:v>
                </c:pt>
                <c:pt idx="154">
                  <c:v>42997.354166666664</c:v>
                </c:pt>
                <c:pt idx="155">
                  <c:v>43053.354166666664</c:v>
                </c:pt>
                <c:pt idx="156">
                  <c:v>43137.354166666664</c:v>
                </c:pt>
                <c:pt idx="157">
                  <c:v>43256.354166666664</c:v>
                </c:pt>
                <c:pt idx="158">
                  <c:v>43207.354166666664</c:v>
                </c:pt>
                <c:pt idx="159">
                  <c:v>43354.354166666664</c:v>
                </c:pt>
                <c:pt idx="160">
                  <c:v>43417.354166666664</c:v>
                </c:pt>
                <c:pt idx="161">
                  <c:v>43501.354166666664</c:v>
                </c:pt>
                <c:pt idx="162">
                  <c:v>43620.354166666664</c:v>
                </c:pt>
                <c:pt idx="163">
                  <c:v>43718.354166666664</c:v>
                </c:pt>
                <c:pt idx="164">
                  <c:v>43781.354166666664</c:v>
                </c:pt>
                <c:pt idx="165">
                  <c:v>43872.354166666664</c:v>
                </c:pt>
                <c:pt idx="166">
                  <c:v>44082.354166666664</c:v>
                </c:pt>
                <c:pt idx="167">
                  <c:v>44145.354166666664</c:v>
                </c:pt>
                <c:pt idx="168">
                  <c:v>44313.354166666664</c:v>
                </c:pt>
                <c:pt idx="169">
                  <c:v>44621.354166666664</c:v>
                </c:pt>
                <c:pt idx="170">
                  <c:v>44684.354166666664</c:v>
                </c:pt>
                <c:pt idx="171">
                  <c:v>44740.354166666664</c:v>
                </c:pt>
                <c:pt idx="172">
                  <c:v>44824.354166666664</c:v>
                </c:pt>
                <c:pt idx="173">
                  <c:v>44873.354166666664</c:v>
                </c:pt>
                <c:pt idx="174">
                  <c:v>44964.354166666664</c:v>
                </c:pt>
                <c:pt idx="175">
                  <c:v>45041.354166666664</c:v>
                </c:pt>
                <c:pt idx="176">
                  <c:v>45104.354166666664</c:v>
                </c:pt>
                <c:pt idx="177">
                  <c:v>45188.354166666664</c:v>
                </c:pt>
              </c:numCache>
            </c:numRef>
          </c:cat>
          <c:val>
            <c:numRef>
              <c:f>'[Cycle statistics.xlsx]Cycles'!$V$2:$V$217</c:f>
              <c:numCache>
                <c:formatCode>0.0</c:formatCode>
                <c:ptCount val="216"/>
                <c:pt idx="0">
                  <c:v>6</c:v>
                </c:pt>
                <c:pt idx="1">
                  <c:v>8</c:v>
                </c:pt>
                <c:pt idx="2">
                  <c:v>11</c:v>
                </c:pt>
                <c:pt idx="3">
                  <c:v>7</c:v>
                </c:pt>
                <c:pt idx="4">
                  <c:v>26</c:v>
                </c:pt>
                <c:pt idx="5">
                  <c:v>23</c:v>
                </c:pt>
                <c:pt idx="6">
                  <c:v>20</c:v>
                </c:pt>
                <c:pt idx="7">
                  <c:v>25</c:v>
                </c:pt>
                <c:pt idx="8">
                  <c:v>37</c:v>
                </c:pt>
                <c:pt idx="9">
                  <c:v>36</c:v>
                </c:pt>
                <c:pt idx="10">
                  <c:v>53</c:v>
                </c:pt>
                <c:pt idx="11">
                  <c:v>54</c:v>
                </c:pt>
                <c:pt idx="12">
                  <c:v>41</c:v>
                </c:pt>
                <c:pt idx="13">
                  <c:v>45</c:v>
                </c:pt>
                <c:pt idx="14">
                  <c:v>56</c:v>
                </c:pt>
                <c:pt idx="15">
                  <c:v>70</c:v>
                </c:pt>
                <c:pt idx="16">
                  <c:v>88</c:v>
                </c:pt>
                <c:pt idx="17">
                  <c:v>60</c:v>
                </c:pt>
                <c:pt idx="18">
                  <c:v>70</c:v>
                </c:pt>
                <c:pt idx="19">
                  <c:v>58</c:v>
                </c:pt>
                <c:pt idx="20">
                  <c:v>64</c:v>
                </c:pt>
                <c:pt idx="21">
                  <c:v>76</c:v>
                </c:pt>
                <c:pt idx="22">
                  <c:v>94</c:v>
                </c:pt>
                <c:pt idx="23">
                  <c:v>80</c:v>
                </c:pt>
                <c:pt idx="24">
                  <c:v>72</c:v>
                </c:pt>
                <c:pt idx="25">
                  <c:v>79</c:v>
                </c:pt>
                <c:pt idx="26">
                  <c:v>73</c:v>
                </c:pt>
                <c:pt idx="27">
                  <c:v>81</c:v>
                </c:pt>
                <c:pt idx="28">
                  <c:v>79</c:v>
                </c:pt>
                <c:pt idx="29">
                  <c:v>72</c:v>
                </c:pt>
                <c:pt idx="30">
                  <c:v>54</c:v>
                </c:pt>
                <c:pt idx="31">
                  <c:v>79</c:v>
                </c:pt>
                <c:pt idx="32">
                  <c:v>77</c:v>
                </c:pt>
                <c:pt idx="33">
                  <c:v>91</c:v>
                </c:pt>
                <c:pt idx="34">
                  <c:v>113</c:v>
                </c:pt>
                <c:pt idx="35">
                  <c:v>111</c:v>
                </c:pt>
                <c:pt idx="36">
                  <c:v>91</c:v>
                </c:pt>
                <c:pt idx="37">
                  <c:v>114</c:v>
                </c:pt>
                <c:pt idx="38">
                  <c:v>112</c:v>
                </c:pt>
                <c:pt idx="39">
                  <c:v>99</c:v>
                </c:pt>
                <c:pt idx="40">
                  <c:v>111.7</c:v>
                </c:pt>
                <c:pt idx="41">
                  <c:v>144.19999999999999</c:v>
                </c:pt>
                <c:pt idx="42">
                  <c:v>163.4</c:v>
                </c:pt>
                <c:pt idx="43">
                  <c:v>128.80000000000001</c:v>
                </c:pt>
                <c:pt idx="44">
                  <c:v>142</c:v>
                </c:pt>
                <c:pt idx="45">
                  <c:v>138.5</c:v>
                </c:pt>
                <c:pt idx="46">
                  <c:v>144.4</c:v>
                </c:pt>
                <c:pt idx="47">
                  <c:v>168.1</c:v>
                </c:pt>
                <c:pt idx="48">
                  <c:v>142.8179231863206</c:v>
                </c:pt>
                <c:pt idx="49">
                  <c:v>140.50970873785414</c:v>
                </c:pt>
                <c:pt idx="50">
                  <c:v>127.81556195965418</c:v>
                </c:pt>
                <c:pt idx="51">
                  <c:v>141.42816500708895</c:v>
                </c:pt>
                <c:pt idx="52">
                  <c:v>155.71900826444141</c:v>
                </c:pt>
                <c:pt idx="53">
                  <c:v>160.29986244839247</c:v>
                </c:pt>
                <c:pt idx="54">
                  <c:v>132.55255681817087</c:v>
                </c:pt>
                <c:pt idx="55">
                  <c:v>150.08007812498295</c:v>
                </c:pt>
                <c:pt idx="56">
                  <c:v>160.73537234041308</c:v>
                </c:pt>
                <c:pt idx="57">
                  <c:v>163.43543956042649</c:v>
                </c:pt>
                <c:pt idx="58">
                  <c:v>180.95527522934572</c:v>
                </c:pt>
                <c:pt idx="59">
                  <c:v>181.40234374997937</c:v>
                </c:pt>
                <c:pt idx="60">
                  <c:v>120.75545350170601</c:v>
                </c:pt>
                <c:pt idx="61">
                  <c:v>126.12012987010604</c:v>
                </c:pt>
                <c:pt idx="62">
                  <c:v>143.03655660376376</c:v>
                </c:pt>
                <c:pt idx="63">
                  <c:v>180.76179245281779</c:v>
                </c:pt>
                <c:pt idx="64">
                  <c:v>187.30275229356548</c:v>
                </c:pt>
                <c:pt idx="65">
                  <c:v>170.21590909089502</c:v>
                </c:pt>
                <c:pt idx="66">
                  <c:v>165.85550458714488</c:v>
                </c:pt>
                <c:pt idx="67">
                  <c:v>156.51988636362341</c:v>
                </c:pt>
                <c:pt idx="68">
                  <c:v>173.91981132073084</c:v>
                </c:pt>
                <c:pt idx="69">
                  <c:v>166.46384872079011</c:v>
                </c:pt>
                <c:pt idx="70">
                  <c:v>168.19747416761217</c:v>
                </c:pt>
                <c:pt idx="71">
                  <c:v>127.90596330274376</c:v>
                </c:pt>
                <c:pt idx="72">
                  <c:v>154.32947976878611</c:v>
                </c:pt>
                <c:pt idx="73">
                  <c:v>152.46732954544194</c:v>
                </c:pt>
                <c:pt idx="74">
                  <c:v>178.3318181818064</c:v>
                </c:pt>
                <c:pt idx="75">
                  <c:v>164.17665289255211</c:v>
                </c:pt>
                <c:pt idx="76">
                  <c:v>167.35487288134561</c:v>
                </c:pt>
                <c:pt idx="77">
                  <c:v>182.64672364672364</c:v>
                </c:pt>
                <c:pt idx="78">
                  <c:v>172.59862385319948</c:v>
                </c:pt>
                <c:pt idx="79">
                  <c:v>174.25426944971537</c:v>
                </c:pt>
                <c:pt idx="80">
                  <c:v>167.82824427479051</c:v>
                </c:pt>
                <c:pt idx="81">
                  <c:v>168.8559160305156</c:v>
                </c:pt>
                <c:pt idx="82">
                  <c:v>162.07820136852396</c:v>
                </c:pt>
                <c:pt idx="83">
                  <c:v>160.46895893027698</c:v>
                </c:pt>
                <c:pt idx="84">
                  <c:v>160.48424068767909</c:v>
                </c:pt>
                <c:pt idx="85">
                  <c:v>173.14517669531998</c:v>
                </c:pt>
                <c:pt idx="86">
                  <c:v>176.84240687679082</c:v>
                </c:pt>
                <c:pt idx="87">
                  <c:v>171.87454873644404</c:v>
                </c:pt>
                <c:pt idx="88">
                  <c:v>86.888386123680235</c:v>
                </c:pt>
                <c:pt idx="89">
                  <c:v>137.06156716416422</c:v>
                </c:pt>
                <c:pt idx="90">
                  <c:v>154.77936241610738</c:v>
                </c:pt>
                <c:pt idx="91">
                  <c:v>161.91578947368421</c:v>
                </c:pt>
                <c:pt idx="92">
                  <c:v>156.54613466334163</c:v>
                </c:pt>
                <c:pt idx="93">
                  <c:v>148.76652601969059</c:v>
                </c:pt>
                <c:pt idx="94">
                  <c:v>148.51575931232091</c:v>
                </c:pt>
                <c:pt idx="95">
                  <c:v>172.50342130987292</c:v>
                </c:pt>
                <c:pt idx="96">
                  <c:v>159.01709401709402</c:v>
                </c:pt>
                <c:pt idx="97">
                  <c:v>163.08617234468937</c:v>
                </c:pt>
                <c:pt idx="98">
                  <c:v>155.2626953125</c:v>
                </c:pt>
                <c:pt idx="99">
                  <c:v>155.18846694796062</c:v>
                </c:pt>
                <c:pt idx="100">
                  <c:v>141.13276026743077</c:v>
                </c:pt>
                <c:pt idx="101">
                  <c:v>153.23567393058917</c:v>
                </c:pt>
                <c:pt idx="102">
                  <c:v>148.53128555176337</c:v>
                </c:pt>
                <c:pt idx="103">
                  <c:v>129.40522875816993</c:v>
                </c:pt>
                <c:pt idx="104">
                  <c:v>167.14192343604108</c:v>
                </c:pt>
                <c:pt idx="105">
                  <c:v>160.75331858405011</c:v>
                </c:pt>
                <c:pt idx="106">
                  <c:v>144.4508348793907</c:v>
                </c:pt>
                <c:pt idx="107">
                  <c:v>161.65725806451613</c:v>
                </c:pt>
                <c:pt idx="108">
                  <c:v>165.94582392774342</c:v>
                </c:pt>
                <c:pt idx="109">
                  <c:v>145.72887323943661</c:v>
                </c:pt>
                <c:pt idx="110">
                  <c:v>128.0729729729629</c:v>
                </c:pt>
                <c:pt idx="111">
                  <c:v>164.54374307862679</c:v>
                </c:pt>
                <c:pt idx="112">
                  <c:v>133.43386243386243</c:v>
                </c:pt>
                <c:pt idx="113">
                  <c:v>153.38888888888889</c:v>
                </c:pt>
                <c:pt idx="114">
                  <c:v>135.70659340657605</c:v>
                </c:pt>
                <c:pt idx="115">
                  <c:v>145.53153153153153</c:v>
                </c:pt>
                <c:pt idx="116">
                  <c:v>134.27159309019612</c:v>
                </c:pt>
                <c:pt idx="117">
                  <c:v>137.35991140642304</c:v>
                </c:pt>
                <c:pt idx="118">
                  <c:v>134.75399009354354</c:v>
                </c:pt>
                <c:pt idx="119">
                  <c:v>151.6513888888889</c:v>
                </c:pt>
                <c:pt idx="120">
                  <c:v>135.3452380952381</c:v>
                </c:pt>
                <c:pt idx="121">
                  <c:v>114.75175757575757</c:v>
                </c:pt>
                <c:pt idx="122">
                  <c:v>124.89636752136752</c:v>
                </c:pt>
                <c:pt idx="123">
                  <c:v>148.60016025641025</c:v>
                </c:pt>
                <c:pt idx="124">
                  <c:v>109.71117166211374</c:v>
                </c:pt>
                <c:pt idx="125">
                  <c:v>136.24373983739835</c:v>
                </c:pt>
                <c:pt idx="126">
                  <c:v>140.4902953586498</c:v>
                </c:pt>
                <c:pt idx="127">
                  <c:v>134.12595685454724</c:v>
                </c:pt>
                <c:pt idx="128">
                  <c:v>136.68797776231284</c:v>
                </c:pt>
                <c:pt idx="129">
                  <c:v>126.3029953916966</c:v>
                </c:pt>
                <c:pt idx="130">
                  <c:v>122.28814713896458</c:v>
                </c:pt>
                <c:pt idx="131">
                  <c:v>121.50750341063156</c:v>
                </c:pt>
                <c:pt idx="132">
                  <c:v>156.23033707865167</c:v>
                </c:pt>
                <c:pt idx="133">
                  <c:v>158.66666666666666</c:v>
                </c:pt>
                <c:pt idx="134">
                  <c:v>152.37853107344634</c:v>
                </c:pt>
                <c:pt idx="135">
                  <c:v>143.92638888888888</c:v>
                </c:pt>
                <c:pt idx="136">
                  <c:v>151.97916666666666</c:v>
                </c:pt>
                <c:pt idx="137">
                  <c:v>158.3859981078524</c:v>
                </c:pt>
                <c:pt idx="138">
                  <c:v>151.81666666666666</c:v>
                </c:pt>
                <c:pt idx="139">
                  <c:v>141.25771476230193</c:v>
                </c:pt>
                <c:pt idx="140">
                  <c:v>149.32666666666665</c:v>
                </c:pt>
                <c:pt idx="141">
                  <c:v>150.83780760626399</c:v>
                </c:pt>
                <c:pt idx="142">
                  <c:v>151.82592928377153</c:v>
                </c:pt>
                <c:pt idx="143">
                  <c:v>160.72321428571428</c:v>
                </c:pt>
                <c:pt idx="144">
                  <c:v>152.4177927927928</c:v>
                </c:pt>
                <c:pt idx="145">
                  <c:v>137.73643410852713</c:v>
                </c:pt>
                <c:pt idx="146">
                  <c:v>136.23536036036037</c:v>
                </c:pt>
                <c:pt idx="147">
                  <c:v>151.27477477477478</c:v>
                </c:pt>
                <c:pt idx="148">
                  <c:v>#N/A</c:v>
                </c:pt>
                <c:pt idx="149">
                  <c:v>115.17829457364341</c:v>
                </c:pt>
                <c:pt idx="150">
                  <c:v>138.6861111111111</c:v>
                </c:pt>
                <c:pt idx="151">
                  <c:v>139.82347235693501</c:v>
                </c:pt>
                <c:pt idx="152">
                  <c:v>#N/A</c:v>
                </c:pt>
                <c:pt idx="153">
                  <c:v>150.29305555555555</c:v>
                </c:pt>
                <c:pt idx="154">
                  <c:v>144.15086206896552</c:v>
                </c:pt>
                <c:pt idx="155">
                  <c:v>156.56190476190477</c:v>
                </c:pt>
                <c:pt idx="156">
                  <c:v>159.57722859664608</c:v>
                </c:pt>
                <c:pt idx="157">
                  <c:v>173.21064814814815</c:v>
                </c:pt>
                <c:pt idx="158">
                  <c:v>161.26111111111112</c:v>
                </c:pt>
                <c:pt idx="159">
                  <c:v>161.26136363636363</c:v>
                </c:pt>
                <c:pt idx="160">
                  <c:v>148.72549019607843</c:v>
                </c:pt>
                <c:pt idx="161">
                  <c:v>164.07749999999999</c:v>
                </c:pt>
                <c:pt idx="162">
                  <c:v>172.16957364341084</c:v>
                </c:pt>
                <c:pt idx="163">
                  <c:v>131.50775193798449</c:v>
                </c:pt>
                <c:pt idx="164">
                  <c:v>160.26914414414415</c:v>
                </c:pt>
                <c:pt idx="165">
                  <c:v>189.97071384989499</c:v>
                </c:pt>
                <c:pt idx="166">
                  <c:v>183.93120155038758</c:v>
                </c:pt>
                <c:pt idx="167">
                  <c:v>174.37037037037038</c:v>
                </c:pt>
                <c:pt idx="168">
                  <c:v>169.25595238095238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2.0078828828828827</c:v>
                </c:pt>
                <c:pt idx="174">
                  <c:v>6.6655764513491418</c:v>
                </c:pt>
                <c:pt idx="175">
                  <c:v>25.659722222222221</c:v>
                </c:pt>
                <c:pt idx="176">
                  <c:v>121.31869369369369</c:v>
                </c:pt>
                <c:pt idx="177">
                  <c:v>97.319444444444443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BB-415A-B1EE-E8C42C7458DF}"/>
            </c:ext>
          </c:extLst>
        </c:ser>
        <c:ser>
          <c:idx val="1"/>
          <c:order val="2"/>
          <c:tx>
            <c:v>TS2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'[Cycle statistics.xlsx]Cycles'!$B$2:$B$179</c:f>
              <c:numCache>
                <c:formatCode>yyyy\-mm\-dd\ hh:mm</c:formatCode>
                <c:ptCount val="178"/>
                <c:pt idx="0">
                  <c:v>31413</c:v>
                </c:pt>
                <c:pt idx="1">
                  <c:v>31472</c:v>
                </c:pt>
                <c:pt idx="2">
                  <c:v>31533</c:v>
                </c:pt>
                <c:pt idx="3">
                  <c:v>31564</c:v>
                </c:pt>
                <c:pt idx="4">
                  <c:v>31778</c:v>
                </c:pt>
                <c:pt idx="5">
                  <c:v>31837</c:v>
                </c:pt>
                <c:pt idx="6">
                  <c:v>31898</c:v>
                </c:pt>
                <c:pt idx="7">
                  <c:v>31929</c:v>
                </c:pt>
                <c:pt idx="8">
                  <c:v>31990</c:v>
                </c:pt>
                <c:pt idx="9">
                  <c:v>32051</c:v>
                </c:pt>
                <c:pt idx="10">
                  <c:v>32112</c:v>
                </c:pt>
                <c:pt idx="11">
                  <c:v>32143</c:v>
                </c:pt>
                <c:pt idx="12">
                  <c:v>32203</c:v>
                </c:pt>
                <c:pt idx="13">
                  <c:v>32264</c:v>
                </c:pt>
                <c:pt idx="14">
                  <c:v>32295</c:v>
                </c:pt>
                <c:pt idx="15">
                  <c:v>32356</c:v>
                </c:pt>
                <c:pt idx="16">
                  <c:v>32417</c:v>
                </c:pt>
                <c:pt idx="17">
                  <c:v>32509</c:v>
                </c:pt>
                <c:pt idx="18">
                  <c:v>32568</c:v>
                </c:pt>
                <c:pt idx="19">
                  <c:v>32629</c:v>
                </c:pt>
                <c:pt idx="20">
                  <c:v>32660</c:v>
                </c:pt>
                <c:pt idx="21">
                  <c:v>32721</c:v>
                </c:pt>
                <c:pt idx="22">
                  <c:v>32782</c:v>
                </c:pt>
                <c:pt idx="23">
                  <c:v>32843</c:v>
                </c:pt>
                <c:pt idx="24">
                  <c:v>32874</c:v>
                </c:pt>
                <c:pt idx="25">
                  <c:v>32933</c:v>
                </c:pt>
                <c:pt idx="26">
                  <c:v>32994</c:v>
                </c:pt>
                <c:pt idx="27">
                  <c:v>33025</c:v>
                </c:pt>
                <c:pt idx="28">
                  <c:v>33086</c:v>
                </c:pt>
                <c:pt idx="29">
                  <c:v>33147</c:v>
                </c:pt>
                <c:pt idx="30">
                  <c:v>33239</c:v>
                </c:pt>
                <c:pt idx="31">
                  <c:v>33298</c:v>
                </c:pt>
                <c:pt idx="32">
                  <c:v>33359</c:v>
                </c:pt>
                <c:pt idx="33">
                  <c:v>33390</c:v>
                </c:pt>
                <c:pt idx="34">
                  <c:v>33451</c:v>
                </c:pt>
                <c:pt idx="35">
                  <c:v>33512</c:v>
                </c:pt>
                <c:pt idx="36">
                  <c:v>33604</c:v>
                </c:pt>
                <c:pt idx="37">
                  <c:v>33664</c:v>
                </c:pt>
                <c:pt idx="38">
                  <c:v>33725</c:v>
                </c:pt>
                <c:pt idx="39">
                  <c:v>33756</c:v>
                </c:pt>
                <c:pt idx="40">
                  <c:v>33884.354166666664</c:v>
                </c:pt>
                <c:pt idx="41">
                  <c:v>33931.354166666664</c:v>
                </c:pt>
                <c:pt idx="42">
                  <c:v>33976.354166666664</c:v>
                </c:pt>
                <c:pt idx="43">
                  <c:v>34108.354166666664</c:v>
                </c:pt>
                <c:pt idx="44">
                  <c:v>34147.354166666664</c:v>
                </c:pt>
                <c:pt idx="45">
                  <c:v>34248.354166666664</c:v>
                </c:pt>
                <c:pt idx="46">
                  <c:v>34351.354166666664</c:v>
                </c:pt>
                <c:pt idx="47">
                  <c:v>34387.354166666664</c:v>
                </c:pt>
                <c:pt idx="48">
                  <c:v>34437.354166666664</c:v>
                </c:pt>
                <c:pt idx="49">
                  <c:v>34479.354166666664</c:v>
                </c:pt>
                <c:pt idx="50">
                  <c:v>34622.354166666664</c:v>
                </c:pt>
                <c:pt idx="51">
                  <c:v>34661.354166666664</c:v>
                </c:pt>
                <c:pt idx="52">
                  <c:v>34710.354166666664</c:v>
                </c:pt>
                <c:pt idx="53">
                  <c:v>34752.354166666664</c:v>
                </c:pt>
                <c:pt idx="54">
                  <c:v>34832.354166666664</c:v>
                </c:pt>
                <c:pt idx="55">
                  <c:v>34871.354166666664</c:v>
                </c:pt>
                <c:pt idx="56">
                  <c:v>34934.354166666664</c:v>
                </c:pt>
                <c:pt idx="57">
                  <c:v>34976.354166666664</c:v>
                </c:pt>
                <c:pt idx="58">
                  <c:v>35018.354166666664</c:v>
                </c:pt>
                <c:pt idx="59">
                  <c:v>35069.354166666664</c:v>
                </c:pt>
                <c:pt idx="60">
                  <c:v>35235.354166666664</c:v>
                </c:pt>
                <c:pt idx="61">
                  <c:v>35312.354166666664</c:v>
                </c:pt>
                <c:pt idx="62">
                  <c:v>35387.354166666664</c:v>
                </c:pt>
                <c:pt idx="63">
                  <c:v>35436.354166666664</c:v>
                </c:pt>
                <c:pt idx="64">
                  <c:v>35480.354166666664</c:v>
                </c:pt>
                <c:pt idx="65">
                  <c:v>35557.354166666664</c:v>
                </c:pt>
                <c:pt idx="66">
                  <c:v>35599.354166666664</c:v>
                </c:pt>
                <c:pt idx="67">
                  <c:v>35648.354166666664</c:v>
                </c:pt>
                <c:pt idx="68">
                  <c:v>35746.354166666664</c:v>
                </c:pt>
                <c:pt idx="69">
                  <c:v>35802.354166666664</c:v>
                </c:pt>
                <c:pt idx="70">
                  <c:v>35879.354166666664</c:v>
                </c:pt>
                <c:pt idx="71">
                  <c:v>35928.354166666664</c:v>
                </c:pt>
                <c:pt idx="72">
                  <c:v>36073.354166666664</c:v>
                </c:pt>
                <c:pt idx="73">
                  <c:v>36117.354166666664</c:v>
                </c:pt>
                <c:pt idx="74">
                  <c:v>36169.354166666664</c:v>
                </c:pt>
                <c:pt idx="75">
                  <c:v>36341.354166666664</c:v>
                </c:pt>
                <c:pt idx="76">
                  <c:v>36418.354166666664</c:v>
                </c:pt>
                <c:pt idx="77">
                  <c:v>36481.354166666664</c:v>
                </c:pt>
                <c:pt idx="78">
                  <c:v>36537.354166666664</c:v>
                </c:pt>
                <c:pt idx="79">
                  <c:v>36586.354166666664</c:v>
                </c:pt>
                <c:pt idx="80">
                  <c:v>36698.354166666664</c:v>
                </c:pt>
                <c:pt idx="81">
                  <c:v>36754.354166666664</c:v>
                </c:pt>
                <c:pt idx="82">
                  <c:v>36836.354166666664</c:v>
                </c:pt>
                <c:pt idx="83">
                  <c:v>36910.354166666664</c:v>
                </c:pt>
                <c:pt idx="84">
                  <c:v>37013.354166666664</c:v>
                </c:pt>
                <c:pt idx="85">
                  <c:v>37069.354166666664</c:v>
                </c:pt>
                <c:pt idx="86">
                  <c:v>37139.354166666664</c:v>
                </c:pt>
                <c:pt idx="87">
                  <c:v>37195.354166666664</c:v>
                </c:pt>
                <c:pt idx="88">
                  <c:v>37449.354166666664</c:v>
                </c:pt>
                <c:pt idx="89">
                  <c:v>37489.354166666664</c:v>
                </c:pt>
                <c:pt idx="90">
                  <c:v>37545.354166666664</c:v>
                </c:pt>
                <c:pt idx="91">
                  <c:v>37636.354166666664</c:v>
                </c:pt>
                <c:pt idx="92">
                  <c:v>37713.354166666664</c:v>
                </c:pt>
                <c:pt idx="93">
                  <c:v>37797.354166666664</c:v>
                </c:pt>
                <c:pt idx="94">
                  <c:v>37853.354166666664</c:v>
                </c:pt>
                <c:pt idx="95">
                  <c:v>37930.354166666664</c:v>
                </c:pt>
                <c:pt idx="96">
                  <c:v>38000.354166666664</c:v>
                </c:pt>
                <c:pt idx="97">
                  <c:v>38042.354166666664</c:v>
                </c:pt>
                <c:pt idx="98">
                  <c:v>38287.354166666664</c:v>
                </c:pt>
                <c:pt idx="99">
                  <c:v>38392.354166666664</c:v>
                </c:pt>
                <c:pt idx="100">
                  <c:v>38455.354166666664</c:v>
                </c:pt>
                <c:pt idx="101">
                  <c:v>38511.354166666664</c:v>
                </c:pt>
                <c:pt idx="102">
                  <c:v>38609.354166666664</c:v>
                </c:pt>
                <c:pt idx="103">
                  <c:v>38657.354166666664</c:v>
                </c:pt>
                <c:pt idx="104">
                  <c:v>38755.354166666664</c:v>
                </c:pt>
                <c:pt idx="105">
                  <c:v>38811.354166666664</c:v>
                </c:pt>
                <c:pt idx="106">
                  <c:v>38888.354166666664</c:v>
                </c:pt>
                <c:pt idx="107">
                  <c:v>38968.354166666664</c:v>
                </c:pt>
                <c:pt idx="108">
                  <c:v>39028.354166666664</c:v>
                </c:pt>
                <c:pt idx="109">
                  <c:v>39364.354166666664</c:v>
                </c:pt>
                <c:pt idx="110">
                  <c:v>39399.354166666664</c:v>
                </c:pt>
                <c:pt idx="111">
                  <c:v>39483.354166666664</c:v>
                </c:pt>
                <c:pt idx="112">
                  <c:v>39546.354166666664</c:v>
                </c:pt>
                <c:pt idx="113">
                  <c:v>39633.354166666664</c:v>
                </c:pt>
                <c:pt idx="114">
                  <c:v>39700.354166666664</c:v>
                </c:pt>
                <c:pt idx="115">
                  <c:v>39764.354166666664</c:v>
                </c:pt>
                <c:pt idx="116">
                  <c:v>39854.354166666664</c:v>
                </c:pt>
                <c:pt idx="117">
                  <c:v>39952.354166666664</c:v>
                </c:pt>
                <c:pt idx="118">
                  <c:v>40001.354166666664</c:v>
                </c:pt>
                <c:pt idx="119">
                  <c:v>40071.354166666664</c:v>
                </c:pt>
                <c:pt idx="120">
                  <c:v>40127.354166666664</c:v>
                </c:pt>
                <c:pt idx="121">
                  <c:v>40225.354166666664</c:v>
                </c:pt>
                <c:pt idx="122">
                  <c:v>40288.354166666664</c:v>
                </c:pt>
                <c:pt idx="123">
                  <c:v>40351.354166666664</c:v>
                </c:pt>
                <c:pt idx="124">
                  <c:v>40603.354166666664</c:v>
                </c:pt>
                <c:pt idx="125">
                  <c:v>40680.354166666664</c:v>
                </c:pt>
                <c:pt idx="126">
                  <c:v>40729.354166666664</c:v>
                </c:pt>
                <c:pt idx="127">
                  <c:v>40820.354166666664</c:v>
                </c:pt>
                <c:pt idx="128">
                  <c:v>40869.354166666664</c:v>
                </c:pt>
                <c:pt idx="129">
                  <c:v>40960.354166666664</c:v>
                </c:pt>
                <c:pt idx="130">
                  <c:v>41044.354166666664</c:v>
                </c:pt>
                <c:pt idx="131">
                  <c:v>41100.354166666664</c:v>
                </c:pt>
                <c:pt idx="132">
                  <c:v>41184.354166666664</c:v>
                </c:pt>
                <c:pt idx="133">
                  <c:v>41233.354166666664</c:v>
                </c:pt>
                <c:pt idx="134">
                  <c:v>41324.354166666664</c:v>
                </c:pt>
                <c:pt idx="135">
                  <c:v>41408.354166666664</c:v>
                </c:pt>
                <c:pt idx="136">
                  <c:v>41478.354166666664</c:v>
                </c:pt>
                <c:pt idx="137">
                  <c:v>41534.354166666664</c:v>
                </c:pt>
                <c:pt idx="138">
                  <c:v>41613.354166666664</c:v>
                </c:pt>
                <c:pt idx="139">
                  <c:v>41681.354166666664</c:v>
                </c:pt>
                <c:pt idx="140">
                  <c:v>41765.354166666664</c:v>
                </c:pt>
                <c:pt idx="141">
                  <c:v>41835.354166666664</c:v>
                </c:pt>
                <c:pt idx="142">
                  <c:v>42080.354166666664</c:v>
                </c:pt>
                <c:pt idx="143">
                  <c:v>42157.354166666664</c:v>
                </c:pt>
                <c:pt idx="144">
                  <c:v>42255.354166666664</c:v>
                </c:pt>
                <c:pt idx="145">
                  <c:v>42311.354166666664</c:v>
                </c:pt>
                <c:pt idx="146">
                  <c:v>42416.354166666664</c:v>
                </c:pt>
                <c:pt idx="147">
                  <c:v>42472.354166666664</c:v>
                </c:pt>
                <c:pt idx="148">
                  <c:v>42549.354166666664</c:v>
                </c:pt>
                <c:pt idx="149">
                  <c:v>42626.354166666664</c:v>
                </c:pt>
                <c:pt idx="150">
                  <c:v>42689.354166666664</c:v>
                </c:pt>
                <c:pt idx="151">
                  <c:v>42780.354166666664</c:v>
                </c:pt>
                <c:pt idx="152">
                  <c:v>42825.354166666664</c:v>
                </c:pt>
                <c:pt idx="153">
                  <c:v>42857.354166666664</c:v>
                </c:pt>
                <c:pt idx="154">
                  <c:v>42997.354166666664</c:v>
                </c:pt>
                <c:pt idx="155">
                  <c:v>43053.354166666664</c:v>
                </c:pt>
                <c:pt idx="156">
                  <c:v>43137.354166666664</c:v>
                </c:pt>
                <c:pt idx="157">
                  <c:v>43256.354166666664</c:v>
                </c:pt>
                <c:pt idx="158">
                  <c:v>43207.354166666664</c:v>
                </c:pt>
                <c:pt idx="159">
                  <c:v>43354.354166666664</c:v>
                </c:pt>
                <c:pt idx="160">
                  <c:v>43417.354166666664</c:v>
                </c:pt>
                <c:pt idx="161">
                  <c:v>43501.354166666664</c:v>
                </c:pt>
                <c:pt idx="162">
                  <c:v>43620.354166666664</c:v>
                </c:pt>
                <c:pt idx="163">
                  <c:v>43718.354166666664</c:v>
                </c:pt>
                <c:pt idx="164">
                  <c:v>43781.354166666664</c:v>
                </c:pt>
                <c:pt idx="165">
                  <c:v>43872.354166666664</c:v>
                </c:pt>
                <c:pt idx="166">
                  <c:v>44082.354166666664</c:v>
                </c:pt>
                <c:pt idx="167">
                  <c:v>44145.354166666664</c:v>
                </c:pt>
                <c:pt idx="168">
                  <c:v>44313.354166666664</c:v>
                </c:pt>
                <c:pt idx="169">
                  <c:v>44621.354166666664</c:v>
                </c:pt>
                <c:pt idx="170">
                  <c:v>44684.354166666664</c:v>
                </c:pt>
                <c:pt idx="171">
                  <c:v>44740.354166666664</c:v>
                </c:pt>
                <c:pt idx="172">
                  <c:v>44824.354166666664</c:v>
                </c:pt>
                <c:pt idx="173">
                  <c:v>44873.354166666664</c:v>
                </c:pt>
                <c:pt idx="174">
                  <c:v>44964.354166666664</c:v>
                </c:pt>
                <c:pt idx="175">
                  <c:v>45041.354166666664</c:v>
                </c:pt>
                <c:pt idx="176">
                  <c:v>45104.354166666664</c:v>
                </c:pt>
                <c:pt idx="177">
                  <c:v>45188.354166666664</c:v>
                </c:pt>
              </c:numCache>
            </c:numRef>
          </c:cat>
          <c:val>
            <c:numRef>
              <c:f>'[Cycle statistics.xlsx]Cycles'!$W$2:$W$217</c:f>
              <c:numCache>
                <c:formatCode>General</c:formatCode>
                <c:ptCount val="216"/>
                <c:pt idx="40" formatCode="0.0">
                  <c:v>#N/A</c:v>
                </c:pt>
                <c:pt idx="41" formatCode="0.0">
                  <c:v>#N/A</c:v>
                </c:pt>
                <c:pt idx="42" formatCode="0.0">
                  <c:v>#N/A</c:v>
                </c:pt>
                <c:pt idx="43" formatCode="0.0">
                  <c:v>#N/A</c:v>
                </c:pt>
                <c:pt idx="44" formatCode="0.0">
                  <c:v>#N/A</c:v>
                </c:pt>
                <c:pt idx="45" formatCode="0.0">
                  <c:v>#N/A</c:v>
                </c:pt>
                <c:pt idx="46" formatCode="0.0">
                  <c:v>#N/A</c:v>
                </c:pt>
                <c:pt idx="47" formatCode="0.0">
                  <c:v>#N/A</c:v>
                </c:pt>
                <c:pt idx="48" formatCode="0.0">
                  <c:v>#N/A</c:v>
                </c:pt>
                <c:pt idx="49" formatCode="0.0">
                  <c:v>#N/A</c:v>
                </c:pt>
                <c:pt idx="50" formatCode="0.0">
                  <c:v>#N/A</c:v>
                </c:pt>
                <c:pt idx="51" formatCode="0.0">
                  <c:v>#N/A</c:v>
                </c:pt>
                <c:pt idx="52" formatCode="0.0">
                  <c:v>#N/A</c:v>
                </c:pt>
                <c:pt idx="53" formatCode="0.0">
                  <c:v>#N/A</c:v>
                </c:pt>
                <c:pt idx="54" formatCode="0.0">
                  <c:v>#N/A</c:v>
                </c:pt>
                <c:pt idx="55" formatCode="0.0">
                  <c:v>#N/A</c:v>
                </c:pt>
                <c:pt idx="56" formatCode="0.0">
                  <c:v>#N/A</c:v>
                </c:pt>
                <c:pt idx="57" formatCode="0.0">
                  <c:v>#N/A</c:v>
                </c:pt>
                <c:pt idx="58" formatCode="0.0">
                  <c:v>#N/A</c:v>
                </c:pt>
                <c:pt idx="59" formatCode="0.0">
                  <c:v>#N/A</c:v>
                </c:pt>
                <c:pt idx="60" formatCode="0.0">
                  <c:v>#N/A</c:v>
                </c:pt>
                <c:pt idx="61" formatCode="0.0">
                  <c:v>#N/A</c:v>
                </c:pt>
                <c:pt idx="62" formatCode="0.0">
                  <c:v>#N/A</c:v>
                </c:pt>
                <c:pt idx="63" formatCode="0.0">
                  <c:v>#N/A</c:v>
                </c:pt>
                <c:pt idx="64" formatCode="0.0">
                  <c:v>#N/A</c:v>
                </c:pt>
                <c:pt idx="65" formatCode="0.0">
                  <c:v>#N/A</c:v>
                </c:pt>
                <c:pt idx="66" formatCode="0.0">
                  <c:v>#N/A</c:v>
                </c:pt>
                <c:pt idx="67" formatCode="0.0">
                  <c:v>#N/A</c:v>
                </c:pt>
                <c:pt idx="68" formatCode="0.0">
                  <c:v>#N/A</c:v>
                </c:pt>
                <c:pt idx="69" formatCode="0.0">
                  <c:v>#N/A</c:v>
                </c:pt>
                <c:pt idx="70" formatCode="0.0">
                  <c:v>#N/A</c:v>
                </c:pt>
                <c:pt idx="71" formatCode="0.0">
                  <c:v>#N/A</c:v>
                </c:pt>
                <c:pt idx="72" formatCode="0.0">
                  <c:v>#N/A</c:v>
                </c:pt>
                <c:pt idx="73" formatCode="0.0">
                  <c:v>#N/A</c:v>
                </c:pt>
                <c:pt idx="74" formatCode="0.0">
                  <c:v>#N/A</c:v>
                </c:pt>
                <c:pt idx="75" formatCode="0.0">
                  <c:v>#N/A</c:v>
                </c:pt>
                <c:pt idx="76" formatCode="0.0">
                  <c:v>#N/A</c:v>
                </c:pt>
                <c:pt idx="77" formatCode="0.0">
                  <c:v>#N/A</c:v>
                </c:pt>
                <c:pt idx="78" formatCode="0.0">
                  <c:v>#N/A</c:v>
                </c:pt>
                <c:pt idx="79" formatCode="0.0">
                  <c:v>#N/A</c:v>
                </c:pt>
                <c:pt idx="80" formatCode="0.0">
                  <c:v>#N/A</c:v>
                </c:pt>
                <c:pt idx="81" formatCode="0.0">
                  <c:v>#N/A</c:v>
                </c:pt>
                <c:pt idx="82" formatCode="0.0">
                  <c:v>#N/A</c:v>
                </c:pt>
                <c:pt idx="83" formatCode="0.0">
                  <c:v>#N/A</c:v>
                </c:pt>
                <c:pt idx="84" formatCode="0.0">
                  <c:v>#N/A</c:v>
                </c:pt>
                <c:pt idx="85" formatCode="0.0">
                  <c:v>#N/A</c:v>
                </c:pt>
                <c:pt idx="86" formatCode="0.0">
                  <c:v>#N/A</c:v>
                </c:pt>
                <c:pt idx="87" formatCode="0.0">
                  <c:v>#N/A</c:v>
                </c:pt>
                <c:pt idx="88" formatCode="0.0">
                  <c:v>#N/A</c:v>
                </c:pt>
                <c:pt idx="89" formatCode="0.0">
                  <c:v>#N/A</c:v>
                </c:pt>
                <c:pt idx="90" formatCode="0.0">
                  <c:v>#N/A</c:v>
                </c:pt>
                <c:pt idx="91" formatCode="0.0">
                  <c:v>#N/A</c:v>
                </c:pt>
                <c:pt idx="92" formatCode="0.0">
                  <c:v>#N/A</c:v>
                </c:pt>
                <c:pt idx="93" formatCode="0.0">
                  <c:v>#N/A</c:v>
                </c:pt>
                <c:pt idx="94" formatCode="0.0">
                  <c:v>#N/A</c:v>
                </c:pt>
                <c:pt idx="95" formatCode="0.0">
                  <c:v>#N/A</c:v>
                </c:pt>
                <c:pt idx="96" formatCode="0.0">
                  <c:v>#N/A</c:v>
                </c:pt>
                <c:pt idx="97" formatCode="0.0">
                  <c:v>#N/A</c:v>
                </c:pt>
                <c:pt idx="98" formatCode="0.0">
                  <c:v>#N/A</c:v>
                </c:pt>
                <c:pt idx="99" formatCode="0.0">
                  <c:v>#N/A</c:v>
                </c:pt>
                <c:pt idx="100" formatCode="0.0">
                  <c:v>#N/A</c:v>
                </c:pt>
                <c:pt idx="101" formatCode="0.0">
                  <c:v>#N/A</c:v>
                </c:pt>
                <c:pt idx="102" formatCode="0.0">
                  <c:v>#N/A</c:v>
                </c:pt>
                <c:pt idx="103" formatCode="0.0">
                  <c:v>#N/A</c:v>
                </c:pt>
                <c:pt idx="104" formatCode="0.0">
                  <c:v>#N/A</c:v>
                </c:pt>
                <c:pt idx="105" formatCode="0.0">
                  <c:v>#N/A</c:v>
                </c:pt>
                <c:pt idx="106" formatCode="0.0">
                  <c:v>#N/A</c:v>
                </c:pt>
                <c:pt idx="107" formatCode="0.0">
                  <c:v>#N/A</c:v>
                </c:pt>
                <c:pt idx="108" formatCode="0.0">
                  <c:v>#N/A</c:v>
                </c:pt>
                <c:pt idx="109" formatCode="0.0">
                  <c:v>#N/A</c:v>
                </c:pt>
                <c:pt idx="110" formatCode="0.0">
                  <c:v>#N/A</c:v>
                </c:pt>
                <c:pt idx="111" formatCode="0.0">
                  <c:v>#N/A</c:v>
                </c:pt>
                <c:pt idx="112" formatCode="0.0">
                  <c:v>#N/A</c:v>
                </c:pt>
                <c:pt idx="113" formatCode="0.0">
                  <c:v>#N/A</c:v>
                </c:pt>
                <c:pt idx="114" formatCode="0.0">
                  <c:v>#N/A</c:v>
                </c:pt>
                <c:pt idx="115" formatCode="0.0">
                  <c:v>10.782657657657658</c:v>
                </c:pt>
                <c:pt idx="116" formatCode="0.0">
                  <c:v>6.5393474088284442</c:v>
                </c:pt>
                <c:pt idx="117" formatCode="0.0">
                  <c:v>28.528239202657808</c:v>
                </c:pt>
                <c:pt idx="118" formatCode="0.0">
                  <c:v>25.720418271873424</c:v>
                </c:pt>
                <c:pt idx="119" formatCode="0.0">
                  <c:v>37.511574074074076</c:v>
                </c:pt>
                <c:pt idx="120" formatCode="0.0">
                  <c:v>31.223214285714285</c:v>
                </c:pt>
                <c:pt idx="121" formatCode="0.0">
                  <c:v>7.7696969696969695</c:v>
                </c:pt>
                <c:pt idx="122" formatCode="0.0">
                  <c:v>31.435897435897434</c:v>
                </c:pt>
                <c:pt idx="123" formatCode="0.0">
                  <c:v>#N/A</c:v>
                </c:pt>
                <c:pt idx="124" formatCode="0.0">
                  <c:v>18.504995458671978</c:v>
                </c:pt>
                <c:pt idx="125" formatCode="0.0">
                  <c:v>27.782113821138211</c:v>
                </c:pt>
                <c:pt idx="126" formatCode="0.0">
                  <c:v>32.465541490857944</c:v>
                </c:pt>
                <c:pt idx="127" formatCode="0.0">
                  <c:v>32.971468336810133</c:v>
                </c:pt>
                <c:pt idx="128" formatCode="0.0">
                  <c:v>33.48992355802099</c:v>
                </c:pt>
                <c:pt idx="129" formatCode="0.0">
                  <c:v>31.87672811059694</c:v>
                </c:pt>
                <c:pt idx="130" formatCode="0.0">
                  <c:v>30.480926430517712</c:v>
                </c:pt>
                <c:pt idx="131" formatCode="0.0">
                  <c:v>31.24420190995659</c:v>
                </c:pt>
                <c:pt idx="132" formatCode="0.0">
                  <c:v>37.747191011235955</c:v>
                </c:pt>
                <c:pt idx="133" formatCode="0.0">
                  <c:v>16.318055555555556</c:v>
                </c:pt>
                <c:pt idx="134" formatCode="0.0">
                  <c:v>36.783050847457631</c:v>
                </c:pt>
                <c:pt idx="135" formatCode="0.0">
                  <c:v>35.806944444444447</c:v>
                </c:pt>
                <c:pt idx="136" formatCode="0.0">
                  <c:v>36.730392156862742</c:v>
                </c:pt>
                <c:pt idx="137" formatCode="0.0">
                  <c:v>37.345316934720906</c:v>
                </c:pt>
                <c:pt idx="138" formatCode="0.0">
                  <c:v>36.15</c:v>
                </c:pt>
                <c:pt idx="139" formatCode="0.0">
                  <c:v>36.865721434528773</c:v>
                </c:pt>
                <c:pt idx="140" formatCode="0.0">
                  <c:v>35.422499999999999</c:v>
                </c:pt>
                <c:pt idx="141" formatCode="0.0">
                  <c:v>28.740492170022371</c:v>
                </c:pt>
                <c:pt idx="142" formatCode="0.0">
                  <c:v>35.197642792384407</c:v>
                </c:pt>
                <c:pt idx="143" formatCode="0.0">
                  <c:v>37.016865079365083</c:v>
                </c:pt>
                <c:pt idx="144" formatCode="0.0">
                  <c:v>37.664414414414416</c:v>
                </c:pt>
                <c:pt idx="145" formatCode="0.0">
                  <c:v>34.404069767441861</c:v>
                </c:pt>
                <c:pt idx="146" formatCode="0.0">
                  <c:v>33.789414414414416</c:v>
                </c:pt>
                <c:pt idx="147" formatCode="0.0">
                  <c:v>36.248873873873876</c:v>
                </c:pt>
                <c:pt idx="148" formatCode="0.0">
                  <c:v>36.87083333333333</c:v>
                </c:pt>
                <c:pt idx="149" formatCode="0.0">
                  <c:v>27.929263565891471</c:v>
                </c:pt>
                <c:pt idx="150" formatCode="0.0">
                  <c:v>35.99583333333333</c:v>
                </c:pt>
                <c:pt idx="151" formatCode="0.0">
                  <c:v>33.341416100872941</c:v>
                </c:pt>
                <c:pt idx="152" formatCode="0.0">
                  <c:v>34.202380952380949</c:v>
                </c:pt>
                <c:pt idx="153" formatCode="0.0">
                  <c:v>35.595833333333331</c:v>
                </c:pt>
                <c:pt idx="154" formatCode="0.0">
                  <c:v>32.885057471264368</c:v>
                </c:pt>
                <c:pt idx="155" formatCode="0.0">
                  <c:v>#N/A</c:v>
                </c:pt>
                <c:pt idx="156" formatCode="0.0">
                  <c:v>31.097087378640776</c:v>
                </c:pt>
                <c:pt idx="157" formatCode="0.0">
                  <c:v>36.768518518518519</c:v>
                </c:pt>
                <c:pt idx="158" formatCode="0.0">
                  <c:v>35.841666666666669</c:v>
                </c:pt>
                <c:pt idx="159" formatCode="0.0">
                  <c:v>36.776515151515149</c:v>
                </c:pt>
                <c:pt idx="160" formatCode="0.0">
                  <c:v>36.120098039215684</c:v>
                </c:pt>
                <c:pt idx="161" formatCode="0.0">
                  <c:v>36.50333333333333</c:v>
                </c:pt>
                <c:pt idx="162" formatCode="0.0">
                  <c:v>37.251937984496124</c:v>
                </c:pt>
                <c:pt idx="163" formatCode="0.0">
                  <c:v>32.170542635658911</c:v>
                </c:pt>
                <c:pt idx="164" formatCode="0.0">
                  <c:v>36.600225225225223</c:v>
                </c:pt>
                <c:pt idx="165" formatCode="0.0">
                  <c:v>38.275777913359086</c:v>
                </c:pt>
                <c:pt idx="166" formatCode="0.0">
                  <c:v>35.836434108527129</c:v>
                </c:pt>
                <c:pt idx="167" formatCode="0.0">
                  <c:v>32.727546296296296</c:v>
                </c:pt>
                <c:pt idx="168" formatCode="0.0">
                  <c:v>35.510289115646259</c:v>
                </c:pt>
                <c:pt idx="169" formatCode="0.0">
                  <c:v>29.740944017563116</c:v>
                </c:pt>
                <c:pt idx="170" formatCode="0.0">
                  <c:v>28.313218390804597</c:v>
                </c:pt>
                <c:pt idx="171" formatCode="0.0">
                  <c:v>26.008333333333333</c:v>
                </c:pt>
                <c:pt idx="172" formatCode="0.0">
                  <c:v>25.282608695652176</c:v>
                </c:pt>
                <c:pt idx="173" formatCode="0.0">
                  <c:v>31.668918918918919</c:v>
                </c:pt>
                <c:pt idx="174" formatCode="0.0">
                  <c:v>33.358953393295174</c:v>
                </c:pt>
                <c:pt idx="175" formatCode="0.0">
                  <c:v>26.541666666666668</c:v>
                </c:pt>
                <c:pt idx="176" formatCode="0.0">
                  <c:v>32.852477477477478</c:v>
                </c:pt>
                <c:pt idx="177" formatCode="0.0">
                  <c:v>22.727777777777778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BB-415A-B1EE-E8C42C745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5068960"/>
        <c:axId val="21141600"/>
      </c:lineChart>
      <c:dateAx>
        <c:axId val="615068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User Cycle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1600"/>
        <c:crosses val="autoZero"/>
        <c:auto val="1"/>
        <c:lblOffset val="100"/>
        <c:baseTimeUnit val="months"/>
      </c:dateAx>
      <c:valAx>
        <c:axId val="21141600"/>
        <c:scaling>
          <c:orientation val="minMax"/>
          <c:max val="2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Average beam current (</a:t>
                </a:r>
                <a:r>
                  <a:rPr lang="el-GR"/>
                  <a:t>μ</a:t>
                </a:r>
                <a:r>
                  <a:rPr lang="en-GB"/>
                  <a:t>A)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06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31613-E3FE-4BD0-8FD6-AFC5F4C6BD44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734AE-B542-4EA8-906A-262159E90B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0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7E266-4B6A-45B3-8B49-DB8ECB59808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028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800 MeV protons to 2 target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C88D-722A-4E29-A92C-AFD9A866745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53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262050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34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433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3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04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572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5F332DC3-2DBB-EEFF-F22D-63436AAAC87C}"/>
              </a:ext>
            </a:extLst>
          </p:cNvPr>
          <p:cNvSpPr/>
          <p:nvPr userDrawn="1"/>
        </p:nvSpPr>
        <p:spPr>
          <a:xfrm flipH="1" flipV="1">
            <a:off x="9601200" y="-9"/>
            <a:ext cx="2590800" cy="3429008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83130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AA976A4-21D0-25CB-0A95-7E3C426C5B7A}"/>
              </a:ext>
            </a:extLst>
          </p:cNvPr>
          <p:cNvSpPr/>
          <p:nvPr userDrawn="1"/>
        </p:nvSpPr>
        <p:spPr>
          <a:xfrm rot="5400000" flipV="1">
            <a:off x="8325644" y="1789904"/>
            <a:ext cx="5656270" cy="2076451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8E1F-18AA-4E93-A90A-D92C52653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313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D68BC-1AD8-B640-8B1E-602BF3073A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65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D68BC-1AD8-B640-8B1E-602BF3073A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62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D68BC-1AD8-B640-8B1E-602BF3073A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98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D68BC-1AD8-B640-8B1E-602BF3073A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1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257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D68BC-1AD8-B640-8B1E-602BF3073A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04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D68BC-1AD8-B640-8B1E-602BF3073A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01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D68BC-1AD8-B640-8B1E-602BF3073A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43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D68BC-1AD8-B640-8B1E-602BF3073A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88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D68BC-1AD8-B640-8B1E-602BF3073A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11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D68BC-1AD8-B640-8B1E-602BF3073A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77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D68BC-1AD8-B640-8B1E-602BF3073AF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03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17090" y="6446982"/>
            <a:ext cx="8100292" cy="274493"/>
          </a:xfrm>
        </p:spPr>
        <p:txBody>
          <a:bodyPr/>
          <a:lstStyle/>
          <a:p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Spallation Materials Technology, </a:t>
            </a:r>
            <a:r>
              <a:rPr lang="en-US" dirty="0" err="1" smtClean="0"/>
              <a:t>Oxfordshire</a:t>
            </a:r>
            <a:r>
              <a:rPr lang="en-US" dirty="0" smtClean="0"/>
              <a:t>, UK, 28</a:t>
            </a:r>
            <a:r>
              <a:rPr lang="en-US" baseline="30000" dirty="0" smtClean="0"/>
              <a:t>th</a:t>
            </a:r>
            <a:r>
              <a:rPr lang="en-US" dirty="0" smtClean="0"/>
              <a:t> October – 1</a:t>
            </a:r>
            <a:r>
              <a:rPr lang="en-US" baseline="30000" dirty="0" smtClean="0"/>
              <a:t>st</a:t>
            </a:r>
            <a:r>
              <a:rPr lang="en-US" dirty="0" smtClean="0"/>
              <a:t> 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26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97599-2A9C-5AA0-31EE-2F7D816D38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3"/>
            <a:ext cx="49530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7392BA-D8EC-9D4B-0AA1-69CB6051F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001088-2808-7E1E-B08D-B61ED5BA3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5796" t="62321" r="121"/>
          <a:stretch/>
        </p:blipFill>
        <p:spPr>
          <a:xfrm rot="5400000">
            <a:off x="7966078" y="1635124"/>
            <a:ext cx="586104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60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996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953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7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3413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80718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0922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31817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7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27/10/2024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2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0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27/10/2024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2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2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400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00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5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95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955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090517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279226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851235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439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88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41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7163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832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27/10/2024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517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27/10/2024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202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27/10/2024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0490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27/10/2024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037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27/10/2024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37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407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682032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042099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64220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3821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26788707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E3D24-6BCE-48F4-B6DB-AB007E8B5F8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32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E3D24-6BCE-48F4-B6DB-AB007E8B5F8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81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E3D24-6BCE-48F4-B6DB-AB007E8B5F8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606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E3D24-6BCE-48F4-B6DB-AB007E8B5F8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1147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E3D24-6BCE-48F4-B6DB-AB007E8B5F8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6539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E3D24-6BCE-48F4-B6DB-AB007E8B5F8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8455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E3D24-6BCE-48F4-B6DB-AB007E8B5F8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889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E3D24-6BCE-48F4-B6DB-AB007E8B5F8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4636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1"/>
            <a:ext cx="12192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970065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427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252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7338"/>
            <a:ext cx="103632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925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786048"/>
            <a:ext cx="10465163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85861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5834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57338"/>
            <a:ext cx="508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8"/>
            <a:ext cx="508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256950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484784"/>
            <a:ext cx="5386917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117167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29262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574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3963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9148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71942"/>
            <a:ext cx="73152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638680"/>
            <a:ext cx="73152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6668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A4655-BA01-43C3-90BB-F7D41F9E741F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8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8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76338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7" y="2636838"/>
            <a:ext cx="5274733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2636838"/>
            <a:ext cx="5274733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237038"/>
            <a:ext cx="5274733" cy="144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872B-89A8-4F40-9658-79C1DC15D7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1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46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1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073B1446-8389-93DA-8674-5F5F36230F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537123"/>
            <a:ext cx="1614952" cy="10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4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30ACE-FB2A-42DC-9F05-10BEDD24883A}" type="datetimeFigureOut">
              <a:rPr lang="en-GB" smtClean="0"/>
              <a:t>27/10/2024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4377D-C263-4392-8DF9-980A9ED50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17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707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9827"/>
            <a:ext cx="2419927" cy="124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0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27/10/2024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0FB11D-04A8-F714-AAEE-6C25C7BF4474}"/>
              </a:ext>
            </a:extLst>
          </p:cNvPr>
          <p:cNvGrpSpPr/>
          <p:nvPr userDrawn="1"/>
        </p:nvGrpSpPr>
        <p:grpSpPr>
          <a:xfrm>
            <a:off x="11144816" y="5482500"/>
            <a:ext cx="1047184" cy="1375499"/>
            <a:chOff x="11144816" y="5482500"/>
            <a:chExt cx="1047184" cy="137549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2E11C0F-CD5A-848F-D25E-899CEB353F3C}"/>
                </a:ext>
              </a:extLst>
            </p:cNvPr>
            <p:cNvGrpSpPr/>
            <p:nvPr userDrawn="1"/>
          </p:nvGrpSpPr>
          <p:grpSpPr>
            <a:xfrm>
              <a:off x="11144816" y="5732261"/>
              <a:ext cx="1047184" cy="1125738"/>
              <a:chOff x="11144816" y="5732261"/>
              <a:chExt cx="1047184" cy="112573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FF07D2E-3976-B24D-F85E-1D29F5F382F4}"/>
                  </a:ext>
                </a:extLst>
              </p:cNvPr>
              <p:cNvSpPr/>
              <p:nvPr userDrawn="1"/>
            </p:nvSpPr>
            <p:spPr>
              <a:xfrm>
                <a:off x="11144816" y="5732261"/>
                <a:ext cx="1047184" cy="11257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6DBA334-DF08-33A9-2271-36B56581AF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252897" y="6102623"/>
                <a:ext cx="781920" cy="588411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747E6B-C3FE-DFC3-0800-AC26BC2DEFB1}"/>
                </a:ext>
              </a:extLst>
            </p:cNvPr>
            <p:cNvCxnSpPr/>
            <p:nvPr userDrawn="1"/>
          </p:nvCxnSpPr>
          <p:spPr>
            <a:xfrm flipH="1">
              <a:off x="11613639" y="5482500"/>
              <a:ext cx="109537" cy="404813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887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" y="0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81976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E3D24-6BCE-48F4-B6DB-AB007E8B5F8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0FB11D-04A8-F714-AAEE-6C25C7BF4474}"/>
              </a:ext>
            </a:extLst>
          </p:cNvPr>
          <p:cNvGrpSpPr/>
          <p:nvPr userDrawn="1"/>
        </p:nvGrpSpPr>
        <p:grpSpPr>
          <a:xfrm>
            <a:off x="11144816" y="5482500"/>
            <a:ext cx="1047184" cy="1375499"/>
            <a:chOff x="11144816" y="5482500"/>
            <a:chExt cx="1047184" cy="137549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2E11C0F-CD5A-848F-D25E-899CEB353F3C}"/>
                </a:ext>
              </a:extLst>
            </p:cNvPr>
            <p:cNvGrpSpPr/>
            <p:nvPr userDrawn="1"/>
          </p:nvGrpSpPr>
          <p:grpSpPr>
            <a:xfrm>
              <a:off x="11144816" y="5732261"/>
              <a:ext cx="1047184" cy="1125738"/>
              <a:chOff x="11144816" y="5732261"/>
              <a:chExt cx="1047184" cy="112573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FF07D2E-3976-B24D-F85E-1D29F5F382F4}"/>
                  </a:ext>
                </a:extLst>
              </p:cNvPr>
              <p:cNvSpPr/>
              <p:nvPr userDrawn="1"/>
            </p:nvSpPr>
            <p:spPr>
              <a:xfrm>
                <a:off x="11144816" y="5732261"/>
                <a:ext cx="1047184" cy="11257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6DBA334-DF08-33A9-2271-36B56581AF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252897" y="6102623"/>
                <a:ext cx="781920" cy="588411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747E6B-C3FE-DFC3-0800-AC26BC2DEFB1}"/>
                </a:ext>
              </a:extLst>
            </p:cNvPr>
            <p:cNvCxnSpPr/>
            <p:nvPr userDrawn="1"/>
          </p:nvCxnSpPr>
          <p:spPr>
            <a:xfrm flipH="1">
              <a:off x="11613639" y="5482500"/>
              <a:ext cx="109537" cy="404813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54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23657" r="5372" b="10491"/>
          <a:stretch/>
        </p:blipFill>
        <p:spPr bwMode="auto">
          <a:xfrm>
            <a:off x="0" y="0"/>
            <a:ext cx="2927648" cy="18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57338"/>
            <a:ext cx="103632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70652-B15D-4E0C-A9A3-4FC2021614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17" y="5294314"/>
            <a:ext cx="1010708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10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11" Type="http://schemas.openxmlformats.org/officeDocument/2006/relationships/image" Target="../media/image68.png"/><Relationship Id="rId5" Type="http://schemas.openxmlformats.org/officeDocument/2006/relationships/image" Target="../media/image75.png"/><Relationship Id="rId10" Type="http://schemas.openxmlformats.org/officeDocument/2006/relationships/image" Target="../media/image80.emf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6.jpg"/><Relationship Id="rId4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24128"/>
            <a:ext cx="12190813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3067919"/>
            <a:ext cx="9144000" cy="1138240"/>
          </a:xfrm>
        </p:spPr>
        <p:txBody>
          <a:bodyPr>
            <a:normAutofit/>
          </a:bodyPr>
          <a:lstStyle/>
          <a:p>
            <a:pPr algn="l"/>
            <a:r>
              <a:rPr lang="en-GB" sz="4800" b="1" dirty="0"/>
              <a:t>40 years of ISIS targets</a:t>
            </a: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Presented by Stephen Gallimore*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 smtClean="0"/>
              <a:t>Cosner’s</a:t>
            </a:r>
            <a:r>
              <a:rPr lang="en-GB" dirty="0" smtClean="0"/>
              <a:t> house, Abingdon, UK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28</a:t>
            </a:r>
            <a:r>
              <a:rPr lang="en-GB" baseline="30000" dirty="0" smtClean="0"/>
              <a:t>th</a:t>
            </a:r>
            <a:r>
              <a:rPr lang="en-GB" dirty="0" smtClean="0"/>
              <a:t> Oct 2024</a:t>
            </a:r>
            <a:endParaRPr lang="en-GB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" y="-3048"/>
            <a:ext cx="6584340" cy="2599081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225964" y="6449147"/>
            <a:ext cx="5865091" cy="478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i="1" dirty="0" smtClean="0">
                <a:solidFill>
                  <a:schemeClr val="bg2">
                    <a:lumMod val="50000"/>
                  </a:schemeClr>
                </a:solidFill>
              </a:rPr>
              <a:t>Based on the work and slides of many others*</a:t>
            </a:r>
            <a:endParaRPr lang="en-GB" sz="20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8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" y="365125"/>
            <a:ext cx="8110682" cy="574675"/>
          </a:xfrm>
        </p:spPr>
        <p:txBody>
          <a:bodyPr>
            <a:normAutofit/>
          </a:bodyPr>
          <a:lstStyle/>
          <a:p>
            <a:r>
              <a:rPr lang="en-GB" dirty="0" smtClean="0"/>
              <a:t>How it all started – Rises ISIS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The name ISIS is not an acronym: it refers to the Ancient Egyptian goddess who could restore life to the </a:t>
            </a:r>
            <a:r>
              <a:rPr lang="en-GB" dirty="0" smtClean="0"/>
              <a:t>dead and </a:t>
            </a:r>
            <a:r>
              <a:rPr lang="en-GB" dirty="0"/>
              <a:t>the local name for the River Thames. The </a:t>
            </a:r>
            <a:r>
              <a:rPr lang="en-GB" dirty="0" smtClean="0"/>
              <a:t>name was selected for the official opening of the facility in 1985, prior to this it was known as the SNS, or Spallation Neutron Source.</a:t>
            </a:r>
            <a:endParaRPr lang="en-GB" dirty="0"/>
          </a:p>
        </p:txBody>
      </p:sp>
      <p:pic>
        <p:nvPicPr>
          <p:cNvPr id="12" name="Picture 4" descr="03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69" r="12169"/>
          <a:stretch>
            <a:fillRect/>
          </a:stretch>
        </p:blipFill>
        <p:spPr bwMode="auto">
          <a:xfrm>
            <a:off x="266701" y="2286000"/>
            <a:ext cx="4794826" cy="321310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18" r="11718"/>
          <a:stretch>
            <a:fillRect/>
          </a:stretch>
        </p:blipFill>
        <p:spPr bwMode="auto">
          <a:xfrm>
            <a:off x="5477164" y="2286000"/>
            <a:ext cx="5013703" cy="321310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57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6699" y="365125"/>
            <a:ext cx="7187045" cy="574675"/>
          </a:xfrm>
        </p:spPr>
        <p:txBody>
          <a:bodyPr>
            <a:normAutofit/>
          </a:bodyPr>
          <a:lstStyle/>
          <a:p>
            <a:r>
              <a:rPr lang="en-GB" dirty="0"/>
              <a:t>How it all started – </a:t>
            </a:r>
            <a:r>
              <a:rPr lang="en-GB" dirty="0" smtClean="0"/>
              <a:t>Major milestones 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First neutrons </a:t>
            </a:r>
            <a:r>
              <a:rPr lang="en-GB" b="1" dirty="0"/>
              <a:t>Dec 1984</a:t>
            </a:r>
          </a:p>
          <a:p>
            <a:r>
              <a:rPr lang="en-GB" dirty="0"/>
              <a:t>Regular runs from </a:t>
            </a:r>
            <a:r>
              <a:rPr lang="en-GB" b="1" dirty="0"/>
              <a:t>Jan 1985 </a:t>
            </a:r>
            <a:r>
              <a:rPr lang="en-GB" dirty="0"/>
              <a:t>(25Hz, 10uA, 550MeV)</a:t>
            </a:r>
          </a:p>
          <a:p>
            <a:r>
              <a:rPr lang="en-GB" dirty="0"/>
              <a:t>Operational phase began in </a:t>
            </a:r>
            <a:r>
              <a:rPr lang="en-GB" b="1" dirty="0"/>
              <a:t>1986</a:t>
            </a:r>
            <a:r>
              <a:rPr lang="en-GB" dirty="0"/>
              <a:t> (50Hz, 30uA, 550MeV)</a:t>
            </a:r>
          </a:p>
          <a:p>
            <a:r>
              <a:rPr lang="en-GB" dirty="0"/>
              <a:t>First muons </a:t>
            </a:r>
            <a:r>
              <a:rPr lang="en-GB" b="1" dirty="0"/>
              <a:t>1987</a:t>
            </a:r>
          </a:p>
          <a:p>
            <a:r>
              <a:rPr lang="en-GB" dirty="0"/>
              <a:t>Design energy and current achieved in </a:t>
            </a:r>
            <a:r>
              <a:rPr lang="en-GB" b="1" dirty="0"/>
              <a:t>1994</a:t>
            </a:r>
            <a:r>
              <a:rPr lang="en-GB" dirty="0"/>
              <a:t> (50Hz, 200uA, 800MeV</a:t>
            </a:r>
            <a:r>
              <a:rPr lang="en-GB" dirty="0" smtClean="0"/>
              <a:t>)</a:t>
            </a:r>
          </a:p>
          <a:p>
            <a:r>
              <a:rPr lang="en-GB" dirty="0" smtClean="0"/>
              <a:t>TS-2 constructed completed in </a:t>
            </a:r>
            <a:r>
              <a:rPr lang="en-GB" b="1" dirty="0" smtClean="0"/>
              <a:t>2007</a:t>
            </a:r>
            <a:r>
              <a:rPr lang="en-GB" dirty="0" smtClean="0"/>
              <a:t>, operational from </a:t>
            </a:r>
            <a:r>
              <a:rPr lang="en-GB" b="1" dirty="0" smtClean="0"/>
              <a:t>2009</a:t>
            </a:r>
            <a:endParaRPr lang="en-GB" b="1" dirty="0"/>
          </a:p>
          <a:p>
            <a:endParaRPr lang="en-GB" dirty="0"/>
          </a:p>
        </p:txBody>
      </p:sp>
      <p:pic>
        <p:nvPicPr>
          <p:cNvPr id="10" name="Picture Placeholder 9" descr="Map&#10;&#10;Description automatically generated with low confidence">
            <a:extLst>
              <a:ext uri="{FF2B5EF4-FFF2-40B4-BE49-F238E27FC236}">
                <a16:creationId xmlns:a16="http://schemas.microsoft.com/office/drawing/2014/main" id="{3B7C649B-5B65-0B9D-B262-ECB9684D8D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33" b="272"/>
          <a:stretch/>
        </p:blipFill>
        <p:spPr>
          <a:xfrm>
            <a:off x="6388100" y="951346"/>
            <a:ext cx="4025900" cy="50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it all started – </a:t>
            </a:r>
            <a:r>
              <a:rPr lang="en-GB" dirty="0" smtClean="0"/>
              <a:t>Power ramp-up</a:t>
            </a:r>
            <a:endParaRPr lang="en-GB" dirty="0"/>
          </a:p>
        </p:txBody>
      </p:sp>
      <p:graphicFrame>
        <p:nvGraphicFramePr>
          <p:cNvPr id="5" name="CycleCurrent">
            <a:extLst>
              <a:ext uri="{FF2B5EF4-FFF2-40B4-BE49-F238E27FC236}">
                <a16:creationId xmlns:a16="http://schemas.microsoft.com/office/drawing/2014/main" id="{76D22C3C-9D84-4046-B104-4CC473ED2B2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66700" y="1304925"/>
          <a:ext cx="1026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658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ISIS Overview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49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390"/>
            <a:ext cx="10584476" cy="69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3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erial, aerial photography, urban design, suburb&#10;&#10;Description automatically generated">
            <a:extLst>
              <a:ext uri="{FF2B5EF4-FFF2-40B4-BE49-F238E27FC236}">
                <a16:creationId xmlns:a16="http://schemas.microsoft.com/office/drawing/2014/main" id="{1946341D-2960-A35B-8411-AB6DF09B8D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3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9D5C4C-15F1-B9E0-6417-73B8506F2BA3}"/>
              </a:ext>
            </a:extLst>
          </p:cNvPr>
          <p:cNvGrpSpPr/>
          <p:nvPr/>
        </p:nvGrpSpPr>
        <p:grpSpPr>
          <a:xfrm>
            <a:off x="2072491" y="467014"/>
            <a:ext cx="7504566" cy="3819264"/>
            <a:chOff x="2072491" y="467014"/>
            <a:chExt cx="7504566" cy="381926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364AEF5-7494-9FD1-CC93-BAA4C9BAF0BE}"/>
                </a:ext>
              </a:extLst>
            </p:cNvPr>
            <p:cNvSpPr/>
            <p:nvPr/>
          </p:nvSpPr>
          <p:spPr>
            <a:xfrm>
              <a:off x="4560151" y="467014"/>
              <a:ext cx="1763395" cy="1168400"/>
            </a:xfrm>
            <a:prstGeom prst="ellipse">
              <a:avLst/>
            </a:prstGeom>
            <a:noFill/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810086F-3264-9645-D4FD-93A5130DC8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5655" y="1903228"/>
              <a:ext cx="1283936" cy="1522434"/>
            </a:xfrm>
            <a:prstGeom prst="line">
              <a:avLst/>
            </a:prstGeom>
            <a:ln w="571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A9BC5B0-C71B-F405-C709-529A23D90AE4}"/>
                </a:ext>
              </a:extLst>
            </p:cNvPr>
            <p:cNvSpPr/>
            <p:nvPr/>
          </p:nvSpPr>
          <p:spPr>
            <a:xfrm>
              <a:off x="9006477" y="3070624"/>
              <a:ext cx="335280" cy="2844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4061B75-9AFA-6941-9BAF-2F69CF0D2368}"/>
                </a:ext>
              </a:extLst>
            </p:cNvPr>
            <p:cNvCxnSpPr>
              <a:cxnSpLocks/>
            </p:cNvCxnSpPr>
            <p:nvPr/>
          </p:nvCxnSpPr>
          <p:spPr>
            <a:xfrm>
              <a:off x="6323546" y="1049896"/>
              <a:ext cx="216319" cy="358184"/>
            </a:xfrm>
            <a:prstGeom prst="line">
              <a:avLst/>
            </a:prstGeom>
            <a:ln w="571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E49019-AE36-31D0-4FF1-3332DC62A504}"/>
                </a:ext>
              </a:extLst>
            </p:cNvPr>
            <p:cNvSpPr txBox="1"/>
            <p:nvPr/>
          </p:nvSpPr>
          <p:spPr>
            <a:xfrm>
              <a:off x="2549188" y="3824613"/>
              <a:ext cx="1797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308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Target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5B8E88-8D31-8C41-3C6F-0FCF9FF3262E}"/>
                </a:ext>
              </a:extLst>
            </p:cNvPr>
            <p:cNvSpPr txBox="1"/>
            <p:nvPr/>
          </p:nvSpPr>
          <p:spPr>
            <a:xfrm>
              <a:off x="2761373" y="791299"/>
              <a:ext cx="174625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779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800 MeV protons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7EEC48-A746-DEB0-A5F7-B8667DECC921}"/>
                </a:ext>
              </a:extLst>
            </p:cNvPr>
            <p:cNvCxnSpPr>
              <a:cxnSpLocks/>
            </p:cNvCxnSpPr>
            <p:nvPr/>
          </p:nvCxnSpPr>
          <p:spPr>
            <a:xfrm>
              <a:off x="6539865" y="1408080"/>
              <a:ext cx="1319547" cy="509965"/>
            </a:xfrm>
            <a:prstGeom prst="line">
              <a:avLst/>
            </a:prstGeom>
            <a:ln w="571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0DB13C3-A6FE-8E13-373A-C810C1015499}"/>
                </a:ext>
              </a:extLst>
            </p:cNvPr>
            <p:cNvCxnSpPr>
              <a:cxnSpLocks/>
            </p:cNvCxnSpPr>
            <p:nvPr/>
          </p:nvCxnSpPr>
          <p:spPr>
            <a:xfrm>
              <a:off x="7830807" y="1903228"/>
              <a:ext cx="1254150" cy="1199215"/>
            </a:xfrm>
            <a:prstGeom prst="line">
              <a:avLst/>
            </a:prstGeom>
            <a:ln w="571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3A6FC4-1B03-4856-69EE-0D0265D5DDF7}"/>
                </a:ext>
              </a:extLst>
            </p:cNvPr>
            <p:cNvSpPr txBox="1"/>
            <p:nvPr/>
          </p:nvSpPr>
          <p:spPr>
            <a:xfrm>
              <a:off x="7830807" y="3597591"/>
              <a:ext cx="17462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308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Target 2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27C3FDC-F3E9-5D54-2644-936A4343DBBB}"/>
                </a:ext>
              </a:extLst>
            </p:cNvPr>
            <p:cNvSpPr/>
            <p:nvPr/>
          </p:nvSpPr>
          <p:spPr>
            <a:xfrm>
              <a:off x="3641957" y="3359905"/>
              <a:ext cx="335280" cy="2844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615664F-70F1-6987-271B-EDA48B9DC3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591" y="1546888"/>
              <a:ext cx="742540" cy="356340"/>
            </a:xfrm>
            <a:prstGeom prst="line">
              <a:avLst/>
            </a:prstGeom>
            <a:ln w="571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514AD00-1918-B715-7E99-372A28AC47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101" y="487654"/>
              <a:ext cx="1562249" cy="194601"/>
            </a:xfrm>
            <a:prstGeom prst="line">
              <a:avLst/>
            </a:prstGeom>
            <a:ln w="571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3FF3A5-EE60-C348-BD1F-353154EB64EC}"/>
                </a:ext>
              </a:extLst>
            </p:cNvPr>
            <p:cNvSpPr txBox="1"/>
            <p:nvPr/>
          </p:nvSpPr>
          <p:spPr>
            <a:xfrm>
              <a:off x="2072491" y="3102443"/>
              <a:ext cx="17462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neutrons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4BD9AEE-4998-DB18-1EFE-934221F01884}"/>
                </a:ext>
              </a:extLst>
            </p:cNvPr>
            <p:cNvSpPr txBox="1"/>
            <p:nvPr/>
          </p:nvSpPr>
          <p:spPr>
            <a:xfrm>
              <a:off x="7427867" y="2976461"/>
              <a:ext cx="17462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neutrons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F18EE3B-24E2-5B30-6DC0-D6EAD2ADE9E8}"/>
                </a:ext>
              </a:extLst>
            </p:cNvPr>
            <p:cNvSpPr/>
            <p:nvPr/>
          </p:nvSpPr>
          <p:spPr>
            <a:xfrm>
              <a:off x="4010958" y="2897612"/>
              <a:ext cx="335280" cy="2844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41B3AC-3D0D-6419-45AE-A378CD8E83DA}"/>
                </a:ext>
              </a:extLst>
            </p:cNvPr>
            <p:cNvSpPr txBox="1"/>
            <p:nvPr/>
          </p:nvSpPr>
          <p:spPr>
            <a:xfrm>
              <a:off x="2877527" y="2482912"/>
              <a:ext cx="17462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muons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917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ISIS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800 MeV proton synchrotron, 200µA, 50 Hz</a:t>
            </a:r>
          </a:p>
          <a:p>
            <a:r>
              <a:rPr lang="en-GB" dirty="0" smtClean="0"/>
              <a:t>TS1 </a:t>
            </a:r>
            <a:r>
              <a:rPr lang="en-GB" dirty="0"/>
              <a:t>Target </a:t>
            </a:r>
            <a:r>
              <a:rPr lang="en-GB" dirty="0" smtClean="0"/>
              <a:t>designed </a:t>
            </a:r>
            <a:r>
              <a:rPr lang="en-GB" dirty="0"/>
              <a:t>to provide tight-pulse shapes and high-flux of epi-thermal </a:t>
            </a:r>
            <a:r>
              <a:rPr lang="en-GB" dirty="0" smtClean="0"/>
              <a:t>neutrons </a:t>
            </a:r>
            <a:endParaRPr lang="en-GB" dirty="0"/>
          </a:p>
          <a:p>
            <a:r>
              <a:rPr lang="en-GB" dirty="0" smtClean="0"/>
              <a:t>Second </a:t>
            </a:r>
            <a:r>
              <a:rPr lang="en-GB" dirty="0"/>
              <a:t>Target Station operational since </a:t>
            </a:r>
            <a:r>
              <a:rPr lang="en-GB" dirty="0" smtClean="0"/>
              <a:t>2009</a:t>
            </a:r>
          </a:p>
          <a:p>
            <a:r>
              <a:rPr lang="en-GB" dirty="0" smtClean="0"/>
              <a:t>TS2 </a:t>
            </a:r>
            <a:r>
              <a:rPr lang="en-GB" dirty="0"/>
              <a:t>Target </a:t>
            </a:r>
            <a:r>
              <a:rPr lang="en-GB" dirty="0" smtClean="0"/>
              <a:t>designed for long-wavelength neutrons</a:t>
            </a:r>
            <a:endParaRPr lang="en-GB" dirty="0"/>
          </a:p>
          <a:p>
            <a:r>
              <a:rPr lang="en-GB" dirty="0"/>
              <a:t>160µA to TS1 (4 pulses), 40µA to TS2 (I pulse) </a:t>
            </a:r>
          </a:p>
          <a:p>
            <a:r>
              <a:rPr lang="en-GB" dirty="0"/>
              <a:t>Upgrades to synchrotron give the potential for 300µA </a:t>
            </a:r>
          </a:p>
          <a:p>
            <a:r>
              <a:rPr lang="en-GB" dirty="0"/>
              <a:t>Continue to operate @ 200µA (target limited – TS2)</a:t>
            </a:r>
          </a:p>
          <a:p>
            <a:r>
              <a:rPr lang="en-GB" dirty="0"/>
              <a:t>Briefly operated @ 245µA before long </a:t>
            </a:r>
            <a:r>
              <a:rPr lang="en-GB" dirty="0" smtClean="0"/>
              <a:t>shutdown</a:t>
            </a:r>
            <a:r>
              <a:rPr lang="en-GB" dirty="0"/>
              <a:t> </a:t>
            </a:r>
            <a:r>
              <a:rPr lang="en-GB" dirty="0" smtClean="0"/>
              <a:t>(2021)</a:t>
            </a:r>
            <a:endParaRPr lang="en-GB" dirty="0"/>
          </a:p>
        </p:txBody>
      </p:sp>
      <p:pic>
        <p:nvPicPr>
          <p:cNvPr id="6" name="Picture Placeholder 9" descr="Map&#10;&#10;Description automatically generated with low confidence">
            <a:extLst>
              <a:ext uri="{FF2B5EF4-FFF2-40B4-BE49-F238E27FC236}">
                <a16:creationId xmlns:a16="http://schemas.microsoft.com/office/drawing/2014/main" id="{3B7C649B-5B65-0B9D-B262-ECB9684D8D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33" b="272"/>
          <a:stretch/>
        </p:blipFill>
        <p:spPr>
          <a:xfrm>
            <a:off x="6388100" y="951346"/>
            <a:ext cx="4025900" cy="50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3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TS-1 Targets over time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5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TS-1 Targets over </a:t>
            </a:r>
            <a:r>
              <a:rPr lang="en-GB" dirty="0" smtClean="0"/>
              <a:t>time – Neutron targets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Uranium targets (#1 to #9)</a:t>
            </a:r>
          </a:p>
          <a:p>
            <a:pPr lvl="1"/>
            <a:r>
              <a:rPr lang="en-GB" dirty="0"/>
              <a:t>1984 to 1995</a:t>
            </a:r>
          </a:p>
          <a:p>
            <a:pPr lvl="1"/>
            <a:r>
              <a:rPr lang="en-GB" dirty="0"/>
              <a:t>Total of 9 Uranium targets all run for very short periods of time due to failure by radiation damage </a:t>
            </a:r>
          </a:p>
          <a:p>
            <a:pPr lvl="1"/>
            <a:r>
              <a:rPr lang="en-GB" dirty="0"/>
              <a:t>Tantalum targets #1 and #2 used at various times as a stop gap between Uranium targets</a:t>
            </a:r>
          </a:p>
          <a:p>
            <a:r>
              <a:rPr lang="en-GB" dirty="0"/>
              <a:t>16</a:t>
            </a:r>
            <a:r>
              <a:rPr lang="en-GB" baseline="30000" dirty="0"/>
              <a:t>th</a:t>
            </a:r>
            <a:r>
              <a:rPr lang="en-GB" dirty="0"/>
              <a:t> Dec 1984, 7.16pm first neutrons produced</a:t>
            </a:r>
          </a:p>
          <a:p>
            <a:pPr lvl="1"/>
            <a:r>
              <a:rPr lang="en-GB" dirty="0"/>
              <a:t>Target </a:t>
            </a:r>
            <a:r>
              <a:rPr lang="en-GB" dirty="0" err="1"/>
              <a:t>zircaloy</a:t>
            </a:r>
            <a:r>
              <a:rPr lang="en-GB" dirty="0"/>
              <a:t> clad </a:t>
            </a:r>
            <a:r>
              <a:rPr lang="en-GB" dirty="0"/>
              <a:t>depleted </a:t>
            </a:r>
            <a:r>
              <a:rPr lang="en-GB" dirty="0"/>
              <a:t>uranium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1737556" y="3450705"/>
            <a:ext cx="8712968" cy="2870913"/>
            <a:chOff x="251520" y="4365104"/>
            <a:chExt cx="8712968" cy="2870913"/>
          </a:xfrm>
        </p:grpSpPr>
        <p:pic>
          <p:nvPicPr>
            <p:cNvPr id="17" name="Picture 2" descr="U:\Target Design Group\TS1 Build\Tims Scanned Photos\84fb476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981" y="4437112"/>
              <a:ext cx="2164123" cy="176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U:\Target Design Group\TS1 Build\Tims photos\CERAM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443" y="4365104"/>
              <a:ext cx="3430045" cy="228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365104"/>
              <a:ext cx="3061888" cy="2218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446522" y="6651242"/>
              <a:ext cx="2236131" cy="584775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Zircaloy</a:t>
              </a:r>
              <a:r>
                <a:rPr lang="en-GB" sz="1600" dirty="0"/>
                <a:t> clad Uranium discs in </a:t>
              </a:r>
              <a:r>
                <a:rPr lang="en-GB" sz="1600" dirty="0" err="1"/>
                <a:t>st.</a:t>
              </a:r>
              <a:r>
                <a:rPr lang="en-GB" sz="1600" dirty="0"/>
                <a:t> </a:t>
              </a:r>
              <a:r>
                <a:rPr lang="en-GB" sz="1600" dirty="0" err="1"/>
                <a:t>st.</a:t>
              </a:r>
              <a:r>
                <a:rPr lang="en-GB" sz="1600" dirty="0"/>
                <a:t> frames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5682653" y="5974790"/>
              <a:ext cx="1495020" cy="96884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954269" y="4365104"/>
              <a:ext cx="1553835" cy="338554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Target Module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89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99" y="365125"/>
            <a:ext cx="7722755" cy="574675"/>
          </a:xfrm>
        </p:spPr>
        <p:txBody>
          <a:bodyPr>
            <a:normAutofit/>
          </a:bodyPr>
          <a:lstStyle/>
          <a:p>
            <a:r>
              <a:rPr lang="en-GB" dirty="0"/>
              <a:t>TS-1 Targets over time – Neutron targets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TS-1 target PIE clearly showed the swelling of the uranium following irradiation </a:t>
            </a:r>
            <a:endParaRPr lang="en-GB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r="17981"/>
          <a:stretch>
            <a:fillRect/>
          </a:stretch>
        </p:blipFill>
        <p:spPr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686"/>
          <a:stretch>
            <a:fillRect/>
          </a:stretch>
        </p:blipFill>
        <p:spPr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r="2774"/>
          <a:stretch>
            <a:fillRect/>
          </a:stretch>
        </p:blipFill>
        <p:spPr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971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40 Years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How it all started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An ISIS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TS-1 Targets over time</a:t>
            </a:r>
          </a:p>
          <a:p>
            <a:pPr marL="342900" indent="-342900"/>
            <a:r>
              <a:rPr lang="en-GB" sz="2400" dirty="0" smtClean="0"/>
              <a:t>TS-2 Targets </a:t>
            </a:r>
            <a:r>
              <a:rPr lang="en-GB" sz="2400" dirty="0"/>
              <a:t>over time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Where we are 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 look to the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4150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TS-1 Targets over </a:t>
            </a:r>
            <a:r>
              <a:rPr lang="en-GB" dirty="0" smtClean="0"/>
              <a:t>time </a:t>
            </a:r>
            <a:r>
              <a:rPr lang="en-GB" dirty="0"/>
              <a:t>– Neutron targets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Tantalum targets (#1 to #4)</a:t>
            </a:r>
          </a:p>
          <a:p>
            <a:pPr lvl="1"/>
            <a:r>
              <a:rPr lang="en-GB" dirty="0"/>
              <a:t>1995 to 2001 Tantalum only running</a:t>
            </a:r>
          </a:p>
          <a:p>
            <a:pPr lvl="1"/>
            <a:r>
              <a:rPr lang="en-GB" dirty="0"/>
              <a:t>Starting with Tantalum target #2 a total of 3 targets </a:t>
            </a:r>
          </a:p>
          <a:p>
            <a:pPr lvl="1"/>
            <a:r>
              <a:rPr lang="en-GB" dirty="0"/>
              <a:t>Ran reliably but ~50% down on total neutrons produced compared to Uranium targets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37556" y="3458235"/>
            <a:ext cx="8712968" cy="2856259"/>
            <a:chOff x="251520" y="4365104"/>
            <a:chExt cx="8712968" cy="2856259"/>
          </a:xfrm>
        </p:grpSpPr>
        <p:pic>
          <p:nvPicPr>
            <p:cNvPr id="12" name="Picture 2" descr="U:\Target Design Group\TS1 Build\Tims Scanned Photos\84fb476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981" y="4437112"/>
              <a:ext cx="2164123" cy="176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U:\Target Design Group\TS1 Build\Tims photos\CERAM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443" y="4365104"/>
              <a:ext cx="3430045" cy="228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365104"/>
              <a:ext cx="3061888" cy="2218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842256" y="6636588"/>
              <a:ext cx="1692187" cy="584775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Tantalum discs in </a:t>
              </a:r>
              <a:r>
                <a:rPr lang="en-GB" sz="1600" dirty="0" err="1"/>
                <a:t>st.</a:t>
              </a:r>
              <a:r>
                <a:rPr lang="en-GB" sz="1600" dirty="0"/>
                <a:t> </a:t>
              </a:r>
              <a:r>
                <a:rPr lang="en-GB" sz="1600" dirty="0" err="1"/>
                <a:t>st.</a:t>
              </a:r>
              <a:r>
                <a:rPr lang="en-GB" sz="1600" dirty="0"/>
                <a:t> frames</a:t>
              </a:r>
            </a:p>
          </p:txBody>
        </p:sp>
        <p:cxnSp>
          <p:nvCxnSpPr>
            <p:cNvPr id="25" name="Straight Arrow Connector 24"/>
            <p:cNvCxnSpPr>
              <a:stCxn id="24" idx="3"/>
            </p:cNvCxnSpPr>
            <p:nvPr/>
          </p:nvCxnSpPr>
          <p:spPr>
            <a:xfrm flipV="1">
              <a:off x="5534443" y="5971025"/>
              <a:ext cx="1692187" cy="95795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954269" y="4365104"/>
              <a:ext cx="1553835" cy="338554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Target Module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712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TS-1 Targets over </a:t>
            </a:r>
            <a:r>
              <a:rPr lang="en-GB" dirty="0" smtClean="0"/>
              <a:t>time </a:t>
            </a:r>
            <a:r>
              <a:rPr lang="en-GB" dirty="0"/>
              <a:t>– Neutron targets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Tungsten targets #1 to #4</a:t>
            </a:r>
          </a:p>
          <a:p>
            <a:pPr lvl="1"/>
            <a:r>
              <a:rPr lang="en-GB" dirty="0" smtClean="0"/>
              <a:t>2001 to 2021</a:t>
            </a:r>
          </a:p>
          <a:p>
            <a:pPr lvl="1"/>
            <a:r>
              <a:rPr lang="en-GB" dirty="0" smtClean="0"/>
              <a:t>12 target plates – tungsten clad with tantalum </a:t>
            </a:r>
            <a:endParaRPr lang="en-GB" dirty="0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55" y="2553292"/>
            <a:ext cx="10488489" cy="28960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12233" y="2553292"/>
            <a:ext cx="1553835" cy="338554"/>
          </a:xfrm>
          <a:prstGeom prst="rect">
            <a:avLst/>
          </a:prstGeom>
          <a:solidFill>
            <a:schemeClr val="bg2">
              <a:alpha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sz="1600" dirty="0"/>
              <a:t>Target Module</a:t>
            </a:r>
          </a:p>
        </p:txBody>
      </p:sp>
      <p:pic>
        <p:nvPicPr>
          <p:cNvPr id="18" name="Picture 1" descr="targ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3" y="2553292"/>
            <a:ext cx="4365660" cy="289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67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TS-1 Targets over </a:t>
            </a:r>
            <a:r>
              <a:rPr lang="en-GB" dirty="0" smtClean="0"/>
              <a:t>time </a:t>
            </a:r>
            <a:r>
              <a:rPr lang="en-GB" dirty="0"/>
              <a:t>– Neutron targets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“TS-1 Project” targets </a:t>
            </a:r>
          </a:p>
          <a:p>
            <a:pPr lvl="1"/>
            <a:r>
              <a:rPr lang="en-GB" dirty="0" smtClean="0"/>
              <a:t>2022 to present</a:t>
            </a:r>
          </a:p>
          <a:p>
            <a:pPr lvl="1"/>
            <a:r>
              <a:rPr lang="en-GB" dirty="0" smtClean="0"/>
              <a:t>10 target plates – tungsten clad with tantalum</a:t>
            </a:r>
          </a:p>
          <a:p>
            <a:pPr lvl="1"/>
            <a:r>
              <a:rPr lang="en-GB" dirty="0" smtClean="0"/>
              <a:t>Secondary cooling circuit removed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ECFAF-D1C9-76AA-889B-16B29F204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065" y="2555693"/>
            <a:ext cx="7395950" cy="33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4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TS-1 Targets over </a:t>
            </a:r>
            <a:r>
              <a:rPr lang="en-GB" dirty="0" smtClean="0"/>
              <a:t>time </a:t>
            </a:r>
            <a:r>
              <a:rPr lang="en-GB" dirty="0"/>
              <a:t>– Neutron targets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“TS-1 Project” targets </a:t>
            </a:r>
          </a:p>
          <a:p>
            <a:pPr lvl="1"/>
            <a:r>
              <a:rPr lang="en-GB" dirty="0" smtClean="0"/>
              <a:t>Major redesign; plate thicknesses, plate and assembly construction, vessel, water manifold, etc.</a:t>
            </a:r>
          </a:p>
          <a:p>
            <a:pPr lvl="1"/>
            <a:r>
              <a:rPr lang="en-GB" dirty="0" smtClean="0"/>
              <a:t>Reduction in Ta and stainless steel mass in target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740" y="2314624"/>
            <a:ext cx="4132805" cy="28558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4ECC94A-E674-D8BB-E77A-E77C02A03C56}"/>
              </a:ext>
            </a:extLst>
          </p:cNvPr>
          <p:cNvGrpSpPr/>
          <p:nvPr/>
        </p:nvGrpSpPr>
        <p:grpSpPr>
          <a:xfrm>
            <a:off x="393311" y="2314624"/>
            <a:ext cx="5700729" cy="2855309"/>
            <a:chOff x="394282" y="2394728"/>
            <a:chExt cx="6068059" cy="301749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801F0D-5870-39F7-4227-78FCDDABEE74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2" b="1371"/>
            <a:stretch/>
          </p:blipFill>
          <p:spPr bwMode="auto">
            <a:xfrm>
              <a:off x="394282" y="2394728"/>
              <a:ext cx="6068059" cy="301749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D0F75E-9A09-FCB6-58C2-45EDDAA23682}"/>
                </a:ext>
              </a:extLst>
            </p:cNvPr>
            <p:cNvSpPr txBox="1"/>
            <p:nvPr/>
          </p:nvSpPr>
          <p:spPr>
            <a:xfrm>
              <a:off x="907487" y="2495153"/>
              <a:ext cx="822121" cy="338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000000"/>
                  </a:solidFill>
                </a:rPr>
                <a:t>TS2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ECC019-0F5F-C3D0-CBF7-86734B2225C0}"/>
                </a:ext>
              </a:extLst>
            </p:cNvPr>
            <p:cNvSpPr txBox="1"/>
            <p:nvPr/>
          </p:nvSpPr>
          <p:spPr>
            <a:xfrm>
              <a:off x="3227407" y="2512187"/>
              <a:ext cx="1445703" cy="338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000000"/>
                  </a:solidFill>
                </a:rPr>
                <a:t>TS1 Project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A3E856-0FC4-8424-A14C-A46891D18473}"/>
                </a:ext>
              </a:extLst>
            </p:cNvPr>
            <p:cNvSpPr txBox="1"/>
            <p:nvPr/>
          </p:nvSpPr>
          <p:spPr>
            <a:xfrm>
              <a:off x="4979645" y="2813697"/>
              <a:ext cx="1195432" cy="58477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0000"/>
                  </a:solidFill>
                </a:rPr>
                <a:t>Previous TS1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639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TS-1 Targets over </a:t>
            </a:r>
            <a:r>
              <a:rPr lang="en-GB" dirty="0" smtClean="0"/>
              <a:t>time </a:t>
            </a:r>
            <a:r>
              <a:rPr lang="en-GB" dirty="0"/>
              <a:t>– Neutron </a:t>
            </a:r>
            <a:r>
              <a:rPr lang="en-GB" dirty="0" smtClean="0"/>
              <a:t>target recap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66699" y="1304925"/>
            <a:ext cx="10549083" cy="3865591"/>
          </a:xfrm>
        </p:spPr>
        <p:txBody>
          <a:bodyPr/>
          <a:lstStyle/>
          <a:p>
            <a:r>
              <a:rPr lang="en-GB" dirty="0" smtClean="0"/>
              <a:t>TS1 </a:t>
            </a:r>
            <a:r>
              <a:rPr lang="en-GB" dirty="0"/>
              <a:t>fully operational since 1985 through 4 generations of target design</a:t>
            </a:r>
          </a:p>
          <a:p>
            <a:r>
              <a:rPr lang="en-GB" dirty="0"/>
              <a:t>Gen 1 - U/</a:t>
            </a:r>
            <a:r>
              <a:rPr lang="en-GB" dirty="0" err="1"/>
              <a:t>Zr</a:t>
            </a:r>
            <a:r>
              <a:rPr lang="en-GB" dirty="0"/>
              <a:t> Alloy – 24 plates</a:t>
            </a:r>
          </a:p>
          <a:p>
            <a:r>
              <a:rPr lang="en-GB" dirty="0"/>
              <a:t>Gen 2 – Tantalum – 24 plates</a:t>
            </a:r>
          </a:p>
          <a:p>
            <a:r>
              <a:rPr lang="en-GB" dirty="0"/>
              <a:t>Gen 3 - W/Ta – 12 Tungsten plates clad in Tantalum</a:t>
            </a:r>
          </a:p>
          <a:p>
            <a:r>
              <a:rPr lang="en-GB" dirty="0"/>
              <a:t>Gen 4 - W/Ta – 10 Tungsten plates clad in Tantalum</a:t>
            </a:r>
          </a:p>
          <a:p>
            <a:r>
              <a:rPr lang="en-GB" dirty="0"/>
              <a:t>Operates @160µA, 800 MeV, 50 Hz (now 40 Hz) &gt;5-year service life (latest design installed/first beam in 2022)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93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TS-1 Targets over </a:t>
            </a:r>
            <a:r>
              <a:rPr lang="en-GB" dirty="0" smtClean="0"/>
              <a:t>time </a:t>
            </a:r>
            <a:r>
              <a:rPr lang="en-GB" dirty="0"/>
              <a:t>– </a:t>
            </a:r>
            <a:r>
              <a:rPr lang="en-GB" dirty="0" smtClean="0"/>
              <a:t>Muon </a:t>
            </a:r>
            <a:r>
              <a:rPr lang="en-GB" dirty="0"/>
              <a:t>targets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Graphite </a:t>
            </a:r>
            <a:r>
              <a:rPr lang="en-GB" dirty="0"/>
              <a:t>targets </a:t>
            </a:r>
          </a:p>
          <a:p>
            <a:pPr lvl="1"/>
            <a:r>
              <a:rPr lang="en-GB" dirty="0" smtClean="0"/>
              <a:t>Thickness </a:t>
            </a:r>
            <a:r>
              <a:rPr lang="en-GB" dirty="0"/>
              <a:t>of graphite has </a:t>
            </a:r>
            <a:r>
              <a:rPr lang="en-GB" dirty="0" smtClean="0"/>
              <a:t>changed</a:t>
            </a:r>
          </a:p>
          <a:p>
            <a:pPr lvl="1"/>
            <a:r>
              <a:rPr lang="en-GB" dirty="0" smtClean="0"/>
              <a:t>3 targets held in 1 ‘ladder’ assembly</a:t>
            </a:r>
            <a:endParaRPr lang="en-GB" dirty="0"/>
          </a:p>
          <a:p>
            <a:pPr lvl="1"/>
            <a:r>
              <a:rPr lang="en-GB" dirty="0"/>
              <a:t>Design has been ‘tweaked’ over the years, but largely the same</a:t>
            </a:r>
            <a:endParaRPr lang="en-GB" dirty="0"/>
          </a:p>
        </p:txBody>
      </p:sp>
      <p:pic>
        <p:nvPicPr>
          <p:cNvPr id="10" name="Picture 3" descr="john6_4_2004 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1492" y="2758445"/>
            <a:ext cx="3846658" cy="2961071"/>
          </a:xfrm>
          <a:prstGeom prst="rect">
            <a:avLst/>
          </a:prstGeom>
          <a:ln w="12700">
            <a:solidFill>
              <a:schemeClr val="tx1"/>
            </a:solidFill>
          </a:ln>
          <a:effectLst/>
          <a:extLst/>
        </p:spPr>
      </p:pic>
      <p:pic>
        <p:nvPicPr>
          <p:cNvPr id="11" name="Content Placeholder 3" descr="john6_4_2004 0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2943" y="2758445"/>
            <a:ext cx="3947000" cy="2961072"/>
          </a:xfrm>
          <a:prstGeom prst="rect">
            <a:avLst/>
          </a:prstGeom>
          <a:ln w="12700">
            <a:solidFill>
              <a:schemeClr val="tx1"/>
            </a:solidFill>
          </a:ln>
          <a:effectLst/>
          <a:extLst/>
        </p:spPr>
      </p:pic>
      <p:cxnSp>
        <p:nvCxnSpPr>
          <p:cNvPr id="12" name="Straight Arrow Connector 11"/>
          <p:cNvCxnSpPr/>
          <p:nvPr/>
        </p:nvCxnSpPr>
        <p:spPr>
          <a:xfrm>
            <a:off x="7796935" y="3699354"/>
            <a:ext cx="17031" cy="1279045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6708415" y="3596767"/>
            <a:ext cx="948530" cy="646331"/>
          </a:xfrm>
          <a:prstGeom prst="rect">
            <a:avLst/>
          </a:prstGeom>
          <a:solidFill>
            <a:schemeClr val="bg2">
              <a:alpha val="34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beam</a:t>
            </a:r>
          </a:p>
        </p:txBody>
      </p:sp>
    </p:spTree>
    <p:extLst>
      <p:ext uri="{BB962C8B-B14F-4D97-AF65-F5344CB8AC3E}">
        <p14:creationId xmlns:p14="http://schemas.microsoft.com/office/powerpoint/2010/main" val="336014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TS-2 Targets over time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5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66699" y="365125"/>
            <a:ext cx="6928427" cy="574675"/>
          </a:xfrm>
        </p:spPr>
        <p:txBody>
          <a:bodyPr>
            <a:normAutofit/>
          </a:bodyPr>
          <a:lstStyle/>
          <a:p>
            <a:r>
              <a:rPr lang="en-GB" dirty="0" smtClean="0"/>
              <a:t>TS-2 </a:t>
            </a:r>
            <a:r>
              <a:rPr lang="en-GB" dirty="0"/>
              <a:t>Targets over </a:t>
            </a:r>
            <a:r>
              <a:rPr lang="en-GB" dirty="0" smtClean="0"/>
              <a:t>time – Neutron targets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First operated 2008</a:t>
            </a:r>
          </a:p>
          <a:p>
            <a:r>
              <a:rPr lang="en-GB" dirty="0"/>
              <a:t>40kW, 1 in 5 pulses of 50Hz</a:t>
            </a:r>
          </a:p>
          <a:p>
            <a:r>
              <a:rPr lang="en-GB" dirty="0"/>
              <a:t>Solid target – edge cooled</a:t>
            </a:r>
          </a:p>
          <a:p>
            <a:r>
              <a:rPr lang="en-GB" dirty="0"/>
              <a:t>Solid Be Reflector</a:t>
            </a:r>
          </a:p>
          <a:p>
            <a:r>
              <a:rPr lang="en-GB" dirty="0" err="1"/>
              <a:t>Neutronic</a:t>
            </a:r>
            <a:r>
              <a:rPr lang="en-GB" dirty="0"/>
              <a:t> model prediction matches the output</a:t>
            </a: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r="1938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06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66699" y="365125"/>
            <a:ext cx="6928427" cy="574675"/>
          </a:xfrm>
        </p:spPr>
        <p:txBody>
          <a:bodyPr>
            <a:normAutofit/>
          </a:bodyPr>
          <a:lstStyle/>
          <a:p>
            <a:r>
              <a:rPr lang="en-GB" dirty="0" smtClean="0"/>
              <a:t>TS-2 </a:t>
            </a:r>
            <a:r>
              <a:rPr lang="en-GB" dirty="0"/>
              <a:t>Targets over </a:t>
            </a:r>
            <a:r>
              <a:rPr lang="en-GB" dirty="0" smtClean="0"/>
              <a:t>time – Neutron targets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Mk 1</a:t>
            </a:r>
          </a:p>
          <a:p>
            <a:r>
              <a:rPr lang="en-GB" sz="1800" dirty="0" smtClean="0"/>
              <a:t>Single </a:t>
            </a:r>
            <a:r>
              <a:rPr lang="en-GB" sz="1800" dirty="0"/>
              <a:t>solid rod of Tungsten clad in tantalum with flat front face.</a:t>
            </a:r>
          </a:p>
          <a:p>
            <a:r>
              <a:rPr lang="en-GB" sz="1800" dirty="0"/>
              <a:t>Tantalum cooling sleeve with aerofoil cooling channels on both sides along the length of the target.</a:t>
            </a:r>
          </a:p>
          <a:p>
            <a:r>
              <a:rPr lang="en-GB" altLang="en-US" sz="1800" dirty="0"/>
              <a:t>Operational from Sept 2009 at typically 40µA, beam 6mm sigma</a:t>
            </a:r>
          </a:p>
          <a:p>
            <a:r>
              <a:rPr lang="en-GB" sz="1800" dirty="0" smtClean="0">
                <a:solidFill>
                  <a:schemeClr val="accent2">
                    <a:lumMod val="75000"/>
                  </a:schemeClr>
                </a:solidFill>
              </a:rPr>
              <a:t>Front </a:t>
            </a:r>
            <a:r>
              <a:rPr lang="en-GB" sz="1800" dirty="0">
                <a:solidFill>
                  <a:schemeClr val="accent2">
                    <a:lumMod val="75000"/>
                  </a:schemeClr>
                </a:solidFill>
              </a:rPr>
              <a:t>face uncooled</a:t>
            </a:r>
          </a:p>
          <a:p>
            <a:r>
              <a:rPr lang="en-GB" sz="1800" dirty="0"/>
              <a:t>Thermocouples in the outer surface of the cooling sleeve only, terminating close to the front edge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pic>
        <p:nvPicPr>
          <p:cNvPr id="6" name="Content Placeholder 3" descr="Right_press.png">
            <a:extLst>
              <a:ext uri="{FF2B5EF4-FFF2-40B4-BE49-F238E27FC236}">
                <a16:creationId xmlns:a16="http://schemas.microsoft.com/office/drawing/2014/main" id="{714F971C-7A09-F666-0BCB-C3BE4F426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4"/>
          <a:stretch/>
        </p:blipFill>
        <p:spPr>
          <a:xfrm>
            <a:off x="6359336" y="3566110"/>
            <a:ext cx="4054664" cy="280907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2C099F3-1D73-A351-1AA3-3D16D90F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25" y="939800"/>
            <a:ext cx="3948053" cy="22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C8BB4-B1E3-5494-3129-F097EDA886E8}"/>
              </a:ext>
            </a:extLst>
          </p:cNvPr>
          <p:cNvSpPr txBox="1"/>
          <p:nvPr/>
        </p:nvSpPr>
        <p:spPr>
          <a:xfrm>
            <a:off x="6391236" y="5636729"/>
            <a:ext cx="2616807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/>
              <a:t>Aerofoil cooling channel</a:t>
            </a:r>
          </a:p>
          <a:p>
            <a:pPr algn="ctr"/>
            <a:r>
              <a:rPr lang="en-GB"/>
              <a:t>mirrored on opposite side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177601-077D-38A9-DB87-6F282CED7572}"/>
              </a:ext>
            </a:extLst>
          </p:cNvPr>
          <p:cNvCxnSpPr/>
          <p:nvPr/>
        </p:nvCxnSpPr>
        <p:spPr>
          <a:xfrm flipV="1">
            <a:off x="7706310" y="5130702"/>
            <a:ext cx="337352" cy="5060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E3B167-EBAE-D4C5-0EC9-DD79F7C56FC3}"/>
              </a:ext>
            </a:extLst>
          </p:cNvPr>
          <p:cNvSpPr txBox="1"/>
          <p:nvPr/>
        </p:nvSpPr>
        <p:spPr>
          <a:xfrm>
            <a:off x="8862296" y="1007230"/>
            <a:ext cx="1692771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/>
              <a:t>Thermocouples </a:t>
            </a:r>
          </a:p>
          <a:p>
            <a:pPr algn="ctr"/>
            <a:r>
              <a:rPr lang="en-GB"/>
              <a:t>laid in grooves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907E76-CF74-CE00-F203-B5F6ED184E2A}"/>
              </a:ext>
            </a:extLst>
          </p:cNvPr>
          <p:cNvCxnSpPr/>
          <p:nvPr/>
        </p:nvCxnSpPr>
        <p:spPr>
          <a:xfrm>
            <a:off x="9700060" y="1653561"/>
            <a:ext cx="0" cy="7359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86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66699" y="365125"/>
            <a:ext cx="6928427" cy="574675"/>
          </a:xfrm>
        </p:spPr>
        <p:txBody>
          <a:bodyPr>
            <a:normAutofit/>
          </a:bodyPr>
          <a:lstStyle/>
          <a:p>
            <a:r>
              <a:rPr lang="en-GB" dirty="0" smtClean="0"/>
              <a:t>TS-2 </a:t>
            </a:r>
            <a:r>
              <a:rPr lang="en-GB" dirty="0"/>
              <a:t>Targets over </a:t>
            </a:r>
            <a:r>
              <a:rPr lang="en-GB" dirty="0" smtClean="0"/>
              <a:t>time – Neutron targets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Mk 1</a:t>
            </a:r>
          </a:p>
          <a:p>
            <a:r>
              <a:rPr lang="en-GB" sz="1800" dirty="0" smtClean="0"/>
              <a:t>Later analysis confirmed the front face temperature to be ~480ºC </a:t>
            </a:r>
            <a:endParaRPr lang="en-GB" sz="1800" dirty="0"/>
          </a:p>
          <a:p>
            <a:r>
              <a:rPr lang="en-GB" sz="1800" dirty="0"/>
              <a:t>Hole in the Tantalum Cladding exposed the Tungsten core</a:t>
            </a:r>
          </a:p>
          <a:p>
            <a:r>
              <a:rPr lang="en-GB" sz="1800" dirty="0"/>
              <a:t>Like some other high melting point materials, it reacts with oxygen and other gasses at high </a:t>
            </a:r>
            <a:r>
              <a:rPr lang="en-GB" sz="1800" dirty="0" smtClean="0"/>
              <a:t>temperatures, </a:t>
            </a:r>
            <a:r>
              <a:rPr lang="en-GB" sz="1800" dirty="0"/>
              <a:t>&gt;200°C the presence of water vapour can bring about rapid oxidation of the material</a:t>
            </a:r>
            <a:r>
              <a:rPr lang="en-GB" sz="1800" dirty="0" smtClean="0"/>
              <a:t> – </a:t>
            </a:r>
            <a:r>
              <a:rPr lang="en-GB" sz="1800" dirty="0" err="1" smtClean="0"/>
              <a:t>intergranular</a:t>
            </a:r>
            <a:r>
              <a:rPr lang="en-GB" sz="1800" dirty="0" smtClean="0"/>
              <a:t> corrosion</a:t>
            </a:r>
            <a:endParaRPr lang="en-GB" sz="1800" dirty="0"/>
          </a:p>
          <a:p>
            <a:r>
              <a:rPr lang="en-GB" sz="1800" dirty="0" smtClean="0"/>
              <a:t>Void </a:t>
            </a:r>
            <a:r>
              <a:rPr lang="en-GB" sz="1800" dirty="0"/>
              <a:t>Vessel atmosphere compromised by water leaks from pre-moderator.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BFD945-D02E-4B27-2F33-F94E6D9AF5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94" y="939800"/>
            <a:ext cx="4653562" cy="2928789"/>
          </a:xfrm>
          <a:prstGeom prst="rect">
            <a:avLst/>
          </a:prstGeom>
          <a:noFill/>
        </p:spPr>
      </p:pic>
      <p:pic>
        <p:nvPicPr>
          <p:cNvPr id="14" name="Picture 2" descr="C:\Documents and Settings\lgj75\My Documents\Downloads\IGC.jpg">
            <a:extLst>
              <a:ext uri="{FF2B5EF4-FFF2-40B4-BE49-F238E27FC236}">
                <a16:creationId xmlns:a16="http://schemas.microsoft.com/office/drawing/2014/main" id="{EB43D065-F5EA-581E-AE5A-50CE17C65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583" y="4790445"/>
            <a:ext cx="1956835" cy="147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snapshot20100114125355.jpg">
            <a:extLst>
              <a:ext uri="{FF2B5EF4-FFF2-40B4-BE49-F238E27FC236}">
                <a16:creationId xmlns:a16="http://schemas.microsoft.com/office/drawing/2014/main" id="{9307D980-FD72-E0DB-F332-D2E122F5F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26" y="3983278"/>
            <a:ext cx="3613515" cy="274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6751782" y="5431827"/>
            <a:ext cx="2250102" cy="3593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86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40 Years 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78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66699" y="365125"/>
            <a:ext cx="6928427" cy="574675"/>
          </a:xfrm>
        </p:spPr>
        <p:txBody>
          <a:bodyPr>
            <a:normAutofit/>
          </a:bodyPr>
          <a:lstStyle/>
          <a:p>
            <a:r>
              <a:rPr lang="en-GB" dirty="0" smtClean="0"/>
              <a:t>TS-2 </a:t>
            </a:r>
            <a:r>
              <a:rPr lang="en-GB" dirty="0"/>
              <a:t>Targets over </a:t>
            </a:r>
            <a:r>
              <a:rPr lang="en-GB" dirty="0" smtClean="0"/>
              <a:t>time – Neutron targets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Mk 2</a:t>
            </a:r>
          </a:p>
          <a:p>
            <a:r>
              <a:rPr lang="en-GB" sz="1800" dirty="0"/>
              <a:t>Only 8 months to re-design, manufacture and install (long shutdown).</a:t>
            </a:r>
          </a:p>
          <a:p>
            <a:r>
              <a:rPr lang="en-GB" sz="1800" dirty="0"/>
              <a:t>Cross Flow Guide and Window Cap direct water across the front face.</a:t>
            </a:r>
            <a:endParaRPr lang="en-GB" dirty="0"/>
          </a:p>
        </p:txBody>
      </p:sp>
      <p:pic>
        <p:nvPicPr>
          <p:cNvPr id="12" name="Picture 11" descr="A blue and green tube&#10;&#10;Description automatically generated">
            <a:extLst>
              <a:ext uri="{FF2B5EF4-FFF2-40B4-BE49-F238E27FC236}">
                <a16:creationId xmlns:a16="http://schemas.microsoft.com/office/drawing/2014/main" id="{F91AA334-EC3A-FF2E-BCFA-20D0F15CD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290" y="939800"/>
            <a:ext cx="3579368" cy="25607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 descr="A blue and red object with a silver tube&#10;&#10;Description automatically generated with medium confidence">
            <a:extLst>
              <a:ext uri="{FF2B5EF4-FFF2-40B4-BE49-F238E27FC236}">
                <a16:creationId xmlns:a16="http://schemas.microsoft.com/office/drawing/2014/main" id="{4E1145BA-0D04-29C6-7D83-79CA90CD6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290" y="3809170"/>
            <a:ext cx="3587514" cy="25362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60218" y="2983346"/>
            <a:ext cx="6503358" cy="2924790"/>
            <a:chOff x="1527983" y="1989138"/>
            <a:chExt cx="9237661" cy="4783239"/>
          </a:xfrm>
        </p:grpSpPr>
        <p:pic>
          <p:nvPicPr>
            <p:cNvPr id="22" name="Picture 19" descr="Target CS1.bm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375" y="2166938"/>
              <a:ext cx="5410200" cy="428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8382934" y="2844800"/>
              <a:ext cx="1709461" cy="92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Tantalum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Window Cap</a:t>
              </a:r>
              <a:endPara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6"/>
            <p:cNvSpPr txBox="1">
              <a:spLocks noChangeArrowheads="1"/>
            </p:cNvSpPr>
            <p:nvPr/>
          </p:nvSpPr>
          <p:spPr bwMode="auto">
            <a:xfrm>
              <a:off x="8056507" y="1989138"/>
              <a:ext cx="2268652" cy="92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Tantalum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Cross Flow Guide</a:t>
              </a:r>
              <a:endPara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7"/>
            <p:cNvSpPr txBox="1">
              <a:spLocks noChangeArrowheads="1"/>
            </p:cNvSpPr>
            <p:nvPr/>
          </p:nvSpPr>
          <p:spPr bwMode="auto">
            <a:xfrm>
              <a:off x="8382000" y="4500563"/>
              <a:ext cx="2383644" cy="92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Tantalum Cladding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reduced to 1mm</a:t>
              </a:r>
              <a:endPara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8"/>
            <p:cNvSpPr txBox="1">
              <a:spLocks noChangeArrowheads="1"/>
            </p:cNvSpPr>
            <p:nvPr/>
          </p:nvSpPr>
          <p:spPr bwMode="auto">
            <a:xfrm>
              <a:off x="1527983" y="3500438"/>
              <a:ext cx="1273148" cy="92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Tungsten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Core</a:t>
              </a:r>
              <a:endPara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Arrow Connector 26"/>
            <p:cNvCxnSpPr>
              <a:stCxn id="26" idx="3"/>
            </p:cNvCxnSpPr>
            <p:nvPr/>
          </p:nvCxnSpPr>
          <p:spPr>
            <a:xfrm flipV="1">
              <a:off x="2801131" y="3857627"/>
              <a:ext cx="865994" cy="1049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4" idx="1"/>
            </p:cNvCxnSpPr>
            <p:nvPr/>
          </p:nvCxnSpPr>
          <p:spPr>
            <a:xfrm flipH="1">
              <a:off x="7535865" y="2451260"/>
              <a:ext cx="520642" cy="5459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3" idx="1"/>
            </p:cNvCxnSpPr>
            <p:nvPr/>
          </p:nvCxnSpPr>
          <p:spPr>
            <a:xfrm flipH="1">
              <a:off x="8112127" y="3306922"/>
              <a:ext cx="270807" cy="506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5" idx="1"/>
            </p:cNvCxnSpPr>
            <p:nvPr/>
          </p:nvCxnSpPr>
          <p:spPr>
            <a:xfrm flipH="1" flipV="1">
              <a:off x="7667625" y="4143375"/>
              <a:ext cx="714374" cy="8193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22"/>
            <p:cNvSpPr txBox="1">
              <a:spLocks noChangeArrowheads="1"/>
            </p:cNvSpPr>
            <p:nvPr/>
          </p:nvSpPr>
          <p:spPr bwMode="auto">
            <a:xfrm>
              <a:off x="5664201" y="6237289"/>
              <a:ext cx="3650985" cy="53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Tantalum Cladding 1mm thick</a:t>
              </a:r>
              <a:endPara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>
            <a:xfrm flipH="1" flipV="1">
              <a:off x="5232400" y="5737227"/>
              <a:ext cx="431801" cy="76760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26"/>
            <p:cNvSpPr txBox="1">
              <a:spLocks noChangeArrowheads="1"/>
            </p:cNvSpPr>
            <p:nvPr/>
          </p:nvSpPr>
          <p:spPr bwMode="auto">
            <a:xfrm>
              <a:off x="1809751" y="6215064"/>
              <a:ext cx="3082263" cy="53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Tantalum Pressure Vessel</a:t>
              </a:r>
              <a:endPara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Arrow Connector 33"/>
            <p:cNvCxnSpPr>
              <a:stCxn id="33" idx="3"/>
            </p:cNvCxnSpPr>
            <p:nvPr/>
          </p:nvCxnSpPr>
          <p:spPr>
            <a:xfrm flipV="1">
              <a:off x="4892014" y="5949951"/>
              <a:ext cx="51461" cy="5326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5"/>
            <p:cNvSpPr txBox="1">
              <a:spLocks noChangeArrowheads="1"/>
            </p:cNvSpPr>
            <p:nvPr/>
          </p:nvSpPr>
          <p:spPr bwMode="auto">
            <a:xfrm>
              <a:off x="8596314" y="3643313"/>
              <a:ext cx="1902010" cy="53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 Channel</a:t>
              </a:r>
              <a:endPara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10800000" flipV="1">
              <a:off x="8167689" y="3857626"/>
              <a:ext cx="357187" cy="1428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1"/>
            <p:cNvSpPr txBox="1">
              <a:spLocks noChangeArrowheads="1"/>
            </p:cNvSpPr>
            <p:nvPr/>
          </p:nvSpPr>
          <p:spPr bwMode="auto">
            <a:xfrm>
              <a:off x="8167689" y="5429249"/>
              <a:ext cx="1902010" cy="53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 Channel</a:t>
              </a:r>
              <a:endPara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Straight Arrow Connector 37"/>
            <p:cNvCxnSpPr>
              <a:stCxn id="37" idx="1"/>
            </p:cNvCxnSpPr>
            <p:nvPr/>
          </p:nvCxnSpPr>
          <p:spPr>
            <a:xfrm flipH="1" flipV="1">
              <a:off x="7319965" y="5229226"/>
              <a:ext cx="847724" cy="4675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364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66699" y="365125"/>
            <a:ext cx="6928427" cy="574675"/>
          </a:xfrm>
        </p:spPr>
        <p:txBody>
          <a:bodyPr>
            <a:normAutofit/>
          </a:bodyPr>
          <a:lstStyle/>
          <a:p>
            <a:r>
              <a:rPr lang="en-GB" dirty="0" smtClean="0"/>
              <a:t>TS-2 </a:t>
            </a:r>
            <a:r>
              <a:rPr lang="en-GB" dirty="0"/>
              <a:t>Targets over </a:t>
            </a:r>
            <a:r>
              <a:rPr lang="en-GB" dirty="0" smtClean="0"/>
              <a:t>time – Neutron targets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Mk 2</a:t>
            </a:r>
          </a:p>
          <a:p>
            <a:r>
              <a:rPr lang="en-GB" sz="1800" dirty="0"/>
              <a:t>The MK 2 Target solved the original problem of the front face oxidising and extended the service life of the target - then presented a new problem!</a:t>
            </a:r>
          </a:p>
          <a:p>
            <a:r>
              <a:rPr lang="en-GB" sz="1800" dirty="0"/>
              <a:t>Short lived isotopes Ta 182 &amp; W 187 detected in the cooling water. </a:t>
            </a:r>
          </a:p>
          <a:p>
            <a:r>
              <a:rPr lang="en-GB" sz="1800" dirty="0" smtClean="0"/>
              <a:t>Now </a:t>
            </a:r>
            <a:r>
              <a:rPr lang="en-GB" sz="1800" dirty="0"/>
              <a:t>manufacturing targets </a:t>
            </a:r>
            <a:r>
              <a:rPr lang="en-GB" sz="1800" dirty="0" smtClean="0"/>
              <a:t>in-house</a:t>
            </a:r>
          </a:p>
          <a:p>
            <a:r>
              <a:rPr lang="en-GB" sz="1800" dirty="0" smtClean="0"/>
              <a:t>Early </a:t>
            </a:r>
            <a:r>
              <a:rPr lang="en-GB" sz="1800" dirty="0"/>
              <a:t>analysis suggested a breach in the Ta cladding in the location of an EB Welded joint in the Target HIP Assembly.</a:t>
            </a:r>
          </a:p>
          <a:p>
            <a:r>
              <a:rPr lang="en-GB" sz="1800" dirty="0"/>
              <a:t>EB Weld trials concluded insufficient weld </a:t>
            </a:r>
            <a:r>
              <a:rPr lang="en-GB" sz="1800" dirty="0" smtClean="0"/>
              <a:t>penetration</a:t>
            </a:r>
          </a:p>
          <a:p>
            <a:r>
              <a:rPr lang="en-GB" sz="1800" dirty="0"/>
              <a:t>Other factors to consider </a:t>
            </a:r>
            <a:r>
              <a:rPr lang="en-GB" sz="1800" dirty="0" smtClean="0"/>
              <a:t>are erosion and corrosion, and erosion/corrosion effects</a:t>
            </a:r>
            <a:endParaRPr lang="en-GB" sz="1800" dirty="0"/>
          </a:p>
        </p:txBody>
      </p:sp>
      <p:pic>
        <p:nvPicPr>
          <p:cNvPr id="20" name="Picture 19" descr="A diagram of a weld&#10;&#10;Description automatically generated">
            <a:extLst>
              <a:ext uri="{FF2B5EF4-FFF2-40B4-BE49-F238E27FC236}">
                <a16:creationId xmlns:a16="http://schemas.microsoft.com/office/drawing/2014/main" id="{363336BC-0BE6-8A4B-436E-53712E9B6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01"/>
          <a:stretch/>
        </p:blipFill>
        <p:spPr>
          <a:xfrm>
            <a:off x="7957571" y="646569"/>
            <a:ext cx="2377920" cy="2933540"/>
          </a:xfrm>
          <a:prstGeom prst="rect">
            <a:avLst/>
          </a:prstGeom>
        </p:spPr>
      </p:pic>
      <p:pic>
        <p:nvPicPr>
          <p:cNvPr id="21" name="Picture 20" descr="A drawing of a curved metal&#10;&#10;Description automatically generated">
            <a:extLst>
              <a:ext uri="{FF2B5EF4-FFF2-40B4-BE49-F238E27FC236}">
                <a16:creationId xmlns:a16="http://schemas.microsoft.com/office/drawing/2014/main" id="{E708935A-B6EA-FAF2-AF7A-C4093EB6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335" y="3580109"/>
            <a:ext cx="2387156" cy="24645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B5938D8-E9B2-7200-F4AE-71376B5AE0AB}"/>
              </a:ext>
            </a:extLst>
          </p:cNvPr>
          <p:cNvSpPr txBox="1"/>
          <p:nvPr/>
        </p:nvSpPr>
        <p:spPr>
          <a:xfrm>
            <a:off x="6252803" y="4812369"/>
            <a:ext cx="1538728" cy="4616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EB WELD/HIP</a:t>
            </a:r>
          </a:p>
          <a:p>
            <a:pPr algn="ctr"/>
            <a:r>
              <a:rPr lang="en-GB" sz="1200" dirty="0"/>
              <a:t>STAGE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E3F71A-E70D-ED25-445D-43EB4EF67777}"/>
              </a:ext>
            </a:extLst>
          </p:cNvPr>
          <p:cNvSpPr txBox="1"/>
          <p:nvPr/>
        </p:nvSpPr>
        <p:spPr>
          <a:xfrm>
            <a:off x="6252803" y="1882506"/>
            <a:ext cx="1538728" cy="4616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POST WELD</a:t>
            </a:r>
          </a:p>
          <a:p>
            <a:pPr algn="ctr"/>
            <a:r>
              <a:rPr lang="en-GB" sz="1200" dirty="0"/>
              <a:t>MACHINING</a:t>
            </a:r>
          </a:p>
        </p:txBody>
      </p:sp>
    </p:spTree>
    <p:extLst>
      <p:ext uri="{BB962C8B-B14F-4D97-AF65-F5344CB8AC3E}">
        <p14:creationId xmlns:p14="http://schemas.microsoft.com/office/powerpoint/2010/main" val="288206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66699" y="365125"/>
            <a:ext cx="6928427" cy="574675"/>
          </a:xfrm>
        </p:spPr>
        <p:txBody>
          <a:bodyPr>
            <a:normAutofit/>
          </a:bodyPr>
          <a:lstStyle/>
          <a:p>
            <a:r>
              <a:rPr lang="en-GB" dirty="0" smtClean="0"/>
              <a:t>TS-2 </a:t>
            </a:r>
            <a:r>
              <a:rPr lang="en-GB" dirty="0"/>
              <a:t>Targets over </a:t>
            </a:r>
            <a:r>
              <a:rPr lang="en-GB" dirty="0" smtClean="0"/>
              <a:t>time – Neutron targets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Mk 3</a:t>
            </a:r>
          </a:p>
          <a:p>
            <a:r>
              <a:rPr lang="en-GB" sz="1800" dirty="0"/>
              <a:t>The MK 3 Target has a </a:t>
            </a:r>
            <a:r>
              <a:rPr lang="en-GB" sz="1800" dirty="0" err="1"/>
              <a:t>reprofiled</a:t>
            </a:r>
            <a:r>
              <a:rPr lang="en-GB" sz="1800" dirty="0"/>
              <a:t> front on the W </a:t>
            </a:r>
            <a:r>
              <a:rPr lang="en-GB" sz="1800" dirty="0" smtClean="0"/>
              <a:t>Core</a:t>
            </a:r>
            <a:endParaRPr lang="en-GB" sz="1800" dirty="0"/>
          </a:p>
          <a:p>
            <a:r>
              <a:rPr lang="en-GB" sz="1800" dirty="0"/>
              <a:t>Cladding thickness has been increased from 0.8 mm to 1.5 </a:t>
            </a:r>
            <a:r>
              <a:rPr lang="en-GB" sz="1800" dirty="0" smtClean="0"/>
              <a:t>mm</a:t>
            </a:r>
            <a:endParaRPr lang="en-GB" sz="1800" dirty="0"/>
          </a:p>
          <a:p>
            <a:r>
              <a:rPr lang="en-GB" sz="1800" dirty="0"/>
              <a:t>If erosion and/or corrosion are a big factor this should help prolong the service life of the </a:t>
            </a:r>
            <a:r>
              <a:rPr lang="en-GB" sz="1800" dirty="0" smtClean="0"/>
              <a:t>target</a:t>
            </a:r>
            <a:endParaRPr lang="en-GB" sz="1800" dirty="0"/>
          </a:p>
          <a:p>
            <a:endParaRPr lang="en-GB" dirty="0"/>
          </a:p>
        </p:txBody>
      </p:sp>
      <p:pic>
        <p:nvPicPr>
          <p:cNvPr id="8" name="Picture 7" descr="A drawing of a curved object&#10;&#10;Description automatically generated">
            <a:extLst>
              <a:ext uri="{FF2B5EF4-FFF2-40B4-BE49-F238E27FC236}">
                <a16:creationId xmlns:a16="http://schemas.microsoft.com/office/drawing/2014/main" id="{47795F7A-326F-4742-5960-D7E7107BF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776" y="813346"/>
            <a:ext cx="2138363" cy="2394195"/>
          </a:xfrm>
          <a:prstGeom prst="rect">
            <a:avLst/>
          </a:prstGeom>
        </p:spPr>
      </p:pic>
      <p:pic>
        <p:nvPicPr>
          <p:cNvPr id="9" name="Picture 8" descr="A drawing of a curved object&#10;&#10;Description automatically generated">
            <a:extLst>
              <a:ext uri="{FF2B5EF4-FFF2-40B4-BE49-F238E27FC236}">
                <a16:creationId xmlns:a16="http://schemas.microsoft.com/office/drawing/2014/main" id="{E86A7943-5E86-60F3-0821-4433BC4FD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739" y="939800"/>
            <a:ext cx="2295987" cy="2267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6FAD7E-D2A2-DABD-3B6A-3AD7D418A49D}"/>
              </a:ext>
            </a:extLst>
          </p:cNvPr>
          <p:cNvSpPr txBox="1"/>
          <p:nvPr/>
        </p:nvSpPr>
        <p:spPr>
          <a:xfrm>
            <a:off x="6728378" y="3283844"/>
            <a:ext cx="1252009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GB"/>
              <a:t>MK2 Target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6EC0F0-3798-B71A-29EA-6465B2B7843C}"/>
              </a:ext>
            </a:extLst>
          </p:cNvPr>
          <p:cNvSpPr txBox="1"/>
          <p:nvPr/>
        </p:nvSpPr>
        <p:spPr>
          <a:xfrm>
            <a:off x="9204878" y="3283844"/>
            <a:ext cx="1252009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GB"/>
              <a:t>MK3 Target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CAE8D3-EC7D-F306-F4E9-921D45A39648}"/>
              </a:ext>
            </a:extLst>
          </p:cNvPr>
          <p:cNvGrpSpPr/>
          <p:nvPr/>
        </p:nvGrpSpPr>
        <p:grpSpPr>
          <a:xfrm>
            <a:off x="266699" y="3657664"/>
            <a:ext cx="5293115" cy="1885950"/>
            <a:chOff x="6553199" y="2964439"/>
            <a:chExt cx="5293115" cy="1885950"/>
          </a:xfrm>
        </p:grpSpPr>
        <p:pic>
          <p:nvPicPr>
            <p:cNvPr id="18" name="Picture 17" descr="A black and white rectangular object&#10;&#10;Description automatically generated">
              <a:extLst>
                <a:ext uri="{FF2B5EF4-FFF2-40B4-BE49-F238E27FC236}">
                  <a16:creationId xmlns:a16="http://schemas.microsoft.com/office/drawing/2014/main" id="{A12F629C-4F87-D816-3EEB-EBDB0B8DD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199" y="2964439"/>
              <a:ext cx="5293115" cy="188595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DD83EC-1EA6-8DAE-3FE0-EDFA1CC9F128}"/>
                </a:ext>
              </a:extLst>
            </p:cNvPr>
            <p:cNvSpPr txBox="1"/>
            <p:nvPr/>
          </p:nvSpPr>
          <p:spPr>
            <a:xfrm>
              <a:off x="8015286" y="4466026"/>
              <a:ext cx="2855012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GB"/>
                <a:t>MK3 Target – fully machined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352CF9-7E9F-21D6-5928-53FA734F800F}"/>
              </a:ext>
            </a:extLst>
          </p:cNvPr>
          <p:cNvGrpSpPr/>
          <p:nvPr/>
        </p:nvGrpSpPr>
        <p:grpSpPr>
          <a:xfrm>
            <a:off x="6353057" y="3657664"/>
            <a:ext cx="5310158" cy="1885949"/>
            <a:chOff x="6553199" y="4859914"/>
            <a:chExt cx="5310158" cy="1885949"/>
          </a:xfrm>
        </p:grpSpPr>
        <p:pic>
          <p:nvPicPr>
            <p:cNvPr id="21" name="Picture 20" descr="A black and white drawing of a rectangular object&#10;&#10;Description automatically generated">
              <a:extLst>
                <a:ext uri="{FF2B5EF4-FFF2-40B4-BE49-F238E27FC236}">
                  <a16:creationId xmlns:a16="http://schemas.microsoft.com/office/drawing/2014/main" id="{D0FECD46-AFC9-7793-DF50-F548DEA70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3199" y="4859914"/>
              <a:ext cx="5310158" cy="18859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091727-97AA-E250-F5E6-453D1DFAD0D2}"/>
                </a:ext>
              </a:extLst>
            </p:cNvPr>
            <p:cNvSpPr txBox="1"/>
            <p:nvPr/>
          </p:nvSpPr>
          <p:spPr>
            <a:xfrm>
              <a:off x="8015286" y="6409126"/>
              <a:ext cx="2533963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GB"/>
                <a:t>MK3 Target – EB Welding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02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66699" y="365125"/>
            <a:ext cx="6928427" cy="574675"/>
          </a:xfrm>
        </p:spPr>
        <p:txBody>
          <a:bodyPr>
            <a:normAutofit/>
          </a:bodyPr>
          <a:lstStyle/>
          <a:p>
            <a:r>
              <a:rPr lang="en-GB" dirty="0" smtClean="0"/>
              <a:t>TS-2 </a:t>
            </a:r>
            <a:r>
              <a:rPr lang="en-GB" dirty="0"/>
              <a:t>Targets over </a:t>
            </a:r>
            <a:r>
              <a:rPr lang="en-GB" dirty="0" smtClean="0"/>
              <a:t>time – Neutron targets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Mk 4</a:t>
            </a:r>
          </a:p>
          <a:p>
            <a:r>
              <a:rPr lang="en-GB" sz="1800" dirty="0" smtClean="0"/>
              <a:t>This design is not yet in service, but in manufacture</a:t>
            </a:r>
            <a:endParaRPr lang="en-GB" sz="1800" dirty="0"/>
          </a:p>
          <a:p>
            <a:r>
              <a:rPr lang="en-GB" sz="1800" dirty="0"/>
              <a:t>Analysis shows that changing to a flat face relocates the position of the EB weld and reduces stress in the cladding.</a:t>
            </a:r>
          </a:p>
          <a:p>
            <a:r>
              <a:rPr lang="en-GB" sz="1800" dirty="0" smtClean="0"/>
              <a:t>Single </a:t>
            </a:r>
            <a:r>
              <a:rPr lang="en-GB" sz="1800" dirty="0"/>
              <a:t>plate is simpler to manufacture than </a:t>
            </a:r>
            <a:r>
              <a:rPr lang="en-GB" sz="1800" dirty="0" smtClean="0"/>
              <a:t>Mk3 </a:t>
            </a:r>
            <a:endParaRPr lang="en-GB" sz="1800" dirty="0"/>
          </a:p>
          <a:p>
            <a:r>
              <a:rPr lang="en-GB" sz="1800" dirty="0"/>
              <a:t>Significantly reduces stress in the weld area</a:t>
            </a:r>
          </a:p>
          <a:p>
            <a:r>
              <a:rPr lang="en-GB" sz="1800" dirty="0"/>
              <a:t>Core temp remains the same 250°C</a:t>
            </a:r>
          </a:p>
          <a:p>
            <a:endParaRPr lang="en-GB" dirty="0"/>
          </a:p>
        </p:txBody>
      </p:sp>
      <p:pic>
        <p:nvPicPr>
          <p:cNvPr id="14" name="Picture 13" descr="A rectangular white sign with a black border&#10;&#10;Description automatically generated">
            <a:extLst>
              <a:ext uri="{FF2B5EF4-FFF2-40B4-BE49-F238E27FC236}">
                <a16:creationId xmlns:a16="http://schemas.microsoft.com/office/drawing/2014/main" id="{E09496E1-11D2-2390-71F2-766670A9B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318" y="4153159"/>
            <a:ext cx="5379821" cy="1957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2559F2F-4FC3-8798-429D-2BA33B00EBF6}"/>
              </a:ext>
            </a:extLst>
          </p:cNvPr>
          <p:cNvGrpSpPr/>
          <p:nvPr/>
        </p:nvGrpSpPr>
        <p:grpSpPr>
          <a:xfrm>
            <a:off x="8829418" y="939800"/>
            <a:ext cx="2243137" cy="2866256"/>
            <a:chOff x="6665728" y="844991"/>
            <a:chExt cx="2243137" cy="2866256"/>
          </a:xfrm>
        </p:grpSpPr>
        <p:pic>
          <p:nvPicPr>
            <p:cNvPr id="23" name="Picture 22" descr="A drawing of a rectangular object&#10;&#10;Description automatically generated">
              <a:extLst>
                <a:ext uri="{FF2B5EF4-FFF2-40B4-BE49-F238E27FC236}">
                  <a16:creationId xmlns:a16="http://schemas.microsoft.com/office/drawing/2014/main" id="{15B97434-BE58-D8E4-4A9D-7DC6DBC9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5728" y="844991"/>
              <a:ext cx="2243137" cy="24336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936849-BC96-C7E0-E15B-6668F7F70D62}"/>
                </a:ext>
              </a:extLst>
            </p:cNvPr>
            <p:cNvSpPr txBox="1"/>
            <p:nvPr/>
          </p:nvSpPr>
          <p:spPr>
            <a:xfrm>
              <a:off x="7073369" y="3434248"/>
              <a:ext cx="1133644" cy="27699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Fully Machined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FD806D-33D6-810D-3615-31187DCB1AC0}"/>
              </a:ext>
            </a:extLst>
          </p:cNvPr>
          <p:cNvGrpSpPr/>
          <p:nvPr/>
        </p:nvGrpSpPr>
        <p:grpSpPr>
          <a:xfrm>
            <a:off x="6096000" y="939800"/>
            <a:ext cx="2351903" cy="2880544"/>
            <a:chOff x="6691854" y="3833173"/>
            <a:chExt cx="2351903" cy="288054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BB1E77D-AD2B-7778-1E3D-482766E28BB4}"/>
                </a:ext>
              </a:extLst>
            </p:cNvPr>
            <p:cNvSpPr txBox="1"/>
            <p:nvPr/>
          </p:nvSpPr>
          <p:spPr>
            <a:xfrm>
              <a:off x="7073369" y="6436718"/>
              <a:ext cx="1140377" cy="27699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200"/>
                <a:t>Pre-weld Detail</a:t>
              </a:r>
            </a:p>
          </p:txBody>
        </p:sp>
        <p:pic>
          <p:nvPicPr>
            <p:cNvPr id="27" name="Picture 26" descr="A diagram of a rectangular object&#10;&#10;Description automatically generated">
              <a:extLst>
                <a:ext uri="{FF2B5EF4-FFF2-40B4-BE49-F238E27FC236}">
                  <a16:creationId xmlns:a16="http://schemas.microsoft.com/office/drawing/2014/main" id="{0DC8BF13-16E6-F8A0-5786-ECD7208EF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1854" y="3833173"/>
              <a:ext cx="2351903" cy="2425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40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TS-2 </a:t>
            </a:r>
            <a:r>
              <a:rPr lang="en-GB" dirty="0"/>
              <a:t>Targets over </a:t>
            </a:r>
            <a:r>
              <a:rPr lang="en-GB" dirty="0" smtClean="0"/>
              <a:t>time </a:t>
            </a:r>
            <a:r>
              <a:rPr lang="en-GB" dirty="0"/>
              <a:t>– Neutron </a:t>
            </a:r>
            <a:r>
              <a:rPr lang="en-GB" dirty="0" smtClean="0"/>
              <a:t>target recap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66699" y="1304925"/>
            <a:ext cx="10549083" cy="3865591"/>
          </a:xfrm>
        </p:spPr>
        <p:txBody>
          <a:bodyPr/>
          <a:lstStyle/>
          <a:p>
            <a:r>
              <a:rPr lang="en-GB" dirty="0" smtClean="0"/>
              <a:t>Mk1 </a:t>
            </a:r>
            <a:r>
              <a:rPr lang="en-GB" dirty="0"/>
              <a:t>Target uncooled front face, </a:t>
            </a:r>
            <a:r>
              <a:rPr lang="en-GB" dirty="0" smtClean="0"/>
              <a:t>Mk2 </a:t>
            </a:r>
            <a:r>
              <a:rPr lang="en-GB" dirty="0"/>
              <a:t>&amp; </a:t>
            </a:r>
            <a:r>
              <a:rPr lang="en-GB" dirty="0" smtClean="0"/>
              <a:t>Mk3 </a:t>
            </a:r>
            <a:r>
              <a:rPr lang="en-GB" dirty="0"/>
              <a:t>cooled front face.</a:t>
            </a:r>
          </a:p>
          <a:p>
            <a:r>
              <a:rPr lang="en-GB" dirty="0" smtClean="0"/>
              <a:t>Mk4 ‘single plate’ design </a:t>
            </a:r>
            <a:r>
              <a:rPr lang="en-GB" dirty="0"/>
              <a:t>in </a:t>
            </a:r>
            <a:r>
              <a:rPr lang="en-GB" dirty="0" smtClean="0"/>
              <a:t>manufacture</a:t>
            </a:r>
            <a:endParaRPr lang="en-GB" dirty="0"/>
          </a:p>
          <a:p>
            <a:r>
              <a:rPr lang="en-GB" dirty="0"/>
              <a:t>Changes to design and manufacturing techniques have solved some issues and extended service life (aim to reach 5 years) </a:t>
            </a:r>
            <a:r>
              <a:rPr lang="en-GB" dirty="0" smtClean="0"/>
              <a:t>- some </a:t>
            </a:r>
            <a:r>
              <a:rPr lang="en-GB" dirty="0"/>
              <a:t>way to go!</a:t>
            </a:r>
          </a:p>
          <a:p>
            <a:r>
              <a:rPr lang="en-GB" dirty="0"/>
              <a:t>Studies into erosion and corrosion of tantalum – Sheffield Hallam </a:t>
            </a:r>
            <a:r>
              <a:rPr lang="en-GB" dirty="0" smtClean="0"/>
              <a:t>University</a:t>
            </a:r>
            <a:endParaRPr lang="en-GB" dirty="0"/>
          </a:p>
          <a:p>
            <a:r>
              <a:rPr lang="en-GB" dirty="0"/>
              <a:t>Detailed analysis of water flow in the target to understand possible cavitation and generation of Hydrogen in the water circuit - Daresbury Scientific </a:t>
            </a:r>
            <a:r>
              <a:rPr lang="en-GB" dirty="0" smtClean="0"/>
              <a:t>Computing</a:t>
            </a:r>
          </a:p>
          <a:p>
            <a:r>
              <a:rPr lang="en-GB" dirty="0" smtClean="0"/>
              <a:t>Continue to look into methods for understanding and improving water chemistry</a:t>
            </a:r>
            <a:endParaRPr lang="en-GB" dirty="0"/>
          </a:p>
          <a:p>
            <a:r>
              <a:rPr lang="en-GB" dirty="0"/>
              <a:t>PIE planned for </a:t>
            </a:r>
            <a:r>
              <a:rPr lang="en-GB" dirty="0" smtClean="0"/>
              <a:t>Nov </a:t>
            </a:r>
            <a:r>
              <a:rPr lang="en-GB" dirty="0"/>
              <a:t>‘24 to remove front cap from </a:t>
            </a:r>
            <a:r>
              <a:rPr lang="en-GB" dirty="0" smtClean="0"/>
              <a:t>(Mk2) target </a:t>
            </a:r>
            <a:r>
              <a:rPr lang="en-GB" dirty="0"/>
              <a:t>and carry out visual examination</a:t>
            </a:r>
          </a:p>
        </p:txBody>
      </p:sp>
    </p:spTree>
    <p:extLst>
      <p:ext uri="{BB962C8B-B14F-4D97-AF65-F5344CB8AC3E}">
        <p14:creationId xmlns:p14="http://schemas.microsoft.com/office/powerpoint/2010/main" val="426621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we are now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4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40 Years of </a:t>
            </a:r>
            <a:r>
              <a:rPr lang="en-GB" dirty="0" smtClean="0"/>
              <a:t>Innovation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1304925"/>
            <a:ext cx="10223196" cy="449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8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40 Years of Remarkable People, Teams &amp; Partnership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4596" y="1064876"/>
            <a:ext cx="1555739" cy="1408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4325" y="1067717"/>
            <a:ext cx="1969905" cy="1402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325" y="2542657"/>
            <a:ext cx="2513663" cy="12379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471" y="2542657"/>
            <a:ext cx="902614" cy="1237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08677" y="1670773"/>
            <a:ext cx="4642371" cy="3418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06" y="1068390"/>
            <a:ext cx="3451888" cy="2712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06" y="3850255"/>
            <a:ext cx="7104229" cy="18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5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look to the future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73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look to the future 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RRHF</a:t>
            </a:r>
          </a:p>
          <a:p>
            <a:r>
              <a:rPr lang="en-GB" dirty="0" smtClean="0"/>
              <a:t>Endeavour</a:t>
            </a:r>
          </a:p>
          <a:p>
            <a:r>
              <a:rPr lang="en-GB" dirty="0" smtClean="0"/>
              <a:t>TS-2 Advance  </a:t>
            </a:r>
          </a:p>
          <a:p>
            <a:r>
              <a:rPr lang="en-GB" dirty="0" smtClean="0"/>
              <a:t>Post-Endeavour</a:t>
            </a:r>
          </a:p>
          <a:p>
            <a:r>
              <a:rPr lang="en-GB" dirty="0" smtClean="0"/>
              <a:t>ISIS-II</a:t>
            </a:r>
            <a:endParaRPr lang="en-GB" dirty="0"/>
          </a:p>
        </p:txBody>
      </p:sp>
      <p:pic>
        <p:nvPicPr>
          <p:cNvPr id="5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C7DA7378-3A0A-97F5-2386-44FF7B1F39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7116" y="365125"/>
            <a:ext cx="3756884" cy="2915658"/>
          </a:xfrm>
          <a:prstGeom prst="rect">
            <a:avLst/>
          </a:prstGeom>
        </p:spPr>
      </p:pic>
      <p:pic>
        <p:nvPicPr>
          <p:cNvPr id="6" name="Picture 5" descr="Endeavour">
            <a:extLst>
              <a:ext uri="{FF2B5EF4-FFF2-40B4-BE49-F238E27FC236}">
                <a16:creationId xmlns:a16="http://schemas.microsoft.com/office/drawing/2014/main" id="{758D4400-8A02-A20A-8A01-112A8D2CD36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993" y="2821907"/>
            <a:ext cx="1290486" cy="458877"/>
          </a:xfrm>
          <a:prstGeom prst="rect">
            <a:avLst/>
          </a:prstGeom>
        </p:spPr>
      </p:pic>
      <p:pic>
        <p:nvPicPr>
          <p:cNvPr id="7" name="Picture Placeholder 4" descr="A map of a building&#10;&#10;Description automatically generated">
            <a:extLst>
              <a:ext uri="{FF2B5EF4-FFF2-40B4-BE49-F238E27FC236}">
                <a16:creationId xmlns:a16="http://schemas.microsoft.com/office/drawing/2014/main" id="{94880601-1683-4BF8-73B0-B8857A63E8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100" y="3432356"/>
            <a:ext cx="4025900" cy="316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2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40 </a:t>
            </a:r>
            <a:r>
              <a:rPr lang="en-GB" dirty="0" smtClean="0"/>
              <a:t>Years … </a:t>
            </a:r>
            <a:r>
              <a:rPr lang="en-GB" dirty="0" smtClean="0"/>
              <a:t>of Development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630"/>
            <a:ext cx="12192000" cy="57163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789328" y="1020933"/>
            <a:ext cx="1402672" cy="1523369"/>
            <a:chOff x="10789328" y="1020933"/>
            <a:chExt cx="1402672" cy="1523369"/>
          </a:xfrm>
        </p:grpSpPr>
        <p:sp>
          <p:nvSpPr>
            <p:cNvPr id="6" name="Rectangle 5"/>
            <p:cNvSpPr/>
            <p:nvPr/>
          </p:nvSpPr>
          <p:spPr>
            <a:xfrm>
              <a:off x="10789328" y="1020933"/>
              <a:ext cx="1402672" cy="41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1375871" y="1728173"/>
              <a:ext cx="1402672" cy="229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0" y="-4395788"/>
            <a:ext cx="2438400" cy="156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6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RRHF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Key Features:</a:t>
            </a:r>
          </a:p>
          <a:p>
            <a:pPr marL="285750" indent="-285750"/>
            <a:r>
              <a:rPr lang="en-GB" dirty="0"/>
              <a:t>Crane capacity,</a:t>
            </a:r>
          </a:p>
          <a:p>
            <a:pPr marL="742950" lvl="1" indent="-285750"/>
            <a:r>
              <a:rPr lang="en-GB" dirty="0"/>
              <a:t>De-lidding, 6,000 kg</a:t>
            </a:r>
          </a:p>
          <a:p>
            <a:pPr marL="742950" lvl="1" indent="-285750"/>
            <a:r>
              <a:rPr lang="en-GB" dirty="0"/>
              <a:t>Active cell, 1,000 kg</a:t>
            </a:r>
          </a:p>
          <a:p>
            <a:pPr marL="285750" indent="-285750"/>
            <a:r>
              <a:rPr lang="en-GB" dirty="0"/>
              <a:t>Through wall manipulators, 2 per cell </a:t>
            </a:r>
          </a:p>
          <a:p>
            <a:pPr marL="742950" lvl="1" indent="-285750"/>
            <a:r>
              <a:rPr lang="en-GB" dirty="0"/>
              <a:t>In the existing target stations we use: CARRS VNE 80 dynamic balance, 3.3m reach</a:t>
            </a:r>
          </a:p>
          <a:p>
            <a:pPr marL="285750" indent="-285750"/>
            <a:r>
              <a:rPr lang="en-GB" dirty="0"/>
              <a:t>Transfer tunnel, 1m x 1m aperture, 1,000 kg </a:t>
            </a:r>
            <a:r>
              <a:rPr lang="en-GB" dirty="0" smtClean="0"/>
              <a:t>capacity</a:t>
            </a:r>
          </a:p>
          <a:p>
            <a:pPr marL="285750" indent="-285750"/>
            <a:r>
              <a:rPr lang="en-GB" dirty="0" smtClean="0"/>
              <a:t>To be situated in R105</a:t>
            </a:r>
          </a:p>
          <a:p>
            <a:pPr marL="0" indent="0">
              <a:buNone/>
            </a:pPr>
            <a:r>
              <a:rPr lang="en-GB" dirty="0" smtClean="0"/>
              <a:t>This will be the first time we’ve had a hot cell not connected to target station operation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282" y="365125"/>
            <a:ext cx="3297718" cy="3345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47"/>
          <a:stretch/>
        </p:blipFill>
        <p:spPr>
          <a:xfrm>
            <a:off x="7075398" y="3710636"/>
            <a:ext cx="3338602" cy="29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3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8D3C05-8A1E-3CA8-967D-B9FB9CD9EA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44" t="5693" r="14117" b="9695"/>
          <a:stretch/>
        </p:blipFill>
        <p:spPr>
          <a:xfrm>
            <a:off x="6250479" y="2952355"/>
            <a:ext cx="2423150" cy="2026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0D7709-CDFA-1AD1-D393-2B9ABCA966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081" y="140833"/>
            <a:ext cx="2812254" cy="1957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B30B04-C9AF-F43B-B3B9-E1106701DA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688" y="635909"/>
            <a:ext cx="3058383" cy="1944850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050E2C48-1B11-7D75-6095-D4B32EB148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7268" y="2250059"/>
            <a:ext cx="3626183" cy="170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3B5C3D-6B64-BADB-153B-9818B31F9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913" y="4039487"/>
            <a:ext cx="2091491" cy="182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0FA67-2A40-6A07-EC89-A9DD49397B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45" y="493280"/>
            <a:ext cx="3706749" cy="1519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7109A2-7900-EBA2-36EC-050CC6BB3E95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294" y="2303564"/>
            <a:ext cx="2797953" cy="1827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8C080A-CE1B-4837-17C0-5CC740E02016}"/>
              </a:ext>
            </a:extLst>
          </p:cNvPr>
          <p:cNvSpPr txBox="1"/>
          <p:nvPr/>
        </p:nvSpPr>
        <p:spPr>
          <a:xfrm>
            <a:off x="288331" y="1663637"/>
            <a:ext cx="130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Sandals-2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3B0E8-246F-9B07-01B4-4D4484605E21}"/>
              </a:ext>
            </a:extLst>
          </p:cNvPr>
          <p:cNvSpPr txBox="1"/>
          <p:nvPr/>
        </p:nvSpPr>
        <p:spPr>
          <a:xfrm>
            <a:off x="5835190" y="635909"/>
            <a:ext cx="151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SuperMuSR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869322-1C0D-26BA-F009-1417B8C3F469}"/>
              </a:ext>
            </a:extLst>
          </p:cNvPr>
          <p:cNvSpPr txBox="1"/>
          <p:nvPr/>
        </p:nvSpPr>
        <p:spPr>
          <a:xfrm>
            <a:off x="8639278" y="1624185"/>
            <a:ext cx="158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Mushroom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F42853-20DE-1D8D-497C-97F628BDC9EE}"/>
              </a:ext>
            </a:extLst>
          </p:cNvPr>
          <p:cNvSpPr txBox="1"/>
          <p:nvPr/>
        </p:nvSpPr>
        <p:spPr>
          <a:xfrm>
            <a:off x="4739971" y="5356361"/>
            <a:ext cx="87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LMX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403E5D-3FE0-5707-EC33-3FC84DF5E18B}"/>
              </a:ext>
            </a:extLst>
          </p:cNvPr>
          <p:cNvSpPr txBox="1"/>
          <p:nvPr/>
        </p:nvSpPr>
        <p:spPr>
          <a:xfrm>
            <a:off x="9031708" y="3778705"/>
            <a:ext cx="110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Tosca+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7113A-A287-CB28-85B5-DF7D40054FAC}"/>
              </a:ext>
            </a:extLst>
          </p:cNvPr>
          <p:cNvSpPr txBox="1"/>
          <p:nvPr/>
        </p:nvSpPr>
        <p:spPr>
          <a:xfrm>
            <a:off x="6535270" y="2952355"/>
            <a:ext cx="105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HRPD-x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C8EEB3-6CFD-F9CE-3DD7-A860E83E23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794" y="4506229"/>
            <a:ext cx="3370719" cy="2233897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29BF9E17-B267-D03C-6539-ED2EAE2365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44" t="5693" r="14117" b="9695"/>
          <a:stretch/>
        </p:blipFill>
        <p:spPr>
          <a:xfrm>
            <a:off x="6250479" y="2952355"/>
            <a:ext cx="2423150" cy="202655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4319F09-DAEB-2782-DFE0-17FD807D50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081" y="140833"/>
            <a:ext cx="2812254" cy="195746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D89DF9D8-959B-1695-8E4B-AD4D9A7D97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688" y="635909"/>
            <a:ext cx="3058383" cy="1944850"/>
          </a:xfrm>
          <a:prstGeom prst="rect">
            <a:avLst/>
          </a:prstGeom>
        </p:spPr>
      </p:pic>
      <p:pic>
        <p:nvPicPr>
          <p:cNvPr id="19" name="Content Placeholder 8">
            <a:extLst>
              <a:ext uri="{FF2B5EF4-FFF2-40B4-BE49-F238E27FC236}">
                <a16:creationId xmlns:a16="http://schemas.microsoft.com/office/drawing/2014/main" id="{89A18FC9-4D6A-DB8C-6B20-36B1BDF7C6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7268" y="2250059"/>
            <a:ext cx="3626183" cy="170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686062A6-A020-1512-42E0-F1CF3213F6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45" y="493280"/>
            <a:ext cx="3706749" cy="151983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EE67DF87-E9BF-350E-5D5E-F9D7A23F99CD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294" y="2303564"/>
            <a:ext cx="2797953" cy="1827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13DA0016-4026-6ADF-0F4C-FCAAB201E84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579" y="3255046"/>
            <a:ext cx="2165405" cy="2578541"/>
          </a:xfrm>
          <a:prstGeom prst="rect">
            <a:avLst/>
          </a:prstGeom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2BE6A82F-13B7-8409-619A-4FB152786C72}"/>
              </a:ext>
            </a:extLst>
          </p:cNvPr>
          <p:cNvSpPr txBox="1"/>
          <p:nvPr/>
        </p:nvSpPr>
        <p:spPr>
          <a:xfrm>
            <a:off x="288331" y="1663637"/>
            <a:ext cx="130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Sandals-2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E96B09DE-FCB4-D607-A9A0-FBB51433440B}"/>
              </a:ext>
            </a:extLst>
          </p:cNvPr>
          <p:cNvSpPr txBox="1"/>
          <p:nvPr/>
        </p:nvSpPr>
        <p:spPr>
          <a:xfrm>
            <a:off x="5835190" y="635909"/>
            <a:ext cx="151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SuperMuSR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F427B1F3-BB3B-8973-443D-6348B92741A8}"/>
              </a:ext>
            </a:extLst>
          </p:cNvPr>
          <p:cNvSpPr txBox="1"/>
          <p:nvPr/>
        </p:nvSpPr>
        <p:spPr>
          <a:xfrm>
            <a:off x="8639278" y="1624185"/>
            <a:ext cx="158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Mushroom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B631EB6-1B22-354F-FCA5-404B6491A201}"/>
              </a:ext>
            </a:extLst>
          </p:cNvPr>
          <p:cNvSpPr txBox="1"/>
          <p:nvPr/>
        </p:nvSpPr>
        <p:spPr>
          <a:xfrm>
            <a:off x="4525845" y="5491718"/>
            <a:ext cx="87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LMX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B9787D53-51B2-71EC-F94A-1950021772D7}"/>
              </a:ext>
            </a:extLst>
          </p:cNvPr>
          <p:cNvSpPr txBox="1"/>
          <p:nvPr/>
        </p:nvSpPr>
        <p:spPr>
          <a:xfrm>
            <a:off x="2276498" y="5620344"/>
            <a:ext cx="102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Wish-2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0EE759A0-2B16-D25F-0559-BA6B6A90403E}"/>
              </a:ext>
            </a:extLst>
          </p:cNvPr>
          <p:cNvSpPr txBox="1"/>
          <p:nvPr/>
        </p:nvSpPr>
        <p:spPr>
          <a:xfrm>
            <a:off x="9031708" y="3778705"/>
            <a:ext cx="110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Tosca+</a:t>
            </a: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F94C4314-0E8C-7EA9-22C4-FB48FAF8D1CD}"/>
              </a:ext>
            </a:extLst>
          </p:cNvPr>
          <p:cNvSpPr txBox="1"/>
          <p:nvPr/>
        </p:nvSpPr>
        <p:spPr>
          <a:xfrm>
            <a:off x="6535270" y="2952355"/>
            <a:ext cx="105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HRPD-x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F63B70D3-73C7-7DA8-763F-300BFA05AA8C}"/>
              </a:ext>
            </a:extLst>
          </p:cNvPr>
          <p:cNvSpPr txBox="1"/>
          <p:nvPr/>
        </p:nvSpPr>
        <p:spPr>
          <a:xfrm>
            <a:off x="8821281" y="6069036"/>
            <a:ext cx="102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eMap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1" name="Picture 30" descr="Endeavour">
            <a:extLst>
              <a:ext uri="{FF2B5EF4-FFF2-40B4-BE49-F238E27FC236}">
                <a16:creationId xmlns:a16="http://schemas.microsoft.com/office/drawing/2014/main" id="{758D4400-8A02-A20A-8A01-112A8D2CD36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938" y="5653198"/>
            <a:ext cx="3653518" cy="11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6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TS-2 Advance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Project not even in concept phase</a:t>
            </a:r>
          </a:p>
          <a:p>
            <a:pPr lvl="1"/>
            <a:r>
              <a:rPr lang="en-GB" dirty="0" smtClean="0"/>
              <a:t>Will look at increasing power on target possibly up to 60µA</a:t>
            </a:r>
          </a:p>
          <a:p>
            <a:pPr lvl="1"/>
            <a:r>
              <a:rPr lang="en-GB" dirty="0" smtClean="0"/>
              <a:t>Similar scope to TS1 Project in terms of potential changes to </a:t>
            </a:r>
            <a:r>
              <a:rPr lang="en-GB" dirty="0" err="1" smtClean="0"/>
              <a:t>TRaM</a:t>
            </a:r>
            <a:r>
              <a:rPr lang="en-GB" dirty="0" smtClean="0"/>
              <a:t> components and services infrastructure</a:t>
            </a:r>
          </a:p>
          <a:p>
            <a:pPr lvl="1"/>
            <a:r>
              <a:rPr lang="en-GB" dirty="0" smtClean="0"/>
              <a:t>Only really makes sense if target (&amp; de-coupled CH4 moderator) lifetime can be increased</a:t>
            </a:r>
          </a:p>
          <a:p>
            <a:pPr lvl="1"/>
            <a:r>
              <a:rPr lang="en-GB" dirty="0" smtClean="0"/>
              <a:t>Looking at a </a:t>
            </a:r>
            <a:r>
              <a:rPr lang="en-GB" dirty="0" err="1" smtClean="0"/>
              <a:t>multiplate</a:t>
            </a:r>
            <a:r>
              <a:rPr lang="en-GB" dirty="0" smtClean="0"/>
              <a:t> </a:t>
            </a:r>
            <a:r>
              <a:rPr lang="en-GB" dirty="0"/>
              <a:t>design needed to dissipate additional heat load</a:t>
            </a:r>
          </a:p>
          <a:p>
            <a:pPr lvl="1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04DC10-D63A-9F6C-6724-61A80599EFDA}"/>
              </a:ext>
            </a:extLst>
          </p:cNvPr>
          <p:cNvGrpSpPr/>
          <p:nvPr/>
        </p:nvGrpSpPr>
        <p:grpSpPr>
          <a:xfrm>
            <a:off x="7644338" y="0"/>
            <a:ext cx="3061762" cy="6746124"/>
            <a:chOff x="9043160" y="55938"/>
            <a:chExt cx="3061762" cy="6746124"/>
          </a:xfrm>
        </p:grpSpPr>
        <p:pic>
          <p:nvPicPr>
            <p:cNvPr id="7" name="Picture 6" descr="A silver cylindrical object with a round base&#10;&#10;Description automatically generated with medium confidence">
              <a:extLst>
                <a:ext uri="{FF2B5EF4-FFF2-40B4-BE49-F238E27FC236}">
                  <a16:creationId xmlns:a16="http://schemas.microsoft.com/office/drawing/2014/main" id="{C1692F02-B3D7-FAA9-3CFA-0A66E88B8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44318" y="55938"/>
              <a:ext cx="3060604" cy="2276350"/>
            </a:xfrm>
            <a:prstGeom prst="rect">
              <a:avLst/>
            </a:prstGeom>
          </p:spPr>
        </p:pic>
        <p:pic>
          <p:nvPicPr>
            <p:cNvPr id="8" name="Picture 7" descr="A metal cylinder with a gold strip&#10;&#10;Description automatically generated">
              <a:extLst>
                <a:ext uri="{FF2B5EF4-FFF2-40B4-BE49-F238E27FC236}">
                  <a16:creationId xmlns:a16="http://schemas.microsoft.com/office/drawing/2014/main" id="{3B77B278-23CA-DB3D-8CE7-3049ECB73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3161" y="2239522"/>
              <a:ext cx="3061760" cy="2361079"/>
            </a:xfrm>
            <a:prstGeom prst="rect">
              <a:avLst/>
            </a:prstGeom>
          </p:spPr>
        </p:pic>
        <p:pic>
          <p:nvPicPr>
            <p:cNvPr id="9" name="Picture 8" descr="A diagram of a cylindrical object&#10;&#10;Description automatically generated">
              <a:extLst>
                <a:ext uri="{FF2B5EF4-FFF2-40B4-BE49-F238E27FC236}">
                  <a16:creationId xmlns:a16="http://schemas.microsoft.com/office/drawing/2014/main" id="{FD09FF1D-8AC7-13EF-41C1-587E6FC9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3160" y="4507709"/>
              <a:ext cx="3061761" cy="2294353"/>
            </a:xfrm>
            <a:prstGeom prst="rect">
              <a:avLst/>
            </a:prstGeom>
          </p:spPr>
        </p:pic>
      </p:grpSp>
      <p:pic>
        <p:nvPicPr>
          <p:cNvPr id="10" name="Picture 9" descr="A rectangular sign on a white background&#10;&#10;Description automatically generated">
            <a:extLst>
              <a:ext uri="{FF2B5EF4-FFF2-40B4-BE49-F238E27FC236}">
                <a16:creationId xmlns:a16="http://schemas.microsoft.com/office/drawing/2014/main" id="{F87CE8A0-2775-6010-02E0-07CDA4A1D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891" y="4258300"/>
            <a:ext cx="4942891" cy="183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6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Post-Endeavour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6700" y="1304925"/>
            <a:ext cx="5988921" cy="4351338"/>
          </a:xfrm>
        </p:spPr>
        <p:txBody>
          <a:bodyPr/>
          <a:lstStyle/>
          <a:p>
            <a:r>
              <a:rPr lang="en-GB" dirty="0"/>
              <a:t>Post-Endeavour instrument development programme</a:t>
            </a:r>
          </a:p>
          <a:p>
            <a:r>
              <a:rPr lang="en-GB" dirty="0"/>
              <a:t>Maximising capacity, capability and operating efficiency</a:t>
            </a:r>
          </a:p>
          <a:p>
            <a:r>
              <a:rPr lang="en-GB" dirty="0"/>
              <a:t>Filling TS-2 spare ports; upgrading / replacing TS-1 instruments</a:t>
            </a:r>
          </a:p>
          <a:p>
            <a:r>
              <a:rPr lang="en-GB" dirty="0"/>
              <a:t>Specific projects will be refined through user consultation, FSAG, ISIS SAC and Facility </a:t>
            </a:r>
            <a:r>
              <a:rPr lang="en-GB" dirty="0" smtClean="0"/>
              <a:t>Board</a:t>
            </a:r>
          </a:p>
          <a:p>
            <a:r>
              <a:rPr lang="en-GB" dirty="0" smtClean="0"/>
              <a:t>May well require target and </a:t>
            </a:r>
            <a:r>
              <a:rPr lang="en-GB" dirty="0" err="1" smtClean="0"/>
              <a:t>TRaM</a:t>
            </a:r>
            <a:r>
              <a:rPr lang="en-GB" dirty="0" smtClean="0"/>
              <a:t> design changes</a:t>
            </a:r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1008F1-D0D8-478E-4D41-279E445BE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617" y="176910"/>
            <a:ext cx="2773920" cy="260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3B7BEC-184F-8CB7-E25B-6D16E1E0A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119" y="2931326"/>
            <a:ext cx="2628417" cy="1944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40DB4-8D08-DA6B-F197-881EB2076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365" y="1216006"/>
            <a:ext cx="2628416" cy="1991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C30B0-3BA5-B8E8-2DEE-818002C43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003" y="3742332"/>
            <a:ext cx="2678497" cy="2193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A5966D-2A44-FAB9-E6E9-393A9F5A5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4258" y="5111976"/>
            <a:ext cx="4191363" cy="16689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1B1304-3F50-75CF-5DC6-41ADB27A925E}"/>
              </a:ext>
            </a:extLst>
          </p:cNvPr>
          <p:cNvSpPr txBox="1"/>
          <p:nvPr/>
        </p:nvSpPr>
        <p:spPr>
          <a:xfrm>
            <a:off x="5062654" y="359151"/>
            <a:ext cx="404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A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Sherpa: polarisation analysis spectrometer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029A11-DACA-AE26-3AFB-1F822B55C4D2}"/>
              </a:ext>
            </a:extLst>
          </p:cNvPr>
          <p:cNvSpPr txBox="1"/>
          <p:nvPr/>
        </p:nvSpPr>
        <p:spPr>
          <a:xfrm>
            <a:off x="6094009" y="3277252"/>
            <a:ext cx="205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A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ETNA: Epithermal neutron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FE7E1-FE06-F113-B2A0-B1523771C460}"/>
              </a:ext>
            </a:extLst>
          </p:cNvPr>
          <p:cNvSpPr txBox="1"/>
          <p:nvPr/>
        </p:nvSpPr>
        <p:spPr>
          <a:xfrm>
            <a:off x="6176100" y="6077607"/>
            <a:ext cx="267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A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Brill: Brillouin neutron spectrometer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70C3D8-8AD4-9790-0E2C-81C9A8F5AF27}"/>
              </a:ext>
            </a:extLst>
          </p:cNvPr>
          <p:cNvSpPr txBox="1"/>
          <p:nvPr/>
        </p:nvSpPr>
        <p:spPr>
          <a:xfrm>
            <a:off x="8680621" y="5852518"/>
            <a:ext cx="2894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A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A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-I: thermal neutron imaging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2391DC-4021-CC5A-8261-1CFD561B9751}"/>
              </a:ext>
            </a:extLst>
          </p:cNvPr>
          <p:cNvSpPr txBox="1"/>
          <p:nvPr/>
        </p:nvSpPr>
        <p:spPr>
          <a:xfrm>
            <a:off x="9797613" y="4893362"/>
            <a:ext cx="216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A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Pearl-x: advanced pressure studies</a:t>
            </a:r>
          </a:p>
        </p:txBody>
      </p:sp>
    </p:spTree>
    <p:extLst>
      <p:ext uri="{BB962C8B-B14F-4D97-AF65-F5344CB8AC3E}">
        <p14:creationId xmlns:p14="http://schemas.microsoft.com/office/powerpoint/2010/main" val="307952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ISIS-II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</a:t>
            </a:r>
            <a:r>
              <a:rPr lang="en-GB" dirty="0"/>
              <a:t>next </a:t>
            </a:r>
            <a:r>
              <a:rPr lang="en-GB" dirty="0" smtClean="0"/>
              <a:t>generation of ISIS - A </a:t>
            </a:r>
            <a:r>
              <a:rPr lang="en-GB" dirty="0"/>
              <a:t>MW-class Neutron and Muon </a:t>
            </a:r>
            <a:r>
              <a:rPr lang="en-GB" dirty="0" smtClean="0"/>
              <a:t>source</a:t>
            </a:r>
          </a:p>
          <a:p>
            <a:r>
              <a:rPr lang="en-GB" dirty="0"/>
              <a:t>New accelerator and two new target stations from day one, optimised for different things: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4570ED-0B35-346A-60B8-42331CC933C1}"/>
              </a:ext>
            </a:extLst>
          </p:cNvPr>
          <p:cNvGrpSpPr/>
          <p:nvPr/>
        </p:nvGrpSpPr>
        <p:grpSpPr>
          <a:xfrm>
            <a:off x="4646454" y="3306618"/>
            <a:ext cx="6169327" cy="3054638"/>
            <a:chOff x="333374" y="3333275"/>
            <a:chExt cx="6694825" cy="3388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203DFF-61C6-E0DB-5297-B630CDAE5B58}"/>
                </a:ext>
              </a:extLst>
            </p:cNvPr>
            <p:cNvSpPr/>
            <p:nvPr/>
          </p:nvSpPr>
          <p:spPr>
            <a:xfrm>
              <a:off x="3152775" y="6029325"/>
              <a:ext cx="1209675" cy="692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ISIS-II_summary_GLs [Read-Only] - PowerPoint">
              <a:extLst>
                <a:ext uri="{FF2B5EF4-FFF2-40B4-BE49-F238E27FC236}">
                  <a16:creationId xmlns:a16="http://schemas.microsoft.com/office/drawing/2014/main" id="{0477AFCB-387A-E3D8-6F03-3D2368A1E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06" t="17041" r="9779" b="9895"/>
            <a:stretch/>
          </p:blipFill>
          <p:spPr>
            <a:xfrm>
              <a:off x="333374" y="3333275"/>
              <a:ext cx="3190876" cy="3345173"/>
            </a:xfrm>
            <a:prstGeom prst="rect">
              <a:avLst/>
            </a:prstGeom>
          </p:spPr>
        </p:pic>
        <p:pic>
          <p:nvPicPr>
            <p:cNvPr id="7" name="Picture 6" descr="ISIS-II_summary_GLs [Read-Only] - PowerPoint">
              <a:extLst>
                <a:ext uri="{FF2B5EF4-FFF2-40B4-BE49-F238E27FC236}">
                  <a16:creationId xmlns:a16="http://schemas.microsoft.com/office/drawing/2014/main" id="{4617744C-6AED-FC02-50B9-2B4C99F40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5" t="21759" r="48088" b="10031"/>
            <a:stretch/>
          </p:blipFill>
          <p:spPr>
            <a:xfrm>
              <a:off x="4098472" y="3333275"/>
              <a:ext cx="2929727" cy="333883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87B651A-CF86-E449-9861-EF1980D7E5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18178" r="27141" b="4064"/>
          <a:stretch/>
        </p:blipFill>
        <p:spPr>
          <a:xfrm>
            <a:off x="266700" y="2844265"/>
            <a:ext cx="3961518" cy="2811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45A075-639F-C6A6-4FBE-87593663538A}"/>
              </a:ext>
            </a:extLst>
          </p:cNvPr>
          <p:cNvSpPr txBox="1"/>
          <p:nvPr/>
        </p:nvSpPr>
        <p:spPr>
          <a:xfrm>
            <a:off x="266701" y="2536486"/>
            <a:ext cx="396151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Preferred location: Greenfield site at RAL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5799"/>
          <a:stretch/>
        </p:blipFill>
        <p:spPr>
          <a:xfrm>
            <a:off x="5739530" y="2041236"/>
            <a:ext cx="4752975" cy="11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1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</p:spPr>
      </p:pic>
      <p:sp>
        <p:nvSpPr>
          <p:cNvPr id="7" name="TextBox 6"/>
          <p:cNvSpPr txBox="1"/>
          <p:nvPr/>
        </p:nvSpPr>
        <p:spPr>
          <a:xfrm rot="20532511">
            <a:off x="944498" y="2922468"/>
            <a:ext cx="10093238" cy="1569660"/>
          </a:xfrm>
          <a:prstGeom prst="rect">
            <a:avLst/>
          </a:prstGeom>
          <a:solidFill>
            <a:schemeClr val="bg2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rgbClr val="FF0000"/>
                </a:solidFill>
              </a:rPr>
              <a:t>Image not to be shared widely – only indicative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Concept of how ISIS-II might look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643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6700" y="2179781"/>
            <a:ext cx="10261600" cy="19858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 smtClean="0"/>
              <a:t>I do just want to acknowledge the large number people who have helped in the putting together of this talk, either through materials or slides used, or through advice and supporting papers. </a:t>
            </a:r>
            <a:endParaRPr lang="en-GB" sz="2400" dirty="0"/>
          </a:p>
          <a:p>
            <a:pPr marL="0" indent="0" algn="ctr">
              <a:buNone/>
            </a:pPr>
            <a:r>
              <a:rPr lang="en-GB" sz="2400" dirty="0" smtClean="0"/>
              <a:t>Those people include Roger Eccleston, David Findlay, David Jenkins, Leslie Jones &amp; Dan Wilcox</a:t>
            </a:r>
          </a:p>
        </p:txBody>
      </p:sp>
    </p:spTree>
    <p:extLst>
      <p:ext uri="{BB962C8B-B14F-4D97-AF65-F5344CB8AC3E}">
        <p14:creationId xmlns:p14="http://schemas.microsoft.com/office/powerpoint/2010/main" val="412478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for your attention,</a:t>
            </a:r>
            <a:br>
              <a:rPr lang="en-GB" dirty="0" smtClean="0"/>
            </a:br>
            <a:r>
              <a:rPr lang="en-GB" dirty="0" smtClean="0"/>
              <a:t>any questions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2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Back-up Slides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8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ISIS History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16</a:t>
            </a:r>
            <a:r>
              <a:rPr lang="en-GB" baseline="30000" dirty="0" smtClean="0"/>
              <a:t>th</a:t>
            </a:r>
            <a:r>
              <a:rPr lang="en-GB" dirty="0" smtClean="0"/>
              <a:t> Dec 1984, 7.16pm first neutrons produced</a:t>
            </a:r>
          </a:p>
          <a:p>
            <a:pPr lvl="1"/>
            <a:r>
              <a:rPr lang="en-GB" dirty="0" smtClean="0"/>
              <a:t>Target </a:t>
            </a:r>
            <a:r>
              <a:rPr lang="en-GB" dirty="0" err="1" smtClean="0"/>
              <a:t>zircaloy</a:t>
            </a:r>
            <a:r>
              <a:rPr lang="en-GB" dirty="0" smtClean="0"/>
              <a:t> clad </a:t>
            </a:r>
            <a:r>
              <a:rPr lang="en-GB" dirty="0" smtClean="0">
                <a:solidFill>
                  <a:schemeClr val="accent1"/>
                </a:solidFill>
              </a:rPr>
              <a:t>depleted uranium</a:t>
            </a:r>
          </a:p>
          <a:p>
            <a:r>
              <a:rPr lang="en-GB" dirty="0" smtClean="0"/>
              <a:t>1986 – 9 instruments – accelerator increasing energy and current</a:t>
            </a:r>
          </a:p>
          <a:p>
            <a:r>
              <a:rPr lang="en-GB" dirty="0" smtClean="0"/>
              <a:t>1987 – </a:t>
            </a:r>
            <a:r>
              <a:rPr lang="en-GB" dirty="0" err="1" smtClean="0"/>
              <a:t>Muon</a:t>
            </a:r>
            <a:r>
              <a:rPr lang="en-GB" dirty="0" smtClean="0"/>
              <a:t> facility construction</a:t>
            </a:r>
          </a:p>
          <a:p>
            <a:r>
              <a:rPr lang="en-GB" dirty="0" smtClean="0"/>
              <a:t>1989 – 4</a:t>
            </a:r>
            <a:r>
              <a:rPr lang="en-GB" baseline="30000" dirty="0" smtClean="0"/>
              <a:t>th</a:t>
            </a:r>
            <a:r>
              <a:rPr lang="en-GB" dirty="0" smtClean="0"/>
              <a:t> Uranium target failed</a:t>
            </a:r>
          </a:p>
          <a:p>
            <a:r>
              <a:rPr lang="en-GB" dirty="0" smtClean="0"/>
              <a:t>1990 – target now </a:t>
            </a:r>
            <a:r>
              <a:rPr lang="en-GB" dirty="0" smtClean="0">
                <a:solidFill>
                  <a:schemeClr val="accent1"/>
                </a:solidFill>
              </a:rPr>
              <a:t>tantalum</a:t>
            </a:r>
            <a:r>
              <a:rPr lang="en-GB" dirty="0" smtClean="0"/>
              <a:t> – 50% yield of Uranium</a:t>
            </a:r>
          </a:p>
          <a:p>
            <a:r>
              <a:rPr lang="en-GB" dirty="0" smtClean="0"/>
              <a:t>1991 – 6</a:t>
            </a:r>
            <a:r>
              <a:rPr lang="en-GB" baseline="30000" dirty="0" smtClean="0"/>
              <a:t>th</a:t>
            </a:r>
            <a:r>
              <a:rPr lang="en-GB" dirty="0" smtClean="0"/>
              <a:t> Uranium target replaced with tantalum</a:t>
            </a:r>
          </a:p>
          <a:p>
            <a:r>
              <a:rPr lang="en-GB" dirty="0" smtClean="0"/>
              <a:t>1992 – 15 instruments</a:t>
            </a:r>
          </a:p>
          <a:p>
            <a:pPr lvl="1"/>
            <a:r>
              <a:rPr lang="en-GB" dirty="0" smtClean="0"/>
              <a:t>Uranium target 7 failed – decision to keep with tantalum made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67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40 Years </a:t>
            </a:r>
            <a:r>
              <a:rPr lang="en-GB" dirty="0" smtClean="0"/>
              <a:t>…</a:t>
            </a:r>
            <a:endParaRPr lang="en-GB" b="1" dirty="0"/>
          </a:p>
        </p:txBody>
      </p:sp>
      <p:pic>
        <p:nvPicPr>
          <p:cNvPr id="9" name="Picture Placeholder 8" descr="A group of people standing in front of computers&#10;&#10;Description automatically generated">
            <a:extLst>
              <a:ext uri="{FF2B5EF4-FFF2-40B4-BE49-F238E27FC236}">
                <a16:creationId xmlns:a16="http://schemas.microsoft.com/office/drawing/2014/main" id="{D4C65921-BA12-A82F-9844-831F94D6BA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" r="198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Placeholder 6" descr="A construction site with cranes&#10;&#10;Description automatically generated">
            <a:extLst>
              <a:ext uri="{FF2B5EF4-FFF2-40B4-BE49-F238E27FC236}">
                <a16:creationId xmlns:a16="http://schemas.microsoft.com/office/drawing/2014/main" id="{17B396C9-5409-EC1A-7CFC-F7153B2A9E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3" r="12743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Placeholder 7" descr="An aerial view of a factory&#10;&#10;Description automatically generated">
            <a:extLst>
              <a:ext uri="{FF2B5EF4-FFF2-40B4-BE49-F238E27FC236}">
                <a16:creationId xmlns:a16="http://schemas.microsoft.com/office/drawing/2014/main" id="{DF23013B-D1F0-801A-A311-DC850E6E5D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16" r="10716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1600" b="1" dirty="0">
                <a:solidFill>
                  <a:prstClr val="black"/>
                </a:solidFill>
                <a:latin typeface="Moderat Medium"/>
              </a:rPr>
              <a:t>On 16 December 2024, ISIS will mark 40 years since first neutrons.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1600" b="1" dirty="0">
              <a:solidFill>
                <a:prstClr val="black"/>
              </a:solidFill>
              <a:latin typeface="Moderat Medium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1600" dirty="0">
                <a:solidFill>
                  <a:prstClr val="black"/>
                </a:solidFill>
                <a:latin typeface="Moderat Medium"/>
              </a:rPr>
              <a:t>Leading up to this significant milestone, ISIS is planning a series of events that celebrate four decades of scientific discoveries, technological innovation and productive partnerships</a:t>
            </a:r>
            <a:r>
              <a:rPr lang="en-GB" sz="1600" dirty="0" smtClean="0">
                <a:solidFill>
                  <a:prstClr val="black"/>
                </a:solidFill>
                <a:latin typeface="Moderat Medium"/>
              </a:rPr>
              <a:t>.</a:t>
            </a:r>
            <a:endParaRPr lang="en-GB" sz="1600" dirty="0">
              <a:solidFill>
                <a:prstClr val="black"/>
              </a:solidFill>
              <a:latin typeface="Mode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835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1994 – accelerator at 200uA, 800MeV</a:t>
            </a:r>
          </a:p>
          <a:p>
            <a:r>
              <a:rPr lang="en-GB" dirty="0"/>
              <a:t>1999 – Design of </a:t>
            </a:r>
            <a:r>
              <a:rPr lang="en-GB" dirty="0">
                <a:solidFill>
                  <a:schemeClr val="accent1"/>
                </a:solidFill>
              </a:rPr>
              <a:t>Ta clad W </a:t>
            </a:r>
            <a:r>
              <a:rPr lang="en-GB" dirty="0"/>
              <a:t>targets</a:t>
            </a:r>
          </a:p>
          <a:p>
            <a:r>
              <a:rPr lang="en-GB" dirty="0"/>
              <a:t>2001 – Ta clad W target installed</a:t>
            </a:r>
          </a:p>
          <a:p>
            <a:r>
              <a:rPr lang="en-GB" dirty="0"/>
              <a:t>2002 – one spare </a:t>
            </a:r>
            <a:r>
              <a:rPr lang="en-GB" dirty="0" err="1"/>
              <a:t>beamport</a:t>
            </a:r>
            <a:r>
              <a:rPr lang="en-GB" dirty="0"/>
              <a:t> on TS1 – earmarked for Merlin</a:t>
            </a:r>
          </a:p>
          <a:p>
            <a:r>
              <a:rPr lang="en-GB" dirty="0"/>
              <a:t>2003 – Merlin instrument construction</a:t>
            </a:r>
          </a:p>
          <a:p>
            <a:r>
              <a:rPr lang="en-GB" dirty="0"/>
              <a:t>2007 – </a:t>
            </a:r>
            <a:r>
              <a:rPr lang="en-GB" dirty="0">
                <a:solidFill>
                  <a:schemeClr val="accent1"/>
                </a:solidFill>
              </a:rPr>
              <a:t>TS2</a:t>
            </a:r>
            <a:r>
              <a:rPr lang="en-GB" dirty="0"/>
              <a:t> first protons to target</a:t>
            </a:r>
          </a:p>
          <a:p>
            <a:r>
              <a:rPr lang="en-GB" dirty="0"/>
              <a:t>2009 -  7 instruments commissioning on TS2</a:t>
            </a:r>
          </a:p>
          <a:p>
            <a:r>
              <a:rPr lang="en-GB" dirty="0"/>
              <a:t>2011 – Construction start on 4 new TS2 instruments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4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Celebrating 40 years </a:t>
            </a:r>
            <a:r>
              <a:rPr lang="en-GB" dirty="0" smtClean="0"/>
              <a:t>of neutrons at ISIS</a:t>
            </a:r>
            <a:endParaRPr lang="en-GB" dirty="0" smtClean="0"/>
          </a:p>
          <a:p>
            <a:r>
              <a:rPr lang="en-GB" dirty="0" smtClean="0"/>
              <a:t>ISIS </a:t>
            </a:r>
            <a:r>
              <a:rPr lang="en-GB" dirty="0" smtClean="0"/>
              <a:t>Facility – </a:t>
            </a:r>
            <a:r>
              <a:rPr lang="en-GB" dirty="0" smtClean="0"/>
              <a:t>Brief overview and history 40th </a:t>
            </a:r>
            <a:r>
              <a:rPr lang="en-GB" dirty="0" smtClean="0"/>
              <a:t>year </a:t>
            </a:r>
          </a:p>
          <a:p>
            <a:r>
              <a:rPr lang="en-GB" dirty="0" smtClean="0"/>
              <a:t>Overview of TS1 Target - History &amp; Evolution</a:t>
            </a:r>
          </a:p>
          <a:p>
            <a:r>
              <a:rPr lang="en-GB" dirty="0" smtClean="0"/>
              <a:t>Overview of TS2 Target - History &amp; Evolution</a:t>
            </a:r>
          </a:p>
          <a:p>
            <a:r>
              <a:rPr lang="en-GB" dirty="0" smtClean="0"/>
              <a:t>Target Plate design and manufacturing</a:t>
            </a:r>
          </a:p>
          <a:p>
            <a:r>
              <a:rPr lang="en-GB" dirty="0" smtClean="0"/>
              <a:t>ISIS Target Man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536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2454072" y="666408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en-GB" sz="2000" b="0" kern="0" dirty="0">
                <a:solidFill>
                  <a:srgbClr val="000066"/>
                </a:solidFill>
              </a:rPr>
              <a:t>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25" y="2468833"/>
            <a:ext cx="8028375" cy="4392488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575720" y="548680"/>
            <a:ext cx="7056784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en-US" sz="2800" kern="0" dirty="0">
                <a:solidFill>
                  <a:srgbClr val="0070C0"/>
                </a:solidFill>
              </a:rPr>
              <a:t>Overview of TS1 Project Target design </a:t>
            </a:r>
            <a:endParaRPr lang="en-GB" sz="2800" kern="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1148" y="1990582"/>
            <a:ext cx="1056700" cy="6463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Lucida Grande"/>
              </a:rPr>
              <a:t>Water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Lucida Grande"/>
              </a:rPr>
              <a:t>Manifold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8089" y="2492897"/>
            <a:ext cx="915635" cy="6463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Lucida Grande"/>
              </a:rPr>
              <a:t>Target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Lucida Grande"/>
              </a:rPr>
              <a:t>Spacer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20337" y="6516052"/>
            <a:ext cx="1005403" cy="36933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Lucida Grande"/>
              </a:rPr>
              <a:t>Window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3833" y="4931876"/>
            <a:ext cx="1569789" cy="36933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Lucida Grande"/>
              </a:rPr>
              <a:t>Target Vessel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28249" y="3356993"/>
            <a:ext cx="1467133" cy="6463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Lucida Grande"/>
              </a:rPr>
              <a:t>Target Stack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Lucida Grande"/>
              </a:rPr>
              <a:t>(10 Plates)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91945" y="5662990"/>
            <a:ext cx="1723549" cy="6463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Lucida Grande"/>
              </a:rPr>
              <a:t>Thermocouple</a:t>
            </a:r>
          </a:p>
          <a:p>
            <a:pPr algn="ctr"/>
            <a:r>
              <a:rPr lang="en-GB" dirty="0">
                <a:solidFill>
                  <a:srgbClr val="000000"/>
                </a:solidFill>
                <a:latin typeface="Lucida Grande"/>
              </a:rPr>
              <a:t>Protector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199498" y="2636912"/>
            <a:ext cx="0" cy="64807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6653811" y="3139227"/>
            <a:ext cx="692094" cy="9144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11" idx="2"/>
          </p:cNvCxnSpPr>
          <p:nvPr/>
        </p:nvCxnSpPr>
        <p:spPr bwMode="auto">
          <a:xfrm flipH="1">
            <a:off x="8400257" y="4003324"/>
            <a:ext cx="661559" cy="111321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3"/>
          </p:cNvCxnSpPr>
          <p:nvPr/>
        </p:nvCxnSpPr>
        <p:spPr bwMode="auto">
          <a:xfrm>
            <a:off x="6153622" y="5116542"/>
            <a:ext cx="1238523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2" idx="3"/>
          </p:cNvCxnSpPr>
          <p:nvPr/>
        </p:nvCxnSpPr>
        <p:spPr bwMode="auto">
          <a:xfrm flipV="1">
            <a:off x="7315494" y="5986155"/>
            <a:ext cx="868739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>
            <a:stCxn id="9" idx="0"/>
          </p:cNvCxnSpPr>
          <p:nvPr/>
        </p:nvCxnSpPr>
        <p:spPr bwMode="auto">
          <a:xfrm flipH="1" flipV="1">
            <a:off x="9623038" y="5986156"/>
            <a:ext cx="1" cy="52989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itle 2"/>
          <p:cNvSpPr txBox="1">
            <a:spLocks/>
          </p:cNvSpPr>
          <p:nvPr/>
        </p:nvSpPr>
        <p:spPr>
          <a:xfrm>
            <a:off x="5538190" y="1196752"/>
            <a:ext cx="2790059" cy="432048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/>
              <a:t>Target Cross-section</a:t>
            </a:r>
          </a:p>
        </p:txBody>
      </p:sp>
    </p:spTree>
    <p:extLst>
      <p:ext uri="{BB962C8B-B14F-4D97-AF65-F5344CB8AC3E}">
        <p14:creationId xmlns:p14="http://schemas.microsoft.com/office/powerpoint/2010/main" val="17809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8372" y="2692488"/>
            <a:ext cx="6300000" cy="2520000"/>
            <a:chOff x="1277984" y="4293376"/>
            <a:chExt cx="6300000" cy="2520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4293376"/>
              <a:ext cx="3150000" cy="2520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984" y="4293376"/>
              <a:ext cx="3150000" cy="2520000"/>
            </a:xfrm>
            <a:prstGeom prst="rect">
              <a:avLst/>
            </a:prstGeom>
          </p:spPr>
        </p:pic>
      </p:grpSp>
      <p:sp>
        <p:nvSpPr>
          <p:cNvPr id="3" name="Title 2"/>
          <p:cNvSpPr txBox="1">
            <a:spLocks/>
          </p:cNvSpPr>
          <p:nvPr/>
        </p:nvSpPr>
        <p:spPr>
          <a:xfrm>
            <a:off x="3684240" y="620688"/>
            <a:ext cx="6948264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kern="0" dirty="0">
                <a:solidFill>
                  <a:srgbClr val="0070C0"/>
                </a:solidFill>
              </a:rPr>
              <a:t>Manufacturing Target Components</a:t>
            </a:r>
          </a:p>
          <a:p>
            <a:pPr algn="r"/>
            <a:endParaRPr lang="en-GB" sz="3200" kern="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746558" y="1124744"/>
            <a:ext cx="7921442" cy="7920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</a:rPr>
              <a:t>Construction principle of </a:t>
            </a:r>
            <a:r>
              <a:rPr lang="en-US" sz="1600" b="1" kern="0" dirty="0">
                <a:solidFill>
                  <a:srgbClr val="0070C0"/>
                </a:solidFill>
              </a:rPr>
              <a:t>Target Plates </a:t>
            </a:r>
            <a:r>
              <a:rPr lang="en-US" sz="1600" kern="0" dirty="0">
                <a:solidFill>
                  <a:srgbClr val="000000"/>
                </a:solidFill>
              </a:rPr>
              <a:t>same as existing TS1 target</a:t>
            </a:r>
          </a:p>
          <a:p>
            <a:pPr marL="285750"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</a:rPr>
              <a:t>Round profile reduces no of welds from 13 to 3</a:t>
            </a:r>
          </a:p>
          <a:p>
            <a:pPr marL="285750" lvl="1">
              <a:spcBef>
                <a:spcPts val="600"/>
              </a:spcBef>
              <a:spcAft>
                <a:spcPts val="600"/>
              </a:spcAft>
            </a:pPr>
            <a:endParaRPr lang="en-US" sz="1600" kern="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927648" y="5085184"/>
            <a:ext cx="7740352" cy="177281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FF"/>
              </a:solidFill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 bwMode="auto">
          <a:xfrm>
            <a:off x="2454072" y="666408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en-GB" sz="2000" b="0" kern="0" dirty="0">
                <a:solidFill>
                  <a:srgbClr val="000066"/>
                </a:solidFill>
              </a:rPr>
              <a:t>Project</a:t>
            </a: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131" y="2087136"/>
            <a:ext cx="3029373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9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8507" r="6091" b="7361"/>
          <a:stretch/>
        </p:blipFill>
        <p:spPr>
          <a:xfrm>
            <a:off x="2063553" y="1628801"/>
            <a:ext cx="8088283" cy="37074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927648" y="5085184"/>
            <a:ext cx="7740352" cy="177281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FF"/>
              </a:solidFill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1" y="5517232"/>
            <a:ext cx="4040593" cy="9233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Lucida Grande"/>
              </a:rPr>
              <a:t>Note: Welds are carefully positioned</a:t>
            </a:r>
          </a:p>
          <a:p>
            <a:r>
              <a:rPr lang="en-GB" dirty="0">
                <a:solidFill>
                  <a:srgbClr val="000000"/>
                </a:solidFill>
                <a:latin typeface="Lucida Grande"/>
              </a:rPr>
              <a:t>to remain untouched by the post HIP </a:t>
            </a:r>
          </a:p>
          <a:p>
            <a:r>
              <a:rPr lang="en-GB" dirty="0">
                <a:solidFill>
                  <a:srgbClr val="000000"/>
                </a:solidFill>
                <a:latin typeface="Lucida Grande"/>
              </a:rPr>
              <a:t>machining operations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2454072" y="666408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en-GB" sz="2000" b="0" kern="0" dirty="0">
                <a:solidFill>
                  <a:srgbClr val="000066"/>
                </a:solidFill>
              </a:rPr>
              <a:t>Project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9168" y="5525941"/>
            <a:ext cx="3890809" cy="9233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Lucida Grande"/>
              </a:rPr>
              <a:t>Meticulous surface preparation and</a:t>
            </a:r>
          </a:p>
          <a:p>
            <a:r>
              <a:rPr lang="en-GB" dirty="0">
                <a:solidFill>
                  <a:srgbClr val="000000"/>
                </a:solidFill>
                <a:latin typeface="Lucida Grande"/>
              </a:rPr>
              <a:t>cleaning required before EB welding</a:t>
            </a:r>
          </a:p>
          <a:p>
            <a:r>
              <a:rPr lang="en-GB" dirty="0">
                <a:solidFill>
                  <a:srgbClr val="000000"/>
                </a:solidFill>
                <a:latin typeface="Lucida Grande"/>
              </a:rPr>
              <a:t>in vacuum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684240" y="692696"/>
            <a:ext cx="6948264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kern="0" dirty="0">
                <a:solidFill>
                  <a:srgbClr val="0070C0"/>
                </a:solidFill>
              </a:rPr>
              <a:t>Manufacturing Target Components</a:t>
            </a:r>
          </a:p>
          <a:p>
            <a:pPr algn="r"/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308131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927648" y="5085184"/>
            <a:ext cx="7740352" cy="177281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FF"/>
              </a:solidFill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746558" y="1412776"/>
            <a:ext cx="7921442" cy="49685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rgbClr val="3C8C9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</a:rPr>
              <a:t>Target plates interlock to ensure correct positioning of thermocouples</a:t>
            </a:r>
          </a:p>
          <a:p>
            <a:pPr marL="285750"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</a:rPr>
              <a:t>EB welded together to prevent vibration from cooling water</a:t>
            </a:r>
          </a:p>
          <a:p>
            <a:pPr marL="285750" lvl="1">
              <a:spcBef>
                <a:spcPts val="600"/>
              </a:spcBef>
              <a:spcAft>
                <a:spcPts val="600"/>
              </a:spcAft>
            </a:pPr>
            <a:endParaRPr lang="en-US" sz="1600" kern="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2185" y="4077072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Machined features fix orientation and provide weld feature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96375" y="2348880"/>
            <a:ext cx="4655811" cy="4376136"/>
            <a:chOff x="1547664" y="2348880"/>
            <a:chExt cx="4655811" cy="43761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2348880"/>
              <a:ext cx="4136876" cy="4376136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>
              <a:stCxn id="7" idx="1"/>
            </p:cNvCxnSpPr>
            <p:nvPr/>
          </p:nvCxnSpPr>
          <p:spPr bwMode="auto">
            <a:xfrm flipH="1">
              <a:off x="5508105" y="4446404"/>
              <a:ext cx="695370" cy="710788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 flipV="1">
              <a:off x="4355977" y="4149080"/>
              <a:ext cx="1847498" cy="297324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itle 3"/>
          <p:cNvSpPr txBox="1">
            <a:spLocks/>
          </p:cNvSpPr>
          <p:nvPr/>
        </p:nvSpPr>
        <p:spPr bwMode="auto">
          <a:xfrm>
            <a:off x="2454072" y="666408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en-GB" sz="2000" b="0" kern="0" dirty="0">
                <a:solidFill>
                  <a:srgbClr val="000066"/>
                </a:solidFill>
              </a:rPr>
              <a:t>Project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3684240" y="620688"/>
            <a:ext cx="6948264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kern="0" dirty="0">
                <a:solidFill>
                  <a:srgbClr val="0070C0"/>
                </a:solidFill>
              </a:rPr>
              <a:t>Manufacturing Target Components</a:t>
            </a:r>
          </a:p>
          <a:p>
            <a:pPr algn="r"/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7568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89AAF1-6B8C-4026-6B28-A0D55687A3A2}"/>
              </a:ext>
            </a:extLst>
          </p:cNvPr>
          <p:cNvGrpSpPr>
            <a:grpSpLocks noChangeAspect="1"/>
          </p:cNvGrpSpPr>
          <p:nvPr/>
        </p:nvGrpSpPr>
        <p:grpSpPr>
          <a:xfrm>
            <a:off x="3420429" y="4579775"/>
            <a:ext cx="3591870" cy="2068449"/>
            <a:chOff x="-344825" y="1889185"/>
            <a:chExt cx="6391107" cy="39688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3EA863B-CD61-0D83-4730-78128488EE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344825" y="1981547"/>
              <a:ext cx="6391107" cy="3723306"/>
              <a:chOff x="1397123" y="2048878"/>
              <a:chExt cx="8016936" cy="250415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D6DC073-2E46-2526-C809-43BC14C572A7}"/>
                  </a:ext>
                </a:extLst>
              </p:cNvPr>
              <p:cNvGrpSpPr/>
              <p:nvPr/>
            </p:nvGrpSpPr>
            <p:grpSpPr>
              <a:xfrm>
                <a:off x="1397123" y="2048878"/>
                <a:ext cx="8016936" cy="2504153"/>
                <a:chOff x="1428445" y="2100688"/>
                <a:chExt cx="8016939" cy="2504150"/>
              </a:xfrm>
            </p:grpSpPr>
            <p:pic>
              <p:nvPicPr>
                <p:cNvPr id="29" name="Picture 3">
                  <a:extLst>
                    <a:ext uri="{FF2B5EF4-FFF2-40B4-BE49-F238E27FC236}">
                      <a16:creationId xmlns:a16="http://schemas.microsoft.com/office/drawing/2014/main" id="{BC05A719-65E4-704C-382C-61DB660742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3696" y="2284557"/>
                  <a:ext cx="2477134" cy="2133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Freeform 13">
                  <a:extLst>
                    <a:ext uri="{FF2B5EF4-FFF2-40B4-BE49-F238E27FC236}">
                      <a16:creationId xmlns:a16="http://schemas.microsoft.com/office/drawing/2014/main" id="{25045B25-E9BB-069E-ACA1-5A130F1AB769}"/>
                    </a:ext>
                  </a:extLst>
                </p:cNvPr>
                <p:cNvSpPr/>
                <p:nvPr/>
              </p:nvSpPr>
              <p:spPr bwMode="auto">
                <a:xfrm>
                  <a:off x="3326462" y="2295578"/>
                  <a:ext cx="363271" cy="149946"/>
                </a:xfrm>
                <a:custGeom>
                  <a:avLst/>
                  <a:gdLst>
                    <a:gd name="connsiteX0" fmla="*/ 290512 w 290512"/>
                    <a:gd name="connsiteY0" fmla="*/ 295275 h 302607"/>
                    <a:gd name="connsiteX1" fmla="*/ 138112 w 290512"/>
                    <a:gd name="connsiteY1" fmla="*/ 295275 h 302607"/>
                    <a:gd name="connsiteX2" fmla="*/ 33337 w 290512"/>
                    <a:gd name="connsiteY2" fmla="*/ 219075 h 302607"/>
                    <a:gd name="connsiteX3" fmla="*/ 0 w 290512"/>
                    <a:gd name="connsiteY3" fmla="*/ 0 h 302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512" h="302607">
                      <a:moveTo>
                        <a:pt x="290512" y="295275"/>
                      </a:moveTo>
                      <a:cubicBezTo>
                        <a:pt x="235743" y="301625"/>
                        <a:pt x="180974" y="307975"/>
                        <a:pt x="138112" y="295275"/>
                      </a:cubicBezTo>
                      <a:cubicBezTo>
                        <a:pt x="95249" y="282575"/>
                        <a:pt x="56356" y="268287"/>
                        <a:pt x="33337" y="219075"/>
                      </a:cubicBezTo>
                      <a:cubicBezTo>
                        <a:pt x="10318" y="169863"/>
                        <a:pt x="5159" y="84931"/>
                        <a:pt x="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A18D08D-9163-FD23-751B-34A0B744272F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3024570" y="2293374"/>
                  <a:ext cx="504000" cy="220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7F7A778-49A0-3150-FCE7-7EED118AFE29}"/>
                    </a:ext>
                  </a:extLst>
                </p:cNvPr>
                <p:cNvCxnSpPr/>
                <p:nvPr/>
              </p:nvCxnSpPr>
              <p:spPr bwMode="auto">
                <a:xfrm flipV="1">
                  <a:off x="3527148" y="2211653"/>
                  <a:ext cx="0" cy="8172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DB6577B3-AEBB-83C9-5A57-535B352D2172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3019861" y="2207719"/>
                  <a:ext cx="504000" cy="220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4" name="Freeform 17">
                  <a:extLst>
                    <a:ext uri="{FF2B5EF4-FFF2-40B4-BE49-F238E27FC236}">
                      <a16:creationId xmlns:a16="http://schemas.microsoft.com/office/drawing/2014/main" id="{876D90F6-C431-4A6F-567E-66CF87F8449C}"/>
                    </a:ext>
                  </a:extLst>
                </p:cNvPr>
                <p:cNvSpPr/>
                <p:nvPr/>
              </p:nvSpPr>
              <p:spPr bwMode="auto">
                <a:xfrm rot="10563333" flipH="1">
                  <a:off x="3337803" y="4244200"/>
                  <a:ext cx="366502" cy="168323"/>
                </a:xfrm>
                <a:custGeom>
                  <a:avLst/>
                  <a:gdLst>
                    <a:gd name="connsiteX0" fmla="*/ 290512 w 290512"/>
                    <a:gd name="connsiteY0" fmla="*/ 295275 h 302607"/>
                    <a:gd name="connsiteX1" fmla="*/ 138112 w 290512"/>
                    <a:gd name="connsiteY1" fmla="*/ 295275 h 302607"/>
                    <a:gd name="connsiteX2" fmla="*/ 33337 w 290512"/>
                    <a:gd name="connsiteY2" fmla="*/ 219075 h 302607"/>
                    <a:gd name="connsiteX3" fmla="*/ 0 w 290512"/>
                    <a:gd name="connsiteY3" fmla="*/ 0 h 302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512" h="302607">
                      <a:moveTo>
                        <a:pt x="290512" y="295275"/>
                      </a:moveTo>
                      <a:cubicBezTo>
                        <a:pt x="235743" y="301625"/>
                        <a:pt x="180974" y="307975"/>
                        <a:pt x="138112" y="295275"/>
                      </a:cubicBezTo>
                      <a:cubicBezTo>
                        <a:pt x="95249" y="282575"/>
                        <a:pt x="56356" y="268287"/>
                        <a:pt x="33337" y="219075"/>
                      </a:cubicBezTo>
                      <a:cubicBezTo>
                        <a:pt x="10318" y="169863"/>
                        <a:pt x="5159" y="84931"/>
                        <a:pt x="0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2E761700-AD07-EA1E-891E-6CB3F4D492B6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3032190" y="4477754"/>
                  <a:ext cx="504000" cy="220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5A42AB5-F2A4-E673-BC7A-4E6202D2AD4E}"/>
                    </a:ext>
                  </a:extLst>
                </p:cNvPr>
                <p:cNvCxnSpPr/>
                <p:nvPr/>
              </p:nvCxnSpPr>
              <p:spPr bwMode="auto">
                <a:xfrm flipV="1">
                  <a:off x="3534768" y="4396033"/>
                  <a:ext cx="0" cy="8172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8409D4F-9B5E-850B-5D45-08BB84A6DFD1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3027481" y="4392099"/>
                  <a:ext cx="504000" cy="220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99C0786-8EB8-40F3-541A-98DE84AA678E}"/>
                    </a:ext>
                  </a:extLst>
                </p:cNvPr>
                <p:cNvCxnSpPr/>
                <p:nvPr/>
              </p:nvCxnSpPr>
              <p:spPr bwMode="auto">
                <a:xfrm flipH="1">
                  <a:off x="3032190" y="4553026"/>
                  <a:ext cx="656400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CB575B74-933E-0EB4-F137-88BFB7A3BB9F}"/>
                    </a:ext>
                  </a:extLst>
                </p:cNvPr>
                <p:cNvCxnSpPr/>
                <p:nvPr/>
              </p:nvCxnSpPr>
              <p:spPr bwMode="auto">
                <a:xfrm flipH="1">
                  <a:off x="3019725" y="2149133"/>
                  <a:ext cx="656400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35FEFFAF-527D-8809-32F8-01D0C47628C7}"/>
                    </a:ext>
                  </a:extLst>
                </p:cNvPr>
                <p:cNvCxnSpPr/>
                <p:nvPr/>
              </p:nvCxnSpPr>
              <p:spPr bwMode="auto">
                <a:xfrm flipH="1">
                  <a:off x="3015043" y="2100688"/>
                  <a:ext cx="81348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0C0FBE86-DCF9-1389-BD6C-CA771AA73A68}"/>
                    </a:ext>
                  </a:extLst>
                </p:cNvPr>
                <p:cNvCxnSpPr/>
                <p:nvPr/>
              </p:nvCxnSpPr>
              <p:spPr bwMode="auto">
                <a:xfrm flipH="1">
                  <a:off x="3031481" y="4600063"/>
                  <a:ext cx="81348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834E2B6-3239-33FF-49F0-A4126E5B0430}"/>
                    </a:ext>
                  </a:extLst>
                </p:cNvPr>
                <p:cNvSpPr/>
                <p:nvPr/>
              </p:nvSpPr>
              <p:spPr bwMode="auto">
                <a:xfrm>
                  <a:off x="9337255" y="3159904"/>
                  <a:ext cx="108129" cy="96547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2E4881BC-D229-D3D0-26B3-018CF4698A84}"/>
                    </a:ext>
                  </a:extLst>
                </p:cNvPr>
                <p:cNvSpPr/>
                <p:nvPr/>
              </p:nvSpPr>
              <p:spPr bwMode="auto">
                <a:xfrm>
                  <a:off x="4080670" y="3254771"/>
                  <a:ext cx="108000" cy="108000"/>
                </a:xfrm>
                <a:prstGeom prst="ellipse">
                  <a:avLst/>
                </a:prstGeom>
                <a:blipFill>
                  <a:blip r:embed="rId3"/>
                  <a:tile tx="0" ty="0" sx="100000" sy="100000" flip="none" algn="tl"/>
                </a:blip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8F47C34-E746-DEA5-5586-B971F4773BD0}"/>
                    </a:ext>
                  </a:extLst>
                </p:cNvPr>
                <p:cNvSpPr/>
                <p:nvPr/>
              </p:nvSpPr>
              <p:spPr bwMode="auto">
                <a:xfrm>
                  <a:off x="4078586" y="3254771"/>
                  <a:ext cx="108000" cy="108000"/>
                </a:xfrm>
                <a:prstGeom prst="ellipse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08DC993-4490-5604-8046-9672F4788DFF}"/>
                    </a:ext>
                  </a:extLst>
                </p:cNvPr>
                <p:cNvSpPr/>
                <p:nvPr/>
              </p:nvSpPr>
              <p:spPr bwMode="auto">
                <a:xfrm>
                  <a:off x="4088870" y="3247151"/>
                  <a:ext cx="108000" cy="108000"/>
                </a:xfrm>
                <a:prstGeom prst="ellipse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7B7ECEB8-E980-0066-8E15-9A3CACF37AC1}"/>
                    </a:ext>
                  </a:extLst>
                </p:cNvPr>
                <p:cNvSpPr/>
                <p:nvPr/>
              </p:nvSpPr>
              <p:spPr bwMode="auto">
                <a:xfrm>
                  <a:off x="4116686" y="3231911"/>
                  <a:ext cx="108000" cy="108000"/>
                </a:xfrm>
                <a:prstGeom prst="ellipse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82195DED-265A-E4F2-6B3D-9A7E6AD5B033}"/>
                    </a:ext>
                  </a:extLst>
                </p:cNvPr>
                <p:cNvSpPr/>
                <p:nvPr/>
              </p:nvSpPr>
              <p:spPr bwMode="auto">
                <a:xfrm>
                  <a:off x="4124306" y="3247151"/>
                  <a:ext cx="108000" cy="108000"/>
                </a:xfrm>
                <a:prstGeom prst="ellipse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1FBC6A19-4D4A-E012-6AE4-850AD76E383B}"/>
                    </a:ext>
                  </a:extLst>
                </p:cNvPr>
                <p:cNvSpPr/>
                <p:nvPr/>
              </p:nvSpPr>
              <p:spPr bwMode="auto">
                <a:xfrm>
                  <a:off x="4114578" y="3262391"/>
                  <a:ext cx="108000" cy="108000"/>
                </a:xfrm>
                <a:prstGeom prst="ellipse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B8ADDB05-5FB9-40DE-0787-1E852D83AFE3}"/>
                    </a:ext>
                  </a:extLst>
                </p:cNvPr>
                <p:cNvSpPr/>
                <p:nvPr/>
              </p:nvSpPr>
              <p:spPr bwMode="auto">
                <a:xfrm>
                  <a:off x="4139546" y="3254771"/>
                  <a:ext cx="108000" cy="108000"/>
                </a:xfrm>
                <a:prstGeom prst="ellipse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5617B27E-5F84-2910-F62B-3CD3ED6A08D8}"/>
                    </a:ext>
                  </a:extLst>
                </p:cNvPr>
                <p:cNvSpPr/>
                <p:nvPr/>
              </p:nvSpPr>
              <p:spPr bwMode="auto">
                <a:xfrm>
                  <a:off x="4095910" y="3254771"/>
                  <a:ext cx="108000" cy="108000"/>
                </a:xfrm>
                <a:prstGeom prst="ellipse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7FC6788E-1544-4B6F-BC47-11349E152F5E}"/>
                    </a:ext>
                  </a:extLst>
                </p:cNvPr>
                <p:cNvSpPr/>
                <p:nvPr/>
              </p:nvSpPr>
              <p:spPr bwMode="auto">
                <a:xfrm>
                  <a:off x="4092417" y="3256450"/>
                  <a:ext cx="108000" cy="108000"/>
                </a:xfrm>
                <a:prstGeom prst="ellipse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D682BA8F-FC78-50D8-E2F3-A4608783783C}"/>
                    </a:ext>
                  </a:extLst>
                </p:cNvPr>
                <p:cNvSpPr/>
                <p:nvPr/>
              </p:nvSpPr>
              <p:spPr bwMode="auto">
                <a:xfrm>
                  <a:off x="4100377" y="3262391"/>
                  <a:ext cx="108000" cy="108000"/>
                </a:xfrm>
                <a:prstGeom prst="ellipse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76AA9B-1169-60B3-AD1F-3DE311CBFF44}"/>
                    </a:ext>
                  </a:extLst>
                </p:cNvPr>
                <p:cNvGrpSpPr/>
                <p:nvPr/>
              </p:nvGrpSpPr>
              <p:grpSpPr>
                <a:xfrm>
                  <a:off x="1428445" y="2105463"/>
                  <a:ext cx="4449256" cy="2499375"/>
                  <a:chOff x="1718752" y="425570"/>
                  <a:chExt cx="4449256" cy="2499375"/>
                </a:xfrm>
              </p:grpSpPr>
              <p:sp>
                <p:nvSpPr>
                  <p:cNvPr id="56" name="Arc 55">
                    <a:extLst>
                      <a:ext uri="{FF2B5EF4-FFF2-40B4-BE49-F238E27FC236}">
                        <a16:creationId xmlns:a16="http://schemas.microsoft.com/office/drawing/2014/main" id="{30C57E61-1EE1-195C-6749-53685A41ED7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12535" y="765873"/>
                    <a:ext cx="3566779" cy="1793511"/>
                  </a:xfrm>
                  <a:prstGeom prst="arc">
                    <a:avLst>
                      <a:gd name="adj1" fmla="val 16100527"/>
                      <a:gd name="adj2" fmla="val 5480978"/>
                    </a:avLst>
                  </a:prstGeom>
                  <a:noFill/>
                  <a:ln w="19050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>
                      <a:latin typeface="Lucida Grande" pitchFamily="84" charset="0"/>
                      <a:ea typeface="ヒラギノ角ゴ Pro W3" pitchFamily="84" charset="-128"/>
                    </a:endParaRPr>
                  </a:p>
                </p:txBody>
              </p:sp>
              <p:sp>
                <p:nvSpPr>
                  <p:cNvPr id="57" name="Arc 56">
                    <a:extLst>
                      <a:ext uri="{FF2B5EF4-FFF2-40B4-BE49-F238E27FC236}">
                        <a16:creationId xmlns:a16="http://schemas.microsoft.com/office/drawing/2014/main" id="{79138C1B-8FE6-A681-FDAC-9BA2437430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718752" y="536534"/>
                    <a:ext cx="4184972" cy="2266100"/>
                  </a:xfrm>
                  <a:prstGeom prst="arc">
                    <a:avLst>
                      <a:gd name="adj1" fmla="val 16100527"/>
                      <a:gd name="adj2" fmla="val 5480978"/>
                    </a:avLst>
                  </a:prstGeom>
                  <a:noFill/>
                  <a:ln w="19050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>
                      <a:latin typeface="Lucida Grande" pitchFamily="84" charset="0"/>
                      <a:ea typeface="ヒラギノ角ゴ Pro W3" pitchFamily="84" charset="-128"/>
                    </a:endParaRPr>
                  </a:p>
                </p:txBody>
              </p:sp>
              <p:sp>
                <p:nvSpPr>
                  <p:cNvPr id="58" name="Arc 57">
                    <a:extLst>
                      <a:ext uri="{FF2B5EF4-FFF2-40B4-BE49-F238E27FC236}">
                        <a16:creationId xmlns:a16="http://schemas.microsoft.com/office/drawing/2014/main" id="{81993DE2-8566-A7DF-F83E-C00F606FAE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904312" y="474014"/>
                    <a:ext cx="4119680" cy="2399400"/>
                  </a:xfrm>
                  <a:prstGeom prst="arc">
                    <a:avLst>
                      <a:gd name="adj1" fmla="val 16100527"/>
                      <a:gd name="adj2" fmla="val 5480978"/>
                    </a:avLst>
                  </a:prstGeom>
                  <a:noFill/>
                  <a:ln w="19050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>
                      <a:latin typeface="Lucida Grande" pitchFamily="84" charset="0"/>
                      <a:ea typeface="ヒラギノ角ゴ Pro W3" pitchFamily="84" charset="-128"/>
                    </a:endParaRPr>
                  </a:p>
                </p:txBody>
              </p:sp>
              <p:sp>
                <p:nvSpPr>
                  <p:cNvPr id="59" name="Arc 58">
                    <a:extLst>
                      <a:ext uri="{FF2B5EF4-FFF2-40B4-BE49-F238E27FC236}">
                        <a16:creationId xmlns:a16="http://schemas.microsoft.com/office/drawing/2014/main" id="{C0C5F2B0-6893-5A3C-5730-B7B14A73540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56712" y="425570"/>
                    <a:ext cx="4111296" cy="2499375"/>
                  </a:xfrm>
                  <a:prstGeom prst="arc">
                    <a:avLst>
                      <a:gd name="adj1" fmla="val 16082057"/>
                      <a:gd name="adj2" fmla="val 5480978"/>
                    </a:avLst>
                  </a:prstGeom>
                  <a:noFill/>
                  <a:ln w="19050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>
                      <a:latin typeface="Lucida Grande" pitchFamily="84" charset="0"/>
                      <a:ea typeface="ヒラギノ角ゴ Pro W3" pitchFamily="84" charset="-128"/>
                    </a:endParaRPr>
                  </a:p>
                </p:txBody>
              </p:sp>
            </p:grpSp>
          </p:grpSp>
          <p:sp>
            <p:nvSpPr>
              <p:cNvPr id="21" name="Right Arrow 4">
                <a:extLst>
                  <a:ext uri="{FF2B5EF4-FFF2-40B4-BE49-F238E27FC236}">
                    <a16:creationId xmlns:a16="http://schemas.microsoft.com/office/drawing/2014/main" id="{E493729D-1872-410B-5DC9-C991294A868F}"/>
                  </a:ext>
                </a:extLst>
              </p:cNvPr>
              <p:cNvSpPr/>
              <p:nvPr/>
            </p:nvSpPr>
            <p:spPr>
              <a:xfrm>
                <a:off x="4425338" y="3162498"/>
                <a:ext cx="785004" cy="19260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ight Arrow 5">
                <a:extLst>
                  <a:ext uri="{FF2B5EF4-FFF2-40B4-BE49-F238E27FC236}">
                    <a16:creationId xmlns:a16="http://schemas.microsoft.com/office/drawing/2014/main" id="{CD9021EF-169F-8974-8597-61D56E1C24F8}"/>
                  </a:ext>
                </a:extLst>
              </p:cNvPr>
              <p:cNvSpPr/>
              <p:nvPr/>
            </p:nvSpPr>
            <p:spPr>
              <a:xfrm rot="10800000">
                <a:off x="3057884" y="3160839"/>
                <a:ext cx="785004" cy="19260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ight Arrow 6">
                <a:extLst>
                  <a:ext uri="{FF2B5EF4-FFF2-40B4-BE49-F238E27FC236}">
                    <a16:creationId xmlns:a16="http://schemas.microsoft.com/office/drawing/2014/main" id="{9C5F00DC-8BCD-9344-32B9-6D4273262CE9}"/>
                  </a:ext>
                </a:extLst>
              </p:cNvPr>
              <p:cNvSpPr/>
              <p:nvPr/>
            </p:nvSpPr>
            <p:spPr>
              <a:xfrm rot="16200000">
                <a:off x="3857368" y="2682934"/>
                <a:ext cx="572396" cy="19260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ight Arrow 7">
                <a:extLst>
                  <a:ext uri="{FF2B5EF4-FFF2-40B4-BE49-F238E27FC236}">
                    <a16:creationId xmlns:a16="http://schemas.microsoft.com/office/drawing/2014/main" id="{6EBB959E-811B-88A8-0511-A89EBE189FBC}"/>
                  </a:ext>
                </a:extLst>
              </p:cNvPr>
              <p:cNvSpPr/>
              <p:nvPr/>
            </p:nvSpPr>
            <p:spPr>
              <a:xfrm rot="5400000">
                <a:off x="3851056" y="3679627"/>
                <a:ext cx="572396" cy="19260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ight Arrow 8">
                <a:extLst>
                  <a:ext uri="{FF2B5EF4-FFF2-40B4-BE49-F238E27FC236}">
                    <a16:creationId xmlns:a16="http://schemas.microsoft.com/office/drawing/2014/main" id="{72D5F69B-806F-EAA7-AC41-0770E093E3AC}"/>
                  </a:ext>
                </a:extLst>
              </p:cNvPr>
              <p:cNvSpPr/>
              <p:nvPr/>
            </p:nvSpPr>
            <p:spPr>
              <a:xfrm rot="2570604">
                <a:off x="4283683" y="3610904"/>
                <a:ext cx="652349" cy="1747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ight Arrow 9">
                <a:extLst>
                  <a:ext uri="{FF2B5EF4-FFF2-40B4-BE49-F238E27FC236}">
                    <a16:creationId xmlns:a16="http://schemas.microsoft.com/office/drawing/2014/main" id="{6AED4686-05E1-9312-2A3B-9339F01D526B}"/>
                  </a:ext>
                </a:extLst>
              </p:cNvPr>
              <p:cNvSpPr/>
              <p:nvPr/>
            </p:nvSpPr>
            <p:spPr>
              <a:xfrm rot="19256996">
                <a:off x="4293466" y="2800123"/>
                <a:ext cx="652349" cy="1747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ight Arrow 10">
                <a:extLst>
                  <a:ext uri="{FF2B5EF4-FFF2-40B4-BE49-F238E27FC236}">
                    <a16:creationId xmlns:a16="http://schemas.microsoft.com/office/drawing/2014/main" id="{CBF4ECEC-ECCA-DD89-B6D3-7E3CA6AC2A99}"/>
                  </a:ext>
                </a:extLst>
              </p:cNvPr>
              <p:cNvSpPr/>
              <p:nvPr/>
            </p:nvSpPr>
            <p:spPr>
              <a:xfrm rot="13330463">
                <a:off x="3378217" y="2763312"/>
                <a:ext cx="652349" cy="1747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ight Arrow 11">
                <a:extLst>
                  <a:ext uri="{FF2B5EF4-FFF2-40B4-BE49-F238E27FC236}">
                    <a16:creationId xmlns:a16="http://schemas.microsoft.com/office/drawing/2014/main" id="{619541DD-3991-4B59-87FD-D419D479F221}"/>
                  </a:ext>
                </a:extLst>
              </p:cNvPr>
              <p:cNvSpPr/>
              <p:nvPr/>
            </p:nvSpPr>
            <p:spPr>
              <a:xfrm rot="8455567">
                <a:off x="3294996" y="3631620"/>
                <a:ext cx="652349" cy="1747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CA478C1-2F65-8EA0-06F4-402C52F66BB6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335949" y="1889185"/>
              <a:ext cx="15933" cy="396884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F06FFB-D699-DB93-E7BB-D68304611C8D}"/>
              </a:ext>
            </a:extLst>
          </p:cNvPr>
          <p:cNvSpPr txBox="1"/>
          <p:nvPr/>
        </p:nvSpPr>
        <p:spPr>
          <a:xfrm>
            <a:off x="403341" y="345182"/>
            <a:ext cx="533163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TS2 Target MK2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24145C-987B-5FB5-056E-C1097081EEA3}"/>
              </a:ext>
            </a:extLst>
          </p:cNvPr>
          <p:cNvSpPr/>
          <p:nvPr/>
        </p:nvSpPr>
        <p:spPr>
          <a:xfrm>
            <a:off x="420795" y="1145375"/>
            <a:ext cx="6540384" cy="22806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MK 2 Target solved the original problem of the front face oxidising and extended the service life of the target - </a:t>
            </a:r>
            <a:r>
              <a:rPr lang="en-GB" altLang="en-US" sz="16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presented a new problem!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Short lived isotopes Ta 182 &amp; W 187 detected in the cooling water. 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Early analysis suggested a breach in the Ta cladding in the location of an EB Welded joint in the Target HIP Assembly.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B919F9-DB4D-7EFF-5EE1-439681990D68}"/>
              </a:ext>
            </a:extLst>
          </p:cNvPr>
          <p:cNvGrpSpPr/>
          <p:nvPr/>
        </p:nvGrpSpPr>
        <p:grpSpPr>
          <a:xfrm>
            <a:off x="7025815" y="152030"/>
            <a:ext cx="4993292" cy="4240769"/>
            <a:chOff x="6539259" y="2556479"/>
            <a:chExt cx="4993292" cy="424076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CA54AB6-33D5-D3BA-56F8-8ACB92FBF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9259" y="2556479"/>
              <a:ext cx="4993292" cy="38252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D38A6B-B6AF-0B46-6270-D0E37ECD2603}"/>
                </a:ext>
              </a:extLst>
            </p:cNvPr>
            <p:cNvSpPr txBox="1"/>
            <p:nvPr/>
          </p:nvSpPr>
          <p:spPr>
            <a:xfrm>
              <a:off x="6819850" y="6381750"/>
              <a:ext cx="443210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050" i="1">
                  <a:solidFill>
                    <a:srgbClr val="000000"/>
                  </a:solidFill>
                  <a:effectLst/>
                  <a:latin typeface="AdvOT863180fb"/>
                  <a:ea typeface="Calibri" panose="020F0502020204030204" pitchFamily="34" charset="0"/>
                  <a:cs typeface="AdvOT863180fb"/>
                </a:rPr>
                <a:t>Arghya Dey, Leslie Jones. (2018). Strategies to improve ISIS TS2 target life.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050" i="1">
                  <a:solidFill>
                    <a:srgbClr val="000000"/>
                  </a:solidFill>
                  <a:effectLst/>
                  <a:latin typeface="AdvOT863180fb"/>
                  <a:ea typeface="Calibri" panose="020F0502020204030204" pitchFamily="34" charset="0"/>
                  <a:cs typeface="AdvOT863180fb"/>
                </a:rPr>
                <a:t>Journal of Nuclear Materials</a:t>
              </a:r>
              <a:endParaRPr lang="en-GB" sz="1050">
                <a:effectLst/>
                <a:latin typeface="CMU Serif" panose="02000603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F8E0D1C8-E856-648D-5AFA-AC2271B5A9CA}"/>
              </a:ext>
            </a:extLst>
          </p:cNvPr>
          <p:cNvSpPr/>
          <p:nvPr/>
        </p:nvSpPr>
        <p:spPr>
          <a:xfrm>
            <a:off x="237529" y="5712625"/>
            <a:ext cx="2612203" cy="679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B1B6B0-C39A-D542-62A8-B4AAAB01B7C8}"/>
              </a:ext>
            </a:extLst>
          </p:cNvPr>
          <p:cNvSpPr txBox="1"/>
          <p:nvPr/>
        </p:nvSpPr>
        <p:spPr>
          <a:xfrm>
            <a:off x="3008646" y="5315149"/>
            <a:ext cx="802658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EB Weld Line</a:t>
            </a:r>
          </a:p>
        </p:txBody>
      </p:sp>
      <p:pic>
        <p:nvPicPr>
          <p:cNvPr id="63" name="Picture 62" descr="A close-up of a metal object&#10;&#10;Description automatically generated">
            <a:extLst>
              <a:ext uri="{FF2B5EF4-FFF2-40B4-BE49-F238E27FC236}">
                <a16:creationId xmlns:a16="http://schemas.microsoft.com/office/drawing/2014/main" id="{093EAA48-531E-DE15-A2C9-34A184B54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55" y="4481653"/>
            <a:ext cx="1838696" cy="2175074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B5909DC-0061-C370-AA7E-2FAE2CCC8C69}"/>
              </a:ext>
            </a:extLst>
          </p:cNvPr>
          <p:cNvCxnSpPr>
            <a:cxnSpLocks/>
          </p:cNvCxnSpPr>
          <p:nvPr/>
        </p:nvCxnSpPr>
        <p:spPr>
          <a:xfrm flipH="1">
            <a:off x="2474216" y="5569190"/>
            <a:ext cx="52806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52563CFC-7549-704A-AD99-127B5E9A1D8D}"/>
              </a:ext>
            </a:extLst>
          </p:cNvPr>
          <p:cNvSpPr/>
          <p:nvPr/>
        </p:nvSpPr>
        <p:spPr>
          <a:xfrm>
            <a:off x="6471133" y="4998796"/>
            <a:ext cx="2612203" cy="679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704A74-607A-2085-2654-9E617E8658F8}"/>
              </a:ext>
            </a:extLst>
          </p:cNvPr>
          <p:cNvSpPr txBox="1"/>
          <p:nvPr/>
        </p:nvSpPr>
        <p:spPr>
          <a:xfrm>
            <a:off x="5657140" y="4358427"/>
            <a:ext cx="670124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32 KW Energy deposited causes the core to expand in all directions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Electron Beam welding creates large grains in HAZ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The weld joint is in a vulnerable position 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Tantalum and Tungsten have different material expansion rates. 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In the cooldown after HIP Tantalum shrinks more and is in tension.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Potential for stress crack at the weld joint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ABE9DF-F42D-C78B-8CDD-CE3672D23789}"/>
              </a:ext>
            </a:extLst>
          </p:cNvPr>
          <p:cNvSpPr txBox="1"/>
          <p:nvPr/>
        </p:nvSpPr>
        <p:spPr>
          <a:xfrm>
            <a:off x="6035921" y="4023467"/>
            <a:ext cx="114884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Reasoning</a:t>
            </a:r>
          </a:p>
        </p:txBody>
      </p:sp>
    </p:spTree>
    <p:extLst>
      <p:ext uri="{BB962C8B-B14F-4D97-AF65-F5344CB8AC3E}">
        <p14:creationId xmlns:p14="http://schemas.microsoft.com/office/powerpoint/2010/main" val="42505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15B202-C9D3-2FD0-8F78-EFF12EA9BD68}"/>
              </a:ext>
            </a:extLst>
          </p:cNvPr>
          <p:cNvSpPr/>
          <p:nvPr/>
        </p:nvSpPr>
        <p:spPr>
          <a:xfrm>
            <a:off x="2276856" y="5824728"/>
            <a:ext cx="3621024" cy="103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69A108-AB95-F657-A71F-499400E7D3EB}"/>
              </a:ext>
            </a:extLst>
          </p:cNvPr>
          <p:cNvGrpSpPr/>
          <p:nvPr/>
        </p:nvGrpSpPr>
        <p:grpSpPr>
          <a:xfrm>
            <a:off x="403341" y="345182"/>
            <a:ext cx="11664852" cy="6079430"/>
            <a:chOff x="403341" y="345182"/>
            <a:chExt cx="11664852" cy="60794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AFB73E4-6A53-B30C-F26A-272025A6B557}"/>
                </a:ext>
              </a:extLst>
            </p:cNvPr>
            <p:cNvGrpSpPr/>
            <p:nvPr/>
          </p:nvGrpSpPr>
          <p:grpSpPr>
            <a:xfrm>
              <a:off x="6961179" y="650655"/>
              <a:ext cx="5107014" cy="5464859"/>
              <a:chOff x="6961179" y="650655"/>
              <a:chExt cx="5107014" cy="5464859"/>
            </a:xfrm>
          </p:grpSpPr>
          <p:pic>
            <p:nvPicPr>
              <p:cNvPr id="10" name="Picture 9" descr="A black and white drawing of a rectangular object&#10;&#10;Description automatically generated">
                <a:extLst>
                  <a:ext uri="{FF2B5EF4-FFF2-40B4-BE49-F238E27FC236}">
                    <a16:creationId xmlns:a16="http://schemas.microsoft.com/office/drawing/2014/main" id="{EEC8E069-CE01-DE75-DD22-E09DC58362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61179" y="4266853"/>
                <a:ext cx="5107014" cy="1848661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77E415E-AF5C-76ED-75BD-D6E818B640B3}"/>
                  </a:ext>
                </a:extLst>
              </p:cNvPr>
              <p:cNvGrpSpPr/>
              <p:nvPr/>
            </p:nvGrpSpPr>
            <p:grpSpPr>
              <a:xfrm>
                <a:off x="7216874" y="650655"/>
                <a:ext cx="4679206" cy="3168621"/>
                <a:chOff x="7216874" y="650655"/>
                <a:chExt cx="4679206" cy="3168621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68AF4E55-79EA-643F-31C2-A147D4570226}"/>
                    </a:ext>
                  </a:extLst>
                </p:cNvPr>
                <p:cNvGrpSpPr/>
                <p:nvPr/>
              </p:nvGrpSpPr>
              <p:grpSpPr>
                <a:xfrm>
                  <a:off x="7216874" y="650655"/>
                  <a:ext cx="4679206" cy="2837640"/>
                  <a:chOff x="7216874" y="1387511"/>
                  <a:chExt cx="4679206" cy="2837640"/>
                </a:xfrm>
              </p:grpSpPr>
              <p:pic>
                <p:nvPicPr>
                  <p:cNvPr id="15" name="Picture 14" descr="A diagram of a weld&#10;&#10;Description automatically generated">
                    <a:extLst>
                      <a:ext uri="{FF2B5EF4-FFF2-40B4-BE49-F238E27FC236}">
                        <a16:creationId xmlns:a16="http://schemas.microsoft.com/office/drawing/2014/main" id="{363336BC-0BE6-8A4B-436E-53712E9B61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614519" y="1387511"/>
                    <a:ext cx="2281561" cy="2837640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 descr="A drawing of a curved metal&#10;&#10;Description automatically generated">
                    <a:extLst>
                      <a:ext uri="{FF2B5EF4-FFF2-40B4-BE49-F238E27FC236}">
                        <a16:creationId xmlns:a16="http://schemas.microsoft.com/office/drawing/2014/main" id="{E708935A-B6EA-FAF2-AF7A-C4093EB6C5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216874" y="1491450"/>
                    <a:ext cx="2123769" cy="24079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B5938D8-E9B2-7200-F4AE-71376B5AE0AB}"/>
                    </a:ext>
                  </a:extLst>
                </p:cNvPr>
                <p:cNvSpPr txBox="1"/>
                <p:nvPr/>
              </p:nvSpPr>
              <p:spPr>
                <a:xfrm>
                  <a:off x="7223844" y="3285704"/>
                  <a:ext cx="1164100" cy="523220"/>
                </a:xfrm>
                <a:prstGeom prst="rect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400"/>
                    <a:t>EB WELD/HIP</a:t>
                  </a:r>
                </a:p>
                <a:p>
                  <a:pPr algn="ctr"/>
                  <a:r>
                    <a:rPr lang="en-GB" sz="1400"/>
                    <a:t>STAGE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CE3F71A-E70D-ED25-445D-43EB4EF67777}"/>
                    </a:ext>
                  </a:extLst>
                </p:cNvPr>
                <p:cNvSpPr txBox="1"/>
                <p:nvPr/>
              </p:nvSpPr>
              <p:spPr>
                <a:xfrm>
                  <a:off x="9662245" y="3296056"/>
                  <a:ext cx="1084208" cy="523220"/>
                </a:xfrm>
                <a:prstGeom prst="rect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400"/>
                    <a:t>POST WELD</a:t>
                  </a:r>
                </a:p>
                <a:p>
                  <a:pPr algn="ctr"/>
                  <a:r>
                    <a:rPr lang="en-GB" sz="1400"/>
                    <a:t>MACHINING</a:t>
                  </a:r>
                </a:p>
              </p:txBody>
            </p:sp>
          </p:grp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8CF259-C2AA-5C65-543A-37CF98015DB0}"/>
                </a:ext>
              </a:extLst>
            </p:cNvPr>
            <p:cNvSpPr/>
            <p:nvPr/>
          </p:nvSpPr>
          <p:spPr>
            <a:xfrm>
              <a:off x="420794" y="1145375"/>
              <a:ext cx="6796080" cy="27358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en-GB" alt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Now manufacturing targets in-house.</a:t>
              </a:r>
            </a:p>
            <a:p>
              <a:pPr marL="285750" indent="-28575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en-GB" alt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EB Weld trials concluded insufficient weld penetration.</a:t>
              </a:r>
            </a:p>
            <a:p>
              <a:pPr marL="285750" indent="-28575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en-GB" alt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Tantalum has extremely high density and melting point (3000°C ).</a:t>
              </a:r>
            </a:p>
            <a:p>
              <a:pPr marL="285750" indent="-28575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en-GB" alt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Post HIP machining operation reduces cladding thickness to 0.8 mm, likely removing most/all the weld.</a:t>
              </a:r>
            </a:p>
            <a:p>
              <a:pPr marL="285750" indent="-28575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endParaRPr lang="en-GB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ts val="3000"/>
                </a:lnSpc>
                <a:buFont typeface="Arial" panose="020B0604020202020204" pitchFamily="34" charset="0"/>
                <a:buChar char="•"/>
              </a:pPr>
              <a:r>
                <a:rPr lang="en-GB" alt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Target no. 7 was rewelded after HIP/Machining and lasted longer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1AC59C-5738-E54D-E110-F3CCE87B4D10}"/>
                </a:ext>
              </a:extLst>
            </p:cNvPr>
            <p:cNvSpPr txBox="1"/>
            <p:nvPr/>
          </p:nvSpPr>
          <p:spPr>
            <a:xfrm>
              <a:off x="403341" y="345182"/>
              <a:ext cx="5331634" cy="76944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4400" b="1" spc="-15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TS2 Target MK2</a:t>
              </a:r>
            </a:p>
          </p:txBody>
        </p:sp>
        <p:pic>
          <p:nvPicPr>
            <p:cNvPr id="7" name="Picture 6" descr="Close-up of a round metal object&#10;&#10;Description automatically generated">
              <a:extLst>
                <a:ext uri="{FF2B5EF4-FFF2-40B4-BE49-F238E27FC236}">
                  <a16:creationId xmlns:a16="http://schemas.microsoft.com/office/drawing/2014/main" id="{C9E250AD-8E52-ECD8-DD52-E03B384F0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7746" y="4167187"/>
              <a:ext cx="2162175" cy="22574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E4A2BF-9C0C-1103-E07D-C6D996F0E895}"/>
                </a:ext>
              </a:extLst>
            </p:cNvPr>
            <p:cNvSpPr txBox="1"/>
            <p:nvPr/>
          </p:nvSpPr>
          <p:spPr>
            <a:xfrm>
              <a:off x="1220504" y="4758076"/>
              <a:ext cx="1170458" cy="30777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Rewelded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CB7E11A-5A1D-544F-1385-D8FDCE0C59C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90962" y="4911965"/>
              <a:ext cx="991717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988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416E4C-C807-2C1E-7BDF-5A1B371BFEAD}"/>
              </a:ext>
            </a:extLst>
          </p:cNvPr>
          <p:cNvSpPr txBox="1"/>
          <p:nvPr/>
        </p:nvSpPr>
        <p:spPr>
          <a:xfrm>
            <a:off x="403341" y="345182"/>
            <a:ext cx="86263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TS2 Target MK2 – Manufacturing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BE7D9F1-9F28-86AC-83E3-278E71F7E6D1}"/>
              </a:ext>
            </a:extLst>
          </p:cNvPr>
          <p:cNvGrpSpPr/>
          <p:nvPr/>
        </p:nvGrpSpPr>
        <p:grpSpPr>
          <a:xfrm>
            <a:off x="310385" y="429696"/>
            <a:ext cx="11412494" cy="6216323"/>
            <a:chOff x="310385" y="429696"/>
            <a:chExt cx="11412494" cy="6216323"/>
          </a:xfrm>
        </p:grpSpPr>
        <p:pic>
          <p:nvPicPr>
            <p:cNvPr id="20" name="Picture 19" descr="A close-up of a metal object&#10;&#10;Description automatically generated">
              <a:extLst>
                <a:ext uri="{FF2B5EF4-FFF2-40B4-BE49-F238E27FC236}">
                  <a16:creationId xmlns:a16="http://schemas.microsoft.com/office/drawing/2014/main" id="{373D5FF7-F9D8-8CCE-AFA1-87829DB8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4784" y="4124325"/>
              <a:ext cx="1879771" cy="1010285"/>
            </a:xfrm>
            <a:prstGeom prst="rect">
              <a:avLst/>
            </a:prstGeom>
          </p:spPr>
        </p:pic>
        <p:pic>
          <p:nvPicPr>
            <p:cNvPr id="22" name="Picture 21" descr="Long cylindrical metal rods on a table&#10;&#10;Description automatically generated">
              <a:extLst>
                <a:ext uri="{FF2B5EF4-FFF2-40B4-BE49-F238E27FC236}">
                  <a16:creationId xmlns:a16="http://schemas.microsoft.com/office/drawing/2014/main" id="{7E708D3B-CC81-7409-31AB-443DEEDD9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385" y="2362200"/>
              <a:ext cx="2105152" cy="2772410"/>
            </a:xfrm>
            <a:prstGeom prst="rect">
              <a:avLst/>
            </a:prstGeom>
          </p:spPr>
        </p:pic>
        <p:pic>
          <p:nvPicPr>
            <p:cNvPr id="24" name="Picture 23" descr="A silver cylinder with a black cap&#10;&#10;Description automatically generated">
              <a:extLst>
                <a:ext uri="{FF2B5EF4-FFF2-40B4-BE49-F238E27FC236}">
                  <a16:creationId xmlns:a16="http://schemas.microsoft.com/office/drawing/2014/main" id="{75244066-9889-E85C-8A15-751D9E0BD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5102" y="1305560"/>
              <a:ext cx="1444925" cy="3829050"/>
            </a:xfrm>
            <a:prstGeom prst="rect">
              <a:avLst/>
            </a:prstGeom>
          </p:spPr>
        </p:pic>
        <p:pic>
          <p:nvPicPr>
            <p:cNvPr id="27" name="Picture 26" descr="A grey can with a black lid&#10;&#10;Description automatically generated">
              <a:extLst>
                <a:ext uri="{FF2B5EF4-FFF2-40B4-BE49-F238E27FC236}">
                  <a16:creationId xmlns:a16="http://schemas.microsoft.com/office/drawing/2014/main" id="{C588B6E2-4880-B72B-B25C-17F43FBA3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6802" y="1305560"/>
              <a:ext cx="1444925" cy="3829050"/>
            </a:xfrm>
            <a:prstGeom prst="rect">
              <a:avLst/>
            </a:prstGeom>
          </p:spPr>
        </p:pic>
        <p:pic>
          <p:nvPicPr>
            <p:cNvPr id="29" name="Picture 28" descr="A grey can with a white cap&#10;&#10;Description automatically generated">
              <a:extLst>
                <a:ext uri="{FF2B5EF4-FFF2-40B4-BE49-F238E27FC236}">
                  <a16:creationId xmlns:a16="http://schemas.microsoft.com/office/drawing/2014/main" id="{7D904841-61F0-F702-D3D7-956E7D9C2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7485" y="1305561"/>
              <a:ext cx="1444925" cy="3829050"/>
            </a:xfrm>
            <a:prstGeom prst="rect">
              <a:avLst/>
            </a:prstGeom>
          </p:spPr>
        </p:pic>
        <p:pic>
          <p:nvPicPr>
            <p:cNvPr id="31" name="Picture 30" descr="A close-up of a cylinder&#10;&#10;Description automatically generated">
              <a:extLst>
                <a:ext uri="{FF2B5EF4-FFF2-40B4-BE49-F238E27FC236}">
                  <a16:creationId xmlns:a16="http://schemas.microsoft.com/office/drawing/2014/main" id="{EEFCC4B2-1366-185E-7F80-52AB8EC6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77474" y="1304289"/>
              <a:ext cx="1445405" cy="383032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D30126F-6E92-A1E3-2B89-59B37BEAABA5}"/>
                </a:ext>
              </a:extLst>
            </p:cNvPr>
            <p:cNvSpPr txBox="1"/>
            <p:nvPr/>
          </p:nvSpPr>
          <p:spPr>
            <a:xfrm>
              <a:off x="686542" y="1977509"/>
              <a:ext cx="1518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Raw Materials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2D97F71-97C0-C051-45BC-80EF22F45243}"/>
                </a:ext>
              </a:extLst>
            </p:cNvPr>
            <p:cNvSpPr txBox="1"/>
            <p:nvPr/>
          </p:nvSpPr>
          <p:spPr>
            <a:xfrm>
              <a:off x="3132322" y="5169020"/>
              <a:ext cx="1055995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GB"/>
                <a:t>Ta Flange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3BE9DE-DF00-09ED-C0B8-9F340104BA2A}"/>
                </a:ext>
              </a:extLst>
            </p:cNvPr>
            <p:cNvSpPr txBox="1"/>
            <p:nvPr/>
          </p:nvSpPr>
          <p:spPr>
            <a:xfrm>
              <a:off x="5099566" y="5194340"/>
              <a:ext cx="1055995" cy="682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GB"/>
                <a:t>Ta Flange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+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W Core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1908E13-63EA-8C75-6AB5-82621827DABE}"/>
                </a:ext>
              </a:extLst>
            </p:cNvPr>
            <p:cNvSpPr txBox="1"/>
            <p:nvPr/>
          </p:nvSpPr>
          <p:spPr>
            <a:xfrm>
              <a:off x="6918841" y="5194340"/>
              <a:ext cx="1055995" cy="1066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GB"/>
                <a:t>Ta Flange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+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W Core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+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Ta Tube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CC9A3E-36C1-C2A3-EC18-966DE1FBFF17}"/>
                </a:ext>
              </a:extLst>
            </p:cNvPr>
            <p:cNvSpPr txBox="1"/>
            <p:nvPr/>
          </p:nvSpPr>
          <p:spPr>
            <a:xfrm>
              <a:off x="8709541" y="5194340"/>
              <a:ext cx="1055995" cy="1451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GB"/>
                <a:t>Ta Flange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+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W Core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+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Ta Tube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+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Ta Cap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F6C26D-1CB3-F1A6-05D9-E8575F796A95}"/>
                </a:ext>
              </a:extLst>
            </p:cNvPr>
            <p:cNvSpPr txBox="1"/>
            <p:nvPr/>
          </p:nvSpPr>
          <p:spPr>
            <a:xfrm>
              <a:off x="10381155" y="5194340"/>
              <a:ext cx="1198918" cy="1428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GB"/>
                <a:t>EB Welded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+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HIP</a:t>
              </a:r>
            </a:p>
            <a:p>
              <a:pPr algn="ctr"/>
              <a:r>
                <a:rPr lang="en-GB"/>
                <a:t>1250 °C</a:t>
              </a:r>
            </a:p>
            <a:p>
              <a:pPr algn="ctr"/>
              <a:r>
                <a:rPr lang="en-GB"/>
                <a:t>1400 MPa</a:t>
              </a:r>
            </a:p>
            <a:p>
              <a:pPr algn="ctr">
                <a:lnSpc>
                  <a:spcPts val="1500"/>
                </a:lnSpc>
              </a:pPr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25A247-DA74-0317-8A5C-37EFACC7E2F3}"/>
                </a:ext>
              </a:extLst>
            </p:cNvPr>
            <p:cNvSpPr txBox="1"/>
            <p:nvPr/>
          </p:nvSpPr>
          <p:spPr>
            <a:xfrm>
              <a:off x="10365578" y="429696"/>
              <a:ext cx="1269194" cy="73866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/>
                <a:t>*Requires final</a:t>
              </a:r>
            </a:p>
            <a:p>
              <a:pPr algn="ctr"/>
              <a:r>
                <a:rPr lang="en-GB" sz="1400"/>
                <a:t>Machining</a:t>
              </a:r>
            </a:p>
            <a:p>
              <a:pPr algn="ctr"/>
              <a:r>
                <a:rPr lang="en-GB" sz="1400"/>
                <a:t>After HIP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C41CEB-533E-0CAA-D938-87234A989639}"/>
                </a:ext>
              </a:extLst>
            </p:cNvPr>
            <p:cNvSpPr txBox="1"/>
            <p:nvPr/>
          </p:nvSpPr>
          <p:spPr>
            <a:xfrm>
              <a:off x="408172" y="5169020"/>
              <a:ext cx="181645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GB"/>
                <a:t>Ta Tube + W 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08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D9C533-BE63-63B3-CB14-CE54D61602D4}"/>
              </a:ext>
            </a:extLst>
          </p:cNvPr>
          <p:cNvSpPr txBox="1"/>
          <p:nvPr/>
        </p:nvSpPr>
        <p:spPr>
          <a:xfrm>
            <a:off x="403341" y="345182"/>
            <a:ext cx="86263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TS2 Target MK2 – Assembly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134B3E-7252-A215-4303-4209A3AAC4B9}"/>
              </a:ext>
            </a:extLst>
          </p:cNvPr>
          <p:cNvGrpSpPr/>
          <p:nvPr/>
        </p:nvGrpSpPr>
        <p:grpSpPr>
          <a:xfrm>
            <a:off x="908539" y="1077023"/>
            <a:ext cx="11267852" cy="5776804"/>
            <a:chOff x="908539" y="972248"/>
            <a:chExt cx="11267852" cy="57768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31C0BD-D8AE-3B5A-FF74-F50434B2A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39" y="1334502"/>
              <a:ext cx="2599314" cy="391450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E93FF2-BFF6-B42C-4C96-6BECB16B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917" y="1334503"/>
              <a:ext cx="2599314" cy="391450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3CE824-B819-532C-478D-76054F776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6878" y="972248"/>
              <a:ext cx="1927137" cy="12796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206242-A1A2-9638-F390-DF91310D861D}"/>
                </a:ext>
              </a:extLst>
            </p:cNvPr>
            <p:cNvSpPr txBox="1"/>
            <p:nvPr/>
          </p:nvSpPr>
          <p:spPr>
            <a:xfrm>
              <a:off x="1167013" y="5297373"/>
              <a:ext cx="2263120" cy="4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GB"/>
                <a:t>Target HIP Assembly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(after final machining)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689E06-A0E2-28B7-8F0B-EBD2C87121B9}"/>
                </a:ext>
              </a:extLst>
            </p:cNvPr>
            <p:cNvGrpSpPr/>
            <p:nvPr/>
          </p:nvGrpSpPr>
          <p:grpSpPr>
            <a:xfrm>
              <a:off x="6821849" y="2261088"/>
              <a:ext cx="2317655" cy="3006969"/>
              <a:chOff x="6821849" y="2242038"/>
              <a:chExt cx="2317655" cy="300696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F730399-B14B-8920-9847-CC95C888C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1849" y="2242038"/>
                <a:ext cx="2317655" cy="1538972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F68CFEF-3518-1AC4-C492-EC86C06A9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1849" y="3710035"/>
                <a:ext cx="2317655" cy="153897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67E302-909D-6F6D-E630-8407FC7738C4}"/>
                  </a:ext>
                </a:extLst>
              </p:cNvPr>
              <p:cNvSpPr txBox="1"/>
              <p:nvPr/>
            </p:nvSpPr>
            <p:spPr>
              <a:xfrm>
                <a:off x="7180228" y="4826929"/>
                <a:ext cx="7697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/>
                  <a:t>Cross Flow </a:t>
                </a:r>
              </a:p>
              <a:p>
                <a:pPr algn="ctr"/>
                <a:r>
                  <a:rPr lang="en-GB" sz="1000"/>
                  <a:t>Guide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9A3A1A-60EB-0B9E-DA62-23BF2DE86BF3}"/>
                  </a:ext>
                </a:extLst>
              </p:cNvPr>
              <p:cNvSpPr txBox="1"/>
              <p:nvPr/>
            </p:nvSpPr>
            <p:spPr>
              <a:xfrm>
                <a:off x="8113569" y="4837198"/>
                <a:ext cx="8467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/>
                  <a:t>Window Cap</a:t>
                </a:r>
              </a:p>
            </p:txBody>
          </p:sp>
        </p:grpSp>
        <p:pic>
          <p:nvPicPr>
            <p:cNvPr id="13" name="Picture 3" descr="C:\Documents and Settings\lgj75\Desktop\Target photos\Target Presentaion Photos\012 - TS2 Target - Finished.JPG">
              <a:extLst>
                <a:ext uri="{FF2B5EF4-FFF2-40B4-BE49-F238E27FC236}">
                  <a16:creationId xmlns:a16="http://schemas.microsoft.com/office/drawing/2014/main" id="{1E3BBA97-6869-8736-4D8F-C69A0D535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3419" y="1330840"/>
              <a:ext cx="2643617" cy="3914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5F2E5B-8643-952A-FF9F-E1B68113BF1A}"/>
                </a:ext>
              </a:extLst>
            </p:cNvPr>
            <p:cNvSpPr txBox="1"/>
            <p:nvPr/>
          </p:nvSpPr>
          <p:spPr>
            <a:xfrm>
              <a:off x="9357557" y="5268798"/>
              <a:ext cx="281883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Final Assembly</a:t>
              </a:r>
            </a:p>
            <a:p>
              <a:pPr algn="ctr"/>
              <a:r>
                <a:rPr lang="en-GB" sz="1050"/>
                <a:t>(ALL COMPONENTS FITTED AND</a:t>
              </a:r>
            </a:p>
            <a:p>
              <a:pPr algn="ctr"/>
              <a:r>
                <a:rPr lang="en-GB" sz="1050"/>
                <a:t>THERMOCOUPLE GROVES MACHINED)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701105-C471-A43D-8876-0F4A8310A8F2}"/>
                </a:ext>
              </a:extLst>
            </p:cNvPr>
            <p:cNvSpPr txBox="1"/>
            <p:nvPr/>
          </p:nvSpPr>
          <p:spPr>
            <a:xfrm>
              <a:off x="4234063" y="5297373"/>
              <a:ext cx="2082365" cy="1451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GB"/>
                <a:t>Target HIP Assembly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+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Cooling Sleeve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+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Cross Flow Guide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+</a:t>
              </a:r>
            </a:p>
            <a:p>
              <a:pPr algn="ctr">
                <a:lnSpc>
                  <a:spcPts val="1500"/>
                </a:lnSpc>
              </a:pPr>
              <a:r>
                <a:rPr lang="en-GB"/>
                <a:t>Window Cap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CC63FC-1B98-6E8E-A396-54A2AD31DA3F}"/>
              </a:ext>
            </a:extLst>
          </p:cNvPr>
          <p:cNvCxnSpPr/>
          <p:nvPr/>
        </p:nvCxnSpPr>
        <p:spPr>
          <a:xfrm flipV="1">
            <a:off x="6316428" y="3981450"/>
            <a:ext cx="730450" cy="333375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D55F95-5174-1E27-9936-873532DF037C}"/>
              </a:ext>
            </a:extLst>
          </p:cNvPr>
          <p:cNvCxnSpPr>
            <a:cxnSpLocks/>
          </p:cNvCxnSpPr>
          <p:nvPr/>
        </p:nvCxnSpPr>
        <p:spPr>
          <a:xfrm flipV="1">
            <a:off x="6143625" y="1874792"/>
            <a:ext cx="1291322" cy="538696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25866AB-2AD5-3ECB-D36C-21AEA300A8B5}"/>
              </a:ext>
            </a:extLst>
          </p:cNvPr>
          <p:cNvSpPr txBox="1"/>
          <p:nvPr/>
        </p:nvSpPr>
        <p:spPr>
          <a:xfrm>
            <a:off x="7177288" y="5402148"/>
            <a:ext cx="1682961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GB"/>
              <a:t>Machined from </a:t>
            </a:r>
          </a:p>
          <a:p>
            <a:pPr algn="ctr">
              <a:lnSpc>
                <a:spcPts val="1500"/>
              </a:lnSpc>
            </a:pPr>
            <a:r>
              <a:rPr lang="en-GB"/>
              <a:t>solid Ta rod</a:t>
            </a:r>
          </a:p>
        </p:txBody>
      </p:sp>
    </p:spTree>
    <p:extLst>
      <p:ext uri="{BB962C8B-B14F-4D97-AF65-F5344CB8AC3E}">
        <p14:creationId xmlns:p14="http://schemas.microsoft.com/office/powerpoint/2010/main" val="20160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96775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A46565-1336-291F-CAE9-6A1349ECD15A}"/>
              </a:ext>
            </a:extLst>
          </p:cNvPr>
          <p:cNvSpPr txBox="1"/>
          <p:nvPr/>
        </p:nvSpPr>
        <p:spPr>
          <a:xfrm>
            <a:off x="207542" y="271604"/>
            <a:ext cx="9207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3"/>
                </a:solidFill>
                <a:latin typeface="+mj-lt"/>
              </a:rPr>
              <a:t>Celebrating 40 years of neutrons at ISIS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30153-CBC4-5FD2-9B3B-8BCD8CBF46CE}"/>
              </a:ext>
            </a:extLst>
          </p:cNvPr>
          <p:cNvSpPr txBox="1"/>
          <p:nvPr/>
        </p:nvSpPr>
        <p:spPr>
          <a:xfrm>
            <a:off x="207543" y="842098"/>
            <a:ext cx="722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On 16 December 2024, ISIS will mark 40 years since first neutrons.</a:t>
            </a:r>
          </a:p>
        </p:txBody>
      </p:sp>
      <p:pic>
        <p:nvPicPr>
          <p:cNvPr id="15" name="Picture 14" descr="A construction site with cranes&#10;&#10;Description automatically generated">
            <a:extLst>
              <a:ext uri="{FF2B5EF4-FFF2-40B4-BE49-F238E27FC236}">
                <a16:creationId xmlns:a16="http://schemas.microsoft.com/office/drawing/2014/main" id="{DF4F14F4-6262-4BD4-572C-1C5B1FEB18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8" y="1569931"/>
            <a:ext cx="4016668" cy="3002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 descr="A group of people standing in front of computers&#10;&#10;Description automatically generated">
            <a:extLst>
              <a:ext uri="{FF2B5EF4-FFF2-40B4-BE49-F238E27FC236}">
                <a16:creationId xmlns:a16="http://schemas.microsoft.com/office/drawing/2014/main" id="{118FD4AB-2C4A-B5EB-E4D3-D9E45C290E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435" y="1565574"/>
            <a:ext cx="3006813" cy="3006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 descr="An aerial view of a factory&#10;&#10;Description automatically generated">
            <a:extLst>
              <a:ext uri="{FF2B5EF4-FFF2-40B4-BE49-F238E27FC236}">
                <a16:creationId xmlns:a16="http://schemas.microsoft.com/office/drawing/2014/main" id="{4AEC06EE-53F4-79CC-300A-37E541F17E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098" y="1569930"/>
            <a:ext cx="3806601" cy="3002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10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1738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it all started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9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" y="365125"/>
            <a:ext cx="8110682" cy="574675"/>
          </a:xfrm>
        </p:spPr>
        <p:txBody>
          <a:bodyPr>
            <a:normAutofit/>
          </a:bodyPr>
          <a:lstStyle/>
          <a:p>
            <a:r>
              <a:rPr lang="en-GB" dirty="0" smtClean="0"/>
              <a:t>How it all started – from the ashes of Nimrod…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Nimrod was a 7 GeV proton synchrotron operating in the Rutherford Appleton Laboratory in the United Kingdom between 1964 and 1978. It was used for studies of nuclear and sub-nuclear phenomena. Nimrod was dismantled and the space it occupied reused for the synchrotron of the ISIS neutron source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9" name="Picture 2" descr="partynew060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" b="311"/>
          <a:stretch>
            <a:fillRect/>
          </a:stretch>
        </p:blipFill>
        <p:spPr bwMode="auto">
          <a:xfrm>
            <a:off x="266700" y="2286000"/>
            <a:ext cx="4878388" cy="32131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46" b="4246"/>
          <a:stretch>
            <a:fillRect/>
          </a:stretch>
        </p:blipFill>
        <p:spPr bwMode="auto">
          <a:xfrm>
            <a:off x="5440363" y="2286000"/>
            <a:ext cx="5049837" cy="321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1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riangle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2396</Words>
  <Application>Microsoft Office PowerPoint</Application>
  <PresentationFormat>Widescreen</PresentationFormat>
  <Paragraphs>370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59</vt:i4>
      </vt:variant>
    </vt:vector>
  </HeadingPairs>
  <TitlesOfParts>
    <vt:vector size="78" baseType="lpstr">
      <vt:lpstr>AdvOT863180fb</vt:lpstr>
      <vt:lpstr>Arial</vt:lpstr>
      <vt:lpstr>Calibri</vt:lpstr>
      <vt:lpstr>Calibri Light</vt:lpstr>
      <vt:lpstr>CMU Serif</vt:lpstr>
      <vt:lpstr>Lucida Grande</vt:lpstr>
      <vt:lpstr>Moderat Medium</vt:lpstr>
      <vt:lpstr>Roboto</vt:lpstr>
      <vt:lpstr>Times New Roman</vt:lpstr>
      <vt:lpstr>Verdana</vt:lpstr>
      <vt:lpstr>Wingdings</vt:lpstr>
      <vt:lpstr>ヒラギノ角ゴ Pro W3</vt:lpstr>
      <vt:lpstr>1_Title slide</vt:lpstr>
      <vt:lpstr>Office Theme</vt:lpstr>
      <vt:lpstr>Font and logo master</vt:lpstr>
      <vt:lpstr>3_Pattern</vt:lpstr>
      <vt:lpstr>3_Triangles</vt:lpstr>
      <vt:lpstr>4_Pattern</vt:lpstr>
      <vt:lpstr>1_Blank Presentation</vt:lpstr>
      <vt:lpstr>40 years of ISIS targets</vt:lpstr>
      <vt:lpstr>Contents</vt:lpstr>
      <vt:lpstr>40 Years …</vt:lpstr>
      <vt:lpstr>40 Years … of Development</vt:lpstr>
      <vt:lpstr>40 Years …</vt:lpstr>
      <vt:lpstr>PowerPoint Presentation</vt:lpstr>
      <vt:lpstr>PowerPoint Presentation</vt:lpstr>
      <vt:lpstr>How it all started</vt:lpstr>
      <vt:lpstr>How it all started – from the ashes of Nimrod…</vt:lpstr>
      <vt:lpstr>How it all started – Rises ISIS</vt:lpstr>
      <vt:lpstr>How it all started – Major milestones </vt:lpstr>
      <vt:lpstr>How it all started – Power ramp-up</vt:lpstr>
      <vt:lpstr>An ISIS Overview</vt:lpstr>
      <vt:lpstr>PowerPoint Presentation</vt:lpstr>
      <vt:lpstr>PowerPoint Presentation</vt:lpstr>
      <vt:lpstr>An ISIS Overview</vt:lpstr>
      <vt:lpstr>TS-1 Targets over time</vt:lpstr>
      <vt:lpstr>TS-1 Targets over time – Neutron targets</vt:lpstr>
      <vt:lpstr>TS-1 Targets over time – Neutron targets</vt:lpstr>
      <vt:lpstr>TS-1 Targets over time – Neutron targets</vt:lpstr>
      <vt:lpstr>TS-1 Targets over time – Neutron targets</vt:lpstr>
      <vt:lpstr>TS-1 Targets over time – Neutron targets</vt:lpstr>
      <vt:lpstr>TS-1 Targets over time – Neutron targets</vt:lpstr>
      <vt:lpstr>TS-1 Targets over time – Neutron target recap</vt:lpstr>
      <vt:lpstr>TS-1 Targets over time – Muon targets</vt:lpstr>
      <vt:lpstr>TS-2 Targets over time</vt:lpstr>
      <vt:lpstr>TS-2 Targets over time – Neutron targets</vt:lpstr>
      <vt:lpstr>TS-2 Targets over time – Neutron targets</vt:lpstr>
      <vt:lpstr>TS-2 Targets over time – Neutron targets</vt:lpstr>
      <vt:lpstr>TS-2 Targets over time – Neutron targets</vt:lpstr>
      <vt:lpstr>TS-2 Targets over time – Neutron targets</vt:lpstr>
      <vt:lpstr>TS-2 Targets over time – Neutron targets</vt:lpstr>
      <vt:lpstr>TS-2 Targets over time – Neutron targets</vt:lpstr>
      <vt:lpstr>TS-2 Targets over time – Neutron target recap</vt:lpstr>
      <vt:lpstr>Where we are now</vt:lpstr>
      <vt:lpstr>40 Years of Innovation</vt:lpstr>
      <vt:lpstr>40 Years of Remarkable People, Teams &amp; Partnership</vt:lpstr>
      <vt:lpstr>A look to the future</vt:lpstr>
      <vt:lpstr>A look to the future …</vt:lpstr>
      <vt:lpstr>The RRHF</vt:lpstr>
      <vt:lpstr>PowerPoint Presentation</vt:lpstr>
      <vt:lpstr>TS-2 Advance</vt:lpstr>
      <vt:lpstr>Post-Endeavour</vt:lpstr>
      <vt:lpstr>ISIS-II</vt:lpstr>
      <vt:lpstr>Concept of how ISIS-II might look</vt:lpstr>
      <vt:lpstr>Acknowledgements</vt:lpstr>
      <vt:lpstr>Thank you for your attention, any questions</vt:lpstr>
      <vt:lpstr>Back-up Slides</vt:lpstr>
      <vt:lpstr>ISIS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Gallimore, Stephen (STFC,RAL,ISIS)</dc:creator>
  <cp:lastModifiedBy>Gallimore, Stephen (STFC,RAL,ISIS)</cp:lastModifiedBy>
  <cp:revision>45</cp:revision>
  <dcterms:created xsi:type="dcterms:W3CDTF">2024-10-26T19:59:56Z</dcterms:created>
  <dcterms:modified xsi:type="dcterms:W3CDTF">2024-10-28T07:05:30Z</dcterms:modified>
</cp:coreProperties>
</file>